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99" r:id="rId3"/>
    <p:sldId id="257" r:id="rId4"/>
    <p:sldId id="259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302" r:id="rId41"/>
    <p:sldId id="300" r:id="rId42"/>
    <p:sldId id="294" r:id="rId43"/>
    <p:sldId id="296" r:id="rId44"/>
    <p:sldId id="297" r:id="rId45"/>
    <p:sldId id="298" r:id="rId46"/>
    <p:sldId id="301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12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0606"/>
    <p:restoredTop sz="94688"/>
  </p:normalViewPr>
  <p:slideViewPr>
    <p:cSldViewPr snapToGrid="0" snapToObjects="1">
      <p:cViewPr>
        <p:scale>
          <a:sx n="90" d="100"/>
          <a:sy n="90" d="100"/>
        </p:scale>
        <p:origin x="144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DCA8-513F-C24C-A70C-0EB78D5699BF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446A-4BF6-0448-8CDC-2EFC6D108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24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DCA8-513F-C24C-A70C-0EB78D5699BF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446A-4BF6-0448-8CDC-2EFC6D108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854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DCA8-513F-C24C-A70C-0EB78D5699BF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446A-4BF6-0448-8CDC-2EFC6D108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92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DCA8-513F-C24C-A70C-0EB78D5699BF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446A-4BF6-0448-8CDC-2EFC6D108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92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DCA8-513F-C24C-A70C-0EB78D5699BF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446A-4BF6-0448-8CDC-2EFC6D108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03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DCA8-513F-C24C-A70C-0EB78D5699BF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446A-4BF6-0448-8CDC-2EFC6D108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169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DCA8-513F-C24C-A70C-0EB78D5699BF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446A-4BF6-0448-8CDC-2EFC6D108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24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DCA8-513F-C24C-A70C-0EB78D5699BF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446A-4BF6-0448-8CDC-2EFC6D108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34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DCA8-513F-C24C-A70C-0EB78D5699BF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446A-4BF6-0448-8CDC-2EFC6D108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5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DCA8-513F-C24C-A70C-0EB78D5699BF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446A-4BF6-0448-8CDC-2EFC6D108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41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DCA8-513F-C24C-A70C-0EB78D5699BF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446A-4BF6-0448-8CDC-2EFC6D108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77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7DCA8-513F-C24C-A70C-0EB78D5699BF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2446A-4BF6-0448-8CDC-2EFC6D108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09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jpg"/><Relationship Id="rId12" Type="http://schemas.openxmlformats.org/officeDocument/2006/relationships/image" Target="../media/image11.png"/><Relationship Id="rId13" Type="http://schemas.openxmlformats.org/officeDocument/2006/relationships/image" Target="../media/image12.jpg"/><Relationship Id="rId14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png"/><Relationship Id="rId8" Type="http://schemas.openxmlformats.org/officeDocument/2006/relationships/image" Target="../media/image7.jpg"/><Relationship Id="rId9" Type="http://schemas.openxmlformats.org/officeDocument/2006/relationships/image" Target="../media/image8.jpg"/><Relationship Id="rId10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38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4" Type="http://schemas.openxmlformats.org/officeDocument/2006/relationships/image" Target="../media/image40.tiff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4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jpg"/><Relationship Id="rId13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6.png"/><Relationship Id="rId7" Type="http://schemas.openxmlformats.org/officeDocument/2006/relationships/image" Target="../media/image7.jpg"/><Relationship Id="rId8" Type="http://schemas.openxmlformats.org/officeDocument/2006/relationships/image" Target="../media/image8.jpg"/><Relationship Id="rId9" Type="http://schemas.openxmlformats.org/officeDocument/2006/relationships/image" Target="../media/image9.jpg"/><Relationship Id="rId10" Type="http://schemas.openxmlformats.org/officeDocument/2006/relationships/image" Target="../media/image1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Relationship Id="rId3" Type="http://schemas.openxmlformats.org/officeDocument/2006/relationships/image" Target="../media/image53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Relationship Id="rId3" Type="http://schemas.openxmlformats.org/officeDocument/2006/relationships/image" Target="../media/image58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0dvCF3dS4ZI" TargetMode="External"/><Relationship Id="rId3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837409" y="3371144"/>
            <a:ext cx="1463040" cy="146304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en-US" sz="1200" b="1" dirty="0" smtClean="0">
                <a:latin typeface="Stencil" charset="0"/>
                <a:ea typeface="Stencil" charset="0"/>
                <a:cs typeface="Stencil" charset="0"/>
              </a:rPr>
              <a:t>DISAPPEARING ACT: HYDROGEN</a:t>
            </a:r>
            <a:endParaRPr lang="en-US" sz="1200" b="1" dirty="0">
              <a:latin typeface="Stencil" charset="0"/>
              <a:ea typeface="Stencil" charset="0"/>
              <a:cs typeface="Stenci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427" y="3818027"/>
            <a:ext cx="1157003" cy="9090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0636" y="1577041"/>
            <a:ext cx="1463040" cy="146304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lIns="45720" rIns="45720" rtlCol="0" anchor="t" anchorCtr="0">
            <a:noAutofit/>
          </a:bodyPr>
          <a:lstStyle/>
          <a:p>
            <a:pPr algn="ctr"/>
            <a:r>
              <a:rPr lang="en-US" sz="1200" b="1" dirty="0" smtClean="0">
                <a:latin typeface="Stencil" charset="0"/>
                <a:ea typeface="Stencil" charset="0"/>
                <a:cs typeface="Stencil" charset="0"/>
              </a:rPr>
              <a:t>DISORDERLY:</a:t>
            </a:r>
          </a:p>
          <a:p>
            <a:pPr algn="ctr"/>
            <a:r>
              <a:rPr lang="en-US" sz="1200" b="1" dirty="0" smtClean="0">
                <a:latin typeface="Stencil" charset="0"/>
                <a:ea typeface="Stencil" charset="0"/>
                <a:cs typeface="Stencil" charset="0"/>
              </a:rPr>
              <a:t>ROTATION AXIS</a:t>
            </a:r>
            <a:endParaRPr lang="en-US" sz="1200" b="1" dirty="0">
              <a:latin typeface="Stencil" charset="0"/>
              <a:ea typeface="Stencil" charset="0"/>
              <a:cs typeface="Stenci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515" y="2073254"/>
            <a:ext cx="1105281" cy="8422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50636" y="5121363"/>
            <a:ext cx="1463040" cy="146304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en-US" sz="1200" b="1" dirty="0" smtClean="0">
                <a:latin typeface="Stencil" charset="0"/>
                <a:ea typeface="Stencil" charset="0"/>
                <a:cs typeface="Stencil" charset="0"/>
              </a:rPr>
              <a:t>KEELING OVER: tilted pole</a:t>
            </a:r>
            <a:endParaRPr lang="en-US" sz="1200" b="1" dirty="0">
              <a:latin typeface="Stencil" charset="0"/>
              <a:ea typeface="Stencil" charset="0"/>
              <a:cs typeface="Stenci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457" y="5647224"/>
            <a:ext cx="795519" cy="8195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43796" y="1577041"/>
            <a:ext cx="1463040" cy="146304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en-US" sz="1200" b="1" dirty="0" smtClean="0">
                <a:latin typeface="Stencil" charset="0"/>
                <a:ea typeface="Stencil" charset="0"/>
                <a:cs typeface="Stencil" charset="0"/>
              </a:rPr>
              <a:t>Wanted: </a:t>
            </a:r>
            <a:r>
              <a:rPr lang="en-US" sz="1200" b="1" dirty="0" err="1" smtClean="0">
                <a:latin typeface="Stencil" charset="0"/>
                <a:ea typeface="Stencil" charset="0"/>
                <a:cs typeface="Stencil" charset="0"/>
              </a:rPr>
              <a:t>Cryo</a:t>
            </a:r>
            <a:r>
              <a:rPr lang="en-US" sz="1200" b="1" dirty="0" smtClean="0">
                <a:latin typeface="Stencil" charset="0"/>
                <a:ea typeface="Stencil" charset="0"/>
                <a:cs typeface="Stencil" charset="0"/>
              </a:rPr>
              <a:t>-volcanism</a:t>
            </a:r>
            <a:endParaRPr lang="en-US" sz="1200" b="1" dirty="0">
              <a:latin typeface="Stencil" charset="0"/>
              <a:ea typeface="Stencil" charset="0"/>
              <a:cs typeface="Stencil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619" y="1973311"/>
            <a:ext cx="1055286" cy="9160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2850" y="1579842"/>
            <a:ext cx="1463040" cy="146304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en-US" sz="1400" b="1" dirty="0" smtClean="0">
                <a:latin typeface="Stencil" charset="0"/>
                <a:ea typeface="Stencil" charset="0"/>
                <a:cs typeface="Stencil" charset="0"/>
              </a:rPr>
              <a:t>FUGITIVE: methane</a:t>
            </a:r>
            <a:endParaRPr lang="en-US" sz="1400" b="1" dirty="0">
              <a:latin typeface="Stencil" charset="0"/>
              <a:ea typeface="Stencil" charset="0"/>
              <a:cs typeface="Stencil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317" y="2035723"/>
            <a:ext cx="804614" cy="8112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31376" y="5121363"/>
            <a:ext cx="1463040" cy="146304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en-US" sz="1200" b="1" dirty="0" smtClean="0">
                <a:latin typeface="Stencil" charset="0"/>
                <a:ea typeface="Stencil" charset="0"/>
                <a:cs typeface="Stencil" charset="0"/>
              </a:rPr>
              <a:t>SAFE HOUSE: LIQUID </a:t>
            </a:r>
            <a:r>
              <a:rPr lang="en-US" sz="1400" b="1" dirty="0" smtClean="0">
                <a:latin typeface="Stencil" charset="0"/>
                <a:ea typeface="Stencil" charset="0"/>
                <a:cs typeface="Stencil" charset="0"/>
              </a:rPr>
              <a:t>ethane</a:t>
            </a:r>
            <a:endParaRPr lang="en-US" sz="1400" b="1" dirty="0">
              <a:latin typeface="Stencil" charset="0"/>
              <a:ea typeface="Stencil" charset="0"/>
              <a:cs typeface="Stencil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819" y="5651540"/>
            <a:ext cx="1109543" cy="8266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7203" y="3351876"/>
            <a:ext cx="1463040" cy="146304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lIns="73152" rIns="73152" rtlCol="0" anchor="t" anchorCtr="0">
            <a:noAutofit/>
          </a:bodyPr>
          <a:lstStyle/>
          <a:p>
            <a:pPr algn="ctr"/>
            <a:r>
              <a:rPr lang="en-US" sz="1200" b="1" dirty="0" smtClean="0">
                <a:latin typeface="Stencil" charset="0"/>
                <a:ea typeface="Stencil" charset="0"/>
                <a:cs typeface="Stencil" charset="0"/>
              </a:rPr>
              <a:t>NORTH VS SOUTH: lakes &amp; seas</a:t>
            </a:r>
            <a:endParaRPr lang="en-US" sz="1200" b="1" dirty="0">
              <a:latin typeface="Stencil" charset="0"/>
              <a:ea typeface="Stencil" charset="0"/>
              <a:cs typeface="Stencil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47" y="3812115"/>
            <a:ext cx="1173989" cy="9090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31376" y="3352307"/>
            <a:ext cx="1463040" cy="146304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en-US" sz="1400" b="1" dirty="0" smtClean="0">
                <a:latin typeface="Stencil" charset="0"/>
                <a:ea typeface="Stencil" charset="0"/>
                <a:cs typeface="Stencil" charset="0"/>
              </a:rPr>
              <a:t>DISGUISED: surface ices</a:t>
            </a:r>
            <a:endParaRPr lang="en-US" sz="1400" b="1" dirty="0">
              <a:latin typeface="Stencil" charset="0"/>
              <a:ea typeface="Stencil" charset="0"/>
              <a:cs typeface="Stencil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59" y="3833797"/>
            <a:ext cx="821275" cy="8669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4329" y="5121363"/>
            <a:ext cx="1463040" cy="146304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en-US" sz="1400" b="1" dirty="0" smtClean="0">
                <a:latin typeface="Stencil" charset="0"/>
                <a:ea typeface="Stencil" charset="0"/>
                <a:cs typeface="Stencil" charset="0"/>
              </a:rPr>
              <a:t>ENDANGERED: polar clouds</a:t>
            </a:r>
            <a:endParaRPr lang="en-US" sz="1400" b="1" dirty="0">
              <a:latin typeface="Stencil" charset="0"/>
              <a:ea typeface="Stencil" charset="0"/>
              <a:cs typeface="Stencil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15" y="5613668"/>
            <a:ext cx="986315" cy="88304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834809" y="5121363"/>
            <a:ext cx="1463040" cy="146304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en-US" sz="1400" b="1" dirty="0" smtClean="0">
                <a:latin typeface="Stencil" charset="0"/>
                <a:ea typeface="Stencil" charset="0"/>
                <a:cs typeface="Stencil" charset="0"/>
              </a:rPr>
              <a:t>CON ARTIST: MAGIC ISLAND</a:t>
            </a:r>
            <a:endParaRPr lang="en-US" sz="1400" b="1" dirty="0">
              <a:latin typeface="Stencil" charset="0"/>
              <a:ea typeface="Stencil" charset="0"/>
              <a:cs typeface="Stencil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931" y="5613668"/>
            <a:ext cx="1240276" cy="83713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834809" y="3352307"/>
            <a:ext cx="1463040" cy="146304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en-US" sz="1200" b="1" dirty="0" smtClean="0">
                <a:latin typeface="Stencil" charset="0"/>
                <a:ea typeface="Stencil" charset="0"/>
                <a:cs typeface="Stencil" charset="0"/>
              </a:rPr>
              <a:t>RIGOR MORTIS: CRUST VS GUTS</a:t>
            </a:r>
            <a:endParaRPr lang="en-US" sz="1200" b="1" dirty="0">
              <a:latin typeface="Stencil" charset="0"/>
              <a:ea typeface="Stencil" charset="0"/>
              <a:cs typeface="Stencil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387" y="3836704"/>
            <a:ext cx="1035883" cy="85209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834809" y="1577041"/>
            <a:ext cx="1463040" cy="146304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en-US" sz="1200" b="1" dirty="0" smtClean="0">
                <a:latin typeface="Stencil" charset="0"/>
                <a:ea typeface="Stencil" charset="0"/>
                <a:cs typeface="Stencil" charset="0"/>
              </a:rPr>
              <a:t>GETTING HIGH: DETACHED HAZE</a:t>
            </a:r>
            <a:endParaRPr lang="en-US" sz="1200" b="1" dirty="0">
              <a:latin typeface="Stencil" charset="0"/>
              <a:ea typeface="Stencil" charset="0"/>
              <a:cs typeface="Stencil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343" y="2051193"/>
            <a:ext cx="1264862" cy="837132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1655299" y="434497"/>
            <a:ext cx="5861964" cy="908269"/>
          </a:xfrm>
          <a:prstGeom prst="roundRect">
            <a:avLst/>
          </a:prstGeom>
          <a:noFill/>
          <a:ln w="82550">
            <a:solidFill>
              <a:srgbClr val="9B120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C00000"/>
                </a:solidFill>
                <a:latin typeface="Stencil Std" charset="0"/>
                <a:ea typeface="Stencil Std" charset="0"/>
                <a:cs typeface="Stencil Std" charset="0"/>
              </a:rPr>
              <a:t>TITAN: COLD CASE FILES</a:t>
            </a:r>
          </a:p>
          <a:p>
            <a:pPr algn="ctr"/>
            <a:r>
              <a:rPr lang="en-US" sz="1200" dirty="0" smtClean="0">
                <a:solidFill>
                  <a:srgbClr val="C00000"/>
                </a:solidFill>
                <a:latin typeface="Stencil Std" charset="0"/>
                <a:ea typeface="Stencil Std" charset="0"/>
                <a:cs typeface="Stencil Std" charset="0"/>
              </a:rPr>
              <a:t>THE “DIRTY DOZEN” ENIGMAS – ARE THEY SOLVED OR UNSOLVED?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66618" y="456036"/>
            <a:ext cx="12684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TUESDAY </a:t>
            </a:r>
          </a:p>
          <a:p>
            <a:pPr algn="ctr"/>
            <a:r>
              <a:rPr lang="en-US" sz="1200" dirty="0" smtClean="0"/>
              <a:t>OCTOBER 25 </a:t>
            </a:r>
          </a:p>
          <a:p>
            <a:pPr algn="ctr"/>
            <a:r>
              <a:rPr lang="en-US" sz="1200" dirty="0" smtClean="0"/>
              <a:t>CONOR A. NIXON</a:t>
            </a:r>
          </a:p>
          <a:p>
            <a:pPr algn="ctr"/>
            <a:r>
              <a:rPr lang="en-US" sz="1200" dirty="0" smtClean="0"/>
              <a:t>NASA GSFC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323428" y="511769"/>
            <a:ext cx="1182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CASSINI-HUYGENS CHARM TELECON</a:t>
            </a:r>
          </a:p>
        </p:txBody>
      </p:sp>
    </p:spTree>
    <p:extLst>
      <p:ext uri="{BB962C8B-B14F-4D97-AF65-F5344CB8AC3E}">
        <p14:creationId xmlns:p14="http://schemas.microsoft.com/office/powerpoint/2010/main" val="122997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638"/>
            <a:ext cx="9144000" cy="624185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28650" y="3158233"/>
            <a:ext cx="7886700" cy="792162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Case </a:t>
            </a:r>
            <a:r>
              <a:rPr lang="en-US" sz="3600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3: </a:t>
            </a:r>
            <a:r>
              <a:rPr lang="en-US" sz="3600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The </a:t>
            </a:r>
            <a:r>
              <a:rPr lang="en-US" sz="3600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Invisible Volcanoes</a:t>
            </a:r>
            <a:endParaRPr lang="en-US" sz="3600" dirty="0">
              <a:solidFill>
                <a:srgbClr val="002060"/>
              </a:solidFill>
              <a:latin typeface="Prestige Elite Std" charset="0"/>
              <a:ea typeface="Prestige Elite Std" charset="0"/>
              <a:cs typeface="Prestige Elite St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97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85738"/>
            <a:ext cx="7886700" cy="3457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 smtClean="0">
                <a:solidFill>
                  <a:srgbClr val="002060"/>
                </a:solidFill>
              </a:rPr>
              <a:t>Investigation: </a:t>
            </a:r>
            <a:r>
              <a:rPr lang="en-US" sz="2400" b="1" u="sng" dirty="0" smtClean="0">
                <a:solidFill>
                  <a:srgbClr val="002060"/>
                </a:solidFill>
              </a:rPr>
              <a:t>does Titan have active geology</a:t>
            </a:r>
            <a:r>
              <a:rPr lang="en-US" sz="2400" b="1" u="sng" dirty="0" smtClean="0">
                <a:solidFill>
                  <a:srgbClr val="002060"/>
                </a:solidFill>
              </a:rPr>
              <a:t>?</a:t>
            </a:r>
            <a:endParaRPr lang="en-US" sz="800" u="sng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800" u="sng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2000" u="sng" dirty="0" smtClean="0">
                <a:solidFill>
                  <a:srgbClr val="002060"/>
                </a:solidFill>
              </a:rPr>
              <a:t>Detective’s notes, </a:t>
            </a:r>
            <a:r>
              <a:rPr lang="en-US" sz="2000" u="sng" dirty="0" smtClean="0">
                <a:solidFill>
                  <a:srgbClr val="002060"/>
                </a:solidFill>
              </a:rPr>
              <a:t>2005</a:t>
            </a:r>
            <a:r>
              <a:rPr lang="en-US" sz="2000" dirty="0" smtClean="0">
                <a:solidFill>
                  <a:srgbClr val="002060"/>
                </a:solidFill>
              </a:rPr>
              <a:t>: </a:t>
            </a:r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Titan has methane in the atmosphere, but we know this is destroyed by sunlight – the existing amount would only last for about 1% of the age of the solar system!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We believe that Titan </a:t>
            </a:r>
            <a:r>
              <a:rPr lang="en-US" sz="2000" i="1" dirty="0" smtClean="0">
                <a:solidFill>
                  <a:srgbClr val="002060"/>
                </a:solidFill>
              </a:rPr>
              <a:t>must</a:t>
            </a:r>
            <a:r>
              <a:rPr lang="en-US" sz="2000" dirty="0" smtClean="0">
                <a:solidFill>
                  <a:srgbClr val="002060"/>
                </a:solidFill>
              </a:rPr>
              <a:t> have internal activity to supply methane to the atmosphere, perhaps </a:t>
            </a:r>
            <a:r>
              <a:rPr lang="en-US" sz="2000" i="1" dirty="0" err="1" smtClean="0">
                <a:solidFill>
                  <a:srgbClr val="002060"/>
                </a:solidFill>
              </a:rPr>
              <a:t>cryovolcanoes</a:t>
            </a:r>
            <a:r>
              <a:rPr lang="en-US" sz="2000" dirty="0" smtClean="0">
                <a:solidFill>
                  <a:srgbClr val="002060"/>
                </a:solidFill>
              </a:rPr>
              <a:t> (ice volcanoes).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We found it! Or did we? Is this curious surface feature (Tortola Facula, aka “The Snail”) observed by the VIMS instrument the proof we need?</a:t>
            </a:r>
            <a:endParaRPr lang="en-US" sz="2000" dirty="0" smtClean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05303" y="6100763"/>
            <a:ext cx="1524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Figure from </a:t>
            </a:r>
            <a:r>
              <a:rPr lang="en-US" sz="1400" dirty="0" err="1" smtClean="0"/>
              <a:t>Sotin</a:t>
            </a:r>
            <a:r>
              <a:rPr lang="en-US" sz="1400" dirty="0" smtClean="0"/>
              <a:t> et </a:t>
            </a:r>
            <a:r>
              <a:rPr lang="en-US" sz="1400" dirty="0" smtClean="0"/>
              <a:t>al. (</a:t>
            </a:r>
            <a:r>
              <a:rPr lang="en-US" sz="1400" dirty="0" smtClean="0"/>
              <a:t>2005)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842" y="3643313"/>
            <a:ext cx="2863850" cy="3093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621" y="3655018"/>
            <a:ext cx="2251869" cy="3091075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4228504" y="4964813"/>
            <a:ext cx="647305" cy="47148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05302" y="4714875"/>
            <a:ext cx="8361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?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75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85731"/>
            <a:ext cx="7886700" cy="25288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u="sng" dirty="0" smtClean="0">
                <a:solidFill>
                  <a:srgbClr val="002060"/>
                </a:solidFill>
              </a:rPr>
              <a:t>Detective’s notes, </a:t>
            </a:r>
            <a:r>
              <a:rPr lang="en-US" sz="2000" u="sng" dirty="0" smtClean="0">
                <a:solidFill>
                  <a:srgbClr val="002060"/>
                </a:solidFill>
              </a:rPr>
              <a:t>2016</a:t>
            </a:r>
            <a:r>
              <a:rPr lang="en-US" sz="2000" dirty="0" smtClean="0">
                <a:solidFill>
                  <a:srgbClr val="002060"/>
                </a:solidFill>
              </a:rPr>
              <a:t>: </a:t>
            </a:r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Tortola turned out to be a bust! When we looked at the VIMS snail feature with RADAR, we didn’t see any topography resembled a volcano.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Although we have found several more intriguing features – most especially </a:t>
            </a:r>
            <a:r>
              <a:rPr lang="en-US" sz="2000" dirty="0" err="1" smtClean="0">
                <a:solidFill>
                  <a:srgbClr val="002060"/>
                </a:solidFill>
              </a:rPr>
              <a:t>Sotra</a:t>
            </a:r>
            <a:r>
              <a:rPr lang="en-US" sz="2000" dirty="0" smtClean="0">
                <a:solidFill>
                  <a:srgbClr val="002060"/>
                </a:solidFill>
              </a:rPr>
              <a:t> Facula (below right) – an apparent mountain with a deep hole beside it – we still can’t be sure.</a:t>
            </a:r>
            <a:endParaRPr lang="en-US" sz="2000" dirty="0" smtClean="0">
              <a:solidFill>
                <a:srgbClr val="002060"/>
              </a:solidFill>
            </a:endParaRPr>
          </a:p>
          <a:p>
            <a:pPr lvl="1"/>
            <a:endParaRPr lang="en-US" sz="2000" dirty="0" smtClean="0">
              <a:solidFill>
                <a:srgbClr val="00206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29835" y="5957888"/>
            <a:ext cx="7886700" cy="8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u="sng" dirty="0" smtClean="0">
                <a:solidFill>
                  <a:srgbClr val="002060"/>
                </a:solidFill>
              </a:rPr>
              <a:t>Conclusion</a:t>
            </a:r>
            <a:r>
              <a:rPr lang="en-US" sz="2000" dirty="0" smtClean="0">
                <a:solidFill>
                  <a:srgbClr val="002060"/>
                </a:solidFill>
              </a:rPr>
              <a:t>: 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Case for </a:t>
            </a:r>
            <a:r>
              <a:rPr lang="en-US" sz="2000" dirty="0" err="1" smtClean="0">
                <a:solidFill>
                  <a:srgbClr val="002060"/>
                </a:solidFill>
              </a:rPr>
              <a:t>cryovolcanism</a:t>
            </a:r>
            <a:r>
              <a:rPr lang="en-US" sz="2000" dirty="0" smtClean="0">
                <a:solidFill>
                  <a:srgbClr val="002060"/>
                </a:solidFill>
              </a:rPr>
              <a:t> is still circumstantial.</a:t>
            </a:r>
            <a:endParaRPr lang="is-IS" sz="2000" dirty="0" smtClean="0">
              <a:solidFill>
                <a:srgbClr val="002060"/>
              </a:solidFill>
            </a:endParaRPr>
          </a:p>
          <a:p>
            <a:pPr lvl="1"/>
            <a:endParaRPr lang="en-US" sz="2000" dirty="0" smtClean="0">
              <a:solidFill>
                <a:srgbClr val="00206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34" y="2595297"/>
            <a:ext cx="3498170" cy="313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8" descr="C:\Users\rlopes\Desktop\Sotra pater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850" y="2595297"/>
            <a:ext cx="4154550" cy="23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5760308"/>
            <a:ext cx="1171575" cy="10976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60850" y="5104385"/>
            <a:ext cx="4154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Left: apparent bright icy terrain at </a:t>
            </a:r>
            <a:r>
              <a:rPr lang="en-US" sz="1400" dirty="0" err="1" smtClean="0"/>
              <a:t>Tui</a:t>
            </a:r>
            <a:r>
              <a:rPr lang="en-US" sz="1400" dirty="0" smtClean="0"/>
              <a:t> </a:t>
            </a:r>
            <a:r>
              <a:rPr lang="en-US" sz="1400" dirty="0" err="1" smtClean="0"/>
              <a:t>Regio</a:t>
            </a:r>
            <a:r>
              <a:rPr lang="en-US" sz="1400" dirty="0" smtClean="0"/>
              <a:t> (VIMS).</a:t>
            </a:r>
          </a:p>
          <a:p>
            <a:r>
              <a:rPr lang="en-US" sz="1400" dirty="0" smtClean="0"/>
              <a:t>Above: the ‘maybe’ volcano, </a:t>
            </a:r>
            <a:r>
              <a:rPr lang="en-US" sz="1400" dirty="0" err="1" smtClean="0"/>
              <a:t>Sotra</a:t>
            </a:r>
            <a:r>
              <a:rPr lang="en-US" sz="1400" dirty="0" smtClean="0"/>
              <a:t> (RADAR).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0944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638"/>
            <a:ext cx="9144000" cy="624185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28650" y="3158233"/>
            <a:ext cx="7886700" cy="7921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Case </a:t>
            </a:r>
            <a:r>
              <a:rPr lang="en-US" sz="3600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4: Ices in disguise</a:t>
            </a:r>
            <a:endParaRPr lang="en-US" sz="3600" dirty="0">
              <a:solidFill>
                <a:srgbClr val="002060"/>
              </a:solidFill>
              <a:latin typeface="Prestige Elite Std" charset="0"/>
              <a:ea typeface="Prestige Elite Std" charset="0"/>
              <a:cs typeface="Prestige Elite St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21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85738"/>
            <a:ext cx="7886700" cy="52720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 smtClean="0">
                <a:solidFill>
                  <a:srgbClr val="002060"/>
                </a:solidFill>
              </a:rPr>
              <a:t>Investigation: </a:t>
            </a:r>
            <a:r>
              <a:rPr lang="en-US" sz="2400" b="1" u="sng" dirty="0" smtClean="0">
                <a:solidFill>
                  <a:srgbClr val="002060"/>
                </a:solidFill>
              </a:rPr>
              <a:t>do we see water ice on Titan’s </a:t>
            </a:r>
            <a:r>
              <a:rPr lang="en-US" sz="2400" b="1" u="sng" dirty="0">
                <a:solidFill>
                  <a:srgbClr val="002060"/>
                </a:solidFill>
              </a:rPr>
              <a:t>s</a:t>
            </a:r>
            <a:r>
              <a:rPr lang="en-US" sz="2400" b="1" u="sng" dirty="0" smtClean="0">
                <a:solidFill>
                  <a:srgbClr val="002060"/>
                </a:solidFill>
              </a:rPr>
              <a:t>urface?</a:t>
            </a:r>
            <a:endParaRPr lang="en-US" sz="800" u="sng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800" u="sng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2000" u="sng" dirty="0" smtClean="0">
                <a:solidFill>
                  <a:srgbClr val="002060"/>
                </a:solidFill>
              </a:rPr>
              <a:t>Detective’s notes, </a:t>
            </a:r>
            <a:r>
              <a:rPr lang="en-US" sz="2000" u="sng" dirty="0" smtClean="0">
                <a:solidFill>
                  <a:srgbClr val="002060"/>
                </a:solidFill>
              </a:rPr>
              <a:t>2006</a:t>
            </a:r>
            <a:r>
              <a:rPr lang="en-US" sz="2000" dirty="0" smtClean="0">
                <a:solidFill>
                  <a:srgbClr val="002060"/>
                </a:solidFill>
              </a:rPr>
              <a:t>: </a:t>
            </a:r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Tita</a:t>
            </a:r>
            <a:r>
              <a:rPr lang="en-US" sz="2000" dirty="0" smtClean="0">
                <a:solidFill>
                  <a:srgbClr val="002060"/>
                </a:solidFill>
              </a:rPr>
              <a:t>n is at least partially differentiated (Case 2), and therefore there could be ice on the surface, right? Unless is it covered by hydrocarbons</a:t>
            </a:r>
            <a:r>
              <a:rPr lang="is-IS" sz="2000" dirty="0" smtClean="0">
                <a:solidFill>
                  <a:srgbClr val="002060"/>
                </a:solidFill>
              </a:rPr>
              <a:t>…</a:t>
            </a:r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Early imaging shows that the surface is confusing! There are bright </a:t>
            </a:r>
            <a:r>
              <a:rPr lang="en-US" sz="2000" u="sng" dirty="0" smtClean="0">
                <a:solidFill>
                  <a:srgbClr val="002060"/>
                </a:solidFill>
              </a:rPr>
              <a:t>and</a:t>
            </a:r>
            <a:r>
              <a:rPr lang="en-US" sz="2000" dirty="0" smtClean="0">
                <a:solidFill>
                  <a:srgbClr val="002060"/>
                </a:solidFill>
              </a:rPr>
              <a:t> dark areas. We need </a:t>
            </a:r>
            <a:r>
              <a:rPr lang="en-US" sz="2000" i="1" dirty="0" smtClean="0">
                <a:solidFill>
                  <a:srgbClr val="002060"/>
                </a:solidFill>
              </a:rPr>
              <a:t>spectroscopy</a:t>
            </a:r>
            <a:r>
              <a:rPr lang="en-US" sz="2000" dirty="0" smtClean="0">
                <a:solidFill>
                  <a:srgbClr val="002060"/>
                </a:solidFill>
              </a:rPr>
              <a:t> to tell us what we are looking at.</a:t>
            </a:r>
          </a:p>
          <a:p>
            <a:endParaRPr lang="en-US" sz="2000" dirty="0" smtClean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03" y="2750345"/>
            <a:ext cx="6790417" cy="39544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19104" y="5276952"/>
            <a:ext cx="11962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RED = </a:t>
            </a:r>
          </a:p>
          <a:p>
            <a:r>
              <a:rPr lang="en-US" sz="1400" b="1" dirty="0" smtClean="0"/>
              <a:t>5 microns GREEN = </a:t>
            </a:r>
          </a:p>
          <a:p>
            <a:r>
              <a:rPr lang="en-US" sz="1400" b="1" dirty="0" smtClean="0"/>
              <a:t>2.01 micron </a:t>
            </a:r>
          </a:p>
          <a:p>
            <a:r>
              <a:rPr lang="en-US" sz="1400" b="1" dirty="0" smtClean="0"/>
              <a:t>BLUE = </a:t>
            </a:r>
          </a:p>
          <a:p>
            <a:r>
              <a:rPr lang="en-US" sz="1400" b="1" dirty="0" smtClean="0"/>
              <a:t>1.6 micron</a:t>
            </a:r>
            <a:endParaRPr lang="en-US" sz="1400" b="1" dirty="0"/>
          </a:p>
        </p:txBody>
      </p:sp>
      <p:sp>
        <p:nvSpPr>
          <p:cNvPr id="4" name="Oval 3"/>
          <p:cNvSpPr/>
          <p:nvPr/>
        </p:nvSpPr>
        <p:spPr>
          <a:xfrm>
            <a:off x="1857375" y="5122065"/>
            <a:ext cx="700087" cy="50006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578892" y="5113337"/>
            <a:ext cx="700087" cy="50006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47603" y="5690554"/>
            <a:ext cx="519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Tui</a:t>
            </a:r>
            <a:endParaRPr lang="en-US" b="1" dirty="0">
              <a:solidFill>
                <a:srgbClr val="FFFF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9120" y="5690554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Hotei</a:t>
            </a:r>
            <a:endParaRPr lang="en-US" b="1" dirty="0">
              <a:solidFill>
                <a:srgbClr val="FFFF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03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5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85731"/>
            <a:ext cx="7886700" cy="25288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u="sng" dirty="0" smtClean="0">
                <a:solidFill>
                  <a:srgbClr val="002060"/>
                </a:solidFill>
              </a:rPr>
              <a:t>Detective’s notes, </a:t>
            </a:r>
            <a:r>
              <a:rPr lang="en-US" sz="2000" u="sng" dirty="0" smtClean="0">
                <a:solidFill>
                  <a:srgbClr val="002060"/>
                </a:solidFill>
              </a:rPr>
              <a:t>2016</a:t>
            </a:r>
            <a:r>
              <a:rPr lang="en-US" sz="2000" dirty="0" smtClean="0">
                <a:solidFill>
                  <a:srgbClr val="002060"/>
                </a:solidFill>
              </a:rPr>
              <a:t>: </a:t>
            </a:r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Having conducted </a:t>
            </a:r>
            <a:r>
              <a:rPr lang="en-US" sz="2000" dirty="0">
                <a:solidFill>
                  <a:srgbClr val="002060"/>
                </a:solidFill>
              </a:rPr>
              <a:t>i</a:t>
            </a:r>
            <a:r>
              <a:rPr lang="en-US" sz="2000" dirty="0" smtClean="0">
                <a:solidFill>
                  <a:srgbClr val="002060"/>
                </a:solidFill>
              </a:rPr>
              <a:t>ntensive spectroscopy of various ices in the lab, we find that Titan is too bright at several light wavelengths (colors) where water should make the surface dark.</a:t>
            </a:r>
            <a:endParaRPr lang="en-US" sz="2000" dirty="0" smtClean="0">
              <a:solidFill>
                <a:srgbClr val="00206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29834" y="5957888"/>
            <a:ext cx="8014165" cy="8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u="sng" dirty="0" smtClean="0">
                <a:solidFill>
                  <a:srgbClr val="002060"/>
                </a:solidFill>
              </a:rPr>
              <a:t>Conclusion</a:t>
            </a:r>
            <a:r>
              <a:rPr lang="en-US" sz="2000" dirty="0" smtClean="0">
                <a:solidFill>
                  <a:srgbClr val="002060"/>
                </a:solidFill>
              </a:rPr>
              <a:t>: 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There are no places on the surface where pure water ice is exposed. </a:t>
            </a:r>
            <a:endParaRPr lang="is-IS" sz="2000" dirty="0" smtClean="0">
              <a:solidFill>
                <a:srgbClr val="002060"/>
              </a:solidFill>
            </a:endParaRPr>
          </a:p>
          <a:p>
            <a:pPr lvl="1"/>
            <a:endParaRPr lang="en-US" sz="2000" dirty="0" smtClean="0">
              <a:solidFill>
                <a:srgbClr val="002060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135" y="1685923"/>
            <a:ext cx="5028078" cy="4065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5729849" y="4696619"/>
            <a:ext cx="542364" cy="532605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743325" y="4781545"/>
            <a:ext cx="742950" cy="676280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9" idx="0"/>
          </p:cNvCxnSpPr>
          <p:nvPr/>
        </p:nvCxnSpPr>
        <p:spPr>
          <a:xfrm flipV="1">
            <a:off x="4114800" y="4373557"/>
            <a:ext cx="586910" cy="407988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5386388" y="4373557"/>
            <a:ext cx="630610" cy="323062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462799" y="3205244"/>
            <a:ext cx="17317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Titan (red) is too bright at these wavelengths where water ice (black) should be darkening</a:t>
            </a:r>
            <a:endParaRPr lang="en-US" sz="14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52" y="5119685"/>
            <a:ext cx="1314451" cy="113682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758174" y="1814513"/>
            <a:ext cx="2258824" cy="13068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Titan = red line</a:t>
            </a:r>
          </a:p>
          <a:p>
            <a:r>
              <a:rPr lang="en-US" dirty="0" smtClean="0"/>
              <a:t>Water ice = black 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39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638"/>
            <a:ext cx="9144000" cy="624185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28650" y="3158233"/>
            <a:ext cx="7886700" cy="79216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Case </a:t>
            </a:r>
            <a:r>
              <a:rPr lang="en-US" sz="3600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5: Northern Exposure</a:t>
            </a:r>
          </a:p>
          <a:p>
            <a:pPr algn="ctr"/>
            <a:r>
              <a:rPr lang="en-US" sz="3600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- </a:t>
            </a:r>
            <a:r>
              <a:rPr lang="en-US" sz="3600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Lakes and Seas</a:t>
            </a:r>
            <a:endParaRPr lang="en-US" sz="3600" dirty="0">
              <a:solidFill>
                <a:srgbClr val="002060"/>
              </a:solidFill>
              <a:latin typeface="Prestige Elite Std" charset="0"/>
              <a:ea typeface="Prestige Elite Std" charset="0"/>
              <a:cs typeface="Prestige Elite St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13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85738"/>
            <a:ext cx="7886700" cy="52720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 smtClean="0">
                <a:solidFill>
                  <a:srgbClr val="002060"/>
                </a:solidFill>
              </a:rPr>
              <a:t>Investigation: </a:t>
            </a:r>
            <a:r>
              <a:rPr lang="en-US" sz="2400" b="1" u="sng" dirty="0" smtClean="0">
                <a:solidFill>
                  <a:srgbClr val="002060"/>
                </a:solidFill>
              </a:rPr>
              <a:t>why are all Titan lakes and seas in the north?</a:t>
            </a:r>
            <a:endParaRPr lang="en-US" sz="800" u="sng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800" u="sng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2000" u="sng" dirty="0" smtClean="0">
                <a:solidFill>
                  <a:srgbClr val="002060"/>
                </a:solidFill>
              </a:rPr>
              <a:t>Detective’s notes, </a:t>
            </a:r>
            <a:r>
              <a:rPr lang="en-US" sz="2000" u="sng" dirty="0" smtClean="0">
                <a:solidFill>
                  <a:srgbClr val="002060"/>
                </a:solidFill>
              </a:rPr>
              <a:t>2006</a:t>
            </a:r>
            <a:r>
              <a:rPr lang="en-US" sz="2000" dirty="0" smtClean="0">
                <a:solidFill>
                  <a:srgbClr val="002060"/>
                </a:solidFill>
              </a:rPr>
              <a:t>: </a:t>
            </a:r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We finally did it! During the July 22nd flyby of Titan (T16) we found the long-awaited lakes and seas on Titan’s surface!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But why don’t we see them everywhere else? We don’t just see lakes and seas in the north of the Earth!</a:t>
            </a:r>
            <a:endParaRPr lang="en-US" sz="2000" dirty="0" smtClean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42" y="2821781"/>
            <a:ext cx="7845858" cy="391477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/>
          <p:cNvSpPr txBox="1"/>
          <p:nvPr/>
        </p:nvSpPr>
        <p:spPr>
          <a:xfrm>
            <a:off x="2343150" y="6257925"/>
            <a:ext cx="86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NORTH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738937" y="6257925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SOUTH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90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699" y="185730"/>
            <a:ext cx="7987835" cy="5772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u="sng" dirty="0" smtClean="0">
                <a:solidFill>
                  <a:srgbClr val="002060"/>
                </a:solidFill>
              </a:rPr>
              <a:t>Detective’s notes, </a:t>
            </a:r>
            <a:r>
              <a:rPr lang="en-US" sz="2000" u="sng" dirty="0" smtClean="0">
                <a:solidFill>
                  <a:srgbClr val="002060"/>
                </a:solidFill>
              </a:rPr>
              <a:t>2009</a:t>
            </a:r>
            <a:r>
              <a:rPr lang="en-US" sz="2000" dirty="0" smtClean="0">
                <a:solidFill>
                  <a:srgbClr val="002060"/>
                </a:solidFill>
              </a:rPr>
              <a:t>: </a:t>
            </a:r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We’ve really cracked this one: it’s to do with sunlight.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Saturn orbit is </a:t>
            </a:r>
            <a:r>
              <a:rPr lang="en-US" sz="2000" i="1" dirty="0" smtClean="0">
                <a:solidFill>
                  <a:srgbClr val="002060"/>
                </a:solidFill>
              </a:rPr>
              <a:t>eccentric </a:t>
            </a:r>
            <a:r>
              <a:rPr lang="en-US" sz="2000" dirty="0" smtClean="0">
                <a:solidFill>
                  <a:srgbClr val="002060"/>
                </a:solidFill>
              </a:rPr>
              <a:t>(oval or elliptical) so the seasons are not the same length and intensity.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Today, southern summer is hotter and shorter (a) than northern summer (b), so there is more evaporation and fewer lakes and seas.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But over a ~31,000 year cycle, this pattern reverses (c).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endParaRPr lang="en-US" sz="2000" dirty="0">
              <a:solidFill>
                <a:srgbClr val="002060"/>
              </a:solidFill>
            </a:endParaRP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endParaRPr lang="en-US" sz="2000" dirty="0">
              <a:solidFill>
                <a:srgbClr val="002060"/>
              </a:solidFill>
            </a:endParaRP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Another wrinkle is that methane is 10,000x more volatile than ethane at 94 K, so the methane moves from pole to pole, while ethane does not.</a:t>
            </a:r>
            <a:endParaRPr lang="en-US" sz="2000" dirty="0" smtClean="0">
              <a:solidFill>
                <a:srgbClr val="00206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29835" y="5957888"/>
            <a:ext cx="7886700" cy="8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u="sng" dirty="0" smtClean="0">
                <a:solidFill>
                  <a:srgbClr val="002060"/>
                </a:solidFill>
              </a:rPr>
              <a:t>Conclusion</a:t>
            </a:r>
            <a:r>
              <a:rPr lang="en-US" sz="2000" dirty="0" smtClean="0">
                <a:solidFill>
                  <a:srgbClr val="002060"/>
                </a:solidFill>
              </a:rPr>
              <a:t>: 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This one is explained.</a:t>
            </a:r>
            <a:endParaRPr lang="is-IS" sz="2000" dirty="0" smtClean="0">
              <a:solidFill>
                <a:srgbClr val="002060"/>
              </a:solidFill>
            </a:endParaRPr>
          </a:p>
          <a:p>
            <a:pPr lvl="1"/>
            <a:endParaRPr lang="en-US" sz="2000" dirty="0" smtClean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34" y="2903546"/>
            <a:ext cx="5442368" cy="203200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02" y="2903545"/>
            <a:ext cx="2838833" cy="203200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378" y="5836626"/>
            <a:ext cx="1157848" cy="100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638"/>
            <a:ext cx="9144000" cy="624185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28650" y="3158233"/>
            <a:ext cx="7886700" cy="7921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Case </a:t>
            </a:r>
            <a:r>
              <a:rPr lang="en-US" sz="3600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6: Ethane Vanishes</a:t>
            </a:r>
            <a:endParaRPr lang="en-US" sz="3600" dirty="0">
              <a:solidFill>
                <a:srgbClr val="002060"/>
              </a:solidFill>
              <a:latin typeface="Prestige Elite Std" charset="0"/>
              <a:ea typeface="Prestige Elite Std" charset="0"/>
              <a:cs typeface="Prestige Elite St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49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28650" y="350837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Titan “Cold Case Files” Workshop:</a:t>
            </a:r>
            <a:br>
              <a:rPr lang="en-US" sz="2800" b="1" dirty="0" smtClean="0">
                <a:solidFill>
                  <a:srgbClr val="FFFF00"/>
                </a:solidFill>
              </a:rPr>
            </a:br>
            <a:r>
              <a:rPr lang="en-US" sz="2800" b="1" dirty="0" smtClean="0">
                <a:solidFill>
                  <a:srgbClr val="FFFF00"/>
                </a:solidFill>
              </a:rPr>
              <a:t>Cassini PSG Meeting Monrovia CA, 10/9-11/9 2016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28650" y="1939925"/>
            <a:ext cx="7886700" cy="448945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bg1"/>
                </a:solidFill>
              </a:rPr>
              <a:t>Goals for the workshop were: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To revisit topics from early in the mission, and science questions that existed before Cassini arrival, and determine if new information is now available to answer these questions.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Where topics are still open, ask whether we can reasonably expect to answer them during the remainder of the mission, or whether a new mission is required, and what type.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To foster collaborations between instrument teams and science disciplines.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Most </a:t>
            </a:r>
            <a:r>
              <a:rPr lang="en-US" dirty="0">
                <a:solidFill>
                  <a:schemeClr val="bg1"/>
                </a:solidFill>
              </a:rPr>
              <a:t>of topics discussed today were </a:t>
            </a:r>
            <a:r>
              <a:rPr lang="en-US" dirty="0" smtClean="0">
                <a:solidFill>
                  <a:schemeClr val="bg1"/>
                </a:solidFill>
              </a:rPr>
              <a:t>presented at the workshop.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48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85738"/>
            <a:ext cx="7886700" cy="36147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 smtClean="0">
                <a:solidFill>
                  <a:srgbClr val="002060"/>
                </a:solidFill>
              </a:rPr>
              <a:t>Investigation: </a:t>
            </a:r>
            <a:r>
              <a:rPr lang="en-US" sz="2400" b="1" u="sng" dirty="0" smtClean="0">
                <a:solidFill>
                  <a:srgbClr val="002060"/>
                </a:solidFill>
              </a:rPr>
              <a:t>where is Titan’s ethane?</a:t>
            </a:r>
            <a:endParaRPr lang="en-US" sz="800" u="sng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800" u="sng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2000" u="sng" dirty="0" smtClean="0">
                <a:solidFill>
                  <a:srgbClr val="002060"/>
                </a:solidFill>
              </a:rPr>
              <a:t>Detective’s notes, </a:t>
            </a:r>
            <a:r>
              <a:rPr lang="en-US" sz="2000" u="sng" dirty="0" smtClean="0">
                <a:solidFill>
                  <a:srgbClr val="002060"/>
                </a:solidFill>
              </a:rPr>
              <a:t>2008</a:t>
            </a:r>
            <a:r>
              <a:rPr lang="en-US" sz="2000" dirty="0" smtClean="0">
                <a:solidFill>
                  <a:srgbClr val="002060"/>
                </a:solidFill>
              </a:rPr>
              <a:t>: </a:t>
            </a:r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Titan’s atmosphere is producing about 15 million kg of ethane per day, according to our calculations. That’s a lot!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Over the age of the solar system, that’s an accumulation of around 25 million GT (</a:t>
            </a:r>
            <a:r>
              <a:rPr lang="en-US" sz="2000" dirty="0" err="1" smtClean="0">
                <a:solidFill>
                  <a:srgbClr val="002060"/>
                </a:solidFill>
              </a:rPr>
              <a:t>giga-tonnes</a:t>
            </a:r>
            <a:r>
              <a:rPr lang="en-US" sz="2000" dirty="0" smtClean="0">
                <a:solidFill>
                  <a:srgbClr val="002060"/>
                </a:solidFill>
              </a:rPr>
              <a:t>) – Titan should be 100s of meters deep In sloshing ethane!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But - we don’t see these wide oceans, although we do see wide dune fields of organic materials – so where is the ethane going to?</a:t>
            </a:r>
            <a:endParaRPr lang="en-US" sz="2000" dirty="0" smtClean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7287" y="6372226"/>
            <a:ext cx="7629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from </a:t>
            </a:r>
            <a:r>
              <a:rPr lang="en-US" dirty="0" err="1" smtClean="0"/>
              <a:t>Radebaugh</a:t>
            </a:r>
            <a:r>
              <a:rPr lang="en-US" dirty="0" smtClean="0"/>
              <a:t> et </a:t>
            </a:r>
            <a:r>
              <a:rPr lang="en-US" dirty="0" smtClean="0"/>
              <a:t>al. (2008)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5" y="3661038"/>
            <a:ext cx="7372350" cy="252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62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85730"/>
            <a:ext cx="7829550" cy="577215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u="sng" dirty="0" smtClean="0">
                <a:solidFill>
                  <a:srgbClr val="002060"/>
                </a:solidFill>
              </a:rPr>
              <a:t>Detective’s notes, </a:t>
            </a:r>
            <a:r>
              <a:rPr lang="en-US" sz="2000" u="sng" dirty="0" smtClean="0">
                <a:solidFill>
                  <a:srgbClr val="002060"/>
                </a:solidFill>
              </a:rPr>
              <a:t>2012</a:t>
            </a:r>
            <a:r>
              <a:rPr lang="en-US" sz="2000" dirty="0" smtClean="0">
                <a:solidFill>
                  <a:srgbClr val="002060"/>
                </a:solidFill>
              </a:rPr>
              <a:t>: </a:t>
            </a:r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We may have a clue to a partial answer! Titan’s poles are sunken compared to the equator, by about 300 m.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This may be because of ethane is raining down and replacing methane in Titan’s polar crust, making it denser and causing it to sink.</a:t>
            </a: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endParaRPr lang="en-US" sz="2000" dirty="0">
              <a:solidFill>
                <a:srgbClr val="002060"/>
              </a:solidFill>
            </a:endParaRP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endParaRPr lang="en-US" sz="2000" dirty="0">
              <a:solidFill>
                <a:srgbClr val="002060"/>
              </a:solidFill>
            </a:endParaRP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endParaRPr lang="en-US" sz="2000" dirty="0">
              <a:solidFill>
                <a:srgbClr val="002060"/>
              </a:solidFill>
            </a:endParaRP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endParaRPr lang="en-US" sz="2000" dirty="0">
              <a:solidFill>
                <a:srgbClr val="002060"/>
              </a:solidFill>
            </a:endParaRP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This mechanism would allow for about 300-1200 </a:t>
            </a:r>
            <a:r>
              <a:rPr lang="en-US" sz="2000" dirty="0" err="1" smtClean="0">
                <a:solidFill>
                  <a:srgbClr val="002060"/>
                </a:solidFill>
              </a:rPr>
              <a:t>Myr</a:t>
            </a:r>
            <a:r>
              <a:rPr lang="en-US" sz="2000" dirty="0" smtClean="0">
                <a:solidFill>
                  <a:srgbClr val="002060"/>
                </a:solidFill>
              </a:rPr>
              <a:t> of ethane production: not as long as the age of the solar system, but a significant way to it!</a:t>
            </a:r>
            <a:endParaRPr lang="en-US" sz="2000" dirty="0" smtClean="0">
              <a:solidFill>
                <a:srgbClr val="00206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257299" y="5642122"/>
            <a:ext cx="5643563" cy="1215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u="sng" dirty="0" smtClean="0">
                <a:solidFill>
                  <a:srgbClr val="002060"/>
                </a:solidFill>
              </a:rPr>
              <a:t>Conclusion</a:t>
            </a:r>
            <a:r>
              <a:rPr lang="en-US" sz="2000" dirty="0" smtClean="0">
                <a:solidFill>
                  <a:srgbClr val="002060"/>
                </a:solidFill>
              </a:rPr>
              <a:t>: 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If Titan’s atmosphere is &lt;1200 </a:t>
            </a:r>
            <a:r>
              <a:rPr lang="en-US" sz="2000" dirty="0" err="1" smtClean="0">
                <a:solidFill>
                  <a:srgbClr val="002060"/>
                </a:solidFill>
              </a:rPr>
              <a:t>Myr</a:t>
            </a:r>
            <a:r>
              <a:rPr lang="en-US" sz="2000" dirty="0" smtClean="0">
                <a:solidFill>
                  <a:srgbClr val="002060"/>
                </a:solidFill>
              </a:rPr>
              <a:t> old we may have an answer: </a:t>
            </a:r>
            <a:r>
              <a:rPr lang="is-IS" sz="2000" dirty="0" smtClean="0">
                <a:solidFill>
                  <a:srgbClr val="002060"/>
                </a:solidFill>
              </a:rPr>
              <a:t>case not quite closed...!</a:t>
            </a:r>
            <a:endParaRPr lang="is-IS" sz="2000" dirty="0" smtClean="0">
              <a:solidFill>
                <a:srgbClr val="002060"/>
              </a:solidFill>
            </a:endParaRPr>
          </a:p>
          <a:p>
            <a:pPr lvl="1"/>
            <a:endParaRPr lang="en-US" sz="2000" dirty="0" smtClean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862" y="2028103"/>
            <a:ext cx="4104963" cy="28010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867" y="5760308"/>
            <a:ext cx="1171575" cy="10976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81987" y="2314575"/>
            <a:ext cx="3004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from </a:t>
            </a:r>
            <a:r>
              <a:rPr lang="en-US" dirty="0" err="1" smtClean="0"/>
              <a:t>Choukroun</a:t>
            </a:r>
            <a:r>
              <a:rPr lang="en-US" dirty="0" smtClean="0"/>
              <a:t> et </a:t>
            </a:r>
            <a:r>
              <a:rPr lang="en-US" dirty="0" smtClean="0"/>
              <a:t>al. (</a:t>
            </a:r>
            <a:r>
              <a:rPr lang="en-US" dirty="0" smtClean="0"/>
              <a:t>2012)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7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638"/>
            <a:ext cx="9144000" cy="624185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28650" y="3158233"/>
            <a:ext cx="7886700" cy="7921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Case </a:t>
            </a:r>
            <a:r>
              <a:rPr lang="en-US" sz="3600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7: </a:t>
            </a:r>
            <a:r>
              <a:rPr lang="en-US" sz="3600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The </a:t>
            </a:r>
            <a:r>
              <a:rPr lang="en-US" sz="3600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Magic Island</a:t>
            </a:r>
            <a:endParaRPr lang="en-US" sz="3600" dirty="0">
              <a:solidFill>
                <a:srgbClr val="002060"/>
              </a:solidFill>
              <a:latin typeface="Prestige Elite Std" charset="0"/>
              <a:ea typeface="Prestige Elite Std" charset="0"/>
              <a:cs typeface="Prestige Elite St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95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85738"/>
            <a:ext cx="7886700" cy="52720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 smtClean="0">
                <a:solidFill>
                  <a:srgbClr val="002060"/>
                </a:solidFill>
              </a:rPr>
              <a:t>Investigation: </a:t>
            </a:r>
            <a:r>
              <a:rPr lang="en-US" sz="2400" b="1" u="sng" dirty="0" smtClean="0">
                <a:solidFill>
                  <a:srgbClr val="002060"/>
                </a:solidFill>
              </a:rPr>
              <a:t>what is the ’Magic Island’?</a:t>
            </a:r>
            <a:endParaRPr lang="en-US" sz="800" u="sng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800" u="sng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2000" u="sng" dirty="0" smtClean="0">
                <a:solidFill>
                  <a:srgbClr val="002060"/>
                </a:solidFill>
              </a:rPr>
              <a:t>Detective’s notes, </a:t>
            </a:r>
            <a:r>
              <a:rPr lang="en-US" sz="2000" u="sng" dirty="0" smtClean="0">
                <a:solidFill>
                  <a:srgbClr val="002060"/>
                </a:solidFill>
              </a:rPr>
              <a:t>2014</a:t>
            </a:r>
            <a:r>
              <a:rPr lang="en-US" sz="2000" dirty="0" smtClean="0">
                <a:solidFill>
                  <a:srgbClr val="002060"/>
                </a:solidFill>
              </a:rPr>
              <a:t>: </a:t>
            </a:r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A mysterious feature is vanishing and re-appearing i</a:t>
            </a:r>
            <a:r>
              <a:rPr lang="en-US" sz="2000" dirty="0" smtClean="0">
                <a:solidFill>
                  <a:srgbClr val="002060"/>
                </a:solidFill>
              </a:rPr>
              <a:t>n Titan’s </a:t>
            </a:r>
            <a:r>
              <a:rPr lang="en-US" sz="2000" dirty="0" err="1" smtClean="0">
                <a:solidFill>
                  <a:srgbClr val="002060"/>
                </a:solidFill>
              </a:rPr>
              <a:t>Ligeia</a:t>
            </a:r>
            <a:r>
              <a:rPr lang="en-US" sz="2000" dirty="0" smtClean="0">
                <a:solidFill>
                  <a:srgbClr val="002060"/>
                </a:solidFill>
              </a:rPr>
              <a:t> Mare! We call it the magic island.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But what is it? A real island? A patch of waves? Floating materials, bubbles, or even biota?</a:t>
            </a:r>
            <a:endParaRPr lang="en-US" sz="2000" dirty="0" smtClean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42" y="2821781"/>
            <a:ext cx="8715258" cy="286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7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85731"/>
            <a:ext cx="7886700" cy="25288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u="sng" dirty="0" smtClean="0">
                <a:solidFill>
                  <a:srgbClr val="002060"/>
                </a:solidFill>
              </a:rPr>
              <a:t>Detective’s notes, </a:t>
            </a:r>
            <a:r>
              <a:rPr lang="en-US" sz="2000" u="sng" dirty="0" smtClean="0">
                <a:solidFill>
                  <a:srgbClr val="002060"/>
                </a:solidFill>
              </a:rPr>
              <a:t>2016</a:t>
            </a:r>
            <a:r>
              <a:rPr lang="en-US" sz="2000" dirty="0" smtClean="0">
                <a:solidFill>
                  <a:srgbClr val="002060"/>
                </a:solidFill>
              </a:rPr>
              <a:t>: </a:t>
            </a:r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After considering 7 possible hypotheses, we conclude that four are most likely: floating and suspended solids, bubbles and waves (</a:t>
            </a:r>
            <a:r>
              <a:rPr lang="en-US" sz="2000" dirty="0" err="1" smtClean="0">
                <a:solidFill>
                  <a:srgbClr val="002060"/>
                </a:solidFill>
              </a:rPr>
              <a:t>Hofgartner</a:t>
            </a:r>
            <a:r>
              <a:rPr lang="en-US" sz="2000" dirty="0" smtClean="0">
                <a:solidFill>
                  <a:srgbClr val="002060"/>
                </a:solidFill>
              </a:rPr>
              <a:t> 2016).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The most likely is waves: based on terrestrial experience.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We really need a new mission to get down to Titan’s surface and explore the lakes in details – perhaps something like the </a:t>
            </a:r>
            <a:r>
              <a:rPr lang="en-US" sz="2000" dirty="0" err="1" smtClean="0">
                <a:solidFill>
                  <a:srgbClr val="002060"/>
                </a:solidFill>
              </a:rPr>
              <a:t>TiME</a:t>
            </a:r>
            <a:r>
              <a:rPr lang="en-US" sz="2000" dirty="0" smtClean="0">
                <a:solidFill>
                  <a:srgbClr val="002060"/>
                </a:solidFill>
              </a:rPr>
              <a:t> mission that was proposed to NASA in 2009-2012, but not selected.</a:t>
            </a:r>
            <a:endParaRPr lang="en-US" sz="2000" dirty="0" smtClean="0">
              <a:solidFill>
                <a:srgbClr val="002060"/>
              </a:solidFill>
            </a:endParaRPr>
          </a:p>
          <a:p>
            <a:pPr lvl="1"/>
            <a:endParaRPr lang="en-US" sz="2000" dirty="0" smtClean="0">
              <a:solidFill>
                <a:srgbClr val="00206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29835" y="5957888"/>
            <a:ext cx="7886700" cy="8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u="sng" dirty="0" smtClean="0">
                <a:solidFill>
                  <a:srgbClr val="002060"/>
                </a:solidFill>
              </a:rPr>
              <a:t>Conclusion</a:t>
            </a:r>
            <a:r>
              <a:rPr lang="en-US" sz="2000" dirty="0" smtClean="0">
                <a:solidFill>
                  <a:srgbClr val="002060"/>
                </a:solidFill>
              </a:rPr>
              <a:t>: 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The Magic Island is not ‘magic’, but we don’t really know what it is - yet!</a:t>
            </a:r>
            <a:endParaRPr lang="is-IS" sz="2000" dirty="0" smtClean="0">
              <a:solidFill>
                <a:srgbClr val="002060"/>
              </a:solidFill>
            </a:endParaRPr>
          </a:p>
          <a:p>
            <a:pPr lvl="1"/>
            <a:endParaRPr lang="en-US" sz="2000" dirty="0" smtClean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2714619"/>
            <a:ext cx="5100638" cy="31112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942" y="5131658"/>
            <a:ext cx="1171575" cy="109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9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638"/>
            <a:ext cx="9144000" cy="624185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28650" y="3158233"/>
            <a:ext cx="7886700" cy="7921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Case </a:t>
            </a:r>
            <a:r>
              <a:rPr lang="en-US" sz="3600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8: Too Many Sunny Days</a:t>
            </a:r>
            <a:endParaRPr lang="en-US" sz="3600" dirty="0">
              <a:solidFill>
                <a:srgbClr val="002060"/>
              </a:solidFill>
              <a:latin typeface="Prestige Elite Std" charset="0"/>
              <a:ea typeface="Prestige Elite Std" charset="0"/>
              <a:cs typeface="Prestige Elite St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53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85738"/>
            <a:ext cx="7886700" cy="52720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 smtClean="0">
                <a:solidFill>
                  <a:srgbClr val="002060"/>
                </a:solidFill>
              </a:rPr>
              <a:t>Investigation: </a:t>
            </a:r>
            <a:r>
              <a:rPr lang="en-US" sz="2400" b="1" u="sng" dirty="0" smtClean="0">
                <a:solidFill>
                  <a:srgbClr val="002060"/>
                </a:solidFill>
              </a:rPr>
              <a:t>why aren’t there more clouds on Titan?</a:t>
            </a:r>
            <a:endParaRPr lang="en-US" sz="800" u="sng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800" u="sng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2000" u="sng" dirty="0" smtClean="0">
                <a:solidFill>
                  <a:srgbClr val="002060"/>
                </a:solidFill>
              </a:rPr>
              <a:t>Detective’s notes, </a:t>
            </a:r>
            <a:r>
              <a:rPr lang="en-US" sz="2000" u="sng" dirty="0" smtClean="0">
                <a:solidFill>
                  <a:srgbClr val="002060"/>
                </a:solidFill>
              </a:rPr>
              <a:t>2014</a:t>
            </a:r>
            <a:r>
              <a:rPr lang="en-US" sz="2000" dirty="0" smtClean="0">
                <a:solidFill>
                  <a:srgbClr val="002060"/>
                </a:solidFill>
              </a:rPr>
              <a:t>: </a:t>
            </a:r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We never thought we complain about sunny days, but Titan isn’t cloudy enough!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According to weather models, Titan should have a high density of clouds (red/yellow region) in the north (top right) following the 2009 equinox...</a:t>
            </a:r>
          </a:p>
          <a:p>
            <a:r>
              <a:rPr lang="is-IS" sz="2000" dirty="0" smtClean="0">
                <a:solidFill>
                  <a:srgbClr val="002060"/>
                </a:solidFill>
              </a:rPr>
              <a:t>… but what we see is few clouds (black dots). Why so sunny?</a:t>
            </a:r>
            <a:endParaRPr lang="en-US" sz="2000" dirty="0" smtClean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63" y="3171825"/>
            <a:ext cx="6430796" cy="331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85731"/>
            <a:ext cx="7886700" cy="31742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u="sng" dirty="0" smtClean="0">
                <a:solidFill>
                  <a:srgbClr val="002060"/>
                </a:solidFill>
              </a:rPr>
              <a:t>Detective’s notes, </a:t>
            </a:r>
            <a:r>
              <a:rPr lang="en-US" sz="2000" u="sng" dirty="0" smtClean="0">
                <a:solidFill>
                  <a:srgbClr val="002060"/>
                </a:solidFill>
              </a:rPr>
              <a:t>2016</a:t>
            </a:r>
            <a:r>
              <a:rPr lang="en-US" sz="2000" dirty="0" smtClean="0">
                <a:solidFill>
                  <a:srgbClr val="002060"/>
                </a:solidFill>
              </a:rPr>
              <a:t>: </a:t>
            </a:r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Titan’s clouds continue to be rare in the north and we don’t know why</a:t>
            </a:r>
            <a:r>
              <a:rPr lang="is-IS" sz="2000" dirty="0" smtClean="0">
                <a:solidFill>
                  <a:srgbClr val="002060"/>
                </a:solidFill>
              </a:rPr>
              <a:t>… but before we’ve even cracked this case a new mystery has arisen.</a:t>
            </a:r>
          </a:p>
          <a:p>
            <a:r>
              <a:rPr lang="is-IS" sz="2000" dirty="0" smtClean="0">
                <a:solidFill>
                  <a:srgbClr val="002060"/>
                </a:solidFill>
              </a:rPr>
              <a:t>Cassini’s VIMS team sees bright region of apparent cloudiness over the north pole (left).</a:t>
            </a:r>
          </a:p>
          <a:p>
            <a:r>
              <a:rPr lang="is-IS" sz="2000" dirty="0" smtClean="0">
                <a:solidFill>
                  <a:srgbClr val="002060"/>
                </a:solidFill>
              </a:rPr>
              <a:t>However the ISS camera team sees nothing! (right) This is the opposite to what we expect, since shorter wavelengths should be more sensitive to clouds, not less!</a:t>
            </a:r>
            <a:endParaRPr lang="en-US" sz="2000" dirty="0" smtClean="0">
              <a:solidFill>
                <a:srgbClr val="00206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29835" y="5957888"/>
            <a:ext cx="7886700" cy="8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u="sng" dirty="0" smtClean="0">
                <a:solidFill>
                  <a:srgbClr val="002060"/>
                </a:solidFill>
              </a:rPr>
              <a:t>Conclusion</a:t>
            </a:r>
            <a:r>
              <a:rPr lang="en-US" sz="2000" dirty="0" smtClean="0">
                <a:solidFill>
                  <a:srgbClr val="002060"/>
                </a:solidFill>
              </a:rPr>
              <a:t>: 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Titan’s cloud mystery has not gone away.</a:t>
            </a:r>
            <a:endParaRPr lang="is-IS" sz="2000" dirty="0" smtClean="0">
              <a:solidFill>
                <a:srgbClr val="002060"/>
              </a:solidFill>
            </a:endParaRPr>
          </a:p>
          <a:p>
            <a:pPr lvl="1"/>
            <a:endParaRPr lang="en-US" sz="2000" dirty="0" smtClean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50" y="3202862"/>
            <a:ext cx="4252990" cy="21953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114" y="3202862"/>
            <a:ext cx="4229286" cy="21953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017" y="5631720"/>
            <a:ext cx="1171575" cy="109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77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638"/>
            <a:ext cx="9144000" cy="624185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28650" y="3158233"/>
            <a:ext cx="7886700" cy="7921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Case </a:t>
            </a:r>
            <a:r>
              <a:rPr lang="en-US" sz="3600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9: </a:t>
            </a:r>
            <a:r>
              <a:rPr lang="en-US" sz="3600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The </a:t>
            </a:r>
            <a:r>
              <a:rPr lang="en-US" sz="3600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Tilted Pole</a:t>
            </a:r>
            <a:endParaRPr lang="en-US" sz="3600" dirty="0">
              <a:solidFill>
                <a:srgbClr val="002060"/>
              </a:solidFill>
              <a:latin typeface="Prestige Elite Std" charset="0"/>
              <a:ea typeface="Prestige Elite Std" charset="0"/>
              <a:cs typeface="Prestige Elite St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21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2988" y="185739"/>
            <a:ext cx="7872412" cy="3128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 smtClean="0">
                <a:solidFill>
                  <a:srgbClr val="002060"/>
                </a:solidFill>
              </a:rPr>
              <a:t>Investigation: </a:t>
            </a:r>
            <a:r>
              <a:rPr lang="en-US" sz="2400" b="1" u="sng" dirty="0" smtClean="0">
                <a:solidFill>
                  <a:srgbClr val="002060"/>
                </a:solidFill>
              </a:rPr>
              <a:t>why is Titan’s atmosphere tilted?</a:t>
            </a:r>
            <a:endParaRPr lang="en-US" sz="800" u="sng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800" u="sng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2000" u="sng" dirty="0" smtClean="0">
                <a:solidFill>
                  <a:srgbClr val="002060"/>
                </a:solidFill>
              </a:rPr>
              <a:t>Detective’s notes, 2008</a:t>
            </a:r>
            <a:r>
              <a:rPr lang="en-US" sz="2000" dirty="0" smtClean="0">
                <a:solidFill>
                  <a:srgbClr val="002060"/>
                </a:solidFill>
              </a:rPr>
              <a:t>: 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Well here’s a curious thing: Titan’s atmosphere is seriously out of kilter!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Compared to the surface, the atmosphere is rotating around an axis that is tipped by more than 3 degrees.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If this is due to the Sun (</a:t>
            </a:r>
            <a:r>
              <a:rPr lang="en-US" sz="2000" dirty="0">
                <a:solidFill>
                  <a:srgbClr val="002060"/>
                </a:solidFill>
              </a:rPr>
              <a:t>s</a:t>
            </a:r>
            <a:r>
              <a:rPr lang="en-US" sz="2000" dirty="0" smtClean="0">
                <a:solidFill>
                  <a:srgbClr val="002060"/>
                </a:solidFill>
              </a:rPr>
              <a:t>olar tide) then as Saturn moves around the Sun the axis should follow that trend</a:t>
            </a:r>
            <a:endParaRPr lang="en-US" sz="2000" dirty="0" smtClean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72375" y="5820368"/>
            <a:ext cx="1343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from </a:t>
            </a:r>
            <a:r>
              <a:rPr lang="en-US" dirty="0" err="1" smtClean="0"/>
              <a:t>Achterberg</a:t>
            </a:r>
            <a:r>
              <a:rPr lang="en-US" dirty="0" smtClean="0"/>
              <a:t> et </a:t>
            </a:r>
            <a:r>
              <a:rPr lang="en-US" dirty="0" smtClean="0"/>
              <a:t>al. (2008)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179" y="3069377"/>
            <a:ext cx="5552672" cy="354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7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50888"/>
            <a:ext cx="7886700" cy="792162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Titan’s Cold Case Files</a:t>
            </a:r>
            <a:endParaRPr lang="en-US" sz="3600" dirty="0">
              <a:solidFill>
                <a:srgbClr val="00206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00200"/>
            <a:ext cx="8086725" cy="508635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600" b="1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The Wobbly Spinning Top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What’s Hiding Inside?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The Invisible Volcanoes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Ices in Disguise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Northern Exposure: Lakes and Seas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Ethane Vanishes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The Magic Island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Too Many Sunny Days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The Tilted Pole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The Fugitive: Methane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The Mystery of the Disappearing Hydrogen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The Floating and Sinking Haze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8650" y="194789"/>
            <a:ext cx="2214562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93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85731"/>
            <a:ext cx="7886700" cy="25288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u="sng" dirty="0" smtClean="0">
                <a:solidFill>
                  <a:srgbClr val="002060"/>
                </a:solidFill>
              </a:rPr>
              <a:t>Detective’s notes, </a:t>
            </a:r>
            <a:r>
              <a:rPr lang="en-US" sz="2000" u="sng" dirty="0" smtClean="0">
                <a:solidFill>
                  <a:srgbClr val="002060"/>
                </a:solidFill>
              </a:rPr>
              <a:t>2016</a:t>
            </a:r>
            <a:r>
              <a:rPr lang="en-US" sz="2000" dirty="0" smtClean="0">
                <a:solidFill>
                  <a:srgbClr val="002060"/>
                </a:solidFill>
              </a:rPr>
              <a:t>: </a:t>
            </a:r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New evidence is in, and the polar tilt is staying exactly where it was in 2008 </a:t>
            </a:r>
            <a:r>
              <a:rPr lang="en-US" sz="2000" dirty="0" smtClean="0">
                <a:solidFill>
                  <a:srgbClr val="002060"/>
                </a:solidFill>
              </a:rPr>
              <a:t>– it isn’t following the Sun, but the stars instead!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Our earlier theory about solar forcing was incorrect.</a:t>
            </a: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pPr lvl="1"/>
            <a:endParaRPr lang="en-US" sz="2000" dirty="0" smtClean="0">
              <a:solidFill>
                <a:srgbClr val="00206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29835" y="5957888"/>
            <a:ext cx="7886700" cy="8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u="sng" dirty="0" smtClean="0">
                <a:solidFill>
                  <a:srgbClr val="002060"/>
                </a:solidFill>
              </a:rPr>
              <a:t>Conclusion</a:t>
            </a:r>
            <a:r>
              <a:rPr lang="en-US" sz="2000" dirty="0" smtClean="0">
                <a:solidFill>
                  <a:srgbClr val="002060"/>
                </a:solidFill>
              </a:rPr>
              <a:t>: 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Titan has bamboozled us yet again.</a:t>
            </a:r>
            <a:endParaRPr lang="is-IS" sz="2000" dirty="0" smtClean="0">
              <a:solidFill>
                <a:srgbClr val="002060"/>
              </a:solidFill>
            </a:endParaRPr>
          </a:p>
          <a:p>
            <a:pPr lvl="1"/>
            <a:endParaRPr lang="en-US" sz="2000" dirty="0" smtClean="0">
              <a:solidFill>
                <a:srgbClr val="002060"/>
              </a:solidFill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18"/>
          <a:stretch/>
        </p:blipFill>
        <p:spPr>
          <a:xfrm>
            <a:off x="2706746" y="1793992"/>
            <a:ext cx="4163896" cy="41638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70" y="5697454"/>
            <a:ext cx="1171575" cy="109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638"/>
            <a:ext cx="9144000" cy="624185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28650" y="3158233"/>
            <a:ext cx="7886700" cy="792162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Case </a:t>
            </a:r>
            <a:r>
              <a:rPr lang="en-US" sz="3600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10: </a:t>
            </a:r>
            <a:r>
              <a:rPr lang="en-US" sz="3600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The </a:t>
            </a:r>
            <a:r>
              <a:rPr lang="en-US" sz="3600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Fugitive - Methane</a:t>
            </a:r>
            <a:endParaRPr lang="en-US" sz="3600" dirty="0">
              <a:solidFill>
                <a:srgbClr val="002060"/>
              </a:solidFill>
              <a:latin typeface="Prestige Elite Std" charset="0"/>
              <a:ea typeface="Prestige Elite Std" charset="0"/>
              <a:cs typeface="Prestige Elite St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79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85738"/>
            <a:ext cx="8001000" cy="52720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 smtClean="0">
                <a:solidFill>
                  <a:srgbClr val="002060"/>
                </a:solidFill>
              </a:rPr>
              <a:t>Investigation: </a:t>
            </a:r>
            <a:r>
              <a:rPr lang="en-US" sz="2400" b="1" u="sng" dirty="0" smtClean="0">
                <a:solidFill>
                  <a:srgbClr val="002060"/>
                </a:solidFill>
              </a:rPr>
              <a:t>who is the getaway driver </a:t>
            </a:r>
            <a:r>
              <a:rPr lang="en-US" sz="2400" b="1" u="sng" dirty="0" smtClean="0">
                <a:solidFill>
                  <a:srgbClr val="002060"/>
                </a:solidFill>
              </a:rPr>
              <a:t>for </a:t>
            </a:r>
            <a:r>
              <a:rPr lang="en-US" sz="2400" b="1" u="sng" dirty="0" smtClean="0">
                <a:solidFill>
                  <a:srgbClr val="002060"/>
                </a:solidFill>
              </a:rPr>
              <a:t>methane escape?</a:t>
            </a:r>
            <a:endParaRPr lang="en-US" sz="800" u="sng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800" u="sng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2000" u="sng" dirty="0" smtClean="0">
                <a:solidFill>
                  <a:srgbClr val="002060"/>
                </a:solidFill>
              </a:rPr>
              <a:t>Detective’s notes, 2008</a:t>
            </a:r>
            <a:r>
              <a:rPr lang="en-US" sz="2000" dirty="0" smtClean="0">
                <a:solidFill>
                  <a:srgbClr val="002060"/>
                </a:solidFill>
              </a:rPr>
              <a:t>: 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Titan’s methane (and hydrogen) are escaping from the top </a:t>
            </a:r>
            <a:r>
              <a:rPr lang="en-US" sz="2000" dirty="0" smtClean="0">
                <a:solidFill>
                  <a:srgbClr val="002060"/>
                </a:solidFill>
              </a:rPr>
              <a:t>of the atmosphere, as fast as they can, in fact, even faster!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Cassini’s INMS instrument measured the profiles of several gases, including </a:t>
            </a:r>
            <a:r>
              <a:rPr lang="en-US" sz="2000" baseline="30000" dirty="0" smtClean="0">
                <a:solidFill>
                  <a:srgbClr val="002060"/>
                </a:solidFill>
              </a:rPr>
              <a:t>40</a:t>
            </a:r>
            <a:r>
              <a:rPr lang="en-US" sz="2000" dirty="0" smtClean="0">
                <a:solidFill>
                  <a:srgbClr val="002060"/>
                </a:solidFill>
              </a:rPr>
              <a:t>Ar, H</a:t>
            </a:r>
            <a:r>
              <a:rPr lang="en-US" sz="2000" baseline="-25000" dirty="0" smtClean="0">
                <a:solidFill>
                  <a:srgbClr val="002060"/>
                </a:solidFill>
              </a:rPr>
              <a:t>2</a:t>
            </a:r>
            <a:r>
              <a:rPr lang="en-US" sz="2000" dirty="0" smtClean="0">
                <a:solidFill>
                  <a:srgbClr val="002060"/>
                </a:solidFill>
              </a:rPr>
              <a:t> and CH</a:t>
            </a:r>
            <a:r>
              <a:rPr lang="en-US" sz="2000" baseline="-25000" dirty="0" smtClean="0">
                <a:solidFill>
                  <a:srgbClr val="002060"/>
                </a:solidFill>
              </a:rPr>
              <a:t>4</a:t>
            </a:r>
            <a:r>
              <a:rPr lang="en-US" sz="2000" dirty="0" smtClean="0">
                <a:solidFill>
                  <a:srgbClr val="002060"/>
                </a:solidFill>
              </a:rPr>
              <a:t>.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Models that fit the </a:t>
            </a:r>
            <a:r>
              <a:rPr lang="en-US" sz="2000" baseline="30000" dirty="0" smtClean="0">
                <a:solidFill>
                  <a:srgbClr val="002060"/>
                </a:solidFill>
              </a:rPr>
              <a:t>40</a:t>
            </a:r>
            <a:r>
              <a:rPr lang="en-US" sz="2000" dirty="0" smtClean="0">
                <a:solidFill>
                  <a:srgbClr val="002060"/>
                </a:solidFill>
              </a:rPr>
              <a:t>Ar (dashed line) don’t fit the CH</a:t>
            </a:r>
            <a:r>
              <a:rPr lang="en-US" sz="2000" baseline="-25000" dirty="0" smtClean="0">
                <a:solidFill>
                  <a:srgbClr val="002060"/>
                </a:solidFill>
              </a:rPr>
              <a:t>4</a:t>
            </a:r>
            <a:r>
              <a:rPr lang="en-US" sz="2000" dirty="0" smtClean="0">
                <a:solidFill>
                  <a:srgbClr val="002060"/>
                </a:solidFill>
              </a:rPr>
              <a:t> and vice versa (dash dot line). 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Onl</a:t>
            </a:r>
            <a:r>
              <a:rPr lang="en-US" sz="2000" dirty="0" smtClean="0">
                <a:solidFill>
                  <a:srgbClr val="002060"/>
                </a:solidFill>
              </a:rPr>
              <a:t>y if methane is rising upwards fast (other lines) do we get agreement.</a:t>
            </a:r>
            <a:endParaRPr lang="en-US" sz="2000" dirty="0" smtClean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178" y="3659187"/>
            <a:ext cx="3638872" cy="308451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29" y="3659187"/>
            <a:ext cx="3638871" cy="308451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4221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85729"/>
            <a:ext cx="7886700" cy="54006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u="sng" dirty="0" smtClean="0">
                <a:solidFill>
                  <a:srgbClr val="002060"/>
                </a:solidFill>
              </a:rPr>
              <a:t>Detective’s notes, </a:t>
            </a:r>
            <a:r>
              <a:rPr lang="en-US" sz="2000" u="sng" dirty="0" smtClean="0">
                <a:solidFill>
                  <a:srgbClr val="002060"/>
                </a:solidFill>
              </a:rPr>
              <a:t>2012</a:t>
            </a:r>
            <a:r>
              <a:rPr lang="en-US" sz="2000" dirty="0" smtClean="0">
                <a:solidFill>
                  <a:srgbClr val="002060"/>
                </a:solidFill>
              </a:rPr>
              <a:t>: </a:t>
            </a:r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The proposed model requires an upward flow of methane at a fantastic rate: the implied escap</a:t>
            </a:r>
            <a:r>
              <a:rPr lang="en-US" sz="2000" dirty="0" smtClean="0">
                <a:solidFill>
                  <a:srgbClr val="002060"/>
                </a:solidFill>
              </a:rPr>
              <a:t>e from the top of the atmosphere is 2x10</a:t>
            </a:r>
            <a:r>
              <a:rPr lang="en-US" sz="2000" baseline="30000" dirty="0" smtClean="0">
                <a:solidFill>
                  <a:srgbClr val="002060"/>
                </a:solidFill>
              </a:rPr>
              <a:t>27</a:t>
            </a:r>
            <a:r>
              <a:rPr lang="en-US" sz="2000" dirty="0" smtClean="0">
                <a:solidFill>
                  <a:srgbClr val="002060"/>
                </a:solidFill>
              </a:rPr>
              <a:t> molecules of CH</a:t>
            </a:r>
            <a:r>
              <a:rPr lang="en-US" sz="2000" baseline="-25000" dirty="0" smtClean="0">
                <a:solidFill>
                  <a:srgbClr val="002060"/>
                </a:solidFill>
              </a:rPr>
              <a:t>4</a:t>
            </a:r>
            <a:r>
              <a:rPr lang="en-US" sz="2000" dirty="0" smtClean="0">
                <a:solidFill>
                  <a:srgbClr val="002060"/>
                </a:solidFill>
              </a:rPr>
              <a:t> per second.</a:t>
            </a:r>
          </a:p>
          <a:p>
            <a:r>
              <a:rPr lang="en-US" sz="2000" u="sng" dirty="0" smtClean="0">
                <a:solidFill>
                  <a:srgbClr val="002060"/>
                </a:solidFill>
              </a:rPr>
              <a:t>Explanation 1</a:t>
            </a:r>
            <a:r>
              <a:rPr lang="en-US" sz="2000" dirty="0" smtClean="0">
                <a:solidFill>
                  <a:srgbClr val="002060"/>
                </a:solidFill>
              </a:rPr>
              <a:t>: fast molecules exceeding the escape velocity (Jeans Escape) alone cannot explain it (1x10</a:t>
            </a:r>
            <a:r>
              <a:rPr lang="en-US" sz="2000" baseline="30000" dirty="0" smtClean="0">
                <a:solidFill>
                  <a:srgbClr val="002060"/>
                </a:solidFill>
              </a:rPr>
              <a:t>19</a:t>
            </a:r>
            <a:r>
              <a:rPr lang="en-US" sz="2000" dirty="0" smtClean="0">
                <a:solidFill>
                  <a:srgbClr val="002060"/>
                </a:solidFill>
              </a:rPr>
              <a:t>). </a:t>
            </a:r>
          </a:p>
          <a:p>
            <a:r>
              <a:rPr lang="en-US" sz="2000" u="sng" dirty="0" smtClean="0">
                <a:solidFill>
                  <a:srgbClr val="002060"/>
                </a:solidFill>
              </a:rPr>
              <a:t>Explanation 2</a:t>
            </a:r>
            <a:r>
              <a:rPr lang="en-US" sz="2000" dirty="0" smtClean="0">
                <a:solidFill>
                  <a:srgbClr val="002060"/>
                </a:solidFill>
              </a:rPr>
              <a:t>: We also can’t get enough loss from </a:t>
            </a:r>
            <a:r>
              <a:rPr lang="en-US" sz="2000" i="1" dirty="0" smtClean="0">
                <a:solidFill>
                  <a:srgbClr val="002060"/>
                </a:solidFill>
              </a:rPr>
              <a:t>sputtering</a:t>
            </a:r>
            <a:r>
              <a:rPr lang="en-US" sz="2000" dirty="0" smtClean="0">
                <a:solidFill>
                  <a:srgbClr val="002060"/>
                </a:solidFill>
              </a:rPr>
              <a:t> – the effect where charged particles from the solar wind bump molecules into escaping (7x10</a:t>
            </a:r>
            <a:r>
              <a:rPr lang="en-US" sz="2000" baseline="30000" dirty="0" smtClean="0">
                <a:solidFill>
                  <a:srgbClr val="002060"/>
                </a:solidFill>
              </a:rPr>
              <a:t>24</a:t>
            </a:r>
            <a:r>
              <a:rPr lang="en-US" sz="2000" dirty="0" smtClean="0">
                <a:solidFill>
                  <a:srgbClr val="002060"/>
                </a:solidFill>
              </a:rPr>
              <a:t>) – still a thousand times too weak!</a:t>
            </a:r>
            <a:endParaRPr lang="en-US" sz="2000" i="1" dirty="0" smtClean="0">
              <a:solidFill>
                <a:srgbClr val="002060"/>
              </a:solidFill>
            </a:endParaRPr>
          </a:p>
          <a:p>
            <a:r>
              <a:rPr lang="en-US" sz="2000" u="sng" dirty="0" smtClean="0">
                <a:solidFill>
                  <a:srgbClr val="002060"/>
                </a:solidFill>
              </a:rPr>
              <a:t>Explanation 3</a:t>
            </a:r>
            <a:r>
              <a:rPr lang="en-US" sz="2000" dirty="0" smtClean="0">
                <a:solidFill>
                  <a:srgbClr val="002060"/>
                </a:solidFill>
              </a:rPr>
              <a:t>: We need a more powerful mechanis</a:t>
            </a:r>
            <a:r>
              <a:rPr lang="en-US" sz="2000" dirty="0" smtClean="0">
                <a:solidFill>
                  <a:srgbClr val="002060"/>
                </a:solidFill>
              </a:rPr>
              <a:t>m known as hydrodynamic escape.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This process normally only operates during the early period of a planet’s formation – why would it be operating today?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However if this is </a:t>
            </a:r>
            <a:r>
              <a:rPr lang="en-US" sz="2000" dirty="0" err="1" smtClean="0">
                <a:solidFill>
                  <a:srgbClr val="002060"/>
                </a:solidFill>
              </a:rPr>
              <a:t>occuring</a:t>
            </a:r>
            <a:r>
              <a:rPr lang="en-US" sz="2000" dirty="0" smtClean="0">
                <a:solidFill>
                  <a:srgbClr val="002060"/>
                </a:solidFill>
              </a:rPr>
              <a:t> all of Titan’s methane will disappear rapidly, in only ~10 </a:t>
            </a:r>
            <a:r>
              <a:rPr lang="en-US" sz="2000" dirty="0" err="1" smtClean="0">
                <a:solidFill>
                  <a:srgbClr val="002060"/>
                </a:solidFill>
              </a:rPr>
              <a:t>Myr</a:t>
            </a:r>
            <a:r>
              <a:rPr lang="en-US" sz="2000" dirty="0" smtClean="0">
                <a:solidFill>
                  <a:srgbClr val="002060"/>
                </a:solidFill>
              </a:rPr>
              <a:t>!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Can this be true?</a:t>
            </a: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pPr lvl="1"/>
            <a:endParaRPr lang="en-US" sz="2000" dirty="0" smtClean="0">
              <a:solidFill>
                <a:srgbClr val="00206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29835" y="5957888"/>
            <a:ext cx="7886700" cy="8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u="sng" dirty="0" smtClean="0">
                <a:solidFill>
                  <a:srgbClr val="002060"/>
                </a:solidFill>
              </a:rPr>
              <a:t>Conclusion</a:t>
            </a:r>
            <a:r>
              <a:rPr lang="en-US" sz="2000" dirty="0" smtClean="0">
                <a:solidFill>
                  <a:srgbClr val="002060"/>
                </a:solidFill>
              </a:rPr>
              <a:t>: 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The only explanation is bizarre, but that’s all we have.</a:t>
            </a:r>
            <a:endParaRPr lang="is-IS" sz="2000" dirty="0" smtClean="0">
              <a:solidFill>
                <a:srgbClr val="002060"/>
              </a:solidFill>
            </a:endParaRPr>
          </a:p>
          <a:p>
            <a:pPr lvl="1"/>
            <a:endParaRPr lang="en-US" sz="2000" dirty="0" smtClean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895" y="5586412"/>
            <a:ext cx="1171575" cy="109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5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638"/>
            <a:ext cx="9144000" cy="624185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28650" y="3158233"/>
            <a:ext cx="7886700" cy="79216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Case </a:t>
            </a:r>
            <a:r>
              <a:rPr lang="en-US" sz="3600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11: </a:t>
            </a:r>
            <a:r>
              <a:rPr lang="en-US" sz="3600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The </a:t>
            </a:r>
            <a:r>
              <a:rPr lang="en-US" sz="3600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Mystery of the disappearing hydrogen</a:t>
            </a:r>
            <a:endParaRPr lang="en-US" sz="3600" dirty="0">
              <a:solidFill>
                <a:srgbClr val="002060"/>
              </a:solidFill>
              <a:latin typeface="Prestige Elite Std" charset="0"/>
              <a:ea typeface="Prestige Elite Std" charset="0"/>
              <a:cs typeface="Prestige Elite St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85739"/>
            <a:ext cx="78867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 smtClean="0">
                <a:solidFill>
                  <a:srgbClr val="002060"/>
                </a:solidFill>
              </a:rPr>
              <a:t>Investigation: </a:t>
            </a:r>
            <a:r>
              <a:rPr lang="en-US" sz="2400" b="1" u="sng" dirty="0" smtClean="0">
                <a:solidFill>
                  <a:srgbClr val="002060"/>
                </a:solidFill>
              </a:rPr>
              <a:t>where is Titan’s hydrogen going to?</a:t>
            </a:r>
            <a:endParaRPr lang="en-US" sz="800" u="sng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800" u="sng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2000" u="sng" dirty="0" smtClean="0">
                <a:solidFill>
                  <a:srgbClr val="002060"/>
                </a:solidFill>
              </a:rPr>
              <a:t>Detective’s notes, 2008</a:t>
            </a:r>
            <a:r>
              <a:rPr lang="en-US" sz="2000" dirty="0" smtClean="0">
                <a:solidFill>
                  <a:srgbClr val="002060"/>
                </a:solidFill>
              </a:rPr>
              <a:t>: 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Hydrogen is 0.4% at the top of the atmosphere, but 0.1% at the bottom.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This implies a huge source in the upper atmosphere, and a ‘sink’ in the lower atmosphere, literally flowing into the surface!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Now </a:t>
            </a:r>
            <a:r>
              <a:rPr lang="en-US" sz="2000" dirty="0">
                <a:solidFill>
                  <a:srgbClr val="002060"/>
                </a:solidFill>
              </a:rPr>
              <a:t>the mystery deepens; hydrogen should be well-mixed in the atmosphere, but evidence from the CIRS instrument shows that it is varying with latitude </a:t>
            </a:r>
            <a:r>
              <a:rPr lang="en-US" sz="2000" dirty="0" smtClean="0">
                <a:solidFill>
                  <a:srgbClr val="002060"/>
                </a:solidFill>
              </a:rPr>
              <a:t>as well at </a:t>
            </a:r>
            <a:r>
              <a:rPr lang="en-US" sz="2000" dirty="0">
                <a:solidFill>
                  <a:srgbClr val="002060"/>
                </a:solidFill>
              </a:rPr>
              <a:t>the </a:t>
            </a:r>
            <a:r>
              <a:rPr lang="en-US" sz="2000" dirty="0" smtClean="0">
                <a:solidFill>
                  <a:srgbClr val="002060"/>
                </a:solidFill>
              </a:rPr>
              <a:t>surface – increasing to N. pole!</a:t>
            </a:r>
            <a:endParaRPr lang="en-US" sz="2000" dirty="0">
              <a:solidFill>
                <a:srgbClr val="002060"/>
              </a:solidFill>
            </a:endParaRP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endParaRPr lang="en-US" sz="2000" dirty="0" smtClean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878" y="3376286"/>
            <a:ext cx="3908234" cy="34102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43638" y="4506532"/>
            <a:ext cx="2216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from </a:t>
            </a:r>
            <a:r>
              <a:rPr lang="en-US" dirty="0" err="1" smtClean="0"/>
              <a:t>Courtin</a:t>
            </a:r>
            <a:r>
              <a:rPr lang="en-US" dirty="0" smtClean="0"/>
              <a:t> et </a:t>
            </a:r>
            <a:r>
              <a:rPr lang="en-US" dirty="0" smtClean="0"/>
              <a:t>al. (</a:t>
            </a:r>
            <a:r>
              <a:rPr lang="en-US" dirty="0" smtClean="0"/>
              <a:t>2012)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31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85731"/>
            <a:ext cx="7886700" cy="25288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u="sng" dirty="0" smtClean="0">
                <a:solidFill>
                  <a:srgbClr val="002060"/>
                </a:solidFill>
              </a:rPr>
              <a:t>Detective’s notes, </a:t>
            </a:r>
            <a:r>
              <a:rPr lang="en-US" sz="2000" u="sng" dirty="0" smtClean="0">
                <a:solidFill>
                  <a:srgbClr val="002060"/>
                </a:solidFill>
              </a:rPr>
              <a:t>2012</a:t>
            </a:r>
            <a:r>
              <a:rPr lang="en-US" sz="2000" dirty="0" smtClean="0">
                <a:solidFill>
                  <a:srgbClr val="002060"/>
                </a:solidFill>
              </a:rPr>
              <a:t>: </a:t>
            </a:r>
            <a:endParaRPr lang="en-US" sz="2000" dirty="0" smtClean="0">
              <a:solidFill>
                <a:srgbClr val="002060"/>
              </a:solidFill>
            </a:endParaRPr>
          </a:p>
          <a:p>
            <a:pPr lvl="1"/>
            <a:r>
              <a:rPr lang="en-US" sz="2000" dirty="0" smtClean="0">
                <a:solidFill>
                  <a:srgbClr val="002060"/>
                </a:solidFill>
              </a:rPr>
              <a:t>One possible explanation is that the global circulation on Titan is causing cool air to sink down at high northern latitudes during winter, to balance rising in the south.</a:t>
            </a:r>
          </a:p>
          <a:p>
            <a:pPr lvl="1"/>
            <a:r>
              <a:rPr lang="en-US" sz="2000" dirty="0" smtClean="0">
                <a:solidFill>
                  <a:srgbClr val="002060"/>
                </a:solidFill>
              </a:rPr>
              <a:t>This might draft hydrogen downwards from the upper atmosphere.</a:t>
            </a:r>
          </a:p>
          <a:p>
            <a:pPr lvl="1"/>
            <a:endParaRPr lang="en-US" sz="2000" dirty="0" smtClean="0">
              <a:solidFill>
                <a:srgbClr val="00206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29835" y="5957888"/>
            <a:ext cx="7886700" cy="8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u="sng" dirty="0" smtClean="0">
                <a:solidFill>
                  <a:srgbClr val="002060"/>
                </a:solidFill>
              </a:rPr>
              <a:t>Conclusion</a:t>
            </a:r>
            <a:r>
              <a:rPr lang="en-US" sz="2000" dirty="0" smtClean="0">
                <a:solidFill>
                  <a:srgbClr val="002060"/>
                </a:solidFill>
              </a:rPr>
              <a:t>: 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The hydrogen profile is not at all well understood!</a:t>
            </a:r>
            <a:endParaRPr lang="is-IS" sz="2000" dirty="0" smtClean="0">
              <a:solidFill>
                <a:srgbClr val="002060"/>
              </a:solidFill>
            </a:endParaRPr>
          </a:p>
          <a:p>
            <a:pPr lvl="1"/>
            <a:endParaRPr lang="en-US" sz="2000" dirty="0" smtClean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462" y="2037050"/>
            <a:ext cx="5934076" cy="35501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895" y="5586412"/>
            <a:ext cx="1171575" cy="109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4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638"/>
            <a:ext cx="9144000" cy="624185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28650" y="3158233"/>
            <a:ext cx="7886700" cy="79216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Case </a:t>
            </a:r>
            <a:r>
              <a:rPr lang="en-US" sz="3600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12: </a:t>
            </a:r>
            <a:r>
              <a:rPr lang="en-US" sz="3600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The </a:t>
            </a:r>
            <a:r>
              <a:rPr lang="en-US" sz="3600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Floating and Sinking Haze</a:t>
            </a:r>
            <a:endParaRPr lang="en-US" sz="3600" dirty="0">
              <a:solidFill>
                <a:srgbClr val="002060"/>
              </a:solidFill>
              <a:latin typeface="Prestige Elite Std" charset="0"/>
              <a:ea typeface="Prestige Elite Std" charset="0"/>
              <a:cs typeface="Prestige Elite St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3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85738"/>
            <a:ext cx="7886700" cy="2914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 smtClean="0">
                <a:solidFill>
                  <a:srgbClr val="002060"/>
                </a:solidFill>
              </a:rPr>
              <a:t>Investigation: </a:t>
            </a:r>
            <a:r>
              <a:rPr lang="en-US" sz="2400" b="1" u="sng" dirty="0" smtClean="0">
                <a:solidFill>
                  <a:srgbClr val="002060"/>
                </a:solidFill>
              </a:rPr>
              <a:t>what is causing Titan’s </a:t>
            </a:r>
            <a:r>
              <a:rPr lang="en-US" sz="2400" b="1" u="sng" dirty="0" err="1" smtClean="0">
                <a:solidFill>
                  <a:srgbClr val="002060"/>
                </a:solidFill>
              </a:rPr>
              <a:t>detatched</a:t>
            </a:r>
            <a:r>
              <a:rPr lang="en-US" sz="2400" b="1" u="sng" dirty="0" smtClean="0">
                <a:solidFill>
                  <a:srgbClr val="002060"/>
                </a:solidFill>
              </a:rPr>
              <a:t> haz</a:t>
            </a:r>
            <a:r>
              <a:rPr lang="en-US" sz="2400" b="1" u="sng" dirty="0" smtClean="0">
                <a:solidFill>
                  <a:srgbClr val="002060"/>
                </a:solidFill>
              </a:rPr>
              <a:t>e layer</a:t>
            </a:r>
            <a:r>
              <a:rPr lang="en-US" sz="2400" b="1" u="sng" dirty="0" smtClean="0">
                <a:solidFill>
                  <a:srgbClr val="002060"/>
                </a:solidFill>
              </a:rPr>
              <a:t>?</a:t>
            </a:r>
            <a:endParaRPr lang="en-US" sz="800" u="sng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800" u="sng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2000" u="sng" dirty="0" smtClean="0">
                <a:solidFill>
                  <a:srgbClr val="002060"/>
                </a:solidFill>
              </a:rPr>
              <a:t>Detective’s notes, </a:t>
            </a:r>
            <a:r>
              <a:rPr lang="en-US" sz="2000" u="sng" dirty="0" smtClean="0">
                <a:solidFill>
                  <a:srgbClr val="002060"/>
                </a:solidFill>
              </a:rPr>
              <a:t>1980</a:t>
            </a:r>
            <a:r>
              <a:rPr lang="en-US" sz="2000" dirty="0" smtClean="0">
                <a:solidFill>
                  <a:srgbClr val="002060"/>
                </a:solidFill>
              </a:rPr>
              <a:t>: </a:t>
            </a:r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Way back in 1980, Voyager 1 flew by Titan and recorded beautiful images of a serenely ‘</a:t>
            </a:r>
            <a:r>
              <a:rPr lang="en-US" sz="2000" dirty="0" err="1" smtClean="0">
                <a:solidFill>
                  <a:srgbClr val="002060"/>
                </a:solidFill>
              </a:rPr>
              <a:t>detatched</a:t>
            </a:r>
            <a:r>
              <a:rPr lang="en-US" sz="2000" dirty="0" smtClean="0">
                <a:solidFill>
                  <a:srgbClr val="002060"/>
                </a:solidFill>
              </a:rPr>
              <a:t>’ haze floating above the main hazy atmospheric layers at 500 km (left).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Cassini, 24 years layer saw the same phenomenon. What causes this floating layer?</a:t>
            </a:r>
            <a:endParaRPr lang="en-US" sz="2000" dirty="0" smtClean="0">
              <a:solidFill>
                <a:srgbClr val="002060"/>
              </a:solidFill>
            </a:endParaRPr>
          </a:p>
          <a:p>
            <a:endParaRPr lang="en-US" sz="2000" dirty="0" smtClean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91" y="3100388"/>
            <a:ext cx="3771597" cy="32118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097" y="3100388"/>
            <a:ext cx="4521303" cy="321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39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85731"/>
            <a:ext cx="7886700" cy="25288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u="sng" dirty="0" smtClean="0">
                <a:solidFill>
                  <a:srgbClr val="002060"/>
                </a:solidFill>
              </a:rPr>
              <a:t>Detective’s notes, </a:t>
            </a:r>
            <a:r>
              <a:rPr lang="en-US" sz="2000" u="sng" dirty="0" smtClean="0">
                <a:solidFill>
                  <a:srgbClr val="002060"/>
                </a:solidFill>
              </a:rPr>
              <a:t>2016</a:t>
            </a:r>
            <a:r>
              <a:rPr lang="en-US" sz="2000" dirty="0" smtClean="0">
                <a:solidFill>
                  <a:srgbClr val="002060"/>
                </a:solidFill>
              </a:rPr>
              <a:t>: </a:t>
            </a:r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u="sng" dirty="0" smtClean="0">
                <a:solidFill>
                  <a:srgbClr val="002060"/>
                </a:solidFill>
              </a:rPr>
              <a:t>More data</a:t>
            </a:r>
            <a:r>
              <a:rPr lang="en-US" sz="2000" dirty="0" smtClean="0">
                <a:solidFill>
                  <a:srgbClr val="002060"/>
                </a:solidFill>
              </a:rPr>
              <a:t>: The detached haze began sinking around the time of equinox (2009) eventually merging with the main haze at 400 km.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But recent evidence shows a re-appearance</a:t>
            </a:r>
            <a:r>
              <a:rPr lang="is-IS" sz="2000" dirty="0" smtClean="0">
                <a:solidFill>
                  <a:srgbClr val="002060"/>
                </a:solidFill>
              </a:rPr>
              <a:t>… do we understand?</a:t>
            </a:r>
          </a:p>
          <a:p>
            <a:r>
              <a:rPr lang="is-IS" sz="2000" dirty="0" smtClean="0">
                <a:solidFill>
                  <a:srgbClr val="002060"/>
                </a:solidFill>
              </a:rPr>
              <a:t>Is this due to dynamics or chemistry?</a:t>
            </a:r>
            <a:endParaRPr lang="en-US" sz="2000" dirty="0" smtClean="0">
              <a:solidFill>
                <a:srgbClr val="002060"/>
              </a:solidFill>
            </a:endParaRPr>
          </a:p>
          <a:p>
            <a:pPr lvl="1"/>
            <a:endParaRPr lang="en-US" sz="2000" dirty="0" smtClean="0">
              <a:solidFill>
                <a:srgbClr val="00206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29835" y="5957888"/>
            <a:ext cx="7886700" cy="8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u="sng" dirty="0" smtClean="0">
                <a:solidFill>
                  <a:srgbClr val="002060"/>
                </a:solidFill>
              </a:rPr>
              <a:t>Conclusion</a:t>
            </a:r>
            <a:r>
              <a:rPr lang="en-US" sz="2000" dirty="0" smtClean="0">
                <a:solidFill>
                  <a:srgbClr val="002060"/>
                </a:solidFill>
              </a:rPr>
              <a:t>: 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The jury is still very much out on this one.</a:t>
            </a:r>
            <a:endParaRPr lang="is-IS" sz="2000" dirty="0" smtClean="0">
              <a:solidFill>
                <a:srgbClr val="002060"/>
              </a:solidFill>
            </a:endParaRPr>
          </a:p>
          <a:p>
            <a:pPr lvl="1"/>
            <a:endParaRPr lang="en-US" sz="2000" dirty="0" smtClean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88" y="2068115"/>
            <a:ext cx="4900613" cy="36754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895" y="5586412"/>
            <a:ext cx="1171575" cy="109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638"/>
            <a:ext cx="9144000" cy="624185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28650" y="3158233"/>
            <a:ext cx="7886700" cy="792162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Case 1: The Wobbly Spinning Top</a:t>
            </a:r>
            <a:endParaRPr lang="en-US" sz="3600" dirty="0">
              <a:solidFill>
                <a:srgbClr val="002060"/>
              </a:solidFill>
              <a:latin typeface="Prestige Elite Std" charset="0"/>
              <a:ea typeface="Prestige Elite Std" charset="0"/>
              <a:cs typeface="Prestige Elite St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0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7105" y="291160"/>
            <a:ext cx="1645920" cy="164592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en-US" sz="1600" b="1" dirty="0" smtClean="0">
                <a:latin typeface="Stencil" charset="0"/>
                <a:ea typeface="Stencil" charset="0"/>
                <a:cs typeface="Stencil" charset="0"/>
              </a:rPr>
              <a:t>FUGITIVE: methane</a:t>
            </a:r>
            <a:endParaRPr lang="en-US" sz="1600" b="1" dirty="0">
              <a:latin typeface="Stencil" charset="0"/>
              <a:ea typeface="Stencil" charset="0"/>
              <a:cs typeface="Stenci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7105" y="2135682"/>
            <a:ext cx="1645920" cy="164592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lIns="73152" rIns="73152" rtlCol="0" anchor="t" anchorCtr="0">
            <a:noAutofit/>
          </a:bodyPr>
          <a:lstStyle/>
          <a:p>
            <a:pPr algn="ctr"/>
            <a:r>
              <a:rPr lang="en-US" sz="1400" b="1" dirty="0" smtClean="0">
                <a:latin typeface="Stencil" charset="0"/>
                <a:ea typeface="Stencil" charset="0"/>
                <a:cs typeface="Stencil" charset="0"/>
              </a:rPr>
              <a:t>NORTH </a:t>
            </a:r>
            <a:r>
              <a:rPr lang="en-US" sz="1100" b="1" dirty="0" smtClean="0">
                <a:latin typeface="Stencil" charset="0"/>
                <a:ea typeface="Stencil" charset="0"/>
                <a:cs typeface="Stencil" charset="0"/>
              </a:rPr>
              <a:t>VS</a:t>
            </a:r>
            <a:r>
              <a:rPr lang="en-US" sz="1400" b="1" dirty="0" smtClean="0">
                <a:latin typeface="Stencil" charset="0"/>
                <a:ea typeface="Stencil" charset="0"/>
                <a:cs typeface="Stencil" charset="0"/>
              </a:rPr>
              <a:t> SOUTH: lakes &amp; seas</a:t>
            </a:r>
            <a:endParaRPr lang="en-US" sz="1400" b="1" dirty="0">
              <a:latin typeface="Stencil" charset="0"/>
              <a:ea typeface="Stencil" charset="0"/>
              <a:cs typeface="Stenci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090" y="3923350"/>
            <a:ext cx="1645920" cy="164592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en-US" sz="1400" b="1" dirty="0" smtClean="0">
                <a:latin typeface="Stencil" charset="0"/>
                <a:ea typeface="Stencil" charset="0"/>
                <a:cs typeface="Stencil" charset="0"/>
              </a:rPr>
              <a:t>ENDANGERED: polar clouds</a:t>
            </a:r>
            <a:endParaRPr lang="en-US" sz="1400" b="1" dirty="0">
              <a:latin typeface="Stencil" charset="0"/>
              <a:ea typeface="Stencil" charset="0"/>
              <a:cs typeface="Stenci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8925" y="315520"/>
            <a:ext cx="1645920" cy="164592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lIns="45720" rIns="45720" rtlCol="0" anchor="t" anchorCtr="0">
            <a:noAutofit/>
          </a:bodyPr>
          <a:lstStyle/>
          <a:p>
            <a:pPr algn="ctr"/>
            <a:r>
              <a:rPr lang="en-US" sz="1400" b="1" dirty="0" smtClean="0">
                <a:latin typeface="Stencil" charset="0"/>
                <a:ea typeface="Stencil" charset="0"/>
                <a:cs typeface="Stencil" charset="0"/>
              </a:rPr>
              <a:t>DISORDERLY</a:t>
            </a:r>
            <a:r>
              <a:rPr lang="en-US" sz="1200" b="1" dirty="0" smtClean="0">
                <a:latin typeface="Stencil" charset="0"/>
                <a:ea typeface="Stencil" charset="0"/>
                <a:cs typeface="Stencil" charset="0"/>
              </a:rPr>
              <a:t>:</a:t>
            </a:r>
          </a:p>
          <a:p>
            <a:pPr algn="ctr"/>
            <a:r>
              <a:rPr lang="en-US" sz="1400" b="1" dirty="0" smtClean="0">
                <a:latin typeface="Stencil" charset="0"/>
                <a:ea typeface="Stencil" charset="0"/>
                <a:cs typeface="Stencil" charset="0"/>
              </a:rPr>
              <a:t>ROTATION AXIS</a:t>
            </a:r>
            <a:endParaRPr lang="en-US" sz="1400" b="1" dirty="0">
              <a:latin typeface="Stencil" charset="0"/>
              <a:ea typeface="Stencil" charset="0"/>
              <a:cs typeface="Stenci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88925" y="2135682"/>
            <a:ext cx="1645920" cy="164592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en-US" sz="1400" b="1" dirty="0" smtClean="0">
                <a:latin typeface="Stencil" charset="0"/>
                <a:ea typeface="Stencil" charset="0"/>
                <a:cs typeface="Stencil" charset="0"/>
              </a:rPr>
              <a:t>DISAPPEARING ACT: HYDROGEN</a:t>
            </a:r>
            <a:endParaRPr lang="en-US" sz="1400" b="1" dirty="0">
              <a:latin typeface="Stencil" charset="0"/>
              <a:ea typeface="Stencil" charset="0"/>
              <a:cs typeface="Stenci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76888" y="3929785"/>
            <a:ext cx="1645920" cy="164592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en-US" sz="1400" b="1" dirty="0" smtClean="0">
                <a:latin typeface="Stencil" charset="0"/>
                <a:ea typeface="Stencil" charset="0"/>
                <a:cs typeface="Stencil" charset="0"/>
              </a:rPr>
              <a:t>KEELING OVER: tilted pole</a:t>
            </a:r>
            <a:endParaRPr lang="en-US" sz="1400" b="1" dirty="0">
              <a:latin typeface="Stencil" charset="0"/>
              <a:ea typeface="Stencil" charset="0"/>
              <a:cs typeface="Stenci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9692" y="331694"/>
            <a:ext cx="1645920" cy="164592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en-US" sz="1400" b="1" dirty="0" smtClean="0">
                <a:latin typeface="Stencil" charset="0"/>
                <a:ea typeface="Stencil" charset="0"/>
                <a:cs typeface="Stencil" charset="0"/>
              </a:rPr>
              <a:t>Wanted: </a:t>
            </a:r>
            <a:r>
              <a:rPr lang="en-US" sz="1400" b="1" dirty="0" err="1" smtClean="0">
                <a:latin typeface="Stencil" charset="0"/>
                <a:ea typeface="Stencil" charset="0"/>
                <a:cs typeface="Stencil" charset="0"/>
              </a:rPr>
              <a:t>Cryo</a:t>
            </a:r>
            <a:r>
              <a:rPr lang="en-US" sz="1400" b="1" dirty="0" smtClean="0">
                <a:latin typeface="Stencil" charset="0"/>
                <a:ea typeface="Stencil" charset="0"/>
                <a:cs typeface="Stencil" charset="0"/>
              </a:rPr>
              <a:t>-volcanism</a:t>
            </a:r>
            <a:endParaRPr lang="en-US" sz="1400" b="1" dirty="0">
              <a:latin typeface="Stencil" charset="0"/>
              <a:ea typeface="Stencil" charset="0"/>
              <a:cs typeface="Stenci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38750" y="2109623"/>
            <a:ext cx="1645920" cy="164592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en-US" sz="1400" b="1" dirty="0" smtClean="0">
                <a:latin typeface="Stencil" charset="0"/>
                <a:ea typeface="Stencil" charset="0"/>
                <a:cs typeface="Stencil" charset="0"/>
              </a:rPr>
              <a:t>DISGUISED: surface ices</a:t>
            </a:r>
            <a:endParaRPr lang="en-US" sz="1400" b="1" dirty="0">
              <a:latin typeface="Stencil" charset="0"/>
              <a:ea typeface="Stencil" charset="0"/>
              <a:cs typeface="Stenci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46377" y="3929785"/>
            <a:ext cx="1645920" cy="164592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en-US" sz="1400" b="1" dirty="0" smtClean="0">
                <a:latin typeface="Stencil" charset="0"/>
                <a:ea typeface="Stencil" charset="0"/>
                <a:cs typeface="Stencil" charset="0"/>
              </a:rPr>
              <a:t>SAFE HOUSE: LIQUID ethane</a:t>
            </a:r>
            <a:endParaRPr lang="en-US" sz="1400" b="1" dirty="0">
              <a:latin typeface="Stencil" charset="0"/>
              <a:ea typeface="Stencil" charset="0"/>
              <a:cs typeface="Stenci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487" y="2668936"/>
            <a:ext cx="1221393" cy="9596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415" y="892597"/>
            <a:ext cx="1126959" cy="8575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599" y="4467293"/>
            <a:ext cx="968063" cy="9972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365" y="823018"/>
            <a:ext cx="1187197" cy="10305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65" y="838217"/>
            <a:ext cx="965537" cy="9735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006" y="4446921"/>
            <a:ext cx="1321253" cy="9843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72" y="2703442"/>
            <a:ext cx="1143186" cy="8852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135" y="2651299"/>
            <a:ext cx="923934" cy="9752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27" y="4419321"/>
            <a:ext cx="1174245" cy="10513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051401" y="2098709"/>
            <a:ext cx="1645920" cy="164592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en-US" sz="1400" b="1" dirty="0" smtClean="0">
                <a:latin typeface="Stencil" charset="0"/>
                <a:ea typeface="Stencil" charset="0"/>
                <a:cs typeface="Stencil" charset="0"/>
              </a:rPr>
              <a:t>RIGOR MORTIS: CRUST VS GUTS</a:t>
            </a:r>
            <a:endParaRPr lang="en-US" sz="1400" b="1" dirty="0">
              <a:latin typeface="Stencil" charset="0"/>
              <a:ea typeface="Stencil" charset="0"/>
              <a:cs typeface="Stenci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64717" y="331694"/>
            <a:ext cx="1645920" cy="164592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en-US" sz="1400" b="1" dirty="0" smtClean="0">
                <a:latin typeface="Stencil" charset="0"/>
                <a:ea typeface="Stencil" charset="0"/>
                <a:cs typeface="Stencil" charset="0"/>
              </a:rPr>
              <a:t>GETTING HIGH: DETACHED HAZE</a:t>
            </a:r>
            <a:endParaRPr lang="en-US" sz="1400" b="1" dirty="0">
              <a:latin typeface="Stencil" charset="0"/>
              <a:ea typeface="Stencil" charset="0"/>
              <a:cs typeface="Stenci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51401" y="3918871"/>
            <a:ext cx="1645920" cy="164592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 rtlCol="0" anchor="t" anchorCtr="0">
            <a:noAutofit/>
          </a:bodyPr>
          <a:lstStyle/>
          <a:p>
            <a:pPr algn="ctr"/>
            <a:r>
              <a:rPr lang="en-US" sz="1400" b="1" dirty="0" smtClean="0">
                <a:latin typeface="Stencil" charset="0"/>
                <a:ea typeface="Stencil" charset="0"/>
                <a:cs typeface="Stencil" charset="0"/>
              </a:rPr>
              <a:t>CON ARTIST: MAGIC ISLAND</a:t>
            </a:r>
            <a:endParaRPr lang="en-US" sz="1400" b="1" dirty="0">
              <a:latin typeface="Stencil" charset="0"/>
              <a:ea typeface="Stencil" charset="0"/>
              <a:cs typeface="Stencil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538" y="4472714"/>
            <a:ext cx="1395310" cy="94177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966" y="2591189"/>
            <a:ext cx="1245421" cy="10244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193" y="865115"/>
            <a:ext cx="1422970" cy="941773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 rot="-2700000">
            <a:off x="4971202" y="2749847"/>
            <a:ext cx="1348157" cy="489386"/>
          </a:xfrm>
          <a:prstGeom prst="roundRect">
            <a:avLst/>
          </a:prstGeom>
          <a:noFill/>
          <a:ln w="88900">
            <a:solidFill>
              <a:srgbClr val="C00000">
                <a:alpha val="75000"/>
              </a:srgb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" rIns="64008" rtlCol="0" anchor="ctr"/>
          <a:lstStyle/>
          <a:p>
            <a:pPr algn="ctr"/>
            <a:r>
              <a:rPr lang="en-US" sz="2000" dirty="0" smtClean="0">
                <a:solidFill>
                  <a:srgbClr val="C00000">
                    <a:alpha val="75000"/>
                  </a:srgbClr>
                </a:solidFill>
                <a:latin typeface="Stencil Std" charset="0"/>
                <a:ea typeface="Stencil Std" charset="0"/>
                <a:cs typeface="Stencil Std" charset="0"/>
              </a:rPr>
              <a:t>CLOSED</a:t>
            </a:r>
          </a:p>
        </p:txBody>
      </p:sp>
      <p:sp>
        <p:nvSpPr>
          <p:cNvPr id="29" name="Rounded Rectangle 28"/>
          <p:cNvSpPr/>
          <p:nvPr/>
        </p:nvSpPr>
        <p:spPr>
          <a:xfrm rot="-2700000">
            <a:off x="593885" y="963812"/>
            <a:ext cx="1386328" cy="381684"/>
          </a:xfrm>
          <a:prstGeom prst="roundRect">
            <a:avLst/>
          </a:prstGeom>
          <a:noFill/>
          <a:ln w="88900">
            <a:solidFill>
              <a:schemeClr val="accent6">
                <a:lumMod val="50000"/>
                <a:alpha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" rIns="64008" rtlCol="0" anchor="ctr"/>
          <a:lstStyle/>
          <a:p>
            <a:pPr algn="ctr"/>
            <a:r>
              <a:rPr lang="en-US" sz="2000" dirty="0" smtClean="0">
                <a:solidFill>
                  <a:schemeClr val="accent6">
                    <a:lumMod val="50000"/>
                    <a:alpha val="75000"/>
                  </a:schemeClr>
                </a:solidFill>
                <a:latin typeface="Stencil Std" charset="0"/>
                <a:ea typeface="Stencil Std" charset="0"/>
                <a:cs typeface="Stencil Std" charset="0"/>
              </a:rPr>
              <a:t>OPEN</a:t>
            </a:r>
          </a:p>
        </p:txBody>
      </p:sp>
      <p:sp>
        <p:nvSpPr>
          <p:cNvPr id="31" name="Rounded Rectangle 30"/>
          <p:cNvSpPr/>
          <p:nvPr/>
        </p:nvSpPr>
        <p:spPr>
          <a:xfrm rot="-2700000">
            <a:off x="5040708" y="961484"/>
            <a:ext cx="1386328" cy="381684"/>
          </a:xfrm>
          <a:prstGeom prst="roundRect">
            <a:avLst/>
          </a:prstGeom>
          <a:noFill/>
          <a:ln w="88900">
            <a:solidFill>
              <a:schemeClr val="accent6">
                <a:lumMod val="50000"/>
                <a:alpha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" rIns="64008" rtlCol="0" anchor="ctr"/>
          <a:lstStyle/>
          <a:p>
            <a:pPr algn="ctr"/>
            <a:r>
              <a:rPr lang="en-US" sz="2000" dirty="0" smtClean="0">
                <a:solidFill>
                  <a:schemeClr val="accent6">
                    <a:lumMod val="50000"/>
                    <a:alpha val="75000"/>
                  </a:schemeClr>
                </a:solidFill>
                <a:latin typeface="Stencil Std" charset="0"/>
                <a:ea typeface="Stencil Std" charset="0"/>
                <a:cs typeface="Stencil Std" charset="0"/>
              </a:rPr>
              <a:t>OPEN</a:t>
            </a:r>
          </a:p>
        </p:txBody>
      </p:sp>
      <p:sp>
        <p:nvSpPr>
          <p:cNvPr id="32" name="Rounded Rectangle 31"/>
          <p:cNvSpPr/>
          <p:nvPr/>
        </p:nvSpPr>
        <p:spPr>
          <a:xfrm rot="-2700000">
            <a:off x="7095115" y="674273"/>
            <a:ext cx="1386328" cy="381684"/>
          </a:xfrm>
          <a:prstGeom prst="roundRect">
            <a:avLst/>
          </a:prstGeom>
          <a:noFill/>
          <a:ln w="88900">
            <a:solidFill>
              <a:schemeClr val="accent6">
                <a:lumMod val="50000"/>
                <a:alpha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" rIns="64008" rtlCol="0" anchor="ctr"/>
          <a:lstStyle/>
          <a:p>
            <a:pPr algn="ctr"/>
            <a:r>
              <a:rPr lang="en-US" sz="2000" dirty="0" smtClean="0">
                <a:solidFill>
                  <a:schemeClr val="accent6">
                    <a:lumMod val="50000"/>
                    <a:alpha val="75000"/>
                  </a:schemeClr>
                </a:solidFill>
                <a:latin typeface="Stencil Std" charset="0"/>
                <a:ea typeface="Stencil Std" charset="0"/>
                <a:cs typeface="Stencil Std" charset="0"/>
              </a:rPr>
              <a:t>OPEN</a:t>
            </a:r>
          </a:p>
        </p:txBody>
      </p:sp>
      <p:sp>
        <p:nvSpPr>
          <p:cNvPr id="33" name="Rounded Rectangle 32"/>
          <p:cNvSpPr/>
          <p:nvPr/>
        </p:nvSpPr>
        <p:spPr>
          <a:xfrm rot="-2700000">
            <a:off x="7109460" y="2469314"/>
            <a:ext cx="1386328" cy="381684"/>
          </a:xfrm>
          <a:prstGeom prst="roundRect">
            <a:avLst/>
          </a:prstGeom>
          <a:noFill/>
          <a:ln w="88900">
            <a:solidFill>
              <a:schemeClr val="accent6">
                <a:lumMod val="50000"/>
                <a:alpha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" rIns="64008" rtlCol="0" anchor="ctr"/>
          <a:lstStyle/>
          <a:p>
            <a:pPr algn="ctr"/>
            <a:r>
              <a:rPr lang="en-US" sz="2000" dirty="0" smtClean="0">
                <a:solidFill>
                  <a:schemeClr val="accent6">
                    <a:lumMod val="50000"/>
                    <a:alpha val="75000"/>
                  </a:schemeClr>
                </a:solidFill>
                <a:latin typeface="Stencil Std" charset="0"/>
                <a:ea typeface="Stencil Std" charset="0"/>
                <a:cs typeface="Stencil Std" charset="0"/>
              </a:rPr>
              <a:t>OPEN</a:t>
            </a:r>
          </a:p>
        </p:txBody>
      </p:sp>
      <p:sp>
        <p:nvSpPr>
          <p:cNvPr id="34" name="Rounded Rectangle 33"/>
          <p:cNvSpPr/>
          <p:nvPr/>
        </p:nvSpPr>
        <p:spPr>
          <a:xfrm rot="-2700000">
            <a:off x="4914435" y="4550989"/>
            <a:ext cx="1386328" cy="381684"/>
          </a:xfrm>
          <a:prstGeom prst="roundRect">
            <a:avLst/>
          </a:prstGeom>
          <a:noFill/>
          <a:ln w="88900">
            <a:solidFill>
              <a:schemeClr val="accent6">
                <a:lumMod val="50000"/>
                <a:alpha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" rIns="64008" rtlCol="0" anchor="ctr"/>
          <a:lstStyle/>
          <a:p>
            <a:pPr algn="ctr"/>
            <a:r>
              <a:rPr lang="en-US" sz="2000" dirty="0" smtClean="0">
                <a:solidFill>
                  <a:schemeClr val="accent6">
                    <a:lumMod val="50000"/>
                    <a:alpha val="75000"/>
                  </a:schemeClr>
                </a:solidFill>
                <a:latin typeface="Stencil Std" charset="0"/>
                <a:ea typeface="Stencil Std" charset="0"/>
                <a:cs typeface="Stencil Std" charset="0"/>
              </a:rPr>
              <a:t>OPEN</a:t>
            </a:r>
          </a:p>
        </p:txBody>
      </p:sp>
      <p:sp>
        <p:nvSpPr>
          <p:cNvPr id="35" name="Rounded Rectangle 34"/>
          <p:cNvSpPr/>
          <p:nvPr/>
        </p:nvSpPr>
        <p:spPr>
          <a:xfrm rot="-2700000">
            <a:off x="7373572" y="4537245"/>
            <a:ext cx="1348157" cy="489386"/>
          </a:xfrm>
          <a:prstGeom prst="roundRect">
            <a:avLst/>
          </a:prstGeom>
          <a:noFill/>
          <a:ln w="88900">
            <a:solidFill>
              <a:srgbClr val="C00000">
                <a:alpha val="75000"/>
              </a:srgb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" rIns="64008" rtlCol="0" anchor="ctr"/>
          <a:lstStyle/>
          <a:p>
            <a:pPr algn="ctr"/>
            <a:r>
              <a:rPr lang="en-US" sz="2000" dirty="0" smtClean="0">
                <a:solidFill>
                  <a:srgbClr val="C00000">
                    <a:alpha val="75000"/>
                  </a:srgbClr>
                </a:solidFill>
                <a:latin typeface="Stencil Std" charset="0"/>
                <a:ea typeface="Stencil Std" charset="0"/>
                <a:cs typeface="Stencil Std" charset="0"/>
              </a:rPr>
              <a:t>CLOSED</a:t>
            </a:r>
          </a:p>
        </p:txBody>
      </p:sp>
      <p:sp>
        <p:nvSpPr>
          <p:cNvPr id="36" name="Rounded Rectangle 35"/>
          <p:cNvSpPr/>
          <p:nvPr/>
        </p:nvSpPr>
        <p:spPr>
          <a:xfrm rot="-2700000">
            <a:off x="2764644" y="933346"/>
            <a:ext cx="1348157" cy="489386"/>
          </a:xfrm>
          <a:prstGeom prst="roundRect">
            <a:avLst/>
          </a:prstGeom>
          <a:noFill/>
          <a:ln w="88900">
            <a:solidFill>
              <a:srgbClr val="C00000">
                <a:alpha val="75000"/>
              </a:srgb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" rIns="64008" rtlCol="0" anchor="ctr"/>
          <a:lstStyle/>
          <a:p>
            <a:pPr algn="ctr"/>
            <a:r>
              <a:rPr lang="en-US" sz="2000" dirty="0" smtClean="0">
                <a:solidFill>
                  <a:srgbClr val="C00000">
                    <a:alpha val="75000"/>
                  </a:srgbClr>
                </a:solidFill>
                <a:latin typeface="Stencil Std" charset="0"/>
                <a:ea typeface="Stencil Std" charset="0"/>
                <a:cs typeface="Stencil Std" charset="0"/>
              </a:rPr>
              <a:t>CLOSED</a:t>
            </a:r>
          </a:p>
        </p:txBody>
      </p:sp>
      <p:sp>
        <p:nvSpPr>
          <p:cNvPr id="37" name="Rounded Rectangle 36"/>
          <p:cNvSpPr/>
          <p:nvPr/>
        </p:nvSpPr>
        <p:spPr>
          <a:xfrm rot="-2700000">
            <a:off x="603276" y="2749847"/>
            <a:ext cx="1348157" cy="489386"/>
          </a:xfrm>
          <a:prstGeom prst="roundRect">
            <a:avLst/>
          </a:prstGeom>
          <a:noFill/>
          <a:ln w="88900">
            <a:solidFill>
              <a:srgbClr val="C00000">
                <a:alpha val="75000"/>
              </a:srgb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" rIns="64008" rtlCol="0" anchor="ctr"/>
          <a:lstStyle/>
          <a:p>
            <a:pPr algn="ctr"/>
            <a:r>
              <a:rPr lang="en-US" sz="2000" dirty="0" smtClean="0">
                <a:solidFill>
                  <a:srgbClr val="C00000">
                    <a:alpha val="75000"/>
                  </a:srgbClr>
                </a:solidFill>
                <a:latin typeface="Stencil Std" charset="0"/>
                <a:ea typeface="Stencil Std" charset="0"/>
                <a:cs typeface="Stencil Std" charset="0"/>
              </a:rPr>
              <a:t>CLOSED</a:t>
            </a:r>
          </a:p>
        </p:txBody>
      </p:sp>
      <p:sp>
        <p:nvSpPr>
          <p:cNvPr id="39" name="Rounded Rectangle 38"/>
          <p:cNvSpPr/>
          <p:nvPr/>
        </p:nvSpPr>
        <p:spPr>
          <a:xfrm rot="-2700000">
            <a:off x="2776123" y="2772735"/>
            <a:ext cx="1386328" cy="381684"/>
          </a:xfrm>
          <a:prstGeom prst="roundRect">
            <a:avLst/>
          </a:prstGeom>
          <a:noFill/>
          <a:ln w="88900">
            <a:solidFill>
              <a:schemeClr val="accent6">
                <a:lumMod val="50000"/>
                <a:alpha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" rIns="64008" rtlCol="0" anchor="ctr"/>
          <a:lstStyle/>
          <a:p>
            <a:pPr algn="ctr"/>
            <a:r>
              <a:rPr lang="en-US" sz="2000" dirty="0" smtClean="0">
                <a:solidFill>
                  <a:schemeClr val="accent6">
                    <a:lumMod val="50000"/>
                    <a:alpha val="75000"/>
                  </a:schemeClr>
                </a:solidFill>
                <a:latin typeface="Stencil Std" charset="0"/>
                <a:ea typeface="Stencil Std" charset="0"/>
                <a:cs typeface="Stencil Std" charset="0"/>
              </a:rPr>
              <a:t>OPEN</a:t>
            </a:r>
          </a:p>
        </p:txBody>
      </p:sp>
      <p:sp>
        <p:nvSpPr>
          <p:cNvPr id="40" name="Rounded Rectangle 39"/>
          <p:cNvSpPr/>
          <p:nvPr/>
        </p:nvSpPr>
        <p:spPr>
          <a:xfrm rot="-2700000">
            <a:off x="2776089" y="4561902"/>
            <a:ext cx="1386328" cy="381684"/>
          </a:xfrm>
          <a:prstGeom prst="roundRect">
            <a:avLst/>
          </a:prstGeom>
          <a:noFill/>
          <a:ln w="88900">
            <a:solidFill>
              <a:schemeClr val="accent6">
                <a:lumMod val="50000"/>
                <a:alpha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" rIns="64008" rtlCol="0" anchor="ctr"/>
          <a:lstStyle/>
          <a:p>
            <a:pPr algn="ctr"/>
            <a:r>
              <a:rPr lang="en-US" sz="2000" dirty="0" smtClean="0">
                <a:solidFill>
                  <a:schemeClr val="accent6">
                    <a:lumMod val="50000"/>
                    <a:alpha val="75000"/>
                  </a:schemeClr>
                </a:solidFill>
                <a:latin typeface="Stencil Std" charset="0"/>
                <a:ea typeface="Stencil Std" charset="0"/>
                <a:cs typeface="Stencil Std" charset="0"/>
              </a:rPr>
              <a:t>OPEN</a:t>
            </a:r>
          </a:p>
        </p:txBody>
      </p:sp>
      <p:sp>
        <p:nvSpPr>
          <p:cNvPr id="41" name="Rounded Rectangle 40"/>
          <p:cNvSpPr/>
          <p:nvPr/>
        </p:nvSpPr>
        <p:spPr>
          <a:xfrm rot="-2700000">
            <a:off x="543871" y="4559902"/>
            <a:ext cx="1386328" cy="381684"/>
          </a:xfrm>
          <a:prstGeom prst="roundRect">
            <a:avLst/>
          </a:prstGeom>
          <a:noFill/>
          <a:ln w="88900">
            <a:solidFill>
              <a:schemeClr val="accent6">
                <a:lumMod val="50000"/>
                <a:alpha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" rIns="64008" rtlCol="0" anchor="ctr"/>
          <a:lstStyle/>
          <a:p>
            <a:pPr algn="ctr"/>
            <a:r>
              <a:rPr lang="en-US" sz="2000" dirty="0" smtClean="0">
                <a:solidFill>
                  <a:schemeClr val="accent6">
                    <a:lumMod val="50000"/>
                    <a:alpha val="75000"/>
                  </a:schemeClr>
                </a:solidFill>
                <a:latin typeface="Stencil Std" charset="0"/>
                <a:ea typeface="Stencil Std" charset="0"/>
                <a:cs typeface="Stencil Std" charset="0"/>
              </a:rPr>
              <a:t>OPEN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7105" y="6086869"/>
            <a:ext cx="8532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Final Score: Titan 8, Scientists 4. But the scientists aren’t giving up!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08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50888"/>
            <a:ext cx="7886700" cy="792162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rgbClr val="00206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Acknowledgements</a:t>
            </a:r>
            <a:endParaRPr lang="en-US" sz="3600" dirty="0">
              <a:solidFill>
                <a:srgbClr val="00206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2962" y="1700212"/>
            <a:ext cx="8086725" cy="508635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b="1" dirty="0" smtClean="0">
                <a:solidFill>
                  <a:srgbClr val="002060"/>
                </a:solidFill>
                <a:ea typeface="Prestige Elite Std" charset="0"/>
                <a:cs typeface="Prestige Elite Std" charset="0"/>
              </a:rPr>
              <a:t>The Wobbly Spinning </a:t>
            </a:r>
            <a:r>
              <a:rPr lang="en-US" sz="2000" b="1" dirty="0" smtClean="0">
                <a:solidFill>
                  <a:srgbClr val="002060"/>
                </a:solidFill>
                <a:ea typeface="Prestige Elite Std" charset="0"/>
                <a:cs typeface="Prestige Elite Std" charset="0"/>
              </a:rPr>
              <a:t>Top (Bruce Bills, JPL)</a:t>
            </a:r>
            <a:endParaRPr lang="en-US" sz="2000" b="1" dirty="0" smtClean="0">
              <a:solidFill>
                <a:srgbClr val="002060"/>
              </a:solidFill>
              <a:ea typeface="Prestige Elite Std" charset="0"/>
              <a:cs typeface="Prestige Elite Std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b="1" dirty="0" smtClean="0">
                <a:solidFill>
                  <a:srgbClr val="002060"/>
                </a:solidFill>
                <a:ea typeface="Prestige Elite Std" charset="0"/>
                <a:cs typeface="Prestige Elite Std" charset="0"/>
              </a:rPr>
              <a:t>What’s Hiding Inside</a:t>
            </a:r>
            <a:r>
              <a:rPr lang="en-US" sz="2000" b="1" dirty="0" smtClean="0">
                <a:solidFill>
                  <a:srgbClr val="002060"/>
                </a:solidFill>
                <a:ea typeface="Prestige Elite Std" charset="0"/>
                <a:cs typeface="Prestige Elite Std" charset="0"/>
              </a:rPr>
              <a:t>? (L. </a:t>
            </a:r>
            <a:r>
              <a:rPr lang="en-US" sz="2000" b="1" dirty="0" err="1" smtClean="0">
                <a:solidFill>
                  <a:srgbClr val="002060"/>
                </a:solidFill>
                <a:ea typeface="Prestige Elite Std" charset="0"/>
                <a:cs typeface="Prestige Elite Std" charset="0"/>
              </a:rPr>
              <a:t>Iess</a:t>
            </a:r>
            <a:r>
              <a:rPr lang="en-US" sz="2000" b="1" dirty="0" smtClean="0">
                <a:solidFill>
                  <a:srgbClr val="002060"/>
                </a:solidFill>
                <a:ea typeface="Prestige Elite Std" charset="0"/>
                <a:cs typeface="Prestige Elite Std" charset="0"/>
              </a:rPr>
              <a:t>, Univ. Rome)</a:t>
            </a:r>
            <a:endParaRPr lang="en-US" sz="2000" b="1" dirty="0" smtClean="0">
              <a:solidFill>
                <a:srgbClr val="002060"/>
              </a:solidFill>
              <a:ea typeface="Prestige Elite Std" charset="0"/>
              <a:cs typeface="Prestige Elite Std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b="1" dirty="0" smtClean="0">
                <a:solidFill>
                  <a:srgbClr val="002060"/>
                </a:solidFill>
                <a:ea typeface="Prestige Elite Std" charset="0"/>
                <a:cs typeface="Prestige Elite Std" charset="0"/>
              </a:rPr>
              <a:t>The Invisible </a:t>
            </a:r>
            <a:r>
              <a:rPr lang="en-US" sz="2000" b="1" dirty="0" smtClean="0">
                <a:solidFill>
                  <a:srgbClr val="002060"/>
                </a:solidFill>
                <a:ea typeface="Prestige Elite Std" charset="0"/>
                <a:cs typeface="Prestige Elite Std" charset="0"/>
              </a:rPr>
              <a:t>Volcanoes (C. </a:t>
            </a:r>
            <a:r>
              <a:rPr lang="en-US" sz="2000" b="1" dirty="0" err="1" smtClean="0">
                <a:solidFill>
                  <a:srgbClr val="002060"/>
                </a:solidFill>
                <a:ea typeface="Prestige Elite Std" charset="0"/>
                <a:cs typeface="Prestige Elite Std" charset="0"/>
              </a:rPr>
              <a:t>Sotin</a:t>
            </a:r>
            <a:r>
              <a:rPr lang="en-US" sz="2000" b="1" dirty="0" smtClean="0">
                <a:solidFill>
                  <a:srgbClr val="002060"/>
                </a:solidFill>
                <a:ea typeface="Prestige Elite Std" charset="0"/>
                <a:cs typeface="Prestige Elite Std" charset="0"/>
              </a:rPr>
              <a:t> and R. Lopes, JPL)</a:t>
            </a:r>
            <a:endParaRPr lang="en-US" sz="2000" b="1" dirty="0" smtClean="0">
              <a:solidFill>
                <a:srgbClr val="002060"/>
              </a:solidFill>
              <a:ea typeface="Prestige Elite Std" charset="0"/>
              <a:cs typeface="Prestige Elite Std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b="1" dirty="0" smtClean="0">
                <a:solidFill>
                  <a:srgbClr val="002060"/>
                </a:solidFill>
                <a:ea typeface="Prestige Elite Std" charset="0"/>
                <a:cs typeface="Prestige Elite Std" charset="0"/>
              </a:rPr>
              <a:t>Ices in </a:t>
            </a:r>
            <a:r>
              <a:rPr lang="en-US" sz="2000" b="1" dirty="0" smtClean="0">
                <a:solidFill>
                  <a:srgbClr val="002060"/>
                </a:solidFill>
                <a:ea typeface="Prestige Elite Std" charset="0"/>
                <a:cs typeface="Prestige Elite Std" charset="0"/>
              </a:rPr>
              <a:t>Disguise (R. Clark, USGS)</a:t>
            </a:r>
            <a:endParaRPr lang="en-US" sz="2000" b="1" dirty="0" smtClean="0">
              <a:solidFill>
                <a:srgbClr val="002060"/>
              </a:solidFill>
              <a:ea typeface="Prestige Elite Std" charset="0"/>
              <a:cs typeface="Prestige Elite Std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b="1" dirty="0" smtClean="0">
                <a:solidFill>
                  <a:srgbClr val="002060"/>
                </a:solidFill>
                <a:ea typeface="Prestige Elite Std" charset="0"/>
                <a:cs typeface="Prestige Elite Std" charset="0"/>
              </a:rPr>
              <a:t>Northern Exposure: Lakes and </a:t>
            </a:r>
            <a:r>
              <a:rPr lang="en-US" sz="2000" b="1" dirty="0" smtClean="0">
                <a:solidFill>
                  <a:srgbClr val="002060"/>
                </a:solidFill>
                <a:ea typeface="Prestige Elite Std" charset="0"/>
                <a:cs typeface="Prestige Elite Std" charset="0"/>
              </a:rPr>
              <a:t>Seas (A. Hayes)</a:t>
            </a:r>
            <a:endParaRPr lang="en-US" sz="2000" b="1" dirty="0" smtClean="0">
              <a:solidFill>
                <a:srgbClr val="002060"/>
              </a:solidFill>
              <a:ea typeface="Prestige Elite Std" charset="0"/>
              <a:cs typeface="Prestige Elite Std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b="1" dirty="0" smtClean="0">
                <a:solidFill>
                  <a:srgbClr val="002060"/>
                </a:solidFill>
                <a:ea typeface="Prestige Elite Std" charset="0"/>
                <a:cs typeface="Prestige Elite Std" charset="0"/>
              </a:rPr>
              <a:t>Ethane </a:t>
            </a:r>
            <a:r>
              <a:rPr lang="en-US" sz="2000" b="1" dirty="0" smtClean="0">
                <a:solidFill>
                  <a:srgbClr val="002060"/>
                </a:solidFill>
                <a:ea typeface="Prestige Elite Std" charset="0"/>
                <a:cs typeface="Prestige Elite Std" charset="0"/>
              </a:rPr>
              <a:t>Vanishes (C. </a:t>
            </a:r>
            <a:r>
              <a:rPr lang="en-US" sz="2000" b="1" dirty="0" err="1" smtClean="0">
                <a:solidFill>
                  <a:srgbClr val="002060"/>
                </a:solidFill>
                <a:ea typeface="Prestige Elite Std" charset="0"/>
                <a:cs typeface="Prestige Elite Std" charset="0"/>
              </a:rPr>
              <a:t>Sotin</a:t>
            </a:r>
            <a:r>
              <a:rPr lang="en-US" sz="2000" b="1" dirty="0" smtClean="0">
                <a:solidFill>
                  <a:srgbClr val="002060"/>
                </a:solidFill>
                <a:ea typeface="Prestige Elite Std" charset="0"/>
                <a:cs typeface="Prestige Elite Std" charset="0"/>
              </a:rPr>
              <a:t>)</a:t>
            </a:r>
            <a:endParaRPr lang="en-US" sz="2000" b="1" dirty="0" smtClean="0">
              <a:solidFill>
                <a:srgbClr val="002060"/>
              </a:solidFill>
              <a:ea typeface="Prestige Elite Std" charset="0"/>
              <a:cs typeface="Prestige Elite Std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b="1" dirty="0" smtClean="0">
                <a:solidFill>
                  <a:srgbClr val="002060"/>
                </a:solidFill>
                <a:ea typeface="Prestige Elite Std" charset="0"/>
                <a:cs typeface="Prestige Elite Std" charset="0"/>
              </a:rPr>
              <a:t>The Magic </a:t>
            </a:r>
            <a:r>
              <a:rPr lang="en-US" sz="2000" b="1" dirty="0" smtClean="0">
                <a:solidFill>
                  <a:srgbClr val="002060"/>
                </a:solidFill>
                <a:ea typeface="Prestige Elite Std" charset="0"/>
                <a:cs typeface="Prestige Elite Std" charset="0"/>
              </a:rPr>
              <a:t>Island (J. </a:t>
            </a:r>
            <a:r>
              <a:rPr lang="en-US" sz="2000" b="1" dirty="0" err="1" smtClean="0">
                <a:solidFill>
                  <a:srgbClr val="002060"/>
                </a:solidFill>
                <a:ea typeface="Prestige Elite Std" charset="0"/>
                <a:cs typeface="Prestige Elite Std" charset="0"/>
              </a:rPr>
              <a:t>Hofgartner</a:t>
            </a:r>
            <a:r>
              <a:rPr lang="en-US" sz="2000" b="1" dirty="0" smtClean="0">
                <a:solidFill>
                  <a:srgbClr val="002060"/>
                </a:solidFill>
                <a:ea typeface="Prestige Elite Std" charset="0"/>
                <a:cs typeface="Prestige Elite Std" charset="0"/>
              </a:rPr>
              <a:t>)</a:t>
            </a:r>
            <a:endParaRPr lang="en-US" sz="2000" b="1" dirty="0" smtClean="0">
              <a:solidFill>
                <a:srgbClr val="002060"/>
              </a:solidFill>
              <a:ea typeface="Prestige Elite Std" charset="0"/>
              <a:cs typeface="Prestige Elite Std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b="1" dirty="0" smtClean="0">
                <a:solidFill>
                  <a:srgbClr val="002060"/>
                </a:solidFill>
                <a:ea typeface="Prestige Elite Std" charset="0"/>
                <a:cs typeface="Prestige Elite Std" charset="0"/>
              </a:rPr>
              <a:t>Too Many Sunny </a:t>
            </a:r>
            <a:r>
              <a:rPr lang="en-US" sz="2000" b="1" dirty="0" smtClean="0">
                <a:solidFill>
                  <a:srgbClr val="002060"/>
                </a:solidFill>
                <a:ea typeface="Prestige Elite Std" charset="0"/>
                <a:cs typeface="Prestige Elite Std" charset="0"/>
              </a:rPr>
              <a:t>Days (E. Turtle)</a:t>
            </a:r>
            <a:endParaRPr lang="en-US" sz="2000" b="1" dirty="0" smtClean="0">
              <a:solidFill>
                <a:srgbClr val="002060"/>
              </a:solidFill>
              <a:ea typeface="Prestige Elite Std" charset="0"/>
              <a:cs typeface="Prestige Elite Std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b="1" dirty="0" smtClean="0">
                <a:solidFill>
                  <a:srgbClr val="002060"/>
                </a:solidFill>
                <a:ea typeface="Prestige Elite Std" charset="0"/>
                <a:cs typeface="Prestige Elite Std" charset="0"/>
              </a:rPr>
              <a:t>The Tilted </a:t>
            </a:r>
            <a:r>
              <a:rPr lang="en-US" sz="2000" b="1" dirty="0" smtClean="0">
                <a:solidFill>
                  <a:srgbClr val="002060"/>
                </a:solidFill>
                <a:ea typeface="Prestige Elite Std" charset="0"/>
                <a:cs typeface="Prestige Elite Std" charset="0"/>
              </a:rPr>
              <a:t>Pole (R. </a:t>
            </a:r>
            <a:r>
              <a:rPr lang="en-US" sz="2000" b="1" dirty="0" err="1" smtClean="0">
                <a:solidFill>
                  <a:srgbClr val="002060"/>
                </a:solidFill>
                <a:ea typeface="Prestige Elite Std" charset="0"/>
                <a:cs typeface="Prestige Elite Std" charset="0"/>
              </a:rPr>
              <a:t>Achterberg</a:t>
            </a:r>
            <a:r>
              <a:rPr lang="en-US" sz="2000" b="1" dirty="0" smtClean="0">
                <a:solidFill>
                  <a:srgbClr val="002060"/>
                </a:solidFill>
                <a:ea typeface="Prestige Elite Std" charset="0"/>
                <a:cs typeface="Prestige Elite Std" charset="0"/>
              </a:rPr>
              <a:t> U. Maryland, and M. </a:t>
            </a:r>
            <a:r>
              <a:rPr lang="en-US" sz="2000" b="1" dirty="0" err="1" smtClean="0">
                <a:solidFill>
                  <a:srgbClr val="002060"/>
                </a:solidFill>
                <a:ea typeface="Prestige Elite Std" charset="0"/>
                <a:cs typeface="Prestige Elite Std" charset="0"/>
              </a:rPr>
              <a:t>Flasar</a:t>
            </a:r>
            <a:r>
              <a:rPr lang="en-US" sz="2000" b="1" dirty="0" smtClean="0">
                <a:solidFill>
                  <a:srgbClr val="002060"/>
                </a:solidFill>
                <a:ea typeface="Prestige Elite Std" charset="0"/>
                <a:cs typeface="Prestige Elite Std" charset="0"/>
              </a:rPr>
              <a:t>, GSFC)</a:t>
            </a:r>
            <a:endParaRPr lang="en-US" sz="2000" b="1" dirty="0" smtClean="0">
              <a:solidFill>
                <a:srgbClr val="002060"/>
              </a:solidFill>
              <a:ea typeface="Prestige Elite Std" charset="0"/>
              <a:cs typeface="Prestige Elite Std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b="1" dirty="0" smtClean="0">
                <a:solidFill>
                  <a:srgbClr val="002060"/>
                </a:solidFill>
                <a:ea typeface="Prestige Elite Std" charset="0"/>
                <a:cs typeface="Prestige Elite Std" charset="0"/>
              </a:rPr>
              <a:t>The Fugitive: </a:t>
            </a:r>
            <a:r>
              <a:rPr lang="en-US" sz="2000" b="1" dirty="0" smtClean="0">
                <a:solidFill>
                  <a:srgbClr val="002060"/>
                </a:solidFill>
                <a:ea typeface="Prestige Elite Std" charset="0"/>
                <a:cs typeface="Prestige Elite Std" charset="0"/>
              </a:rPr>
              <a:t>Methane (R. </a:t>
            </a:r>
            <a:r>
              <a:rPr lang="en-US" sz="2000" b="1" dirty="0" err="1" smtClean="0">
                <a:solidFill>
                  <a:srgbClr val="002060"/>
                </a:solidFill>
                <a:ea typeface="Prestige Elite Std" charset="0"/>
                <a:cs typeface="Prestige Elite Std" charset="0"/>
              </a:rPr>
              <a:t>Yelle</a:t>
            </a:r>
            <a:r>
              <a:rPr lang="en-US" sz="2000" b="1" dirty="0" smtClean="0">
                <a:solidFill>
                  <a:srgbClr val="002060"/>
                </a:solidFill>
                <a:ea typeface="Prestige Elite Std" charset="0"/>
                <a:cs typeface="Prestige Elite Std" charset="0"/>
              </a:rPr>
              <a:t>, UA and D. Strobel, JHU)</a:t>
            </a:r>
            <a:endParaRPr lang="en-US" sz="2000" b="1" dirty="0" smtClean="0">
              <a:solidFill>
                <a:srgbClr val="002060"/>
              </a:solidFill>
              <a:ea typeface="Prestige Elite Std" charset="0"/>
              <a:cs typeface="Prestige Elite Std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b="1" dirty="0" smtClean="0">
                <a:solidFill>
                  <a:srgbClr val="002060"/>
                </a:solidFill>
                <a:ea typeface="Prestige Elite Std" charset="0"/>
                <a:cs typeface="Prestige Elite Std" charset="0"/>
              </a:rPr>
              <a:t>The Mystery of the Disappearing </a:t>
            </a:r>
            <a:r>
              <a:rPr lang="en-US" sz="2000" b="1" dirty="0" smtClean="0">
                <a:solidFill>
                  <a:srgbClr val="002060"/>
                </a:solidFill>
                <a:ea typeface="Prestige Elite Std" charset="0"/>
                <a:cs typeface="Prestige Elite Std" charset="0"/>
              </a:rPr>
              <a:t>Hydrogen (D. Strobel, JHU)</a:t>
            </a:r>
            <a:endParaRPr lang="en-US" sz="2000" b="1" dirty="0" smtClean="0">
              <a:solidFill>
                <a:srgbClr val="002060"/>
              </a:solidFill>
              <a:ea typeface="Prestige Elite Std" charset="0"/>
              <a:cs typeface="Prestige Elite Std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b="1" dirty="0" smtClean="0">
                <a:solidFill>
                  <a:srgbClr val="002060"/>
                </a:solidFill>
                <a:ea typeface="Prestige Elite Std" charset="0"/>
                <a:cs typeface="Prestige Elite Std" charset="0"/>
              </a:rPr>
              <a:t>The Floating and Sinking </a:t>
            </a:r>
            <a:r>
              <a:rPr lang="en-US" sz="2000" b="1" dirty="0" smtClean="0">
                <a:solidFill>
                  <a:srgbClr val="002060"/>
                </a:solidFill>
                <a:ea typeface="Prestige Elite Std" charset="0"/>
                <a:cs typeface="Prestige Elite Std" charset="0"/>
              </a:rPr>
              <a:t>Haze (R. </a:t>
            </a:r>
            <a:r>
              <a:rPr lang="en-US" sz="2000" b="1" dirty="0" smtClean="0">
                <a:solidFill>
                  <a:srgbClr val="002060"/>
                </a:solidFill>
                <a:ea typeface="Prestige Elite Std" charset="0"/>
                <a:cs typeface="Prestige Elite Std" charset="0"/>
              </a:rPr>
              <a:t>West, JPL)</a:t>
            </a:r>
            <a:endParaRPr lang="en-US" sz="2000" b="1" dirty="0" smtClean="0">
              <a:solidFill>
                <a:srgbClr val="002060"/>
              </a:solidFill>
              <a:ea typeface="Prestige Elite Std" charset="0"/>
              <a:cs typeface="Prestige Elite Std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9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100000">
              <a:srgbClr val="00206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5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443" y="3546364"/>
            <a:ext cx="3161557" cy="30354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Source Code Pro"/>
                <a:cs typeface="Source Code Pro"/>
              </a:rPr>
              <a:t>Concept</a:t>
            </a:r>
            <a:endParaRPr lang="en-US" dirty="0">
              <a:solidFill>
                <a:schemeClr val="bg1"/>
              </a:solidFill>
              <a:latin typeface="Source Code Pro"/>
              <a:cs typeface="Source Code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00225"/>
            <a:ext cx="5372100" cy="4672013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2400" dirty="0" smtClean="0">
                <a:solidFill>
                  <a:srgbClr val="FFFFFF"/>
                </a:solidFill>
                <a:latin typeface="Source Code Pro"/>
                <a:cs typeface="Source Code Pro"/>
              </a:rPr>
              <a:t>Use the “Science on a Sphere” medium to showcase recent scientific discoveries about Titan’s geography to a public audience.</a:t>
            </a:r>
          </a:p>
          <a:p>
            <a:pPr>
              <a:spcBef>
                <a:spcPts val="1800"/>
              </a:spcBef>
            </a:pPr>
            <a:r>
              <a:rPr lang="en-US" sz="2400" dirty="0" smtClean="0">
                <a:solidFill>
                  <a:srgbClr val="FFFFFF"/>
                </a:solidFill>
                <a:latin typeface="Source Code Pro"/>
                <a:cs typeface="Source Code Pro"/>
              </a:rPr>
              <a:t>Engage the audience interest through a “story telling” narrative (fictional travel commercial), rather than the traditional purely factual approach.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058" y="671512"/>
            <a:ext cx="2600325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544" y="176941"/>
            <a:ext cx="3200255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Source Code Pro"/>
                <a:cs typeface="Source Code Pro"/>
              </a:rPr>
              <a:t>Storyline</a:t>
            </a:r>
            <a:endParaRPr lang="en-US" dirty="0">
              <a:solidFill>
                <a:srgbClr val="FFFFFF"/>
              </a:solidFill>
              <a:latin typeface="Source Code Pro"/>
              <a:cs typeface="Source Code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3745003"/>
            <a:ext cx="8229600" cy="3030000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2000" dirty="0" smtClean="0">
                <a:solidFill>
                  <a:srgbClr val="FFFFFF"/>
                </a:solidFill>
                <a:latin typeface="Source Code Pro"/>
                <a:cs typeface="Source Code Pro"/>
              </a:rPr>
              <a:t>“Titan Tours, </a:t>
            </a:r>
            <a:r>
              <a:rPr lang="en-US" sz="2000" dirty="0" err="1" smtClean="0">
                <a:solidFill>
                  <a:srgbClr val="FFFFFF"/>
                </a:solidFill>
                <a:latin typeface="Source Code Pro"/>
                <a:cs typeface="Source Code Pro"/>
              </a:rPr>
              <a:t>Inc</a:t>
            </a:r>
            <a:r>
              <a:rPr lang="en-US" sz="2000" dirty="0" smtClean="0">
                <a:solidFill>
                  <a:srgbClr val="FFFFFF"/>
                </a:solidFill>
                <a:latin typeface="Source Code Pro"/>
                <a:cs typeface="Source Code Pro"/>
              </a:rPr>
              <a:t>” takes the form of a fictional travel commercial for a tour company promoting an adventure holiday to Titan.</a:t>
            </a:r>
          </a:p>
          <a:p>
            <a:pPr>
              <a:spcBef>
                <a:spcPts val="1800"/>
              </a:spcBef>
            </a:pPr>
            <a:r>
              <a:rPr lang="en-US" sz="2000" dirty="0" smtClean="0">
                <a:solidFill>
                  <a:srgbClr val="FFFFFF"/>
                </a:solidFill>
                <a:latin typeface="Source Code Pro"/>
                <a:cs typeface="Source Code Pro"/>
              </a:rPr>
              <a:t>The journey begins as the travelers depart Earth on their cruise ship, meeting the ship’s captain.</a:t>
            </a:r>
          </a:p>
          <a:p>
            <a:pPr>
              <a:spcBef>
                <a:spcPts val="1800"/>
              </a:spcBef>
            </a:pPr>
            <a:r>
              <a:rPr lang="en-US" sz="2000" dirty="0" smtClean="0">
                <a:solidFill>
                  <a:srgbClr val="FFFFFF"/>
                </a:solidFill>
                <a:latin typeface="Source Code Pro"/>
                <a:cs typeface="Source Code Pro"/>
              </a:rPr>
              <a:t>The windows show short video narratives by “tour guides” extolling the virtues of specific locations.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532" y="541351"/>
            <a:ext cx="3394135" cy="29046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511" y="1208369"/>
            <a:ext cx="2996501" cy="22376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33704"/>
            <a:ext cx="2727495" cy="2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7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213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Source Code Pro"/>
                <a:cs typeface="Source Code Pro"/>
              </a:rPr>
              <a:t>Production</a:t>
            </a:r>
            <a:endParaRPr lang="en-US" dirty="0">
              <a:solidFill>
                <a:srgbClr val="FFFFFF"/>
              </a:solidFill>
              <a:latin typeface="Source Code Pro"/>
              <a:cs typeface="Source Code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3044366"/>
            <a:ext cx="8490602" cy="369271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2400" dirty="0" smtClean="0">
                <a:solidFill>
                  <a:srgbClr val="FFFFFF"/>
                </a:solidFill>
                <a:latin typeface="Source Code Pro"/>
                <a:cs typeface="Source Code Pro"/>
              </a:rPr>
              <a:t>Filming occurred during the summer of 2014 with </a:t>
            </a:r>
            <a:r>
              <a:rPr lang="en-US" sz="2400" dirty="0" smtClean="0">
                <a:solidFill>
                  <a:srgbClr val="FFFFFF"/>
                </a:solidFill>
                <a:latin typeface="Source Code Pro"/>
                <a:cs typeface="Source Code Pro"/>
              </a:rPr>
              <a:t>student </a:t>
            </a:r>
            <a:r>
              <a:rPr lang="en-US" sz="2400" dirty="0" smtClean="0">
                <a:solidFill>
                  <a:srgbClr val="FFFFFF"/>
                </a:solidFill>
                <a:latin typeface="Source Code Pro"/>
                <a:cs typeface="Source Code Pro"/>
              </a:rPr>
              <a:t>interns as the </a:t>
            </a:r>
            <a:r>
              <a:rPr lang="en-US" sz="2400" dirty="0" smtClean="0">
                <a:solidFill>
                  <a:srgbClr val="FFFFFF"/>
                </a:solidFill>
                <a:latin typeface="Source Code Pro"/>
                <a:cs typeface="Source Code Pro"/>
              </a:rPr>
              <a:t>actors</a:t>
            </a:r>
            <a:r>
              <a:rPr lang="en-US" sz="2400" dirty="0">
                <a:solidFill>
                  <a:srgbClr val="FFFFFF"/>
                </a:solidFill>
                <a:latin typeface="Source Code Pro"/>
                <a:cs typeface="Source Code Pro"/>
              </a:rPr>
              <a:t>.</a:t>
            </a:r>
            <a:endParaRPr lang="en-US" sz="2400" dirty="0" smtClean="0">
              <a:solidFill>
                <a:srgbClr val="FFFFFF"/>
              </a:solidFill>
              <a:latin typeface="Source Code Pro"/>
              <a:cs typeface="Source Code Pro"/>
            </a:endParaRPr>
          </a:p>
          <a:p>
            <a:pPr>
              <a:spcBef>
                <a:spcPts val="1800"/>
              </a:spcBef>
            </a:pPr>
            <a:r>
              <a:rPr lang="en-US" sz="2400" dirty="0" smtClean="0">
                <a:solidFill>
                  <a:srgbClr val="FFFFFF"/>
                </a:solidFill>
                <a:latin typeface="Source Code Pro"/>
                <a:cs typeface="Source Code Pro"/>
              </a:rPr>
              <a:t>Most animation work was completed and the ship’s captain filmed, portrayed by a real-life astronaut!</a:t>
            </a:r>
          </a:p>
          <a:p>
            <a:pPr>
              <a:spcBef>
                <a:spcPts val="1800"/>
              </a:spcBef>
            </a:pPr>
            <a:r>
              <a:rPr lang="en-US" sz="2400" dirty="0" smtClean="0">
                <a:solidFill>
                  <a:srgbClr val="FFFFFF"/>
                </a:solidFill>
                <a:latin typeface="Source Code Pro"/>
                <a:cs typeface="Source Code Pro"/>
              </a:rPr>
              <a:t>Final production </a:t>
            </a:r>
            <a:r>
              <a:rPr lang="en-US" sz="2400" dirty="0" smtClean="0">
                <a:solidFill>
                  <a:srgbClr val="FFFFFF"/>
                </a:solidFill>
                <a:latin typeface="Source Code Pro"/>
                <a:cs typeface="Source Code Pro"/>
              </a:rPr>
              <a:t>occurred in summer </a:t>
            </a:r>
            <a:r>
              <a:rPr lang="en-US" sz="2400" dirty="0" smtClean="0">
                <a:solidFill>
                  <a:srgbClr val="FFFFFF"/>
                </a:solidFill>
                <a:latin typeface="Source Code Pro"/>
                <a:cs typeface="Source Code Pro"/>
              </a:rPr>
              <a:t>2016, when another student intern added sound effects, music, credits and readied it for release</a:t>
            </a:r>
            <a:r>
              <a:rPr lang="en-US" sz="2400" dirty="0" smtClean="0">
                <a:solidFill>
                  <a:srgbClr val="FFFFFF"/>
                </a:solidFill>
                <a:latin typeface="Source Code Pro"/>
                <a:cs typeface="Source Code Pro"/>
              </a:rPr>
              <a:t>.</a:t>
            </a:r>
            <a:endParaRPr lang="en-US" sz="2400" dirty="0" smtClean="0">
              <a:solidFill>
                <a:srgbClr val="FFFFFF"/>
              </a:solidFill>
              <a:latin typeface="Source Code Pro"/>
              <a:cs typeface="Source Code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4338"/>
            <a:ext cx="4304364" cy="2421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25" y="1073371"/>
            <a:ext cx="3132751" cy="176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92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941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Source Code Pro"/>
                <a:cs typeface="Source Code Pro"/>
              </a:rPr>
              <a:t>Release</a:t>
            </a:r>
            <a:endParaRPr lang="en-US" dirty="0">
              <a:solidFill>
                <a:srgbClr val="FFFFFF"/>
              </a:solidFill>
              <a:latin typeface="Source Code Pro"/>
              <a:cs typeface="Source Code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2816"/>
            <a:ext cx="4429125" cy="5080859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2400" dirty="0" smtClean="0">
                <a:solidFill>
                  <a:srgbClr val="FFFFFF"/>
                </a:solidFill>
                <a:latin typeface="Source Code Pro"/>
                <a:cs typeface="Source Code Pro"/>
              </a:rPr>
              <a:t>The </a:t>
            </a:r>
            <a:r>
              <a:rPr lang="en-US" sz="2400" dirty="0" smtClean="0">
                <a:solidFill>
                  <a:srgbClr val="FFFFFF"/>
                </a:solidFill>
                <a:latin typeface="Source Code Pro"/>
                <a:cs typeface="Source Code Pro"/>
              </a:rPr>
              <a:t>3D version was premiered at “International Observed the Moon Night”, October 8th 2016</a:t>
            </a:r>
            <a:r>
              <a:rPr lang="en-US" sz="2400" dirty="0" smtClean="0">
                <a:solidFill>
                  <a:srgbClr val="FFFFFF"/>
                </a:solidFill>
                <a:latin typeface="Source Code Pro"/>
                <a:cs typeface="Source Code Pro"/>
              </a:rPr>
              <a:t>.</a:t>
            </a:r>
            <a:endParaRPr lang="en-US" sz="2400" dirty="0" smtClean="0">
              <a:solidFill>
                <a:srgbClr val="FFFFFF"/>
              </a:solidFill>
              <a:latin typeface="Source Code Pro"/>
              <a:cs typeface="Source Code Pro"/>
            </a:endParaRPr>
          </a:p>
          <a:p>
            <a:pPr>
              <a:spcBef>
                <a:spcPts val="1800"/>
              </a:spcBef>
            </a:pPr>
            <a:r>
              <a:rPr lang="en-US" sz="2400" dirty="0" smtClean="0">
                <a:solidFill>
                  <a:srgbClr val="FFFFFF"/>
                </a:solidFill>
                <a:latin typeface="Source Code Pro"/>
                <a:cs typeface="Source Code Pro"/>
              </a:rPr>
              <a:t>A 2D </a:t>
            </a:r>
            <a:r>
              <a:rPr lang="en-US" sz="2400" dirty="0" err="1" smtClean="0">
                <a:solidFill>
                  <a:srgbClr val="FFFFFF"/>
                </a:solidFill>
                <a:latin typeface="Source Code Pro"/>
                <a:cs typeface="Source Code Pro"/>
              </a:rPr>
              <a:t>Youtube</a:t>
            </a:r>
            <a:r>
              <a:rPr lang="en-US" sz="2400" dirty="0" smtClean="0">
                <a:solidFill>
                  <a:srgbClr val="FFFFFF"/>
                </a:solidFill>
                <a:latin typeface="Source Code Pro"/>
                <a:cs typeface="Source Code Pro"/>
              </a:rPr>
              <a:t> version was subsequently completed and is now </a:t>
            </a:r>
            <a:r>
              <a:rPr lang="en-US" sz="2400" dirty="0" smtClean="0">
                <a:solidFill>
                  <a:srgbClr val="FFFFFF"/>
                </a:solidFill>
                <a:latin typeface="Source Code Pro"/>
                <a:cs typeface="Source Code Pro"/>
              </a:rPr>
              <a:t>officially released!</a:t>
            </a:r>
          </a:p>
          <a:p>
            <a:pPr>
              <a:spcBef>
                <a:spcPts val="1800"/>
              </a:spcBef>
            </a:pPr>
            <a:r>
              <a:rPr lang="en-US" sz="2400" dirty="0">
                <a:solidFill>
                  <a:srgbClr val="FFFFFF"/>
                </a:solidFill>
                <a:latin typeface="Source Code Pro"/>
                <a:cs typeface="Source Code Pro"/>
                <a:hlinkClick r:id="rId2"/>
              </a:rPr>
              <a:t>https://</a:t>
            </a:r>
            <a:r>
              <a:rPr lang="en-US" sz="2400" dirty="0" smtClean="0">
                <a:solidFill>
                  <a:srgbClr val="FFFFFF"/>
                </a:solidFill>
                <a:latin typeface="Source Code Pro"/>
                <a:cs typeface="Source Code Pro"/>
                <a:hlinkClick r:id="rId2"/>
              </a:rPr>
              <a:t>www.youtube.com/watch?v=0dvCF3dS4ZI</a:t>
            </a:r>
            <a:endParaRPr lang="en-US" sz="2400" dirty="0" smtClean="0">
              <a:solidFill>
                <a:srgbClr val="FFFFFF"/>
              </a:solidFill>
              <a:latin typeface="Source Code Pro"/>
              <a:cs typeface="Source Code Pr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605" y="1048479"/>
            <a:ext cx="3514195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40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85738"/>
            <a:ext cx="7886700" cy="52720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 smtClean="0">
                <a:solidFill>
                  <a:srgbClr val="002060"/>
                </a:solidFill>
              </a:rPr>
              <a:t>Investigation: does Titan spin at a constant rate?</a:t>
            </a:r>
            <a:endParaRPr lang="en-US" sz="800" u="sng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800" u="sng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2000" u="sng" dirty="0" smtClean="0">
                <a:solidFill>
                  <a:srgbClr val="002060"/>
                </a:solidFill>
              </a:rPr>
              <a:t>Detective’s notes, 2008</a:t>
            </a:r>
            <a:r>
              <a:rPr lang="en-US" sz="2000" dirty="0" smtClean="0">
                <a:solidFill>
                  <a:srgbClr val="002060"/>
                </a:solidFill>
              </a:rPr>
              <a:t>: 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Titan is expected to rotate </a:t>
            </a:r>
            <a:r>
              <a:rPr lang="en-US" sz="2000" i="1" dirty="0" smtClean="0">
                <a:solidFill>
                  <a:srgbClr val="002060"/>
                </a:solidFill>
              </a:rPr>
              <a:t>synchronously,</a:t>
            </a:r>
            <a:r>
              <a:rPr lang="en-US" sz="2000" dirty="0" smtClean="0">
                <a:solidFill>
                  <a:srgbClr val="002060"/>
                </a:solidFill>
              </a:rPr>
              <a:t> keeping the same face to Saturn – like the Earth and Moon.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We have observed features on Titan’s surface with Cassini’s RADAR at different times, and they do not appear where expected! (Figure below)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Is Titan rotation speeding up? Is it wobbling on it’s axis?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3658810"/>
            <a:ext cx="6405563" cy="30848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72375" y="5820368"/>
            <a:ext cx="1343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Figure from Stiles </a:t>
            </a:r>
            <a:r>
              <a:rPr lang="en-US" dirty="0" smtClean="0"/>
              <a:t>et al. (2008)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7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85731"/>
            <a:ext cx="7886700" cy="25288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u="sng" dirty="0" smtClean="0">
                <a:solidFill>
                  <a:srgbClr val="002060"/>
                </a:solidFill>
              </a:rPr>
              <a:t>Detective’s notes, 2015</a:t>
            </a:r>
            <a:r>
              <a:rPr lang="en-US" sz="2000" dirty="0" smtClean="0">
                <a:solidFill>
                  <a:srgbClr val="002060"/>
                </a:solidFill>
              </a:rPr>
              <a:t>: 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Early research had a faulty computer program! After fixing the problem, the surface features do mostly appear where we expect. </a:t>
            </a:r>
            <a:r>
              <a:rPr lang="en-US" sz="2000" dirty="0">
                <a:solidFill>
                  <a:srgbClr val="002060"/>
                </a:solidFill>
              </a:rPr>
              <a:t>H</a:t>
            </a:r>
            <a:r>
              <a:rPr lang="en-US" sz="2000" dirty="0" smtClean="0">
                <a:solidFill>
                  <a:srgbClr val="002060"/>
                </a:solidFill>
              </a:rPr>
              <a:t>owever</a:t>
            </a:r>
            <a:r>
              <a:rPr lang="is-IS" sz="2000" dirty="0" smtClean="0">
                <a:solidFill>
                  <a:srgbClr val="002060"/>
                </a:solidFill>
              </a:rPr>
              <a:t>…</a:t>
            </a:r>
          </a:p>
          <a:p>
            <a:r>
              <a:rPr lang="en-US" sz="2000" dirty="0">
                <a:solidFill>
                  <a:srgbClr val="002060"/>
                </a:solidFill>
              </a:rPr>
              <a:t>W</a:t>
            </a:r>
            <a:r>
              <a:rPr lang="en-US" sz="2000" dirty="0" smtClean="0">
                <a:solidFill>
                  <a:srgbClr val="002060"/>
                </a:solidFill>
              </a:rPr>
              <a:t>e now have a </a:t>
            </a:r>
            <a:r>
              <a:rPr lang="en-US" sz="2000" i="1" dirty="0" smtClean="0">
                <a:solidFill>
                  <a:srgbClr val="002060"/>
                </a:solidFill>
              </a:rPr>
              <a:t>lot</a:t>
            </a:r>
            <a:r>
              <a:rPr lang="en-US" sz="2000" dirty="0" smtClean="0">
                <a:solidFill>
                  <a:srgbClr val="002060"/>
                </a:solidFill>
              </a:rPr>
              <a:t> more data. Although Titan rotates </a:t>
            </a:r>
            <a:r>
              <a:rPr lang="en-US" sz="2000" i="1" dirty="0" smtClean="0">
                <a:solidFill>
                  <a:srgbClr val="002060"/>
                </a:solidFill>
              </a:rPr>
              <a:t>mostly</a:t>
            </a:r>
            <a:r>
              <a:rPr lang="en-US" sz="2000" dirty="0" smtClean="0">
                <a:solidFill>
                  <a:srgbClr val="002060"/>
                </a:solidFill>
              </a:rPr>
              <a:t> synchronously it does have small wobbles, which we can predict.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These are: (</a:t>
            </a:r>
            <a:r>
              <a:rPr lang="en-US" sz="2000" dirty="0" err="1" smtClean="0">
                <a:solidFill>
                  <a:srgbClr val="002060"/>
                </a:solidFill>
              </a:rPr>
              <a:t>i</a:t>
            </a:r>
            <a:r>
              <a:rPr lang="en-US" sz="2000" dirty="0" smtClean="0">
                <a:solidFill>
                  <a:srgbClr val="002060"/>
                </a:solidFill>
              </a:rPr>
              <a:t>) a 700-year cycle due to the gravitational pull of Saturn bulging equator, and (ii) a 29.5-year cycle caused by orbiting the Sun.</a:t>
            </a:r>
          </a:p>
          <a:p>
            <a:pPr lvl="1"/>
            <a:endParaRPr lang="en-US" sz="2000" dirty="0" smtClean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35" y="2714619"/>
            <a:ext cx="2884953" cy="30461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730" y="2714619"/>
            <a:ext cx="4325658" cy="304612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129835" y="5957888"/>
            <a:ext cx="3527890" cy="8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u="sng" dirty="0" smtClean="0">
                <a:solidFill>
                  <a:srgbClr val="002060"/>
                </a:solidFill>
              </a:rPr>
              <a:t>Conclusion</a:t>
            </a:r>
            <a:r>
              <a:rPr lang="en-US" sz="2000" dirty="0" smtClean="0">
                <a:solidFill>
                  <a:srgbClr val="002060"/>
                </a:solidFill>
              </a:rPr>
              <a:t>: 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No anomalous rotation. </a:t>
            </a:r>
            <a:endParaRPr lang="en-US" sz="2000" dirty="0" smtClean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725" y="5832388"/>
            <a:ext cx="1185863" cy="102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3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638"/>
            <a:ext cx="9144000" cy="624185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28650" y="3158233"/>
            <a:ext cx="7886700" cy="79216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Case </a:t>
            </a:r>
            <a:r>
              <a:rPr lang="en-US" sz="3600" dirty="0" smtClean="0">
                <a:solidFill>
                  <a:srgbClr val="002060"/>
                </a:solidFill>
                <a:latin typeface="Prestige Elite Std" charset="0"/>
                <a:ea typeface="Prestige Elite Std" charset="0"/>
                <a:cs typeface="Prestige Elite Std" charset="0"/>
              </a:rPr>
              <a:t>2: What’s hiding inside?</a:t>
            </a:r>
            <a:endParaRPr lang="en-US" sz="3600" dirty="0">
              <a:solidFill>
                <a:srgbClr val="002060"/>
              </a:solidFill>
              <a:latin typeface="Prestige Elite Std" charset="0"/>
              <a:ea typeface="Prestige Elite Std" charset="0"/>
              <a:cs typeface="Prestige Elite St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22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7575" y="485776"/>
            <a:ext cx="5543550" cy="622756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800" u="sng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2000" u="sng" dirty="0" smtClean="0">
                <a:solidFill>
                  <a:srgbClr val="002060"/>
                </a:solidFill>
              </a:rPr>
              <a:t>Detective’s notes, </a:t>
            </a:r>
            <a:r>
              <a:rPr lang="en-US" sz="2000" u="sng" dirty="0" smtClean="0">
                <a:solidFill>
                  <a:srgbClr val="002060"/>
                </a:solidFill>
              </a:rPr>
              <a:t>2004, start of mission</a:t>
            </a:r>
            <a:r>
              <a:rPr lang="en-US" sz="2000" dirty="0" smtClean="0">
                <a:solidFill>
                  <a:srgbClr val="002060"/>
                </a:solidFill>
              </a:rPr>
              <a:t>: </a:t>
            </a:r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</a:rPr>
              <a:t>Just prior to Cassini we know Titan has a density of 1.8 g/cm</a:t>
            </a:r>
            <a:r>
              <a:rPr lang="en-US" sz="2000" baseline="30000" dirty="0" smtClean="0">
                <a:solidFill>
                  <a:srgbClr val="002060"/>
                </a:solidFill>
              </a:rPr>
              <a:t>3</a:t>
            </a:r>
            <a:r>
              <a:rPr lang="en-US" sz="2000" dirty="0" smtClean="0">
                <a:solidFill>
                  <a:srgbClr val="002060"/>
                </a:solidFill>
              </a:rPr>
              <a:t> – about intermediate between water (1.0 g/cm</a:t>
            </a:r>
            <a:r>
              <a:rPr lang="en-US" sz="2000" baseline="30000" dirty="0" smtClean="0">
                <a:solidFill>
                  <a:srgbClr val="002060"/>
                </a:solidFill>
              </a:rPr>
              <a:t>3</a:t>
            </a:r>
            <a:r>
              <a:rPr lang="en-US" sz="2000" dirty="0" smtClean="0">
                <a:solidFill>
                  <a:srgbClr val="002060"/>
                </a:solidFill>
              </a:rPr>
              <a:t>) and rock (3.3-4.0 g/cm</a:t>
            </a:r>
            <a:r>
              <a:rPr lang="en-US" sz="2000" baseline="30000" dirty="0" smtClean="0">
                <a:solidFill>
                  <a:srgbClr val="002060"/>
                </a:solidFill>
              </a:rPr>
              <a:t>3</a:t>
            </a:r>
            <a:r>
              <a:rPr lang="en-US" sz="2000" dirty="0" smtClean="0">
                <a:solidFill>
                  <a:srgbClr val="002060"/>
                </a:solidFill>
              </a:rPr>
              <a:t>).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So, we expect Titan to be composed of about 50% rock and 50% ice.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But, how are these materials distributed? Inside Titan is it: </a:t>
            </a:r>
          </a:p>
          <a:p>
            <a:pPr lvl="1"/>
            <a:r>
              <a:rPr lang="en-US" sz="2000" dirty="0" smtClean="0">
                <a:solidFill>
                  <a:srgbClr val="002060"/>
                </a:solidFill>
              </a:rPr>
              <a:t>Differentiated (rock and water separated, like the Earth)?</a:t>
            </a:r>
          </a:p>
          <a:p>
            <a:pPr lvl="1"/>
            <a:r>
              <a:rPr lang="en-US" sz="2000" dirty="0" smtClean="0">
                <a:solidFill>
                  <a:srgbClr val="002060"/>
                </a:solidFill>
              </a:rPr>
              <a:t>Undifferentiated (rock and ice mixed together like a comet)?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We need to measure the moment of inertia (</a:t>
            </a:r>
            <a:r>
              <a:rPr lang="en-US" sz="2000" dirty="0" err="1" smtClean="0">
                <a:solidFill>
                  <a:srgbClr val="002060"/>
                </a:solidFill>
              </a:rPr>
              <a:t>MoI</a:t>
            </a:r>
            <a:r>
              <a:rPr lang="en-US" sz="2000" dirty="0" smtClean="0">
                <a:solidFill>
                  <a:srgbClr val="002060"/>
                </a:solidFill>
              </a:rPr>
              <a:t>) – in other words, is the mass distributed evenly throughout, or concentrated in the core?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We will use Cassini’s radio science equipment to measure the deflection of the spacecraft as it flies by Titan.</a:t>
            </a:r>
            <a:endParaRPr lang="en-US" sz="2000" dirty="0" smtClean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74" y="1157287"/>
            <a:ext cx="3086100" cy="2143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74" y="4171951"/>
            <a:ext cx="3086100" cy="2041327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108574" y="185739"/>
            <a:ext cx="8035426" cy="500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u="sng" dirty="0" smtClean="0">
                <a:solidFill>
                  <a:srgbClr val="002060"/>
                </a:solidFill>
              </a:rPr>
              <a:t>Investigation: does Titan have an internal water ocean?</a:t>
            </a:r>
            <a:endParaRPr lang="en-US" sz="800" u="sng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5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85730"/>
            <a:ext cx="7886700" cy="28860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u="sng" dirty="0" smtClean="0">
                <a:solidFill>
                  <a:srgbClr val="002060"/>
                </a:solidFill>
              </a:rPr>
              <a:t>Detective’s notes, </a:t>
            </a:r>
            <a:r>
              <a:rPr lang="en-US" sz="2000" u="sng" dirty="0" smtClean="0">
                <a:solidFill>
                  <a:srgbClr val="002060"/>
                </a:solidFill>
              </a:rPr>
              <a:t>2012</a:t>
            </a:r>
            <a:r>
              <a:rPr lang="en-US" sz="2000" dirty="0" smtClean="0">
                <a:solidFill>
                  <a:srgbClr val="002060"/>
                </a:solidFill>
              </a:rPr>
              <a:t>: </a:t>
            </a:r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u="sng" dirty="0" smtClean="0">
                <a:solidFill>
                  <a:srgbClr val="002060"/>
                </a:solidFill>
              </a:rPr>
              <a:t>FACT 1</a:t>
            </a:r>
            <a:r>
              <a:rPr lang="en-US" sz="2000" dirty="0" smtClean="0">
                <a:solidFill>
                  <a:srgbClr val="002060"/>
                </a:solidFill>
              </a:rPr>
              <a:t>: Titan’s </a:t>
            </a:r>
            <a:r>
              <a:rPr lang="en-US" sz="2000" dirty="0" err="1" smtClean="0">
                <a:solidFill>
                  <a:srgbClr val="002060"/>
                </a:solidFill>
              </a:rPr>
              <a:t>MoI</a:t>
            </a:r>
            <a:r>
              <a:rPr lang="en-US" sz="2000" dirty="0" smtClean="0">
                <a:solidFill>
                  <a:srgbClr val="002060"/>
                </a:solidFill>
              </a:rPr>
              <a:t> (C/MR</a:t>
            </a:r>
            <a:r>
              <a:rPr lang="en-US" sz="2000" baseline="30000" dirty="0" smtClean="0">
                <a:solidFill>
                  <a:srgbClr val="002060"/>
                </a:solidFill>
              </a:rPr>
              <a:t>2</a:t>
            </a:r>
            <a:r>
              <a:rPr lang="en-US" sz="2000" dirty="0" smtClean="0">
                <a:solidFill>
                  <a:srgbClr val="002060"/>
                </a:solidFill>
              </a:rPr>
              <a:t>) = 0.34. </a:t>
            </a:r>
            <a:r>
              <a:rPr lang="en-US" sz="2000" dirty="0" smtClean="0">
                <a:solidFill>
                  <a:srgbClr val="002060"/>
                </a:solidFill>
              </a:rPr>
              <a:t>This is</a:t>
            </a:r>
            <a:r>
              <a:rPr lang="en-US" sz="2000" dirty="0" smtClean="0">
                <a:solidFill>
                  <a:srgbClr val="002060"/>
                </a:solidFill>
              </a:rPr>
              <a:t> between Ganymede (0.31, differentiated) and  </a:t>
            </a:r>
            <a:r>
              <a:rPr lang="en-US" sz="2000" dirty="0" err="1" smtClean="0">
                <a:solidFill>
                  <a:srgbClr val="002060"/>
                </a:solidFill>
              </a:rPr>
              <a:t>Callisto</a:t>
            </a:r>
            <a:r>
              <a:rPr lang="en-US" sz="2000" dirty="0" smtClean="0">
                <a:solidFill>
                  <a:srgbClr val="002060"/>
                </a:solidFill>
              </a:rPr>
              <a:t> (0.35, </a:t>
            </a:r>
            <a:r>
              <a:rPr lang="en-US" sz="2000" dirty="0" err="1" smtClean="0">
                <a:solidFill>
                  <a:srgbClr val="002060"/>
                </a:solidFill>
              </a:rPr>
              <a:t>undiffentiated</a:t>
            </a:r>
            <a:r>
              <a:rPr lang="en-US" sz="2000" dirty="0" smtClean="0">
                <a:solidFill>
                  <a:srgbClr val="002060"/>
                </a:solidFill>
              </a:rPr>
              <a:t>), so Titan is partially differentiated.</a:t>
            </a:r>
          </a:p>
          <a:p>
            <a:pPr marL="239713" indent="0">
              <a:buNone/>
            </a:pPr>
            <a:r>
              <a:rPr lang="en-US" sz="1800" dirty="0" smtClean="0">
                <a:solidFill>
                  <a:srgbClr val="002060"/>
                </a:solidFill>
              </a:rPr>
              <a:t>=&gt; Titan </a:t>
            </a:r>
            <a:r>
              <a:rPr lang="en-US" sz="1800" i="1" dirty="0" smtClean="0">
                <a:solidFill>
                  <a:srgbClr val="002060"/>
                </a:solidFill>
              </a:rPr>
              <a:t>may</a:t>
            </a:r>
            <a:r>
              <a:rPr lang="en-US" sz="1800" dirty="0" smtClean="0">
                <a:solidFill>
                  <a:srgbClr val="002060"/>
                </a:solidFill>
              </a:rPr>
              <a:t> or </a:t>
            </a:r>
            <a:r>
              <a:rPr lang="en-US" sz="1800" i="1" dirty="0" smtClean="0">
                <a:solidFill>
                  <a:srgbClr val="002060"/>
                </a:solidFill>
              </a:rPr>
              <a:t>may not</a:t>
            </a:r>
            <a:r>
              <a:rPr lang="en-US" sz="1800" dirty="0" smtClean="0">
                <a:solidFill>
                  <a:srgbClr val="002060"/>
                </a:solidFill>
              </a:rPr>
              <a:t> have a liquid layer inside.</a:t>
            </a:r>
          </a:p>
          <a:p>
            <a:r>
              <a:rPr lang="en-US" sz="2000" u="sng" dirty="0" smtClean="0">
                <a:solidFill>
                  <a:srgbClr val="002060"/>
                </a:solidFill>
              </a:rPr>
              <a:t>FACT 2</a:t>
            </a:r>
            <a:r>
              <a:rPr lang="en-US" sz="2000" dirty="0" smtClean="0">
                <a:solidFill>
                  <a:srgbClr val="002060"/>
                </a:solidFill>
              </a:rPr>
              <a:t>: However in addition we find that Titan has a </a:t>
            </a:r>
            <a:r>
              <a:rPr lang="en-US" sz="2000" i="1" dirty="0" smtClean="0">
                <a:solidFill>
                  <a:srgbClr val="002060"/>
                </a:solidFill>
              </a:rPr>
              <a:t>k</a:t>
            </a:r>
            <a:r>
              <a:rPr lang="en-US" sz="2000" i="1" baseline="-25000" dirty="0" smtClean="0">
                <a:solidFill>
                  <a:srgbClr val="002060"/>
                </a:solidFill>
              </a:rPr>
              <a:t>2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co-efficient* of ~0.6, intermediate between a water balloon (1.5) and solid ball (0.0).</a:t>
            </a:r>
          </a:p>
          <a:p>
            <a:pPr marL="239713" indent="0">
              <a:buNone/>
            </a:pPr>
            <a:r>
              <a:rPr lang="en-US" sz="1800" dirty="0" smtClean="0">
                <a:solidFill>
                  <a:srgbClr val="002060"/>
                </a:solidFill>
              </a:rPr>
              <a:t>=&gt; Titan </a:t>
            </a:r>
            <a:r>
              <a:rPr lang="en-US" sz="1800" i="1" dirty="0" smtClean="0">
                <a:solidFill>
                  <a:srgbClr val="002060"/>
                </a:solidFill>
              </a:rPr>
              <a:t>is</a:t>
            </a:r>
            <a:r>
              <a:rPr lang="en-US" sz="1800" dirty="0" smtClean="0">
                <a:solidFill>
                  <a:srgbClr val="002060"/>
                </a:solidFill>
              </a:rPr>
              <a:t> flexing due to Saturn’s gravity and must have some liquid inside. </a:t>
            </a:r>
            <a:endParaRPr lang="en-US" sz="1800" dirty="0" smtClean="0">
              <a:solidFill>
                <a:srgbClr val="00206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231595" y="3148955"/>
            <a:ext cx="2783818" cy="13658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u="sng" dirty="0" smtClean="0">
                <a:solidFill>
                  <a:srgbClr val="002060"/>
                </a:solidFill>
              </a:rPr>
              <a:t>Conclusion</a:t>
            </a:r>
            <a:r>
              <a:rPr lang="en-US" sz="2000" dirty="0" smtClean="0">
                <a:solidFill>
                  <a:srgbClr val="002060"/>
                </a:solidFill>
              </a:rPr>
              <a:t>: 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Titan DOES have a water ocean!</a:t>
            </a:r>
            <a:endParaRPr lang="en-US" sz="2000" dirty="0" smtClean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265788"/>
            <a:ext cx="1314451" cy="11368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35" y="3104751"/>
            <a:ext cx="4734294" cy="3553223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231595" y="5534078"/>
            <a:ext cx="2783818" cy="11491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srgbClr val="002060"/>
                </a:solidFill>
              </a:rPr>
              <a:t>Figure from Fortes (2012)</a:t>
            </a:r>
            <a:endParaRPr lang="en-US" sz="1600" dirty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srgbClr val="002060"/>
                </a:solidFill>
              </a:rPr>
              <a:t>*</a:t>
            </a:r>
            <a:r>
              <a:rPr lang="en-US" sz="1600" i="1" dirty="0" smtClean="0">
                <a:solidFill>
                  <a:srgbClr val="002060"/>
                </a:solidFill>
              </a:rPr>
              <a:t>k</a:t>
            </a:r>
            <a:r>
              <a:rPr lang="en-US" sz="1600" i="1" baseline="-25000" dirty="0" smtClean="0">
                <a:solidFill>
                  <a:srgbClr val="002060"/>
                </a:solidFill>
              </a:rPr>
              <a:t>2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smtClean="0">
                <a:solidFill>
                  <a:srgbClr val="002060"/>
                </a:solidFill>
              </a:rPr>
              <a:t>co-efficient is the ratio between the perturbed and unperturbed </a:t>
            </a:r>
            <a:r>
              <a:rPr lang="en-US" sz="1600" dirty="0" err="1" smtClean="0">
                <a:solidFill>
                  <a:srgbClr val="002060"/>
                </a:solidFill>
              </a:rPr>
              <a:t>quadrapole</a:t>
            </a:r>
            <a:r>
              <a:rPr lang="en-US" sz="1600" dirty="0" smtClean="0">
                <a:solidFill>
                  <a:srgbClr val="002060"/>
                </a:solidFill>
              </a:rPr>
              <a:t> gravity fields of Titan.</a:t>
            </a:r>
            <a:endParaRPr lang="en-US" sz="16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0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2373</TotalTime>
  <Words>2986</Words>
  <Application>Microsoft Macintosh PowerPoint</Application>
  <PresentationFormat>On-screen Show (4:3)</PresentationFormat>
  <Paragraphs>293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Arial Rounded MT Bold</vt:lpstr>
      <vt:lpstr>Calibri</vt:lpstr>
      <vt:lpstr>Calibri Light</vt:lpstr>
      <vt:lpstr>Prestige Elite Std</vt:lpstr>
      <vt:lpstr>Source Code Pro</vt:lpstr>
      <vt:lpstr>Stencil</vt:lpstr>
      <vt:lpstr>Stencil Std</vt:lpstr>
      <vt:lpstr>Arial</vt:lpstr>
      <vt:lpstr>Office Theme</vt:lpstr>
      <vt:lpstr>PowerPoint Presentation</vt:lpstr>
      <vt:lpstr>Titan “Cold Case Files” Workshop: Cassini PSG Meeting Monrovia CA, 10/9-11/9 2016</vt:lpstr>
      <vt:lpstr>Titan’s Cold Case Files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</vt:lpstr>
      <vt:lpstr>PowerPoint Presentation</vt:lpstr>
      <vt:lpstr>Concept</vt:lpstr>
      <vt:lpstr>Storyline</vt:lpstr>
      <vt:lpstr>Production</vt:lpstr>
      <vt:lpstr>Release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82</cp:revision>
  <dcterms:created xsi:type="dcterms:W3CDTF">2016-08-07T06:35:42Z</dcterms:created>
  <dcterms:modified xsi:type="dcterms:W3CDTF">2016-10-25T08:49:20Z</dcterms:modified>
</cp:coreProperties>
</file>