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notesSlides/notesSlide24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notesMasterIdLst>
    <p:notesMasterId r:id="rId29"/>
  </p:notesMasterIdLst>
  <p:sldIdLst>
    <p:sldId id="256" r:id="rId3"/>
    <p:sldId id="257" r:id="rId4"/>
    <p:sldId id="260" r:id="rId5"/>
    <p:sldId id="262" r:id="rId6"/>
    <p:sldId id="270" r:id="rId7"/>
    <p:sldId id="271" r:id="rId8"/>
    <p:sldId id="258" r:id="rId9"/>
    <p:sldId id="274" r:id="rId10"/>
    <p:sldId id="263" r:id="rId11"/>
    <p:sldId id="272" r:id="rId12"/>
    <p:sldId id="275" r:id="rId13"/>
    <p:sldId id="276" r:id="rId14"/>
    <p:sldId id="261" r:id="rId15"/>
    <p:sldId id="280" r:id="rId16"/>
    <p:sldId id="279" r:id="rId17"/>
    <p:sldId id="273" r:id="rId18"/>
    <p:sldId id="281" r:id="rId19"/>
    <p:sldId id="259" r:id="rId20"/>
    <p:sldId id="264" r:id="rId21"/>
    <p:sldId id="286" r:id="rId22"/>
    <p:sldId id="290" r:id="rId23"/>
    <p:sldId id="265" r:id="rId24"/>
    <p:sldId id="282" r:id="rId25"/>
    <p:sldId id="283" r:id="rId26"/>
    <p:sldId id="293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C995-BC44-F74C-B6A2-51AE7AE347BA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3AB4D-4130-EC48-B3A6-B6DFA990F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been on </a:t>
            </a:r>
            <a:r>
              <a:rPr lang="en-US" smtClean="0"/>
              <a:t>a 12 </a:t>
            </a:r>
            <a:r>
              <a:rPr lang="en-US" dirty="0" smtClean="0"/>
              <a:t>year </a:t>
            </a:r>
            <a:r>
              <a:rPr lang="en-US" smtClean="0"/>
              <a:t>journey together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F0792-AA5C-0444-90CF-213159C6FCBC}" type="slidenum">
              <a:rPr lang="en-US"/>
              <a:pPr/>
              <a:t>15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Add Kite and Rubin here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19728-526C-F944-A89A-B9FED823DE37}" type="slidenum">
              <a:rPr lang="en-US" smtClean="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pPr/>
              <a:t>17</a:t>
            </a:fld>
            <a:endParaRPr lang="en-US" smtClean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P. Schenk,</a:t>
            </a:r>
            <a:r>
              <a:rPr lang="en-US" baseline="0" dirty="0" smtClean="0"/>
              <a:t> LPSC,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been on a 12 year journey together</a:t>
            </a:r>
          </a:p>
          <a:p>
            <a:r>
              <a:rPr lang="en-US" dirty="0" smtClean="0"/>
              <a:t>Will hit the highlights and note what remains unexplained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Redox</a:t>
            </a:r>
            <a:r>
              <a:rPr lang="en-US" baseline="0" dirty="0" smtClean="0"/>
              <a:t>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8253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39EE72-446C-4E89-9D84-E30D697F6F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8253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Redox</a:t>
            </a:r>
            <a:r>
              <a:rPr lang="en-US" baseline="0" dirty="0" smtClean="0"/>
              <a:t>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2006, 2007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L. </a:t>
            </a:r>
            <a:r>
              <a:rPr lang="en-US" dirty="0" err="1" smtClean="0"/>
              <a:t>Iess</a:t>
            </a:r>
            <a:r>
              <a:rPr lang="en-US" dirty="0" smtClean="0"/>
              <a:t> et al, “The gravity field and interior</a:t>
            </a:r>
            <a:r>
              <a:rPr lang="en-US" baseline="0" dirty="0" smtClean="0"/>
              <a:t> structure of </a:t>
            </a:r>
            <a:r>
              <a:rPr lang="en-US" baseline="0" dirty="0" err="1" smtClean="0"/>
              <a:t>Enceladus</a:t>
            </a:r>
            <a:r>
              <a:rPr lang="en-US" baseline="0" dirty="0" smtClean="0"/>
              <a:t>”, </a:t>
            </a:r>
            <a:r>
              <a:rPr lang="en-US" dirty="0" smtClean="0"/>
              <a:t>Science (2014)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3AB4D-4130-EC48-B3A6-B6DFA990F40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018" y="173789"/>
            <a:ext cx="9246017" cy="854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98513" y="1376946"/>
            <a:ext cx="7832725" cy="4669841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358" y="6245225"/>
            <a:ext cx="2133600" cy="476250"/>
          </a:xfrm>
          <a:prstGeom prst="rect">
            <a:avLst/>
          </a:prstGeom>
        </p:spPr>
        <p:txBody>
          <a:bodyPr lIns="91185" tIns="45588" rIns="91185" bIns="45588"/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5BCB39C-229D-3248-AA7C-78DA8440E629}" type="datetime1">
              <a:rPr lang="en-US" smtClean="0"/>
              <a:pPr>
                <a:defRPr/>
              </a:pPr>
              <a:t>4/25/17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80477" y="4715084"/>
            <a:ext cx="4298036" cy="361371"/>
          </a:xfrm>
        </p:spPr>
        <p:txBody>
          <a:bodyPr wrap="square" anchor="t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965043" y="5235782"/>
            <a:ext cx="3723891" cy="307510"/>
          </a:xfrm>
        </p:spPr>
        <p:txBody>
          <a:bodyPr wrap="square">
            <a:sp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908" indent="0">
              <a:buNone/>
              <a:defRPr sz="1800"/>
            </a:lvl2pPr>
            <a:lvl3pPr marL="911816" indent="0">
              <a:buNone/>
              <a:defRPr sz="1600"/>
            </a:lvl3pPr>
            <a:lvl4pPr marL="1367724" indent="0">
              <a:buNone/>
              <a:defRPr sz="1400"/>
            </a:lvl4pPr>
            <a:lvl5pPr marL="1823633" indent="0">
              <a:buNone/>
              <a:defRPr sz="1400"/>
            </a:lvl5pPr>
            <a:lvl6pPr marL="2279543" indent="0">
              <a:buNone/>
              <a:defRPr sz="1400"/>
            </a:lvl6pPr>
            <a:lvl7pPr marL="2735451" indent="0">
              <a:buNone/>
              <a:defRPr sz="1400"/>
            </a:lvl7pPr>
            <a:lvl8pPr marL="3191359" indent="0">
              <a:buNone/>
              <a:defRPr sz="1400"/>
            </a:lvl8pPr>
            <a:lvl9pPr marL="364726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290655"/>
            <a:ext cx="3846512" cy="49752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42" y="1290655"/>
            <a:ext cx="3846513" cy="49752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018" y="173789"/>
            <a:ext cx="9246017" cy="854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98513" y="1376946"/>
            <a:ext cx="7832725" cy="4669841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358" y="6245225"/>
            <a:ext cx="2133600" cy="476250"/>
          </a:xfrm>
          <a:prstGeom prst="rect">
            <a:avLst/>
          </a:prstGeom>
        </p:spPr>
        <p:txBody>
          <a:bodyPr lIns="91185" tIns="45588" rIns="91185" bIns="45588"/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5BCB39C-229D-3248-AA7C-78DA8440E629}" type="datetime1">
              <a:rPr lang="en-US" smtClean="0"/>
              <a:pPr>
                <a:defRPr/>
              </a:pPr>
              <a:t>4/25/17</a:t>
            </a:fld>
            <a:endParaRPr lang="en-US" dirty="0"/>
          </a:p>
        </p:txBody>
      </p:sp>
    </p:spTree>
  </p:cSld>
  <p:clrMapOvr>
    <a:masterClrMapping/>
  </p:clrMapOvr>
  <p:transition spd="slow">
    <p:wipe dir="d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56625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0977470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93115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3E9ED-5B83-2E4C-88FB-D8CB66B9C614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5EF5F-652D-DB45-A329-A501487BE4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5_PPT_template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0" y="207810"/>
            <a:ext cx="9144000" cy="6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5" tIns="45588" rIns="91185" bIns="455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292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430421"/>
            <a:ext cx="8488787" cy="493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5" tIns="45588" rIns="91185" bIns="45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185" tIns="45588" rIns="91185" bIns="45588" anchor="ctr"/>
          <a:lstStyle/>
          <a:p>
            <a:pPr eaLnBrk="0" hangingPunct="0">
              <a:defRPr/>
            </a:pPr>
            <a:endParaRPr lang="en-US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9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185" tIns="45588" rIns="91185" bIns="45588" anchor="ctr"/>
          <a:lstStyle/>
          <a:p>
            <a:pPr eaLnBrk="0" hangingPunct="0">
              <a:defRPr/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>
    <p:wipe dir="d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Arial"/>
          <a:ea typeface="ヒラギノ角ゴ Pro W3" pitchFamily="-109" charset="-128"/>
          <a:cs typeface="Arial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  <a:ea typeface="ヒラギノ角ゴ Pro W3" pitchFamily="-109" charset="-128"/>
          <a:cs typeface="ヒラギノ角ゴ Pro W3" pitchFamily="-109" charset="-128"/>
        </a:defRPr>
      </a:lvl5pPr>
      <a:lvl6pPr marL="45590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6pPr>
      <a:lvl7pPr marL="91181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7pPr>
      <a:lvl8pPr marL="136772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8pPr>
      <a:lvl9pPr marL="182363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pitchFamily="-65" charset="0"/>
        </a:defRPr>
      </a:lvl9pPr>
    </p:titleStyle>
    <p:bodyStyle>
      <a:lvl1pPr marL="281776" indent="-281776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Tx/>
        <a:buFont typeface="Arial"/>
        <a:buChar char="•"/>
        <a:defRPr sz="2000">
          <a:solidFill>
            <a:srgbClr val="000000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634786" indent="-23903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Lucida Grande"/>
        <a:buChar char="-"/>
        <a:defRPr sz="1800">
          <a:solidFill>
            <a:srgbClr val="000000"/>
          </a:solidFill>
          <a:latin typeface="+mn-lt"/>
          <a:ea typeface="ヒラギノ角ゴ Pro W3" pitchFamily="-65" charset="-128"/>
        </a:defRPr>
      </a:lvl2pPr>
      <a:lvl3pPr marL="914988" indent="-1662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3pPr>
      <a:lvl4pPr marL="1252164" indent="-22320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ＭＳ Ｐゴシック" charset="-128"/>
        </a:defRPr>
      </a:lvl4pPr>
      <a:lvl5pPr marL="1589346" indent="-223209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ＭＳ Ｐゴシック" charset="-128"/>
        </a:defRPr>
      </a:lvl5pPr>
      <a:lvl6pPr marL="2045256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6pPr>
      <a:lvl7pPr marL="2501165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7pPr>
      <a:lvl8pPr marL="2957073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8pPr>
      <a:lvl9pPr marL="3412982" indent="-223209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</a:defRPr>
      </a:lvl9pPr>
    </p:bodyStyle>
    <p:otherStyle>
      <a:defPPr>
        <a:defRPr lang="en-US"/>
      </a:defPPr>
      <a:lvl1pPr marL="0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8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16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24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33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43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51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59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69" algn="l" defTabSz="4559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58681"/>
            <a:ext cx="7772400" cy="2841912"/>
          </a:xfrm>
        </p:spPr>
        <p:txBody>
          <a:bodyPr>
            <a:normAutofit/>
          </a:bodyPr>
          <a:lstStyle/>
          <a:p>
            <a:r>
              <a:rPr lang="en-US" b="1" dirty="0" smtClean="0"/>
              <a:t>Our Evolving Understanding of </a:t>
            </a:r>
            <a:r>
              <a:rPr lang="en-US" b="1" dirty="0" err="1" smtClean="0"/>
              <a:t>Enceladus</a:t>
            </a:r>
            <a:r>
              <a:rPr lang="en-US" b="1" dirty="0" smtClean="0"/>
              <a:t> and its Plume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FF"/>
                </a:solidFill>
              </a:rPr>
              <a:t>and a few loose ends…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05400"/>
            <a:ext cx="6400800" cy="1752600"/>
          </a:xfrm>
        </p:spPr>
        <p:txBody>
          <a:bodyPr/>
          <a:lstStyle/>
          <a:p>
            <a:r>
              <a:rPr lang="en-US" dirty="0" smtClean="0"/>
              <a:t>C. J. Hansen</a:t>
            </a:r>
          </a:p>
          <a:p>
            <a:r>
              <a:rPr lang="en-US" dirty="0" smtClean="0"/>
              <a:t>25 April 2017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1689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Source Revealed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82" y="1143000"/>
            <a:ext cx="4565018" cy="165872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Answers:</a:t>
            </a:r>
          </a:p>
          <a:p>
            <a:r>
              <a:rPr lang="en-US" dirty="0" smtClean="0"/>
              <a:t>Yes, there is </a:t>
            </a:r>
            <a:r>
              <a:rPr lang="en-US" dirty="0" smtClean="0">
                <a:solidFill>
                  <a:srgbClr val="008000"/>
                </a:solidFill>
              </a:rPr>
              <a:t>a liquid body of water </a:t>
            </a:r>
            <a:r>
              <a:rPr lang="en-US" dirty="0" smtClean="0"/>
              <a:t>under the south pole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ocean_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0"/>
            <a:ext cx="3975100" cy="3983894"/>
          </a:xfrm>
          <a:prstGeom prst="rect">
            <a:avLst/>
          </a:prstGeom>
        </p:spPr>
      </p:pic>
      <p:pic>
        <p:nvPicPr>
          <p:cNvPr id="5" name="Picture 4" descr="oce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2208"/>
            <a:ext cx="4851400" cy="34557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68900" y="4298104"/>
            <a:ext cx="3922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 And it is global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 Near the south pole it extends almost to the surface 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32" y="213772"/>
            <a:ext cx="8616372" cy="13323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Why is the plume source sea at the south pole?  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2" y="1985166"/>
            <a:ext cx="5134328" cy="1041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 smtClean="0"/>
              <a:t>What is the geologic / tectonic history of </a:t>
            </a:r>
            <a:r>
              <a:rPr lang="en-US" sz="2800" i="1" dirty="0" err="1" smtClean="0"/>
              <a:t>Enceladus</a:t>
            </a:r>
            <a:r>
              <a:rPr lang="en-US" sz="2800" i="1" dirty="0" smtClean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932" y="5366860"/>
            <a:ext cx="5817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 other ideas:</a:t>
            </a: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Heterogeneous interior with low viscosity zone?</a:t>
            </a: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Was there a large impact?   </a:t>
            </a:r>
            <a:endParaRPr lang="en-US" sz="2000" dirty="0"/>
          </a:p>
        </p:txBody>
      </p:sp>
      <p:pic>
        <p:nvPicPr>
          <p:cNvPr id="8" name="Picture 7" descr="PIA08500_rot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985166"/>
            <a:ext cx="3735740" cy="384749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73932" y="3256882"/>
            <a:ext cx="4894968" cy="170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i="1" dirty="0" smtClean="0"/>
              <a:t>With a l</a:t>
            </a:r>
            <a:r>
              <a:rPr lang="en-US" sz="2400" b="0" i="1" dirty="0" smtClean="0"/>
              <a:t>ocalized </a:t>
            </a:r>
            <a:r>
              <a:rPr lang="en-US" sz="2400" b="0" i="1" dirty="0"/>
              <a:t>sea at the south pole</a:t>
            </a:r>
            <a:endParaRPr lang="en-US" sz="2400" b="0" i="1" dirty="0" smtClean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400" b="0" dirty="0" smtClean="0"/>
              <a:t>  A density </a:t>
            </a:r>
            <a:r>
              <a:rPr lang="en-US" sz="2400" b="0" dirty="0"/>
              <a:t>/ gravity anomaly could cause re-orientation</a:t>
            </a:r>
            <a:r>
              <a:rPr lang="en-US" sz="2400" b="0" dirty="0" smtClean="0"/>
              <a:t> of </a:t>
            </a:r>
            <a:r>
              <a:rPr lang="en-US" sz="2400" b="0" dirty="0" err="1" smtClean="0"/>
              <a:t>Enceladus</a:t>
            </a:r>
            <a:r>
              <a:rPr lang="en-US" sz="2400" b="0" dirty="0" smtClean="0"/>
              <a:t> to </a:t>
            </a:r>
            <a:r>
              <a:rPr lang="en-US" sz="2400" b="0" dirty="0"/>
              <a:t>put hot spot at south </a:t>
            </a:r>
            <a:r>
              <a:rPr lang="en-US" sz="2400" b="0" dirty="0" smtClean="0"/>
              <a:t>pole  </a:t>
            </a:r>
          </a:p>
          <a:p>
            <a:endParaRPr lang="en-US" sz="1050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0912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Why the localized heat at the south pole? Why not the north pole?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3316"/>
            <a:ext cx="8321040" cy="225920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If the energy source is tidal shouldn’t we see plumes on both poles?  But we don’t…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1761" y="2540116"/>
            <a:ext cx="4526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/>
              <a:t>  What is the geological history of the north polar region?  Why does it look so different? </a:t>
            </a:r>
            <a:endParaRPr lang="en-US" sz="2800" dirty="0"/>
          </a:p>
        </p:txBody>
      </p:sp>
      <p:pic>
        <p:nvPicPr>
          <p:cNvPr id="8" name="Picture 7" descr="PIA1966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3483"/>
          <a:stretch/>
        </p:blipFill>
        <p:spPr>
          <a:xfrm>
            <a:off x="5005674" y="2341864"/>
            <a:ext cx="4138326" cy="3166494"/>
          </a:xfrm>
          <a:prstGeom prst="rect">
            <a:avLst/>
          </a:prstGeom>
        </p:spPr>
      </p:pic>
      <p:pic>
        <p:nvPicPr>
          <p:cNvPr id="9" name="Picture 8" descr="N002494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355998"/>
            <a:ext cx="2462533" cy="2462533"/>
          </a:xfrm>
          <a:prstGeom prst="rect">
            <a:avLst/>
          </a:prstGeom>
        </p:spPr>
      </p:pic>
      <p:pic>
        <p:nvPicPr>
          <p:cNvPr id="10" name="Picture 9" descr="PIA20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58203" y="3966178"/>
            <a:ext cx="2201053" cy="2201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674" y="5599581"/>
            <a:ext cx="3421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What is the tectonic history of </a:t>
            </a:r>
            <a:r>
              <a:rPr lang="en-US" sz="2800" dirty="0" err="1" smtClean="0">
                <a:solidFill>
                  <a:srgbClr val="FF00FF"/>
                </a:solidFill>
              </a:rPr>
              <a:t>Enceladus</a:t>
            </a:r>
            <a:r>
              <a:rPr lang="en-US" sz="2800" dirty="0" smtClean="0">
                <a:solidFill>
                  <a:srgbClr val="FF00FF"/>
                </a:solidFill>
              </a:rPr>
              <a:t>?</a:t>
            </a:r>
            <a:endParaRPr lang="en-US" sz="28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48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Energy Source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265"/>
            <a:ext cx="8229600" cy="51551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i="1" dirty="0" smtClean="0"/>
              <a:t>What is going on inside </a:t>
            </a:r>
            <a:r>
              <a:rPr lang="en-US" i="1" dirty="0" err="1" smtClean="0"/>
              <a:t>Enceladus</a:t>
            </a:r>
            <a:r>
              <a:rPr lang="en-US" i="1" dirty="0" smtClean="0"/>
              <a:t> / what is driving the plume activity?  </a:t>
            </a:r>
            <a:r>
              <a:rPr lang="en-US" dirty="0" smtClean="0"/>
              <a:t>In 2006 we were looking for a source for ~6 GW of energy to provide the heat emanating from the south polar region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Is it a manifestation of tidal energy?</a:t>
            </a:r>
          </a:p>
          <a:p>
            <a:pPr lvl="1"/>
            <a:r>
              <a:rPr lang="en-US" u="sng" dirty="0" smtClean="0"/>
              <a:t>Initial</a:t>
            </a:r>
            <a:r>
              <a:rPr lang="en-US" dirty="0" smtClean="0"/>
              <a:t> answer was no, equilibrium tidal heating = 0.12 GW, or, even considering past resonances, still &lt; 1 GW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Where else could all the heat be coming from?</a:t>
            </a:r>
          </a:p>
          <a:p>
            <a:pPr lvl="1"/>
            <a:r>
              <a:rPr lang="en-US" dirty="0" smtClean="0"/>
              <a:t>Radiogenic heating today from a core is only ~0.1 GW</a:t>
            </a:r>
          </a:p>
          <a:p>
            <a:pPr lvl="1"/>
            <a:r>
              <a:rPr lang="en-US" dirty="0" smtClean="0"/>
              <a:t>Early short-lived heating from decay of  </a:t>
            </a:r>
            <a:r>
              <a:rPr lang="en-US" baseline="30000" dirty="0" smtClean="0"/>
              <a:t>26</a:t>
            </a:r>
            <a:r>
              <a:rPr lang="en-US" dirty="0" smtClean="0"/>
              <a:t>Al and </a:t>
            </a:r>
            <a:r>
              <a:rPr lang="en-US" baseline="30000" dirty="0" smtClean="0"/>
              <a:t>60</a:t>
            </a:r>
            <a:r>
              <a:rPr lang="en-US" dirty="0" smtClean="0"/>
              <a:t>Fe could have melted interior, then liquid maintained by tidal heating</a:t>
            </a:r>
          </a:p>
          <a:p>
            <a:pPr lvl="1"/>
            <a:r>
              <a:rPr lang="en-US" dirty="0" smtClean="0"/>
              <a:t>Liquid state maintained by presence of NH</a:t>
            </a:r>
            <a:r>
              <a:rPr lang="en-US" baseline="-25000" dirty="0" smtClean="0"/>
              <a:t>3</a:t>
            </a:r>
            <a:r>
              <a:rPr lang="en-US" dirty="0" smtClean="0"/>
              <a:t> “antifreeze”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Libration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48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Energy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4483"/>
            <a:ext cx="8229600" cy="224447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i="1" dirty="0" smtClean="0">
                <a:solidFill>
                  <a:srgbClr val="008000"/>
                </a:solidFill>
              </a:rPr>
              <a:t>Tidal energy validated </a:t>
            </a:r>
            <a:endParaRPr lang="en-US" sz="2800" dirty="0" smtClean="0">
              <a:solidFill>
                <a:srgbClr val="008000"/>
              </a:solidFill>
            </a:endParaRPr>
          </a:p>
          <a:p>
            <a:r>
              <a:rPr lang="en-US" sz="2800" dirty="0" smtClean="0"/>
              <a:t>Tidal energy will vary depending on where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 is in its orbit (how close or far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 is from Saturn) – other sources of energy don’t behave that way</a:t>
            </a:r>
          </a:p>
          <a:p>
            <a:pPr lvl="1"/>
            <a:r>
              <a:rPr lang="en-US" sz="2400" dirty="0" smtClean="0"/>
              <a:t>VIMS and ISS data show particle flux that is a function of </a:t>
            </a:r>
            <a:r>
              <a:rPr lang="en-US" sz="2400" dirty="0" err="1" smtClean="0"/>
              <a:t>Enceladus</a:t>
            </a:r>
            <a:r>
              <a:rPr lang="en-US" sz="2400" dirty="0" smtClean="0"/>
              <a:t>’ orbital longitude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pic>
        <p:nvPicPr>
          <p:cNvPr id="4" name="Picture 3" descr="fig3_ste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15" y="3028953"/>
            <a:ext cx="6238153" cy="3228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096" y="6257835"/>
            <a:ext cx="852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 But there still is a question of </a:t>
            </a:r>
            <a:r>
              <a:rPr lang="en-US" sz="2400" dirty="0" smtClean="0">
                <a:solidFill>
                  <a:srgbClr val="FF00FF"/>
                </a:solidFill>
              </a:rPr>
              <a:t>how it works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9" name="Text Box 70"/>
          <p:cNvSpPr txBox="1">
            <a:spLocks noChangeArrowheads="1"/>
          </p:cNvSpPr>
          <p:nvPr/>
        </p:nvSpPr>
        <p:spPr bwMode="auto">
          <a:xfrm>
            <a:off x="4133866" y="0"/>
            <a:ext cx="50101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/>
              <a:t>  Tidal Energy Models  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674" y="1332932"/>
            <a:ext cx="4755856" cy="3972617"/>
          </a:xfrm>
          <a:prstGeom prst="rect">
            <a:avLst/>
          </a:prstGeom>
        </p:spPr>
      </p:pic>
      <p:sp>
        <p:nvSpPr>
          <p:cNvPr id="122960" name="Text Box 71"/>
          <p:cNvSpPr txBox="1">
            <a:spLocks noChangeArrowheads="1"/>
          </p:cNvSpPr>
          <p:nvPr/>
        </p:nvSpPr>
        <p:spPr bwMode="auto">
          <a:xfrm>
            <a:off x="0" y="596568"/>
            <a:ext cx="431267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660066"/>
                </a:solidFill>
              </a:rPr>
              <a:t>Normal stress model </a:t>
            </a:r>
            <a:r>
              <a:rPr lang="en-US" sz="2000" dirty="0" smtClean="0"/>
              <a:t>predicts tidally-controlled differences in eruption activity depending on where </a:t>
            </a:r>
            <a:r>
              <a:rPr lang="en-US" sz="2000" dirty="0" err="1" smtClean="0"/>
              <a:t>Enceladus</a:t>
            </a:r>
            <a:r>
              <a:rPr lang="en-US" sz="2000" dirty="0" smtClean="0"/>
              <a:t> is in its  eccentric orbit</a:t>
            </a:r>
          </a:p>
          <a:p>
            <a:pPr lvl="1"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i="1" dirty="0" smtClean="0"/>
              <a:t>Expect fissures to open and close (inconsistent with UVIS data)</a:t>
            </a:r>
            <a:endParaRPr lang="en-US" sz="2000" dirty="0" smtClean="0"/>
          </a:p>
          <a:p>
            <a:pPr>
              <a:buFontTx/>
              <a:buChar char="•"/>
            </a:pP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  S</a:t>
            </a:r>
            <a:r>
              <a:rPr lang="en-US" sz="2000" dirty="0" smtClean="0">
                <a:solidFill>
                  <a:srgbClr val="660066"/>
                </a:solidFill>
              </a:rPr>
              <a:t>hear stress model </a:t>
            </a:r>
            <a:r>
              <a:rPr lang="en-US" sz="2000" dirty="0" smtClean="0"/>
              <a:t>also predicts tidally-controlled differences in eruption activity as a function of where </a:t>
            </a:r>
            <a:r>
              <a:rPr lang="en-US" sz="2000" dirty="0" err="1" smtClean="0"/>
              <a:t>Enceladus</a:t>
            </a:r>
            <a:r>
              <a:rPr lang="en-US" sz="2000" dirty="0" smtClean="0"/>
              <a:t> is in its  eccentric orbit</a:t>
            </a:r>
          </a:p>
          <a:p>
            <a:pPr lvl="1">
              <a:buFontTx/>
              <a:buChar char="•"/>
            </a:pPr>
            <a:r>
              <a:rPr lang="en-US" sz="2000" dirty="0" smtClean="0"/>
              <a:t>  </a:t>
            </a:r>
            <a:r>
              <a:rPr lang="en-US" sz="2000" i="1" dirty="0" smtClean="0"/>
              <a:t>Expect strike-slip faulting</a:t>
            </a:r>
            <a:endParaRPr lang="en-US" sz="2000" dirty="0" smtClean="0"/>
          </a:p>
          <a:p>
            <a:pPr>
              <a:buFontTx/>
              <a:buChar char="•"/>
            </a:pP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  A later model </a:t>
            </a:r>
            <a:r>
              <a:rPr lang="en-US" sz="2000" dirty="0" smtClean="0">
                <a:solidFill>
                  <a:srgbClr val="660066"/>
                </a:solidFill>
              </a:rPr>
              <a:t>combines the two </a:t>
            </a:r>
            <a:r>
              <a:rPr lang="en-US" sz="2000" dirty="0" smtClean="0"/>
              <a:t>and requires that conditions for shear failure be met for movement to occur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7829" y="5613326"/>
            <a:ext cx="65907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8000"/>
                </a:solidFill>
              </a:rPr>
              <a:t>Careful analysis of years of images of the ice jets shows that the most likely culprit is normal stress but fractures do not open and close all the way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570" y="-1"/>
            <a:ext cx="2756430" cy="1905173"/>
          </a:xfrm>
        </p:spPr>
        <p:txBody>
          <a:bodyPr>
            <a:normAutofit/>
          </a:bodyPr>
          <a:lstStyle/>
          <a:p>
            <a:r>
              <a:rPr lang="en-US" b="1" dirty="0" smtClean="0"/>
              <a:t>The Plumbing</a:t>
            </a:r>
            <a:endParaRPr lang="en-US" b="1" dirty="0"/>
          </a:p>
        </p:txBody>
      </p:sp>
      <p:pic>
        <p:nvPicPr>
          <p:cNvPr id="7" name="Picture 6" descr="porco_2014_fig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611" y="161899"/>
            <a:ext cx="3615959" cy="3486546"/>
          </a:xfrm>
          <a:prstGeom prst="rect">
            <a:avLst/>
          </a:prstGeom>
        </p:spPr>
      </p:pic>
      <p:pic>
        <p:nvPicPr>
          <p:cNvPr id="8" name="Picture 7" descr="7390_PIA11696_1000_cirs_baghd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771610" cy="506373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1525" y="3648445"/>
            <a:ext cx="4042475" cy="242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63730"/>
            <a:ext cx="8229600" cy="179426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now know there are ~100 ice jets</a:t>
            </a:r>
          </a:p>
          <a:p>
            <a:r>
              <a:rPr lang="en-US" sz="2400" dirty="0" smtClean="0"/>
              <a:t>Coming from openings just 9m wide</a:t>
            </a:r>
          </a:p>
          <a:p>
            <a:r>
              <a:rPr lang="en-US" sz="2400" dirty="0" smtClean="0"/>
              <a:t>Hot spots discretely spaced along the tiger stripes</a:t>
            </a:r>
          </a:p>
          <a:p>
            <a:r>
              <a:rPr lang="en-US" sz="2400" dirty="0" smtClean="0"/>
              <a:t>Supersonic gas jets with velocity &gt; mach 6 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6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FF"/>
                </a:solidFill>
              </a:rPr>
              <a:t>What is happening below the surface?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955675"/>
            <a:ext cx="8720138" cy="20701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We can only see the products – </a:t>
            </a:r>
            <a:r>
              <a:rPr lang="en-US" b="1" i="1" dirty="0" smtClean="0"/>
              <a:t>must model what is below the surface</a:t>
            </a:r>
          </a:p>
          <a:p>
            <a:pPr>
              <a:defRPr/>
            </a:pPr>
            <a:endParaRPr lang="en-US" dirty="0" smtClean="0">
              <a:solidFill>
                <a:srgbClr val="FF00FF"/>
              </a:solidFill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FF00FF"/>
                </a:solidFill>
              </a:rPr>
              <a:t>What is different at </a:t>
            </a:r>
            <a:r>
              <a:rPr lang="en-US" b="1" i="1" dirty="0" err="1" smtClean="0">
                <a:solidFill>
                  <a:srgbClr val="FF00FF"/>
                </a:solidFill>
              </a:rPr>
              <a:t>apokrone</a:t>
            </a:r>
            <a:r>
              <a:rPr lang="en-US" b="1" i="1" dirty="0" smtClean="0">
                <a:solidFill>
                  <a:srgbClr val="FF00FF"/>
                </a:solidFill>
              </a:rPr>
              <a:t>?</a:t>
            </a:r>
            <a:endParaRPr lang="en-US" dirty="0" smtClean="0">
              <a:solidFill>
                <a:srgbClr val="FF00FF"/>
              </a:solidFill>
            </a:endParaRPr>
          </a:p>
          <a:p>
            <a:pPr lvl="1">
              <a:defRPr/>
            </a:pPr>
            <a:r>
              <a:rPr lang="en-US" dirty="0" smtClean="0"/>
              <a:t>Nozzle structure?</a:t>
            </a:r>
          </a:p>
          <a:p>
            <a:pPr lvl="1">
              <a:defRPr/>
            </a:pPr>
            <a:r>
              <a:rPr lang="en-US" dirty="0" smtClean="0"/>
              <a:t>Temperature?</a:t>
            </a:r>
          </a:p>
          <a:p>
            <a:pPr lvl="1">
              <a:defRPr/>
            </a:pPr>
            <a:r>
              <a:rPr lang="en-US" dirty="0" smtClean="0"/>
              <a:t>Dissolved gas?</a:t>
            </a:r>
            <a:endParaRPr lang="en-US" dirty="0"/>
          </a:p>
        </p:txBody>
      </p:sp>
      <p:pic>
        <p:nvPicPr>
          <p:cNvPr id="44036" name="Picture 2" descr="Fig 7 20101214 AGU PERRIER OCEANS of Europa &amp; Enceladus ver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3276600"/>
            <a:ext cx="37338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14300" y="6399153"/>
            <a:ext cx="45683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Perrier ocean – gas coming out of solution</a:t>
            </a:r>
            <a:endParaRPr lang="en-US" sz="2000" dirty="0"/>
          </a:p>
        </p:txBody>
      </p:sp>
      <p:pic>
        <p:nvPicPr>
          <p:cNvPr id="44040" name="Picture 7" descr="kite_rubin_slots_2016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0763" y="4078288"/>
            <a:ext cx="431323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4320637" y="4414837"/>
            <a:ext cx="17896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Slots sloshing, water can’t freeze</a:t>
            </a:r>
            <a:endParaRPr lang="en-US" sz="2000" dirty="0"/>
          </a:p>
        </p:txBody>
      </p:sp>
      <p:pic>
        <p:nvPicPr>
          <p:cNvPr id="10" name="Picture 9" descr="porco_convection_2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623" y="1439217"/>
            <a:ext cx="3605826" cy="2182876"/>
          </a:xfrm>
          <a:prstGeom prst="rect">
            <a:avLst/>
          </a:prstGeom>
        </p:spPr>
      </p:pic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455623" y="3622093"/>
            <a:ext cx="3605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Heat conduction through ductile 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5089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Temporal Variability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89" y="855088"/>
            <a:ext cx="8675640" cy="26017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is the long-term variability of </a:t>
            </a:r>
            <a:r>
              <a:rPr lang="en-US" dirty="0" err="1" smtClean="0"/>
              <a:t>Enceladus</a:t>
            </a:r>
            <a:r>
              <a:rPr lang="en-US" dirty="0" smtClean="0"/>
              <a:t>’ geologic activity?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Is it controlled by the ~decadal eccentricity cycle?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Are there giant outbursts that toss out large blocks of ice?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Occasional large puffs?</a:t>
            </a:r>
          </a:p>
          <a:p>
            <a:pPr lvl="2"/>
            <a:r>
              <a:rPr lang="en-US" dirty="0" smtClean="0"/>
              <a:t>Oxygen in the system on approach </a:t>
            </a:r>
          </a:p>
          <a:p>
            <a:pPr lvl="2"/>
            <a:r>
              <a:rPr lang="en-US" dirty="0" smtClean="0"/>
              <a:t>INMS water vapor measurement at </a:t>
            </a:r>
            <a:r>
              <a:rPr lang="en-US" dirty="0" smtClean="0"/>
              <a:t>E5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eccentricity_vs_flu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36" y="3456850"/>
            <a:ext cx="3338638" cy="3296695"/>
          </a:xfrm>
          <a:prstGeom prst="rect">
            <a:avLst/>
          </a:prstGeom>
        </p:spPr>
      </p:pic>
      <p:pic>
        <p:nvPicPr>
          <p:cNvPr id="7" name="Picture 6" descr="PIA062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169" y="3456850"/>
            <a:ext cx="3646831" cy="34011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stberg_2009_fig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619" y="3511495"/>
            <a:ext cx="4722398" cy="284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Inside of </a:t>
            </a:r>
            <a:r>
              <a:rPr lang="en-US" b="1" dirty="0" err="1" smtClean="0"/>
              <a:t>Enceladus</a:t>
            </a:r>
            <a:r>
              <a:rPr lang="en-US" b="1" dirty="0" smtClean="0"/>
              <a:t> on the Outside – Plume Composition &amp; Plume Fallout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890000" cy="31940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the composition of the plume?  </a:t>
            </a:r>
          </a:p>
          <a:p>
            <a:r>
              <a:rPr lang="en-US" sz="2400" dirty="0" smtClean="0"/>
              <a:t>Mostly everything is water, but the minor constituents are very interesting!</a:t>
            </a:r>
          </a:p>
          <a:p>
            <a:r>
              <a:rPr lang="en-US" sz="2400" dirty="0" smtClean="0"/>
              <a:t>CDA:  Salty </a:t>
            </a:r>
            <a:r>
              <a:rPr lang="en-US" sz="2400" dirty="0" err="1" smtClean="0"/>
              <a:t>NaCl</a:t>
            </a:r>
            <a:r>
              <a:rPr lang="en-US" sz="2400" dirty="0" smtClean="0"/>
              <a:t>, NaHCO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Na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CO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particles</a:t>
            </a:r>
          </a:p>
          <a:p>
            <a:pPr lvl="1"/>
            <a:r>
              <a:rPr lang="en-US" sz="2000" dirty="0" smtClean="0">
                <a:solidFill>
                  <a:srgbClr val="008000"/>
                </a:solidFill>
              </a:rPr>
              <a:t>Small salt-poor grains in the E ring, salt-rich particles in </a:t>
            </a:r>
            <a:r>
              <a:rPr lang="en-US" sz="2000" dirty="0" err="1" smtClean="0">
                <a:solidFill>
                  <a:srgbClr val="008000"/>
                </a:solidFill>
              </a:rPr>
              <a:t>Enceladus</a:t>
            </a:r>
            <a:r>
              <a:rPr lang="en-US" sz="2000" dirty="0" smtClean="0">
                <a:solidFill>
                  <a:srgbClr val="008000"/>
                </a:solidFill>
              </a:rPr>
              <a:t>’ diffuse plume </a:t>
            </a:r>
            <a:r>
              <a:rPr lang="en-US" sz="2400" dirty="0" smtClean="0"/>
              <a:t> 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6" name="Picture 3" descr="Enceladus_sal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017" y="2610535"/>
            <a:ext cx="2635983" cy="42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5360512"/>
            <a:ext cx="21632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VIMS:  CO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ice</a:t>
            </a:r>
          </a:p>
          <a:p>
            <a:endParaRPr lang="en-US" sz="2400" dirty="0" smtClean="0"/>
          </a:p>
          <a:p>
            <a:r>
              <a:rPr lang="en-US" sz="2400" dirty="0" smtClean="0"/>
              <a:t>INMS:  Organics 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Pre-Cassini mysteries</a:t>
            </a:r>
          </a:p>
          <a:p>
            <a:r>
              <a:rPr lang="en-US" dirty="0" smtClean="0"/>
              <a:t>The plume discovery</a:t>
            </a:r>
          </a:p>
          <a:p>
            <a:r>
              <a:rPr lang="en-US" dirty="0" smtClean="0"/>
              <a:t>What is going on inside  </a:t>
            </a:r>
          </a:p>
          <a:p>
            <a:r>
              <a:rPr lang="en-US" dirty="0" smtClean="0"/>
              <a:t>What is driving the activity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Enceladus</a:t>
            </a:r>
            <a:r>
              <a:rPr lang="en-US" dirty="0" smtClean="0"/>
              <a:t>’ internal sea habitable</a:t>
            </a:r>
          </a:p>
          <a:p>
            <a:r>
              <a:rPr lang="en-US" dirty="0" smtClean="0"/>
              <a:t>The biggest question of all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Inside of </a:t>
            </a:r>
            <a:r>
              <a:rPr lang="en-US" b="1" dirty="0" err="1" smtClean="0"/>
              <a:t>Enceladus</a:t>
            </a:r>
            <a:r>
              <a:rPr lang="en-US" b="1" dirty="0" smtClean="0"/>
              <a:t> on the Outside – Plume Composition &amp; Plume Fallout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81308"/>
            <a:ext cx="3935472" cy="319400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Some plume particles are propelled to escape velocity and form the E ring</a:t>
            </a:r>
          </a:p>
          <a:p>
            <a:r>
              <a:rPr lang="en-US" sz="2400" dirty="0" smtClean="0"/>
              <a:t>Most fall back to the surface in a distinctive, detectable pattern in color maps</a:t>
            </a:r>
          </a:p>
          <a:p>
            <a:r>
              <a:rPr lang="en-US" sz="2400" dirty="0" smtClean="0"/>
              <a:t>VIMS detects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ice concentrated in the south polar region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4" name="Picture 3" descr="enceladuswe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34" y="1681308"/>
            <a:ext cx="4634095" cy="4706708"/>
          </a:xfrm>
          <a:prstGeom prst="rect">
            <a:avLst/>
          </a:prstGeom>
        </p:spPr>
      </p:pic>
      <p:pic>
        <p:nvPicPr>
          <p:cNvPr id="6" name="Picture 5" descr="schenk_pole_20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472" y="4674548"/>
            <a:ext cx="20320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0734" y="6388016"/>
            <a:ext cx="43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IR3-G-UV3 at phase 10 - 40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Inside of </a:t>
            </a:r>
            <a:r>
              <a:rPr lang="en-US" b="1" dirty="0" err="1" smtClean="0"/>
              <a:t>Enceladus</a:t>
            </a:r>
            <a:r>
              <a:rPr lang="en-US" b="1" dirty="0" smtClean="0"/>
              <a:t> on the Outside – Plume Composition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81308"/>
            <a:ext cx="4237232" cy="16007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i="1" dirty="0" smtClean="0"/>
              <a:t>Vapor Composition</a:t>
            </a:r>
          </a:p>
          <a:p>
            <a:r>
              <a:rPr lang="en-US" sz="2400" dirty="0" smtClean="0"/>
              <a:t>UVIS: primarily water</a:t>
            </a:r>
          </a:p>
          <a:p>
            <a:pPr lvl="1"/>
            <a:r>
              <a:rPr lang="en-US" sz="2000" dirty="0" smtClean="0"/>
              <a:t>Also C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(solving the 28 </a:t>
            </a:r>
            <a:r>
              <a:rPr lang="en-US" sz="2000" dirty="0" err="1" smtClean="0"/>
              <a:t>amu</a:t>
            </a:r>
            <a:r>
              <a:rPr lang="en-US" sz="2000" dirty="0" smtClean="0"/>
              <a:t> mystery)</a:t>
            </a:r>
            <a:endParaRPr lang="en-US" sz="2000" dirty="0" smtClean="0">
              <a:solidFill>
                <a:srgbClr val="FF00FF"/>
              </a:solidFill>
            </a:endParaRPr>
          </a:p>
          <a:p>
            <a:pPr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5" name="Picture 4" descr="PIA103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33" y="1681308"/>
            <a:ext cx="4962866" cy="37221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3454358"/>
            <a:ext cx="3659872" cy="3160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INMS: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&gt;90% 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 species include: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~1% each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NH</a:t>
            </a:r>
            <a:r>
              <a:rPr lang="en-US" sz="2400" baseline="-25000" dirty="0" smtClean="0"/>
              <a:t>3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C2 group &lt; 0.5%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/>
              <a:t>C3 group &lt; 0.01%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7797" y="5902300"/>
            <a:ext cx="2839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  New INMS result:  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Is </a:t>
            </a:r>
            <a:r>
              <a:rPr lang="en-US" b="1" dirty="0" err="1" smtClean="0"/>
              <a:t>Enceladus</a:t>
            </a:r>
            <a:r>
              <a:rPr lang="en-US" b="1" dirty="0" smtClean="0"/>
              <a:t>’ Internal Salty Sea Habitable?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61627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Habitability wish list:</a:t>
            </a:r>
          </a:p>
          <a:p>
            <a:r>
              <a:rPr lang="en-US" sz="2800" dirty="0" smtClean="0"/>
              <a:t>Liquid water - </a:t>
            </a:r>
            <a:r>
              <a:rPr lang="en-US" sz="2800" dirty="0" smtClean="0">
                <a:solidFill>
                  <a:srgbClr val="008000"/>
                </a:solidFill>
              </a:rPr>
              <a:t>check</a:t>
            </a:r>
          </a:p>
          <a:p>
            <a:r>
              <a:rPr lang="en-US" sz="2800" dirty="0" smtClean="0"/>
              <a:t>Organics - </a:t>
            </a:r>
            <a:r>
              <a:rPr lang="en-US" sz="2800" dirty="0" smtClean="0">
                <a:solidFill>
                  <a:srgbClr val="008000"/>
                </a:solidFill>
              </a:rPr>
              <a:t>check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Are there hydrothermal vents at the bottom of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’ sea?</a:t>
            </a:r>
          </a:p>
          <a:p>
            <a:pPr lvl="1"/>
            <a:r>
              <a:rPr lang="en-US" sz="2400" dirty="0" smtClean="0"/>
              <a:t>These could supply minerals and other nutrients</a:t>
            </a:r>
          </a:p>
          <a:p>
            <a:r>
              <a:rPr lang="en-US" sz="2800" dirty="0" smtClean="0"/>
              <a:t>What is the geochemistry of the water?</a:t>
            </a:r>
          </a:p>
          <a:p>
            <a:pPr lvl="1"/>
            <a:r>
              <a:rPr lang="en-US" sz="2400" dirty="0" smtClean="0"/>
              <a:t>What is the pH?</a:t>
            </a:r>
          </a:p>
          <a:p>
            <a:r>
              <a:rPr lang="en-US" sz="2800" dirty="0" smtClean="0"/>
              <a:t>Does </a:t>
            </a:r>
            <a:r>
              <a:rPr lang="en-US" sz="2800" dirty="0" err="1" smtClean="0"/>
              <a:t>serpentinization</a:t>
            </a:r>
            <a:r>
              <a:rPr lang="en-US" sz="2800" dirty="0" smtClean="0"/>
              <a:t> provide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chemical energy life could take advantage of?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789"/>
            <a:ext cx="9143999" cy="85407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 charset="0"/>
                <a:ea typeface="ヒラギノ角ゴ Pro W3" charset="0"/>
                <a:cs typeface="ヒラギノ角ゴ Pro W3" charset="0"/>
              </a:rPr>
              <a:t>Are there hydrothermal vents?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89929" y="1227098"/>
            <a:ext cx="6054071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Hydrothermal activity occurs when seawater infiltrates and reacts with a rocky core, emerging as a heated, mineral-laden liquid</a:t>
            </a:r>
          </a:p>
          <a:p>
            <a:pPr>
              <a:buFont typeface="Arial" charset="0"/>
              <a:buChar char="•"/>
            </a:pPr>
            <a:endParaRPr lang="en-US" sz="1000" dirty="0" smtClean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 Silica </a:t>
            </a:r>
            <a:r>
              <a:rPr lang="en-US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n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anoparticles were </a:t>
            </a:r>
            <a:r>
              <a:rPr lang="en-US" kern="12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captured by 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Cassini’s cosmic </a:t>
            </a:r>
            <a:r>
              <a:rPr lang="en-US" kern="12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dust analyzer. 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Analysis revealed </a:t>
            </a:r>
            <a:r>
              <a:rPr lang="en-US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these p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articles came from Enceladus’ seafloor</a:t>
            </a:r>
          </a:p>
          <a:p>
            <a:pPr eaLnBrk="1" hangingPunct="1"/>
            <a:endParaRPr lang="en-US" sz="1000" kern="1200" dirty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Laboratory </a:t>
            </a:r>
            <a:r>
              <a:rPr lang="en-US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experiments indicate 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that these dust particles must </a:t>
            </a:r>
            <a:r>
              <a:rPr lang="en-US" kern="12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have formed on the seafloor at temperatures above 90°C (194°F). This is a much hotter environment than scientists thought existed inside the icy 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moon, suggesting </a:t>
            </a:r>
            <a:r>
              <a:rPr lang="en-US" kern="12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that seafloor hydrothermal activity is </a:t>
            </a:r>
            <a:r>
              <a:rPr lang="en-US" kern="12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occurring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662" y="3904753"/>
            <a:ext cx="2858152" cy="1015663"/>
          </a:xfrm>
          <a:prstGeom prst="rect">
            <a:avLst/>
          </a:prstGeom>
          <a:solidFill>
            <a:srgbClr val="3366FF">
              <a:alpha val="9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rebuchet MS body"/>
                <a:cs typeface="Trebuchet MS body"/>
              </a:rPr>
              <a:t>There is a strong possibility that hot </a:t>
            </a:r>
            <a:r>
              <a:rPr lang="en-US" sz="1200" dirty="0">
                <a:latin typeface="Trebuchet MS body"/>
                <a:cs typeface="Trebuchet MS body"/>
              </a:rPr>
              <a:t>water </a:t>
            </a:r>
            <a:r>
              <a:rPr lang="en-US" sz="1200" dirty="0" smtClean="0">
                <a:latin typeface="Trebuchet MS body"/>
                <a:cs typeface="Trebuchet MS body"/>
              </a:rPr>
              <a:t>rises from seafloor vents on Enceladus. This raises the potential for habitable environments beneath the ice crust of this small, active moon.</a:t>
            </a:r>
            <a:endParaRPr lang="en-US" sz="1200" dirty="0">
              <a:latin typeface="Trebuchet MS body"/>
              <a:cs typeface="Trebuchet MS body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519" t="4073" r="5667" b="13785"/>
          <a:stretch/>
        </p:blipFill>
        <p:spPr>
          <a:xfrm>
            <a:off x="116249" y="1227098"/>
            <a:ext cx="2852565" cy="26246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662" y="4920416"/>
            <a:ext cx="903333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 This result shows that </a:t>
            </a:r>
            <a:r>
              <a:rPr lang="en-US" dirty="0" smtClean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Enceladus’ plume </a:t>
            </a:r>
            <a:r>
              <a:rPr lang="en-US" dirty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activity is an eruptive process that begins in </a:t>
            </a:r>
            <a:r>
              <a:rPr lang="en-US" dirty="0" smtClean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its core and is </a:t>
            </a:r>
            <a:r>
              <a:rPr lang="en-US" dirty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not limited to the near-</a:t>
            </a:r>
            <a:r>
              <a:rPr lang="en-US" dirty="0" smtClean="0">
                <a:solidFill>
                  <a:srgbClr val="008000"/>
                </a:solidFill>
                <a:latin typeface="Trebuchet MS body" charset="0"/>
                <a:cs typeface="Trebuchet MS body" charset="0"/>
              </a:rPr>
              <a:t>surface</a:t>
            </a:r>
          </a:p>
          <a:p>
            <a:pPr eaLnBrk="1" hangingPunct="1">
              <a:buFont typeface="Arial" charset="0"/>
              <a:buChar char="•"/>
            </a:pPr>
            <a:endParaRPr lang="en-US" dirty="0" smtClean="0">
              <a:latin typeface="Trebuchet MS body" charset="0"/>
              <a:cs typeface="Trebuchet MS body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rebuchet MS body" charset="0"/>
                <a:cs typeface="Trebuchet MS body" charset="0"/>
              </a:rPr>
              <a:t>  The new finding opens the possibility for </a:t>
            </a:r>
            <a:r>
              <a:rPr lang="en-US" dirty="0" err="1" smtClean="0">
                <a:latin typeface="Trebuchet MS body" charset="0"/>
                <a:cs typeface="Trebuchet MS body" charset="0"/>
              </a:rPr>
              <a:t>prebiotic</a:t>
            </a:r>
            <a:r>
              <a:rPr lang="en-US" dirty="0" smtClean="0">
                <a:latin typeface="Trebuchet MS body" charset="0"/>
                <a:cs typeface="Trebuchet MS body" charset="0"/>
              </a:rPr>
              <a:t> or even biotic chemical mixtures to “slow-cook” inside Saturn’s moon </a:t>
            </a:r>
            <a:r>
              <a:rPr lang="en-US" dirty="0" err="1" smtClean="0">
                <a:latin typeface="Trebuchet MS body" charset="0"/>
                <a:cs typeface="Trebuchet MS body" charset="0"/>
              </a:rPr>
              <a:t>Enceladus</a:t>
            </a:r>
            <a:r>
              <a:rPr lang="en-US" dirty="0" smtClean="0">
                <a:latin typeface="Trebuchet MS body" charset="0"/>
                <a:cs typeface="Trebuchet MS body" charset="0"/>
              </a:rPr>
              <a:t>, where the ocean meets hot rock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latin typeface="Trebuchet MS body" charset="0"/>
                <a:cs typeface="Trebuchet MS body" charset="0"/>
              </a:rPr>
              <a:t> Similar activity is observed around mid-Atlantic seafloor vents, where some extreme life forms reside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3499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4118" y="762337"/>
            <a:ext cx="8919882" cy="101566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The presence of methane in the plume provides evidence 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of active seafloor hydrothermal </a:t>
            </a:r>
            <a:r>
              <a:rPr lang="en-US" sz="20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vents, where seawater and the rocky core meet to form warm mineral-laden liquid </a:t>
            </a:r>
            <a:endParaRPr lang="en-US" sz="2000" kern="1200" dirty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1509059"/>
            <a:ext cx="333190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Ocean models show that methane molecules</a:t>
            </a:r>
            <a:r>
              <a:rPr lang="en-US" sz="20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will be 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trapped in ice “cages”, called </a:t>
            </a:r>
            <a:r>
              <a:rPr lang="en-US" sz="2000" dirty="0" err="1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clathrates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. So methane should </a:t>
            </a:r>
            <a:r>
              <a:rPr lang="en-US" sz="2000" i="1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not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be abundant in the plumes – unless some source is rapidly adding methane in the ocean, faster than it is trapped into </a:t>
            </a:r>
            <a:r>
              <a:rPr lang="en-US" sz="2000" dirty="0" err="1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clathrates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.</a:t>
            </a:r>
          </a:p>
          <a:p>
            <a:pPr eaLnBrk="1" hangingPunct="1"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 Chemical reactions near </a:t>
            </a:r>
            <a:r>
              <a:rPr lang="en-US" sz="20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warm hydrothermal 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vents are the most likely candidate for producing </a:t>
            </a:r>
            <a:r>
              <a:rPr lang="en-US" sz="2000" dirty="0" smtClean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additional </a:t>
            </a:r>
            <a:r>
              <a:rPr lang="en-US" sz="2000" dirty="0">
                <a:solidFill>
                  <a:srgbClr val="000000"/>
                </a:solidFill>
                <a:latin typeface="Trebuchet MS body" charset="0"/>
                <a:cs typeface="Trebuchet MS body" charset="0"/>
              </a:rPr>
              <a:t>methane.</a:t>
            </a:r>
          </a:p>
          <a:p>
            <a:pPr eaLnBrk="1" hangingPunct="1"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  <a:latin typeface="Trebuchet MS body" charset="0"/>
              <a:cs typeface="Trebuchet MS body" charset="0"/>
            </a:endParaRPr>
          </a:p>
        </p:txBody>
      </p:sp>
      <p:pic>
        <p:nvPicPr>
          <p:cNvPr id="10" name="Picture 9" descr="PIA19059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31901" y="2118642"/>
            <a:ext cx="5812099" cy="4739358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" y="0"/>
            <a:ext cx="9143999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Are there hydrothermal vents (cont.)?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0388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2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Is </a:t>
            </a:r>
            <a:r>
              <a:rPr lang="en-US" b="1" dirty="0" err="1" smtClean="0">
                <a:solidFill>
                  <a:srgbClr val="660066"/>
                </a:solidFill>
              </a:rPr>
              <a:t>Enceladus</a:t>
            </a:r>
            <a:r>
              <a:rPr lang="en-US" b="1" dirty="0" smtClean="0">
                <a:solidFill>
                  <a:srgbClr val="660066"/>
                </a:solidFill>
              </a:rPr>
              <a:t>’ Internal Salty Sea Habitable?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35" y="687294"/>
            <a:ext cx="8770471" cy="617070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i="1" dirty="0" smtClean="0"/>
              <a:t>Habitability wish list</a:t>
            </a:r>
          </a:p>
          <a:p>
            <a:r>
              <a:rPr lang="en-US" sz="2800" dirty="0" smtClean="0"/>
              <a:t>Liquid water - </a:t>
            </a:r>
            <a:r>
              <a:rPr lang="en-US" sz="2800" dirty="0" smtClean="0">
                <a:solidFill>
                  <a:srgbClr val="008000"/>
                </a:solidFill>
              </a:rPr>
              <a:t>check</a:t>
            </a:r>
          </a:p>
          <a:p>
            <a:r>
              <a:rPr lang="en-US" sz="2800" dirty="0" smtClean="0"/>
              <a:t>Organics - </a:t>
            </a:r>
            <a:r>
              <a:rPr lang="en-US" sz="2800" dirty="0" smtClean="0">
                <a:solidFill>
                  <a:srgbClr val="008000"/>
                </a:solidFill>
              </a:rPr>
              <a:t>check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Are there hydrothermal vents at the bottom of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’ sea?</a:t>
            </a:r>
          </a:p>
          <a:p>
            <a:pPr lvl="1"/>
            <a:r>
              <a:rPr lang="en-US" sz="2400" dirty="0" smtClean="0"/>
              <a:t>These could supply minerals and other nutrients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Very likely, based on CDA detection of silica </a:t>
            </a:r>
            <a:r>
              <a:rPr lang="en-US" sz="2400" dirty="0" err="1" smtClean="0">
                <a:solidFill>
                  <a:srgbClr val="008000"/>
                </a:solidFill>
              </a:rPr>
              <a:t>nano</a:t>
            </a:r>
            <a:r>
              <a:rPr lang="en-US" sz="2400" dirty="0" smtClean="0">
                <a:solidFill>
                  <a:srgbClr val="008000"/>
                </a:solidFill>
              </a:rPr>
              <a:t>-particles</a:t>
            </a:r>
          </a:p>
          <a:p>
            <a:r>
              <a:rPr lang="en-US" sz="2800" dirty="0" smtClean="0"/>
              <a:t>What is the geochemistry of the water?</a:t>
            </a:r>
          </a:p>
          <a:p>
            <a:pPr lvl="1"/>
            <a:r>
              <a:rPr lang="en-US" sz="2400" dirty="0" smtClean="0">
                <a:solidFill>
                  <a:srgbClr val="FF00FF"/>
                </a:solidFill>
              </a:rPr>
              <a:t>What is the pH?  8-10 (CDA); 11-12 (</a:t>
            </a:r>
            <a:r>
              <a:rPr lang="en-US" sz="2400" dirty="0" err="1" smtClean="0">
                <a:solidFill>
                  <a:srgbClr val="FF00FF"/>
                </a:solidFill>
              </a:rPr>
              <a:t>Glein</a:t>
            </a:r>
            <a:r>
              <a:rPr lang="en-US" sz="2400" dirty="0" smtClean="0">
                <a:solidFill>
                  <a:srgbClr val="FF00FF"/>
                </a:solidFill>
              </a:rPr>
              <a:t> et al., 2015)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Methane in plume is not in equilibrium </a:t>
            </a: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H</a:t>
            </a:r>
            <a:r>
              <a:rPr lang="en-US" sz="2400" baseline="-25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 in plume provides evidence for water-rock interaction</a:t>
            </a:r>
            <a:endParaRPr lang="en-US" sz="2400" dirty="0" smtClean="0"/>
          </a:p>
          <a:p>
            <a:r>
              <a:rPr lang="en-US" sz="2800" dirty="0" smtClean="0"/>
              <a:t>Does the water-rock interaction provide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chemical energy that life could take advantage of? </a:t>
            </a:r>
            <a:r>
              <a:rPr lang="en-US" sz="2800" dirty="0" smtClean="0">
                <a:solidFill>
                  <a:srgbClr val="008000"/>
                </a:solidFill>
              </a:rPr>
              <a:t>H</a:t>
            </a:r>
            <a:r>
              <a:rPr lang="en-US" sz="2800" baseline="-25000" dirty="0" smtClean="0">
                <a:solidFill>
                  <a:srgbClr val="008000"/>
                </a:solidFill>
              </a:rPr>
              <a:t>2</a:t>
            </a:r>
            <a:r>
              <a:rPr lang="en-US" sz="2800" dirty="0" smtClean="0">
                <a:solidFill>
                  <a:srgbClr val="008000"/>
                </a:solidFill>
              </a:rPr>
              <a:t> has been detected, favoring production of CH</a:t>
            </a:r>
            <a:r>
              <a:rPr lang="en-US" sz="2800" baseline="-25000" dirty="0" smtClean="0">
                <a:solidFill>
                  <a:srgbClr val="008000"/>
                </a:solidFill>
              </a:rPr>
              <a:t>4</a:t>
            </a:r>
            <a:r>
              <a:rPr lang="en-US" sz="2800" dirty="0" smtClean="0">
                <a:solidFill>
                  <a:srgbClr val="008000"/>
                </a:solidFill>
              </a:rPr>
              <a:t> from CO</a:t>
            </a:r>
            <a:r>
              <a:rPr lang="en-US" sz="2800" baseline="-25000" dirty="0" smtClean="0">
                <a:solidFill>
                  <a:srgbClr val="008000"/>
                </a:solidFill>
              </a:rPr>
              <a:t>2</a:t>
            </a:r>
            <a:r>
              <a:rPr lang="en-US" sz="2800" dirty="0" smtClean="0">
                <a:solidFill>
                  <a:srgbClr val="008000"/>
                </a:solidFill>
              </a:rPr>
              <a:t>:</a:t>
            </a:r>
            <a:endParaRPr lang="en-US" sz="2800" baseline="-25000" dirty="0" smtClean="0">
              <a:solidFill>
                <a:srgbClr val="008000"/>
              </a:solidFill>
            </a:endParaRPr>
          </a:p>
          <a:p>
            <a:pPr lvl="1"/>
            <a:r>
              <a:rPr lang="en-US" sz="2400" dirty="0" smtClean="0">
                <a:solidFill>
                  <a:srgbClr val="008000"/>
                </a:solidFill>
              </a:rPr>
              <a:t>CO</a:t>
            </a:r>
            <a:r>
              <a:rPr lang="en-US" sz="2400" baseline="-25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(aq) + 4H</a:t>
            </a:r>
            <a:r>
              <a:rPr lang="en-US" sz="2400" baseline="-25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(aq) -&gt; CH</a:t>
            </a:r>
            <a:r>
              <a:rPr lang="en-US" sz="2400" baseline="-25000" dirty="0" smtClean="0">
                <a:solidFill>
                  <a:srgbClr val="008000"/>
                </a:solidFill>
              </a:rPr>
              <a:t>4</a:t>
            </a:r>
            <a:r>
              <a:rPr lang="en-US" sz="2400" dirty="0" smtClean="0">
                <a:solidFill>
                  <a:srgbClr val="008000"/>
                </a:solidFill>
              </a:rPr>
              <a:t>(aq) + 2H</a:t>
            </a:r>
            <a:r>
              <a:rPr lang="en-US" sz="2400" baseline="-25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O</a:t>
            </a:r>
          </a:p>
          <a:p>
            <a:pPr lvl="1"/>
            <a:endParaRPr lang="en-US" sz="2400" dirty="0" smtClean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Enough “</a:t>
            </a:r>
            <a:r>
              <a:rPr lang="en-US" sz="2800" dirty="0" err="1" smtClean="0">
                <a:solidFill>
                  <a:srgbClr val="000000"/>
                </a:solidFill>
              </a:rPr>
              <a:t>yes”s</a:t>
            </a:r>
            <a:r>
              <a:rPr lang="en-US" sz="2800" dirty="0" smtClean="0">
                <a:solidFill>
                  <a:srgbClr val="000000"/>
                </a:solidFill>
              </a:rPr>
              <a:t> to ask…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Biggest Question of All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9310"/>
            <a:ext cx="8229600" cy="472868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5400" dirty="0" smtClean="0">
                <a:solidFill>
                  <a:srgbClr val="FF00FF"/>
                </a:solidFill>
              </a:rPr>
              <a:t>Is there life inside </a:t>
            </a:r>
            <a:r>
              <a:rPr lang="en-US" sz="5400" dirty="0" err="1" smtClean="0">
                <a:solidFill>
                  <a:srgbClr val="FF00FF"/>
                </a:solidFill>
              </a:rPr>
              <a:t>Enceladus</a:t>
            </a:r>
            <a:r>
              <a:rPr lang="en-US" sz="5400" dirty="0" smtClean="0">
                <a:solidFill>
                  <a:srgbClr val="FF00FF"/>
                </a:solidFill>
              </a:rPr>
              <a:t>?</a:t>
            </a:r>
          </a:p>
          <a:p>
            <a:pPr algn="ctr">
              <a:buNone/>
            </a:pPr>
            <a:endParaRPr lang="en-US" sz="5400" dirty="0" smtClean="0">
              <a:solidFill>
                <a:srgbClr val="FF00FF"/>
              </a:solidFill>
            </a:endParaRPr>
          </a:p>
          <a:p>
            <a:pPr algn="ctr">
              <a:buNone/>
            </a:pPr>
            <a:r>
              <a:rPr lang="en-US" sz="4800" dirty="0" smtClean="0">
                <a:solidFill>
                  <a:srgbClr val="FF00FF"/>
                </a:solidFill>
              </a:rPr>
              <a:t>We need to sample the plume (with the right set of instruments)</a:t>
            </a:r>
          </a:p>
          <a:p>
            <a:pPr lvl="1" algn="ctr"/>
            <a:endParaRPr lang="en-US" sz="4800" dirty="0" smtClean="0">
              <a:solidFill>
                <a:srgbClr val="FF00FF"/>
              </a:solidFill>
            </a:endParaRPr>
          </a:p>
          <a:p>
            <a:pPr lvl="1" algn="ctr"/>
            <a:endParaRPr lang="en-US" sz="48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7664"/>
          </a:xfrm>
        </p:spPr>
        <p:txBody>
          <a:bodyPr/>
          <a:lstStyle/>
          <a:p>
            <a:r>
              <a:rPr lang="en-US" b="1" dirty="0" smtClean="0"/>
              <a:t>Pre-Cassini Mysteries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664"/>
            <a:ext cx="8229600" cy="1032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Enceladus</a:t>
            </a:r>
            <a:r>
              <a:rPr lang="en-US" dirty="0" smtClean="0"/>
              <a:t> was an important target for Cassini:</a:t>
            </a:r>
          </a:p>
          <a:p>
            <a:pPr lvl="1"/>
            <a:endParaRPr lang="en-US" dirty="0"/>
          </a:p>
        </p:txBody>
      </p:sp>
      <p:pic>
        <p:nvPicPr>
          <p:cNvPr id="4" name="Picture 3" descr="PIA01950_vg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7738"/>
            <a:ext cx="4010912" cy="4180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7445" y="2677738"/>
            <a:ext cx="4193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Voyager left us wondering - Why does </a:t>
            </a:r>
            <a:r>
              <a:rPr lang="en-US" sz="2400" dirty="0" err="1" smtClean="0"/>
              <a:t>Enceladus</a:t>
            </a:r>
            <a:r>
              <a:rPr lang="en-US" sz="2400" dirty="0" smtClean="0"/>
              <a:t> have such youthful geology?</a:t>
            </a:r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9186" y="1575281"/>
            <a:ext cx="793381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The E ring coincides with the orbit of </a:t>
            </a:r>
            <a:r>
              <a:rPr lang="en-US" sz="2400" dirty="0" err="1" smtClean="0"/>
              <a:t>Enceladus</a:t>
            </a:r>
            <a:r>
              <a:rPr lang="en-US" sz="2400" dirty="0" smtClean="0"/>
              <a:t> – We speculated, could </a:t>
            </a:r>
            <a:r>
              <a:rPr lang="en-US" sz="2400" dirty="0" err="1" smtClean="0"/>
              <a:t>Enceladus</a:t>
            </a:r>
            <a:r>
              <a:rPr lang="en-US" sz="2400" dirty="0" smtClean="0"/>
              <a:t> be the source of the E ring?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17371" y="4929335"/>
            <a:ext cx="4026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Although we didn’t know </a:t>
            </a:r>
            <a:r>
              <a:rPr lang="en-US" sz="2400" dirty="0" err="1" smtClean="0"/>
              <a:t>Enceladus</a:t>
            </a:r>
            <a:r>
              <a:rPr lang="en-US" sz="2400" dirty="0" smtClean="0"/>
              <a:t>’ role, we asked: Where is all the OH in Saturn’s system coming from?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51568" y="4005652"/>
            <a:ext cx="4415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Hypothesis:  Eruptive activity on </a:t>
            </a:r>
            <a:r>
              <a:rPr lang="en-US" i="1" dirty="0" err="1" smtClean="0"/>
              <a:t>Enceladus</a:t>
            </a:r>
            <a:r>
              <a:rPr lang="en-US" i="1" dirty="0" smtClean="0"/>
              <a:t> is the source of the E ring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10912" y="6550223"/>
            <a:ext cx="1758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Best VGR – PIA01950 </a:t>
            </a:r>
            <a:endParaRPr lang="en-US" sz="14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Cassini discovered:  </a:t>
            </a:r>
            <a:r>
              <a:rPr lang="en-US" b="1" dirty="0" err="1" smtClean="0"/>
              <a:t>Enceladus</a:t>
            </a:r>
            <a:r>
              <a:rPr lang="en-US" b="1" dirty="0" smtClean="0"/>
              <a:t> is </a:t>
            </a:r>
            <a:r>
              <a:rPr lang="en-US" b="1" dirty="0" err="1" smtClean="0"/>
              <a:t>Geophysically</a:t>
            </a:r>
            <a:r>
              <a:rPr lang="en-US" b="1" dirty="0" smtClean="0"/>
              <a:t> Active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42001"/>
            <a:ext cx="4666626" cy="30103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800" b="1" i="1" dirty="0" smtClean="0"/>
              <a:t>2005 Close </a:t>
            </a:r>
            <a:r>
              <a:rPr lang="en-US" sz="2800" b="1" i="1" dirty="0" err="1" smtClean="0"/>
              <a:t>Enceladus</a:t>
            </a:r>
            <a:r>
              <a:rPr lang="en-US" sz="2800" b="1" i="1" dirty="0" smtClean="0"/>
              <a:t> Flybys</a:t>
            </a:r>
            <a:r>
              <a:rPr lang="en-US" sz="2800" i="1" dirty="0" smtClean="0"/>
              <a:t> </a:t>
            </a:r>
          </a:p>
          <a:p>
            <a:r>
              <a:rPr lang="en-US" sz="2800" dirty="0" smtClean="0"/>
              <a:t>February - The discovery of </a:t>
            </a:r>
            <a:r>
              <a:rPr lang="en-US" sz="2800" dirty="0" err="1" smtClean="0"/>
              <a:t>Enceladus</a:t>
            </a:r>
            <a:r>
              <a:rPr lang="en-US" sz="2800" dirty="0" smtClean="0"/>
              <a:t>’ plume influencing its environment </a:t>
            </a:r>
          </a:p>
          <a:p>
            <a:r>
              <a:rPr lang="en-US" sz="2800" dirty="0" smtClean="0"/>
              <a:t>July – South polar hotspot, locally-confined water vapor moving away at escape velocity, ice particles</a:t>
            </a:r>
          </a:p>
        </p:txBody>
      </p:sp>
      <p:pic>
        <p:nvPicPr>
          <p:cNvPr id="4" name="Picture 3" descr="cassini_atmosphere_enceladus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9826" y="1342001"/>
            <a:ext cx="4071212" cy="305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6" descr="The image “file:///C:/program%20files/qualcomm/eudora/attach/e11cirspr1.gif” cannot be displayed, because it contains errors."/>
          <p:cNvPicPr>
            <a:picLocks noChangeAspect="1" noChangeArrowheads="1"/>
          </p:cNvPicPr>
          <p:nvPr/>
        </p:nvPicPr>
        <p:blipFill>
          <a:blip r:embed="rId4"/>
          <a:srcRect l="38889" t="19407"/>
          <a:stretch>
            <a:fillRect/>
          </a:stretch>
        </p:blipFill>
        <p:spPr bwMode="auto">
          <a:xfrm>
            <a:off x="0" y="4398994"/>
            <a:ext cx="3256509" cy="245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IA03553_inms_c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3024" y="4398994"/>
            <a:ext cx="3050975" cy="245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water_16e16_abs_spectrum_mota"/>
          <p:cNvPicPr>
            <a:picLocks noChangeAspect="1" noChangeArrowheads="1"/>
          </p:cNvPicPr>
          <p:nvPr/>
        </p:nvPicPr>
        <p:blipFill>
          <a:blip r:embed="rId6"/>
          <a:srcRect l="9804" t="7576" r="9804" b="45454"/>
          <a:stretch>
            <a:fillRect/>
          </a:stretch>
        </p:blipFill>
        <p:spPr bwMode="auto">
          <a:xfrm>
            <a:off x="3076945" y="4398994"/>
            <a:ext cx="3250981" cy="245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553"/>
            <a:ext cx="5118656" cy="152962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“Tiger Stripe” Fissures and</a:t>
            </a:r>
            <a:br>
              <a:rPr lang="en-US" b="1" dirty="0" smtClean="0"/>
            </a:br>
            <a:r>
              <a:rPr lang="en-US" b="1" dirty="0" smtClean="0"/>
              <a:t>Ice Particle Jets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303" y="5651500"/>
            <a:ext cx="4762961" cy="1206500"/>
          </a:xfrm>
        </p:spPr>
        <p:txBody>
          <a:bodyPr>
            <a:normAutofit fontScale="92500" lnSpcReduction="10000"/>
          </a:bodyPr>
          <a:lstStyle/>
          <a:p>
            <a:pPr lvl="1">
              <a:buNone/>
            </a:pPr>
            <a:r>
              <a:rPr lang="en-US" dirty="0" smtClean="0"/>
              <a:t>Water vapor and ice particles come from four fissures across the south pole</a:t>
            </a:r>
          </a:p>
        </p:txBody>
      </p:sp>
      <p:pic>
        <p:nvPicPr>
          <p:cNvPr id="5" name="Picture 4" descr="PIA083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50874"/>
            <a:ext cx="3073399" cy="350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187" y="7464789"/>
            <a:ext cx="26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Porco</a:t>
            </a:r>
            <a:r>
              <a:rPr lang="en-US" dirty="0" smtClean="0"/>
              <a:t> et al., Science, 2006</a:t>
            </a:r>
            <a:endParaRPr lang="en-US" dirty="0"/>
          </a:p>
        </p:txBody>
      </p:sp>
      <p:pic>
        <p:nvPicPr>
          <p:cNvPr id="7" name="Picture 6" descr="PIA035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955" y="2122154"/>
            <a:ext cx="3275345" cy="32753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83300" y="4857234"/>
            <a:ext cx="28986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Alexandria, Cairo, Baghdad, and Damascus</a:t>
            </a:r>
            <a:endParaRPr lang="en-US" sz="1600" dirty="0"/>
          </a:p>
        </p:txBody>
      </p:sp>
      <p:pic>
        <p:nvPicPr>
          <p:cNvPr id="8" name="Picture 7" descr="PIA078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0"/>
            <a:ext cx="3784599" cy="47756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688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Questions answered? Check, check, check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6885"/>
            <a:ext cx="3720463" cy="3387346"/>
          </a:xfrm>
        </p:spPr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en-US" dirty="0" smtClean="0"/>
              <a:t>Is </a:t>
            </a:r>
            <a:r>
              <a:rPr lang="en-US" dirty="0" err="1" smtClean="0"/>
              <a:t>Enceladus</a:t>
            </a:r>
            <a:r>
              <a:rPr lang="en-US" dirty="0" smtClean="0"/>
              <a:t> the source of the E ring?  </a:t>
            </a:r>
            <a:r>
              <a:rPr lang="en-US" dirty="0" smtClean="0">
                <a:solidFill>
                  <a:srgbClr val="008000"/>
                </a:solidFill>
              </a:rPr>
              <a:t>YES</a:t>
            </a:r>
          </a:p>
          <a:p>
            <a:pPr lvl="1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lvl="1">
              <a:buNone/>
            </a:pPr>
            <a:r>
              <a:rPr lang="en-US" dirty="0" smtClean="0"/>
              <a:t>Why is </a:t>
            </a:r>
            <a:r>
              <a:rPr lang="en-US" dirty="0" err="1" smtClean="0"/>
              <a:t>Enceladus</a:t>
            </a:r>
            <a:r>
              <a:rPr lang="en-US" dirty="0" smtClean="0"/>
              <a:t>’ surface geology so young?  </a:t>
            </a:r>
            <a:r>
              <a:rPr lang="en-US" dirty="0" smtClean="0">
                <a:solidFill>
                  <a:srgbClr val="008000"/>
                </a:solidFill>
              </a:rPr>
              <a:t>It is a geologically active body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PIA083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44" y="1156885"/>
            <a:ext cx="5118656" cy="3387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680" y="6280095"/>
            <a:ext cx="785146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 smtClean="0"/>
              <a:t>Science Special Issue 311 (2006)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438" y="4959729"/>
            <a:ext cx="8951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Bonus Question:  Where is the O and OH in the system coming from?  </a:t>
            </a:r>
            <a:r>
              <a:rPr lang="en-US" sz="2400" dirty="0" smtClean="0">
                <a:solidFill>
                  <a:srgbClr val="008000"/>
                </a:solidFill>
              </a:rPr>
              <a:t>The dissociation of the water molecules coming from </a:t>
            </a:r>
            <a:r>
              <a:rPr lang="en-US" sz="2400" dirty="0" err="1" smtClean="0">
                <a:solidFill>
                  <a:srgbClr val="008000"/>
                </a:solidFill>
              </a:rPr>
              <a:t>Enceladus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But that led to more Questions…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After the plume discovery, we asked about</a:t>
            </a:r>
          </a:p>
          <a:p>
            <a:r>
              <a:rPr lang="en-US" dirty="0" smtClean="0"/>
              <a:t>The source</a:t>
            </a:r>
          </a:p>
          <a:p>
            <a:pPr lvl="1"/>
            <a:r>
              <a:rPr lang="en-US" dirty="0" smtClean="0"/>
              <a:t>Where is the gas coming from? </a:t>
            </a:r>
          </a:p>
          <a:p>
            <a:pPr lvl="1"/>
            <a:r>
              <a:rPr lang="en-US" dirty="0" smtClean="0"/>
              <a:t>Where are the particles coming from?</a:t>
            </a:r>
          </a:p>
          <a:p>
            <a:pPr lvl="1"/>
            <a:r>
              <a:rPr lang="en-US" b="1" i="1" dirty="0" smtClean="0"/>
              <a:t>Is there a body of liquid water inside </a:t>
            </a:r>
            <a:r>
              <a:rPr lang="en-US" b="1" i="1" dirty="0" err="1" smtClean="0"/>
              <a:t>Enceladus</a:t>
            </a:r>
            <a:r>
              <a:rPr lang="en-US" b="1" i="1" dirty="0" smtClean="0"/>
              <a:t>?</a:t>
            </a:r>
          </a:p>
          <a:p>
            <a:pPr lvl="1"/>
            <a:endParaRPr lang="en-US" sz="1297" b="1" i="1" dirty="0" smtClean="0"/>
          </a:p>
          <a:p>
            <a:r>
              <a:rPr lang="en-US" dirty="0" smtClean="0"/>
              <a:t>The location</a:t>
            </a:r>
          </a:p>
          <a:p>
            <a:pPr lvl="1"/>
            <a:r>
              <a:rPr lang="en-US" dirty="0" smtClean="0"/>
              <a:t>Why is the activity at the south pole and not the equator or also the north pole?</a:t>
            </a:r>
          </a:p>
          <a:p>
            <a:pPr lvl="1"/>
            <a:endParaRPr lang="en-US" sz="1297" b="1" i="1" dirty="0" smtClean="0"/>
          </a:p>
          <a:p>
            <a:r>
              <a:rPr lang="en-US" dirty="0" smtClean="0"/>
              <a:t>The energy</a:t>
            </a:r>
          </a:p>
          <a:p>
            <a:pPr lvl="1"/>
            <a:r>
              <a:rPr lang="en-US" dirty="0" smtClean="0"/>
              <a:t>Where is all this energy coming from?  Is it tidal?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948558"/>
          </a:xfrm>
        </p:spPr>
        <p:txBody>
          <a:bodyPr>
            <a:normAutofit/>
          </a:bodyPr>
          <a:lstStyle/>
          <a:p>
            <a:r>
              <a:rPr lang="en-US" b="1" dirty="0" smtClean="0"/>
              <a:t>Where is the water coming from?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5407179"/>
            <a:ext cx="9143998" cy="145082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000" dirty="0" smtClean="0"/>
              <a:t>It quickly became obvious that the particles and gas were coming from the tiger stripe fissures</a:t>
            </a:r>
          </a:p>
          <a:p>
            <a:r>
              <a:rPr lang="en-US" sz="2000" dirty="0" smtClean="0"/>
              <a:t>Localized heat [left], plume boundary</a:t>
            </a:r>
          </a:p>
          <a:p>
            <a:r>
              <a:rPr lang="en-US" sz="2000" dirty="0" smtClean="0"/>
              <a:t>Particle jets coming from the tiger stripes and discovery of collimated gas jets [right]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pic>
        <p:nvPicPr>
          <p:cNvPr id="4" name="Picture 2" descr="The image “http://photojournal.jpl.nasa.gov/jpegMod/PIA06433_modest.jp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948558"/>
            <a:ext cx="4375541" cy="433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ig2_nature2008-06-056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0462" y="905388"/>
            <a:ext cx="4353537" cy="438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48558"/>
            <a:ext cx="8528050" cy="5552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 smtClean="0"/>
              <a:t>What is the source of the water vapor and ice particles?</a:t>
            </a:r>
          </a:p>
          <a:p>
            <a:r>
              <a:rPr lang="en-US" sz="2400" dirty="0" err="1" smtClean="0"/>
              <a:t>Clathrate</a:t>
            </a:r>
            <a:r>
              <a:rPr lang="en-US" sz="2400" dirty="0" smtClean="0"/>
              <a:t> Reservoir Hypothesis </a:t>
            </a:r>
          </a:p>
          <a:p>
            <a:pPr lvl="1"/>
            <a:r>
              <a:rPr lang="en-US" sz="2000" dirty="0" smtClean="0"/>
              <a:t>Fractures cause degassing of a </a:t>
            </a:r>
            <a:r>
              <a:rPr lang="en-US" sz="2000" dirty="0" err="1" smtClean="0"/>
              <a:t>clathrate</a:t>
            </a:r>
            <a:r>
              <a:rPr lang="en-US" sz="2000" dirty="0" smtClean="0"/>
              <a:t> reservoir “Frigid Faithful”</a:t>
            </a:r>
          </a:p>
          <a:p>
            <a:pPr lvl="1"/>
            <a:r>
              <a:rPr lang="en-US" sz="2000" dirty="0" smtClean="0"/>
              <a:t>Fractures with melt entrain </a:t>
            </a:r>
            <a:r>
              <a:rPr lang="en-US" sz="2000" dirty="0" err="1" smtClean="0"/>
              <a:t>clathrates</a:t>
            </a:r>
            <a:r>
              <a:rPr lang="en-US" sz="2000" dirty="0" smtClean="0"/>
              <a:t>, then gas </a:t>
            </a:r>
            <a:r>
              <a:rPr lang="en-US" sz="2000" dirty="0" err="1" smtClean="0"/>
              <a:t>exsolves</a:t>
            </a:r>
            <a:r>
              <a:rPr lang="en-US" sz="2000" dirty="0" smtClean="0"/>
              <a:t> “Frothy Faithful”</a:t>
            </a:r>
          </a:p>
          <a:p>
            <a:r>
              <a:rPr lang="en-US" sz="2400" dirty="0" smtClean="0"/>
              <a:t>Cosmic ray proton and </a:t>
            </a:r>
            <a:r>
              <a:rPr lang="en-US" sz="2400" dirty="0" err="1" smtClean="0"/>
              <a:t>magnetospheric</a:t>
            </a:r>
            <a:r>
              <a:rPr lang="en-US" sz="2400" dirty="0" smtClean="0"/>
              <a:t> electron bombardment production of surface oxidants which then cycle subsurface to react exothermically and then drive ice sublimation </a:t>
            </a:r>
          </a:p>
          <a:p>
            <a:r>
              <a:rPr lang="en-US" sz="2400" dirty="0" smtClean="0"/>
              <a:t>A liquid water reservoir</a:t>
            </a:r>
          </a:p>
          <a:p>
            <a:pPr lvl="1"/>
            <a:r>
              <a:rPr lang="en-US" sz="2000" dirty="0" smtClean="0"/>
              <a:t>Low pressure, boiling “Cold Faithful” </a:t>
            </a:r>
          </a:p>
          <a:p>
            <a:pPr lvl="1"/>
            <a:r>
              <a:rPr lang="en-US" sz="2000" dirty="0" smtClean="0"/>
              <a:t>Localized heating vaporizes water</a:t>
            </a:r>
          </a:p>
          <a:p>
            <a:pPr lvl="2"/>
            <a:r>
              <a:rPr lang="en-US" sz="1800" dirty="0" smtClean="0"/>
              <a:t>Shear stresses  </a:t>
            </a:r>
          </a:p>
          <a:p>
            <a:pPr lvl="2"/>
            <a:r>
              <a:rPr lang="en-US" sz="1800" dirty="0" smtClean="0"/>
              <a:t>Normal stresses </a:t>
            </a:r>
          </a:p>
          <a:p>
            <a:pPr lvl="1"/>
            <a:r>
              <a:rPr lang="en-US" sz="2000" dirty="0" smtClean="0"/>
              <a:t>A pressurized sub-surface ocean 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558"/>
          </a:xfrm>
        </p:spPr>
        <p:txBody>
          <a:bodyPr>
            <a:normAutofit/>
          </a:bodyPr>
          <a:lstStyle/>
          <a:p>
            <a:r>
              <a:rPr lang="en-US" b="1" dirty="0" smtClean="0"/>
              <a:t>The Source Hypotheses</a:t>
            </a:r>
            <a:endParaRPr lang="en-US" b="1" dirty="0"/>
          </a:p>
        </p:txBody>
      </p:sp>
      <p:pic>
        <p:nvPicPr>
          <p:cNvPr id="8" name="Picture 7" descr="kieffer_model_2006.png"/>
          <p:cNvPicPr>
            <a:picLocks noChangeAspect="1"/>
          </p:cNvPicPr>
          <p:nvPr/>
        </p:nvPicPr>
        <p:blipFill>
          <a:blip r:embed="rId3"/>
          <a:srcRect l="2637"/>
          <a:stretch>
            <a:fillRect/>
          </a:stretch>
        </p:blipFill>
        <p:spPr>
          <a:xfrm>
            <a:off x="5743586" y="3885405"/>
            <a:ext cx="3165464" cy="2846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901" y="6519446"/>
            <a:ext cx="3086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 =&gt; hydrate, G+I =&gt; gas + ice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20585" y="3700739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Clathrate</a:t>
            </a:r>
            <a:r>
              <a:rPr lang="en-US" dirty="0" smtClean="0"/>
              <a:t> Hypothesis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2570" y="6270029"/>
            <a:ext cx="42538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Jumping to the answer…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yThemeA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1953</Words>
  <Application>Microsoft Macintosh PowerPoint</Application>
  <PresentationFormat>On-screen Show (4:3)</PresentationFormat>
  <Paragraphs>238</Paragraphs>
  <Slides>26</Slides>
  <Notes>25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MyThemeA</vt:lpstr>
      <vt:lpstr>Our Evolving Understanding of Enceladus and its Plume  and a few loose ends…</vt:lpstr>
      <vt:lpstr>Evolving Questions</vt:lpstr>
      <vt:lpstr>Pre-Cassini Mysteries</vt:lpstr>
      <vt:lpstr>Cassini discovered:  Enceladus is Geophysically Active</vt:lpstr>
      <vt:lpstr>“Tiger Stripe” Fissures and Ice Particle Jets</vt:lpstr>
      <vt:lpstr>Questions answered? Check, check, check</vt:lpstr>
      <vt:lpstr>But that led to more Questions…</vt:lpstr>
      <vt:lpstr>Where is the water coming from?</vt:lpstr>
      <vt:lpstr>The Source Hypotheses</vt:lpstr>
      <vt:lpstr>The Source Revealed</vt:lpstr>
      <vt:lpstr>Why is the plume source sea at the south pole?  </vt:lpstr>
      <vt:lpstr>Why the localized heat at the south pole? Why not the north pole?</vt:lpstr>
      <vt:lpstr>Energy Source</vt:lpstr>
      <vt:lpstr>Energy</vt:lpstr>
      <vt:lpstr>Slide 15</vt:lpstr>
      <vt:lpstr>The Plumbing</vt:lpstr>
      <vt:lpstr>What is happening below the surface?</vt:lpstr>
      <vt:lpstr>Temporal Variability</vt:lpstr>
      <vt:lpstr>The Inside of Enceladus on the Outside – Plume Composition &amp; Plume Fallout</vt:lpstr>
      <vt:lpstr>The Inside of Enceladus on the Outside – Plume Composition &amp; Plume Fallout</vt:lpstr>
      <vt:lpstr>The Inside of Enceladus on the Outside – Plume Composition</vt:lpstr>
      <vt:lpstr>Is Enceladus’ Internal Salty Sea Habitable?</vt:lpstr>
      <vt:lpstr>Are there hydrothermal vents?</vt:lpstr>
      <vt:lpstr>Slide 24</vt:lpstr>
      <vt:lpstr>Is Enceladus’ Internal Salty Sea Habitable?</vt:lpstr>
      <vt:lpstr>The Biggest Question of All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Evolving Understanding of Enceladus</dc:title>
  <dc:creator>Candice  Hansen-Koharcheck</dc:creator>
  <cp:lastModifiedBy>Candice  Hansen-Koharcheck</cp:lastModifiedBy>
  <cp:revision>94</cp:revision>
  <dcterms:created xsi:type="dcterms:W3CDTF">2017-04-25T15:41:54Z</dcterms:created>
  <dcterms:modified xsi:type="dcterms:W3CDTF">2017-04-25T16:17:28Z</dcterms:modified>
</cp:coreProperties>
</file>