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0" r:id="rId4"/>
  </p:sldMasterIdLst>
  <p:notesMasterIdLst>
    <p:notesMasterId r:id="rId29"/>
  </p:notesMasterIdLst>
  <p:sldIdLst>
    <p:sldId id="273" r:id="rId5"/>
    <p:sldId id="274" r:id="rId6"/>
    <p:sldId id="275" r:id="rId7"/>
    <p:sldId id="276" r:id="rId8"/>
    <p:sldId id="278" r:id="rId9"/>
    <p:sldId id="277" r:id="rId10"/>
    <p:sldId id="279" r:id="rId11"/>
    <p:sldId id="280" r:id="rId12"/>
    <p:sldId id="281" r:id="rId13"/>
    <p:sldId id="265" r:id="rId14"/>
    <p:sldId id="257" r:id="rId15"/>
    <p:sldId id="287" r:id="rId16"/>
    <p:sldId id="270" r:id="rId17"/>
    <p:sldId id="283" r:id="rId18"/>
    <p:sldId id="272" r:id="rId19"/>
    <p:sldId id="267" r:id="rId20"/>
    <p:sldId id="266" r:id="rId21"/>
    <p:sldId id="271" r:id="rId22"/>
    <p:sldId id="263" r:id="rId23"/>
    <p:sldId id="284" r:id="rId24"/>
    <p:sldId id="261" r:id="rId25"/>
    <p:sldId id="286" r:id="rId26"/>
    <p:sldId id="259" r:id="rId27"/>
    <p:sldId id="260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3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37" autoAdjust="0"/>
  </p:normalViewPr>
  <p:slideViewPr>
    <p:cSldViewPr snapToGrid="0" snapToObjects="1">
      <p:cViewPr>
        <p:scale>
          <a:sx n="100" d="100"/>
          <a:sy n="100" d="100"/>
        </p:scale>
        <p:origin x="-1120" y="-1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1DDC3-BB89-704A-BD96-FEF44FA19862}" type="datetimeFigureOut">
              <a:rPr lang="en-US" smtClean="0"/>
              <a:t>4/23/17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03CC-F3E4-5441-85D1-117835724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49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6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63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Bonnie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53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88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06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51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25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81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26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26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11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11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432FF"/>
              </a:solidFill>
              <a:latin typeface="Arial" pitchFamily="34" charset="0"/>
              <a:ea typeface="ＭＳ Ｐゴシック" pitchFamily="34" charset="-128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rgbClr val="0432FF"/>
              </a:solidFill>
              <a:latin typeface="Arial" pitchFamily="34" charset="0"/>
              <a:ea typeface="ＭＳ Ｐゴシック" pitchFamily="34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41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Courtesy </a:t>
            </a:r>
            <a:r>
              <a:rPr lang="en-US" dirty="0" err="1" smtClean="0"/>
              <a:t>Tilmann</a:t>
            </a:r>
            <a:r>
              <a:rPr lang="en-US" dirty="0" smtClean="0"/>
              <a:t> </a:t>
            </a:r>
            <a:r>
              <a:rPr lang="en-US" dirty="0" err="1" smtClean="0"/>
              <a:t>Denk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ED03CC-F3E4-5441-85D1-117835724BC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09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e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70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9990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2930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4801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46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4982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198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237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005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437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41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705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9990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2930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4801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46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4982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19830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2376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0053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4374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410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010400" y="6510556"/>
            <a:ext cx="2133600" cy="400110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902711E2-22B5-4A11-9C15-C67BBBC45D28}" type="slidenum">
              <a:rPr lang="en-US" smtClean="0"/>
              <a:pPr/>
              <a:t>‹#›</a:t>
            </a:fld>
            <a:endParaRPr lang="en-US" dirty="0" smtClean="0"/>
          </a:p>
          <a:p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2887"/>
            <a:ext cx="2133600" cy="365125"/>
          </a:xfrm>
          <a:prstGeom prst="rect">
            <a:avLst/>
          </a:prstGeom>
        </p:spPr>
        <p:txBody>
          <a:bodyPr anchor="b" anchorCtr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13457"/>
      </p:ext>
    </p:extLst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rnal NAS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489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004387" y="6483355"/>
            <a:ext cx="787725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9/16/14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7537" y="6483355"/>
            <a:ext cx="4588933" cy="365125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</a:rPr>
              <a:t>The technical data in this document is controlled under the U.S. Export Regulations; release to foreign persons may require an export authorization.   </a:t>
            </a:r>
            <a:endParaRPr lang="en-US" b="1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4350" y="6483355"/>
            <a:ext cx="1132449" cy="246221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752ABD36-0AAD-3448-9164-3F611EC6570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1001888" y="1297172"/>
            <a:ext cx="7684911" cy="4944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70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929" y="1329073"/>
            <a:ext cx="4038600" cy="493350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6929" y="1329073"/>
            <a:ext cx="4038600" cy="493350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04387" y="6483361"/>
            <a:ext cx="886503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4350" y="6483361"/>
            <a:ext cx="1132449" cy="246221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752ABD36-0AAD-3448-9164-3F611EC6570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45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71450" y="6523038"/>
            <a:ext cx="4895850" cy="258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606972" y="6596068"/>
            <a:ext cx="508455" cy="2462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A9DB952-D2FF-471F-897E-1437345C8095}" type="slidenum">
              <a:rPr lang="en-US" altLang="en-US"/>
              <a:pPr/>
              <a:t>‹#›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813550" y="6597650"/>
            <a:ext cx="762000" cy="190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955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705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99908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2930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48012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1466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49821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19830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23764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00531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43742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410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theme" Target="../theme/theme3.xml"/><Relationship Id="rId7" Type="http://schemas.openxmlformats.org/officeDocument/2006/relationships/image" Target="../media/image1.jp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0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0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mes_BG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246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10556"/>
            <a:ext cx="21336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000" b="0">
                <a:solidFill>
                  <a:srgbClr val="FFFFFF"/>
                </a:solidFill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3D804BE-5198-2946-A7CF-1560F12F4DF1}" type="slidenum">
              <a:rPr lang="en-US" smtClean="0">
                <a:latin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62488" name="Rectangle 2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77" y="1165225"/>
            <a:ext cx="8756650" cy="525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492887"/>
            <a:ext cx="2133600" cy="365125"/>
          </a:xfrm>
          <a:prstGeom prst="rect">
            <a:avLst/>
          </a:prstGeom>
        </p:spPr>
        <p:txBody>
          <a:bodyPr anchor="b" anchorCtr="0"/>
          <a:lstStyle>
            <a:lvl1pPr>
              <a:defRPr sz="1000" b="0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A91A39F-11B5-9847-AA17-E654CBC879A1}" type="datetimeFigureOut">
              <a:rPr lang="en-US" smtClean="0">
                <a:latin typeface="Arial" pitchFamily="34" charset="0"/>
                <a:ea typeface="ＭＳ Ｐゴシック" pitchFamily="34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4/23/17</a:t>
            </a:fld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746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r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Narrow"/>
          <a:ea typeface="+mj-ea"/>
          <a:cs typeface="Arial Narrow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34" charset="-128"/>
        </a:defRPr>
      </a:lvl9pPr>
    </p:titleStyle>
    <p:bodyStyle>
      <a:lvl1pPr marL="174625" indent="-174625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  <a:ea typeface="+mn-ea"/>
          <a:cs typeface="+mn-cs"/>
        </a:defRPr>
      </a:lvl1pPr>
      <a:lvl2pPr marL="515938" indent="-233363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FFFFFF"/>
          </a:solidFill>
          <a:latin typeface="+mn-lt"/>
          <a:ea typeface="+mn-ea"/>
        </a:defRPr>
      </a:lvl2pPr>
      <a:lvl3pPr marL="739775" indent="-166688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FFFFFF"/>
          </a:solidFill>
          <a:latin typeface="+mn-lt"/>
          <a:ea typeface="+mn-ea"/>
        </a:defRPr>
      </a:lvl3pPr>
      <a:lvl4pPr marL="1089025" indent="-233363" algn="l" rtl="0" fontAlgn="base">
        <a:spcBef>
          <a:spcPct val="20000"/>
        </a:spcBef>
        <a:spcAft>
          <a:spcPct val="0"/>
        </a:spcAft>
        <a:buChar char="–"/>
        <a:defRPr sz="1400">
          <a:solidFill>
            <a:srgbClr val="FFFFFF"/>
          </a:solidFill>
          <a:latin typeface="+mn-lt"/>
          <a:ea typeface="+mn-ea"/>
        </a:defRPr>
      </a:lvl4pPr>
      <a:lvl5pPr marL="1312863" indent="-166688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FFFFFF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rgbClr val="002060"/>
            </a:gs>
            <a:gs pos="88000">
              <a:schemeClr val="accent1">
                <a:lumMod val="45000"/>
                <a:lumOff val="55000"/>
              </a:schemeClr>
            </a:gs>
            <a:gs pos="8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07270F6-2524-487B-94FB-5C124058DA6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4/23/17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8BB126D-CA3D-4EA4-9838-6F2DC0848B0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0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1540" y="200373"/>
            <a:ext cx="935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Atlas</a:t>
            </a:r>
            <a:endParaRPr lang="en-US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01080" y="103515"/>
            <a:ext cx="1234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Helene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44742" y="202288"/>
            <a:ext cx="1562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 err="1" smtClean="0">
                <a:solidFill>
                  <a:prstClr val="black"/>
                </a:solidFill>
                <a:latin typeface="Calibri"/>
              </a:rPr>
              <a:t>Methone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56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Five Fabulous Flybys (Best ever!)</a:t>
            </a:r>
            <a:endParaRPr lang="en-US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456492"/>
              </p:ext>
            </p:extLst>
          </p:nvPr>
        </p:nvGraphicFramePr>
        <p:xfrm>
          <a:off x="628650" y="1513840"/>
          <a:ext cx="7886700" cy="302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830"/>
                <a:gridCol w="1249680"/>
                <a:gridCol w="4949190"/>
              </a:tblGrid>
              <a:tr h="347345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Closest approach (km)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Pandora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 Dec 2016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20,000; closest by almost a factor of 3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Daphnis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 Jan 2017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17,600;</a:t>
                      </a:r>
                      <a:r>
                        <a:rPr lang="en-US" baseline="0" dirty="0" smtClean="0"/>
                        <a:t> closest by over an order of magnitude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Epimetheus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 Jan 2017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5900; closest by factor of 6</a:t>
                      </a: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Pan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en-US" baseline="0" dirty="0" smtClean="0"/>
                        <a:t> March 2017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25,350;</a:t>
                      </a:r>
                      <a:r>
                        <a:rPr lang="en-US" baseline="0" dirty="0" smtClean="0"/>
                        <a:t> closest by a factor of 2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Atlas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April 2017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13,170;</a:t>
                      </a:r>
                      <a:r>
                        <a:rPr lang="en-US" baseline="0" dirty="0" smtClean="0"/>
                        <a:t> Closest by factor of 2</a:t>
                      </a:r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1540" y="200373"/>
            <a:ext cx="935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 smtClean="0">
                <a:solidFill>
                  <a:prstClr val="white"/>
                </a:solidFill>
                <a:latin typeface="Calibri"/>
              </a:rPr>
              <a:t>Atlas</a:t>
            </a:r>
            <a:endParaRPr lang="en-US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6661" y="103515"/>
            <a:ext cx="1234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 smtClean="0">
                <a:solidFill>
                  <a:prstClr val="black"/>
                </a:solidFill>
                <a:latin typeface="Calibri"/>
              </a:rPr>
              <a:t>Helene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44742" y="202288"/>
            <a:ext cx="15629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 err="1" smtClean="0">
                <a:solidFill>
                  <a:prstClr val="black"/>
                </a:solidFill>
                <a:latin typeface="Calibri"/>
              </a:rPr>
              <a:t>Methone</a:t>
            </a:r>
            <a:endParaRPr lang="en-US" sz="28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5678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image “file:///C:/program%20files/qualcomm/eudora/attach/rings_satellites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9212"/>
            <a:ext cx="9144000" cy="659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6664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image “file:///C:/program%20files/qualcomm/eudora/attach/rings_satellites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9212"/>
            <a:ext cx="9144000" cy="659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1500909" y="5380182"/>
            <a:ext cx="369455" cy="877332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00552" y="6072848"/>
            <a:ext cx="262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Pandora (F ring shepherd)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095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image “file:///C:/program%20files/qualcomm/eudora/attach/rings_satellites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9212"/>
            <a:ext cx="9144000" cy="659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1500909" y="5380182"/>
            <a:ext cx="369455" cy="877332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269260" y="3632200"/>
            <a:ext cx="562840" cy="110028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32100" y="3314700"/>
            <a:ext cx="2353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Daphnis (in Keeler gap)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0552" y="6072848"/>
            <a:ext cx="262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Pandora (F ring shepherd)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912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image “file:///C:/program%20files/qualcomm/eudora/attach/rings_satellites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9212"/>
            <a:ext cx="9144000" cy="659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362200" y="4941455"/>
            <a:ext cx="1124528" cy="9467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86727" y="5911273"/>
            <a:ext cx="2974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Epimetheus</a:t>
            </a:r>
            <a:r>
              <a:rPr lang="en-US" dirty="0" smtClean="0">
                <a:solidFill>
                  <a:srgbClr val="FF0000"/>
                </a:solidFill>
              </a:rPr>
              <a:t> (A ring shepherd)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500909" y="5380182"/>
            <a:ext cx="369455" cy="877332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269260" y="3632200"/>
            <a:ext cx="562840" cy="110028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32100" y="3314700"/>
            <a:ext cx="2353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Daphnis (in Keeler gap)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0552" y="6072848"/>
            <a:ext cx="262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Pandora (F ring shepherd)</a:t>
            </a:r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876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image “file:///C:/program%20files/qualcomm/eudora/attach/rings_satellites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9212"/>
            <a:ext cx="9144000" cy="659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362200" y="4941455"/>
            <a:ext cx="1124528" cy="9467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86727" y="5911273"/>
            <a:ext cx="2974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Epimetheus</a:t>
            </a:r>
            <a:r>
              <a:rPr lang="en-US" dirty="0" smtClean="0">
                <a:solidFill>
                  <a:srgbClr val="FF0000"/>
                </a:solidFill>
              </a:rPr>
              <a:t> (A ring shepherd)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500909" y="5380182"/>
            <a:ext cx="369455" cy="877332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269260" y="3632200"/>
            <a:ext cx="562840" cy="110028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32100" y="3314700"/>
            <a:ext cx="2353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Daphnis (in Keeler gap)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0552" y="6072848"/>
            <a:ext cx="262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Pandora (F ring shepherd)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500909" y="3632200"/>
            <a:ext cx="768351" cy="5969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1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The image “file:///C:/program%20files/qualcomm/eudora/attach/rings_satellites.jpg” cannot be displayed, because it contains errors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9212"/>
            <a:ext cx="9144000" cy="659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362200" y="4941455"/>
            <a:ext cx="1124528" cy="9467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86727" y="5911273"/>
            <a:ext cx="2974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Epimetheus</a:t>
            </a:r>
            <a:r>
              <a:rPr lang="en-US" dirty="0" smtClean="0">
                <a:solidFill>
                  <a:srgbClr val="FF0000"/>
                </a:solidFill>
              </a:rPr>
              <a:t> (A ring shepherd)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1500909" y="5380182"/>
            <a:ext cx="369455" cy="877332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269260" y="3632200"/>
            <a:ext cx="562840" cy="1100282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32100" y="3314700"/>
            <a:ext cx="2353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Daphnis (in Keeler gap)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0552" y="6072848"/>
            <a:ext cx="2621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Pandora (F ring shepherd)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500909" y="3632200"/>
            <a:ext cx="768351" cy="5969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00909" y="4941455"/>
            <a:ext cx="1115291" cy="227445"/>
          </a:xfrm>
          <a:prstGeom prst="ellipse">
            <a:avLst/>
          </a:prstGeom>
          <a:noFill/>
          <a:ln>
            <a:solidFill>
              <a:srgbClr val="F03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91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000" y="266700"/>
            <a:ext cx="14855052" cy="835596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450" y="365126"/>
            <a:ext cx="4572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REV 253: Pandora (first views of northern hemisphere)</a:t>
            </a:r>
          </a:p>
          <a:p>
            <a:r>
              <a:rPr lang="en-US" dirty="0">
                <a:solidFill>
                  <a:srgbClr val="FFFFFF"/>
                </a:solidFill>
              </a:rPr>
              <a:t>REV 257: Best-ever view of Daphnis</a:t>
            </a:r>
          </a:p>
          <a:p>
            <a:r>
              <a:rPr lang="en-US" dirty="0">
                <a:solidFill>
                  <a:srgbClr val="FFFFFF"/>
                </a:solidFill>
              </a:rPr>
              <a:t>REV 259:  Last view of </a:t>
            </a:r>
            <a:r>
              <a:rPr lang="en-US" dirty="0" err="1">
                <a:solidFill>
                  <a:srgbClr val="FFFFFF"/>
                </a:solidFill>
              </a:rPr>
              <a:t>Epimetheus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REV 264: Best-ever images of Pan</a:t>
            </a:r>
          </a:p>
          <a:p>
            <a:r>
              <a:rPr lang="en-US" dirty="0">
                <a:solidFill>
                  <a:srgbClr val="FFFFFF"/>
                </a:solidFill>
              </a:rPr>
              <a:t>REV 269: Last and best views of Atlas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276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9"/>
            <a:ext cx="9144000" cy="287337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Some of Cassini’s best views of these moons prior to the fabulous 5</a:t>
            </a:r>
            <a:r>
              <a:rPr lang="is-IS" dirty="0" smtClean="0">
                <a:solidFill>
                  <a:schemeClr val="bg1"/>
                </a:solidFill>
              </a:rPr>
              <a:t>…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3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604" y="365129"/>
            <a:ext cx="8167753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+mn-lt"/>
              </a:rPr>
              <a:t>Dec</a:t>
            </a:r>
            <a:r>
              <a:rPr lang="en-US" b="1" dirty="0" smtClean="0">
                <a:solidFill>
                  <a:srgbClr val="FFFF00"/>
                </a:solidFill>
                <a:latin typeface="+mn-lt"/>
              </a:rPr>
              <a:t>. 6, 2015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61297"/>
            <a:ext cx="3922520" cy="4389120"/>
          </a:xfrm>
        </p:spPr>
      </p:pic>
      <p:sp>
        <p:nvSpPr>
          <p:cNvPr id="5" name="TextBox 4"/>
          <p:cNvSpPr txBox="1"/>
          <p:nvPr/>
        </p:nvSpPr>
        <p:spPr>
          <a:xfrm>
            <a:off x="102660" y="6196370"/>
            <a:ext cx="4249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dirty="0">
                <a:solidFill>
                  <a:prstClr val="white"/>
                </a:solidFill>
                <a:latin typeface="Calibri"/>
              </a:rPr>
              <a:t>Prometheus: 86 km wide; 37,000 km away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279" y="1961297"/>
            <a:ext cx="3291840" cy="43891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60" y="1961297"/>
            <a:ext cx="3291840" cy="43891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14417" y="6025077"/>
            <a:ext cx="3129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dirty="0">
                <a:solidFill>
                  <a:prstClr val="white"/>
                </a:solidFill>
                <a:latin typeface="Calibri"/>
              </a:rPr>
              <a:t>Epimetheus: 86 km; 35,000 km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0872" y="5242452"/>
            <a:ext cx="2531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dirty="0">
                <a:solidFill>
                  <a:prstClr val="white"/>
                </a:solidFill>
                <a:latin typeface="Calibri"/>
              </a:rPr>
              <a:t>Atlas:  30 km; 32,000 km  </a:t>
            </a:r>
          </a:p>
        </p:txBody>
      </p:sp>
    </p:spTree>
    <p:extLst>
      <p:ext uri="{BB962C8B-B14F-4D97-AF65-F5344CB8AC3E}">
        <p14:creationId xmlns:p14="http://schemas.microsoft.com/office/powerpoint/2010/main" val="2044012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an_atlas_2007_PIA08405_fi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8900"/>
            <a:ext cx="9144000" cy="412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1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rometheus_pandora_1649_4172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2" y="0"/>
            <a:ext cx="752025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870" y="6096000"/>
            <a:ext cx="2573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Prometheus and Pandora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885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aphnis_equinox_PIA11653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51300" y="-4991100"/>
            <a:ext cx="14071600" cy="1407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15900" y="4140200"/>
            <a:ext cx="2969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Daphnis approaching equinox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990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andora_Nov2005_PIA0763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606"/>
            <a:ext cx="9144000" cy="6143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50" y="6032500"/>
            <a:ext cx="1974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Pandora, Nov 2005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296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16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96333"/>
            <a:ext cx="2289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#1 Pandora 18 Dec 2016</a:t>
            </a:r>
            <a:endParaRPr lang="en-US" dirty="0"/>
          </a:p>
        </p:txBody>
      </p:sp>
      <p:pic>
        <p:nvPicPr>
          <p:cNvPr id="4" name="Picture 3" descr="pandora_Dec2016_PIA21055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622300"/>
            <a:ext cx="6362700" cy="561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72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17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3" name="Picture 2" descr="daphnis_Screen Shot 2017-01-18 at 7.54.5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419100"/>
            <a:ext cx="8458200" cy="6007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768"/>
            <a:ext cx="2605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#2 Daphnis 16 January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39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18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3" name="Picture 2" descr="daphni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2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19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5" name="Picture 4" descr="epimethius_N0027573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472" y="329232"/>
            <a:ext cx="5944568" cy="59445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9768"/>
            <a:ext cx="2910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#3 </a:t>
            </a:r>
            <a:r>
              <a:rPr lang="en-US" dirty="0" err="1" smtClean="0"/>
              <a:t>Epimetheus</a:t>
            </a:r>
            <a:r>
              <a:rPr lang="en-US" dirty="0" smtClean="0"/>
              <a:t> 30 January 2017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27566"/>
            <a:ext cx="2538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FFFF"/>
                </a:solidFill>
              </a:rPr>
              <a:t>129.8 × 114 × 106.2 </a:t>
            </a:r>
            <a:r>
              <a:rPr lang="ru-RU" dirty="0" err="1" smtClean="0">
                <a:solidFill>
                  <a:srgbClr val="FFFFFF"/>
                </a:solidFill>
              </a:rPr>
              <a:t>km</a:t>
            </a:r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dirty="0" err="1" smtClean="0">
                <a:solidFill>
                  <a:srgbClr val="FFFFFF"/>
                </a:solidFill>
              </a:rPr>
              <a:t>diam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88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20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4" name="Picture 3" descr="epim_N00275747-dun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26" y="530912"/>
            <a:ext cx="5228973" cy="55036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49768"/>
            <a:ext cx="2910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#3 </a:t>
            </a:r>
            <a:r>
              <a:rPr lang="en-US" dirty="0" err="1" smtClean="0"/>
              <a:t>Epimetheus</a:t>
            </a:r>
            <a:r>
              <a:rPr lang="en-US" dirty="0" smtClean="0"/>
              <a:t> 30 January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37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21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3" name="Picture 2" descr="pan_N1867604669_1_DN0-2700_z4_en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0"/>
            <a:ext cx="8572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" y="49768"/>
            <a:ext cx="1994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#4 Pan 7 March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45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22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5" name="Picture 4" descr="pan_N1867604669_1_DN0-2700_z4_en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4286250" cy="3429000"/>
          </a:xfrm>
          <a:prstGeom prst="rect">
            <a:avLst/>
          </a:prstGeom>
        </p:spPr>
      </p:pic>
      <p:pic>
        <p:nvPicPr>
          <p:cNvPr id="6" name="Picture 5" descr="CarinthianCheeseDumpling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133600"/>
            <a:ext cx="434001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76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57800" y="1371600"/>
            <a:ext cx="3657600" cy="3429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029200"/>
            <a:ext cx="8686800" cy="1600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432FF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5" r="54689" b="40073"/>
          <a:stretch/>
        </p:blipFill>
        <p:spPr>
          <a:xfrm>
            <a:off x="977900" y="977899"/>
            <a:ext cx="7442199" cy="52462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" y="49768"/>
            <a:ext cx="2016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#5 Atlas </a:t>
            </a:r>
            <a:r>
              <a:rPr lang="en-US" smtClean="0"/>
              <a:t>12 April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716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A9DB952-D2FF-471F-897E-1437345C8095}" type="slidenum">
              <a:rPr lang="en-US" altLang="en-US" smtClean="0"/>
              <a:pPr/>
              <a:t>24</a:t>
            </a:fld>
            <a:endParaRPr lang="en-US" altLang="en-US" dirty="0">
              <a:latin typeface="Times New Roman" panose="02020603050405020304" pitchFamily="18" charset="0"/>
            </a:endParaRPr>
          </a:p>
        </p:txBody>
      </p:sp>
      <p:pic>
        <p:nvPicPr>
          <p:cNvPr id="3" name="Picture 2" descr="FU170414a_Pan264_Daphnis257_Atlas26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15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&amp;NF">
  <a:themeElements>
    <a:clrScheme name="Custom 6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wFrontie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Frontie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Frontie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Frontie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Frontie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Frontie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Frontie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Frontie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Frontie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Frontie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Frontie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Frontie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314</Words>
  <Application>Microsoft Macintosh PowerPoint</Application>
  <PresentationFormat>On-screen Show (4:3)</PresentationFormat>
  <Paragraphs>86</Paragraphs>
  <Slides>24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1_Office Theme</vt:lpstr>
      <vt:lpstr>2_Office Theme</vt:lpstr>
      <vt:lpstr>D&amp;NF</vt:lpstr>
      <vt:lpstr>3_Office Theme</vt:lpstr>
      <vt:lpstr>PowerPoint Presentation</vt:lpstr>
      <vt:lpstr>Five Fabulous Flybys (Best ever!)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of Cassini’s best views of these moons prior to the fabulous 5…</vt:lpstr>
      <vt:lpstr>Dec. 6,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Hendrix</dc:creator>
  <cp:lastModifiedBy>Microsoft Office User</cp:lastModifiedBy>
  <cp:revision>65</cp:revision>
  <dcterms:created xsi:type="dcterms:W3CDTF">2017-04-18T15:29:36Z</dcterms:created>
  <dcterms:modified xsi:type="dcterms:W3CDTF">2017-04-24T03:59:05Z</dcterms:modified>
</cp:coreProperties>
</file>