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0" r:id="rId4"/>
  </p:sldMasterIdLst>
  <p:notesMasterIdLst>
    <p:notesMasterId r:id="rId29"/>
  </p:notesMasterIdLst>
  <p:sldIdLst>
    <p:sldId id="273" r:id="rId5"/>
    <p:sldId id="274" r:id="rId6"/>
    <p:sldId id="275" r:id="rId7"/>
    <p:sldId id="276" r:id="rId8"/>
    <p:sldId id="278" r:id="rId9"/>
    <p:sldId id="277" r:id="rId10"/>
    <p:sldId id="279" r:id="rId11"/>
    <p:sldId id="280" r:id="rId12"/>
    <p:sldId id="281" r:id="rId13"/>
    <p:sldId id="265" r:id="rId14"/>
    <p:sldId id="257" r:id="rId15"/>
    <p:sldId id="287" r:id="rId16"/>
    <p:sldId id="270" r:id="rId17"/>
    <p:sldId id="283" r:id="rId18"/>
    <p:sldId id="272" r:id="rId19"/>
    <p:sldId id="267" r:id="rId20"/>
    <p:sldId id="266" r:id="rId21"/>
    <p:sldId id="271" r:id="rId22"/>
    <p:sldId id="263" r:id="rId23"/>
    <p:sldId id="284" r:id="rId24"/>
    <p:sldId id="261" r:id="rId25"/>
    <p:sldId id="286" r:id="rId26"/>
    <p:sldId id="259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37" autoAdjust="0"/>
  </p:normalViewPr>
  <p:slideViewPr>
    <p:cSldViewPr snapToGrid="0" snapToObjects="1">
      <p:cViewPr>
        <p:scale>
          <a:sx n="100" d="100"/>
          <a:sy n="100" d="100"/>
        </p:scale>
        <p:origin x="-1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DDC3-BB89-704A-BD96-FEF44FA19862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03CC-F3E4-5441-85D1-11783572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1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1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432FF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432FF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Courtesy </a:t>
            </a:r>
            <a:r>
              <a:rPr lang="en-US" dirty="0" err="1" smtClean="0"/>
              <a:t>Tilmann</a:t>
            </a:r>
            <a:r>
              <a:rPr lang="en-US" dirty="0" smtClean="0"/>
              <a:t> </a:t>
            </a:r>
            <a:r>
              <a:rPr lang="en-US" dirty="0" err="1" smtClean="0"/>
              <a:t>Denk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5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03CC-F3E4-5441-85D1-117835724B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70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37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1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70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99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93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80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466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98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98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3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990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053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37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10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10556"/>
            <a:ext cx="2133600" cy="400110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7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1345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NA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8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04387" y="6483355"/>
            <a:ext cx="787725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9/16/14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537" y="6483355"/>
            <a:ext cx="4588933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technical data in this document is controlled under the U.S. Export Regulations; release to foreign persons may require an export authorization.   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55"/>
            <a:ext cx="1132449" cy="246221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001888" y="1297172"/>
            <a:ext cx="7684911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387" y="6483361"/>
            <a:ext cx="88650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61"/>
            <a:ext cx="1132449" cy="246221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1450" y="6523038"/>
            <a:ext cx="489585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06972" y="6596068"/>
            <a:ext cx="508455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DB952-D2FF-471F-897E-1437345C8095}" type="slidenum">
              <a:rPr lang="en-US" altLang="en-US"/>
              <a:pPr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813550" y="6597650"/>
            <a:ext cx="762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70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99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930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930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80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466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982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98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376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053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37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1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80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46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98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9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37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05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_B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0556"/>
            <a:ext cx="2133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FFFFFF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D804BE-5198-2946-A7CF-1560F12F4DF1}" type="slidenum">
              <a:rPr lang="en-US" smtClean="0"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7" y="1165225"/>
            <a:ext cx="875665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87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91A39F-11B5-9847-AA17-E654CBC879A1}" type="datetimeFigureOut">
              <a:rPr lang="en-US" smtClean="0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4/23/17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 Narrow"/>
          <a:ea typeface="+mj-ea"/>
          <a:cs typeface="Arial Narrow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515938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+mn-ea"/>
        </a:defRPr>
      </a:lvl2pPr>
      <a:lvl3pPr marL="739775" indent="-166688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089025" indent="-233363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2060"/>
            </a:gs>
            <a:gs pos="88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07270F6-2524-487B-94FB-5C124058DA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BB126D-CA3D-4EA4-9838-6F2DC0848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1540" y="200373"/>
            <a:ext cx="935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Atlas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1080" y="103515"/>
            <a:ext cx="123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Helene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4742" y="202288"/>
            <a:ext cx="1562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prstClr val="black"/>
                </a:solidFill>
                <a:latin typeface="Calibri"/>
              </a:rPr>
              <a:t>Methone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9144000" cy="28733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Some of Cassini’s best views of these moons prior to the fabulous 5</a:t>
            </a:r>
            <a:r>
              <a:rPr lang="is-I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04" y="365129"/>
            <a:ext cx="816775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Dec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. 6, 2015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1297"/>
            <a:ext cx="3922520" cy="4389120"/>
          </a:xfrm>
        </p:spPr>
      </p:pic>
      <p:sp>
        <p:nvSpPr>
          <p:cNvPr id="5" name="TextBox 4"/>
          <p:cNvSpPr txBox="1"/>
          <p:nvPr/>
        </p:nvSpPr>
        <p:spPr>
          <a:xfrm>
            <a:off x="102660" y="619637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Calibri"/>
              </a:rPr>
              <a:t>Prometheus: 86 km wide; 37,000 km away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79" y="1961297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961297"/>
            <a:ext cx="3291840" cy="438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4417" y="6025077"/>
            <a:ext cx="312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Calibri"/>
              </a:rPr>
              <a:t>Epimetheus: 86 km; 35,000 km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0872" y="5242452"/>
            <a:ext cx="253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Calibri"/>
              </a:rPr>
              <a:t>Atlas:  30 km; 32,000 km  </a:t>
            </a:r>
          </a:p>
        </p:txBody>
      </p:sp>
    </p:spTree>
    <p:extLst>
      <p:ext uri="{BB962C8B-B14F-4D97-AF65-F5344CB8AC3E}">
        <p14:creationId xmlns:p14="http://schemas.microsoft.com/office/powerpoint/2010/main" val="204401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an_atlas_2007_PIA08405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41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metheus_pandora_1649_417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" y="0"/>
            <a:ext cx="75202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70" y="6096000"/>
            <a:ext cx="257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Prometheus and Pandora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8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phnis_equinox_PIA1165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1300" y="-4991100"/>
            <a:ext cx="14071600" cy="140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15900" y="4140200"/>
            <a:ext cx="296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Daphnis approaching equinox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ndora_Nov2005_PIA0763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6"/>
            <a:ext cx="9144000" cy="614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032500"/>
            <a:ext cx="19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Pandora, Nov 2005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16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6333"/>
            <a:ext cx="22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 Pandora 18 Dec 2016</a:t>
            </a:r>
            <a:endParaRPr lang="en-US" dirty="0"/>
          </a:p>
        </p:txBody>
      </p:sp>
      <p:pic>
        <p:nvPicPr>
          <p:cNvPr id="4" name="Picture 3" descr="pandora_Dec2016_PIA2105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622300"/>
            <a:ext cx="63627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17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daphnis_Screen Shot 2017-01-18 at 7.54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19100"/>
            <a:ext cx="8458200" cy="600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768"/>
            <a:ext cx="260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#2 Daphnis 16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18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daphn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19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epimethius_N002757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72" y="329232"/>
            <a:ext cx="5944568" cy="5944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7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#3 </a:t>
            </a:r>
            <a:r>
              <a:rPr lang="en-US" dirty="0" err="1" smtClean="0"/>
              <a:t>Epimetheus</a:t>
            </a:r>
            <a:r>
              <a:rPr lang="en-US" dirty="0" smtClean="0"/>
              <a:t> 30 January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7566"/>
            <a:ext cx="253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129.8 × 114 × 106.2 </a:t>
            </a:r>
            <a:r>
              <a:rPr lang="ru-RU" dirty="0" err="1" smtClean="0">
                <a:solidFill>
                  <a:srgbClr val="FFFFFF"/>
                </a:solidFill>
              </a:rPr>
              <a:t>km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diam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Five Fabulous Flybys (Best ever!)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456492"/>
              </p:ext>
            </p:extLst>
          </p:nvPr>
        </p:nvGraphicFramePr>
        <p:xfrm>
          <a:off x="628650" y="1513840"/>
          <a:ext cx="78867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30"/>
                <a:gridCol w="1249680"/>
                <a:gridCol w="4949190"/>
              </a:tblGrid>
              <a:tr h="347345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Closest approach (km)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Pandora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Dec 2016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20,000; closest by almost a factor of 3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Daphnis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Jan 2017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17,600;</a:t>
                      </a:r>
                      <a:r>
                        <a:rPr lang="en-US" baseline="0" dirty="0" smtClean="0"/>
                        <a:t> closest by over an order of magnitude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Epimetheus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Jan 2017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5900; closest by factor of 6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March 2017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25,350;</a:t>
                      </a:r>
                      <a:r>
                        <a:rPr lang="en-US" baseline="0" dirty="0" smtClean="0"/>
                        <a:t> closest by a factor of 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April 2017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13,170;</a:t>
                      </a:r>
                      <a:r>
                        <a:rPr lang="en-US" baseline="0" dirty="0" smtClean="0"/>
                        <a:t> Closest by factor of 2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540" y="200373"/>
            <a:ext cx="935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Atlas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6661" y="103515"/>
            <a:ext cx="123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Helene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4742" y="202288"/>
            <a:ext cx="1562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prstClr val="black"/>
                </a:solidFill>
                <a:latin typeface="Calibri"/>
              </a:rPr>
              <a:t>Methone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67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20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epim_N00275747-du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26" y="530912"/>
            <a:ext cx="5228973" cy="5503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7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#3 </a:t>
            </a:r>
            <a:r>
              <a:rPr lang="en-US" dirty="0" err="1" smtClean="0"/>
              <a:t>Epimetheus</a:t>
            </a:r>
            <a:r>
              <a:rPr lang="en-US" dirty="0" smtClean="0"/>
              <a:t> 30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3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21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pan_N1867604669_1_DN0-2700_z4_e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" y="49768"/>
            <a:ext cx="199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#4 Pan 7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4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22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pan_N1867604669_1_DN0-2700_z4_e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286250" cy="3429000"/>
          </a:xfrm>
          <a:prstGeom prst="rect">
            <a:avLst/>
          </a:prstGeom>
        </p:spPr>
      </p:pic>
      <p:pic>
        <p:nvPicPr>
          <p:cNvPr id="6" name="Picture 5" descr="CarinthianCheeseDumplin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34001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1371600"/>
            <a:ext cx="3657600" cy="3429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86800" cy="16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432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5" r="54689" b="40073"/>
          <a:stretch/>
        </p:blipFill>
        <p:spPr>
          <a:xfrm>
            <a:off x="977900" y="977899"/>
            <a:ext cx="7442199" cy="5246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" y="49768"/>
            <a:ext cx="201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#5 Atlas </a:t>
            </a:r>
            <a:r>
              <a:rPr lang="en-US" smtClean="0"/>
              <a:t>12 April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1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24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FU170414a_Pan264_Daphnis257_Atlas2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image “file:///C:/program%20files/qualcomm/eudora/attach/rings_satellites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2"/>
            <a:ext cx="9144000" cy="65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66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image “file:///C:/program%20files/qualcomm/eudora/attach/rings_satellites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2"/>
            <a:ext cx="9144000" cy="65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500909" y="5380182"/>
            <a:ext cx="369455" cy="87733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0552" y="6072848"/>
            <a:ext cx="26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Pandora (F ring shepherd)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9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image “file:///C:/program%20files/qualcomm/eudora/attach/rings_satellites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2"/>
            <a:ext cx="9144000" cy="65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500909" y="5380182"/>
            <a:ext cx="369455" cy="87733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69260" y="3632200"/>
            <a:ext cx="562840" cy="110028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32100" y="3314700"/>
            <a:ext cx="23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Daphnis (in Keeler gap)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552" y="6072848"/>
            <a:ext cx="26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Pandora (F ring shepherd)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image “file:///C:/program%20files/qualcomm/eudora/attach/rings_satellites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2"/>
            <a:ext cx="9144000" cy="65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0" y="4941455"/>
            <a:ext cx="1124528" cy="946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6727" y="5911273"/>
            <a:ext cx="297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Epimetheus</a:t>
            </a:r>
            <a:r>
              <a:rPr lang="en-US" dirty="0" smtClean="0">
                <a:solidFill>
                  <a:srgbClr val="FF0000"/>
                </a:solidFill>
              </a:rPr>
              <a:t> (A ring shepherd)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00909" y="5380182"/>
            <a:ext cx="369455" cy="87733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69260" y="3632200"/>
            <a:ext cx="562840" cy="110028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2100" y="3314700"/>
            <a:ext cx="23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Daphnis (in Keeler gap)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52" y="6072848"/>
            <a:ext cx="26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Pandora (F ring shepherd)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7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image “file:///C:/program%20files/qualcomm/eudora/attach/rings_satellites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2"/>
            <a:ext cx="9144000" cy="65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0" y="4941455"/>
            <a:ext cx="1124528" cy="946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6727" y="5911273"/>
            <a:ext cx="297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Epimetheus</a:t>
            </a:r>
            <a:r>
              <a:rPr lang="en-US" dirty="0" smtClean="0">
                <a:solidFill>
                  <a:srgbClr val="FF0000"/>
                </a:solidFill>
              </a:rPr>
              <a:t> (A ring shepherd)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00909" y="5380182"/>
            <a:ext cx="369455" cy="87733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69260" y="3632200"/>
            <a:ext cx="562840" cy="110028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2100" y="3314700"/>
            <a:ext cx="23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Daphnis (in Keeler gap)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52" y="6072848"/>
            <a:ext cx="26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Pandora (F ring shepherd)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00909" y="3632200"/>
            <a:ext cx="768351" cy="5969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image “file:///C:/program%20files/qualcomm/eudora/attach/rings_satellites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212"/>
            <a:ext cx="9144000" cy="65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0" y="4941455"/>
            <a:ext cx="1124528" cy="946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6727" y="5911273"/>
            <a:ext cx="297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Epimetheus</a:t>
            </a:r>
            <a:r>
              <a:rPr lang="en-US" dirty="0" smtClean="0">
                <a:solidFill>
                  <a:srgbClr val="FF0000"/>
                </a:solidFill>
              </a:rPr>
              <a:t> (A ring shepherd)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00909" y="5380182"/>
            <a:ext cx="369455" cy="87733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69260" y="3632200"/>
            <a:ext cx="562840" cy="110028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2100" y="3314700"/>
            <a:ext cx="23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Daphnis (in Keeler gap)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52" y="6072848"/>
            <a:ext cx="26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Pandora (F ring shepherd)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00909" y="3632200"/>
            <a:ext cx="768351" cy="5969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0909" y="4941455"/>
            <a:ext cx="1115291" cy="227445"/>
          </a:xfrm>
          <a:prstGeom prst="ellipse">
            <a:avLst/>
          </a:prstGeom>
          <a:noFill/>
          <a:ln>
            <a:solidFill>
              <a:srgbClr val="F03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0" y="266700"/>
            <a:ext cx="14855052" cy="835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50" y="365126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REV 253: Pandora (first views of northern hemisphere)</a:t>
            </a:r>
          </a:p>
          <a:p>
            <a:r>
              <a:rPr lang="en-US" dirty="0">
                <a:solidFill>
                  <a:srgbClr val="FFFFFF"/>
                </a:solidFill>
              </a:rPr>
              <a:t>REV 257: Best-ever view of Daphnis</a:t>
            </a:r>
          </a:p>
          <a:p>
            <a:r>
              <a:rPr lang="en-US" dirty="0">
                <a:solidFill>
                  <a:srgbClr val="FFFFFF"/>
                </a:solidFill>
              </a:rPr>
              <a:t>REV 259:  Last view of </a:t>
            </a:r>
            <a:r>
              <a:rPr lang="en-US" dirty="0" err="1">
                <a:solidFill>
                  <a:srgbClr val="FFFFFF"/>
                </a:solidFill>
              </a:rPr>
              <a:t>Epimetheus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REV 264: Best-ever images of Pan</a:t>
            </a:r>
          </a:p>
          <a:p>
            <a:r>
              <a:rPr lang="en-US" dirty="0">
                <a:solidFill>
                  <a:srgbClr val="FFFFFF"/>
                </a:solidFill>
              </a:rPr>
              <a:t>REV 269: Last and best views of Atlas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7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&amp;NF">
  <a:themeElements>
    <a:clrScheme name="Custom 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Fronti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314</Words>
  <Application>Microsoft Macintosh PowerPoint</Application>
  <PresentationFormat>On-screen Show (4:3)</PresentationFormat>
  <Paragraphs>86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1_Office Theme</vt:lpstr>
      <vt:lpstr>2_Office Theme</vt:lpstr>
      <vt:lpstr>D&amp;NF</vt:lpstr>
      <vt:lpstr>3_Office Theme</vt:lpstr>
      <vt:lpstr>PowerPoint Presentation</vt:lpstr>
      <vt:lpstr>Five Fabulous Flybys (Best ever!)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of Cassini’s best views of these moons prior to the fabulous 5…</vt:lpstr>
      <vt:lpstr>Dec. 6,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Hendrix</dc:creator>
  <cp:lastModifiedBy>Microsoft Office User</cp:lastModifiedBy>
  <cp:revision>65</cp:revision>
  <dcterms:created xsi:type="dcterms:W3CDTF">2017-04-18T15:29:36Z</dcterms:created>
  <dcterms:modified xsi:type="dcterms:W3CDTF">2017-04-24T03:59:05Z</dcterms:modified>
</cp:coreProperties>
</file>