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4" r:id="rId3"/>
    <p:sldId id="423" r:id="rId4"/>
    <p:sldId id="425" r:id="rId5"/>
    <p:sldId id="391" r:id="rId6"/>
    <p:sldId id="410" r:id="rId7"/>
    <p:sldId id="416" r:id="rId8"/>
    <p:sldId id="422" r:id="rId9"/>
    <p:sldId id="426" r:id="rId10"/>
    <p:sldId id="433" r:id="rId11"/>
    <p:sldId id="421" r:id="rId12"/>
    <p:sldId id="415" r:id="rId13"/>
    <p:sldId id="418" r:id="rId14"/>
    <p:sldId id="435" r:id="rId15"/>
    <p:sldId id="436" r:id="rId16"/>
    <p:sldId id="427" r:id="rId17"/>
    <p:sldId id="428" r:id="rId18"/>
    <p:sldId id="429" r:id="rId19"/>
    <p:sldId id="431" r:id="rId20"/>
    <p:sldId id="432" r:id="rId21"/>
    <p:sldId id="357" r:id="rId22"/>
    <p:sldId id="434" r:id="rId23"/>
    <p:sldId id="411" r:id="rId24"/>
    <p:sldId id="419" r:id="rId25"/>
    <p:sldId id="420" r:id="rId26"/>
    <p:sldId id="417" r:id="rId27"/>
    <p:sldId id="270" r:id="rId28"/>
    <p:sldId id="399" r:id="rId29"/>
    <p:sldId id="414" r:id="rId30"/>
    <p:sldId id="412" r:id="rId31"/>
    <p:sldId id="413" r:id="rId32"/>
    <p:sldId id="424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F1B0"/>
    <a:srgbClr val="FCF7DD"/>
    <a:srgbClr val="7F6D1F"/>
    <a:srgbClr val="FCD93E"/>
    <a:srgbClr val="75898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60" autoAdjust="0"/>
  </p:normalViewPr>
  <p:slideViewPr>
    <p:cSldViewPr snapToGrid="0" snapToObjects="1">
      <p:cViewPr varScale="1">
        <p:scale>
          <a:sx n="111" d="100"/>
          <a:sy n="111" d="100"/>
        </p:scale>
        <p:origin x="-14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C6F385-D764-5949-958F-1DEC38A7C1F0}" type="datetime1">
              <a:rPr lang="en-US"/>
              <a:pPr/>
              <a:t>2016/07/26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4CF9C2-6DFD-7C49-9AE6-207BCB988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9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89E2B2-AB77-ED40-8CAE-6689B5C9B037}" type="datetime1">
              <a:rPr lang="en-US"/>
              <a:pPr/>
              <a:t>2016/07/26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C9A012-EA75-5443-BA27-D1AE7C579F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76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11FD8F-CA10-DC4D-AF7A-FC87C4DF8200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5A9FC6C-DB88-9A44-ADC6-54393C48BB86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B1A8E-F2F7-BB4B-9F44-9F357124F6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444DB-2B8D-FF41-A90C-71D6E6AFE8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2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263DB-165C-4A42-8362-88A6AD27C8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0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D5F0-EFB3-2D4C-B24A-DDC0BE393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8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00267-6FA9-004E-83F3-9BDACF362C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7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1777D-680D-1B41-B270-50051D883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A0D11-7CA0-A64F-9222-D7C512FC52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217F9-EE94-0B45-A2BF-2F4F4631F4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4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CED00-0538-7C46-99E9-7DA8BCCD0C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9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59A3B-C268-3240-BEDB-B235F827DC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6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63E04-5814-7547-934D-C72C740164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7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CD93E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492875"/>
            <a:ext cx="48768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CD93E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CD93E"/>
                </a:solidFill>
                <a:cs typeface="Arial" charset="0"/>
              </a:defRPr>
            </a:lvl1pPr>
          </a:lstStyle>
          <a:p>
            <a:fld id="{87158F41-6D1C-C34F-9BEE-BBB926E16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rgbClr val="FCD93E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tojournal.jpl.nasa.gov/archive/PIA20020.gif" TargetMode="Externa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photojournal.jpl.nasa.gov/archive/PIA20020.gif" TargetMode="External"/><Relationship Id="rId5" Type="http://schemas.openxmlformats.org/officeDocument/2006/relationships/image" Target="../media/image3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o.univ-reims.fr/tac/images/TAC_2016-Abstract_book.pdf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direct.com/science/journal/00191035/27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photojournal.jpl.nasa.gov/catalog/PIA1965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tojournal.jpl.nasa.gov/catalog/PIA1965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  <a:cs typeface="Arial" charset="0"/>
              </a:rPr>
              <a:t>26 July 2016</a:t>
            </a:r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E8019D-EFDC-DA41-9002-8ED3FFCD3711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1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sp>
        <p:nvSpPr>
          <p:cNvPr id="1536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  <a:cs typeface="Arial" charset="0"/>
              </a:rPr>
              <a:t>CHARM: Cassini's 12th Anniversary -- Titan!</a:t>
            </a:r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pic>
        <p:nvPicPr>
          <p:cNvPr id="3" name="Picture 2" descr="T118_LimbHaze-UV3-CB1-CB3-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358188"/>
          </a:xfrm>
          <a:prstGeom prst="rect">
            <a:avLst/>
          </a:prstGeom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  <a:t>CHARM: Cassini</a:t>
            </a:r>
            <a:r>
              <a:rPr lang="en-US" sz="3600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>-Huygens Mission to Saturn </a:t>
            </a:r>
            <a:r>
              <a:rPr lang="en-US" sz="36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3600" baseline="300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  <a:t>th</a:t>
            </a:r>
            <a:r>
              <a:rPr lang="en-US" sz="36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  <a:t> Anniversary!!</a:t>
            </a:r>
            <a:br>
              <a:rPr lang="en-US" sz="36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1800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1800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dirty="0" smtClean="0">
                <a:solidFill>
                  <a:srgbClr val="FCF1B0"/>
                </a:solidFill>
                <a:latin typeface="Arial" charset="0"/>
                <a:ea typeface="ＭＳ Ｐゴシック" charset="0"/>
              </a:rPr>
              <a:t>Titan </a:t>
            </a:r>
            <a:r>
              <a:rPr lang="en-US" sz="3600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>Highlights</a:t>
            </a: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CF1B0"/>
                </a:solidFill>
                <a:latin typeface="Arial" charset="0"/>
                <a:ea typeface="ＭＳ Ｐゴシック" charset="0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Zibi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Turtle,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JHU/APL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6248400" y="6486525"/>
            <a:ext cx="2895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T118, 4 April 2016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0109"/>
            <a:ext cx="8229600" cy="5277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/>
              <a:t>Cassini </a:t>
            </a:r>
            <a:r>
              <a:rPr lang="en-US" sz="4000"/>
              <a:t>RADAR emissivity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1328"/>
            <a:ext cx="9144000" cy="5349875"/>
          </a:xfrm>
        </p:spPr>
        <p:txBody>
          <a:bodyPr/>
          <a:lstStyle/>
          <a:p>
            <a:r>
              <a:rPr lang="en-US" sz="2400"/>
              <a:t>Small regions of low emissivity near impact craters attributed to presence of near-surface (~m) water ice (Janssen </a:t>
            </a:r>
            <a:r>
              <a:rPr lang="en-US" sz="2400" i="1"/>
              <a:t>et al.</a:t>
            </a:r>
            <a:r>
              <a:rPr lang="en-US" sz="2400"/>
              <a:t> 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Updated map of Titanian mountains</a:t>
            </a:r>
            <a:br>
              <a:rPr lang="en-US" sz="2800"/>
            </a:br>
            <a:r>
              <a:rPr lang="en-US" sz="2800"/>
              <a:t>(named for mountains &amp; peaks in Tolkien's Middle Earth)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45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4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092" y="457200"/>
            <a:ext cx="7799908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800"/>
              <a:t>Titan's highest peak 3337 m (10948 ft) in Mithrim Montes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12</a:t>
            </a:fld>
            <a:endParaRPr lang="en-US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344092" y="6019800"/>
            <a:ext cx="2895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CD93E"/>
                </a:solidFill>
              </a:rPr>
              <a:t>T43, 12 May 2008</a:t>
            </a:r>
            <a:endParaRPr lang="en-US" sz="1800" dirty="0">
              <a:solidFill>
                <a:srgbClr val="FCD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4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Tectonics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349875"/>
          </a:xfrm>
        </p:spPr>
        <p:txBody>
          <a:bodyPr/>
          <a:lstStyle/>
          <a:p>
            <a:r>
              <a:rPr lang="en-US" sz="2400"/>
              <a:t>Map of mountain ridges (Liu </a:t>
            </a:r>
            <a:r>
              <a:rPr lang="en-US" sz="2400" i="1"/>
              <a:t>et al.</a:t>
            </a:r>
            <a:r>
              <a:rPr lang="en-US" sz="2400"/>
              <a:t> 2016) overlain on interpolated RADAR topography data (Lorenz </a:t>
            </a:r>
            <a:r>
              <a:rPr lang="en-US" sz="2400" i="1"/>
              <a:t>et al. </a:t>
            </a:r>
            <a:r>
              <a:rPr lang="en-US" sz="2400"/>
              <a:t>2013)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1264"/>
            <a:ext cx="8229600" cy="48173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16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38" y="663464"/>
            <a:ext cx="6870862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Huygens Landing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3308"/>
            <a:ext cx="2648626" cy="5613575"/>
          </a:xfrm>
        </p:spPr>
        <p:txBody>
          <a:bodyPr/>
          <a:lstStyle/>
          <a:p>
            <a:r>
              <a:rPr lang="en-US" sz="2400"/>
              <a:t>Photometrically calibrated mosaic; side-looking (top) and down-looking (bottom), with range from landing site indicated at left, direction indicated at top (Karkoschka and Schröder 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47" y="0"/>
            <a:ext cx="45991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/>
              <a:t>Huygens Landing</a:t>
            </a:r>
            <a:br>
              <a:rPr lang="en-US" sz="4000"/>
            </a:br>
            <a:r>
              <a:rPr lang="en-US" sz="4000"/>
              <a:t>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3571303" cy="5349875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True color (left), enhanced (middle), Moon to scale (right) Side-looking (top) and down-looking (bottom), with range indicated at left (Karkoschka and Schröder 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Ligeia Mare: composition, bathymetry, and nature of the seafloor (Le Gall </a:t>
            </a:r>
            <a:r>
              <a:rPr lang="en-US" sz="3600" i="1"/>
              <a:t>et al.</a:t>
            </a:r>
            <a:r>
              <a:rPr lang="en-US" sz="3600"/>
              <a:t> 2016)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9525"/>
            <a:ext cx="9144000" cy="5349875"/>
          </a:xfrm>
        </p:spPr>
        <p:txBody>
          <a:bodyPr/>
          <a:lstStyle/>
          <a:p>
            <a:r>
              <a:rPr lang="en-US" sz="2400"/>
              <a:t>False color SAR (left) and surface emissivity (right)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39947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165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Ligeia Mare: composition, bathymetry, and nature of the seafloor (Le Gall </a:t>
            </a:r>
            <a:r>
              <a:rPr lang="en-US" sz="3600" i="1"/>
              <a:t>et al.</a:t>
            </a:r>
            <a:r>
              <a:rPr lang="en-US" sz="3600"/>
              <a:t> 2016)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0"/>
            <a:ext cx="9144000" cy="5349875"/>
          </a:xfrm>
        </p:spPr>
        <p:txBody>
          <a:bodyPr/>
          <a:lstStyle/>
          <a:p>
            <a:r>
              <a:rPr lang="en-US" sz="2400"/>
              <a:t>Bathymetry inferred from radiometry observations (left) and schematic overview of delivery of material to the seafloor (right)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36856"/>
            <a:ext cx="4572000" cy="28924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9202"/>
            <a:ext cx="4572000" cy="41877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8254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Hydrocarbon inventory in lakes and seas ~70,000 km</a:t>
            </a:r>
            <a:r>
              <a:rPr lang="en-US" sz="2800" baseline="30000"/>
              <a:t>3</a:t>
            </a:r>
            <a:r>
              <a:rPr lang="en-US" sz="2800"/>
              <a:t> = 35x all terrestrial fossil fuel reserves (Hayes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7280"/>
            <a:ext cx="9144000" cy="5349875"/>
          </a:xfrm>
        </p:spPr>
        <p:txBody>
          <a:bodyPr/>
          <a:lstStyle/>
          <a:p>
            <a:r>
              <a:rPr lang="en-US" sz="2400"/>
              <a:t>Ligeia Mare &amp; Ontario Lacus bathymetry derived from SAR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310"/>
            <a:ext cx="9144000" cy="47014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02328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Modeling circulation of Titan's seas</a:t>
            </a:r>
            <a:br>
              <a:rPr lang="en-US" sz="3600"/>
            </a:br>
            <a:r>
              <a:rPr lang="en-US" sz="3600"/>
              <a:t>(Tokano and Lorenz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0"/>
            <a:ext cx="9144000" cy="5349875"/>
          </a:xfrm>
        </p:spPr>
        <p:txBody>
          <a:bodyPr/>
          <a:lstStyle/>
          <a:p>
            <a:r>
              <a:rPr lang="en-US" sz="2800"/>
              <a:t>Sea surface currents with low (left) and high (right) precipitation rates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5378"/>
            <a:ext cx="4572000" cy="347840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9"/>
          <a:stretch/>
        </p:blipFill>
        <p:spPr>
          <a:xfrm>
            <a:off x="4572000" y="2295378"/>
            <a:ext cx="4572000" cy="34784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654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xx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26 July 2016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CHARM: Cassini's 12th Anniversary -- Titan!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FC6791-B136-9347-A243-9E82DBCAC0F4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2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Modeling circulation of Titan's seas</a:t>
            </a:r>
            <a:br>
              <a:rPr lang="en-US" sz="3600"/>
            </a:br>
            <a:r>
              <a:rPr lang="en-US" sz="3600"/>
              <a:t>(Tokano and Lorenz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0"/>
            <a:ext cx="9144000" cy="5349875"/>
          </a:xfrm>
        </p:spPr>
        <p:txBody>
          <a:bodyPr/>
          <a:lstStyle/>
          <a:p>
            <a:r>
              <a:rPr lang="en-US" sz="2800"/>
              <a:t>Sea surface CH</a:t>
            </a:r>
            <a:r>
              <a:rPr lang="en-US" sz="2800" baseline="-25000"/>
              <a:t>4</a:t>
            </a:r>
            <a:r>
              <a:rPr lang="en-US" sz="2800"/>
              <a:t> mole fraction with low (left) and high (right) precipitation rates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729"/>
          <a:stretch/>
        </p:blipFill>
        <p:spPr>
          <a:xfrm>
            <a:off x="0" y="2257957"/>
            <a:ext cx="4572000" cy="35031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21"/>
          <a:stretch/>
        </p:blipFill>
        <p:spPr>
          <a:xfrm>
            <a:off x="4572000" y="2257957"/>
            <a:ext cx="4572000" cy="41615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6820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118_LimbHaze-UV3-CB1-CB3-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358188"/>
          </a:xfrm>
          <a:prstGeom prst="rect">
            <a:avLst/>
          </a:prstGeom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</a:rPr>
              <a:t>Seasonal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changes – still waiting for N summer storms…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30328"/>
              </p:ext>
            </p:extLst>
          </p:nvPr>
        </p:nvGraphicFramePr>
        <p:xfrm>
          <a:off x="0" y="716280"/>
          <a:ext cx="91440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7000"/>
                <a:gridCol w="2667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Event, Date</a:t>
                      </a:r>
                      <a:endParaRPr lang="en-US" sz="2000" u="sng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Time in</a:t>
                      </a:r>
                      <a:r>
                        <a:rPr lang="en-US" sz="2000" u="sng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Titan’s year</a:t>
                      </a:r>
                      <a:endParaRPr lang="en-US" sz="2000" u="sng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Voyager 1 flyby, 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Nov. 1980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29 March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Voyager 2 Flyby, Aug. 1981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8 April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Cassini SOI, 2 July 2004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Mid-January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Dissipation of high-alt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N.P. ethane cloud (VIMS), 2008-9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Late N. winter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11 Aug 2009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N. vernal equinox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Decrease in altitude of detached haze (ISS), 2009-2010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Early N. spring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Low-latitude rainstorm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(ISS), Sept.-Oct. 2010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Early April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Rapid changes in south polar upper atmospheric temperatures and composition (CIRS), 2010-2011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N. spring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South polar vortex, ~300 km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(ISS, VIMS) 2011/2012…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S.P.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stratospheric nitrile ice cloud, ~200 km alt (CIRS)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Onset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in l</a:t>
                      </a:r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ate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April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Development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of northern clouds (model predictions)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Spring…?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Development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of northern clouds (observations), 2016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Mid-June?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May 2017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N.</a:t>
                      </a:r>
                      <a:r>
                        <a:rPr lang="en-US" sz="2000" baseline="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CD93E"/>
                          </a:solidFill>
                          <a:latin typeface="Arial"/>
                          <a:cs typeface="Arial"/>
                        </a:rPr>
                        <a:t>summer solstice</a:t>
                      </a:r>
                      <a:endParaRPr lang="en-US" sz="2000" dirty="0">
                        <a:solidFill>
                          <a:srgbClr val="FCD93E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461" name="Date Placeholder 3"/>
          <p:cNvSpPr>
            <a:spLocks noGrp="1"/>
          </p:cNvSpPr>
          <p:nvPr>
            <p:ph type="dt" sz="quarter" idx="10"/>
          </p:nvPr>
        </p:nvSpPr>
        <p:spPr bwMode="auto">
          <a:solidFill>
            <a:schemeClr val="tx1">
              <a:alpha val="40000"/>
            </a:schemeClr>
          </a:solidFill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  <a:cs typeface="Arial" charset="0"/>
              </a:rPr>
              <a:t>26 July 2016</a:t>
            </a:r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sp>
        <p:nvSpPr>
          <p:cNvPr id="19462" name="Footer Placeholder 4"/>
          <p:cNvSpPr>
            <a:spLocks noGrp="1"/>
          </p:cNvSpPr>
          <p:nvPr>
            <p:ph type="ftr" sz="quarter" idx="11"/>
          </p:nvPr>
        </p:nvSpPr>
        <p:spPr bwMode="auto">
          <a:solidFill>
            <a:schemeClr val="tx1">
              <a:alpha val="40000"/>
            </a:schemeClr>
          </a:solidFill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  <a:cs typeface="Arial" charset="0"/>
              </a:rPr>
              <a:t>CHARM: Cassini's 12th Anniversary -- Titan!</a:t>
            </a:r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sp>
        <p:nvSpPr>
          <p:cNvPr id="19463" name="Slide Number Placeholder 5"/>
          <p:cNvSpPr>
            <a:spLocks noGrp="1"/>
          </p:cNvSpPr>
          <p:nvPr>
            <p:ph type="sldNum" sz="quarter" idx="12"/>
          </p:nvPr>
        </p:nvSpPr>
        <p:spPr bwMode="auto">
          <a:solidFill>
            <a:schemeClr val="tx1">
              <a:alpha val="40000"/>
            </a:schemeClr>
          </a:solidFill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34D39D-23DF-8E41-BDB0-6C5D77B551B9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21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9144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9188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22</a:t>
            </a:fld>
            <a:endParaRPr lang="en-US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-107950"/>
            <a:ext cx="735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99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TitanCloudCalendar1607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494"/>
            <a:ext cx="9144000" cy="69614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54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349875"/>
          </a:xfrm>
        </p:spPr>
        <p:txBody>
          <a:bodyPr/>
          <a:lstStyle/>
          <a:p>
            <a:r>
              <a:rPr lang="en-US" sz="2000" i="1"/>
              <a:t>Cassini</a:t>
            </a:r>
            <a:r>
              <a:rPr lang="en-US" sz="2000"/>
              <a:t> CIRS measurements at 19 µm (Jennings </a:t>
            </a:r>
            <a:r>
              <a:rPr lang="en-US" sz="2000" i="1"/>
              <a:t>et al.</a:t>
            </a:r>
            <a:r>
              <a:rPr lang="en-US" sz="2000"/>
              <a:t> 2016) animation: </a:t>
            </a:r>
            <a:r>
              <a:rPr lang="en-US" sz="2000">
                <a:hlinkClick r:id="rId2"/>
              </a:rPr>
              <a:t>http://photojournal.jpl.nasa.gov/archive/PIA20020.gif</a:t>
            </a:r>
            <a:endParaRPr lang="en-US" sz="2000"/>
          </a:p>
          <a:p>
            <a:r>
              <a:rPr lang="en-US" sz="2000"/>
              <a:t>T(max) = 93.6 K (-179.6°C, -292°F), T(min) = 90.1 K (-183.1°C, -298°F)</a:t>
            </a:r>
          </a:p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Titan's surface temperatures, 2004-2016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28334"/>
            <a:ext cx="8229600" cy="4996554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2400" y="1719637"/>
            <a:ext cx="289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CD93E"/>
                </a:solidFill>
              </a:rPr>
              <a:t>s</a:t>
            </a:r>
            <a:r>
              <a:rPr lang="en-US" sz="1600" dirty="0" smtClean="0">
                <a:solidFill>
                  <a:srgbClr val="FCD93E"/>
                </a:solidFill>
              </a:rPr>
              <a:t>outhern summer</a:t>
            </a:r>
            <a:endParaRPr lang="en-US" sz="1600" dirty="0">
              <a:solidFill>
                <a:srgbClr val="FCD93E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105400" y="1703177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CD93E"/>
                </a:solidFill>
              </a:rPr>
              <a:t>e</a:t>
            </a:r>
            <a:r>
              <a:rPr lang="en-US" sz="1800" dirty="0" smtClean="0">
                <a:solidFill>
                  <a:srgbClr val="FCD93E"/>
                </a:solidFill>
              </a:rPr>
              <a:t>quinox (matches 1980 </a:t>
            </a:r>
            <a:r>
              <a:rPr lang="en-US" sz="1800" i="1" dirty="0" smtClean="0">
                <a:solidFill>
                  <a:srgbClr val="FCD93E"/>
                </a:solidFill>
              </a:rPr>
              <a:t>Voyager</a:t>
            </a:r>
            <a:r>
              <a:rPr lang="en-US" sz="1800" dirty="0" smtClean="0">
                <a:solidFill>
                  <a:srgbClr val="FCD93E"/>
                </a:solidFill>
              </a:rPr>
              <a:t>)</a:t>
            </a:r>
            <a:endParaRPr lang="en-US" sz="1800" dirty="0">
              <a:solidFill>
                <a:srgbClr val="FCD93E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590800" y="4267200"/>
            <a:ext cx="289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CD93E"/>
                </a:solidFill>
              </a:rPr>
              <a:t>northern</a:t>
            </a:r>
            <a:r>
              <a:rPr lang="en-US" sz="1600" dirty="0" smtClean="0">
                <a:solidFill>
                  <a:srgbClr val="FCD93E"/>
                </a:solidFill>
              </a:rPr>
              <a:t> spring</a:t>
            </a:r>
            <a:endParaRPr lang="en-US" sz="1600" dirty="0">
              <a:solidFill>
                <a:srgbClr val="FCD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79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349875"/>
          </a:xfrm>
        </p:spPr>
        <p:txBody>
          <a:bodyPr/>
          <a:lstStyle/>
          <a:p>
            <a:r>
              <a:rPr lang="en-US" sz="2000" i="1"/>
              <a:t>Cassini</a:t>
            </a:r>
            <a:r>
              <a:rPr lang="en-US" sz="2000"/>
              <a:t> CIRS measurements at 19 µm (Jennings </a:t>
            </a:r>
            <a:r>
              <a:rPr lang="en-US" sz="2000" i="1"/>
              <a:t>et al.</a:t>
            </a:r>
            <a:r>
              <a:rPr lang="en-US" sz="2000"/>
              <a:t> 2016) animation: </a:t>
            </a:r>
            <a:r>
              <a:rPr lang="en-US" sz="2000">
                <a:hlinkClick r:id="rId4"/>
              </a:rPr>
              <a:t>http://photojournal.jpl.nasa.gov/archive/PIA20020.gif</a:t>
            </a:r>
            <a:endParaRPr lang="en-US" sz="2000"/>
          </a:p>
          <a:p>
            <a:r>
              <a:rPr lang="en-US" sz="2000"/>
              <a:t>T(max) = 93.6 K (-179.6°C, -292°F), T(min) = 90.1 K (-183.1°C, -298°F)</a:t>
            </a:r>
          </a:p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Titan's surface temperatures, 2004-2016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25</a:t>
            </a:fld>
            <a:endParaRPr lang="en-US"/>
          </a:p>
        </p:txBody>
      </p:sp>
      <p:pic>
        <p:nvPicPr>
          <p:cNvPr id="11" name="PIA2002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706880"/>
            <a:ext cx="457200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3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329176" cy="5349875"/>
          </a:xfrm>
        </p:spPr>
        <p:txBody>
          <a:bodyPr/>
          <a:lstStyle/>
          <a:p>
            <a:r>
              <a:rPr lang="en-US"/>
              <a:t>Special issue of </a:t>
            </a:r>
            <a:r>
              <a:rPr lang="en-US" i="1"/>
              <a:t>Icarus</a:t>
            </a:r>
            <a:r>
              <a:rPr lang="en-US"/>
              <a:t> on Titan's Surface and Atmosphere, Vol. 270, published 15 May 2016: </a:t>
            </a:r>
            <a:r>
              <a:rPr lang="en-US">
                <a:hlinkClick r:id="rId2"/>
              </a:rPr>
              <a:t>http://www.sciencedirect.com/science/journal/00191035/270</a:t>
            </a:r>
            <a:endParaRPr lang="en-US"/>
          </a:p>
          <a:p>
            <a:r>
              <a:rPr lang="en-US"/>
              <a:t>Titan Aeronomy and Climate Workshop, 27-29 June 2016 </a:t>
            </a:r>
            <a:r>
              <a:rPr lang="en-US">
                <a:hlinkClick r:id="rId3"/>
              </a:rPr>
              <a:t>http://planeto.univ-reims.fr/tac/images/TAC_2016-Abstract_book.pdf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76" y="1358378"/>
            <a:ext cx="1371600" cy="1836964"/>
          </a:xfrm>
          <a:prstGeom prst="rect">
            <a:avLst/>
          </a:prstGeom>
        </p:spPr>
      </p:pic>
      <p:pic>
        <p:nvPicPr>
          <p:cNvPr id="9" name="Picture 8" descr="TAC_2016-Abstract_book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76" y="3973136"/>
            <a:ext cx="1371600" cy="19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7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xx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26 July 2016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CHARM: Cassini's 12th Anniversary -- Titan!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19CC8E-9793-F54F-B664-93D00BCBAA6D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27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138" y="5073936"/>
            <a:ext cx="31924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662" y="0"/>
            <a:ext cx="31734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138" y="1690783"/>
            <a:ext cx="31829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3381566"/>
            <a:ext cx="319246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  <a:p>
            <a:endParaRPr lang="ro-RO"/>
          </a:p>
          <a:p>
            <a:endParaRPr lang="ro-RO"/>
          </a:p>
          <a:p>
            <a:endParaRPr lang="ro-RO"/>
          </a:p>
          <a:p>
            <a:r>
              <a:rPr lang="ro-RO"/>
              <a:t>T122, 10 Aug 2016</a:t>
            </a:r>
          </a:p>
          <a:p>
            <a:r>
              <a:rPr lang="ro-RO"/>
              <a:t>T123, 27 Sep 2016</a:t>
            </a:r>
          </a:p>
          <a:p>
            <a:r>
              <a:rPr lang="ro-RO"/>
              <a:t>T124, 14 Nov 2016</a:t>
            </a:r>
          </a:p>
          <a:p>
            <a:r>
              <a:rPr lang="ro-RO"/>
              <a:t>T125, 29 Nov 2016</a:t>
            </a:r>
          </a:p>
          <a:p>
            <a:r>
              <a:rPr lang="ro-RO"/>
              <a:t>T126, 22 Apr 2017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algn="l"/>
            <a:r>
              <a:rPr lang="en-US"/>
              <a:t>Upcoming Close Titan Flybys: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1A8E-F2F7-BB4B-9F44-9F357124F6FA}" type="slidenum">
              <a:rPr lang="en-US"/>
              <a:pPr/>
              <a:t>28</a:t>
            </a:fld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538288"/>
            <a:ext cx="31829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Titan Encounters: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569965" cy="5349875"/>
          </a:xfrm>
        </p:spPr>
        <p:txBody>
          <a:bodyPr/>
          <a:lstStyle/>
          <a:p>
            <a:r>
              <a:rPr lang="en-US" sz="2400"/>
              <a:t>Rev 250, 29 Nov 2016 =T125</a:t>
            </a:r>
          </a:p>
          <a:p>
            <a:r>
              <a:rPr lang="en-US" sz="2400"/>
              <a:t>Rev 253, 5 Dec 2016</a:t>
            </a:r>
          </a:p>
          <a:p>
            <a:r>
              <a:rPr lang="en-US" sz="2400"/>
              <a:t>Rev 255, 31 Dec 2016</a:t>
            </a:r>
          </a:p>
          <a:p>
            <a:r>
              <a:rPr lang="en-US" sz="2400"/>
              <a:t>Rev 259, 1 Feb 2017</a:t>
            </a:r>
          </a:p>
          <a:p>
            <a:r>
              <a:rPr lang="en-US" sz="2400"/>
              <a:t>Rev 261, 17 Feb 2017</a:t>
            </a:r>
          </a:p>
          <a:p>
            <a:r>
              <a:rPr lang="en-US" sz="2400"/>
              <a:t>Rev 264, 5 Mar 2017</a:t>
            </a:r>
          </a:p>
          <a:p>
            <a:r>
              <a:rPr lang="en-US" sz="2400"/>
              <a:t>Rev 266, 20 Mar 2017</a:t>
            </a:r>
          </a:p>
          <a:p>
            <a:r>
              <a:rPr lang="en-US" sz="2400"/>
              <a:t>Rev 268, 6 Apr 2017</a:t>
            </a:r>
          </a:p>
          <a:p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4035" y="1143000"/>
            <a:ext cx="456996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rgbClr val="FCD93E"/>
                </a:solidFill>
                <a:latin typeface="Arial"/>
                <a:ea typeface="ＭＳ Ｐゴシック" pitchFamily="-65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 kern="1200">
                <a:solidFill>
                  <a:srgbClr val="FCD93E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kern="1200">
                <a:solidFill>
                  <a:srgbClr val="FCD93E"/>
                </a:solidFill>
                <a:latin typeface="Arial"/>
                <a:ea typeface="ＭＳ Ｐゴシック" pitchFamily="-65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FCD93E"/>
                </a:solidFill>
                <a:latin typeface="Arial"/>
                <a:ea typeface="ＭＳ Ｐゴシック" pitchFamily="-65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FCD93E"/>
                </a:solidFill>
                <a:latin typeface="Arial"/>
                <a:ea typeface="ＭＳ Ｐゴシック" pitchFamily="-65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/>
              <a:t>Rev 270, 22 Apr 2017 = T126</a:t>
            </a:r>
          </a:p>
          <a:p>
            <a:r>
              <a:rPr lang="da-DK" sz="2400"/>
              <a:t>Rev 273, 7 May 2017</a:t>
            </a:r>
          </a:p>
          <a:p>
            <a:r>
              <a:rPr lang="da-DK" sz="2400"/>
              <a:t>Rev 275, 24 May 2017</a:t>
            </a:r>
          </a:p>
          <a:p>
            <a:r>
              <a:rPr lang="da-DK" sz="2400"/>
              <a:t>Rev 278 8 Jun 2017</a:t>
            </a:r>
          </a:p>
          <a:p>
            <a:r>
              <a:rPr lang="da-DK" sz="2400"/>
              <a:t>Rev 280, 25 Jun 2017</a:t>
            </a:r>
          </a:p>
          <a:p>
            <a:r>
              <a:rPr lang="da-DK" sz="2400"/>
              <a:t>Rev 283, 10 Jul 2017</a:t>
            </a:r>
          </a:p>
          <a:p>
            <a:r>
              <a:rPr lang="da-DK" sz="2400"/>
              <a:t>Rev 285, 26 Jul 2017</a:t>
            </a:r>
          </a:p>
          <a:p>
            <a:r>
              <a:rPr lang="da-DK" sz="2400"/>
              <a:t>Rev 288, 11 Aug 2017</a:t>
            </a:r>
          </a:p>
          <a:p>
            <a:r>
              <a:rPr lang="da-DK" sz="2400"/>
              <a:t>Rev 290, 28 Aug 2017</a:t>
            </a:r>
          </a:p>
          <a:p>
            <a:r>
              <a:rPr lang="da-DK" sz="2400"/>
              <a:t>Rev 292, 11 Sep 2017</a:t>
            </a:r>
          </a:p>
        </p:txBody>
      </p:sp>
    </p:spTree>
    <p:extLst>
      <p:ext uri="{BB962C8B-B14F-4D97-AF65-F5344CB8AC3E}">
        <p14:creationId xmlns:p14="http://schemas.microsoft.com/office/powerpoint/2010/main" val="78008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xx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4200"/>
            <a:ext cx="7848600" cy="3124200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r>
              <a:rPr lang="en-US" sz="2400" i="1"/>
              <a:t>Cassini </a:t>
            </a:r>
            <a:r>
              <a:rPr lang="en-US" sz="2400"/>
              <a:t>performed a series of maneuvers to take it out of an equatorial orbit for the last time, raising the inclination and setting up to perform 20 orbits that approach just outside the F-Ring followed by 22 orbits that approach between the rings and Saturn's atmosphere for </a:t>
            </a:r>
            <a:r>
              <a:rPr lang="en-US" sz="2400" i="1"/>
              <a:t>Cassini's</a:t>
            </a:r>
            <a:r>
              <a:rPr lang="en-US" sz="2400"/>
              <a:t> Grand Finale</a:t>
            </a:r>
          </a:p>
          <a:p>
            <a:r>
              <a:rPr lang="en-US" sz="2400"/>
              <a:t>From a Titan perspective, these high-inclination orbits are perfect for observing Titan's high latitudes!</a:t>
            </a:r>
          </a:p>
        </p:txBody>
      </p:sp>
      <p:sp>
        <p:nvSpPr>
          <p:cNvPr id="16387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26 July 2016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CHARM: Cassini's 12th Anniversary -- Titan!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FC6791-B136-9347-A243-9E82DBCAC0F4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3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8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Distant Titan Encounters: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30</a:t>
            </a:fld>
            <a:endParaRPr lang="en-US"/>
          </a:p>
        </p:txBody>
      </p:sp>
      <p:pic>
        <p:nvPicPr>
          <p:cNvPr id="7" name="Picture 5" descr="distantTITAN_all_CYLINDRICA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92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Distant Titan Encounters: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31</a:t>
            </a:fld>
            <a:endParaRPr lang="en-US"/>
          </a:p>
        </p:txBody>
      </p:sp>
      <p:pic>
        <p:nvPicPr>
          <p:cNvPr id="8" name="Picture 2" descr="distantTITAN_North_POLA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4572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istantTITAN_North_POLA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69975"/>
            <a:ext cx="4572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4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26 July 2016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CHARM: Cassini's 12th Anniversary -- Titan!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574C9D-53B4-AF4A-9D3B-654D4ACE2881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32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sp>
        <p:nvSpPr>
          <p:cNvPr id="30726" name="TextBox 10"/>
          <p:cNvSpPr txBox="1">
            <a:spLocks noChangeArrowheads="1"/>
          </p:cNvSpPr>
          <p:nvPr/>
        </p:nvSpPr>
        <p:spPr bwMode="auto">
          <a:xfrm>
            <a:off x="6019800" y="0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rgbClr val="FCD93E"/>
                </a:solidFill>
              </a:rPr>
              <a:t>T114, 15 Nov 2015</a:t>
            </a:r>
            <a:endParaRPr lang="en-US" sz="1800" dirty="0">
              <a:solidFill>
                <a:srgbClr val="FCD93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804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8592"/>
            <a:ext cx="9144000" cy="597058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sz="1100"/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2400"/>
              <a:t>2004-2008: Prime mission (green)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2400"/>
              <a:t>2008-2010: Equinox mission (orange)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2400"/>
              <a:t>2010-2012: Solstice mission (purple)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endParaRPr lang="en-US" sz="2400"/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2400"/>
              <a:t>2012-2017: Solstice mission – Grand Finale (grey)</a:t>
            </a:r>
          </a:p>
          <a:p>
            <a:pPr lvl="1">
              <a:buFont typeface="Arial" charset="0"/>
              <a:buBlip>
                <a:blip r:embed="rId3"/>
              </a:buBlip>
              <a:defRPr/>
            </a:pPr>
            <a:r>
              <a:rPr lang="en-US" sz="2000"/>
              <a:t>Starting April 2017, Cassini's orbits will pass between Saturn's atmosphere and its innermost ring</a:t>
            </a: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Cassini's orbits of Saturn: 30 June 2004 – 15 Sept 2017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151688" y="2440917"/>
            <a:ext cx="173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Titan's orbit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527675" y="2653642"/>
            <a:ext cx="1693863" cy="920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Titan Flybys: July 2015-July 2016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747" y="2698539"/>
            <a:ext cx="4572000" cy="1676399"/>
          </a:xfrm>
        </p:spPr>
        <p:txBody>
          <a:bodyPr numCol="2"/>
          <a:lstStyle/>
          <a:p>
            <a:pPr>
              <a:spcBef>
                <a:spcPct val="0"/>
              </a:spcBef>
              <a:buNone/>
            </a:pPr>
            <a:r>
              <a:rPr lang="en-US" sz="2000"/>
              <a:t>T112, 7 July 2015 </a:t>
            </a:r>
            <a:endParaRPr lang="en-US" sz="2000">
              <a:effectLst/>
            </a:endParaRPr>
          </a:p>
          <a:p>
            <a:pPr>
              <a:spcBef>
                <a:spcPct val="0"/>
              </a:spcBef>
              <a:buNone/>
            </a:pPr>
            <a:r>
              <a:rPr lang="sk-SK" sz="2000" dirty="0">
                <a:latin typeface="Arial" charset="0"/>
                <a:ea typeface="ＭＳ Ｐゴシック" charset="0"/>
              </a:rPr>
              <a:t>T113, 28 Sep 2015</a:t>
            </a:r>
          </a:p>
          <a:p>
            <a:pPr>
              <a:spcBef>
                <a:spcPct val="0"/>
              </a:spcBef>
              <a:buNone/>
            </a:pPr>
            <a:r>
              <a:rPr lang="sk-SK" sz="2000" dirty="0">
                <a:latin typeface="Arial" charset="0"/>
                <a:ea typeface="ＭＳ Ｐゴシック" charset="0"/>
              </a:rPr>
              <a:t>T114, 13 Nov 2015</a:t>
            </a:r>
          </a:p>
          <a:p>
            <a:pPr>
              <a:spcBef>
                <a:spcPct val="0"/>
              </a:spcBef>
              <a:buNone/>
            </a:pPr>
            <a:r>
              <a:rPr lang="sk-SK" sz="2000" dirty="0">
                <a:latin typeface="Arial" charset="0"/>
                <a:ea typeface="ＭＳ Ｐゴシック" charset="0"/>
              </a:rPr>
              <a:t>T115, 16 Jan 2016</a:t>
            </a:r>
          </a:p>
          <a:p>
            <a:pPr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T116, 1 Feb 2016</a:t>
            </a:r>
          </a:p>
          <a:p>
            <a:pPr algn="r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T117, 16 Feb 2016</a:t>
            </a:r>
          </a:p>
          <a:p>
            <a:pPr algn="r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T118, 4 April 2016</a:t>
            </a:r>
          </a:p>
          <a:p>
            <a:pPr algn="r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T119, 6 May 2016</a:t>
            </a:r>
          </a:p>
          <a:p>
            <a:pPr algn="r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T120, 7 June 2016</a:t>
            </a:r>
          </a:p>
          <a:p>
            <a:pPr algn="r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T121, 25 July 2016</a:t>
            </a:r>
          </a:p>
        </p:txBody>
      </p:sp>
      <p:sp>
        <p:nvSpPr>
          <p:cNvPr id="1741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26 July 2016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CD93E"/>
                </a:solidFill>
              </a:rPr>
              <a:t>CHARM: Cassini's 12th Anniversary -- Titan!</a:t>
            </a:r>
            <a:endParaRPr lang="en-US" sz="1200">
              <a:solidFill>
                <a:srgbClr val="FCD93E"/>
              </a:solidFill>
            </a:endParaRPr>
          </a:p>
        </p:txBody>
      </p:sp>
      <p:sp>
        <p:nvSpPr>
          <p:cNvPr id="1741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1F0155-9E0B-FB48-B47E-5AE62922ADB1}" type="slidenum">
              <a:rPr lang="en-US" sz="1200">
                <a:solidFill>
                  <a:srgbClr val="FCD93E"/>
                </a:solidFill>
                <a:cs typeface="Arial" charset="0"/>
              </a:rPr>
              <a:pPr eaLnBrk="1" hangingPunct="1"/>
              <a:t>5</a:t>
            </a:fld>
            <a:endParaRPr lang="en-US" sz="1200">
              <a:solidFill>
                <a:srgbClr val="FCD93E"/>
              </a:solidFill>
              <a:cs typeface="Arial" charset="0"/>
            </a:endParaRPr>
          </a:p>
        </p:txBody>
      </p:sp>
      <p:pic>
        <p:nvPicPr>
          <p:cNvPr id="21" name="Picture 20" descr="IMG005208-br5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" y="978408"/>
            <a:ext cx="2286000" cy="1586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510968"/>
            <a:ext cx="2286000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10968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4510968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10968"/>
            <a:ext cx="2286000" cy="1714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2679488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" y="2679488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914400"/>
            <a:ext cx="2286000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497" y="914400"/>
            <a:ext cx="2286000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995" y="9144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9144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9188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6</a:t>
            </a:fld>
            <a:endParaRPr lang="en-US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-107950"/>
            <a:ext cx="735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61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itan_map_June2015-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11375"/>
            <a:ext cx="91440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Updated map of Titan's surface (938 nm)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7</a:t>
            </a:fld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349875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</a:rPr>
              <a:t>Equidistant projection at 4 km pixel scale</a:t>
            </a:r>
          </a:p>
          <a:p>
            <a:r>
              <a:rPr lang="en-US" sz="2400">
                <a:latin typeface="Arial" charset="0"/>
                <a:ea typeface="ＭＳ Ｐゴシック" charset="0"/>
              </a:rPr>
              <a:t>Data through T100 (7 April 2014)</a:t>
            </a:r>
          </a:p>
          <a:p>
            <a:r>
              <a:rPr lang="en-US" sz="2400">
                <a:latin typeface="Arial" charset="0"/>
                <a:ea typeface="ＭＳ Ｐゴシック" charset="0"/>
                <a:hlinkClick r:id="rId3"/>
              </a:rPr>
              <a:t>http://photojournal.jpl.nasa.gov/catalog/PIA19658</a:t>
            </a: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77038" y="847725"/>
            <a:ext cx="23669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>
                <a:solidFill>
                  <a:srgbClr val="FBD431"/>
                </a:solidFill>
                <a:latin typeface="Arial" charset="0"/>
              </a:rPr>
              <a:t>Distant flybys in Revs 253 &amp; 264 have geometry to fill remaining gap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7961313" y="2170113"/>
            <a:ext cx="642937" cy="830262"/>
          </a:xfrm>
          <a:prstGeom prst="straightConnector1">
            <a:avLst/>
          </a:prstGeom>
          <a:ln>
            <a:solidFill>
              <a:srgbClr val="FBD4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569913" y="2170113"/>
            <a:ext cx="7391400" cy="739775"/>
          </a:xfrm>
          <a:prstGeom prst="straightConnector1">
            <a:avLst/>
          </a:prstGeom>
          <a:ln>
            <a:solidFill>
              <a:srgbClr val="FBD4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75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Updated map of Titan's surface (938 nm)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8</a:t>
            </a:fld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0" y="688975"/>
            <a:ext cx="9144000" cy="5349875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</a:rPr>
              <a:t>Polar projections at 1.4 km pixel scale</a:t>
            </a:r>
          </a:p>
          <a:p>
            <a:r>
              <a:rPr lang="en-US" sz="2400">
                <a:latin typeface="Arial" charset="0"/>
                <a:ea typeface="ＭＳ Ｐゴシック" charset="0"/>
              </a:rPr>
              <a:t>Data through T100 (7 April 2014)</a:t>
            </a:r>
          </a:p>
          <a:p>
            <a:r>
              <a:rPr lang="en-US" sz="2400">
                <a:latin typeface="Arial" charset="0"/>
                <a:ea typeface="ＭＳ Ｐゴシック" charset="0"/>
                <a:hlinkClick r:id="rId2"/>
              </a:rPr>
              <a:t>http://photojournal.jpl.nasa.gov/catalog/PIA19657</a:t>
            </a:r>
            <a:endParaRPr lang="en-US" sz="2400">
              <a:latin typeface="Arial" charset="0"/>
              <a:ea typeface="ＭＳ Ｐゴシック" charset="0"/>
            </a:endParaRPr>
          </a:p>
        </p:txBody>
      </p:sp>
      <p:pic>
        <p:nvPicPr>
          <p:cNvPr id="20" name="Picture 2" descr="PIA19657_fig2-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25663"/>
            <a:ext cx="4572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207963" y="5305425"/>
            <a:ext cx="236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BD431"/>
                </a:solidFill>
                <a:latin typeface="Arial" charset="0"/>
              </a:rPr>
              <a:t>Distant flybys in Revs 253 &amp; 264 have geometry to fill remaining gap</a:t>
            </a:r>
          </a:p>
        </p:txBody>
      </p:sp>
      <p:pic>
        <p:nvPicPr>
          <p:cNvPr id="22" name="Picture 9" descr="PIA19657_fig4-small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28838"/>
            <a:ext cx="4572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1385888" y="5153025"/>
            <a:ext cx="1244600" cy="246063"/>
          </a:xfrm>
          <a:prstGeom prst="straightConnector1">
            <a:avLst/>
          </a:prstGeom>
          <a:ln>
            <a:solidFill>
              <a:srgbClr val="FBD4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1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i="1">
                <a:latin typeface="Arial" charset="0"/>
                <a:ea typeface="ＭＳ Ｐゴシック" charset="0"/>
                <a:cs typeface="ＭＳ Ｐゴシック" charset="0"/>
              </a:rPr>
              <a:t>Cassini 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RADAR (TA-T104=Aug 2014; 2.2 cm) and VIMS (2011; red = 4.8-5.2µm, green = 2.0µm, blue = 1.28µm)</a:t>
            </a:r>
          </a:p>
        </p:txBody>
      </p:sp>
      <p:pic>
        <p:nvPicPr>
          <p:cNvPr id="33794" name="Picture 1" descr="Untitled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July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CHARM: Cassini's 12th Anniversary -- Titan!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D5F0-EFB3-2D4C-B24A-DDC0BE39333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9551</TotalTime>
  <Words>1622</Words>
  <Application>Microsoft Macintosh PowerPoint</Application>
  <PresentationFormat>On-screen Show (4:3)</PresentationFormat>
  <Paragraphs>234</Paragraphs>
  <Slides>32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CHARM: Cassini-Huygens Mission to Saturn 12th Anniversary!!  Titan Highlights       Zibi Turtle, JHU/APL</vt:lpstr>
      <vt:lpstr>PowerPoint Presentation</vt:lpstr>
      <vt:lpstr>PowerPoint Presentation</vt:lpstr>
      <vt:lpstr>Cassini's orbits of Saturn: 30 June 2004 – 15 Sept 2017</vt:lpstr>
      <vt:lpstr>Titan Flybys: July 2015-July 2016</vt:lpstr>
      <vt:lpstr>PowerPoint Presentation</vt:lpstr>
      <vt:lpstr>Updated map of Titan's surface (938 nm)</vt:lpstr>
      <vt:lpstr>Updated map of Titan's surface (938 nm)</vt:lpstr>
      <vt:lpstr>Cassini RADAR (TA-T104=Aug 2014; 2.2 cm) and VIMS (2011; red = 4.8-5.2µm, green = 2.0µm, blue = 1.28µm)</vt:lpstr>
      <vt:lpstr>Cassini RADAR emissivity map</vt:lpstr>
      <vt:lpstr>Updated map of Titanian mountains (named for mountains &amp; peaks in Tolkien's Middle Earth)</vt:lpstr>
      <vt:lpstr>Titan's highest peak 3337 m (10948 ft) in Mithrim Montes</vt:lpstr>
      <vt:lpstr>Tectonics</vt:lpstr>
      <vt:lpstr>Huygens Landing Site</vt:lpstr>
      <vt:lpstr>Huygens Landing Site</vt:lpstr>
      <vt:lpstr>Ligeia Mare: composition, bathymetry, and nature of the seafloor (Le Gall et al. 2016) </vt:lpstr>
      <vt:lpstr>Ligeia Mare: composition, bathymetry, and nature of the seafloor (Le Gall et al. 2016) </vt:lpstr>
      <vt:lpstr>Hydrocarbon inventory in lakes and seas ~70,000 km3 = 35x all terrestrial fossil fuel reserves (Hayes 2016)</vt:lpstr>
      <vt:lpstr>Modeling circulation of Titan's seas (Tokano and Lorenz 2016)</vt:lpstr>
      <vt:lpstr>Modeling circulation of Titan's seas (Tokano and Lorenz 2016)</vt:lpstr>
      <vt:lpstr>Seasonal changes – still waiting for N summer storms…</vt:lpstr>
      <vt:lpstr>PowerPoint Presentation</vt:lpstr>
      <vt:lpstr>PowerPoint Presentation</vt:lpstr>
      <vt:lpstr>Titan's surface temperatures, 2004-2016</vt:lpstr>
      <vt:lpstr>Titan's surface temperatures, 2004-2016</vt:lpstr>
      <vt:lpstr>Recent results</vt:lpstr>
      <vt:lpstr>PowerPoint Presentation</vt:lpstr>
      <vt:lpstr>Upcoming Close Titan Flybys:</vt:lpstr>
      <vt:lpstr>Upcoming Titan Encounters:</vt:lpstr>
      <vt:lpstr>Upcoming Distant Titan Encounters:</vt:lpstr>
      <vt:lpstr>Upcoming Distant Titan Encounters:</vt:lpstr>
      <vt:lpstr>PowerPoint Presentation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Turtle</dc:creator>
  <cp:lastModifiedBy>Elizabeth Turtle</cp:lastModifiedBy>
  <cp:revision>704</cp:revision>
  <cp:lastPrinted>2011-07-25T22:40:46Z</cp:lastPrinted>
  <dcterms:created xsi:type="dcterms:W3CDTF">2012-09-23T13:38:03Z</dcterms:created>
  <dcterms:modified xsi:type="dcterms:W3CDTF">2016-07-27T08:33:03Z</dcterms:modified>
</cp:coreProperties>
</file>