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45" r:id="rId2"/>
    <p:sldId id="695" r:id="rId3"/>
    <p:sldId id="754" r:id="rId4"/>
    <p:sldId id="755" r:id="rId5"/>
    <p:sldId id="756" r:id="rId6"/>
    <p:sldId id="757" r:id="rId7"/>
    <p:sldId id="75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CC"/>
    <a:srgbClr val="33CC33"/>
    <a:srgbClr val="FFFF66"/>
    <a:srgbClr val="00FFFF"/>
    <a:srgbClr val="C59EE2"/>
    <a:srgbClr val="CCFFFF"/>
    <a:srgbClr val="FFC819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192" d="100"/>
          <a:sy n="192" d="100"/>
        </p:scale>
        <p:origin x="-1848" y="-160"/>
      </p:cViewPr>
      <p:guideLst>
        <p:guide orient="horz" pos="2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D26FFC-A9EA-42BF-AD6D-A4D9079AB1E9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71D2FC-3D28-4919-AC5B-485C1035F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C143F-5397-43C3-82BA-793263563B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38464-81D6-42E1-8C53-12DF5AB73D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D052-C665-48F9-ADDC-F54927EC90E1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00CE-8009-498F-A8C3-47914062A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E795-85C0-480B-B75B-38B90BEBEAC3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D3B1-E422-434E-A8C1-55D2655A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E849-BA4C-42B0-89AE-344F91B833F9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FAF8-4144-4918-9B51-EC5B9DFE7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75D9-3770-47B8-80A5-B61C6011BC12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FF7EF-7E88-4C6D-98F9-32C203517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4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D514-9839-41E8-9605-815F4E28C8E5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EDE8-A5B6-4B43-9B0E-A978A438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6A55-6ED3-43EE-803E-8A9AAE627316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312C-141F-400F-819D-1056A1AFD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E6E4-3778-416F-B045-D5BCA1C00FCB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89BC-9829-41AB-9530-38D1AC9F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8086-1BBF-48A8-A39C-EBC0448781AE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77E5-2A25-41F3-B8C3-1BEC6DDB8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19FD-AC97-46AC-99E1-89C04394648E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3AA2-A2D1-4AC7-95A7-618DBDEE7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7609-308E-4191-AB70-C3751B86A7AB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96D49-070F-4922-ACCF-04DD9372D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49C4-3B48-4F7A-933D-81323BE208D7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6B7D-1430-4778-9AE5-FFF9D1DC0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F9C50E-B1C0-4D9D-8FBF-DA324CB67E2E}" type="datetimeFigureOut">
              <a:rPr lang="en-US"/>
              <a:pPr>
                <a:defRPr/>
              </a:pPr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3BB40B-68F2-4C19-AFEF-DA187C383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averntours.com/KIDSPAGE_Exp_di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GkGPyWsFc" TargetMode="External"/><Relationship Id="rId4" Type="http://schemas.openxmlformats.org/officeDocument/2006/relationships/hyperlink" Target="https://www.youtube.com/watch?v=guYOWnoaG7c" TargetMode="External"/><Relationship Id="rId5" Type="http://schemas.openxmlformats.org/officeDocument/2006/relationships/hyperlink" Target="http://www.colorado.edu/geolsci/courses/DEMOS/seicontribution/101_lowtech_earth_science%20demos.pdf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thesciencehouse.org/k-12-educators/countertop-chemistry/rate-of-solution-demonstration-experiment-14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708310" y="2384314"/>
            <a:ext cx="7772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/>
              <a:t>Michael J. Malaska, </a:t>
            </a:r>
            <a:r>
              <a:rPr lang="en-US" b="1" dirty="0" smtClean="0"/>
              <a:t>PhD / NPP Senior Fellow</a:t>
            </a:r>
          </a:p>
          <a:p>
            <a:pPr algn="ctr" eaLnBrk="1" hangingPunct="1"/>
            <a:r>
              <a:rPr lang="en-US" b="1" dirty="0" smtClean="0"/>
              <a:t>ORAU / Jet Propulsion Laboratory / California Institute of Technology</a:t>
            </a: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2954" y="533400"/>
            <a:ext cx="8458089" cy="14700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Dissolving Titan:</a:t>
            </a:r>
            <a:b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Demonstrations!</a:t>
            </a:r>
            <a:endParaRPr lang="en-US" sz="3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6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914400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486400"/>
            <a:ext cx="2438400" cy="1094863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05850" y="6360338"/>
            <a:ext cx="438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EDF20A-A047-4D72-8A32-01DA348B702E}" type="slidenum">
              <a:rPr lang="en-US" b="1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b="1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2057400"/>
            <a:ext cx="6858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557735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Instant coffee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2822" y="6039022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FF00"/>
                </a:solidFill>
              </a:rPr>
              <a:t>Dissolves fast</a:t>
            </a:r>
            <a:endParaRPr lang="en-US" sz="2400" b="1" i="1" dirty="0">
              <a:solidFill>
                <a:srgbClr val="00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75111" y="5488355"/>
            <a:ext cx="2819400" cy="1060192"/>
            <a:chOff x="5029200" y="5334000"/>
            <a:chExt cx="2819400" cy="1060192"/>
          </a:xfrm>
        </p:grpSpPr>
        <p:sp>
          <p:nvSpPr>
            <p:cNvPr id="13" name="Rectangle 12"/>
            <p:cNvSpPr/>
            <p:nvPr/>
          </p:nvSpPr>
          <p:spPr>
            <a:xfrm>
              <a:off x="5029200" y="5334000"/>
              <a:ext cx="2819400" cy="1060192"/>
            </a:xfrm>
            <a:prstGeom prst="rect">
              <a:avLst/>
            </a:prstGeom>
            <a:solidFill>
              <a:schemeClr val="bg1">
                <a:lumMod val="95000"/>
                <a:lumOff val="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5456382"/>
              <a:ext cx="26821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Crystalline sugar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3701" y="5887060"/>
              <a:ext cx="2390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Dissolves slow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008" y="19050"/>
            <a:ext cx="5765392" cy="1504950"/>
          </a:xfrm>
          <a:solidFill>
            <a:schemeClr val="bg1">
              <a:alpha val="1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Dissolution demonstration</a:t>
            </a:r>
            <a:b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More ordered materials</a:t>
            </a:r>
            <a:b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dissolve slower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443739" y="6542901"/>
            <a:ext cx="22429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/>
              <a:t>Image credit Mike </a:t>
            </a:r>
            <a:r>
              <a:rPr lang="en-US" sz="1200" b="1" dirty="0" err="1"/>
              <a:t>Malaska</a:t>
            </a:r>
            <a:r>
              <a:rPr lang="en-US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72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7" y="4009024"/>
            <a:ext cx="4318718" cy="2582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06408" cy="6667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 demo of organic dissolution geology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01" y="838200"/>
            <a:ext cx="4459573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535" y="838200"/>
            <a:ext cx="4390696" cy="2625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188" y="3504893"/>
            <a:ext cx="4532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u="sng" dirty="0" smtClean="0">
                <a:solidFill>
                  <a:srgbClr val="FFFF00"/>
                </a:solidFill>
              </a:rPr>
              <a:t>Pink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highlighter+acetone</a:t>
            </a:r>
            <a:r>
              <a:rPr lang="en-US" sz="1600" b="1" dirty="0" err="1">
                <a:solidFill>
                  <a:srgbClr val="FFFF00"/>
                </a:solidFill>
              </a:rPr>
              <a:t>-</a:t>
            </a:r>
            <a:r>
              <a:rPr lang="en-US" sz="1600" b="1" dirty="0" err="1" smtClean="0">
                <a:solidFill>
                  <a:srgbClr val="FFFF00"/>
                </a:solidFill>
              </a:rPr>
              <a:t>water</a:t>
            </a:r>
            <a:r>
              <a:rPr lang="en-US" sz="1600" b="1" dirty="0" smtClean="0">
                <a:solidFill>
                  <a:srgbClr val="FFFF00"/>
                </a:solidFill>
              </a:rPr>
              <a:t> / UV light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    (30% acetone + water)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199" y="6273225"/>
            <a:ext cx="4733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3) Cut open block to show penetration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   (use hot wire “foam cutter” for best results)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208" y="3985033"/>
            <a:ext cx="4191000" cy="2506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489" y="3491448"/>
            <a:ext cx="3953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2) Add to </a:t>
            </a:r>
            <a:r>
              <a:rPr lang="en-US" sz="1600" b="1" dirty="0" err="1" smtClean="0">
                <a:solidFill>
                  <a:srgbClr val="FFFF00"/>
                </a:solidFill>
              </a:rPr>
              <a:t>styrofoam</a:t>
            </a:r>
            <a:r>
              <a:rPr lang="en-US" sz="1600" b="1" dirty="0" smtClean="0">
                <a:solidFill>
                  <a:srgbClr val="FFFF00"/>
                </a:solidFill>
              </a:rPr>
              <a:t> block; penetration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  slowly drip using an eyedropper.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4946" y="6304987"/>
            <a:ext cx="434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4) UV light image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 (Only lower density matrix is dissolved.)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9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2" y="76200"/>
            <a:ext cx="9127177" cy="6801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70817" cy="990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 demo of organic karst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Styrofoam matrix preferentially dissolved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6400800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UV light image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5933703" y="2045564"/>
            <a:ext cx="1686297" cy="1679265"/>
          </a:xfrm>
          <a:custGeom>
            <a:avLst/>
            <a:gdLst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427512 w 1876302"/>
              <a:gd name="connsiteY3" fmla="*/ 1710047 h 1710047"/>
              <a:gd name="connsiteX4" fmla="*/ 0 w 1876302"/>
              <a:gd name="connsiteY4" fmla="*/ 11875 h 1710047"/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249382 w 1876302"/>
              <a:gd name="connsiteY3" fmla="*/ 1710047 h 1710047"/>
              <a:gd name="connsiteX4" fmla="*/ 0 w 1876302"/>
              <a:gd name="connsiteY4" fmla="*/ 11875 h 1710047"/>
              <a:gd name="connsiteX0" fmla="*/ 0 w 2030681"/>
              <a:gd name="connsiteY0" fmla="*/ 11875 h 1710047"/>
              <a:gd name="connsiteX1" fmla="*/ 2030681 w 2030681"/>
              <a:gd name="connsiteY1" fmla="*/ 0 h 1710047"/>
              <a:gd name="connsiteX2" fmla="*/ 1781299 w 2030681"/>
              <a:gd name="connsiteY2" fmla="*/ 1698171 h 1710047"/>
              <a:gd name="connsiteX3" fmla="*/ 403761 w 2030681"/>
              <a:gd name="connsiteY3" fmla="*/ 1710047 h 1710047"/>
              <a:gd name="connsiteX4" fmla="*/ 0 w 2030681"/>
              <a:gd name="connsiteY4" fmla="*/ 11875 h 1710047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781299 w 2030681"/>
              <a:gd name="connsiteY2" fmla="*/ 1698171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888177 w 2030681"/>
              <a:gd name="connsiteY2" fmla="*/ 1686296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1888177"/>
              <a:gd name="connsiteY0" fmla="*/ 0 h 1686296"/>
              <a:gd name="connsiteX1" fmla="*/ 1686297 w 1888177"/>
              <a:gd name="connsiteY1" fmla="*/ 11876 h 1686296"/>
              <a:gd name="connsiteX2" fmla="*/ 1888177 w 1888177"/>
              <a:gd name="connsiteY2" fmla="*/ 1674421 h 1686296"/>
              <a:gd name="connsiteX3" fmla="*/ 237506 w 1888177"/>
              <a:gd name="connsiteY3" fmla="*/ 1686296 h 1686296"/>
              <a:gd name="connsiteX4" fmla="*/ 0 w 1888177"/>
              <a:gd name="connsiteY4" fmla="*/ 0 h 1686296"/>
              <a:gd name="connsiteX0" fmla="*/ 0 w 1686297"/>
              <a:gd name="connsiteY0" fmla="*/ 0 h 1686296"/>
              <a:gd name="connsiteX1" fmla="*/ 1686297 w 1686297"/>
              <a:gd name="connsiteY1" fmla="*/ 11876 h 1686296"/>
              <a:gd name="connsiteX2" fmla="*/ 1520042 w 1686297"/>
              <a:gd name="connsiteY2" fmla="*/ 1674421 h 1686296"/>
              <a:gd name="connsiteX3" fmla="*/ 237506 w 1686297"/>
              <a:gd name="connsiteY3" fmla="*/ 1686296 h 1686296"/>
              <a:gd name="connsiteX4" fmla="*/ 0 w 1686297"/>
              <a:gd name="connsiteY4" fmla="*/ 0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297" h="1686296">
                <a:moveTo>
                  <a:pt x="0" y="0"/>
                </a:moveTo>
                <a:lnTo>
                  <a:pt x="1686297" y="11876"/>
                </a:lnTo>
                <a:lnTo>
                  <a:pt x="1520042" y="1674421"/>
                </a:lnTo>
                <a:lnTo>
                  <a:pt x="237506" y="168629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988957" y="2191457"/>
            <a:ext cx="1571997" cy="1545915"/>
          </a:xfrm>
          <a:custGeom>
            <a:avLst/>
            <a:gdLst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427512 w 1876302"/>
              <a:gd name="connsiteY3" fmla="*/ 1710047 h 1710047"/>
              <a:gd name="connsiteX4" fmla="*/ 0 w 1876302"/>
              <a:gd name="connsiteY4" fmla="*/ 11875 h 1710047"/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249382 w 1876302"/>
              <a:gd name="connsiteY3" fmla="*/ 1710047 h 1710047"/>
              <a:gd name="connsiteX4" fmla="*/ 0 w 1876302"/>
              <a:gd name="connsiteY4" fmla="*/ 11875 h 1710047"/>
              <a:gd name="connsiteX0" fmla="*/ 0 w 2030681"/>
              <a:gd name="connsiteY0" fmla="*/ 11875 h 1710047"/>
              <a:gd name="connsiteX1" fmla="*/ 2030681 w 2030681"/>
              <a:gd name="connsiteY1" fmla="*/ 0 h 1710047"/>
              <a:gd name="connsiteX2" fmla="*/ 1781299 w 2030681"/>
              <a:gd name="connsiteY2" fmla="*/ 1698171 h 1710047"/>
              <a:gd name="connsiteX3" fmla="*/ 403761 w 2030681"/>
              <a:gd name="connsiteY3" fmla="*/ 1710047 h 1710047"/>
              <a:gd name="connsiteX4" fmla="*/ 0 w 2030681"/>
              <a:gd name="connsiteY4" fmla="*/ 11875 h 1710047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781299 w 2030681"/>
              <a:gd name="connsiteY2" fmla="*/ 1698171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888177 w 2030681"/>
              <a:gd name="connsiteY2" fmla="*/ 1686296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1888177"/>
              <a:gd name="connsiteY0" fmla="*/ 0 h 1686296"/>
              <a:gd name="connsiteX1" fmla="*/ 1686297 w 1888177"/>
              <a:gd name="connsiteY1" fmla="*/ 11876 h 1686296"/>
              <a:gd name="connsiteX2" fmla="*/ 1888177 w 1888177"/>
              <a:gd name="connsiteY2" fmla="*/ 1674421 h 1686296"/>
              <a:gd name="connsiteX3" fmla="*/ 237506 w 1888177"/>
              <a:gd name="connsiteY3" fmla="*/ 1686296 h 1686296"/>
              <a:gd name="connsiteX4" fmla="*/ 0 w 1888177"/>
              <a:gd name="connsiteY4" fmla="*/ 0 h 1686296"/>
              <a:gd name="connsiteX0" fmla="*/ 0 w 1686297"/>
              <a:gd name="connsiteY0" fmla="*/ 0 h 1686296"/>
              <a:gd name="connsiteX1" fmla="*/ 1686297 w 1686297"/>
              <a:gd name="connsiteY1" fmla="*/ 11876 h 1686296"/>
              <a:gd name="connsiteX2" fmla="*/ 1520042 w 1686297"/>
              <a:gd name="connsiteY2" fmla="*/ 1674421 h 1686296"/>
              <a:gd name="connsiteX3" fmla="*/ 237506 w 1686297"/>
              <a:gd name="connsiteY3" fmla="*/ 1686296 h 1686296"/>
              <a:gd name="connsiteX4" fmla="*/ 0 w 1686297"/>
              <a:gd name="connsiteY4" fmla="*/ 0 h 1686296"/>
              <a:gd name="connsiteX0" fmla="*/ 0 w 1638672"/>
              <a:gd name="connsiteY0" fmla="*/ 0 h 1686296"/>
              <a:gd name="connsiteX1" fmla="*/ 1638672 w 1638672"/>
              <a:gd name="connsiteY1" fmla="*/ 250998 h 1686296"/>
              <a:gd name="connsiteX2" fmla="*/ 1520042 w 1638672"/>
              <a:gd name="connsiteY2" fmla="*/ 1674421 h 1686296"/>
              <a:gd name="connsiteX3" fmla="*/ 237506 w 1638672"/>
              <a:gd name="connsiteY3" fmla="*/ 1686296 h 1686296"/>
              <a:gd name="connsiteX4" fmla="*/ 0 w 1638672"/>
              <a:gd name="connsiteY4" fmla="*/ 0 h 1686296"/>
              <a:gd name="connsiteX0" fmla="*/ 0 w 1571997"/>
              <a:gd name="connsiteY0" fmla="*/ 7254 h 1435298"/>
              <a:gd name="connsiteX1" fmla="*/ 1571997 w 1571997"/>
              <a:gd name="connsiteY1" fmla="*/ 0 h 1435298"/>
              <a:gd name="connsiteX2" fmla="*/ 1453367 w 1571997"/>
              <a:gd name="connsiteY2" fmla="*/ 1423423 h 1435298"/>
              <a:gd name="connsiteX3" fmla="*/ 170831 w 1571997"/>
              <a:gd name="connsiteY3" fmla="*/ 1435298 h 1435298"/>
              <a:gd name="connsiteX4" fmla="*/ 0 w 1571997"/>
              <a:gd name="connsiteY4" fmla="*/ 7254 h 1435298"/>
              <a:gd name="connsiteX0" fmla="*/ 0 w 1571997"/>
              <a:gd name="connsiteY0" fmla="*/ 0 h 1552387"/>
              <a:gd name="connsiteX1" fmla="*/ 1571997 w 1571997"/>
              <a:gd name="connsiteY1" fmla="*/ 117089 h 1552387"/>
              <a:gd name="connsiteX2" fmla="*/ 1453367 w 1571997"/>
              <a:gd name="connsiteY2" fmla="*/ 1540512 h 1552387"/>
              <a:gd name="connsiteX3" fmla="*/ 170831 w 1571997"/>
              <a:gd name="connsiteY3" fmla="*/ 1552387 h 1552387"/>
              <a:gd name="connsiteX4" fmla="*/ 0 w 1571997"/>
              <a:gd name="connsiteY4" fmla="*/ 0 h 1552387"/>
              <a:gd name="connsiteX0" fmla="*/ 0 w 1571997"/>
              <a:gd name="connsiteY0" fmla="*/ 0 h 1552387"/>
              <a:gd name="connsiteX1" fmla="*/ 1571997 w 1571997"/>
              <a:gd name="connsiteY1" fmla="*/ 11876 h 1552387"/>
              <a:gd name="connsiteX2" fmla="*/ 1453367 w 1571997"/>
              <a:gd name="connsiteY2" fmla="*/ 1540512 h 1552387"/>
              <a:gd name="connsiteX3" fmla="*/ 170831 w 1571997"/>
              <a:gd name="connsiteY3" fmla="*/ 1552387 h 1552387"/>
              <a:gd name="connsiteX4" fmla="*/ 0 w 1571997"/>
              <a:gd name="connsiteY4" fmla="*/ 0 h 15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97" h="1552387">
                <a:moveTo>
                  <a:pt x="0" y="0"/>
                </a:moveTo>
                <a:lnTo>
                  <a:pt x="1571997" y="11876"/>
                </a:lnTo>
                <a:lnTo>
                  <a:pt x="1453367" y="1540512"/>
                </a:lnTo>
                <a:lnTo>
                  <a:pt x="170831" y="155238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Dissolution demo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Soluble and insoluble materials in geology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97" y="3821668"/>
            <a:ext cx="3934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1) Salt + sand in a glass vessel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514103" y="1988231"/>
            <a:ext cx="1686297" cy="1679265"/>
          </a:xfrm>
          <a:custGeom>
            <a:avLst/>
            <a:gdLst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427512 w 1876302"/>
              <a:gd name="connsiteY3" fmla="*/ 1710047 h 1710047"/>
              <a:gd name="connsiteX4" fmla="*/ 0 w 1876302"/>
              <a:gd name="connsiteY4" fmla="*/ 11875 h 1710047"/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249382 w 1876302"/>
              <a:gd name="connsiteY3" fmla="*/ 1710047 h 1710047"/>
              <a:gd name="connsiteX4" fmla="*/ 0 w 1876302"/>
              <a:gd name="connsiteY4" fmla="*/ 11875 h 1710047"/>
              <a:gd name="connsiteX0" fmla="*/ 0 w 2030681"/>
              <a:gd name="connsiteY0" fmla="*/ 11875 h 1710047"/>
              <a:gd name="connsiteX1" fmla="*/ 2030681 w 2030681"/>
              <a:gd name="connsiteY1" fmla="*/ 0 h 1710047"/>
              <a:gd name="connsiteX2" fmla="*/ 1781299 w 2030681"/>
              <a:gd name="connsiteY2" fmla="*/ 1698171 h 1710047"/>
              <a:gd name="connsiteX3" fmla="*/ 403761 w 2030681"/>
              <a:gd name="connsiteY3" fmla="*/ 1710047 h 1710047"/>
              <a:gd name="connsiteX4" fmla="*/ 0 w 2030681"/>
              <a:gd name="connsiteY4" fmla="*/ 11875 h 1710047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781299 w 2030681"/>
              <a:gd name="connsiteY2" fmla="*/ 1698171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888177 w 2030681"/>
              <a:gd name="connsiteY2" fmla="*/ 1686296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1888177"/>
              <a:gd name="connsiteY0" fmla="*/ 0 h 1686296"/>
              <a:gd name="connsiteX1" fmla="*/ 1686297 w 1888177"/>
              <a:gd name="connsiteY1" fmla="*/ 11876 h 1686296"/>
              <a:gd name="connsiteX2" fmla="*/ 1888177 w 1888177"/>
              <a:gd name="connsiteY2" fmla="*/ 1674421 h 1686296"/>
              <a:gd name="connsiteX3" fmla="*/ 237506 w 1888177"/>
              <a:gd name="connsiteY3" fmla="*/ 1686296 h 1686296"/>
              <a:gd name="connsiteX4" fmla="*/ 0 w 1888177"/>
              <a:gd name="connsiteY4" fmla="*/ 0 h 1686296"/>
              <a:gd name="connsiteX0" fmla="*/ 0 w 1686297"/>
              <a:gd name="connsiteY0" fmla="*/ 0 h 1686296"/>
              <a:gd name="connsiteX1" fmla="*/ 1686297 w 1686297"/>
              <a:gd name="connsiteY1" fmla="*/ 11876 h 1686296"/>
              <a:gd name="connsiteX2" fmla="*/ 1520042 w 1686297"/>
              <a:gd name="connsiteY2" fmla="*/ 1674421 h 1686296"/>
              <a:gd name="connsiteX3" fmla="*/ 237506 w 1686297"/>
              <a:gd name="connsiteY3" fmla="*/ 1686296 h 1686296"/>
              <a:gd name="connsiteX4" fmla="*/ 0 w 1686297"/>
              <a:gd name="connsiteY4" fmla="*/ 0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297" h="1686296">
                <a:moveTo>
                  <a:pt x="0" y="0"/>
                </a:moveTo>
                <a:lnTo>
                  <a:pt x="1686297" y="11876"/>
                </a:lnTo>
                <a:lnTo>
                  <a:pt x="1520042" y="1674421"/>
                </a:lnTo>
                <a:lnTo>
                  <a:pt x="237506" y="168629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502683" y="1988231"/>
            <a:ext cx="1686296" cy="1691808"/>
          </a:xfrm>
          <a:custGeom>
            <a:avLst/>
            <a:gdLst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36914 w 1686296"/>
              <a:gd name="connsiteY2" fmla="*/ 1555667 h 1674420"/>
              <a:gd name="connsiteX3" fmla="*/ 368135 w 1686296"/>
              <a:gd name="connsiteY3" fmla="*/ 1567542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36914 w 1686296"/>
              <a:gd name="connsiteY2" fmla="*/ 1555667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91505 w 1686296"/>
              <a:gd name="connsiteY2" fmla="*/ 1623906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635781 w 1686296"/>
              <a:gd name="connsiteY1" fmla="*/ 11875 h 1674420"/>
              <a:gd name="connsiteX2" fmla="*/ 1491505 w 1686296"/>
              <a:gd name="connsiteY2" fmla="*/ 1623906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313544 w 1686296"/>
              <a:gd name="connsiteY3" fmla="*/ 162213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2600 w 1686296"/>
              <a:gd name="connsiteY3" fmla="*/ 1615309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86247 w 1686296"/>
              <a:gd name="connsiteY3" fmla="*/ 1656252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5027 w 1686296"/>
              <a:gd name="connsiteY3" fmla="*/ 162259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97418"/>
              <a:gd name="connsiteX1" fmla="*/ 1635781 w 1686296"/>
              <a:gd name="connsiteY1" fmla="*/ 18699 h 1697418"/>
              <a:gd name="connsiteX2" fmla="*/ 1491505 w 1686296"/>
              <a:gd name="connsiteY2" fmla="*/ 1630730 h 1697418"/>
              <a:gd name="connsiteX3" fmla="*/ 275027 w 1686296"/>
              <a:gd name="connsiteY3" fmla="*/ 1622593 h 1697418"/>
              <a:gd name="connsiteX4" fmla="*/ 59111 w 1686296"/>
              <a:gd name="connsiteY4" fmla="*/ 0 h 1697418"/>
              <a:gd name="connsiteX5" fmla="*/ 0 w 1686296"/>
              <a:gd name="connsiteY5" fmla="*/ 6824 h 1697418"/>
              <a:gd name="connsiteX6" fmla="*/ 237506 w 1686296"/>
              <a:gd name="connsiteY6" fmla="*/ 1697418 h 1697418"/>
              <a:gd name="connsiteX7" fmla="*/ 1531917 w 1686296"/>
              <a:gd name="connsiteY7" fmla="*/ 1681244 h 1697418"/>
              <a:gd name="connsiteX8" fmla="*/ 1686296 w 1686296"/>
              <a:gd name="connsiteY8" fmla="*/ 18699 h 1697418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5027 w 1686296"/>
              <a:gd name="connsiteY3" fmla="*/ 162259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91808"/>
              <a:gd name="connsiteX1" fmla="*/ 1635781 w 1686296"/>
              <a:gd name="connsiteY1" fmla="*/ 18699 h 1691808"/>
              <a:gd name="connsiteX2" fmla="*/ 1491505 w 1686296"/>
              <a:gd name="connsiteY2" fmla="*/ 1630730 h 1691808"/>
              <a:gd name="connsiteX3" fmla="*/ 275027 w 1686296"/>
              <a:gd name="connsiteY3" fmla="*/ 1622593 h 1691808"/>
              <a:gd name="connsiteX4" fmla="*/ 59111 w 1686296"/>
              <a:gd name="connsiteY4" fmla="*/ 0 h 1691808"/>
              <a:gd name="connsiteX5" fmla="*/ 0 w 1686296"/>
              <a:gd name="connsiteY5" fmla="*/ 6824 h 1691808"/>
              <a:gd name="connsiteX6" fmla="*/ 237506 w 1686296"/>
              <a:gd name="connsiteY6" fmla="*/ 1691808 h 1691808"/>
              <a:gd name="connsiteX7" fmla="*/ 1531917 w 1686296"/>
              <a:gd name="connsiteY7" fmla="*/ 1681244 h 1691808"/>
              <a:gd name="connsiteX8" fmla="*/ 1686296 w 1686296"/>
              <a:gd name="connsiteY8" fmla="*/ 18699 h 1691808"/>
              <a:gd name="connsiteX0" fmla="*/ 1686296 w 1686296"/>
              <a:gd name="connsiteY0" fmla="*/ 18699 h 1691808"/>
              <a:gd name="connsiteX1" fmla="*/ 1635781 w 1686296"/>
              <a:gd name="connsiteY1" fmla="*/ 18699 h 1691808"/>
              <a:gd name="connsiteX2" fmla="*/ 1491505 w 1686296"/>
              <a:gd name="connsiteY2" fmla="*/ 1630730 h 1691808"/>
              <a:gd name="connsiteX3" fmla="*/ 275027 w 1686296"/>
              <a:gd name="connsiteY3" fmla="*/ 1656252 h 1691808"/>
              <a:gd name="connsiteX4" fmla="*/ 59111 w 1686296"/>
              <a:gd name="connsiteY4" fmla="*/ 0 h 1691808"/>
              <a:gd name="connsiteX5" fmla="*/ 0 w 1686296"/>
              <a:gd name="connsiteY5" fmla="*/ 6824 h 1691808"/>
              <a:gd name="connsiteX6" fmla="*/ 237506 w 1686296"/>
              <a:gd name="connsiteY6" fmla="*/ 1691808 h 1691808"/>
              <a:gd name="connsiteX7" fmla="*/ 1531917 w 1686296"/>
              <a:gd name="connsiteY7" fmla="*/ 1681244 h 1691808"/>
              <a:gd name="connsiteX8" fmla="*/ 1686296 w 1686296"/>
              <a:gd name="connsiteY8" fmla="*/ 18699 h 16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296" h="1691808">
                <a:moveTo>
                  <a:pt x="1686296" y="18699"/>
                </a:moveTo>
                <a:lnTo>
                  <a:pt x="1635781" y="18699"/>
                </a:lnTo>
                <a:lnTo>
                  <a:pt x="1491505" y="1630730"/>
                </a:lnTo>
                <a:lnTo>
                  <a:pt x="275027" y="1656252"/>
                </a:lnTo>
                <a:lnTo>
                  <a:pt x="59111" y="0"/>
                </a:lnTo>
                <a:lnTo>
                  <a:pt x="0" y="6824"/>
                </a:lnTo>
                <a:lnTo>
                  <a:pt x="237506" y="1691808"/>
                </a:lnTo>
                <a:lnTo>
                  <a:pt x="1531917" y="1681244"/>
                </a:lnTo>
                <a:lnTo>
                  <a:pt x="1686296" y="1869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6805" y="3276600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55384" y="3145704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55384" y="3436479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3984" y="3284079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12584" y="3436479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3803" y="3109472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96971" y="3436479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35715" y="3232655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8779" y="3069504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1592" y="3251005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76561" y="3470430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85980" y="3470430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66254" y="3308855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85980" y="3092526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75158" y="3104622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23803" y="3271222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54473" y="3058573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02907" y="343986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66254" y="2970572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415389" y="293545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6947" y="2924523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46384" y="2885197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74984" y="2859254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58805" y="2919559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66050" y="3860134"/>
            <a:ext cx="270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2) Add water and stir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922283" y="2045564"/>
            <a:ext cx="1686296" cy="1691808"/>
          </a:xfrm>
          <a:custGeom>
            <a:avLst/>
            <a:gdLst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36914 w 1686296"/>
              <a:gd name="connsiteY2" fmla="*/ 1555667 h 1674420"/>
              <a:gd name="connsiteX3" fmla="*/ 368135 w 1686296"/>
              <a:gd name="connsiteY3" fmla="*/ 1567542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36914 w 1686296"/>
              <a:gd name="connsiteY2" fmla="*/ 1555667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91505 w 1686296"/>
              <a:gd name="connsiteY2" fmla="*/ 1623906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635781 w 1686296"/>
              <a:gd name="connsiteY1" fmla="*/ 11875 h 1674420"/>
              <a:gd name="connsiteX2" fmla="*/ 1491505 w 1686296"/>
              <a:gd name="connsiteY2" fmla="*/ 1623906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313544 w 1686296"/>
              <a:gd name="connsiteY3" fmla="*/ 162213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2600 w 1686296"/>
              <a:gd name="connsiteY3" fmla="*/ 1615309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86247 w 1686296"/>
              <a:gd name="connsiteY3" fmla="*/ 1656252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5027 w 1686296"/>
              <a:gd name="connsiteY3" fmla="*/ 162259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97418"/>
              <a:gd name="connsiteX1" fmla="*/ 1635781 w 1686296"/>
              <a:gd name="connsiteY1" fmla="*/ 18699 h 1697418"/>
              <a:gd name="connsiteX2" fmla="*/ 1491505 w 1686296"/>
              <a:gd name="connsiteY2" fmla="*/ 1630730 h 1697418"/>
              <a:gd name="connsiteX3" fmla="*/ 275027 w 1686296"/>
              <a:gd name="connsiteY3" fmla="*/ 1622593 h 1697418"/>
              <a:gd name="connsiteX4" fmla="*/ 59111 w 1686296"/>
              <a:gd name="connsiteY4" fmla="*/ 0 h 1697418"/>
              <a:gd name="connsiteX5" fmla="*/ 0 w 1686296"/>
              <a:gd name="connsiteY5" fmla="*/ 6824 h 1697418"/>
              <a:gd name="connsiteX6" fmla="*/ 237506 w 1686296"/>
              <a:gd name="connsiteY6" fmla="*/ 1697418 h 1697418"/>
              <a:gd name="connsiteX7" fmla="*/ 1531917 w 1686296"/>
              <a:gd name="connsiteY7" fmla="*/ 1681244 h 1697418"/>
              <a:gd name="connsiteX8" fmla="*/ 1686296 w 1686296"/>
              <a:gd name="connsiteY8" fmla="*/ 18699 h 1697418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5027 w 1686296"/>
              <a:gd name="connsiteY3" fmla="*/ 162259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91808"/>
              <a:gd name="connsiteX1" fmla="*/ 1635781 w 1686296"/>
              <a:gd name="connsiteY1" fmla="*/ 18699 h 1691808"/>
              <a:gd name="connsiteX2" fmla="*/ 1491505 w 1686296"/>
              <a:gd name="connsiteY2" fmla="*/ 1630730 h 1691808"/>
              <a:gd name="connsiteX3" fmla="*/ 275027 w 1686296"/>
              <a:gd name="connsiteY3" fmla="*/ 1622593 h 1691808"/>
              <a:gd name="connsiteX4" fmla="*/ 59111 w 1686296"/>
              <a:gd name="connsiteY4" fmla="*/ 0 h 1691808"/>
              <a:gd name="connsiteX5" fmla="*/ 0 w 1686296"/>
              <a:gd name="connsiteY5" fmla="*/ 6824 h 1691808"/>
              <a:gd name="connsiteX6" fmla="*/ 237506 w 1686296"/>
              <a:gd name="connsiteY6" fmla="*/ 1691808 h 1691808"/>
              <a:gd name="connsiteX7" fmla="*/ 1531917 w 1686296"/>
              <a:gd name="connsiteY7" fmla="*/ 1681244 h 1691808"/>
              <a:gd name="connsiteX8" fmla="*/ 1686296 w 1686296"/>
              <a:gd name="connsiteY8" fmla="*/ 18699 h 1691808"/>
              <a:gd name="connsiteX0" fmla="*/ 1686296 w 1686296"/>
              <a:gd name="connsiteY0" fmla="*/ 18699 h 1691808"/>
              <a:gd name="connsiteX1" fmla="*/ 1635781 w 1686296"/>
              <a:gd name="connsiteY1" fmla="*/ 18699 h 1691808"/>
              <a:gd name="connsiteX2" fmla="*/ 1491505 w 1686296"/>
              <a:gd name="connsiteY2" fmla="*/ 1630730 h 1691808"/>
              <a:gd name="connsiteX3" fmla="*/ 275027 w 1686296"/>
              <a:gd name="connsiteY3" fmla="*/ 1656252 h 1691808"/>
              <a:gd name="connsiteX4" fmla="*/ 59111 w 1686296"/>
              <a:gd name="connsiteY4" fmla="*/ 0 h 1691808"/>
              <a:gd name="connsiteX5" fmla="*/ 0 w 1686296"/>
              <a:gd name="connsiteY5" fmla="*/ 6824 h 1691808"/>
              <a:gd name="connsiteX6" fmla="*/ 237506 w 1686296"/>
              <a:gd name="connsiteY6" fmla="*/ 1691808 h 1691808"/>
              <a:gd name="connsiteX7" fmla="*/ 1531917 w 1686296"/>
              <a:gd name="connsiteY7" fmla="*/ 1681244 h 1691808"/>
              <a:gd name="connsiteX8" fmla="*/ 1686296 w 1686296"/>
              <a:gd name="connsiteY8" fmla="*/ 18699 h 16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296" h="1691808">
                <a:moveTo>
                  <a:pt x="1686296" y="18699"/>
                </a:moveTo>
                <a:lnTo>
                  <a:pt x="1635781" y="18699"/>
                </a:lnTo>
                <a:lnTo>
                  <a:pt x="1491505" y="1630730"/>
                </a:lnTo>
                <a:lnTo>
                  <a:pt x="275027" y="1656252"/>
                </a:lnTo>
                <a:lnTo>
                  <a:pt x="59111" y="0"/>
                </a:lnTo>
                <a:lnTo>
                  <a:pt x="0" y="6824"/>
                </a:lnTo>
                <a:lnTo>
                  <a:pt x="237506" y="1691808"/>
                </a:lnTo>
                <a:lnTo>
                  <a:pt x="1531917" y="1681244"/>
                </a:lnTo>
                <a:lnTo>
                  <a:pt x="1686296" y="1869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29380" y="2229179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937132" y="2973198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255315" y="3436479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233454" y="2928036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10786" y="2444045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10495" y="3508530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864261" y="2255008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220435" y="3140151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10786" y="315487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64261" y="3341927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85854" y="264443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22507" y="3497197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216223" y="230537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09826" y="280035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274073" y="2690382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19618" y="2596445"/>
            <a:ext cx="152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205580" y="2678917"/>
            <a:ext cx="969861" cy="190500"/>
          </a:xfrm>
          <a:custGeom>
            <a:avLst/>
            <a:gdLst>
              <a:gd name="connsiteX0" fmla="*/ 714375 w 914400"/>
              <a:gd name="connsiteY0" fmla="*/ 0 h 314325"/>
              <a:gd name="connsiteX1" fmla="*/ 0 w 914400"/>
              <a:gd name="connsiteY1" fmla="*/ 133350 h 314325"/>
              <a:gd name="connsiteX2" fmla="*/ 447675 w 914400"/>
              <a:gd name="connsiteY2" fmla="*/ 314325 h 314325"/>
              <a:gd name="connsiteX3" fmla="*/ 914400 w 914400"/>
              <a:gd name="connsiteY3" fmla="*/ 304800 h 314325"/>
              <a:gd name="connsiteX0" fmla="*/ 718350 w 918375"/>
              <a:gd name="connsiteY0" fmla="*/ 0 h 314325"/>
              <a:gd name="connsiteX1" fmla="*/ 3975 w 918375"/>
              <a:gd name="connsiteY1" fmla="*/ 133350 h 314325"/>
              <a:gd name="connsiteX2" fmla="*/ 451650 w 918375"/>
              <a:gd name="connsiteY2" fmla="*/ 314325 h 314325"/>
              <a:gd name="connsiteX3" fmla="*/ 918375 w 918375"/>
              <a:gd name="connsiteY3" fmla="*/ 304800 h 314325"/>
              <a:gd name="connsiteX0" fmla="*/ 756084 w 956109"/>
              <a:gd name="connsiteY0" fmla="*/ 0 h 314325"/>
              <a:gd name="connsiteX1" fmla="*/ 3609 w 956109"/>
              <a:gd name="connsiteY1" fmla="*/ 209550 h 314325"/>
              <a:gd name="connsiteX2" fmla="*/ 489384 w 956109"/>
              <a:gd name="connsiteY2" fmla="*/ 314325 h 314325"/>
              <a:gd name="connsiteX3" fmla="*/ 956109 w 956109"/>
              <a:gd name="connsiteY3" fmla="*/ 304800 h 314325"/>
              <a:gd name="connsiteX0" fmla="*/ 756084 w 956109"/>
              <a:gd name="connsiteY0" fmla="*/ 0 h 314325"/>
              <a:gd name="connsiteX1" fmla="*/ 3609 w 956109"/>
              <a:gd name="connsiteY1" fmla="*/ 209550 h 314325"/>
              <a:gd name="connsiteX2" fmla="*/ 489384 w 956109"/>
              <a:gd name="connsiteY2" fmla="*/ 314325 h 314325"/>
              <a:gd name="connsiteX3" fmla="*/ 956109 w 956109"/>
              <a:gd name="connsiteY3" fmla="*/ 304800 h 314325"/>
              <a:gd name="connsiteX0" fmla="*/ 785387 w 956837"/>
              <a:gd name="connsiteY0" fmla="*/ 0 h 190500"/>
              <a:gd name="connsiteX1" fmla="*/ 4337 w 956837"/>
              <a:gd name="connsiteY1" fmla="*/ 85725 h 190500"/>
              <a:gd name="connsiteX2" fmla="*/ 490112 w 956837"/>
              <a:gd name="connsiteY2" fmla="*/ 190500 h 190500"/>
              <a:gd name="connsiteX3" fmla="*/ 956837 w 956837"/>
              <a:gd name="connsiteY3" fmla="*/ 180975 h 190500"/>
              <a:gd name="connsiteX0" fmla="*/ 789947 w 961397"/>
              <a:gd name="connsiteY0" fmla="*/ 0 h 193069"/>
              <a:gd name="connsiteX1" fmla="*/ 8897 w 961397"/>
              <a:gd name="connsiteY1" fmla="*/ 85725 h 193069"/>
              <a:gd name="connsiteX2" fmla="*/ 494672 w 961397"/>
              <a:gd name="connsiteY2" fmla="*/ 190500 h 193069"/>
              <a:gd name="connsiteX3" fmla="*/ 961397 w 961397"/>
              <a:gd name="connsiteY3" fmla="*/ 180975 h 193069"/>
              <a:gd name="connsiteX0" fmla="*/ 789947 w 961397"/>
              <a:gd name="connsiteY0" fmla="*/ 0 h 193069"/>
              <a:gd name="connsiteX1" fmla="*/ 8897 w 961397"/>
              <a:gd name="connsiteY1" fmla="*/ 85725 h 193069"/>
              <a:gd name="connsiteX2" fmla="*/ 494672 w 961397"/>
              <a:gd name="connsiteY2" fmla="*/ 190500 h 193069"/>
              <a:gd name="connsiteX3" fmla="*/ 961397 w 961397"/>
              <a:gd name="connsiteY3" fmla="*/ 180975 h 193069"/>
              <a:gd name="connsiteX0" fmla="*/ 805621 w 977071"/>
              <a:gd name="connsiteY0" fmla="*/ 0 h 193069"/>
              <a:gd name="connsiteX1" fmla="*/ 24571 w 977071"/>
              <a:gd name="connsiteY1" fmla="*/ 85725 h 193069"/>
              <a:gd name="connsiteX2" fmla="*/ 396046 w 977071"/>
              <a:gd name="connsiteY2" fmla="*/ 190500 h 193069"/>
              <a:gd name="connsiteX3" fmla="*/ 977071 w 977071"/>
              <a:gd name="connsiteY3" fmla="*/ 180975 h 193069"/>
              <a:gd name="connsiteX0" fmla="*/ 798411 w 969861"/>
              <a:gd name="connsiteY0" fmla="*/ 0 h 190500"/>
              <a:gd name="connsiteX1" fmla="*/ 17361 w 969861"/>
              <a:gd name="connsiteY1" fmla="*/ 85725 h 190500"/>
              <a:gd name="connsiteX2" fmla="*/ 388836 w 969861"/>
              <a:gd name="connsiteY2" fmla="*/ 190500 h 190500"/>
              <a:gd name="connsiteX3" fmla="*/ 969861 w 969861"/>
              <a:gd name="connsiteY3" fmla="*/ 1809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861" h="190500">
                <a:moveTo>
                  <a:pt x="798411" y="0"/>
                </a:moveTo>
                <a:cubicBezTo>
                  <a:pt x="474561" y="6350"/>
                  <a:pt x="85624" y="53975"/>
                  <a:pt x="17361" y="85725"/>
                </a:cubicBezTo>
                <a:cubicBezTo>
                  <a:pt x="-50902" y="117475"/>
                  <a:pt x="84036" y="190500"/>
                  <a:pt x="388836" y="190500"/>
                </a:cubicBezTo>
                <a:lnTo>
                  <a:pt x="969861" y="180975"/>
                </a:lnTo>
              </a:path>
            </a:pathLst>
          </a:custGeom>
          <a:noFill/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246710" y="3031404"/>
            <a:ext cx="969861" cy="190500"/>
          </a:xfrm>
          <a:custGeom>
            <a:avLst/>
            <a:gdLst>
              <a:gd name="connsiteX0" fmla="*/ 714375 w 914400"/>
              <a:gd name="connsiteY0" fmla="*/ 0 h 314325"/>
              <a:gd name="connsiteX1" fmla="*/ 0 w 914400"/>
              <a:gd name="connsiteY1" fmla="*/ 133350 h 314325"/>
              <a:gd name="connsiteX2" fmla="*/ 447675 w 914400"/>
              <a:gd name="connsiteY2" fmla="*/ 314325 h 314325"/>
              <a:gd name="connsiteX3" fmla="*/ 914400 w 914400"/>
              <a:gd name="connsiteY3" fmla="*/ 304800 h 314325"/>
              <a:gd name="connsiteX0" fmla="*/ 718350 w 918375"/>
              <a:gd name="connsiteY0" fmla="*/ 0 h 314325"/>
              <a:gd name="connsiteX1" fmla="*/ 3975 w 918375"/>
              <a:gd name="connsiteY1" fmla="*/ 133350 h 314325"/>
              <a:gd name="connsiteX2" fmla="*/ 451650 w 918375"/>
              <a:gd name="connsiteY2" fmla="*/ 314325 h 314325"/>
              <a:gd name="connsiteX3" fmla="*/ 918375 w 918375"/>
              <a:gd name="connsiteY3" fmla="*/ 304800 h 314325"/>
              <a:gd name="connsiteX0" fmla="*/ 756084 w 956109"/>
              <a:gd name="connsiteY0" fmla="*/ 0 h 314325"/>
              <a:gd name="connsiteX1" fmla="*/ 3609 w 956109"/>
              <a:gd name="connsiteY1" fmla="*/ 209550 h 314325"/>
              <a:gd name="connsiteX2" fmla="*/ 489384 w 956109"/>
              <a:gd name="connsiteY2" fmla="*/ 314325 h 314325"/>
              <a:gd name="connsiteX3" fmla="*/ 956109 w 956109"/>
              <a:gd name="connsiteY3" fmla="*/ 304800 h 314325"/>
              <a:gd name="connsiteX0" fmla="*/ 756084 w 956109"/>
              <a:gd name="connsiteY0" fmla="*/ 0 h 314325"/>
              <a:gd name="connsiteX1" fmla="*/ 3609 w 956109"/>
              <a:gd name="connsiteY1" fmla="*/ 209550 h 314325"/>
              <a:gd name="connsiteX2" fmla="*/ 489384 w 956109"/>
              <a:gd name="connsiteY2" fmla="*/ 314325 h 314325"/>
              <a:gd name="connsiteX3" fmla="*/ 956109 w 956109"/>
              <a:gd name="connsiteY3" fmla="*/ 304800 h 314325"/>
              <a:gd name="connsiteX0" fmla="*/ 785387 w 956837"/>
              <a:gd name="connsiteY0" fmla="*/ 0 h 190500"/>
              <a:gd name="connsiteX1" fmla="*/ 4337 w 956837"/>
              <a:gd name="connsiteY1" fmla="*/ 85725 h 190500"/>
              <a:gd name="connsiteX2" fmla="*/ 490112 w 956837"/>
              <a:gd name="connsiteY2" fmla="*/ 190500 h 190500"/>
              <a:gd name="connsiteX3" fmla="*/ 956837 w 956837"/>
              <a:gd name="connsiteY3" fmla="*/ 180975 h 190500"/>
              <a:gd name="connsiteX0" fmla="*/ 789947 w 961397"/>
              <a:gd name="connsiteY0" fmla="*/ 0 h 193069"/>
              <a:gd name="connsiteX1" fmla="*/ 8897 w 961397"/>
              <a:gd name="connsiteY1" fmla="*/ 85725 h 193069"/>
              <a:gd name="connsiteX2" fmla="*/ 494672 w 961397"/>
              <a:gd name="connsiteY2" fmla="*/ 190500 h 193069"/>
              <a:gd name="connsiteX3" fmla="*/ 961397 w 961397"/>
              <a:gd name="connsiteY3" fmla="*/ 180975 h 193069"/>
              <a:gd name="connsiteX0" fmla="*/ 789947 w 961397"/>
              <a:gd name="connsiteY0" fmla="*/ 0 h 193069"/>
              <a:gd name="connsiteX1" fmla="*/ 8897 w 961397"/>
              <a:gd name="connsiteY1" fmla="*/ 85725 h 193069"/>
              <a:gd name="connsiteX2" fmla="*/ 494672 w 961397"/>
              <a:gd name="connsiteY2" fmla="*/ 190500 h 193069"/>
              <a:gd name="connsiteX3" fmla="*/ 961397 w 961397"/>
              <a:gd name="connsiteY3" fmla="*/ 180975 h 193069"/>
              <a:gd name="connsiteX0" fmla="*/ 805621 w 977071"/>
              <a:gd name="connsiteY0" fmla="*/ 0 h 193069"/>
              <a:gd name="connsiteX1" fmla="*/ 24571 w 977071"/>
              <a:gd name="connsiteY1" fmla="*/ 85725 h 193069"/>
              <a:gd name="connsiteX2" fmla="*/ 396046 w 977071"/>
              <a:gd name="connsiteY2" fmla="*/ 190500 h 193069"/>
              <a:gd name="connsiteX3" fmla="*/ 977071 w 977071"/>
              <a:gd name="connsiteY3" fmla="*/ 180975 h 193069"/>
              <a:gd name="connsiteX0" fmla="*/ 798411 w 969861"/>
              <a:gd name="connsiteY0" fmla="*/ 0 h 190500"/>
              <a:gd name="connsiteX1" fmla="*/ 17361 w 969861"/>
              <a:gd name="connsiteY1" fmla="*/ 85725 h 190500"/>
              <a:gd name="connsiteX2" fmla="*/ 388836 w 969861"/>
              <a:gd name="connsiteY2" fmla="*/ 190500 h 190500"/>
              <a:gd name="connsiteX3" fmla="*/ 969861 w 969861"/>
              <a:gd name="connsiteY3" fmla="*/ 1809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861" h="190500">
                <a:moveTo>
                  <a:pt x="798411" y="0"/>
                </a:moveTo>
                <a:cubicBezTo>
                  <a:pt x="474561" y="6350"/>
                  <a:pt x="85624" y="53975"/>
                  <a:pt x="17361" y="85725"/>
                </a:cubicBezTo>
                <a:cubicBezTo>
                  <a:pt x="-50902" y="117475"/>
                  <a:pt x="84036" y="190500"/>
                  <a:pt x="388836" y="190500"/>
                </a:cubicBezTo>
                <a:lnTo>
                  <a:pt x="969861" y="180975"/>
                </a:lnTo>
              </a:path>
            </a:pathLst>
          </a:custGeom>
          <a:noFill/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304212" y="3318030"/>
            <a:ext cx="969861" cy="190500"/>
          </a:xfrm>
          <a:custGeom>
            <a:avLst/>
            <a:gdLst>
              <a:gd name="connsiteX0" fmla="*/ 714375 w 914400"/>
              <a:gd name="connsiteY0" fmla="*/ 0 h 314325"/>
              <a:gd name="connsiteX1" fmla="*/ 0 w 914400"/>
              <a:gd name="connsiteY1" fmla="*/ 133350 h 314325"/>
              <a:gd name="connsiteX2" fmla="*/ 447675 w 914400"/>
              <a:gd name="connsiteY2" fmla="*/ 314325 h 314325"/>
              <a:gd name="connsiteX3" fmla="*/ 914400 w 914400"/>
              <a:gd name="connsiteY3" fmla="*/ 304800 h 314325"/>
              <a:gd name="connsiteX0" fmla="*/ 718350 w 918375"/>
              <a:gd name="connsiteY0" fmla="*/ 0 h 314325"/>
              <a:gd name="connsiteX1" fmla="*/ 3975 w 918375"/>
              <a:gd name="connsiteY1" fmla="*/ 133350 h 314325"/>
              <a:gd name="connsiteX2" fmla="*/ 451650 w 918375"/>
              <a:gd name="connsiteY2" fmla="*/ 314325 h 314325"/>
              <a:gd name="connsiteX3" fmla="*/ 918375 w 918375"/>
              <a:gd name="connsiteY3" fmla="*/ 304800 h 314325"/>
              <a:gd name="connsiteX0" fmla="*/ 756084 w 956109"/>
              <a:gd name="connsiteY0" fmla="*/ 0 h 314325"/>
              <a:gd name="connsiteX1" fmla="*/ 3609 w 956109"/>
              <a:gd name="connsiteY1" fmla="*/ 209550 h 314325"/>
              <a:gd name="connsiteX2" fmla="*/ 489384 w 956109"/>
              <a:gd name="connsiteY2" fmla="*/ 314325 h 314325"/>
              <a:gd name="connsiteX3" fmla="*/ 956109 w 956109"/>
              <a:gd name="connsiteY3" fmla="*/ 304800 h 314325"/>
              <a:gd name="connsiteX0" fmla="*/ 756084 w 956109"/>
              <a:gd name="connsiteY0" fmla="*/ 0 h 314325"/>
              <a:gd name="connsiteX1" fmla="*/ 3609 w 956109"/>
              <a:gd name="connsiteY1" fmla="*/ 209550 h 314325"/>
              <a:gd name="connsiteX2" fmla="*/ 489384 w 956109"/>
              <a:gd name="connsiteY2" fmla="*/ 314325 h 314325"/>
              <a:gd name="connsiteX3" fmla="*/ 956109 w 956109"/>
              <a:gd name="connsiteY3" fmla="*/ 304800 h 314325"/>
              <a:gd name="connsiteX0" fmla="*/ 785387 w 956837"/>
              <a:gd name="connsiteY0" fmla="*/ 0 h 190500"/>
              <a:gd name="connsiteX1" fmla="*/ 4337 w 956837"/>
              <a:gd name="connsiteY1" fmla="*/ 85725 h 190500"/>
              <a:gd name="connsiteX2" fmla="*/ 490112 w 956837"/>
              <a:gd name="connsiteY2" fmla="*/ 190500 h 190500"/>
              <a:gd name="connsiteX3" fmla="*/ 956837 w 956837"/>
              <a:gd name="connsiteY3" fmla="*/ 180975 h 190500"/>
              <a:gd name="connsiteX0" fmla="*/ 789947 w 961397"/>
              <a:gd name="connsiteY0" fmla="*/ 0 h 193069"/>
              <a:gd name="connsiteX1" fmla="*/ 8897 w 961397"/>
              <a:gd name="connsiteY1" fmla="*/ 85725 h 193069"/>
              <a:gd name="connsiteX2" fmla="*/ 494672 w 961397"/>
              <a:gd name="connsiteY2" fmla="*/ 190500 h 193069"/>
              <a:gd name="connsiteX3" fmla="*/ 961397 w 961397"/>
              <a:gd name="connsiteY3" fmla="*/ 180975 h 193069"/>
              <a:gd name="connsiteX0" fmla="*/ 789947 w 961397"/>
              <a:gd name="connsiteY0" fmla="*/ 0 h 193069"/>
              <a:gd name="connsiteX1" fmla="*/ 8897 w 961397"/>
              <a:gd name="connsiteY1" fmla="*/ 85725 h 193069"/>
              <a:gd name="connsiteX2" fmla="*/ 494672 w 961397"/>
              <a:gd name="connsiteY2" fmla="*/ 190500 h 193069"/>
              <a:gd name="connsiteX3" fmla="*/ 961397 w 961397"/>
              <a:gd name="connsiteY3" fmla="*/ 180975 h 193069"/>
              <a:gd name="connsiteX0" fmla="*/ 805621 w 977071"/>
              <a:gd name="connsiteY0" fmla="*/ 0 h 193069"/>
              <a:gd name="connsiteX1" fmla="*/ 24571 w 977071"/>
              <a:gd name="connsiteY1" fmla="*/ 85725 h 193069"/>
              <a:gd name="connsiteX2" fmla="*/ 396046 w 977071"/>
              <a:gd name="connsiteY2" fmla="*/ 190500 h 193069"/>
              <a:gd name="connsiteX3" fmla="*/ 977071 w 977071"/>
              <a:gd name="connsiteY3" fmla="*/ 180975 h 193069"/>
              <a:gd name="connsiteX0" fmla="*/ 798411 w 969861"/>
              <a:gd name="connsiteY0" fmla="*/ 0 h 190500"/>
              <a:gd name="connsiteX1" fmla="*/ 17361 w 969861"/>
              <a:gd name="connsiteY1" fmla="*/ 85725 h 190500"/>
              <a:gd name="connsiteX2" fmla="*/ 388836 w 969861"/>
              <a:gd name="connsiteY2" fmla="*/ 190500 h 190500"/>
              <a:gd name="connsiteX3" fmla="*/ 969861 w 969861"/>
              <a:gd name="connsiteY3" fmla="*/ 1809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861" h="190500">
                <a:moveTo>
                  <a:pt x="798411" y="0"/>
                </a:moveTo>
                <a:cubicBezTo>
                  <a:pt x="474561" y="6350"/>
                  <a:pt x="85624" y="53975"/>
                  <a:pt x="17361" y="85725"/>
                </a:cubicBezTo>
                <a:cubicBezTo>
                  <a:pt x="-50902" y="117475"/>
                  <a:pt x="84036" y="190500"/>
                  <a:pt x="388836" y="190500"/>
                </a:cubicBezTo>
                <a:lnTo>
                  <a:pt x="969861" y="180975"/>
                </a:lnTo>
              </a:path>
            </a:pathLst>
          </a:custGeom>
          <a:noFill/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3656632" y="4643320"/>
            <a:ext cx="1686297" cy="1679265"/>
          </a:xfrm>
          <a:custGeom>
            <a:avLst/>
            <a:gdLst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427512 w 1876302"/>
              <a:gd name="connsiteY3" fmla="*/ 1710047 h 1710047"/>
              <a:gd name="connsiteX4" fmla="*/ 0 w 1876302"/>
              <a:gd name="connsiteY4" fmla="*/ 11875 h 1710047"/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249382 w 1876302"/>
              <a:gd name="connsiteY3" fmla="*/ 1710047 h 1710047"/>
              <a:gd name="connsiteX4" fmla="*/ 0 w 1876302"/>
              <a:gd name="connsiteY4" fmla="*/ 11875 h 1710047"/>
              <a:gd name="connsiteX0" fmla="*/ 0 w 2030681"/>
              <a:gd name="connsiteY0" fmla="*/ 11875 h 1710047"/>
              <a:gd name="connsiteX1" fmla="*/ 2030681 w 2030681"/>
              <a:gd name="connsiteY1" fmla="*/ 0 h 1710047"/>
              <a:gd name="connsiteX2" fmla="*/ 1781299 w 2030681"/>
              <a:gd name="connsiteY2" fmla="*/ 1698171 h 1710047"/>
              <a:gd name="connsiteX3" fmla="*/ 403761 w 2030681"/>
              <a:gd name="connsiteY3" fmla="*/ 1710047 h 1710047"/>
              <a:gd name="connsiteX4" fmla="*/ 0 w 2030681"/>
              <a:gd name="connsiteY4" fmla="*/ 11875 h 1710047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781299 w 2030681"/>
              <a:gd name="connsiteY2" fmla="*/ 1698171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888177 w 2030681"/>
              <a:gd name="connsiteY2" fmla="*/ 1686296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1888177"/>
              <a:gd name="connsiteY0" fmla="*/ 0 h 1686296"/>
              <a:gd name="connsiteX1" fmla="*/ 1686297 w 1888177"/>
              <a:gd name="connsiteY1" fmla="*/ 11876 h 1686296"/>
              <a:gd name="connsiteX2" fmla="*/ 1888177 w 1888177"/>
              <a:gd name="connsiteY2" fmla="*/ 1674421 h 1686296"/>
              <a:gd name="connsiteX3" fmla="*/ 237506 w 1888177"/>
              <a:gd name="connsiteY3" fmla="*/ 1686296 h 1686296"/>
              <a:gd name="connsiteX4" fmla="*/ 0 w 1888177"/>
              <a:gd name="connsiteY4" fmla="*/ 0 h 1686296"/>
              <a:gd name="connsiteX0" fmla="*/ 0 w 1686297"/>
              <a:gd name="connsiteY0" fmla="*/ 0 h 1686296"/>
              <a:gd name="connsiteX1" fmla="*/ 1686297 w 1686297"/>
              <a:gd name="connsiteY1" fmla="*/ 11876 h 1686296"/>
              <a:gd name="connsiteX2" fmla="*/ 1520042 w 1686297"/>
              <a:gd name="connsiteY2" fmla="*/ 1674421 h 1686296"/>
              <a:gd name="connsiteX3" fmla="*/ 237506 w 1686297"/>
              <a:gd name="connsiteY3" fmla="*/ 1686296 h 1686296"/>
              <a:gd name="connsiteX4" fmla="*/ 0 w 1686297"/>
              <a:gd name="connsiteY4" fmla="*/ 0 h 16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6297" h="1686296">
                <a:moveTo>
                  <a:pt x="0" y="0"/>
                </a:moveTo>
                <a:lnTo>
                  <a:pt x="1686297" y="11876"/>
                </a:lnTo>
                <a:lnTo>
                  <a:pt x="1520042" y="1674421"/>
                </a:lnTo>
                <a:lnTo>
                  <a:pt x="237506" y="168629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711886" y="4789213"/>
            <a:ext cx="1571997" cy="1545915"/>
          </a:xfrm>
          <a:custGeom>
            <a:avLst/>
            <a:gdLst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427512 w 1876302"/>
              <a:gd name="connsiteY3" fmla="*/ 1710047 h 1710047"/>
              <a:gd name="connsiteX4" fmla="*/ 0 w 1876302"/>
              <a:gd name="connsiteY4" fmla="*/ 11875 h 1710047"/>
              <a:gd name="connsiteX0" fmla="*/ 0 w 1876302"/>
              <a:gd name="connsiteY0" fmla="*/ 11875 h 1710047"/>
              <a:gd name="connsiteX1" fmla="*/ 1876302 w 1876302"/>
              <a:gd name="connsiteY1" fmla="*/ 0 h 1710047"/>
              <a:gd name="connsiteX2" fmla="*/ 1626920 w 1876302"/>
              <a:gd name="connsiteY2" fmla="*/ 1698171 h 1710047"/>
              <a:gd name="connsiteX3" fmla="*/ 249382 w 1876302"/>
              <a:gd name="connsiteY3" fmla="*/ 1710047 h 1710047"/>
              <a:gd name="connsiteX4" fmla="*/ 0 w 1876302"/>
              <a:gd name="connsiteY4" fmla="*/ 11875 h 1710047"/>
              <a:gd name="connsiteX0" fmla="*/ 0 w 2030681"/>
              <a:gd name="connsiteY0" fmla="*/ 11875 h 1710047"/>
              <a:gd name="connsiteX1" fmla="*/ 2030681 w 2030681"/>
              <a:gd name="connsiteY1" fmla="*/ 0 h 1710047"/>
              <a:gd name="connsiteX2" fmla="*/ 1781299 w 2030681"/>
              <a:gd name="connsiteY2" fmla="*/ 1698171 h 1710047"/>
              <a:gd name="connsiteX3" fmla="*/ 403761 w 2030681"/>
              <a:gd name="connsiteY3" fmla="*/ 1710047 h 1710047"/>
              <a:gd name="connsiteX4" fmla="*/ 0 w 2030681"/>
              <a:gd name="connsiteY4" fmla="*/ 11875 h 1710047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781299 w 2030681"/>
              <a:gd name="connsiteY2" fmla="*/ 1698171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2030681"/>
              <a:gd name="connsiteY0" fmla="*/ 11875 h 1698171"/>
              <a:gd name="connsiteX1" fmla="*/ 2030681 w 2030681"/>
              <a:gd name="connsiteY1" fmla="*/ 0 h 1698171"/>
              <a:gd name="connsiteX2" fmla="*/ 1888177 w 2030681"/>
              <a:gd name="connsiteY2" fmla="*/ 1686296 h 1698171"/>
              <a:gd name="connsiteX3" fmla="*/ 237506 w 2030681"/>
              <a:gd name="connsiteY3" fmla="*/ 1698171 h 1698171"/>
              <a:gd name="connsiteX4" fmla="*/ 0 w 2030681"/>
              <a:gd name="connsiteY4" fmla="*/ 11875 h 1698171"/>
              <a:gd name="connsiteX0" fmla="*/ 0 w 1888177"/>
              <a:gd name="connsiteY0" fmla="*/ 0 h 1686296"/>
              <a:gd name="connsiteX1" fmla="*/ 1686297 w 1888177"/>
              <a:gd name="connsiteY1" fmla="*/ 11876 h 1686296"/>
              <a:gd name="connsiteX2" fmla="*/ 1888177 w 1888177"/>
              <a:gd name="connsiteY2" fmla="*/ 1674421 h 1686296"/>
              <a:gd name="connsiteX3" fmla="*/ 237506 w 1888177"/>
              <a:gd name="connsiteY3" fmla="*/ 1686296 h 1686296"/>
              <a:gd name="connsiteX4" fmla="*/ 0 w 1888177"/>
              <a:gd name="connsiteY4" fmla="*/ 0 h 1686296"/>
              <a:gd name="connsiteX0" fmla="*/ 0 w 1686297"/>
              <a:gd name="connsiteY0" fmla="*/ 0 h 1686296"/>
              <a:gd name="connsiteX1" fmla="*/ 1686297 w 1686297"/>
              <a:gd name="connsiteY1" fmla="*/ 11876 h 1686296"/>
              <a:gd name="connsiteX2" fmla="*/ 1520042 w 1686297"/>
              <a:gd name="connsiteY2" fmla="*/ 1674421 h 1686296"/>
              <a:gd name="connsiteX3" fmla="*/ 237506 w 1686297"/>
              <a:gd name="connsiteY3" fmla="*/ 1686296 h 1686296"/>
              <a:gd name="connsiteX4" fmla="*/ 0 w 1686297"/>
              <a:gd name="connsiteY4" fmla="*/ 0 h 1686296"/>
              <a:gd name="connsiteX0" fmla="*/ 0 w 1638672"/>
              <a:gd name="connsiteY0" fmla="*/ 0 h 1686296"/>
              <a:gd name="connsiteX1" fmla="*/ 1638672 w 1638672"/>
              <a:gd name="connsiteY1" fmla="*/ 250998 h 1686296"/>
              <a:gd name="connsiteX2" fmla="*/ 1520042 w 1638672"/>
              <a:gd name="connsiteY2" fmla="*/ 1674421 h 1686296"/>
              <a:gd name="connsiteX3" fmla="*/ 237506 w 1638672"/>
              <a:gd name="connsiteY3" fmla="*/ 1686296 h 1686296"/>
              <a:gd name="connsiteX4" fmla="*/ 0 w 1638672"/>
              <a:gd name="connsiteY4" fmla="*/ 0 h 1686296"/>
              <a:gd name="connsiteX0" fmla="*/ 0 w 1571997"/>
              <a:gd name="connsiteY0" fmla="*/ 7254 h 1435298"/>
              <a:gd name="connsiteX1" fmla="*/ 1571997 w 1571997"/>
              <a:gd name="connsiteY1" fmla="*/ 0 h 1435298"/>
              <a:gd name="connsiteX2" fmla="*/ 1453367 w 1571997"/>
              <a:gd name="connsiteY2" fmla="*/ 1423423 h 1435298"/>
              <a:gd name="connsiteX3" fmla="*/ 170831 w 1571997"/>
              <a:gd name="connsiteY3" fmla="*/ 1435298 h 1435298"/>
              <a:gd name="connsiteX4" fmla="*/ 0 w 1571997"/>
              <a:gd name="connsiteY4" fmla="*/ 7254 h 1435298"/>
              <a:gd name="connsiteX0" fmla="*/ 0 w 1571997"/>
              <a:gd name="connsiteY0" fmla="*/ 0 h 1552387"/>
              <a:gd name="connsiteX1" fmla="*/ 1571997 w 1571997"/>
              <a:gd name="connsiteY1" fmla="*/ 117089 h 1552387"/>
              <a:gd name="connsiteX2" fmla="*/ 1453367 w 1571997"/>
              <a:gd name="connsiteY2" fmla="*/ 1540512 h 1552387"/>
              <a:gd name="connsiteX3" fmla="*/ 170831 w 1571997"/>
              <a:gd name="connsiteY3" fmla="*/ 1552387 h 1552387"/>
              <a:gd name="connsiteX4" fmla="*/ 0 w 1571997"/>
              <a:gd name="connsiteY4" fmla="*/ 0 h 1552387"/>
              <a:gd name="connsiteX0" fmla="*/ 0 w 1571997"/>
              <a:gd name="connsiteY0" fmla="*/ 0 h 1552387"/>
              <a:gd name="connsiteX1" fmla="*/ 1571997 w 1571997"/>
              <a:gd name="connsiteY1" fmla="*/ 11876 h 1552387"/>
              <a:gd name="connsiteX2" fmla="*/ 1453367 w 1571997"/>
              <a:gd name="connsiteY2" fmla="*/ 1540512 h 1552387"/>
              <a:gd name="connsiteX3" fmla="*/ 170831 w 1571997"/>
              <a:gd name="connsiteY3" fmla="*/ 1552387 h 1552387"/>
              <a:gd name="connsiteX4" fmla="*/ 0 w 1571997"/>
              <a:gd name="connsiteY4" fmla="*/ 0 h 15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997" h="1552387">
                <a:moveTo>
                  <a:pt x="0" y="0"/>
                </a:moveTo>
                <a:lnTo>
                  <a:pt x="1571997" y="11876"/>
                </a:lnTo>
                <a:lnTo>
                  <a:pt x="1453367" y="1540512"/>
                </a:lnTo>
                <a:lnTo>
                  <a:pt x="170831" y="155238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206947" y="6400800"/>
            <a:ext cx="506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3) Salt dissolves; sand remains (mostly)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3645212" y="4643320"/>
            <a:ext cx="1686296" cy="1691808"/>
          </a:xfrm>
          <a:custGeom>
            <a:avLst/>
            <a:gdLst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36914 w 1686296"/>
              <a:gd name="connsiteY2" fmla="*/ 1555667 h 1674420"/>
              <a:gd name="connsiteX3" fmla="*/ 368135 w 1686296"/>
              <a:gd name="connsiteY3" fmla="*/ 1567542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36914 w 1686296"/>
              <a:gd name="connsiteY2" fmla="*/ 1555667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567543 w 1686296"/>
              <a:gd name="connsiteY1" fmla="*/ 11875 h 1674420"/>
              <a:gd name="connsiteX2" fmla="*/ 1491505 w 1686296"/>
              <a:gd name="connsiteY2" fmla="*/ 1623906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1875 h 1674420"/>
              <a:gd name="connsiteX1" fmla="*/ 1635781 w 1686296"/>
              <a:gd name="connsiteY1" fmla="*/ 11875 h 1674420"/>
              <a:gd name="connsiteX2" fmla="*/ 1491505 w 1686296"/>
              <a:gd name="connsiteY2" fmla="*/ 1623906 h 1674420"/>
              <a:gd name="connsiteX3" fmla="*/ 313544 w 1686296"/>
              <a:gd name="connsiteY3" fmla="*/ 1615309 h 1674420"/>
              <a:gd name="connsiteX4" fmla="*/ 106878 w 1686296"/>
              <a:gd name="connsiteY4" fmla="*/ 0 h 1674420"/>
              <a:gd name="connsiteX5" fmla="*/ 0 w 1686296"/>
              <a:gd name="connsiteY5" fmla="*/ 0 h 1674420"/>
              <a:gd name="connsiteX6" fmla="*/ 237506 w 1686296"/>
              <a:gd name="connsiteY6" fmla="*/ 1662545 h 1674420"/>
              <a:gd name="connsiteX7" fmla="*/ 1531917 w 1686296"/>
              <a:gd name="connsiteY7" fmla="*/ 1674420 h 1674420"/>
              <a:gd name="connsiteX8" fmla="*/ 1686296 w 1686296"/>
              <a:gd name="connsiteY8" fmla="*/ 11875 h 1674420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313544 w 1686296"/>
              <a:gd name="connsiteY3" fmla="*/ 162213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2600 w 1686296"/>
              <a:gd name="connsiteY3" fmla="*/ 1615309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86247 w 1686296"/>
              <a:gd name="connsiteY3" fmla="*/ 1656252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5027 w 1686296"/>
              <a:gd name="connsiteY3" fmla="*/ 162259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97418"/>
              <a:gd name="connsiteX1" fmla="*/ 1635781 w 1686296"/>
              <a:gd name="connsiteY1" fmla="*/ 18699 h 1697418"/>
              <a:gd name="connsiteX2" fmla="*/ 1491505 w 1686296"/>
              <a:gd name="connsiteY2" fmla="*/ 1630730 h 1697418"/>
              <a:gd name="connsiteX3" fmla="*/ 275027 w 1686296"/>
              <a:gd name="connsiteY3" fmla="*/ 1622593 h 1697418"/>
              <a:gd name="connsiteX4" fmla="*/ 59111 w 1686296"/>
              <a:gd name="connsiteY4" fmla="*/ 0 h 1697418"/>
              <a:gd name="connsiteX5" fmla="*/ 0 w 1686296"/>
              <a:gd name="connsiteY5" fmla="*/ 6824 h 1697418"/>
              <a:gd name="connsiteX6" fmla="*/ 237506 w 1686296"/>
              <a:gd name="connsiteY6" fmla="*/ 1697418 h 1697418"/>
              <a:gd name="connsiteX7" fmla="*/ 1531917 w 1686296"/>
              <a:gd name="connsiteY7" fmla="*/ 1681244 h 1697418"/>
              <a:gd name="connsiteX8" fmla="*/ 1686296 w 1686296"/>
              <a:gd name="connsiteY8" fmla="*/ 18699 h 1697418"/>
              <a:gd name="connsiteX0" fmla="*/ 1686296 w 1686296"/>
              <a:gd name="connsiteY0" fmla="*/ 18699 h 1681244"/>
              <a:gd name="connsiteX1" fmla="*/ 1635781 w 1686296"/>
              <a:gd name="connsiteY1" fmla="*/ 18699 h 1681244"/>
              <a:gd name="connsiteX2" fmla="*/ 1491505 w 1686296"/>
              <a:gd name="connsiteY2" fmla="*/ 1630730 h 1681244"/>
              <a:gd name="connsiteX3" fmla="*/ 275027 w 1686296"/>
              <a:gd name="connsiteY3" fmla="*/ 1622593 h 1681244"/>
              <a:gd name="connsiteX4" fmla="*/ 59111 w 1686296"/>
              <a:gd name="connsiteY4" fmla="*/ 0 h 1681244"/>
              <a:gd name="connsiteX5" fmla="*/ 0 w 1686296"/>
              <a:gd name="connsiteY5" fmla="*/ 6824 h 1681244"/>
              <a:gd name="connsiteX6" fmla="*/ 237506 w 1686296"/>
              <a:gd name="connsiteY6" fmla="*/ 1669369 h 1681244"/>
              <a:gd name="connsiteX7" fmla="*/ 1531917 w 1686296"/>
              <a:gd name="connsiteY7" fmla="*/ 1681244 h 1681244"/>
              <a:gd name="connsiteX8" fmla="*/ 1686296 w 1686296"/>
              <a:gd name="connsiteY8" fmla="*/ 18699 h 1681244"/>
              <a:gd name="connsiteX0" fmla="*/ 1686296 w 1686296"/>
              <a:gd name="connsiteY0" fmla="*/ 18699 h 1691808"/>
              <a:gd name="connsiteX1" fmla="*/ 1635781 w 1686296"/>
              <a:gd name="connsiteY1" fmla="*/ 18699 h 1691808"/>
              <a:gd name="connsiteX2" fmla="*/ 1491505 w 1686296"/>
              <a:gd name="connsiteY2" fmla="*/ 1630730 h 1691808"/>
              <a:gd name="connsiteX3" fmla="*/ 275027 w 1686296"/>
              <a:gd name="connsiteY3" fmla="*/ 1622593 h 1691808"/>
              <a:gd name="connsiteX4" fmla="*/ 59111 w 1686296"/>
              <a:gd name="connsiteY4" fmla="*/ 0 h 1691808"/>
              <a:gd name="connsiteX5" fmla="*/ 0 w 1686296"/>
              <a:gd name="connsiteY5" fmla="*/ 6824 h 1691808"/>
              <a:gd name="connsiteX6" fmla="*/ 237506 w 1686296"/>
              <a:gd name="connsiteY6" fmla="*/ 1691808 h 1691808"/>
              <a:gd name="connsiteX7" fmla="*/ 1531917 w 1686296"/>
              <a:gd name="connsiteY7" fmla="*/ 1681244 h 1691808"/>
              <a:gd name="connsiteX8" fmla="*/ 1686296 w 1686296"/>
              <a:gd name="connsiteY8" fmla="*/ 18699 h 1691808"/>
              <a:gd name="connsiteX0" fmla="*/ 1686296 w 1686296"/>
              <a:gd name="connsiteY0" fmla="*/ 18699 h 1691808"/>
              <a:gd name="connsiteX1" fmla="*/ 1635781 w 1686296"/>
              <a:gd name="connsiteY1" fmla="*/ 18699 h 1691808"/>
              <a:gd name="connsiteX2" fmla="*/ 1491505 w 1686296"/>
              <a:gd name="connsiteY2" fmla="*/ 1630730 h 1691808"/>
              <a:gd name="connsiteX3" fmla="*/ 275027 w 1686296"/>
              <a:gd name="connsiteY3" fmla="*/ 1656252 h 1691808"/>
              <a:gd name="connsiteX4" fmla="*/ 59111 w 1686296"/>
              <a:gd name="connsiteY4" fmla="*/ 0 h 1691808"/>
              <a:gd name="connsiteX5" fmla="*/ 0 w 1686296"/>
              <a:gd name="connsiteY5" fmla="*/ 6824 h 1691808"/>
              <a:gd name="connsiteX6" fmla="*/ 237506 w 1686296"/>
              <a:gd name="connsiteY6" fmla="*/ 1691808 h 1691808"/>
              <a:gd name="connsiteX7" fmla="*/ 1531917 w 1686296"/>
              <a:gd name="connsiteY7" fmla="*/ 1681244 h 1691808"/>
              <a:gd name="connsiteX8" fmla="*/ 1686296 w 1686296"/>
              <a:gd name="connsiteY8" fmla="*/ 18699 h 169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296" h="1691808">
                <a:moveTo>
                  <a:pt x="1686296" y="18699"/>
                </a:moveTo>
                <a:lnTo>
                  <a:pt x="1635781" y="18699"/>
                </a:lnTo>
                <a:lnTo>
                  <a:pt x="1491505" y="1630730"/>
                </a:lnTo>
                <a:lnTo>
                  <a:pt x="275027" y="1656252"/>
                </a:lnTo>
                <a:lnTo>
                  <a:pt x="59111" y="0"/>
                </a:lnTo>
                <a:lnTo>
                  <a:pt x="0" y="6824"/>
                </a:lnTo>
                <a:lnTo>
                  <a:pt x="237506" y="1691808"/>
                </a:lnTo>
                <a:lnTo>
                  <a:pt x="1531917" y="1681244"/>
                </a:lnTo>
                <a:lnTo>
                  <a:pt x="1686296" y="18699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956979" y="6132872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142758" y="613199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304683" y="612246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04708" y="611294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676158" y="611294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847608" y="612246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918262" y="597889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013637" y="610271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076083" y="597959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238008" y="597006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38033" y="596054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609483" y="5960544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780933" y="597006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946962" y="5950319"/>
            <a:ext cx="134050" cy="1340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01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Cave Formation demo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Dissolution of a soluble layer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9283" y="1125654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MATERIALS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 clear fish tank with straight sides</a:t>
            </a:r>
            <a:br>
              <a:rPr lang="en-US" sz="1400" dirty="0"/>
            </a:br>
            <a:r>
              <a:rPr lang="en-US" sz="1400" dirty="0"/>
              <a:t>27 or more sugar cubes</a:t>
            </a:r>
          </a:p>
          <a:p>
            <a:r>
              <a:rPr lang="en-US" sz="1400" dirty="0" smtClean="0"/>
              <a:t>Toothpicks</a:t>
            </a:r>
          </a:p>
          <a:p>
            <a:r>
              <a:rPr lang="en-US" sz="1400" dirty="0" smtClean="0"/>
              <a:t>1 </a:t>
            </a:r>
            <a:r>
              <a:rPr lang="en-US" sz="1400" dirty="0"/>
              <a:t>spray bottle with water</a:t>
            </a:r>
            <a:br>
              <a:rPr lang="en-US" sz="1400" dirty="0"/>
            </a:br>
            <a:r>
              <a:rPr lang="en-US" sz="1400" dirty="0"/>
              <a:t>2 lbs. modeling clay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/>
              <a:t>PROCEDURE</a:t>
            </a:r>
            <a:br>
              <a:rPr lang="en-US" sz="1400" b="1" dirty="0"/>
            </a:br>
            <a:endParaRPr lang="en-US" sz="1400" b="1" dirty="0" smtClean="0"/>
          </a:p>
          <a:p>
            <a:r>
              <a:rPr lang="en-US" sz="1400" dirty="0" smtClean="0"/>
              <a:t>Stack </a:t>
            </a:r>
            <a:r>
              <a:rPr lang="en-US" sz="1400" dirty="0"/>
              <a:t>the sugar cubes against the inside of the fish tank. Make the structure at least four cubes high and wide, and three deep. For a more realistic look, a few columns may have one or two more cubes. The sugar cubes represent large areas of </a:t>
            </a:r>
            <a:r>
              <a:rPr lang="en-US" sz="1400" dirty="0" smtClean="0"/>
              <a:t>soluble materials </a:t>
            </a:r>
            <a:r>
              <a:rPr lang="en-US" sz="1400" dirty="0"/>
              <a:t>and the spaces between the cubes represent the natural cracks and fissures in the </a:t>
            </a:r>
            <a:r>
              <a:rPr lang="en-US" sz="1400" dirty="0" smtClean="0"/>
              <a:t>soluble </a:t>
            </a:r>
            <a:r>
              <a:rPr lang="en-US" sz="1400" dirty="0"/>
              <a:t>through which </a:t>
            </a:r>
            <a:r>
              <a:rPr lang="en-US" sz="1400" dirty="0" smtClean="0"/>
              <a:t>solvent </a:t>
            </a:r>
            <a:r>
              <a:rPr lang="en-US" sz="1400" dirty="0"/>
              <a:t>travels.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Cover the sugar structure with approximately 1/8-inch of clay. Make sure there are no gaps. The clay represents the surface </a:t>
            </a:r>
            <a:r>
              <a:rPr lang="en-US" sz="1400" dirty="0" smtClean="0"/>
              <a:t>insoluble materials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Using the toothpick, poke several holes through the clay into the sugar. This will allow water to seep through. </a:t>
            </a:r>
            <a:r>
              <a:rPr lang="en-US" sz="1400" dirty="0" smtClean="0"/>
              <a:t>Spray the clay surface with water using the spray bottle. Your set up </a:t>
            </a:r>
            <a:r>
              <a:rPr lang="en-US" sz="1400" dirty="0"/>
              <a:t>will </a:t>
            </a:r>
            <a:r>
              <a:rPr lang="en-US" sz="1400" dirty="0" smtClean="0"/>
              <a:t>demonstrate how soluble materials are </a:t>
            </a:r>
            <a:r>
              <a:rPr lang="en-US" sz="1400" dirty="0"/>
              <a:t>dissolved to make a cave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597203" y="6248400"/>
            <a:ext cx="740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from: </a:t>
            </a:r>
            <a:r>
              <a:rPr lang="en-US" dirty="0">
                <a:hlinkClick r:id="rId2"/>
              </a:rPr>
              <a:t>http://www.caverntours.com/KIDSPAGE_Exp_dis.html</a:t>
            </a:r>
            <a:r>
              <a:rPr lang="en-US" dirty="0" smtClean="0">
                <a:hlinkClick r:id="rId2"/>
              </a:rPr>
              <a:t>#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634"/>
            <a:ext cx="8229600" cy="85101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demos and videos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350" y="13716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hlinkClick r:id="rId2"/>
              </a:rPr>
              <a:t>http</a:t>
            </a:r>
            <a:r>
              <a:rPr lang="en-US" b="1" u="sng" dirty="0">
                <a:hlinkClick r:id="rId2"/>
              </a:rPr>
              <a:t>://www.thesciencehouse.org/k-12-educators/countertop-chemistry/rate-of-solution-demonstration-experiment-14.php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Measuring solubility rates with common materials in water (K-12)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47650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Video on demonstrating </a:t>
            </a:r>
            <a:r>
              <a:rPr lang="en-US" b="1" dirty="0" err="1" smtClean="0"/>
              <a:t>solubilty</a:t>
            </a:r>
            <a:r>
              <a:rPr lang="en-US" b="1" dirty="0" smtClean="0"/>
              <a:t> (K-8)</a:t>
            </a:r>
          </a:p>
          <a:p>
            <a:r>
              <a:rPr lang="en-US" b="1" dirty="0" smtClean="0"/>
              <a:t>(suggest using rock or sand, food coloring, and sugar)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76249" y="3048000"/>
            <a:ext cx="5924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https://www.youtube.com/watch?v=ywGkGPyWsFc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011" y="3810000"/>
            <a:ext cx="8286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Very fun video of kitchen demo showing physical and chemical weathering of rocks 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www.youtube.com/watch?v=guYOWnoaG7c</a:t>
            </a:r>
            <a:endParaRPr lang="en-US" u="sng" dirty="0" smtClean="0"/>
          </a:p>
          <a:p>
            <a:r>
              <a:rPr lang="en-US" b="1" dirty="0" smtClean="0"/>
              <a:t>Bonus</a:t>
            </a:r>
            <a:r>
              <a:rPr lang="en-US" b="1" dirty="0"/>
              <a:t>: take the sugar and put it in a container of water. stir. </a:t>
            </a:r>
            <a:r>
              <a:rPr lang="en-US" b="1" dirty="0" smtClean="0"/>
              <a:t>Shows pure dissolution without chemical modification. Also note </a:t>
            </a:r>
            <a:r>
              <a:rPr lang="en-US" b="1" dirty="0"/>
              <a:t>how small particles </a:t>
            </a:r>
            <a:r>
              <a:rPr lang="en-US" b="1" dirty="0" smtClean="0"/>
              <a:t>dissolve quick, big ones slower.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50" y="5715000"/>
            <a:ext cx="794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…And a great general resource of easy quick science demos:</a:t>
            </a:r>
          </a:p>
          <a:p>
            <a:r>
              <a:rPr lang="en-US" u="sng" dirty="0">
                <a:hlinkClick r:id="rId5"/>
              </a:rPr>
              <a:t>http://www.colorado.edu/geolsci/courses/DEMOS/seicontribution/101_lowtech_earth_science%20demos.pdf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9138</TotalTime>
  <Words>333</Words>
  <Application>Microsoft Macintosh PowerPoint</Application>
  <PresentationFormat>On-screen Show (4:3)</PresentationFormat>
  <Paragraphs>43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Dissolution demonstration More ordered materials dissolve slower</vt:lpstr>
      <vt:lpstr>Home demo of organic dissolution geology</vt:lpstr>
      <vt:lpstr>Test demo of organic karst Styrofoam matrix preferentially dissolved</vt:lpstr>
      <vt:lpstr>Differential Dissolution demo Soluble and insoluble materials in geology</vt:lpstr>
      <vt:lpstr>Cave Formation demo Dissolution of a soluble layer</vt:lpstr>
      <vt:lpstr>More demos and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NASA’s orbiting Great Observatories reveal the Galactic Center</dc:title>
  <dc:creator>mmalaska</dc:creator>
  <cp:lastModifiedBy>Enrico Piazza</cp:lastModifiedBy>
  <cp:revision>725</cp:revision>
  <dcterms:created xsi:type="dcterms:W3CDTF">2009-11-18T02:20:45Z</dcterms:created>
  <dcterms:modified xsi:type="dcterms:W3CDTF">2015-04-27T16:49:23Z</dcterms:modified>
</cp:coreProperties>
</file>