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94" r:id="rId2"/>
    <p:sldId id="330" r:id="rId3"/>
    <p:sldId id="357" r:id="rId4"/>
    <p:sldId id="336" r:id="rId5"/>
    <p:sldId id="340" r:id="rId6"/>
    <p:sldId id="405" r:id="rId7"/>
    <p:sldId id="363" r:id="rId8"/>
    <p:sldId id="264" r:id="rId9"/>
    <p:sldId id="352" r:id="rId10"/>
    <p:sldId id="333" r:id="rId11"/>
    <p:sldId id="348" r:id="rId12"/>
    <p:sldId id="298" r:id="rId13"/>
    <p:sldId id="361" r:id="rId14"/>
    <p:sldId id="359" r:id="rId15"/>
    <p:sldId id="353" r:id="rId16"/>
    <p:sldId id="299" r:id="rId17"/>
    <p:sldId id="259" r:id="rId18"/>
    <p:sldId id="389" r:id="rId19"/>
    <p:sldId id="406" r:id="rId20"/>
    <p:sldId id="339" r:id="rId21"/>
    <p:sldId id="407" r:id="rId22"/>
    <p:sldId id="364" r:id="rId23"/>
    <p:sldId id="367" r:id="rId24"/>
    <p:sldId id="305" r:id="rId25"/>
    <p:sldId id="307" r:id="rId26"/>
    <p:sldId id="380" r:id="rId27"/>
    <p:sldId id="268" r:id="rId28"/>
    <p:sldId id="384" r:id="rId29"/>
    <p:sldId id="350" r:id="rId30"/>
    <p:sldId id="387" r:id="rId31"/>
    <p:sldId id="293" r:id="rId32"/>
    <p:sldId id="394" r:id="rId33"/>
    <p:sldId id="408" r:id="rId34"/>
    <p:sldId id="306" r:id="rId35"/>
    <p:sldId id="258" r:id="rId36"/>
    <p:sldId id="403" r:id="rId37"/>
    <p:sldId id="409" r:id="rId38"/>
    <p:sldId id="410" r:id="rId39"/>
    <p:sldId id="411" r:id="rId40"/>
    <p:sldId id="413" r:id="rId41"/>
    <p:sldId id="414" r:id="rId42"/>
    <p:sldId id="415" r:id="rId43"/>
    <p:sldId id="417" r:id="rId44"/>
    <p:sldId id="419" r:id="rId45"/>
    <p:sldId id="341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B3"/>
    <a:srgbClr val="004080"/>
    <a:srgbClr val="FF0000"/>
    <a:srgbClr val="80008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80" y="-1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9B7239-F136-CE4E-9C0C-1171128CC39E}" type="datetime1">
              <a:rPr lang="en-US"/>
              <a:pPr/>
              <a:t>1/26/15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CFC069-8F81-E147-B9EA-755C0A3E52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77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E74DF6-A3B4-744B-B9B7-7AECBC873C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65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39D029-28DF-4946-9176-5D418CFC32D5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1C40F-03BB-D449-89AA-B938F38D6752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0" tIns="44970" rIns="89940" bIns="44970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water budget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269085-9C2C-C649-8C2A-1173FF11A4F2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Used Mota (2005) cross-sections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78AA58-9A52-6E4C-A6AC-A325EC3B96A4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96B1E8-27BC-174E-8F32-024654549EB7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(3 sigma) error bar is at the wavelength where we would expect to see the N2 absorption.  </a:t>
            </a:r>
          </a:p>
          <a:p>
            <a:pPr eaLnBrk="1" hangingPunct="1"/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IP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is the first Ionization Potential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N2 absorption is b3-X(0)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8E1545-38BC-8843-AA14-8EEBAA081FCA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Insufficient solid mass (compared to vapor) -&gt; need bigger eruption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Implies temporal variability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B04B8B-87EA-0443-9AF0-7731B3DE04A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87B9CDD-1673-A940-9CD5-7EC9A58DFE95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F31DC-3EEF-504E-8142-02E656265BE1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Youthful surface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DA0E82-8145-EA44-BDD5-18006AA24DEF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810784-1AA2-7244-88C8-F05B7F224449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B4699BF-9A60-BE46-9FCF-F82AADB3EB95}" type="slidenum">
              <a:rPr lang="en-US" sz="1200">
                <a:latin typeface="Times New Roman" charset="0"/>
                <a:cs typeface="Times New Roman" charset="0"/>
              </a:rPr>
              <a:pPr algn="r" eaLnBrk="1" hangingPunct="1"/>
              <a:t>25</a:t>
            </a:fld>
            <a:endParaRPr lang="en-US" sz="1200">
              <a:latin typeface="Times New Roman" charset="0"/>
              <a:cs typeface="Times New Roman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3" tIns="45717" rIns="91433" bIns="45717"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Because the dimension of the two prominents jets is about 1/8 the width of the largest plume, their gas density needs to be twice that of the surrounding plume at 15 km to yield the 12% opacity increase seen in the jets.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29B773-7F42-E046-A534-54837F2D37C4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06D4E6-EB6C-AA45-ABF3-30A7C8AA8903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BC911D-7F5D-CD48-91B2-32FB7AA36C09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Jet intercept altitude is where the ray to the sun intercepts the jet, accounting for its rotation in front of or behind the limb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6C9EAD-310A-1046-AE1F-256778C41C0F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3327B6-2175-F949-93F0-37DBC84E29ED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3A3FE06-4E32-E340-94A0-922EB14D87B9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071A9AB-45D2-D042-B36E-C2BD32E029A8}" type="slidenum">
              <a:rPr lang="en-US" sz="1200">
                <a:latin typeface="Times New Roman" charset="0"/>
                <a:cs typeface="Times New Roman" charset="0"/>
              </a:rPr>
              <a:pPr algn="r" eaLnBrk="1" hangingPunct="1"/>
              <a:t>34</a:t>
            </a:fld>
            <a:endParaRPr lang="en-US" sz="1200">
              <a:latin typeface="Times New Roman" charset="0"/>
              <a:cs typeface="Times New Roman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3" tIns="45717" rIns="91433" bIns="45717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3FB23E-3073-2F48-80DE-AD92E06EA909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84C468-D070-0F4C-ADB8-2512FB4F1A19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3DAF9BA-401A-2042-8649-459B9470CFAE}" type="slidenum">
              <a:rPr lang="en-US" sz="1200"/>
              <a:pPr algn="r"/>
              <a:t>36</a:t>
            </a:fld>
            <a:endParaRPr lang="en-US" sz="1200"/>
          </a:p>
        </p:txBody>
      </p:sp>
      <p:sp>
        <p:nvSpPr>
          <p:cNvPr id="8090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738AC0F-ABD8-4648-B420-99DE9EBB9150}" type="slidenum">
              <a:rPr lang="en-US" sz="1200">
                <a:latin typeface="Times New Roman" charset="0"/>
                <a:cs typeface="Times New Roman" charset="0"/>
              </a:rPr>
              <a:pPr algn="r"/>
              <a:t>36</a:t>
            </a:fld>
            <a:endParaRPr lang="en-US" sz="1200">
              <a:latin typeface="Times New Roman" charset="0"/>
              <a:cs typeface="Times New Roman" charset="0"/>
            </a:endParaRPr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3" tIns="45717" rIns="91433" bIns="45717"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Important message – flux has not changed much in 5 years.  (Deviation is only 15%, not factors of 2)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Width (y) is at FWHM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Vlos is the line-of-sight velocity of the star across the plane of the sky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Given uncertainties our best estimate of water flux from Enceladus is 200 kg/sec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Corrected equivalent width incorporates phase function, adjusts for differences in s/c – Enceladus range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4B09F4-27B1-6A46-B2FF-CE2AA65B3A87}" type="slidenum">
              <a:rPr lang="en-US" sz="1200"/>
              <a:pPr/>
              <a:t>37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80" rIns="91362" bIns="45680" anchor="b"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27ABDD6-C3F1-8349-BF5C-76747AA8BF7B}" type="slidenum">
              <a:rPr lang="en-US" sz="1200">
                <a:latin typeface="Times New Roman" charset="0"/>
              </a:rPr>
              <a:pPr algn="r" eaLnBrk="1" hangingPunct="1"/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2" tIns="45680" rIns="91362" bIns="45680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AF9147-0AAE-CC4F-AA2C-B969D7D85191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662851-5065-D843-AF82-E3C04520359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Point out where south pole is on tiger stripes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Also note geologic boundary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Anti-Saturnian hemisphere, subs/c point = -24 / 326W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71A580-BB2D-3345-BEE6-FC288ADE8EAB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924970-F696-5A4B-A494-DFAD60268FAD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0" tIns="44970" rIns="89940" bIns="44970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ACE7C6-BE41-9349-B23C-5EE8C06C8C69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do we observe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A8B753-DF58-604C-9A25-DD21DE1D7A14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775E89-68FA-5F4E-92F4-3CA729B4963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Note that I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 mixing nm and angstroms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50AC9-1745-F540-8FAC-82C967AB9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9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4C637-3C7C-E440-A0AA-671878A58E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6E8A7-B7CA-2F4D-BF57-86AF0A8F5B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30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0FD07-AC81-3C48-B2E9-4385180C14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711DC-E845-2043-B3FB-F09CF489D1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3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8FDEF-8448-7743-BD98-E98E4795E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7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39488-405D-AC4F-A0A8-C7789DB295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9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D4EF6-299B-A54E-9E3B-3FCBF703BC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8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37AD5-9A54-F743-8A64-EB1CDC364B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1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0A99D-7327-AC4C-84FF-913580251F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2057F-57EF-4540-9714-6B18F8F8A1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13BB2-3227-2949-87C4-1C8D9FA93B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C9EF99-CAED-7F4B-8F99-5481B9B443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microsoft.com/office/2007/relationships/media" Target="\Hansen\cassini\sost\enceladus\pix\PIA07762_plume_movie.gif" TargetMode="External"/><Relationship Id="rId2" Type="http://schemas.openxmlformats.org/officeDocument/2006/relationships/video" Target="\Hansen\cassini\sost\enceladus\pix\PIA07762_plume_movie.gi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30.png"/><Relationship Id="rId1" Type="http://schemas.microsoft.com/office/2007/relationships/media" Target="E15_DualOcc_h264" TargetMode="External"/><Relationship Id="rId2" Type="http://schemas.openxmlformats.org/officeDocument/2006/relationships/video" Target="E15_DualOcc_h26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IA07759_mod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0772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620000" cy="1143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B3B3B3"/>
                </a:solidFill>
                <a:latin typeface="Arial" charset="0"/>
                <a:ea typeface="ＭＳ Ｐゴシック" charset="0"/>
                <a:cs typeface="ＭＳ Ｐゴシック" charset="0"/>
              </a:rPr>
              <a:t>Using UVIS to investigate Enceladus</a:t>
            </a:r>
            <a:r>
              <a:rPr lang="ja-JP" altLang="en-US" sz="4000" b="1">
                <a:solidFill>
                  <a:srgbClr val="B3B3B3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4000" b="1">
                <a:solidFill>
                  <a:srgbClr val="B3B3B3"/>
                </a:solidFill>
                <a:latin typeface="Arial" charset="0"/>
                <a:ea typeface="ＭＳ Ｐゴシック" charset="0"/>
                <a:cs typeface="ＭＳ Ｐゴシック" charset="0"/>
              </a:rPr>
              <a:t> Plume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5562600"/>
            <a:ext cx="3733800" cy="1295400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rgbClr val="B3B3B3"/>
                </a:solidFill>
                <a:latin typeface="Arial" charset="0"/>
                <a:ea typeface="ＭＳ Ｐゴシック" charset="0"/>
                <a:cs typeface="ＭＳ Ｐゴシック" charset="0"/>
              </a:rPr>
              <a:t> C. J. Hansen</a:t>
            </a:r>
          </a:p>
          <a:p>
            <a:pPr eaLnBrk="1" hangingPunct="1"/>
            <a:r>
              <a:rPr lang="en-US" sz="2400">
                <a:solidFill>
                  <a:srgbClr val="B3B3B3"/>
                </a:solidFill>
                <a:latin typeface="Arial" charset="0"/>
                <a:ea typeface="ＭＳ Ｐゴシック" charset="0"/>
                <a:cs typeface="ＭＳ Ｐゴシック" charset="0"/>
              </a:rPr>
              <a:t>27 January 2015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57600" y="2362200"/>
            <a:ext cx="464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en-US" sz="4000" kern="0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How do we know what we know?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67200"/>
            <a:ext cx="3657600" cy="381000"/>
          </a:xfrm>
        </p:spPr>
        <p:txBody>
          <a:bodyPr/>
          <a:lstStyle/>
          <a:p>
            <a:pPr eaLnBrk="1" hangingPunct="1"/>
            <a:r>
              <a:rPr lang="en-US" sz="200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2010 - Solar Occultation</a:t>
            </a:r>
          </a:p>
        </p:txBody>
      </p:sp>
      <p:grpSp>
        <p:nvGrpSpPr>
          <p:cNvPr id="32771" name="Group 8"/>
          <p:cNvGrpSpPr>
            <a:grpSpLocks/>
          </p:cNvGrpSpPr>
          <p:nvPr/>
        </p:nvGrpSpPr>
        <p:grpSpPr bwMode="auto">
          <a:xfrm>
            <a:off x="0" y="4648200"/>
            <a:ext cx="9144000" cy="2209800"/>
            <a:chOff x="0" y="768"/>
            <a:chExt cx="5760" cy="1488"/>
          </a:xfrm>
        </p:grpSpPr>
        <p:pic>
          <p:nvPicPr>
            <p:cNvPr id="32781" name="Picture 3" descr="UVIS_131_solarocc_060100_dark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2" y="780"/>
              <a:ext cx="1488" cy="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2" name="Picture 4" descr="UVIS_131_solarocc_060130_dark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80" y="780"/>
              <a:ext cx="1488" cy="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Picture 5" descr="UVIS_131_solarocc_060145_dark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20" y="780"/>
              <a:ext cx="1488" cy="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4" name="Picture 6" descr="UVIS_131_solarocc_060200_dark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84" y="780"/>
              <a:ext cx="1488" cy="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2" name="Picture 8" descr="011en_occ_casper_5_v2_dar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161131" y="-161131"/>
            <a:ext cx="218281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10"/>
          <p:cNvSpPr>
            <a:spLocks noChangeArrowheads="1"/>
          </p:cNvSpPr>
          <p:nvPr/>
        </p:nvSpPr>
        <p:spPr bwMode="auto">
          <a:xfrm>
            <a:off x="2514600" y="0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000">
                <a:solidFill>
                  <a:srgbClr val="800080"/>
                </a:solidFill>
                <a:cs typeface="Times New Roman" charset="0"/>
              </a:rPr>
              <a:t>2005 - gamma Orionis Occultation</a:t>
            </a:r>
          </a:p>
        </p:txBody>
      </p:sp>
      <p:grpSp>
        <p:nvGrpSpPr>
          <p:cNvPr id="32774" name="Group 11"/>
          <p:cNvGrpSpPr>
            <a:grpSpLocks/>
          </p:cNvGrpSpPr>
          <p:nvPr/>
        </p:nvGrpSpPr>
        <p:grpSpPr bwMode="auto">
          <a:xfrm>
            <a:off x="2209800" y="2133600"/>
            <a:ext cx="6934200" cy="2133600"/>
            <a:chOff x="0" y="1872"/>
            <a:chExt cx="5760" cy="1868"/>
          </a:xfrm>
        </p:grpSpPr>
        <p:pic>
          <p:nvPicPr>
            <p:cNvPr id="32778" name="Picture 12" descr="ENCEL_ZetOri_OCC_1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1968" cy="1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13" descr="ENCEL_ZetOri_OCC_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872"/>
              <a:ext cx="1968" cy="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0" name="Picture 14" descr="ENCEL_ZetOri_OCC_3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872"/>
              <a:ext cx="1968" cy="1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5" name="Rectangle 15"/>
          <p:cNvSpPr>
            <a:spLocks noChangeArrowheads="1"/>
          </p:cNvSpPr>
          <p:nvPr/>
        </p:nvSpPr>
        <p:spPr bwMode="auto">
          <a:xfrm>
            <a:off x="5445125" y="1676400"/>
            <a:ext cx="367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800080"/>
                </a:solidFill>
              </a:rPr>
              <a:t>2007 - zeta Orionis Occultation</a:t>
            </a:r>
          </a:p>
        </p:txBody>
      </p:sp>
      <p:sp>
        <p:nvSpPr>
          <p:cNvPr id="32776" name="Text Box 16"/>
          <p:cNvSpPr txBox="1">
            <a:spLocks noChangeArrowheads="1"/>
          </p:cNvSpPr>
          <p:nvPr/>
        </p:nvSpPr>
        <p:spPr bwMode="auto">
          <a:xfrm>
            <a:off x="2590800" y="838200"/>
            <a:ext cx="6188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1"/>
              <a:t>The Occultation Collection</a:t>
            </a:r>
          </a:p>
        </p:txBody>
      </p:sp>
      <p:sp>
        <p:nvSpPr>
          <p:cNvPr id="32777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F90827-7D9C-C04E-8AB3-965670884542}" type="slidenum">
              <a:rPr lang="en-US" sz="1400"/>
              <a:pPr/>
              <a:t>10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3200" b="1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How do we know what the composition of the plume is?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52400" y="1447800"/>
            <a:ext cx="289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80"/>
                </a:solidFill>
              </a:rPr>
              <a:t>Gamma Orionis Spectrum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3429000" y="5783263"/>
            <a:ext cx="5181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Clear signature of an absorbing gas is present – both relatively narrow and broad absorption features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</a:rPr>
              <a:t>What is it?  How much is there?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304800" y="2362200"/>
            <a:ext cx="260667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Time record 33, the last full 5 sec integration prior to ingress, shows the deepest absorption.  The ray altitude above Enceladus</a:t>
            </a:r>
            <a:r>
              <a:rPr lang="ja-JP" altLang="en-US" sz="1600"/>
              <a:t>’</a:t>
            </a:r>
            <a:r>
              <a:rPr lang="en-US" sz="1600"/>
              <a:t> surface corresponding to time record 33 ranged from 30 to 7 km.</a:t>
            </a:r>
          </a:p>
          <a:p>
            <a:endParaRPr lang="en-US" sz="1600"/>
          </a:p>
        </p:txBody>
      </p:sp>
      <p:pic>
        <p:nvPicPr>
          <p:cNvPr id="34822" name="Picture 7" descr="1121254fig3_v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1663" y="1371600"/>
            <a:ext cx="5697537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 descr="011en_occ_casper_5_v2_dark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389732" y="4514056"/>
            <a:ext cx="2182812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F786C7-D10D-F24E-A6FF-54E6D9C0C4F6}" type="slidenum">
              <a:rPr lang="en-US" sz="1400"/>
              <a:pPr/>
              <a:t>11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Ultraviolet Data Analysis – Composition and Quantity of Gases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95600"/>
            <a:ext cx="40386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i="1">
                <a:latin typeface="Arial" charset="0"/>
                <a:ea typeface="ＭＳ Ｐゴシック" charset="0"/>
                <a:cs typeface="ＭＳ Ｐゴシック" charset="0"/>
              </a:rPr>
              <a:t>Step 4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:  </a:t>
            </a:r>
            <a:r>
              <a:rPr lang="en-US" sz="200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How much water vapor is obscuring the star?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I=I</a:t>
            </a:r>
            <a:r>
              <a:rPr lang="en-US" sz="1600" baseline="-30000">
                <a:latin typeface="Arial" charset="0"/>
                <a:ea typeface="ＭＳ Ｐゴシック" charset="0"/>
              </a:rPr>
              <a:t>0</a:t>
            </a:r>
            <a:r>
              <a:rPr lang="en-US" sz="1600">
                <a:latin typeface="Arial" charset="0"/>
                <a:ea typeface="ＭＳ Ｐゴシック" charset="0"/>
              </a:rPr>
              <a:t> exp (-n*)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00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Where n is </a:t>
            </a:r>
            <a:r>
              <a:rPr lang="ja-JP" altLang="en-US" sz="1600">
                <a:latin typeface="Arial" charset="0"/>
                <a:ea typeface="ＭＳ Ｐゴシック" charset="0"/>
              </a:rPr>
              <a:t>“</a:t>
            </a:r>
            <a:r>
              <a:rPr lang="en-US" sz="1600">
                <a:latin typeface="Arial" charset="0"/>
                <a:ea typeface="ＭＳ Ｐゴシック" charset="0"/>
              </a:rPr>
              <a:t>column density</a:t>
            </a:r>
            <a:r>
              <a:rPr lang="ja-JP" altLang="en-US" sz="1600">
                <a:latin typeface="Arial" charset="0"/>
                <a:ea typeface="ＭＳ Ｐゴシック" charset="0"/>
              </a:rPr>
              <a:t>”</a:t>
            </a:r>
            <a:r>
              <a:rPr lang="en-US" sz="1600">
                <a:latin typeface="Arial" charset="0"/>
                <a:ea typeface="ＭＳ Ｐゴシック" charset="0"/>
              </a:rPr>
              <a:t> and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 is the cross-section (area) at each wavelength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00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Column density is the amount of water vapor along the line of sight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Crossections are measured in the lab </a:t>
            </a:r>
          </a:p>
          <a:p>
            <a:pPr eaLnBrk="1" hangingPunct="1">
              <a:lnSpc>
                <a:spcPct val="90000"/>
              </a:lnSpc>
            </a:pPr>
            <a:endParaRPr lang="en-US" sz="10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i="1">
                <a:latin typeface="Arial" charset="0"/>
                <a:ea typeface="ＭＳ Ｐゴシック" charset="0"/>
                <a:cs typeface="ＭＳ Ｐゴシック" charset="0"/>
              </a:rPr>
              <a:t>Step 5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:  Vary n until a good fit to the data is found</a:t>
            </a:r>
          </a:p>
        </p:txBody>
      </p:sp>
      <p:pic>
        <p:nvPicPr>
          <p:cNvPr id="36868" name="Picture 4" descr="water_16e16_abs_spectrum_mot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2413" y="2819400"/>
            <a:ext cx="4852987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1121254fig3_v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23225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3"/>
          <p:cNvSpPr txBox="1">
            <a:spLocks noChangeArrowheads="1"/>
          </p:cNvSpPr>
          <p:nvPr/>
        </p:nvSpPr>
        <p:spPr bwMode="auto">
          <a:xfrm>
            <a:off x="2590800" y="914400"/>
            <a:ext cx="655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 i="1"/>
              <a:t>Step 1</a:t>
            </a:r>
            <a:r>
              <a:rPr lang="en-US" sz="1800"/>
              <a:t>:  Wavelength by wavelength (512 channels) divide occulted data (I) by unocculted data (I</a:t>
            </a:r>
            <a:r>
              <a:rPr lang="en-US" sz="1800" baseline="-25000"/>
              <a:t>0</a:t>
            </a:r>
            <a:r>
              <a:rPr lang="en-US" sz="1800"/>
              <a:t>) to see at which wavelengths starlight has been absorbed by the plume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sz="8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 i="1"/>
              <a:t>Step 2</a:t>
            </a:r>
            <a:r>
              <a:rPr lang="en-US" sz="1800"/>
              <a:t>:  Plot I/I</a:t>
            </a:r>
            <a:r>
              <a:rPr lang="en-US" sz="1800" baseline="-25000"/>
              <a:t>0</a:t>
            </a:r>
            <a:r>
              <a:rPr lang="en-US" sz="1800"/>
              <a:t> to see absorption features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sz="8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 i="1"/>
              <a:t>Step 3</a:t>
            </a:r>
            <a:r>
              <a:rPr lang="en-US" sz="1800"/>
              <a:t>:  Compare I/I</a:t>
            </a:r>
            <a:r>
              <a:rPr lang="en-US" sz="1800" baseline="-25000"/>
              <a:t>0</a:t>
            </a:r>
            <a:r>
              <a:rPr lang="en-US" sz="1800"/>
              <a:t> to various gas absorption spectra;  At Enceladus we have </a:t>
            </a:r>
            <a:r>
              <a:rPr lang="en-US" sz="1800">
                <a:solidFill>
                  <a:srgbClr val="0000FF"/>
                </a:solidFill>
              </a:rPr>
              <a:t>a clear match to water vapor</a:t>
            </a: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5181600" y="5410200"/>
            <a:ext cx="3652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Blue =&gt; UVIS Spectrum</a:t>
            </a:r>
          </a:p>
          <a:p>
            <a:r>
              <a:rPr lang="en-US" sz="1800"/>
              <a:t>Red =&gt; Water absorption features</a:t>
            </a:r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2528888" y="6457950"/>
            <a:ext cx="6615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Best fit column density = 1.6 x 10</a:t>
            </a:r>
            <a:r>
              <a:rPr lang="en-US" sz="2000" baseline="30000"/>
              <a:t>16</a:t>
            </a:r>
            <a:r>
              <a:rPr lang="en-US" sz="2000"/>
              <a:t> H</a:t>
            </a:r>
            <a:r>
              <a:rPr lang="en-US" sz="2000" baseline="-25000"/>
              <a:t>2</a:t>
            </a:r>
            <a:r>
              <a:rPr lang="en-US" sz="2000"/>
              <a:t>O molecules/ cm</a:t>
            </a:r>
            <a:r>
              <a:rPr lang="en-US" sz="2000" baseline="30000"/>
              <a:t>2</a:t>
            </a:r>
          </a:p>
        </p:txBody>
      </p:sp>
      <p:sp>
        <p:nvSpPr>
          <p:cNvPr id="3687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6EF13D-5A03-7F41-BFD6-8BF7C01F8996}" type="slidenum">
              <a:rPr lang="en-US" sz="1400"/>
              <a:pPr/>
              <a:t>12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77200" cy="838200"/>
          </a:xfrm>
        </p:spPr>
        <p:txBody>
          <a:bodyPr/>
          <a:lstStyle/>
          <a:p>
            <a:r>
              <a:rPr lang="en-US" sz="3200" b="1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How much Water is coming from Enceladus?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4800600" cy="4495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S = source rate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   =  N * h</a:t>
            </a:r>
            <a:r>
              <a:rPr lang="en-US" sz="1600" baseline="30000">
                <a:latin typeface="Arial" charset="0"/>
                <a:ea typeface="ＭＳ Ｐゴシック" charset="0"/>
              </a:rPr>
              <a:t>2</a:t>
            </a:r>
            <a:r>
              <a:rPr lang="en-US" sz="1600">
                <a:latin typeface="Arial" charset="0"/>
                <a:ea typeface="ＭＳ Ｐゴシック" charset="0"/>
              </a:rPr>
              <a:t> * v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   =  n/h * h</a:t>
            </a:r>
            <a:r>
              <a:rPr lang="en-US" sz="1600" baseline="30000">
                <a:latin typeface="Arial" charset="0"/>
                <a:ea typeface="ＭＳ Ｐゴシック" charset="0"/>
              </a:rPr>
              <a:t>2 </a:t>
            </a:r>
            <a:r>
              <a:rPr lang="en-US" sz="1600">
                <a:latin typeface="Arial" charset="0"/>
                <a:ea typeface="ＭＳ Ｐゴシック" charset="0"/>
              </a:rPr>
              <a:t>* v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   =  n * h * v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70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Where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	N = number density / cm</a:t>
            </a:r>
            <a:r>
              <a:rPr lang="en-US" sz="1400" baseline="30000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	h</a:t>
            </a:r>
            <a:r>
              <a:rPr lang="en-US" sz="1400" baseline="30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 = area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	v = velocity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1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n = column density measured by UVIS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Estimate </a:t>
            </a:r>
            <a:r>
              <a:rPr lang="en-US" sz="1400" b="1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 from plume dimension ~ 80 km = 80 x 10</a:t>
            </a:r>
            <a:r>
              <a:rPr lang="en-US" sz="1400" baseline="30000">
                <a:latin typeface="Arial" charset="0"/>
                <a:ea typeface="ＭＳ Ｐゴシック" charset="0"/>
                <a:cs typeface="ＭＳ Ｐゴシック" charset="0"/>
              </a:rPr>
              <a:t>5</a:t>
            </a: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 cm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Estimate </a:t>
            </a:r>
            <a:r>
              <a:rPr lang="en-US" sz="1400" b="1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 from thermal velocity of water molecules in a gas with a temperature of 170K = 45,000 cm/sec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[note that escape velocity = 23,000 cm/sec]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 </a:t>
            </a:r>
          </a:p>
        </p:txBody>
      </p:sp>
      <p:pic>
        <p:nvPicPr>
          <p:cNvPr id="38916" name="Picture 4" descr="011en_occ_casper_33_tr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29565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6248400" y="4114800"/>
            <a:ext cx="1295400" cy="304800"/>
          </a:xfrm>
          <a:prstGeom prst="parallelogram">
            <a:avLst>
              <a:gd name="adj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6858000" y="4038600"/>
            <a:ext cx="76200" cy="3048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6858000" y="4419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81000" y="4933950"/>
            <a:ext cx="84582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Times New Roman" charset="0"/>
              </a:rPr>
              <a:t>S = 1.6 x 10</a:t>
            </a:r>
            <a:r>
              <a:rPr lang="en-US" sz="1600" b="1" baseline="30000">
                <a:cs typeface="Times New Roman" charset="0"/>
              </a:rPr>
              <a:t>16</a:t>
            </a:r>
            <a:r>
              <a:rPr lang="en-US" sz="1600" b="1">
                <a:cs typeface="Times New Roman" charset="0"/>
              </a:rPr>
              <a:t> * (80 x 10</a:t>
            </a:r>
            <a:r>
              <a:rPr lang="en-US" sz="1600" b="1" baseline="30000">
                <a:cs typeface="Times New Roman" charset="0"/>
              </a:rPr>
              <a:t>5</a:t>
            </a:r>
            <a:r>
              <a:rPr lang="en-US" sz="1600" b="1">
                <a:cs typeface="Times New Roman" charset="0"/>
              </a:rPr>
              <a:t>) * (46 x 10</a:t>
            </a:r>
            <a:r>
              <a:rPr lang="en-US" sz="1600" b="1" baseline="30000">
                <a:cs typeface="Times New Roman" charset="0"/>
              </a:rPr>
              <a:t>3</a:t>
            </a:r>
            <a:r>
              <a:rPr lang="en-US" sz="1600" b="1">
                <a:cs typeface="Times New Roman" charset="0"/>
              </a:rPr>
              <a:t>)  =  </a:t>
            </a:r>
            <a:r>
              <a:rPr lang="en-US" sz="1600" b="1">
                <a:solidFill>
                  <a:schemeClr val="hlink"/>
                </a:solidFill>
                <a:cs typeface="Times New Roman" charset="0"/>
              </a:rPr>
              <a:t>5.8 x 10</a:t>
            </a:r>
            <a:r>
              <a:rPr lang="en-US" sz="1600" b="1" baseline="30000">
                <a:solidFill>
                  <a:schemeClr val="hlink"/>
                </a:solidFill>
                <a:cs typeface="Times New Roman" charset="0"/>
              </a:rPr>
              <a:t>27</a:t>
            </a:r>
            <a:r>
              <a:rPr lang="en-US" sz="1600" b="1">
                <a:cs typeface="Times New Roman" charset="0"/>
              </a:rPr>
              <a:t>  H</a:t>
            </a:r>
            <a:r>
              <a:rPr lang="en-US" sz="1600" b="1" baseline="-25000">
                <a:cs typeface="Times New Roman" charset="0"/>
              </a:rPr>
              <a:t>2</a:t>
            </a:r>
            <a:r>
              <a:rPr lang="en-US" sz="1600" b="1">
                <a:cs typeface="Times New Roman" charset="0"/>
              </a:rPr>
              <a:t>O molecules / sec =  ~170 kg / sec</a:t>
            </a:r>
          </a:p>
          <a:p>
            <a:pPr eaLnBrk="1" hangingPunct="1">
              <a:spcBef>
                <a:spcPct val="50000"/>
              </a:spcBef>
            </a:pPr>
            <a:endParaRPr lang="en-US" sz="1400">
              <a:solidFill>
                <a:srgbClr val="80008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Is this enough to explain all the water products in the we see in the Saturn system?</a:t>
            </a:r>
            <a:r>
              <a:rPr lang="en-US" sz="1600" b="1">
                <a:solidFill>
                  <a:srgbClr val="008000"/>
                </a:solidFill>
                <a:cs typeface="Times New Roman" charset="0"/>
              </a:rPr>
              <a:t> 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7391400" y="4191000"/>
            <a:ext cx="228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Times New Roman" charset="0"/>
                <a:cs typeface="Times New Roman" charset="0"/>
              </a:rPr>
              <a:t>h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553200" y="4419600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latin typeface="Times New Roman" charset="0"/>
                <a:cs typeface="Times New Roman" charset="0"/>
              </a:rPr>
              <a:t>v</a:t>
            </a:r>
          </a:p>
        </p:txBody>
      </p:sp>
      <p:sp>
        <p:nvSpPr>
          <p:cNvPr id="38923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A8319F-4C5C-9844-B5EB-AC5FE1837C1E}" type="slidenum">
              <a:rPr lang="en-US" sz="1400"/>
              <a:pPr/>
              <a:t>13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Water Products</a:t>
            </a:r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 in Saturn</a:t>
            </a:r>
            <a:r>
              <a:rPr lang="ja-JP" altLang="en-US" sz="2800" b="1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s System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153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The Saturnian system is filled with the products of water molecules: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H detected by Voyager in 1980, 1981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OH detected by Hubble Space Telescope in 1992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rgbClr val="800080"/>
                </a:solidFill>
                <a:latin typeface="Arial" charset="0"/>
                <a:ea typeface="ＭＳ Ｐゴシック" charset="0"/>
              </a:rPr>
              <a:t>Atomic Oxygen imaged by UVIS in 2004</a:t>
            </a:r>
            <a:endParaRPr lang="en-US" sz="1800">
              <a:latin typeface="Arial" charset="0"/>
              <a:ea typeface="ＭＳ Ｐゴシック" charset="0"/>
            </a:endParaRPr>
          </a:p>
        </p:txBody>
      </p:sp>
      <p:pic>
        <p:nvPicPr>
          <p:cNvPr id="40964" name="Picture 4" descr="fuvis_c42_mos_1304_cn_1_i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9436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0" y="5715000"/>
            <a:ext cx="91440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/>
              <a:t>Water and its products are lost from the system by collisions, photo- and electron- dissociation and ionization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60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/>
              <a:t>Estimates of required re-supply rates range from </a:t>
            </a:r>
            <a:r>
              <a:rPr lang="en-US" sz="1400"/>
              <a:t>3 x 10</a:t>
            </a:r>
            <a:r>
              <a:rPr lang="en-US" sz="1400" baseline="30000"/>
              <a:t>27</a:t>
            </a:r>
            <a:r>
              <a:rPr lang="en-US" sz="1800"/>
              <a:t> to </a:t>
            </a:r>
            <a:r>
              <a:rPr lang="en-US" sz="1400"/>
              <a:t>2 x 10</a:t>
            </a:r>
            <a:r>
              <a:rPr lang="en-US" sz="1400" baseline="30000"/>
              <a:t>28</a:t>
            </a:r>
            <a:r>
              <a:rPr lang="en-US" sz="1800"/>
              <a:t> water molecules/sec</a:t>
            </a: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4E8836-20D7-8E42-8D16-D047CDB3AF19}" type="slidenum">
              <a:rPr lang="en-US" sz="1400"/>
              <a:pPr/>
              <a:t>14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b="1">
                <a:latin typeface="Arial" charset="0"/>
                <a:ea typeface="ＭＳ Ｐゴシック" charset="0"/>
                <a:cs typeface="ＭＳ Ｐゴシック" charset="0"/>
              </a:rPr>
              <a:t>Water Vapor Plume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What is the rate of water vapor coming from Enceladus?</a:t>
            </a:r>
          </a:p>
          <a:p>
            <a:pPr marL="990600" lvl="1" indent="-533400"/>
            <a:r>
              <a:rPr lang="en-US">
                <a:latin typeface="Arial" charset="0"/>
                <a:ea typeface="ＭＳ Ｐゴシック" charset="0"/>
              </a:rPr>
              <a:t>Is it enough to explain all the atomic O in the system?  </a:t>
            </a:r>
            <a:r>
              <a:rPr lang="en-US">
                <a:solidFill>
                  <a:srgbClr val="008000"/>
                </a:solidFill>
                <a:latin typeface="Arial" charset="0"/>
                <a:ea typeface="ＭＳ Ｐゴシック" charset="0"/>
              </a:rPr>
              <a:t>Yes, mystery solved!</a:t>
            </a:r>
          </a:p>
          <a:p>
            <a:pPr marL="990600" lvl="1" indent="-533400"/>
            <a:endParaRPr lang="en-US">
              <a:latin typeface="Arial" charset="0"/>
              <a:ea typeface="ＭＳ Ｐゴシック" charset="0"/>
            </a:endParaRPr>
          </a:p>
          <a:p>
            <a:pPr marL="609600" indent="-609600">
              <a:buFontTx/>
              <a:buAutoNum type="arabicPeriod"/>
            </a:pPr>
            <a:r>
              <a:rPr lang="en-US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Are there other constituents?</a:t>
            </a:r>
          </a:p>
          <a:p>
            <a:pPr marL="990600" lvl="1" indent="-533400"/>
            <a:r>
              <a:rPr lang="en-US">
                <a:latin typeface="Arial" charset="0"/>
                <a:ea typeface="ＭＳ Ｐゴシック" charset="0"/>
              </a:rPr>
              <a:t>Up to ~10% of the plume could consist of other gases</a:t>
            </a:r>
          </a:p>
          <a:p>
            <a:pPr marL="990600" lvl="1" indent="-533400"/>
            <a:r>
              <a:rPr lang="en-US">
                <a:latin typeface="Arial" charset="0"/>
                <a:ea typeface="ＭＳ Ｐゴシック" charset="0"/>
              </a:rPr>
              <a:t>UVIS data can set upper limits on some of these </a:t>
            </a:r>
          </a:p>
          <a:p>
            <a:pPr marL="609600" indent="-609600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8C2FC4-AA62-E148-A1C5-26B2B54F5102}" type="slidenum">
              <a:rPr lang="en-US" sz="1400"/>
              <a:pPr/>
              <a:t>15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763000" cy="4572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  Any other constituents?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609600" y="5105400"/>
            <a:ext cx="8001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000"/>
              <a:t>  Similarly, UVIS does not detect CO</a:t>
            </a:r>
          </a:p>
          <a:p>
            <a:pPr lvl="1">
              <a:buFontTx/>
              <a:buChar char="•"/>
            </a:pPr>
            <a:r>
              <a:rPr lang="en-US" sz="2000"/>
              <a:t> </a:t>
            </a:r>
            <a:r>
              <a:rPr lang="en-US" sz="1800">
                <a:solidFill>
                  <a:srgbClr val="000000"/>
                </a:solidFill>
              </a:rPr>
              <a:t>formal 2-σ upper limit is 3.6 x 10</a:t>
            </a:r>
            <a:r>
              <a:rPr lang="en-US" sz="1800" baseline="30000">
                <a:solidFill>
                  <a:srgbClr val="000000"/>
                </a:solidFill>
              </a:rPr>
              <a:t>14</a:t>
            </a:r>
            <a:r>
              <a:rPr lang="en-US" sz="1800">
                <a:solidFill>
                  <a:srgbClr val="000000"/>
                </a:solidFill>
              </a:rPr>
              <a:t> cm</a:t>
            </a:r>
            <a:r>
              <a:rPr lang="en-US" sz="1800" baseline="30000">
                <a:solidFill>
                  <a:srgbClr val="000000"/>
                </a:solidFill>
              </a:rPr>
              <a:t>-2</a:t>
            </a:r>
            <a:endParaRPr lang="en-US" sz="1800">
              <a:solidFill>
                <a:srgbClr val="000000"/>
              </a:solidFill>
            </a:endParaRPr>
          </a:p>
          <a:p>
            <a:pPr lvl="2">
              <a:buFontTx/>
              <a:buChar char="•"/>
            </a:pPr>
            <a:r>
              <a:rPr lang="en-US" sz="1800">
                <a:solidFill>
                  <a:srgbClr val="000000"/>
                </a:solidFill>
              </a:rPr>
              <a:t>  corresponds to mixing ratio with H</a:t>
            </a:r>
            <a:r>
              <a:rPr lang="en-US" sz="1800" baseline="-25000">
                <a:solidFill>
                  <a:srgbClr val="000000"/>
                </a:solidFill>
              </a:rPr>
              <a:t>2</a:t>
            </a:r>
            <a:r>
              <a:rPr lang="en-US" sz="1800">
                <a:solidFill>
                  <a:srgbClr val="000000"/>
                </a:solidFill>
              </a:rPr>
              <a:t>O of 3.0%</a:t>
            </a:r>
          </a:p>
          <a:p>
            <a:pPr lvl="2">
              <a:buFontTx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>
                <a:solidFill>
                  <a:srgbClr val="660066"/>
                </a:solidFill>
              </a:rPr>
              <a:t>  </a:t>
            </a:r>
            <a:r>
              <a:rPr lang="en-US">
                <a:solidFill>
                  <a:srgbClr val="008000"/>
                </a:solidFill>
              </a:rPr>
              <a:t>What about N</a:t>
            </a:r>
            <a:r>
              <a:rPr lang="en-US" baseline="-25000">
                <a:solidFill>
                  <a:srgbClr val="008000"/>
                </a:solidFill>
              </a:rPr>
              <a:t>2</a:t>
            </a:r>
            <a:r>
              <a:rPr lang="en-US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228600" y="838200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000"/>
              <a:t>  One of Cassini</a:t>
            </a:r>
            <a:r>
              <a:rPr lang="ja-JP" altLang="en-US" sz="2000"/>
              <a:t>’</a:t>
            </a:r>
            <a:r>
              <a:rPr lang="en-US" sz="2000"/>
              <a:t>s other instruments reported detection of a species with an atomic mass of 28 amu; candidates: </a:t>
            </a:r>
            <a:endParaRPr lang="en-US" sz="2000">
              <a:solidFill>
                <a:srgbClr val="800080"/>
              </a:solidFill>
              <a:latin typeface="Times New Roman" charset="0"/>
            </a:endParaRPr>
          </a:p>
          <a:p>
            <a:pPr lvl="1">
              <a:buFontTx/>
              <a:buChar char="•"/>
            </a:pPr>
            <a:r>
              <a:rPr lang="en-US" sz="2000" baseline="30000">
                <a:latin typeface="Times New Roman" charset="0"/>
              </a:rPr>
              <a:t>  </a:t>
            </a:r>
            <a:r>
              <a:rPr lang="en-US" sz="2000">
                <a:latin typeface="Times New Roman" charset="0"/>
              </a:rPr>
              <a:t>CO, C</a:t>
            </a:r>
            <a:r>
              <a:rPr lang="en-US" sz="2000" baseline="-25000">
                <a:latin typeface="Times New Roman" charset="0"/>
              </a:rPr>
              <a:t>2</a:t>
            </a:r>
            <a:r>
              <a:rPr lang="en-US" sz="2000">
                <a:latin typeface="Times New Roman" charset="0"/>
              </a:rPr>
              <a:t>H</a:t>
            </a:r>
            <a:r>
              <a:rPr lang="en-US" sz="2000" baseline="-25000">
                <a:latin typeface="Times New Roman" charset="0"/>
              </a:rPr>
              <a:t>4</a:t>
            </a:r>
            <a:r>
              <a:rPr lang="en-US" sz="2000">
                <a:latin typeface="Times New Roman" charset="0"/>
              </a:rPr>
              <a:t>, N</a:t>
            </a:r>
            <a:r>
              <a:rPr lang="en-US" sz="2000" baseline="-25000">
                <a:latin typeface="Times New Roman" charset="0"/>
              </a:rPr>
              <a:t>2</a:t>
            </a:r>
            <a:endParaRPr lang="en-US" sz="2000" baseline="30000">
              <a:latin typeface="Times New Roman" charset="0"/>
            </a:endParaRPr>
          </a:p>
        </p:txBody>
      </p:sp>
      <p:pic>
        <p:nvPicPr>
          <p:cNvPr id="44037" name="Picture 5" descr="c2h4_water_compare_3percent_16e16water_dar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175" y="1752600"/>
            <a:ext cx="4213225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3"/>
          <p:cNvSpPr>
            <a:spLocks noChangeArrowheads="1"/>
          </p:cNvSpPr>
          <p:nvPr/>
        </p:nvSpPr>
        <p:spPr bwMode="auto">
          <a:xfrm>
            <a:off x="228600" y="2133600"/>
            <a:ext cx="464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We looked at ethylene (C</a:t>
            </a:r>
            <a:r>
              <a:rPr lang="en-US" sz="2000" baseline="-25000"/>
              <a:t>2</a:t>
            </a:r>
            <a:r>
              <a:rPr lang="en-US" sz="2000"/>
              <a:t>H</a:t>
            </a:r>
            <a:r>
              <a:rPr lang="en-US" sz="2000" baseline="-25000"/>
              <a:t>4</a:t>
            </a:r>
            <a:r>
              <a:rPr lang="en-US" sz="2000"/>
              <a:t>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/>
              <a:t>Ethylene plus water compared to water only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/>
              <a:t>C</a:t>
            </a:r>
            <a:r>
              <a:rPr lang="en-US" sz="1600" baseline="-25000"/>
              <a:t>2</a:t>
            </a:r>
            <a:r>
              <a:rPr lang="en-US" sz="1600"/>
              <a:t>H</a:t>
            </a:r>
            <a:r>
              <a:rPr lang="en-US" sz="1600" baseline="-25000"/>
              <a:t>4</a:t>
            </a:r>
            <a:r>
              <a:rPr lang="en-US" sz="1600"/>
              <a:t> column density = 4.8 x 10</a:t>
            </a:r>
            <a:r>
              <a:rPr lang="en-US" sz="1600" baseline="30000"/>
              <a:t>14</a:t>
            </a:r>
            <a:r>
              <a:rPr lang="en-US" sz="1600"/>
              <a:t> cm</a:t>
            </a:r>
            <a:r>
              <a:rPr lang="en-US" sz="1600" baseline="30000"/>
              <a:t>-2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aseline="300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/>
              <a:t>H</a:t>
            </a:r>
            <a:r>
              <a:rPr lang="en-US" sz="1600" baseline="-25000"/>
              <a:t>2</a:t>
            </a:r>
            <a:r>
              <a:rPr lang="en-US" sz="1600"/>
              <a:t>O column density = 1.6 x 10</a:t>
            </a:r>
            <a:r>
              <a:rPr lang="en-US" sz="1600" baseline="30000"/>
              <a:t>16</a:t>
            </a:r>
            <a:r>
              <a:rPr lang="en-US" sz="1600"/>
              <a:t> cm</a:t>
            </a:r>
            <a:r>
              <a:rPr lang="en-US" sz="1600" baseline="30000"/>
              <a:t>-2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aseline="300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Water only is still best fit to occulted spectrum although there are some interesting matches to small dips with ethylene added in</a:t>
            </a:r>
          </a:p>
        </p:txBody>
      </p:sp>
      <p:sp>
        <p:nvSpPr>
          <p:cNvPr id="440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1126C5-A0D5-AF49-AE91-4FFFD73CBE44}" type="slidenum">
              <a:rPr lang="en-US" sz="1400"/>
              <a:pPr/>
              <a:t>16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066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  <a:ea typeface="ＭＳ Ｐゴシック" charset="0"/>
                <a:cs typeface="ＭＳ Ｐゴシック" charset="0"/>
              </a:rPr>
              <a:t>2010 EUV Spectrum from the </a:t>
            </a:r>
            <a:br>
              <a:rPr lang="en-US" sz="3200" b="1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b="1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Solar Occultation</a:t>
            </a:r>
            <a:endParaRPr lang="en-US" sz="32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3" name="Picture 5" descr="solar_occ_compare_unocc_dar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548438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228600" y="5486400"/>
            <a:ext cx="876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Navy is unocculted solar spectrum, with typical solar emissions</a:t>
            </a:r>
          </a:p>
          <a:p>
            <a:r>
              <a:rPr lang="en-US"/>
              <a:t>Red is solar spectrum attenuated by Enceladus</a:t>
            </a:r>
            <a:r>
              <a:rPr lang="ja-JP" altLang="en-US"/>
              <a:t>’</a:t>
            </a:r>
            <a:r>
              <a:rPr lang="en-US"/>
              <a:t> plume – all attenuation is due to water vapor absorption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094D81-FFFC-9F48-BB22-352F992F02DC}" type="slidenum">
              <a:rPr lang="en-US" sz="1400"/>
              <a:pPr/>
              <a:t>17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762000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Solar Occultation results – </a:t>
            </a:r>
            <a:b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Plume Composition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2667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400" baseline="-25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0 fit to absorption spectrum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Column density of H</a:t>
            </a:r>
            <a:r>
              <a:rPr lang="en-US" sz="2400" baseline="-25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O = 0.9 x 10</a:t>
            </a:r>
            <a:r>
              <a:rPr lang="en-US" sz="2400" baseline="30000">
                <a:latin typeface="Arial" charset="0"/>
                <a:ea typeface="ＭＳ Ｐゴシック" charset="0"/>
                <a:cs typeface="ＭＳ Ｐゴシック" charset="0"/>
              </a:rPr>
              <a:t>16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cm</a:t>
            </a:r>
            <a:r>
              <a:rPr lang="en-US" sz="2400" baseline="30000">
                <a:latin typeface="Arial" charset="0"/>
                <a:ea typeface="ＭＳ Ｐゴシック" charset="0"/>
                <a:cs typeface="ＭＳ Ｐゴシック" charset="0"/>
              </a:rPr>
              <a:t>-2</a:t>
            </a:r>
          </a:p>
          <a:p>
            <a:pPr eaLnBrk="1" hangingPunct="1">
              <a:lnSpc>
                <a:spcPct val="90000"/>
              </a:lnSpc>
            </a:pPr>
            <a:endParaRPr lang="en-US" sz="2400" baseline="300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No N</a:t>
            </a:r>
            <a:r>
              <a:rPr lang="en-US" sz="2400" baseline="-2500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 absorption feature 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-&gt; N</a:t>
            </a:r>
            <a:r>
              <a:rPr lang="en-US" sz="2400" baseline="-25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upper limit of 5 x 10</a:t>
            </a:r>
            <a:r>
              <a:rPr lang="en-US" sz="2400" baseline="30000">
                <a:latin typeface="Arial" charset="0"/>
                <a:ea typeface="ＭＳ Ｐゴシック" charset="0"/>
                <a:cs typeface="ＭＳ Ｐゴシック" charset="0"/>
              </a:rPr>
              <a:t>13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cm</a:t>
            </a:r>
            <a:r>
              <a:rPr lang="en-US" sz="2400" baseline="30000">
                <a:latin typeface="Arial" charset="0"/>
                <a:ea typeface="ＭＳ Ｐゴシック" charset="0"/>
                <a:cs typeface="ＭＳ Ｐゴシック" charset="0"/>
              </a:rPr>
              <a:t>-2</a:t>
            </a:r>
          </a:p>
        </p:txBody>
      </p:sp>
      <p:pic>
        <p:nvPicPr>
          <p:cNvPr id="48132" name="Picture 6" descr="fig2_12_7_10_eu10_138_enc_sol_2sr0r1_lnIa-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6194425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1E1B9D-27EF-4549-B083-49E5CCB580D5}" type="slidenum">
              <a:rPr lang="en-US" sz="1400"/>
              <a:pPr/>
              <a:t>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b="1">
                <a:latin typeface="Arial" charset="0"/>
                <a:ea typeface="ＭＳ Ｐゴシック" charset="0"/>
                <a:cs typeface="ＭＳ Ｐゴシック" charset="0"/>
              </a:rPr>
              <a:t>Jets in the Plume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What is the structure of Enceladus plume?</a:t>
            </a:r>
          </a:p>
          <a:p>
            <a:pPr marL="990600" lvl="1" indent="-533400"/>
            <a:r>
              <a:rPr lang="en-US">
                <a:latin typeface="Arial" charset="0"/>
                <a:ea typeface="ＭＳ Ｐゴシック" charset="0"/>
              </a:rPr>
              <a:t>We have several </a:t>
            </a: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>
                <a:latin typeface="Arial" charset="0"/>
                <a:ea typeface="ＭＳ Ｐゴシック" charset="0"/>
              </a:rPr>
              <a:t>cuts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r>
              <a:rPr lang="en-US">
                <a:latin typeface="Arial" charset="0"/>
                <a:ea typeface="ＭＳ Ｐゴシック" charset="0"/>
              </a:rPr>
              <a:t> through the plume, what do they tell us?</a:t>
            </a:r>
            <a:endParaRPr lang="en-US">
              <a:solidFill>
                <a:srgbClr val="008000"/>
              </a:solidFill>
              <a:latin typeface="Arial" charset="0"/>
              <a:ea typeface="ＭＳ Ｐゴシック" charset="0"/>
            </a:endParaRPr>
          </a:p>
          <a:p>
            <a:pPr marL="990600" lvl="1" indent="-533400"/>
            <a:endParaRPr lang="en-US">
              <a:latin typeface="Arial" charset="0"/>
              <a:ea typeface="ＭＳ Ｐゴシック" charset="0"/>
            </a:endParaRPr>
          </a:p>
          <a:p>
            <a:pPr marL="609600" indent="-609600">
              <a:buFontTx/>
              <a:buAutoNum type="arabicPeriod"/>
            </a:pPr>
            <a:r>
              <a:rPr lang="en-US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Do we see jets of gas that might correlate to the jets of ice particles?</a:t>
            </a:r>
          </a:p>
          <a:p>
            <a:pPr marL="609600" indent="-609600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0B253C-980A-0C41-AB85-CC447D8E5391}" type="slidenum">
              <a:rPr lang="en-US" sz="1400"/>
              <a:pPr/>
              <a:t>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PIA06208_march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3225" y="0"/>
            <a:ext cx="747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4876800" cy="9144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7239000" cy="5257800"/>
          </a:xfrm>
        </p:spPr>
        <p:txBody>
          <a:bodyPr/>
          <a:lstStyle/>
          <a:p>
            <a:pPr eaLnBrk="1" hangingPunct="1">
              <a:lnSpc>
                <a:spcPct val="20000"/>
              </a:lnSpc>
              <a:buFontTx/>
              <a:buNone/>
            </a:pPr>
            <a:endParaRPr lang="en-US" sz="2800" b="1" i="1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i="1">
                <a:latin typeface="Arial" charset="0"/>
                <a:ea typeface="ＭＳ Ｐゴシック" charset="0"/>
                <a:cs typeface="ＭＳ Ｐゴシック" charset="0"/>
              </a:rPr>
              <a:t>Quick Review</a:t>
            </a:r>
          </a:p>
          <a:p>
            <a:pPr eaLnBrk="1" hangingPunct="1">
              <a:lnSpc>
                <a:spcPct val="90000"/>
              </a:lnSpc>
            </a:pPr>
            <a:endParaRPr lang="en-US" sz="2800" b="1" i="1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i="1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UltraViolet Imaging Spectrograph (UVIS) Observations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660066"/>
                </a:solidFill>
                <a:latin typeface="Arial" charset="0"/>
                <a:ea typeface="ＭＳ Ｐゴシック" charset="0"/>
              </a:rPr>
              <a:t>Plume Composition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660066"/>
                </a:solidFill>
                <a:latin typeface="Arial" charset="0"/>
                <a:ea typeface="ＭＳ Ｐゴシック" charset="0"/>
              </a:rPr>
              <a:t>Plume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660066"/>
                </a:solidFill>
                <a:latin typeface="Arial" charset="0"/>
                <a:ea typeface="ＭＳ Ｐゴシック" charset="0"/>
              </a:rPr>
              <a:t>Variability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008000"/>
                </a:solidFill>
                <a:latin typeface="Arial" charset="0"/>
                <a:ea typeface="ＭＳ Ｐゴシック" charset="0"/>
              </a:rPr>
              <a:t>Questions, questions, questions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i="1">
              <a:solidFill>
                <a:srgbClr val="660066"/>
              </a:solidFill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i="1">
                <a:latin typeface="Arial" charset="0"/>
                <a:ea typeface="ＭＳ Ｐゴシック" charset="0"/>
                <a:cs typeface="ＭＳ Ｐゴシック" charset="0"/>
              </a:rPr>
              <a:t>Future Observations</a:t>
            </a:r>
          </a:p>
        </p:txBody>
      </p:sp>
      <p:sp>
        <p:nvSpPr>
          <p:cNvPr id="18437" name="Text Box 1029"/>
          <p:cNvSpPr txBox="1">
            <a:spLocks noChangeArrowheads="1"/>
          </p:cNvSpPr>
          <p:nvPr/>
        </p:nvSpPr>
        <p:spPr bwMode="auto">
          <a:xfrm>
            <a:off x="7521575" y="762000"/>
            <a:ext cx="1622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1">
                    <a:lumMod val="25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Enceladus</a:t>
            </a:r>
            <a:endParaRPr lang="en-US" dirty="0">
              <a:solidFill>
                <a:schemeClr val="accent1">
                  <a:lumMod val="25000"/>
                </a:schemeClr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954D9E-4238-3B46-AAA8-36C0607555A0}" type="slidenum">
              <a:rPr lang="en-US" sz="1400"/>
              <a:pPr/>
              <a:t>2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3124200" cy="762000"/>
          </a:xfrm>
        </p:spPr>
        <p:txBody>
          <a:bodyPr/>
          <a:lstStyle/>
          <a:p>
            <a:r>
              <a:rPr lang="en-US" sz="4000" b="1">
                <a:solidFill>
                  <a:srgbClr val="224B50"/>
                </a:solidFill>
                <a:latin typeface="Arial" charset="0"/>
                <a:ea typeface="ＭＳ Ｐゴシック" charset="0"/>
                <a:cs typeface="ＭＳ Ｐゴシック" charset="0"/>
              </a:rPr>
              <a:t>Jets </a:t>
            </a:r>
          </a:p>
        </p:txBody>
      </p:sp>
      <p:sp>
        <p:nvSpPr>
          <p:cNvPr id="51203" name="Text Box 7"/>
          <p:cNvSpPr txBox="1">
            <a:spLocks noChangeArrowheads="1"/>
          </p:cNvSpPr>
          <p:nvPr/>
        </p:nvSpPr>
        <p:spPr bwMode="auto">
          <a:xfrm>
            <a:off x="228600" y="1066800"/>
            <a:ext cx="31242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Numerous dust jets are observed coming from the tiger stripes</a:t>
            </a:r>
          </a:p>
          <a:p>
            <a:pPr>
              <a:lnSpc>
                <a:spcPct val="50000"/>
              </a:lnSpc>
            </a:pPr>
            <a:endParaRPr lang="en-US" sz="1800"/>
          </a:p>
          <a:p>
            <a:r>
              <a:rPr lang="en-US" sz="1800"/>
              <a:t>These are very small particles of ice, visible only when the jets are backlit</a:t>
            </a:r>
          </a:p>
          <a:p>
            <a:pPr>
              <a:lnSpc>
                <a:spcPct val="60000"/>
              </a:lnSpc>
            </a:pPr>
            <a:endParaRPr lang="en-US" sz="1800"/>
          </a:p>
        </p:txBody>
      </p:sp>
      <p:pic>
        <p:nvPicPr>
          <p:cNvPr id="51204" name="PIA07762_plume_movie.gif" descr="/Hansen/cassini/sost/enceladus/pix/PIA07762_plume_movie.gif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054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7" descr="enceladus12_cassini_jet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32138"/>
            <a:ext cx="6781800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6858000" y="3200400"/>
            <a:ext cx="2286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8000"/>
                </a:solidFill>
              </a:rPr>
              <a:t>Are there also collimated gas jets that would be detectable by UVIS? </a:t>
            </a:r>
          </a:p>
          <a:p>
            <a:r>
              <a:rPr lang="en-US">
                <a:solidFill>
                  <a:srgbClr val="008000"/>
                </a:solidFill>
              </a:rPr>
              <a:t>Can they be correlated? </a:t>
            </a:r>
          </a:p>
        </p:txBody>
      </p:sp>
      <p:sp>
        <p:nvSpPr>
          <p:cNvPr id="512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7DD7AF-1C37-2142-A270-D28AE9D8FA44}" type="slidenum">
              <a:rPr lang="en-US" sz="1400"/>
              <a:pPr/>
              <a:t>20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1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0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1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67200"/>
            <a:ext cx="3657600" cy="381000"/>
          </a:xfrm>
        </p:spPr>
        <p:txBody>
          <a:bodyPr/>
          <a:lstStyle/>
          <a:p>
            <a:pPr eaLnBrk="1" hangingPunct="1"/>
            <a:r>
              <a:rPr lang="en-US" sz="200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2010 - Solar Occultation</a:t>
            </a:r>
          </a:p>
        </p:txBody>
      </p:sp>
      <p:grpSp>
        <p:nvGrpSpPr>
          <p:cNvPr id="53251" name="Group 8"/>
          <p:cNvGrpSpPr>
            <a:grpSpLocks/>
          </p:cNvGrpSpPr>
          <p:nvPr/>
        </p:nvGrpSpPr>
        <p:grpSpPr bwMode="auto">
          <a:xfrm>
            <a:off x="0" y="4648200"/>
            <a:ext cx="9144000" cy="2209800"/>
            <a:chOff x="0" y="768"/>
            <a:chExt cx="5760" cy="1488"/>
          </a:xfrm>
        </p:grpSpPr>
        <p:pic>
          <p:nvPicPr>
            <p:cNvPr id="53260" name="Picture 3" descr="UVIS_131_solarocc_060100_dark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2" y="780"/>
              <a:ext cx="1488" cy="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1" name="Picture 4" descr="UVIS_131_solarocc_060130_dark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80" y="780"/>
              <a:ext cx="1488" cy="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2" name="Picture 5" descr="UVIS_131_solarocc_060145_dark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20" y="780"/>
              <a:ext cx="1488" cy="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3" name="Picture 6" descr="UVIS_131_solarocc_060200_dark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84" y="780"/>
              <a:ext cx="1488" cy="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252" name="Group 11"/>
          <p:cNvGrpSpPr>
            <a:grpSpLocks/>
          </p:cNvGrpSpPr>
          <p:nvPr/>
        </p:nvGrpSpPr>
        <p:grpSpPr bwMode="auto">
          <a:xfrm>
            <a:off x="2209800" y="2133600"/>
            <a:ext cx="6934200" cy="2133600"/>
            <a:chOff x="0" y="1872"/>
            <a:chExt cx="5760" cy="1868"/>
          </a:xfrm>
        </p:grpSpPr>
        <p:pic>
          <p:nvPicPr>
            <p:cNvPr id="53257" name="Picture 12" descr="ENCEL_ZetOri_OCC_1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1968" cy="1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8" name="Picture 13" descr="ENCEL_ZetOri_OCC_2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872"/>
              <a:ext cx="1968" cy="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9" name="Picture 14" descr="ENCEL_ZetOri_OCC_3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872"/>
              <a:ext cx="1968" cy="1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53" name="Rectangle 15"/>
          <p:cNvSpPr>
            <a:spLocks noChangeArrowheads="1"/>
          </p:cNvSpPr>
          <p:nvPr/>
        </p:nvSpPr>
        <p:spPr bwMode="auto">
          <a:xfrm>
            <a:off x="5445125" y="1676400"/>
            <a:ext cx="367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800080"/>
                </a:solidFill>
              </a:rPr>
              <a:t>2007 - zeta Orionis Occultation</a:t>
            </a:r>
          </a:p>
        </p:txBody>
      </p:sp>
      <p:sp>
        <p:nvSpPr>
          <p:cNvPr id="53254" name="Text Box 16"/>
          <p:cNvSpPr txBox="1">
            <a:spLocks noChangeArrowheads="1"/>
          </p:cNvSpPr>
          <p:nvPr/>
        </p:nvSpPr>
        <p:spPr bwMode="auto">
          <a:xfrm>
            <a:off x="1676400" y="228600"/>
            <a:ext cx="6188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1"/>
              <a:t>The Occultation Collection</a:t>
            </a:r>
          </a:p>
        </p:txBody>
      </p:sp>
      <p:sp>
        <p:nvSpPr>
          <p:cNvPr id="53255" name="TextBox 15"/>
          <p:cNvSpPr txBox="1">
            <a:spLocks noChangeArrowheads="1"/>
          </p:cNvSpPr>
          <p:nvPr/>
        </p:nvSpPr>
        <p:spPr bwMode="auto">
          <a:xfrm>
            <a:off x="609600" y="1066800"/>
            <a:ext cx="4786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Horizontal cuts through the plume</a:t>
            </a:r>
          </a:p>
        </p:txBody>
      </p:sp>
      <p:sp>
        <p:nvSpPr>
          <p:cNvPr id="53256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F855A9-D56D-F845-A277-AC10CA1F025B}" type="slidenum">
              <a:rPr lang="en-US" sz="1400"/>
              <a:pPr/>
              <a:t>21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Orion</a:t>
            </a:r>
            <a:r>
              <a:rPr lang="ja-JP" altLang="en-US" sz="3200" b="1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3200" b="1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s Belt </a:t>
            </a:r>
            <a:r>
              <a:rPr lang="en-US" sz="3200" b="1">
                <a:latin typeface="Arial" charset="0"/>
                <a:ea typeface="ＭＳ Ｐゴシック" charset="0"/>
                <a:cs typeface="ＭＳ Ｐゴシック" charset="0"/>
              </a:rPr>
              <a:t>Dual Occultation Geometry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Dual stellar occultation by Enceladus</a:t>
            </a:r>
            <a:r>
              <a:rPr lang="ja-JP" altLang="en-US" sz="20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plume, 19 October 2011, of epsilon Orionis (blue) and zeta Orionis (white)</a:t>
            </a:r>
          </a:p>
          <a:p>
            <a:pPr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Horizontal cut through plume</a:t>
            </a:r>
          </a:p>
        </p:txBody>
      </p:sp>
      <p:pic>
        <p:nvPicPr>
          <p:cNvPr id="55300" name="E15_DualOcc_h264" descr="/Users/cjhansen/Hansen/cassini/sost/XXM/E15_DualOcc_h264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97E61B-850D-7746-85CD-E4AFE1C7A1D3}" type="slidenum">
              <a:rPr lang="en-US" sz="1400"/>
              <a:pPr/>
              <a:t>22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6" fill="hold"/>
                                        <p:tgtEl>
                                          <p:spTgt spid="55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530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5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5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>
          <a:xfrm>
            <a:off x="3505200" y="0"/>
            <a:ext cx="5638800" cy="1143000"/>
          </a:xfrm>
        </p:spPr>
        <p:txBody>
          <a:bodyPr/>
          <a:lstStyle/>
          <a:p>
            <a:r>
              <a:rPr lang="en-US" sz="4000" b="1">
                <a:latin typeface="Arial" charset="0"/>
                <a:ea typeface="ＭＳ Ｐゴシック" charset="0"/>
                <a:cs typeface="ＭＳ Ｐゴシック" charset="0"/>
              </a:rPr>
              <a:t>Plume Horizontal Cuts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4294967295"/>
          </p:nvPr>
        </p:nvSpPr>
        <p:spPr>
          <a:xfrm>
            <a:off x="0" y="5638800"/>
            <a:ext cx="3657600" cy="8382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Blue =&gt; zeta Orionis 2007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Red =&gt; Solar occ 2010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Green =&gt; zeta Orionis 2011</a:t>
            </a:r>
          </a:p>
        </p:txBody>
      </p:sp>
      <p:pic>
        <p:nvPicPr>
          <p:cNvPr id="57348" name="Picture 3" descr="groundtrack_zeta_2007_2011_solar_20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5486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6" descr="PIA1035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13138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0" y="2667000"/>
            <a:ext cx="3429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 all occultations we look through the plume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The groundtrack is the perpendicular dropped to the surface from the ray to the star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7848600" y="1828800"/>
            <a:ext cx="1243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Solar occ</a:t>
            </a:r>
          </a:p>
        </p:txBody>
      </p:sp>
      <p:sp>
        <p:nvSpPr>
          <p:cNvPr id="57352" name="TextBox 7"/>
          <p:cNvSpPr txBox="1">
            <a:spLocks noChangeArrowheads="1"/>
          </p:cNvSpPr>
          <p:nvPr/>
        </p:nvSpPr>
        <p:spPr bwMode="auto">
          <a:xfrm>
            <a:off x="8124825" y="3962400"/>
            <a:ext cx="1009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Zeta Ori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</a:rPr>
              <a:t>2007</a:t>
            </a:r>
          </a:p>
        </p:txBody>
      </p:sp>
      <p:sp>
        <p:nvSpPr>
          <p:cNvPr id="57353" name="TextBox 8"/>
          <p:cNvSpPr txBox="1">
            <a:spLocks noChangeArrowheads="1"/>
          </p:cNvSpPr>
          <p:nvPr/>
        </p:nvSpPr>
        <p:spPr bwMode="auto">
          <a:xfrm>
            <a:off x="5029200" y="1371600"/>
            <a:ext cx="104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2FC088"/>
                </a:solidFill>
              </a:rPr>
              <a:t>Zeta Ori</a:t>
            </a:r>
          </a:p>
          <a:p>
            <a:pPr eaLnBrk="1" hangingPunct="1"/>
            <a:r>
              <a:rPr lang="en-US" sz="1800" b="1">
                <a:solidFill>
                  <a:srgbClr val="2FC088"/>
                </a:solidFill>
              </a:rPr>
              <a:t>2011</a:t>
            </a:r>
          </a:p>
        </p:txBody>
      </p:sp>
      <p:sp>
        <p:nvSpPr>
          <p:cNvPr id="57354" name="TextBox 8"/>
          <p:cNvSpPr txBox="1">
            <a:spLocks noChangeArrowheads="1"/>
          </p:cNvSpPr>
          <p:nvPr/>
        </p:nvSpPr>
        <p:spPr bwMode="auto">
          <a:xfrm>
            <a:off x="6005513" y="990600"/>
            <a:ext cx="3109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Basemap from Spitale &amp; Porco, 2007</a:t>
            </a:r>
          </a:p>
        </p:txBody>
      </p:sp>
      <p:sp>
        <p:nvSpPr>
          <p:cNvPr id="5735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62A8E6-8E50-4A40-BFD6-A205C4B40739}" type="slidenum">
              <a:rPr lang="en-US" sz="1400"/>
              <a:pPr/>
              <a:t>23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11"/>
          <p:cNvGrpSpPr>
            <a:grpSpLocks/>
          </p:cNvGrpSpPr>
          <p:nvPr/>
        </p:nvGrpSpPr>
        <p:grpSpPr bwMode="auto">
          <a:xfrm>
            <a:off x="0" y="2971800"/>
            <a:ext cx="5105400" cy="3733800"/>
            <a:chOff x="2097" y="864"/>
            <a:chExt cx="3663" cy="2616"/>
          </a:xfrm>
        </p:grpSpPr>
        <p:pic>
          <p:nvPicPr>
            <p:cNvPr id="58384" name="Picture 3" descr="icyexo_051_hspplot_200_msec_dark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" y="864"/>
              <a:ext cx="3663" cy="2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5" name="Line 4"/>
            <p:cNvSpPr>
              <a:spLocks noChangeShapeType="1"/>
            </p:cNvSpPr>
            <p:nvPr/>
          </p:nvSpPr>
          <p:spPr bwMode="auto">
            <a:xfrm>
              <a:off x="3840" y="2208"/>
              <a:ext cx="28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6" name="Line 5"/>
            <p:cNvSpPr>
              <a:spLocks noChangeShapeType="1"/>
            </p:cNvSpPr>
            <p:nvPr/>
          </p:nvSpPr>
          <p:spPr bwMode="auto">
            <a:xfrm>
              <a:off x="4128" y="2208"/>
              <a:ext cx="336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4876800" y="3276600"/>
            <a:ext cx="4191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000"/>
              <a:t>  The High Speed Photometer (HSP) detects absorbed starlight over the same wavelengths as the FUV but with much higher time resolution</a:t>
            </a:r>
          </a:p>
          <a:p>
            <a:pPr lvl="1">
              <a:buFontTx/>
              <a:buChar char="•"/>
            </a:pPr>
            <a:r>
              <a:rPr lang="en-US" sz="2000"/>
              <a:t>  FUV integrations are 5 sec duration</a:t>
            </a:r>
          </a:p>
          <a:p>
            <a:pPr lvl="1">
              <a:buFontTx/>
              <a:buChar char="•"/>
            </a:pPr>
            <a:r>
              <a:rPr lang="en-US" sz="2000"/>
              <a:t>  HSP is 0.2 sec</a:t>
            </a:r>
          </a:p>
          <a:p>
            <a:endParaRPr lang="en-US" sz="2000"/>
          </a:p>
        </p:txBody>
      </p:sp>
      <p:sp>
        <p:nvSpPr>
          <p:cNvPr id="58372" name="Line 7"/>
          <p:cNvSpPr>
            <a:spLocks noChangeShapeType="1"/>
          </p:cNvSpPr>
          <p:nvPr/>
        </p:nvSpPr>
        <p:spPr bwMode="auto">
          <a:xfrm>
            <a:off x="6324600" y="6705600"/>
            <a:ext cx="4572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Line 8"/>
          <p:cNvSpPr>
            <a:spLocks noChangeShapeType="1"/>
          </p:cNvSpPr>
          <p:nvPr/>
        </p:nvSpPr>
        <p:spPr bwMode="auto">
          <a:xfrm>
            <a:off x="6324600" y="62484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Text Box 9"/>
          <p:cNvSpPr txBox="1">
            <a:spLocks noChangeArrowheads="1"/>
          </p:cNvSpPr>
          <p:nvPr/>
        </p:nvSpPr>
        <p:spPr bwMode="auto">
          <a:xfrm>
            <a:off x="6757988" y="6019800"/>
            <a:ext cx="2386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FUV time record 89</a:t>
            </a:r>
          </a:p>
        </p:txBody>
      </p:sp>
      <p:sp>
        <p:nvSpPr>
          <p:cNvPr id="58375" name="Text Box 10"/>
          <p:cNvSpPr txBox="1">
            <a:spLocks noChangeArrowheads="1"/>
          </p:cNvSpPr>
          <p:nvPr/>
        </p:nvSpPr>
        <p:spPr bwMode="auto">
          <a:xfrm>
            <a:off x="6757988" y="6461125"/>
            <a:ext cx="2386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FUV time record 90</a:t>
            </a:r>
          </a:p>
        </p:txBody>
      </p:sp>
      <p:sp>
        <p:nvSpPr>
          <p:cNvPr id="58376" name="Rectangle 2"/>
          <p:cNvSpPr>
            <a:spLocks noChangeArrowheads="1"/>
          </p:cNvSpPr>
          <p:nvPr/>
        </p:nvSpPr>
        <p:spPr bwMode="auto">
          <a:xfrm>
            <a:off x="0" y="5334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UVIS Discovery of Supersonic Gas Jets</a:t>
            </a:r>
          </a:p>
        </p:txBody>
      </p:sp>
      <p:pic>
        <p:nvPicPr>
          <p:cNvPr id="58377" name="Picture 5" descr="PIA1035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8" name="Text Box 6"/>
          <p:cNvSpPr txBox="1">
            <a:spLocks noChangeArrowheads="1"/>
          </p:cNvSpPr>
          <p:nvPr/>
        </p:nvSpPr>
        <p:spPr bwMode="auto">
          <a:xfrm>
            <a:off x="0" y="1981200"/>
            <a:ext cx="4648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/>
              <a:t>  We use the High Speed Photometer (HSP) to look for </a:t>
            </a:r>
            <a:r>
              <a:rPr lang="en-US" sz="2000">
                <a:solidFill>
                  <a:srgbClr val="800080"/>
                </a:solidFill>
              </a:rPr>
              <a:t>enhanced absorption</a:t>
            </a:r>
            <a:r>
              <a:rPr lang="en-US" sz="2000"/>
              <a:t> indicative of jets</a:t>
            </a:r>
          </a:p>
          <a:p>
            <a:endParaRPr lang="en-US" sz="2000"/>
          </a:p>
        </p:txBody>
      </p:sp>
      <p:sp>
        <p:nvSpPr>
          <p:cNvPr id="58379" name="TextBox 13"/>
          <p:cNvSpPr txBox="1">
            <a:spLocks noChangeArrowheads="1"/>
          </p:cNvSpPr>
          <p:nvPr/>
        </p:nvSpPr>
        <p:spPr bwMode="auto">
          <a:xfrm>
            <a:off x="1981200" y="3505200"/>
            <a:ext cx="1809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/>
              <a:t>Star not behind plume</a:t>
            </a:r>
          </a:p>
        </p:txBody>
      </p:sp>
      <p:sp>
        <p:nvSpPr>
          <p:cNvPr id="58380" name="TextBox 14"/>
          <p:cNvSpPr txBox="1">
            <a:spLocks noChangeArrowheads="1"/>
          </p:cNvSpPr>
          <p:nvPr/>
        </p:nvSpPr>
        <p:spPr bwMode="auto">
          <a:xfrm>
            <a:off x="990600" y="5105400"/>
            <a:ext cx="152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/>
              <a:t>Star behind plume</a:t>
            </a:r>
          </a:p>
        </p:txBody>
      </p:sp>
      <p:cxnSp>
        <p:nvCxnSpPr>
          <p:cNvPr id="58381" name="Straight Arrow Connector 16"/>
          <p:cNvCxnSpPr>
            <a:cxnSpLocks noChangeShapeType="1"/>
          </p:cNvCxnSpPr>
          <p:nvPr/>
        </p:nvCxnSpPr>
        <p:spPr bwMode="auto">
          <a:xfrm rot="5400000">
            <a:off x="1676400" y="37338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82" name="Straight Arrow Connector 18"/>
          <p:cNvCxnSpPr>
            <a:cxnSpLocks noChangeShapeType="1"/>
          </p:cNvCxnSpPr>
          <p:nvPr/>
        </p:nvCxnSpPr>
        <p:spPr bwMode="auto">
          <a:xfrm rot="16200000" flipH="1">
            <a:off x="3733800" y="3810000"/>
            <a:ext cx="228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3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A1BD97-18A4-604E-9B63-4570B5BC4CA4}" type="slidenum">
              <a:rPr lang="en-US" sz="1400"/>
              <a:pPr/>
              <a:t>24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cyexo_051_hspplot_200_msec_dar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851150"/>
            <a:ext cx="56388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b="1">
                <a:solidFill>
                  <a:schemeClr val="tx2"/>
                </a:solidFill>
                <a:cs typeface="Times New Roman" charset="0"/>
              </a:rPr>
              <a:t>Zeta Orionis Occultation</a:t>
            </a:r>
            <a:endParaRPr lang="en-US" sz="3200" b="1">
              <a:solidFill>
                <a:schemeClr val="tx2"/>
              </a:solidFill>
              <a:cs typeface="Times New Roman" charset="0"/>
            </a:endParaRP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1338263" y="4810125"/>
            <a:ext cx="3233737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0" y="4556125"/>
            <a:ext cx="145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cs typeface="Times New Roman" charset="0"/>
              </a:rPr>
              <a:t>a.  Cairo (V)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H="1">
            <a:off x="4953000" y="4953000"/>
            <a:ext cx="2209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7162800" y="4724400"/>
            <a:ext cx="193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cs typeface="Times New Roman" charset="0"/>
              </a:rPr>
              <a:t>d. Damascus (II)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7239000" y="5334000"/>
            <a:ext cx="1782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cs typeface="Times New Roman" charset="0"/>
              </a:rPr>
              <a:t>c. Baghdad (VI)</a:t>
            </a: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flipH="1">
            <a:off x="4876800" y="5486400"/>
            <a:ext cx="2362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7512050" y="5943600"/>
            <a:ext cx="163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cs typeface="Times New Roman" charset="0"/>
              </a:rPr>
              <a:t>Closest point</a:t>
            </a:r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 flipH="1" flipV="1">
            <a:off x="4876800" y="5715000"/>
            <a:ext cx="2554288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0" y="56388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cs typeface="Times New Roman" charset="0"/>
              </a:rPr>
              <a:t>b. Alexandria (IV)  </a:t>
            </a:r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V="1">
            <a:off x="1981200" y="5638800"/>
            <a:ext cx="2743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304800" y="4038600"/>
            <a:ext cx="99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cs typeface="Times New Roman" charset="0"/>
              </a:rPr>
              <a:t>Ingress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7315200" y="3886200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cs typeface="Times New Roman" charset="0"/>
              </a:rPr>
              <a:t>   Egress</a:t>
            </a:r>
          </a:p>
        </p:txBody>
      </p:sp>
      <p:sp>
        <p:nvSpPr>
          <p:cNvPr id="60432" name="Text Box 17"/>
          <p:cNvSpPr txBox="1">
            <a:spLocks noChangeArrowheads="1"/>
          </p:cNvSpPr>
          <p:nvPr/>
        </p:nvSpPr>
        <p:spPr bwMode="auto">
          <a:xfrm>
            <a:off x="228600" y="1447800"/>
            <a:ext cx="8077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srgbClr val="800080"/>
                </a:solidFill>
                <a:cs typeface="Times New Roman" charset="0"/>
              </a:rPr>
              <a:t>Density in jets is twice the background plume</a:t>
            </a:r>
            <a:endParaRPr lang="en-US" sz="2000" b="1" i="1">
              <a:cs typeface="Times New Roman" charset="0"/>
            </a:endParaRPr>
          </a:p>
          <a:p>
            <a:pPr eaLnBrk="1" hangingPunct="1"/>
            <a:endParaRPr lang="en-US" sz="2000" b="1" i="1">
              <a:cs typeface="Times New Roman" charset="0"/>
            </a:endParaRPr>
          </a:p>
          <a:p>
            <a:pPr eaLnBrk="1" hangingPunct="1"/>
            <a:r>
              <a:rPr lang="en-US" sz="2000" b="1" i="1">
                <a:cs typeface="Times New Roman" charset="0"/>
              </a:rPr>
              <a:t>Gas jet typical width = 10 km at 15 km altitude</a:t>
            </a:r>
          </a:p>
        </p:txBody>
      </p:sp>
      <p:sp>
        <p:nvSpPr>
          <p:cNvPr id="60433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817D56-ECCE-A745-8F2C-33486C5E1B68}" type="slidenum">
              <a:rPr lang="en-US" sz="1400"/>
              <a:pPr/>
              <a:t>25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  <a:cs typeface="ＭＳ Ｐゴシック" charset="0"/>
              </a:rPr>
              <a:t>Solar Occ Jet Identifications</a:t>
            </a:r>
          </a:p>
        </p:txBody>
      </p:sp>
      <p:grpSp>
        <p:nvGrpSpPr>
          <p:cNvPr id="62467" name="Group 19"/>
          <p:cNvGrpSpPr>
            <a:grpSpLocks/>
          </p:cNvGrpSpPr>
          <p:nvPr/>
        </p:nvGrpSpPr>
        <p:grpSpPr bwMode="auto">
          <a:xfrm>
            <a:off x="0" y="914400"/>
            <a:ext cx="6548438" cy="4811713"/>
            <a:chOff x="624" y="576"/>
            <a:chExt cx="4125" cy="3031"/>
          </a:xfrm>
        </p:grpSpPr>
        <p:grpSp>
          <p:nvGrpSpPr>
            <p:cNvPr id="62473" name="Group 18"/>
            <p:cNvGrpSpPr>
              <a:grpSpLocks/>
            </p:cNvGrpSpPr>
            <p:nvPr/>
          </p:nvGrpSpPr>
          <p:grpSpPr bwMode="auto">
            <a:xfrm>
              <a:off x="624" y="576"/>
              <a:ext cx="4125" cy="3031"/>
              <a:chOff x="624" y="576"/>
              <a:chExt cx="4125" cy="3031"/>
            </a:xfrm>
          </p:grpSpPr>
          <p:pic>
            <p:nvPicPr>
              <p:cNvPr id="62475" name="Picture 4" descr="sum_spec_zoom_both_windows_dark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576"/>
                <a:ext cx="4125" cy="3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2476" name="Group 17"/>
              <p:cNvGrpSpPr>
                <a:grpSpLocks/>
              </p:cNvGrpSpPr>
              <p:nvPr/>
            </p:nvGrpSpPr>
            <p:grpSpPr bwMode="auto">
              <a:xfrm>
                <a:off x="2496" y="2400"/>
                <a:ext cx="610" cy="480"/>
                <a:chOff x="2496" y="2400"/>
                <a:chExt cx="610" cy="480"/>
              </a:xfrm>
            </p:grpSpPr>
            <p:sp>
              <p:nvSpPr>
                <p:cNvPr id="6247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496" y="2496"/>
                  <a:ext cx="17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400" b="1">
                      <a:solidFill>
                        <a:srgbClr val="FF8000"/>
                      </a:solidFill>
                    </a:rPr>
                    <a:t>a</a:t>
                  </a:r>
                </a:p>
              </p:txBody>
            </p:sp>
            <p:sp>
              <p:nvSpPr>
                <p:cNvPr id="6247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592" y="2592"/>
                  <a:ext cx="1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400" b="1">
                      <a:solidFill>
                        <a:srgbClr val="FF8000"/>
                      </a:solidFill>
                    </a:rPr>
                    <a:t>b</a:t>
                  </a:r>
                </a:p>
              </p:txBody>
            </p:sp>
            <p:sp>
              <p:nvSpPr>
                <p:cNvPr id="6247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736" y="2688"/>
                  <a:ext cx="17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400" b="1">
                      <a:solidFill>
                        <a:srgbClr val="FF8000"/>
                      </a:solidFill>
                    </a:rPr>
                    <a:t>c</a:t>
                  </a:r>
                </a:p>
              </p:txBody>
            </p:sp>
            <p:sp>
              <p:nvSpPr>
                <p:cNvPr id="6248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880" y="2592"/>
                  <a:ext cx="1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400" b="1">
                      <a:solidFill>
                        <a:srgbClr val="FF8000"/>
                      </a:solidFill>
                    </a:rPr>
                    <a:t>d</a:t>
                  </a:r>
                </a:p>
              </p:txBody>
            </p:sp>
            <p:sp>
              <p:nvSpPr>
                <p:cNvPr id="6248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928" y="2400"/>
                  <a:ext cx="17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400" b="1">
                      <a:solidFill>
                        <a:srgbClr val="FF8000"/>
                      </a:solidFill>
                    </a:rPr>
                    <a:t>e</a:t>
                  </a:r>
                </a:p>
              </p:txBody>
            </p:sp>
          </p:grpSp>
        </p:grpSp>
        <p:sp>
          <p:nvSpPr>
            <p:cNvPr id="62474" name="Text Box 12"/>
            <p:cNvSpPr txBox="1">
              <a:spLocks noChangeArrowheads="1"/>
            </p:cNvSpPr>
            <p:nvPr/>
          </p:nvSpPr>
          <p:spPr bwMode="auto">
            <a:xfrm>
              <a:off x="3024" y="2256"/>
              <a:ext cx="1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8000"/>
                  </a:solidFill>
                </a:rPr>
                <a:t>f</a:t>
              </a:r>
            </a:p>
          </p:txBody>
        </p:sp>
      </p:grp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486400"/>
            <a:ext cx="86106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Window 0 and 1 matching features =&gt; jets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Repetition of features in window 0 and window 1 shows they are not due to shot noise, therefore likely to be real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9" name="Line 14"/>
          <p:cNvSpPr>
            <a:spLocks noChangeShapeType="1"/>
          </p:cNvSpPr>
          <p:nvPr/>
        </p:nvSpPr>
        <p:spPr bwMode="auto">
          <a:xfrm flipV="1">
            <a:off x="4191000" y="4572000"/>
            <a:ext cx="0" cy="381000"/>
          </a:xfrm>
          <a:prstGeom prst="line">
            <a:avLst/>
          </a:prstGeom>
          <a:noFill/>
          <a:ln w="9525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Text Box 15"/>
          <p:cNvSpPr txBox="1">
            <a:spLocks noChangeArrowheads="1"/>
          </p:cNvSpPr>
          <p:nvPr/>
        </p:nvSpPr>
        <p:spPr bwMode="auto">
          <a:xfrm>
            <a:off x="2819400" y="4648200"/>
            <a:ext cx="1336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8000"/>
                </a:solidFill>
              </a:rPr>
              <a:t>Minimum altitude</a:t>
            </a:r>
          </a:p>
        </p:txBody>
      </p:sp>
      <p:pic>
        <p:nvPicPr>
          <p:cNvPr id="62471" name="Picture 15" descr="fig_1_josh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25130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5007C0-335F-FE40-B0CB-E4ACD699823B}" type="slidenum">
              <a:rPr lang="en-US" sz="1400"/>
              <a:pPr/>
              <a:t>26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fig4_v4_dar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5334000" cy="11430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  <a:cs typeface="ＭＳ Ｐゴシック" charset="0"/>
              </a:rPr>
              <a:t>Jets vs. Tiger Stripes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6172200"/>
            <a:ext cx="52578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Higher time resolution because sun</a:t>
            </a:r>
            <a:r>
              <a:rPr lang="ja-JP" altLang="en-US" sz="20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s passage behind the plume was slower</a:t>
            </a:r>
          </a:p>
        </p:txBody>
      </p:sp>
      <p:pic>
        <p:nvPicPr>
          <p:cNvPr id="64517" name="Picture 4" descr="solarocc_groundtrack_spit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4150" y="990600"/>
            <a:ext cx="49355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Text Box 5"/>
          <p:cNvSpPr txBox="1">
            <a:spLocks noChangeArrowheads="1"/>
          </p:cNvSpPr>
          <p:nvPr/>
        </p:nvSpPr>
        <p:spPr bwMode="auto">
          <a:xfrm>
            <a:off x="3962400" y="1219200"/>
            <a:ext cx="2073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8000"/>
                </a:solidFill>
              </a:rPr>
              <a:t>Spacecraft viewed sun from this side</a:t>
            </a:r>
          </a:p>
        </p:txBody>
      </p:sp>
      <p:sp>
        <p:nvSpPr>
          <p:cNvPr id="64519" name="Text Box 6"/>
          <p:cNvSpPr txBox="1">
            <a:spLocks noChangeArrowheads="1"/>
          </p:cNvSpPr>
          <p:nvPr/>
        </p:nvSpPr>
        <p:spPr bwMode="auto">
          <a:xfrm>
            <a:off x="7848600" y="1262063"/>
            <a:ext cx="766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8000"/>
                </a:solidFill>
                <a:sym typeface="Wingdings" charset="0"/>
              </a:rPr>
              <a:t>Ingress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64520" name="Text Box 7"/>
          <p:cNvSpPr txBox="1">
            <a:spLocks noChangeArrowheads="1"/>
          </p:cNvSpPr>
          <p:nvPr/>
        </p:nvSpPr>
        <p:spPr bwMode="auto">
          <a:xfrm>
            <a:off x="4876800" y="5867400"/>
            <a:ext cx="998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8000"/>
                </a:solidFill>
                <a:sym typeface="Wingdings" charset="0"/>
              </a:rPr>
              <a:t>Egress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64521" name="Text Box 8"/>
          <p:cNvSpPr txBox="1">
            <a:spLocks noChangeArrowheads="1"/>
          </p:cNvSpPr>
          <p:nvPr/>
        </p:nvSpPr>
        <p:spPr bwMode="auto">
          <a:xfrm>
            <a:off x="7527925" y="2808288"/>
            <a:ext cx="1082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FF8000"/>
                </a:solidFill>
              </a:rPr>
              <a:t>Minimum Altitude</a:t>
            </a:r>
          </a:p>
        </p:txBody>
      </p:sp>
      <p:sp>
        <p:nvSpPr>
          <p:cNvPr id="64522" name="Text Box 9"/>
          <p:cNvSpPr txBox="1">
            <a:spLocks noChangeArrowheads="1"/>
          </p:cNvSpPr>
          <p:nvPr/>
        </p:nvSpPr>
        <p:spPr bwMode="auto">
          <a:xfrm>
            <a:off x="7239000" y="2743200"/>
            <a:ext cx="3349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8000"/>
                </a:solidFill>
                <a:sym typeface="Wingdings" charset="0"/>
              </a:rPr>
              <a:t></a:t>
            </a:r>
            <a:endParaRPr lang="en-US" sz="1200">
              <a:solidFill>
                <a:srgbClr val="FF8000"/>
              </a:solidFill>
            </a:endParaRPr>
          </a:p>
        </p:txBody>
      </p:sp>
      <p:graphicFrame>
        <p:nvGraphicFramePr>
          <p:cNvPr id="73781" name="Group 53"/>
          <p:cNvGraphicFramePr>
            <a:graphicFrameLocks noGrp="1"/>
          </p:cNvGraphicFramePr>
          <p:nvPr/>
        </p:nvGraphicFramePr>
        <p:xfrm>
          <a:off x="76200" y="3108325"/>
          <a:ext cx="3581400" cy="3749677"/>
        </p:xfrm>
        <a:graphic>
          <a:graphicData uri="http://schemas.openxmlformats.org/drawingml/2006/table">
            <a:tbl>
              <a:tblPr/>
              <a:tblGrid>
                <a:gridCol w="990600"/>
                <a:gridCol w="1524000"/>
                <a:gridCol w="1066800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Feature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Altitude (km)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Dust Jet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Alexandria 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Closest approach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19.7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Cairo V and/or VIII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Baghdad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Baghdad VII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Damascus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ＭＳ Ｐゴシック" pitchFamily="1" charset="-128"/>
                          <a:cs typeface="ＭＳ Ｐゴシック" pitchFamily="1" charset="-128"/>
                        </a:rPr>
                        <a:t>Damascus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61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29CE17-4D7D-4A4D-96BE-C1ECD7567F35}" type="slidenum">
              <a:rPr lang="en-US" sz="1400"/>
              <a:pPr/>
              <a:t>27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Supersonic Jets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001000" cy="1828800"/>
          </a:xfrm>
        </p:spPr>
        <p:txBody>
          <a:bodyPr/>
          <a:lstStyle/>
          <a:p>
            <a:pPr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Collimated jets are supersonic</a:t>
            </a:r>
            <a:endParaRPr lang="en-US" sz="10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The full width half max (FWHM) of jet </a:t>
            </a:r>
            <a:r>
              <a:rPr lang="en-US" sz="2000" b="1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(Baghdad I) is ~10 km at a jet intercept altitude of 29 km (z</a:t>
            </a:r>
            <a:r>
              <a:rPr lang="en-US" sz="2000" baseline="-25000"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Estimating the mach number as ~2 z</a:t>
            </a:r>
            <a:r>
              <a:rPr lang="en-US" sz="2000" baseline="-25000"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/FWHM the gas in jet c is moving at a Mach number of 6; estimates for the other jets range from 5 to 8 </a:t>
            </a:r>
          </a:p>
        </p:txBody>
      </p:sp>
      <p:sp>
        <p:nvSpPr>
          <p:cNvPr id="66564" name="Text Box 8"/>
          <p:cNvSpPr txBox="1">
            <a:spLocks noChangeArrowheads="1"/>
          </p:cNvSpPr>
          <p:nvPr/>
        </p:nvSpPr>
        <p:spPr bwMode="auto">
          <a:xfrm>
            <a:off x="6553200" y="3048000"/>
            <a:ext cx="2286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/>
            <a:endParaRPr lang="en-US" sz="2000">
              <a:solidFill>
                <a:srgbClr val="000090"/>
              </a:solidFill>
            </a:endParaRPr>
          </a:p>
          <a:p>
            <a:pPr>
              <a:buFontTx/>
              <a:buChar char="•"/>
            </a:pPr>
            <a:r>
              <a:rPr lang="en-US" sz="2000">
                <a:solidFill>
                  <a:srgbClr val="000090"/>
                </a:solidFill>
              </a:rPr>
              <a:t>  Consistent with model that gas is accelerated in nozzles to the surface to supersonic speeds</a:t>
            </a:r>
          </a:p>
        </p:txBody>
      </p:sp>
      <p:pic>
        <p:nvPicPr>
          <p:cNvPr id="66565" name="Picture 5" descr="postberg_2009_fig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08300"/>
            <a:ext cx="65532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5A9D02-260A-C948-9AD4-52862D625832}" type="slidenum">
              <a:rPr lang="en-US" sz="1400"/>
              <a:pPr/>
              <a:t>28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Enceladus_sa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913" y="0"/>
            <a:ext cx="4256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724400" cy="1143000"/>
          </a:xfrm>
        </p:spPr>
        <p:txBody>
          <a:bodyPr/>
          <a:lstStyle/>
          <a:p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Particle Size and Composition</a:t>
            </a:r>
          </a:p>
        </p:txBody>
      </p:sp>
      <p:sp>
        <p:nvSpPr>
          <p:cNvPr id="68612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4876800" cy="41148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Cassini</a:t>
            </a:r>
            <a:r>
              <a:rPr lang="ja-JP" altLang="en-US" sz="20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s Dust Analyzer (CDA) detects two sizes of ice grains from Enceladus</a:t>
            </a:r>
            <a:r>
              <a:rPr lang="ja-JP" altLang="en-US" sz="20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south pole: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High speed gas jets, seen in UVIS data, propel mostly small (2 micron) pure ice (salt-poor) grains far out into space forming the E ring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The more diffuse plume lofts bigger, mostly salt-rich ice grains; these heavier grains are primarily found closer to the surface, deeper in the plume, and fall back to the surface</a:t>
            </a:r>
          </a:p>
          <a:p>
            <a:pPr>
              <a:buFontTx/>
              <a:buNone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FE6FC7-D50B-AA41-BA33-0E7E144B308C}" type="slidenum">
              <a:rPr lang="en-US" sz="1400"/>
              <a:pPr/>
              <a:t>29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29200" y="0"/>
            <a:ext cx="3200400" cy="990600"/>
          </a:xfrm>
        </p:spPr>
        <p:txBody>
          <a:bodyPr/>
          <a:lstStyle/>
          <a:p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Enceladus</a:t>
            </a:r>
          </a:p>
        </p:txBody>
      </p:sp>
      <p:pic>
        <p:nvPicPr>
          <p:cNvPr id="20483" name="Picture 3" descr="PIA0753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752600" y="37338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  <a:latin typeface="Times New Roman" charset="0"/>
              </a:rPr>
              <a:t>Enceladus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572000" y="914400"/>
            <a:ext cx="45720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000"/>
              <a:t>  One of Saturn</a:t>
            </a:r>
            <a:r>
              <a:rPr lang="ja-JP" altLang="en-US" sz="2000"/>
              <a:t>’</a:t>
            </a:r>
            <a:r>
              <a:rPr lang="en-US" sz="2000"/>
              <a:t>s small icy moons</a:t>
            </a:r>
          </a:p>
          <a:p>
            <a:pPr lvl="1">
              <a:buFontTx/>
              <a:buChar char="•"/>
            </a:pPr>
            <a:r>
              <a:rPr lang="en-US" sz="2000"/>
              <a:t>  </a:t>
            </a:r>
            <a:r>
              <a:rPr lang="en-US" sz="1800"/>
              <a:t>Mean density ~ 1.6 gm/cm</a:t>
            </a:r>
            <a:r>
              <a:rPr lang="en-US" sz="1800" baseline="30000"/>
              <a:t>3</a:t>
            </a:r>
            <a:endParaRPr lang="en-US" sz="2000"/>
          </a:p>
          <a:p>
            <a:pPr>
              <a:buFontTx/>
              <a:buChar char="•"/>
            </a:pPr>
            <a:endParaRPr lang="en-US" sz="1100"/>
          </a:p>
          <a:p>
            <a:pPr>
              <a:buFontTx/>
              <a:buChar char="•"/>
            </a:pPr>
            <a:r>
              <a:rPr lang="en-US" sz="2000"/>
              <a:t>  Radius ~252 km</a:t>
            </a:r>
          </a:p>
          <a:p>
            <a:pPr>
              <a:buFontTx/>
              <a:buChar char="•"/>
            </a:pPr>
            <a:endParaRPr lang="en-US" sz="2000"/>
          </a:p>
          <a:p>
            <a:pPr>
              <a:buFontTx/>
              <a:buChar char="•"/>
            </a:pPr>
            <a:r>
              <a:rPr lang="en-US" sz="2000"/>
              <a:t>  Voyager images showed a geologically young surface </a:t>
            </a:r>
          </a:p>
          <a:p>
            <a:pPr>
              <a:buFontTx/>
              <a:buChar char="•"/>
            </a:pPr>
            <a:endParaRPr lang="en-US" sz="2000"/>
          </a:p>
        </p:txBody>
      </p:sp>
      <p:pic>
        <p:nvPicPr>
          <p:cNvPr id="20486" name="Picture 7" descr="IMG000615-br5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513138"/>
            <a:ext cx="472440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228600" y="4953000"/>
            <a:ext cx="4191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/>
              <a:t> </a:t>
            </a:r>
            <a:r>
              <a:rPr lang="en-US" sz="2000">
                <a:cs typeface="Times New Roman" charset="0"/>
              </a:rPr>
              <a:t>Enceladus</a:t>
            </a:r>
            <a:r>
              <a:rPr lang="ja-JP" altLang="en-US" sz="2000">
                <a:cs typeface="Times New Roman" charset="0"/>
              </a:rPr>
              <a:t>’</a:t>
            </a:r>
            <a:r>
              <a:rPr lang="en-US" sz="2000">
                <a:cs typeface="Times New Roman" charset="0"/>
              </a:rPr>
              <a:t> orbit co-incides with the thickest portion of Saturn</a:t>
            </a:r>
            <a:r>
              <a:rPr lang="ja-JP" altLang="en-US" sz="2000">
                <a:cs typeface="Times New Roman" charset="0"/>
              </a:rPr>
              <a:t>’</a:t>
            </a:r>
            <a:r>
              <a:rPr lang="en-US" sz="2000">
                <a:cs typeface="Times New Roman" charset="0"/>
              </a:rPr>
              <a:t>s E ring at ~4 R</a:t>
            </a:r>
            <a:r>
              <a:rPr lang="en-US" sz="1800" baseline="-25000">
                <a:cs typeface="Times New Roman" charset="0"/>
              </a:rPr>
              <a:t>s</a:t>
            </a:r>
            <a:endParaRPr lang="en-US"/>
          </a:p>
          <a:p>
            <a:pPr>
              <a:buFontTx/>
              <a:buChar char="•"/>
            </a:pPr>
            <a:endParaRPr lang="en-US"/>
          </a:p>
        </p:txBody>
      </p:sp>
      <p:sp>
        <p:nvSpPr>
          <p:cNvPr id="2048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ECD512-C2AA-5B45-861E-9EB640E532EF}" type="slidenum">
              <a:rPr lang="en-US" sz="1400"/>
              <a:pPr/>
              <a:t>3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3962400" y="381000"/>
            <a:ext cx="5029200" cy="1143000"/>
          </a:xfrm>
        </p:spPr>
        <p:txBody>
          <a:bodyPr/>
          <a:lstStyle/>
          <a:p>
            <a:r>
              <a:rPr lang="en-US" sz="4000" b="1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sz="4000" b="1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4000" b="1">
                <a:latin typeface="Arial" charset="0"/>
                <a:ea typeface="ＭＳ Ｐゴシック" charset="0"/>
                <a:cs typeface="ＭＳ Ｐゴシック" charset="0"/>
              </a:rPr>
              <a:t>Perrier</a:t>
            </a:r>
            <a:r>
              <a:rPr lang="ja-JP" altLang="en-US" sz="4000" b="1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4000" b="1">
                <a:latin typeface="Arial" charset="0"/>
                <a:ea typeface="ＭＳ Ｐゴシック" charset="0"/>
                <a:cs typeface="ＭＳ Ｐゴシック" charset="0"/>
              </a:rPr>
              <a:t> Ocean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3581400" cy="1066800"/>
          </a:xfrm>
        </p:spPr>
        <p:txBody>
          <a:bodyPr/>
          <a:lstStyle/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Perrier ocean model puts this all together, loosely</a:t>
            </a:r>
          </a:p>
          <a:p>
            <a:endParaRPr lang="en-US" sz="9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Subsurface ocean is charged with dissolved gases</a:t>
            </a:r>
          </a:p>
          <a:p>
            <a:endParaRPr lang="en-US" sz="9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Bubbles come out of solution as liquid rises, when they pop (in the water/brine reservoir) the salt-rich aerosols detected by CDA are formed</a:t>
            </a:r>
          </a:p>
          <a:p>
            <a:endParaRPr lang="en-US" sz="10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Gas and salt-rich particles escape along length of tiger stripe</a:t>
            </a:r>
          </a:p>
          <a:p>
            <a:endParaRPr lang="en-US" sz="9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Gas is also accelerated in nozzles to surface where the smallest grains condense; CDA sees salt-poor particles, UVIS sees supersonic jets </a:t>
            </a:r>
          </a:p>
          <a:p>
            <a:endParaRPr lang="en-US" sz="10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Tiger stripe / nozzle physical structure yet to be explained</a:t>
            </a:r>
          </a:p>
        </p:txBody>
      </p:sp>
      <p:pic>
        <p:nvPicPr>
          <p:cNvPr id="69636" name="Picture 2" descr="Fig 7 20101214 AGU PERRIER OCEANS of Europa &amp; Enceladus ver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5638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FD9695-C08F-454D-93D7-4E33210291CF}" type="slidenum">
              <a:rPr lang="en-US" sz="1400"/>
              <a:pPr/>
              <a:t>30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  <a:cs typeface="ＭＳ Ｐゴシック" charset="0"/>
              </a:rPr>
              <a:t>Recap:  What have we learned from occultations?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Composition</a:t>
            </a: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The plume is primarily composed of water vapor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Upper limits have been set for CO, N</a:t>
            </a:r>
            <a:r>
              <a:rPr lang="en-US" sz="2400" baseline="-25000">
                <a:latin typeface="Arial" charset="0"/>
                <a:ea typeface="ＭＳ Ｐゴシック" charset="0"/>
              </a:rPr>
              <a:t>2</a:t>
            </a:r>
            <a:r>
              <a:rPr lang="en-US" sz="2400">
                <a:latin typeface="Arial" charset="0"/>
                <a:ea typeface="ＭＳ Ｐゴシック" charset="0"/>
              </a:rPr>
              <a:t>, C</a:t>
            </a:r>
            <a:r>
              <a:rPr lang="en-US" sz="2400" baseline="-25000">
                <a:latin typeface="Arial" charset="0"/>
                <a:ea typeface="ＭＳ Ｐゴシック" charset="0"/>
              </a:rPr>
              <a:t>2</a:t>
            </a:r>
            <a:r>
              <a:rPr lang="en-US" sz="2400">
                <a:latin typeface="Arial" charset="0"/>
                <a:ea typeface="ＭＳ Ｐゴシック" charset="0"/>
              </a:rPr>
              <a:t>H</a:t>
            </a:r>
            <a:r>
              <a:rPr lang="en-US" sz="2400" baseline="-25000">
                <a:latin typeface="Arial" charset="0"/>
                <a:ea typeface="ＭＳ Ｐゴシック" charset="0"/>
              </a:rPr>
              <a:t>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Source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Flux of water is ~200 kg/sec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Range is from 170 kg/sec to 220 kg/sec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Suggests that Enceladus has been steadily erupting for past 7 years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Enough to explain all the water products observed in the Saturn system (H, O, OH)</a:t>
            </a:r>
            <a:endParaRPr lang="en-US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Plume / jet structure</a:t>
            </a: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Collimated jets are detected with estimated mach number of &gt; 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Propel small ice particles out to become Saturn</a:t>
            </a:r>
            <a:r>
              <a:rPr lang="ja-JP" altLang="en-US" sz="2400">
                <a:latin typeface="Arial" charset="0"/>
                <a:ea typeface="ＭＳ Ｐゴシック" charset="0"/>
              </a:rPr>
              <a:t>’</a:t>
            </a:r>
            <a:r>
              <a:rPr lang="en-US" sz="2400">
                <a:latin typeface="Arial" charset="0"/>
                <a:ea typeface="ＭＳ Ｐゴシック" charset="0"/>
              </a:rPr>
              <a:t>s E ring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CCD893-A321-7E4E-8734-7E94886A3778}" type="slidenum">
              <a:rPr lang="en-US" sz="1400"/>
              <a:pPr/>
              <a:t>31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762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 conclude…</a:t>
            </a:r>
          </a:p>
        </p:txBody>
      </p:sp>
      <p:sp>
        <p:nvSpPr>
          <p:cNvPr id="72707" name="Text Box 18"/>
          <p:cNvSpPr txBox="1">
            <a:spLocks noChangeArrowheads="1"/>
          </p:cNvSpPr>
          <p:nvPr/>
        </p:nvSpPr>
        <p:spPr bwMode="auto">
          <a:xfrm>
            <a:off x="685800" y="1143000"/>
            <a:ext cx="7696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Supersonic gas jets are consistent with the model of nozzle-accelerated gas coming from liquid water reservoir</a:t>
            </a:r>
          </a:p>
          <a:p>
            <a:endParaRPr lang="en-US" i="1"/>
          </a:p>
          <a:p>
            <a:r>
              <a:rPr lang="en-US" i="1"/>
              <a:t>High velocity jets are also consistent with Cassini Dust Analyzer data showing compositional partitioning: small salt-poor particles reaching the E ring and salt-rich particles in the diffuse component of the plume close to Enceladus</a:t>
            </a:r>
          </a:p>
          <a:p>
            <a:endParaRPr lang="en-US" i="1"/>
          </a:p>
          <a:p>
            <a:r>
              <a:rPr lang="en-US" i="1"/>
              <a:t>Lack of N</a:t>
            </a:r>
            <a:r>
              <a:rPr lang="en-US" i="1" baseline="-25000"/>
              <a:t>2</a:t>
            </a:r>
            <a:r>
              <a:rPr lang="en-US" i="1"/>
              <a:t> in presence of NH</a:t>
            </a:r>
            <a:r>
              <a:rPr lang="en-US" i="1" baseline="-25000"/>
              <a:t>3</a:t>
            </a:r>
            <a:r>
              <a:rPr lang="en-US" i="1"/>
              <a:t> means that a relatively cool liquid reservoir such as the </a:t>
            </a:r>
            <a:r>
              <a:rPr lang="ja-JP" altLang="en-US" i="1"/>
              <a:t>“</a:t>
            </a:r>
            <a:r>
              <a:rPr lang="en-US" i="1"/>
              <a:t>Perrier Ocean</a:t>
            </a:r>
            <a:r>
              <a:rPr lang="ja-JP" altLang="en-US" i="1"/>
              <a:t>”</a:t>
            </a:r>
            <a:r>
              <a:rPr lang="en-US" i="1"/>
              <a:t> proposed is viable</a:t>
            </a:r>
          </a:p>
          <a:p>
            <a:endParaRPr lang="en-US" i="1"/>
          </a:p>
        </p:txBody>
      </p:sp>
      <p:sp>
        <p:nvSpPr>
          <p:cNvPr id="72708" name="TextBox 3"/>
          <p:cNvSpPr txBox="1">
            <a:spLocks noChangeArrowheads="1"/>
          </p:cNvSpPr>
          <p:nvPr/>
        </p:nvSpPr>
        <p:spPr bwMode="auto">
          <a:xfrm>
            <a:off x="3352800" y="6172200"/>
            <a:ext cx="4752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60066"/>
                </a:solidFill>
              </a:rPr>
              <a:t>But this is not the end of the story</a:t>
            </a:r>
          </a:p>
        </p:txBody>
      </p:sp>
      <p:sp>
        <p:nvSpPr>
          <p:cNvPr id="727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02228B-67DA-9240-AE40-478E4AD1A086}" type="slidenum">
              <a:rPr lang="en-US" sz="1400"/>
              <a:pPr/>
              <a:t>32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 descr="kepler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4876800"/>
            <a:ext cx="3733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b="1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Why is all this happening at Enceladus? 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2667000"/>
          </a:xfrm>
        </p:spPr>
        <p:txBody>
          <a:bodyPr/>
          <a:lstStyle/>
          <a:p>
            <a:pPr marL="609600" indent="-609600"/>
            <a:r>
              <a:rPr lang="en-US" sz="280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What is the energy source for all of this action?</a:t>
            </a:r>
          </a:p>
          <a:p>
            <a:pPr marL="990600" lvl="1" indent="-533400"/>
            <a:r>
              <a:rPr lang="en-US" sz="2400">
                <a:latin typeface="Arial" charset="0"/>
                <a:ea typeface="ＭＳ Ｐゴシック" charset="0"/>
              </a:rPr>
              <a:t>Is it tidal energy?</a:t>
            </a:r>
            <a:endParaRPr lang="en-US" sz="2400">
              <a:solidFill>
                <a:srgbClr val="008000"/>
              </a:solidFill>
              <a:latin typeface="Arial" charset="0"/>
              <a:ea typeface="ＭＳ Ｐゴシック" charset="0"/>
            </a:endParaRPr>
          </a:p>
          <a:p>
            <a:pPr marL="990600" lvl="1" indent="-533400"/>
            <a:endParaRPr lang="en-US" sz="1000">
              <a:latin typeface="Arial" charset="0"/>
              <a:ea typeface="ＭＳ Ｐゴシック" charset="0"/>
            </a:endParaRPr>
          </a:p>
          <a:p>
            <a:pPr marL="609600" indent="-609600"/>
            <a:r>
              <a:rPr lang="en-US" sz="280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Do we see variability in the rate of water spewing from Enceladus depending on where it is in its orbit?</a:t>
            </a:r>
          </a:p>
          <a:p>
            <a:pPr marL="990600" lvl="1" indent="-533400"/>
            <a:r>
              <a:rPr lang="en-US" sz="2400">
                <a:latin typeface="Arial" charset="0"/>
                <a:ea typeface="ＭＳ Ｐゴシック" charset="0"/>
              </a:rPr>
              <a:t>No?  Maybe?  Yes?</a:t>
            </a:r>
          </a:p>
          <a:p>
            <a:pPr marL="609600" indent="-609600"/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611688"/>
            <a:ext cx="548640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Enceladus</a:t>
            </a:r>
            <a:r>
              <a:rPr lang="en-US" sz="20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is in an elliptical orbit around Saturn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0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We describe where </a:t>
            </a:r>
            <a:r>
              <a:rPr lang="en-US" sz="2000" dirty="0" err="1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Enceladus</a:t>
            </a:r>
            <a:r>
              <a:rPr lang="en-US" sz="20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is by its “mean anomaly” or “orbital longitude” 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000" dirty="0" err="1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Perikrone</a:t>
            </a:r>
            <a:r>
              <a:rPr lang="en-US" sz="20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is the closest point, at 0</a:t>
            </a:r>
            <a:r>
              <a:rPr lang="en-US" sz="2000" baseline="300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0</a:t>
            </a:r>
            <a:r>
              <a:rPr lang="en-US" sz="20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orbital longitude; </a:t>
            </a:r>
            <a:r>
              <a:rPr lang="en-US" sz="2000" dirty="0" err="1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apokrone</a:t>
            </a:r>
            <a:r>
              <a:rPr lang="en-US" sz="20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the furthest, at 180</a:t>
            </a:r>
            <a:r>
              <a:rPr lang="en-US" sz="2000" baseline="300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0</a:t>
            </a:r>
            <a:endParaRPr lang="en-US" sz="2000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0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Stresses will be different, depending on where </a:t>
            </a:r>
            <a:r>
              <a:rPr lang="en-US" sz="2000" dirty="0" err="1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Enceladus</a:t>
            </a:r>
            <a:r>
              <a:rPr lang="en-US" sz="20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is in its orbit</a:t>
            </a:r>
          </a:p>
        </p:txBody>
      </p:sp>
      <p:sp>
        <p:nvSpPr>
          <p:cNvPr id="747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170EF1-2A6C-B545-9DD8-6AD4A03B2DC4}" type="slidenum">
              <a:rPr lang="en-US" sz="1400"/>
              <a:pPr/>
              <a:t>33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Do we see variability over an orbit?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76200" y="6491288"/>
            <a:ext cx="906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cs typeface="Times New Roman" charset="0"/>
              </a:rPr>
              <a:t>With these horizontal cuts we get the boundary (full-width-half-max) of the plume</a:t>
            </a:r>
          </a:p>
        </p:txBody>
      </p:sp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0" y="838200"/>
            <a:ext cx="9144000" cy="2965450"/>
            <a:chOff x="0" y="1872"/>
            <a:chExt cx="5760" cy="1868"/>
          </a:xfrm>
        </p:grpSpPr>
        <p:pic>
          <p:nvPicPr>
            <p:cNvPr id="75790" name="Picture 5" descr="ENCEL_ZetOri_OCC_1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1968" cy="1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1" name="Picture 6" descr="ENCEL_ZetOri_OCC_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872"/>
              <a:ext cx="1968" cy="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2" name="Picture 7" descr="ENCEL_ZetOri_OCC_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872"/>
              <a:ext cx="1968" cy="1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5781" name="Group 9"/>
          <p:cNvGrpSpPr>
            <a:grpSpLocks/>
          </p:cNvGrpSpPr>
          <p:nvPr/>
        </p:nvGrpSpPr>
        <p:grpSpPr bwMode="auto">
          <a:xfrm>
            <a:off x="0" y="4114800"/>
            <a:ext cx="9144000" cy="2209800"/>
            <a:chOff x="0" y="768"/>
            <a:chExt cx="5760" cy="1488"/>
          </a:xfrm>
        </p:grpSpPr>
        <p:pic>
          <p:nvPicPr>
            <p:cNvPr id="75786" name="Picture 10" descr="UVIS_131_solarocc_060100_dark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2" y="780"/>
              <a:ext cx="1488" cy="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87" name="Picture 11" descr="UVIS_131_solarocc_060130_dark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80" y="780"/>
              <a:ext cx="1488" cy="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88" name="Picture 12" descr="UVIS_131_solarocc_060145_dark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20" y="780"/>
              <a:ext cx="1488" cy="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89" name="Picture 13" descr="UVIS_131_solarocc_060200_dark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84" y="780"/>
              <a:ext cx="1488" cy="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782" name="Text Box 13"/>
          <p:cNvSpPr txBox="1">
            <a:spLocks noChangeArrowheads="1"/>
          </p:cNvSpPr>
          <p:nvPr/>
        </p:nvSpPr>
        <p:spPr bwMode="auto">
          <a:xfrm>
            <a:off x="0" y="838200"/>
            <a:ext cx="1976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8000"/>
                </a:solidFill>
              </a:rPr>
              <a:t>2007 zeta Orionis</a:t>
            </a:r>
          </a:p>
        </p:txBody>
      </p:sp>
      <p:sp>
        <p:nvSpPr>
          <p:cNvPr id="75783" name="Text Box 14"/>
          <p:cNvSpPr txBox="1">
            <a:spLocks noChangeArrowheads="1"/>
          </p:cNvSpPr>
          <p:nvPr/>
        </p:nvSpPr>
        <p:spPr bwMode="auto">
          <a:xfrm>
            <a:off x="0" y="3886200"/>
            <a:ext cx="240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8000"/>
                </a:solidFill>
              </a:rPr>
              <a:t>2010 solar occultation</a:t>
            </a:r>
          </a:p>
        </p:txBody>
      </p:sp>
      <p:sp>
        <p:nvSpPr>
          <p:cNvPr id="75784" name="TextBox 14"/>
          <p:cNvSpPr txBox="1">
            <a:spLocks noChangeArrowheads="1"/>
          </p:cNvSpPr>
          <p:nvPr/>
        </p:nvSpPr>
        <p:spPr bwMode="auto">
          <a:xfrm>
            <a:off x="2743200" y="3810000"/>
            <a:ext cx="416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660066"/>
                </a:solidFill>
              </a:rPr>
              <a:t>Back to the flux calculation</a:t>
            </a:r>
          </a:p>
        </p:txBody>
      </p:sp>
      <p:sp>
        <p:nvSpPr>
          <p:cNvPr id="75785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8076AE-AB6B-C14C-8584-A0B29E19B197}" type="slidenum">
              <a:rPr lang="en-US" sz="1400"/>
              <a:pPr/>
              <a:t>34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Calculate Plume Dimension</a:t>
            </a:r>
          </a:p>
        </p:txBody>
      </p:sp>
      <p:sp>
        <p:nvSpPr>
          <p:cNvPr id="77827" name="Text Box 16"/>
          <p:cNvSpPr txBox="1">
            <a:spLocks noChangeArrowheads="1"/>
          </p:cNvSpPr>
          <p:nvPr/>
        </p:nvSpPr>
        <p:spPr bwMode="auto">
          <a:xfrm>
            <a:off x="5029200" y="990600"/>
            <a:ext cx="4114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8000"/>
                </a:solidFill>
              </a:rPr>
              <a:t>Total duration of Solar Occ: </a:t>
            </a:r>
          </a:p>
          <a:p>
            <a:pPr algn="ctr"/>
            <a:r>
              <a:rPr lang="en-US" sz="2000">
                <a:solidFill>
                  <a:srgbClr val="FF8000"/>
                </a:solidFill>
              </a:rPr>
              <a:t>2min 19sec</a:t>
            </a:r>
          </a:p>
          <a:p>
            <a:pPr>
              <a:lnSpc>
                <a:spcPct val="50000"/>
              </a:lnSpc>
            </a:pPr>
            <a:endParaRPr lang="en-US" sz="2000">
              <a:solidFill>
                <a:srgbClr val="FF8000"/>
              </a:solidFill>
            </a:endParaRPr>
          </a:p>
          <a:p>
            <a:r>
              <a:rPr lang="en-US" sz="2000">
                <a:solidFill>
                  <a:srgbClr val="FF8000"/>
                </a:solidFill>
              </a:rPr>
              <a:t>Duration for full-width half max:  </a:t>
            </a:r>
          </a:p>
          <a:p>
            <a:pPr algn="ctr"/>
            <a:r>
              <a:rPr lang="en-US" sz="2000">
                <a:solidFill>
                  <a:srgbClr val="FF8000"/>
                </a:solidFill>
              </a:rPr>
              <a:t>56 sec</a:t>
            </a:r>
          </a:p>
          <a:p>
            <a:pPr algn="ctr"/>
            <a:endParaRPr lang="en-US" sz="1600">
              <a:solidFill>
                <a:srgbClr val="FF8000"/>
              </a:solidFill>
            </a:endParaRPr>
          </a:p>
          <a:p>
            <a:r>
              <a:rPr lang="en-US" sz="2000">
                <a:solidFill>
                  <a:srgbClr val="FF8000"/>
                </a:solidFill>
              </a:rPr>
              <a:t>Line of sight velocity:  2.85 km/sec</a:t>
            </a:r>
          </a:p>
          <a:p>
            <a:pPr>
              <a:lnSpc>
                <a:spcPct val="50000"/>
              </a:lnSpc>
            </a:pPr>
            <a:endParaRPr lang="en-US" sz="2000">
              <a:solidFill>
                <a:srgbClr val="FF8000"/>
              </a:solidFill>
            </a:endParaRPr>
          </a:p>
          <a:p>
            <a:r>
              <a:rPr lang="en-US" sz="2000">
                <a:solidFill>
                  <a:srgbClr val="FF8000"/>
                </a:solidFill>
              </a:rPr>
              <a:t>Width of plume at FWHM:  </a:t>
            </a:r>
          </a:p>
          <a:p>
            <a:pPr algn="ctr"/>
            <a:r>
              <a:rPr lang="en-US" sz="2000">
                <a:solidFill>
                  <a:srgbClr val="FF8000"/>
                </a:solidFill>
              </a:rPr>
              <a:t>56 sec * 2.85 = </a:t>
            </a:r>
            <a:r>
              <a:rPr lang="en-US" sz="2000" b="1">
                <a:solidFill>
                  <a:srgbClr val="FF8000"/>
                </a:solidFill>
              </a:rPr>
              <a:t>160 km</a:t>
            </a:r>
          </a:p>
          <a:p>
            <a:endParaRPr lang="en-US" sz="2000">
              <a:solidFill>
                <a:srgbClr val="FF8000"/>
              </a:solidFill>
            </a:endParaRPr>
          </a:p>
        </p:txBody>
      </p:sp>
      <p:grpSp>
        <p:nvGrpSpPr>
          <p:cNvPr id="77828" name="Group 20"/>
          <p:cNvGrpSpPr>
            <a:grpSpLocks/>
          </p:cNvGrpSpPr>
          <p:nvPr/>
        </p:nvGrpSpPr>
        <p:grpSpPr bwMode="auto">
          <a:xfrm>
            <a:off x="0" y="762000"/>
            <a:ext cx="5029200" cy="3429000"/>
            <a:chOff x="0" y="624"/>
            <a:chExt cx="3408" cy="2361"/>
          </a:xfrm>
        </p:grpSpPr>
        <p:pic>
          <p:nvPicPr>
            <p:cNvPr id="77833" name="Picture 14" descr="sum_spec_vs_time_window0_dark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"/>
              <a:ext cx="3408" cy="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4" name="Line 18"/>
            <p:cNvSpPr>
              <a:spLocks noChangeShapeType="1"/>
            </p:cNvSpPr>
            <p:nvPr/>
          </p:nvSpPr>
          <p:spPr bwMode="auto">
            <a:xfrm>
              <a:off x="1392" y="172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5" name="Text Box 19"/>
            <p:cNvSpPr txBox="1">
              <a:spLocks noChangeArrowheads="1"/>
            </p:cNvSpPr>
            <p:nvPr/>
          </p:nvSpPr>
          <p:spPr bwMode="auto">
            <a:xfrm>
              <a:off x="817" y="1632"/>
              <a:ext cx="55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FWHM</a:t>
              </a:r>
            </a:p>
          </p:txBody>
        </p:sp>
      </p:grpSp>
      <p:pic>
        <p:nvPicPr>
          <p:cNvPr id="7782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43434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 Box 24"/>
          <p:cNvSpPr txBox="1">
            <a:spLocks noChangeArrowheads="1"/>
          </p:cNvSpPr>
          <p:nvPr/>
        </p:nvSpPr>
        <p:spPr bwMode="auto">
          <a:xfrm>
            <a:off x="2590800" y="6521450"/>
            <a:ext cx="2319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Zeta Orionis occultation</a:t>
            </a:r>
          </a:p>
        </p:txBody>
      </p:sp>
      <p:sp>
        <p:nvSpPr>
          <p:cNvPr id="77831" name="Text Box 25"/>
          <p:cNvSpPr txBox="1">
            <a:spLocks noChangeArrowheads="1"/>
          </p:cNvSpPr>
          <p:nvPr/>
        </p:nvSpPr>
        <p:spPr bwMode="auto">
          <a:xfrm>
            <a:off x="152400" y="4495800"/>
            <a:ext cx="44958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80"/>
                </a:solidFill>
              </a:rPr>
              <a:t>Zeta Orionis Occultation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800080"/>
                </a:solidFill>
              </a:rPr>
              <a:t>  Zeta Orionis occultation lasted just 10 sec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800080"/>
                </a:solidFill>
              </a:rPr>
              <a:t>  Line of sight velocity = 22.5 km/sec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800080"/>
                </a:solidFill>
              </a:rPr>
              <a:t>  Width of plume at FWHM = </a:t>
            </a:r>
            <a:r>
              <a:rPr lang="en-US" sz="1800" b="1">
                <a:solidFill>
                  <a:srgbClr val="800080"/>
                </a:solidFill>
              </a:rPr>
              <a:t>110 km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endParaRPr lang="en-US" sz="1600">
              <a:solidFill>
                <a:srgbClr val="800080"/>
              </a:solidFill>
            </a:endParaRPr>
          </a:p>
        </p:txBody>
      </p:sp>
      <p:sp>
        <p:nvSpPr>
          <p:cNvPr id="77832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049FAA-0FD0-C345-9F2B-C734671745A4}" type="slidenum">
              <a:rPr lang="en-US" sz="1400"/>
              <a:pPr/>
              <a:t>35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/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Estimate of Water Source Rate from Enceladus = </a:t>
            </a:r>
            <a:b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b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200 kg/sec</a:t>
            </a:r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762000"/>
            <a:ext cx="53340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S = flux (source rate)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400">
                <a:latin typeface="Arial" charset="0"/>
                <a:ea typeface="ＭＳ Ｐゴシック" charset="0"/>
              </a:rPr>
              <a:t>   =  </a:t>
            </a:r>
            <a:r>
              <a:rPr lang="en-US" sz="140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400">
                <a:latin typeface="Arial" charset="0"/>
                <a:ea typeface="ＭＳ Ｐゴシック" charset="0"/>
              </a:rPr>
              <a:t>N * x * y * v</a:t>
            </a:r>
            <a:r>
              <a:rPr lang="en-US" sz="1400" baseline="-25000">
                <a:latin typeface="Arial" charset="0"/>
                <a:ea typeface="ＭＳ Ｐゴシック" charset="0"/>
              </a:rPr>
              <a:t>th</a:t>
            </a:r>
            <a:endParaRPr lang="en-US" sz="140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400">
                <a:latin typeface="Arial" charset="0"/>
                <a:ea typeface="ＭＳ Ｐゴシック" charset="0"/>
              </a:rPr>
              <a:t>   =  (n/x) * x * y * v</a:t>
            </a:r>
            <a:r>
              <a:rPr lang="en-US" sz="1400" baseline="-25000">
                <a:latin typeface="Arial" charset="0"/>
                <a:ea typeface="ＭＳ Ｐゴシック" charset="0"/>
              </a:rPr>
              <a:t>th</a:t>
            </a:r>
            <a:endParaRPr lang="en-US" sz="140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400">
                <a:latin typeface="Arial" charset="0"/>
                <a:ea typeface="ＭＳ Ｐゴシック" charset="0"/>
              </a:rPr>
              <a:t>   = </a:t>
            </a:r>
            <a:r>
              <a:rPr lang="en-US" sz="140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400">
                <a:latin typeface="Arial" charset="0"/>
                <a:ea typeface="ＭＳ Ｐゴシック" charset="0"/>
              </a:rPr>
              <a:t>n * y * v</a:t>
            </a:r>
            <a:r>
              <a:rPr lang="en-US" sz="1400" baseline="-25000">
                <a:latin typeface="Arial" charset="0"/>
                <a:ea typeface="ＭＳ Ｐゴシック" charset="0"/>
              </a:rPr>
              <a:t>th</a:t>
            </a:r>
            <a:endParaRPr lang="en-US" sz="140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000">
                <a:latin typeface="Arial" charset="0"/>
                <a:ea typeface="ＭＳ Ｐゴシック" charset="0"/>
              </a:rPr>
              <a:t>Where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>
                <a:latin typeface="Arial" charset="0"/>
                <a:ea typeface="ＭＳ Ｐゴシック" charset="0"/>
                <a:cs typeface="ＭＳ Ｐゴシック" charset="0"/>
              </a:rPr>
              <a:t>	N = number density / cm</a:t>
            </a:r>
            <a:r>
              <a:rPr lang="en-US" sz="1200" baseline="30000"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>
                <a:latin typeface="Arial" charset="0"/>
                <a:ea typeface="ＭＳ Ｐゴシック" charset="0"/>
                <a:cs typeface="ＭＳ Ｐゴシック" charset="0"/>
              </a:rPr>
              <a:t>	x * y = area</a:t>
            </a:r>
            <a:endParaRPr lang="en-US" sz="120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en-US" sz="1200">
                <a:latin typeface="Arial" charset="0"/>
                <a:ea typeface="ＭＳ Ｐゴシック" charset="0"/>
                <a:cs typeface="ＭＳ Ｐゴシック" charset="0"/>
              </a:rPr>
              <a:t>y = v</a:t>
            </a:r>
            <a:r>
              <a:rPr lang="en-US" sz="1200" baseline="-25000">
                <a:latin typeface="Arial" charset="0"/>
                <a:ea typeface="ＭＳ Ｐゴシック" charset="0"/>
                <a:cs typeface="ＭＳ Ｐゴシック" charset="0"/>
              </a:rPr>
              <a:t>los</a:t>
            </a:r>
            <a:r>
              <a:rPr lang="en-US" sz="1200">
                <a:latin typeface="Arial" charset="0"/>
                <a:ea typeface="ＭＳ Ｐゴシック" charset="0"/>
                <a:cs typeface="ＭＳ Ｐゴシック" charset="0"/>
              </a:rPr>
              <a:t> * t at FWHM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>
                <a:latin typeface="Arial" charset="0"/>
                <a:ea typeface="ＭＳ Ｐゴシック" charset="0"/>
                <a:cs typeface="ＭＳ Ｐゴシック" charset="0"/>
              </a:rPr>
              <a:t>	v</a:t>
            </a:r>
            <a:r>
              <a:rPr lang="en-US" sz="1200" baseline="-25000">
                <a:latin typeface="Arial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1200">
                <a:latin typeface="Arial" charset="0"/>
                <a:ea typeface="ＭＳ Ｐゴシック" charset="0"/>
                <a:cs typeface="ＭＳ Ｐゴシック" charset="0"/>
              </a:rPr>
              <a:t> = thermal velocity = 45,000 cm/sec for T = 170K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>
                <a:latin typeface="Arial" charset="0"/>
                <a:ea typeface="ＭＳ Ｐゴシック" charset="0"/>
                <a:cs typeface="ＭＳ Ｐゴシック" charset="0"/>
              </a:rPr>
              <a:t>	(note that escape velocity = 24,000 cm/sec)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>
                <a:latin typeface="Arial" charset="0"/>
                <a:ea typeface="ＭＳ Ｐゴシック" charset="0"/>
                <a:cs typeface="ＭＳ Ｐゴシック" charset="0"/>
              </a:rPr>
              <a:t>	n = column density measured by UVIS</a:t>
            </a:r>
          </a:p>
        </p:txBody>
      </p:sp>
      <p:grpSp>
        <p:nvGrpSpPr>
          <p:cNvPr id="79876" name="Group 11"/>
          <p:cNvGrpSpPr>
            <a:grpSpLocks/>
          </p:cNvGrpSpPr>
          <p:nvPr/>
        </p:nvGrpSpPr>
        <p:grpSpPr bwMode="auto">
          <a:xfrm>
            <a:off x="5943600" y="685800"/>
            <a:ext cx="2762250" cy="2819400"/>
            <a:chOff x="5791200" y="990600"/>
            <a:chExt cx="2762250" cy="2819400"/>
          </a:xfrm>
        </p:grpSpPr>
        <p:grpSp>
          <p:nvGrpSpPr>
            <p:cNvPr id="79948" name="Group 10"/>
            <p:cNvGrpSpPr>
              <a:grpSpLocks/>
            </p:cNvGrpSpPr>
            <p:nvPr/>
          </p:nvGrpSpPr>
          <p:grpSpPr bwMode="auto">
            <a:xfrm>
              <a:off x="5791200" y="990600"/>
              <a:ext cx="2762250" cy="2819400"/>
              <a:chOff x="5334000" y="990600"/>
              <a:chExt cx="3219450" cy="3505200"/>
            </a:xfrm>
          </p:grpSpPr>
          <p:pic>
            <p:nvPicPr>
              <p:cNvPr id="79950" name="Picture 6" descr="011en_occ_casper_33_tri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0" y="990600"/>
                <a:ext cx="3219450" cy="3203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951" name="AutoShape 7"/>
              <p:cNvSpPr>
                <a:spLocks noChangeArrowheads="1"/>
              </p:cNvSpPr>
              <p:nvPr/>
            </p:nvSpPr>
            <p:spPr bwMode="auto">
              <a:xfrm>
                <a:off x="6248400" y="3962400"/>
                <a:ext cx="1295400" cy="304800"/>
              </a:xfrm>
              <a:prstGeom prst="parallelogram">
                <a:avLst>
                  <a:gd name="adj" fmla="val 10625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>
                  <a:cs typeface="Times New Roman" charset="0"/>
                </a:endParaRPr>
              </a:p>
            </p:txBody>
          </p:sp>
          <p:sp>
            <p:nvSpPr>
              <p:cNvPr id="79952" name="AutoShape 9"/>
              <p:cNvSpPr>
                <a:spLocks noChangeArrowheads="1"/>
              </p:cNvSpPr>
              <p:nvPr/>
            </p:nvSpPr>
            <p:spPr bwMode="auto">
              <a:xfrm>
                <a:off x="6858000" y="4267200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>
                  <a:cs typeface="Times New Roman" charset="0"/>
                </a:endParaRPr>
              </a:p>
            </p:txBody>
          </p:sp>
        </p:grpSp>
        <p:sp>
          <p:nvSpPr>
            <p:cNvPr id="79949" name="AutoShape 8"/>
            <p:cNvSpPr>
              <a:spLocks noChangeArrowheads="1"/>
            </p:cNvSpPr>
            <p:nvPr/>
          </p:nvSpPr>
          <p:spPr bwMode="auto">
            <a:xfrm>
              <a:off x="7086600" y="3276600"/>
              <a:ext cx="76200" cy="228600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 b="1">
                <a:cs typeface="Times New Roman" charset="0"/>
              </a:endParaRPr>
            </a:p>
          </p:txBody>
        </p:sp>
      </p:grpSp>
      <p:sp>
        <p:nvSpPr>
          <p:cNvPr id="79877" name="Text Box 11"/>
          <p:cNvSpPr txBox="1">
            <a:spLocks noChangeArrowheads="1"/>
          </p:cNvSpPr>
          <p:nvPr/>
        </p:nvSpPr>
        <p:spPr bwMode="auto">
          <a:xfrm>
            <a:off x="7696200" y="3200400"/>
            <a:ext cx="228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Times New Roman" charset="0"/>
                <a:cs typeface="Times New Roman" charset="0"/>
              </a:rPr>
              <a:t>x</a:t>
            </a:r>
          </a:p>
        </p:txBody>
      </p:sp>
      <p:sp>
        <p:nvSpPr>
          <p:cNvPr id="79878" name="Text Box 12"/>
          <p:cNvSpPr txBox="1">
            <a:spLocks noChangeArrowheads="1"/>
          </p:cNvSpPr>
          <p:nvPr/>
        </p:nvSpPr>
        <p:spPr bwMode="auto">
          <a:xfrm>
            <a:off x="6858000" y="3352800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>
                <a:latin typeface="Times New Roman" charset="0"/>
                <a:cs typeface="Times New Roman" charset="0"/>
              </a:rPr>
              <a:t>v</a:t>
            </a:r>
          </a:p>
        </p:txBody>
      </p:sp>
      <p:graphicFrame>
        <p:nvGraphicFramePr>
          <p:cNvPr id="14422" name="Group 86"/>
          <p:cNvGraphicFramePr>
            <a:graphicFrameLocks noGrp="1"/>
          </p:cNvGraphicFramePr>
          <p:nvPr/>
        </p:nvGraphicFramePr>
        <p:xfrm>
          <a:off x="0" y="3886200"/>
          <a:ext cx="9144000" cy="2911665"/>
        </p:xfrm>
        <a:graphic>
          <a:graphicData uri="http://schemas.openxmlformats.org/drawingml/2006/table">
            <a:tbl>
              <a:tblPr/>
              <a:tblGrid>
                <a:gridCol w="1066800"/>
                <a:gridCol w="1295400"/>
                <a:gridCol w="1371600"/>
                <a:gridCol w="1066800"/>
                <a:gridCol w="990600"/>
                <a:gridCol w="1295400"/>
                <a:gridCol w="995363"/>
                <a:gridCol w="1062037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(cm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-2)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Uncert-ainty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+/-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(x 10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cm)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(cm / sec)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Flux: Molecules /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Flux: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Kg/sec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Fraction of orbit from periapsis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1.6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0.15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80 (est.)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5.8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1.5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0.14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7.4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0.9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0.23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2011 - 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1.35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0.15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7.3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2011 - 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1.2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0.2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7.3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44" name="TextBox 12"/>
          <p:cNvSpPr txBox="1">
            <a:spLocks noChangeArrowheads="1"/>
          </p:cNvSpPr>
          <p:nvPr/>
        </p:nvSpPr>
        <p:spPr bwMode="auto">
          <a:xfrm>
            <a:off x="3505200" y="1905000"/>
            <a:ext cx="18478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2011: </a:t>
            </a:r>
          </a:p>
          <a:p>
            <a:r>
              <a:rPr lang="en-US" sz="1600"/>
              <a:t> v</a:t>
            </a:r>
            <a:r>
              <a:rPr lang="en-US" sz="1600" baseline="-25000"/>
              <a:t>los</a:t>
            </a:r>
            <a:r>
              <a:rPr lang="en-US" sz="1600"/>
              <a:t> = 7.48 km/sec</a:t>
            </a:r>
          </a:p>
        </p:txBody>
      </p:sp>
      <p:sp>
        <p:nvSpPr>
          <p:cNvPr id="79945" name="TextBox 13"/>
          <p:cNvSpPr txBox="1">
            <a:spLocks noChangeArrowheads="1"/>
          </p:cNvSpPr>
          <p:nvPr/>
        </p:nvSpPr>
        <p:spPr bwMode="auto">
          <a:xfrm>
            <a:off x="7467600" y="2819400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y</a:t>
            </a:r>
          </a:p>
        </p:txBody>
      </p:sp>
      <p:sp>
        <p:nvSpPr>
          <p:cNvPr id="79946" name="Text Box 87"/>
          <p:cNvSpPr txBox="1">
            <a:spLocks noChangeArrowheads="1"/>
          </p:cNvSpPr>
          <p:nvPr/>
        </p:nvSpPr>
        <p:spPr bwMode="auto">
          <a:xfrm>
            <a:off x="0" y="3200400"/>
            <a:ext cx="59229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800080"/>
                </a:solidFill>
              </a:rPr>
              <a:t>The source rate has not changed much in &gt;6 years</a:t>
            </a:r>
          </a:p>
          <a:p>
            <a:r>
              <a:rPr lang="en-US" sz="1800">
                <a:solidFill>
                  <a:srgbClr val="800080"/>
                </a:solidFill>
              </a:rPr>
              <a:t>(deviation is &lt;15%, not factors of 2)</a:t>
            </a:r>
            <a:endParaRPr lang="en-US" sz="2000">
              <a:solidFill>
                <a:srgbClr val="800080"/>
              </a:solidFill>
            </a:endParaRPr>
          </a:p>
        </p:txBody>
      </p:sp>
      <p:sp>
        <p:nvSpPr>
          <p:cNvPr id="79947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4F1736-0EB0-3344-9952-E700734EF25F}" type="slidenum">
              <a:rPr lang="en-US" sz="1400"/>
              <a:pPr/>
              <a:t>36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Plume Brightness vs. Orbital Phase</a:t>
            </a:r>
          </a:p>
        </p:txBody>
      </p:sp>
      <p:pic>
        <p:nvPicPr>
          <p:cNvPr id="81923" name="Picture 2" descr="encplumenavopplot_corr_121812-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66452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Box 3"/>
          <p:cNvSpPr txBox="1">
            <a:spLocks noChangeArrowheads="1"/>
          </p:cNvSpPr>
          <p:nvPr/>
        </p:nvSpPr>
        <p:spPr bwMode="auto">
          <a:xfrm>
            <a:off x="6553200" y="1687513"/>
            <a:ext cx="259080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/>
              <a:t>New data from Cassini</a:t>
            </a:r>
            <a:r>
              <a:rPr lang="ja-JP" altLang="en-US" sz="2200"/>
              <a:t>’</a:t>
            </a:r>
            <a:r>
              <a:rPr lang="en-US" sz="2200"/>
              <a:t>s near infrared spectrometer (VIMS) shows that the intensity of the eruption of </a:t>
            </a:r>
            <a:r>
              <a:rPr lang="en-US" sz="2200">
                <a:solidFill>
                  <a:srgbClr val="000090"/>
                </a:solidFill>
              </a:rPr>
              <a:t>particles</a:t>
            </a:r>
            <a:r>
              <a:rPr lang="en-US" sz="2200"/>
              <a:t> from Enceladus varies, depending on where it is in its orbit</a:t>
            </a:r>
          </a:p>
          <a:p>
            <a:endParaRPr lang="en-US" sz="1000"/>
          </a:p>
          <a:p>
            <a:r>
              <a:rPr lang="en-US" sz="2200">
                <a:solidFill>
                  <a:srgbClr val="660066"/>
                </a:solidFill>
              </a:rPr>
              <a:t>Implicates tidal forces</a:t>
            </a:r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207895-0666-5D49-859D-F0B0723155A3}" type="slidenum">
              <a:rPr lang="en-US" sz="1400"/>
              <a:pPr/>
              <a:t>37</a:t>
            </a:fld>
            <a:endParaRPr lang="en-US" sz="1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838325"/>
          </a:xfrm>
        </p:spPr>
        <p:txBody>
          <a:bodyPr>
            <a:normAutofit/>
          </a:bodyPr>
          <a:lstStyle/>
          <a:p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These results are compelling…</a:t>
            </a:r>
            <a:br>
              <a:rPr lang="en-US" sz="40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So how do we explain what appears to be a fundamental inconsistency between UVIS and the near-infrared spectrometer (VIMS) results?</a:t>
            </a:r>
            <a:br>
              <a:rPr lang="en-US" sz="40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We have an opportunity in 2016 to figure this out</a:t>
            </a:r>
          </a:p>
        </p:txBody>
      </p:sp>
      <p:sp>
        <p:nvSpPr>
          <p:cNvPr id="839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A60ED4-CFF6-5E48-AB83-F722B71C5C5E}" type="slidenum">
              <a:rPr lang="en-US" sz="1400"/>
              <a:pPr/>
              <a:t>38</a:t>
            </a:fld>
            <a:endParaRPr lang="en-US"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>
                <a:latin typeface="Arial" charset="0"/>
                <a:ea typeface="ＭＳ Ｐゴシック" charset="0"/>
                <a:cs typeface="ＭＳ Ｐゴシック" charset="0"/>
              </a:rPr>
              <a:t>Enceladus Occultation Summary</a:t>
            </a:r>
          </a:p>
        </p:txBody>
      </p:sp>
      <p:graphicFrame>
        <p:nvGraphicFramePr>
          <p:cNvPr id="3" name="Group 86"/>
          <p:cNvGraphicFramePr>
            <a:graphicFrameLocks noGrp="1"/>
          </p:cNvGraphicFramePr>
          <p:nvPr/>
        </p:nvGraphicFramePr>
        <p:xfrm>
          <a:off x="685800" y="1066800"/>
          <a:ext cx="7642225" cy="5051425"/>
        </p:xfrm>
        <a:graphic>
          <a:graphicData uri="http://schemas.openxmlformats.org/drawingml/2006/table">
            <a:tbl>
              <a:tblPr/>
              <a:tblGrid>
                <a:gridCol w="925513"/>
                <a:gridCol w="993775"/>
                <a:gridCol w="1114425"/>
                <a:gridCol w="866775"/>
                <a:gridCol w="873125"/>
                <a:gridCol w="825500"/>
                <a:gridCol w="855662"/>
                <a:gridCol w="1187450"/>
              </a:tblGrid>
              <a:tr h="127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(cm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-2)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Uncert-ainty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+/-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(x 10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cm)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(cm / sec)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Flux: Molecules /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Flux: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Kg/sec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Mean anomaly (orbital position)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1.6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0.15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80 (est.)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5.8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1.5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0.14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7.4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0.9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0.23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97.7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2011 - 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1.35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0.15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7.3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~237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2011 - 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1.2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0.2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7.3 x 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208.3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069" name="TextBox 3"/>
          <p:cNvSpPr txBox="1">
            <a:spLocks noChangeArrowheads="1"/>
          </p:cNvSpPr>
          <p:nvPr/>
        </p:nvSpPr>
        <p:spPr bwMode="auto">
          <a:xfrm>
            <a:off x="685800" y="6396038"/>
            <a:ext cx="7831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660066"/>
                </a:solidFill>
              </a:rPr>
              <a:t>180</a:t>
            </a:r>
            <a:r>
              <a:rPr lang="en-US"/>
              <a:t> is where VIMS sees 3x enhancement in particle flux</a:t>
            </a:r>
          </a:p>
        </p:txBody>
      </p:sp>
      <p:sp>
        <p:nvSpPr>
          <p:cNvPr id="850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A00F3D-89EF-E247-9F11-03A3EBFFB98D}" type="slidenum">
              <a:rPr lang="en-US" sz="1400"/>
              <a:pPr/>
              <a:t>39</a:t>
            </a:fld>
            <a:endParaRPr 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EN011_COLORmosaic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613" y="0"/>
            <a:ext cx="582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69925" y="4333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b="1">
              <a:latin typeface="Times New Roman" charset="0"/>
              <a:cs typeface="Times New Roman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2590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cs typeface="Times New Roman" charset="0"/>
              </a:rPr>
              <a:t>July 2005</a:t>
            </a:r>
          </a:p>
          <a:p>
            <a:pPr eaLnBrk="1" hangingPunct="1"/>
            <a:endParaRPr lang="en-US" b="1">
              <a:cs typeface="Times New Roman" charset="0"/>
            </a:endParaRPr>
          </a:p>
          <a:p>
            <a:pPr eaLnBrk="1" hangingPunct="1"/>
            <a:r>
              <a:rPr lang="en-US" sz="2000">
                <a:cs typeface="Times New Roman" charset="0"/>
              </a:rPr>
              <a:t>Cassini</a:t>
            </a:r>
            <a:r>
              <a:rPr lang="ja-JP" altLang="en-US" sz="2000">
                <a:cs typeface="Times New Roman" charset="0"/>
              </a:rPr>
              <a:t>’</a:t>
            </a:r>
            <a:r>
              <a:rPr lang="en-US" sz="2000">
                <a:cs typeface="Times New Roman" charset="0"/>
              </a:rPr>
              <a:t>s 2005 flyby of Enceladus was ~over the south pole</a:t>
            </a:r>
          </a:p>
          <a:p>
            <a:pPr eaLnBrk="1" hangingPunct="1">
              <a:lnSpc>
                <a:spcPct val="70000"/>
              </a:lnSpc>
            </a:pPr>
            <a:endParaRPr lang="en-US" sz="2000">
              <a:cs typeface="Times New Roman" charset="0"/>
            </a:endParaRPr>
          </a:p>
          <a:p>
            <a:pPr eaLnBrk="1" hangingPunct="1"/>
            <a:r>
              <a:rPr lang="en-US" sz="2000">
                <a:cs typeface="Times New Roman" charset="0"/>
              </a:rPr>
              <a:t>Enceladus</a:t>
            </a:r>
            <a:r>
              <a:rPr lang="ja-JP" altLang="en-US" sz="2000">
                <a:cs typeface="Times New Roman" charset="0"/>
              </a:rPr>
              <a:t>’</a:t>
            </a:r>
            <a:r>
              <a:rPr lang="en-US" sz="2000">
                <a:cs typeface="Times New Roman" charset="0"/>
              </a:rPr>
              <a:t> youthful geology suddenly made sense when we realized we were seeing evidence in numerous instruments</a:t>
            </a:r>
            <a:r>
              <a:rPr lang="ja-JP" altLang="en-US" sz="2000">
                <a:cs typeface="Times New Roman" charset="0"/>
              </a:rPr>
              <a:t>’</a:t>
            </a:r>
            <a:r>
              <a:rPr lang="en-US" sz="2000">
                <a:cs typeface="Times New Roman" charset="0"/>
              </a:rPr>
              <a:t> data for eruptions at the south pole</a:t>
            </a:r>
          </a:p>
          <a:p>
            <a:pPr eaLnBrk="1" hangingPunct="1">
              <a:lnSpc>
                <a:spcPct val="70000"/>
              </a:lnSpc>
            </a:pPr>
            <a:endParaRPr lang="en-US" sz="2000">
              <a:cs typeface="Times New Roman" charset="0"/>
            </a:endParaRPr>
          </a:p>
          <a:p>
            <a:pPr eaLnBrk="1" hangingPunct="1"/>
            <a:r>
              <a:rPr lang="en-US" sz="2000">
                <a:cs typeface="Times New Roman" charset="0"/>
              </a:rPr>
              <a:t>Bluish fractures crossing the south pole  were dubbed </a:t>
            </a:r>
            <a:r>
              <a:rPr lang="ja-JP" altLang="en-US" sz="2000">
                <a:cs typeface="Times New Roman" charset="0"/>
              </a:rPr>
              <a:t>“</a:t>
            </a:r>
            <a:r>
              <a:rPr lang="en-US" sz="2000">
                <a:cs typeface="Times New Roman" charset="0"/>
              </a:rPr>
              <a:t>tiger stripes</a:t>
            </a:r>
            <a:r>
              <a:rPr lang="ja-JP" altLang="en-US" sz="2000">
                <a:cs typeface="Times New Roman" charset="0"/>
              </a:rPr>
              <a:t>”</a:t>
            </a:r>
            <a:endParaRPr lang="en-US" sz="2000">
              <a:cs typeface="Times New Roman" charset="0"/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6248400"/>
            <a:ext cx="2286000" cy="609600"/>
          </a:xfrm>
        </p:spPr>
        <p:txBody>
          <a:bodyPr/>
          <a:lstStyle/>
          <a:p>
            <a:pPr eaLnBrk="1" hangingPunct="1"/>
            <a:r>
              <a:rPr lang="en-US" sz="14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ISS Color Mosaic</a:t>
            </a:r>
            <a:br>
              <a:rPr lang="en-US" sz="14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4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Rev 11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74C256-B105-F24C-9BF7-2B44CBB3167D}" type="slidenum">
              <a:rPr lang="en-US" sz="1400"/>
              <a:pPr/>
              <a:t>4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encplumenavopplot_corr_121812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738" y="1155700"/>
            <a:ext cx="7104062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mond 3"/>
          <p:cNvSpPr>
            <a:spLocks noChangeAspect="1"/>
          </p:cNvSpPr>
          <p:nvPr/>
        </p:nvSpPr>
        <p:spPr>
          <a:xfrm>
            <a:off x="5143500" y="5486400"/>
            <a:ext cx="228600" cy="228600"/>
          </a:xfrm>
          <a:prstGeom prst="diamond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iamond 4"/>
          <p:cNvSpPr>
            <a:spLocks noChangeAspect="1"/>
          </p:cNvSpPr>
          <p:nvPr/>
        </p:nvSpPr>
        <p:spPr>
          <a:xfrm>
            <a:off x="7061200" y="5486400"/>
            <a:ext cx="228600" cy="228600"/>
          </a:xfrm>
          <a:prstGeom prst="diamond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iamond 5"/>
          <p:cNvSpPr>
            <a:spLocks noChangeAspect="1"/>
          </p:cNvSpPr>
          <p:nvPr/>
        </p:nvSpPr>
        <p:spPr>
          <a:xfrm>
            <a:off x="4914900" y="5486400"/>
            <a:ext cx="228600" cy="228600"/>
          </a:xfrm>
          <a:prstGeom prst="diamond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iamond 6"/>
          <p:cNvSpPr>
            <a:spLocks noChangeAspect="1"/>
          </p:cNvSpPr>
          <p:nvPr/>
        </p:nvSpPr>
        <p:spPr>
          <a:xfrm>
            <a:off x="6946900" y="5486400"/>
            <a:ext cx="228600" cy="228600"/>
          </a:xfrm>
          <a:prstGeom prst="diamond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iamond 7"/>
          <p:cNvSpPr>
            <a:spLocks noChangeAspect="1"/>
          </p:cNvSpPr>
          <p:nvPr/>
        </p:nvSpPr>
        <p:spPr>
          <a:xfrm>
            <a:off x="6464300" y="5524500"/>
            <a:ext cx="228600" cy="228600"/>
          </a:xfrm>
          <a:prstGeom prst="diamond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024" name="TextBox 8"/>
          <p:cNvSpPr txBox="1">
            <a:spLocks noChangeArrowheads="1"/>
          </p:cNvSpPr>
          <p:nvPr/>
        </p:nvSpPr>
        <p:spPr bwMode="auto">
          <a:xfrm>
            <a:off x="6086475" y="4878388"/>
            <a:ext cx="923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New occ</a:t>
            </a:r>
          </a:p>
        </p:txBody>
      </p:sp>
      <p:sp>
        <p:nvSpPr>
          <p:cNvPr id="86025" name="Title 1"/>
          <p:cNvSpPr txBox="1">
            <a:spLocks/>
          </p:cNvSpPr>
          <p:nvPr/>
        </p:nvSpPr>
        <p:spPr bwMode="auto">
          <a:xfrm>
            <a:off x="457200" y="127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600" b="1"/>
              <a:t>UVIS Occultations compared to VIMS Results</a:t>
            </a:r>
          </a:p>
        </p:txBody>
      </p:sp>
      <p:sp>
        <p:nvSpPr>
          <p:cNvPr id="8602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79946B-89BB-0448-A96F-3DAA88C7A325}" type="slidenum">
              <a:rPr lang="en-US" sz="1400"/>
              <a:pPr/>
              <a:t>40</a:t>
            </a:fld>
            <a:endParaRPr lang="en-US" sz="1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ase7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792163"/>
            <a:ext cx="8804275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en-US" sz="4000" b="1">
                <a:latin typeface="Arial" charset="0"/>
                <a:ea typeface="ＭＳ Ｐゴシック" charset="0"/>
                <a:cs typeface="ＭＳ Ｐゴシック" charset="0"/>
              </a:rPr>
              <a:t>2016 Enceladus Occultation</a:t>
            </a:r>
          </a:p>
        </p:txBody>
      </p:sp>
      <p:sp>
        <p:nvSpPr>
          <p:cNvPr id="87044" name="Content Placeholder 2"/>
          <p:cNvSpPr txBox="1">
            <a:spLocks/>
          </p:cNvSpPr>
          <p:nvPr/>
        </p:nvSpPr>
        <p:spPr bwMode="auto">
          <a:xfrm>
            <a:off x="0" y="4800600"/>
            <a:ext cx="9144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 i="1"/>
              <a:t>The tour had a close (but not good enough) occultation in 2016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800" i="1"/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 i="1"/>
              <a:t>UVIS requested a study to determine if the Enceladus plume occultation could be restored on Rev 233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800" i="1"/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 i="1"/>
              <a:t>Nav agreed to take a look at the consequences of restoring the Enceladus occ </a:t>
            </a:r>
            <a:r>
              <a:rPr lang="en-US" sz="2000" i="1">
                <a:solidFill>
                  <a:srgbClr val="008000"/>
                </a:solidFill>
              </a:rPr>
              <a:t>– yes, it could be restored by using some fuel</a:t>
            </a:r>
            <a:endParaRPr lang="en-US" sz="2000" i="1"/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DB1623-AE4E-514B-8193-77A9889D4654}" type="slidenum">
              <a:rPr lang="en-US" sz="1400"/>
              <a:pPr/>
              <a:t>41</a:t>
            </a:fld>
            <a:endParaRPr lang="en-US" sz="1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9"/>
          <p:cNvGrpSpPr>
            <a:grpSpLocks/>
          </p:cNvGrpSpPr>
          <p:nvPr/>
        </p:nvGrpSpPr>
        <p:grpSpPr bwMode="auto">
          <a:xfrm>
            <a:off x="0" y="1371600"/>
            <a:ext cx="5029200" cy="4248150"/>
            <a:chOff x="1074606" y="1155700"/>
            <a:chExt cx="7103983" cy="5702300"/>
          </a:xfrm>
        </p:grpSpPr>
        <p:pic>
          <p:nvPicPr>
            <p:cNvPr id="88072" name="Picture 2" descr="encplumenavopplot_corr_121812-3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06" y="1155700"/>
              <a:ext cx="7103983" cy="570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Diamond 3"/>
            <p:cNvSpPr>
              <a:spLocks noChangeAspect="1"/>
            </p:cNvSpPr>
            <p:nvPr/>
          </p:nvSpPr>
          <p:spPr>
            <a:xfrm>
              <a:off x="5144597" y="5485698"/>
              <a:ext cx="226484" cy="230138"/>
            </a:xfrm>
            <a:prstGeom prst="diamond">
              <a:avLst/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Diamond 4"/>
            <p:cNvSpPr>
              <a:spLocks noChangeAspect="1"/>
            </p:cNvSpPr>
            <p:nvPr/>
          </p:nvSpPr>
          <p:spPr>
            <a:xfrm>
              <a:off x="7061864" y="5485698"/>
              <a:ext cx="228727" cy="230138"/>
            </a:xfrm>
            <a:prstGeom prst="diamond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Diamond 5"/>
            <p:cNvSpPr>
              <a:spLocks noChangeAspect="1"/>
            </p:cNvSpPr>
            <p:nvPr/>
          </p:nvSpPr>
          <p:spPr>
            <a:xfrm>
              <a:off x="4915870" y="5485698"/>
              <a:ext cx="228727" cy="230138"/>
            </a:xfrm>
            <a:prstGeom prst="diamond">
              <a:avLst/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Diamond 6"/>
            <p:cNvSpPr>
              <a:spLocks noChangeAspect="1"/>
            </p:cNvSpPr>
            <p:nvPr/>
          </p:nvSpPr>
          <p:spPr>
            <a:xfrm>
              <a:off x="6947502" y="5485698"/>
              <a:ext cx="228727" cy="230138"/>
            </a:xfrm>
            <a:prstGeom prst="diamond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Diamond 7"/>
            <p:cNvSpPr>
              <a:spLocks noChangeAspect="1"/>
            </p:cNvSpPr>
            <p:nvPr/>
          </p:nvSpPr>
          <p:spPr>
            <a:xfrm>
              <a:off x="6465381" y="5524054"/>
              <a:ext cx="226485" cy="228007"/>
            </a:xfrm>
            <a:prstGeom prst="diamond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8067" name="TextBox 8"/>
          <p:cNvSpPr txBox="1">
            <a:spLocks noChangeArrowheads="1"/>
          </p:cNvSpPr>
          <p:nvPr/>
        </p:nvSpPr>
        <p:spPr bwMode="auto">
          <a:xfrm>
            <a:off x="3581400" y="3886200"/>
            <a:ext cx="755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New occ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12700"/>
            <a:ext cx="8229600" cy="1358900"/>
          </a:xfrm>
          <a:prstGeom prst="rect">
            <a:avLst/>
          </a:prstGeom>
        </p:spPr>
        <p:txBody>
          <a:bodyPr anchor="ctr"/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atin typeface="+mj-lt"/>
                <a:ea typeface="+mj-ea"/>
                <a:cs typeface="+mj-cs"/>
              </a:rPr>
              <a:t>Advantages of the new occultation observation</a:t>
            </a:r>
          </a:p>
        </p:txBody>
      </p:sp>
      <p:sp>
        <p:nvSpPr>
          <p:cNvPr id="88069" name="TextBox 11"/>
          <p:cNvSpPr txBox="1">
            <a:spLocks noChangeArrowheads="1"/>
          </p:cNvSpPr>
          <p:nvPr/>
        </p:nvSpPr>
        <p:spPr bwMode="auto">
          <a:xfrm>
            <a:off x="5029200" y="1828800"/>
            <a:ext cx="4114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/>
              <a:t>  There are no VIMS measurements from ~210 to -30 to compare to UVIS at 236 –&gt; </a:t>
            </a:r>
            <a:r>
              <a:rPr lang="en-US" sz="2000">
                <a:solidFill>
                  <a:srgbClr val="660066"/>
                </a:solidFill>
              </a:rPr>
              <a:t>UVIS data fills in an important gap</a:t>
            </a:r>
          </a:p>
          <a:p>
            <a:pPr>
              <a:buFont typeface="Arial" charset="0"/>
              <a:buChar char="•"/>
            </a:pPr>
            <a:r>
              <a:rPr lang="en-US" sz="2000"/>
              <a:t>  At 208 we should just overlap VIMS near the peak</a:t>
            </a:r>
          </a:p>
          <a:p>
            <a:pPr>
              <a:buFont typeface="Arial" charset="0"/>
              <a:buChar char="•"/>
            </a:pPr>
            <a:r>
              <a:rPr lang="en-US" sz="2000"/>
              <a:t>  The source rate determined by UVIS at mean anomaly = 236 is higher than that at 98 and 117, although in the past we did not consider that necessarily to be significant</a:t>
            </a:r>
          </a:p>
        </p:txBody>
      </p:sp>
      <p:sp>
        <p:nvSpPr>
          <p:cNvPr id="88070" name="TextBox 12"/>
          <p:cNvSpPr txBox="1">
            <a:spLocks noChangeArrowheads="1"/>
          </p:cNvSpPr>
          <p:nvPr/>
        </p:nvSpPr>
        <p:spPr bwMode="auto">
          <a:xfrm>
            <a:off x="228600" y="6019800"/>
            <a:ext cx="891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660066"/>
                </a:solidFill>
              </a:rPr>
              <a:t>UVIS data fills in gap in the VIMS data, will allow us to say whether gas production also depends on the position of Enceladus in its orbit </a:t>
            </a:r>
          </a:p>
        </p:txBody>
      </p:sp>
      <p:sp>
        <p:nvSpPr>
          <p:cNvPr id="8807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E4AAC5-C50F-4843-88D2-FEDE9B716098}" type="slidenum">
              <a:rPr lang="en-US" sz="1400"/>
              <a:pPr/>
              <a:t>42</a:t>
            </a:fld>
            <a:endParaRPr lang="en-US" sz="1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2819400" cy="955675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What is changing below the surface?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3276600" cy="36576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We can only see the products – must model what is below the surface</a:t>
            </a:r>
          </a:p>
          <a:p>
            <a:endParaRPr lang="en-US" sz="10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b="1" i="1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What is different at perikrone vs. apokrone?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Gas / ice ratio?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Nozzle diameter?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Temperature?</a:t>
            </a:r>
          </a:p>
        </p:txBody>
      </p:sp>
      <p:pic>
        <p:nvPicPr>
          <p:cNvPr id="89092" name="Picture 7" descr="enc_PIA1718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413" y="0"/>
            <a:ext cx="5843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A3B394-E80E-624D-B1E2-CA8A8E703D98}" type="slidenum">
              <a:rPr lang="en-US" sz="1400"/>
              <a:pPr/>
              <a:t>43</a:t>
            </a:fld>
            <a:endParaRPr lang="en-US" sz="1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7100"/>
          </a:xfrm>
        </p:spPr>
        <p:txBody>
          <a:bodyPr/>
          <a:lstStyle/>
          <a:p>
            <a:r>
              <a:rPr lang="en-US" sz="4000" b="1">
                <a:latin typeface="Arial" charset="0"/>
                <a:ea typeface="ＭＳ Ｐゴシック" charset="0"/>
                <a:cs typeface="ＭＳ Ｐゴシック" charset="0"/>
              </a:rPr>
              <a:t>Looking Forward to the new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590550"/>
            <a:ext cx="8675688" cy="6267450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FontTx/>
              <a:buNone/>
            </a:pPr>
            <a:endParaRPr lang="en-US" sz="2400">
              <a:solidFill>
                <a:srgbClr val="660066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Previous occultations have been at mean anomalies of 98</a:t>
            </a:r>
            <a:r>
              <a:rPr lang="en-US" sz="2700" baseline="30000"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, 117</a:t>
            </a:r>
            <a:r>
              <a:rPr lang="en-US" sz="2700" baseline="30000"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, 236</a:t>
            </a:r>
            <a:r>
              <a:rPr lang="en-US" sz="2700" baseline="30000">
                <a:latin typeface="Arial" charset="0"/>
                <a:ea typeface="ＭＳ Ｐゴシック" charset="0"/>
                <a:cs typeface="ＭＳ Ｐゴシック" charset="0"/>
              </a:rPr>
              <a:t>0</a:t>
            </a:r>
          </a:p>
          <a:p>
            <a:pPr>
              <a:lnSpc>
                <a:spcPct val="80000"/>
              </a:lnSpc>
            </a:pPr>
            <a:endParaRPr lang="en-US" sz="2700" baseline="30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The VIMS result is sharply peaked enough that UVIS would not have seen an unambiguous corresponding peak in gas flow at 236</a:t>
            </a:r>
            <a:r>
              <a:rPr lang="en-US" sz="2700" baseline="30000"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, but should at 208</a:t>
            </a:r>
            <a:r>
              <a:rPr lang="en-US" sz="2700" baseline="30000"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27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700" i="1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UVIS detection of an enhancement in gas flow corresponding to the new VIMS result will motivate new models of Enceladus</a:t>
            </a:r>
            <a:r>
              <a:rPr lang="ja-JP" altLang="en-US" sz="2700" i="1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700" i="1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 interior, jets, and the source of energy for its plume</a:t>
            </a:r>
          </a:p>
          <a:p>
            <a:pPr>
              <a:lnSpc>
                <a:spcPct val="80000"/>
              </a:lnSpc>
            </a:pPr>
            <a:endParaRPr lang="en-US" sz="2700">
              <a:solidFill>
                <a:srgbClr val="660066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70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A UVIS non-detection of enhanced gas flow will drive the need for a different explanation of the VIMS observations that could also lead to new understanding of Enceladus</a:t>
            </a:r>
            <a:r>
              <a:rPr lang="ja-JP" altLang="en-US" sz="270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70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 interior</a:t>
            </a:r>
          </a:p>
          <a:p>
            <a:pPr>
              <a:lnSpc>
                <a:spcPct val="80000"/>
              </a:lnSpc>
            </a:pPr>
            <a:endParaRPr lang="en-US" sz="27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C3B65F-5DCE-C44F-85AB-9E0118CB1CC7}" type="slidenum">
              <a:rPr lang="en-US" sz="1400"/>
              <a:pPr/>
              <a:t>44</a:t>
            </a:fld>
            <a:endParaRPr lang="en-US" sz="1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Enceladus Supplying the E Ring</a:t>
            </a:r>
          </a:p>
        </p:txBody>
      </p:sp>
      <p:pic>
        <p:nvPicPr>
          <p:cNvPr id="91139" name="Picture 3" descr="PIA083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6450"/>
            <a:ext cx="9145588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Box 3"/>
          <p:cNvSpPr txBox="1">
            <a:spLocks noChangeArrowheads="1"/>
          </p:cNvSpPr>
          <p:nvPr/>
        </p:nvSpPr>
        <p:spPr bwMode="auto">
          <a:xfrm>
            <a:off x="381000" y="5257800"/>
            <a:ext cx="3448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8000"/>
                </a:solidFill>
              </a:rPr>
              <a:t>A Question Answered…</a:t>
            </a:r>
          </a:p>
          <a:p>
            <a:r>
              <a:rPr lang="en-US">
                <a:solidFill>
                  <a:srgbClr val="008000"/>
                </a:solidFill>
              </a:rPr>
              <a:t>	But more remain!</a:t>
            </a:r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3AE367-A63A-1F40-97EF-666C53DB440B}" type="slidenum">
              <a:rPr lang="en-US" sz="1400"/>
              <a:pPr/>
              <a:t>45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PIA083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3725" y="0"/>
            <a:ext cx="6010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0" y="152400"/>
            <a:ext cx="6553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b="1">
                <a:solidFill>
                  <a:schemeClr val="bg2"/>
                </a:solidFill>
              </a:rPr>
              <a:t>Enceladus is now known to be a geologically active body 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0" y="1981200"/>
            <a:ext cx="29876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  <a:p>
            <a:r>
              <a:rPr lang="en-US" i="1"/>
              <a:t>We now know that</a:t>
            </a:r>
          </a:p>
          <a:p>
            <a:r>
              <a:rPr lang="en-US"/>
              <a:t>A </a:t>
            </a:r>
            <a:r>
              <a:rPr lang="en-US">
                <a:solidFill>
                  <a:srgbClr val="800080"/>
                </a:solidFill>
              </a:rPr>
              <a:t>plume of water vapor </a:t>
            </a:r>
            <a:r>
              <a:rPr lang="en-US"/>
              <a:t>and </a:t>
            </a:r>
            <a:r>
              <a:rPr lang="en-US">
                <a:solidFill>
                  <a:srgbClr val="800080"/>
                </a:solidFill>
              </a:rPr>
              <a:t>jets of ice particles </a:t>
            </a:r>
            <a:r>
              <a:rPr lang="en-US"/>
              <a:t>come from the </a:t>
            </a:r>
            <a:r>
              <a:rPr lang="ja-JP" altLang="en-US"/>
              <a:t>“</a:t>
            </a:r>
            <a:r>
              <a:rPr lang="en-US"/>
              <a:t>tiger stripe</a:t>
            </a:r>
            <a:r>
              <a:rPr lang="ja-JP" altLang="en-US"/>
              <a:t>”</a:t>
            </a:r>
            <a:r>
              <a:rPr lang="en-US"/>
              <a:t> fissures across the southern pole</a:t>
            </a:r>
          </a:p>
          <a:p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724400" y="2819400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Plume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620000" y="3352800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Jets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9775" y="6096000"/>
            <a:ext cx="58642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How do we use UVIS to study the plume?</a:t>
            </a:r>
          </a:p>
        </p:txBody>
      </p:sp>
      <p:sp>
        <p:nvSpPr>
          <p:cNvPr id="2458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759504-E989-F043-8A27-28B94B70B9C1}" type="slidenum">
              <a:rPr lang="en-US" sz="1400"/>
              <a:pPr/>
              <a:t>5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486400" y="0"/>
            <a:ext cx="3657600" cy="1371600"/>
          </a:xfrm>
        </p:spPr>
        <p:txBody>
          <a:bodyPr/>
          <a:lstStyle/>
          <a:p>
            <a:r>
              <a:rPr lang="en-US" sz="4000" b="1">
                <a:latin typeface="Arial" charset="0"/>
                <a:ea typeface="ＭＳ Ｐゴシック" charset="0"/>
                <a:cs typeface="ＭＳ Ｐゴシック" charset="0"/>
              </a:rPr>
              <a:t>Ultraviolet Light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486400" y="1447800"/>
            <a:ext cx="3505200" cy="41148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Gases </a:t>
            </a:r>
            <a:r>
              <a:rPr lang="en-US" sz="2400">
                <a:solidFill>
                  <a:srgbClr val="1E4649"/>
                </a:solidFill>
                <a:latin typeface="Arial" charset="0"/>
                <a:ea typeface="ＭＳ Ｐゴシック" charset="0"/>
                <a:cs typeface="ＭＳ Ｐゴシック" charset="0"/>
              </a:rPr>
              <a:t>absorb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light at ultraviolet wavelengths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The wavelengths are unique to the gas, so absorption wavelengths are diagnostic of composition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Gases </a:t>
            </a:r>
            <a:r>
              <a:rPr lang="en-US" sz="2400">
                <a:solidFill>
                  <a:srgbClr val="1E4649"/>
                </a:solidFill>
                <a:latin typeface="Arial" charset="0"/>
                <a:ea typeface="ＭＳ Ｐゴシック" charset="0"/>
                <a:cs typeface="ＭＳ Ｐゴシック" charset="0"/>
              </a:rPr>
              <a:t>emit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light at ultraviolet wavelengths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Surfaces </a:t>
            </a:r>
            <a:r>
              <a:rPr lang="en-US" sz="2400">
                <a:solidFill>
                  <a:srgbClr val="1E4649"/>
                </a:solidFill>
                <a:latin typeface="Arial" charset="0"/>
                <a:ea typeface="ＭＳ Ｐゴシック" charset="0"/>
                <a:cs typeface="ＭＳ Ｐゴシック" charset="0"/>
              </a:rPr>
              <a:t>reflect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light at ultraviolet wavelengths</a:t>
            </a:r>
          </a:p>
        </p:txBody>
      </p:sp>
      <p:pic>
        <p:nvPicPr>
          <p:cNvPr id="26628" name="Picture 3" descr="Electromagnetic-Spectru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33B605-6E0E-1049-A01C-BFB23F20B61A}" type="slidenum">
              <a:rPr lang="en-US" sz="1400"/>
              <a:pPr/>
              <a:t>6</a:t>
            </a:fld>
            <a:endParaRPr lang="en-U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ja-JP" altLang="en-US" b="1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Occultations</a:t>
            </a:r>
            <a:r>
              <a:rPr lang="ja-JP" altLang="en-US" b="1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 of Stars</a:t>
            </a:r>
          </a:p>
        </p:txBody>
      </p:sp>
      <p:pic>
        <p:nvPicPr>
          <p:cNvPr id="27651" name="Picture 3" descr="Enc_web_graph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6477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304800" y="1066800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The most important ultraviolet data is collected by watching a star or the sun go behind Enceladus</a:t>
            </a:r>
            <a:r>
              <a:rPr lang="ja-JP" altLang="en-US"/>
              <a:t>’</a:t>
            </a:r>
            <a:r>
              <a:rPr lang="en-US"/>
              <a:t> plume as seen from the spacecraft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28600" y="2514600"/>
            <a:ext cx="25908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From this data</a:t>
            </a:r>
          </a:p>
          <a:p>
            <a:endParaRPr lang="en-US" sz="1000"/>
          </a:p>
          <a:p>
            <a:pPr>
              <a:buFont typeface="Arial" charset="0"/>
              <a:buChar char="•"/>
            </a:pPr>
            <a:r>
              <a:rPr lang="en-US"/>
              <a:t>  we can determine the </a:t>
            </a:r>
            <a:r>
              <a:rPr lang="en-US">
                <a:solidFill>
                  <a:srgbClr val="1E4649"/>
                </a:solidFill>
              </a:rPr>
              <a:t>composition of the gases </a:t>
            </a:r>
            <a:r>
              <a:rPr lang="en-US"/>
              <a:t>in the plume</a:t>
            </a:r>
          </a:p>
          <a:p>
            <a:pPr>
              <a:buFont typeface="Arial" charset="0"/>
              <a:buChar char="•"/>
            </a:pPr>
            <a:endParaRPr lang="en-US" sz="1000"/>
          </a:p>
          <a:p>
            <a:pPr>
              <a:buFont typeface="Arial" charset="0"/>
              <a:buChar char="•"/>
            </a:pPr>
            <a:r>
              <a:rPr lang="en-US"/>
              <a:t>  we see the </a:t>
            </a:r>
            <a:r>
              <a:rPr lang="en-US">
                <a:solidFill>
                  <a:srgbClr val="1E4649"/>
                </a:solidFill>
              </a:rPr>
              <a:t>structure</a:t>
            </a:r>
            <a:r>
              <a:rPr lang="en-US"/>
              <a:t> of the plume 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96468B-EF5D-7441-A338-90CD673A10FB}" type="slidenum">
              <a:rPr lang="en-US" sz="1400"/>
              <a:pPr/>
              <a:t>7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4724400" cy="685800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UVIS Characteristics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52400"/>
            <a:ext cx="4343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UVIS has 4 separate channels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For stellar occultations we use: </a:t>
            </a:r>
          </a:p>
          <a:p>
            <a:pPr eaLnBrk="1" hangingPunct="1">
              <a:lnSpc>
                <a:spcPct val="90000"/>
              </a:lnSpc>
            </a:pPr>
            <a:endParaRPr lang="en-US" sz="9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latin typeface="Arial" charset="0"/>
                <a:ea typeface="ＭＳ Ｐゴシック" charset="0"/>
                <a:cs typeface="ＭＳ Ｐゴシック" charset="0"/>
              </a:rPr>
              <a:t>Far UltraViolet (FUV)</a:t>
            </a: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1115 to 1915 </a:t>
            </a:r>
            <a:r>
              <a:rPr lang="en-US" sz="1600">
                <a:latin typeface="Arial" charset="0"/>
                <a:ea typeface="ＭＳ Ｐゴシック" charset="0"/>
                <a:cs typeface="Times New Roman" charset="0"/>
              </a:rPr>
              <a:t>Å</a:t>
            </a:r>
            <a:endParaRPr lang="en-US" sz="160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2D detector:  1024 spectral x 64 one-mrad spatial pixels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>
                <a:latin typeface="Arial" charset="0"/>
                <a:ea typeface="ＭＳ Ｐゴシック" charset="0"/>
              </a:rPr>
              <a:t>Binned to 512 spectral elements</a:t>
            </a:r>
            <a:r>
              <a:rPr lang="en-US" sz="1200">
                <a:latin typeface="Arial" charset="0"/>
                <a:ea typeface="ＭＳ Ｐゴシック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5 sec integration time</a:t>
            </a:r>
          </a:p>
          <a:p>
            <a:pPr lvl="2" eaLnBrk="1" hangingPunct="1"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latin typeface="Arial" charset="0"/>
                <a:ea typeface="ＭＳ Ｐゴシック" charset="0"/>
                <a:cs typeface="ＭＳ Ｐゴシック" charset="0"/>
              </a:rPr>
              <a:t>High Speed Photometer (HSP)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2 or 8 msec time resolution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Sensitive to 1140 to 1915 </a:t>
            </a:r>
            <a:r>
              <a:rPr lang="en-US" sz="1600">
                <a:latin typeface="Arial" charset="0"/>
                <a:ea typeface="ＭＳ Ｐゴシック" charset="0"/>
                <a:cs typeface="Times New Roman" charset="0"/>
              </a:rPr>
              <a:t>Å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23545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28600" y="4495800"/>
            <a:ext cx="52578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800080"/>
                </a:solidFill>
                <a:cs typeface="Times New Roman" charset="0"/>
              </a:rPr>
              <a:t>For the solar occultation we used:</a:t>
            </a:r>
          </a:p>
          <a:p>
            <a:pPr eaLnBrk="1" hangingPunct="1">
              <a:lnSpc>
                <a:spcPct val="50000"/>
              </a:lnSpc>
            </a:pPr>
            <a:endParaRPr lang="en-US" sz="1600">
              <a:cs typeface="Times New Roman" charset="0"/>
            </a:endParaRPr>
          </a:p>
          <a:p>
            <a:pPr eaLnBrk="1" hangingPunct="1">
              <a:buFontTx/>
              <a:buChar char="•"/>
            </a:pPr>
            <a:r>
              <a:rPr lang="en-US" sz="1600">
                <a:cs typeface="Times New Roman" charset="0"/>
              </a:rPr>
              <a:t>   </a:t>
            </a:r>
            <a:r>
              <a:rPr lang="en-US" sz="1800" b="1">
                <a:cs typeface="Times New Roman" charset="0"/>
              </a:rPr>
              <a:t>Extreme UltraViolet (EUV)</a:t>
            </a:r>
            <a:r>
              <a:rPr lang="en-US" sz="1800">
                <a:cs typeface="Times New Roman" charset="0"/>
              </a:rPr>
              <a:t> solar port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sz="1800">
                <a:cs typeface="Times New Roman" charset="0"/>
              </a:rPr>
              <a:t>  550 to 1100 Å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sz="1800">
                <a:cs typeface="Times New Roman" charset="0"/>
              </a:rPr>
              <a:t>  </a:t>
            </a:r>
            <a:r>
              <a:rPr lang="en-US" sz="1800"/>
              <a:t>2D detector:  1024 spectral x 64 one-mrad spatial pixels</a:t>
            </a:r>
            <a:endParaRPr lang="en-US" sz="1800">
              <a:cs typeface="Times New Roman" charset="0"/>
            </a:endParaRPr>
          </a:p>
          <a:p>
            <a:pPr lvl="1" eaLnBrk="1" hangingPunct="1">
              <a:buFontTx/>
              <a:buChar char="•"/>
            </a:pPr>
            <a:r>
              <a:rPr lang="en-US" sz="1800">
                <a:cs typeface="Times New Roman" charset="0"/>
              </a:rPr>
              <a:t>  two windows of 27 rows each</a:t>
            </a:r>
          </a:p>
          <a:p>
            <a:pPr lvl="1" eaLnBrk="1" hangingPunct="1">
              <a:buFontTx/>
              <a:buChar char="•"/>
            </a:pPr>
            <a:r>
              <a:rPr lang="en-US" sz="1800">
                <a:cs typeface="Times New Roman" charset="0"/>
              </a:rPr>
              <a:t>  1 sec integration</a:t>
            </a:r>
          </a:p>
        </p:txBody>
      </p:sp>
      <p:pic>
        <p:nvPicPr>
          <p:cNvPr id="28678" name="Picture 5" descr="UVISLocationOnCasLarg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36639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3DCEB7-B340-A44D-A578-979D92880944}" type="slidenum">
              <a:rPr lang="en-US" sz="1400"/>
              <a:pPr/>
              <a:t>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UVIS Observations of Enceladus</a:t>
            </a:r>
            <a:r>
              <a:rPr lang="ja-JP" altLang="en-US"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Plume</a:t>
            </a:r>
            <a:endParaRPr lang="en-US" sz="36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066800"/>
            <a:ext cx="8686800" cy="1905000"/>
          </a:xfrm>
        </p:spPr>
        <p:txBody>
          <a:bodyPr/>
          <a:lstStyle/>
          <a:p>
            <a:pPr algn="l">
              <a:buFontTx/>
              <a:buChar char="•"/>
              <a:defRPr/>
            </a:pPr>
            <a:r>
              <a:rPr lang="en-US" sz="2400" dirty="0"/>
              <a:t>  Cassini’s Ultraviolet Imaging Spectrograph (UVIS) observes </a:t>
            </a:r>
            <a:r>
              <a:rPr lang="en-US" sz="2400" dirty="0" err="1"/>
              <a:t>occultations</a:t>
            </a:r>
            <a:r>
              <a:rPr lang="en-US" sz="2400" dirty="0"/>
              <a:t> of stars and the sun to probe </a:t>
            </a:r>
            <a:r>
              <a:rPr lang="en-US" sz="2400" dirty="0" err="1"/>
              <a:t>Enceladus</a:t>
            </a:r>
            <a:r>
              <a:rPr lang="en-US" sz="2400" dirty="0"/>
              <a:t>’ plume</a:t>
            </a:r>
          </a:p>
          <a:p>
            <a:pPr lvl="1" algn="l">
              <a:buFontTx/>
              <a:buChar char="–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2400" b="1" i="1" dirty="0">
                <a:solidFill>
                  <a:srgbClr val="660066"/>
                </a:solidFill>
              </a:rPr>
              <a:t>Composition, mass flux, and plume and jet structure</a:t>
            </a:r>
          </a:p>
          <a:p>
            <a:pPr algn="l">
              <a:buFontTx/>
              <a:buChar char="•"/>
              <a:defRPr/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660066"/>
                </a:solidFill>
              </a:rPr>
              <a:t>Four</a:t>
            </a:r>
            <a:r>
              <a:rPr lang="en-US" sz="2400" dirty="0"/>
              <a:t> stellar and one solar occultation observed to-date</a:t>
            </a:r>
          </a:p>
        </p:txBody>
      </p:sp>
      <p:pic>
        <p:nvPicPr>
          <p:cNvPr id="30724" name="Picture 4" descr="IMG00303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000375"/>
            <a:ext cx="54102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0" y="2895600"/>
            <a:ext cx="38862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000"/>
              <a:t>  Feb. 2005 - lambda Sco</a:t>
            </a:r>
          </a:p>
          <a:p>
            <a:pPr lvl="1">
              <a:buFontTx/>
              <a:buChar char="•"/>
            </a:pPr>
            <a:r>
              <a:rPr lang="en-US" sz="2000"/>
              <a:t>  No detection (equatorial)</a:t>
            </a:r>
          </a:p>
          <a:p>
            <a:pPr lvl="1">
              <a:buFontTx/>
              <a:buChar char="•"/>
            </a:pPr>
            <a:endParaRPr lang="en-US" sz="1000"/>
          </a:p>
          <a:p>
            <a:pPr>
              <a:buFontTx/>
              <a:buChar char="•"/>
            </a:pPr>
            <a:r>
              <a:rPr lang="en-US" sz="2000"/>
              <a:t>  July 2005 - gamma Orionis</a:t>
            </a:r>
          </a:p>
          <a:p>
            <a:pPr lvl="1">
              <a:buFontTx/>
              <a:buChar char="•"/>
            </a:pPr>
            <a:r>
              <a:rPr lang="en-US" sz="2000"/>
              <a:t>  Composition, mass flux</a:t>
            </a:r>
          </a:p>
          <a:p>
            <a:pPr lvl="1">
              <a:buFontTx/>
              <a:buChar char="•"/>
            </a:pPr>
            <a:endParaRPr lang="en-US" sz="1000"/>
          </a:p>
          <a:p>
            <a:pPr>
              <a:buFontTx/>
              <a:buChar char="•"/>
            </a:pPr>
            <a:r>
              <a:rPr lang="en-US" sz="2000"/>
              <a:t>  Oct. 2007 - zeta Orionis</a:t>
            </a:r>
          </a:p>
          <a:p>
            <a:pPr lvl="1">
              <a:buFontTx/>
              <a:buChar char="•"/>
            </a:pPr>
            <a:r>
              <a:rPr lang="en-US" sz="2000"/>
              <a:t>  Gas jets</a:t>
            </a:r>
          </a:p>
          <a:p>
            <a:pPr lvl="1">
              <a:buFontTx/>
              <a:buChar char="•"/>
            </a:pPr>
            <a:endParaRPr lang="en-US" sz="1000"/>
          </a:p>
          <a:p>
            <a:pPr>
              <a:buFontTx/>
              <a:buChar char="•"/>
            </a:pPr>
            <a:r>
              <a:rPr lang="en-US" sz="2000"/>
              <a:t>  May 2010 - Sun</a:t>
            </a:r>
          </a:p>
          <a:p>
            <a:pPr lvl="1">
              <a:buFontTx/>
              <a:buChar char="•"/>
            </a:pPr>
            <a:r>
              <a:rPr lang="en-US" sz="2000"/>
              <a:t>  Composition, jets</a:t>
            </a:r>
          </a:p>
          <a:p>
            <a:pPr>
              <a:buFontTx/>
              <a:buChar char="•"/>
            </a:pPr>
            <a:endParaRPr lang="en-US" sz="1000">
              <a:solidFill>
                <a:srgbClr val="800080"/>
              </a:solidFill>
            </a:endParaRPr>
          </a:p>
          <a:p>
            <a:pPr>
              <a:buFontTx/>
              <a:buChar char="•"/>
            </a:pPr>
            <a:r>
              <a:rPr lang="en-US" sz="2000">
                <a:solidFill>
                  <a:srgbClr val="800080"/>
                </a:solidFill>
              </a:rPr>
              <a:t>  </a:t>
            </a:r>
            <a:r>
              <a:rPr lang="en-US" sz="2000"/>
              <a:t>Oct. 2011 – epsilon and zeta Orionis dual occultation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6519</TotalTime>
  <Words>3354</Words>
  <Application>Microsoft Macintosh PowerPoint</Application>
  <PresentationFormat>On-screen Show (4:3)</PresentationFormat>
  <Paragraphs>607</Paragraphs>
  <Slides>45</Slides>
  <Notes>30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Blank Presentation</vt:lpstr>
      <vt:lpstr>Using UVIS to investigate Enceladus’ Plume</vt:lpstr>
      <vt:lpstr>Outline</vt:lpstr>
      <vt:lpstr>Enceladus</vt:lpstr>
      <vt:lpstr>ISS Color Mosaic Rev 11</vt:lpstr>
      <vt:lpstr>PowerPoint Presentation</vt:lpstr>
      <vt:lpstr>Ultraviolet Light</vt:lpstr>
      <vt:lpstr>“Occultations” of Stars</vt:lpstr>
      <vt:lpstr>UVIS Characteristics</vt:lpstr>
      <vt:lpstr>UVIS Observations of Enceladus’ Plume</vt:lpstr>
      <vt:lpstr>2010 - Solar Occultation</vt:lpstr>
      <vt:lpstr>How do we know what the composition of the plume is?</vt:lpstr>
      <vt:lpstr>Ultraviolet Data Analysis – Composition and Quantity of Gases</vt:lpstr>
      <vt:lpstr>How much Water is coming from Enceladus? </vt:lpstr>
      <vt:lpstr>Water Products in Saturn’s System</vt:lpstr>
      <vt:lpstr>Water Vapor Plume</vt:lpstr>
      <vt:lpstr>  Any other constituents?</vt:lpstr>
      <vt:lpstr>2010 EUV Spectrum from the  Solar Occultation</vt:lpstr>
      <vt:lpstr>Solar Occultation results –  Plume Composition</vt:lpstr>
      <vt:lpstr>Jets in the Plume</vt:lpstr>
      <vt:lpstr>Jets </vt:lpstr>
      <vt:lpstr>2010 - Solar Occultation</vt:lpstr>
      <vt:lpstr>Orion’s Belt Dual Occultation Geometry </vt:lpstr>
      <vt:lpstr>Plume Horizontal Cuts</vt:lpstr>
      <vt:lpstr>PowerPoint Presentation</vt:lpstr>
      <vt:lpstr>PowerPoint Presentation</vt:lpstr>
      <vt:lpstr>Solar Occ Jet Identifications</vt:lpstr>
      <vt:lpstr>Jets vs. Tiger Stripes</vt:lpstr>
      <vt:lpstr>Supersonic Jets</vt:lpstr>
      <vt:lpstr>Particle Size and Composition</vt:lpstr>
      <vt:lpstr>The “Perrier” Ocean</vt:lpstr>
      <vt:lpstr>Recap:  What have we learned from occultations?</vt:lpstr>
      <vt:lpstr>We conclude…</vt:lpstr>
      <vt:lpstr>Why is all this happening at Enceladus? </vt:lpstr>
      <vt:lpstr>Do we see variability over an orbit?</vt:lpstr>
      <vt:lpstr>Calculate Plume Dimension</vt:lpstr>
      <vt:lpstr>Estimate of Water Source Rate from Enceladus =  200 kg/sec </vt:lpstr>
      <vt:lpstr>Plume Brightness vs. Orbital Phase</vt:lpstr>
      <vt:lpstr>These results are compelling…  So how do we explain what appears to be a fundamental inconsistency between UVIS and the near-infrared spectrometer (VIMS) results?  We have an opportunity in 2016 to figure this out</vt:lpstr>
      <vt:lpstr>Enceladus Occultation Summary</vt:lpstr>
      <vt:lpstr>PowerPoint Presentation</vt:lpstr>
      <vt:lpstr>2016 Enceladus Occultation</vt:lpstr>
      <vt:lpstr>PowerPoint Presentation</vt:lpstr>
      <vt:lpstr>What is changing below the surface?</vt:lpstr>
      <vt:lpstr>Looking Forward to the new Data</vt:lpstr>
      <vt:lpstr>Enceladus Supplying the E Ring</vt:lpstr>
    </vt:vector>
  </TitlesOfParts>
  <Company>Candice Hansen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 131 Enceladus Solar Occ Geometry</dc:title>
  <dc:creator>Candice Hansen</dc:creator>
  <cp:lastModifiedBy>Enrico Piazza</cp:lastModifiedBy>
  <cp:revision>128</cp:revision>
  <cp:lastPrinted>2010-05-26T00:34:15Z</cp:lastPrinted>
  <dcterms:created xsi:type="dcterms:W3CDTF">2015-01-26T04:02:05Z</dcterms:created>
  <dcterms:modified xsi:type="dcterms:W3CDTF">2015-01-27T01:28:09Z</dcterms:modified>
</cp:coreProperties>
</file>