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Layouts/slideLayout35.xml" ContentType="application/vnd.openxmlformats-officedocument.presentationml.slideLayout+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2.xml" ContentType="application/vnd.openxmlformats-officedocument.presentationml.slideLayout+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1" r:id="rId2"/>
    <p:sldMasterId id="2147483674"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3004800" cy="97536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8" d="100"/>
          <a:sy n="78" d="100"/>
        </p:scale>
        <p:origin x="-120" y="-60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0" name="PlaceHolder 1"/>
          <p:cNvSpPr>
            <a:spLocks noGrp="1"/>
          </p:cNvSpPr>
          <p:nvPr>
            <p:ph type="body"/>
          </p:nvPr>
        </p:nvSpPr>
        <p:spPr>
          <a:xfrm>
            <a:off x="777875" y="4776788"/>
            <a:ext cx="6216650" cy="4525962"/>
          </a:xfrm>
          <a:prstGeom prst="rect">
            <a:avLst/>
          </a:prstGeom>
        </p:spPr>
        <p:txBody>
          <a:bodyPr lIns="0" tIns="0" rIns="0" bIns="0"/>
          <a:lstStyle/>
          <a:p>
            <a:pPr lvl="0"/>
            <a:r>
              <a:rPr lang="en-US" noProof="0"/>
              <a:t>Click to edit the notes format</a:t>
            </a:r>
            <a:endParaRPr noProof="0"/>
          </a:p>
        </p:txBody>
      </p:sp>
      <p:sp>
        <p:nvSpPr>
          <p:cNvPr id="111" name="PlaceHolder 2"/>
          <p:cNvSpPr>
            <a:spLocks noGrp="1"/>
          </p:cNvSpPr>
          <p:nvPr>
            <p:ph type="hdr"/>
          </p:nvPr>
        </p:nvSpPr>
        <p:spPr>
          <a:xfrm>
            <a:off x="0" y="0"/>
            <a:ext cx="3373438" cy="503238"/>
          </a:xfrm>
          <a:prstGeom prst="rect">
            <a:avLst/>
          </a:prstGeom>
        </p:spPr>
        <p:txBody>
          <a:bodyPr lIns="0" tIns="0" rIns="0" bIns="0"/>
          <a:lstStyle>
            <a:lvl1pPr fontAlgn="auto">
              <a:spcBef>
                <a:spcPts val="0"/>
              </a:spcBef>
              <a:spcAft>
                <a:spcPts val="0"/>
              </a:spcAft>
              <a:defRPr sz="1400">
                <a:latin typeface="Times New Roman"/>
                <a:ea typeface="+mn-ea"/>
                <a:cs typeface="+mn-cs"/>
              </a:defRPr>
            </a:lvl1pPr>
          </a:lstStyle>
          <a:p>
            <a:pPr>
              <a:defRPr/>
            </a:pPr>
            <a:r>
              <a:rPr lang="en-US"/>
              <a:t>&lt;header&gt;</a:t>
            </a:r>
            <a:endParaRPr>
              <a:latin typeface="+mn-lt"/>
            </a:endParaRPr>
          </a:p>
        </p:txBody>
      </p:sp>
      <p:sp>
        <p:nvSpPr>
          <p:cNvPr id="112" name="PlaceHolder 3"/>
          <p:cNvSpPr>
            <a:spLocks noGrp="1"/>
          </p:cNvSpPr>
          <p:nvPr>
            <p:ph type="dt"/>
          </p:nvPr>
        </p:nvSpPr>
        <p:spPr>
          <a:xfrm>
            <a:off x="4398963" y="0"/>
            <a:ext cx="3373437" cy="503238"/>
          </a:xfrm>
          <a:prstGeom prst="rect">
            <a:avLst/>
          </a:prstGeom>
        </p:spPr>
        <p:txBody>
          <a:bodyPr lIns="0" tIns="0" rIns="0" bIns="0"/>
          <a:lstStyle>
            <a:lvl1pPr algn="r" fontAlgn="auto">
              <a:spcBef>
                <a:spcPts val="0"/>
              </a:spcBef>
              <a:spcAft>
                <a:spcPts val="0"/>
              </a:spcAft>
              <a:defRPr sz="1400">
                <a:latin typeface="Times New Roman"/>
                <a:ea typeface="+mn-ea"/>
                <a:cs typeface="+mn-cs"/>
              </a:defRPr>
            </a:lvl1pPr>
          </a:lstStyle>
          <a:p>
            <a:pPr>
              <a:defRPr/>
            </a:pPr>
            <a:r>
              <a:rPr lang="en-US"/>
              <a:t>&lt;date/time&gt;</a:t>
            </a:r>
            <a:endParaRPr>
              <a:latin typeface="+mn-lt"/>
            </a:endParaRPr>
          </a:p>
        </p:txBody>
      </p:sp>
      <p:sp>
        <p:nvSpPr>
          <p:cNvPr id="113" name="PlaceHolder 4"/>
          <p:cNvSpPr>
            <a:spLocks noGrp="1"/>
          </p:cNvSpPr>
          <p:nvPr>
            <p:ph type="ftr"/>
          </p:nvPr>
        </p:nvSpPr>
        <p:spPr>
          <a:xfrm>
            <a:off x="0" y="9555163"/>
            <a:ext cx="3373438" cy="503237"/>
          </a:xfrm>
          <a:prstGeom prst="rect">
            <a:avLst/>
          </a:prstGeom>
        </p:spPr>
        <p:txBody>
          <a:bodyPr lIns="0" tIns="0" rIns="0" bIns="0" anchor="b"/>
          <a:lstStyle>
            <a:lvl1pPr fontAlgn="auto">
              <a:spcBef>
                <a:spcPts val="0"/>
              </a:spcBef>
              <a:spcAft>
                <a:spcPts val="0"/>
              </a:spcAft>
              <a:defRPr sz="1400">
                <a:latin typeface="Times New Roman"/>
                <a:ea typeface="+mn-ea"/>
                <a:cs typeface="+mn-cs"/>
              </a:defRPr>
            </a:lvl1pPr>
          </a:lstStyle>
          <a:p>
            <a:pPr>
              <a:defRPr/>
            </a:pPr>
            <a:r>
              <a:rPr lang="en-US"/>
              <a:t>&lt;footer&gt;</a:t>
            </a:r>
            <a:endParaRPr>
              <a:latin typeface="+mn-lt"/>
            </a:endParaRPr>
          </a:p>
        </p:txBody>
      </p:sp>
      <p:sp>
        <p:nvSpPr>
          <p:cNvPr id="114" name="PlaceHolder 5"/>
          <p:cNvSpPr>
            <a:spLocks noGrp="1"/>
          </p:cNvSpPr>
          <p:nvPr>
            <p:ph type="sldNum"/>
          </p:nvPr>
        </p:nvSpPr>
        <p:spPr>
          <a:xfrm>
            <a:off x="4398963" y="9555163"/>
            <a:ext cx="3373437" cy="503237"/>
          </a:xfrm>
          <a:prstGeom prst="rect">
            <a:avLst/>
          </a:prstGeom>
        </p:spPr>
        <p:txBody>
          <a:bodyPr lIns="0" tIns="0" rIns="0" bIns="0" anchor="b"/>
          <a:lstStyle>
            <a:lvl1pPr algn="r" fontAlgn="auto">
              <a:spcBef>
                <a:spcPts val="0"/>
              </a:spcBef>
              <a:spcAft>
                <a:spcPts val="0"/>
              </a:spcAft>
              <a:defRPr sz="1400">
                <a:latin typeface="Times New Roman"/>
                <a:ea typeface="+mn-ea"/>
                <a:cs typeface="+mn-cs"/>
              </a:defRPr>
            </a:lvl1pPr>
          </a:lstStyle>
          <a:p>
            <a:pPr>
              <a:defRPr/>
            </a:pPr>
            <a:fld id="{D73DDE07-CF4D-9647-B641-2FB407A5CACE}" type="slidenum">
              <a:rPr lang="en-US"/>
              <a:pPr>
                <a:defRPr/>
              </a:pPr>
              <a:t>‹#›</a:t>
            </a:fld>
            <a:endParaRPr>
              <a:latin typeface="+mn-lt"/>
            </a:endParaRP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37931725" indent="-37474525"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PlaceHolder 1"/>
          <p:cNvSpPr>
            <a:spLocks noGrp="1"/>
          </p:cNvSpPr>
          <p:nvPr>
            <p:ph type="body"/>
          </p:nvPr>
        </p:nvSpPr>
        <p:spPr bwMode="auto">
          <a:xfrm>
            <a:off x="914400" y="4346575"/>
            <a:ext cx="5029200" cy="4122738"/>
          </a:xfrm>
          <a:noFill/>
        </p:spPr>
        <p:txBody>
          <a:bodyPr vert="horz" wrap="square" lIns="90360" tIns="44280" rIns="90360" bIns="44280" numCol="1" anchor="t" anchorCtr="0" compatLnSpc="1">
            <a:prstTxWarp prst="textNoShape">
              <a:avLst/>
            </a:prstTxWarp>
          </a:bodyPr>
          <a:lstStyle/>
          <a:p>
            <a:pPr algn="ctr">
              <a:spcBef>
                <a:spcPct val="0"/>
              </a:spcBef>
            </a:pPr>
            <a:r>
              <a:rPr lang="en-US" sz="4200">
                <a:solidFill>
                  <a:srgbClr val="000000"/>
                </a:solidFill>
                <a:ea typeface="ヒラギノ角ゴ ProN W3" charset="-128"/>
                <a:cs typeface="ヒラギノ角ゴ ProN W3" charset="-128"/>
              </a:rPr>
              <a:t>Still Active Spokes March 11, 2013 	Full-Res: PIA14651</a:t>
            </a:r>
            <a:endParaRPr lang="en-US"/>
          </a:p>
          <a:p>
            <a:pPr algn="ctr">
              <a:spcBef>
                <a:spcPct val="0"/>
              </a:spcBef>
            </a:pPr>
            <a:endParaRPr lang="en-US"/>
          </a:p>
          <a:p>
            <a:pPr algn="ctr">
              <a:spcBef>
                <a:spcPct val="0"/>
              </a:spcBef>
            </a:pPr>
            <a:r>
              <a:rPr lang="en-US" sz="4200">
                <a:solidFill>
                  <a:srgbClr val="000000"/>
                </a:solidFill>
                <a:ea typeface="ヒラギノ角ゴ ProN W3" charset="-128"/>
                <a:cs typeface="ヒラギノ角ゴ ProN W3" charset="-128"/>
              </a:rPr>
              <a:t>The ghostly spokes in Saturn's B ring continue to put on a show for the Cassini spacecraft cameras in this recent image. The spokes, believed to be a seasonal phenomenon, are expected to disappear as Saturn nears its northern hemisphere summer. Scientists continue to monitor the spokes to better understand their origin and evolution.</a:t>
            </a:r>
            <a:endParaRPr lang="en-US"/>
          </a:p>
          <a:p>
            <a:pPr algn="ctr">
              <a:spcBef>
                <a:spcPct val="0"/>
              </a:spcBef>
            </a:pPr>
            <a:r>
              <a:rPr lang="en-US" sz="4200">
                <a:solidFill>
                  <a:srgbClr val="000000"/>
                </a:solidFill>
                <a:ea typeface="ヒラギノ角ゴ ProN W3" charset="-128"/>
                <a:cs typeface="ヒラギノ角ゴ ProN W3" charset="-128"/>
              </a:rPr>
              <a:t>The small moon Atlas also appears here barely visible in between the A ring and the F ring, which is the thin ring located furthest from Saturn, as the fainter dot close to the A ring. Atlas is closer to the bottom of the image. A bright star also appears in the gap between the two rings, and there are six other stars visible (one through the C ring, near the planet).</a:t>
            </a:r>
            <a:endParaRPr lang="en-US"/>
          </a:p>
          <a:p>
            <a:pPr algn="ctr">
              <a:spcBef>
                <a:spcPct val="0"/>
              </a:spcBef>
            </a:pPr>
            <a:r>
              <a:rPr lang="en-US" sz="4200">
                <a:solidFill>
                  <a:srgbClr val="000000"/>
                </a:solidFill>
                <a:ea typeface="ヒラギノ角ゴ ProN W3" charset="-128"/>
                <a:cs typeface="ヒラギノ角ゴ ProN W3" charset="-128"/>
              </a:rPr>
              <a:t>This view looks toward the unilluminated side of the rings from about 49 degrees below the ringplane. The image was taken in visible light with the Cassini spacecraft wide-angle camera on Dec. 20, 2012. The view was obtained at a distance of approximately 840,000 miles (1.4 million kilometers) from Saturn and at a Sun-Saturn-spacecraft, or phase, angle of 105 degrees. Image scale is 48 miles (77 kilometers) per pixel.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PlaceHolder 1"/>
          <p:cNvSpPr>
            <a:spLocks noGrp="1"/>
          </p:cNvSpPr>
          <p:nvPr>
            <p:ph type="body"/>
          </p:nvPr>
        </p:nvSpPr>
        <p:spPr bwMode="auto">
          <a:xfrm>
            <a:off x="914400" y="4346575"/>
            <a:ext cx="5029200" cy="4122738"/>
          </a:xfrm>
          <a:noFill/>
        </p:spPr>
        <p:txBody>
          <a:bodyPr vert="horz" wrap="square" lIns="90360" tIns="44280" rIns="90360" bIns="44280" numCol="1" anchor="t" anchorCtr="0" compatLnSpc="1">
            <a:prstTxWarp prst="textNoShape">
              <a:avLst/>
            </a:prstTxWarp>
          </a:bodyPr>
          <a:lstStyle/>
          <a:p>
            <a:pPr algn="ctr">
              <a:spcBef>
                <a:spcPct val="0"/>
              </a:spcBef>
            </a:pPr>
            <a:r>
              <a:rPr lang="en-US" sz="4200">
                <a:solidFill>
                  <a:srgbClr val="000000"/>
                </a:solidFill>
                <a:ea typeface="ヒラギノ角ゴ ProN W3" charset="-128"/>
                <a:cs typeface="ヒラギノ角ゴ ProN W3" charset="-128"/>
              </a:rPr>
              <a:t>Aug. 6, 2007 - NASA Quarterly Review - Cassini-Huygens Science Highlights </a:t>
            </a:r>
            <a:endParaRPr lang="en-US"/>
          </a:p>
          <a:p>
            <a:pPr algn="ct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PlaceHolder 1"/>
          <p:cNvSpPr>
            <a:spLocks noGrp="1"/>
          </p:cNvSpPr>
          <p:nvPr>
            <p:ph type="body"/>
          </p:nvPr>
        </p:nvSpPr>
        <p:spPr bwMode="auto">
          <a:xfrm>
            <a:off x="914400" y="4346575"/>
            <a:ext cx="5029200" cy="4122738"/>
          </a:xfrm>
          <a:noFill/>
        </p:spPr>
        <p:txBody>
          <a:bodyPr vert="horz" wrap="square" lIns="90360" tIns="44280" rIns="90360" bIns="44280" numCol="1" anchor="t" anchorCtr="0" compatLnSpc="1">
            <a:prstTxWarp prst="textNoShape">
              <a:avLst/>
            </a:prstTxWarp>
          </a:bodyPr>
          <a:lstStyle/>
          <a:p>
            <a:pPr algn="ctr">
              <a:spcBef>
                <a:spcPct val="0"/>
              </a:spcBef>
            </a:pPr>
            <a:r>
              <a:rPr lang="en-US" sz="4200">
                <a:solidFill>
                  <a:srgbClr val="000000"/>
                </a:solidFill>
                <a:ea typeface="ヒラギノ角ゴ ProN W3" charset="-128"/>
                <a:cs typeface="ヒラギノ角ゴ ProN W3" charset="-128"/>
              </a:rPr>
              <a:t>Aug. 6, 2007 - NASA Quarterly Review - Cassini-Huygens Science Highlights </a:t>
            </a:r>
            <a:endParaRPr lang="en-US"/>
          </a:p>
          <a:p>
            <a:pPr algn="ct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PlaceHolder 1"/>
          <p:cNvSpPr>
            <a:spLocks noGrp="1"/>
          </p:cNvSpPr>
          <p:nvPr>
            <p:ph type="body"/>
          </p:nvPr>
        </p:nvSpPr>
        <p:spPr bwMode="auto">
          <a:xfrm>
            <a:off x="914400" y="4343400"/>
            <a:ext cx="5029200" cy="4114800"/>
          </a:xfrm>
          <a:noFill/>
        </p:spPr>
        <p:txBody>
          <a:bodyPr vert="horz" wrap="square" numCol="1" anchor="t" anchorCtr="0" compatLnSpc="1">
            <a:prstTxWarp prst="textNoShape">
              <a:avLst/>
            </a:prstTxWarp>
          </a:bodyPr>
          <a:lstStyle/>
          <a:p>
            <a:pPr algn="ctr">
              <a:spcBef>
                <a:spcPct val="0"/>
              </a:spcBef>
            </a:pPr>
            <a:r>
              <a:rPr lang="en-US" sz="4200">
                <a:solidFill>
                  <a:srgbClr val="000000"/>
                </a:solidFill>
                <a:latin typeface="Gill Sans" charset="0"/>
                <a:ea typeface="ヒラギノ角ゴ ProN W3" charset="-128"/>
                <a:cs typeface="ヒラギノ角ゴ ProN W3" charset="-128"/>
              </a:rPr>
              <a:t>THANKS TO LOU AND FARID FOR MANY CONVERSATIONS EXPLAINING THESE THINGS TO ME.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25" name="PlaceHolder 2"/>
          <p:cNvSpPr>
            <a:spLocks noGrp="1"/>
          </p:cNvSpPr>
          <p:nvPr>
            <p:ph type="body"/>
          </p:nvPr>
        </p:nvSpPr>
        <p:spPr>
          <a:xfrm>
            <a:off x="650160" y="2282040"/>
            <a:ext cx="11703600" cy="2697840"/>
          </a:xfrm>
          <a:prstGeom prst="rect">
            <a:avLst/>
          </a:prstGeom>
        </p:spPr>
        <p:txBody>
          <a:bodyPr/>
          <a:lstStyle/>
          <a:p>
            <a:endParaRPr/>
          </a:p>
        </p:txBody>
      </p:sp>
      <p:sp>
        <p:nvSpPr>
          <p:cNvPr id="26" name="PlaceHolder 3"/>
          <p:cNvSpPr>
            <a:spLocks noGrp="1"/>
          </p:cNvSpPr>
          <p:nvPr>
            <p:ph type="body"/>
          </p:nvPr>
        </p:nvSpPr>
        <p:spPr>
          <a:xfrm>
            <a:off x="650160" y="5236560"/>
            <a:ext cx="11703600" cy="2697840"/>
          </a:xfrm>
          <a:prstGeom prst="rect">
            <a:avLst/>
          </a:prstGeom>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28" name="PlaceHolder 2"/>
          <p:cNvSpPr>
            <a:spLocks noGrp="1"/>
          </p:cNvSpPr>
          <p:nvPr>
            <p:ph type="body"/>
          </p:nvPr>
        </p:nvSpPr>
        <p:spPr>
          <a:xfrm>
            <a:off x="650160" y="2282040"/>
            <a:ext cx="5711040" cy="2697840"/>
          </a:xfrm>
          <a:prstGeom prst="rect">
            <a:avLst/>
          </a:prstGeom>
        </p:spPr>
        <p:txBody>
          <a:bodyPr/>
          <a:lstStyle/>
          <a:p>
            <a:endParaRPr/>
          </a:p>
        </p:txBody>
      </p:sp>
      <p:sp>
        <p:nvSpPr>
          <p:cNvPr id="29" name="PlaceHolder 3"/>
          <p:cNvSpPr>
            <a:spLocks noGrp="1"/>
          </p:cNvSpPr>
          <p:nvPr>
            <p:ph type="body"/>
          </p:nvPr>
        </p:nvSpPr>
        <p:spPr>
          <a:xfrm>
            <a:off x="6647040" y="2282040"/>
            <a:ext cx="5711040" cy="2697840"/>
          </a:xfrm>
          <a:prstGeom prst="rect">
            <a:avLst/>
          </a:prstGeom>
        </p:spPr>
        <p:txBody>
          <a:bodyPr/>
          <a:lstStyle/>
          <a:p>
            <a:endParaRPr/>
          </a:p>
        </p:txBody>
      </p:sp>
      <p:sp>
        <p:nvSpPr>
          <p:cNvPr id="30" name="PlaceHolder 4"/>
          <p:cNvSpPr>
            <a:spLocks noGrp="1"/>
          </p:cNvSpPr>
          <p:nvPr>
            <p:ph type="body"/>
          </p:nvPr>
        </p:nvSpPr>
        <p:spPr>
          <a:xfrm>
            <a:off x="6647040" y="5236560"/>
            <a:ext cx="5711040" cy="2697840"/>
          </a:xfrm>
          <a:prstGeom prst="rect">
            <a:avLst/>
          </a:prstGeom>
        </p:spPr>
        <p:txBody>
          <a:bodyPr/>
          <a:lstStyle/>
          <a:p>
            <a:endParaRPr/>
          </a:p>
        </p:txBody>
      </p:sp>
      <p:sp>
        <p:nvSpPr>
          <p:cNvPr id="31" name="PlaceHolder 5"/>
          <p:cNvSpPr>
            <a:spLocks noGrp="1"/>
          </p:cNvSpPr>
          <p:nvPr>
            <p:ph type="body"/>
          </p:nvPr>
        </p:nvSpPr>
        <p:spPr>
          <a:xfrm>
            <a:off x="650160" y="5236560"/>
            <a:ext cx="5711040" cy="2697840"/>
          </a:xfrm>
          <a:prstGeom prst="rect">
            <a:avLst/>
          </a:prstGeom>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pic>
        <p:nvPicPr>
          <p:cNvPr id="6" name="Picture 5"/>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sp>
        <p:nvSpPr>
          <p:cNvPr id="32"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33" name="PlaceHolder 2"/>
          <p:cNvSpPr>
            <a:spLocks noGrp="1"/>
          </p:cNvSpPr>
          <p:nvPr>
            <p:ph type="body"/>
          </p:nvPr>
        </p:nvSpPr>
        <p:spPr>
          <a:xfrm>
            <a:off x="650160" y="2282040"/>
            <a:ext cx="11703600" cy="5656320"/>
          </a:xfrm>
          <a:prstGeom prst="rect">
            <a:avLst/>
          </a:prstGeom>
        </p:spPr>
        <p:txBody>
          <a:bodyPr/>
          <a:lstStyle/>
          <a:p>
            <a:endParaRPr/>
          </a:p>
        </p:txBody>
      </p:sp>
      <p:sp>
        <p:nvSpPr>
          <p:cNvPr id="34" name="PlaceHolder 3"/>
          <p:cNvSpPr>
            <a:spLocks noGrp="1"/>
          </p:cNvSpPr>
          <p:nvPr>
            <p:ph type="body"/>
          </p:nvPr>
        </p:nvSpPr>
        <p:spPr>
          <a:xfrm>
            <a:off x="650160" y="2282040"/>
            <a:ext cx="11703600" cy="565632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50160" y="389160"/>
            <a:ext cx="11703600" cy="1628280"/>
          </a:xfrm>
          <a:prstGeom prst="rect">
            <a:avLst/>
          </a:prstGeom>
        </p:spPr>
        <p:txBody>
          <a:bodyPr/>
          <a:lstStyle/>
          <a:p>
            <a:endParaRPr/>
          </a:p>
        </p:txBody>
      </p:sp>
      <p:sp>
        <p:nvSpPr>
          <p:cNvPr id="41" name="PlaceHolder 2"/>
          <p:cNvSpPr>
            <a:spLocks noGrp="1"/>
          </p:cNvSpPr>
          <p:nvPr>
            <p:ph type="subTitle"/>
          </p:nvPr>
        </p:nvSpPr>
        <p:spPr>
          <a:xfrm>
            <a:off x="650160" y="2282040"/>
            <a:ext cx="11703600" cy="5656320"/>
          </a:xfrm>
          <a:prstGeom prst="rect">
            <a:avLst/>
          </a:prstGeom>
        </p:spPr>
        <p:txBody>
          <a:bodyPr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389160"/>
            <a:ext cx="11703600" cy="1628280"/>
          </a:xfrm>
          <a:prstGeom prst="rect">
            <a:avLst/>
          </a:prstGeom>
        </p:spPr>
        <p:txBody>
          <a:bodyPr/>
          <a:lstStyle/>
          <a:p>
            <a:endParaRPr/>
          </a:p>
        </p:txBody>
      </p:sp>
      <p:sp>
        <p:nvSpPr>
          <p:cNvPr id="43" name="PlaceHolder 2"/>
          <p:cNvSpPr>
            <a:spLocks noGrp="1"/>
          </p:cNvSpPr>
          <p:nvPr>
            <p:ph type="body"/>
          </p:nvPr>
        </p:nvSpPr>
        <p:spPr>
          <a:xfrm>
            <a:off x="650160" y="2282040"/>
            <a:ext cx="11703600" cy="5656320"/>
          </a:xfrm>
          <a:prstGeom prst="rect">
            <a:avLst/>
          </a:prstGeom>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389160"/>
            <a:ext cx="11703600" cy="1628280"/>
          </a:xfrm>
          <a:prstGeom prst="rect">
            <a:avLst/>
          </a:prstGeom>
        </p:spPr>
        <p:txBody>
          <a:bodyPr/>
          <a:lstStyle/>
          <a:p>
            <a:endParaRPr/>
          </a:p>
        </p:txBody>
      </p:sp>
      <p:sp>
        <p:nvSpPr>
          <p:cNvPr id="45" name="PlaceHolder 2"/>
          <p:cNvSpPr>
            <a:spLocks noGrp="1"/>
          </p:cNvSpPr>
          <p:nvPr>
            <p:ph type="body"/>
          </p:nvPr>
        </p:nvSpPr>
        <p:spPr>
          <a:xfrm>
            <a:off x="650160" y="2282040"/>
            <a:ext cx="5711040" cy="5656320"/>
          </a:xfrm>
          <a:prstGeom prst="rect">
            <a:avLst/>
          </a:prstGeom>
        </p:spPr>
        <p:txBody>
          <a:bodyPr/>
          <a:lstStyle/>
          <a:p>
            <a:endParaRPr/>
          </a:p>
        </p:txBody>
      </p:sp>
      <p:sp>
        <p:nvSpPr>
          <p:cNvPr id="46" name="PlaceHolder 3"/>
          <p:cNvSpPr>
            <a:spLocks noGrp="1"/>
          </p:cNvSpPr>
          <p:nvPr>
            <p:ph type="body"/>
          </p:nvPr>
        </p:nvSpPr>
        <p:spPr>
          <a:xfrm>
            <a:off x="6647040" y="2282040"/>
            <a:ext cx="5711040" cy="5656320"/>
          </a:xfrm>
          <a:prstGeom prst="rect">
            <a:avLst/>
          </a:prstGeom>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50160" y="389160"/>
            <a:ext cx="11703600" cy="1628280"/>
          </a:xfrm>
          <a:prstGeom prst="rect">
            <a:avLst/>
          </a:prstGeom>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50160" y="389160"/>
            <a:ext cx="11703600" cy="7549200"/>
          </a:xfrm>
          <a:prstGeom prst="rect">
            <a:avLst/>
          </a:prstGeom>
        </p:spPr>
        <p:txBody>
          <a:bodyPr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389160"/>
            <a:ext cx="11703600" cy="1628280"/>
          </a:xfrm>
          <a:prstGeom prst="rect">
            <a:avLst/>
          </a:prstGeom>
        </p:spPr>
        <p:txBody>
          <a:bodyPr/>
          <a:lstStyle/>
          <a:p>
            <a:endParaRPr/>
          </a:p>
        </p:txBody>
      </p:sp>
      <p:sp>
        <p:nvSpPr>
          <p:cNvPr id="50" name="PlaceHolder 2"/>
          <p:cNvSpPr>
            <a:spLocks noGrp="1"/>
          </p:cNvSpPr>
          <p:nvPr>
            <p:ph type="body"/>
          </p:nvPr>
        </p:nvSpPr>
        <p:spPr>
          <a:xfrm>
            <a:off x="650160" y="2282040"/>
            <a:ext cx="5711040" cy="2697840"/>
          </a:xfrm>
          <a:prstGeom prst="rect">
            <a:avLst/>
          </a:prstGeom>
        </p:spPr>
        <p:txBody>
          <a:bodyPr/>
          <a:lstStyle/>
          <a:p>
            <a:endParaRPr/>
          </a:p>
        </p:txBody>
      </p:sp>
      <p:sp>
        <p:nvSpPr>
          <p:cNvPr id="51" name="PlaceHolder 3"/>
          <p:cNvSpPr>
            <a:spLocks noGrp="1"/>
          </p:cNvSpPr>
          <p:nvPr>
            <p:ph type="body"/>
          </p:nvPr>
        </p:nvSpPr>
        <p:spPr>
          <a:xfrm>
            <a:off x="650160" y="5236560"/>
            <a:ext cx="5711040" cy="2697840"/>
          </a:xfrm>
          <a:prstGeom prst="rect">
            <a:avLst/>
          </a:prstGeom>
        </p:spPr>
        <p:txBody>
          <a:bodyPr/>
          <a:lstStyle/>
          <a:p>
            <a:endParaRPr/>
          </a:p>
        </p:txBody>
      </p:sp>
      <p:sp>
        <p:nvSpPr>
          <p:cNvPr id="52" name="PlaceHolder 4"/>
          <p:cNvSpPr>
            <a:spLocks noGrp="1"/>
          </p:cNvSpPr>
          <p:nvPr>
            <p:ph type="body"/>
          </p:nvPr>
        </p:nvSpPr>
        <p:spPr>
          <a:xfrm>
            <a:off x="6647040" y="2282040"/>
            <a:ext cx="5711040" cy="5656320"/>
          </a:xfrm>
          <a:prstGeom prst="rect">
            <a:avLst/>
          </a:prstGeom>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4" name="PlaceHolder 2"/>
          <p:cNvSpPr>
            <a:spLocks noGrp="1"/>
          </p:cNvSpPr>
          <p:nvPr>
            <p:ph type="subTitle"/>
          </p:nvPr>
        </p:nvSpPr>
        <p:spPr>
          <a:xfrm>
            <a:off x="650160" y="2282040"/>
            <a:ext cx="11703600" cy="5656320"/>
          </a:xfrm>
          <a:prstGeom prst="rect">
            <a:avLst/>
          </a:prstGeom>
        </p:spPr>
        <p:txBody>
          <a:bodyPr anchor="ct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50160" y="389160"/>
            <a:ext cx="11703600" cy="1628280"/>
          </a:xfrm>
          <a:prstGeom prst="rect">
            <a:avLst/>
          </a:prstGeom>
        </p:spPr>
        <p:txBody>
          <a:bodyPr/>
          <a:lstStyle/>
          <a:p>
            <a:endParaRPr/>
          </a:p>
        </p:txBody>
      </p:sp>
      <p:sp>
        <p:nvSpPr>
          <p:cNvPr id="54" name="PlaceHolder 2"/>
          <p:cNvSpPr>
            <a:spLocks noGrp="1"/>
          </p:cNvSpPr>
          <p:nvPr>
            <p:ph type="body"/>
          </p:nvPr>
        </p:nvSpPr>
        <p:spPr>
          <a:xfrm>
            <a:off x="650160" y="2282040"/>
            <a:ext cx="5711040" cy="5656320"/>
          </a:xfrm>
          <a:prstGeom prst="rect">
            <a:avLst/>
          </a:prstGeom>
        </p:spPr>
        <p:txBody>
          <a:bodyPr/>
          <a:lstStyle/>
          <a:p>
            <a:endParaRPr/>
          </a:p>
        </p:txBody>
      </p:sp>
      <p:sp>
        <p:nvSpPr>
          <p:cNvPr id="55" name="PlaceHolder 3"/>
          <p:cNvSpPr>
            <a:spLocks noGrp="1"/>
          </p:cNvSpPr>
          <p:nvPr>
            <p:ph type="body"/>
          </p:nvPr>
        </p:nvSpPr>
        <p:spPr>
          <a:xfrm>
            <a:off x="6647040" y="2282040"/>
            <a:ext cx="5711040" cy="2697840"/>
          </a:xfrm>
          <a:prstGeom prst="rect">
            <a:avLst/>
          </a:prstGeom>
        </p:spPr>
        <p:txBody>
          <a:bodyPr/>
          <a:lstStyle/>
          <a:p>
            <a:endParaRPr/>
          </a:p>
        </p:txBody>
      </p:sp>
      <p:sp>
        <p:nvSpPr>
          <p:cNvPr id="56" name="PlaceHolder 4"/>
          <p:cNvSpPr>
            <a:spLocks noGrp="1"/>
          </p:cNvSpPr>
          <p:nvPr>
            <p:ph type="body"/>
          </p:nvPr>
        </p:nvSpPr>
        <p:spPr>
          <a:xfrm>
            <a:off x="6647040" y="5236560"/>
            <a:ext cx="5711040" cy="2697840"/>
          </a:xfrm>
          <a:prstGeom prst="rect">
            <a:avLst/>
          </a:prstGeom>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50160" y="389160"/>
            <a:ext cx="11703600" cy="1628280"/>
          </a:xfrm>
          <a:prstGeom prst="rect">
            <a:avLst/>
          </a:prstGeom>
        </p:spPr>
        <p:txBody>
          <a:bodyPr/>
          <a:lstStyle/>
          <a:p>
            <a:endParaRPr/>
          </a:p>
        </p:txBody>
      </p:sp>
      <p:sp>
        <p:nvSpPr>
          <p:cNvPr id="58" name="PlaceHolder 2"/>
          <p:cNvSpPr>
            <a:spLocks noGrp="1"/>
          </p:cNvSpPr>
          <p:nvPr>
            <p:ph type="body"/>
          </p:nvPr>
        </p:nvSpPr>
        <p:spPr>
          <a:xfrm>
            <a:off x="650160" y="2282040"/>
            <a:ext cx="5711040" cy="2697840"/>
          </a:xfrm>
          <a:prstGeom prst="rect">
            <a:avLst/>
          </a:prstGeom>
        </p:spPr>
        <p:txBody>
          <a:bodyPr/>
          <a:lstStyle/>
          <a:p>
            <a:endParaRPr/>
          </a:p>
        </p:txBody>
      </p:sp>
      <p:sp>
        <p:nvSpPr>
          <p:cNvPr id="59" name="PlaceHolder 3"/>
          <p:cNvSpPr>
            <a:spLocks noGrp="1"/>
          </p:cNvSpPr>
          <p:nvPr>
            <p:ph type="body"/>
          </p:nvPr>
        </p:nvSpPr>
        <p:spPr>
          <a:xfrm>
            <a:off x="6647040" y="2282040"/>
            <a:ext cx="5711040" cy="2697840"/>
          </a:xfrm>
          <a:prstGeom prst="rect">
            <a:avLst/>
          </a:prstGeom>
        </p:spPr>
        <p:txBody>
          <a:bodyPr/>
          <a:lstStyle/>
          <a:p>
            <a:endParaRPr/>
          </a:p>
        </p:txBody>
      </p:sp>
      <p:sp>
        <p:nvSpPr>
          <p:cNvPr id="60" name="PlaceHolder 4"/>
          <p:cNvSpPr>
            <a:spLocks noGrp="1"/>
          </p:cNvSpPr>
          <p:nvPr>
            <p:ph type="body"/>
          </p:nvPr>
        </p:nvSpPr>
        <p:spPr>
          <a:xfrm>
            <a:off x="650160" y="5236560"/>
            <a:ext cx="11703600" cy="2697840"/>
          </a:xfrm>
          <a:prstGeom prst="rect">
            <a:avLst/>
          </a:prstGeom>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50160" y="389160"/>
            <a:ext cx="11703600" cy="1628280"/>
          </a:xfrm>
          <a:prstGeom prst="rect">
            <a:avLst/>
          </a:prstGeom>
        </p:spPr>
        <p:txBody>
          <a:bodyPr/>
          <a:lstStyle/>
          <a:p>
            <a:endParaRPr/>
          </a:p>
        </p:txBody>
      </p:sp>
      <p:sp>
        <p:nvSpPr>
          <p:cNvPr id="62" name="PlaceHolder 2"/>
          <p:cNvSpPr>
            <a:spLocks noGrp="1"/>
          </p:cNvSpPr>
          <p:nvPr>
            <p:ph type="body"/>
          </p:nvPr>
        </p:nvSpPr>
        <p:spPr>
          <a:xfrm>
            <a:off x="650160" y="2282040"/>
            <a:ext cx="11703600" cy="2697840"/>
          </a:xfrm>
          <a:prstGeom prst="rect">
            <a:avLst/>
          </a:prstGeom>
        </p:spPr>
        <p:txBody>
          <a:bodyPr/>
          <a:lstStyle/>
          <a:p>
            <a:endParaRPr/>
          </a:p>
        </p:txBody>
      </p:sp>
      <p:sp>
        <p:nvSpPr>
          <p:cNvPr id="63" name="PlaceHolder 3"/>
          <p:cNvSpPr>
            <a:spLocks noGrp="1"/>
          </p:cNvSpPr>
          <p:nvPr>
            <p:ph type="body"/>
          </p:nvPr>
        </p:nvSpPr>
        <p:spPr>
          <a:xfrm>
            <a:off x="650160" y="5236560"/>
            <a:ext cx="11703600" cy="2697840"/>
          </a:xfrm>
          <a:prstGeom prst="rect">
            <a:avLst/>
          </a:prstGeom>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50160" y="389160"/>
            <a:ext cx="11703600" cy="1628280"/>
          </a:xfrm>
          <a:prstGeom prst="rect">
            <a:avLst/>
          </a:prstGeom>
        </p:spPr>
        <p:txBody>
          <a:bodyPr/>
          <a:lstStyle/>
          <a:p>
            <a:endParaRPr/>
          </a:p>
        </p:txBody>
      </p:sp>
      <p:sp>
        <p:nvSpPr>
          <p:cNvPr id="65" name="PlaceHolder 2"/>
          <p:cNvSpPr>
            <a:spLocks noGrp="1"/>
          </p:cNvSpPr>
          <p:nvPr>
            <p:ph type="body"/>
          </p:nvPr>
        </p:nvSpPr>
        <p:spPr>
          <a:xfrm>
            <a:off x="650160" y="2282040"/>
            <a:ext cx="5711040" cy="2697840"/>
          </a:xfrm>
          <a:prstGeom prst="rect">
            <a:avLst/>
          </a:prstGeom>
        </p:spPr>
        <p:txBody>
          <a:bodyPr/>
          <a:lstStyle/>
          <a:p>
            <a:endParaRPr/>
          </a:p>
        </p:txBody>
      </p:sp>
      <p:sp>
        <p:nvSpPr>
          <p:cNvPr id="66" name="PlaceHolder 3"/>
          <p:cNvSpPr>
            <a:spLocks noGrp="1"/>
          </p:cNvSpPr>
          <p:nvPr>
            <p:ph type="body"/>
          </p:nvPr>
        </p:nvSpPr>
        <p:spPr>
          <a:xfrm>
            <a:off x="6647040" y="2282040"/>
            <a:ext cx="5711040" cy="2697840"/>
          </a:xfrm>
          <a:prstGeom prst="rect">
            <a:avLst/>
          </a:prstGeom>
        </p:spPr>
        <p:txBody>
          <a:bodyPr/>
          <a:lstStyle/>
          <a:p>
            <a:endParaRPr/>
          </a:p>
        </p:txBody>
      </p:sp>
      <p:sp>
        <p:nvSpPr>
          <p:cNvPr id="67" name="PlaceHolder 4"/>
          <p:cNvSpPr>
            <a:spLocks noGrp="1"/>
          </p:cNvSpPr>
          <p:nvPr>
            <p:ph type="body"/>
          </p:nvPr>
        </p:nvSpPr>
        <p:spPr>
          <a:xfrm>
            <a:off x="6647040" y="5236560"/>
            <a:ext cx="5711040" cy="2697840"/>
          </a:xfrm>
          <a:prstGeom prst="rect">
            <a:avLst/>
          </a:prstGeom>
        </p:spPr>
        <p:txBody>
          <a:bodyPr/>
          <a:lstStyle/>
          <a:p>
            <a:endParaRPr/>
          </a:p>
        </p:txBody>
      </p:sp>
      <p:sp>
        <p:nvSpPr>
          <p:cNvPr id="68" name="PlaceHolder 5"/>
          <p:cNvSpPr>
            <a:spLocks noGrp="1"/>
          </p:cNvSpPr>
          <p:nvPr>
            <p:ph type="body"/>
          </p:nvPr>
        </p:nvSpPr>
        <p:spPr>
          <a:xfrm>
            <a:off x="650160" y="5236560"/>
            <a:ext cx="5711040" cy="2697840"/>
          </a:xfrm>
          <a:prstGeom prst="rect">
            <a:avLst/>
          </a:prstGeom>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pic>
        <p:nvPicPr>
          <p:cNvPr id="6" name="Picture 5"/>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sp>
        <p:nvSpPr>
          <p:cNvPr id="69" name="PlaceHolder 1"/>
          <p:cNvSpPr>
            <a:spLocks noGrp="1"/>
          </p:cNvSpPr>
          <p:nvPr>
            <p:ph type="title"/>
          </p:nvPr>
        </p:nvSpPr>
        <p:spPr>
          <a:xfrm>
            <a:off x="650160" y="389160"/>
            <a:ext cx="11703600" cy="1628280"/>
          </a:xfrm>
          <a:prstGeom prst="rect">
            <a:avLst/>
          </a:prstGeom>
        </p:spPr>
        <p:txBody>
          <a:bodyPr/>
          <a:lstStyle/>
          <a:p>
            <a:endParaRPr/>
          </a:p>
        </p:txBody>
      </p:sp>
      <p:sp>
        <p:nvSpPr>
          <p:cNvPr id="70" name="PlaceHolder 2"/>
          <p:cNvSpPr>
            <a:spLocks noGrp="1"/>
          </p:cNvSpPr>
          <p:nvPr>
            <p:ph type="body"/>
          </p:nvPr>
        </p:nvSpPr>
        <p:spPr>
          <a:xfrm>
            <a:off x="650160" y="2282040"/>
            <a:ext cx="11703600" cy="5656320"/>
          </a:xfrm>
          <a:prstGeom prst="rect">
            <a:avLst/>
          </a:prstGeom>
        </p:spPr>
        <p:txBody>
          <a:bodyPr/>
          <a:lstStyle/>
          <a:p>
            <a:endParaRPr/>
          </a:p>
        </p:txBody>
      </p:sp>
      <p:sp>
        <p:nvSpPr>
          <p:cNvPr id="71" name="PlaceHolder 3"/>
          <p:cNvSpPr>
            <a:spLocks noGrp="1"/>
          </p:cNvSpPr>
          <p:nvPr>
            <p:ph type="body"/>
          </p:nvPr>
        </p:nvSpPr>
        <p:spPr>
          <a:xfrm>
            <a:off x="650160" y="2282040"/>
            <a:ext cx="11703600" cy="5656320"/>
          </a:xfrm>
          <a:prstGeom prst="rect">
            <a:avLst/>
          </a:prstGeom>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77" name="PlaceHolder 2"/>
          <p:cNvSpPr>
            <a:spLocks noGrp="1"/>
          </p:cNvSpPr>
          <p:nvPr>
            <p:ph type="subTitle"/>
          </p:nvPr>
        </p:nvSpPr>
        <p:spPr>
          <a:xfrm>
            <a:off x="650160" y="2282040"/>
            <a:ext cx="11703600" cy="5656320"/>
          </a:xfrm>
          <a:prstGeom prst="rect">
            <a:avLst/>
          </a:prstGeom>
        </p:spPr>
        <p:txBody>
          <a:bodyPr lIns="0" tIns="0" rIns="0" bIns="0"/>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79" name="PlaceHolder 2"/>
          <p:cNvSpPr>
            <a:spLocks noGrp="1"/>
          </p:cNvSpPr>
          <p:nvPr>
            <p:ph type="body"/>
          </p:nvPr>
        </p:nvSpPr>
        <p:spPr>
          <a:xfrm>
            <a:off x="650160" y="2282040"/>
            <a:ext cx="11703600" cy="56563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81" name="PlaceHolder 2"/>
          <p:cNvSpPr>
            <a:spLocks noGrp="1"/>
          </p:cNvSpPr>
          <p:nvPr>
            <p:ph type="body"/>
          </p:nvPr>
        </p:nvSpPr>
        <p:spPr>
          <a:xfrm>
            <a:off x="650160" y="2282040"/>
            <a:ext cx="5711040" cy="5656320"/>
          </a:xfrm>
          <a:prstGeom prst="rect">
            <a:avLst/>
          </a:prstGeom>
        </p:spPr>
        <p:txBody>
          <a:bodyPr lIns="0" tIns="0" rIns="0" bIns="0"/>
          <a:lstStyle/>
          <a:p>
            <a:endParaRPr/>
          </a:p>
        </p:txBody>
      </p:sp>
      <p:sp>
        <p:nvSpPr>
          <p:cNvPr id="82" name="PlaceHolder 3"/>
          <p:cNvSpPr>
            <a:spLocks noGrp="1"/>
          </p:cNvSpPr>
          <p:nvPr>
            <p:ph type="body"/>
          </p:nvPr>
        </p:nvSpPr>
        <p:spPr>
          <a:xfrm>
            <a:off x="6647040" y="2282040"/>
            <a:ext cx="5711040" cy="56563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650160" y="389160"/>
            <a:ext cx="11703600" cy="162828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6" name="PlaceHolder 2"/>
          <p:cNvSpPr>
            <a:spLocks noGrp="1"/>
          </p:cNvSpPr>
          <p:nvPr>
            <p:ph type="body"/>
          </p:nvPr>
        </p:nvSpPr>
        <p:spPr>
          <a:xfrm>
            <a:off x="650160" y="2282040"/>
            <a:ext cx="11703600" cy="5656320"/>
          </a:xfrm>
          <a:prstGeom prst="rect">
            <a:avLst/>
          </a:prstGeom>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650160" y="389160"/>
            <a:ext cx="11703600" cy="7549200"/>
          </a:xfrm>
          <a:prstGeom prst="rect">
            <a:avLst/>
          </a:prstGeom>
        </p:spPr>
        <p:txBody>
          <a:bodyPr lIns="0" tIns="0" rIns="0" bIns="0"/>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86" name="PlaceHolder 2"/>
          <p:cNvSpPr>
            <a:spLocks noGrp="1"/>
          </p:cNvSpPr>
          <p:nvPr>
            <p:ph type="body"/>
          </p:nvPr>
        </p:nvSpPr>
        <p:spPr>
          <a:xfrm>
            <a:off x="650160" y="2282040"/>
            <a:ext cx="5711040" cy="2697840"/>
          </a:xfrm>
          <a:prstGeom prst="rect">
            <a:avLst/>
          </a:prstGeom>
        </p:spPr>
        <p:txBody>
          <a:bodyPr lIns="0" tIns="0" rIns="0" bIns="0"/>
          <a:lstStyle/>
          <a:p>
            <a:endParaRPr/>
          </a:p>
        </p:txBody>
      </p:sp>
      <p:sp>
        <p:nvSpPr>
          <p:cNvPr id="87" name="PlaceHolder 3"/>
          <p:cNvSpPr>
            <a:spLocks noGrp="1"/>
          </p:cNvSpPr>
          <p:nvPr>
            <p:ph type="body"/>
          </p:nvPr>
        </p:nvSpPr>
        <p:spPr>
          <a:xfrm>
            <a:off x="650160" y="5236560"/>
            <a:ext cx="5711040" cy="2697840"/>
          </a:xfrm>
          <a:prstGeom prst="rect">
            <a:avLst/>
          </a:prstGeom>
        </p:spPr>
        <p:txBody>
          <a:bodyPr lIns="0" tIns="0" rIns="0" bIns="0"/>
          <a:lstStyle/>
          <a:p>
            <a:endParaRPr/>
          </a:p>
        </p:txBody>
      </p:sp>
      <p:sp>
        <p:nvSpPr>
          <p:cNvPr id="88" name="PlaceHolder 4"/>
          <p:cNvSpPr>
            <a:spLocks noGrp="1"/>
          </p:cNvSpPr>
          <p:nvPr>
            <p:ph type="body"/>
          </p:nvPr>
        </p:nvSpPr>
        <p:spPr>
          <a:xfrm>
            <a:off x="6647040" y="2282040"/>
            <a:ext cx="5711040" cy="56563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90" name="PlaceHolder 2"/>
          <p:cNvSpPr>
            <a:spLocks noGrp="1"/>
          </p:cNvSpPr>
          <p:nvPr>
            <p:ph type="body"/>
          </p:nvPr>
        </p:nvSpPr>
        <p:spPr>
          <a:xfrm>
            <a:off x="650160" y="2282040"/>
            <a:ext cx="5711040" cy="5656320"/>
          </a:xfrm>
          <a:prstGeom prst="rect">
            <a:avLst/>
          </a:prstGeom>
        </p:spPr>
        <p:txBody>
          <a:bodyPr lIns="0" tIns="0" rIns="0" bIns="0"/>
          <a:lstStyle/>
          <a:p>
            <a:endParaRPr/>
          </a:p>
        </p:txBody>
      </p:sp>
      <p:sp>
        <p:nvSpPr>
          <p:cNvPr id="91" name="PlaceHolder 3"/>
          <p:cNvSpPr>
            <a:spLocks noGrp="1"/>
          </p:cNvSpPr>
          <p:nvPr>
            <p:ph type="body"/>
          </p:nvPr>
        </p:nvSpPr>
        <p:spPr>
          <a:xfrm>
            <a:off x="6647040" y="2282040"/>
            <a:ext cx="5711040" cy="2697840"/>
          </a:xfrm>
          <a:prstGeom prst="rect">
            <a:avLst/>
          </a:prstGeom>
        </p:spPr>
        <p:txBody>
          <a:bodyPr lIns="0" tIns="0" rIns="0" bIns="0"/>
          <a:lstStyle/>
          <a:p>
            <a:endParaRPr/>
          </a:p>
        </p:txBody>
      </p:sp>
      <p:sp>
        <p:nvSpPr>
          <p:cNvPr id="92" name="PlaceHolder 4"/>
          <p:cNvSpPr>
            <a:spLocks noGrp="1"/>
          </p:cNvSpPr>
          <p:nvPr>
            <p:ph type="body"/>
          </p:nvPr>
        </p:nvSpPr>
        <p:spPr>
          <a:xfrm>
            <a:off x="6647040" y="5236560"/>
            <a:ext cx="5711040" cy="2697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94" name="PlaceHolder 2"/>
          <p:cNvSpPr>
            <a:spLocks noGrp="1"/>
          </p:cNvSpPr>
          <p:nvPr>
            <p:ph type="body"/>
          </p:nvPr>
        </p:nvSpPr>
        <p:spPr>
          <a:xfrm>
            <a:off x="650160" y="2282040"/>
            <a:ext cx="5711040" cy="2697840"/>
          </a:xfrm>
          <a:prstGeom prst="rect">
            <a:avLst/>
          </a:prstGeom>
        </p:spPr>
        <p:txBody>
          <a:bodyPr lIns="0" tIns="0" rIns="0" bIns="0"/>
          <a:lstStyle/>
          <a:p>
            <a:endParaRPr/>
          </a:p>
        </p:txBody>
      </p:sp>
      <p:sp>
        <p:nvSpPr>
          <p:cNvPr id="95" name="PlaceHolder 3"/>
          <p:cNvSpPr>
            <a:spLocks noGrp="1"/>
          </p:cNvSpPr>
          <p:nvPr>
            <p:ph type="body"/>
          </p:nvPr>
        </p:nvSpPr>
        <p:spPr>
          <a:xfrm>
            <a:off x="6647040" y="2282040"/>
            <a:ext cx="5711040" cy="2697840"/>
          </a:xfrm>
          <a:prstGeom prst="rect">
            <a:avLst/>
          </a:prstGeom>
        </p:spPr>
        <p:txBody>
          <a:bodyPr lIns="0" tIns="0" rIns="0" bIns="0"/>
          <a:lstStyle/>
          <a:p>
            <a:endParaRPr/>
          </a:p>
        </p:txBody>
      </p:sp>
      <p:sp>
        <p:nvSpPr>
          <p:cNvPr id="96" name="PlaceHolder 4"/>
          <p:cNvSpPr>
            <a:spLocks noGrp="1"/>
          </p:cNvSpPr>
          <p:nvPr>
            <p:ph type="body"/>
          </p:nvPr>
        </p:nvSpPr>
        <p:spPr>
          <a:xfrm>
            <a:off x="650160" y="5236560"/>
            <a:ext cx="11703600" cy="2697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98" name="PlaceHolder 2"/>
          <p:cNvSpPr>
            <a:spLocks noGrp="1"/>
          </p:cNvSpPr>
          <p:nvPr>
            <p:ph type="body"/>
          </p:nvPr>
        </p:nvSpPr>
        <p:spPr>
          <a:xfrm>
            <a:off x="650160" y="2282040"/>
            <a:ext cx="11703600" cy="2697840"/>
          </a:xfrm>
          <a:prstGeom prst="rect">
            <a:avLst/>
          </a:prstGeom>
        </p:spPr>
        <p:txBody>
          <a:bodyPr lIns="0" tIns="0" rIns="0" bIns="0"/>
          <a:lstStyle/>
          <a:p>
            <a:endParaRPr/>
          </a:p>
        </p:txBody>
      </p:sp>
      <p:sp>
        <p:nvSpPr>
          <p:cNvPr id="99" name="PlaceHolder 3"/>
          <p:cNvSpPr>
            <a:spLocks noGrp="1"/>
          </p:cNvSpPr>
          <p:nvPr>
            <p:ph type="body"/>
          </p:nvPr>
        </p:nvSpPr>
        <p:spPr>
          <a:xfrm>
            <a:off x="650160" y="5236560"/>
            <a:ext cx="11703600" cy="2697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101" name="PlaceHolder 2"/>
          <p:cNvSpPr>
            <a:spLocks noGrp="1"/>
          </p:cNvSpPr>
          <p:nvPr>
            <p:ph type="body"/>
          </p:nvPr>
        </p:nvSpPr>
        <p:spPr>
          <a:xfrm>
            <a:off x="650160" y="2282040"/>
            <a:ext cx="5711040" cy="2697840"/>
          </a:xfrm>
          <a:prstGeom prst="rect">
            <a:avLst/>
          </a:prstGeom>
        </p:spPr>
        <p:txBody>
          <a:bodyPr lIns="0" tIns="0" rIns="0" bIns="0"/>
          <a:lstStyle/>
          <a:p>
            <a:endParaRPr/>
          </a:p>
        </p:txBody>
      </p:sp>
      <p:sp>
        <p:nvSpPr>
          <p:cNvPr id="102" name="PlaceHolder 3"/>
          <p:cNvSpPr>
            <a:spLocks noGrp="1"/>
          </p:cNvSpPr>
          <p:nvPr>
            <p:ph type="body"/>
          </p:nvPr>
        </p:nvSpPr>
        <p:spPr>
          <a:xfrm>
            <a:off x="6647040" y="2282040"/>
            <a:ext cx="5711040" cy="2697840"/>
          </a:xfrm>
          <a:prstGeom prst="rect">
            <a:avLst/>
          </a:prstGeom>
        </p:spPr>
        <p:txBody>
          <a:bodyPr lIns="0" tIns="0" rIns="0" bIns="0"/>
          <a:lstStyle/>
          <a:p>
            <a:endParaRPr/>
          </a:p>
        </p:txBody>
      </p:sp>
      <p:sp>
        <p:nvSpPr>
          <p:cNvPr id="103" name="PlaceHolder 4"/>
          <p:cNvSpPr>
            <a:spLocks noGrp="1"/>
          </p:cNvSpPr>
          <p:nvPr>
            <p:ph type="body"/>
          </p:nvPr>
        </p:nvSpPr>
        <p:spPr>
          <a:xfrm>
            <a:off x="6647040" y="5236560"/>
            <a:ext cx="5711040" cy="2697840"/>
          </a:xfrm>
          <a:prstGeom prst="rect">
            <a:avLst/>
          </a:prstGeom>
        </p:spPr>
        <p:txBody>
          <a:bodyPr lIns="0" tIns="0" rIns="0" bIns="0"/>
          <a:lstStyle/>
          <a:p>
            <a:endParaRPr/>
          </a:p>
        </p:txBody>
      </p:sp>
      <p:sp>
        <p:nvSpPr>
          <p:cNvPr id="104" name="PlaceHolder 5"/>
          <p:cNvSpPr>
            <a:spLocks noGrp="1"/>
          </p:cNvSpPr>
          <p:nvPr>
            <p:ph type="body"/>
          </p:nvPr>
        </p:nvSpPr>
        <p:spPr>
          <a:xfrm>
            <a:off x="650160" y="5236560"/>
            <a:ext cx="5711040" cy="2697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pic>
        <p:nvPicPr>
          <p:cNvPr id="6" name="Picture 4"/>
          <p:cNvPicPr>
            <a:picLocks noChangeAspect="1" noChangeArrowheads="1"/>
          </p:cNvPicPr>
          <p:nvPr/>
        </p:nvPicPr>
        <p:blipFill>
          <a:blip r:embed="rId2"/>
          <a:srcRect/>
          <a:stretch>
            <a:fillRect/>
          </a:stretch>
        </p:blipFill>
        <p:spPr bwMode="auto">
          <a:xfrm>
            <a:off x="2955925" y="2282825"/>
            <a:ext cx="7091363" cy="5656263"/>
          </a:xfrm>
          <a:prstGeom prst="rect">
            <a:avLst/>
          </a:prstGeom>
          <a:noFill/>
          <a:ln w="9525">
            <a:noFill/>
            <a:miter lim="800000"/>
            <a:headEnd/>
            <a:tailEnd/>
          </a:ln>
        </p:spPr>
      </p:pic>
      <p:sp>
        <p:nvSpPr>
          <p:cNvPr id="105" name="PlaceHolder 1"/>
          <p:cNvSpPr>
            <a:spLocks noGrp="1"/>
          </p:cNvSpPr>
          <p:nvPr>
            <p:ph type="title"/>
          </p:nvPr>
        </p:nvSpPr>
        <p:spPr>
          <a:xfrm>
            <a:off x="650160" y="389160"/>
            <a:ext cx="11703600" cy="1628280"/>
          </a:xfrm>
          <a:prstGeom prst="rect">
            <a:avLst/>
          </a:prstGeom>
        </p:spPr>
        <p:txBody>
          <a:bodyPr lIns="0" tIns="0" rIns="0" bIns="0"/>
          <a:lstStyle/>
          <a:p>
            <a:endParaRPr/>
          </a:p>
        </p:txBody>
      </p:sp>
      <p:sp>
        <p:nvSpPr>
          <p:cNvPr id="106" name="PlaceHolder 2"/>
          <p:cNvSpPr>
            <a:spLocks noGrp="1"/>
          </p:cNvSpPr>
          <p:nvPr>
            <p:ph type="body"/>
          </p:nvPr>
        </p:nvSpPr>
        <p:spPr>
          <a:xfrm>
            <a:off x="650160" y="2282040"/>
            <a:ext cx="11703600" cy="5656320"/>
          </a:xfrm>
          <a:prstGeom prst="rect">
            <a:avLst/>
          </a:prstGeom>
        </p:spPr>
        <p:txBody>
          <a:bodyPr lIns="0" tIns="0" rIns="0" bIns="0"/>
          <a:lstStyle/>
          <a:p>
            <a:endParaRPr/>
          </a:p>
        </p:txBody>
      </p:sp>
      <p:sp>
        <p:nvSpPr>
          <p:cNvPr id="107" name="PlaceHolder 3"/>
          <p:cNvSpPr>
            <a:spLocks noGrp="1"/>
          </p:cNvSpPr>
          <p:nvPr>
            <p:ph type="body"/>
          </p:nvPr>
        </p:nvSpPr>
        <p:spPr>
          <a:xfrm>
            <a:off x="650160" y="2282040"/>
            <a:ext cx="11703600" cy="56563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8" name="PlaceHolder 2"/>
          <p:cNvSpPr>
            <a:spLocks noGrp="1"/>
          </p:cNvSpPr>
          <p:nvPr>
            <p:ph type="body"/>
          </p:nvPr>
        </p:nvSpPr>
        <p:spPr>
          <a:xfrm>
            <a:off x="650160" y="2282040"/>
            <a:ext cx="5711040" cy="5656320"/>
          </a:xfrm>
          <a:prstGeom prst="rect">
            <a:avLst/>
          </a:prstGeom>
        </p:spPr>
        <p:txBody>
          <a:bodyPr/>
          <a:lstStyle/>
          <a:p>
            <a:endParaRPr/>
          </a:p>
        </p:txBody>
      </p:sp>
      <p:sp>
        <p:nvSpPr>
          <p:cNvPr id="9" name="PlaceHolder 3"/>
          <p:cNvSpPr>
            <a:spLocks noGrp="1"/>
          </p:cNvSpPr>
          <p:nvPr>
            <p:ph type="body"/>
          </p:nvPr>
        </p:nvSpPr>
        <p:spPr>
          <a:xfrm>
            <a:off x="6647040" y="2282040"/>
            <a:ext cx="5711040" cy="5656320"/>
          </a:xfrm>
          <a:prstGeom prst="rect">
            <a:avLst/>
          </a:prstGeom>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389160"/>
            <a:ext cx="11703600" cy="7549200"/>
          </a:xfrm>
          <a:prstGeom prst="rect">
            <a:avLst/>
          </a:prstGeom>
        </p:spPr>
        <p:txBody>
          <a:bodyPr anchor="ct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13" name="PlaceHolder 2"/>
          <p:cNvSpPr>
            <a:spLocks noGrp="1"/>
          </p:cNvSpPr>
          <p:nvPr>
            <p:ph type="body"/>
          </p:nvPr>
        </p:nvSpPr>
        <p:spPr>
          <a:xfrm>
            <a:off x="650160" y="2282040"/>
            <a:ext cx="5711040" cy="2697840"/>
          </a:xfrm>
          <a:prstGeom prst="rect">
            <a:avLst/>
          </a:prstGeom>
        </p:spPr>
        <p:txBody>
          <a:bodyPr/>
          <a:lstStyle/>
          <a:p>
            <a:endParaRPr/>
          </a:p>
        </p:txBody>
      </p:sp>
      <p:sp>
        <p:nvSpPr>
          <p:cNvPr id="14" name="PlaceHolder 3"/>
          <p:cNvSpPr>
            <a:spLocks noGrp="1"/>
          </p:cNvSpPr>
          <p:nvPr>
            <p:ph type="body"/>
          </p:nvPr>
        </p:nvSpPr>
        <p:spPr>
          <a:xfrm>
            <a:off x="650160" y="5236560"/>
            <a:ext cx="5711040" cy="2697840"/>
          </a:xfrm>
          <a:prstGeom prst="rect">
            <a:avLst/>
          </a:prstGeom>
        </p:spPr>
        <p:txBody>
          <a:bodyPr/>
          <a:lstStyle/>
          <a:p>
            <a:endParaRPr/>
          </a:p>
        </p:txBody>
      </p:sp>
      <p:sp>
        <p:nvSpPr>
          <p:cNvPr id="15" name="PlaceHolder 4"/>
          <p:cNvSpPr>
            <a:spLocks noGrp="1"/>
          </p:cNvSpPr>
          <p:nvPr>
            <p:ph type="body"/>
          </p:nvPr>
        </p:nvSpPr>
        <p:spPr>
          <a:xfrm>
            <a:off x="6647040" y="2282040"/>
            <a:ext cx="5711040" cy="5656320"/>
          </a:xfrm>
          <a:prstGeom prst="rect">
            <a:avLst/>
          </a:prstGeom>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17" name="PlaceHolder 2"/>
          <p:cNvSpPr>
            <a:spLocks noGrp="1"/>
          </p:cNvSpPr>
          <p:nvPr>
            <p:ph type="body"/>
          </p:nvPr>
        </p:nvSpPr>
        <p:spPr>
          <a:xfrm>
            <a:off x="650160" y="2282040"/>
            <a:ext cx="5711040" cy="5656320"/>
          </a:xfrm>
          <a:prstGeom prst="rect">
            <a:avLst/>
          </a:prstGeom>
        </p:spPr>
        <p:txBody>
          <a:bodyPr/>
          <a:lstStyle/>
          <a:p>
            <a:endParaRPr/>
          </a:p>
        </p:txBody>
      </p:sp>
      <p:sp>
        <p:nvSpPr>
          <p:cNvPr id="18" name="PlaceHolder 3"/>
          <p:cNvSpPr>
            <a:spLocks noGrp="1"/>
          </p:cNvSpPr>
          <p:nvPr>
            <p:ph type="body"/>
          </p:nvPr>
        </p:nvSpPr>
        <p:spPr>
          <a:xfrm>
            <a:off x="6647040" y="2282040"/>
            <a:ext cx="5711040" cy="2697840"/>
          </a:xfrm>
          <a:prstGeom prst="rect">
            <a:avLst/>
          </a:prstGeom>
        </p:spPr>
        <p:txBody>
          <a:bodyPr/>
          <a:lstStyle/>
          <a:p>
            <a:endParaRPr/>
          </a:p>
        </p:txBody>
      </p:sp>
      <p:sp>
        <p:nvSpPr>
          <p:cNvPr id="19" name="PlaceHolder 4"/>
          <p:cNvSpPr>
            <a:spLocks noGrp="1"/>
          </p:cNvSpPr>
          <p:nvPr>
            <p:ph type="body"/>
          </p:nvPr>
        </p:nvSpPr>
        <p:spPr>
          <a:xfrm>
            <a:off x="6647040" y="5236560"/>
            <a:ext cx="5711040" cy="2697840"/>
          </a:xfrm>
          <a:prstGeom prst="rect">
            <a:avLst/>
          </a:prstGeom>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389160"/>
            <a:ext cx="11703600" cy="1628280"/>
          </a:xfrm>
          <a:prstGeom prst="rect">
            <a:avLst/>
          </a:prstGeom>
        </p:spPr>
        <p:txBody>
          <a:bodyPr lIns="0" tIns="0" rIns="0" bIns="0" anchor="ctr"/>
          <a:lstStyle/>
          <a:p>
            <a:endParaRPr/>
          </a:p>
        </p:txBody>
      </p:sp>
      <p:sp>
        <p:nvSpPr>
          <p:cNvPr id="21" name="PlaceHolder 2"/>
          <p:cNvSpPr>
            <a:spLocks noGrp="1"/>
          </p:cNvSpPr>
          <p:nvPr>
            <p:ph type="body"/>
          </p:nvPr>
        </p:nvSpPr>
        <p:spPr>
          <a:xfrm>
            <a:off x="650160" y="2282040"/>
            <a:ext cx="5711040" cy="2697840"/>
          </a:xfrm>
          <a:prstGeom prst="rect">
            <a:avLst/>
          </a:prstGeom>
        </p:spPr>
        <p:txBody>
          <a:bodyPr/>
          <a:lstStyle/>
          <a:p>
            <a:endParaRPr/>
          </a:p>
        </p:txBody>
      </p:sp>
      <p:sp>
        <p:nvSpPr>
          <p:cNvPr id="22" name="PlaceHolder 3"/>
          <p:cNvSpPr>
            <a:spLocks noGrp="1"/>
          </p:cNvSpPr>
          <p:nvPr>
            <p:ph type="body"/>
          </p:nvPr>
        </p:nvSpPr>
        <p:spPr>
          <a:xfrm>
            <a:off x="6647040" y="2282040"/>
            <a:ext cx="5711040" cy="2697840"/>
          </a:xfrm>
          <a:prstGeom prst="rect">
            <a:avLst/>
          </a:prstGeom>
        </p:spPr>
        <p:txBody>
          <a:bodyPr/>
          <a:lstStyle/>
          <a:p>
            <a:endParaRPr/>
          </a:p>
        </p:txBody>
      </p:sp>
      <p:sp>
        <p:nvSpPr>
          <p:cNvPr id="23" name="PlaceHolder 4"/>
          <p:cNvSpPr>
            <a:spLocks noGrp="1"/>
          </p:cNvSpPr>
          <p:nvPr>
            <p:ph type="body"/>
          </p:nvPr>
        </p:nvSpPr>
        <p:spPr>
          <a:xfrm>
            <a:off x="650160" y="5236560"/>
            <a:ext cx="11703600" cy="2697840"/>
          </a:xfrm>
          <a:prstGeom prst="rect">
            <a:avLst/>
          </a:prstGeom>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974725" y="3030538"/>
            <a:ext cx="11055350" cy="2090737"/>
          </a:xfrm>
          <a:prstGeom prst="rect">
            <a:avLst/>
          </a:prstGeom>
          <a:noFill/>
          <a:ln w="9525">
            <a:noFill/>
            <a:miter lim="800000"/>
            <a:headEnd/>
            <a:tailEnd/>
          </a:ln>
        </p:spPr>
        <p:txBody>
          <a:bodyPr vert="horz" wrap="square" lIns="50760" tIns="50760" rIns="50760" bIns="50760" numCol="1" anchor="t" anchorCtr="0" compatLnSpc="1">
            <a:prstTxWarp prst="textNoShape">
              <a:avLst/>
            </a:prstTxWarp>
          </a:bodyPr>
          <a:lstStyle/>
          <a:p>
            <a:pPr lvl="0"/>
            <a:r>
              <a:rPr lang="en-US"/>
              <a:t>Click to edit the title text formatClick to edit Master title style</a:t>
            </a:r>
          </a:p>
        </p:txBody>
      </p:sp>
      <p:sp>
        <p:nvSpPr>
          <p:cNvPr id="4" name="PlaceHolder 2"/>
          <p:cNvSpPr>
            <a:spLocks noGrp="1"/>
          </p:cNvSpPr>
          <p:nvPr>
            <p:ph type="sldNum"/>
          </p:nvPr>
        </p:nvSpPr>
        <p:spPr>
          <a:xfrm>
            <a:off x="12458700" y="9245600"/>
            <a:ext cx="342900" cy="368300"/>
          </a:xfrm>
          <a:prstGeom prst="rect">
            <a:avLst/>
          </a:prstGeom>
        </p:spPr>
        <p:txBody>
          <a:bodyPr/>
          <a:lstStyle>
            <a:lvl1pPr fontAlgn="auto">
              <a:spcBef>
                <a:spcPts val="0"/>
              </a:spcBef>
              <a:spcAft>
                <a:spcPts val="0"/>
              </a:spcAft>
              <a:defRPr>
                <a:solidFill>
                  <a:srgbClr val="000000"/>
                </a:solidFill>
                <a:latin typeface="Gill Sans"/>
                <a:ea typeface="ＭＳ Ｐゴシック"/>
                <a:cs typeface="+mn-cs"/>
              </a:defRPr>
            </a:lvl1pPr>
          </a:lstStyle>
          <a:p>
            <a:pPr>
              <a:defRPr/>
            </a:pPr>
            <a:fld id="{58075CDB-E7E0-104B-9C05-06708564F5DB}" type="slidenum">
              <a:rPr lang="en-US"/>
              <a:pPr>
                <a:defRPr/>
              </a:pPr>
              <a:t>‹#›</a:t>
            </a:fld>
            <a:endParaRPr>
              <a:latin typeface="+mn-lt"/>
              <a:ea typeface="+mn-ea"/>
            </a:endParaRPr>
          </a:p>
        </p:txBody>
      </p:sp>
      <p:sp>
        <p:nvSpPr>
          <p:cNvPr id="2" name="PlaceHolder 3"/>
          <p:cNvSpPr>
            <a:spLocks noGrp="1"/>
          </p:cNvSpPr>
          <p:nvPr>
            <p:ph type="body"/>
          </p:nvPr>
        </p:nvSpPr>
        <p:spPr>
          <a:xfrm>
            <a:off x="650875" y="2282825"/>
            <a:ext cx="11703050" cy="5656263"/>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9pPr>
    </p:bodyStyle>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sldNum"/>
          </p:nvPr>
        </p:nvSpPr>
        <p:spPr>
          <a:xfrm>
            <a:off x="12458700" y="9245600"/>
            <a:ext cx="342900" cy="368300"/>
          </a:xfrm>
          <a:prstGeom prst="rect">
            <a:avLst/>
          </a:prstGeom>
        </p:spPr>
        <p:txBody>
          <a:bodyPr/>
          <a:lstStyle>
            <a:lvl1pPr fontAlgn="auto">
              <a:spcBef>
                <a:spcPts val="0"/>
              </a:spcBef>
              <a:spcAft>
                <a:spcPts val="0"/>
              </a:spcAft>
              <a:defRPr>
                <a:solidFill>
                  <a:srgbClr val="000000"/>
                </a:solidFill>
                <a:latin typeface="Gill Sans"/>
                <a:ea typeface="ＭＳ Ｐゴシック"/>
                <a:cs typeface="+mn-cs"/>
              </a:defRPr>
            </a:lvl1pPr>
          </a:lstStyle>
          <a:p>
            <a:pPr>
              <a:defRPr/>
            </a:pPr>
            <a:fld id="{B945AD69-4316-A741-8496-EB11AA328569}" type="slidenum">
              <a:rPr lang="en-US"/>
              <a:pPr>
                <a:defRPr/>
              </a:pPr>
              <a:t>‹#›</a:t>
            </a:fld>
            <a:endParaRPr>
              <a:latin typeface="+mn-lt"/>
              <a:ea typeface="+mn-ea"/>
            </a:endParaRPr>
          </a:p>
        </p:txBody>
      </p:sp>
      <p:sp>
        <p:nvSpPr>
          <p:cNvPr id="14339" name="PlaceHolder 2"/>
          <p:cNvSpPr>
            <a:spLocks noGrp="1"/>
          </p:cNvSpPr>
          <p:nvPr>
            <p:ph type="title"/>
          </p:nvPr>
        </p:nvSpPr>
        <p:spPr bwMode="auto">
          <a:xfrm>
            <a:off x="650875" y="388938"/>
            <a:ext cx="11703050" cy="16287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the title text format</a:t>
            </a:r>
          </a:p>
        </p:txBody>
      </p:sp>
      <p:sp>
        <p:nvSpPr>
          <p:cNvPr id="39" name="PlaceHolder 3"/>
          <p:cNvSpPr>
            <a:spLocks noGrp="1"/>
          </p:cNvSpPr>
          <p:nvPr>
            <p:ph type="body"/>
          </p:nvPr>
        </p:nvSpPr>
        <p:spPr>
          <a:xfrm>
            <a:off x="650875" y="2282825"/>
            <a:ext cx="11703050" cy="5656263"/>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9pPr>
    </p:bodyStyle>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PlaceHolder 1"/>
          <p:cNvSpPr>
            <a:spLocks noGrp="1"/>
          </p:cNvSpPr>
          <p:nvPr>
            <p:ph type="title"/>
          </p:nvPr>
        </p:nvSpPr>
        <p:spPr bwMode="auto">
          <a:xfrm>
            <a:off x="1270000" y="254000"/>
            <a:ext cx="10477500" cy="2438400"/>
          </a:xfrm>
          <a:prstGeom prst="rect">
            <a:avLst/>
          </a:prstGeom>
          <a:noFill/>
          <a:ln w="9525">
            <a:noFill/>
            <a:miter lim="800000"/>
            <a:headEnd/>
            <a:tailEnd/>
          </a:ln>
        </p:spPr>
        <p:txBody>
          <a:bodyPr vert="horz" wrap="square" lIns="38160" tIns="38160" rIns="38160" bIns="38160" numCol="1" anchor="ctr" anchorCtr="0" compatLnSpc="1">
            <a:prstTxWarp prst="textNoShape">
              <a:avLst/>
            </a:prstTxWarp>
          </a:bodyPr>
          <a:lstStyle/>
          <a:p>
            <a:pPr lvl="0"/>
            <a:r>
              <a:rPr lang="en-US"/>
              <a:t>Click to edit the title text formatClick to edit Master title style</a:t>
            </a:r>
          </a:p>
        </p:txBody>
      </p:sp>
      <p:sp>
        <p:nvSpPr>
          <p:cNvPr id="75" name="PlaceHolder 2"/>
          <p:cNvSpPr>
            <a:spLocks noGrp="1"/>
          </p:cNvSpPr>
          <p:nvPr>
            <p:ph type="body"/>
          </p:nvPr>
        </p:nvSpPr>
        <p:spPr>
          <a:xfrm>
            <a:off x="1270000" y="2768600"/>
            <a:ext cx="10477500" cy="5727700"/>
          </a:xfrm>
          <a:prstGeom prst="rect">
            <a:avLst/>
          </a:prstGeom>
        </p:spPr>
        <p:txBody>
          <a:bodyPr lIns="38160" tIns="38160" rIns="38160" bIns="38160" anchor="ctr"/>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r>
              <a:rPr lang="en-US"/>
              <a:t>Seventh Outline LevelClick to edit Master text styles</a:t>
            </a:r>
            <a:endParaRPr/>
          </a:p>
          <a:p>
            <a:pPr lvl="1"/>
            <a:r>
              <a:rPr lang="en-US"/>
              <a:t>Second level</a:t>
            </a:r>
            <a:endParaRPr/>
          </a:p>
          <a:p>
            <a:pPr lvl="2"/>
            <a:r>
              <a:rPr lang="en-US"/>
              <a:t>Third level</a:t>
            </a:r>
            <a:endParaRPr/>
          </a:p>
          <a:p>
            <a:pPr lvl="3"/>
            <a:r>
              <a:rPr lang="en-US"/>
              <a:t>Fourth level</a:t>
            </a:r>
            <a:endParaRPr/>
          </a:p>
          <a:p>
            <a:pPr lvl="4"/>
            <a:r>
              <a:rPr lang="en-US"/>
              <a:t>Fifth level</a:t>
            </a:r>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47"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16"/>
          <p:cNvPicPr>
            <a:picLocks noChangeAspect="1" noChangeArrowheads="1"/>
          </p:cNvPicPr>
          <p:nvPr/>
        </p:nvPicPr>
        <p:blipFill>
          <a:blip r:embed="rId3"/>
          <a:srcRect/>
          <a:stretch>
            <a:fillRect/>
          </a:stretch>
        </p:blipFill>
        <p:spPr bwMode="auto">
          <a:xfrm>
            <a:off x="-107950" y="-1733550"/>
            <a:ext cx="13112750" cy="14990763"/>
          </a:xfrm>
          <a:prstGeom prst="rect">
            <a:avLst/>
          </a:prstGeom>
          <a:noFill/>
          <a:ln w="9360">
            <a:noFill/>
            <a:miter lim="800000"/>
            <a:headEnd/>
            <a:tailEnd/>
          </a:ln>
        </p:spPr>
      </p:pic>
      <p:sp>
        <p:nvSpPr>
          <p:cNvPr id="116" name="CustomShape 1"/>
          <p:cNvSpPr/>
          <p:nvPr/>
        </p:nvSpPr>
        <p:spPr>
          <a:xfrm>
            <a:off x="0" y="546100"/>
            <a:ext cx="4840288" cy="10287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fontAlgn="auto">
              <a:spcBef>
                <a:spcPts val="0"/>
              </a:spcBef>
              <a:spcAft>
                <a:spcPts val="0"/>
              </a:spcAft>
              <a:defRPr/>
            </a:pPr>
            <a:r>
              <a:rPr lang="en-US" sz="4000">
                <a:solidFill>
                  <a:srgbClr val="DEC371"/>
                </a:solidFill>
                <a:latin typeface="Arial Black"/>
                <a:ea typeface="Arial Black"/>
              </a:rPr>
              <a:t>CHARM-X:</a:t>
            </a:r>
            <a:endParaRPr/>
          </a:p>
          <a:p>
            <a:pPr algn="ctr" fontAlgn="auto">
              <a:spcBef>
                <a:spcPts val="0"/>
              </a:spcBef>
              <a:spcAft>
                <a:spcPts val="0"/>
              </a:spcAft>
              <a:defRPr/>
            </a:pPr>
            <a:r>
              <a:rPr lang="en-US" sz="4000">
                <a:solidFill>
                  <a:srgbClr val="DEC371"/>
                </a:solidFill>
                <a:latin typeface="Arial Black"/>
                <a:ea typeface="Arial Black"/>
              </a:rPr>
              <a:t>Rings in 2013-2014</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Shape 1"/>
          <p:cNvSpPr txBox="1">
            <a:spLocks noChangeArrowheads="1"/>
          </p:cNvSpPr>
          <p:nvPr/>
        </p:nvSpPr>
        <p:spPr bwMode="auto">
          <a:xfrm>
            <a:off x="1244600" y="206375"/>
            <a:ext cx="10769600" cy="412750"/>
          </a:xfrm>
          <a:prstGeom prst="rect">
            <a:avLst/>
          </a:prstGeom>
          <a:noFill/>
          <a:ln w="9360">
            <a:noFill/>
            <a:miter lim="800000"/>
            <a:headEnd/>
            <a:tailEnd/>
          </a:ln>
        </p:spPr>
        <p:txBody>
          <a:bodyPr lIns="50760" tIns="50760" rIns="50760" bIns="50760">
            <a:prstTxWarp prst="textNoShape">
              <a:avLst/>
            </a:prstTxWarp>
          </a:bodyPr>
          <a:lstStyle/>
          <a:p>
            <a:pPr algn="ctr"/>
            <a:r>
              <a:rPr lang="en-US" sz="2800" b="1">
                <a:solidFill>
                  <a:srgbClr val="000000"/>
                </a:solidFill>
                <a:ea typeface="ヒラギノ角ゴ ProN W3" charset="-128"/>
                <a:cs typeface="ヒラギノ角ゴ ProN W3" charset="-128"/>
              </a:rPr>
              <a:t>VIMS: occultations reveal “overstable” radial oscillations </a:t>
            </a:r>
            <a:endParaRPr lang="en-US">
              <a:ea typeface="DejaVu Sans" charset="0"/>
              <a:cs typeface="DejaVu Sans" charset="0"/>
            </a:endParaRPr>
          </a:p>
        </p:txBody>
      </p:sp>
      <p:sp>
        <p:nvSpPr>
          <p:cNvPr id="184" name="CustomShape 2"/>
          <p:cNvSpPr/>
          <p:nvPr/>
        </p:nvSpPr>
        <p:spPr>
          <a:xfrm>
            <a:off x="465138" y="935038"/>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185" name="CustomShape 3"/>
          <p:cNvSpPr/>
          <p:nvPr/>
        </p:nvSpPr>
        <p:spPr>
          <a:xfrm>
            <a:off x="555625" y="1093788"/>
            <a:ext cx="7107238" cy="7427912"/>
          </a:xfrm>
          <a:prstGeom prst="rect">
            <a:avLst/>
          </a:prstGeom>
          <a:noFill/>
          <a:ln w="9360">
            <a:noFill/>
          </a:ln>
        </p:spPr>
        <p:style>
          <a:lnRef idx="0">
            <a:scrgbClr r="0" g="0" b="0"/>
          </a:lnRef>
          <a:fillRef idx="0">
            <a:scrgbClr r="0" g="0" b="0"/>
          </a:fillRef>
          <a:effectRef idx="0">
            <a:scrgbClr r="0" g="0" b="0"/>
          </a:effectRef>
          <a:fontRef idx="minor"/>
        </p:style>
      </p:sp>
      <p:sp>
        <p:nvSpPr>
          <p:cNvPr id="186" name="CustomShape 4"/>
          <p:cNvSpPr/>
          <p:nvPr/>
        </p:nvSpPr>
        <p:spPr>
          <a:xfrm>
            <a:off x="7685088" y="8067675"/>
            <a:ext cx="5345112" cy="13462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latin typeface="Gill Sans"/>
                <a:ea typeface="ＭＳ Ｐゴシック"/>
              </a:rPr>
              <a:t>Comparing  ingress and egress occultations that were separated in longitude by only a few thousand km, a longitudinal correlation length of about 2500km was determined. </a:t>
            </a:r>
            <a:endParaRPr/>
          </a:p>
        </p:txBody>
      </p:sp>
      <p:sp>
        <p:nvSpPr>
          <p:cNvPr id="187" name="CustomShape 5"/>
          <p:cNvSpPr/>
          <p:nvPr/>
        </p:nvSpPr>
        <p:spPr>
          <a:xfrm>
            <a:off x="5276850" y="1827213"/>
            <a:ext cx="257175" cy="431800"/>
          </a:xfrm>
          <a:prstGeom prst="rect">
            <a:avLst/>
          </a:prstGeom>
          <a:noFill/>
          <a:ln w="9360">
            <a:noFill/>
          </a:ln>
        </p:spPr>
        <p:style>
          <a:lnRef idx="0">
            <a:scrgbClr r="0" g="0" b="0"/>
          </a:lnRef>
          <a:fillRef idx="0">
            <a:scrgbClr r="0" g="0" b="0"/>
          </a:fillRef>
          <a:effectRef idx="0">
            <a:scrgbClr r="0" g="0" b="0"/>
          </a:effectRef>
          <a:fontRef idx="minor"/>
        </p:style>
      </p:sp>
      <p:sp>
        <p:nvSpPr>
          <p:cNvPr id="188" name="CustomShape 6"/>
          <p:cNvSpPr/>
          <p:nvPr/>
        </p:nvSpPr>
        <p:spPr>
          <a:xfrm>
            <a:off x="6176963" y="1287463"/>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89" name="CustomShape 7"/>
          <p:cNvSpPr/>
          <p:nvPr/>
        </p:nvSpPr>
        <p:spPr>
          <a:xfrm>
            <a:off x="7466013" y="5045075"/>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pic>
        <p:nvPicPr>
          <p:cNvPr id="54281" name="Picture 13"/>
          <p:cNvPicPr>
            <a:picLocks noChangeAspect="1" noChangeArrowheads="1"/>
          </p:cNvPicPr>
          <p:nvPr/>
        </p:nvPicPr>
        <p:blipFill>
          <a:blip r:embed="rId2"/>
          <a:srcRect/>
          <a:stretch>
            <a:fillRect/>
          </a:stretch>
        </p:blipFill>
        <p:spPr bwMode="auto">
          <a:xfrm>
            <a:off x="0" y="2211388"/>
            <a:ext cx="7202488" cy="1716087"/>
          </a:xfrm>
          <a:prstGeom prst="rect">
            <a:avLst/>
          </a:prstGeom>
          <a:noFill/>
          <a:ln w="9360">
            <a:noFill/>
            <a:miter lim="800000"/>
            <a:headEnd/>
            <a:tailEnd/>
          </a:ln>
        </p:spPr>
      </p:pic>
      <p:pic>
        <p:nvPicPr>
          <p:cNvPr id="54282" name="Picture 14"/>
          <p:cNvPicPr>
            <a:picLocks noChangeAspect="1" noChangeArrowheads="1"/>
          </p:cNvPicPr>
          <p:nvPr/>
        </p:nvPicPr>
        <p:blipFill>
          <a:blip r:embed="rId3"/>
          <a:srcRect/>
          <a:stretch>
            <a:fillRect/>
          </a:stretch>
        </p:blipFill>
        <p:spPr bwMode="auto">
          <a:xfrm>
            <a:off x="0" y="3902075"/>
            <a:ext cx="7539038" cy="5634038"/>
          </a:xfrm>
          <a:prstGeom prst="rect">
            <a:avLst/>
          </a:prstGeom>
          <a:noFill/>
          <a:ln w="9360">
            <a:noFill/>
            <a:miter lim="800000"/>
            <a:headEnd/>
            <a:tailEnd/>
          </a:ln>
        </p:spPr>
      </p:pic>
      <p:pic>
        <p:nvPicPr>
          <p:cNvPr id="54283" name="Picture 17"/>
          <p:cNvPicPr>
            <a:picLocks noChangeAspect="1" noChangeArrowheads="1"/>
          </p:cNvPicPr>
          <p:nvPr/>
        </p:nvPicPr>
        <p:blipFill>
          <a:blip r:embed="rId4"/>
          <a:srcRect/>
          <a:stretch>
            <a:fillRect/>
          </a:stretch>
        </p:blipFill>
        <p:spPr bwMode="auto">
          <a:xfrm>
            <a:off x="7432675" y="3832225"/>
            <a:ext cx="5572125" cy="4313238"/>
          </a:xfrm>
          <a:prstGeom prst="rect">
            <a:avLst/>
          </a:prstGeom>
          <a:noFill/>
          <a:ln w="9360">
            <a:noFill/>
            <a:miter lim="800000"/>
            <a:headEnd/>
            <a:tailEnd/>
          </a:ln>
        </p:spPr>
      </p:pic>
      <p:sp>
        <p:nvSpPr>
          <p:cNvPr id="193" name="CustomShape 8"/>
          <p:cNvSpPr/>
          <p:nvPr/>
        </p:nvSpPr>
        <p:spPr>
          <a:xfrm>
            <a:off x="0" y="728663"/>
            <a:ext cx="13004800" cy="16510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latin typeface="Gill Sans"/>
                <a:ea typeface="ＭＳ Ｐゴシック"/>
              </a:rPr>
              <a:t>Using results from ingress and egress occultations, Hedman et al (2014, A.J.) showed that viscous overstabilities permeate the entire inner A ring. Such structures result from an oscillating balance between viscous stress in collisions, and the natural orbital radial oscillations. The two figures directly below (black) show how these axisymmetric compressions can arise on top of ubiquitous trailing self gravity wakes; x is radial, y is angular, and z is vertical. The orange and blue curves show inferred wavelength (about 200m) and amplitude of the overstabilities. </a:t>
            </a:r>
            <a:endParaRPr/>
          </a:p>
        </p:txBody>
      </p:sp>
      <p:sp>
        <p:nvSpPr>
          <p:cNvPr id="194" name="CustomShape 9"/>
          <p:cNvSpPr/>
          <p:nvPr/>
        </p:nvSpPr>
        <p:spPr>
          <a:xfrm>
            <a:off x="7315200" y="2263775"/>
            <a:ext cx="5689600" cy="13462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latin typeface="Gill Sans"/>
                <a:ea typeface="ＭＳ Ｐゴシック"/>
              </a:rPr>
              <a:t>In several regions, the wavelength becomes poorly defined and the amplitude drops to zero. These may be regions where the occulted star itself is too broad to resolve the pattern.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6230938" y="-1465263"/>
            <a:ext cx="6773862" cy="9032876"/>
          </a:xfrm>
          <a:prstGeom prst="rect">
            <a:avLst/>
          </a:prstGeom>
          <a:noFill/>
          <a:ln w="9525">
            <a:noFill/>
            <a:miter lim="800000"/>
            <a:headEnd/>
            <a:tailEnd/>
          </a:ln>
        </p:spPr>
      </p:pic>
      <p:sp>
        <p:nvSpPr>
          <p:cNvPr id="196" name="CustomShape 1"/>
          <p:cNvSpPr/>
          <p:nvPr/>
        </p:nvSpPr>
        <p:spPr>
          <a:xfrm>
            <a:off x="6176963" y="-1679575"/>
            <a:ext cx="6827837" cy="4551363"/>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pic>
        <p:nvPicPr>
          <p:cNvPr id="55300" name="Picture 4"/>
          <p:cNvPicPr>
            <a:picLocks noChangeAspect="1" noChangeArrowheads="1"/>
          </p:cNvPicPr>
          <p:nvPr/>
        </p:nvPicPr>
        <p:blipFill>
          <a:blip r:embed="rId4"/>
          <a:srcRect/>
          <a:stretch>
            <a:fillRect/>
          </a:stretch>
        </p:blipFill>
        <p:spPr bwMode="auto">
          <a:xfrm>
            <a:off x="0" y="2897188"/>
            <a:ext cx="6234113" cy="5192712"/>
          </a:xfrm>
          <a:prstGeom prst="rect">
            <a:avLst/>
          </a:prstGeom>
          <a:noFill/>
          <a:ln w="9525">
            <a:noFill/>
            <a:miter lim="800000"/>
            <a:headEnd/>
            <a:tailEnd/>
          </a:ln>
        </p:spPr>
      </p:pic>
      <p:pic>
        <p:nvPicPr>
          <p:cNvPr id="55301" name="Picture 5"/>
          <p:cNvPicPr>
            <a:picLocks noChangeAspect="1" noChangeArrowheads="1"/>
          </p:cNvPicPr>
          <p:nvPr/>
        </p:nvPicPr>
        <p:blipFill>
          <a:blip r:embed="rId5"/>
          <a:srcRect/>
          <a:stretch>
            <a:fillRect/>
          </a:stretch>
        </p:blipFill>
        <p:spPr bwMode="auto">
          <a:xfrm>
            <a:off x="7294563" y="4856163"/>
            <a:ext cx="5710237" cy="5710237"/>
          </a:xfrm>
          <a:prstGeom prst="rect">
            <a:avLst/>
          </a:prstGeom>
          <a:noFill/>
          <a:ln w="9525">
            <a:noFill/>
            <a:miter lim="800000"/>
            <a:headEnd/>
            <a:tailEnd/>
          </a:ln>
        </p:spPr>
      </p:pic>
      <p:pic>
        <p:nvPicPr>
          <p:cNvPr id="55302" name="Picture 6"/>
          <p:cNvPicPr>
            <a:picLocks noChangeAspect="1" noChangeArrowheads="1"/>
          </p:cNvPicPr>
          <p:nvPr/>
        </p:nvPicPr>
        <p:blipFill>
          <a:blip r:embed="rId6"/>
          <a:srcRect/>
          <a:stretch>
            <a:fillRect/>
          </a:stretch>
        </p:blipFill>
        <p:spPr bwMode="auto">
          <a:xfrm>
            <a:off x="-17463" y="4862513"/>
            <a:ext cx="7307263" cy="4891087"/>
          </a:xfrm>
          <a:prstGeom prst="rect">
            <a:avLst/>
          </a:prstGeom>
          <a:noFill/>
          <a:ln w="9525">
            <a:noFill/>
            <a:miter lim="800000"/>
            <a:headEnd/>
            <a:tailEnd/>
          </a:ln>
        </p:spPr>
      </p:pic>
      <p:pic>
        <p:nvPicPr>
          <p:cNvPr id="55303" name="Picture 7"/>
          <p:cNvPicPr>
            <a:picLocks noChangeAspect="1" noChangeArrowheads="1"/>
          </p:cNvPicPr>
          <p:nvPr/>
        </p:nvPicPr>
        <p:blipFill>
          <a:blip r:embed="rId7"/>
          <a:srcRect/>
          <a:stretch>
            <a:fillRect/>
          </a:stretch>
        </p:blipFill>
        <p:spPr bwMode="auto">
          <a:xfrm>
            <a:off x="9942513" y="6721475"/>
            <a:ext cx="3062287" cy="3032125"/>
          </a:xfrm>
          <a:prstGeom prst="rect">
            <a:avLst/>
          </a:prstGeom>
          <a:noFill/>
          <a:ln w="9525">
            <a:noFill/>
            <a:miter lim="800000"/>
            <a:headEnd/>
            <a:tailEnd/>
          </a:ln>
        </p:spPr>
      </p:pic>
      <p:sp>
        <p:nvSpPr>
          <p:cNvPr id="201" name="CustomShape 2"/>
          <p:cNvSpPr/>
          <p:nvPr/>
        </p:nvSpPr>
        <p:spPr>
          <a:xfrm>
            <a:off x="6348413" y="487363"/>
            <a:ext cx="6438900" cy="1165225"/>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algn="ctr" fontAlgn="auto">
              <a:spcBef>
                <a:spcPts val="0"/>
              </a:spcBef>
              <a:spcAft>
                <a:spcPts val="0"/>
              </a:spcAft>
              <a:defRPr/>
            </a:pPr>
            <a:r>
              <a:rPr lang="en-US" sz="3400">
                <a:solidFill>
                  <a:srgbClr val="D0703B"/>
                </a:solidFill>
                <a:ea typeface="ＭＳ Ｐゴシック"/>
              </a:rPr>
              <a:t>Why are the rings reddish?  “organic” or inorganic origin?</a:t>
            </a:r>
            <a:endParaRPr/>
          </a:p>
        </p:txBody>
      </p:sp>
      <p:pic>
        <p:nvPicPr>
          <p:cNvPr id="55305" name="Picture 9"/>
          <p:cNvPicPr>
            <a:picLocks noChangeAspect="1" noChangeArrowheads="1"/>
          </p:cNvPicPr>
          <p:nvPr/>
        </p:nvPicPr>
        <p:blipFill>
          <a:blip r:embed="rId8"/>
          <a:srcRect/>
          <a:stretch>
            <a:fillRect/>
          </a:stretch>
        </p:blipFill>
        <p:spPr bwMode="auto">
          <a:xfrm>
            <a:off x="506413" y="0"/>
            <a:ext cx="5616575" cy="2849563"/>
          </a:xfrm>
          <a:prstGeom prst="rect">
            <a:avLst/>
          </a:prstGeom>
          <a:noFill/>
          <a:ln w="9525">
            <a:noFill/>
            <a:miter lim="800000"/>
            <a:headEnd/>
            <a:tailEnd/>
          </a:ln>
        </p:spPr>
      </p:pic>
      <p:sp>
        <p:nvSpPr>
          <p:cNvPr id="203" name="CustomShape 3"/>
          <p:cNvSpPr/>
          <p:nvPr/>
        </p:nvSpPr>
        <p:spPr>
          <a:xfrm>
            <a:off x="2825750" y="4886325"/>
            <a:ext cx="1143000" cy="557213"/>
          </a:xfrm>
          <a:prstGeom prst="rect">
            <a:avLst/>
          </a:prstGeom>
          <a:noFill/>
          <a:ln w="9360">
            <a:noFill/>
          </a:ln>
        </p:spPr>
        <p:style>
          <a:lnRef idx="0">
            <a:scrgbClr r="0" g="0" b="0"/>
          </a:lnRef>
          <a:fillRef idx="0">
            <a:scrgbClr r="0" g="0" b="0"/>
          </a:fillRef>
          <a:effectRef idx="0">
            <a:scrgbClr r="0" g="0" b="0"/>
          </a:effectRef>
          <a:fontRef idx="minor"/>
        </p:style>
        <p:txBody>
          <a:bodyPr wrap="none" lIns="129960" tIns="65160" rIns="129960" bIns="65160"/>
          <a:lstStyle/>
          <a:p>
            <a:pPr fontAlgn="auto">
              <a:spcBef>
                <a:spcPts val="0"/>
              </a:spcBef>
              <a:spcAft>
                <a:spcPts val="0"/>
              </a:spcAft>
              <a:defRPr/>
            </a:pPr>
            <a:r>
              <a:rPr lang="en-US" sz="2800">
                <a:solidFill>
                  <a:srgbClr val="000000"/>
                </a:solidFill>
                <a:ea typeface="ＭＳ Ｐゴシック"/>
              </a:rPr>
              <a:t>PAHs</a:t>
            </a:r>
            <a:endParaRPr/>
          </a:p>
        </p:txBody>
      </p:sp>
      <p:sp>
        <p:nvSpPr>
          <p:cNvPr id="204" name="CustomShape 4"/>
          <p:cNvSpPr/>
          <p:nvPr/>
        </p:nvSpPr>
        <p:spPr>
          <a:xfrm>
            <a:off x="9821863" y="6619875"/>
            <a:ext cx="3055937" cy="527050"/>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fontAlgn="auto">
              <a:spcBef>
                <a:spcPts val="0"/>
              </a:spcBef>
              <a:spcAft>
                <a:spcPts val="0"/>
              </a:spcAft>
              <a:defRPr/>
            </a:pPr>
            <a:r>
              <a:rPr lang="en-US" sz="2600">
                <a:solidFill>
                  <a:srgbClr val="000000"/>
                </a:solidFill>
                <a:ea typeface="ＭＳ Ｐゴシック"/>
              </a:rPr>
              <a:t>(nano-)hematite</a:t>
            </a:r>
            <a:endParaRPr/>
          </a:p>
        </p:txBody>
      </p:sp>
      <p:sp>
        <p:nvSpPr>
          <p:cNvPr id="205" name="CustomShape 5"/>
          <p:cNvSpPr/>
          <p:nvPr/>
        </p:nvSpPr>
        <p:spPr>
          <a:xfrm>
            <a:off x="6786563" y="2116138"/>
            <a:ext cx="5518150" cy="1044575"/>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algn="ctr" fontAlgn="auto">
              <a:spcBef>
                <a:spcPts val="0"/>
              </a:spcBef>
              <a:spcAft>
                <a:spcPts val="0"/>
              </a:spcAft>
              <a:defRPr/>
            </a:pPr>
            <a:r>
              <a:rPr lang="en-US" sz="2000">
                <a:solidFill>
                  <a:srgbClr val="BB6722"/>
                </a:solidFill>
                <a:ea typeface="ＭＳ Ｐゴシック"/>
              </a:rPr>
              <a:t>Cuzzi et al 2009; Saturn from Cassini-Huygens</a:t>
            </a:r>
            <a:endParaRPr/>
          </a:p>
          <a:p>
            <a:pPr algn="ctr" fontAlgn="auto">
              <a:spcBef>
                <a:spcPts val="0"/>
              </a:spcBef>
              <a:spcAft>
                <a:spcPts val="0"/>
              </a:spcAft>
              <a:defRPr/>
            </a:pPr>
            <a:r>
              <a:rPr lang="en-US" sz="2000">
                <a:solidFill>
                  <a:srgbClr val="BB6722"/>
                </a:solidFill>
                <a:ea typeface="ＭＳ Ｐゴシック"/>
              </a:rPr>
              <a:t>Clark et al this meeting</a:t>
            </a:r>
            <a:endParaRPr/>
          </a:p>
        </p:txBody>
      </p:sp>
      <p:sp>
        <p:nvSpPr>
          <p:cNvPr id="206" name="CustomShape 6"/>
          <p:cNvSpPr/>
          <p:nvPr/>
        </p:nvSpPr>
        <p:spPr>
          <a:xfrm>
            <a:off x="11229975" y="9358313"/>
            <a:ext cx="2027238" cy="527050"/>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fontAlgn="auto">
              <a:spcBef>
                <a:spcPts val="0"/>
              </a:spcBef>
              <a:spcAft>
                <a:spcPts val="0"/>
              </a:spcAft>
              <a:defRPr/>
            </a:pPr>
            <a:r>
              <a:rPr lang="en-US" sz="2600">
                <a:solidFill>
                  <a:srgbClr val="000000"/>
                </a:solidFill>
                <a:ea typeface="ＭＳ Ｐゴシック"/>
              </a:rPr>
              <a:t>(nano-)iron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1026"/>
          <p:cNvPicPr>
            <a:picLocks noChangeAspect="1" noChangeArrowheads="1"/>
          </p:cNvPicPr>
          <p:nvPr/>
        </p:nvPicPr>
        <p:blipFill>
          <a:blip r:embed="rId2"/>
          <a:srcRect/>
          <a:stretch>
            <a:fillRect/>
          </a:stretch>
        </p:blipFill>
        <p:spPr bwMode="auto">
          <a:xfrm>
            <a:off x="-42863" y="0"/>
            <a:ext cx="5576888" cy="3122613"/>
          </a:xfrm>
          <a:prstGeom prst="rect">
            <a:avLst/>
          </a:prstGeom>
          <a:noFill/>
          <a:ln w="9525">
            <a:noFill/>
            <a:miter lim="800000"/>
            <a:headEnd/>
            <a:tailEnd/>
          </a:ln>
        </p:spPr>
      </p:pic>
      <p:pic>
        <p:nvPicPr>
          <p:cNvPr id="57347" name="Picture 1027"/>
          <p:cNvPicPr>
            <a:picLocks noChangeAspect="1" noChangeArrowheads="1"/>
          </p:cNvPicPr>
          <p:nvPr/>
        </p:nvPicPr>
        <p:blipFill>
          <a:blip r:embed="rId3"/>
          <a:srcRect/>
          <a:stretch>
            <a:fillRect/>
          </a:stretch>
        </p:blipFill>
        <p:spPr bwMode="auto">
          <a:xfrm>
            <a:off x="5546725" y="550863"/>
            <a:ext cx="7226300" cy="3783012"/>
          </a:xfrm>
          <a:prstGeom prst="rect">
            <a:avLst/>
          </a:prstGeom>
          <a:noFill/>
          <a:ln w="9525">
            <a:noFill/>
            <a:miter lim="800000"/>
            <a:headEnd/>
            <a:tailEnd/>
          </a:ln>
        </p:spPr>
      </p:pic>
      <p:sp>
        <p:nvSpPr>
          <p:cNvPr id="57348" name="TextShape 1"/>
          <p:cNvSpPr txBox="1">
            <a:spLocks noChangeArrowheads="1"/>
          </p:cNvSpPr>
          <p:nvPr/>
        </p:nvSpPr>
        <p:spPr bwMode="auto">
          <a:xfrm>
            <a:off x="6184900" y="57150"/>
            <a:ext cx="5978525" cy="568325"/>
          </a:xfrm>
          <a:prstGeom prst="rect">
            <a:avLst/>
          </a:prstGeom>
          <a:solidFill>
            <a:srgbClr val="FFFFFF"/>
          </a:solidFill>
          <a:ln w="9360">
            <a:noFill/>
            <a:miter lim="800000"/>
            <a:headEnd/>
            <a:tailEnd/>
          </a:ln>
        </p:spPr>
        <p:txBody>
          <a:bodyPr lIns="50760" tIns="50760" rIns="50760" bIns="50760">
            <a:prstTxWarp prst="textNoShape">
              <a:avLst/>
            </a:prstTxWarp>
          </a:bodyPr>
          <a:lstStyle/>
          <a:p>
            <a:pPr algn="ctr"/>
            <a:r>
              <a:rPr lang="en-US" sz="2800" b="1">
                <a:solidFill>
                  <a:srgbClr val="000000"/>
                </a:solidFill>
                <a:ea typeface="ヒラギノ角ゴ ProN W3" charset="-128"/>
                <a:cs typeface="ヒラギノ角ゴ ProN W3" charset="-128"/>
              </a:rPr>
              <a:t>VIMS: Digging Deep for Organics </a:t>
            </a:r>
            <a:endParaRPr lang="en-US">
              <a:ea typeface="DejaVu Sans" charset="0"/>
              <a:cs typeface="DejaVu Sans" charset="0"/>
            </a:endParaRPr>
          </a:p>
        </p:txBody>
      </p:sp>
      <p:pic>
        <p:nvPicPr>
          <p:cNvPr id="57349" name="Picture 1028"/>
          <p:cNvPicPr>
            <a:picLocks noChangeAspect="1" noChangeArrowheads="1"/>
          </p:cNvPicPr>
          <p:nvPr/>
        </p:nvPicPr>
        <p:blipFill>
          <a:blip r:embed="rId4"/>
          <a:srcRect/>
          <a:stretch>
            <a:fillRect/>
          </a:stretch>
        </p:blipFill>
        <p:spPr bwMode="auto">
          <a:xfrm>
            <a:off x="8083550" y="7032625"/>
            <a:ext cx="3413125" cy="2487613"/>
          </a:xfrm>
          <a:prstGeom prst="rect">
            <a:avLst/>
          </a:prstGeom>
          <a:noFill/>
          <a:ln w="9525">
            <a:noFill/>
            <a:miter lim="800000"/>
            <a:headEnd/>
            <a:tailEnd/>
          </a:ln>
        </p:spPr>
      </p:pic>
      <p:pic>
        <p:nvPicPr>
          <p:cNvPr id="57350" name="Picture 1029"/>
          <p:cNvPicPr>
            <a:picLocks noChangeAspect="1" noChangeArrowheads="1"/>
          </p:cNvPicPr>
          <p:nvPr/>
        </p:nvPicPr>
        <p:blipFill>
          <a:blip r:embed="rId5"/>
          <a:srcRect/>
          <a:stretch>
            <a:fillRect/>
          </a:stretch>
        </p:blipFill>
        <p:spPr bwMode="auto">
          <a:xfrm>
            <a:off x="-296863" y="3132138"/>
            <a:ext cx="5807076" cy="3565525"/>
          </a:xfrm>
          <a:prstGeom prst="rect">
            <a:avLst/>
          </a:prstGeom>
          <a:noFill/>
          <a:ln w="9525">
            <a:noFill/>
            <a:miter lim="800000"/>
            <a:headEnd/>
            <a:tailEnd/>
          </a:ln>
        </p:spPr>
      </p:pic>
      <p:pic>
        <p:nvPicPr>
          <p:cNvPr id="57351" name="Picture 1031"/>
          <p:cNvPicPr>
            <a:picLocks noChangeAspect="1" noChangeArrowheads="1"/>
          </p:cNvPicPr>
          <p:nvPr/>
        </p:nvPicPr>
        <p:blipFill>
          <a:blip r:embed="rId6"/>
          <a:srcRect/>
          <a:stretch>
            <a:fillRect/>
          </a:stretch>
        </p:blipFill>
        <p:spPr bwMode="auto">
          <a:xfrm>
            <a:off x="7029450" y="4384675"/>
            <a:ext cx="5410200" cy="2419350"/>
          </a:xfrm>
          <a:prstGeom prst="rect">
            <a:avLst/>
          </a:prstGeom>
          <a:noFill/>
          <a:ln w="9525">
            <a:noFill/>
            <a:miter lim="800000"/>
            <a:headEnd/>
            <a:tailEnd/>
          </a:ln>
        </p:spPr>
      </p:pic>
      <p:sp>
        <p:nvSpPr>
          <p:cNvPr id="57352" name="Line 2"/>
          <p:cNvSpPr>
            <a:spLocks noChangeShapeType="1"/>
          </p:cNvSpPr>
          <p:nvPr/>
        </p:nvSpPr>
        <p:spPr bwMode="auto">
          <a:xfrm flipV="1">
            <a:off x="7832725" y="3810000"/>
            <a:ext cx="2292350" cy="615950"/>
          </a:xfrm>
          <a:prstGeom prst="line">
            <a:avLst/>
          </a:prstGeom>
          <a:noFill/>
          <a:ln w="28440">
            <a:solidFill>
              <a:schemeClr val="tx1"/>
            </a:solidFill>
            <a:round/>
            <a:headEnd type="triangle" w="med" len="med"/>
            <a:tailEnd/>
          </a:ln>
        </p:spPr>
        <p:txBody>
          <a:bodyPr>
            <a:prstTxWarp prst="textNoShape">
              <a:avLst/>
            </a:prstTxWarp>
          </a:bodyPr>
          <a:lstStyle/>
          <a:p>
            <a:endParaRPr lang="en-US"/>
          </a:p>
        </p:txBody>
      </p:sp>
      <p:sp>
        <p:nvSpPr>
          <p:cNvPr id="57353" name="Line 3"/>
          <p:cNvSpPr>
            <a:spLocks noChangeShapeType="1"/>
          </p:cNvSpPr>
          <p:nvPr/>
        </p:nvSpPr>
        <p:spPr bwMode="auto">
          <a:xfrm flipH="1" flipV="1">
            <a:off x="10488613" y="3819525"/>
            <a:ext cx="1768475" cy="587375"/>
          </a:xfrm>
          <a:prstGeom prst="line">
            <a:avLst/>
          </a:prstGeom>
          <a:noFill/>
          <a:ln w="28440">
            <a:solidFill>
              <a:schemeClr val="tx1"/>
            </a:solidFill>
            <a:round/>
            <a:headEnd type="triangle" w="med" len="med"/>
            <a:tailEnd/>
          </a:ln>
        </p:spPr>
        <p:txBody>
          <a:bodyPr>
            <a:prstTxWarp prst="textNoShape">
              <a:avLst/>
            </a:prstTxWarp>
          </a:bodyPr>
          <a:lstStyle/>
          <a:p>
            <a:endParaRPr lang="en-US"/>
          </a:p>
        </p:txBody>
      </p:sp>
      <p:sp>
        <p:nvSpPr>
          <p:cNvPr id="216" name="CustomShape 5"/>
          <p:cNvSpPr/>
          <p:nvPr/>
        </p:nvSpPr>
        <p:spPr>
          <a:xfrm>
            <a:off x="303213" y="6918325"/>
            <a:ext cx="6975475" cy="2530475"/>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n-US" sz="2000">
                <a:solidFill>
                  <a:srgbClr val="000000"/>
                </a:solidFill>
                <a:latin typeface="Gill Sans"/>
                <a:ea typeface="ヒラギノ角ゴ ProN W3"/>
              </a:rPr>
              <a:t>VIMS scientists have detected the spectral signature of what seems to be, at least one kind of organic material, and shown how it varies across the rings. The result supports the idea that the C Ring and Cassini Division are more “polluted” by C-chain material, like soot, plausibly from extrinsic bombardment. The C-Ring or aromatic material is not as definitively detected, but something of that nature appears to be pervasive, and therefore more likely to be primordial or intrinsic to the rings. </a:t>
            </a:r>
            <a:endParaRPr/>
          </a:p>
        </p:txBody>
      </p:sp>
      <p:sp>
        <p:nvSpPr>
          <p:cNvPr id="217" name="CustomShape 6"/>
          <p:cNvSpPr/>
          <p:nvPr/>
        </p:nvSpPr>
        <p:spPr>
          <a:xfrm>
            <a:off x="8429625" y="657225"/>
            <a:ext cx="2406650" cy="39528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sz="2000">
                <a:solidFill>
                  <a:srgbClr val="000000"/>
                </a:solidFill>
                <a:latin typeface="Gill Sans"/>
                <a:ea typeface="ヒラギノ角ゴ ProN W3"/>
              </a:rPr>
              <a:t>Filacchione et al 2014</a:t>
            </a:r>
            <a:endParaRPr/>
          </a:p>
        </p:txBody>
      </p:sp>
      <p:sp>
        <p:nvSpPr>
          <p:cNvPr id="218" name="CustomShape 7"/>
          <p:cNvSpPr/>
          <p:nvPr/>
        </p:nvSpPr>
        <p:spPr>
          <a:xfrm>
            <a:off x="10745788" y="6691313"/>
            <a:ext cx="2127250" cy="36512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a:solidFill>
                  <a:srgbClr val="FF1552"/>
                </a:solidFill>
                <a:latin typeface="Gill Sans"/>
                <a:ea typeface="ヒラギノ角ゴ ProN W3"/>
              </a:rPr>
              <a:t>“Aromatic” (C-rings)</a:t>
            </a:r>
            <a:endParaRPr/>
          </a:p>
        </p:txBody>
      </p:sp>
      <p:sp>
        <p:nvSpPr>
          <p:cNvPr id="57357" name="Line 8"/>
          <p:cNvSpPr>
            <a:spLocks noChangeShapeType="1"/>
          </p:cNvSpPr>
          <p:nvPr/>
        </p:nvSpPr>
        <p:spPr bwMode="auto">
          <a:xfrm>
            <a:off x="10836275" y="6604000"/>
            <a:ext cx="0" cy="522288"/>
          </a:xfrm>
          <a:prstGeom prst="line">
            <a:avLst/>
          </a:prstGeom>
          <a:noFill/>
          <a:ln w="9360">
            <a:solidFill>
              <a:srgbClr val="FF1552"/>
            </a:solidFill>
            <a:round/>
            <a:headEnd type="triangle" w="med" len="med"/>
            <a:tailEnd type="triangle" w="med" len="med"/>
          </a:ln>
        </p:spPr>
        <p:txBody>
          <a:bodyPr>
            <a:prstTxWarp prst="textNoShape">
              <a:avLst/>
            </a:prstTxWarp>
          </a:bodyPr>
          <a:lstStyle/>
          <a:p>
            <a:endParaRPr lang="en-US"/>
          </a:p>
        </p:txBody>
      </p:sp>
      <p:sp>
        <p:nvSpPr>
          <p:cNvPr id="220" name="CustomShape 9"/>
          <p:cNvSpPr/>
          <p:nvPr/>
        </p:nvSpPr>
        <p:spPr>
          <a:xfrm>
            <a:off x="6602413" y="6661150"/>
            <a:ext cx="2363787" cy="365125"/>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n-US">
                <a:solidFill>
                  <a:srgbClr val="1029FF"/>
                </a:solidFill>
                <a:latin typeface="Gill Sans"/>
                <a:ea typeface="ヒラギノ角ゴ ProN W3"/>
              </a:rPr>
              <a:t>“Aliphatic” (C-chains)</a:t>
            </a:r>
            <a:endParaRPr/>
          </a:p>
        </p:txBody>
      </p:sp>
      <p:sp>
        <p:nvSpPr>
          <p:cNvPr id="57359" name="Line 10"/>
          <p:cNvSpPr>
            <a:spLocks noChangeShapeType="1"/>
          </p:cNvSpPr>
          <p:nvPr/>
        </p:nvSpPr>
        <p:spPr bwMode="auto">
          <a:xfrm>
            <a:off x="8759825" y="6615113"/>
            <a:ext cx="0" cy="522287"/>
          </a:xfrm>
          <a:prstGeom prst="line">
            <a:avLst/>
          </a:prstGeom>
          <a:noFill/>
          <a:ln w="9360">
            <a:solidFill>
              <a:srgbClr val="1029FF"/>
            </a:solidFill>
            <a:round/>
            <a:headEnd type="triangle" w="med" len="med"/>
            <a:tailEnd type="triangle" w="med" len="med"/>
          </a:ln>
        </p:spPr>
        <p:txBody>
          <a:bodyPr>
            <a:prstTxWarp prst="textNoShape">
              <a:avLst/>
            </a:prstTxWarp>
          </a:bodyPr>
          <a:lstStyle/>
          <a:p>
            <a:endParaRPr lang="en-US"/>
          </a:p>
        </p:txBody>
      </p:sp>
      <p:sp>
        <p:nvSpPr>
          <p:cNvPr id="57360" name="Line 4"/>
          <p:cNvSpPr>
            <a:spLocks noChangeShapeType="1"/>
          </p:cNvSpPr>
          <p:nvPr/>
        </p:nvSpPr>
        <p:spPr bwMode="auto">
          <a:xfrm flipH="1" flipV="1">
            <a:off x="5275263" y="6399213"/>
            <a:ext cx="2808287" cy="1303337"/>
          </a:xfrm>
          <a:prstGeom prst="line">
            <a:avLst/>
          </a:prstGeom>
          <a:noFill/>
          <a:ln w="28440">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Shape 1"/>
          <p:cNvSpPr txBox="1">
            <a:spLocks noChangeArrowheads="1"/>
          </p:cNvSpPr>
          <p:nvPr/>
        </p:nvSpPr>
        <p:spPr bwMode="auto">
          <a:xfrm>
            <a:off x="152400" y="180975"/>
            <a:ext cx="12788900" cy="449263"/>
          </a:xfrm>
          <a:prstGeom prst="rect">
            <a:avLst/>
          </a:prstGeom>
          <a:noFill/>
          <a:ln w="9360">
            <a:noFill/>
            <a:miter lim="800000"/>
            <a:headEnd/>
            <a:tailEnd/>
          </a:ln>
        </p:spPr>
        <p:txBody>
          <a:bodyPr lIns="50760" tIns="50760" rIns="50760" bIns="50760">
            <a:prstTxWarp prst="textNoShape">
              <a:avLst/>
            </a:prstTxWarp>
          </a:bodyPr>
          <a:lstStyle/>
          <a:p>
            <a:pPr algn="ctr"/>
            <a:r>
              <a:rPr lang="en-US" sz="2800" b="1">
                <a:solidFill>
                  <a:srgbClr val="000000"/>
                </a:solidFill>
                <a:ea typeface="ヒラギノ角ゴ ProN W3" charset="-128"/>
                <a:cs typeface="ヒラギノ角ゴ ProN W3" charset="-128"/>
              </a:rPr>
              <a:t>CDA:  Mass flux of micrometeoroids is much smaller than expected</a:t>
            </a:r>
            <a:endParaRPr lang="en-US">
              <a:ea typeface="DejaVu Sans" charset="0"/>
              <a:cs typeface="DejaVu Sans" charset="0"/>
            </a:endParaRPr>
          </a:p>
        </p:txBody>
      </p:sp>
      <p:sp>
        <p:nvSpPr>
          <p:cNvPr id="58371" name="TextShape 2"/>
          <p:cNvSpPr txBox="1">
            <a:spLocks noChangeArrowheads="1"/>
          </p:cNvSpPr>
          <p:nvPr/>
        </p:nvSpPr>
        <p:spPr bwMode="auto">
          <a:xfrm>
            <a:off x="7383463" y="5641975"/>
            <a:ext cx="5383212" cy="3679825"/>
          </a:xfrm>
          <a:prstGeom prst="rect">
            <a:avLst/>
          </a:prstGeom>
          <a:noFill/>
          <a:ln w="9360">
            <a:noFill/>
            <a:miter lim="800000"/>
            <a:headEnd/>
            <a:tailEnd/>
          </a:ln>
        </p:spPr>
        <p:txBody>
          <a:bodyPr lIns="50760" tIns="50760" rIns="50760" bIns="50760">
            <a:prstTxWarp prst="textNoShape">
              <a:avLst/>
            </a:prstTxWarp>
          </a:bodyPr>
          <a:lstStyle/>
          <a:p>
            <a:pPr>
              <a:lnSpc>
                <a:spcPct val="90000"/>
              </a:lnSpc>
              <a:buFont typeface="Helvetica" charset="0"/>
              <a:buChar char="•"/>
            </a:pPr>
            <a:r>
              <a:rPr lang="en-US" sz="2400" i="1">
                <a:solidFill>
                  <a:srgbClr val="000000"/>
                </a:solidFill>
                <a:ea typeface="ヒラギノ角ゴ ProN W3" charset="-128"/>
                <a:cs typeface="ヒラギノ角ゴ ProN W3" charset="-128"/>
              </a:rPr>
              <a:t> CDA has now determined for the first time the mass flux into the Saturnian system</a:t>
            </a:r>
          </a:p>
          <a:p>
            <a:pPr>
              <a:lnSpc>
                <a:spcPct val="90000"/>
              </a:lnSpc>
              <a:buFont typeface="Helvetica" charset="0"/>
              <a:buChar char="•"/>
            </a:pPr>
            <a:endParaRPr lang="en-US">
              <a:ea typeface="DejaVu Sans" charset="0"/>
              <a:cs typeface="DejaVu Sans" charset="0"/>
            </a:endParaRPr>
          </a:p>
          <a:p>
            <a:pPr>
              <a:lnSpc>
                <a:spcPct val="90000"/>
              </a:lnSpc>
              <a:buFont typeface="Helvetica" charset="0"/>
              <a:buChar char="•"/>
            </a:pPr>
            <a:r>
              <a:rPr lang="en-US" sz="2400">
                <a:solidFill>
                  <a:srgbClr val="000000"/>
                </a:solidFill>
                <a:ea typeface="ヒラギノ角ゴ ProN W3" charset="-128"/>
                <a:cs typeface="ヒラギノ角ゴ ProN W3" charset="-128"/>
              </a:rPr>
              <a:t> The measured flux implies that Saturn’s main rings could be as old as the solar system</a:t>
            </a:r>
          </a:p>
          <a:p>
            <a:pPr>
              <a:lnSpc>
                <a:spcPct val="90000"/>
              </a:lnSpc>
              <a:buFont typeface="Helvetica" charset="0"/>
              <a:buChar char="•"/>
            </a:pPr>
            <a:endParaRPr lang="en-US">
              <a:ea typeface="DejaVu Sans" charset="0"/>
              <a:cs typeface="DejaVu Sans" charset="0"/>
            </a:endParaRPr>
          </a:p>
          <a:p>
            <a:pPr>
              <a:lnSpc>
                <a:spcPct val="90000"/>
              </a:lnSpc>
              <a:buFont typeface="Helvetica" charset="0"/>
              <a:buChar char="•"/>
            </a:pPr>
            <a:r>
              <a:rPr lang="en-US" sz="2400">
                <a:solidFill>
                  <a:srgbClr val="000000"/>
                </a:solidFill>
                <a:ea typeface="ヒラギノ角ゴ ProN W3" charset="-128"/>
                <a:cs typeface="ヒラギノ角ゴ ProN W3" charset="-128"/>
              </a:rPr>
              <a:t> Mass flux is dominated by particles originating from the Kuiper belt</a:t>
            </a:r>
            <a:endParaRPr lang="en-US">
              <a:ea typeface="DejaVu Sans" charset="0"/>
              <a:cs typeface="DejaVu Sans" charset="0"/>
            </a:endParaRPr>
          </a:p>
        </p:txBody>
      </p:sp>
      <p:sp>
        <p:nvSpPr>
          <p:cNvPr id="224" name="CustomShape 3"/>
          <p:cNvSpPr/>
          <p:nvPr/>
        </p:nvSpPr>
        <p:spPr>
          <a:xfrm>
            <a:off x="465138" y="1135063"/>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225" name="CustomShape 4"/>
          <p:cNvSpPr/>
          <p:nvPr/>
        </p:nvSpPr>
        <p:spPr>
          <a:xfrm>
            <a:off x="555625" y="1293813"/>
            <a:ext cx="7107238" cy="7427912"/>
          </a:xfrm>
          <a:prstGeom prst="rect">
            <a:avLst/>
          </a:prstGeom>
          <a:noFill/>
          <a:ln w="9360">
            <a:noFill/>
          </a:ln>
        </p:spPr>
        <p:style>
          <a:lnRef idx="0">
            <a:scrgbClr r="0" g="0" b="0"/>
          </a:lnRef>
          <a:fillRef idx="0">
            <a:scrgbClr r="0" g="0" b="0"/>
          </a:fillRef>
          <a:effectRef idx="0">
            <a:scrgbClr r="0" g="0" b="0"/>
          </a:effectRef>
          <a:fontRef idx="minor"/>
        </p:style>
      </p:sp>
      <p:sp>
        <p:nvSpPr>
          <p:cNvPr id="226" name="CustomShape 5"/>
          <p:cNvSpPr/>
          <p:nvPr/>
        </p:nvSpPr>
        <p:spPr>
          <a:xfrm>
            <a:off x="5176838" y="4957763"/>
            <a:ext cx="257175" cy="766762"/>
          </a:xfrm>
          <a:prstGeom prst="rect">
            <a:avLst/>
          </a:prstGeom>
          <a:noFill/>
          <a:ln w="9360">
            <a:noFill/>
          </a:ln>
        </p:spPr>
        <p:style>
          <a:lnRef idx="0">
            <a:scrgbClr r="0" g="0" b="0"/>
          </a:lnRef>
          <a:fillRef idx="0">
            <a:scrgbClr r="0" g="0" b="0"/>
          </a:fillRef>
          <a:effectRef idx="0">
            <a:scrgbClr r="0" g="0" b="0"/>
          </a:effectRef>
          <a:fontRef idx="minor"/>
        </p:style>
      </p:sp>
      <p:pic>
        <p:nvPicPr>
          <p:cNvPr id="58375" name="Picture 1"/>
          <p:cNvPicPr>
            <a:picLocks noChangeAspect="1" noChangeArrowheads="1"/>
          </p:cNvPicPr>
          <p:nvPr/>
        </p:nvPicPr>
        <p:blipFill>
          <a:blip r:embed="rId2"/>
          <a:srcRect/>
          <a:stretch>
            <a:fillRect/>
          </a:stretch>
        </p:blipFill>
        <p:spPr bwMode="auto">
          <a:xfrm>
            <a:off x="457200" y="5422900"/>
            <a:ext cx="6616700" cy="3944938"/>
          </a:xfrm>
          <a:prstGeom prst="rect">
            <a:avLst/>
          </a:prstGeom>
          <a:noFill/>
          <a:ln w="9360">
            <a:noFill/>
            <a:miter lim="800000"/>
            <a:headEnd/>
            <a:tailEnd/>
          </a:ln>
        </p:spPr>
      </p:pic>
      <p:sp>
        <p:nvSpPr>
          <p:cNvPr id="228" name="CustomShape 6"/>
          <p:cNvSpPr/>
          <p:nvPr/>
        </p:nvSpPr>
        <p:spPr>
          <a:xfrm>
            <a:off x="142875" y="579438"/>
            <a:ext cx="12819063" cy="492125"/>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algn="ctr" fontAlgn="auto">
              <a:spcBef>
                <a:spcPts val="0"/>
              </a:spcBef>
              <a:spcAft>
                <a:spcPts val="0"/>
              </a:spcAft>
              <a:defRPr/>
            </a:pPr>
            <a:r>
              <a:rPr lang="en-US" sz="2400">
                <a:solidFill>
                  <a:srgbClr val="000000"/>
                </a:solidFill>
                <a:latin typeface="Gill Sans"/>
                <a:ea typeface="ヒラギノ角ゴ ProN W3"/>
              </a:rPr>
              <a:t>Kempf et al (2013) AGU Fall Meeting and 2014 Boulder Planetary Rings Workshop  </a:t>
            </a:r>
            <a:endParaRPr/>
          </a:p>
        </p:txBody>
      </p:sp>
      <p:sp>
        <p:nvSpPr>
          <p:cNvPr id="229" name="CustomShape 7"/>
          <p:cNvSpPr/>
          <p:nvPr/>
        </p:nvSpPr>
        <p:spPr>
          <a:xfrm>
            <a:off x="2759075" y="9271000"/>
            <a:ext cx="1730375" cy="395288"/>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sz="2000">
                <a:solidFill>
                  <a:srgbClr val="000000"/>
                </a:solidFill>
                <a:latin typeface="Gill Sans"/>
                <a:ea typeface="ヒラギノ角ゴ ProN W3"/>
              </a:rPr>
              <a:t>Semimajor axis</a:t>
            </a:r>
            <a:endParaRPr/>
          </a:p>
        </p:txBody>
      </p:sp>
      <p:sp>
        <p:nvSpPr>
          <p:cNvPr id="230" name="CustomShape 8"/>
          <p:cNvSpPr/>
          <p:nvPr/>
        </p:nvSpPr>
        <p:spPr>
          <a:xfrm rot="16200000">
            <a:off x="-414337" y="7104063"/>
            <a:ext cx="1379537" cy="395287"/>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sz="2000">
                <a:solidFill>
                  <a:srgbClr val="000000"/>
                </a:solidFill>
                <a:latin typeface="Gill Sans"/>
                <a:ea typeface="ヒラギノ角ゴ ProN W3"/>
              </a:rPr>
              <a:t>eccentricity</a:t>
            </a:r>
            <a:endParaRPr/>
          </a:p>
        </p:txBody>
      </p:sp>
      <p:sp>
        <p:nvSpPr>
          <p:cNvPr id="231" name="CustomShape 9"/>
          <p:cNvSpPr/>
          <p:nvPr/>
        </p:nvSpPr>
        <p:spPr>
          <a:xfrm>
            <a:off x="2319338" y="8256588"/>
            <a:ext cx="2565400" cy="36512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a:solidFill>
                  <a:srgbClr val="000000"/>
                </a:solidFill>
                <a:latin typeface="Gill Sans"/>
                <a:ea typeface="ヒラギノ角ゴ ProN W3"/>
              </a:rPr>
              <a:t>Small dots: KBOs (model)</a:t>
            </a:r>
            <a:endParaRPr/>
          </a:p>
        </p:txBody>
      </p:sp>
      <p:pic>
        <p:nvPicPr>
          <p:cNvPr id="58380" name="Picture 13"/>
          <p:cNvPicPr>
            <a:picLocks noChangeAspect="1" noChangeArrowheads="1"/>
          </p:cNvPicPr>
          <p:nvPr/>
        </p:nvPicPr>
        <p:blipFill>
          <a:blip r:embed="rId3"/>
          <a:srcRect/>
          <a:stretch>
            <a:fillRect/>
          </a:stretch>
        </p:blipFill>
        <p:spPr bwMode="auto">
          <a:xfrm>
            <a:off x="7385050" y="1360488"/>
            <a:ext cx="5449888" cy="3451225"/>
          </a:xfrm>
          <a:prstGeom prst="rect">
            <a:avLst/>
          </a:prstGeom>
          <a:noFill/>
          <a:ln w="9525">
            <a:noFill/>
            <a:miter lim="800000"/>
            <a:headEnd/>
            <a:tailEnd/>
          </a:ln>
        </p:spPr>
      </p:pic>
      <p:sp>
        <p:nvSpPr>
          <p:cNvPr id="233" name="CustomShape 10"/>
          <p:cNvSpPr/>
          <p:nvPr/>
        </p:nvSpPr>
        <p:spPr>
          <a:xfrm>
            <a:off x="469900" y="1560513"/>
            <a:ext cx="6700838" cy="3381375"/>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n-US" sz="2400">
                <a:solidFill>
                  <a:srgbClr val="000000"/>
                </a:solidFill>
                <a:ea typeface="ヒラギノ角ゴ ProN W3"/>
              </a:rPr>
              <a:t>Since Voyager, it has been thought that the rings must be much younger than the Solar System, or constant bombardment and pollution of the rings by interplanetary meteoroids would have darkened them more than observed. </a:t>
            </a:r>
            <a:endParaRPr/>
          </a:p>
          <a:p>
            <a:pPr fontAlgn="auto">
              <a:spcBef>
                <a:spcPts val="0"/>
              </a:spcBef>
              <a:spcAft>
                <a:spcPts val="0"/>
              </a:spcAft>
              <a:defRPr/>
            </a:pPr>
            <a:r>
              <a:rPr lang="en-US" sz="2400">
                <a:solidFill>
                  <a:srgbClr val="000000"/>
                </a:solidFill>
                <a:ea typeface="ヒラギノ角ゴ ProN W3"/>
              </a:rPr>
              <a:t>One of the uncertainties is the ring mass (to be measured by Cassini in the late orbits) and the other is the mass flux of infalling meteoroids (mostly microns-to-mm-size).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Shape 1"/>
          <p:cNvSpPr txBox="1">
            <a:spLocks noChangeArrowheads="1"/>
          </p:cNvSpPr>
          <p:nvPr/>
        </p:nvSpPr>
        <p:spPr bwMode="auto">
          <a:xfrm>
            <a:off x="12458700" y="9245600"/>
            <a:ext cx="342900" cy="368300"/>
          </a:xfrm>
          <a:prstGeom prst="rect">
            <a:avLst/>
          </a:prstGeom>
          <a:noFill/>
          <a:ln w="9525">
            <a:noFill/>
            <a:miter lim="800000"/>
            <a:headEnd/>
            <a:tailEnd/>
          </a:ln>
        </p:spPr>
        <p:txBody>
          <a:bodyPr>
            <a:prstTxWarp prst="textNoShape">
              <a:avLst/>
            </a:prstTxWarp>
          </a:bodyPr>
          <a:lstStyle/>
          <a:p>
            <a:fld id="{81F68A5C-EAF4-594E-B065-5B2ECA1C16A4}" type="slidenum">
              <a:rPr lang="en-US">
                <a:solidFill>
                  <a:srgbClr val="000000"/>
                </a:solidFill>
                <a:latin typeface="Gill Sans" charset="0"/>
              </a:rPr>
              <a:pPr/>
              <a:t>14</a:t>
            </a:fld>
            <a:endParaRPr lang="en-US">
              <a:ea typeface="DejaVu Sans" charset="0"/>
              <a:cs typeface="DejaVu Sans" charset="0"/>
            </a:endParaRPr>
          </a:p>
        </p:txBody>
      </p:sp>
      <p:sp>
        <p:nvSpPr>
          <p:cNvPr id="235" name="CustomShape 2"/>
          <p:cNvSpPr/>
          <p:nvPr/>
        </p:nvSpPr>
        <p:spPr>
          <a:xfrm>
            <a:off x="2982913" y="431800"/>
            <a:ext cx="6486525" cy="73025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gn="ctr" fontAlgn="auto">
              <a:spcBef>
                <a:spcPts val="0"/>
              </a:spcBef>
              <a:spcAft>
                <a:spcPts val="0"/>
              </a:spcAft>
              <a:defRPr/>
            </a:pPr>
            <a:r>
              <a:rPr lang="en-US" sz="4200" b="1">
                <a:solidFill>
                  <a:srgbClr val="000000"/>
                </a:solidFill>
                <a:ea typeface="Arial"/>
              </a:rPr>
              <a:t>Planning a Terrific Finale</a:t>
            </a:r>
            <a:endParaRPr/>
          </a:p>
        </p:txBody>
      </p:sp>
      <p:pic>
        <p:nvPicPr>
          <p:cNvPr id="59396" name="Picture 3"/>
          <p:cNvPicPr>
            <a:picLocks noChangeAspect="1" noChangeArrowheads="1"/>
          </p:cNvPicPr>
          <p:nvPr/>
        </p:nvPicPr>
        <p:blipFill>
          <a:blip r:embed="rId2"/>
          <a:srcRect/>
          <a:stretch>
            <a:fillRect/>
          </a:stretch>
        </p:blipFill>
        <p:spPr bwMode="auto">
          <a:xfrm>
            <a:off x="612775" y="1162050"/>
            <a:ext cx="11185525" cy="8094663"/>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 name="CustomShape 1"/>
          <p:cNvSpPr/>
          <p:nvPr/>
        </p:nvSpPr>
        <p:spPr>
          <a:xfrm>
            <a:off x="766763" y="963613"/>
            <a:ext cx="11382375" cy="8081962"/>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a:solidFill>
                  <a:srgbClr val="000000"/>
                </a:solidFill>
                <a:latin typeface="Gill Sans"/>
                <a:ea typeface="ＭＳ Ｐゴシック"/>
              </a:rPr>
              <a:t>Cooper, N. J.; Murray, C. D.; Williams, G. A. (2013) Local Variability in the Orbit of Saturn's F Ring;  Astron. J. 145,  article id. 161 </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Mitchell, C. J.; Porco, C. C.; Dones, H. L.; Spitale, J. N. (2013) The behavior of spokes in Saturn's B ring Icarus, 225, 446-474. </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Bradley, E. T.; Colwell, J. E.; Esposito, L. W. (2013) Scattering properties of Saturn's rings in the far ultraviolet from Cassini UVIS;  Icarus, 225, 726-739.</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Hahn, J. M.; Spitale, J. N. (2013) An N-body Integrator for Gravitating Planetary Rings, and the Outer Edge of Saturn's B Ring;  ApJ, 772, article id. 122 </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Spilker, L.; Ferrari, C.; Morishima, R. (2013) Saturn's ring temperatures at equinox; Icarus, 226, 316-322. </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Deau, E.; Dones, L.; Charnoz, S.; West, R.A.; Brahic, A.; Decriem, J.; Porco, C.C. (2013) The opposition effect in Saturn's main rings as seen by Cassini ISS: 1. Morphology of phase functions and dependence on the local optical depth; Icarus, 226, 591-603.</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Scharringhausen, Britt R.; Nicholson, Philip D. (2013) The vertical structure of the F ring of Saturn from ring-plane crossings; Icarus, 226, 1275-1293</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Thomas, P. C.; Burns, J. A.; Hedman, M.; Helfenstein, P.; Morrison, S.; Tiscareno, M. S.; Veverka, J. (2013) The inner small satellites of Saturn: A variety of worlds; Icarus, 226, 999-1019</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 Harbison, R.A.; Nicholson, P. D.; Hedman, M.M. (2013) The smallest particles in Saturn's A and C Rings; Icarus, 226, 1225-1240</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Kempf, S.; Altobelli, N.; Horanyi, M.; Srama, R. (2013) The Mass Flux of Micrometeoroids Into the Saturnian System; AGU Fall Meeting 2013, abstract #P21E-05</a:t>
            </a:r>
            <a:endParaRPr/>
          </a:p>
        </p:txBody>
      </p:sp>
      <p:sp>
        <p:nvSpPr>
          <p:cNvPr id="238" name="CustomShape 2"/>
          <p:cNvSpPr/>
          <p:nvPr/>
        </p:nvSpPr>
        <p:spPr>
          <a:xfrm>
            <a:off x="3525838" y="242888"/>
            <a:ext cx="5524500" cy="523875"/>
          </a:xfrm>
          <a:prstGeom prst="rect">
            <a:avLst/>
          </a:prstGeom>
          <a:noFill/>
          <a:ln w="12600">
            <a:noFill/>
          </a:ln>
        </p:spPr>
        <p:style>
          <a:lnRef idx="0">
            <a:scrgbClr r="0" g="0" b="0"/>
          </a:lnRef>
          <a:fillRef idx="0">
            <a:scrgbClr r="0" g="0" b="0"/>
          </a:fillRef>
          <a:effectRef idx="0">
            <a:scrgbClr r="0" g="0" b="0"/>
          </a:effectRef>
          <a:fontRef idx="minor"/>
        </p:style>
        <p:txBody>
          <a:bodyPr wrap="none" lIns="128520" tIns="63360" rIns="128520" bIns="63360"/>
          <a:lstStyle/>
          <a:p>
            <a:pPr fontAlgn="auto">
              <a:spcBef>
                <a:spcPts val="0"/>
              </a:spcBef>
              <a:spcAft>
                <a:spcPts val="0"/>
              </a:spcAft>
              <a:defRPr/>
            </a:pPr>
            <a:r>
              <a:rPr lang="en-US" sz="2600" b="1">
                <a:solidFill>
                  <a:srgbClr val="000000"/>
                </a:solidFill>
                <a:latin typeface="Gill Sans"/>
                <a:ea typeface="ヒラギノ角ゴ ProN W3"/>
              </a:rPr>
              <a:t>Publications (Aug 2013 to date)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 name="CustomShape 1"/>
          <p:cNvSpPr/>
          <p:nvPr/>
        </p:nvSpPr>
        <p:spPr>
          <a:xfrm>
            <a:off x="957263" y="177800"/>
            <a:ext cx="11382375" cy="9728200"/>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a:solidFill>
                  <a:srgbClr val="000000"/>
                </a:solidFill>
                <a:latin typeface="Gill Sans"/>
                <a:ea typeface="ＭＳ Ｐゴシック"/>
              </a:rPr>
              <a:t>Attree, N. O.; Murray, C. D.; Williams, G.A.; Cooper, N. J. (2014) A survey of low-velocity collisional features in Saturn's F ring; Icarus, 227, 56-66 </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Nicholson, P. D.; French, R.G.; Hedman, M.M.; Marouf, E. A.; Colwell, J. E. (2014) Noncircular features in Saturn's rings I: The edge of the B ring; Icarus, 227, 152-175</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Morishima, R.; Spilker, L.; Turner, N. (2014) Azimuthal temperature modulations of Saturn's A ring caused by self-gravity wakes; Icarus, 228, 247-259.</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Cuzzi, J. N.; Whizin, A. D.; Hogan, R. C.; Dobrovolskis, A. R.; Dones, L.; Showalter, M. R.; Colwell, J. E.; Scargle, J. D. (2014) Saturn’s F Ring core: Calm in the midst of chaos; Icarus, 232, 157-175.</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Hedman, M. M.; Burt, J. A.; Burns, J. A.; Showalter, M. R. (2014) Non-circular features in Saturn’s D ring: D68; Icarus, 233,  147-162.</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Tamayo, D.l; Hedman, M. M.; Burns, J. A. (2014) First observations of the Phoebe ring in optical light; Icarus, 233, 1-8. </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Murray, C.D.; Cooper, N. J.; Williams, G. A.; Attree, N. O.; Boyer, J.S. (2014)  The discovery and dynamical evolution of an object at the outer edge of Saturn’s A ring; Icarus, 236, 165-168</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Altobelli, N.; Lopez-Paz, D.; Pilorz, S.; Spilker, L.J.; Morishima, R.; Brooks, S.; Leyrat, C.; Deau, E.; Edgington, S.; Flandes, A. (2014) Two numerical models designed to reproduce Saturn ring temperatures as measured by Cassini-CIRS; Icarus, 238, 205-220.</a:t>
            </a:r>
            <a:endParaRPr/>
          </a:p>
          <a:p>
            <a:pPr fontAlgn="auto">
              <a:spcBef>
                <a:spcPts val="0"/>
              </a:spcBef>
              <a:spcAft>
                <a:spcPts val="0"/>
              </a:spcAft>
              <a:defRPr/>
            </a:pPr>
            <a:endParaRPr/>
          </a:p>
          <a:p>
            <a:pPr fontAlgn="auto">
              <a:spcBef>
                <a:spcPts val="0"/>
              </a:spcBef>
              <a:spcAft>
                <a:spcPts val="0"/>
              </a:spcAft>
              <a:defRPr/>
            </a:pPr>
            <a:r>
              <a:rPr lang="en-US">
                <a:solidFill>
                  <a:srgbClr val="FF1552"/>
                </a:solidFill>
                <a:latin typeface="Gill Sans"/>
                <a:ea typeface="ＭＳ Ｐゴシック"/>
              </a:rPr>
              <a:t>Hedman, M. M.; Nicholson, P. D.; Salo, H. (2014) Exploring Overstabilities in Saturn's A Ring Using Two Stellar Occultations; The Astronomical Journal, 148, Issue 1, article id. 15</a:t>
            </a:r>
            <a:endParaRPr/>
          </a:p>
          <a:p>
            <a:pPr fontAlgn="auto">
              <a:spcBef>
                <a:spcPts val="0"/>
              </a:spcBef>
              <a:spcAft>
                <a:spcPts val="0"/>
              </a:spcAft>
              <a:defRPr/>
            </a:pPr>
            <a:endParaRPr/>
          </a:p>
          <a:p>
            <a:pPr fontAlgn="auto">
              <a:spcBef>
                <a:spcPts val="0"/>
              </a:spcBef>
              <a:spcAft>
                <a:spcPts val="0"/>
              </a:spcAft>
              <a:defRPr/>
            </a:pPr>
            <a:r>
              <a:rPr lang="en-US">
                <a:solidFill>
                  <a:srgbClr val="FF0000"/>
                </a:solidFill>
                <a:latin typeface="Gill Sans"/>
                <a:ea typeface="ＭＳ Ｐゴシック"/>
              </a:rPr>
              <a:t>Filacchione, G.; Ciarniello, M.; Capaccioni, F.; Clark, R. N.; Nicholson, P. D.; Hedman, M. M.; Cuzzi, J. N.; Cruikshank, D. P.; Dalle Ore, C. M.; Brown, R. H.; Cerroni, P.; Altobelli, N.; Spilker, L. J. (2014) Cassini-VIMS observations of Saturn’s main rings: I. Spectral properties and temperature radial profiles variability with phase angle and elevation; Icarus, 241, 45-65.</a:t>
            </a:r>
            <a:endParaRPr/>
          </a:p>
          <a:p>
            <a:pPr fontAlgn="auto">
              <a:spcBef>
                <a:spcPts val="0"/>
              </a:spcBef>
              <a:spcAft>
                <a:spcPts val="0"/>
              </a:spcAft>
              <a:defRPr/>
            </a:pPr>
            <a:endParaRPr/>
          </a:p>
          <a:p>
            <a:pPr fontAlgn="auto">
              <a:spcBef>
                <a:spcPts val="0"/>
              </a:spcBef>
              <a:spcAft>
                <a:spcPts val="0"/>
              </a:spcAft>
              <a:defRPr/>
            </a:pPr>
            <a:r>
              <a:rPr lang="en-US">
                <a:solidFill>
                  <a:srgbClr val="000000"/>
                </a:solidFill>
                <a:latin typeface="Gill Sans"/>
                <a:ea typeface="ＭＳ Ｐゴシック"/>
              </a:rPr>
              <a:t>French, R. S.; Hicks, S. K.; Showalter, M. R.; Antonsen, A. K.; Packard, D. R. (2014) Analysis of clumps in Saturn’s F ring from Voyager and Cassini; Icarus, 241, 200-220 (save for next year; Oct 2014). </a:t>
            </a:r>
            <a:endParaRPr/>
          </a:p>
          <a:p>
            <a:pPr fontAlgn="auto">
              <a:spcBef>
                <a:spcPts val="0"/>
              </a:spcBef>
              <a:spcAft>
                <a:spcPts val="0"/>
              </a:spcAft>
              <a:defRPr/>
            </a:pPr>
            <a:endParaRPr/>
          </a:p>
          <a:p>
            <a:pPr fontAlgn="auto">
              <a:spcBef>
                <a:spcPts val="0"/>
              </a:spcBef>
              <a:spcAft>
                <a:spcPts val="0"/>
              </a:spcAft>
              <a:defRPr/>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 name="CustomShape 1"/>
          <p:cNvSpPr/>
          <p:nvPr/>
        </p:nvSpPr>
        <p:spPr>
          <a:xfrm>
            <a:off x="695325" y="0"/>
            <a:ext cx="12007850" cy="1744663"/>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algn="ctr" fontAlgn="auto">
              <a:spcBef>
                <a:spcPts val="0"/>
              </a:spcBef>
              <a:spcAft>
                <a:spcPts val="0"/>
              </a:spcAft>
              <a:defRPr/>
            </a:pPr>
            <a:endParaRPr/>
          </a:p>
          <a:p>
            <a:pPr algn="ctr" fontAlgn="auto">
              <a:spcBef>
                <a:spcPts val="0"/>
              </a:spcBef>
              <a:spcAft>
                <a:spcPts val="0"/>
              </a:spcAft>
              <a:defRPr/>
            </a:pPr>
            <a:r>
              <a:rPr lang="en-US" sz="2800" b="1">
                <a:solidFill>
                  <a:srgbClr val="000000"/>
                </a:solidFill>
                <a:ea typeface="Arial"/>
              </a:rPr>
              <a:t>Spacecraft elevation now on the way back down</a:t>
            </a:r>
            <a:endParaRPr/>
          </a:p>
          <a:p>
            <a:pPr algn="ctr" fontAlgn="auto">
              <a:spcBef>
                <a:spcPts val="0"/>
              </a:spcBef>
              <a:spcAft>
                <a:spcPts val="0"/>
              </a:spcAft>
              <a:defRPr/>
            </a:pPr>
            <a:endParaRPr/>
          </a:p>
          <a:p>
            <a:pPr algn="ctr" fontAlgn="auto">
              <a:spcBef>
                <a:spcPts val="0"/>
              </a:spcBef>
              <a:spcAft>
                <a:spcPts val="0"/>
              </a:spcAft>
              <a:defRPr/>
            </a:pPr>
            <a:endParaRPr/>
          </a:p>
        </p:txBody>
      </p:sp>
      <p:pic>
        <p:nvPicPr>
          <p:cNvPr id="44035" name="Picture 9"/>
          <p:cNvPicPr>
            <a:picLocks noChangeAspect="1" noChangeArrowheads="1"/>
          </p:cNvPicPr>
          <p:nvPr/>
        </p:nvPicPr>
        <p:blipFill>
          <a:blip r:embed="rId3"/>
          <a:srcRect/>
          <a:stretch>
            <a:fillRect/>
          </a:stretch>
        </p:blipFill>
        <p:spPr bwMode="auto">
          <a:xfrm>
            <a:off x="762000" y="1152525"/>
            <a:ext cx="11150600" cy="8191500"/>
          </a:xfrm>
          <a:prstGeom prst="rect">
            <a:avLst/>
          </a:prstGeom>
          <a:noFill/>
          <a:ln w="9360">
            <a:noFill/>
            <a:miter lim="800000"/>
            <a:headEnd/>
            <a:tailEnd/>
          </a:ln>
        </p:spPr>
      </p:pic>
      <p:sp>
        <p:nvSpPr>
          <p:cNvPr id="119" name="CustomShape 2"/>
          <p:cNvSpPr/>
          <p:nvPr/>
        </p:nvSpPr>
        <p:spPr>
          <a:xfrm>
            <a:off x="5434013" y="1503363"/>
            <a:ext cx="1493837" cy="7464425"/>
          </a:xfrm>
          <a:prstGeom prst="rect">
            <a:avLst/>
          </a:prstGeom>
          <a:solidFill>
            <a:schemeClr val="accent1">
              <a:alpha val="50195"/>
            </a:schemeClr>
          </a:solidFill>
          <a:ln w="12600">
            <a:solidFill>
              <a:schemeClr val="tx1"/>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Shape 1"/>
          <p:cNvSpPr txBox="1">
            <a:spLocks noChangeArrowheads="1"/>
          </p:cNvSpPr>
          <p:nvPr/>
        </p:nvSpPr>
        <p:spPr bwMode="auto">
          <a:xfrm>
            <a:off x="3348038" y="227013"/>
            <a:ext cx="5851525" cy="831850"/>
          </a:xfrm>
          <a:prstGeom prst="rect">
            <a:avLst/>
          </a:prstGeom>
          <a:noFill/>
          <a:ln w="9360">
            <a:noFill/>
            <a:miter lim="800000"/>
            <a:headEnd/>
            <a:tailEnd/>
          </a:ln>
        </p:spPr>
        <p:txBody>
          <a:bodyPr lIns="38160" tIns="38160" rIns="38160" bIns="38160" anchor="ctr">
            <a:prstTxWarp prst="textNoShape">
              <a:avLst/>
            </a:prstTxWarp>
          </a:bodyPr>
          <a:lstStyle/>
          <a:p>
            <a:r>
              <a:rPr lang="en-US" sz="4400">
                <a:solidFill>
                  <a:srgbClr val="000000"/>
                </a:solidFill>
                <a:latin typeface="Gill Sans" charset="0"/>
                <a:ea typeface="Arial" charset="0"/>
                <a:cs typeface="Arial" charset="0"/>
              </a:rPr>
              <a:t>Highlights of 2013-2014*</a:t>
            </a:r>
            <a:endParaRPr lang="en-US">
              <a:ea typeface="DejaVu Sans" charset="0"/>
              <a:cs typeface="DejaVu Sans" charset="0"/>
            </a:endParaRPr>
          </a:p>
        </p:txBody>
      </p:sp>
      <p:sp>
        <p:nvSpPr>
          <p:cNvPr id="46083" name="TextShape 2"/>
          <p:cNvSpPr txBox="1">
            <a:spLocks noChangeArrowheads="1"/>
          </p:cNvSpPr>
          <p:nvPr/>
        </p:nvSpPr>
        <p:spPr bwMode="auto">
          <a:xfrm>
            <a:off x="633413" y="1331913"/>
            <a:ext cx="11925300" cy="7461250"/>
          </a:xfrm>
          <a:prstGeom prst="rect">
            <a:avLst/>
          </a:prstGeom>
          <a:noFill/>
          <a:ln w="9360">
            <a:noFill/>
            <a:miter lim="800000"/>
            <a:headEnd/>
            <a:tailEnd/>
          </a:ln>
        </p:spPr>
        <p:txBody>
          <a:bodyPr lIns="38160" tIns="38160" rIns="38160" bIns="38160">
            <a:prstTxWarp prst="textNoShape">
              <a:avLst/>
            </a:prstTxWarp>
          </a:bodyPr>
          <a:lstStyle/>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Spoke update</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Spectacular high-phase image, “waving at Saturn”</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The true core of the F Ring: calm in the midst of chaos</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“Noise” shows particle size varying with location</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New object discovered at the outer edge of the A Ring</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Wandering ringlet in the D Ring</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Fine structure: Overstable oscillations of the rings</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Digging for organic material in the rings</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Infalling meteoroid Mass Flux measured; rings can be old</a:t>
            </a:r>
            <a:endParaRPr lang="en-US">
              <a:ea typeface="DejaVu Sans" charset="0"/>
              <a:cs typeface="DejaVu Sans" charset="0"/>
            </a:endParaRPr>
          </a:p>
          <a:p>
            <a:pPr>
              <a:lnSpc>
                <a:spcPct val="90000"/>
              </a:lnSpc>
              <a:spcAft>
                <a:spcPts val="2400"/>
              </a:spcAft>
              <a:buSzPct val="99000"/>
              <a:buFont typeface="Gill Sans" charset="0"/>
              <a:buAutoNum type="alphaUcPeriod"/>
            </a:pPr>
            <a:r>
              <a:rPr lang="en-US" sz="3400">
                <a:solidFill>
                  <a:srgbClr val="000000"/>
                </a:solidFill>
                <a:latin typeface="Gill Sans" charset="0"/>
                <a:ea typeface="ヒラギノ角ゴ ProN W3" charset="-128"/>
                <a:cs typeface="ヒラギノ角ゴ ProN W3" charset="-128"/>
              </a:rPr>
              <a:t> A look to the future</a:t>
            </a:r>
            <a:endParaRPr lang="en-US">
              <a:ea typeface="DejaVu Sans" charset="0"/>
              <a:cs typeface="DejaVu Sans" charset="0"/>
            </a:endParaRPr>
          </a:p>
        </p:txBody>
      </p:sp>
      <p:sp>
        <p:nvSpPr>
          <p:cNvPr id="122" name="CustomShape 3"/>
          <p:cNvSpPr/>
          <p:nvPr/>
        </p:nvSpPr>
        <p:spPr>
          <a:xfrm>
            <a:off x="8994775" y="9350375"/>
            <a:ext cx="4010025" cy="403225"/>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fontAlgn="auto">
              <a:spcBef>
                <a:spcPts val="0"/>
              </a:spcBef>
              <a:spcAft>
                <a:spcPts val="0"/>
              </a:spcAft>
              <a:defRPr/>
            </a:pPr>
            <a:r>
              <a:rPr lang="en-US">
                <a:solidFill>
                  <a:srgbClr val="000000"/>
                </a:solidFill>
                <a:ea typeface="ＭＳ Ｐゴシック"/>
              </a:rPr>
              <a:t>*An incomplete list!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CustomShape 1"/>
          <p:cNvSpPr/>
          <p:nvPr/>
        </p:nvSpPr>
        <p:spPr>
          <a:xfrm>
            <a:off x="2076450" y="0"/>
            <a:ext cx="9059863" cy="590550"/>
          </a:xfrm>
          <a:prstGeom prst="rect">
            <a:avLst/>
          </a:prstGeom>
          <a:noFill/>
          <a:ln w="12600">
            <a:noFill/>
          </a:ln>
        </p:spPr>
        <p:style>
          <a:lnRef idx="0">
            <a:scrgbClr r="0" g="0" b="0"/>
          </a:lnRef>
          <a:fillRef idx="0">
            <a:scrgbClr r="0" g="0" b="0"/>
          </a:fillRef>
          <a:effectRef idx="0">
            <a:scrgbClr r="0" g="0" b="0"/>
          </a:effectRef>
          <a:fontRef idx="minor"/>
        </p:style>
        <p:txBody>
          <a:bodyPr lIns="90360" tIns="36000" rIns="90360" bIns="36000"/>
          <a:lstStyle/>
          <a:p>
            <a:pPr algn="ctr" fontAlgn="auto">
              <a:spcBef>
                <a:spcPts val="0"/>
              </a:spcBef>
              <a:spcAft>
                <a:spcPts val="0"/>
              </a:spcAft>
              <a:defRPr/>
            </a:pPr>
            <a:r>
              <a:rPr lang="en-US" sz="3400" b="1">
                <a:solidFill>
                  <a:srgbClr val="000000"/>
                </a:solidFill>
                <a:latin typeface="Univers"/>
                <a:ea typeface="ヒラギノ角ゴ ProN W3"/>
              </a:rPr>
              <a:t>ISS: spokes</a:t>
            </a:r>
            <a:endParaRPr/>
          </a:p>
        </p:txBody>
      </p:sp>
      <p:sp>
        <p:nvSpPr>
          <p:cNvPr id="124" name="CustomShape 2"/>
          <p:cNvSpPr/>
          <p:nvPr/>
        </p:nvSpPr>
        <p:spPr>
          <a:xfrm>
            <a:off x="323850" y="7167563"/>
            <a:ext cx="12438063" cy="1955800"/>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latin typeface="Gill Sans"/>
                <a:ea typeface="ＭＳ Ｐゴシック"/>
              </a:rPr>
              <a:t>Mitchell et al (2013) study the evolution of “spokes” seen in the rings during periods that the sun is not far from the ring plane, and charging of the ring material is slight. The abundance of spokes was low during prime mission, peaked near Equinox, and has fallen off strongly since then, probably because solar photocharging of the rings and near-ring environment drives the dust that makes spokes visible back into the rings quickly when the sun is at elevation angles greater than 15 degrees. The curves at right show a strong peak in occurrence frequency near to several planet-related frequencies (the SKR period in the N Hemisphere is the closest match). </a:t>
            </a:r>
            <a:endParaRPr/>
          </a:p>
        </p:txBody>
      </p:sp>
      <p:pic>
        <p:nvPicPr>
          <p:cNvPr id="47108" name="Picture 6"/>
          <p:cNvPicPr>
            <a:picLocks noChangeAspect="1" noChangeArrowheads="1"/>
          </p:cNvPicPr>
          <p:nvPr/>
        </p:nvPicPr>
        <p:blipFill>
          <a:blip r:embed="rId3"/>
          <a:srcRect/>
          <a:stretch>
            <a:fillRect/>
          </a:stretch>
        </p:blipFill>
        <p:spPr bwMode="auto">
          <a:xfrm>
            <a:off x="234950" y="984250"/>
            <a:ext cx="5961063" cy="3703638"/>
          </a:xfrm>
          <a:prstGeom prst="rect">
            <a:avLst/>
          </a:prstGeom>
          <a:noFill/>
          <a:ln w="9360">
            <a:noFill/>
            <a:miter lim="800000"/>
            <a:headEnd/>
            <a:tailEnd/>
          </a:ln>
        </p:spPr>
      </p:pic>
      <p:pic>
        <p:nvPicPr>
          <p:cNvPr id="47109" name="Picture 7"/>
          <p:cNvPicPr>
            <a:picLocks noChangeAspect="1" noChangeArrowheads="1"/>
          </p:cNvPicPr>
          <p:nvPr/>
        </p:nvPicPr>
        <p:blipFill>
          <a:blip r:embed="rId4"/>
          <a:srcRect/>
          <a:stretch>
            <a:fillRect/>
          </a:stretch>
        </p:blipFill>
        <p:spPr bwMode="auto">
          <a:xfrm>
            <a:off x="0" y="4678363"/>
            <a:ext cx="6111875" cy="2241550"/>
          </a:xfrm>
          <a:prstGeom prst="rect">
            <a:avLst/>
          </a:prstGeom>
          <a:noFill/>
          <a:ln w="9360">
            <a:noFill/>
            <a:miter lim="800000"/>
            <a:headEnd/>
            <a:tailEnd/>
          </a:ln>
        </p:spPr>
      </p:pic>
      <p:pic>
        <p:nvPicPr>
          <p:cNvPr id="47110" name="Picture 8"/>
          <p:cNvPicPr>
            <a:picLocks noChangeAspect="1" noChangeArrowheads="1"/>
          </p:cNvPicPr>
          <p:nvPr/>
        </p:nvPicPr>
        <p:blipFill>
          <a:blip r:embed="rId5"/>
          <a:srcRect/>
          <a:stretch>
            <a:fillRect/>
          </a:stretch>
        </p:blipFill>
        <p:spPr bwMode="auto">
          <a:xfrm>
            <a:off x="6240463" y="939800"/>
            <a:ext cx="6764337" cy="2809875"/>
          </a:xfrm>
          <a:prstGeom prst="rect">
            <a:avLst/>
          </a:prstGeom>
          <a:noFill/>
          <a:ln w="9360">
            <a:noFill/>
            <a:miter lim="800000"/>
            <a:headEnd/>
            <a:tailEnd/>
          </a:ln>
        </p:spPr>
      </p:pic>
      <p:pic>
        <p:nvPicPr>
          <p:cNvPr id="47111" name="Picture 9"/>
          <p:cNvPicPr>
            <a:picLocks noChangeAspect="1" noChangeArrowheads="1"/>
          </p:cNvPicPr>
          <p:nvPr/>
        </p:nvPicPr>
        <p:blipFill>
          <a:blip r:embed="rId6"/>
          <a:srcRect/>
          <a:stretch>
            <a:fillRect/>
          </a:stretch>
        </p:blipFill>
        <p:spPr bwMode="auto">
          <a:xfrm>
            <a:off x="6284913" y="3883025"/>
            <a:ext cx="6719887" cy="3170238"/>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129" name="CustomShape 1"/>
          <p:cNvSpPr/>
          <p:nvPr/>
        </p:nvSpPr>
        <p:spPr>
          <a:xfrm>
            <a:off x="0" y="1011238"/>
            <a:ext cx="13004800" cy="7947025"/>
          </a:xfrm>
          <a:prstGeom prst="rect">
            <a:avLst/>
          </a:prstGeom>
          <a:solidFill>
            <a:schemeClr val="tx1"/>
          </a:solidFill>
          <a:ln w="12600">
            <a:solidFill>
              <a:schemeClr val="tx1"/>
            </a:solidFill>
            <a:miter/>
          </a:ln>
        </p:spPr>
        <p:style>
          <a:lnRef idx="0">
            <a:scrgbClr r="0" g="0" b="0"/>
          </a:lnRef>
          <a:fillRef idx="0">
            <a:scrgbClr r="0" g="0" b="0"/>
          </a:fillRef>
          <a:effectRef idx="0">
            <a:scrgbClr r="0" g="0" b="0"/>
          </a:effectRef>
          <a:fontRef idx="minor"/>
        </p:style>
      </p:sp>
      <p:sp>
        <p:nvSpPr>
          <p:cNvPr id="49155" name="TextShape 2"/>
          <p:cNvSpPr txBox="1">
            <a:spLocks noChangeArrowheads="1"/>
          </p:cNvSpPr>
          <p:nvPr/>
        </p:nvSpPr>
        <p:spPr bwMode="auto">
          <a:xfrm>
            <a:off x="3155950" y="180975"/>
            <a:ext cx="9202738" cy="412750"/>
          </a:xfrm>
          <a:prstGeom prst="rect">
            <a:avLst/>
          </a:prstGeom>
          <a:noFill/>
          <a:ln w="9360">
            <a:noFill/>
            <a:miter lim="800000"/>
            <a:headEnd/>
            <a:tailEnd/>
          </a:ln>
        </p:spPr>
        <p:txBody>
          <a:bodyPr lIns="50760" tIns="50760" rIns="50760" bIns="50760">
            <a:prstTxWarp prst="textNoShape">
              <a:avLst/>
            </a:prstTxWarp>
          </a:bodyPr>
          <a:lstStyle/>
          <a:p>
            <a:pPr algn="ctr"/>
            <a:r>
              <a:rPr lang="en-US" sz="2600">
                <a:solidFill>
                  <a:srgbClr val="000000"/>
                </a:solidFill>
                <a:ea typeface="ヒラギノ角ゴ ProN W3" charset="-128"/>
                <a:cs typeface="ヒラギノ角ゴ ProN W3" charset="-128"/>
              </a:rPr>
              <a:t>ISS: new high-phase angle portrait of the rings</a:t>
            </a:r>
            <a:endParaRPr lang="en-US">
              <a:ea typeface="DejaVu Sans" charset="0"/>
              <a:cs typeface="DejaVu Sans" charset="0"/>
            </a:endParaRPr>
          </a:p>
        </p:txBody>
      </p:sp>
      <p:sp>
        <p:nvSpPr>
          <p:cNvPr id="131" name="CustomShape 3"/>
          <p:cNvSpPr/>
          <p:nvPr/>
        </p:nvSpPr>
        <p:spPr>
          <a:xfrm>
            <a:off x="465138" y="1135063"/>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132" name="CustomShape 4"/>
          <p:cNvSpPr/>
          <p:nvPr/>
        </p:nvSpPr>
        <p:spPr>
          <a:xfrm>
            <a:off x="555625" y="1293813"/>
            <a:ext cx="7107238" cy="7427912"/>
          </a:xfrm>
          <a:prstGeom prst="rect">
            <a:avLst/>
          </a:prstGeom>
          <a:noFill/>
          <a:ln w="9360">
            <a:noFill/>
          </a:ln>
        </p:spPr>
        <p:style>
          <a:lnRef idx="0">
            <a:scrgbClr r="0" g="0" b="0"/>
          </a:lnRef>
          <a:fillRef idx="0">
            <a:scrgbClr r="0" g="0" b="0"/>
          </a:fillRef>
          <a:effectRef idx="0">
            <a:scrgbClr r="0" g="0" b="0"/>
          </a:effectRef>
          <a:fontRef idx="minor"/>
        </p:style>
      </p:sp>
      <p:sp>
        <p:nvSpPr>
          <p:cNvPr id="133" name="CustomShape 5"/>
          <p:cNvSpPr/>
          <p:nvPr/>
        </p:nvSpPr>
        <p:spPr>
          <a:xfrm>
            <a:off x="1684338" y="1781175"/>
            <a:ext cx="10320337" cy="477838"/>
          </a:xfrm>
          <a:prstGeom prst="rect">
            <a:avLst/>
          </a:prstGeom>
          <a:noFill/>
          <a:ln w="9360">
            <a:noFill/>
          </a:ln>
        </p:spPr>
        <p:style>
          <a:lnRef idx="0">
            <a:scrgbClr r="0" g="0" b="0"/>
          </a:lnRef>
          <a:fillRef idx="0">
            <a:scrgbClr r="0" g="0" b="0"/>
          </a:fillRef>
          <a:effectRef idx="0">
            <a:scrgbClr r="0" g="0" b="0"/>
          </a:effectRef>
          <a:fontRef idx="minor"/>
        </p:style>
        <p:txBody>
          <a:bodyPr lIns="128520" tIns="63360" rIns="128520" bIns="63360"/>
          <a:lstStyle/>
          <a:p>
            <a:pPr algn="ctr" fontAlgn="auto">
              <a:spcBef>
                <a:spcPts val="0"/>
              </a:spcBef>
              <a:spcAft>
                <a:spcPts val="0"/>
              </a:spcAft>
              <a:defRPr/>
            </a:pPr>
            <a:r>
              <a:rPr lang="en-US" sz="2300">
                <a:solidFill>
                  <a:srgbClr val="000000"/>
                </a:solidFill>
                <a:latin typeface="Univers"/>
                <a:ea typeface="ＭＳ Ｐゴシック"/>
              </a:rPr>
              <a:t>CDA measured the mass flux of micrometeoroids into the Saturnian system</a:t>
            </a:r>
            <a:endParaRPr/>
          </a:p>
        </p:txBody>
      </p:sp>
      <p:sp>
        <p:nvSpPr>
          <p:cNvPr id="134" name="CustomShape 6"/>
          <p:cNvSpPr/>
          <p:nvPr/>
        </p:nvSpPr>
        <p:spPr>
          <a:xfrm>
            <a:off x="5276850" y="2587625"/>
            <a:ext cx="257175" cy="766763"/>
          </a:xfrm>
          <a:prstGeom prst="rect">
            <a:avLst/>
          </a:prstGeom>
          <a:noFill/>
          <a:ln w="9360">
            <a:noFill/>
          </a:ln>
        </p:spPr>
        <p:style>
          <a:lnRef idx="0">
            <a:scrgbClr r="0" g="0" b="0"/>
          </a:lnRef>
          <a:fillRef idx="0">
            <a:scrgbClr r="0" g="0" b="0"/>
          </a:fillRef>
          <a:effectRef idx="0">
            <a:scrgbClr r="0" g="0" b="0"/>
          </a:effectRef>
          <a:fontRef idx="minor"/>
        </p:style>
      </p:sp>
      <p:sp>
        <p:nvSpPr>
          <p:cNvPr id="135" name="CustomShape 7"/>
          <p:cNvSpPr/>
          <p:nvPr/>
        </p:nvSpPr>
        <p:spPr>
          <a:xfrm>
            <a:off x="6176963" y="2047875"/>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36" name="CustomShape 8"/>
          <p:cNvSpPr/>
          <p:nvPr/>
        </p:nvSpPr>
        <p:spPr>
          <a:xfrm>
            <a:off x="7466013" y="5805488"/>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pic>
        <p:nvPicPr>
          <p:cNvPr id="49162" name="Picture 8"/>
          <p:cNvPicPr>
            <a:picLocks noChangeAspect="1" noChangeArrowheads="1"/>
          </p:cNvPicPr>
          <p:nvPr/>
        </p:nvPicPr>
        <p:blipFill>
          <a:blip r:embed="rId2"/>
          <a:srcRect/>
          <a:stretch>
            <a:fillRect/>
          </a:stretch>
        </p:blipFill>
        <p:spPr bwMode="auto">
          <a:xfrm>
            <a:off x="0" y="857250"/>
            <a:ext cx="13004800" cy="5056188"/>
          </a:xfrm>
          <a:prstGeom prst="rect">
            <a:avLst/>
          </a:prstGeom>
          <a:noFill/>
          <a:ln w="9360">
            <a:noFill/>
            <a:miter lim="800000"/>
            <a:headEnd/>
            <a:tailEnd/>
          </a:ln>
        </p:spPr>
      </p:pic>
      <p:sp>
        <p:nvSpPr>
          <p:cNvPr id="138" name="CustomShape 9"/>
          <p:cNvSpPr/>
          <p:nvPr/>
        </p:nvSpPr>
        <p:spPr>
          <a:xfrm>
            <a:off x="1041400" y="6108700"/>
            <a:ext cx="11264900" cy="329088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n-US" sz="2400">
                <a:solidFill>
                  <a:srgbClr val="808080"/>
                </a:solidFill>
                <a:ea typeface="Arial"/>
              </a:rPr>
              <a:t>A new image mosic was released by ISS from carefully planned observations obtained when the Sun was eclipsed by Saturn.</a:t>
            </a:r>
            <a:r>
              <a:rPr lang="en-US" sz="2400">
                <a:solidFill>
                  <a:srgbClr val="BBA565"/>
                </a:solidFill>
                <a:ea typeface="Arial"/>
              </a:rPr>
              <a:t> </a:t>
            </a:r>
            <a:r>
              <a:rPr lang="en-US" sz="2400">
                <a:solidFill>
                  <a:srgbClr val="7ABAFF"/>
                </a:solidFill>
                <a:ea typeface="Arial"/>
              </a:rPr>
              <a:t>The E and G rings are especially obvious in bluish, forward scattered light, entirely due to diffraction which is dominated by the tiny dust particles residing there.</a:t>
            </a:r>
            <a:r>
              <a:rPr lang="en-US" sz="2400">
                <a:solidFill>
                  <a:srgbClr val="BBA565"/>
                </a:solidFill>
                <a:ea typeface="Arial"/>
              </a:rPr>
              <a:t> The main rings have a redder color because multiple scattering from and between the larger main rigng particles plays a larger role and the main ring particles are reddish because of “pollution” by an unknown absorbing material.</a:t>
            </a:r>
            <a:endParaRPr/>
          </a:p>
          <a:p>
            <a:pPr algn="ctr" fontAlgn="auto">
              <a:spcBef>
                <a:spcPts val="0"/>
              </a:spcBef>
              <a:spcAft>
                <a:spcPts val="0"/>
              </a:spcAft>
              <a:defRPr/>
            </a:pPr>
            <a:endParaRPr/>
          </a:p>
        </p:txBody>
      </p:sp>
      <p:sp>
        <p:nvSpPr>
          <p:cNvPr id="139" name="CustomShape 10"/>
          <p:cNvSpPr/>
          <p:nvPr/>
        </p:nvSpPr>
        <p:spPr>
          <a:xfrm>
            <a:off x="10055225" y="8975725"/>
            <a:ext cx="1497013" cy="365125"/>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defRPr/>
            </a:pPr>
            <a:r>
              <a:rPr lang="en-US">
                <a:solidFill>
                  <a:srgbClr val="53A9C1"/>
                </a:solidFill>
                <a:latin typeface="Gill Sans"/>
                <a:ea typeface="ヒラギノ角ゴ ProN W3"/>
              </a:rPr>
              <a:t>C. Porco et al.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2"/>
          <a:srcRect/>
          <a:stretch>
            <a:fillRect/>
          </a:stretch>
        </p:blipFill>
        <p:spPr bwMode="auto">
          <a:xfrm>
            <a:off x="-263525" y="4997450"/>
            <a:ext cx="7267575" cy="4884738"/>
          </a:xfrm>
          <a:prstGeom prst="rect">
            <a:avLst/>
          </a:prstGeom>
          <a:noFill/>
          <a:ln w="9360">
            <a:noFill/>
            <a:miter lim="800000"/>
            <a:headEnd/>
            <a:tailEnd/>
          </a:ln>
        </p:spPr>
      </p:pic>
      <p:pic>
        <p:nvPicPr>
          <p:cNvPr id="50179" name="Picture 2"/>
          <p:cNvPicPr>
            <a:picLocks noChangeAspect="1" noChangeArrowheads="1"/>
          </p:cNvPicPr>
          <p:nvPr/>
        </p:nvPicPr>
        <p:blipFill>
          <a:blip r:embed="rId3"/>
          <a:srcRect/>
          <a:stretch>
            <a:fillRect/>
          </a:stretch>
        </p:blipFill>
        <p:spPr bwMode="auto">
          <a:xfrm>
            <a:off x="-265113" y="749300"/>
            <a:ext cx="7165976" cy="4721225"/>
          </a:xfrm>
          <a:prstGeom prst="rect">
            <a:avLst/>
          </a:prstGeom>
          <a:noFill/>
          <a:ln w="9360">
            <a:noFill/>
            <a:miter lim="800000"/>
            <a:headEnd/>
            <a:tailEnd/>
          </a:ln>
        </p:spPr>
      </p:pic>
      <p:sp>
        <p:nvSpPr>
          <p:cNvPr id="50180" name="TextShape 1"/>
          <p:cNvSpPr txBox="1">
            <a:spLocks noChangeArrowheads="1"/>
          </p:cNvSpPr>
          <p:nvPr/>
        </p:nvSpPr>
        <p:spPr bwMode="auto">
          <a:xfrm>
            <a:off x="1785938" y="279400"/>
            <a:ext cx="9956800" cy="449263"/>
          </a:xfrm>
          <a:prstGeom prst="rect">
            <a:avLst/>
          </a:prstGeom>
          <a:noFill/>
          <a:ln w="9360">
            <a:noFill/>
            <a:miter lim="800000"/>
            <a:headEnd/>
            <a:tailEnd/>
          </a:ln>
        </p:spPr>
        <p:txBody>
          <a:bodyPr lIns="50760" tIns="50760" rIns="50760" bIns="50760">
            <a:prstTxWarp prst="textNoShape">
              <a:avLst/>
            </a:prstTxWarp>
          </a:bodyPr>
          <a:lstStyle/>
          <a:p>
            <a:pPr algn="ctr"/>
            <a:r>
              <a:rPr lang="en-US" sz="2800" b="1">
                <a:solidFill>
                  <a:srgbClr val="000000"/>
                </a:solidFill>
                <a:ea typeface="ヒラギノ角ゴ ProN W3" charset="-128"/>
                <a:cs typeface="ヒラギノ角ゴ ProN W3" charset="-128"/>
              </a:rPr>
              <a:t>UVIS: particle size distributions vary with location</a:t>
            </a:r>
            <a:endParaRPr lang="en-US">
              <a:ea typeface="DejaVu Sans" charset="0"/>
              <a:cs typeface="DejaVu Sans" charset="0"/>
            </a:endParaRPr>
          </a:p>
        </p:txBody>
      </p:sp>
      <p:sp>
        <p:nvSpPr>
          <p:cNvPr id="50181" name="TextShape 2"/>
          <p:cNvSpPr txBox="1">
            <a:spLocks noChangeArrowheads="1"/>
          </p:cNvSpPr>
          <p:nvPr/>
        </p:nvSpPr>
        <p:spPr bwMode="auto">
          <a:xfrm>
            <a:off x="6662738" y="1079500"/>
            <a:ext cx="6064250" cy="4191000"/>
          </a:xfrm>
          <a:prstGeom prst="rect">
            <a:avLst/>
          </a:prstGeom>
          <a:noFill/>
          <a:ln w="9360">
            <a:noFill/>
            <a:miter lim="800000"/>
            <a:headEnd/>
            <a:tailEnd/>
          </a:ln>
        </p:spPr>
        <p:txBody>
          <a:bodyPr lIns="50760" tIns="50760" rIns="50760" bIns="50760">
            <a:prstTxWarp prst="textNoShape">
              <a:avLst/>
            </a:prstTxWarp>
          </a:bodyPr>
          <a:lstStyle/>
          <a:p>
            <a:pPr>
              <a:lnSpc>
                <a:spcPct val="90000"/>
              </a:lnSpc>
            </a:pPr>
            <a:r>
              <a:rPr lang="en-US" sz="2000" b="1">
                <a:solidFill>
                  <a:srgbClr val="000000"/>
                </a:solidFill>
                <a:ea typeface="ヒラギノ角ゴ ProN W3" charset="-128"/>
                <a:cs typeface="ヒラギノ角ゴ ProN W3" charset="-128"/>
              </a:rPr>
              <a:t>UVIS stellar occultations show variations in particle sizes and clumpiness across the rings</a:t>
            </a:r>
            <a:endParaRPr lang="en-US">
              <a:ea typeface="DejaVu Sans" charset="0"/>
              <a:cs typeface="DejaVu Sans" charset="0"/>
            </a:endParaRPr>
          </a:p>
          <a:p>
            <a:pPr>
              <a:lnSpc>
                <a:spcPct val="90000"/>
              </a:lnSpc>
            </a:pPr>
            <a:r>
              <a:rPr lang="en-US" sz="2000">
                <a:solidFill>
                  <a:srgbClr val="000000"/>
                </a:solidFill>
                <a:ea typeface="ヒラギノ角ゴ ProN W3" charset="-128"/>
                <a:cs typeface="ヒラギノ角ゴ ProN W3" charset="-128"/>
              </a:rPr>
              <a:t>This scatter plots show how a stellar brightness variance paramteter changes with optical depth for different regions in the rings. If all regions were the same, then all the points would lie on a single curve. Different regions, identified by color, lie on distinctly different curves reflecting differences in their particle populations. This tool may provide important clues about particle size variations, and the underlying dynamics causing them, with very good radial resolution. This behavior can be compared with RSS profiles which independently measure particle size variations. </a:t>
            </a:r>
            <a:endParaRPr lang="en-US">
              <a:ea typeface="DejaVu Sans" charset="0"/>
              <a:cs typeface="DejaVu Sans" charset="0"/>
            </a:endParaRPr>
          </a:p>
        </p:txBody>
      </p:sp>
      <p:sp>
        <p:nvSpPr>
          <p:cNvPr id="144" name="CustomShape 3"/>
          <p:cNvSpPr/>
          <p:nvPr/>
        </p:nvSpPr>
        <p:spPr>
          <a:xfrm>
            <a:off x="465138" y="1135063"/>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145" name="CustomShape 4"/>
          <p:cNvSpPr/>
          <p:nvPr/>
        </p:nvSpPr>
        <p:spPr>
          <a:xfrm>
            <a:off x="555625" y="1293813"/>
            <a:ext cx="7107238" cy="7427912"/>
          </a:xfrm>
          <a:prstGeom prst="rect">
            <a:avLst/>
          </a:prstGeom>
          <a:noFill/>
          <a:ln w="9360">
            <a:noFill/>
          </a:ln>
        </p:spPr>
        <p:style>
          <a:lnRef idx="0">
            <a:scrgbClr r="0" g="0" b="0"/>
          </a:lnRef>
          <a:fillRef idx="0">
            <a:scrgbClr r="0" g="0" b="0"/>
          </a:fillRef>
          <a:effectRef idx="0">
            <a:scrgbClr r="0" g="0" b="0"/>
          </a:effectRef>
          <a:fontRef idx="minor"/>
        </p:style>
      </p:sp>
      <p:sp>
        <p:nvSpPr>
          <p:cNvPr id="146" name="CustomShape 5"/>
          <p:cNvSpPr/>
          <p:nvPr/>
        </p:nvSpPr>
        <p:spPr>
          <a:xfrm>
            <a:off x="1765300" y="8648700"/>
            <a:ext cx="4089400" cy="39528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en-US" sz="2000">
                <a:solidFill>
                  <a:srgbClr val="000000"/>
                </a:solidFill>
                <a:latin typeface="Gill Sans"/>
                <a:ea typeface="ヒラギノ角ゴ ProN W3"/>
              </a:rPr>
              <a:t>Different parts of the A Ring</a:t>
            </a:r>
            <a:endParaRPr/>
          </a:p>
        </p:txBody>
      </p:sp>
      <p:sp>
        <p:nvSpPr>
          <p:cNvPr id="147" name="CustomShape 6"/>
          <p:cNvSpPr/>
          <p:nvPr/>
        </p:nvSpPr>
        <p:spPr>
          <a:xfrm>
            <a:off x="3517900" y="2451100"/>
            <a:ext cx="2692400" cy="70008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en-US" sz="2000">
                <a:solidFill>
                  <a:srgbClr val="000000"/>
                </a:solidFill>
                <a:latin typeface="Gill Sans"/>
                <a:ea typeface="ヒラギノ角ゴ ProN W3"/>
              </a:rPr>
              <a:t>Different parts of </a:t>
            </a:r>
            <a:endParaRPr/>
          </a:p>
          <a:p>
            <a:pPr algn="ctr" fontAlgn="auto">
              <a:spcBef>
                <a:spcPts val="0"/>
              </a:spcBef>
              <a:spcAft>
                <a:spcPts val="0"/>
              </a:spcAft>
              <a:defRPr/>
            </a:pPr>
            <a:r>
              <a:rPr lang="en-US" sz="2000">
                <a:solidFill>
                  <a:srgbClr val="000000"/>
                </a:solidFill>
                <a:latin typeface="Gill Sans"/>
                <a:ea typeface="ヒラギノ角ゴ ProN W3"/>
              </a:rPr>
              <a:t>the Cassini Division</a:t>
            </a:r>
            <a:endParaRPr/>
          </a:p>
        </p:txBody>
      </p:sp>
      <p:pic>
        <p:nvPicPr>
          <p:cNvPr id="50186" name="Picture 8"/>
          <p:cNvPicPr>
            <a:picLocks noChangeAspect="1" noChangeArrowheads="1"/>
          </p:cNvPicPr>
          <p:nvPr/>
        </p:nvPicPr>
        <p:blipFill>
          <a:blip r:embed="rId4"/>
          <a:srcRect/>
          <a:stretch>
            <a:fillRect/>
          </a:stretch>
        </p:blipFill>
        <p:spPr bwMode="auto">
          <a:xfrm>
            <a:off x="6861175" y="5556250"/>
            <a:ext cx="5702300" cy="4041775"/>
          </a:xfrm>
          <a:prstGeom prst="rect">
            <a:avLst/>
          </a:prstGeom>
          <a:noFill/>
          <a:ln w="9360">
            <a:noFill/>
            <a:miter lim="800000"/>
            <a:headEnd/>
            <a:tailEnd/>
          </a:ln>
        </p:spPr>
      </p:pic>
      <p:sp>
        <p:nvSpPr>
          <p:cNvPr id="149" name="CustomShape 7"/>
          <p:cNvSpPr/>
          <p:nvPr/>
        </p:nvSpPr>
        <p:spPr>
          <a:xfrm>
            <a:off x="7877175" y="5840413"/>
            <a:ext cx="4089400" cy="395287"/>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en-US" sz="2000">
                <a:solidFill>
                  <a:srgbClr val="000000"/>
                </a:solidFill>
                <a:latin typeface="Gill Sans"/>
                <a:ea typeface="ヒラギノ角ゴ ProN W3"/>
              </a:rPr>
              <a:t>Different parts of the C Ring</a:t>
            </a:r>
            <a:endParaRPr/>
          </a:p>
        </p:txBody>
      </p:sp>
      <p:sp>
        <p:nvSpPr>
          <p:cNvPr id="150" name="CustomShape 8"/>
          <p:cNvSpPr/>
          <p:nvPr/>
        </p:nvSpPr>
        <p:spPr>
          <a:xfrm>
            <a:off x="8199438" y="4962525"/>
            <a:ext cx="4089400" cy="395288"/>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defRPr/>
            </a:pPr>
            <a:r>
              <a:rPr lang="en-US" sz="2000">
                <a:solidFill>
                  <a:srgbClr val="000000"/>
                </a:solidFill>
                <a:latin typeface="Gill Sans"/>
                <a:ea typeface="ヒラギノ角ゴ ProN W3"/>
              </a:rPr>
              <a:t>J. Colwell et al.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1282700" y="180975"/>
            <a:ext cx="10618788" cy="412750"/>
          </a:xfrm>
          <a:prstGeom prst="rect">
            <a:avLst/>
          </a:prstGeom>
          <a:noFill/>
          <a:ln w="9360">
            <a:noFill/>
            <a:miter lim="800000"/>
            <a:headEnd/>
            <a:tailEnd/>
          </a:ln>
        </p:spPr>
        <p:txBody>
          <a:bodyPr lIns="50760" tIns="50760" rIns="50760" bIns="50760">
            <a:prstTxWarp prst="textNoShape">
              <a:avLst/>
            </a:prstTxWarp>
          </a:bodyPr>
          <a:lstStyle/>
          <a:p>
            <a:pPr algn="ctr"/>
            <a:r>
              <a:rPr lang="en-US" sz="2800" b="1">
                <a:solidFill>
                  <a:srgbClr val="000000"/>
                </a:solidFill>
                <a:ea typeface="ヒラギノ角ゴ ProN W3" charset="-128"/>
                <a:cs typeface="ヒラギノ角ゴ ProN W3" charset="-128"/>
              </a:rPr>
              <a:t>ISS: new object discovered at the very edge of the A Ring</a:t>
            </a:r>
            <a:endParaRPr lang="en-US">
              <a:ea typeface="DejaVu Sans" charset="0"/>
              <a:cs typeface="DejaVu Sans" charset="0"/>
            </a:endParaRPr>
          </a:p>
        </p:txBody>
      </p:sp>
      <p:sp>
        <p:nvSpPr>
          <p:cNvPr id="152" name="CustomShape 2"/>
          <p:cNvSpPr/>
          <p:nvPr/>
        </p:nvSpPr>
        <p:spPr>
          <a:xfrm>
            <a:off x="465138" y="1135063"/>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153" name="CustomShape 3"/>
          <p:cNvSpPr/>
          <p:nvPr/>
        </p:nvSpPr>
        <p:spPr>
          <a:xfrm>
            <a:off x="555625" y="1293813"/>
            <a:ext cx="7107238" cy="7427912"/>
          </a:xfrm>
          <a:prstGeom prst="rect">
            <a:avLst/>
          </a:prstGeom>
          <a:noFill/>
          <a:ln w="9360">
            <a:noFill/>
          </a:ln>
        </p:spPr>
        <p:style>
          <a:lnRef idx="0">
            <a:scrgbClr r="0" g="0" b="0"/>
          </a:lnRef>
          <a:fillRef idx="0">
            <a:scrgbClr r="0" g="0" b="0"/>
          </a:fillRef>
          <a:effectRef idx="0">
            <a:scrgbClr r="0" g="0" b="0"/>
          </a:effectRef>
          <a:fontRef idx="minor"/>
        </p:style>
      </p:sp>
      <p:sp>
        <p:nvSpPr>
          <p:cNvPr id="154" name="CustomShape 4"/>
          <p:cNvSpPr/>
          <p:nvPr/>
        </p:nvSpPr>
        <p:spPr>
          <a:xfrm>
            <a:off x="5051425" y="1066800"/>
            <a:ext cx="7400925" cy="7748588"/>
          </a:xfrm>
          <a:prstGeom prst="rect">
            <a:avLst/>
          </a:prstGeom>
          <a:noFill/>
          <a:ln w="936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ea typeface="ＭＳ Ｐゴシック"/>
              </a:rPr>
              <a:t>ISS has discovered and tracked the orbital evolution of an object seen at the very outer edge of Saturn’s A Ring. The object, dubbed ‘Peggy’ informally, is possibly as large as 3 km in radius, but is not seen directly and its properties are inferred from the manner in which it perturbs nearby ring material. It is possible that this object is in the process of being expelled from the A Ring by gravitational torques, a process which is complicated by the Janus - Epimetheus 7:6 resonance at the A Ring edge. It has long been theorized that small moons are occasionally spun out of the main rings and it will be very exciting to track this object or group of objects over time. It is unknown if the object evolved to its current location by torques, or if the object was locally formed by compaction associated with the edge-forming resonances. Such an object, with such an explanation, has been studied near the outer edge of the B Ring.</a:t>
            </a:r>
            <a:endParaRPr/>
          </a:p>
          <a:p>
            <a:pPr fontAlgn="auto">
              <a:spcBef>
                <a:spcPts val="0"/>
              </a:spcBef>
              <a:spcAft>
                <a:spcPts val="0"/>
              </a:spcAft>
              <a:defRPr/>
            </a:pPr>
            <a:endParaRPr/>
          </a:p>
          <a:p>
            <a:pPr fontAlgn="auto">
              <a:spcBef>
                <a:spcPts val="0"/>
              </a:spcBef>
              <a:spcAft>
                <a:spcPts val="0"/>
              </a:spcAft>
              <a:defRPr/>
            </a:pPr>
            <a:r>
              <a:rPr lang="en-US" sz="2000">
                <a:solidFill>
                  <a:srgbClr val="000000"/>
                </a:solidFill>
                <a:ea typeface="ＭＳ Ｐゴシック"/>
              </a:rPr>
              <a:t>The lower figure shows longitude residuals for, apparently, more than one object. “Peggy“ is represented by the single linear treand at bottom left; starting around 2013.1, a horizontal trend can be distinguished and starting around 2013.5, a steeper trend diverges. Each of these separate trends is caused by a separate object in a different orbit. The original object must have split into two or even more separate objects on slightly different orbits. </a:t>
            </a:r>
            <a:endParaRPr/>
          </a:p>
        </p:txBody>
      </p:sp>
      <p:sp>
        <p:nvSpPr>
          <p:cNvPr id="155" name="CustomShape 5"/>
          <p:cNvSpPr/>
          <p:nvPr/>
        </p:nvSpPr>
        <p:spPr>
          <a:xfrm>
            <a:off x="5276850" y="2587625"/>
            <a:ext cx="257175" cy="431800"/>
          </a:xfrm>
          <a:prstGeom prst="rect">
            <a:avLst/>
          </a:prstGeom>
          <a:noFill/>
          <a:ln w="9360">
            <a:noFill/>
          </a:ln>
        </p:spPr>
        <p:style>
          <a:lnRef idx="0">
            <a:scrgbClr r="0" g="0" b="0"/>
          </a:lnRef>
          <a:fillRef idx="0">
            <a:scrgbClr r="0" g="0" b="0"/>
          </a:fillRef>
          <a:effectRef idx="0">
            <a:scrgbClr r="0" g="0" b="0"/>
          </a:effectRef>
          <a:fontRef idx="minor"/>
        </p:style>
      </p:sp>
      <p:sp>
        <p:nvSpPr>
          <p:cNvPr id="156" name="CustomShape 6"/>
          <p:cNvSpPr/>
          <p:nvPr/>
        </p:nvSpPr>
        <p:spPr>
          <a:xfrm>
            <a:off x="6176963" y="2047875"/>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57" name="CustomShape 7"/>
          <p:cNvSpPr/>
          <p:nvPr/>
        </p:nvSpPr>
        <p:spPr>
          <a:xfrm>
            <a:off x="7466013" y="5805488"/>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58" name="CustomShape 8"/>
          <p:cNvSpPr/>
          <p:nvPr/>
        </p:nvSpPr>
        <p:spPr>
          <a:xfrm>
            <a:off x="6931025" y="9169400"/>
            <a:ext cx="4694238" cy="431800"/>
          </a:xfrm>
          <a:prstGeom prst="rect">
            <a:avLst/>
          </a:prstGeom>
          <a:noFill/>
          <a:ln w="12600">
            <a:noFill/>
          </a:ln>
        </p:spPr>
        <p:style>
          <a:lnRef idx="0">
            <a:scrgbClr r="0" g="0" b="0"/>
          </a:lnRef>
          <a:fillRef idx="0">
            <a:scrgbClr r="0" g="0" b="0"/>
          </a:fillRef>
          <a:effectRef idx="0">
            <a:scrgbClr r="0" g="0" b="0"/>
          </a:effectRef>
          <a:fontRef idx="minor"/>
        </p:style>
        <p:txBody>
          <a:bodyPr wrap="none" lIns="128520" tIns="63360" rIns="128520" bIns="63360"/>
          <a:lstStyle/>
          <a:p>
            <a:pPr algn="ctr" fontAlgn="auto">
              <a:spcBef>
                <a:spcPts val="0"/>
              </a:spcBef>
              <a:spcAft>
                <a:spcPts val="0"/>
              </a:spcAft>
              <a:defRPr/>
            </a:pPr>
            <a:r>
              <a:rPr lang="en-US" sz="2000">
                <a:solidFill>
                  <a:srgbClr val="000000"/>
                </a:solidFill>
                <a:latin typeface="Gill Sans"/>
                <a:ea typeface="ヒラギノ角ゴ ProN W3"/>
              </a:rPr>
              <a:t>Murray et al (2014) Icarus, published online</a:t>
            </a:r>
            <a:endParaRPr/>
          </a:p>
        </p:txBody>
      </p:sp>
      <p:pic>
        <p:nvPicPr>
          <p:cNvPr id="51210" name="Picture 10"/>
          <p:cNvPicPr>
            <a:picLocks noChangeAspect="1" noChangeArrowheads="1"/>
          </p:cNvPicPr>
          <p:nvPr/>
        </p:nvPicPr>
        <p:blipFill>
          <a:blip r:embed="rId2"/>
          <a:srcRect/>
          <a:stretch>
            <a:fillRect/>
          </a:stretch>
        </p:blipFill>
        <p:spPr bwMode="auto">
          <a:xfrm>
            <a:off x="460375" y="974725"/>
            <a:ext cx="4132263" cy="4111625"/>
          </a:xfrm>
          <a:prstGeom prst="rect">
            <a:avLst/>
          </a:prstGeom>
          <a:noFill/>
          <a:ln w="9360">
            <a:noFill/>
            <a:miter lim="800000"/>
            <a:headEnd/>
            <a:tailEnd/>
          </a:ln>
        </p:spPr>
      </p:pic>
      <p:pic>
        <p:nvPicPr>
          <p:cNvPr id="51211" name="Picture 12"/>
          <p:cNvPicPr>
            <a:picLocks noChangeAspect="1" noChangeArrowheads="1"/>
          </p:cNvPicPr>
          <p:nvPr/>
        </p:nvPicPr>
        <p:blipFill>
          <a:blip r:embed="rId3"/>
          <a:srcRect/>
          <a:stretch>
            <a:fillRect/>
          </a:stretch>
        </p:blipFill>
        <p:spPr bwMode="auto">
          <a:xfrm>
            <a:off x="0" y="4949825"/>
            <a:ext cx="4867275" cy="4803775"/>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CustomShape 1"/>
          <p:cNvSpPr/>
          <p:nvPr/>
        </p:nvSpPr>
        <p:spPr>
          <a:xfrm>
            <a:off x="0" y="7573963"/>
            <a:ext cx="13004800" cy="2022475"/>
          </a:xfrm>
          <a:prstGeom prst="rect">
            <a:avLst/>
          </a:prstGeom>
          <a:solidFill>
            <a:schemeClr val="bg1"/>
          </a:solidFill>
          <a:ln w="12600">
            <a:noFill/>
          </a:ln>
        </p:spPr>
        <p:style>
          <a:lnRef idx="0">
            <a:scrgbClr r="0" g="0" b="0"/>
          </a:lnRef>
          <a:fillRef idx="0">
            <a:scrgbClr r="0" g="0" b="0"/>
          </a:fillRef>
          <a:effectRef idx="0">
            <a:scrgbClr r="0" g="0" b="0"/>
          </a:effectRef>
          <a:fontRef idx="minor"/>
        </p:style>
      </p:sp>
      <p:sp>
        <p:nvSpPr>
          <p:cNvPr id="52227" name="TextShape 2"/>
          <p:cNvSpPr txBox="1">
            <a:spLocks noChangeArrowheads="1"/>
          </p:cNvSpPr>
          <p:nvPr/>
        </p:nvSpPr>
        <p:spPr bwMode="auto">
          <a:xfrm>
            <a:off x="1628775" y="0"/>
            <a:ext cx="9202738" cy="449263"/>
          </a:xfrm>
          <a:prstGeom prst="rect">
            <a:avLst/>
          </a:prstGeom>
          <a:noFill/>
          <a:ln w="9360">
            <a:noFill/>
            <a:miter lim="800000"/>
            <a:headEnd/>
            <a:tailEnd/>
          </a:ln>
        </p:spPr>
        <p:txBody>
          <a:bodyPr lIns="50760" tIns="50760" rIns="50760" bIns="50760">
            <a:prstTxWarp prst="textNoShape">
              <a:avLst/>
            </a:prstTxWarp>
          </a:bodyPr>
          <a:lstStyle/>
          <a:p>
            <a:pPr algn="ctr"/>
            <a:r>
              <a:rPr lang="en-US" sz="2400" b="1">
                <a:solidFill>
                  <a:srgbClr val="000000"/>
                </a:solidFill>
                <a:ea typeface="ヒラギノ角ゴ ProN W3" charset="-128"/>
                <a:cs typeface="ヒラギノ角ゴ ProN W3" charset="-128"/>
              </a:rPr>
              <a:t>F Ring core: calm in the midst of chaos</a:t>
            </a:r>
            <a:endParaRPr lang="en-US">
              <a:ea typeface="DejaVu Sans" charset="0"/>
              <a:cs typeface="DejaVu Sans" charset="0"/>
            </a:endParaRPr>
          </a:p>
        </p:txBody>
      </p:sp>
      <p:sp>
        <p:nvSpPr>
          <p:cNvPr id="163" name="CustomShape 3"/>
          <p:cNvSpPr/>
          <p:nvPr/>
        </p:nvSpPr>
        <p:spPr>
          <a:xfrm>
            <a:off x="465138" y="977900"/>
            <a:ext cx="7235825" cy="7458075"/>
          </a:xfrm>
          <a:prstGeom prst="rect">
            <a:avLst/>
          </a:prstGeom>
          <a:noFill/>
          <a:ln w="9360">
            <a:noFill/>
          </a:ln>
        </p:spPr>
        <p:style>
          <a:lnRef idx="0">
            <a:scrgbClr r="0" g="0" b="0"/>
          </a:lnRef>
          <a:fillRef idx="0">
            <a:scrgbClr r="0" g="0" b="0"/>
          </a:fillRef>
          <a:effectRef idx="0">
            <a:scrgbClr r="0" g="0" b="0"/>
          </a:effectRef>
          <a:fontRef idx="minor"/>
        </p:style>
      </p:sp>
      <p:sp>
        <p:nvSpPr>
          <p:cNvPr id="164" name="CustomShape 4"/>
          <p:cNvSpPr/>
          <p:nvPr/>
        </p:nvSpPr>
        <p:spPr>
          <a:xfrm>
            <a:off x="555625" y="1136650"/>
            <a:ext cx="7107238" cy="7427913"/>
          </a:xfrm>
          <a:prstGeom prst="rect">
            <a:avLst/>
          </a:prstGeom>
          <a:noFill/>
          <a:ln w="9360">
            <a:noFill/>
          </a:ln>
        </p:spPr>
        <p:style>
          <a:lnRef idx="0">
            <a:scrgbClr r="0" g="0" b="0"/>
          </a:lnRef>
          <a:fillRef idx="0">
            <a:scrgbClr r="0" g="0" b="0"/>
          </a:fillRef>
          <a:effectRef idx="0">
            <a:scrgbClr r="0" g="0" b="0"/>
          </a:effectRef>
          <a:fontRef idx="minor"/>
        </p:style>
      </p:sp>
      <p:sp>
        <p:nvSpPr>
          <p:cNvPr id="165" name="CustomShape 5"/>
          <p:cNvSpPr/>
          <p:nvPr/>
        </p:nvSpPr>
        <p:spPr>
          <a:xfrm>
            <a:off x="0" y="593725"/>
            <a:ext cx="13004800" cy="1346200"/>
          </a:xfrm>
          <a:prstGeom prst="rect">
            <a:avLst/>
          </a:prstGeom>
          <a:noFill/>
          <a:ln w="9360">
            <a:noFill/>
          </a:ln>
        </p:spPr>
        <p:style>
          <a:lnRef idx="0">
            <a:scrgbClr r="0" g="0" b="0"/>
          </a:lnRef>
          <a:fillRef idx="0">
            <a:scrgbClr r="0" g="0" b="0"/>
          </a:fillRef>
          <a:effectRef idx="0">
            <a:scrgbClr r="0" g="0" b="0"/>
          </a:effectRef>
          <a:fontRef idx="minor"/>
        </p:style>
        <p:txBody>
          <a:bodyPr lIns="128520" tIns="63360" rIns="128520" bIns="63360"/>
          <a:lstStyle/>
          <a:p>
            <a:pPr algn="ctr" fontAlgn="auto">
              <a:spcBef>
                <a:spcPts val="0"/>
              </a:spcBef>
              <a:spcAft>
                <a:spcPts val="0"/>
              </a:spcAft>
              <a:defRPr/>
            </a:pPr>
            <a:r>
              <a:rPr lang="en-US" sz="2000">
                <a:solidFill>
                  <a:srgbClr val="000000"/>
                </a:solidFill>
                <a:latin typeface="Univers"/>
                <a:ea typeface="ＭＳ Ｐゴシック"/>
              </a:rPr>
              <a:t>The very existence of the km-wide F Ring core, which has kept a stable orbit since Voyager, is puzzling because it lies in a region so filled with resonances that particle orbits become chaotic very quickly. A new model shows how the unique properties of the region allow chaos-causing perturbations to be canceled and in fact for ring material to accumulate in one of a set of special locations determined by the precession period of the material.</a:t>
            </a:r>
            <a:endParaRPr/>
          </a:p>
        </p:txBody>
      </p:sp>
      <p:sp>
        <p:nvSpPr>
          <p:cNvPr id="166" name="CustomShape 6"/>
          <p:cNvSpPr/>
          <p:nvPr/>
        </p:nvSpPr>
        <p:spPr>
          <a:xfrm>
            <a:off x="5276850" y="2430463"/>
            <a:ext cx="257175" cy="492125"/>
          </a:xfrm>
          <a:prstGeom prst="rect">
            <a:avLst/>
          </a:prstGeom>
          <a:noFill/>
          <a:ln w="9360">
            <a:noFill/>
          </a:ln>
        </p:spPr>
        <p:style>
          <a:lnRef idx="0">
            <a:scrgbClr r="0" g="0" b="0"/>
          </a:lnRef>
          <a:fillRef idx="0">
            <a:scrgbClr r="0" g="0" b="0"/>
          </a:fillRef>
          <a:effectRef idx="0">
            <a:scrgbClr r="0" g="0" b="0"/>
          </a:effectRef>
          <a:fontRef idx="minor"/>
        </p:style>
      </p:sp>
      <p:sp>
        <p:nvSpPr>
          <p:cNvPr id="167" name="CustomShape 7"/>
          <p:cNvSpPr/>
          <p:nvPr/>
        </p:nvSpPr>
        <p:spPr>
          <a:xfrm>
            <a:off x="6176963" y="1890713"/>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68" name="CustomShape 8"/>
          <p:cNvSpPr/>
          <p:nvPr/>
        </p:nvSpPr>
        <p:spPr>
          <a:xfrm>
            <a:off x="7466013" y="5648325"/>
            <a:ext cx="688975" cy="1390650"/>
          </a:xfrm>
          <a:prstGeom prst="upArrow">
            <a:avLst>
              <a:gd name="adj1" fmla="val 50000"/>
              <a:gd name="adj2" fmla="val 49966"/>
            </a:avLst>
          </a:prstGeom>
          <a:noFill/>
          <a:ln w="9360">
            <a:noFill/>
          </a:ln>
        </p:spPr>
        <p:style>
          <a:lnRef idx="0">
            <a:scrgbClr r="0" g="0" b="0"/>
          </a:lnRef>
          <a:fillRef idx="0">
            <a:scrgbClr r="0" g="0" b="0"/>
          </a:fillRef>
          <a:effectRef idx="0">
            <a:scrgbClr r="0" g="0" b="0"/>
          </a:effectRef>
          <a:fontRef idx="minor"/>
        </p:style>
      </p:sp>
      <p:sp>
        <p:nvSpPr>
          <p:cNvPr id="169" name="CustomShape 9"/>
          <p:cNvSpPr/>
          <p:nvPr/>
        </p:nvSpPr>
        <p:spPr>
          <a:xfrm>
            <a:off x="8437563" y="9382125"/>
            <a:ext cx="4556125" cy="369888"/>
          </a:xfrm>
          <a:prstGeom prst="rect">
            <a:avLst/>
          </a:prstGeom>
          <a:noFill/>
          <a:ln w="12600">
            <a:noFill/>
          </a:ln>
        </p:spPr>
        <p:style>
          <a:lnRef idx="0">
            <a:scrgbClr r="0" g="0" b="0"/>
          </a:lnRef>
          <a:fillRef idx="0">
            <a:scrgbClr r="0" g="0" b="0"/>
          </a:fillRef>
          <a:effectRef idx="0">
            <a:scrgbClr r="0" g="0" b="0"/>
          </a:effectRef>
          <a:fontRef idx="minor"/>
        </p:style>
        <p:txBody>
          <a:bodyPr wrap="none" lIns="128520" tIns="63360" rIns="128520" bIns="63360"/>
          <a:lstStyle/>
          <a:p>
            <a:pPr algn="ctr" fontAlgn="auto">
              <a:spcBef>
                <a:spcPts val="0"/>
              </a:spcBef>
              <a:spcAft>
                <a:spcPts val="0"/>
              </a:spcAft>
              <a:defRPr/>
            </a:pPr>
            <a:r>
              <a:rPr lang="en-US" sz="1600">
                <a:solidFill>
                  <a:srgbClr val="000000"/>
                </a:solidFill>
                <a:latin typeface="Gill Sans"/>
                <a:ea typeface="ヒラギノ角ゴ ProN W3"/>
              </a:rPr>
              <a:t>Cuzzi et al (2014) Icarus, published online 1/12/2014</a:t>
            </a:r>
            <a:endParaRPr/>
          </a:p>
        </p:txBody>
      </p:sp>
      <p:pic>
        <p:nvPicPr>
          <p:cNvPr id="52235" name="Picture 12"/>
          <p:cNvPicPr>
            <a:picLocks noChangeAspect="1" noChangeArrowheads="1"/>
          </p:cNvPicPr>
          <p:nvPr/>
        </p:nvPicPr>
        <p:blipFill>
          <a:blip r:embed="rId2"/>
          <a:srcRect/>
          <a:stretch>
            <a:fillRect/>
          </a:stretch>
        </p:blipFill>
        <p:spPr bwMode="auto">
          <a:xfrm>
            <a:off x="207963" y="2036763"/>
            <a:ext cx="5351462" cy="1955800"/>
          </a:xfrm>
          <a:prstGeom prst="rect">
            <a:avLst/>
          </a:prstGeom>
          <a:noFill/>
          <a:ln w="9360">
            <a:noFill/>
            <a:miter lim="800000"/>
            <a:headEnd/>
            <a:tailEnd/>
          </a:ln>
        </p:spPr>
      </p:pic>
      <p:pic>
        <p:nvPicPr>
          <p:cNvPr id="52236" name="Picture 13"/>
          <p:cNvPicPr>
            <a:picLocks noChangeAspect="1" noChangeArrowheads="1"/>
          </p:cNvPicPr>
          <p:nvPr/>
        </p:nvPicPr>
        <p:blipFill>
          <a:blip r:embed="rId3"/>
          <a:srcRect/>
          <a:stretch>
            <a:fillRect/>
          </a:stretch>
        </p:blipFill>
        <p:spPr bwMode="auto">
          <a:xfrm>
            <a:off x="80963" y="3990975"/>
            <a:ext cx="5624512" cy="4027488"/>
          </a:xfrm>
          <a:prstGeom prst="rect">
            <a:avLst/>
          </a:prstGeom>
          <a:noFill/>
          <a:ln w="9360">
            <a:noFill/>
            <a:miter lim="800000"/>
            <a:headEnd/>
            <a:tailEnd/>
          </a:ln>
        </p:spPr>
      </p:pic>
      <p:pic>
        <p:nvPicPr>
          <p:cNvPr id="52237" name="Picture 14"/>
          <p:cNvPicPr>
            <a:picLocks noChangeAspect="1" noChangeArrowheads="1"/>
          </p:cNvPicPr>
          <p:nvPr/>
        </p:nvPicPr>
        <p:blipFill>
          <a:blip r:embed="rId4"/>
          <a:srcRect/>
          <a:stretch>
            <a:fillRect/>
          </a:stretch>
        </p:blipFill>
        <p:spPr bwMode="auto">
          <a:xfrm>
            <a:off x="1474788" y="8004175"/>
            <a:ext cx="3552825" cy="1592263"/>
          </a:xfrm>
          <a:prstGeom prst="rect">
            <a:avLst/>
          </a:prstGeom>
          <a:noFill/>
          <a:ln w="9360">
            <a:noFill/>
            <a:miter lim="800000"/>
            <a:headEnd/>
            <a:tailEnd/>
          </a:ln>
        </p:spPr>
      </p:pic>
      <p:pic>
        <p:nvPicPr>
          <p:cNvPr id="52238" name="Picture 15"/>
          <p:cNvPicPr>
            <a:picLocks noChangeAspect="1" noChangeArrowheads="1"/>
          </p:cNvPicPr>
          <p:nvPr/>
        </p:nvPicPr>
        <p:blipFill>
          <a:blip r:embed="rId5"/>
          <a:srcRect/>
          <a:stretch>
            <a:fillRect/>
          </a:stretch>
        </p:blipFill>
        <p:spPr bwMode="auto">
          <a:xfrm>
            <a:off x="5691188" y="2030413"/>
            <a:ext cx="6967537" cy="3487737"/>
          </a:xfrm>
          <a:prstGeom prst="rect">
            <a:avLst/>
          </a:prstGeom>
          <a:noFill/>
          <a:ln w="9360">
            <a:noFill/>
            <a:miter lim="800000"/>
            <a:headEnd/>
            <a:tailEnd/>
          </a:ln>
        </p:spPr>
      </p:pic>
      <p:sp>
        <p:nvSpPr>
          <p:cNvPr id="174" name="CustomShape 10"/>
          <p:cNvSpPr/>
          <p:nvPr/>
        </p:nvSpPr>
        <p:spPr>
          <a:xfrm>
            <a:off x="5807075" y="5570538"/>
            <a:ext cx="7010400" cy="3786187"/>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fontAlgn="auto">
              <a:spcBef>
                <a:spcPts val="0"/>
              </a:spcBef>
              <a:spcAft>
                <a:spcPts val="0"/>
              </a:spcAft>
              <a:defRPr/>
            </a:pPr>
            <a:r>
              <a:rPr lang="en-US" sz="2000">
                <a:solidFill>
                  <a:srgbClr val="000000"/>
                </a:solidFill>
                <a:latin typeface="Gill Sans"/>
                <a:ea typeface="ヒラギノ角ゴ ProN W3"/>
              </a:rPr>
              <a:t>The colored plot at left shows how the semimajor axis (SMA) of a particle at an arbitrary location in the F Ring region fluctuates wildly over only a decade or so. However, some brief periods of stability can be seen. The plot above shows the outcome of a long evolution, where the average SMA is plotted against the initial SMA for many particles. The red dots are particles with exceedingly stable orbits over the </a:t>
            </a:r>
            <a:r>
              <a:rPr lang="en-US" sz="2000" i="1">
                <a:solidFill>
                  <a:srgbClr val="000000"/>
                </a:solidFill>
                <a:latin typeface="Gill Sans"/>
                <a:ea typeface="ヒラギノ角ゴ ProN W3"/>
              </a:rPr>
              <a:t>entire</a:t>
            </a:r>
            <a:r>
              <a:rPr lang="en-US" sz="2000">
                <a:solidFill>
                  <a:srgbClr val="000000"/>
                </a:solidFill>
                <a:latin typeface="Gill Sans"/>
                <a:ea typeface="ヒラギノ角ゴ ProN W3"/>
              </a:rPr>
              <a:t> integration time; they lie at discrete locations not far from resonances with Prometheus. The F Ring core (arrow) lies in one of these stable predicted zones. The new theory shows how the rapid orbital precession in the region turns Lindblad resonances into stable sites by canceling each perturbation on the subsequent encounter. </a:t>
            </a:r>
            <a:endParaRPr/>
          </a:p>
        </p:txBody>
      </p:sp>
      <p:sp>
        <p:nvSpPr>
          <p:cNvPr id="52240" name="Line 11"/>
          <p:cNvSpPr>
            <a:spLocks noChangeShapeType="1"/>
          </p:cNvSpPr>
          <p:nvPr/>
        </p:nvSpPr>
        <p:spPr bwMode="auto">
          <a:xfrm flipV="1">
            <a:off x="10056813" y="4213225"/>
            <a:ext cx="0" cy="766763"/>
          </a:xfrm>
          <a:prstGeom prst="line">
            <a:avLst/>
          </a:prstGeom>
          <a:noFill/>
          <a:ln w="38160">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Shape 1"/>
          <p:cNvSpPr txBox="1">
            <a:spLocks noChangeArrowheads="1"/>
          </p:cNvSpPr>
          <p:nvPr/>
        </p:nvSpPr>
        <p:spPr bwMode="auto">
          <a:xfrm>
            <a:off x="3127375" y="196850"/>
            <a:ext cx="6249988" cy="523875"/>
          </a:xfrm>
          <a:prstGeom prst="rect">
            <a:avLst/>
          </a:prstGeom>
          <a:noFill/>
          <a:ln w="9360">
            <a:noFill/>
            <a:miter lim="800000"/>
            <a:headEnd/>
            <a:tailEnd/>
          </a:ln>
        </p:spPr>
        <p:txBody>
          <a:bodyPr lIns="50760" tIns="50760" rIns="50760" bIns="50760">
            <a:prstTxWarp prst="textNoShape">
              <a:avLst/>
            </a:prstTxWarp>
          </a:bodyPr>
          <a:lstStyle/>
          <a:p>
            <a:r>
              <a:rPr lang="en-US" sz="2800" b="1">
                <a:solidFill>
                  <a:srgbClr val="000000"/>
                </a:solidFill>
                <a:ea typeface="ヒラギノ角ゴ ProN W3" charset="-128"/>
                <a:cs typeface="ヒラギノ角ゴ ProN W3" charset="-128"/>
              </a:rPr>
              <a:t>D68: eccentric ringlet in the D Ring </a:t>
            </a:r>
            <a:endParaRPr lang="en-US">
              <a:ea typeface="DejaVu Sans" charset="0"/>
              <a:cs typeface="DejaVu Sans" charset="0"/>
            </a:endParaRPr>
          </a:p>
        </p:txBody>
      </p:sp>
      <p:sp>
        <p:nvSpPr>
          <p:cNvPr id="177" name="CustomShape 2"/>
          <p:cNvSpPr/>
          <p:nvPr/>
        </p:nvSpPr>
        <p:spPr>
          <a:xfrm>
            <a:off x="8267700" y="1330325"/>
            <a:ext cx="4660900" cy="6837363"/>
          </a:xfrm>
          <a:prstGeom prst="rect">
            <a:avLst/>
          </a:prstGeom>
          <a:noFill/>
          <a:ln w="9360">
            <a:noFill/>
          </a:ln>
        </p:spPr>
        <p:style>
          <a:lnRef idx="0">
            <a:scrgbClr r="0" g="0" b="0"/>
          </a:lnRef>
          <a:fillRef idx="0">
            <a:scrgbClr r="0" g="0" b="0"/>
          </a:fillRef>
          <a:effectRef idx="0">
            <a:scrgbClr r="0" g="0" b="0"/>
          </a:effectRef>
          <a:fontRef idx="minor"/>
        </p:style>
        <p:txBody>
          <a:bodyPr lIns="129960" tIns="65160" rIns="129960" bIns="65160"/>
          <a:lstStyle/>
          <a:p>
            <a:pPr fontAlgn="auto">
              <a:spcBef>
                <a:spcPts val="0"/>
              </a:spcBef>
              <a:spcAft>
                <a:spcPts val="0"/>
              </a:spcAft>
              <a:defRPr/>
            </a:pPr>
            <a:r>
              <a:rPr lang="en-US" sz="2000">
                <a:solidFill>
                  <a:srgbClr val="000000"/>
                </a:solidFill>
                <a:latin typeface="Gill Sans"/>
                <a:ea typeface="ＭＳ Ｐゴシック"/>
              </a:rPr>
              <a:t>D</a:t>
            </a:r>
            <a:r>
              <a:rPr lang="en-US" sz="2000">
                <a:solidFill>
                  <a:srgbClr val="000000"/>
                </a:solidFill>
                <a:ea typeface="ＭＳ Ｐゴシック"/>
              </a:rPr>
              <a:t>68 exhibits longitudinal brightness variations that rotate around the planet at around 1751.65</a:t>
            </a:r>
            <a:r>
              <a:rPr lang="en-US" sz="2000">
                <a:solidFill>
                  <a:srgbClr val="000000"/>
                </a:solidFill>
                <a:latin typeface="Gill Sans"/>
                <a:ea typeface="ＭＳ Ｐゴシック"/>
              </a:rPr>
              <a:t> deg/d</a:t>
            </a:r>
            <a:r>
              <a:rPr lang="en-US" sz="2000">
                <a:solidFill>
                  <a:srgbClr val="000000"/>
                </a:solidFill>
                <a:ea typeface="ＭＳ Ｐゴシック"/>
              </a:rPr>
              <a:t>ay, and that might also evolve over time-scales of years.</a:t>
            </a:r>
            <a:endParaRPr/>
          </a:p>
          <a:p>
            <a:pPr fontAlgn="auto">
              <a:spcBef>
                <a:spcPts val="0"/>
              </a:spcBef>
              <a:spcAft>
                <a:spcPts val="0"/>
              </a:spcAft>
              <a:defRPr/>
            </a:pPr>
            <a:r>
              <a:rPr lang="en-US" sz="2000">
                <a:solidFill>
                  <a:srgbClr val="000000"/>
                </a:solidFill>
                <a:ea typeface="ＭＳ Ｐゴシック"/>
              </a:rPr>
              <a:t>D68 possesses a substantial eccentricity (ae </a:t>
            </a:r>
            <a:r>
              <a:rPr lang="en-US" sz="2000">
                <a:solidFill>
                  <a:srgbClr val="000000"/>
                </a:solidFill>
                <a:latin typeface="Gill Sans"/>
                <a:ea typeface="ＭＳ Ｐゴシック"/>
              </a:rPr>
              <a:t>=25 +/- 1</a:t>
            </a:r>
            <a:r>
              <a:rPr lang="en-US" sz="2000">
                <a:solidFill>
                  <a:srgbClr val="000000"/>
                </a:solidFill>
                <a:ea typeface="ＭＳ Ｐゴシック"/>
              </a:rPr>
              <a:t>km) and  its precession rate is roughly consistent with current models of Saturn’s gravity field.</a:t>
            </a:r>
            <a:endParaRPr/>
          </a:p>
          <a:p>
            <a:pPr fontAlgn="auto">
              <a:spcBef>
                <a:spcPts val="0"/>
              </a:spcBef>
              <a:spcAft>
                <a:spcPts val="0"/>
              </a:spcAft>
              <a:defRPr/>
            </a:pPr>
            <a:r>
              <a:rPr lang="en-US" sz="2000">
                <a:solidFill>
                  <a:srgbClr val="000000"/>
                </a:solidFill>
                <a:latin typeface="Gill Sans"/>
                <a:ea typeface="ＭＳ Ｐゴシック"/>
              </a:rPr>
              <a:t>D68’s </a:t>
            </a:r>
            <a:r>
              <a:rPr lang="en-US" sz="2000">
                <a:solidFill>
                  <a:srgbClr val="000000"/>
                </a:solidFill>
                <a:ea typeface="ＭＳ Ｐゴシック"/>
              </a:rPr>
              <a:t>radial position does not exhibit obvious variations that can be attributed to normal mode oscillations with m=1.</a:t>
            </a:r>
            <a:endParaRPr/>
          </a:p>
          <a:p>
            <a:pPr fontAlgn="auto">
              <a:spcBef>
                <a:spcPts val="0"/>
              </a:spcBef>
              <a:spcAft>
                <a:spcPts val="0"/>
              </a:spcAft>
              <a:defRPr/>
            </a:pPr>
            <a:r>
              <a:rPr lang="en-US" sz="2000">
                <a:solidFill>
                  <a:srgbClr val="000000"/>
                </a:solidFill>
                <a:ea typeface="ＭＳ Ｐゴシック"/>
              </a:rPr>
              <a:t>D68’s mean radius decreased at a rate of 2</a:t>
            </a:r>
            <a:r>
              <a:rPr lang="en-US" sz="2000">
                <a:solidFill>
                  <a:srgbClr val="000000"/>
                </a:solidFill>
                <a:latin typeface="Gill Sans"/>
                <a:ea typeface="ＭＳ Ｐゴシック"/>
              </a:rPr>
              <a:t>.4 +/- 0.</a:t>
            </a:r>
            <a:r>
              <a:rPr lang="en-US" sz="2000">
                <a:solidFill>
                  <a:srgbClr val="000000"/>
                </a:solidFill>
                <a:ea typeface="ＭＳ Ｐゴシック"/>
              </a:rPr>
              <a:t>4 km</a:t>
            </a:r>
            <a:r>
              <a:rPr lang="en-US" sz="2000">
                <a:solidFill>
                  <a:srgbClr val="000000"/>
                </a:solidFill>
                <a:latin typeface="Gill Sans"/>
                <a:ea typeface="ＭＳ Ｐゴシック"/>
              </a:rPr>
              <a:t>/</a:t>
            </a:r>
            <a:r>
              <a:rPr lang="en-US" sz="2000">
                <a:solidFill>
                  <a:srgbClr val="000000"/>
                </a:solidFill>
                <a:ea typeface="ＭＳ Ｐゴシック"/>
              </a:rPr>
              <a:t>year between 2005 and 2013. D68 also seems to have moved outward between the Voyager and Cassini epochs, and the Cassini data hint that its mean radius may move back and forth with a period of around 15 Earth years.</a:t>
            </a:r>
            <a:endParaRPr/>
          </a:p>
        </p:txBody>
      </p:sp>
      <p:pic>
        <p:nvPicPr>
          <p:cNvPr id="53252" name="Picture 12"/>
          <p:cNvPicPr>
            <a:picLocks noChangeAspect="1" noChangeArrowheads="1"/>
          </p:cNvPicPr>
          <p:nvPr/>
        </p:nvPicPr>
        <p:blipFill>
          <a:blip r:embed="rId2"/>
          <a:srcRect/>
          <a:stretch>
            <a:fillRect/>
          </a:stretch>
        </p:blipFill>
        <p:spPr bwMode="auto">
          <a:xfrm>
            <a:off x="276225" y="1512888"/>
            <a:ext cx="8066088" cy="2973387"/>
          </a:xfrm>
          <a:prstGeom prst="rect">
            <a:avLst/>
          </a:prstGeom>
          <a:noFill/>
          <a:ln w="9360">
            <a:noFill/>
            <a:miter lim="800000"/>
            <a:headEnd/>
            <a:tailEnd/>
          </a:ln>
        </p:spPr>
      </p:pic>
      <p:pic>
        <p:nvPicPr>
          <p:cNvPr id="53253" name="Picture 13"/>
          <p:cNvPicPr>
            <a:picLocks noChangeAspect="1" noChangeArrowheads="1"/>
          </p:cNvPicPr>
          <p:nvPr/>
        </p:nvPicPr>
        <p:blipFill>
          <a:blip r:embed="rId3"/>
          <a:srcRect/>
          <a:stretch>
            <a:fillRect/>
          </a:stretch>
        </p:blipFill>
        <p:spPr bwMode="auto">
          <a:xfrm>
            <a:off x="331788" y="5148263"/>
            <a:ext cx="8015287" cy="2805112"/>
          </a:xfrm>
          <a:prstGeom prst="rect">
            <a:avLst/>
          </a:prstGeom>
          <a:noFill/>
          <a:ln w="9360">
            <a:noFill/>
            <a:miter lim="800000"/>
            <a:headEnd/>
            <a:tailEnd/>
          </a:ln>
        </p:spPr>
      </p:pic>
      <p:sp>
        <p:nvSpPr>
          <p:cNvPr id="180" name="CustomShape 3"/>
          <p:cNvSpPr/>
          <p:nvPr/>
        </p:nvSpPr>
        <p:spPr>
          <a:xfrm>
            <a:off x="2879725" y="1346200"/>
            <a:ext cx="3168650" cy="431800"/>
          </a:xfrm>
          <a:prstGeom prst="rect">
            <a:avLst/>
          </a:prstGeom>
          <a:noFill/>
          <a:ln w="12600">
            <a:noFill/>
          </a:ln>
        </p:spPr>
        <p:style>
          <a:lnRef idx="0">
            <a:scrgbClr r="0" g="0" b="0"/>
          </a:lnRef>
          <a:fillRef idx="0">
            <a:scrgbClr r="0" g="0" b="0"/>
          </a:fillRef>
          <a:effectRef idx="0">
            <a:scrgbClr r="0" g="0" b="0"/>
          </a:effectRef>
          <a:fontRef idx="minor"/>
        </p:style>
        <p:txBody>
          <a:bodyPr wrap="none" lIns="128520" tIns="63360" rIns="128520" bIns="63360"/>
          <a:lstStyle/>
          <a:p>
            <a:pPr algn="ctr" fontAlgn="auto">
              <a:spcBef>
                <a:spcPts val="0"/>
              </a:spcBef>
              <a:spcAft>
                <a:spcPts val="0"/>
              </a:spcAft>
              <a:defRPr/>
            </a:pPr>
            <a:r>
              <a:rPr lang="en-US" sz="2000">
                <a:solidFill>
                  <a:srgbClr val="000000"/>
                </a:solidFill>
                <a:latin typeface="Gill Sans"/>
                <a:ea typeface="ヒラギノ角ゴ ProN W3"/>
              </a:rPr>
              <a:t>Elliptical and precessing only</a:t>
            </a:r>
            <a:endParaRPr/>
          </a:p>
        </p:txBody>
      </p:sp>
      <p:sp>
        <p:nvSpPr>
          <p:cNvPr id="181" name="CustomShape 4"/>
          <p:cNvSpPr/>
          <p:nvPr/>
        </p:nvSpPr>
        <p:spPr>
          <a:xfrm>
            <a:off x="1000125" y="4899025"/>
            <a:ext cx="7051675" cy="431800"/>
          </a:xfrm>
          <a:prstGeom prst="rect">
            <a:avLst/>
          </a:prstGeom>
          <a:noFill/>
          <a:ln w="12600">
            <a:noFill/>
          </a:ln>
        </p:spPr>
        <p:style>
          <a:lnRef idx="0">
            <a:scrgbClr r="0" g="0" b="0"/>
          </a:lnRef>
          <a:fillRef idx="0">
            <a:scrgbClr r="0" g="0" b="0"/>
          </a:fillRef>
          <a:effectRef idx="0">
            <a:scrgbClr r="0" g="0" b="0"/>
          </a:effectRef>
          <a:fontRef idx="minor"/>
        </p:style>
        <p:txBody>
          <a:bodyPr lIns="128520" tIns="63360" rIns="128520" bIns="63360"/>
          <a:lstStyle/>
          <a:p>
            <a:pPr algn="ctr" fontAlgn="auto">
              <a:spcBef>
                <a:spcPts val="0"/>
              </a:spcBef>
              <a:spcAft>
                <a:spcPts val="0"/>
              </a:spcAft>
              <a:defRPr/>
            </a:pPr>
            <a:r>
              <a:rPr lang="en-US" sz="2000">
                <a:solidFill>
                  <a:srgbClr val="000000"/>
                </a:solidFill>
                <a:latin typeface="Gill Sans"/>
                <a:ea typeface="ヒラギノ角ゴ ProN W3"/>
              </a:rPr>
              <a:t>Elliptical, precessing, and radially drifting at -2.38km/yr</a:t>
            </a:r>
            <a:endParaRPr/>
          </a:p>
        </p:txBody>
      </p:sp>
      <p:sp>
        <p:nvSpPr>
          <p:cNvPr id="182" name="CustomShape 5"/>
          <p:cNvSpPr/>
          <p:nvPr/>
        </p:nvSpPr>
        <p:spPr>
          <a:xfrm>
            <a:off x="3370263" y="7953375"/>
            <a:ext cx="2379662" cy="431800"/>
          </a:xfrm>
          <a:prstGeom prst="rect">
            <a:avLst/>
          </a:prstGeom>
          <a:noFill/>
          <a:ln w="12600">
            <a:noFill/>
          </a:ln>
        </p:spPr>
        <p:style>
          <a:lnRef idx="0">
            <a:scrgbClr r="0" g="0" b="0"/>
          </a:lnRef>
          <a:fillRef idx="0">
            <a:scrgbClr r="0" g="0" b="0"/>
          </a:fillRef>
          <a:effectRef idx="0">
            <a:scrgbClr r="0" g="0" b="0"/>
          </a:effectRef>
          <a:fontRef idx="minor"/>
        </p:style>
        <p:txBody>
          <a:bodyPr wrap="none" lIns="128520" tIns="63360" rIns="128520" bIns="63360"/>
          <a:lstStyle/>
          <a:p>
            <a:pPr algn="ctr" fontAlgn="auto">
              <a:spcBef>
                <a:spcPts val="0"/>
              </a:spcBef>
              <a:spcAft>
                <a:spcPts val="0"/>
              </a:spcAft>
              <a:defRPr/>
            </a:pPr>
            <a:r>
              <a:rPr lang="en-US" sz="2000">
                <a:solidFill>
                  <a:srgbClr val="000000"/>
                </a:solidFill>
                <a:latin typeface="Gill Sans"/>
                <a:ea typeface="ヒラギノ角ゴ ProN W3"/>
              </a:rPr>
              <a:t>Hedman et al (2014)</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3140</Words>
  <Application>Microsoft Macintosh PowerPoint</Application>
  <PresentationFormat>Custom</PresentationFormat>
  <Paragraphs>125</Paragraphs>
  <Slides>16</Slides>
  <Notes>4</Notes>
  <HiddenSlides>0</HiddenSlides>
  <MMClips>0</MMClips>
  <ScaleCrop>false</ScaleCrop>
  <HeadingPairs>
    <vt:vector size="6" baseType="variant">
      <vt:variant>
        <vt:lpstr>Fonts Used</vt:lpstr>
      </vt:variant>
      <vt:variant>
        <vt:i4>9</vt:i4>
      </vt:variant>
      <vt:variant>
        <vt:lpstr>Design Template</vt:lpstr>
      </vt:variant>
      <vt:variant>
        <vt:i4>3</vt:i4>
      </vt:variant>
      <vt:variant>
        <vt:lpstr>Slide Titles</vt:lpstr>
      </vt:variant>
      <vt:variant>
        <vt:i4>16</vt:i4>
      </vt:variant>
    </vt:vector>
  </HeadingPairs>
  <TitlesOfParts>
    <vt:vector size="28" baseType="lpstr">
      <vt:lpstr>Arial</vt:lpstr>
      <vt:lpstr>DejaVu Sans</vt:lpstr>
      <vt:lpstr>ＭＳ Ｐゴシック</vt:lpstr>
      <vt:lpstr>Gill Sans</vt:lpstr>
      <vt:lpstr>Times New Roman</vt:lpstr>
      <vt:lpstr>Arial Black</vt:lpstr>
      <vt:lpstr>ヒラギノ角ゴ ProN W3</vt:lpstr>
      <vt:lpstr>Univers</vt:lpstr>
      <vt:lpstr>Helvetica</vt: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Jeff Cuzzi</cp:lastModifiedBy>
  <cp:revision>4</cp:revision>
  <dcterms:created xsi:type="dcterms:W3CDTF">2014-08-23T19:32:16Z</dcterms:created>
  <dcterms:modified xsi:type="dcterms:W3CDTF">2014-08-23T19:32:50Z</dcterms:modified>
</cp:coreProperties>
</file>