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tif" ContentType="image/tif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7" r:id="rId2"/>
    <p:sldId id="260" r:id="rId3"/>
    <p:sldId id="261" r:id="rId4"/>
    <p:sldId id="268" r:id="rId5"/>
    <p:sldId id="266" r:id="rId6"/>
    <p:sldId id="265" r:id="rId7"/>
    <p:sldId id="257" r:id="rId8"/>
    <p:sldId id="262" r:id="rId9"/>
    <p:sldId id="258" r:id="rId10"/>
    <p:sldId id="263" r:id="rId11"/>
    <p:sldId id="259" r:id="rId12"/>
    <p:sldId id="274" r:id="rId13"/>
    <p:sldId id="264" r:id="rId14"/>
    <p:sldId id="28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23" d="100"/>
          <a:sy n="123" d="100"/>
        </p:scale>
        <p:origin x="-14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7B971-D70C-4544-BD4E-4E487592970C}" type="datetimeFigureOut">
              <a:rPr lang="en-US" smtClean="0"/>
              <a:t>7/28/14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B5C8C6-A552-6447-B524-62C3E041B2EE}" type="slidenum">
              <a:rPr lang="en-US" smtClean="0"/>
              <a:t>‹#›</a:t>
            </a:fld>
            <a:endParaRPr lang="en-US"/>
          </a:p>
        </p:txBody>
      </p:sp>
    </p:spTree>
    <p:extLst>
      <p:ext uri="{BB962C8B-B14F-4D97-AF65-F5344CB8AC3E}">
        <p14:creationId xmlns:p14="http://schemas.microsoft.com/office/powerpoint/2010/main" val="21329041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b="1">
                <a:solidFill>
                  <a:schemeClr val="tx1"/>
                </a:solidFill>
                <a:latin typeface="Arial" charset="0"/>
                <a:ea typeface="MS PGothic" charset="0"/>
                <a:cs typeface="MS PGothic" charset="0"/>
              </a:defRPr>
            </a:lvl1pPr>
            <a:lvl2pPr marL="742950" indent="-285750" defTabSz="990600">
              <a:defRPr sz="1600" b="1">
                <a:solidFill>
                  <a:schemeClr val="tx1"/>
                </a:solidFill>
                <a:latin typeface="Arial" charset="0"/>
                <a:ea typeface="MS PGothic" charset="0"/>
                <a:cs typeface="MS PGothic" charset="0"/>
              </a:defRPr>
            </a:lvl2pPr>
            <a:lvl3pPr marL="1143000" indent="-228600" defTabSz="990600">
              <a:defRPr sz="1600" b="1">
                <a:solidFill>
                  <a:schemeClr val="tx1"/>
                </a:solidFill>
                <a:latin typeface="Arial" charset="0"/>
                <a:ea typeface="MS PGothic" charset="0"/>
                <a:cs typeface="MS PGothic" charset="0"/>
              </a:defRPr>
            </a:lvl3pPr>
            <a:lvl4pPr marL="1600200" indent="-228600" defTabSz="990600">
              <a:defRPr sz="1600" b="1">
                <a:solidFill>
                  <a:schemeClr val="tx1"/>
                </a:solidFill>
                <a:latin typeface="Arial" charset="0"/>
                <a:ea typeface="MS PGothic" charset="0"/>
                <a:cs typeface="MS PGothic" charset="0"/>
              </a:defRPr>
            </a:lvl4pPr>
            <a:lvl5pPr marL="2057400" indent="-228600" defTabSz="990600">
              <a:defRPr sz="1600" b="1">
                <a:solidFill>
                  <a:schemeClr val="tx1"/>
                </a:solidFill>
                <a:latin typeface="Arial" charset="0"/>
                <a:ea typeface="MS PGothic" charset="0"/>
                <a:cs typeface="MS PGothic" charset="0"/>
              </a:defRPr>
            </a:lvl5pPr>
            <a:lvl6pPr marL="2514600" indent="-228600" algn="r" defTabSz="990600" eaLnBrk="0" fontAlgn="base" hangingPunct="0">
              <a:spcBef>
                <a:spcPct val="0"/>
              </a:spcBef>
              <a:spcAft>
                <a:spcPct val="0"/>
              </a:spcAft>
              <a:defRPr sz="1600" b="1">
                <a:solidFill>
                  <a:schemeClr val="tx1"/>
                </a:solidFill>
                <a:latin typeface="Arial" charset="0"/>
                <a:ea typeface="MS PGothic" charset="0"/>
                <a:cs typeface="MS PGothic" charset="0"/>
              </a:defRPr>
            </a:lvl6pPr>
            <a:lvl7pPr marL="2971800" indent="-228600" algn="r" defTabSz="990600" eaLnBrk="0" fontAlgn="base" hangingPunct="0">
              <a:spcBef>
                <a:spcPct val="0"/>
              </a:spcBef>
              <a:spcAft>
                <a:spcPct val="0"/>
              </a:spcAft>
              <a:defRPr sz="1600" b="1">
                <a:solidFill>
                  <a:schemeClr val="tx1"/>
                </a:solidFill>
                <a:latin typeface="Arial" charset="0"/>
                <a:ea typeface="MS PGothic" charset="0"/>
                <a:cs typeface="MS PGothic" charset="0"/>
              </a:defRPr>
            </a:lvl7pPr>
            <a:lvl8pPr marL="3429000" indent="-228600" algn="r" defTabSz="990600" eaLnBrk="0" fontAlgn="base" hangingPunct="0">
              <a:spcBef>
                <a:spcPct val="0"/>
              </a:spcBef>
              <a:spcAft>
                <a:spcPct val="0"/>
              </a:spcAft>
              <a:defRPr sz="1600" b="1">
                <a:solidFill>
                  <a:schemeClr val="tx1"/>
                </a:solidFill>
                <a:latin typeface="Arial" charset="0"/>
                <a:ea typeface="MS PGothic" charset="0"/>
                <a:cs typeface="MS PGothic" charset="0"/>
              </a:defRPr>
            </a:lvl8pPr>
            <a:lvl9pPr marL="3886200" indent="-228600" algn="r" defTabSz="990600" eaLnBrk="0" fontAlgn="base" hangingPunct="0">
              <a:spcBef>
                <a:spcPct val="0"/>
              </a:spcBef>
              <a:spcAft>
                <a:spcPct val="0"/>
              </a:spcAft>
              <a:defRPr sz="1600" b="1">
                <a:solidFill>
                  <a:schemeClr val="tx1"/>
                </a:solidFill>
                <a:latin typeface="Arial" charset="0"/>
                <a:ea typeface="MS PGothic" charset="0"/>
                <a:cs typeface="MS PGothic" charset="0"/>
              </a:defRPr>
            </a:lvl9pPr>
          </a:lstStyle>
          <a:p>
            <a:fld id="{683E37D1-6EBB-8D4F-83F9-F3C8735AAA43}" type="slidenum">
              <a:rPr lang="en-US" sz="1100" b="0">
                <a:latin typeface="Times New Roman" charset="0"/>
              </a:rPr>
              <a:pPr/>
              <a:t>1</a:t>
            </a:fld>
            <a:endParaRPr lang="en-US" sz="1100" b="0">
              <a:latin typeface="Times New Roman" charset="0"/>
            </a:endParaRPr>
          </a:p>
        </p:txBody>
      </p:sp>
      <p:sp>
        <p:nvSpPr>
          <p:cNvPr id="19459" name="Rectangle 2"/>
          <p:cNvSpPr>
            <a:spLocks noGrp="1" noRot="1" noChangeAspect="1" noChangeArrowheads="1" noTextEdit="1"/>
          </p:cNvSpPr>
          <p:nvPr>
            <p:ph type="sldImg"/>
          </p:nvPr>
        </p:nvSpPr>
        <p:spPr/>
      </p:sp>
      <p:sp>
        <p:nvSpPr>
          <p:cNvPr id="19460" name="Rectangle 3"/>
          <p:cNvSpPr>
            <a:spLocks noGrp="1" noChangeArrowheads="1"/>
          </p:cNvSpPr>
          <p:nvPr>
            <p:ph type="body" idx="1"/>
          </p:nvPr>
        </p:nvSpPr>
        <p:spPr bwMode="auto">
          <a:xfrm>
            <a:off x="913947" y="4369594"/>
            <a:ext cx="5030107" cy="4064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6661" tIns="48331" rIns="96661" bIns="48331"/>
          <a:lstStyle/>
          <a:p>
            <a:endParaRPr lang="en-US">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yellow outline of the cloud </a:t>
            </a:r>
            <a:r>
              <a:rPr lang="en-US" sz="1200" kern="1200" dirty="0" smtClean="0">
                <a:solidFill>
                  <a:schemeClr val="tx1"/>
                </a:solidFill>
                <a:latin typeface="+mn-lt"/>
                <a:ea typeface="+mn-ea"/>
                <a:cs typeface="+mn-cs"/>
              </a:rPr>
              <a:t>indicates a substantial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abundance of ammonia crystals</a:t>
            </a:r>
            <a:r>
              <a:rPr lang="en-US" sz="1200" kern="1200" baseline="0" dirty="0" smtClean="0">
                <a:solidFill>
                  <a:schemeClr val="tx1"/>
                </a:solidFill>
                <a:latin typeface="+mn-lt"/>
                <a:ea typeface="+mn-ea"/>
                <a:cs typeface="+mn-cs"/>
              </a:rPr>
              <a:t> dredged up from deeper in the atmosphere.</a:t>
            </a:r>
          </a:p>
          <a:p>
            <a:r>
              <a:rPr lang="en-US" sz="1200" kern="1200" baseline="0" dirty="0" smtClean="0">
                <a:solidFill>
                  <a:schemeClr val="tx1"/>
                </a:solidFill>
                <a:latin typeface="+mn-lt"/>
                <a:ea typeface="+mn-ea"/>
                <a:cs typeface="+mn-cs"/>
              </a:rPr>
              <a:t>Green:  continuum filter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Bottom, radar image, 2.2 </a:t>
            </a:r>
            <a:r>
              <a:rPr lang="en-US" sz="1200" kern="1200" baseline="0" dirty="0" err="1" smtClean="0">
                <a:solidFill>
                  <a:schemeClr val="tx1"/>
                </a:solidFill>
                <a:latin typeface="+mn-lt"/>
                <a:ea typeface="+mn-ea"/>
                <a:cs typeface="+mn-cs"/>
              </a:rPr>
              <a:t>cms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Bright is where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ammonia vapor is absent, allowing thermal radiation from deeper, warmer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levels to escape.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a:t>
            </a:r>
            <a:r>
              <a:rPr lang="en-US" sz="1200" kern="1200" dirty="0" smtClean="0">
                <a:solidFill>
                  <a:schemeClr val="tx1"/>
                </a:solidFill>
                <a:latin typeface="+mn-lt"/>
                <a:ea typeface="+mn-ea"/>
                <a:cs typeface="+mn-cs"/>
              </a:rPr>
              <a:t>he clouds look dark</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because ammonia ice is absorbing the light.</a:t>
            </a:r>
            <a:endParaRPr lang="en-US" dirty="0"/>
          </a:p>
        </p:txBody>
      </p:sp>
      <p:sp>
        <p:nvSpPr>
          <p:cNvPr id="4" name="Slide Number Placeholder 3"/>
          <p:cNvSpPr>
            <a:spLocks noGrp="1"/>
          </p:cNvSpPr>
          <p:nvPr>
            <p:ph type="sldNum" sz="quarter" idx="10"/>
          </p:nvPr>
        </p:nvSpPr>
        <p:spPr/>
        <p:txBody>
          <a:bodyPr/>
          <a:lstStyle/>
          <a:p>
            <a:fld id="{A80EBBAF-B49C-1D41-82DF-DA738D44E436}" type="slidenum">
              <a:rPr lang="en-US" smtClean="0"/>
              <a:pPr/>
              <a:t>7</a:t>
            </a:fld>
            <a:endParaRPr lang="en-US"/>
          </a:p>
        </p:txBody>
      </p:sp>
    </p:spTree>
    <p:extLst>
      <p:ext uri="{BB962C8B-B14F-4D97-AF65-F5344CB8AC3E}">
        <p14:creationId xmlns:p14="http://schemas.microsoft.com/office/powerpoint/2010/main" val="127712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72DF31-EEE1-EA49-8634-9F7B2F863A99}" type="datetimeFigureOut">
              <a:rPr lang="en-US" smtClean="0"/>
              <a:t>7/28/14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30703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2DF31-EEE1-EA49-8634-9F7B2F863A99}" type="datetimeFigureOut">
              <a:rPr lang="en-US" smtClean="0"/>
              <a:t>7/28/14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238308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2DF31-EEE1-EA49-8634-9F7B2F863A99}" type="datetimeFigureOut">
              <a:rPr lang="en-US" smtClean="0"/>
              <a:t>7/28/14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268473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2DF31-EEE1-EA49-8634-9F7B2F863A99}" type="datetimeFigureOut">
              <a:rPr lang="en-US" smtClean="0"/>
              <a:t>7/28/14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165291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72DF31-EEE1-EA49-8634-9F7B2F863A99}" type="datetimeFigureOut">
              <a:rPr lang="en-US" smtClean="0"/>
              <a:t>7/28/14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137489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72DF31-EEE1-EA49-8634-9F7B2F863A99}" type="datetimeFigureOut">
              <a:rPr lang="en-US" smtClean="0"/>
              <a:t>7/28/14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325127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2DF31-EEE1-EA49-8634-9F7B2F863A99}" type="datetimeFigureOut">
              <a:rPr lang="en-US" smtClean="0"/>
              <a:t>7/28/14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333973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72DF31-EEE1-EA49-8634-9F7B2F863A99}" type="datetimeFigureOut">
              <a:rPr lang="en-US" smtClean="0"/>
              <a:t>7/28/14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253349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2DF31-EEE1-EA49-8634-9F7B2F863A99}" type="datetimeFigureOut">
              <a:rPr lang="en-US" smtClean="0"/>
              <a:t>7/28/14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120599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2DF31-EEE1-EA49-8634-9F7B2F863A99}" type="datetimeFigureOut">
              <a:rPr lang="en-US" smtClean="0"/>
              <a:t>7/28/14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109631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2DF31-EEE1-EA49-8634-9F7B2F863A99}" type="datetimeFigureOut">
              <a:rPr lang="en-US" smtClean="0"/>
              <a:t>7/28/14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B4C86-245E-D647-8545-345B29219F5B}" type="slidenum">
              <a:rPr lang="en-US" smtClean="0"/>
              <a:t>‹#›</a:t>
            </a:fld>
            <a:endParaRPr lang="en-US"/>
          </a:p>
        </p:txBody>
      </p:sp>
    </p:spTree>
    <p:extLst>
      <p:ext uri="{BB962C8B-B14F-4D97-AF65-F5344CB8AC3E}">
        <p14:creationId xmlns:p14="http://schemas.microsoft.com/office/powerpoint/2010/main" val="14464507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2DF31-EEE1-EA49-8634-9F7B2F863A99}" type="datetimeFigureOut">
              <a:rPr lang="en-US" smtClean="0"/>
              <a:t>7/28/14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B4C86-245E-D647-8545-345B29219F5B}" type="slidenum">
              <a:rPr lang="en-US" smtClean="0"/>
              <a:t>‹#›</a:t>
            </a:fld>
            <a:endParaRPr lang="en-US"/>
          </a:p>
        </p:txBody>
      </p:sp>
    </p:spTree>
    <p:extLst>
      <p:ext uri="{BB962C8B-B14F-4D97-AF65-F5344CB8AC3E}">
        <p14:creationId xmlns:p14="http://schemas.microsoft.com/office/powerpoint/2010/main" val="70753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Relationship Id="rId3" Type="http://schemas.openxmlformats.org/officeDocument/2006/relationships/image" Target="../media/image21.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 Id="rId3"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39892" y="2192256"/>
            <a:ext cx="8763000" cy="701675"/>
          </a:xfrm>
        </p:spPr>
        <p:txBody>
          <a:bodyPr>
            <a:noAutofit/>
          </a:bodyPr>
          <a:lstStyle/>
          <a:p>
            <a:r>
              <a:rPr lang="en-US" sz="3600" dirty="0" smtClean="0">
                <a:latin typeface="Arial" charset="0"/>
                <a:ea typeface="MS PGothic" charset="0"/>
              </a:rPr>
              <a:t>Cassini CHARM Presentation: Saturn</a:t>
            </a:r>
            <a:endParaRPr lang="en-US" sz="3600" dirty="0">
              <a:latin typeface="Arial" charset="0"/>
              <a:ea typeface="MS PGothic" charset="0"/>
            </a:endParaRPr>
          </a:p>
        </p:txBody>
      </p:sp>
      <p:sp>
        <p:nvSpPr>
          <p:cNvPr id="3075" name="Rectangle 3"/>
          <p:cNvSpPr>
            <a:spLocks noGrp="1" noChangeArrowheads="1"/>
          </p:cNvSpPr>
          <p:nvPr>
            <p:ph type="subTitle" idx="1"/>
          </p:nvPr>
        </p:nvSpPr>
        <p:spPr>
          <a:xfrm>
            <a:off x="685800" y="2897941"/>
            <a:ext cx="7696200" cy="1676400"/>
          </a:xfrm>
        </p:spPr>
        <p:txBody>
          <a:bodyPr/>
          <a:lstStyle/>
          <a:p>
            <a:pPr>
              <a:lnSpc>
                <a:spcPct val="90000"/>
              </a:lnSpc>
            </a:pPr>
            <a:r>
              <a:rPr lang="en-US" sz="2400" dirty="0" smtClean="0">
                <a:latin typeface="Arial" charset="0"/>
                <a:ea typeface="MS PGothic" charset="0"/>
              </a:rPr>
              <a:t>Andrew Ingersoll</a:t>
            </a:r>
            <a:endParaRPr lang="en-US" sz="2400" dirty="0">
              <a:latin typeface="Arial" charset="0"/>
              <a:ea typeface="MS PGothic" charset="0"/>
            </a:endParaRPr>
          </a:p>
          <a:p>
            <a:pPr>
              <a:lnSpc>
                <a:spcPct val="50000"/>
              </a:lnSpc>
            </a:pPr>
            <a:endParaRPr lang="en-US" sz="2000" b="1" dirty="0" smtClean="0">
              <a:latin typeface="Arial" charset="0"/>
              <a:ea typeface="MS PGothic" charset="0"/>
            </a:endParaRPr>
          </a:p>
          <a:p>
            <a:pPr>
              <a:lnSpc>
                <a:spcPct val="50000"/>
              </a:lnSpc>
            </a:pPr>
            <a:r>
              <a:rPr lang="en-US" sz="2000" b="1" dirty="0" smtClean="0">
                <a:latin typeface="Arial" charset="0"/>
                <a:ea typeface="MS PGothic" charset="0"/>
              </a:rPr>
              <a:t>July 29, 2014</a:t>
            </a:r>
            <a:endParaRPr lang="en-US" sz="2000" dirty="0">
              <a:latin typeface="Arial" charset="0"/>
              <a:ea typeface="MS PGothic" charset="0"/>
            </a:endParaRPr>
          </a:p>
          <a:p>
            <a:pPr>
              <a:lnSpc>
                <a:spcPct val="60000"/>
              </a:lnSpc>
            </a:pPr>
            <a:endParaRPr lang="en-US" dirty="0">
              <a:latin typeface="Arial" charset="0"/>
              <a:ea typeface="MS PGothic" charset="0"/>
            </a:endParaRPr>
          </a:p>
        </p:txBody>
      </p:sp>
      <p:pic>
        <p:nvPicPr>
          <p:cNvPr id="3076" name="Picture 3" descr="423806_2919331554793_1605909339_4317581_1957799255_n.jpg"/>
          <p:cNvPicPr>
            <a:picLocks noChangeAspect="1"/>
          </p:cNvPicPr>
          <p:nvPr/>
        </p:nvPicPr>
        <p:blipFill>
          <a:blip r:embed="rId3">
            <a:extLst>
              <a:ext uri="{28A0092B-C50C-407E-A947-70E740481C1C}">
                <a14:useLocalDpi xmlns:a14="http://schemas.microsoft.com/office/drawing/2010/main" val="0"/>
              </a:ext>
            </a:extLst>
          </a:blip>
          <a:srcRect l="21799" r="17438"/>
          <a:stretch>
            <a:fillRect/>
          </a:stretch>
        </p:blipFill>
        <p:spPr bwMode="auto">
          <a:xfrm>
            <a:off x="0" y="-20638"/>
            <a:ext cx="243998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4" descr="PIA09212"/>
          <p:cNvPicPr>
            <a:picLocks noChangeAspect="1" noChangeArrowheads="1"/>
          </p:cNvPicPr>
          <p:nvPr/>
        </p:nvPicPr>
        <p:blipFill>
          <a:blip r:embed="rId4">
            <a:extLst>
              <a:ext uri="{28A0092B-C50C-407E-A947-70E740481C1C}">
                <a14:useLocalDpi xmlns:a14="http://schemas.microsoft.com/office/drawing/2010/main" val="0"/>
              </a:ext>
            </a:extLst>
          </a:blip>
          <a:srcRect l="9685" r="9685"/>
          <a:stretch>
            <a:fillRect/>
          </a:stretch>
        </p:blipFill>
        <p:spPr bwMode="auto">
          <a:xfrm>
            <a:off x="6705600" y="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PIA1282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9624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descr="A Splendor Seldom Seen (NASA Cassini Saturn Mission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
            <a:ext cx="4114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C:\Users\sboll\Desktop\Saturn_Ro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624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C:\Users\sboll\Desktop\hexig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9624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2099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14800"/>
            <a:ext cx="7620000" cy="533400"/>
          </a:xfrm>
        </p:spPr>
        <p:txBody>
          <a:bodyPr>
            <a:normAutofit fontScale="90000"/>
          </a:bodyPr>
          <a:lstStyle/>
          <a:p>
            <a:r>
              <a:rPr lang="en-US" dirty="0" smtClean="0"/>
              <a:t>F1: UVIS 2005 image of the Saturn thermosphere in H</a:t>
            </a:r>
            <a:r>
              <a:rPr lang="en-US" baseline="-25000" dirty="0" smtClean="0"/>
              <a:t>2</a:t>
            </a:r>
            <a:r>
              <a:rPr lang="en-US" dirty="0" smtClean="0"/>
              <a:t> resonance emission</a:t>
            </a:r>
            <a:endParaRPr lang="en-US" dirty="0"/>
          </a:p>
        </p:txBody>
      </p:sp>
      <p:pic>
        <p:nvPicPr>
          <p:cNvPr id="5" name="Picture Placeholder 4" descr="h2_res_sat.bmp"/>
          <p:cNvPicPr>
            <a:picLocks noGrp="1" noChangeAspect="1"/>
          </p:cNvPicPr>
          <p:nvPr>
            <p:ph type="pic" idx="1"/>
          </p:nvPr>
        </p:nvPicPr>
        <p:blipFill>
          <a:blip r:embed="rId2" cstate="print"/>
          <a:stretch>
            <a:fillRect/>
          </a:stretch>
        </p:blipFill>
        <p:spPr>
          <a:xfrm>
            <a:off x="533400" y="381000"/>
            <a:ext cx="8020024" cy="3810000"/>
          </a:xfrm>
        </p:spPr>
      </p:pic>
      <p:sp>
        <p:nvSpPr>
          <p:cNvPr id="4" name="Text Placeholder 3"/>
          <p:cNvSpPr>
            <a:spLocks noGrp="1"/>
          </p:cNvSpPr>
          <p:nvPr>
            <p:ph type="body" sz="half" idx="2"/>
          </p:nvPr>
        </p:nvSpPr>
        <p:spPr>
          <a:xfrm>
            <a:off x="533400" y="4800600"/>
            <a:ext cx="8001000" cy="804862"/>
          </a:xfrm>
        </p:spPr>
        <p:txBody>
          <a:bodyPr>
            <a:noAutofit/>
          </a:bodyPr>
          <a:lstStyle/>
          <a:p>
            <a:r>
              <a:rPr lang="en-US" dirty="0" smtClean="0"/>
              <a:t>Brightness contours of the UVIS system scan image of one of several resonance features of H</a:t>
            </a:r>
            <a:r>
              <a:rPr lang="en-US" baseline="-25000" dirty="0" smtClean="0"/>
              <a:t>2</a:t>
            </a:r>
            <a:r>
              <a:rPr lang="en-US" dirty="0" smtClean="0"/>
              <a:t> that appear in the sunlit thermosphere, compared to the image of Saturn in the visible in the same time frame.  The emission is directly related to heat deposition at the top of the atmosphere.  Properties of the emission definitively establish the electron excitation process as </a:t>
            </a:r>
            <a:r>
              <a:rPr lang="en-US" dirty="0" err="1" smtClean="0"/>
              <a:t>electrodynamic</a:t>
            </a:r>
            <a:r>
              <a:rPr lang="en-US" dirty="0" smtClean="0"/>
              <a:t>, and not electron precipitation as in </a:t>
            </a:r>
            <a:r>
              <a:rPr lang="en-US" dirty="0" err="1" smtClean="0"/>
              <a:t>aurorae</a:t>
            </a:r>
            <a:r>
              <a:rPr lang="en-US" dirty="0" smtClean="0"/>
              <a:t>. Emission properties indicate that ~95% of electron excitations result in H</a:t>
            </a:r>
            <a:r>
              <a:rPr lang="en-US" baseline="-25000" dirty="0" smtClean="0"/>
              <a:t>2</a:t>
            </a:r>
            <a:r>
              <a:rPr lang="en-US" dirty="0" smtClean="0"/>
              <a:t> dissociation (and subsequent heating) compared to ~7% in the aurora. Forcing of the process is the combined effect of electrodynamics and solar deposition in non LTE H</a:t>
            </a:r>
            <a:r>
              <a:rPr lang="en-US" baseline="-25000" dirty="0" smtClean="0"/>
              <a:t>2</a:t>
            </a:r>
            <a:r>
              <a:rPr lang="en-US" dirty="0" smtClean="0"/>
              <a:t>. The vertical depression near planet center is caused by dropout in coverage. The rings are edge-on  in this image.</a:t>
            </a:r>
            <a:endParaRPr lang="en-US" baseline="-25000" dirty="0"/>
          </a:p>
        </p:txBody>
      </p:sp>
    </p:spTree>
    <p:extLst>
      <p:ext uri="{BB962C8B-B14F-4D97-AF65-F5344CB8AC3E}">
        <p14:creationId xmlns:p14="http://schemas.microsoft.com/office/powerpoint/2010/main" val="18254485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ronoseismof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276" y="0"/>
            <a:ext cx="4864608" cy="6705600"/>
          </a:xfrm>
          <a:prstGeom prst="rect">
            <a:avLst/>
          </a:prstGeom>
        </p:spPr>
      </p:pic>
      <p:sp>
        <p:nvSpPr>
          <p:cNvPr id="3" name="TextBox 2"/>
          <p:cNvSpPr txBox="1"/>
          <p:nvPr/>
        </p:nvSpPr>
        <p:spPr>
          <a:xfrm>
            <a:off x="371697" y="887901"/>
            <a:ext cx="2392339" cy="3693319"/>
          </a:xfrm>
          <a:prstGeom prst="rect">
            <a:avLst/>
          </a:prstGeom>
          <a:noFill/>
        </p:spPr>
        <p:txBody>
          <a:bodyPr wrap="none" rtlCol="0">
            <a:spAutoFit/>
          </a:bodyPr>
          <a:lstStyle/>
          <a:p>
            <a:r>
              <a:rPr lang="en-US" dirty="0" err="1" smtClean="0"/>
              <a:t>Kronoseismology</a:t>
            </a:r>
            <a:r>
              <a:rPr lang="en-US" dirty="0" smtClean="0"/>
              <a:t>:</a:t>
            </a:r>
          </a:p>
          <a:p>
            <a:endParaRPr lang="en-US" dirty="0"/>
          </a:p>
          <a:p>
            <a:r>
              <a:rPr lang="en-US" dirty="0" smtClean="0"/>
              <a:t>Using Saturn’s rings as</a:t>
            </a:r>
          </a:p>
          <a:p>
            <a:r>
              <a:rPr lang="en-US" dirty="0"/>
              <a:t>a</a:t>
            </a:r>
            <a:r>
              <a:rPr lang="en-US" dirty="0" smtClean="0"/>
              <a:t> giant seismometer to</a:t>
            </a:r>
          </a:p>
          <a:p>
            <a:r>
              <a:rPr lang="en-US" dirty="0"/>
              <a:t>m</a:t>
            </a:r>
            <a:r>
              <a:rPr lang="en-US" dirty="0" smtClean="0"/>
              <a:t>easure internal</a:t>
            </a:r>
          </a:p>
          <a:p>
            <a:r>
              <a:rPr lang="en-US" dirty="0"/>
              <a:t>s</a:t>
            </a:r>
            <a:r>
              <a:rPr lang="en-US" dirty="0" smtClean="0"/>
              <a:t>tructure and rotation.</a:t>
            </a:r>
          </a:p>
          <a:p>
            <a:endParaRPr lang="en-US" dirty="0"/>
          </a:p>
          <a:p>
            <a:r>
              <a:rPr lang="en-US" dirty="0" smtClean="0"/>
              <a:t>What causes the planet</a:t>
            </a:r>
          </a:p>
          <a:p>
            <a:r>
              <a:rPr lang="en-US" dirty="0"/>
              <a:t>t</a:t>
            </a:r>
            <a:r>
              <a:rPr lang="en-US" dirty="0" smtClean="0"/>
              <a:t>o oscillate is still a</a:t>
            </a:r>
          </a:p>
          <a:p>
            <a:r>
              <a:rPr lang="en-US" dirty="0"/>
              <a:t>m</a:t>
            </a:r>
            <a:r>
              <a:rPr lang="en-US" dirty="0" smtClean="0"/>
              <a:t>ystery. Earthquakes</a:t>
            </a:r>
          </a:p>
          <a:p>
            <a:r>
              <a:rPr lang="en-US" dirty="0"/>
              <a:t>a</a:t>
            </a:r>
            <a:r>
              <a:rPr lang="en-US" dirty="0" smtClean="0"/>
              <a:t>re unlikely in a fluid </a:t>
            </a:r>
          </a:p>
          <a:p>
            <a:r>
              <a:rPr lang="en-US" dirty="0" smtClean="0"/>
              <a:t>planet. Convection is a</a:t>
            </a:r>
          </a:p>
          <a:p>
            <a:r>
              <a:rPr lang="en-US" dirty="0"/>
              <a:t>m</a:t>
            </a:r>
            <a:r>
              <a:rPr lang="en-US" dirty="0" smtClean="0"/>
              <a:t>ore likely source.</a:t>
            </a:r>
            <a:endParaRPr lang="en-US" dirty="0"/>
          </a:p>
        </p:txBody>
      </p:sp>
    </p:spTree>
    <p:extLst>
      <p:ext uri="{BB962C8B-B14F-4D97-AF65-F5344CB8AC3E}">
        <p14:creationId xmlns:p14="http://schemas.microsoft.com/office/powerpoint/2010/main" val="29763077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g fig 7-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47" y="0"/>
            <a:ext cx="7874000" cy="6858000"/>
          </a:xfrm>
          <a:prstGeom prst="rect">
            <a:avLst/>
          </a:prstGeom>
        </p:spPr>
      </p:pic>
    </p:spTree>
    <p:extLst>
      <p:ext uri="{BB962C8B-B14F-4D97-AF65-F5344CB8AC3E}">
        <p14:creationId xmlns:p14="http://schemas.microsoft.com/office/powerpoint/2010/main" val="11049184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gersoll fig 8.1-2n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118" y="0"/>
            <a:ext cx="5009831" cy="6262289"/>
          </a:xfrm>
          <a:prstGeom prst="rect">
            <a:avLst/>
          </a:prstGeom>
        </p:spPr>
      </p:pic>
      <p:pic>
        <p:nvPicPr>
          <p:cNvPr id="4" name="Picture 3" descr="Ingersoll fig 9.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769" y="0"/>
            <a:ext cx="6262289" cy="6262289"/>
          </a:xfrm>
          <a:prstGeom prst="rect">
            <a:avLst/>
          </a:prstGeom>
        </p:spPr>
      </p:pic>
      <p:sp>
        <p:nvSpPr>
          <p:cNvPr id="5" name="TextBox 4"/>
          <p:cNvSpPr txBox="1"/>
          <p:nvPr/>
        </p:nvSpPr>
        <p:spPr>
          <a:xfrm>
            <a:off x="-22466" y="6239813"/>
            <a:ext cx="9271827" cy="646331"/>
          </a:xfrm>
          <a:prstGeom prst="rect">
            <a:avLst/>
          </a:prstGeom>
          <a:solidFill>
            <a:schemeClr val="tx1"/>
          </a:solidFill>
        </p:spPr>
        <p:txBody>
          <a:bodyPr wrap="square" rtlCol="0">
            <a:spAutoFit/>
          </a:bodyPr>
          <a:lstStyle/>
          <a:p>
            <a:r>
              <a:rPr lang="en-US" dirty="0" smtClean="0">
                <a:solidFill>
                  <a:schemeClr val="bg1"/>
                </a:solidFill>
              </a:rPr>
              <a:t>          Cassini Images of Saturn in February 2012 (left) and Jupiter in December 2000 (right)     </a:t>
            </a:r>
          </a:p>
          <a:p>
            <a:endParaRPr lang="en-US" dirty="0">
              <a:solidFill>
                <a:schemeClr val="bg1"/>
              </a:solidFill>
            </a:endParaRPr>
          </a:p>
        </p:txBody>
      </p:sp>
    </p:spTree>
    <p:extLst>
      <p:ext uri="{BB962C8B-B14F-4D97-AF65-F5344CB8AC3E}">
        <p14:creationId xmlns:p14="http://schemas.microsoft.com/office/powerpoint/2010/main" val="39952814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g table content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759" y="661769"/>
            <a:ext cx="5411241" cy="4905711"/>
          </a:xfrm>
          <a:prstGeom prst="rect">
            <a:avLst/>
          </a:prstGeom>
        </p:spPr>
      </p:pic>
      <p:pic>
        <p:nvPicPr>
          <p:cNvPr id="6" name="Picture 5" descr="Ingersoll-cover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1" y="206931"/>
            <a:ext cx="3965079" cy="6344126"/>
          </a:xfrm>
          <a:prstGeom prst="rect">
            <a:avLst/>
          </a:prstGeom>
        </p:spPr>
      </p:pic>
    </p:spTree>
    <p:extLst>
      <p:ext uri="{BB962C8B-B14F-4D97-AF65-F5344CB8AC3E}">
        <p14:creationId xmlns:p14="http://schemas.microsoft.com/office/powerpoint/2010/main" val="32922387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raia fig 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323"/>
            <a:ext cx="9144000" cy="5123114"/>
          </a:xfrm>
          <a:prstGeom prst="rect">
            <a:avLst/>
          </a:prstGeom>
        </p:spPr>
      </p:pic>
      <p:sp>
        <p:nvSpPr>
          <p:cNvPr id="7" name="TextBox 6"/>
          <p:cNvSpPr txBox="1"/>
          <p:nvPr/>
        </p:nvSpPr>
        <p:spPr>
          <a:xfrm>
            <a:off x="434130" y="5340395"/>
            <a:ext cx="8495760" cy="1200329"/>
          </a:xfrm>
          <a:prstGeom prst="rect">
            <a:avLst/>
          </a:prstGeom>
          <a:noFill/>
        </p:spPr>
        <p:txBody>
          <a:bodyPr wrap="none" rtlCol="0">
            <a:spAutoFit/>
          </a:bodyPr>
          <a:lstStyle/>
          <a:p>
            <a:r>
              <a:rPr lang="en-US" dirty="0" smtClean="0"/>
              <a:t>Ammonia cloud relative humidity (RH) derived from 2.2-cm thermal maps (RADAR).</a:t>
            </a:r>
          </a:p>
          <a:p>
            <a:r>
              <a:rPr lang="en-US" dirty="0" smtClean="0"/>
              <a:t>The head of the great 2010-2011 storm is at 30°-40° latitude, 180° longitude (arrow). </a:t>
            </a:r>
          </a:p>
          <a:p>
            <a:r>
              <a:rPr lang="en-US" dirty="0"/>
              <a:t>T</a:t>
            </a:r>
            <a:r>
              <a:rPr lang="en-US" dirty="0" smtClean="0"/>
              <a:t>here is a smaller storm, probably also a lightning storm, at -45° latitude, 325° longitude.</a:t>
            </a:r>
          </a:p>
          <a:p>
            <a:r>
              <a:rPr lang="en-US" dirty="0" err="1" smtClean="0"/>
              <a:t>Laraia</a:t>
            </a:r>
            <a:r>
              <a:rPr lang="en-US" dirty="0" smtClean="0"/>
              <a:t> et al.</a:t>
            </a:r>
            <a:r>
              <a:rPr lang="en-US" i="1" dirty="0" smtClean="0"/>
              <a:t> Icarus </a:t>
            </a:r>
            <a:r>
              <a:rPr lang="en-US" dirty="0" smtClean="0"/>
              <a:t>226 (2013) 641-654;  Janssen et al. </a:t>
            </a:r>
            <a:r>
              <a:rPr lang="en-US" i="1" dirty="0" smtClean="0"/>
              <a:t>Icarus</a:t>
            </a:r>
            <a:r>
              <a:rPr lang="en-US" dirty="0" smtClean="0"/>
              <a:t> 226 (2013) 522-535.</a:t>
            </a:r>
            <a:endParaRPr lang="en-US" dirty="0"/>
          </a:p>
        </p:txBody>
      </p:sp>
      <p:sp>
        <p:nvSpPr>
          <p:cNvPr id="8" name="TextBox 7"/>
          <p:cNvSpPr txBox="1"/>
          <p:nvPr/>
        </p:nvSpPr>
        <p:spPr>
          <a:xfrm>
            <a:off x="213360" y="812800"/>
            <a:ext cx="304800" cy="369332"/>
          </a:xfrm>
          <a:prstGeom prst="rect">
            <a:avLst/>
          </a:prstGeom>
          <a:solidFill>
            <a:schemeClr val="bg1"/>
          </a:solidFill>
        </p:spPr>
        <p:txBody>
          <a:bodyPr wrap="square" rtlCol="0">
            <a:spAutoFit/>
          </a:bodyPr>
          <a:lstStyle/>
          <a:p>
            <a:r>
              <a:rPr lang="en-US" dirty="0" smtClean="0"/>
              <a:t>         </a:t>
            </a:r>
            <a:endParaRPr lang="en-US" dirty="0"/>
          </a:p>
        </p:txBody>
      </p:sp>
      <p:cxnSp>
        <p:nvCxnSpPr>
          <p:cNvPr id="10" name="Straight Arrow Connector 9"/>
          <p:cNvCxnSpPr/>
          <p:nvPr/>
        </p:nvCxnSpPr>
        <p:spPr>
          <a:xfrm>
            <a:off x="4871942" y="530942"/>
            <a:ext cx="0" cy="2818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03160" y="4362052"/>
            <a:ext cx="0" cy="3227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23204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761999"/>
            <a:ext cx="9144000" cy="5831417"/>
          </a:xfrm>
        </p:spPr>
        <p:txBody>
          <a:bodyPr>
            <a:normAutofit fontScale="92500" lnSpcReduction="10000"/>
          </a:bodyPr>
          <a:lstStyle/>
          <a:p>
            <a:r>
              <a:rPr lang="en-US" sz="1400" dirty="0" smtClean="0"/>
              <a:t>NASA’s </a:t>
            </a:r>
            <a:r>
              <a:rPr lang="en-US" sz="1400" dirty="0"/>
              <a:t>Cassini spacecraft has captured images of last year’s storm on Saturn, the largest storm seen up-close at the planet, with bluish spots in the middle of swirling clouds. </a:t>
            </a:r>
            <a:endParaRPr lang="en-US" sz="1400" dirty="0" smtClean="0"/>
          </a:p>
          <a:p>
            <a:r>
              <a:rPr lang="en-US" sz="1400" dirty="0" smtClean="0"/>
              <a:t>Those </a:t>
            </a:r>
            <a:r>
              <a:rPr lang="en-US" sz="1400" dirty="0"/>
              <a:t>bluish spots indicate flashes of lightning and mark the first time scientists have detected lightning in visible wavelengths on the side of Saturn illuminated by the </a:t>
            </a:r>
            <a:r>
              <a:rPr lang="en-US" sz="1400" dirty="0" smtClean="0"/>
              <a:t>sun.  </a:t>
            </a:r>
          </a:p>
          <a:p>
            <a:r>
              <a:rPr lang="en-US" sz="1400" dirty="0" smtClean="0"/>
              <a:t>The </a:t>
            </a:r>
            <a:r>
              <a:rPr lang="en-US" sz="1400" dirty="0"/>
              <a:t>lightning flashes appear brightest in the blue filter of Cassini’s imaging camera on March 6, 2011. Scientists aggressively heightened the blue tint of the image to determine its size and location. </a:t>
            </a:r>
            <a:endParaRPr lang="en-US" sz="14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pPr marL="0" indent="0">
              <a:buNone/>
            </a:pPr>
            <a:endParaRPr lang="en-US" sz="1200" dirty="0" smtClean="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sz="1200" dirty="0"/>
          </a:p>
          <a:p>
            <a:pPr marL="0" indent="0">
              <a:buNone/>
            </a:pPr>
            <a:endParaRPr lang="en-US" sz="1200" dirty="0" smtClean="0"/>
          </a:p>
          <a:p>
            <a:r>
              <a:rPr lang="en-US" sz="1500" dirty="0" smtClean="0"/>
              <a:t>Scientists </a:t>
            </a:r>
            <a:r>
              <a:rPr lang="en-US" sz="1500" dirty="0"/>
              <a:t>are still analyzing why the blue filter catches the lightning. It might be that the lightning really is blue, or it might be that the short exposure of the camera in the blue filter makes the short-lived lightning easier to see.</a:t>
            </a:r>
          </a:p>
          <a:p>
            <a:r>
              <a:rPr lang="en-US" sz="1500" dirty="0"/>
              <a:t>What scientists do know is that the intensity of the flash is </a:t>
            </a:r>
            <a:r>
              <a:rPr lang="en-US" sz="1500" b="1" dirty="0"/>
              <a:t>comparable to the strongest flashes on Earth</a:t>
            </a:r>
            <a:r>
              <a:rPr lang="en-US" sz="1500" dirty="0"/>
              <a:t>. The visible energy alone is estimated to be about 3 billion watts lasting for one second. The flash is approximately 100 miles (200 kilometers) in diameter when it exits the tops of the clouds. From this, scientists deduce that the lightning bolts originate in the clouds deeper down in Saturn’s atmosphere where water droplets freeze</a:t>
            </a:r>
            <a:r>
              <a:rPr lang="en-US" sz="1500" dirty="0" smtClean="0"/>
              <a:t>.</a:t>
            </a:r>
            <a:endParaRPr lang="en-US" sz="1500" dirty="0"/>
          </a:p>
        </p:txBody>
      </p:sp>
      <p:sp>
        <p:nvSpPr>
          <p:cNvPr id="7" name="Rectangle 2"/>
          <p:cNvSpPr txBox="1">
            <a:spLocks noChangeArrowheads="1"/>
          </p:cNvSpPr>
          <p:nvPr/>
        </p:nvSpPr>
        <p:spPr bwMode="auto">
          <a:xfrm>
            <a:off x="721360" y="196005"/>
            <a:ext cx="7924800" cy="38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595" tIns="25438" rIns="63595" bIns="25438" numCol="1" anchor="t" anchorCtr="0" compatLnSpc="1">
            <a:prstTxWarp prst="textNoShape">
              <a:avLst/>
            </a:prstTxWarp>
            <a:spAutoFit/>
          </a:bodyPr>
          <a:lstStyle>
            <a:lvl1pPr algn="ctr" defTabSz="915988" rtl="0" eaLnBrk="0" fontAlgn="base" hangingPunct="0">
              <a:lnSpc>
                <a:spcPct val="87000"/>
              </a:lnSpc>
              <a:spcBef>
                <a:spcPct val="0"/>
              </a:spcBef>
              <a:spcAft>
                <a:spcPct val="0"/>
              </a:spcAft>
              <a:defRPr sz="2400" b="1">
                <a:solidFill>
                  <a:schemeClr val="tx1"/>
                </a:solidFill>
                <a:latin typeface="+mj-lt"/>
                <a:ea typeface="+mj-ea"/>
                <a:cs typeface="ＭＳ Ｐゴシック" charset="0"/>
              </a:defRPr>
            </a:lvl1pPr>
            <a:lvl2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2pPr>
            <a:lvl3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3pPr>
            <a:lvl4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4pPr>
            <a:lvl5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5pPr>
            <a:lvl6pPr marL="4572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6pPr>
            <a:lvl7pPr marL="9144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7pPr>
            <a:lvl8pPr marL="13716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8pPr>
            <a:lvl9pPr marL="18288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9pPr>
          </a:lstStyle>
          <a:p>
            <a:pPr>
              <a:buNone/>
            </a:pPr>
            <a:r>
              <a:rPr lang="en-US" i="1" dirty="0" smtClean="0"/>
              <a:t>ISS: Daytime Lightning Observed!</a:t>
            </a:r>
            <a:endParaRPr lang="en-US" i="1" dirty="0">
              <a:latin typeface="Univers" charset="0"/>
            </a:endParaRPr>
          </a:p>
        </p:txBody>
      </p:sp>
      <p:pic>
        <p:nvPicPr>
          <p:cNvPr id="2" name="Picture 1" descr="PIA14921_fig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 y="2115630"/>
            <a:ext cx="9144000" cy="3057503"/>
          </a:xfrm>
          <a:prstGeom prst="rect">
            <a:avLst/>
          </a:prstGeom>
        </p:spPr>
      </p:pic>
    </p:spTree>
    <p:extLst>
      <p:ext uri="{BB962C8B-B14F-4D97-AF65-F5344CB8AC3E}">
        <p14:creationId xmlns:p14="http://schemas.microsoft.com/office/powerpoint/2010/main" val="20640212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cher_SEDepisodes2004-20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156464" y="5874236"/>
            <a:ext cx="2986327" cy="369332"/>
          </a:xfrm>
          <a:prstGeom prst="rect">
            <a:avLst/>
          </a:prstGeom>
          <a:noFill/>
        </p:spPr>
        <p:txBody>
          <a:bodyPr wrap="none" rtlCol="0">
            <a:spAutoFit/>
          </a:bodyPr>
          <a:lstStyle/>
          <a:p>
            <a:r>
              <a:rPr lang="en-US" dirty="0" smtClean="0"/>
              <a:t>Senior Review Saturn Figure 1</a:t>
            </a:r>
            <a:endParaRPr lang="en-US" dirty="0"/>
          </a:p>
        </p:txBody>
      </p:sp>
    </p:spTree>
    <p:extLst>
      <p:ext uri="{BB962C8B-B14F-4D97-AF65-F5344CB8AC3E}">
        <p14:creationId xmlns:p14="http://schemas.microsoft.com/office/powerpoint/2010/main" val="42739553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assini20121025-64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3962400"/>
            <a:ext cx="4064496" cy="2286000"/>
          </a:xfrm>
        </p:spPr>
      </p:pic>
      <p:sp>
        <p:nvSpPr>
          <p:cNvPr id="7" name="Rectangle 2"/>
          <p:cNvSpPr txBox="1">
            <a:spLocks noChangeArrowheads="1"/>
          </p:cNvSpPr>
          <p:nvPr/>
        </p:nvSpPr>
        <p:spPr bwMode="auto">
          <a:xfrm>
            <a:off x="1219200" y="76200"/>
            <a:ext cx="7924800" cy="38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595" tIns="25438" rIns="63595" bIns="25438" numCol="1" anchor="t" anchorCtr="0" compatLnSpc="1">
            <a:prstTxWarp prst="textNoShape">
              <a:avLst/>
            </a:prstTxWarp>
            <a:spAutoFit/>
          </a:bodyPr>
          <a:lstStyle>
            <a:lvl1pPr algn="ctr" defTabSz="915988" rtl="0" eaLnBrk="0" fontAlgn="base" hangingPunct="0">
              <a:lnSpc>
                <a:spcPct val="87000"/>
              </a:lnSpc>
              <a:spcBef>
                <a:spcPct val="0"/>
              </a:spcBef>
              <a:spcAft>
                <a:spcPct val="0"/>
              </a:spcAft>
              <a:defRPr sz="2400" b="1">
                <a:solidFill>
                  <a:schemeClr val="tx1"/>
                </a:solidFill>
                <a:latin typeface="+mj-lt"/>
                <a:ea typeface="+mj-ea"/>
                <a:cs typeface="ＭＳ Ｐゴシック" charset="0"/>
              </a:defRPr>
            </a:lvl1pPr>
            <a:lvl2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2pPr>
            <a:lvl3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3pPr>
            <a:lvl4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4pPr>
            <a:lvl5pPr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cs typeface="ＭＳ Ｐゴシック" charset="0"/>
              </a:defRPr>
            </a:lvl5pPr>
            <a:lvl6pPr marL="4572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6pPr>
            <a:lvl7pPr marL="9144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7pPr>
            <a:lvl8pPr marL="13716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8pPr>
            <a:lvl9pPr marL="1828800" algn="ctr" defTabSz="915988" rtl="0" eaLnBrk="0" fontAlgn="base" hangingPunct="0">
              <a:lnSpc>
                <a:spcPct val="87000"/>
              </a:lnSpc>
              <a:spcBef>
                <a:spcPct val="0"/>
              </a:spcBef>
              <a:spcAft>
                <a:spcPct val="0"/>
              </a:spcAft>
              <a:defRPr sz="2400" b="1">
                <a:solidFill>
                  <a:schemeClr val="tx1"/>
                </a:solidFill>
                <a:latin typeface="Univers" charset="0"/>
                <a:ea typeface="ＭＳ Ｐゴシック" charset="0"/>
              </a:defRPr>
            </a:lvl9pPr>
          </a:lstStyle>
          <a:p>
            <a:pPr algn="r">
              <a:buNone/>
            </a:pPr>
            <a:r>
              <a:rPr lang="en-US" i="1" dirty="0" smtClean="0"/>
              <a:t>CIRS: Saturn Burps and Beacons</a:t>
            </a:r>
            <a:endParaRPr lang="en-US" i="1" dirty="0">
              <a:latin typeface="Univers" charset="0"/>
            </a:endParaRPr>
          </a:p>
        </p:txBody>
      </p:sp>
      <p:pic>
        <p:nvPicPr>
          <p:cNvPr id="8" name="Picture 7" descr="PIA1282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685799"/>
            <a:ext cx="3732460" cy="2819401"/>
          </a:xfrm>
          <a:prstGeom prst="rect">
            <a:avLst/>
          </a:prstGeom>
        </p:spPr>
      </p:pic>
      <p:sp>
        <p:nvSpPr>
          <p:cNvPr id="11" name="TextBox 10"/>
          <p:cNvSpPr txBox="1"/>
          <p:nvPr/>
        </p:nvSpPr>
        <p:spPr>
          <a:xfrm>
            <a:off x="4267200" y="3502520"/>
            <a:ext cx="4876800" cy="2745880"/>
          </a:xfrm>
          <a:prstGeom prst="rect">
            <a:avLst/>
          </a:prstGeom>
          <a:noFill/>
        </p:spPr>
        <p:txBody>
          <a:bodyPr wrap="square" rtlCol="0">
            <a:spAutoFit/>
          </a:bodyPr>
          <a:lstStyle/>
          <a:p>
            <a:pPr algn="l"/>
            <a:r>
              <a:rPr lang="en-US" dirty="0" smtClean="0"/>
              <a:t> CIRS tracked the evolution of the vortexes left behind in the stratosphere after the Northern Storm.</a:t>
            </a:r>
          </a:p>
          <a:p>
            <a:pPr algn="l"/>
            <a:r>
              <a:rPr lang="en-US" dirty="0"/>
              <a:t> </a:t>
            </a:r>
            <a:r>
              <a:rPr lang="en-US" dirty="0" smtClean="0"/>
              <a:t>Temperature increases of ~80K have been observed in the stratosphere.  </a:t>
            </a:r>
            <a:r>
              <a:rPr lang="en-US" dirty="0" smtClean="0">
                <a:solidFill>
                  <a:schemeClr val="accent2"/>
                </a:solidFill>
              </a:rPr>
              <a:t>Such temperature increases are unprecedented in the solar system.</a:t>
            </a:r>
          </a:p>
          <a:p>
            <a:pPr algn="l"/>
            <a:r>
              <a:rPr lang="en-US" dirty="0"/>
              <a:t> H</a:t>
            </a:r>
            <a:r>
              <a:rPr lang="en-US" dirty="0" smtClean="0"/>
              <a:t>uge abundance increases was also detected for several molecules, including </a:t>
            </a:r>
            <a:r>
              <a:rPr lang="en-US" dirty="0">
                <a:solidFill>
                  <a:schemeClr val="accent2"/>
                </a:solidFill>
              </a:rPr>
              <a:t>e</a:t>
            </a:r>
            <a:r>
              <a:rPr lang="en-US" dirty="0" smtClean="0">
                <a:solidFill>
                  <a:schemeClr val="accent2"/>
                </a:solidFill>
              </a:rPr>
              <a:t>thylene, which has previously never been observed in the atmosphere of Saturn. </a:t>
            </a:r>
            <a:r>
              <a:rPr lang="en-US" dirty="0" smtClean="0"/>
              <a:t>Why some molecular abundances changed drastically, while others did not, remains a mystery.</a:t>
            </a:r>
          </a:p>
          <a:p>
            <a:pPr algn="l"/>
            <a:r>
              <a:rPr lang="en-US" dirty="0"/>
              <a:t> </a:t>
            </a:r>
            <a:r>
              <a:rPr lang="en-US" dirty="0" smtClean="0"/>
              <a:t>This is an excellent example of where the synergy of Cassini data and ground based observations (Celeste at </a:t>
            </a:r>
            <a:r>
              <a:rPr lang="en-US" dirty="0" err="1" smtClean="0"/>
              <a:t>Kitt</a:t>
            </a:r>
            <a:r>
              <a:rPr lang="en-US" dirty="0" smtClean="0"/>
              <a:t> Peak in this case) can enhance science return.</a:t>
            </a:r>
            <a:endParaRPr lang="en-US" dirty="0"/>
          </a:p>
        </p:txBody>
      </p:sp>
      <p:pic>
        <p:nvPicPr>
          <p:cNvPr id="16" name="Picture 15" descr="rev148_mirmap_tb_1305_950.eps"/>
          <p:cNvPicPr>
            <a:picLocks noChangeAspect="1"/>
          </p:cNvPicPr>
          <p:nvPr/>
        </p:nvPicPr>
        <p:blipFill>
          <a:blip r:embed="rId6"/>
          <a:stretch>
            <a:fillRect/>
          </a:stretch>
        </p:blipFill>
        <p:spPr>
          <a:xfrm>
            <a:off x="3962400" y="738372"/>
            <a:ext cx="5205141" cy="2766828"/>
          </a:xfrm>
          <a:prstGeom prst="rect">
            <a:avLst/>
          </a:prstGeom>
        </p:spPr>
      </p:pic>
      <p:sp>
        <p:nvSpPr>
          <p:cNvPr id="17" name="TextBox 16"/>
          <p:cNvSpPr txBox="1"/>
          <p:nvPr/>
        </p:nvSpPr>
        <p:spPr>
          <a:xfrm>
            <a:off x="4191000" y="576590"/>
            <a:ext cx="4952999" cy="261610"/>
          </a:xfrm>
          <a:prstGeom prst="rect">
            <a:avLst/>
          </a:prstGeom>
          <a:noFill/>
        </p:spPr>
        <p:txBody>
          <a:bodyPr wrap="square" rtlCol="0">
            <a:spAutoFit/>
          </a:bodyPr>
          <a:lstStyle/>
          <a:p>
            <a:pPr>
              <a:buNone/>
            </a:pPr>
            <a:r>
              <a:rPr lang="en-US" sz="1200" b="1" dirty="0" smtClean="0">
                <a:latin typeface="+mn-lt"/>
                <a:cs typeface="Abadi MT Condensed Extra Bold"/>
              </a:rPr>
              <a:t>May 4, 2011 – CIRS Mid-infrared temperature map at 35N and 45N</a:t>
            </a:r>
            <a:endParaRPr lang="en-US" sz="1200" b="1" dirty="0">
              <a:latin typeface="+mn-lt"/>
              <a:cs typeface="Abadi MT Condensed Extra Bold"/>
            </a:endParaRPr>
          </a:p>
        </p:txBody>
      </p:sp>
      <p:sp>
        <p:nvSpPr>
          <p:cNvPr id="18" name="TextBox 17"/>
          <p:cNvSpPr txBox="1"/>
          <p:nvPr/>
        </p:nvSpPr>
        <p:spPr>
          <a:xfrm>
            <a:off x="5791200" y="853177"/>
            <a:ext cx="3019584" cy="289823"/>
          </a:xfrm>
          <a:prstGeom prst="rect">
            <a:avLst/>
          </a:prstGeom>
          <a:noFill/>
        </p:spPr>
        <p:txBody>
          <a:bodyPr wrap="square" rtlCol="0">
            <a:spAutoFit/>
          </a:bodyPr>
          <a:lstStyle/>
          <a:p>
            <a:pPr algn="ctr">
              <a:buNone/>
            </a:pPr>
            <a:r>
              <a:rPr lang="en-US" b="1" dirty="0" smtClean="0">
                <a:latin typeface="+mn-lt"/>
                <a:cs typeface="Abadi MT Condensed Extra Bold"/>
              </a:rPr>
              <a:t>CH</a:t>
            </a:r>
            <a:r>
              <a:rPr lang="en-US" b="1" baseline="-25000" dirty="0" smtClean="0">
                <a:latin typeface="+mn-lt"/>
                <a:cs typeface="Abadi MT Condensed Extra Bold"/>
              </a:rPr>
              <a:t>4</a:t>
            </a:r>
            <a:r>
              <a:rPr lang="en-US" b="1" dirty="0" smtClean="0">
                <a:latin typeface="+mn-lt"/>
                <a:cs typeface="Abadi MT Condensed Extra Bold"/>
              </a:rPr>
              <a:t> Emission</a:t>
            </a:r>
            <a:endParaRPr lang="en-US" b="1" dirty="0">
              <a:latin typeface="+mn-lt"/>
              <a:cs typeface="Abadi MT Condensed Extra Bold"/>
            </a:endParaRPr>
          </a:p>
        </p:txBody>
      </p:sp>
      <p:sp>
        <p:nvSpPr>
          <p:cNvPr id="19" name="TextBox 18"/>
          <p:cNvSpPr txBox="1"/>
          <p:nvPr/>
        </p:nvSpPr>
        <p:spPr>
          <a:xfrm>
            <a:off x="5819616" y="2133600"/>
            <a:ext cx="3019584" cy="289823"/>
          </a:xfrm>
          <a:prstGeom prst="rect">
            <a:avLst/>
          </a:prstGeom>
          <a:noFill/>
        </p:spPr>
        <p:txBody>
          <a:bodyPr wrap="square" rtlCol="0">
            <a:spAutoFit/>
          </a:bodyPr>
          <a:lstStyle/>
          <a:p>
            <a:pPr algn="ctr">
              <a:buNone/>
            </a:pPr>
            <a:r>
              <a:rPr lang="en-US" b="1" dirty="0" smtClean="0">
                <a:latin typeface="+mn-lt"/>
                <a:cs typeface="Abadi MT Condensed Extra Bold"/>
              </a:rPr>
              <a:t>C</a:t>
            </a:r>
            <a:r>
              <a:rPr lang="en-US" b="1" baseline="-25000" dirty="0" smtClean="0">
                <a:latin typeface="+mn-lt"/>
                <a:cs typeface="Abadi MT Condensed Extra Bold"/>
              </a:rPr>
              <a:t>2</a:t>
            </a:r>
            <a:r>
              <a:rPr lang="en-US" b="1" dirty="0" smtClean="0">
                <a:latin typeface="+mn-lt"/>
                <a:cs typeface="Abadi MT Condensed Extra Bold"/>
              </a:rPr>
              <a:t>H</a:t>
            </a:r>
            <a:r>
              <a:rPr lang="en-US" b="1" baseline="-25000" dirty="0" smtClean="0">
                <a:latin typeface="+mn-lt"/>
                <a:cs typeface="Abadi MT Condensed Extra Bold"/>
              </a:rPr>
              <a:t>4</a:t>
            </a:r>
            <a:r>
              <a:rPr lang="en-US" b="1" dirty="0" smtClean="0">
                <a:latin typeface="+mn-lt"/>
                <a:cs typeface="Abadi MT Condensed Extra Bold"/>
              </a:rPr>
              <a:t> Emission</a:t>
            </a:r>
            <a:endParaRPr lang="en-US" b="1" dirty="0">
              <a:latin typeface="+mn-lt"/>
              <a:cs typeface="Abadi MT Condensed Extra Bold"/>
            </a:endParaRPr>
          </a:p>
        </p:txBody>
      </p:sp>
    </p:spTree>
    <p:extLst>
      <p:ext uri="{BB962C8B-B14F-4D97-AF65-F5344CB8AC3E}">
        <p14:creationId xmlns:p14="http://schemas.microsoft.com/office/powerpoint/2010/main" val="91269359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A08166 blue no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18114" y="0"/>
            <a:ext cx="6953820" cy="6858000"/>
          </a:xfrm>
          <a:prstGeom prst="rect">
            <a:avLst/>
          </a:prstGeom>
        </p:spPr>
      </p:pic>
      <p:sp>
        <p:nvSpPr>
          <p:cNvPr id="5" name="TextBox 4"/>
          <p:cNvSpPr txBox="1"/>
          <p:nvPr/>
        </p:nvSpPr>
        <p:spPr>
          <a:xfrm>
            <a:off x="1341079" y="3916780"/>
            <a:ext cx="2812188" cy="830997"/>
          </a:xfrm>
          <a:prstGeom prst="rect">
            <a:avLst/>
          </a:prstGeom>
          <a:noFill/>
        </p:spPr>
        <p:txBody>
          <a:bodyPr wrap="none" rtlCol="0">
            <a:spAutoFit/>
          </a:bodyPr>
          <a:lstStyle/>
          <a:p>
            <a:r>
              <a:rPr lang="en-US" sz="2400" dirty="0" smtClean="0">
                <a:solidFill>
                  <a:schemeClr val="bg1"/>
                </a:solidFill>
              </a:rPr>
              <a:t>Saturn after solstice</a:t>
            </a:r>
          </a:p>
          <a:p>
            <a:r>
              <a:rPr lang="en-US" sz="2400" dirty="0" smtClean="0">
                <a:solidFill>
                  <a:schemeClr val="bg1"/>
                </a:solidFill>
              </a:rPr>
              <a:t>(flipped north-south)</a:t>
            </a:r>
            <a:endParaRPr lang="en-US" sz="2400" dirty="0">
              <a:solidFill>
                <a:schemeClr val="bg1"/>
              </a:solidFill>
            </a:endParaRPr>
          </a:p>
        </p:txBody>
      </p:sp>
    </p:spTree>
    <p:extLst>
      <p:ext uri="{BB962C8B-B14F-4D97-AF65-F5344CB8AC3E}">
        <p14:creationId xmlns:p14="http://schemas.microsoft.com/office/powerpoint/2010/main" val="7883426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1"/>
          <p:cNvSpPr>
            <a:spLocks noGrp="1"/>
          </p:cNvSpPr>
          <p:nvPr>
            <p:ph type="title"/>
          </p:nvPr>
        </p:nvSpPr>
        <p:spPr>
          <a:xfrm>
            <a:off x="457200" y="-12550"/>
            <a:ext cx="8229600" cy="796579"/>
          </a:xfrm>
        </p:spPr>
        <p:txBody>
          <a:bodyPr>
            <a:noAutofit/>
          </a:bodyPr>
          <a:lstStyle/>
          <a:p>
            <a:r>
              <a:rPr lang="en-US" sz="2400" b="1" dirty="0" smtClean="0">
                <a:ea typeface="ＭＳ Ｐゴシック" charset="0"/>
              </a:rPr>
              <a:t>Hurricane “Eye” at the North Pole</a:t>
            </a:r>
            <a:endParaRPr lang="en-US" sz="2400" b="1" dirty="0">
              <a:ea typeface="ＭＳ Ｐゴシック" charset="0"/>
            </a:endParaRPr>
          </a:p>
        </p:txBody>
      </p:sp>
      <p:sp>
        <p:nvSpPr>
          <p:cNvPr id="13" name="Content Placeholder 12"/>
          <p:cNvSpPr>
            <a:spLocks noGrp="1"/>
          </p:cNvSpPr>
          <p:nvPr>
            <p:ph sz="half" idx="1"/>
          </p:nvPr>
        </p:nvSpPr>
        <p:spPr>
          <a:xfrm>
            <a:off x="152396" y="1051162"/>
            <a:ext cx="4233333" cy="4720282"/>
          </a:xfrm>
        </p:spPr>
        <p:txBody>
          <a:bodyPr rtlCol="0">
            <a:normAutofit fontScale="92500" lnSpcReduction="20000"/>
          </a:bodyPr>
          <a:lstStyle/>
          <a:p>
            <a:pPr indent="-457200" eaLnBrk="1" fontAlgn="auto" hangingPunct="1">
              <a:lnSpc>
                <a:spcPct val="120000"/>
              </a:lnSpc>
              <a:spcAft>
                <a:spcPts val="0"/>
              </a:spcAft>
              <a:buNone/>
              <a:defRPr/>
            </a:pPr>
            <a:r>
              <a:rPr lang="en-US" sz="2200" i="1" dirty="0" smtClean="0">
                <a:cs typeface="+mn-cs"/>
              </a:rPr>
              <a:t>Now that it is spring, the spacecraft was put into a series of inclined orbits that revealed the north pole in sunlight</a:t>
            </a:r>
          </a:p>
          <a:p>
            <a:pPr indent="-457200" eaLnBrk="1" fontAlgn="auto" hangingPunct="1">
              <a:lnSpc>
                <a:spcPct val="120000"/>
              </a:lnSpc>
              <a:spcAft>
                <a:spcPts val="0"/>
              </a:spcAft>
              <a:buNone/>
              <a:defRPr/>
            </a:pPr>
            <a:endParaRPr lang="en-US" sz="1400" i="1" dirty="0" smtClean="0">
              <a:ea typeface="+mn-ea"/>
              <a:cs typeface="+mn-cs"/>
            </a:endParaRPr>
          </a:p>
          <a:p>
            <a:r>
              <a:rPr lang="en-US" sz="2400" dirty="0" smtClean="0"/>
              <a:t>Winds around the giant hexagon are 3 times faster than Earth’s jet streams</a:t>
            </a:r>
          </a:p>
          <a:p>
            <a:r>
              <a:rPr lang="en-US" sz="2400" dirty="0" err="1" smtClean="0"/>
              <a:t>Eyewall</a:t>
            </a:r>
            <a:r>
              <a:rPr lang="en-US" sz="2400" dirty="0" smtClean="0"/>
              <a:t> clouds tower 50-70 km above the deep clouds at center (shown red in this false-color image) </a:t>
            </a:r>
          </a:p>
          <a:p>
            <a:r>
              <a:rPr lang="en-US" sz="2400" dirty="0" smtClean="0"/>
              <a:t>Lightning </a:t>
            </a:r>
            <a:r>
              <a:rPr lang="en-US" sz="2400" smtClean="0"/>
              <a:t>is concentrated in </a:t>
            </a:r>
            <a:r>
              <a:rPr lang="en-US" sz="2400" dirty="0" smtClean="0"/>
              <a:t>the westward jets at 35° north and south latitudes</a:t>
            </a:r>
          </a:p>
          <a:p>
            <a:endParaRPr lang="en-US" sz="2400" dirty="0"/>
          </a:p>
        </p:txBody>
      </p:sp>
      <p:sp>
        <p:nvSpPr>
          <p:cNvPr id="9" name="TextBox 8"/>
          <p:cNvSpPr txBox="1"/>
          <p:nvPr/>
        </p:nvSpPr>
        <p:spPr>
          <a:xfrm>
            <a:off x="317512" y="5926310"/>
            <a:ext cx="8378813" cy="584776"/>
          </a:xfrm>
          <a:prstGeom prst="rect">
            <a:avLst/>
          </a:prstGeom>
          <a:noFill/>
        </p:spPr>
        <p:txBody>
          <a:bodyPr wrap="square" rtlCol="0">
            <a:spAutoFit/>
          </a:bodyPr>
          <a:lstStyle/>
          <a:p>
            <a:r>
              <a:rPr lang="en-US" sz="1600" i="1" dirty="0">
                <a:solidFill>
                  <a:srgbClr val="3366FF"/>
                </a:solidFill>
              </a:rPr>
              <a:t>Key Questions </a:t>
            </a:r>
            <a:r>
              <a:rPr lang="en-US" sz="1600" i="1" dirty="0" smtClean="0">
                <a:solidFill>
                  <a:srgbClr val="3366FF"/>
                </a:solidFill>
              </a:rPr>
              <a:t>from </a:t>
            </a:r>
            <a:r>
              <a:rPr lang="en-US" sz="1600" b="1" i="1" dirty="0" smtClean="0">
                <a:solidFill>
                  <a:srgbClr val="3366FF"/>
                </a:solidFill>
              </a:rPr>
              <a:t>Vision and Voyages for Planetary Science 2013-2022:</a:t>
            </a:r>
            <a:r>
              <a:rPr lang="en-US" sz="1600" i="1" dirty="0" smtClean="0">
                <a:solidFill>
                  <a:srgbClr val="3366FF"/>
                </a:solidFill>
              </a:rPr>
              <a:t> “How do giant planets serve as laboratories to understand Earth, solar system and </a:t>
            </a:r>
            <a:r>
              <a:rPr lang="en-US" sz="1600" i="1" dirty="0" err="1" smtClean="0">
                <a:solidFill>
                  <a:srgbClr val="3366FF"/>
                </a:solidFill>
              </a:rPr>
              <a:t>extrasolar</a:t>
            </a:r>
            <a:r>
              <a:rPr lang="en-US" sz="1600" i="1" dirty="0" smtClean="0">
                <a:solidFill>
                  <a:srgbClr val="3366FF"/>
                </a:solidFill>
              </a:rPr>
              <a:t> planetary systems?”</a:t>
            </a:r>
            <a:endParaRPr lang="en-US" sz="1600" i="1" dirty="0">
              <a:solidFill>
                <a:srgbClr val="3366FF"/>
              </a:solidFill>
            </a:endParaRPr>
          </a:p>
        </p:txBody>
      </p:sp>
      <p:sp>
        <p:nvSpPr>
          <p:cNvPr id="2" name="Date Placeholder 1"/>
          <p:cNvSpPr>
            <a:spLocks noGrp="1"/>
          </p:cNvSpPr>
          <p:nvPr>
            <p:ph type="dt" sz="half" idx="10"/>
          </p:nvPr>
        </p:nvSpPr>
        <p:spPr/>
        <p:txBody>
          <a:bodyPr/>
          <a:lstStyle/>
          <a:p>
            <a:r>
              <a:rPr lang="en-US" smtClean="0"/>
              <a:t>14 May 2014</a:t>
            </a:r>
            <a:endParaRPr lang="en-US"/>
          </a:p>
        </p:txBody>
      </p:sp>
      <p:sp>
        <p:nvSpPr>
          <p:cNvPr id="3" name="Footer Placeholder 2"/>
          <p:cNvSpPr>
            <a:spLocks noGrp="1"/>
          </p:cNvSpPr>
          <p:nvPr>
            <p:ph type="ftr" sz="quarter" idx="11"/>
          </p:nvPr>
        </p:nvSpPr>
        <p:spPr/>
        <p:txBody>
          <a:bodyPr/>
          <a:lstStyle/>
          <a:p>
            <a:r>
              <a:rPr lang="en-US" smtClean="0"/>
              <a:t>Cassini Senior Review</a:t>
            </a:r>
            <a:endParaRPr lang="en-US"/>
          </a:p>
        </p:txBody>
      </p:sp>
      <p:sp>
        <p:nvSpPr>
          <p:cNvPr id="4" name="Slide Number Placeholder 3"/>
          <p:cNvSpPr>
            <a:spLocks noGrp="1"/>
          </p:cNvSpPr>
          <p:nvPr>
            <p:ph type="sldNum" sz="quarter" idx="12"/>
          </p:nvPr>
        </p:nvSpPr>
        <p:spPr/>
        <p:txBody>
          <a:bodyPr/>
          <a:lstStyle/>
          <a:p>
            <a:fld id="{2ADCBE43-539C-934E-A816-237B060328DF}" type="slidenum">
              <a:rPr lang="en-US" smtClean="0"/>
              <a:pPr/>
              <a:t>7</a:t>
            </a:fld>
            <a:endParaRPr lang="en-US"/>
          </a:p>
        </p:txBody>
      </p:sp>
      <p:pic>
        <p:nvPicPr>
          <p:cNvPr id="6" name="Content Placeholder 5" descr="PIA14946.jpg"/>
          <p:cNvPicPr>
            <a:picLocks noGrp="1" noChangeAspect="1"/>
          </p:cNvPicPr>
          <p:nvPr>
            <p:ph sz="half" idx="2"/>
          </p:nvPr>
        </p:nvPicPr>
        <p:blipFill>
          <a:blip r:embed="rId3">
            <a:extLst>
              <a:ext uri="{28A0092B-C50C-407E-A947-70E740481C1C}">
                <a14:useLocalDpi xmlns:a14="http://schemas.microsoft.com/office/drawing/2010/main" val="0"/>
              </a:ext>
            </a:extLst>
          </a:blip>
          <a:srcRect l="5384" r="5384"/>
          <a:stretch>
            <a:fillRect/>
          </a:stretch>
        </p:blipFill>
        <p:spPr>
          <a:xfrm>
            <a:off x="4657725" y="1054467"/>
            <a:ext cx="4038600" cy="4525963"/>
          </a:xfrm>
        </p:spPr>
      </p:pic>
      <p:sp>
        <p:nvSpPr>
          <p:cNvPr id="18" name="TextBox 17"/>
          <p:cNvSpPr txBox="1"/>
          <p:nvPr/>
        </p:nvSpPr>
        <p:spPr>
          <a:xfrm>
            <a:off x="4799335" y="5562600"/>
            <a:ext cx="3799087" cy="369332"/>
          </a:xfrm>
          <a:prstGeom prst="rect">
            <a:avLst/>
          </a:prstGeom>
          <a:noFill/>
        </p:spPr>
        <p:txBody>
          <a:bodyPr wrap="none" rtlCol="0">
            <a:spAutoFit/>
          </a:bodyPr>
          <a:lstStyle/>
          <a:p>
            <a:pPr algn="ctr"/>
            <a:r>
              <a:rPr lang="en-US" dirty="0" smtClean="0"/>
              <a:t>Northern polar hexagon and hurricane</a:t>
            </a:r>
            <a:endParaRPr lang="en-US" dirty="0"/>
          </a:p>
        </p:txBody>
      </p:sp>
    </p:spTree>
    <p:extLst>
      <p:ext uri="{BB962C8B-B14F-4D97-AF65-F5344CB8AC3E}">
        <p14:creationId xmlns:p14="http://schemas.microsoft.com/office/powerpoint/2010/main" val="26920401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1395453" y="316454"/>
            <a:ext cx="6924675" cy="373063"/>
          </a:xfrm>
        </p:spPr>
        <p:txBody>
          <a:bodyPr>
            <a:normAutofit fontScale="90000"/>
          </a:bodyPr>
          <a:lstStyle/>
          <a:p>
            <a:pPr marL="342900" indent="-342900"/>
            <a:r>
              <a:rPr lang="en-US" dirty="0">
                <a:latin typeface="Univers" charset="0"/>
                <a:ea typeface="ＭＳ Ｐゴシック" charset="0"/>
              </a:rPr>
              <a:t>ISS: The Red Rose Of Saturn</a:t>
            </a:r>
          </a:p>
        </p:txBody>
      </p:sp>
      <p:sp>
        <p:nvSpPr>
          <p:cNvPr id="3075" name="Rectangle 4"/>
          <p:cNvSpPr txBox="1">
            <a:spLocks noChangeArrowheads="1"/>
          </p:cNvSpPr>
          <p:nvPr/>
        </p:nvSpPr>
        <p:spPr bwMode="auto">
          <a:xfrm>
            <a:off x="5440363" y="1479427"/>
            <a:ext cx="35052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23" tIns="44517" rIns="90623" bIns="44517"/>
          <a:lstStyle>
            <a:lvl1pPr marL="285750" indent="-285750" algn="r" defTabSz="915988"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cs typeface="ＭＳ Ｐゴシック" charset="0"/>
              </a:defRPr>
            </a:lvl1pPr>
            <a:lvl2pPr marL="742950" indent="-285750" algn="r" defTabSz="915988"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2pPr>
            <a:lvl3pPr marL="1143000" indent="-228600" algn="r" defTabSz="915988"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3pPr>
            <a:lvl4pPr marL="1600200" indent="-228600" algn="r" defTabSz="915988"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4pPr>
            <a:lvl5pPr marL="2057400" indent="-228600" algn="r" defTabSz="915988"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5pPr>
            <a:lvl6pPr marL="2514600" indent="-228600" algn="r" defTabSz="915988"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6pPr>
            <a:lvl7pPr marL="2971800" indent="-228600" algn="r" defTabSz="915988"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7pPr>
            <a:lvl8pPr marL="3429000" indent="-228600" algn="r" defTabSz="915988"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8pPr>
            <a:lvl9pPr marL="3886200" indent="-228600" algn="r" defTabSz="915988"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9pPr>
          </a:lstStyle>
          <a:p>
            <a:pPr algn="l">
              <a:spcBef>
                <a:spcPct val="40000"/>
              </a:spcBef>
              <a:spcAft>
                <a:spcPct val="20000"/>
              </a:spcAft>
            </a:pPr>
            <a:r>
              <a:rPr lang="en-US" dirty="0">
                <a:latin typeface="Univers" charset="0"/>
              </a:rPr>
              <a:t>For the first time ever, imaging scientists have processed stunning high resolution images and video of a massive storm swirling over Saturn</a:t>
            </a:r>
            <a:r>
              <a:rPr lang="ja-JP" altLang="en-US" dirty="0">
                <a:latin typeface="Univers" charset="0"/>
              </a:rPr>
              <a:t>’</a:t>
            </a:r>
            <a:r>
              <a:rPr lang="en-US" dirty="0">
                <a:latin typeface="Univers" charset="0"/>
              </a:rPr>
              <a:t>s north pole.</a:t>
            </a:r>
          </a:p>
          <a:p>
            <a:pPr algn="l">
              <a:spcBef>
                <a:spcPct val="40000"/>
              </a:spcBef>
              <a:spcAft>
                <a:spcPct val="20000"/>
              </a:spcAft>
            </a:pPr>
            <a:r>
              <a:rPr lang="en-US" dirty="0">
                <a:latin typeface="Univers" charset="0"/>
              </a:rPr>
              <a:t>These videos and images have helped scientist estimate the wind speeds and size of the storm.</a:t>
            </a:r>
          </a:p>
          <a:p>
            <a:pPr algn="l">
              <a:spcBef>
                <a:spcPct val="40000"/>
              </a:spcBef>
              <a:spcAft>
                <a:spcPct val="20000"/>
              </a:spcAft>
            </a:pPr>
            <a:r>
              <a:rPr lang="en-US" dirty="0">
                <a:latin typeface="Univers" charset="0"/>
              </a:rPr>
              <a:t>Images processed in false color allow scientists to more easily view cloud formations as well as the various levels of the clouds, as low lying clouds appear differently than higher level clouds.</a:t>
            </a:r>
          </a:p>
        </p:txBody>
      </p:sp>
      <p:pic>
        <p:nvPicPr>
          <p:cNvPr id="3076" name="Picture 7" descr="The Rose (NASA Cassini Saturn Miss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878350"/>
            <a:ext cx="498157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8"/>
          <p:cNvSpPr txBox="1">
            <a:spLocks noChangeArrowheads="1"/>
          </p:cNvSpPr>
          <p:nvPr/>
        </p:nvSpPr>
        <p:spPr bwMode="auto">
          <a:xfrm>
            <a:off x="247650" y="6010275"/>
            <a:ext cx="5057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cs typeface="ＭＳ Ｐゴシック" charset="0"/>
              </a:defRPr>
            </a:lvl1pPr>
            <a:lvl2pPr marL="742950" indent="-285750" algn="r"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2pPr>
            <a:lvl3pPr marL="1143000" indent="-228600" algn="r"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3pPr>
            <a:lvl4pPr marL="1600200" indent="-228600" algn="r"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4pPr>
            <a:lvl5pPr marL="2057400" indent="-228600" algn="r" eaLnBrk="0" hangingPunct="0">
              <a:lnSpc>
                <a:spcPct val="90000"/>
              </a:lnSpc>
              <a:spcBef>
                <a:spcPct val="20000"/>
              </a:spcBef>
              <a:buClr>
                <a:schemeClr val="tx2"/>
              </a:buClr>
              <a:buSzPct val="125000"/>
              <a:buChar char="•"/>
              <a:defRPr sz="1400" b="1">
                <a:solidFill>
                  <a:schemeClr val="tx1"/>
                </a:solidFill>
                <a:latin typeface="Helvetica" charset="0"/>
                <a:ea typeface="ＭＳ Ｐゴシック" charset="0"/>
              </a:defRPr>
            </a:lvl5pPr>
            <a:lvl6pPr marL="2514600" indent="-228600" algn="r"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6pPr>
            <a:lvl7pPr marL="2971800" indent="-228600" algn="r"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7pPr>
            <a:lvl8pPr marL="3429000" indent="-228600" algn="r"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8pPr>
            <a:lvl9pPr marL="3886200" indent="-228600" algn="r" eaLnBrk="0" fontAlgn="base" hangingPunct="0">
              <a:lnSpc>
                <a:spcPct val="90000"/>
              </a:lnSpc>
              <a:spcBef>
                <a:spcPct val="20000"/>
              </a:spcBef>
              <a:spcAft>
                <a:spcPct val="0"/>
              </a:spcAft>
              <a:buClr>
                <a:schemeClr val="tx2"/>
              </a:buClr>
              <a:buSzPct val="125000"/>
              <a:buChar char="•"/>
              <a:defRPr sz="1400" b="1">
                <a:solidFill>
                  <a:schemeClr val="tx1"/>
                </a:solidFill>
                <a:latin typeface="Helvetica" charset="0"/>
                <a:ea typeface="ＭＳ Ｐゴシック" charset="0"/>
              </a:defRPr>
            </a:lvl9pPr>
          </a:lstStyle>
          <a:p>
            <a:pPr algn="ctr">
              <a:buFontTx/>
              <a:buNone/>
            </a:pPr>
            <a:r>
              <a:rPr lang="en-US" sz="1200" b="0" i="1" dirty="0">
                <a:latin typeface="Univers" charset="0"/>
                <a:cs typeface="Arial" charset="0"/>
              </a:rPr>
              <a:t>Being called </a:t>
            </a:r>
            <a:r>
              <a:rPr lang="ja-JP" altLang="en-US" sz="1200" b="0" i="1" dirty="0">
                <a:latin typeface="Univers" charset="0"/>
                <a:cs typeface="Arial" charset="0"/>
              </a:rPr>
              <a:t>“</a:t>
            </a:r>
            <a:r>
              <a:rPr lang="en-US" sz="1200" b="0" i="1" dirty="0">
                <a:latin typeface="Univers" charset="0"/>
                <a:cs typeface="Arial" charset="0"/>
              </a:rPr>
              <a:t>The Red Rose of Saturn</a:t>
            </a:r>
            <a:r>
              <a:rPr lang="ja-JP" altLang="en-US" sz="1200" b="0" i="1" dirty="0">
                <a:latin typeface="Univers" charset="0"/>
                <a:cs typeface="Arial" charset="0"/>
              </a:rPr>
              <a:t>”</a:t>
            </a:r>
            <a:r>
              <a:rPr lang="en-US" sz="1200" b="0" i="1" dirty="0">
                <a:latin typeface="Univers" charset="0"/>
                <a:cs typeface="Arial" charset="0"/>
              </a:rPr>
              <a:t> this image shows, in great detail, the cloud patterns that make up the vortex of the north polar storm of Saturn.</a:t>
            </a:r>
          </a:p>
        </p:txBody>
      </p:sp>
    </p:spTree>
    <p:extLst>
      <p:ext uri="{BB962C8B-B14F-4D97-AF65-F5344CB8AC3E}">
        <p14:creationId xmlns:p14="http://schemas.microsoft.com/office/powerpoint/2010/main" val="26133368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_areas_spectra_ver3uly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6" y="92504"/>
            <a:ext cx="9164505" cy="5754315"/>
          </a:xfrm>
          <a:prstGeom prst="rect">
            <a:avLst/>
          </a:prstGeom>
        </p:spPr>
      </p:pic>
      <p:sp>
        <p:nvSpPr>
          <p:cNvPr id="5" name="TextBox 4"/>
          <p:cNvSpPr txBox="1"/>
          <p:nvPr/>
        </p:nvSpPr>
        <p:spPr>
          <a:xfrm>
            <a:off x="1155513" y="6064217"/>
            <a:ext cx="5869478" cy="369332"/>
          </a:xfrm>
          <a:prstGeom prst="rect">
            <a:avLst/>
          </a:prstGeom>
          <a:noFill/>
        </p:spPr>
        <p:txBody>
          <a:bodyPr wrap="none" rtlCol="0">
            <a:spAutoFit/>
          </a:bodyPr>
          <a:lstStyle/>
          <a:p>
            <a:r>
              <a:rPr lang="en-US" dirty="0" smtClean="0"/>
              <a:t>Southern hemisphere aurora. </a:t>
            </a:r>
            <a:r>
              <a:rPr lang="en-US" smtClean="0"/>
              <a:t>Quasi-true </a:t>
            </a:r>
            <a:r>
              <a:rPr lang="en-US" dirty="0" smtClean="0"/>
              <a:t>color in </a:t>
            </a:r>
            <a:r>
              <a:rPr lang="en-US" smtClean="0"/>
              <a:t>visible light</a:t>
            </a:r>
            <a:endParaRPr lang="en-US" dirty="0"/>
          </a:p>
        </p:txBody>
      </p:sp>
    </p:spTree>
    <p:extLst>
      <p:ext uri="{BB962C8B-B14F-4D97-AF65-F5344CB8AC3E}">
        <p14:creationId xmlns:p14="http://schemas.microsoft.com/office/powerpoint/2010/main" val="17761296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TotalTime>
  <Words>1026</Words>
  <Application>Microsoft Macintosh PowerPoint</Application>
  <PresentationFormat>On-screen Show (4:3)</PresentationFormat>
  <Paragraphs>84</Paragraphs>
  <Slides>14</Slides>
  <Notes>2</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Cassini CHARM Presentation: Saturn</vt:lpstr>
      <vt:lpstr>PowerPoint Presentation</vt:lpstr>
      <vt:lpstr>PowerPoint Presentation</vt:lpstr>
      <vt:lpstr>PowerPoint Presentation</vt:lpstr>
      <vt:lpstr>PowerPoint Presentation</vt:lpstr>
      <vt:lpstr>PowerPoint Presentation</vt:lpstr>
      <vt:lpstr>Hurricane “Eye” at the North Pole</vt:lpstr>
      <vt:lpstr>ISS: The Red Rose Of Saturn</vt:lpstr>
      <vt:lpstr>PowerPoint Presentation</vt:lpstr>
      <vt:lpstr>F1: UVIS 2005 image of the Saturn thermosphere in H2 resonance emission</vt:lpstr>
      <vt:lpstr>PowerPoint Presentation</vt:lpstr>
      <vt:lpstr>PowerPoint Presentation</vt:lpstr>
      <vt:lpstr>PowerPoint Presentation</vt:lpstr>
      <vt:lpstr>PowerPoint Presentation</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Ingersoll</dc:creator>
  <cp:lastModifiedBy>Andrew Ingersoll</cp:lastModifiedBy>
  <cp:revision>12</cp:revision>
  <dcterms:created xsi:type="dcterms:W3CDTF">2014-07-28T17:00:10Z</dcterms:created>
  <dcterms:modified xsi:type="dcterms:W3CDTF">2014-07-28T20:35:31Z</dcterms:modified>
</cp:coreProperties>
</file>