
<file path=[Content_Types].xml><?xml version="1.0" encoding="utf-8"?>
<Types xmlns="http://schemas.openxmlformats.org/package/2006/content-types">
  <Default ContentType="application/xml" Extension="xml"/>
  <Default ContentType="image/x-wmf" Extension="wmf"/>
  <Default ContentType="image/jpeg" Extension="jpeg"/>
  <Default ContentType="image/tiff" Extension="tiff"/>
  <Default ContentType="image/x-emf" Extension="emf"/>
  <Default ContentType="application/vnd.openxmlformats-package.relationships+xml" Extension="rels"/>
  <Default ContentType="application/vnd.openxmlformats-officedocument.vmlDrawing" Extension="vml"/>
  <Default ContentType="image/gif" Extension="gif"/>
  <Default ContentType="application/vnd.openxmlformats-officedocument.presentationml.printerSettings" Extension="bin"/>
  <Default ContentType="image/png" Extension="png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3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slide+xml" PartName="/ppt/slides/slide67.xml"/>
  <Override ContentType="application/vnd.openxmlformats-officedocument.presentationml.slide+xml" PartName="/ppt/slides/slide68.xml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23.xml"/>
  <Override ContentType="application/vnd.openxmlformats-officedocument.theme+xml" PartName="/ppt/theme/theme2.xml"/>
  <Override ContentType="application/vnd.openxmlformats-officedocument.oleObject" PartName="/ppt/embeddings/oleObject1.bin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35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tags+xml" PartName="/ppt/tags/tag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tags+xml" PartName="/ppt/tags/tag2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0.xml"/>
  <Override ContentType="application/vnd.openxmlformats-officedocument.drawingml.chart+xml" PartName="/ppt/charts/chart1.xml"/>
  <Override ContentType="application/vnd.openxmlformats-officedocument.drawingml.chart+xml" PartName="/ppt/charts/chart2.xml"/>
  <Override ContentType="application/vnd.openxmlformats-officedocument.drawingml.chartshapes+xml" PartName="/ppt/drawings/drawing1.xml"/>
  <Override ContentType="application/vnd.openxmlformats-officedocument.drawingml.chart+xml" PartName="/ppt/charts/chart3.xml"/>
  <Override ContentType="application/vnd.openxmlformats-officedocument.drawingml.chartshapes+xml" PartName="/ppt/drawings/drawing2.xml"/>
  <Override ContentType="application/vnd.openxmlformats-officedocument.drawingml.chart+xml" PartName="/ppt/charts/chart4.xml"/>
  <Override ContentType="application/vnd.openxmlformats-officedocument.drawingml.chartshapes+xml" PartName="/ppt/drawings/drawing3.xml"/>
  <Override ContentType="application/vnd.openxmlformats-officedocument.drawingml.chart+xml" PartName="/ppt/charts/chart5.xml"/>
  <Override ContentType="application/vnd.openxmlformats-officedocument.drawingml.chartshapes+xml" PartName="/ppt/drawings/drawing4.xml"/>
  <Override ContentType="application/vnd.openxmlformats-officedocument.drawingml.chart+xml" PartName="/ppt/charts/chart6.xml"/>
  <Override ContentType="application/vnd.openxmlformats-officedocument.drawingml.chartshapes+xml" PartName="/ppt/drawings/drawing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2.xml"/>
  <Override ContentType="application/vnd.openxmlformats-officedocument.presentationml.tags+xml" PartName="/ppt/tags/tag3.xml"/>
  <Override ContentType="application/vnd.openxmlformats-officedocument.presentationml.notesSlide+xml" PartName="/ppt/notesSlides/notesSlide33.xml"/>
  <Override ContentType="application/vnd.openxmlformats-officedocument.presentationml.tags+xml" PartName="/ppt/tags/tag4.xml"/>
  <Override ContentType="application/vnd.openxmlformats-officedocument.presentationml.tags+xml" PartName="/ppt/tags/tag5.xml"/>
  <Override ContentType="application/vnd.openxmlformats-officedocument.presentationml.tags+xml" PartName="/ppt/tags/tag6.xml"/>
  <Override ContentType="application/vnd.openxmlformats-officedocument.oleObject" PartName="/ppt/embeddings/oleObject2.bin"/>
  <Override ContentType="application/vnd.openxmlformats-officedocument.presentationml.tags+xml" PartName="/ppt/tags/tag7.xml"/>
  <Override ContentType="application/vnd.openxmlformats-officedocument.presentationml.tags+xml" PartName="/ppt/tags/tag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5.xml"/>
  <Override ContentType="application/vnd.openxmlformats-officedocument.presentationml.tags+xml" PartName="/ppt/tags/tag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37.xml"/>
  <Override ContentType="application/vnd.openxmlformats-officedocument.presentationml.tags+xml" PartName="/ppt/tags/tag1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42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1" Target="ppt/presentation.xml" Type="http://schemas.openxmlformats.org/officeDocument/2006/relationships/officeDocument"/><Relationship Id="rId2" Target="docProps/core.xml" Type="http://schemas.openxmlformats.org/package/2006/relationships/metadata/core-properties"/><Relationship Id="rId3" Target="docProps/app.xml" Type="http://schemas.openxmlformats.org/officeDocument/2006/relationships/extended-properties"/><Relationship Id="rId4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3" r:id="rId3"/>
  </p:sldMasterIdLst>
  <p:notesMasterIdLst>
    <p:notesMasterId r:id="rId72"/>
  </p:notesMasterIdLst>
  <p:sldIdLst>
    <p:sldId id="572" r:id="rId4"/>
    <p:sldId id="466" r:id="rId5"/>
    <p:sldId id="574" r:id="rId6"/>
    <p:sldId id="575" r:id="rId7"/>
    <p:sldId id="576" r:id="rId8"/>
    <p:sldId id="505" r:id="rId9"/>
    <p:sldId id="472" r:id="rId10"/>
    <p:sldId id="577" r:id="rId11"/>
    <p:sldId id="578" r:id="rId12"/>
    <p:sldId id="460" r:id="rId13"/>
    <p:sldId id="461" r:id="rId14"/>
    <p:sldId id="465" r:id="rId15"/>
    <p:sldId id="467" r:id="rId16"/>
    <p:sldId id="531" r:id="rId17"/>
    <p:sldId id="532" r:id="rId18"/>
    <p:sldId id="463" r:id="rId19"/>
    <p:sldId id="459" r:id="rId20"/>
    <p:sldId id="431" r:id="rId21"/>
    <p:sldId id="432" r:id="rId22"/>
    <p:sldId id="468" r:id="rId23"/>
    <p:sldId id="349" r:id="rId24"/>
    <p:sldId id="548" r:id="rId25"/>
    <p:sldId id="549" r:id="rId26"/>
    <p:sldId id="550" r:id="rId27"/>
    <p:sldId id="551" r:id="rId28"/>
    <p:sldId id="600" r:id="rId29"/>
    <p:sldId id="552" r:id="rId30"/>
    <p:sldId id="553" r:id="rId31"/>
    <p:sldId id="554" r:id="rId32"/>
    <p:sldId id="555" r:id="rId33"/>
    <p:sldId id="556" r:id="rId34"/>
    <p:sldId id="546" r:id="rId35"/>
    <p:sldId id="587" r:id="rId36"/>
    <p:sldId id="440" r:id="rId37"/>
    <p:sldId id="579" r:id="rId38"/>
    <p:sldId id="558" r:id="rId39"/>
    <p:sldId id="559" r:id="rId40"/>
    <p:sldId id="560" r:id="rId41"/>
    <p:sldId id="561" r:id="rId42"/>
    <p:sldId id="562" r:id="rId43"/>
    <p:sldId id="563" r:id="rId44"/>
    <p:sldId id="564" r:id="rId45"/>
    <p:sldId id="565" r:id="rId46"/>
    <p:sldId id="601" r:id="rId47"/>
    <p:sldId id="602" r:id="rId48"/>
    <p:sldId id="418" r:id="rId49"/>
    <p:sldId id="588" r:id="rId50"/>
    <p:sldId id="590" r:id="rId51"/>
    <p:sldId id="591" r:id="rId52"/>
    <p:sldId id="592" r:id="rId53"/>
    <p:sldId id="593" r:id="rId54"/>
    <p:sldId id="594" r:id="rId55"/>
    <p:sldId id="595" r:id="rId56"/>
    <p:sldId id="596" r:id="rId57"/>
    <p:sldId id="597" r:id="rId58"/>
    <p:sldId id="598" r:id="rId59"/>
    <p:sldId id="599" r:id="rId60"/>
    <p:sldId id="603" r:id="rId61"/>
    <p:sldId id="513" r:id="rId62"/>
    <p:sldId id="580" r:id="rId63"/>
    <p:sldId id="609" r:id="rId64"/>
    <p:sldId id="610" r:id="rId65"/>
    <p:sldId id="604" r:id="rId66"/>
    <p:sldId id="605" r:id="rId67"/>
    <p:sldId id="606" r:id="rId68"/>
    <p:sldId id="607" r:id="rId69"/>
    <p:sldId id="608" r:id="rId70"/>
    <p:sldId id="586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F7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07" autoAdjust="0"/>
    <p:restoredTop sz="80307" autoAdjust="0"/>
  </p:normalViewPr>
  <p:slideViewPr>
    <p:cSldViewPr snapToGrid="0">
      <p:cViewPr varScale="1">
        <p:scale>
          <a:sx n="110" d="100"/>
          <a:sy n="110" d="100"/>
        </p:scale>
        <p:origin x="-300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ornell\Documents\Roger\RogerLakeStuff%20revised\Roger%20slide%20pics\updated%20depth%20graphic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hayes:Documents:updated%20depth%20graphic.xlsx" TargetMode="External"/><Relationship Id="rId2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hayes:Documents:updated%20depth%20graphic.xlsx" TargetMode="External"/><Relationship Id="rId2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hayes:Documents:updated%20depth%20graphic.xlsx" TargetMode="External"/><Relationship Id="rId2" Type="http://schemas.openxmlformats.org/officeDocument/2006/relationships/chartUserShapes" Target="../drawings/drawing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hayes:Documents:updated%20depth%20graphic.xlsx" TargetMode="External"/><Relationship Id="rId2" Type="http://schemas.openxmlformats.org/officeDocument/2006/relationships/chartUserShapes" Target="../drawings/drawing4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hayes:Titan:updated%20depth%20graphic%20mod.xlsx" TargetMode="External"/><Relationship Id="rId2" Type="http://schemas.openxmlformats.org/officeDocument/2006/relationships/chartUserShapes" Target="../drawings/drawing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Sheet1!$T$28</c:f>
              <c:strCache>
                <c:ptCount val="1"/>
                <c:pt idx="0">
                  <c:v>Relative Depth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0"/>
            <c:marker>
              <c:spPr>
                <a:solidFill>
                  <a:srgbClr val="6FAC43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1"/>
            <c:marker>
              <c:spPr>
                <a:solidFill>
                  <a:srgbClr val="90FF54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2"/>
            <c:marker>
              <c:spPr>
                <a:solidFill>
                  <a:srgbClr val="CDF2F6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3"/>
            <c:marker>
              <c:spPr>
                <a:solidFill>
                  <a:srgbClr val="A31A6E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4"/>
            <c:marker>
              <c:spPr>
                <a:solidFill>
                  <a:srgbClr val="1954EB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5"/>
            <c:marker>
              <c:spPr>
                <a:solidFill>
                  <a:srgbClr val="6700A8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6"/>
            <c:marker>
              <c:spPr>
                <a:solidFill>
                  <a:srgbClr val="FF0000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7"/>
            <c:marker>
              <c:spPr>
                <a:solidFill>
                  <a:srgbClr val="68626F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8"/>
            <c:marker>
              <c:spPr>
                <a:solidFill>
                  <a:srgbClr val="E611D9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9"/>
            <c:marker>
              <c:spPr>
                <a:solidFill>
                  <a:srgbClr val="00A89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10"/>
            <c:marker>
              <c:spPr>
                <a:solidFill>
                  <a:srgbClr val="67BCB9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11"/>
            <c:marker>
              <c:spPr>
                <a:solidFill>
                  <a:srgbClr val="3C3C12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errBars>
            <c:errDir val="x"/>
            <c:errBarType val="both"/>
            <c:errValType val="fixedVal"/>
            <c:noEndCap val="0"/>
            <c:val val="0.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fixedVal"/>
            <c:noEndCap val="0"/>
            <c:val val="50.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Sheet1!$S$29:$S$40</c:f>
              <c:numCache>
                <c:formatCode>General</c:formatCode>
                <c:ptCount val="12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</c:numCache>
            </c:numRef>
          </c:xVal>
          <c:yVal>
            <c:numRef>
              <c:f>Sheet1!$T$29:$T$40</c:f>
              <c:numCache>
                <c:formatCode>General</c:formatCode>
                <c:ptCount val="12"/>
                <c:pt idx="0">
                  <c:v>-405.5659999999999</c:v>
                </c:pt>
                <c:pt idx="1">
                  <c:v>-603.0669999999984</c:v>
                </c:pt>
                <c:pt idx="2">
                  <c:v>-457.718</c:v>
                </c:pt>
                <c:pt idx="3">
                  <c:v>-708.193</c:v>
                </c:pt>
                <c:pt idx="4">
                  <c:v>-819.8659999999982</c:v>
                </c:pt>
                <c:pt idx="5">
                  <c:v>-262.2679999999999</c:v>
                </c:pt>
                <c:pt idx="6">
                  <c:v>-656.188</c:v>
                </c:pt>
                <c:pt idx="7">
                  <c:v>-438.6309999999999</c:v>
                </c:pt>
                <c:pt idx="8">
                  <c:v>-401.074</c:v>
                </c:pt>
                <c:pt idx="9">
                  <c:v>-754.6029999999994</c:v>
                </c:pt>
                <c:pt idx="10">
                  <c:v>-482.4529999999999</c:v>
                </c:pt>
                <c:pt idx="11">
                  <c:v>-345.994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85816008"/>
        <c:axId val="-2085809272"/>
      </c:scatterChart>
      <c:valAx>
        <c:axId val="-2085816008"/>
        <c:scaling>
          <c:orientation val="minMax"/>
        </c:scaling>
        <c:delete val="0"/>
        <c:axPos val="b"/>
        <c:majorGridlines>
          <c:spPr>
            <a:ln w="190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Features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85809272"/>
        <c:crosses val="autoZero"/>
        <c:crossBetween val="midCat"/>
        <c:majorUnit val="1.0"/>
      </c:valAx>
      <c:valAx>
        <c:axId val="-2085809272"/>
        <c:scaling>
          <c:orientation val="minMax"/>
        </c:scaling>
        <c:delete val="0"/>
        <c:axPos val="l"/>
        <c:majorGridlines>
          <c:spPr>
            <a:ln w="190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Depth (m)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85816008"/>
        <c:crosses val="autoZero"/>
        <c:crossBetween val="midCat"/>
        <c:majorUnit val="50.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9050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Sheet1!$Q$28</c:f>
              <c:strCache>
                <c:ptCount val="1"/>
                <c:pt idx="0">
                  <c:v>Absolute Depth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0"/>
            <c:marker>
              <c:spPr>
                <a:solidFill>
                  <a:srgbClr val="6FAC43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1"/>
            <c:marker>
              <c:spPr>
                <a:solidFill>
                  <a:srgbClr val="90FF54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2"/>
            <c:marker>
              <c:spPr>
                <a:solidFill>
                  <a:srgbClr val="CDF2F6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3"/>
            <c:marker>
              <c:spPr>
                <a:solidFill>
                  <a:srgbClr val="A31A6E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4"/>
            <c:marker>
              <c:spPr>
                <a:solidFill>
                  <a:srgbClr val="1954EB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5"/>
            <c:marker>
              <c:spPr>
                <a:solidFill>
                  <a:srgbClr val="6700A8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6"/>
            <c:marker>
              <c:spPr>
                <a:solidFill>
                  <a:srgbClr val="FF0000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7"/>
            <c:marker>
              <c:spPr>
                <a:solidFill>
                  <a:srgbClr val="68626F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8"/>
            <c:marker>
              <c:spPr>
                <a:solidFill>
                  <a:srgbClr val="E611D9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9"/>
            <c:marker>
              <c:spPr>
                <a:solidFill>
                  <a:srgbClr val="00A89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10"/>
            <c:marker>
              <c:spPr>
                <a:solidFill>
                  <a:srgbClr val="67BCB9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11"/>
            <c:marker>
              <c:spPr>
                <a:solidFill>
                  <a:srgbClr val="3C3C12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errBars>
            <c:errDir val="x"/>
            <c:errBarType val="both"/>
            <c:errValType val="fixedVal"/>
            <c:noEndCap val="1"/>
            <c:val val="0.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fixedVal"/>
            <c:noEndCap val="0"/>
            <c:val val="50.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Sheet1!$P$29:$P$40</c:f>
              <c:numCache>
                <c:formatCode>General</c:formatCode>
                <c:ptCount val="12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</c:numCache>
            </c:numRef>
          </c:xVal>
          <c:yVal>
            <c:numRef>
              <c:f>Sheet1!$Q$29:$Q$40</c:f>
              <c:numCache>
                <c:formatCode>General</c:formatCode>
                <c:ptCount val="12"/>
                <c:pt idx="0">
                  <c:v>-969.789</c:v>
                </c:pt>
                <c:pt idx="1">
                  <c:v>-981.58</c:v>
                </c:pt>
                <c:pt idx="2">
                  <c:v>-1046.0</c:v>
                </c:pt>
                <c:pt idx="3">
                  <c:v>-1027.0</c:v>
                </c:pt>
                <c:pt idx="4">
                  <c:v>-1090.0</c:v>
                </c:pt>
                <c:pt idx="5">
                  <c:v>-597.889</c:v>
                </c:pt>
                <c:pt idx="6">
                  <c:v>-970.0</c:v>
                </c:pt>
                <c:pt idx="7">
                  <c:v>-735.389</c:v>
                </c:pt>
                <c:pt idx="8">
                  <c:v>-950.0</c:v>
                </c:pt>
                <c:pt idx="9">
                  <c:v>-1011.14</c:v>
                </c:pt>
                <c:pt idx="10">
                  <c:v>-940.0</c:v>
                </c:pt>
                <c:pt idx="11">
                  <c:v>-950.0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1211224"/>
        <c:axId val="-2101217960"/>
      </c:scatterChart>
      <c:valAx>
        <c:axId val="-2101211224"/>
        <c:scaling>
          <c:orientation val="minMax"/>
        </c:scaling>
        <c:delete val="0"/>
        <c:axPos val="b"/>
        <c:majorGridlines>
          <c:spPr>
            <a:ln w="190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Features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1217960"/>
        <c:crosses val="autoZero"/>
        <c:crossBetween val="midCat"/>
        <c:majorUnit val="1.0"/>
      </c:valAx>
      <c:valAx>
        <c:axId val="-2101217960"/>
        <c:scaling>
          <c:orientation val="minMax"/>
          <c:max val="-350.0"/>
        </c:scaling>
        <c:delete val="0"/>
        <c:axPos val="l"/>
        <c:majorGridlines>
          <c:spPr>
            <a:ln w="190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Depth (m)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1211224"/>
        <c:crosses val="autoZero"/>
        <c:crossBetween val="midCat"/>
        <c:majorUnit val="50.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Sheet1!$Q$28</c:f>
              <c:strCache>
                <c:ptCount val="1"/>
                <c:pt idx="0">
                  <c:v>Absolute Depth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0"/>
            <c:marker>
              <c:spPr>
                <a:solidFill>
                  <a:srgbClr val="6FAC43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1"/>
            <c:marker>
              <c:spPr>
                <a:solidFill>
                  <a:srgbClr val="90FF54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2"/>
            <c:marker>
              <c:spPr>
                <a:solidFill>
                  <a:srgbClr val="CDF2F6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3"/>
            <c:marker>
              <c:spPr>
                <a:solidFill>
                  <a:srgbClr val="A31A6E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4"/>
            <c:marker>
              <c:spPr>
                <a:solidFill>
                  <a:srgbClr val="1954EB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5"/>
            <c:marker>
              <c:spPr>
                <a:solidFill>
                  <a:srgbClr val="6700A8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6"/>
            <c:marker>
              <c:spPr>
                <a:solidFill>
                  <a:srgbClr val="FF0000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7"/>
            <c:marker>
              <c:spPr>
                <a:solidFill>
                  <a:srgbClr val="68626F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8"/>
            <c:marker>
              <c:spPr>
                <a:solidFill>
                  <a:srgbClr val="E611D9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9"/>
            <c:marker>
              <c:spPr>
                <a:solidFill>
                  <a:srgbClr val="00A89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10"/>
            <c:marker>
              <c:spPr>
                <a:solidFill>
                  <a:srgbClr val="67BCB9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11"/>
            <c:marker>
              <c:spPr>
                <a:solidFill>
                  <a:srgbClr val="3C3C12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errBars>
            <c:errDir val="x"/>
            <c:errBarType val="both"/>
            <c:errValType val="fixedVal"/>
            <c:noEndCap val="1"/>
            <c:val val="0.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fixedVal"/>
            <c:noEndCap val="0"/>
            <c:val val="50.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Sheet1!$P$29:$P$40</c:f>
              <c:numCache>
                <c:formatCode>General</c:formatCode>
                <c:ptCount val="12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</c:numCache>
            </c:numRef>
          </c:xVal>
          <c:yVal>
            <c:numRef>
              <c:f>Sheet1!$Q$29:$Q$40</c:f>
              <c:numCache>
                <c:formatCode>General</c:formatCode>
                <c:ptCount val="12"/>
                <c:pt idx="0">
                  <c:v>-969.789</c:v>
                </c:pt>
                <c:pt idx="1">
                  <c:v>-981.58</c:v>
                </c:pt>
                <c:pt idx="2">
                  <c:v>-1046.0</c:v>
                </c:pt>
                <c:pt idx="3">
                  <c:v>-1027.0</c:v>
                </c:pt>
                <c:pt idx="4">
                  <c:v>-1090.0</c:v>
                </c:pt>
                <c:pt idx="5">
                  <c:v>-597.889</c:v>
                </c:pt>
                <c:pt idx="6">
                  <c:v>-970.0</c:v>
                </c:pt>
                <c:pt idx="7">
                  <c:v>-735.389</c:v>
                </c:pt>
                <c:pt idx="8">
                  <c:v>-950.0</c:v>
                </c:pt>
                <c:pt idx="9">
                  <c:v>-1011.14</c:v>
                </c:pt>
                <c:pt idx="10">
                  <c:v>-940.0</c:v>
                </c:pt>
                <c:pt idx="11">
                  <c:v>-950.0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86810936"/>
        <c:axId val="-2086804200"/>
      </c:scatterChart>
      <c:valAx>
        <c:axId val="-2086810936"/>
        <c:scaling>
          <c:orientation val="minMax"/>
        </c:scaling>
        <c:delete val="0"/>
        <c:axPos val="b"/>
        <c:majorGridlines>
          <c:spPr>
            <a:ln w="190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Features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86804200"/>
        <c:crosses val="autoZero"/>
        <c:crossBetween val="midCat"/>
        <c:majorUnit val="1.0"/>
      </c:valAx>
      <c:valAx>
        <c:axId val="-2086804200"/>
        <c:scaling>
          <c:orientation val="minMax"/>
          <c:max val="-350.0"/>
        </c:scaling>
        <c:delete val="0"/>
        <c:axPos val="l"/>
        <c:majorGridlines>
          <c:spPr>
            <a:ln w="190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Depth (m)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86810936"/>
        <c:crosses val="autoZero"/>
        <c:crossBetween val="midCat"/>
        <c:majorUnit val="50.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Sheet1!$Q$28</c:f>
              <c:strCache>
                <c:ptCount val="1"/>
                <c:pt idx="0">
                  <c:v>Absolute Depth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0"/>
            <c:marker>
              <c:spPr>
                <a:solidFill>
                  <a:srgbClr val="6FAC43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1"/>
            <c:marker>
              <c:spPr>
                <a:solidFill>
                  <a:srgbClr val="90FF54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2"/>
            <c:marker>
              <c:spPr>
                <a:solidFill>
                  <a:srgbClr val="CDF2F6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3"/>
            <c:marker>
              <c:spPr>
                <a:solidFill>
                  <a:srgbClr val="A31A6E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4"/>
            <c:marker>
              <c:spPr>
                <a:solidFill>
                  <a:srgbClr val="1954EB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5"/>
            <c:marker>
              <c:spPr>
                <a:solidFill>
                  <a:srgbClr val="6700A8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6"/>
            <c:marker>
              <c:spPr>
                <a:solidFill>
                  <a:srgbClr val="FF0000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7"/>
            <c:marker>
              <c:spPr>
                <a:solidFill>
                  <a:srgbClr val="68626F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8"/>
            <c:marker>
              <c:spPr>
                <a:solidFill>
                  <a:srgbClr val="E611D9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9"/>
            <c:marker>
              <c:spPr>
                <a:solidFill>
                  <a:srgbClr val="00A89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10"/>
            <c:marker>
              <c:spPr>
                <a:solidFill>
                  <a:srgbClr val="67BCB9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11"/>
            <c:marker>
              <c:spPr>
                <a:solidFill>
                  <a:srgbClr val="3C3C12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errBars>
            <c:errDir val="x"/>
            <c:errBarType val="both"/>
            <c:errValType val="fixedVal"/>
            <c:noEndCap val="1"/>
            <c:val val="0.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fixedVal"/>
            <c:noEndCap val="0"/>
            <c:val val="50.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Sheet1!$P$29:$P$40</c:f>
              <c:numCache>
                <c:formatCode>General</c:formatCode>
                <c:ptCount val="12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</c:numCache>
            </c:numRef>
          </c:xVal>
          <c:yVal>
            <c:numRef>
              <c:f>Sheet1!$Q$29:$Q$40</c:f>
              <c:numCache>
                <c:formatCode>General</c:formatCode>
                <c:ptCount val="12"/>
                <c:pt idx="0">
                  <c:v>-969.789</c:v>
                </c:pt>
                <c:pt idx="1">
                  <c:v>-981.58</c:v>
                </c:pt>
                <c:pt idx="2">
                  <c:v>-1046.0</c:v>
                </c:pt>
                <c:pt idx="3">
                  <c:v>-1027.0</c:v>
                </c:pt>
                <c:pt idx="4">
                  <c:v>-1090.0</c:v>
                </c:pt>
                <c:pt idx="5">
                  <c:v>-597.889</c:v>
                </c:pt>
                <c:pt idx="6">
                  <c:v>-970.0</c:v>
                </c:pt>
                <c:pt idx="7">
                  <c:v>-735.389</c:v>
                </c:pt>
                <c:pt idx="8">
                  <c:v>-950.0</c:v>
                </c:pt>
                <c:pt idx="9">
                  <c:v>-1011.14</c:v>
                </c:pt>
                <c:pt idx="10">
                  <c:v>-940.0</c:v>
                </c:pt>
                <c:pt idx="11">
                  <c:v>-950.0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0036552"/>
        <c:axId val="-2100029768"/>
      </c:scatterChart>
      <c:valAx>
        <c:axId val="-2100036552"/>
        <c:scaling>
          <c:orientation val="minMax"/>
        </c:scaling>
        <c:delete val="0"/>
        <c:axPos val="b"/>
        <c:majorGridlines>
          <c:spPr>
            <a:ln w="190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Features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0029768"/>
        <c:crosses val="autoZero"/>
        <c:crossBetween val="midCat"/>
        <c:majorUnit val="1.0"/>
      </c:valAx>
      <c:valAx>
        <c:axId val="-2100029768"/>
        <c:scaling>
          <c:orientation val="minMax"/>
          <c:max val="-350.0"/>
        </c:scaling>
        <c:delete val="0"/>
        <c:axPos val="l"/>
        <c:majorGridlines>
          <c:spPr>
            <a:ln w="190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Depth (m)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0036552"/>
        <c:crosses val="autoZero"/>
        <c:crossBetween val="midCat"/>
        <c:majorUnit val="50.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Sheet1!$Q$28</c:f>
              <c:strCache>
                <c:ptCount val="1"/>
                <c:pt idx="0">
                  <c:v>Absolute Depth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0"/>
            <c:marker>
              <c:spPr>
                <a:solidFill>
                  <a:srgbClr val="6FAC43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1"/>
            <c:marker>
              <c:spPr>
                <a:solidFill>
                  <a:srgbClr val="90FF54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2"/>
            <c:marker>
              <c:spPr>
                <a:solidFill>
                  <a:srgbClr val="CDF2F6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3"/>
            <c:marker>
              <c:spPr>
                <a:solidFill>
                  <a:srgbClr val="A31A6E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4"/>
            <c:marker>
              <c:spPr>
                <a:solidFill>
                  <a:srgbClr val="1954EB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5"/>
            <c:marker>
              <c:spPr>
                <a:solidFill>
                  <a:srgbClr val="6700A8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6"/>
            <c:marker>
              <c:spPr>
                <a:solidFill>
                  <a:srgbClr val="FF0000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7"/>
            <c:marker>
              <c:spPr>
                <a:solidFill>
                  <a:srgbClr val="68626F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8"/>
            <c:marker>
              <c:spPr>
                <a:solidFill>
                  <a:srgbClr val="E611D9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9"/>
            <c:marker>
              <c:spPr>
                <a:solidFill>
                  <a:srgbClr val="00A89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10"/>
            <c:marker>
              <c:spPr>
                <a:solidFill>
                  <a:srgbClr val="67BCB9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11"/>
            <c:marker>
              <c:spPr>
                <a:solidFill>
                  <a:srgbClr val="3C3C12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errBars>
            <c:errDir val="x"/>
            <c:errBarType val="both"/>
            <c:errValType val="fixedVal"/>
            <c:noEndCap val="1"/>
            <c:val val="0.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fixedVal"/>
            <c:noEndCap val="0"/>
            <c:val val="50.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Sheet1!$P$29:$P$40</c:f>
              <c:numCache>
                <c:formatCode>General</c:formatCode>
                <c:ptCount val="12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</c:numCache>
            </c:numRef>
          </c:xVal>
          <c:yVal>
            <c:numRef>
              <c:f>Sheet1!$Q$29:$Q$40</c:f>
              <c:numCache>
                <c:formatCode>General</c:formatCode>
                <c:ptCount val="12"/>
                <c:pt idx="0">
                  <c:v>-969.789</c:v>
                </c:pt>
                <c:pt idx="1">
                  <c:v>-981.58</c:v>
                </c:pt>
                <c:pt idx="2">
                  <c:v>-1046.0</c:v>
                </c:pt>
                <c:pt idx="3">
                  <c:v>-1027.0</c:v>
                </c:pt>
                <c:pt idx="4">
                  <c:v>-1090.0</c:v>
                </c:pt>
                <c:pt idx="5">
                  <c:v>-597.889</c:v>
                </c:pt>
                <c:pt idx="6">
                  <c:v>-970.0</c:v>
                </c:pt>
                <c:pt idx="7">
                  <c:v>-735.389</c:v>
                </c:pt>
                <c:pt idx="8">
                  <c:v>-950.0</c:v>
                </c:pt>
                <c:pt idx="9">
                  <c:v>-1011.14</c:v>
                </c:pt>
                <c:pt idx="10">
                  <c:v>-940.0</c:v>
                </c:pt>
                <c:pt idx="11">
                  <c:v>-950.0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0201512"/>
        <c:axId val="-2100194728"/>
      </c:scatterChart>
      <c:valAx>
        <c:axId val="-2100201512"/>
        <c:scaling>
          <c:orientation val="minMax"/>
        </c:scaling>
        <c:delete val="0"/>
        <c:axPos val="b"/>
        <c:majorGridlines>
          <c:spPr>
            <a:ln w="190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Features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0194728"/>
        <c:crosses val="autoZero"/>
        <c:crossBetween val="midCat"/>
        <c:majorUnit val="1.0"/>
      </c:valAx>
      <c:valAx>
        <c:axId val="-2100194728"/>
        <c:scaling>
          <c:orientation val="minMax"/>
          <c:max val="-350.0"/>
        </c:scaling>
        <c:delete val="0"/>
        <c:axPos val="l"/>
        <c:majorGridlines>
          <c:spPr>
            <a:ln w="190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Depth (m)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0201512"/>
        <c:crosses val="autoZero"/>
        <c:crossBetween val="midCat"/>
        <c:majorUnit val="50.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Absolute and Relative Depth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1"/>
          <c:order val="1"/>
          <c:tx>
            <c:strRef>
              <c:f>Sheet1!$Q$28</c:f>
              <c:strCache>
                <c:ptCount val="1"/>
                <c:pt idx="0">
                  <c:v>Absolute Depth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</c:marker>
          <c:errBars>
            <c:errDir val="x"/>
            <c:errBarType val="both"/>
            <c:errValType val="fixedVal"/>
            <c:noEndCap val="1"/>
            <c:val val="0.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fixedVal"/>
            <c:noEndCap val="0"/>
            <c:val val="50.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Sheet1!$P$29:$P$40</c:f>
              <c:numCache>
                <c:formatCode>General</c:formatCode>
                <c:ptCount val="12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</c:numCache>
            </c:numRef>
          </c:xVal>
          <c:yVal>
            <c:numRef>
              <c:f>Sheet1!$Q$29:$Q$40</c:f>
              <c:numCache>
                <c:formatCode>General</c:formatCode>
                <c:ptCount val="12"/>
                <c:pt idx="0">
                  <c:v>-969.789</c:v>
                </c:pt>
                <c:pt idx="1">
                  <c:v>-981.58</c:v>
                </c:pt>
                <c:pt idx="2">
                  <c:v>-1046.0</c:v>
                </c:pt>
                <c:pt idx="3">
                  <c:v>-1027.0</c:v>
                </c:pt>
                <c:pt idx="4">
                  <c:v>-1090.0</c:v>
                </c:pt>
                <c:pt idx="5">
                  <c:v>-597.889</c:v>
                </c:pt>
                <c:pt idx="6">
                  <c:v>-970.0</c:v>
                </c:pt>
                <c:pt idx="7">
                  <c:v>-735.389</c:v>
                </c:pt>
                <c:pt idx="8">
                  <c:v>-950.0</c:v>
                </c:pt>
                <c:pt idx="9">
                  <c:v>-1011.14</c:v>
                </c:pt>
                <c:pt idx="10">
                  <c:v>-940.0</c:v>
                </c:pt>
                <c:pt idx="11">
                  <c:v>-950.0</c:v>
                </c:pt>
              </c:numCache>
            </c:numRef>
          </c:yVal>
          <c:smooth val="0"/>
        </c:ser>
        <c:ser>
          <c:idx val="0"/>
          <c:order val="0"/>
          <c:tx>
            <c:strRef>
              <c:f>Sheet1!$T$28</c:f>
              <c:strCache>
                <c:ptCount val="1"/>
                <c:pt idx="0">
                  <c:v>Relative Depth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0"/>
            <c:marker>
              <c:spPr>
                <a:solidFill>
                  <a:srgbClr val="6FAC43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1"/>
            <c:marker>
              <c:spPr>
                <a:solidFill>
                  <a:srgbClr val="90FF54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2"/>
            <c:marker>
              <c:spPr>
                <a:solidFill>
                  <a:srgbClr val="CDF2F6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3"/>
            <c:marker>
              <c:spPr>
                <a:solidFill>
                  <a:srgbClr val="A31A6E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4"/>
            <c:marker>
              <c:spPr>
                <a:solidFill>
                  <a:srgbClr val="1954EB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5"/>
            <c:marker>
              <c:spPr>
                <a:solidFill>
                  <a:srgbClr val="6700A8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6"/>
            <c:marker>
              <c:spPr>
                <a:solidFill>
                  <a:srgbClr val="FF0000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7"/>
            <c:marker>
              <c:spPr>
                <a:solidFill>
                  <a:srgbClr val="68626F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8"/>
            <c:marker>
              <c:spPr>
                <a:solidFill>
                  <a:srgbClr val="E611D9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9"/>
            <c:marker>
              <c:spPr>
                <a:solidFill>
                  <a:srgbClr val="00A89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10"/>
            <c:marker>
              <c:spPr>
                <a:solidFill>
                  <a:srgbClr val="67BCB9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11"/>
            <c:marker>
              <c:spPr>
                <a:solidFill>
                  <a:srgbClr val="3C3C12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errBars>
            <c:errDir val="x"/>
            <c:errBarType val="both"/>
            <c:errValType val="fixedVal"/>
            <c:noEndCap val="0"/>
            <c:val val="0.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fixedVal"/>
            <c:noEndCap val="0"/>
            <c:val val="50.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Sheet1!$S$29:$S$40</c:f>
              <c:numCache>
                <c:formatCode>General</c:formatCode>
                <c:ptCount val="12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</c:numCache>
            </c:numRef>
          </c:xVal>
          <c:yVal>
            <c:numRef>
              <c:f>Sheet1!$T$29:$T$40</c:f>
              <c:numCache>
                <c:formatCode>General</c:formatCode>
                <c:ptCount val="12"/>
                <c:pt idx="0">
                  <c:v>-564.223</c:v>
                </c:pt>
                <c:pt idx="1">
                  <c:v>-378.513</c:v>
                </c:pt>
                <c:pt idx="2">
                  <c:v>-588.282</c:v>
                </c:pt>
                <c:pt idx="3">
                  <c:v>-318.807</c:v>
                </c:pt>
                <c:pt idx="4">
                  <c:v>-270.134</c:v>
                </c:pt>
                <c:pt idx="5">
                  <c:v>-335.621</c:v>
                </c:pt>
                <c:pt idx="6">
                  <c:v>-313.812</c:v>
                </c:pt>
                <c:pt idx="7">
                  <c:v>-296.758</c:v>
                </c:pt>
                <c:pt idx="8">
                  <c:v>-548.9259999999994</c:v>
                </c:pt>
                <c:pt idx="9">
                  <c:v>-256.537</c:v>
                </c:pt>
                <c:pt idx="10">
                  <c:v>-457.547</c:v>
                </c:pt>
                <c:pt idx="11">
                  <c:v>-604.006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66312472"/>
        <c:axId val="2066319352"/>
      </c:scatterChart>
      <c:valAx>
        <c:axId val="2066312472"/>
        <c:scaling>
          <c:orientation val="minMax"/>
        </c:scaling>
        <c:delete val="0"/>
        <c:axPos val="b"/>
        <c:majorGridlines>
          <c:spPr>
            <a:ln w="190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Features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6319352"/>
        <c:crosses val="autoZero"/>
        <c:crossBetween val="midCat"/>
        <c:majorUnit val="1.0"/>
      </c:valAx>
      <c:valAx>
        <c:axId val="2066319352"/>
        <c:scaling>
          <c:orientation val="minMax"/>
          <c:max val="-250.0"/>
          <c:min val="-1200.0"/>
        </c:scaling>
        <c:delete val="0"/>
        <c:axPos val="l"/>
        <c:majorGridlines>
          <c:spPr>
            <a:ln w="190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Depth (m)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6312472"/>
        <c:crosses val="autoZero"/>
        <c:crossBetween val="midCat"/>
        <c:majorUnit val="50.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19050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0.07608</cdr:x>
      <cdr:y>0.6876</cdr:y>
    </cdr:from>
    <cdr:to>
      <cdr:x>0.98868</cdr:x>
      <cdr:y>0.77073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468357" y="2825239"/>
          <a:ext cx="5617751" cy="34156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alpha val="22000"/>
          </a:schemeClr>
        </a:solidFill>
        <a:ln xmlns:a="http://schemas.openxmlformats.org/drawingml/2006/main">
          <a:solidFill>
            <a:schemeClr val="accent1">
              <a:shade val="50000"/>
              <a:alpha val="5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0.07608</cdr:x>
      <cdr:y>0.6876</cdr:y>
    </cdr:from>
    <cdr:to>
      <cdr:x>0.98868</cdr:x>
      <cdr:y>0.77073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468357" y="2825239"/>
          <a:ext cx="5617751" cy="34156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alpha val="22000"/>
          </a:schemeClr>
        </a:solidFill>
        <a:ln xmlns:a="http://schemas.openxmlformats.org/drawingml/2006/main">
          <a:solidFill>
            <a:schemeClr val="accent1">
              <a:shade val="50000"/>
              <a:alpha val="5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  <a:p xmlns:a="http://schemas.openxmlformats.org/drawingml/2006/main">
          <a:endParaRPr lang="en-U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0.07608</cdr:x>
      <cdr:y>0.6876</cdr:y>
    </cdr:from>
    <cdr:to>
      <cdr:x>0.98868</cdr:x>
      <cdr:y>0.77073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468357" y="2825239"/>
          <a:ext cx="5617751" cy="34156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alpha val="22000"/>
          </a:schemeClr>
        </a:solidFill>
        <a:ln xmlns:a="http://schemas.openxmlformats.org/drawingml/2006/main">
          <a:solidFill>
            <a:schemeClr val="accent1">
              <a:shade val="50000"/>
              <a:alpha val="5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  <a:p xmlns:a="http://schemas.openxmlformats.org/drawingml/2006/main">
          <a:endParaRPr lang="en-US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0.07608</cdr:x>
      <cdr:y>0.6876</cdr:y>
    </cdr:from>
    <cdr:to>
      <cdr:x>0.98868</cdr:x>
      <cdr:y>0.77073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468357" y="2825239"/>
          <a:ext cx="5617751" cy="34156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alpha val="22000"/>
          </a:schemeClr>
        </a:solidFill>
        <a:ln xmlns:a="http://schemas.openxmlformats.org/drawingml/2006/main">
          <a:solidFill>
            <a:schemeClr val="accent1">
              <a:shade val="50000"/>
              <a:alpha val="5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  <a:p xmlns:a="http://schemas.openxmlformats.org/drawingml/2006/main">
          <a:endParaRPr lang="en-US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0.0685</cdr:x>
      <cdr:y>0.70419</cdr:y>
    </cdr:from>
    <cdr:to>
      <cdr:x>0.9811</cdr:x>
      <cdr:y>0.78909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421793" y="2893393"/>
          <a:ext cx="5619387" cy="34884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alpha val="22000"/>
          </a:schemeClr>
        </a:solidFill>
        <a:ln xmlns:a="http://schemas.openxmlformats.org/drawingml/2006/main">
          <a:solidFill>
            <a:schemeClr val="accent1">
              <a:shade val="50000"/>
              <a:alpha val="5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31D7D-EBBF-4886-9666-048B78E0205C}" type="datetimeFigureOut">
              <a:rPr lang="en-US" smtClean="0"/>
              <a:pPr/>
              <a:t>4/30/13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7C27A7-428C-4B6D-B701-95995D58C5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1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C27A7-428C-4B6D-B701-95995D58C5D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4025"/>
            <a:ext cx="5029200" cy="41144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 smtClean="0">
              <a:latin typeface="Helvetica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4025"/>
            <a:ext cx="5029200" cy="41144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>
              <a:latin typeface="Helvetica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C27A7-428C-4B6D-B701-95995D58C5D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4025"/>
            <a:ext cx="5029200" cy="41144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 smtClean="0">
              <a:latin typeface="Helvetica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C27A7-428C-4B6D-B701-95995D58C5D8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C27A7-428C-4B6D-B701-95995D58C5D8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027" y="8684220"/>
            <a:ext cx="2972421" cy="45821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E9AF05B9-375B-4F41-A5E6-81A697D1BA70}" type="slidenum">
              <a:rPr lang="en-US"/>
              <a:pPr/>
              <a:t>21</a:t>
            </a:fld>
            <a:endParaRPr lang="en-US"/>
          </a:p>
        </p:txBody>
      </p:sp>
      <p:sp>
        <p:nvSpPr>
          <p:cNvPr id="2457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0563"/>
            <a:ext cx="4556125" cy="3417887"/>
          </a:xfrm>
          <a:ln/>
        </p:spPr>
      </p:sp>
      <p:sp>
        <p:nvSpPr>
          <p:cNvPr id="24580" name="Notes Placeholder 2"/>
          <p:cNvSpPr>
            <a:spLocks noGrp="1"/>
          </p:cNvSpPr>
          <p:nvPr>
            <p:ph type="body" idx="1"/>
          </p:nvPr>
        </p:nvSpPr>
        <p:spPr>
          <a:xfrm>
            <a:off x="911605" y="4342892"/>
            <a:ext cx="5031685" cy="4114565"/>
          </a:xfrm>
          <a:noFill/>
          <a:ln w="9525"/>
        </p:spPr>
        <p:txBody>
          <a:bodyPr lIns="90427" tIns="45214" rIns="90427" bIns="45214"/>
          <a:lstStyle/>
          <a:p>
            <a:pPr eaLnBrk="1" hangingPunct="1"/>
            <a:endParaRPr lang="en-US" smtClean="0"/>
          </a:p>
        </p:txBody>
      </p:sp>
      <p:sp>
        <p:nvSpPr>
          <p:cNvPr id="24581" name="Slide Number Placeholder 3"/>
          <p:cNvSpPr txBox="1">
            <a:spLocks noGrp="1"/>
          </p:cNvSpPr>
          <p:nvPr/>
        </p:nvSpPr>
        <p:spPr bwMode="auto">
          <a:xfrm>
            <a:off x="3885579" y="8687347"/>
            <a:ext cx="2972421" cy="456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709" tIns="0" rIns="18709" bIns="0" anchor="b"/>
          <a:lstStyle/>
          <a:p>
            <a:pPr algn="r" eaLnBrk="0" hangingPunct="0"/>
            <a:fld id="{C187F0BC-DF7A-47C4-A6C5-357792E579B5}" type="slidenum">
              <a:rPr lang="en-US" sz="1000" i="1">
                <a:latin typeface="Times New Roman" pitchFamily="18" charset="0"/>
              </a:rPr>
              <a:pPr algn="r" eaLnBrk="0" hangingPunct="0"/>
              <a:t>21</a:t>
            </a:fld>
            <a:endParaRPr lang="en-US" sz="1000" i="1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C27A7-428C-4B6D-B701-95995D58C5D8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C27A7-428C-4B6D-B701-95995D58C5D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8232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C27A7-428C-4B6D-B701-95995D58C5D8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C27A7-428C-4B6D-B701-95995D58C5D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C27A7-428C-4B6D-B701-95995D58C5D8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C27A7-428C-4B6D-B701-95995D58C5D8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C27A7-428C-4B6D-B701-95995D58C5D8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C27A7-428C-4B6D-B701-95995D58C5D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79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C27A7-428C-4B6D-B701-95995D58C5D8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C27A7-428C-4B6D-B701-95995D58C5D8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C27A7-428C-4B6D-B701-95995D58C5D8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C27A7-428C-4B6D-B701-95995D58C5D8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C27A7-428C-4B6D-B701-95995D58C5D8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When we </a:t>
            </a:r>
            <a:r>
              <a:rPr lang="en-US" dirty="0" smtClean="0"/>
              <a:t>let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D3AA00-F955-47E5-92B9-5E8CD26A5F02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C27A7-428C-4B6D-B701-95995D58C5D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955633-1B2D-40BD-BF7C-D3E63D4DD46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FFFFFF"/>
                </a:solidFill>
              </a:rPr>
              <a:t>Geomorphologic analysis of poles reveals a dynamic evolution that operates over multiple timescales.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C27A7-428C-4B6D-B701-95995D58C5D8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632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SEASAT-L Band HH SAR image south and east of Nantucket Island (August</a:t>
            </a:r>
            <a:r>
              <a:rPr lang="en-US" baseline="0" dirty="0" smtClean="0"/>
              <a:t> 1978)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F5B67-149B-41FC-95C3-F1D07D0A7EA7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C27A7-428C-4B6D-B701-95995D58C5D8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C27A7-428C-4B6D-B701-95995D58C5D8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792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z="2200" dirty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65B6D-062A-4653-BD8B-929E5D7CAF6D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90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65B6D-062A-4653-BD8B-929E5D7CAF6D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8256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65B6D-062A-4653-BD8B-929E5D7CAF6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11408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65B6D-062A-4653-BD8B-929E5D7CAF6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4044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C27A7-428C-4B6D-B701-95995D58C5D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4025"/>
            <a:ext cx="5029200" cy="41144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 smtClean="0">
              <a:latin typeface="Helvetica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4025"/>
            <a:ext cx="5029200" cy="41144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 smtClean="0">
              <a:latin typeface="Helvetica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4025"/>
            <a:ext cx="5029200" cy="41144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 smtClean="0">
              <a:latin typeface="Helvetica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C27A7-428C-4B6D-B701-95995D58C5D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C27A7-428C-4B6D-B701-95995D58C5D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C27A7-428C-4B6D-B701-95995D58C5D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C27A7-428C-4B6D-B701-95995D58C5D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C27A7-428C-4B6D-B701-95995D58C5D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5389-A043-4564-B71F-4D62F1B9BB75}" type="datetimeFigureOut">
              <a:rPr lang="en-US" smtClean="0"/>
              <a:pPr/>
              <a:t>4/30/13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19B6-FA0F-4047-8F28-00832659A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5389-A043-4564-B71F-4D62F1B9BB75}" type="datetimeFigureOut">
              <a:rPr lang="en-US" smtClean="0"/>
              <a:pPr/>
              <a:t>4/30/13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19B6-FA0F-4047-8F28-00832659A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5389-A043-4564-B71F-4D62F1B9BB75}" type="datetimeFigureOut">
              <a:rPr lang="en-US" smtClean="0"/>
              <a:pPr/>
              <a:t>4/30/13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19B6-FA0F-4047-8F28-00832659A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Oct. 22,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Cassini PSG #49, JPL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47115-9452-9F4E-A31C-58EF139735DB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99024811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Oct. 22,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Cassini PSG #49, JPL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11D84-7E77-3546-B73F-01FE414D86E6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18624559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Oct. 22,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Cassini PSG #49, JPL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887CA-38DA-8A47-B4B4-73092712B4AD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93921595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Oct. 22,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Cassini PSG #49, JPL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6D0B0-A8CE-B64F-AFA5-DB583E93E288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99672783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Oct. 22, 2009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Cassini PSG #49, JPL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B6367-E220-314B-BEA2-FD5AF2E4A25A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57200776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Oct. 22, 2009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Cassini PSG #49, JPL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F701E-56B6-6647-808F-CB8D6EB9B1AC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63002816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Oct. 22,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Cassini PSG #49, JPL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019D3-FE1F-8D4C-A36A-9E0B2D4A420C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48647157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Oct. 22,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Cassini PSG #49, JPL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8BC2D-D22C-0446-B37F-93253DD1A9DF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25337963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5389-A043-4564-B71F-4D62F1B9BB75}" type="datetimeFigureOut">
              <a:rPr lang="en-US" smtClean="0"/>
              <a:pPr/>
              <a:t>4/30/13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19B6-FA0F-4047-8F28-00832659A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Oct. 22,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Cassini PSG #49, JPL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DCFA8-3BC0-784A-90F7-E2921287A233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85892019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Oct. 22,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Cassini PSG #49, JPL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16216-B8A2-A741-9516-46E4202F982B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99308489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33400"/>
            <a:ext cx="19431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56769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Oct. 22,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Cassini PSG #49, JPL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4BB06-EE93-7A47-BD6F-C0D11930B8E5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77119636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444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219200"/>
            <a:ext cx="3810000" cy="5029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192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Oct. 22,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Cassini PSG #49, JPL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7A1DA-BF4F-AE41-8809-D6DEFD971B04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44058410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38360-1A7F-46D2-9FE0-C9D990E820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4/30/13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0116-163E-4E0F-833E-7DD4E8886CA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39621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38360-1A7F-46D2-9FE0-C9D990E820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4/30/13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0116-163E-4E0F-833E-7DD4E8886CA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90207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38360-1A7F-46D2-9FE0-C9D990E820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4/30/13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0116-163E-4E0F-833E-7DD4E8886CA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8883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38360-1A7F-46D2-9FE0-C9D990E820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4/30/13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0116-163E-4E0F-833E-7DD4E8886CA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99293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38360-1A7F-46D2-9FE0-C9D990E820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4/30/13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0116-163E-4E0F-833E-7DD4E8886CA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35029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38360-1A7F-46D2-9FE0-C9D990E820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4/30/13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0116-163E-4E0F-833E-7DD4E8886CA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1733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5389-A043-4564-B71F-4D62F1B9BB75}" type="datetimeFigureOut">
              <a:rPr lang="en-US" smtClean="0"/>
              <a:pPr/>
              <a:t>4/30/13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19B6-FA0F-4047-8F28-00832659A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38360-1A7F-46D2-9FE0-C9D990E820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4/30/13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0116-163E-4E0F-833E-7DD4E8886CA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20499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38360-1A7F-46D2-9FE0-C9D990E820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4/30/13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0116-163E-4E0F-833E-7DD4E8886CA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26016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38360-1A7F-46D2-9FE0-C9D990E820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4/30/13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0116-163E-4E0F-833E-7DD4E8886CA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3190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38360-1A7F-46D2-9FE0-C9D990E820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4/30/13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0116-163E-4E0F-833E-7DD4E8886CA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84439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38360-1A7F-46D2-9FE0-C9D990E820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4/30/13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0116-163E-4E0F-833E-7DD4E8886CA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46629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305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767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600200"/>
            <a:ext cx="40767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767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941763"/>
            <a:ext cx="40767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5B6F5D4-4616-4B90-A9D8-B25712660CFC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5886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5389-A043-4564-B71F-4D62F1B9BB75}" type="datetimeFigureOut">
              <a:rPr lang="en-US" smtClean="0"/>
              <a:pPr/>
              <a:t>4/30/13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19B6-FA0F-4047-8F28-00832659A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5389-A043-4564-B71F-4D62F1B9BB75}" type="datetimeFigureOut">
              <a:rPr lang="en-US" smtClean="0"/>
              <a:pPr/>
              <a:t>4/30/13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19B6-FA0F-4047-8F28-00832659A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5389-A043-4564-B71F-4D62F1B9BB75}" type="datetimeFigureOut">
              <a:rPr lang="en-US" smtClean="0"/>
              <a:pPr/>
              <a:t>4/30/13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19B6-FA0F-4047-8F28-00832659A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5389-A043-4564-B71F-4D62F1B9BB75}" type="datetimeFigureOut">
              <a:rPr lang="en-US" smtClean="0"/>
              <a:pPr/>
              <a:t>4/30/13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19B6-FA0F-4047-8F28-00832659A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5389-A043-4564-B71F-4D62F1B9BB75}" type="datetimeFigureOut">
              <a:rPr lang="en-US" smtClean="0"/>
              <a:pPr/>
              <a:t>4/30/13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19B6-FA0F-4047-8F28-00832659A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5389-A043-4564-B71F-4D62F1B9BB75}" type="datetimeFigureOut">
              <a:rPr lang="en-US" smtClean="0"/>
              <a:pPr/>
              <a:t>4/30/13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19B6-FA0F-4047-8F28-00832659A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vmlDrawing" Target="../drawings/vmlDrawing1.vml"/><Relationship Id="rId15" Type="http://schemas.openxmlformats.org/officeDocument/2006/relationships/oleObject" Target="../embeddings/oleObject1.bin"/><Relationship Id="rId16" Type="http://schemas.openxmlformats.org/officeDocument/2006/relationships/image" Target="../media/image1.png"/><Relationship Id="rId17" Type="http://schemas.openxmlformats.org/officeDocument/2006/relationships/image" Target="../media/image2.jpeg"/><Relationship Id="rId18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C5389-A043-4564-B71F-4D62F1B9BB75}" type="datetimeFigureOut">
              <a:rPr lang="en-US" smtClean="0"/>
              <a:pPr/>
              <a:t>4/30/13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919B6-FA0F-4047-8F28-00832659A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Oct. 22, 2009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400800"/>
            <a:ext cx="3733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Cassini PSG #49, JPL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2D8E6C8-EA54-3C40-9E5A-244586AF6B05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Line 7"/>
          <p:cNvSpPr>
            <a:spLocks noChangeShapeType="1"/>
          </p:cNvSpPr>
          <p:nvPr/>
        </p:nvSpPr>
        <p:spPr bwMode="auto">
          <a:xfrm>
            <a:off x="65088" y="1062038"/>
            <a:ext cx="9018587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031" name="Object 2"/>
          <p:cNvGraphicFramePr>
            <a:graphicFrameLocks noChangeAspect="1"/>
          </p:cNvGraphicFramePr>
          <p:nvPr/>
        </p:nvGraphicFramePr>
        <p:xfrm>
          <a:off x="50800" y="285750"/>
          <a:ext cx="762000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1" name="Photo Editor Photo" r:id="rId15" imgW="1523810" imgH="1380952" progId="MSPhotoEd.3">
                  <p:embed/>
                </p:oleObj>
              </mc:Choice>
              <mc:Fallback>
                <p:oleObj name="Photo Editor Photo" r:id="rId15" imgW="1523810" imgH="1380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" y="285750"/>
                        <a:ext cx="762000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2" name="Picture 13" descr="cassini_logo_small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238" y="63500"/>
            <a:ext cx="7032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034" name="Picture 10"/>
          <p:cNvPicPr>
            <a:picLocks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76200"/>
            <a:ext cx="76200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104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xmlns:p14="http://schemas.microsoft.com/office/powerpoint/2010/main" spd="slow">
    <p:fade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168275" indent="-168275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8275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Ø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857250" indent="-168275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3pPr>
      <a:lvl4pPr marL="1141413" indent="-1143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</a:defRPr>
      </a:lvl4pPr>
      <a:lvl5pPr marL="1485900" indent="-168275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</a:defRPr>
      </a:lvl5pPr>
      <a:lvl6pPr marL="1943100" indent="-168275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</a:defRPr>
      </a:lvl6pPr>
      <a:lvl7pPr marL="2400300" indent="-168275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</a:defRPr>
      </a:lvl7pPr>
      <a:lvl8pPr marL="2857500" indent="-168275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</a:defRPr>
      </a:lvl8pPr>
      <a:lvl9pPr marL="3314700" indent="-168275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38360-1A7F-46D2-9FE0-C9D990E820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4/30/13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C0116-163E-4E0F-833E-7DD4E8886CA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769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3" Target="file://localhost/Users/hayes/Documents/CornellEAS_January2013/Titan_Global_NorthSouth_Zoom_v5h.avi" TargetMode="External" Type="http://schemas.openxmlformats.org/officeDocument/2006/relationships/video"/><Relationship Id="rId4" Target="file://localhost/Users/hayes/Documents/CornellEAS_January2013/Titan_Global_NorthSouth_v5h.avi" TargetMode="External" Type="http://schemas.microsoft.com/office/2007/relationships/media"/><Relationship Id="rId5" Target="file://localhost/Users/hayes/Documents/CornellEAS_January2013/Titan_Global_NorthSouth_v5h.avi" TargetMode="External" Type="http://schemas.openxmlformats.org/officeDocument/2006/relationships/video"/><Relationship Id="rId6" Target="../slideLayouts/slideLayout1.xml" Type="http://schemas.openxmlformats.org/officeDocument/2006/relationships/slideLayout"/><Relationship Id="rId7" Target="../notesSlides/notesSlide1.xml" Type="http://schemas.openxmlformats.org/officeDocument/2006/relationships/notesSlide"/><Relationship Id="rId8" Target="../media/image4.jpeg" Type="http://schemas.openxmlformats.org/officeDocument/2006/relationships/image"/><Relationship Id="rId9" Target="../media/image5.jpeg" Type="http://schemas.openxmlformats.org/officeDocument/2006/relationships/image"/><Relationship Id="rId1" Target="../tags/tag1.xml" Type="http://schemas.openxmlformats.org/officeDocument/2006/relationships/tags"/><Relationship Id="rId2" Target="file://localhost/Users/hayes/Documents/CornellEAS_January2013/Titan_Global_NorthSouth_Zoom_v5h.avi" TargetMode="External" Type="http://schemas.microsoft.com/office/2007/relationships/media"/></Relationships>
</file>

<file path=ppt/slides/_rels/slide10.xml.rels><?xml version="1.0" encoding="UTF-8" standalone="yes" ?><Relationships xmlns="http://schemas.openxmlformats.org/package/2006/relationships"><Relationship Id="rId3" Target="../media/image22.jpeg" Type="http://schemas.openxmlformats.org/officeDocument/2006/relationships/image"/><Relationship Id="rId4" Target="../media/image23.jpeg" Type="http://schemas.openxmlformats.org/officeDocument/2006/relationships/image"/><Relationship Id="rId5" Target="../media/image24.jpeg" Type="http://schemas.openxmlformats.org/officeDocument/2006/relationships/image"/><Relationship Id="rId1" Target="../slideLayouts/slideLayout7.xml" Type="http://schemas.openxmlformats.org/officeDocument/2006/relationships/slideLayout"/><Relationship Id="rId2" Target="../notesSlides/notesSlide10.xml" Type="http://schemas.openxmlformats.org/officeDocument/2006/relationships/notesSlide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 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.xml" Type="http://schemas.openxmlformats.org/officeDocument/2006/relationships/notesSlide"/><Relationship Id="rId3" Target="../media/image28.jpeg" Type="http://schemas.openxmlformats.org/officeDocument/2006/relationships/image"/></Relationships>
</file>

<file path=ppt/slides/_rels/slide13.xml.rels><?xml version="1.0" encoding="UTF-8" standalone="yes" 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hyperlink" Target="http://photojournal.jpl.nasa.gov/catalog/PIA14541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 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jpeg" Type="http://schemas.openxmlformats.org/officeDocument/2006/relationships/image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video" Target="file://localhost/Users/hayes/Documents/CornellEAS_January2013/Titan_Orbital_Evolution_v12.avi" TargetMode="Externa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5.xml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tags" Target="../tags/tag2.xml"/><Relationship Id="rId2" Type="http://schemas.microsoft.com/office/2007/relationships/media" Target="file://localhost/Users/hayes/Documents/CornellEAS_January2013/Titan_Orbital_Evolution_v12.avi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/Relationships>
</file>

<file path=ppt/slides/_rels/slide20.xml.rels><?xml version="1.0" encoding="UTF-8" standalone="yes" ?><Relationships xmlns="http://schemas.openxmlformats.org/package/2006/relationships"><Relationship Id="rId1" Target="../slideLayouts/slideLayout2.xml" Type="http://schemas.openxmlformats.org/officeDocument/2006/relationships/slideLayout"/><Relationship Id="rId2" Target="../media/image39.jpeg" Type="http://schemas.openxmlformats.org/officeDocument/2006/relationships/image"/></Relationships>
</file>

<file path=ppt/slides/_rels/slide21.xml.rels><?xml version="1.0" encoding="UTF-8" standalone="yes" ?><Relationships xmlns="http://schemas.openxmlformats.org/package/2006/relationships"><Relationship Id="rId3" Target="../media/image40.jpeg" Type="http://schemas.openxmlformats.org/officeDocument/2006/relationships/image"/><Relationship Id="rId4" Target="../media/image41.emf" Type="http://schemas.openxmlformats.org/officeDocument/2006/relationships/image"/><Relationship Id="rId5" Target="../media/image42.jpeg" Type="http://schemas.openxmlformats.org/officeDocument/2006/relationships/image"/><Relationship Id="rId1" Target="../slideLayouts/slideLayout7.xml" Type="http://schemas.openxmlformats.org/officeDocument/2006/relationships/slideLayout"/><Relationship Id="rId2" Target="../notesSlides/notesSlide16.xml" Type="http://schemas.openxmlformats.org/officeDocument/2006/relationships/notesSlide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 ?><Relationships xmlns="http://schemas.openxmlformats.org/package/2006/relationships"><Relationship Id="rId3" Target="../media/image45.jpeg" Type="http://schemas.openxmlformats.org/officeDocument/2006/relationships/image"/><Relationship Id="rId4" Target="../media/image46.jpeg" Type="http://schemas.openxmlformats.org/officeDocument/2006/relationships/image"/><Relationship Id="rId1" Target="../slideLayouts/slideLayout2.xml" Type="http://schemas.openxmlformats.org/officeDocument/2006/relationships/slideLayout"/><Relationship Id="rId2" Target="../notesSlides/notesSlide18.xml" Type="http://schemas.openxmlformats.org/officeDocument/2006/relationships/notesSlide"/></Relationships>
</file>

<file path=ppt/slides/_rels/slide24.xml.rels><?xml version="1.0" encoding="UTF-8" standalone="yes" ?><Relationships xmlns="http://schemas.openxmlformats.org/package/2006/relationships"><Relationship Id="rId3" Target="../media/image47.jpeg" Type="http://schemas.openxmlformats.org/officeDocument/2006/relationships/image"/><Relationship Id="rId4" Target="../media/image48.jpeg" Type="http://schemas.openxmlformats.org/officeDocument/2006/relationships/image"/><Relationship Id="rId5" Target="../media/image49.jpeg" Type="http://schemas.openxmlformats.org/officeDocument/2006/relationships/image"/><Relationship Id="rId6" Target="../media/image50.jpeg" Type="http://schemas.openxmlformats.org/officeDocument/2006/relationships/image"/><Relationship Id="rId1" Target="../slideLayouts/slideLayout2.xml" Type="http://schemas.openxmlformats.org/officeDocument/2006/relationships/slideLayout"/><Relationship Id="rId2" Target="../notesSlides/notesSlide19.xml" Type="http://schemas.openxmlformats.org/officeDocument/2006/relationships/notesSlide"/></Relationships>
</file>

<file path=ppt/slides/_rels/slide25.xml.rels><?xml version="1.0" encoding="UTF-8" standalone="yes" ?><Relationships xmlns="http://schemas.openxmlformats.org/package/2006/relationships"><Relationship Id="rId3" Target="../media/image51.png" Type="http://schemas.openxmlformats.org/officeDocument/2006/relationships/image"/><Relationship Id="rId4" Target="../media/image47.jpeg" Type="http://schemas.openxmlformats.org/officeDocument/2006/relationships/image"/><Relationship Id="rId5" Target="../media/image52.jpeg" Type="http://schemas.openxmlformats.org/officeDocument/2006/relationships/image"/><Relationship Id="rId1" Target="../slideLayouts/slideLayout2.xml" Type="http://schemas.openxmlformats.org/officeDocument/2006/relationships/slideLayout"/><Relationship Id="rId2" Target="../notesSlides/notesSlide20.xml" Type="http://schemas.openxmlformats.org/officeDocument/2006/relationships/notesSlide"/></Relationships>
</file>

<file path=ppt/slides/_rels/slide26.xml.rels><?xml version="1.0" encoding="UTF-8" standalone="yes" ?><Relationships xmlns="http://schemas.openxmlformats.org/package/2006/relationships"><Relationship Id="rId1" Target="../slideLayouts/slideLayout2.xml" Type="http://schemas.openxmlformats.org/officeDocument/2006/relationships/slideLayout"/><Relationship Id="rId2" Target="../notesSlides/notesSlide21.xml" Type="http://schemas.openxmlformats.org/officeDocument/2006/relationships/notesSlide"/><Relationship Id="rId3" Target="../media/image53.jpeg" Type="http://schemas.openxmlformats.org/officeDocument/2006/relationships/image"/></Relationships>
</file>

<file path=ppt/slides/_rels/slide27.xml.rels><?xml version="1.0" encoding="UTF-8" standalone="yes" ?><Relationships xmlns="http://schemas.openxmlformats.org/package/2006/relationships"><Relationship Id="rId3" Target="../media/image54.png" Type="http://schemas.openxmlformats.org/officeDocument/2006/relationships/image"/><Relationship Id="rId4" Target="../media/image55.emf" Type="http://schemas.openxmlformats.org/officeDocument/2006/relationships/image"/><Relationship Id="rId5" Target="../media/image56.jpeg" Type="http://schemas.openxmlformats.org/officeDocument/2006/relationships/image"/><Relationship Id="rId6" Target="../media/image57.jpeg" Type="http://schemas.openxmlformats.org/officeDocument/2006/relationships/image"/><Relationship Id="rId1" Target="../slideLayouts/slideLayout2.xml" Type="http://schemas.openxmlformats.org/officeDocument/2006/relationships/slideLayout"/><Relationship Id="rId2" Target="../notesSlides/notesSlide22.xml" Type="http://schemas.openxmlformats.org/officeDocument/2006/relationships/notesSlide"/></Relationships>
</file>

<file path=ppt/slides/_rels/slide28.xml.rels><?xml version="1.0" encoding="UTF-8" standalone="yes" ?><Relationships xmlns="http://schemas.openxmlformats.org/package/2006/relationships"><Relationship Id="rId3" Target="../media/image58.png" Type="http://schemas.openxmlformats.org/officeDocument/2006/relationships/image"/><Relationship Id="rId4" Target="../media/image59.emf" Type="http://schemas.openxmlformats.org/officeDocument/2006/relationships/image"/><Relationship Id="rId5" Target="../media/image60.jpeg" Type="http://schemas.openxmlformats.org/officeDocument/2006/relationships/image"/><Relationship Id="rId1" Target="../slideLayouts/slideLayout2.xml" Type="http://schemas.openxmlformats.org/officeDocument/2006/relationships/slideLayout"/><Relationship Id="rId2" Target="../notesSlides/notesSlide23.xml" Type="http://schemas.openxmlformats.org/officeDocument/2006/relationships/notesSlide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1.png"/></Relationships>
</file>

<file path=ppt/slides/_rels/slide3.xml.rels><?xml version="1.0" encoding="UTF-8" standalone="yes" ?><Relationships xmlns="http://schemas.openxmlformats.org/package/2006/relationships"><Relationship Id="rId3" Target="../media/image6.jpeg" Type="http://schemas.openxmlformats.org/officeDocument/2006/relationships/image"/><Relationship Id="rId4" Target="../media/image7.jpeg" Type="http://schemas.openxmlformats.org/officeDocument/2006/relationships/image"/><Relationship Id="rId5" Target="../media/image8.emf" Type="http://schemas.openxmlformats.org/officeDocument/2006/relationships/image"/><Relationship Id="rId6" Target="../media/image9.jpeg" Type="http://schemas.openxmlformats.org/officeDocument/2006/relationships/image"/><Relationship Id="rId1" Target="../slideLayouts/slideLayout2.xml" Type="http://schemas.openxmlformats.org/officeDocument/2006/relationships/slideLayout"/><Relationship Id="rId2" Target="../notesSlides/notesSlide3.xml" Type="http://schemas.openxmlformats.org/officeDocument/2006/relationships/notesSlide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2.xml.rels><?xml version="1.0" encoding="UTF-8" standalone="yes" ?><Relationships xmlns="http://schemas.openxmlformats.org/package/2006/relationships"><Relationship Id="rId3" Target="../media/image64.jpeg" Type="http://schemas.openxmlformats.org/officeDocument/2006/relationships/image"/><Relationship Id="rId4" Target="../media/image65.jpeg" Type="http://schemas.openxmlformats.org/officeDocument/2006/relationships/image"/><Relationship Id="rId5" Target="../media/image66.jpeg" Type="http://schemas.openxmlformats.org/officeDocument/2006/relationships/image"/><Relationship Id="rId1" Target="../slideLayouts/slideLayout2.xml" Type="http://schemas.openxmlformats.org/officeDocument/2006/relationships/slideLayout"/><Relationship Id="rId2" Target="../notesSlides/notesSlide27.xml" Type="http://schemas.openxmlformats.org/officeDocument/2006/relationships/notesSlide"/></Relationships>
</file>

<file path=ppt/slides/_rels/slide33.xml.rels><?xml version="1.0" encoding="UTF-8" standalone="yes" ?><Relationships xmlns="http://schemas.openxmlformats.org/package/2006/relationships"><Relationship Id="rId3" Target="../media/image64.jpeg" Type="http://schemas.openxmlformats.org/officeDocument/2006/relationships/image"/><Relationship Id="rId4" Target="../media/image65.jpeg" Type="http://schemas.openxmlformats.org/officeDocument/2006/relationships/image"/><Relationship Id="rId1" Target="../slideLayouts/slideLayout2.xml" Type="http://schemas.openxmlformats.org/officeDocument/2006/relationships/slideLayout"/><Relationship Id="rId2" Target="../notesSlides/notesSlide28.xml" Type="http://schemas.openxmlformats.org/officeDocument/2006/relationships/notesSlide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7.png"/></Relationships>
</file>

<file path=ppt/slides/_rels/slide35.xml.rels><?xml version="1.0" encoding="UTF-8" standalone="yes" ?><Relationships xmlns="http://schemas.openxmlformats.org/package/2006/relationships"><Relationship Id="rId1" Target="../slideLayouts/slideLayout2.xml" Type="http://schemas.openxmlformats.org/officeDocument/2006/relationships/slideLayout"/><Relationship Id="rId2" Target="../media/image68.jpeg" Type="http://schemas.openxmlformats.org/officeDocument/2006/relationships/image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9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tiff"/><Relationship Id="rId3" Type="http://schemas.openxmlformats.org/officeDocument/2006/relationships/chart" Target="../charts/char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Relationship Id="rId3" Type="http://schemas.openxmlformats.org/officeDocument/2006/relationships/image" Target="../media/image71.tiff"/></Relationships>
</file>

<file path=ppt/slides/_rels/slide4.xml.rels><?xml version="1.0" encoding="UTF-8" standalone="yes" ?><Relationships xmlns="http://schemas.openxmlformats.org/package/2006/relationships"><Relationship Id="rId1" Target="../slideLayouts/slideLayout2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10.jpeg" Type="http://schemas.openxmlformats.org/officeDocument/2006/relationships/image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4" Type="http://schemas.openxmlformats.org/officeDocument/2006/relationships/image" Target="../media/image72.emf"/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4" Type="http://schemas.openxmlformats.org/officeDocument/2006/relationships/image" Target="../media/image73.emf"/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4.xml"/></Relationships>
</file>

<file path=ppt/slides/_rels/slide42.xml.rels><?xml version="1.0" encoding="UTF-8" standalone="yes" ?><Relationships xmlns="http://schemas.openxmlformats.org/package/2006/relationships"><Relationship Id="rId3" Target="../charts/chart5.xml" Type="http://schemas.openxmlformats.org/officeDocument/2006/relationships/chart"/><Relationship Id="rId4" Target="../media/image71.tiff" Type="http://schemas.openxmlformats.org/officeDocument/2006/relationships/image"/><Relationship Id="rId1" Target="../slideLayouts/slideLayout7.xml" Type="http://schemas.openxmlformats.org/officeDocument/2006/relationships/slideLayout"/><Relationship Id="rId2" Target="../media/image74.jpeg" Type="http://schemas.openxmlformats.org/officeDocument/2006/relationships/image"/></Relationships>
</file>

<file path=ppt/slides/_rels/slide43.xml.rels><?xml version="1.0" encoding="UTF-8" standalone="yes" ?><Relationships xmlns="http://schemas.openxmlformats.org/package/2006/relationships"><Relationship Id="rId3" Target="../media/image71.tiff" Type="http://schemas.openxmlformats.org/officeDocument/2006/relationships/image"/><Relationship Id="rId4" Target="../media/image75.jpeg" Type="http://schemas.openxmlformats.org/officeDocument/2006/relationships/image"/><Relationship Id="rId1" Target="../slideLayouts/slideLayout7.xml" Type="http://schemas.openxmlformats.org/officeDocument/2006/relationships/slideLayout"/><Relationship Id="rId2" Target="../charts/chart6.xml" Type="http://schemas.openxmlformats.org/officeDocument/2006/relationships/chart"/></Relationships>
</file>

<file path=ppt/slides/_rels/slide44.xml.rels><?xml version="1.0" encoding="UTF-8" standalone="yes" ?><Relationships xmlns="http://schemas.openxmlformats.org/package/2006/relationships"><Relationship Id="rId1" Target="../slideLayouts/slideLayout2.xml" Type="http://schemas.openxmlformats.org/officeDocument/2006/relationships/slideLayout"/><Relationship Id="rId2" Target="../notesSlides/notesSlide31.xml" Type="http://schemas.openxmlformats.org/officeDocument/2006/relationships/notesSlide"/><Relationship Id="rId3" Target="../media/image76.jpeg" Type="http://schemas.openxmlformats.org/officeDocument/2006/relationships/image"/></Relationships>
</file>

<file path=ppt/slides/_rels/slide45.xml.rels><?xml version="1.0" encoding="UTF-8" standalone="yes" ?><Relationships xmlns="http://schemas.openxmlformats.org/package/2006/relationships"><Relationship Id="rId1" Target="../slideLayouts/slideLayout1.xml" Type="http://schemas.openxmlformats.org/officeDocument/2006/relationships/slideLayout"/><Relationship Id="rId2" Target="../notesSlides/notesSlide32.xml" Type="http://schemas.openxmlformats.org/officeDocument/2006/relationships/notesSlide"/><Relationship Id="rId3" Target="../media/image77.jpeg" Type="http://schemas.openxmlformats.org/officeDocument/2006/relationships/image"/></Relationships>
</file>

<file path=ppt/slides/_rels/slide46.xml.rels><?xml version="1.0" encoding="UTF-8" standalone="yes" ?><Relationships xmlns="http://schemas.openxmlformats.org/package/2006/relationships"><Relationship Id="rId3" Target="../notesSlides/notesSlide33.xml" Type="http://schemas.openxmlformats.org/officeDocument/2006/relationships/notesSlide"/><Relationship Id="rId4" Target="../media/image78.jpeg" Type="http://schemas.openxmlformats.org/officeDocument/2006/relationships/image"/><Relationship Id="rId1" Target="../tags/tag3.xml" Type="http://schemas.openxmlformats.org/officeDocument/2006/relationships/tags"/><Relationship Id="rId2" Target="../slideLayouts/slideLayout2.xml" Type="http://schemas.openxmlformats.org/officeDocument/2006/relationships/slideLayout"/></Relationships>
</file>

<file path=ppt/slides/_rels/slide47.xml.rels><?xml version="1.0" encoding="UTF-8" standalone="yes" ?><Relationships xmlns="http://schemas.openxmlformats.org/package/2006/relationships"><Relationship Id="rId1" Target="../tags/tag4.xml" Type="http://schemas.openxmlformats.org/officeDocument/2006/relationships/tags"/><Relationship Id="rId2" Target="../slideLayouts/slideLayout2.xml" Type="http://schemas.openxmlformats.org/officeDocument/2006/relationships/slideLayout"/><Relationship Id="rId3" Target="../media/image79.jpeg" Type="http://schemas.openxmlformats.org/officeDocument/2006/relationships/image"/></Relationships>
</file>

<file path=ppt/slides/_rels/slide48.xml.rels><?xml version="1.0" encoding="UTF-8" standalone="yes" ?><Relationships xmlns="http://schemas.openxmlformats.org/package/2006/relationships"><Relationship Id="rId3" Target="../media/image79.jpeg" Type="http://schemas.openxmlformats.org/officeDocument/2006/relationships/image"/><Relationship Id="rId4" Target="../media/image80.png" Type="http://schemas.openxmlformats.org/officeDocument/2006/relationships/image"/><Relationship Id="rId1" Target="../tags/tag5.xml" Type="http://schemas.openxmlformats.org/officeDocument/2006/relationships/tags"/><Relationship Id="rId2" Target="../slideLayouts/slideLayout2.xml" Type="http://schemas.openxmlformats.org/officeDocument/2006/relationships/slideLayout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 ?><Relationships xmlns="http://schemas.openxmlformats.org/package/2006/relationships"><Relationship Id="rId3" Target="../media/image11.jpeg" Type="http://schemas.openxmlformats.org/officeDocument/2006/relationships/image"/><Relationship Id="rId4" Target="../media/image12.jpeg" Type="http://schemas.openxmlformats.org/officeDocument/2006/relationships/image"/><Relationship Id="rId5" Target="../media/image13.jpeg" Type="http://schemas.openxmlformats.org/officeDocument/2006/relationships/image"/><Relationship Id="rId1" Target="../slideLayouts/slideLayout2.xml" Type="http://schemas.openxmlformats.org/officeDocument/2006/relationships/slideLayout"/><Relationship Id="rId2" Target="../notesSlides/notesSlide5.xml" Type="http://schemas.openxmlformats.org/officeDocument/2006/relationships/notesSlide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90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9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57.xml.rels><?xml version="1.0" encoding="UTF-8" standalone="yes" ?><Relationships xmlns="http://schemas.openxmlformats.org/package/2006/relationships"><Relationship Id="rId1" Target="../slideLayouts/slideLayout2.xml" Type="http://schemas.openxmlformats.org/officeDocument/2006/relationships/slideLayout"/><Relationship Id="rId2" Target="../media/image93.jpeg" Type="http://schemas.openxmlformats.org/officeDocument/2006/relationships/image"/></Relationships>
</file>

<file path=ppt/slides/_rels/slide58.xml.rels><?xml version="1.0" encoding="UTF-8" standalone="yes" ?><Relationships xmlns="http://schemas.openxmlformats.org/package/2006/relationships"><Relationship Id="rId1" Target="../slideLayouts/slideLayout2.xml" Type="http://schemas.openxmlformats.org/officeDocument/2006/relationships/slideLayout"/><Relationship Id="rId2" Target="../notesSlides/notesSlide34.xml" Type="http://schemas.openxmlformats.org/officeDocument/2006/relationships/notesSlide"/><Relationship Id="rId3" Target="../media/image94.jpeg" Type="http://schemas.openxmlformats.org/officeDocument/2006/relationships/image"/></Relationships>
</file>

<file path=ppt/slides/_rels/slide59.xml.rels><?xml version="1.0" encoding="UTF-8" standalone="yes" ?><Relationships xmlns="http://schemas.openxmlformats.org/package/2006/relationships"><Relationship Id="rId3" Target="../media/image95.png" Type="http://schemas.openxmlformats.org/officeDocument/2006/relationships/image"/><Relationship Id="rId4" Target="../media/image96.jpeg" Type="http://schemas.openxmlformats.org/officeDocument/2006/relationships/image"/><Relationship Id="rId5" Target="../media/image97.jpeg" Type="http://schemas.openxmlformats.org/officeDocument/2006/relationships/image"/><Relationship Id="rId6" Target="http://photojournal.jpl.nasa.gov/jpegMod/PIA00267_modest.jpg" TargetMode="External" Type="http://schemas.openxmlformats.org/officeDocument/2006/relationships/hyperlink"/><Relationship Id="rId7" Target="http://www.nasa.gov/mission_pages/cassini/" TargetMode="External" Type="http://schemas.openxmlformats.org/officeDocument/2006/relationships/hyperlink"/><Relationship Id="rId8" Target="http://marsrover.nasa.gov/home/" TargetMode="External" Type="http://schemas.openxmlformats.org/officeDocument/2006/relationships/hyperlink"/><Relationship Id="rId9" Target="../media/image98.jpeg" Type="http://schemas.openxmlformats.org/officeDocument/2006/relationships/image"/><Relationship Id="rId1" Target="../slideLayouts/slideLayout2.xml" Type="http://schemas.openxmlformats.org/officeDocument/2006/relationships/slideLayout"/><Relationship Id="rId2" Target="../notesSlides/notesSlide35.xml" Type="http://schemas.openxmlformats.org/officeDocument/2006/relationships/notesSlide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eg"/></Relationships>
</file>

<file path=ppt/slides/_rels/slide60.xml.rels><?xml version="1.0" encoding="UTF-8" standalone="yes" 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9.jpeg" Type="http://schemas.openxmlformats.org/officeDocument/2006/relationships/image"/></Relationships>
</file>

<file path=ppt/slides/_rels/slide61.xml.rels><?xml version="1.0" encoding="UTF-8" standalone="yes" ?><Relationships xmlns="http://schemas.openxmlformats.org/package/2006/relationships"><Relationship Id="rId3" Target="../notesSlides/notesSlide36.xml" Type="http://schemas.openxmlformats.org/officeDocument/2006/relationships/notesSlide"/><Relationship Id="rId4" Target="../media/image100.jpeg" Type="http://schemas.openxmlformats.org/officeDocument/2006/relationships/image"/><Relationship Id="rId5" Target="../media/image101.gif" Type="http://schemas.openxmlformats.org/officeDocument/2006/relationships/image"/><Relationship Id="rId6" Target="../media/image102.jpeg" Type="http://schemas.openxmlformats.org/officeDocument/2006/relationships/image"/><Relationship Id="rId7" Target="../media/image103.jpeg" Type="http://schemas.openxmlformats.org/officeDocument/2006/relationships/image"/><Relationship Id="rId8" Target="../media/image104.jpeg" Type="http://schemas.openxmlformats.org/officeDocument/2006/relationships/image"/><Relationship Id="rId1" Target="../tags/tag9.xml" Type="http://schemas.openxmlformats.org/officeDocument/2006/relationships/tags"/><Relationship Id="rId2" Target="../slideLayouts/slideLayout2.xml" Type="http://schemas.openxmlformats.org/officeDocument/2006/relationships/slideLayout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05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image" Target="../media/image106.jpeg"/><Relationship Id="rId5" Type="http://schemas.openxmlformats.org/officeDocument/2006/relationships/image" Target="../media/image107.jpe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13.xml"/></Relationships>
</file>

<file path=ppt/slides/_rels/slide64.xml.rels><?xml version="1.0" encoding="UTF-8" standalone="yes" ?><Relationships xmlns="http://schemas.openxmlformats.org/package/2006/relationships"><Relationship Id="rId3" Target="../media/image108.emf" Type="http://schemas.openxmlformats.org/officeDocument/2006/relationships/image"/><Relationship Id="rId4" Target="../media/image109.jpeg" Type="http://schemas.openxmlformats.org/officeDocument/2006/relationships/image"/><Relationship Id="rId5" Target="../media/image110.jpeg" Type="http://schemas.openxmlformats.org/officeDocument/2006/relationships/image"/><Relationship Id="rId6" Target="../media/image111.jpeg" Type="http://schemas.openxmlformats.org/officeDocument/2006/relationships/image"/><Relationship Id="rId1" Target="../slideLayouts/slideLayout25.xml" Type="http://schemas.openxmlformats.org/officeDocument/2006/relationships/slideLayout"/><Relationship Id="rId2" Target="../notesSlides/notesSlide39.xml" Type="http://schemas.openxmlformats.org/officeDocument/2006/relationships/notesSlide"/></Relationships>
</file>

<file path=ppt/slides/_rels/slide65.xml.rels><?xml version="1.0" encoding="UTF-8" standalone="yes" ?><Relationships xmlns="http://schemas.openxmlformats.org/package/2006/relationships"><Relationship Id="rId1" Target="../slideLayouts/slideLayout23.xml" Type="http://schemas.openxmlformats.org/officeDocument/2006/relationships/slideLayout"/><Relationship Id="rId2" Target="../media/image112.jpeg" Type="http://schemas.openxmlformats.org/officeDocument/2006/relationships/image"/></Relationships>
</file>

<file path=ppt/slides/_rels/slide66.xml.rels><?xml version="1.0" encoding="UTF-8" standalone="yes" ?><Relationships xmlns="http://schemas.openxmlformats.org/package/2006/relationships"><Relationship Id="rId3" Target="../media/image22.jpeg" Type="http://schemas.openxmlformats.org/officeDocument/2006/relationships/image"/><Relationship Id="rId4" Target="../media/image23.jpeg" Type="http://schemas.openxmlformats.org/officeDocument/2006/relationships/image"/><Relationship Id="rId5" Target="../media/image113.jpeg" Type="http://schemas.openxmlformats.org/officeDocument/2006/relationships/image"/><Relationship Id="rId6" Target="../media/image114.jpeg" Type="http://schemas.openxmlformats.org/officeDocument/2006/relationships/image"/><Relationship Id="rId7" Target="../media/image24.jpeg" Type="http://schemas.openxmlformats.org/officeDocument/2006/relationships/image"/><Relationship Id="rId8" Target="../media/image115.jpeg" Type="http://schemas.openxmlformats.org/officeDocument/2006/relationships/image"/><Relationship Id="rId9" Target="../media/image116.png" Type="http://schemas.openxmlformats.org/officeDocument/2006/relationships/image"/><Relationship Id="rId10" Target="../media/image117.jpeg" Type="http://schemas.openxmlformats.org/officeDocument/2006/relationships/image"/><Relationship Id="rId1" Target="../slideLayouts/slideLayout7.xml" Type="http://schemas.openxmlformats.org/officeDocument/2006/relationships/slideLayout"/><Relationship Id="rId2" Target="../notesSlides/notesSlide40.xml" Type="http://schemas.openxmlformats.org/officeDocument/2006/relationships/notesSlide"/></Relationships>
</file>

<file path=ppt/slides/_rels/slide67.xml.rels><?xml version="1.0" encoding="UTF-8" standalone="yes" ?><Relationships xmlns="http://schemas.openxmlformats.org/package/2006/relationships"><Relationship Id="rId3" Target="../media/image22.jpeg" Type="http://schemas.openxmlformats.org/officeDocument/2006/relationships/image"/><Relationship Id="rId4" Target="../media/image23.jpeg" Type="http://schemas.openxmlformats.org/officeDocument/2006/relationships/image"/><Relationship Id="rId5" Target="../media/image113.jpeg" Type="http://schemas.openxmlformats.org/officeDocument/2006/relationships/image"/><Relationship Id="rId6" Target="../media/image114.jpeg" Type="http://schemas.openxmlformats.org/officeDocument/2006/relationships/image"/><Relationship Id="rId7" Target="../media/image24.jpeg" Type="http://schemas.openxmlformats.org/officeDocument/2006/relationships/image"/><Relationship Id="rId8" Target="../media/image115.jpeg" Type="http://schemas.openxmlformats.org/officeDocument/2006/relationships/image"/><Relationship Id="rId9" Target="../media/image116.png" Type="http://schemas.openxmlformats.org/officeDocument/2006/relationships/image"/><Relationship Id="rId10" Target="../media/image117.jpeg" Type="http://schemas.openxmlformats.org/officeDocument/2006/relationships/image"/><Relationship Id="rId11" Target="../media/image118.jpeg" Type="http://schemas.openxmlformats.org/officeDocument/2006/relationships/image"/><Relationship Id="rId1" Target="../slideLayouts/slideLayout7.xml" Type="http://schemas.openxmlformats.org/officeDocument/2006/relationships/slideLayout"/><Relationship Id="rId2" Target="../notesSlides/notesSlide41.xml" Type="http://schemas.openxmlformats.org/officeDocument/2006/relationships/notesSlide"/></Relationships>
</file>

<file path=ppt/slides/_rels/slide68.xml.rels><?xml version="1.0" encoding="UTF-8" standalone="yes" ?><Relationships xmlns="http://schemas.openxmlformats.org/package/2006/relationships"><Relationship Id="rId11" Target="../media/image118.jpeg" Type="http://schemas.openxmlformats.org/officeDocument/2006/relationships/image"/><Relationship Id="rId12" Target="../media/image119.jpeg" Type="http://schemas.openxmlformats.org/officeDocument/2006/relationships/image"/><Relationship Id="rId13" Target="../media/image120.png" Type="http://schemas.openxmlformats.org/officeDocument/2006/relationships/image"/><Relationship Id="rId1" Target="../slideLayouts/slideLayout7.xml" Type="http://schemas.openxmlformats.org/officeDocument/2006/relationships/slideLayout"/><Relationship Id="rId2" Target="../notesSlides/notesSlide42.xml" Type="http://schemas.openxmlformats.org/officeDocument/2006/relationships/notesSlide"/><Relationship Id="rId3" Target="../media/image22.jpeg" Type="http://schemas.openxmlformats.org/officeDocument/2006/relationships/image"/><Relationship Id="rId4" Target="../media/image23.jpeg" Type="http://schemas.openxmlformats.org/officeDocument/2006/relationships/image"/><Relationship Id="rId5" Target="../media/image113.jpeg" Type="http://schemas.openxmlformats.org/officeDocument/2006/relationships/image"/><Relationship Id="rId6" Target="../media/image114.jpeg" Type="http://schemas.openxmlformats.org/officeDocument/2006/relationships/image"/><Relationship Id="rId7" Target="../media/image24.jpeg" Type="http://schemas.openxmlformats.org/officeDocument/2006/relationships/image"/><Relationship Id="rId8" Target="../media/image115.jpeg" Type="http://schemas.openxmlformats.org/officeDocument/2006/relationships/image"/><Relationship Id="rId9" Target="../media/image116.png" Type="http://schemas.openxmlformats.org/officeDocument/2006/relationships/image"/><Relationship Id="rId10" Target="../media/image117.jpeg" Type="http://schemas.openxmlformats.org/officeDocument/2006/relationships/image"/></Relationships>
</file>

<file path=ppt/slides/_rels/slide7.xml.rels><?xml version="1.0" encoding="UTF-8" standalone="yes" ?><Relationships xmlns="http://schemas.openxmlformats.org/package/2006/relationships"><Relationship Id="rId11" Target="../media/image20.jpeg" Type="http://schemas.openxmlformats.org/officeDocument/2006/relationships/image"/><Relationship Id="rId12" Target="../media/image21.gif" Type="http://schemas.openxmlformats.org/officeDocument/2006/relationships/image"/><Relationship Id="rId1" Target="file://localhost/Users/hayes/Documents/CornellEAS_January2013/Titan_Globe_North_v5e.avi" TargetMode="External" Type="http://schemas.microsoft.com/office/2007/relationships/media"/><Relationship Id="rId2" Target="file://localhost/Users/hayes/Documents/CornellEAS_January2013/Titan_Globe_North_v5e.avi" TargetMode="External" Type="http://schemas.openxmlformats.org/officeDocument/2006/relationships/video"/><Relationship Id="rId3" Target="../slideLayouts/slideLayout2.xml" Type="http://schemas.openxmlformats.org/officeDocument/2006/relationships/slideLayout"/><Relationship Id="rId4" Target="../notesSlides/notesSlide7.xml" Type="http://schemas.openxmlformats.org/officeDocument/2006/relationships/notesSlide"/><Relationship Id="rId5" Target="../media/image15.jpeg" Type="http://schemas.openxmlformats.org/officeDocument/2006/relationships/image"/><Relationship Id="rId6" Target="../media/image7.jpeg" Type="http://schemas.openxmlformats.org/officeDocument/2006/relationships/image"/><Relationship Id="rId7" Target="../media/image16.jpeg" Type="http://schemas.openxmlformats.org/officeDocument/2006/relationships/image"/><Relationship Id="rId8" Target="../media/image17.jpeg" Type="http://schemas.openxmlformats.org/officeDocument/2006/relationships/image"/><Relationship Id="rId9" Target="../media/image18.gif" Type="http://schemas.openxmlformats.org/officeDocument/2006/relationships/image"/><Relationship Id="rId10" Target="../media/image19.jpeg" Type="http://schemas.openxmlformats.org/officeDocument/2006/relationships/image"/></Relationships>
</file>

<file path=ppt/slides/_rels/slide8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4" Target="../notesSlides/notesSlide8.xml" Type="http://schemas.openxmlformats.org/officeDocument/2006/relationships/notesSlide"/><Relationship Id="rId5" Target="../media/image15.jpeg" Type="http://schemas.openxmlformats.org/officeDocument/2006/relationships/image"/><Relationship Id="rId6" Target="../media/image7.jpeg" Type="http://schemas.openxmlformats.org/officeDocument/2006/relationships/image"/><Relationship Id="rId1" Target="file://localhost/Users/hayes/Documents/CornellEAS_January2013/Titan_Globe_North_v5e.avi" TargetMode="External" Type="http://schemas.microsoft.com/office/2007/relationships/media"/><Relationship Id="rId2" Target="file://localhost/Users/hayes/Documents/CornellEAS_January2013/Titan_Globe_North_v5e.avi" TargetMode="External" Type="http://schemas.openxmlformats.org/officeDocument/2006/relationships/video"/></Relationships>
</file>

<file path=ppt/slides/_rels/slide9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4" Target="../notesSlides/notesSlide9.xml" Type="http://schemas.openxmlformats.org/officeDocument/2006/relationships/notesSlide"/><Relationship Id="rId5" Target="../media/image15.jpeg" Type="http://schemas.openxmlformats.org/officeDocument/2006/relationships/image"/><Relationship Id="rId1" Target="file://localhost/Users/hayes/Documents/CornellEAS_January2013/Titan_Globe_North_v5e.avi" TargetMode="External" Type="http://schemas.microsoft.com/office/2007/relationships/media"/><Relationship Id="rId2" Target="file://localhost/Users/hayes/Documents/CornellEAS_January2013/Titan_Globe_North_v5e.avi" TargetMode="External" Type="http://schemas.openxmlformats.org/officeDocument/2006/relationships/video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Titan_Global_NorthSouth_Zoom_v5h.avi">
            <a:hlinkClick r:id="" action="ppaction://media"/>
          </p:cNvPr>
          <p:cNvPicPr>
            <a:picLocks noRot="1"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1261872"/>
            <a:ext cx="9144000" cy="4115138"/>
          </a:xfrm>
          <a:prstGeom prst="rect">
            <a:avLst/>
          </a:prstGeom>
        </p:spPr>
      </p:pic>
      <p:pic>
        <p:nvPicPr>
          <p:cNvPr id="12" name="Titan_Global_NorthSouth_v5h.avi">
            <a:hlinkClick r:id="" action="ppaction://media"/>
          </p:cNvPr>
          <p:cNvPicPr>
            <a:picLocks noRot="1"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1261872"/>
            <a:ext cx="9144000" cy="411513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22302" y="-253582"/>
            <a:ext cx="9144000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3800" b="1" dirty="0" smtClean="0">
                <a:solidFill>
                  <a:schemeClr val="bg1"/>
                </a:solidFill>
              </a:rPr>
              <a:t>A Guide to Lakefront</a:t>
            </a:r>
            <a:r>
              <a:rPr lang="en-US" sz="3800" b="1" dirty="0">
                <a:solidFill>
                  <a:schemeClr val="bg1"/>
                </a:solidFill>
              </a:rPr>
              <a:t> </a:t>
            </a:r>
            <a:r>
              <a:rPr lang="en-US" sz="3800" b="1" dirty="0" smtClean="0">
                <a:solidFill>
                  <a:schemeClr val="bg1"/>
                </a:solidFill>
              </a:rPr>
              <a:t>Vacationing on Titan:</a:t>
            </a:r>
          </a:p>
          <a:p>
            <a:pPr lvl="0"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3500" b="1" dirty="0" smtClean="0">
                <a:solidFill>
                  <a:schemeClr val="bg1"/>
                </a:solidFill>
              </a:rPr>
              <a:t>“Where to Go and When to Visit”</a:t>
            </a:r>
            <a:endParaRPr lang="en-US" sz="3500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5215053"/>
            <a:ext cx="9144000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600" b="1" dirty="0" smtClean="0">
                <a:solidFill>
                  <a:schemeClr val="bg1"/>
                </a:solidFill>
              </a:rPr>
              <a:t>Alexander G. Hayes (Cornell)</a:t>
            </a:r>
            <a:br>
              <a:rPr lang="en-US" sz="2600" b="1" dirty="0" smtClean="0">
                <a:solidFill>
                  <a:schemeClr val="bg1"/>
                </a:solidFill>
              </a:rPr>
            </a:br>
            <a:r>
              <a:rPr lang="en-US" sz="2200" b="1" dirty="0" smtClean="0">
                <a:solidFill>
                  <a:schemeClr val="bg1"/>
                </a:solidFill>
              </a:rPr>
              <a:t>Collaborators: </a:t>
            </a:r>
            <a:r>
              <a:rPr lang="en-US" sz="2200" b="1" dirty="0" err="1" smtClean="0">
                <a:solidFill>
                  <a:schemeClr val="bg1"/>
                </a:solidFill>
              </a:rPr>
              <a:t>Oded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Aharonson</a:t>
            </a:r>
            <a:r>
              <a:rPr lang="en-US" sz="2200" b="1" dirty="0" smtClean="0">
                <a:solidFill>
                  <a:schemeClr val="bg1"/>
                </a:solidFill>
              </a:rPr>
              <a:t>, Ryan Ewing, Jonathan </a:t>
            </a:r>
            <a:r>
              <a:rPr lang="en-US" sz="2200" b="1" dirty="0" err="1" smtClean="0">
                <a:solidFill>
                  <a:schemeClr val="bg1"/>
                </a:solidFill>
              </a:rPr>
              <a:t>Lunine</a:t>
            </a:r>
            <a:r>
              <a:rPr lang="en-US" sz="2200" b="1" dirty="0" smtClean="0">
                <a:solidFill>
                  <a:schemeClr val="bg1"/>
                </a:solidFill>
              </a:rPr>
              <a:t>, Bill Dietrich,</a:t>
            </a:r>
            <a:br>
              <a:rPr lang="en-US" sz="2200" b="1" dirty="0" smtClean="0">
                <a:solidFill>
                  <a:schemeClr val="bg1"/>
                </a:solidFill>
              </a:rPr>
            </a:b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Zibi</a:t>
            </a:r>
            <a:r>
              <a:rPr lang="en-US" sz="2200" b="1" dirty="0" smtClean="0">
                <a:solidFill>
                  <a:schemeClr val="bg1"/>
                </a:solidFill>
              </a:rPr>
              <a:t> Turtle, Randy Kirk,  Ralph Lorenz, Michael Manga, Antoine Lucas, Lauren Wye, </a:t>
            </a:r>
            <a:br>
              <a:rPr lang="en-US" sz="2200" b="1" dirty="0" smtClean="0">
                <a:solidFill>
                  <a:schemeClr val="bg1"/>
                </a:solidFill>
              </a:rPr>
            </a:br>
            <a:r>
              <a:rPr lang="en-US" sz="2200" b="1" dirty="0" smtClean="0">
                <a:solidFill>
                  <a:schemeClr val="bg1"/>
                </a:solidFill>
              </a:rPr>
              <a:t>Mark </a:t>
            </a:r>
            <a:r>
              <a:rPr lang="en-US" sz="2200" b="1" dirty="0" err="1" smtClean="0">
                <a:solidFill>
                  <a:schemeClr val="bg1"/>
                </a:solidFill>
              </a:rPr>
              <a:t>Donelan</a:t>
            </a:r>
            <a:r>
              <a:rPr lang="en-US" sz="2200" b="1" dirty="0" smtClean="0">
                <a:solidFill>
                  <a:schemeClr val="bg1"/>
                </a:solidFill>
              </a:rPr>
              <a:t>, Howard Zebker, Dave Stevenson, Charles </a:t>
            </a:r>
            <a:r>
              <a:rPr lang="en-US" sz="2200" b="1" dirty="0" err="1" smtClean="0">
                <a:solidFill>
                  <a:schemeClr val="bg1"/>
                </a:solidFill>
              </a:rPr>
              <a:t>Elachi</a:t>
            </a:r>
            <a:r>
              <a:rPr lang="en-US" sz="2200" b="1" dirty="0" smtClean="0">
                <a:solidFill>
                  <a:schemeClr val="bg1"/>
                </a:solidFill>
              </a:rPr>
              <a:t>  &amp; the CRST</a:t>
            </a:r>
            <a:br>
              <a:rPr lang="en-US" sz="22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Cassini CHARM </a:t>
            </a:r>
            <a:r>
              <a:rPr lang="en-US" sz="2400" b="1" dirty="0" err="1" smtClean="0">
                <a:solidFill>
                  <a:schemeClr val="bg1"/>
                </a:solidFill>
              </a:rPr>
              <a:t>Telecon</a:t>
            </a:r>
            <a:r>
              <a:rPr lang="en-US" sz="2400" b="1" dirty="0" smtClean="0">
                <a:solidFill>
                  <a:schemeClr val="bg1"/>
                </a:solidFill>
              </a:rPr>
              <a:t>; January 30</a:t>
            </a:r>
            <a:r>
              <a:rPr lang="en-US" sz="2400" b="1" baseline="30000" dirty="0" smtClean="0">
                <a:solidFill>
                  <a:schemeClr val="bg1"/>
                </a:solidFill>
              </a:rPr>
              <a:t>th</a:t>
            </a:r>
            <a:r>
              <a:rPr lang="en-US" sz="2400" b="1" dirty="0" smtClean="0">
                <a:solidFill>
                  <a:schemeClr val="bg1"/>
                </a:solidFill>
              </a:rPr>
              <a:t>, 2013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04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>
                <p:cTn id="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sp>
        <p:nvSpPr>
          <p:cNvPr id="49154" name="Line 2"/>
          <p:cNvSpPr>
            <a:spLocks noChangeShapeType="1"/>
          </p:cNvSpPr>
          <p:nvPr/>
        </p:nvSpPr>
        <p:spPr bwMode="auto">
          <a:xfrm>
            <a:off x="5181600" y="1219200"/>
            <a:ext cx="9144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anchor="ctr" wrap="none"/>
          <a:lstStyle/>
          <a:p>
            <a:endParaRPr lang="en-US"/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5251450" y="1219200"/>
            <a:ext cx="6873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b="0" lang="en-US" sz="1200">
                <a:solidFill>
                  <a:schemeClr val="bg1"/>
                </a:solidFill>
                <a:latin charset="0" pitchFamily="34" typeface="Arial"/>
              </a:rPr>
              <a:t>~50 km</a:t>
            </a:r>
          </a:p>
        </p:txBody>
      </p:sp>
      <p:pic>
        <p:nvPicPr>
          <p:cNvPr descr="Picture 4" id="49156" name="Picture 4"/>
          <p:cNvPicPr>
            <a:picLocks noChangeArrowheads="1" noChangeAspect="1"/>
          </p:cNvPicPr>
          <p:nvPr/>
        </p:nvPicPr>
        <p:blipFill>
          <a:blip r:embed="rId3"/>
          <a:srcRect r="210"/>
          <a:stretch>
            <a:fillRect/>
          </a:stretch>
        </p:blipFill>
        <p:spPr bwMode="auto">
          <a:xfrm>
            <a:off x="5181600" y="2819400"/>
            <a:ext cx="3810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Line 5"/>
          <p:cNvSpPr>
            <a:spLocks noChangeShapeType="1"/>
          </p:cNvSpPr>
          <p:nvPr/>
        </p:nvSpPr>
        <p:spPr bwMode="auto">
          <a:xfrm>
            <a:off x="4197350" y="4343400"/>
            <a:ext cx="9144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anchor="ctr" wrap="none"/>
          <a:lstStyle/>
          <a:p>
            <a:endParaRPr lang="en-US"/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4267200" y="4343400"/>
            <a:ext cx="6873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b="0" lang="en-US" sz="1200">
                <a:solidFill>
                  <a:schemeClr val="bg1"/>
                </a:solidFill>
                <a:latin charset="0" pitchFamily="34" typeface="Arial"/>
              </a:rPr>
              <a:t>~15 km</a:t>
            </a:r>
          </a:p>
        </p:txBody>
      </p:sp>
      <p:pic>
        <p:nvPicPr>
          <p:cNvPr descr="Picture 3" id="49159" name="Picture 7"/>
          <p:cNvPicPr>
            <a:picLocks noChangeArrowheads="1"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6200" y="3581400"/>
            <a:ext cx="3962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8728" name="Text Box 8"/>
          <p:cNvSpPr txBox="1">
            <a:spLocks noChangeArrowheads="1"/>
          </p:cNvSpPr>
          <p:nvPr/>
        </p:nvSpPr>
        <p:spPr bwMode="auto">
          <a:xfrm>
            <a:off x="3124200" y="255588"/>
            <a:ext cx="35496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b="1" dirty="0" lang="en-US" sz="3200">
                <a:solidFill>
                  <a:schemeClr val="bg1"/>
                </a:solidFill>
                <a:effectLst>
                  <a:outerShdw algn="tl" blurRad="38100" dir="2700000" dist="38100">
                    <a:srgbClr val="808080"/>
                  </a:outerShdw>
                </a:effectLst>
                <a:latin typeface="Palatino Linotype"/>
                <a:cs typeface="Palatino Linotype"/>
              </a:rPr>
              <a:t>Aeolian Processes</a:t>
            </a:r>
          </a:p>
        </p:txBody>
      </p:sp>
      <p:pic>
        <p:nvPicPr>
          <p:cNvPr descr="T17Release2" id="49162" name="Picture 17"/>
          <p:cNvPicPr>
            <a:picLocks noChangeArrowheads="1" noChangeAspect="1"/>
          </p:cNvPicPr>
          <p:nvPr/>
        </p:nvPicPr>
        <p:blipFill>
          <a:blip r:embed="rId5"/>
          <a:srcRect b="37"/>
          <a:stretch>
            <a:fillRect/>
          </a:stretch>
        </p:blipFill>
        <p:spPr bwMode="auto">
          <a:xfrm>
            <a:off x="0" y="1162050"/>
            <a:ext cx="51054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dur="indefinite" id="1" nodeType="tmRoot" restart="never"/>
      </p:par>
    </p:tnLst>
  </p:timing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descr="SunlessSea" id="47106" name="Picture 2"/>
          <p:cNvPicPr>
            <a:picLocks noChangeArrowheads="1"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685800"/>
            <a:ext cx="396240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4114800" y="838200"/>
            <a:ext cx="48006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b="0" lang="en-US" sz="1600">
                <a:solidFill>
                  <a:schemeClr val="bg1"/>
                </a:solidFill>
                <a:latin charset="0" pitchFamily="34" typeface="Arial"/>
              </a:rPr>
              <a:t>Narrow, sinuous, radar-bright channels on the western portion of Xanadu extend for many hundreds of km. They may be river networks of methane that carry photochemical debris as sediment (image is ~ 80 km wide)</a:t>
            </a:r>
          </a:p>
        </p:txBody>
      </p:sp>
      <p:sp>
        <p:nvSpPr>
          <p:cNvPr id="2076676" name="Text Box 4"/>
          <p:cNvSpPr txBox="1">
            <a:spLocks noChangeArrowheads="1"/>
          </p:cNvSpPr>
          <p:nvPr/>
        </p:nvSpPr>
        <p:spPr bwMode="auto">
          <a:xfrm>
            <a:off x="3124200" y="52388"/>
            <a:ext cx="33686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b="1" dirty="0" lang="en-US" sz="3200">
                <a:solidFill>
                  <a:schemeClr val="bg1"/>
                </a:solidFill>
                <a:effectLst>
                  <a:outerShdw algn="tl" blurRad="38100" dir="2700000" dist="38100">
                    <a:srgbClr val="808080"/>
                  </a:outerShdw>
                </a:effectLst>
                <a:latin typeface="Palatino Linotype"/>
                <a:cs typeface="Palatino Linotype"/>
              </a:rPr>
              <a:t>Fluvial Processes</a:t>
            </a:r>
          </a:p>
        </p:txBody>
      </p:sp>
      <p:pic>
        <p:nvPicPr>
          <p:cNvPr descr="DPSt32" id="47109" name="Picture 5"/>
          <p:cNvPicPr>
            <a:picLocks noChangeArrowheads="1"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289425"/>
            <a:ext cx="3429000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3505200" y="5638800"/>
            <a:ext cx="48006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b="0" dirty="0" lang="en-US" sz="1600">
                <a:solidFill>
                  <a:schemeClr val="bg1"/>
                </a:solidFill>
                <a:latin charset="0" pitchFamily="34" typeface="Arial"/>
              </a:rPr>
              <a:t>Networks of channels/valleys with high tortuosity near </a:t>
            </a:r>
            <a:r>
              <a:rPr b="0" dirty="0" err="1" lang="en-US" sz="1600">
                <a:solidFill>
                  <a:schemeClr val="bg1"/>
                </a:solidFill>
                <a:latin charset="0" pitchFamily="34" typeface="Arial"/>
              </a:rPr>
              <a:t>Menrva</a:t>
            </a:r>
            <a:r>
              <a:rPr b="0" dirty="0" lang="en-US" sz="1600">
                <a:solidFill>
                  <a:schemeClr val="bg1"/>
                </a:solidFill>
                <a:latin charset="0" pitchFamily="34" typeface="Arial"/>
              </a:rPr>
              <a:t> (T3) appear to drain &gt; 10</a:t>
            </a:r>
            <a:r>
              <a:rPr b="0" baseline="30000" dirty="0" lang="en-US" sz="1600">
                <a:solidFill>
                  <a:schemeClr val="bg1"/>
                </a:solidFill>
                <a:latin charset="0" pitchFamily="34" typeface="Arial"/>
              </a:rPr>
              <a:t>4</a:t>
            </a:r>
            <a:r>
              <a:rPr b="0" dirty="0" lang="en-US" sz="1600">
                <a:solidFill>
                  <a:schemeClr val="bg1"/>
                </a:solidFill>
                <a:latin charset="0" pitchFamily="34" typeface="Arial"/>
              </a:rPr>
              <a:t> km</a:t>
            </a:r>
            <a:r>
              <a:rPr b="0" baseline="30000" dirty="0" lang="en-US" sz="1600">
                <a:solidFill>
                  <a:schemeClr val="bg1"/>
                </a:solidFill>
                <a:latin charset="0" pitchFamily="34" typeface="Arial"/>
              </a:rPr>
              <a:t>2</a:t>
            </a:r>
            <a:r>
              <a:rPr b="0" dirty="0" lang="en-US" sz="1600">
                <a:solidFill>
                  <a:schemeClr val="bg1"/>
                </a:solidFill>
                <a:latin charset="0" pitchFamily="34" typeface="Arial"/>
              </a:rPr>
              <a:t> into radar bright (rough?) regions (image is ~ 60 km wide</a:t>
            </a:r>
            <a:r>
              <a:rPr b="0" dirty="0" lang="en-US" smtClean="0" sz="1600">
                <a:solidFill>
                  <a:schemeClr val="bg1"/>
                </a:solidFill>
                <a:latin charset="0" pitchFamily="34" typeface="Arial"/>
              </a:rPr>
              <a:t>) interpreted as alluvial fans.</a:t>
            </a:r>
            <a:endParaRPr b="0" dirty="0" lang="en-US" sz="1600">
              <a:solidFill>
                <a:schemeClr val="bg1"/>
              </a:solidFill>
              <a:latin charset="0" pitchFamily="34" typeface="Arial"/>
            </a:endParaRPr>
          </a:p>
        </p:txBody>
      </p:sp>
      <p:pic>
        <p:nvPicPr>
          <p:cNvPr descr="coast" id="47111" name="Picture 7"/>
          <p:cNvPicPr>
            <a:picLocks noChangeArrowheads="1"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24000"/>
          </a:blip>
          <a:srcRect/>
          <a:stretch>
            <a:fillRect/>
          </a:stretch>
        </p:blipFill>
        <p:spPr bwMode="auto">
          <a:xfrm>
            <a:off x="5486400" y="2879725"/>
            <a:ext cx="358140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2895600" y="3200400"/>
            <a:ext cx="283527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b="0" lang="en-US" sz="1600">
                <a:solidFill>
                  <a:schemeClr val="bg1"/>
                </a:solidFill>
                <a:latin charset="0" pitchFamily="34" typeface="Arial"/>
              </a:rPr>
              <a:t>This southern-hemisphere “coastline” resembles terrestrial embayments and wetlands (~ 100 km wide)</a:t>
            </a:r>
          </a:p>
        </p:txBody>
      </p:sp>
      <p:sp>
        <p:nvSpPr>
          <p:cNvPr id="47113" name="Footer Placeholder 8"/>
          <p:cNvSpPr>
            <a:spLocks noGrp="1"/>
          </p:cNvSpPr>
          <p:nvPr>
            <p:ph idx="10" sz="quarter" type="ftr"/>
          </p:nvPr>
        </p:nvSpPr>
        <p:spPr>
          <a:noFill/>
        </p:spPr>
        <p:txBody>
          <a:bodyPr/>
          <a:lstStyle/>
          <a:p>
            <a:r>
              <a:rPr dirty="0" err="1" lang="en-US"/>
              <a:t>Lunine</a:t>
            </a:r>
            <a:r>
              <a:rPr dirty="0" lang="en-US"/>
              <a:t>, </a:t>
            </a:r>
            <a:r>
              <a:rPr dirty="0" err="1" lang="en-US"/>
              <a:t>Pappalardo</a:t>
            </a:r>
            <a:r>
              <a:rPr dirty="0" lang="en-US"/>
              <a:t>, Matson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dur="indefinite" id="1" nodeType="tmRoot" restart="never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2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3865" y="685800"/>
            <a:ext cx="7337978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7342361" y="5477347"/>
            <a:ext cx="1312752" cy="13806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961236" y="0"/>
            <a:ext cx="402225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latino Linotype"/>
                <a:cs typeface="Palatino Linotype"/>
              </a:rPr>
              <a:t>Lacustrine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latino Linotype"/>
                <a:cs typeface="Palatino Linotype"/>
              </a:rPr>
              <a:t>Processes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34155"/>
            <a:ext cx="1312752" cy="16235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97255" y="369684"/>
            <a:ext cx="1312752" cy="6352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1490" y="685800"/>
            <a:ext cx="7337978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Turtle et al. , Science 2011</a:t>
            </a:r>
            <a:endParaRPr lang="en-US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124200" y="52388"/>
            <a:ext cx="342112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latino Linotype"/>
                <a:cs typeface="Palatino Linotype"/>
              </a:rPr>
              <a:t>Pluvial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latino Linotype"/>
                <a:cs typeface="Palatino Linotype"/>
              </a:rPr>
              <a:t>Processes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9389" y="6200274"/>
            <a:ext cx="2088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Turtle, Science 2011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3555"/>
            <a:ext cx="9144000" cy="43049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763" name="Picture 3" descr="http://photojournal.jpl.nasa.gov/jpeg/PIA145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54430"/>
            <a:ext cx="7315200" cy="4851699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4594302" y="914400"/>
            <a:ext cx="4549698" cy="57540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157" name="Line 5"/>
          <p:cNvSpPr>
            <a:spLocks noChangeShapeType="1"/>
          </p:cNvSpPr>
          <p:nvPr/>
        </p:nvSpPr>
        <p:spPr bwMode="auto">
          <a:xfrm>
            <a:off x="6382990" y="5993779"/>
            <a:ext cx="9144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6486293" y="6071838"/>
            <a:ext cx="69281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200" b="0" dirty="0" smtClean="0">
                <a:solidFill>
                  <a:schemeClr val="bg1"/>
                </a:solidFill>
                <a:latin typeface="Arial" pitchFamily="34" charset="0"/>
              </a:rPr>
              <a:t>~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</a:rPr>
              <a:t>60</a:t>
            </a:r>
            <a:r>
              <a:rPr lang="en-US" sz="1200" b="0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sz="1200" b="0" dirty="0">
                <a:solidFill>
                  <a:schemeClr val="bg1"/>
                </a:solidFill>
                <a:latin typeface="Arial" pitchFamily="34" charset="0"/>
              </a:rPr>
              <a:t>km</a:t>
            </a:r>
          </a:p>
        </p:txBody>
      </p:sp>
      <p:sp>
        <p:nvSpPr>
          <p:cNvPr id="2078728" name="Text Box 8"/>
          <p:cNvSpPr txBox="1">
            <a:spLocks noChangeArrowheads="1"/>
          </p:cNvSpPr>
          <p:nvPr/>
        </p:nvSpPr>
        <p:spPr bwMode="auto">
          <a:xfrm>
            <a:off x="3124200" y="255588"/>
            <a:ext cx="336462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latino Linotype"/>
                <a:cs typeface="Palatino Linotype"/>
              </a:rPr>
              <a:t>Impact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latino Linotype"/>
                <a:cs typeface="Palatino Linotype"/>
              </a:rPr>
              <a:t>Cratering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Palatino Linotype"/>
              <a:cs typeface="Palatino Linotype"/>
            </a:endParaRPr>
          </a:p>
        </p:txBody>
      </p:sp>
      <p:pic>
        <p:nvPicPr>
          <p:cNvPr id="17" name="Picture 4" descr="Sinlap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321420"/>
            <a:ext cx="4572000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64" name="Rectangle 4">
            <a:hlinkClick r:id="rId5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Line 5"/>
          <p:cNvSpPr>
            <a:spLocks noChangeShapeType="1"/>
          </p:cNvSpPr>
          <p:nvPr/>
        </p:nvSpPr>
        <p:spPr bwMode="auto">
          <a:xfrm>
            <a:off x="1226635" y="6255834"/>
            <a:ext cx="2063751" cy="13008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1910576" y="6358053"/>
            <a:ext cx="69281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200" b="0" dirty="0" smtClean="0">
                <a:solidFill>
                  <a:schemeClr val="bg1"/>
                </a:solidFill>
                <a:latin typeface="Arial" pitchFamily="34" charset="0"/>
              </a:rPr>
              <a:t>~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</a:rPr>
              <a:t>60</a:t>
            </a:r>
            <a:r>
              <a:rPr lang="en-US" sz="1200" b="0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sz="1200" b="0" dirty="0">
                <a:solidFill>
                  <a:schemeClr val="bg1"/>
                </a:solidFill>
                <a:latin typeface="Arial" pitchFamily="34" charset="0"/>
              </a:rPr>
              <a:t>km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7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75" y="47625"/>
            <a:ext cx="901065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968081" y="0"/>
            <a:ext cx="422764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latino Linotype"/>
                <a:cs typeface="Palatino Linotype"/>
              </a:rPr>
              <a:t>Endogenic Processes? 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Palatino Linotype"/>
              <a:cs typeface="Palatino Linotyp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9096" y="6322937"/>
            <a:ext cx="1806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Kirk, LPSC 2011</a:t>
            </a:r>
            <a:endParaRPr lang="en-US" sz="20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-9144"/>
            <a:chExt cx="9144000" cy="6858000"/>
          </a:xfrm>
        </p:grpSpPr>
        <p:sp>
          <p:nvSpPr>
            <p:cNvPr id="5" name="Rectangle 4"/>
            <p:cNvSpPr/>
            <p:nvPr/>
          </p:nvSpPr>
          <p:spPr bwMode="auto">
            <a:xfrm>
              <a:off x="0" y="-9144"/>
              <a:ext cx="9144000" cy="6858000"/>
            </a:xfrm>
            <a:prstGeom prst="rect">
              <a:avLst/>
            </a:prstGeom>
            <a:solidFill>
              <a:schemeClr val="tx1"/>
            </a:solidFill>
            <a:ln algn="ctr" cap="flat" cmpd="sng" w="12700">
              <a:noFill/>
              <a:prstDash val="solid"/>
              <a:round/>
              <a:headEnd len="med" type="none" w="med"/>
              <a:tailEnd len="med" type="none" w="med"/>
            </a:ln>
            <a:effectLst/>
          </p:spPr>
          <p:txBody>
            <a:bodyPr anchor="t" anchorCtr="0" bIns="45720" compatLnSpc="1" lIns="91440" numCol="1" rIns="91440" rtlCol="0" tIns="45720" vert="horz" wrap="square">
              <a:prstTxWarp prst="textNoShape">
                <a:avLst/>
              </a:prstTxWarp>
            </a:bodyPr>
            <a:lstStyle/>
            <a:p>
              <a:pPr algn="l" defTabSz="914400" eaLnBrk="1" fontAlgn="base" hangingPunct="1" indent="0" latinLnBrk="0" marL="0" marR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b="1" baseline="0" cap="none" i="0" kumimoji="0" lang="en-US" normalizeH="0" strike="noStrike" sz="1800" u="none">
                <a:ln>
                  <a:noFill/>
                </a:ln>
                <a:solidFill>
                  <a:schemeClr val="tx1"/>
                </a:solidFill>
                <a:effectLst/>
                <a:latin charset="0" typeface="Comic Sans MS"/>
                <a:ea charset="0" typeface="Arial"/>
                <a:cs charset="0" typeface="Arial"/>
              </a:endParaRPr>
            </a:p>
          </p:txBody>
        </p:sp>
        <p:pic>
          <p:nvPicPr>
            <p:cNvPr descr="400px-Terrestrial_planet_size_comparisons" id="6" name="Picture 6"/>
            <p:cNvPicPr>
              <a:picLocks noChangeArrowheads="1"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600200"/>
              <a:ext cx="9144000" cy="397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descr="titan_cassini_portal" id="7" name="Picture 8"/>
            <p:cNvPicPr>
              <a:picLocks noChangeArrowheads="1" noChangeAspect="1"/>
            </p:cNvPicPr>
            <p:nvPr/>
          </p:nvPicPr>
          <p:blipFill>
            <a:blip r:embed="rId3"/>
            <a:srcRect r="111"/>
            <a:stretch>
              <a:fillRect/>
            </a:stretch>
          </p:blipFill>
          <p:spPr bwMode="auto">
            <a:xfrm>
              <a:off x="76200" y="2971800"/>
              <a:ext cx="1219200" cy="1177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5"/>
            <p:cNvSpPr txBox="1">
              <a:spLocks noChangeArrowheads="1"/>
            </p:cNvSpPr>
            <p:nvPr/>
          </p:nvSpPr>
          <p:spPr bwMode="auto">
            <a:xfrm>
              <a:off x="914400" y="296863"/>
              <a:ext cx="73914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b="1" dirty="0" lang="en-US" sz="5400">
                  <a:solidFill>
                    <a:srgbClr val="FFFF00"/>
                  </a:solidFill>
                </a:rPr>
                <a:t>Titan: </a:t>
              </a:r>
              <a:r>
                <a:rPr b="1" dirty="0" lang="en-US" sz="5400">
                  <a:solidFill>
                    <a:schemeClr val="bg1"/>
                  </a:solidFill>
                </a:rPr>
                <a:t>A New World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dur="indefinite" id="1" nodeType="tmRoot" restart="never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4838"/>
            <a:ext cx="9144000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5312664"/>
            <a:ext cx="9144000" cy="283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0" y="5150158"/>
          <a:ext cx="91440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1981200"/>
                <a:gridCol w="2133600"/>
                <a:gridCol w="1981200"/>
              </a:tblGrid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Lake Feature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Global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North (55°N-90°N)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South (55°S-90°S)</a:t>
                      </a:r>
                      <a:endParaRPr lang="en-US" b="1" dirty="0"/>
                    </a:p>
                  </a:txBody>
                  <a:tcPr/>
                </a:tc>
              </a:tr>
              <a:tr h="264160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/>
                        <a:t>Swath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dirty="0" smtClean="0"/>
                        <a:t>Coverage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45.1%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56.5%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62.3%</a:t>
                      </a:r>
                      <a:endParaRPr lang="en-US" b="1" dirty="0"/>
                    </a:p>
                  </a:txBody>
                  <a:tcPr/>
                </a:tc>
              </a:tr>
              <a:tr h="264160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/>
                        <a:t>Filled</a:t>
                      </a:r>
                      <a:r>
                        <a:rPr lang="en-US" b="1" baseline="0" dirty="0" smtClean="0"/>
                        <a:t> / Partially Filled / Empty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1.2% / 0.1% / 0.2%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10.5% / 0.7% / 1.2%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0.4% / 0.1% / 0.4%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17470"/>
            <a:ext cx="9144000" cy="3882313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94" name="Picture 2" descr="C:\Caltech\Titan\Presentations\PSG_10\Orbital_Video_Screensho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12" y="0"/>
            <a:ext cx="9139775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itan_Orbital_Evolution_v12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92" y="0"/>
            <a:ext cx="3956408" cy="338554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chemeClr val="bg1"/>
                </a:solidFill>
              </a:rPr>
              <a:t>Aharonson</a:t>
            </a:r>
            <a:r>
              <a:rPr lang="en-US" sz="1600" b="1" dirty="0" smtClean="0">
                <a:solidFill>
                  <a:schemeClr val="bg1"/>
                </a:solidFill>
              </a:rPr>
              <a:t> et al., </a:t>
            </a:r>
            <a:r>
              <a:rPr lang="en-US" sz="1600" b="1" i="1" dirty="0" smtClean="0">
                <a:solidFill>
                  <a:schemeClr val="bg1"/>
                </a:solidFill>
              </a:rPr>
              <a:t>Nature Geosciences</a:t>
            </a:r>
            <a:r>
              <a:rPr lang="en-US" sz="1600" b="1" dirty="0" smtClean="0">
                <a:solidFill>
                  <a:schemeClr val="bg1"/>
                </a:solidFill>
              </a:rPr>
              <a:t> 2009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842" name="Picture 2" descr="C:\Caltech\Titan\Presentations\UCLA\IMG_23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24954" y="-272817"/>
            <a:ext cx="10143744" cy="760780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2488" y="547688"/>
            <a:ext cx="7439025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>
            <a:off x="4165600" y="1295400"/>
            <a:ext cx="1752600" cy="1588"/>
          </a:xfrm>
          <a:prstGeom prst="straightConnector1">
            <a:avLst/>
          </a:prstGeom>
          <a:noFill/>
          <a:ln w="12700">
            <a:solidFill>
              <a:srgbClr val="660066"/>
            </a:solidFill>
            <a:round/>
            <a:headEnd type="arrow" w="med" len="med"/>
            <a:tailEnd type="arrow" w="med" len="med"/>
          </a:ln>
        </p:spPr>
      </p:cxn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419600" y="925513"/>
            <a:ext cx="12112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0066"/>
                </a:solidFill>
              </a:rPr>
              <a:t>~270 kyr</a:t>
            </a:r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>
            <a:off x="7251700" y="1447800"/>
            <a:ext cx="406400" cy="1588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858000" y="990600"/>
            <a:ext cx="1069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~45 kyr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70164" y="-30179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4400" dirty="0" smtClean="0">
                <a:solidFill>
                  <a:srgbClr val="FFFBB0"/>
                </a:solidFill>
                <a:latin typeface="Garamond" pitchFamily="28" charset="0"/>
              </a:rPr>
              <a:t>Titan’s </a:t>
            </a:r>
            <a:r>
              <a:rPr lang="en-US" sz="4400" dirty="0" err="1" smtClean="0">
                <a:solidFill>
                  <a:srgbClr val="FFFBB0"/>
                </a:solidFill>
                <a:latin typeface="Garamond" pitchFamily="28" charset="0"/>
              </a:rPr>
              <a:t>Milankovich</a:t>
            </a:r>
            <a:r>
              <a:rPr lang="en-US" sz="4400" dirty="0" smtClean="0">
                <a:solidFill>
                  <a:srgbClr val="FFFBB0"/>
                </a:solidFill>
                <a:latin typeface="Garamond" pitchFamily="28" charset="0"/>
              </a:rPr>
              <a:t> Periods</a:t>
            </a:r>
            <a:endParaRPr lang="en-US" sz="4400" dirty="0">
              <a:solidFill>
                <a:schemeClr val="tx2"/>
              </a:solidFill>
              <a:latin typeface="Garamond" pitchFamily="2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3"/>
          <p:cNvSpPr>
            <a:spLocks noChangeArrowheads="1"/>
          </p:cNvSpPr>
          <p:nvPr/>
        </p:nvSpPr>
        <p:spPr bwMode="auto">
          <a:xfrm>
            <a:off x="1600200" y="3124200"/>
            <a:ext cx="2438400" cy="838200"/>
          </a:xfrm>
          <a:prstGeom prst="rect">
            <a:avLst/>
          </a:prstGeom>
          <a:solidFill>
            <a:srgbClr val="FFFFFF"/>
          </a:solidFill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5" name="Rectangle 1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 len="sm" type="none" w="sm"/>
            <a:tailEnd len="sm" type="none" w="sm"/>
          </a:ln>
        </p:spPr>
        <p:txBody>
          <a:bodyPr/>
          <a:lstStyle/>
          <a:p>
            <a:pPr eaLnBrk="0" hangingPunct="0"/>
            <a:endParaRPr lang="en-US" sz="2400"/>
          </a:p>
        </p:txBody>
      </p:sp>
      <p:grpSp>
        <p:nvGrpSpPr>
          <p:cNvPr id="2" name="Group 83"/>
          <p:cNvGrpSpPr>
            <a:grpSpLocks noChangeAspect="1"/>
          </p:cNvGrpSpPr>
          <p:nvPr/>
        </p:nvGrpSpPr>
        <p:grpSpPr bwMode="auto">
          <a:xfrm>
            <a:off x="-3090863" y="-2771775"/>
            <a:ext cx="15867063" cy="12261850"/>
            <a:chOff x="-1947" y="-1752"/>
            <a:chExt cx="9995" cy="7724"/>
          </a:xfrm>
        </p:grpSpPr>
        <p:sp>
          <p:nvSpPr>
            <p:cNvPr id="23566" name="AutoShape 82"/>
            <p:cNvSpPr>
              <a:spLocks noChangeArrowheads="1" noChangeAspect="1" noTextEdit="1"/>
            </p:cNvSpPr>
            <p:nvPr/>
          </p:nvSpPr>
          <p:spPr bwMode="auto">
            <a:xfrm>
              <a:off x="-1947" y="-1752"/>
              <a:ext cx="9995" cy="7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3567" name="Picture 84"/>
            <p:cNvPicPr>
              <a:picLocks noChangeArrowheads="1"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6" y="157"/>
              <a:ext cx="5536" cy="4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557" name="AutoShape 2"/>
          <p:cNvSpPr>
            <a:spLocks noChangeArrowheads="1" noChangeAspect="1"/>
          </p:cNvSpPr>
          <p:nvPr/>
        </p:nvSpPr>
        <p:spPr bwMode="auto">
          <a:xfrm>
            <a:off x="-3170238" y="-2689225"/>
            <a:ext cx="15738476" cy="1216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28600" y="609600"/>
            <a:ext cx="4343400" cy="3200400"/>
          </a:xfrm>
          <a:prstGeom prst="rect">
            <a:avLst/>
          </a:prstGeom>
          <a:solidFill>
            <a:schemeClr val="bg1"/>
          </a:solidFill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9" name="Rectangle 12"/>
          <p:cNvSpPr>
            <a:spLocks noChangeArrowheads="1"/>
          </p:cNvSpPr>
          <p:nvPr/>
        </p:nvSpPr>
        <p:spPr bwMode="auto">
          <a:xfrm>
            <a:off x="914400" y="304800"/>
            <a:ext cx="2438400" cy="838200"/>
          </a:xfrm>
          <a:prstGeom prst="rect">
            <a:avLst/>
          </a:prstGeom>
          <a:solidFill>
            <a:srgbClr val="FFFFFF"/>
          </a:solidFill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3560" name="Picture 4"/>
          <p:cNvPicPr>
            <a:picLocks noChangeArrowheads="1" noChangeAspect="1"/>
          </p:cNvPicPr>
          <p:nvPr/>
        </p:nvPicPr>
        <p:blipFill>
          <a:blip r:embed="rId4"/>
          <a:srcRect b="2820" l="18605" r="31395" t="38361"/>
          <a:stretch>
            <a:fillRect/>
          </a:stretch>
        </p:blipFill>
        <p:spPr bwMode="auto">
          <a:xfrm>
            <a:off x="609600" y="39688"/>
            <a:ext cx="3810000" cy="407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84"/>
          <p:cNvPicPr>
            <a:picLocks noChangeArrowheads="1" noChangeAspect="1"/>
          </p:cNvPicPr>
          <p:nvPr/>
        </p:nvPicPr>
        <p:blipFill>
          <a:blip r:embed="rId3"/>
          <a:srcRect b="91917" l="14740" r="28035"/>
          <a:stretch>
            <a:fillRect/>
          </a:stretch>
        </p:blipFill>
        <p:spPr bwMode="auto">
          <a:xfrm>
            <a:off x="3810000" y="228600"/>
            <a:ext cx="5029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2" name="TextBox 11"/>
          <p:cNvSpPr txBox="1">
            <a:spLocks noChangeArrowheads="1"/>
          </p:cNvSpPr>
          <p:nvPr/>
        </p:nvSpPr>
        <p:spPr bwMode="auto">
          <a:xfrm>
            <a:off x="3581400" y="3657600"/>
            <a:ext cx="2311851" cy="3693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b="1" dirty="0" lang="en-US"/>
              <a:t>Hayes et al.</a:t>
            </a:r>
            <a:r>
              <a:rPr b="1" dirty="0" i="1" lang="en-US"/>
              <a:t>, </a:t>
            </a:r>
            <a:r>
              <a:rPr b="1" dirty="0" i="1" lang="en-US" smtClean="0"/>
              <a:t>GRL </a:t>
            </a:r>
            <a:r>
              <a:rPr b="1" dirty="0" lang="en-US" smtClean="0"/>
              <a:t>2008</a:t>
            </a:r>
            <a:endParaRPr b="1" dirty="0" lang="en-US"/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76200" y="4064000"/>
            <a:ext cx="4800600" cy="2794000"/>
            <a:chOff x="68409" y="381000"/>
            <a:chExt cx="6865791" cy="4038601"/>
          </a:xfrm>
        </p:grpSpPr>
        <p:pic>
          <p:nvPicPr>
            <p:cNvPr id="23564" name="Picture 13"/>
            <p:cNvPicPr>
              <a:picLocks noChangeAspect="1"/>
            </p:cNvPicPr>
            <p:nvPr/>
          </p:nvPicPr>
          <p:blipFill>
            <a:blip r:embed="rId5"/>
            <a:srcRect b="21" l="52563" r="29"/>
            <a:stretch>
              <a:fillRect/>
            </a:stretch>
          </p:blipFill>
          <p:spPr bwMode="auto">
            <a:xfrm>
              <a:off x="1268119" y="381000"/>
              <a:ext cx="5666081" cy="4038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5" name="Picture 14"/>
            <p:cNvPicPr>
              <a:picLocks noChangeAspect="1"/>
            </p:cNvPicPr>
            <p:nvPr/>
          </p:nvPicPr>
          <p:blipFill>
            <a:blip r:embed="rId5"/>
            <a:srcRect b="1379" r="89786"/>
            <a:stretch>
              <a:fillRect/>
            </a:stretch>
          </p:blipFill>
          <p:spPr bwMode="auto">
            <a:xfrm>
              <a:off x="68409" y="381000"/>
              <a:ext cx="1214291" cy="396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dur="indefinite" id="1" nodeType="tmRoot" restart="never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4182"/>
            <a:ext cx="9144000" cy="249381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32"/>
            <a:ext cx="9144000" cy="421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51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78" y="0"/>
            <a:ext cx="734310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882" y="0"/>
            <a:ext cx="7055827" cy="6858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71948" y="6233650"/>
            <a:ext cx="678426" cy="766916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>
              <a:rot lat="0" lon="0" rev="291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flipH="1">
            <a:off x="334297" y="6184490"/>
            <a:ext cx="13076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80 km </a:t>
            </a:r>
            <a:endParaRPr lang="en-US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520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3429000"/>
          </a:xfrm>
        </p:spPr>
      </p:pic>
      <p:pic>
        <p:nvPicPr>
          <p:cNvPr id="152578" name="Picture 2" descr="E:\Proposals\CDAP2012\Lakes\EGU\Flooded_Valley2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flipH="1">
            <a:off x="7039897" y="855412"/>
            <a:ext cx="190745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Ligeia</a:t>
            </a:r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Mare</a:t>
            </a:r>
          </a:p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Titan</a:t>
            </a:r>
          </a:p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Ku-Band</a:t>
            </a:r>
          </a:p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Cassini</a:t>
            </a:r>
          </a:p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SAR</a:t>
            </a:r>
            <a:endParaRPr lang="en-US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6813755" y="4350770"/>
            <a:ext cx="233024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George’s River</a:t>
            </a:r>
          </a:p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Sydney,</a:t>
            </a:r>
          </a:p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Australia</a:t>
            </a:r>
          </a:p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C-Band</a:t>
            </a:r>
          </a:p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AIRSAR</a:t>
            </a:r>
            <a:endParaRPr lang="en-US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44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22502" b="22502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 flipH="1">
            <a:off x="7039897" y="855412"/>
            <a:ext cx="190745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Kraken Mare</a:t>
            </a:r>
          </a:p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Titan</a:t>
            </a:r>
          </a:p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Ku-Band</a:t>
            </a:r>
          </a:p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Cassini</a:t>
            </a:r>
          </a:p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SAR</a:t>
            </a:r>
            <a:endParaRPr lang="en-US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6813755" y="4350770"/>
            <a:ext cx="233024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George’s River</a:t>
            </a:r>
          </a:p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Sydney,</a:t>
            </a:r>
          </a:p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Australia</a:t>
            </a:r>
          </a:p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C-Band</a:t>
            </a:r>
          </a:p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AIRSAR</a:t>
            </a:r>
            <a:endParaRPr lang="en-US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85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500"/>
            <a:ext cx="9144000" cy="6464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2376237">
            <a:off x="4826463" y="1553738"/>
            <a:ext cx="2254684" cy="7719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2376237">
            <a:off x="4681153" y="4672623"/>
            <a:ext cx="2254684" cy="7719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92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E:\Proposals\CDAP2012\Lakes\EGU\Island_Topograph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" y="0"/>
            <a:ext cx="9143761" cy="502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024" y="5039701"/>
            <a:ext cx="9283723" cy="1871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446028" y="2881423"/>
            <a:ext cx="2413591" cy="162678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010939" y="2725481"/>
            <a:ext cx="2413591" cy="162678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572000" cy="5029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572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927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E:\Proposals\CDAP2012\Lakes\EGU\General_Topograph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761" cy="502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" y="5029069"/>
            <a:ext cx="9281160" cy="185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648586" y="2296633"/>
            <a:ext cx="283889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213489" y="2317895"/>
            <a:ext cx="283889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5847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91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E:\Proposals\CDAP2012\Lakes\EGU\Regional_SteppedTopo_Slid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" y="90"/>
            <a:ext cx="9143761" cy="685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301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842" name="Picture 2" descr="C:\Caltech\Titan\Presentations\UCLA\IMG_23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24954" y="-272817"/>
            <a:ext cx="10143744" cy="7607808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7327" y="1250939"/>
            <a:ext cx="5521281" cy="5418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1230000"/>
            </a:camera>
            <a:lightRig rig="threePt" dir="t"/>
          </a:scene3d>
        </p:spPr>
      </p:pic>
      <p:pic>
        <p:nvPicPr>
          <p:cNvPr id="8" name="Picture 6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759" y="3902191"/>
            <a:ext cx="3858322" cy="295580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29" y="-91871"/>
            <a:ext cx="5906941" cy="1412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-64888" y="1363436"/>
            <a:ext cx="172265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Kuiper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ApJ</a:t>
            </a:r>
            <a:r>
              <a:rPr lang="en-US" b="1" dirty="0" smtClean="0">
                <a:solidFill>
                  <a:schemeClr val="bg1"/>
                </a:solidFill>
              </a:rPr>
              <a:t> 1944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28179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7" name="Picture 3" descr="E:\Proposals\CDAP2012\Lakes\EGU\Elevated_Drainage_TopoAlone_Slide_Stretc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" y="90"/>
            <a:ext cx="9143761" cy="685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900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7" name="Picture 3" descr="E:\Proposals\CDAP2012\Lakes\EGU\Elevated_Drainage_TopoAlone_Slide_Stretc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" y="90"/>
            <a:ext cx="9143761" cy="685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190" y="3401385"/>
            <a:ext cx="4258810" cy="345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91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7" name="Picture 3" descr="E:\Proposals\CDAP2012\Lakes\EGU\SP_Pulse_Dissection_Figure2_Slide_NoTracin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" y="90"/>
            <a:ext cx="9143761" cy="685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389" name="Picture 5" descr="E:\Proposals\CDAP2012\Lakes\EGU\SP_Pulse_Dissection_Figure2_Slide_Tracing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" y="90"/>
            <a:ext cx="9143761" cy="685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390" name="Picture 6" descr="E:\Proposals\CDAP2012\Lakes\EGU\SP_Pulse_Dissection_Figure2_Slide_Regiona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" y="90"/>
            <a:ext cx="9143761" cy="685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539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7" name="Picture 3" descr="E:\Proposals\CDAP2012\Lakes\EGU\SP_Pulse_Dissection_Figure2_Slide_NoTracin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" y="90"/>
            <a:ext cx="9143761" cy="685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389" name="Picture 5" descr="E:\Proposals\CDAP2012\Lakes\EGU\SP_Pulse_Dissection_Figure2_Slide_Tracing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" y="90"/>
            <a:ext cx="9143761" cy="685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76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4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6"/>
          <p:cNvSpPr txBox="1">
            <a:spLocks noChangeArrowheads="1"/>
          </p:cNvSpPr>
          <p:nvPr/>
        </p:nvSpPr>
        <p:spPr bwMode="auto">
          <a:xfrm>
            <a:off x="762000" y="152400"/>
            <a:ext cx="8382000" cy="5222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 b="1" dirty="0"/>
              <a:t>Flow Through Porous Media: Case Studies</a:t>
            </a:r>
          </a:p>
        </p:txBody>
      </p:sp>
      <p:graphicFrame>
        <p:nvGraphicFramePr>
          <p:cNvPr id="39" name="Table 38"/>
          <p:cNvGraphicFramePr>
            <a:graphicFrameLocks noGrp="1"/>
          </p:cNvGraphicFramePr>
          <p:nvPr/>
        </p:nvGraphicFramePr>
        <p:xfrm>
          <a:off x="2155825" y="4038600"/>
          <a:ext cx="5025091" cy="2564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8603"/>
                <a:gridCol w="3666488"/>
              </a:tblGrid>
              <a:tr h="42746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Symbol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Parameter</a:t>
                      </a:r>
                      <a:endParaRPr lang="en-US" dirty="0"/>
                    </a:p>
                  </a:txBody>
                  <a:tcPr/>
                </a:tc>
              </a:tr>
              <a:tr h="42746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Radius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(1-300 km)</a:t>
                      </a:r>
                      <a:endParaRPr lang="en-US" dirty="0"/>
                    </a:p>
                  </a:txBody>
                  <a:tcPr/>
                </a:tc>
              </a:tr>
              <a:tr h="42746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Height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(10-100 m)</a:t>
                      </a:r>
                      <a:endParaRPr lang="en-US" dirty="0"/>
                    </a:p>
                  </a:txBody>
                  <a:tcPr/>
                </a:tc>
              </a:tr>
              <a:tr h="42746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Depth to Aquifer (1-10 m)</a:t>
                      </a:r>
                      <a:endParaRPr lang="en-US" dirty="0"/>
                    </a:p>
                  </a:txBody>
                  <a:tcPr/>
                </a:tc>
              </a:tr>
              <a:tr h="42746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Local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Slope (0.001-0.01)</a:t>
                      </a:r>
                      <a:endParaRPr lang="en-US" dirty="0"/>
                    </a:p>
                  </a:txBody>
                  <a:tcPr/>
                </a:tc>
              </a:tr>
              <a:tr h="42746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Evaporation Rate (0.3 – 3 m/yr)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4842" name="Picture 2" descr="C:\Caltech\Titan\Presentations\DPS_Presentation_Pictures\Lake_Models_Slide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13" y="877888"/>
            <a:ext cx="9094787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7321129" y="6550223"/>
            <a:ext cx="1822871" cy="30777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/>
              <a:t>Hayes et al.</a:t>
            </a:r>
            <a:r>
              <a:rPr lang="en-US" sz="1400" b="1" i="1" dirty="0"/>
              <a:t>, </a:t>
            </a:r>
            <a:r>
              <a:rPr lang="en-US" sz="1400" b="1" i="1" dirty="0" smtClean="0"/>
              <a:t>GRL </a:t>
            </a:r>
            <a:r>
              <a:rPr lang="en-US" sz="1400" b="1" dirty="0" smtClean="0"/>
              <a:t>2008</a:t>
            </a:r>
            <a:endParaRPr lang="en-US" sz="1400" b="1" dirty="0"/>
          </a:p>
        </p:txBody>
      </p:sp>
    </p:spTree>
  </p:cSld>
  <p:clrMapOvr>
    <a:masterClrMapping/>
  </p:clrMapOvr>
  <p:transition xmlns:p14="http://schemas.microsoft.com/office/powerpoint/2010/main" spd="med" advTm="24375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500"/>
            <a:ext cx="9144000" cy="519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92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3341077" y="0"/>
            <a:ext cx="5802923" cy="3083169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506" name="Rectangle 6"/>
          <p:cNvSpPr>
            <a:spLocks noChangeArrowheads="1"/>
          </p:cNvSpPr>
          <p:nvPr/>
        </p:nvSpPr>
        <p:spPr bwMode="auto">
          <a:xfrm>
            <a:off x="0" y="15875"/>
            <a:ext cx="9144000" cy="6858000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eaLnBrk="0" hangingPunct="0"/>
            <a:endParaRPr lang="en-US" b="0"/>
          </a:p>
        </p:txBody>
      </p:sp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190" y="1036326"/>
            <a:ext cx="9075809" cy="48170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74428" y="233916"/>
            <a:ext cx="9001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Titan’s </a:t>
            </a:r>
            <a:r>
              <a:rPr lang="en-US" sz="3600" b="1" dirty="0" err="1" smtClean="0"/>
              <a:t>Paleolake</a:t>
            </a:r>
            <a:r>
              <a:rPr lang="en-US" sz="3600" b="1" dirty="0" smtClean="0"/>
              <a:t> Basins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7813665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8426"/>
            <a:ext cx="9144000" cy="520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04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1874"/>
            <a:ext cx="9144000" cy="2933391"/>
          </a:xfrm>
          <a:prstGeom prst="rect">
            <a:avLst/>
          </a:prstGeom>
        </p:spPr>
      </p:pic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0210864"/>
              </p:ext>
            </p:extLst>
          </p:nvPr>
        </p:nvGraphicFramePr>
        <p:xfrm>
          <a:off x="-91440" y="1"/>
          <a:ext cx="6157558" cy="4108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4527177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6482" y="4896509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17811" y="443753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04679" y="5270433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30944" y="5455099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89520" y="434251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61228" y="442319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74361" y="491621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783409" y="5386214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784041" y="6239435"/>
            <a:ext cx="219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887949" y="461769"/>
            <a:ext cx="31460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smtClean="0"/>
              <a:t>Twelve empty lake features overlap current DTM coverage.</a:t>
            </a:r>
            <a:br>
              <a:rPr lang="en-US" sz="2200" dirty="0" smtClean="0"/>
            </a:br>
            <a:endParaRPr lang="en-US" sz="2200" dirty="0" smtClean="0"/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Basin depths range from 250 m to 820 m.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42340" y="624104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62890" y="6104693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3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Char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0743926"/>
              </p:ext>
            </p:extLst>
          </p:nvPr>
        </p:nvGraphicFramePr>
        <p:xfrm>
          <a:off x="-91440" y="0"/>
          <a:ext cx="6155765" cy="4108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1874"/>
            <a:ext cx="9144000" cy="2933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1874"/>
            <a:ext cx="9144000" cy="29333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527177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6482" y="4896509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17811" y="443753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04679" y="5270433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30944" y="5455099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89520" y="434251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61228" y="442319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974361" y="491621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783409" y="5386214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784041" y="6239435"/>
            <a:ext cx="219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21" name="TextBox 1"/>
          <p:cNvSpPr txBox="1"/>
          <p:nvPr/>
        </p:nvSpPr>
        <p:spPr>
          <a:xfrm>
            <a:off x="3210560" y="3159760"/>
            <a:ext cx="2140752" cy="37253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/>
              <a:t>Shoreline</a:t>
            </a:r>
            <a:r>
              <a:rPr lang="en-US" sz="1500" b="1" baseline="0" dirty="0"/>
              <a:t> of </a:t>
            </a:r>
            <a:r>
              <a:rPr lang="en-US" sz="1500" b="1" baseline="0" dirty="0" err="1"/>
              <a:t>Ligeia</a:t>
            </a:r>
            <a:r>
              <a:rPr lang="en-US" sz="1500" b="1" baseline="0" dirty="0"/>
              <a:t> Mare</a:t>
            </a:r>
          </a:p>
          <a:p>
            <a:endParaRPr lang="en-US" sz="1100" dirty="0"/>
          </a:p>
        </p:txBody>
      </p:sp>
      <p:sp>
        <p:nvSpPr>
          <p:cNvPr id="25" name="TextBox 24"/>
          <p:cNvSpPr txBox="1"/>
          <p:nvPr/>
        </p:nvSpPr>
        <p:spPr>
          <a:xfrm>
            <a:off x="8842340" y="624104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62890" y="6104693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887949" y="461769"/>
            <a:ext cx="3146013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smtClean="0"/>
              <a:t>Twelve empty lake features overlap current DTM coverage.</a:t>
            </a:r>
            <a:br>
              <a:rPr lang="en-US" sz="2200" dirty="0" smtClean="0"/>
            </a:br>
            <a:endParaRPr lang="en-US" sz="2200" dirty="0" smtClean="0"/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Absolute depths are clustered around the elevation of </a:t>
            </a:r>
            <a:r>
              <a:rPr lang="en-US" sz="2200" dirty="0" err="1" smtClean="0"/>
              <a:t>Ligeia</a:t>
            </a:r>
            <a:r>
              <a:rPr lang="en-US" sz="2200" dirty="0" smtClean="0"/>
              <a:t> Mare’ shoreline.</a:t>
            </a:r>
          </a:p>
        </p:txBody>
      </p:sp>
    </p:spTree>
    <p:extLst>
      <p:ext uri="{BB962C8B-B14F-4D97-AF65-F5344CB8AC3E}">
        <p14:creationId xmlns:p14="http://schemas.microsoft.com/office/powerpoint/2010/main" val="63810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37513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728179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Char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3796053"/>
              </p:ext>
            </p:extLst>
          </p:nvPr>
        </p:nvGraphicFramePr>
        <p:xfrm>
          <a:off x="-91440" y="0"/>
          <a:ext cx="6155765" cy="4108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1874"/>
            <a:ext cx="9144000" cy="2933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1874"/>
            <a:ext cx="9144000" cy="29333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527177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6482" y="4896509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17811" y="443753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04679" y="5270433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30944" y="5455099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89520" y="434251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61228" y="442319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974361" y="491621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783409" y="5386214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784041" y="6239435"/>
            <a:ext cx="219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21" name="TextBox 1"/>
          <p:cNvSpPr txBox="1"/>
          <p:nvPr/>
        </p:nvSpPr>
        <p:spPr>
          <a:xfrm>
            <a:off x="3210560" y="3159760"/>
            <a:ext cx="2140752" cy="37253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/>
              <a:t>Shoreline</a:t>
            </a:r>
            <a:r>
              <a:rPr lang="en-US" sz="1500" b="1" baseline="0" dirty="0"/>
              <a:t> of </a:t>
            </a:r>
            <a:r>
              <a:rPr lang="en-US" sz="1500" b="1" baseline="0" dirty="0" err="1"/>
              <a:t>Ligeia</a:t>
            </a:r>
            <a:r>
              <a:rPr lang="en-US" sz="1500" b="1" baseline="0" dirty="0"/>
              <a:t> Mare</a:t>
            </a:r>
          </a:p>
          <a:p>
            <a:endParaRPr lang="en-US" sz="1100" dirty="0"/>
          </a:p>
        </p:txBody>
      </p:sp>
      <p:sp>
        <p:nvSpPr>
          <p:cNvPr id="23" name="Oval 22"/>
          <p:cNvSpPr/>
          <p:nvPr/>
        </p:nvSpPr>
        <p:spPr>
          <a:xfrm>
            <a:off x="2802573" y="1186239"/>
            <a:ext cx="537284" cy="520964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842340" y="624104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62890" y="6104693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640080"/>
            <a:ext cx="2957096" cy="2957524"/>
          </a:xfrm>
          <a:prstGeom prst="rect">
            <a:avLst/>
          </a:prstGeom>
        </p:spPr>
      </p:pic>
      <p:sp>
        <p:nvSpPr>
          <p:cNvPr id="29" name="TextBox 1"/>
          <p:cNvSpPr txBox="1"/>
          <p:nvPr/>
        </p:nvSpPr>
        <p:spPr>
          <a:xfrm>
            <a:off x="6482417" y="3650726"/>
            <a:ext cx="2140752" cy="37253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 smtClean="0"/>
              <a:t>Partial Coverage Only</a:t>
            </a:r>
            <a:endParaRPr lang="en-US" sz="1500" b="1" baseline="0" dirty="0"/>
          </a:p>
          <a:p>
            <a:endParaRPr lang="en-US" sz="1100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3361411" y="1448509"/>
            <a:ext cx="2614627" cy="13367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310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Char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8980671"/>
              </p:ext>
            </p:extLst>
          </p:nvPr>
        </p:nvGraphicFramePr>
        <p:xfrm>
          <a:off x="-91440" y="0"/>
          <a:ext cx="6155765" cy="4108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1874"/>
            <a:ext cx="9144000" cy="2933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1874"/>
            <a:ext cx="9144000" cy="29333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527177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6482" y="4896509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17811" y="443753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04679" y="5270433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30944" y="5455099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89520" y="434251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61228" y="442319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974361" y="491621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783409" y="5386214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784041" y="6239435"/>
            <a:ext cx="219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640080"/>
            <a:ext cx="2953512" cy="2953941"/>
          </a:xfrm>
          <a:prstGeom prst="rect">
            <a:avLst/>
          </a:prstGeom>
        </p:spPr>
      </p:pic>
      <p:sp>
        <p:nvSpPr>
          <p:cNvPr id="21" name="TextBox 1"/>
          <p:cNvSpPr txBox="1"/>
          <p:nvPr/>
        </p:nvSpPr>
        <p:spPr>
          <a:xfrm>
            <a:off x="3210560" y="3159760"/>
            <a:ext cx="2140752" cy="37253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/>
              <a:t>Shoreline</a:t>
            </a:r>
            <a:r>
              <a:rPr lang="en-US" sz="1500" b="1" baseline="0" dirty="0"/>
              <a:t> of </a:t>
            </a:r>
            <a:r>
              <a:rPr lang="en-US" sz="1500" b="1" baseline="0" dirty="0" err="1"/>
              <a:t>Ligeia</a:t>
            </a:r>
            <a:r>
              <a:rPr lang="en-US" sz="1500" b="1" baseline="0" dirty="0"/>
              <a:t> Mare</a:t>
            </a:r>
          </a:p>
          <a:p>
            <a:endParaRPr lang="en-US" sz="1100" dirty="0"/>
          </a:p>
        </p:txBody>
      </p:sp>
      <p:sp>
        <p:nvSpPr>
          <p:cNvPr id="22" name="TextBox 1"/>
          <p:cNvSpPr txBox="1"/>
          <p:nvPr/>
        </p:nvSpPr>
        <p:spPr>
          <a:xfrm>
            <a:off x="6567082" y="3599927"/>
            <a:ext cx="2140752" cy="37253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 smtClean="0"/>
              <a:t>Complex Terrain, Inset in </a:t>
            </a:r>
            <a:br>
              <a:rPr lang="en-US" sz="1500" b="1" dirty="0" smtClean="0"/>
            </a:br>
            <a:r>
              <a:rPr lang="en-US" sz="1500" b="1" dirty="0" smtClean="0"/>
              <a:t>Mountainous Region</a:t>
            </a:r>
            <a:endParaRPr lang="en-US" sz="1500" b="1" baseline="0" dirty="0"/>
          </a:p>
          <a:p>
            <a:endParaRPr lang="en-US" sz="1100" dirty="0"/>
          </a:p>
        </p:txBody>
      </p:sp>
      <p:sp>
        <p:nvSpPr>
          <p:cNvPr id="23" name="Oval 22"/>
          <p:cNvSpPr/>
          <p:nvPr/>
        </p:nvSpPr>
        <p:spPr>
          <a:xfrm>
            <a:off x="3594455" y="1694239"/>
            <a:ext cx="537284" cy="520964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4093529" y="1911685"/>
            <a:ext cx="2614627" cy="13367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842340" y="624104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62890" y="6104693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40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560" y="472791"/>
            <a:ext cx="3233878" cy="3239078"/>
          </a:xfrm>
          <a:prstGeom prst="rect">
            <a:avLst/>
          </a:prstGeom>
        </p:spPr>
      </p:pic>
      <p:graphicFrame>
        <p:nvGraphicFramePr>
          <p:cNvPr id="27" name="Char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0252853"/>
              </p:ext>
            </p:extLst>
          </p:nvPr>
        </p:nvGraphicFramePr>
        <p:xfrm>
          <a:off x="-91440" y="0"/>
          <a:ext cx="6155765" cy="4108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1874"/>
            <a:ext cx="9144000" cy="2933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1874"/>
            <a:ext cx="9144000" cy="29333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527177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6482" y="4896509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17811" y="443753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04679" y="5270433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30944" y="5455099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89520" y="434251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61228" y="442319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974361" y="491621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783409" y="5386214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784041" y="6239435"/>
            <a:ext cx="219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21" name="TextBox 1"/>
          <p:cNvSpPr txBox="1"/>
          <p:nvPr/>
        </p:nvSpPr>
        <p:spPr>
          <a:xfrm>
            <a:off x="3210560" y="3159760"/>
            <a:ext cx="2140752" cy="37253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/>
              <a:t>Shoreline</a:t>
            </a:r>
            <a:r>
              <a:rPr lang="en-US" sz="1500" b="1" baseline="0" dirty="0"/>
              <a:t> of </a:t>
            </a:r>
            <a:r>
              <a:rPr lang="en-US" sz="1500" b="1" baseline="0" dirty="0" err="1"/>
              <a:t>Ligeia</a:t>
            </a:r>
            <a:r>
              <a:rPr lang="en-US" sz="1500" b="1" baseline="0" dirty="0"/>
              <a:t> Mare</a:t>
            </a:r>
          </a:p>
          <a:p>
            <a:endParaRPr lang="en-US" sz="1100" dirty="0"/>
          </a:p>
        </p:txBody>
      </p:sp>
      <p:sp>
        <p:nvSpPr>
          <p:cNvPr id="23" name="Oval 22"/>
          <p:cNvSpPr/>
          <p:nvPr/>
        </p:nvSpPr>
        <p:spPr>
          <a:xfrm>
            <a:off x="815396" y="2590709"/>
            <a:ext cx="813192" cy="696350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1598706" y="2151532"/>
            <a:ext cx="4557059" cy="657409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842340" y="624104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62890" y="6104693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Char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6940317"/>
              </p:ext>
            </p:extLst>
          </p:nvPr>
        </p:nvGraphicFramePr>
        <p:xfrm>
          <a:off x="-91440" y="-1"/>
          <a:ext cx="6157558" cy="4108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1874"/>
            <a:ext cx="9144000" cy="2933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1874"/>
            <a:ext cx="9144000" cy="29333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527177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6482" y="4896509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17811" y="443753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04679" y="5270433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30944" y="5455099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89520" y="434251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61228" y="442319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974361" y="491621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783409" y="5386214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784041" y="6239435"/>
            <a:ext cx="219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21" name="TextBox 1"/>
          <p:cNvSpPr txBox="1"/>
          <p:nvPr/>
        </p:nvSpPr>
        <p:spPr>
          <a:xfrm>
            <a:off x="3524325" y="3159761"/>
            <a:ext cx="2140752" cy="37253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/>
              <a:t>Shoreline</a:t>
            </a:r>
            <a:r>
              <a:rPr lang="en-US" sz="1500" b="1" baseline="0" dirty="0"/>
              <a:t> of </a:t>
            </a:r>
            <a:r>
              <a:rPr lang="en-US" sz="1500" b="1" baseline="0" dirty="0" err="1"/>
              <a:t>Ligeia</a:t>
            </a:r>
            <a:r>
              <a:rPr lang="en-US" sz="1500" b="1" baseline="0" dirty="0"/>
              <a:t> Mare</a:t>
            </a:r>
          </a:p>
          <a:p>
            <a:endParaRPr lang="en-US" sz="1100" dirty="0"/>
          </a:p>
        </p:txBody>
      </p:sp>
      <p:sp>
        <p:nvSpPr>
          <p:cNvPr id="22" name="TextBox 21"/>
          <p:cNvSpPr txBox="1"/>
          <p:nvPr/>
        </p:nvSpPr>
        <p:spPr>
          <a:xfrm>
            <a:off x="8842340" y="624104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62890" y="6104693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939" y="325131"/>
            <a:ext cx="2866652" cy="33504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866588" y="1568823"/>
            <a:ext cx="403412" cy="1419411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272988" y="956235"/>
            <a:ext cx="403412" cy="2034988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676400" y="1673412"/>
            <a:ext cx="403412" cy="155687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052918" y="762000"/>
            <a:ext cx="403412" cy="2411504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429436" y="582706"/>
            <a:ext cx="403412" cy="2773079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862729" y="806824"/>
            <a:ext cx="403412" cy="881529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251201" y="732118"/>
            <a:ext cx="403412" cy="2226235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657601" y="672354"/>
            <a:ext cx="403412" cy="1464234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064002" y="1553882"/>
            <a:ext cx="403412" cy="1329765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467413" y="552824"/>
            <a:ext cx="403412" cy="2542987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855884" y="1240118"/>
            <a:ext cx="403412" cy="1631575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5244354" y="1718235"/>
            <a:ext cx="403412" cy="1183341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6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42895"/>
            <a:ext cx="9144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-1" y="-338667"/>
            <a:ext cx="9447549" cy="7403335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72"/>
            <a:ext cx="9456130" cy="6643670"/>
          </a:xfrm>
        </p:spPr>
        <p:txBody>
          <a:bodyPr>
            <a:noAutofit/>
          </a:bodyPr>
          <a:lstStyle/>
          <a:p>
            <a:pPr>
              <a:spcBef>
                <a:spcPts val="200"/>
              </a:spcBef>
            </a:pPr>
            <a:r>
              <a:rPr lang="en-US" sz="2800" b="1" dirty="0" smtClean="0">
                <a:solidFill>
                  <a:srgbClr val="FFFFFF"/>
                </a:solidFill>
              </a:rPr>
              <a:t>Drowned topography reveals both a dynamic and passive evolutionary history.</a:t>
            </a:r>
          </a:p>
          <a:p>
            <a:pPr lvl="1">
              <a:spcBef>
                <a:spcPts val="200"/>
              </a:spcBef>
            </a:pPr>
            <a:r>
              <a:rPr lang="en-US" sz="2400" b="1" dirty="0" smtClean="0">
                <a:solidFill>
                  <a:srgbClr val="FFFFFF"/>
                </a:solidFill>
              </a:rPr>
              <a:t>Rising base level is currently outpacing sedimentation in the North.</a:t>
            </a:r>
          </a:p>
          <a:p>
            <a:pPr lvl="1">
              <a:spcBef>
                <a:spcPts val="200"/>
              </a:spcBef>
            </a:pPr>
            <a:r>
              <a:rPr lang="en-US" sz="2400" b="1" dirty="0" smtClean="0">
                <a:solidFill>
                  <a:srgbClr val="FFFFFF"/>
                </a:solidFill>
              </a:rPr>
              <a:t>At times, fluid level persists long enough to leave behind topographic legacy</a:t>
            </a:r>
          </a:p>
          <a:p>
            <a:pPr marL="457200" lvl="1" indent="0">
              <a:spcBef>
                <a:spcPts val="200"/>
              </a:spcBef>
              <a:buNone/>
            </a:pPr>
            <a:endParaRPr lang="en-US" sz="1400" b="1" dirty="0" smtClean="0">
              <a:solidFill>
                <a:srgbClr val="FFFFFF"/>
              </a:solidFill>
            </a:endParaRPr>
          </a:p>
          <a:p>
            <a:pPr>
              <a:spcBef>
                <a:spcPts val="200"/>
              </a:spcBef>
            </a:pPr>
            <a:r>
              <a:rPr lang="en-US" sz="2800" b="1" dirty="0" smtClean="0">
                <a:solidFill>
                  <a:srgbClr val="FFFFFF"/>
                </a:solidFill>
              </a:rPr>
              <a:t>Multi-layered plateaus suggest episodic erosional processes.</a:t>
            </a:r>
          </a:p>
          <a:p>
            <a:pPr lvl="1">
              <a:spcBef>
                <a:spcPts val="200"/>
              </a:spcBef>
            </a:pPr>
            <a:r>
              <a:rPr lang="en-US" sz="2400" b="1" dirty="0" smtClean="0">
                <a:solidFill>
                  <a:srgbClr val="FFFFFF"/>
                </a:solidFill>
              </a:rPr>
              <a:t>Landscape history of flat surface building followed by dissection</a:t>
            </a:r>
          </a:p>
          <a:p>
            <a:pPr marL="457200" lvl="1" indent="0">
              <a:spcBef>
                <a:spcPts val="200"/>
              </a:spcBef>
              <a:buNone/>
            </a:pPr>
            <a:endParaRPr lang="en-US" sz="1400" b="1" dirty="0" smtClean="0">
              <a:solidFill>
                <a:srgbClr val="FFFFFF"/>
              </a:solidFill>
            </a:endParaRPr>
          </a:p>
          <a:p>
            <a:pPr>
              <a:spcBef>
                <a:spcPts val="200"/>
              </a:spcBef>
            </a:pPr>
            <a:r>
              <a:rPr lang="en-US" sz="2800" b="1" dirty="0" smtClean="0">
                <a:solidFill>
                  <a:srgbClr val="FFFFFF"/>
                </a:solidFill>
              </a:rPr>
              <a:t>Conical depressions are not consistent with fluvial erosion</a:t>
            </a:r>
          </a:p>
          <a:p>
            <a:pPr lvl="1">
              <a:spcBef>
                <a:spcPts val="200"/>
              </a:spcBef>
            </a:pPr>
            <a:r>
              <a:rPr lang="en-US" sz="2400" b="1" dirty="0" smtClean="0">
                <a:solidFill>
                  <a:srgbClr val="FFFFFF"/>
                </a:solidFill>
              </a:rPr>
              <a:t>Most consistent with </a:t>
            </a:r>
            <a:r>
              <a:rPr lang="en-US" sz="2400" b="1" dirty="0" err="1" smtClean="0">
                <a:solidFill>
                  <a:srgbClr val="FFFFFF"/>
                </a:solidFill>
              </a:rPr>
              <a:t>kartic</a:t>
            </a:r>
            <a:r>
              <a:rPr lang="en-US" sz="2400" b="1" dirty="0" smtClean="0">
                <a:solidFill>
                  <a:srgbClr val="FFFFFF"/>
                </a:solidFill>
              </a:rPr>
              <a:t> dissolution </a:t>
            </a:r>
            <a:br>
              <a:rPr lang="en-US" sz="2400" b="1" dirty="0" smtClean="0">
                <a:solidFill>
                  <a:srgbClr val="FFFFFF"/>
                </a:solidFill>
              </a:rPr>
            </a:br>
            <a:r>
              <a:rPr lang="en-US" sz="2400" b="1" dirty="0" smtClean="0">
                <a:solidFill>
                  <a:srgbClr val="FFFFFF"/>
                </a:solidFill>
              </a:rPr>
              <a:t>(must explain shallow slopes and mass transport issues).</a:t>
            </a:r>
          </a:p>
          <a:p>
            <a:pPr lvl="1">
              <a:spcBef>
                <a:spcPts val="200"/>
              </a:spcBef>
            </a:pPr>
            <a:endParaRPr lang="en-US" sz="1400" b="1" dirty="0" smtClean="0">
              <a:solidFill>
                <a:srgbClr val="FFFFFF"/>
              </a:solidFill>
            </a:endParaRPr>
          </a:p>
          <a:p>
            <a:pPr>
              <a:spcBef>
                <a:spcPts val="200"/>
              </a:spcBef>
            </a:pPr>
            <a:r>
              <a:rPr lang="en-US" sz="2800" b="1" dirty="0" smtClean="0">
                <a:solidFill>
                  <a:srgbClr val="FFFFFF"/>
                </a:solidFill>
              </a:rPr>
              <a:t>Bright lake </a:t>
            </a:r>
            <a:r>
              <a:rPr lang="en-US" sz="2800" b="1" dirty="0" err="1" smtClean="0">
                <a:solidFill>
                  <a:srgbClr val="FFFFFF"/>
                </a:solidFill>
              </a:rPr>
              <a:t>morphometrics</a:t>
            </a:r>
            <a:r>
              <a:rPr lang="en-US" sz="2800" b="1" dirty="0" smtClean="0">
                <a:solidFill>
                  <a:srgbClr val="FFFFFF"/>
                </a:solidFill>
              </a:rPr>
              <a:t> constrain formation mechanisms</a:t>
            </a:r>
          </a:p>
          <a:p>
            <a:pPr lvl="1">
              <a:spcBef>
                <a:spcPts val="200"/>
              </a:spcBef>
            </a:pPr>
            <a:r>
              <a:rPr lang="en-US" sz="2400" b="1" dirty="0" smtClean="0">
                <a:solidFill>
                  <a:srgbClr val="FFFFFF"/>
                </a:solidFill>
              </a:rPr>
              <a:t>Relative depths range from 250 m – 850 m</a:t>
            </a:r>
          </a:p>
          <a:p>
            <a:pPr lvl="1">
              <a:spcBef>
                <a:spcPts val="200"/>
              </a:spcBef>
            </a:pPr>
            <a:r>
              <a:rPr lang="en-US" sz="2400" b="1" dirty="0" smtClean="0">
                <a:solidFill>
                  <a:srgbClr val="FFFFFF"/>
                </a:solidFill>
              </a:rPr>
              <a:t>Absolute elevations are comparable to seas shorelines</a:t>
            </a:r>
          </a:p>
          <a:p>
            <a:pPr lvl="1">
              <a:spcBef>
                <a:spcPts val="200"/>
              </a:spcBef>
            </a:pPr>
            <a:r>
              <a:rPr lang="en-US" sz="2400" b="1" dirty="0" smtClean="0">
                <a:solidFill>
                  <a:srgbClr val="FFFFFF"/>
                </a:solidFill>
              </a:rPr>
              <a:t>Compositionally distinct from surrounding terrain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789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-304800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Winds on Titan Lakes: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371600"/>
            <a:ext cx="9144000" cy="8521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152400" y="6553200"/>
            <a:ext cx="103327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6200" y="6019800"/>
            <a:ext cx="99738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/>
              <a:t>North</a:t>
            </a:r>
            <a:endParaRPr lang="en-US" sz="2600" b="1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52400" y="6019800"/>
            <a:ext cx="10332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6200" y="5527357"/>
            <a:ext cx="102784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/>
              <a:t>10 km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249577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671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304800"/>
            <a:ext cx="2133600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Wall et al., </a:t>
            </a:r>
            <a:r>
              <a:rPr lang="en-US" sz="1600" b="1" i="1" dirty="0" smtClean="0"/>
              <a:t>GRL</a:t>
            </a:r>
            <a:r>
              <a:rPr lang="en-US" sz="1600" b="1" dirty="0" smtClean="0"/>
              <a:t> 2010</a:t>
            </a:r>
            <a:endParaRPr lang="en-US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932322" y="0"/>
            <a:ext cx="1211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South Pole</a:t>
            </a:r>
            <a:endParaRPr lang="en-US" b="1" dirty="0"/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7168651" y="6550223"/>
            <a:ext cx="1975349" cy="30777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/>
              <a:t>Hayes et al.</a:t>
            </a:r>
            <a:r>
              <a:rPr lang="en-US" sz="1400" b="1" i="1" dirty="0"/>
              <a:t>, </a:t>
            </a:r>
            <a:r>
              <a:rPr lang="en-US" sz="1400" b="1" i="1" dirty="0" err="1" smtClean="0"/>
              <a:t>Icarus</a:t>
            </a:r>
            <a:r>
              <a:rPr lang="en-US" sz="1400" b="1" i="1" dirty="0" smtClean="0"/>
              <a:t> 2010</a:t>
            </a:r>
            <a:endParaRPr lang="en-US" sz="1400" b="1" dirty="0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728844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 cstate="print"/>
          <a:srcRect l="17924" t="26666" r="26485" b="3847"/>
          <a:stretch>
            <a:fillRect/>
          </a:stretch>
        </p:blipFill>
        <p:spPr bwMode="auto">
          <a:xfrm>
            <a:off x="1" y="3340973"/>
            <a:ext cx="4495799" cy="351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743200" y="3352800"/>
            <a:ext cx="1600200" cy="2564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baseline="-25000" dirty="0" err="1" smtClean="0"/>
              <a:t>Wye</a:t>
            </a:r>
            <a:r>
              <a:rPr lang="en-US" sz="1600" b="1" baseline="-25000" dirty="0" smtClean="0"/>
              <a:t> et al, </a:t>
            </a:r>
            <a:r>
              <a:rPr lang="en-US" sz="1600" b="1" i="1" baseline="-25000" dirty="0" smtClean="0"/>
              <a:t>GRL</a:t>
            </a:r>
            <a:r>
              <a:rPr lang="en-US" sz="1600" b="1" baseline="-25000" dirty="0" smtClean="0"/>
              <a:t> 2009</a:t>
            </a:r>
            <a:endParaRPr lang="en-US" sz="1600" b="1" baseline="-25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010155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381000"/>
            <a:ext cx="8686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4400" b="1" dirty="0" smtClean="0">
                <a:solidFill>
                  <a:schemeClr val="bg1"/>
                </a:solidFill>
              </a:rPr>
              <a:t> How do you </a:t>
            </a:r>
            <a:r>
              <a:rPr lang="en-US" sz="4400" b="1" dirty="0" smtClean="0">
                <a:solidFill>
                  <a:schemeClr val="accent1"/>
                </a:solidFill>
              </a:rPr>
              <a:t>generate</a:t>
            </a:r>
            <a:r>
              <a:rPr lang="en-US" sz="4400" b="1" dirty="0" smtClean="0">
                <a:solidFill>
                  <a:schemeClr val="bg1"/>
                </a:solidFill>
              </a:rPr>
              <a:t>  waves?</a:t>
            </a:r>
            <a:br>
              <a:rPr lang="en-US" sz="4400" b="1" dirty="0" smtClean="0">
                <a:solidFill>
                  <a:schemeClr val="bg1"/>
                </a:solidFill>
              </a:rPr>
            </a:br>
            <a:endParaRPr lang="en-US" sz="4400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4400" b="1" dirty="0" smtClean="0">
                <a:solidFill>
                  <a:schemeClr val="bg1"/>
                </a:solidFill>
              </a:rPr>
              <a:t> Do we expect to </a:t>
            </a:r>
            <a:r>
              <a:rPr lang="en-US" sz="4400" b="1" dirty="0" smtClean="0">
                <a:solidFill>
                  <a:schemeClr val="accent1"/>
                </a:solidFill>
              </a:rPr>
              <a:t>observe</a:t>
            </a:r>
            <a:r>
              <a:rPr lang="en-US" sz="4400" b="1" dirty="0" smtClean="0">
                <a:solidFill>
                  <a:schemeClr val="bg1"/>
                </a:solidFill>
              </a:rPr>
              <a:t> waves?</a:t>
            </a:r>
            <a:br>
              <a:rPr lang="en-US" sz="4400" b="1" dirty="0" smtClean="0">
                <a:solidFill>
                  <a:schemeClr val="bg1"/>
                </a:solidFill>
              </a:rPr>
            </a:br>
            <a:endParaRPr lang="en-US" sz="4400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4400" b="1" dirty="0" smtClean="0">
                <a:solidFill>
                  <a:schemeClr val="bg1"/>
                </a:solidFill>
              </a:rPr>
              <a:t> Can we </a:t>
            </a:r>
            <a:r>
              <a:rPr lang="en-US" sz="4400" b="1" dirty="0" smtClean="0">
                <a:solidFill>
                  <a:schemeClr val="accent1"/>
                </a:solidFill>
              </a:rPr>
              <a:t>detect</a:t>
            </a:r>
            <a:r>
              <a:rPr lang="en-US" sz="4400" b="1" dirty="0" smtClean="0">
                <a:solidFill>
                  <a:schemeClr val="bg1"/>
                </a:solidFill>
              </a:rPr>
              <a:t> waves? </a:t>
            </a:r>
            <a:br>
              <a:rPr lang="en-US" sz="4400" b="1" dirty="0" smtClean="0">
                <a:solidFill>
                  <a:schemeClr val="bg1"/>
                </a:solidFill>
              </a:rPr>
            </a:br>
            <a:endParaRPr lang="en-US" sz="4400" b="1" dirty="0" smtClean="0">
              <a:solidFill>
                <a:schemeClr val="bg1"/>
              </a:solidFill>
            </a:endParaRPr>
          </a:p>
          <a:p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6335524"/>
            <a:ext cx="8991600" cy="4462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300" b="1" dirty="0" smtClean="0">
                <a:solidFill>
                  <a:schemeClr val="accent1"/>
                </a:solidFill>
              </a:rPr>
              <a:t>generate </a:t>
            </a:r>
            <a:r>
              <a:rPr lang="en-US" sz="2300" b="1" dirty="0" smtClean="0">
                <a:solidFill>
                  <a:schemeClr val="bg1"/>
                </a:solidFill>
              </a:rPr>
              <a:t>                                          observe                                              detect                                              </a:t>
            </a:r>
            <a:endParaRPr lang="en-US" sz="23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053209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bg1"/>
                </a:solidFill>
              </a:rPr>
              <a:t>“Wind blowing over a water surface generate waves in the water by a physical process that can not be regarded as known”</a:t>
            </a:r>
            <a:br>
              <a:rPr lang="en-US" sz="2600" b="1" dirty="0" smtClean="0">
                <a:solidFill>
                  <a:schemeClr val="bg1"/>
                </a:solidFill>
              </a:rPr>
            </a:br>
            <a:r>
              <a:rPr lang="en-US" sz="2600" b="1" dirty="0" smtClean="0">
                <a:solidFill>
                  <a:schemeClr val="bg1"/>
                </a:solidFill>
              </a:rPr>
              <a:t/>
            </a:r>
            <a:br>
              <a:rPr lang="en-US" sz="2600" b="1" dirty="0" smtClean="0">
                <a:solidFill>
                  <a:schemeClr val="bg1"/>
                </a:solidFill>
              </a:rPr>
            </a:br>
            <a:r>
              <a:rPr lang="en-US" sz="2600" b="1" dirty="0" smtClean="0">
                <a:solidFill>
                  <a:schemeClr val="bg1"/>
                </a:solidFill>
              </a:rPr>
              <a:t>                                                                               F. </a:t>
            </a:r>
            <a:r>
              <a:rPr lang="en-US" sz="2600" b="1" dirty="0" err="1" smtClean="0">
                <a:solidFill>
                  <a:schemeClr val="bg1"/>
                </a:solidFill>
              </a:rPr>
              <a:t>Ursell</a:t>
            </a:r>
            <a:r>
              <a:rPr lang="en-US" sz="2600" b="1" dirty="0" smtClean="0">
                <a:solidFill>
                  <a:schemeClr val="bg1"/>
                </a:solidFill>
              </a:rPr>
              <a:t>, 1956</a:t>
            </a:r>
            <a:endParaRPr lang="en-US" sz="26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098174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35843" name="Picture 3"/>
          <p:cNvPicPr>
            <a:picLocks noChangeArrowheads="1"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3487" y="2847601"/>
            <a:ext cx="5345560" cy="4010399"/>
          </a:xfrm>
          <a:prstGeom prst="rect">
            <a:avLst/>
          </a:prstGeom>
          <a:noFill/>
          <a:ln algn="in" w="9525">
            <a:noFill/>
            <a:miter lim="800000"/>
            <a:headEnd/>
            <a:tailEnd/>
          </a:ln>
          <a:effectLst/>
        </p:spPr>
      </p:pic>
      <p:pic>
        <p:nvPicPr>
          <p:cNvPr descr="disr_valleyPIA07236" id="10" name="Picture 2"/>
          <p:cNvPicPr>
            <a:picLocks noChangeArrowheads="1"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767943" y="-194180"/>
            <a:ext cx="4016828" cy="3959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/>
          <p:cNvPicPr>
            <a:picLocks noChangeArrowheads="1"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6304" y="-277105"/>
            <a:ext cx="3800475" cy="765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oup 26"/>
          <p:cNvGrpSpPr/>
          <p:nvPr/>
        </p:nvGrpSpPr>
        <p:grpSpPr>
          <a:xfrm>
            <a:off x="590550" y="2838450"/>
            <a:ext cx="5559699" cy="3744913"/>
            <a:chOff x="590550" y="2838450"/>
            <a:chExt cx="5559699" cy="3744913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866775" y="6581775"/>
              <a:ext cx="1181100" cy="1588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981075" y="6181725"/>
              <a:ext cx="816249" cy="400110"/>
            </a:xfrm>
            <a:prstGeom prst="rect">
              <a:avLst/>
            </a:prstGeom>
            <a:noFill/>
          </p:spPr>
          <p:txBody>
            <a:bodyPr rtlCol="0" wrap="none">
              <a:spAutoFit/>
            </a:bodyPr>
            <a:lstStyle/>
            <a:p>
              <a:r>
                <a:rPr b="1" dirty="0" lang="en-US" smtClean="0" sz="2000">
                  <a:solidFill>
                    <a:schemeClr val="bg1"/>
                  </a:solidFill>
                </a:rPr>
                <a:t>10 cm</a:t>
              </a:r>
              <a:endParaRPr b="1" dirty="0" lang="en-US" sz="2000">
                <a:solidFill>
                  <a:schemeClr val="bg1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019175" y="5229225"/>
              <a:ext cx="1028700" cy="9525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133475" y="4829175"/>
              <a:ext cx="816249" cy="400110"/>
            </a:xfrm>
            <a:prstGeom prst="rect">
              <a:avLst/>
            </a:prstGeom>
            <a:noFill/>
          </p:spPr>
          <p:txBody>
            <a:bodyPr rtlCol="0" wrap="square">
              <a:spAutoFit/>
            </a:bodyPr>
            <a:lstStyle/>
            <a:p>
              <a:r>
                <a:rPr b="1" dirty="0" lang="en-US" smtClean="0" sz="2000">
                  <a:solidFill>
                    <a:schemeClr val="bg1"/>
                  </a:solidFill>
                </a:rPr>
                <a:t>10 cm</a:t>
              </a:r>
              <a:endParaRPr b="1" dirty="0" lang="en-US" sz="2000">
                <a:solidFill>
                  <a:schemeClr val="bg1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590550" y="4333876"/>
              <a:ext cx="1381125" cy="333374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 rot="20882423">
              <a:off x="752475" y="4181475"/>
              <a:ext cx="816249" cy="400110"/>
            </a:xfrm>
            <a:prstGeom prst="rect">
              <a:avLst/>
            </a:prstGeom>
            <a:noFill/>
          </p:spPr>
          <p:txBody>
            <a:bodyPr rtlCol="0" wrap="square">
              <a:spAutoFit/>
            </a:bodyPr>
            <a:lstStyle/>
            <a:p>
              <a:r>
                <a:rPr b="1" dirty="0" lang="en-US" smtClean="0" sz="2000">
                  <a:solidFill>
                    <a:schemeClr val="bg1"/>
                  </a:solidFill>
                </a:rPr>
                <a:t>20 cm</a:t>
              </a:r>
              <a:endParaRPr b="1" dirty="0" lang="en-US" sz="2000">
                <a:solidFill>
                  <a:schemeClr val="bg1"/>
                </a:solidFill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 flipV="1" rot="5400000">
              <a:off x="5424486" y="3090863"/>
              <a:ext cx="552450" cy="428625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arrow"/>
              <a:tailEnd type="arrow"/>
            </a:ln>
            <a:scene3d>
              <a:camera prst="orthographicFront">
                <a:rot lat="0" lon="0" rev="7620000"/>
              </a:camera>
              <a:lightRig dir="t" rig="threeP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334000" y="2838450"/>
              <a:ext cx="816249" cy="400110"/>
            </a:xfrm>
            <a:prstGeom prst="rect">
              <a:avLst/>
            </a:prstGeom>
            <a:noFill/>
          </p:spPr>
          <p:txBody>
            <a:bodyPr rtlCol="0" wrap="square">
              <a:spAutoFit/>
            </a:bodyPr>
            <a:lstStyle/>
            <a:p>
              <a:r>
                <a:rPr b="1" dirty="0" lang="en-US" smtClean="0" sz="2000">
                  <a:solidFill>
                    <a:schemeClr val="bg1"/>
                  </a:solidFill>
                </a:rPr>
                <a:t>1 km</a:t>
              </a:r>
              <a:endParaRPr b="1" dirty="0" lang="en-US" sz="20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728179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dur="indefinite" id="1" nodeType="tmRoot" restart="never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13828" r="13828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66064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3629354"/>
            <a:ext cx="9144000" cy="2782711"/>
            <a:chOff x="0" y="3629354"/>
            <a:chExt cx="9144000" cy="278271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123244"/>
              <a:ext cx="9144000" cy="95057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5047519"/>
              <a:ext cx="2900321" cy="71250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5649264"/>
              <a:ext cx="3529004" cy="76280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556000" y="5777064"/>
              <a:ext cx="353779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smtClean="0">
                  <a:solidFill>
                    <a:srgbClr val="BFBFBF"/>
                  </a:solidFill>
                  <a:latin typeface="Arial"/>
                  <a:cs typeface="Arial"/>
                </a:rPr>
                <a:t>(Dispersion Relation)</a:t>
              </a:r>
              <a:endParaRPr lang="en-US" sz="2600" b="1" dirty="0">
                <a:solidFill>
                  <a:srgbClr val="BFBFBF"/>
                </a:solidFill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0" y="3629354"/>
              <a:ext cx="227785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smtClean="0">
                  <a:solidFill>
                    <a:schemeClr val="bg1">
                      <a:lumMod val="75000"/>
                    </a:schemeClr>
                  </a:solidFill>
                  <a:latin typeface="Arial"/>
                  <a:cs typeface="Arial"/>
                </a:rPr>
                <a:t>Growth Rate:</a:t>
              </a:r>
              <a:endParaRPr lang="en-US" sz="2600" b="1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36244" y="5108196"/>
              <a:ext cx="356905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smtClean="0">
                  <a:solidFill>
                    <a:srgbClr val="BFBFBF"/>
                  </a:solidFill>
                  <a:latin typeface="Arial"/>
                  <a:cs typeface="Arial"/>
                </a:rPr>
                <a:t>(Viscous Dissipation)</a:t>
              </a:r>
              <a:endParaRPr lang="en-US" sz="2600" b="1" dirty="0">
                <a:solidFill>
                  <a:srgbClr val="BFBFB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6200" y="6335524"/>
            <a:ext cx="8991600" cy="4462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300" b="1" dirty="0" smtClean="0">
                <a:solidFill>
                  <a:schemeClr val="accent1"/>
                </a:solidFill>
              </a:rPr>
              <a:t>generate </a:t>
            </a:r>
            <a:r>
              <a:rPr lang="en-US" sz="2300" b="1" dirty="0" smtClean="0">
                <a:solidFill>
                  <a:schemeClr val="bg1"/>
                </a:solidFill>
              </a:rPr>
              <a:t>                                          observe                                              detect                                              </a:t>
            </a:r>
            <a:endParaRPr lang="en-US" sz="2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032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268" name="TextBox 8"/>
          <p:cNvSpPr txBox="1">
            <a:spLocks noChangeArrowheads="1"/>
          </p:cNvSpPr>
          <p:nvPr/>
        </p:nvSpPr>
        <p:spPr bwMode="auto">
          <a:xfrm>
            <a:off x="0" y="762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itchFamily="34" charset="0"/>
              </a:rPr>
              <a:t>A Threshold for Wind-Wave Growth (</a:t>
            </a:r>
            <a:r>
              <a:rPr lang="en-US" sz="2400" b="1" dirty="0" err="1">
                <a:solidFill>
                  <a:schemeClr val="bg1"/>
                </a:solidFill>
                <a:latin typeface="Calibri" pitchFamily="34" charset="0"/>
              </a:rPr>
              <a:t>Donelan</a:t>
            </a:r>
            <a:r>
              <a:rPr lang="en-US" sz="2400" b="1" dirty="0">
                <a:solidFill>
                  <a:schemeClr val="bg1"/>
                </a:solidFill>
                <a:latin typeface="Calibri" pitchFamily="34" charset="0"/>
              </a:rPr>
              <a:t> and Plant, JGR 2009)</a:t>
            </a:r>
          </a:p>
        </p:txBody>
      </p:sp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3592" y="582929"/>
            <a:ext cx="4586288" cy="751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1002" y="576943"/>
            <a:ext cx="4572000" cy="7435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-400050" y="6297930"/>
            <a:ext cx="4572000" cy="8343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0240" y="576943"/>
            <a:ext cx="4572000" cy="7435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4738007" y="6313715"/>
            <a:ext cx="4572000" cy="8343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" y="6335524"/>
            <a:ext cx="8991600" cy="4462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300" b="1" dirty="0" smtClean="0">
                <a:solidFill>
                  <a:schemeClr val="accent1"/>
                </a:solidFill>
              </a:rPr>
              <a:t>generate </a:t>
            </a:r>
            <a:r>
              <a:rPr lang="en-US" sz="2300" b="1" dirty="0" smtClean="0">
                <a:solidFill>
                  <a:schemeClr val="bg1"/>
                </a:solidFill>
              </a:rPr>
              <a:t>                                          observe                                              detect                                              </a:t>
            </a:r>
            <a:endParaRPr lang="en-US" sz="2300" b="1" dirty="0">
              <a:solidFill>
                <a:schemeClr val="bg1"/>
              </a:solidFill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3505200" y="704671"/>
            <a:ext cx="3048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Changing Water Temperature </a:t>
            </a:r>
            <a:b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(Viscosity)</a:t>
            </a:r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809996" y="3055203"/>
            <a:ext cx="1752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Changing Fetch</a:t>
            </a:r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343396" y="4114800"/>
            <a:ext cx="1219200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>
            <a:off x="3657600" y="2133600"/>
            <a:ext cx="1219200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10449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125" name="TextBox 6"/>
          <p:cNvSpPr txBox="1">
            <a:spLocks noChangeArrowheads="1"/>
          </p:cNvSpPr>
          <p:nvPr/>
        </p:nvSpPr>
        <p:spPr bwMode="auto">
          <a:xfrm>
            <a:off x="0" y="76200"/>
            <a:ext cx="9144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000" b="1">
                <a:solidFill>
                  <a:schemeClr val="bg1"/>
                </a:solidFill>
                <a:latin typeface="Calibri" pitchFamily="34" charset="0"/>
              </a:rPr>
              <a:t>Threshold for Exponential Wind-Wave Growth</a:t>
            </a:r>
          </a:p>
        </p:txBody>
      </p:sp>
      <p:sp>
        <p:nvSpPr>
          <p:cNvPr id="5129" name="TextBox 10"/>
          <p:cNvSpPr txBox="1">
            <a:spLocks noChangeArrowheads="1"/>
          </p:cNvSpPr>
          <p:nvPr/>
        </p:nvSpPr>
        <p:spPr bwMode="auto">
          <a:xfrm>
            <a:off x="152400" y="914400"/>
            <a:ext cx="4114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Calibri" pitchFamily="34" charset="0"/>
              </a:rPr>
              <a:t>Balance exponential growth rate from shear-flow mechanism against viscous dissipation.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" y="6335524"/>
            <a:ext cx="8991600" cy="4462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300" b="1" dirty="0" smtClean="0">
                <a:solidFill>
                  <a:schemeClr val="accent1"/>
                </a:solidFill>
              </a:rPr>
              <a:t>generate </a:t>
            </a:r>
            <a:r>
              <a:rPr lang="en-US" sz="2300" b="1" dirty="0" smtClean="0">
                <a:solidFill>
                  <a:schemeClr val="bg1"/>
                </a:solidFill>
              </a:rPr>
              <a:t>                                          observe                                              detect                                              </a:t>
            </a:r>
            <a:endParaRPr lang="en-US" sz="2300" b="1" dirty="0">
              <a:solidFill>
                <a:schemeClr val="bg1"/>
              </a:solidFill>
            </a:endParaRP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"/>
            <a:ext cx="9144000" cy="613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450616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13828" r="13828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589"/>
            <a:ext cx="9144000" cy="300289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0" y="3629354"/>
            <a:ext cx="9144000" cy="2782711"/>
            <a:chOff x="0" y="3629354"/>
            <a:chExt cx="9144000" cy="278271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123244"/>
              <a:ext cx="9144000" cy="950572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5047519"/>
              <a:ext cx="2900321" cy="712506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5649264"/>
              <a:ext cx="3529004" cy="76280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3556000" y="5777064"/>
              <a:ext cx="353779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smtClean="0">
                  <a:solidFill>
                    <a:srgbClr val="BFBFBF"/>
                  </a:solidFill>
                  <a:latin typeface="Arial"/>
                  <a:cs typeface="Arial"/>
                </a:rPr>
                <a:t>(Dispersion Relation)</a:t>
              </a:r>
              <a:endParaRPr lang="en-US" sz="2600" b="1" dirty="0">
                <a:solidFill>
                  <a:srgbClr val="BFBFBF"/>
                </a:solidFill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0" y="3629354"/>
              <a:ext cx="227785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smtClean="0">
                  <a:solidFill>
                    <a:schemeClr val="bg1">
                      <a:lumMod val="75000"/>
                    </a:schemeClr>
                  </a:solidFill>
                  <a:latin typeface="Arial"/>
                  <a:cs typeface="Arial"/>
                </a:rPr>
                <a:t>Growth Rate:</a:t>
              </a:r>
              <a:endParaRPr lang="en-US" sz="2600" b="1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536244" y="5108196"/>
              <a:ext cx="356905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smtClean="0">
                  <a:solidFill>
                    <a:srgbClr val="BFBFBF"/>
                  </a:solidFill>
                  <a:latin typeface="Arial"/>
                  <a:cs typeface="Arial"/>
                </a:rPr>
                <a:t>(Viscous Dissipation)</a:t>
              </a:r>
              <a:endParaRPr lang="en-US" sz="2600" b="1" dirty="0">
                <a:solidFill>
                  <a:srgbClr val="BFBFB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76200" y="6335524"/>
            <a:ext cx="8991600" cy="4462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300" b="1" dirty="0" smtClean="0">
                <a:solidFill>
                  <a:schemeClr val="bg1"/>
                </a:solidFill>
              </a:rPr>
              <a:t>generate                                           </a:t>
            </a:r>
            <a:r>
              <a:rPr lang="en-US" sz="2300" b="1" dirty="0" smtClean="0">
                <a:solidFill>
                  <a:schemeClr val="accent1"/>
                </a:solidFill>
              </a:rPr>
              <a:t>observe</a:t>
            </a:r>
            <a:r>
              <a:rPr lang="en-US" sz="2300" b="1" dirty="0" smtClean="0">
                <a:solidFill>
                  <a:schemeClr val="bg1"/>
                </a:solidFill>
              </a:rPr>
              <a:t>                                              detect                                              </a:t>
            </a:r>
            <a:endParaRPr lang="en-US" sz="2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023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63" y="762000"/>
            <a:ext cx="8609637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3799" name="Object 7"/>
          <p:cNvGraphicFramePr>
            <a:graphicFrameLocks noChangeAspect="1"/>
          </p:cNvGraphicFramePr>
          <p:nvPr/>
        </p:nvGraphicFramePr>
        <p:xfrm>
          <a:off x="533400" y="4572000"/>
          <a:ext cx="2757488" cy="1412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4" imgW="1206360" imgH="609480" progId="Equation.3">
                  <p:embed/>
                </p:oleObj>
              </mc:Choice>
              <mc:Fallback>
                <p:oleObj name="Equation" r:id="rId4" imgW="1206360" imgH="609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572000"/>
                        <a:ext cx="2757488" cy="141204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2400" y="152400"/>
            <a:ext cx="868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Bragg Backscatter: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5486400"/>
            <a:ext cx="1676400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Collyer</a:t>
            </a:r>
            <a:r>
              <a:rPr lang="en-US" sz="2000" b="1" dirty="0" smtClean="0">
                <a:solidFill>
                  <a:schemeClr val="bg1"/>
                </a:solidFill>
              </a:rPr>
              <a:t>, 1994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6335524"/>
            <a:ext cx="8991600" cy="4462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300" b="1" dirty="0" smtClean="0">
                <a:solidFill>
                  <a:schemeClr val="bg1"/>
                </a:solidFill>
              </a:rPr>
              <a:t>generate</a:t>
            </a:r>
            <a:r>
              <a:rPr lang="en-US" sz="2300" b="1" dirty="0" smtClean="0">
                <a:solidFill>
                  <a:schemeClr val="accent1"/>
                </a:solidFill>
              </a:rPr>
              <a:t> </a:t>
            </a:r>
            <a:r>
              <a:rPr lang="en-US" sz="2300" b="1" dirty="0" smtClean="0">
                <a:solidFill>
                  <a:schemeClr val="bg1"/>
                </a:solidFill>
              </a:rPr>
              <a:t>                                          observe                                              </a:t>
            </a:r>
            <a:r>
              <a:rPr lang="en-US" sz="2300" b="1" dirty="0" smtClean="0">
                <a:solidFill>
                  <a:schemeClr val="accent1"/>
                </a:solidFill>
              </a:rPr>
              <a:t>detect</a:t>
            </a:r>
            <a:r>
              <a:rPr lang="en-US" sz="2300" b="1" dirty="0" smtClean="0">
                <a:solidFill>
                  <a:schemeClr val="bg1"/>
                </a:solidFill>
              </a:rPr>
              <a:t>                                              </a:t>
            </a:r>
            <a:endParaRPr lang="en-US" sz="2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82595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6335524"/>
            <a:ext cx="8991600" cy="4462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300" b="1" dirty="0" smtClean="0">
                <a:solidFill>
                  <a:schemeClr val="bg1"/>
                </a:solidFill>
              </a:rPr>
              <a:t>generate</a:t>
            </a:r>
            <a:r>
              <a:rPr lang="en-US" sz="2300" b="1" dirty="0" smtClean="0">
                <a:solidFill>
                  <a:schemeClr val="accent1"/>
                </a:solidFill>
              </a:rPr>
              <a:t> </a:t>
            </a:r>
            <a:r>
              <a:rPr lang="en-US" sz="2300" b="1" dirty="0" smtClean="0">
                <a:solidFill>
                  <a:schemeClr val="bg1"/>
                </a:solidFill>
              </a:rPr>
              <a:t>                                          observe                                              </a:t>
            </a:r>
            <a:r>
              <a:rPr lang="en-US" sz="2300" b="1" dirty="0" smtClean="0">
                <a:solidFill>
                  <a:schemeClr val="accent1"/>
                </a:solidFill>
              </a:rPr>
              <a:t>detect</a:t>
            </a:r>
            <a:r>
              <a:rPr lang="en-US" sz="2300" b="1" dirty="0" smtClean="0">
                <a:solidFill>
                  <a:schemeClr val="bg1"/>
                </a:solidFill>
              </a:rPr>
              <a:t>                                              </a:t>
            </a:r>
            <a:endParaRPr lang="en-US" sz="2300" b="1" dirty="0">
              <a:solidFill>
                <a:schemeClr val="bg1"/>
              </a:solidFill>
            </a:endParaRP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0"/>
            <a:ext cx="7335801" cy="6251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1413933" y="3302000"/>
            <a:ext cx="6214534" cy="2539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9344119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152400" y="0"/>
            <a:ext cx="8686800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600" b="1" dirty="0">
                <a:solidFill>
                  <a:schemeClr val="bg1"/>
                </a:solidFill>
                <a:latin typeface="Calibri" pitchFamily="34" charset="0"/>
              </a:rPr>
              <a:t> Threshold wind speeds (for </a:t>
            </a:r>
            <a:r>
              <a:rPr lang="en-US" sz="2600" b="1" dirty="0" err="1">
                <a:solidFill>
                  <a:schemeClr val="bg1"/>
                </a:solidFill>
                <a:latin typeface="Calibri" pitchFamily="34" charset="0"/>
              </a:rPr>
              <a:t>scatterometry</a:t>
            </a:r>
            <a:r>
              <a:rPr lang="en-US" sz="2600" b="1" dirty="0">
                <a:solidFill>
                  <a:schemeClr val="bg1"/>
                </a:solidFill>
                <a:latin typeface="Calibri" pitchFamily="34" charset="0"/>
              </a:rPr>
              <a:t>) on Titan are </a:t>
            </a:r>
            <a:br>
              <a:rPr lang="en-US" sz="2600" b="1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en-US" sz="2600" b="1" dirty="0">
                <a:solidFill>
                  <a:schemeClr val="bg1"/>
                </a:solidFill>
                <a:latin typeface="Calibri" pitchFamily="34" charset="0"/>
              </a:rPr>
              <a:t>  </a:t>
            </a:r>
            <a:r>
              <a:rPr lang="en-US" sz="2600" b="1" dirty="0" smtClean="0">
                <a:solidFill>
                  <a:schemeClr val="bg1"/>
                </a:solidFill>
                <a:latin typeface="Calibri" pitchFamily="34" charset="0"/>
              </a:rPr>
              <a:t> expected </a:t>
            </a:r>
            <a:r>
              <a:rPr lang="en-US" sz="2600" b="1" dirty="0">
                <a:solidFill>
                  <a:schemeClr val="bg1"/>
                </a:solidFill>
                <a:latin typeface="Calibri" pitchFamily="34" charset="0"/>
              </a:rPr>
              <a:t>to be between </a:t>
            </a:r>
            <a:r>
              <a:rPr lang="en-US" sz="2600" b="1" dirty="0" smtClean="0">
                <a:solidFill>
                  <a:schemeClr val="bg1"/>
                </a:solidFill>
                <a:latin typeface="Calibri" pitchFamily="34" charset="0"/>
              </a:rPr>
              <a:t>2.5-4 </a:t>
            </a:r>
            <a:r>
              <a:rPr lang="en-US" sz="2600" b="1" dirty="0">
                <a:solidFill>
                  <a:schemeClr val="bg1"/>
                </a:solidFill>
                <a:latin typeface="Calibri" pitchFamily="34" charset="0"/>
              </a:rPr>
              <a:t>times lower than </a:t>
            </a:r>
            <a:r>
              <a:rPr lang="en-US" sz="2600" b="1" dirty="0" smtClean="0">
                <a:solidFill>
                  <a:schemeClr val="bg1"/>
                </a:solidFill>
                <a:latin typeface="Calibri" pitchFamily="34" charset="0"/>
              </a:rPr>
              <a:t>earth</a:t>
            </a:r>
            <a:endParaRPr lang="en-US" sz="2600" b="1" dirty="0">
              <a:solidFill>
                <a:schemeClr val="bg1"/>
              </a:solidFill>
              <a:latin typeface="Calibri" pitchFamily="34" charset="0"/>
            </a:endParaRPr>
          </a:p>
          <a:p>
            <a:pPr lvl="1">
              <a:buFont typeface="Arial" charset="0"/>
              <a:buChar char="•"/>
            </a:pPr>
            <a:r>
              <a:rPr lang="en-US" sz="2600" b="1" dirty="0" smtClean="0">
                <a:solidFill>
                  <a:schemeClr val="bg1"/>
                </a:solidFill>
                <a:latin typeface="Calibri" pitchFamily="34" charset="0"/>
              </a:rPr>
              <a:t> Scatter is primary driven by viscosity </a:t>
            </a:r>
            <a:br>
              <a:rPr lang="en-US" sz="2600" b="1" dirty="0" smtClean="0">
                <a:solidFill>
                  <a:schemeClr val="bg1"/>
                </a:solidFill>
                <a:latin typeface="Calibri" pitchFamily="34" charset="0"/>
              </a:rPr>
            </a:br>
            <a:endParaRPr lang="en-US" sz="16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2600" b="1" dirty="0" smtClean="0">
                <a:solidFill>
                  <a:schemeClr val="bg1"/>
                </a:solidFill>
                <a:latin typeface="Calibri" pitchFamily="34" charset="0"/>
              </a:rPr>
              <a:t> Current GCM models suggest that wind speeds vary </a:t>
            </a:r>
            <a:br>
              <a:rPr lang="en-US" sz="2600" b="1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en-US" sz="2600" b="1" dirty="0" smtClean="0">
                <a:solidFill>
                  <a:schemeClr val="bg1"/>
                </a:solidFill>
                <a:latin typeface="Calibri" pitchFamily="34" charset="0"/>
              </a:rPr>
              <a:t>   seasonally, and may exceed threshold during spring and   </a:t>
            </a:r>
            <a:br>
              <a:rPr lang="en-US" sz="2600" b="1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en-US" sz="2600" b="1" dirty="0" smtClean="0">
                <a:solidFill>
                  <a:schemeClr val="bg1"/>
                </a:solidFill>
                <a:latin typeface="Calibri" pitchFamily="34" charset="0"/>
              </a:rPr>
              <a:t>   summer</a:t>
            </a:r>
            <a:br>
              <a:rPr lang="en-US" sz="2600" b="1" dirty="0" smtClean="0">
                <a:solidFill>
                  <a:schemeClr val="bg1"/>
                </a:solidFill>
                <a:latin typeface="Calibri" pitchFamily="34" charset="0"/>
              </a:rPr>
            </a:br>
            <a:endParaRPr lang="en-US" sz="16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2600" b="1" dirty="0" smtClean="0">
                <a:solidFill>
                  <a:schemeClr val="bg1"/>
                </a:solidFill>
                <a:latin typeface="Calibri" pitchFamily="34" charset="0"/>
              </a:rPr>
              <a:t>Bragg </a:t>
            </a:r>
            <a:r>
              <a:rPr lang="en-US" sz="2600" b="1" dirty="0">
                <a:solidFill>
                  <a:schemeClr val="bg1"/>
                </a:solidFill>
                <a:latin typeface="Calibri" pitchFamily="34" charset="0"/>
              </a:rPr>
              <a:t>backscatter on Hydrocarbon lakes is reduced by a </a:t>
            </a:r>
            <a:br>
              <a:rPr lang="en-US" sz="2600" b="1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en-US" sz="26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6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600" b="1" dirty="0">
                <a:solidFill>
                  <a:schemeClr val="bg1"/>
                </a:solidFill>
                <a:latin typeface="Calibri" pitchFamily="34" charset="0"/>
              </a:rPr>
              <a:t>lower dielectric constant, but enhanced by increased </a:t>
            </a:r>
            <a:br>
              <a:rPr lang="en-US" sz="2600" b="1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en-US" sz="2600" b="1" dirty="0">
                <a:solidFill>
                  <a:schemeClr val="bg1"/>
                </a:solidFill>
                <a:latin typeface="Calibri" pitchFamily="34" charset="0"/>
              </a:rPr>
              <a:t>  </a:t>
            </a:r>
            <a:r>
              <a:rPr lang="en-US" sz="2600" b="1" dirty="0" smtClean="0">
                <a:solidFill>
                  <a:schemeClr val="bg1"/>
                </a:solidFill>
                <a:latin typeface="Calibri" pitchFamily="34" charset="0"/>
              </a:rPr>
              <a:t>spectral </a:t>
            </a:r>
            <a:r>
              <a:rPr lang="en-US" sz="2600" b="1" dirty="0">
                <a:solidFill>
                  <a:schemeClr val="bg1"/>
                </a:solidFill>
                <a:latin typeface="Calibri" pitchFamily="34" charset="0"/>
              </a:rPr>
              <a:t>power at the resonant </a:t>
            </a:r>
            <a:r>
              <a:rPr lang="en-US" sz="2600" b="1" dirty="0" smtClean="0">
                <a:solidFill>
                  <a:schemeClr val="bg1"/>
                </a:solidFill>
                <a:latin typeface="Calibri" pitchFamily="34" charset="0"/>
              </a:rPr>
              <a:t>Bragg wavelengths</a:t>
            </a:r>
            <a:endParaRPr lang="en-US" sz="2600" b="1" dirty="0">
              <a:solidFill>
                <a:schemeClr val="bg1"/>
              </a:solidFill>
              <a:latin typeface="Calibri" pitchFamily="34" charset="0"/>
            </a:endParaRPr>
          </a:p>
          <a:p>
            <a:pPr lvl="1">
              <a:buFont typeface="Arial" charset="0"/>
              <a:buChar char="•"/>
            </a:pPr>
            <a:r>
              <a:rPr lang="en-US" sz="2600" b="1" dirty="0">
                <a:solidFill>
                  <a:schemeClr val="bg1"/>
                </a:solidFill>
                <a:latin typeface="Calibri" pitchFamily="34" charset="0"/>
              </a:rPr>
              <a:t> Models predict returns near or below the SAR noise-</a:t>
            </a:r>
            <a:br>
              <a:rPr lang="en-US" sz="2600" b="1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en-US" sz="2600" b="1" dirty="0">
                <a:solidFill>
                  <a:schemeClr val="bg1"/>
                </a:solidFill>
                <a:latin typeface="Calibri" pitchFamily="34" charset="0"/>
              </a:rPr>
              <a:t>   equivalent backscatter </a:t>
            </a:r>
            <a:r>
              <a:rPr lang="en-US" sz="2600" b="1" dirty="0" smtClean="0">
                <a:solidFill>
                  <a:schemeClr val="bg1"/>
                </a:solidFill>
                <a:latin typeface="Calibri" pitchFamily="34" charset="0"/>
              </a:rPr>
              <a:t>(single pixel) for </a:t>
            </a:r>
            <a:r>
              <a:rPr lang="en-US" sz="2600" b="1" dirty="0">
                <a:solidFill>
                  <a:schemeClr val="bg1"/>
                </a:solidFill>
                <a:latin typeface="Calibri" pitchFamily="34" charset="0"/>
              </a:rPr>
              <a:t>expected </a:t>
            </a:r>
            <a:r>
              <a:rPr lang="en-US" sz="2600" b="1" dirty="0" smtClean="0">
                <a:solidFill>
                  <a:schemeClr val="bg1"/>
                </a:solidFill>
                <a:latin typeface="Calibri" pitchFamily="34" charset="0"/>
              </a:rPr>
              <a:t>winds</a:t>
            </a:r>
            <a:br>
              <a:rPr lang="en-US" sz="2600" b="1" dirty="0" smtClean="0">
                <a:solidFill>
                  <a:schemeClr val="bg1"/>
                </a:solidFill>
                <a:latin typeface="Calibri" pitchFamily="34" charset="0"/>
              </a:rPr>
            </a:br>
            <a:endParaRPr lang="en-US" sz="16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2600" b="1" dirty="0" smtClean="0">
                <a:solidFill>
                  <a:schemeClr val="bg1"/>
                </a:solidFill>
                <a:latin typeface="Calibri" pitchFamily="34" charset="0"/>
              </a:rPr>
              <a:t> The presence (or absence) of waves during the Cassini </a:t>
            </a:r>
            <a:br>
              <a:rPr lang="en-US" sz="2600" b="1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en-US" sz="2600" b="1" dirty="0" smtClean="0">
                <a:solidFill>
                  <a:schemeClr val="bg1"/>
                </a:solidFill>
                <a:latin typeface="Calibri" pitchFamily="34" charset="0"/>
              </a:rPr>
              <a:t>   Solstice mission may provide a constraint on allowable </a:t>
            </a:r>
            <a:br>
              <a:rPr lang="en-US" sz="2600" b="1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en-US" sz="2600" b="1" dirty="0" smtClean="0">
                <a:solidFill>
                  <a:schemeClr val="bg1"/>
                </a:solidFill>
                <a:latin typeface="Calibri" pitchFamily="34" charset="0"/>
              </a:rPr>
              <a:t>   wind speed / liquid viscosity (composition) [surfactants?]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en-US" sz="2800" b="1" dirty="0">
                <a:solidFill>
                  <a:schemeClr val="bg1"/>
                </a:solidFill>
                <a:latin typeface="Calibri" pitchFamily="34" charset="0"/>
              </a:rPr>
            </a:br>
            <a:endParaRPr lang="en-US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340" name="TextBox 6"/>
          <p:cNvSpPr txBox="1">
            <a:spLocks noChangeArrowheads="1"/>
          </p:cNvSpPr>
          <p:nvPr/>
        </p:nvSpPr>
        <p:spPr bwMode="auto">
          <a:xfrm>
            <a:off x="76200" y="6335713"/>
            <a:ext cx="8991600" cy="4460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300" b="1">
                <a:solidFill>
                  <a:schemeClr val="accent1"/>
                </a:solidFill>
                <a:latin typeface="Calibri" pitchFamily="34" charset="0"/>
              </a:rPr>
              <a:t>Conclusions</a:t>
            </a:r>
            <a:endParaRPr lang="en-US" sz="2300" b="1">
              <a:solidFill>
                <a:schemeClr val="bg1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200064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8800"/>
            <a:ext cx="9144000" cy="917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5" name="Rectangle 4"/>
          <p:cNvSpPr/>
          <p:nvPr/>
        </p:nvSpPr>
        <p:spPr>
          <a:xfrm>
            <a:off x="31214" y="6629400"/>
            <a:ext cx="2635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Clemente and Yan [2000].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</a:rPr>
              <a:t>Surfactants?</a:t>
            </a:r>
          </a:p>
        </p:txBody>
      </p:sp>
    </p:spTree>
    <p:extLst>
      <p:ext uri="{BB962C8B-B14F-4D97-AF65-F5344CB8AC3E}">
        <p14:creationId xmlns:p14="http://schemas.microsoft.com/office/powerpoint/2010/main" val="2666959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 noGrp="1"/>
          </p:cNvPicPr>
          <p:nvPr>
            <p:ph idx="1"/>
          </p:nvPr>
        </p:nvPicPr>
        <p:blipFill>
          <a:blip r:embed="rId3"/>
          <a:srcRect b="67"/>
          <a:stretch>
            <a:fillRect/>
          </a:stretch>
        </p:blipFill>
        <p:spPr>
          <a:xfrm>
            <a:off x="-2150219" y="0"/>
            <a:ext cx="12469964" cy="6858000"/>
          </a:xfrm>
        </p:spPr>
      </p:pic>
      <p:sp>
        <p:nvSpPr>
          <p:cNvPr id="5" name="TextBox 4"/>
          <p:cNvSpPr txBox="1"/>
          <p:nvPr/>
        </p:nvSpPr>
        <p:spPr>
          <a:xfrm>
            <a:off x="288641" y="6340823"/>
            <a:ext cx="3052376" cy="369332"/>
          </a:xfrm>
          <a:prstGeom prst="rect">
            <a:avLst/>
          </a:prstGeom>
          <a:noFill/>
        </p:spPr>
        <p:txBody>
          <a:bodyPr rtlCol="0" wrap="none">
            <a:spAutoFit/>
          </a:bodyPr>
          <a:lstStyle/>
          <a:p>
            <a:r>
              <a:rPr b="1" dirty="0" lang="en-US" smtClean="0">
                <a:solidFill>
                  <a:srgbClr val="FFFFFF"/>
                </a:solidFill>
              </a:rPr>
              <a:t>Image Credit: NASA / JHU APL</a:t>
            </a:r>
            <a:endParaRPr b="1" dirty="0"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476920"/>
      </p:ext>
    </p:extLst>
  </p:cSld>
  <p:clrMapOvr>
    <a:masterClrMapping/>
  </p:clrMapOvr>
  <p:timing>
    <p:tnLst>
      <p:par>
        <p:cTn xmlns:p14="http://schemas.microsoft.com/office/powerpoint/2010/main" dur="indefinite" id="1" nodeType="tmRoot" restart="never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29" name="Rectangle 1"/>
          <p:cNvSpPr>
            <a:spLocks/>
          </p:cNvSpPr>
          <p:nvPr/>
        </p:nvSpPr>
        <p:spPr bwMode="auto">
          <a:xfrm>
            <a:off x="0" y="-258961"/>
            <a:ext cx="9144000" cy="122336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A Guide to Desert Vacationing for the Hydrophobic</a:t>
            </a:r>
            <a:endParaRPr lang="en-US" sz="2500" b="1" dirty="0">
              <a:solidFill>
                <a:schemeClr val="bg1"/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  <p:pic>
        <p:nvPicPr>
          <p:cNvPr id="22530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3515" y="3900041"/>
            <a:ext cx="3768328" cy="277713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009555" y="6125766"/>
            <a:ext cx="1107281" cy="428625"/>
            <a:chOff x="0" y="0"/>
            <a:chExt cx="991" cy="384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0" y="254"/>
              <a:ext cx="991" cy="130"/>
              <a:chOff x="0" y="0"/>
              <a:chExt cx="991" cy="129"/>
            </a:xfrm>
          </p:grpSpPr>
          <p:sp>
            <p:nvSpPr>
              <p:cNvPr id="22533" name="Rectangle 5"/>
              <p:cNvSpPr>
                <a:spLocks/>
              </p:cNvSpPr>
              <p:nvPr/>
            </p:nvSpPr>
            <p:spPr bwMode="auto">
              <a:xfrm>
                <a:off x="0" y="0"/>
                <a:ext cx="497" cy="129"/>
              </a:xfrm>
              <a:prstGeom prst="rect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34" name="Rectangle 6"/>
              <p:cNvSpPr>
                <a:spLocks/>
              </p:cNvSpPr>
              <p:nvPr/>
            </p:nvSpPr>
            <p:spPr bwMode="auto">
              <a:xfrm>
                <a:off x="494" y="0"/>
                <a:ext cx="497" cy="129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22535" name="Rectangle 7"/>
            <p:cNvSpPr>
              <a:spLocks/>
            </p:cNvSpPr>
            <p:nvPr/>
          </p:nvSpPr>
          <p:spPr bwMode="auto">
            <a:xfrm>
              <a:off x="128" y="0"/>
              <a:ext cx="702" cy="268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r>
                <a:rPr lang="en-US" sz="1700" dirty="0">
                  <a:solidFill>
                    <a:srgbClr val="FFFFFF"/>
                  </a:solidFill>
                  <a:latin typeface="Lucida Grande" charset="0"/>
                  <a:ea typeface="Lucida Grande" charset="0"/>
                  <a:cs typeface="Lucida Grande" charset="0"/>
                  <a:sym typeface="Lucida Grande" charset="0"/>
                </a:rPr>
                <a:t>~ 30km</a:t>
              </a:r>
            </a:p>
          </p:txBody>
        </p:sp>
      </p:grpSp>
      <p:sp>
        <p:nvSpPr>
          <p:cNvPr id="22536" name="Rectangle 8"/>
          <p:cNvSpPr>
            <a:spLocks/>
          </p:cNvSpPr>
          <p:nvPr/>
        </p:nvSpPr>
        <p:spPr bwMode="auto">
          <a:xfrm>
            <a:off x="0" y="696516"/>
            <a:ext cx="4527352" cy="32146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700" dirty="0">
                <a:solidFill>
                  <a:schemeClr val="bg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Dune and ripples in </a:t>
            </a:r>
            <a:r>
              <a:rPr lang="en-US" sz="1700" dirty="0" err="1">
                <a:solidFill>
                  <a:schemeClr val="bg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Nili</a:t>
            </a:r>
            <a:r>
              <a:rPr lang="en-US" sz="1700" dirty="0">
                <a:solidFill>
                  <a:schemeClr val="bg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Patera</a:t>
            </a:r>
            <a:r>
              <a:rPr lang="en-US" sz="1700" dirty="0">
                <a:solidFill>
                  <a:schemeClr val="bg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, Mars</a:t>
            </a:r>
          </a:p>
        </p:txBody>
      </p:sp>
      <p:sp>
        <p:nvSpPr>
          <p:cNvPr id="22537" name="Rectangle 9"/>
          <p:cNvSpPr>
            <a:spLocks/>
          </p:cNvSpPr>
          <p:nvPr/>
        </p:nvSpPr>
        <p:spPr bwMode="auto">
          <a:xfrm>
            <a:off x="5206008" y="696516"/>
            <a:ext cx="3562945" cy="32146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700" dirty="0">
                <a:solidFill>
                  <a:schemeClr val="bg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Burns Fm., Mars</a:t>
            </a:r>
          </a:p>
        </p:txBody>
      </p:sp>
      <p:sp>
        <p:nvSpPr>
          <p:cNvPr id="22538" name="Rectangle 10"/>
          <p:cNvSpPr>
            <a:spLocks/>
          </p:cNvSpPr>
          <p:nvPr/>
        </p:nvSpPr>
        <p:spPr bwMode="auto">
          <a:xfrm>
            <a:off x="4973836" y="3580805"/>
            <a:ext cx="3893344" cy="32146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700" dirty="0">
                <a:solidFill>
                  <a:schemeClr val="bg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Linear dunes on Titan</a:t>
            </a:r>
          </a:p>
        </p:txBody>
      </p:sp>
      <p:pic>
        <p:nvPicPr>
          <p:cNvPr id="2253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5289" y="1035844"/>
            <a:ext cx="3964781" cy="2393156"/>
          </a:xfrm>
          <a:prstGeom prst="rect">
            <a:avLst/>
          </a:pr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</p:pic>
      <p:sp>
        <p:nvSpPr>
          <p:cNvPr id="22540" name="Rectangle 12"/>
          <p:cNvSpPr>
            <a:spLocks/>
          </p:cNvSpPr>
          <p:nvPr/>
        </p:nvSpPr>
        <p:spPr bwMode="auto">
          <a:xfrm>
            <a:off x="678656" y="3634383"/>
            <a:ext cx="2794992" cy="32146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700" dirty="0">
                <a:solidFill>
                  <a:schemeClr val="bg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Dunes on Venus</a:t>
            </a:r>
          </a:p>
        </p:txBody>
      </p:sp>
      <p:pic>
        <p:nvPicPr>
          <p:cNvPr id="22541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8258" y="1058168"/>
            <a:ext cx="3625453" cy="2477988"/>
          </a:xfrm>
          <a:prstGeom prst="rect">
            <a:avLst/>
          </a:pr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</p:pic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062883" y="3127624"/>
            <a:ext cx="839391" cy="372815"/>
            <a:chOff x="0" y="26"/>
            <a:chExt cx="752" cy="334"/>
          </a:xfrm>
        </p:grpSpPr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0" y="248"/>
              <a:ext cx="752" cy="112"/>
              <a:chOff x="0" y="0"/>
              <a:chExt cx="752" cy="112"/>
            </a:xfrm>
          </p:grpSpPr>
          <p:sp>
            <p:nvSpPr>
              <p:cNvPr id="22544" name="Rectangle 16"/>
              <p:cNvSpPr>
                <a:spLocks/>
              </p:cNvSpPr>
              <p:nvPr/>
            </p:nvSpPr>
            <p:spPr bwMode="auto">
              <a:xfrm>
                <a:off x="0" y="0"/>
                <a:ext cx="368" cy="112"/>
              </a:xfrm>
              <a:prstGeom prst="rect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45" name="Rectangle 17"/>
              <p:cNvSpPr>
                <a:spLocks/>
              </p:cNvSpPr>
              <p:nvPr/>
            </p:nvSpPr>
            <p:spPr bwMode="auto">
              <a:xfrm>
                <a:off x="384" y="0"/>
                <a:ext cx="368" cy="112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22546" name="Rectangle 18"/>
            <p:cNvSpPr>
              <a:spLocks/>
            </p:cNvSpPr>
            <p:nvPr/>
          </p:nvSpPr>
          <p:spPr bwMode="auto">
            <a:xfrm>
              <a:off x="178" y="26"/>
              <a:ext cx="299" cy="179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300" dirty="0">
                  <a:latin typeface="Lucida Grande" charset="0"/>
                  <a:ea typeface="Lucida Grande" charset="0"/>
                  <a:cs typeface="Lucida Grande" charset="0"/>
                  <a:sym typeface="Lucida Grande" charset="0"/>
                </a:rPr>
                <a:t>20m</a:t>
              </a:r>
            </a:p>
          </p:txBody>
        </p:sp>
      </p:grpSp>
      <p:sp>
        <p:nvSpPr>
          <p:cNvPr id="22547" name="Rectangle 19"/>
          <p:cNvSpPr>
            <a:spLocks/>
          </p:cNvSpPr>
          <p:nvPr/>
        </p:nvSpPr>
        <p:spPr bwMode="auto">
          <a:xfrm>
            <a:off x="2982516" y="6590109"/>
            <a:ext cx="1000125" cy="33932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800" u="sng" dirty="0">
                <a:latin typeface="Lucida Grande" charset="0"/>
                <a:ea typeface="Lucida Grande" charset="0"/>
                <a:cs typeface="Lucida Grande" charset="0"/>
                <a:sym typeface="Lucida Grande" charset="0"/>
                <a:hlinkClick r:id="rId6"/>
              </a:rPr>
              <a:t>Greeley et al., 1992</a:t>
            </a:r>
            <a:endParaRPr lang="en-US" sz="800" u="sng" dirty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22548" name="Rectangle 20"/>
          <p:cNvSpPr>
            <a:spLocks/>
          </p:cNvSpPr>
          <p:nvPr/>
        </p:nvSpPr>
        <p:spPr bwMode="auto">
          <a:xfrm>
            <a:off x="6564437" y="6693753"/>
            <a:ext cx="2183290" cy="12311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800" u="sng" dirty="0">
                <a:latin typeface="Lucida Grande" charset="0"/>
                <a:ea typeface="Lucida Grande" charset="0"/>
                <a:cs typeface="Lucida Grande" charset="0"/>
                <a:sym typeface="Lucida Grande" charset="0"/>
                <a:hlinkClick r:id="rId7"/>
              </a:rPr>
              <a:t>http://www.nasa.gov/mission_pages/cassini/</a:t>
            </a:r>
            <a:endParaRPr lang="en-US" sz="800" u="sng" dirty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22549" name="Rectangle 21"/>
          <p:cNvSpPr>
            <a:spLocks/>
          </p:cNvSpPr>
          <p:nvPr/>
        </p:nvSpPr>
        <p:spPr bwMode="auto">
          <a:xfrm>
            <a:off x="7154912" y="3434417"/>
            <a:ext cx="1596591" cy="12311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800" u="sng" dirty="0">
                <a:latin typeface="Lucida Grande" charset="0"/>
                <a:ea typeface="Lucida Grande" charset="0"/>
                <a:cs typeface="Lucida Grande" charset="0"/>
                <a:sym typeface="Lucida Grande" charset="0"/>
                <a:hlinkClick r:id="rId8"/>
              </a:rPr>
              <a:t>http://marsrover.nasa.gov/home/</a:t>
            </a:r>
            <a:endParaRPr lang="en-US" sz="800" u="sng" dirty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  <p:pic>
        <p:nvPicPr>
          <p:cNvPr id="22550" name="Picture 2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8258" y="3946922"/>
            <a:ext cx="3613175" cy="2687836"/>
          </a:xfrm>
          <a:prstGeom prst="rect">
            <a:avLst/>
          </a:pr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</p:pic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375047" y="6196087"/>
            <a:ext cx="839391" cy="385092"/>
            <a:chOff x="0" y="27"/>
            <a:chExt cx="752" cy="345"/>
          </a:xfrm>
        </p:grpSpPr>
        <p:grpSp>
          <p:nvGrpSpPr>
            <p:cNvPr id="7" name="Group 24"/>
            <p:cNvGrpSpPr>
              <a:grpSpLocks/>
            </p:cNvGrpSpPr>
            <p:nvPr/>
          </p:nvGrpSpPr>
          <p:grpSpPr bwMode="auto">
            <a:xfrm>
              <a:off x="0" y="260"/>
              <a:ext cx="752" cy="112"/>
              <a:chOff x="0" y="0"/>
              <a:chExt cx="752" cy="112"/>
            </a:xfrm>
          </p:grpSpPr>
          <p:sp>
            <p:nvSpPr>
              <p:cNvPr id="22553" name="Rectangle 25"/>
              <p:cNvSpPr>
                <a:spLocks/>
              </p:cNvSpPr>
              <p:nvPr/>
            </p:nvSpPr>
            <p:spPr bwMode="auto">
              <a:xfrm>
                <a:off x="0" y="0"/>
                <a:ext cx="368" cy="112"/>
              </a:xfrm>
              <a:prstGeom prst="rect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54" name="Rectangle 26"/>
              <p:cNvSpPr>
                <a:spLocks/>
              </p:cNvSpPr>
              <p:nvPr/>
            </p:nvSpPr>
            <p:spPr bwMode="auto">
              <a:xfrm>
                <a:off x="384" y="0"/>
                <a:ext cx="368" cy="112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22555" name="Rectangle 27"/>
            <p:cNvSpPr>
              <a:spLocks/>
            </p:cNvSpPr>
            <p:nvPr/>
          </p:nvSpPr>
          <p:spPr bwMode="auto">
            <a:xfrm>
              <a:off x="123" y="27"/>
              <a:ext cx="447" cy="23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700" dirty="0">
                  <a:solidFill>
                    <a:srgbClr val="FFFFFF"/>
                  </a:solidFill>
                  <a:latin typeface="Lucida Grande" charset="0"/>
                  <a:ea typeface="Lucida Grande" charset="0"/>
                  <a:cs typeface="Lucida Grande" charset="0"/>
                  <a:sym typeface="Lucida Grande" charset="0"/>
                </a:rPr>
                <a:t>4 km</a:t>
              </a:r>
            </a:p>
          </p:txBody>
        </p:sp>
      </p:grpSp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7849195" y="3056186"/>
            <a:ext cx="839391" cy="319237"/>
            <a:chOff x="0" y="26"/>
            <a:chExt cx="752" cy="286"/>
          </a:xfrm>
        </p:grpSpPr>
        <p:grpSp>
          <p:nvGrpSpPr>
            <p:cNvPr id="9" name="Group 29"/>
            <p:cNvGrpSpPr>
              <a:grpSpLocks/>
            </p:cNvGrpSpPr>
            <p:nvPr/>
          </p:nvGrpSpPr>
          <p:grpSpPr bwMode="auto">
            <a:xfrm>
              <a:off x="0" y="200"/>
              <a:ext cx="752" cy="112"/>
              <a:chOff x="0" y="0"/>
              <a:chExt cx="752" cy="112"/>
            </a:xfrm>
          </p:grpSpPr>
          <p:sp>
            <p:nvSpPr>
              <p:cNvPr id="22558" name="Rectangle 30"/>
              <p:cNvSpPr>
                <a:spLocks/>
              </p:cNvSpPr>
              <p:nvPr/>
            </p:nvSpPr>
            <p:spPr bwMode="auto">
              <a:xfrm>
                <a:off x="0" y="0"/>
                <a:ext cx="368" cy="112"/>
              </a:xfrm>
              <a:prstGeom prst="rect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59" name="Rectangle 31"/>
              <p:cNvSpPr>
                <a:spLocks/>
              </p:cNvSpPr>
              <p:nvPr/>
            </p:nvSpPr>
            <p:spPr bwMode="auto">
              <a:xfrm>
                <a:off x="384" y="0"/>
                <a:ext cx="368" cy="112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22560" name="Rectangle 32"/>
            <p:cNvSpPr>
              <a:spLocks/>
            </p:cNvSpPr>
            <p:nvPr/>
          </p:nvSpPr>
          <p:spPr bwMode="auto">
            <a:xfrm>
              <a:off x="201" y="26"/>
              <a:ext cx="257" cy="179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300" dirty="0">
                  <a:latin typeface="Lucida Grande" charset="0"/>
                  <a:ea typeface="Lucida Grande" charset="0"/>
                  <a:cs typeface="Lucida Grande" charset="0"/>
                  <a:sym typeface="Lucida Grande" charset="0"/>
                </a:rPr>
                <a:t>1 m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Caltech\Titan\BIDR\Mosaics\Prsentation_Sequence_Page_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119389" y="265815"/>
            <a:ext cx="302461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</a:rPr>
              <a:t>Stephan et al., GRL 2010</a:t>
            </a:r>
            <a:endParaRPr lang="en-US" sz="2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4560978"/>
      </p:ext>
    </p:extLst>
  </p:cSld>
  <p:clrMapOvr>
    <a:masterClrMapping/>
  </p:clrMapOvr>
  <p:transition xmlns:p14="http://schemas.microsoft.com/office/powerpoint/2010/main" spd="med" advTm="50341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865" y="762000"/>
            <a:ext cx="5840136" cy="1828800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 smtClean="0">
                <a:latin typeface="Georgia" pitchFamily="18" charset="0"/>
              </a:rPr>
              <a:t>Morphology </a:t>
            </a:r>
            <a:br>
              <a:rPr lang="en-US" sz="2800" b="1" dirty="0" smtClean="0">
                <a:latin typeface="Georgia" pitchFamily="18" charset="0"/>
              </a:rPr>
            </a:br>
            <a:r>
              <a:rPr lang="en-US" sz="2400" dirty="0" smtClean="0">
                <a:latin typeface="Georgia" pitchFamily="18" charset="0"/>
              </a:rPr>
              <a:t>(Lorenz 2006; </a:t>
            </a:r>
            <a:r>
              <a:rPr lang="en-US" sz="2400" dirty="0" err="1" smtClean="0">
                <a:latin typeface="Georgia" pitchFamily="18" charset="0"/>
              </a:rPr>
              <a:t>Radebough</a:t>
            </a:r>
            <a:r>
              <a:rPr lang="en-US" sz="2400" dirty="0" smtClean="0">
                <a:latin typeface="Georgia" pitchFamily="18" charset="0"/>
              </a:rPr>
              <a:t> 2008, 2010)</a:t>
            </a:r>
          </a:p>
          <a:p>
            <a:pPr lvl="1"/>
            <a:r>
              <a:rPr lang="en-US" sz="2400" dirty="0" smtClean="0">
                <a:latin typeface="Georgia" pitchFamily="18" charset="0"/>
              </a:rPr>
              <a:t>Evidence for both linear (</a:t>
            </a:r>
            <a:r>
              <a:rPr lang="en-US" sz="2400" dirty="0" err="1" smtClean="0">
                <a:latin typeface="Georgia" pitchFamily="18" charset="0"/>
              </a:rPr>
              <a:t>longitdunal</a:t>
            </a:r>
            <a:r>
              <a:rPr lang="en-US" sz="2400" dirty="0" smtClean="0">
                <a:latin typeface="Georgia" pitchFamily="18" charset="0"/>
              </a:rPr>
              <a:t>) and </a:t>
            </a:r>
            <a:r>
              <a:rPr lang="en-US" sz="2400" dirty="0" err="1" smtClean="0">
                <a:latin typeface="Georgia" pitchFamily="18" charset="0"/>
              </a:rPr>
              <a:t>crescentic</a:t>
            </a:r>
            <a:r>
              <a:rPr lang="en-US" sz="2400" dirty="0" smtClean="0">
                <a:latin typeface="Georgia" pitchFamily="18" charset="0"/>
              </a:rPr>
              <a:t> (</a:t>
            </a:r>
            <a:r>
              <a:rPr lang="en-US" sz="2400" dirty="0" err="1" smtClean="0">
                <a:latin typeface="Georgia" pitchFamily="18" charset="0"/>
              </a:rPr>
              <a:t>barchan</a:t>
            </a:r>
            <a:r>
              <a:rPr lang="en-US" sz="2400" dirty="0" smtClean="0">
                <a:latin typeface="Georgia" pitchFamily="18" charset="0"/>
              </a:rPr>
              <a:t>) forms</a:t>
            </a:r>
          </a:p>
          <a:p>
            <a:pPr lvl="1"/>
            <a:r>
              <a:rPr lang="en-US" sz="2400" dirty="0" smtClean="0">
                <a:latin typeface="Georgia" pitchFamily="18" charset="0"/>
              </a:rPr>
              <a:t>Different dune  forms associated with variations in sediment availability</a:t>
            </a:r>
          </a:p>
          <a:p>
            <a:pPr marL="457200" lvl="1" indent="0">
              <a:buNone/>
            </a:pPr>
            <a:endParaRPr lang="en-US" sz="2400" b="1" dirty="0">
              <a:latin typeface="Georgi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Georgia"/>
                <a:cs typeface="Georgia"/>
              </a:rPr>
              <a:t>Previous Dune Studies (Observational)</a:t>
            </a:r>
            <a:endParaRPr lang="en-US" sz="3200" b="1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82460" y="2667000"/>
            <a:ext cx="5840136" cy="1828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 smtClean="0">
                <a:latin typeface="Georgia" pitchFamily="18" charset="0"/>
              </a:rPr>
              <a:t>Orientation </a:t>
            </a:r>
            <a:br>
              <a:rPr lang="en-US" sz="2600" b="1" dirty="0" smtClean="0">
                <a:latin typeface="Georgia" pitchFamily="18" charset="0"/>
              </a:rPr>
            </a:br>
            <a:r>
              <a:rPr lang="en-US" sz="2200" dirty="0" smtClean="0">
                <a:latin typeface="Georgia" pitchFamily="18" charset="0"/>
              </a:rPr>
              <a:t>(Lorenz 2006, 2009; </a:t>
            </a:r>
            <a:r>
              <a:rPr lang="en-US" sz="2200" dirty="0" err="1" smtClean="0">
                <a:latin typeface="Georgia" pitchFamily="18" charset="0"/>
              </a:rPr>
              <a:t>Radebough</a:t>
            </a:r>
            <a:r>
              <a:rPr lang="en-US" sz="2200" dirty="0" smtClean="0">
                <a:latin typeface="Georgia" pitchFamily="18" charset="0"/>
              </a:rPr>
              <a:t> 2008)</a:t>
            </a:r>
          </a:p>
          <a:p>
            <a:pPr lvl="1"/>
            <a:r>
              <a:rPr lang="en-US" sz="2200" dirty="0" smtClean="0">
                <a:latin typeface="Georgia" pitchFamily="18" charset="0"/>
              </a:rPr>
              <a:t>Dune forms distinct patterns</a:t>
            </a:r>
          </a:p>
          <a:p>
            <a:pPr lvl="1"/>
            <a:r>
              <a:rPr lang="en-US" sz="2200" dirty="0" smtClean="0">
                <a:latin typeface="Georgia" pitchFamily="18" charset="0"/>
              </a:rPr>
              <a:t>Interaction with topography suggests</a:t>
            </a:r>
            <a:br>
              <a:rPr lang="en-US" sz="2200" dirty="0" smtClean="0">
                <a:latin typeface="Georgia" pitchFamily="18" charset="0"/>
              </a:rPr>
            </a:br>
            <a:r>
              <a:rPr lang="en-US" sz="2200" dirty="0" smtClean="0">
                <a:latin typeface="Georgia" pitchFamily="18" charset="0"/>
              </a:rPr>
              <a:t> west-east elongation direction </a:t>
            </a:r>
            <a:br>
              <a:rPr lang="en-US" sz="2200" dirty="0" smtClean="0">
                <a:latin typeface="Georgia" pitchFamily="18" charset="0"/>
              </a:rPr>
            </a:br>
            <a:r>
              <a:rPr lang="en-US" sz="2200" dirty="0" smtClean="0">
                <a:latin typeface="Georgia" pitchFamily="18" charset="0"/>
              </a:rPr>
              <a:t>(opposite of expected trade winds)</a:t>
            </a:r>
          </a:p>
          <a:p>
            <a:pPr marL="457200" lvl="1" indent="0">
              <a:buFont typeface="Arial" pitchFamily="34" charset="0"/>
              <a:buNone/>
            </a:pPr>
            <a:endParaRPr lang="en-US" sz="2000" b="1" dirty="0">
              <a:latin typeface="Georgia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79664" y="4466897"/>
            <a:ext cx="5840136" cy="2286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latin typeface="Georgia" pitchFamily="18" charset="0"/>
              </a:rPr>
              <a:t>Global Variation</a:t>
            </a:r>
            <a:br>
              <a:rPr lang="en-US" sz="2400" b="1" dirty="0" smtClean="0">
                <a:latin typeface="Georgia" pitchFamily="18" charset="0"/>
              </a:rPr>
            </a:br>
            <a:r>
              <a:rPr lang="en-US" sz="2000" dirty="0" smtClean="0">
                <a:latin typeface="Georgia" pitchFamily="18" charset="0"/>
              </a:rPr>
              <a:t>(Savage 2010; </a:t>
            </a:r>
            <a:r>
              <a:rPr lang="en-US" sz="2000" dirty="0" err="1" smtClean="0">
                <a:latin typeface="Georgia" pitchFamily="18" charset="0"/>
              </a:rPr>
              <a:t>LeGall</a:t>
            </a:r>
            <a:r>
              <a:rPr lang="en-US" sz="2000" dirty="0" smtClean="0">
                <a:latin typeface="Georgia" pitchFamily="18" charset="0"/>
              </a:rPr>
              <a:t> 2010, 2011, in-press)</a:t>
            </a:r>
          </a:p>
          <a:p>
            <a:pPr lvl="1"/>
            <a:r>
              <a:rPr lang="en-US" sz="2000" dirty="0" err="1" smtClean="0">
                <a:latin typeface="Georgia" pitchFamily="18" charset="0"/>
              </a:rPr>
              <a:t>Morphometric</a:t>
            </a:r>
            <a:r>
              <a:rPr lang="en-US" sz="2000" dirty="0" smtClean="0">
                <a:latin typeface="Georgia" pitchFamily="18" charset="0"/>
              </a:rPr>
              <a:t> variations with latitude/altitude</a:t>
            </a:r>
          </a:p>
          <a:p>
            <a:pPr lvl="1"/>
            <a:r>
              <a:rPr lang="en-US" sz="2000" dirty="0" smtClean="0">
                <a:latin typeface="Georgia" pitchFamily="18" charset="0"/>
              </a:rPr>
              <a:t>Crest spacing and dune/</a:t>
            </a:r>
            <a:r>
              <a:rPr lang="en-US" sz="2000" dirty="0" err="1" smtClean="0">
                <a:latin typeface="Georgia" pitchFamily="18" charset="0"/>
              </a:rPr>
              <a:t>interdune</a:t>
            </a:r>
            <a:r>
              <a:rPr lang="en-US" sz="2000" dirty="0" smtClean="0">
                <a:latin typeface="Georgia" pitchFamily="18" charset="0"/>
              </a:rPr>
              <a:t> fraction increase with  both latitude and altitude</a:t>
            </a:r>
          </a:p>
          <a:p>
            <a:pPr lvl="1"/>
            <a:r>
              <a:rPr lang="en-US" sz="2000" dirty="0" smtClean="0">
                <a:latin typeface="Georgia" pitchFamily="18" charset="0"/>
              </a:rPr>
              <a:t>Inferred through radiometric parameters</a:t>
            </a:r>
          </a:p>
          <a:p>
            <a:pPr marL="457200" lvl="1" indent="0">
              <a:buFont typeface="Arial" pitchFamily="34" charset="0"/>
              <a:buNone/>
            </a:pPr>
            <a:endParaRPr lang="en-US" sz="2000" b="1" dirty="0">
              <a:latin typeface="Georgia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362" y="3124200"/>
            <a:ext cx="2561083" cy="167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E:\Titan\Dune_Orientation\PRESENTATIONS\Radebough_2008_fig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863" y="3048000"/>
            <a:ext cx="1890742" cy="179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6248400" y="457200"/>
            <a:ext cx="2520720" cy="1295400"/>
            <a:chOff x="6248400" y="457200"/>
            <a:chExt cx="2520720" cy="1295400"/>
          </a:xfrm>
        </p:grpSpPr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457200"/>
              <a:ext cx="2520720" cy="10884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767049" y="1475601"/>
              <a:ext cx="16129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Georgia" pitchFamily="18" charset="0"/>
                </a:rPr>
                <a:t>Lorenz et al. 2006</a:t>
              </a:r>
              <a:endParaRPr lang="en-US" sz="1200" b="1" dirty="0">
                <a:latin typeface="Georgia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191250" y="1724025"/>
            <a:ext cx="2647950" cy="1400175"/>
            <a:chOff x="6191250" y="1724025"/>
            <a:chExt cx="2647950" cy="140017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0300" y="1724025"/>
              <a:ext cx="2628900" cy="1171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9" name="Straight Connector 8"/>
            <p:cNvCxnSpPr/>
            <p:nvPr/>
          </p:nvCxnSpPr>
          <p:spPr>
            <a:xfrm>
              <a:off x="6235426" y="2819400"/>
              <a:ext cx="504825" cy="0"/>
            </a:xfrm>
            <a:prstGeom prst="line">
              <a:avLst/>
            </a:prstGeom>
            <a:ln w="603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191250" y="2514600"/>
              <a:ext cx="5757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10 km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04063" y="2847201"/>
              <a:ext cx="19239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 smtClean="0">
                  <a:latin typeface="Georgia" pitchFamily="18" charset="0"/>
                </a:rPr>
                <a:t>Radebaugh</a:t>
              </a:r>
              <a:r>
                <a:rPr lang="en-US" sz="1200" b="1" dirty="0" smtClean="0">
                  <a:latin typeface="Georgia" pitchFamily="18" charset="0"/>
                </a:rPr>
                <a:t> et al. 2010</a:t>
              </a:r>
              <a:endParaRPr lang="en-US" sz="1200" b="1" dirty="0">
                <a:latin typeface="Georgia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086600" y="4800600"/>
            <a:ext cx="1612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Georgia" pitchFamily="18" charset="0"/>
              </a:rPr>
              <a:t>Lorenz et al. 2009</a:t>
            </a:r>
            <a:endParaRPr lang="en-US" sz="1200" b="1" dirty="0">
              <a:latin typeface="Georgi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49777" y="4495800"/>
            <a:ext cx="111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mtClean="0">
                <a:latin typeface="Georgia" pitchFamily="18" charset="0"/>
              </a:rPr>
              <a:t>Radebaugh</a:t>
            </a:r>
            <a:r>
              <a:rPr lang="en-US" sz="1200" b="1" dirty="0" smtClean="0">
                <a:latin typeface="Georgia" pitchFamily="18" charset="0"/>
              </a:rPr>
              <a:t> </a:t>
            </a:r>
            <a:br>
              <a:rPr lang="en-US" sz="1200" b="1" dirty="0" smtClean="0">
                <a:latin typeface="Georgia" pitchFamily="18" charset="0"/>
              </a:rPr>
            </a:br>
            <a:r>
              <a:rPr lang="en-US" sz="1200" b="1" dirty="0" smtClean="0">
                <a:latin typeface="Georgia" pitchFamily="18" charset="0"/>
              </a:rPr>
              <a:t>et al. 2008</a:t>
            </a:r>
            <a:endParaRPr lang="en-US" sz="1200" b="1" dirty="0">
              <a:latin typeface="Georgia" pitchFamily="18" charset="0"/>
            </a:endParaRPr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769" y="5098620"/>
            <a:ext cx="2770382" cy="1331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920829" y="6503276"/>
            <a:ext cx="1842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Georgia" pitchFamily="18" charset="0"/>
              </a:rPr>
              <a:t>Le Gall et al. in-press</a:t>
            </a:r>
            <a:endParaRPr lang="en-US" sz="1200" b="1" dirty="0">
              <a:latin typeface="Georgia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2496195"/>
      </p:ext>
    </p:extLst>
  </p:cSld>
  <p:clrMapOvr>
    <a:masterClrMapping/>
  </p:clrMapOvr>
  <p:transition xmlns:p14="http://schemas.microsoft.com/office/powerpoint/2010/main" spd="med" advTm="64378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t="7824"/>
          <a:stretch/>
        </p:blipFill>
        <p:spPr>
          <a:xfrm>
            <a:off x="130932" y="1956568"/>
            <a:ext cx="9144000" cy="50894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0600" y="1301253"/>
            <a:ext cx="7671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eorgia"/>
                <a:cs typeface="Georgia"/>
              </a:rPr>
              <a:t>Similar line geometry patterns form under very different flow regimes and at very different scales.</a:t>
            </a:r>
            <a:endParaRPr lang="en-US" sz="2400" b="1" dirty="0">
              <a:latin typeface="Georgia"/>
              <a:cs typeface="Georg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292" y="783800"/>
            <a:ext cx="7671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Georgia"/>
                <a:cs typeface="Georgia"/>
              </a:rPr>
              <a:t>It is difficult to NOT to form a line in the sand</a:t>
            </a:r>
            <a:endParaRPr lang="en-US" sz="2400" b="1" dirty="0">
              <a:latin typeface="Georgia"/>
              <a:cs typeface="Georg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971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Georgia"/>
                <a:cs typeface="Georgia"/>
              </a:rPr>
              <a:t>Dunes Form Patterns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010400" y="3059668"/>
            <a:ext cx="2167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Rubin &amp; Hunter 1987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988260"/>
      </p:ext>
    </p:extLst>
  </p:cSld>
  <p:clrMapOvr>
    <a:masterClrMapping/>
  </p:clrMapOvr>
  <p:transition xmlns:p14="http://schemas.microsoft.com/office/powerpoint/2010/main" spd="med" advTm="28283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Titan\Dune_Orientation\shangrala_withouttracing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Titan\Dune_Orientation\shangrala_withtracing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152400" y="2743200"/>
            <a:ext cx="4953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400" b="1" dirty="0" smtClean="0"/>
              <a:t>Titan Dune </a:t>
            </a:r>
            <a:br>
              <a:rPr lang="en-US" sz="3400" b="1" dirty="0" smtClean="0"/>
            </a:br>
            <a:r>
              <a:rPr lang="en-US" sz="3400" b="1" dirty="0" smtClean="0"/>
              <a:t>Fields Mapped:</a:t>
            </a:r>
            <a:br>
              <a:rPr lang="en-US" sz="3400" b="1" dirty="0" smtClean="0"/>
            </a:br>
            <a:endParaRPr lang="en-US" sz="3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3450550"/>
            <a:ext cx="18530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457200">
              <a:buFont typeface="Arial" pitchFamily="34" charset="0"/>
              <a:buChar char="•"/>
            </a:pPr>
            <a:r>
              <a:rPr lang="en-US" sz="2400" b="1" dirty="0" err="1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Belet</a:t>
            </a:r>
            <a:endParaRPr lang="en-US" sz="2400" b="1" dirty="0" smtClean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  <a:p>
            <a:pPr marL="285750" indent="-285750" defTabSz="457200">
              <a:buFont typeface="Arial" pitchFamily="34" charset="0"/>
              <a:buChar char="•"/>
            </a:pPr>
            <a:r>
              <a:rPr lang="en-US" sz="2400" b="1" dirty="0" err="1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Fensal</a:t>
            </a:r>
            <a:endParaRPr lang="en-US" sz="2400" b="1" dirty="0" smtClean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  <a:p>
            <a:pPr marL="285750" indent="-285750" defTabSz="457200">
              <a:buFont typeface="Arial" pitchFamily="34" charset="0"/>
              <a:buChar char="•"/>
            </a:pPr>
            <a:r>
              <a:rPr lang="en-US" sz="2400" b="1" dirty="0" err="1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Senkyo</a:t>
            </a:r>
            <a:endParaRPr lang="en-US" sz="2400" b="1" dirty="0" smtClean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  <a:p>
            <a:pPr marL="285750" indent="-285750" defTabSz="457200">
              <a:buFont typeface="Arial" pitchFamily="34" charset="0"/>
              <a:buChar char="•"/>
            </a:pPr>
            <a:r>
              <a:rPr lang="en-US" sz="2400" b="1" dirty="0" err="1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Shangra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La</a:t>
            </a:r>
            <a:endParaRPr lang="en-US" sz="2400" dirty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9597568"/>
      </p:ext>
    </p:extLst>
  </p:cSld>
  <p:clrMapOvr>
    <a:masterClrMapping/>
  </p:clrMapOvr>
  <p:transition xmlns:p14="http://schemas.microsoft.com/office/powerpoint/2010/main" spd="slow" advTm="32761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152"/>
            <a:ext cx="6324600" cy="7019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034" y="4555326"/>
            <a:ext cx="2921966" cy="2074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0" y="-19594"/>
            <a:ext cx="2926080" cy="2076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785" y="2284065"/>
            <a:ext cx="2926080" cy="2059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97981" y="6553200"/>
            <a:ext cx="12316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prstClr val="black"/>
                </a:solidFill>
                <a:latin typeface="Calibri"/>
              </a:rPr>
              <a:t>Fensal</a:t>
            </a: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: Field</a:t>
            </a:r>
            <a:endParaRPr lang="en-US" sz="1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0" y="4267200"/>
            <a:ext cx="1648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prstClr val="black"/>
                </a:solidFill>
                <a:latin typeface="Calibri"/>
              </a:rPr>
              <a:t>Fensal</a:t>
            </a: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: Degraded</a:t>
            </a:r>
            <a:endParaRPr lang="en-US" sz="1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04492" y="1981200"/>
            <a:ext cx="15013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prstClr val="black"/>
                </a:solidFill>
                <a:latin typeface="Calibri"/>
              </a:rPr>
              <a:t>Fensal</a:t>
            </a: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: Isolated</a:t>
            </a:r>
            <a:endParaRPr lang="en-US" sz="16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410200" y="4876800"/>
            <a:ext cx="1066800" cy="533400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162624" y="3886200"/>
            <a:ext cx="1161976" cy="307176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799297" y="1676400"/>
            <a:ext cx="525303" cy="2878926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5145466"/>
      </p:ext>
    </p:extLst>
  </p:cSld>
  <p:clrMapOvr>
    <a:masterClrMapping/>
  </p:clrMapOvr>
  <p:transition xmlns:p14="http://schemas.microsoft.com/office/powerpoint/2010/main" spd="med" advTm="10421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304800" y="222250"/>
            <a:ext cx="8458200" cy="463550"/>
          </a:xfrm>
        </p:spPr>
        <p:txBody>
          <a:bodyPr/>
          <a:lstStyle/>
          <a:p>
            <a:r>
              <a:rPr lang="en-US" sz="3100" b="1">
                <a:latin typeface="Arial" charset="0"/>
                <a:ea typeface="ＭＳ Ｐゴシック" charset="0"/>
                <a:cs typeface="ＭＳ Ｐゴシック" charset="0"/>
              </a:rPr>
              <a:t>New Types of Dunes Discovered on Titan</a:t>
            </a:r>
            <a:r>
              <a:rPr lang="en-US" sz="2200" b="1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2200" b="1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200" b="1">
                <a:latin typeface="Arial" charset="0"/>
                <a:ea typeface="ＭＳ Ｐゴシック" charset="0"/>
                <a:cs typeface="ＭＳ Ｐゴシック" charset="0"/>
              </a:rPr>
              <a:t>Distinctive Dune Forms Constrain Titan’s Wind Regimes</a:t>
            </a:r>
            <a:r>
              <a:rPr lang="en-US" sz="2400" b="1">
                <a:latin typeface="Arial" charset="0"/>
                <a:ea typeface="ＭＳ Ｐゴシック" charset="0"/>
                <a:cs typeface="ＭＳ Ｐゴシック" charset="0"/>
              </a:rPr>
              <a:t>  </a:t>
            </a:r>
          </a:p>
        </p:txBody>
      </p:sp>
      <p:sp>
        <p:nvSpPr>
          <p:cNvPr id="15362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solidFill>
                  <a:srgbClr val="000000"/>
                </a:solidFill>
              </a:rPr>
              <a:t>Oct. 22, 2009</a:t>
            </a:r>
          </a:p>
        </p:txBody>
      </p:sp>
      <p:sp>
        <p:nvSpPr>
          <p:cNvPr id="15363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solidFill>
                  <a:srgbClr val="000000"/>
                </a:solidFill>
              </a:rPr>
              <a:t>Cassini PSG #49, JPL</a:t>
            </a:r>
          </a:p>
        </p:txBody>
      </p:sp>
      <p:pic>
        <p:nvPicPr>
          <p:cNvPr id="1536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1066800"/>
            <a:ext cx="5683251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10"/>
          <p:cNvSpPr txBox="1">
            <a:spLocks noChangeArrowheads="1"/>
          </p:cNvSpPr>
          <p:nvPr/>
        </p:nvSpPr>
        <p:spPr bwMode="auto">
          <a:xfrm>
            <a:off x="5715000" y="1155700"/>
            <a:ext cx="3352800" cy="1816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cs typeface="Arial" charset="0"/>
              </a:rPr>
              <a:t>Newly processed Cassini RADAR images reveal a second dune pattern that </a:t>
            </a:r>
            <a:r>
              <a:rPr lang="ja-JP" altLang="en-US" sz="1600" b="1" smtClean="0">
                <a:solidFill>
                  <a:srgbClr val="000000"/>
                </a:solidFill>
                <a:cs typeface="Arial" charset="0"/>
              </a:rPr>
              <a:t>“</a:t>
            </a:r>
            <a:r>
              <a:rPr lang="en-US" altLang="ja-JP" sz="1600" b="1" smtClean="0">
                <a:solidFill>
                  <a:srgbClr val="000000"/>
                </a:solidFill>
                <a:cs typeface="Arial" charset="0"/>
              </a:rPr>
              <a:t>overprints</a:t>
            </a:r>
            <a:r>
              <a:rPr lang="ja-JP" altLang="en-US" sz="1600" b="1" smtClean="0">
                <a:solidFill>
                  <a:srgbClr val="000000"/>
                </a:solidFill>
                <a:cs typeface="Arial" charset="0"/>
              </a:rPr>
              <a:t>”</a:t>
            </a:r>
            <a:r>
              <a:rPr lang="en-US" altLang="ja-JP" sz="1600" b="1" smtClean="0">
                <a:solidFill>
                  <a:srgbClr val="000000"/>
                </a:solidFill>
                <a:cs typeface="Arial" charset="0"/>
              </a:rPr>
              <a:t> the dominant east-west linear dunes. Their existence points to some important shifts in Titan winds over time. </a:t>
            </a:r>
            <a:endParaRPr lang="en-US" sz="16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66" name="TextBox 11"/>
          <p:cNvSpPr txBox="1">
            <a:spLocks noChangeArrowheads="1"/>
          </p:cNvSpPr>
          <p:nvPr/>
        </p:nvSpPr>
        <p:spPr bwMode="auto">
          <a:xfrm>
            <a:off x="5638800" y="2895600"/>
            <a:ext cx="3505200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ts val="500"/>
              </a:spcAft>
              <a:buFontTx/>
              <a:buAutoNum type="alphaUcParenBoth"/>
            </a:pPr>
            <a:r>
              <a:rPr lang="en-US" sz="1600" smtClean="0">
                <a:solidFill>
                  <a:srgbClr val="000000"/>
                </a:solidFill>
              </a:rPr>
              <a:t> Standard SAR image</a:t>
            </a:r>
          </a:p>
          <a:p>
            <a:pPr eaLnBrk="0" fontAlgn="base" hangingPunct="0">
              <a:spcBef>
                <a:spcPct val="0"/>
              </a:spcBef>
              <a:spcAft>
                <a:spcPts val="500"/>
              </a:spcAft>
              <a:buFontTx/>
              <a:buAutoNum type="alphaUcParenBoth"/>
            </a:pPr>
            <a:r>
              <a:rPr lang="en-US" sz="1600" smtClean="0">
                <a:solidFill>
                  <a:srgbClr val="000000"/>
                </a:solidFill>
              </a:rPr>
              <a:t> SAR image with noise removed </a:t>
            </a:r>
            <a:br>
              <a:rPr lang="en-US" sz="1600" smtClean="0">
                <a:solidFill>
                  <a:srgbClr val="000000"/>
                </a:solidFill>
              </a:rPr>
            </a:br>
            <a:r>
              <a:rPr lang="en-US" sz="1600" smtClean="0">
                <a:solidFill>
                  <a:srgbClr val="000000"/>
                </a:solidFill>
              </a:rPr>
              <a:t>      showing star dune. Star Dunes</a:t>
            </a:r>
            <a:br>
              <a:rPr lang="en-US" sz="1600" smtClean="0">
                <a:solidFill>
                  <a:srgbClr val="000000"/>
                </a:solidFill>
              </a:rPr>
            </a:br>
            <a:r>
              <a:rPr lang="en-US" sz="1600" smtClean="0">
                <a:solidFill>
                  <a:srgbClr val="000000"/>
                </a:solidFill>
              </a:rPr>
              <a:t>      require the presence of winds</a:t>
            </a:r>
            <a:br>
              <a:rPr lang="en-US" sz="1600" smtClean="0">
                <a:solidFill>
                  <a:srgbClr val="000000"/>
                </a:solidFill>
              </a:rPr>
            </a:br>
            <a:r>
              <a:rPr lang="en-US" sz="1600" smtClean="0">
                <a:solidFill>
                  <a:srgbClr val="000000"/>
                </a:solidFill>
              </a:rPr>
              <a:t>      from multiple directions to form.</a:t>
            </a:r>
          </a:p>
          <a:p>
            <a:pPr eaLnBrk="0" fontAlgn="base" hangingPunct="0">
              <a:spcBef>
                <a:spcPct val="0"/>
              </a:spcBef>
              <a:spcAft>
                <a:spcPts val="500"/>
              </a:spcAft>
              <a:buFontTx/>
              <a:buAutoNum type="alphaUcParenBoth"/>
            </a:pPr>
            <a:r>
              <a:rPr lang="en-US" sz="1600" smtClean="0">
                <a:solidFill>
                  <a:srgbClr val="000000"/>
                </a:solidFill>
              </a:rPr>
              <a:t> Barchans dunes with elongate</a:t>
            </a:r>
            <a:br>
              <a:rPr lang="en-US" sz="1600" smtClean="0">
                <a:solidFill>
                  <a:srgbClr val="000000"/>
                </a:solidFill>
              </a:rPr>
            </a:br>
            <a:r>
              <a:rPr lang="en-US" sz="1600" smtClean="0">
                <a:solidFill>
                  <a:srgbClr val="000000"/>
                </a:solidFill>
              </a:rPr>
              <a:t>      southern horns indicating the   </a:t>
            </a:r>
            <a:br>
              <a:rPr lang="en-US" sz="1600" smtClean="0">
                <a:solidFill>
                  <a:srgbClr val="000000"/>
                </a:solidFill>
              </a:rPr>
            </a:br>
            <a:r>
              <a:rPr lang="en-US" sz="1600" smtClean="0">
                <a:solidFill>
                  <a:srgbClr val="000000"/>
                </a:solidFill>
              </a:rPr>
              <a:t>      influence of a second wind.</a:t>
            </a:r>
          </a:p>
          <a:p>
            <a:pPr eaLnBrk="0" fontAlgn="base" hangingPunct="0">
              <a:spcBef>
                <a:spcPct val="0"/>
              </a:spcBef>
              <a:spcAft>
                <a:spcPts val="500"/>
              </a:spcAft>
              <a:buFontTx/>
              <a:buAutoNum type="alphaUcParenBoth"/>
            </a:pPr>
            <a:r>
              <a:rPr lang="en-US" sz="1600" smtClean="0">
                <a:solidFill>
                  <a:srgbClr val="000000"/>
                </a:solidFill>
              </a:rPr>
              <a:t> Star dunes forming in areas</a:t>
            </a:r>
            <a:br>
              <a:rPr lang="en-US" sz="1600" smtClean="0">
                <a:solidFill>
                  <a:srgbClr val="000000"/>
                </a:solidFill>
              </a:rPr>
            </a:br>
            <a:r>
              <a:rPr lang="en-US" sz="1600" smtClean="0">
                <a:solidFill>
                  <a:srgbClr val="000000"/>
                </a:solidFill>
              </a:rPr>
              <a:t>      where the supply of sediments is</a:t>
            </a:r>
            <a:br>
              <a:rPr lang="en-US" sz="1600" smtClean="0">
                <a:solidFill>
                  <a:srgbClr val="000000"/>
                </a:solidFill>
              </a:rPr>
            </a:br>
            <a:r>
              <a:rPr lang="en-US" sz="1600" smtClean="0">
                <a:solidFill>
                  <a:srgbClr val="000000"/>
                </a:solidFill>
              </a:rPr>
              <a:t>      poor, which is common on Earth. </a:t>
            </a:r>
          </a:p>
          <a:p>
            <a:pPr eaLnBrk="0" fontAlgn="base" hangingPunct="0">
              <a:spcBef>
                <a:spcPct val="0"/>
              </a:spcBef>
              <a:spcAft>
                <a:spcPts val="500"/>
              </a:spcAft>
              <a:buFontTx/>
              <a:buAutoNum type="alphaUcParenBoth"/>
            </a:pPr>
            <a:r>
              <a:rPr lang="en-US" sz="1600" smtClean="0">
                <a:solidFill>
                  <a:srgbClr val="000000"/>
                </a:solidFill>
              </a:rPr>
              <a:t> Barchanoid and reoriented</a:t>
            </a:r>
            <a:br>
              <a:rPr lang="en-US" sz="1600" smtClean="0">
                <a:solidFill>
                  <a:srgbClr val="000000"/>
                </a:solidFill>
              </a:rPr>
            </a:br>
            <a:r>
              <a:rPr lang="en-US" sz="1600" smtClean="0">
                <a:solidFill>
                  <a:srgbClr val="000000"/>
                </a:solidFill>
              </a:rPr>
              <a:t>      crestlines imply that dunes</a:t>
            </a:r>
            <a:br>
              <a:rPr lang="en-US" sz="1600" smtClean="0">
                <a:solidFill>
                  <a:srgbClr val="000000"/>
                </a:solidFill>
              </a:rPr>
            </a:br>
            <a:r>
              <a:rPr lang="en-US" sz="1600" smtClean="0">
                <a:solidFill>
                  <a:srgbClr val="000000"/>
                </a:solidFill>
              </a:rPr>
              <a:t>      respond to winds varying over</a:t>
            </a:r>
            <a:br>
              <a:rPr lang="en-US" sz="1600" smtClean="0">
                <a:solidFill>
                  <a:srgbClr val="000000"/>
                </a:solidFill>
              </a:rPr>
            </a:br>
            <a:r>
              <a:rPr lang="en-US" sz="1600" smtClean="0">
                <a:solidFill>
                  <a:srgbClr val="000000"/>
                </a:solidFill>
              </a:rPr>
              <a:t>      different time scales.</a:t>
            </a:r>
          </a:p>
        </p:txBody>
      </p:sp>
    </p:spTree>
    <p:extLst>
      <p:ext uri="{BB962C8B-B14F-4D97-AF65-F5344CB8AC3E}">
        <p14:creationId xmlns:p14="http://schemas.microsoft.com/office/powerpoint/2010/main" val="347681773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sp>
        <p:nvSpPr>
          <p:cNvPr id="49154" name="Line 2"/>
          <p:cNvSpPr>
            <a:spLocks noChangeShapeType="1"/>
          </p:cNvSpPr>
          <p:nvPr/>
        </p:nvSpPr>
        <p:spPr bwMode="auto">
          <a:xfrm>
            <a:off x="5181600" y="1219200"/>
            <a:ext cx="9144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anchor="ctr" wrap="none"/>
          <a:lstStyle/>
          <a:p>
            <a:endParaRPr lang="en-US"/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5251450" y="1219200"/>
            <a:ext cx="6873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b="0" lang="en-US" sz="1200">
                <a:solidFill>
                  <a:schemeClr val="bg1"/>
                </a:solidFill>
                <a:latin charset="0" pitchFamily="34" typeface="Arial"/>
              </a:rPr>
              <a:t>~50 km</a:t>
            </a:r>
          </a:p>
        </p:txBody>
      </p:sp>
      <p:pic>
        <p:nvPicPr>
          <p:cNvPr descr="Picture 4" id="49156" name="Picture 4"/>
          <p:cNvPicPr>
            <a:picLocks noChangeArrowheads="1" noChangeAspect="1"/>
          </p:cNvPicPr>
          <p:nvPr/>
        </p:nvPicPr>
        <p:blipFill>
          <a:blip r:embed="rId3"/>
          <a:srcRect r="210"/>
          <a:stretch>
            <a:fillRect/>
          </a:stretch>
        </p:blipFill>
        <p:spPr bwMode="auto">
          <a:xfrm>
            <a:off x="5181600" y="2819400"/>
            <a:ext cx="3810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Line 5"/>
          <p:cNvSpPr>
            <a:spLocks noChangeShapeType="1"/>
          </p:cNvSpPr>
          <p:nvPr/>
        </p:nvSpPr>
        <p:spPr bwMode="auto">
          <a:xfrm>
            <a:off x="4197350" y="4343400"/>
            <a:ext cx="9144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anchor="ctr" wrap="none"/>
          <a:lstStyle/>
          <a:p>
            <a:endParaRPr lang="en-US"/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4267200" y="4343400"/>
            <a:ext cx="6873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b="0" lang="en-US" sz="1200">
                <a:solidFill>
                  <a:schemeClr val="bg1"/>
                </a:solidFill>
                <a:latin charset="0" pitchFamily="34" typeface="Arial"/>
              </a:rPr>
              <a:t>~15 km</a:t>
            </a:r>
          </a:p>
        </p:txBody>
      </p:sp>
      <p:pic>
        <p:nvPicPr>
          <p:cNvPr descr="Picture 3" id="49159" name="Picture 7"/>
          <p:cNvPicPr>
            <a:picLocks noChangeArrowheads="1"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6200" y="3581400"/>
            <a:ext cx="3962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8728" name="Text Box 8"/>
          <p:cNvSpPr txBox="1">
            <a:spLocks noChangeArrowheads="1"/>
          </p:cNvSpPr>
          <p:nvPr/>
        </p:nvSpPr>
        <p:spPr bwMode="auto">
          <a:xfrm>
            <a:off x="3124200" y="255588"/>
            <a:ext cx="35496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b="0" dirty="0" lang="en-US" sz="3200">
                <a:solidFill>
                  <a:schemeClr val="bg1"/>
                </a:solidFill>
                <a:effectLst>
                  <a:outerShdw algn="tl" blurRad="38100" dir="2700000" dist="38100">
                    <a:srgbClr val="808080"/>
                  </a:outerShdw>
                </a:effectLst>
                <a:latin charset="0" pitchFamily="34" typeface="Arial"/>
              </a:rPr>
              <a:t>Aeolian Processes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257800" y="1905000"/>
            <a:ext cx="3832225" cy="4648200"/>
            <a:chOff x="3250" y="480"/>
            <a:chExt cx="2414" cy="2928"/>
          </a:xfrm>
        </p:grpSpPr>
        <p:pic>
          <p:nvPicPr>
            <p:cNvPr descr="Picture 4" id="49164" name="Picture 10"/>
            <p:cNvPicPr>
              <a:picLocks noChangeArrowheads="1" noChangeAspect="1"/>
            </p:cNvPicPr>
            <p:nvPr/>
          </p:nvPicPr>
          <p:blipFill>
            <a:blip r:embed="rId3"/>
            <a:srcRect r="210"/>
            <a:stretch>
              <a:fillRect/>
            </a:stretch>
          </p:blipFill>
          <p:spPr bwMode="auto">
            <a:xfrm>
              <a:off x="3264" y="1776"/>
              <a:ext cx="2400" cy="1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65" name="Line 11"/>
            <p:cNvSpPr>
              <a:spLocks noChangeShapeType="1"/>
            </p:cNvSpPr>
            <p:nvPr/>
          </p:nvSpPr>
          <p:spPr bwMode="auto">
            <a:xfrm>
              <a:off x="4464" y="1474"/>
              <a:ext cx="672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 anchor="ctr" wrap="none"/>
            <a:lstStyle/>
            <a:p>
              <a:endParaRPr lang="en-US"/>
            </a:p>
          </p:txBody>
        </p:sp>
        <p:sp>
          <p:nvSpPr>
            <p:cNvPr id="49166" name="Text Box 12"/>
            <p:cNvSpPr txBox="1">
              <a:spLocks noChangeArrowheads="1"/>
            </p:cNvSpPr>
            <p:nvPr/>
          </p:nvSpPr>
          <p:spPr bwMode="auto">
            <a:xfrm>
              <a:off x="4548" y="1493"/>
              <a:ext cx="48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b="0" lang="en-US" sz="1200">
                  <a:solidFill>
                    <a:schemeClr val="bg1"/>
                  </a:solidFill>
                  <a:latin charset="0" pitchFamily="34" typeface="Arial"/>
                </a:rPr>
                <a:t>~100 km</a:t>
              </a:r>
            </a:p>
          </p:txBody>
        </p:sp>
        <p:pic>
          <p:nvPicPr>
            <p:cNvPr id="49167" name="Picture 13"/>
            <p:cNvPicPr>
              <a:picLocks noChangeArrowheads="1"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260" y="480"/>
              <a:ext cx="2308" cy="135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49168" name="Text Box 14"/>
            <p:cNvSpPr txBox="1">
              <a:spLocks noChangeArrowheads="1"/>
            </p:cNvSpPr>
            <p:nvPr/>
          </p:nvSpPr>
          <p:spPr bwMode="auto">
            <a:xfrm>
              <a:off x="3292" y="1659"/>
              <a:ext cx="223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b="0" lang="en-US" sz="1200">
                  <a:solidFill>
                    <a:schemeClr val="bg1"/>
                  </a:solidFill>
                  <a:latin charset="0" pitchFamily="34" typeface="Arial"/>
                </a:rPr>
                <a:t>Dunes in Namib desert (L-band/SRL, 30 km wide)</a:t>
              </a:r>
            </a:p>
          </p:txBody>
        </p:sp>
        <p:pic>
          <p:nvPicPr>
            <p:cNvPr id="49169" name="Picture 15"/>
            <p:cNvPicPr>
              <a:picLocks noChangeArrowheads="1" noChangeAspect="1"/>
            </p:cNvPicPr>
            <p:nvPr/>
          </p:nvPicPr>
          <p:blipFill>
            <a:blip r:embed="rId6"/>
            <a:srcRect b="683" r="142"/>
            <a:stretch>
              <a:fillRect/>
            </a:stretch>
          </p:blipFill>
          <p:spPr bwMode="auto">
            <a:xfrm>
              <a:off x="3250" y="1885"/>
              <a:ext cx="2318" cy="1523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49170" name="Text Box 16"/>
            <p:cNvSpPr txBox="1">
              <a:spLocks noChangeArrowheads="1"/>
            </p:cNvSpPr>
            <p:nvPr/>
          </p:nvSpPr>
          <p:spPr bwMode="auto">
            <a:xfrm>
              <a:off x="3600" y="3216"/>
              <a:ext cx="142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b="0" lang="en-US">
                  <a:solidFill>
                    <a:schemeClr val="bg1"/>
                  </a:solidFill>
                  <a:latin charset="0" pitchFamily="34" typeface="Arial"/>
                </a:rPr>
                <a:t>Titan dunes at same scale</a:t>
              </a:r>
            </a:p>
          </p:txBody>
        </p:sp>
      </p:grpSp>
      <p:pic>
        <p:nvPicPr>
          <p:cNvPr descr="T17Release2" id="49162" name="Picture 17"/>
          <p:cNvPicPr>
            <a:picLocks noChangeArrowheads="1" noChangeAspect="1"/>
          </p:cNvPicPr>
          <p:nvPr/>
        </p:nvPicPr>
        <p:blipFill>
          <a:blip r:embed="rId7"/>
          <a:srcRect b="37"/>
          <a:stretch>
            <a:fillRect/>
          </a:stretch>
        </p:blipFill>
        <p:spPr bwMode="auto">
          <a:xfrm>
            <a:off x="0" y="1162050"/>
            <a:ext cx="51054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3" name="Footer Placeholder 17"/>
          <p:cNvSpPr>
            <a:spLocks noGrp="1"/>
          </p:cNvSpPr>
          <p:nvPr>
            <p:ph idx="10" sz="quarter" type="ftr"/>
          </p:nvPr>
        </p:nvSpPr>
        <p:spPr>
          <a:noFill/>
        </p:spPr>
        <p:txBody>
          <a:bodyPr/>
          <a:lstStyle/>
          <a:p>
            <a:r>
              <a:rPr dirty="0" err="1" lang="en-US"/>
              <a:t>Lunine</a:t>
            </a:r>
            <a:r>
              <a:rPr dirty="0" lang="en-US"/>
              <a:t>, </a:t>
            </a:r>
            <a:r>
              <a:rPr dirty="0" err="1" lang="en-US"/>
              <a:t>Pappalardo</a:t>
            </a:r>
            <a:r>
              <a:rPr dirty="0" lang="en-US"/>
              <a:t>, Matson</a:t>
            </a:r>
          </a:p>
        </p:txBody>
      </p:sp>
      <p:pic>
        <p:nvPicPr>
          <p:cNvPr id="23" name="Picture 2"/>
          <p:cNvPicPr>
            <a:picLocks noChangeArrowheads="1"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00952" y="0"/>
            <a:ext cx="6343048" cy="7327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6442187" y="128338"/>
            <a:ext cx="2459584" cy="369332"/>
          </a:xfrm>
          <a:prstGeom prst="rect">
            <a:avLst/>
          </a:prstGeom>
          <a:noFill/>
        </p:spPr>
        <p:txBody>
          <a:bodyPr rtlCol="0" wrap="none">
            <a:spAutoFit/>
          </a:bodyPr>
          <a:lstStyle/>
          <a:p>
            <a:r>
              <a:rPr b="1" dirty="0" err="1" lang="en-US" smtClean="0">
                <a:solidFill>
                  <a:schemeClr val="bg1"/>
                </a:solidFill>
              </a:rPr>
              <a:t>Radebaugh</a:t>
            </a:r>
            <a:r>
              <a:rPr b="1" dirty="0" lang="en-US" smtClean="0">
                <a:solidFill>
                  <a:schemeClr val="bg1"/>
                </a:solidFill>
              </a:rPr>
              <a:t>, </a:t>
            </a:r>
            <a:r>
              <a:rPr b="1" dirty="0" err="1" lang="en-US" smtClean="0">
                <a:solidFill>
                  <a:schemeClr val="bg1"/>
                </a:solidFill>
              </a:rPr>
              <a:t>Icarus</a:t>
            </a:r>
            <a:r>
              <a:rPr b="1" dirty="0" lang="en-US" smtClean="0">
                <a:solidFill>
                  <a:schemeClr val="bg1"/>
                </a:solidFill>
              </a:rPr>
              <a:t> 2008</a:t>
            </a:r>
            <a:endParaRPr b="1" dirty="0" lang="en-US">
              <a:solidFill>
                <a:schemeClr val="bg1"/>
              </a:solidFill>
            </a:endParaRPr>
          </a:p>
        </p:txBody>
      </p:sp>
      <p:pic>
        <p:nvPicPr>
          <p:cNvPr id="3" name="Picture 1"/>
          <p:cNvPicPr>
            <a:picLocks noChangeArrowheads="1"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25223" y="155910"/>
            <a:ext cx="5918601" cy="656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descr="E:\Titan\Dune_Orientation\PRESENTATIONS\belet_barchan_notracing.jpg" id="25" name="Picture 4"/>
          <p:cNvPicPr>
            <a:picLocks noChangeArrowheads="1" noChangeAspect="1"/>
          </p:cNvPicPr>
          <p:nvPr/>
        </p:nvPicPr>
        <p:blipFill>
          <a:blip cstate="print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33780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dur="indefinite" id="1" nodeType="tmRoot" restart="never"/>
      </p:par>
    </p:tnLst>
  </p:timing>
</p:sld>
</file>

<file path=ppt/slides/slide6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sp>
        <p:nvSpPr>
          <p:cNvPr id="49154" name="Line 2"/>
          <p:cNvSpPr>
            <a:spLocks noChangeShapeType="1"/>
          </p:cNvSpPr>
          <p:nvPr/>
        </p:nvSpPr>
        <p:spPr bwMode="auto">
          <a:xfrm>
            <a:off x="5181600" y="1219200"/>
            <a:ext cx="9144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anchor="ctr" wrap="none"/>
          <a:lstStyle/>
          <a:p>
            <a:endParaRPr lang="en-US"/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5251450" y="1219200"/>
            <a:ext cx="6873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b="0" lang="en-US" sz="1200">
                <a:solidFill>
                  <a:schemeClr val="bg1"/>
                </a:solidFill>
                <a:latin charset="0" pitchFamily="34" typeface="Arial"/>
              </a:rPr>
              <a:t>~50 km</a:t>
            </a:r>
          </a:p>
        </p:txBody>
      </p:sp>
      <p:pic>
        <p:nvPicPr>
          <p:cNvPr descr="Picture 4" id="49156" name="Picture 4"/>
          <p:cNvPicPr>
            <a:picLocks noChangeArrowheads="1" noChangeAspect="1"/>
          </p:cNvPicPr>
          <p:nvPr/>
        </p:nvPicPr>
        <p:blipFill>
          <a:blip r:embed="rId3"/>
          <a:srcRect r="210"/>
          <a:stretch>
            <a:fillRect/>
          </a:stretch>
        </p:blipFill>
        <p:spPr bwMode="auto">
          <a:xfrm>
            <a:off x="5181600" y="2819400"/>
            <a:ext cx="3810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Line 5"/>
          <p:cNvSpPr>
            <a:spLocks noChangeShapeType="1"/>
          </p:cNvSpPr>
          <p:nvPr/>
        </p:nvSpPr>
        <p:spPr bwMode="auto">
          <a:xfrm>
            <a:off x="4197350" y="4343400"/>
            <a:ext cx="9144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anchor="ctr" wrap="none"/>
          <a:lstStyle/>
          <a:p>
            <a:endParaRPr lang="en-US"/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4267200" y="4343400"/>
            <a:ext cx="6873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b="0" lang="en-US" sz="1200">
                <a:solidFill>
                  <a:schemeClr val="bg1"/>
                </a:solidFill>
                <a:latin charset="0" pitchFamily="34" typeface="Arial"/>
              </a:rPr>
              <a:t>~15 km</a:t>
            </a:r>
          </a:p>
        </p:txBody>
      </p:sp>
      <p:pic>
        <p:nvPicPr>
          <p:cNvPr descr="Picture 3" id="49159" name="Picture 7"/>
          <p:cNvPicPr>
            <a:picLocks noChangeArrowheads="1"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6200" y="3581400"/>
            <a:ext cx="3962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8728" name="Text Box 8"/>
          <p:cNvSpPr txBox="1">
            <a:spLocks noChangeArrowheads="1"/>
          </p:cNvSpPr>
          <p:nvPr/>
        </p:nvSpPr>
        <p:spPr bwMode="auto">
          <a:xfrm>
            <a:off x="3124200" y="255588"/>
            <a:ext cx="35496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b="0" dirty="0" lang="en-US" sz="3200">
                <a:solidFill>
                  <a:schemeClr val="bg1"/>
                </a:solidFill>
                <a:effectLst>
                  <a:outerShdw algn="tl" blurRad="38100" dir="2700000" dist="38100">
                    <a:srgbClr val="808080"/>
                  </a:outerShdw>
                </a:effectLst>
                <a:latin charset="0" pitchFamily="34" typeface="Arial"/>
              </a:rPr>
              <a:t>Aeolian Processes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257800" y="1905000"/>
            <a:ext cx="3832225" cy="4648200"/>
            <a:chOff x="3250" y="480"/>
            <a:chExt cx="2414" cy="2928"/>
          </a:xfrm>
        </p:grpSpPr>
        <p:pic>
          <p:nvPicPr>
            <p:cNvPr descr="Picture 4" id="49164" name="Picture 10"/>
            <p:cNvPicPr>
              <a:picLocks noChangeArrowheads="1" noChangeAspect="1"/>
            </p:cNvPicPr>
            <p:nvPr/>
          </p:nvPicPr>
          <p:blipFill>
            <a:blip r:embed="rId3"/>
            <a:srcRect r="210"/>
            <a:stretch>
              <a:fillRect/>
            </a:stretch>
          </p:blipFill>
          <p:spPr bwMode="auto">
            <a:xfrm>
              <a:off x="3264" y="1776"/>
              <a:ext cx="2400" cy="1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65" name="Line 11"/>
            <p:cNvSpPr>
              <a:spLocks noChangeShapeType="1"/>
            </p:cNvSpPr>
            <p:nvPr/>
          </p:nvSpPr>
          <p:spPr bwMode="auto">
            <a:xfrm>
              <a:off x="4464" y="1474"/>
              <a:ext cx="672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 anchor="ctr" wrap="none"/>
            <a:lstStyle/>
            <a:p>
              <a:endParaRPr lang="en-US"/>
            </a:p>
          </p:txBody>
        </p:sp>
        <p:sp>
          <p:nvSpPr>
            <p:cNvPr id="49166" name="Text Box 12"/>
            <p:cNvSpPr txBox="1">
              <a:spLocks noChangeArrowheads="1"/>
            </p:cNvSpPr>
            <p:nvPr/>
          </p:nvSpPr>
          <p:spPr bwMode="auto">
            <a:xfrm>
              <a:off x="4548" y="1493"/>
              <a:ext cx="48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b="0" lang="en-US" sz="1200">
                  <a:solidFill>
                    <a:schemeClr val="bg1"/>
                  </a:solidFill>
                  <a:latin charset="0" pitchFamily="34" typeface="Arial"/>
                </a:rPr>
                <a:t>~100 km</a:t>
              </a:r>
            </a:p>
          </p:txBody>
        </p:sp>
        <p:pic>
          <p:nvPicPr>
            <p:cNvPr id="49167" name="Picture 13"/>
            <p:cNvPicPr>
              <a:picLocks noChangeArrowheads="1"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260" y="480"/>
              <a:ext cx="2308" cy="135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49168" name="Text Box 14"/>
            <p:cNvSpPr txBox="1">
              <a:spLocks noChangeArrowheads="1"/>
            </p:cNvSpPr>
            <p:nvPr/>
          </p:nvSpPr>
          <p:spPr bwMode="auto">
            <a:xfrm>
              <a:off x="3292" y="1659"/>
              <a:ext cx="223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b="0" lang="en-US" sz="1200">
                  <a:solidFill>
                    <a:schemeClr val="bg1"/>
                  </a:solidFill>
                  <a:latin charset="0" pitchFamily="34" typeface="Arial"/>
                </a:rPr>
                <a:t>Dunes in Namib desert (L-band/SRL, 30 km wide)</a:t>
              </a:r>
            </a:p>
          </p:txBody>
        </p:sp>
        <p:pic>
          <p:nvPicPr>
            <p:cNvPr id="49169" name="Picture 15"/>
            <p:cNvPicPr>
              <a:picLocks noChangeArrowheads="1" noChangeAspect="1"/>
            </p:cNvPicPr>
            <p:nvPr/>
          </p:nvPicPr>
          <p:blipFill>
            <a:blip r:embed="rId6"/>
            <a:srcRect b="683" r="142"/>
            <a:stretch>
              <a:fillRect/>
            </a:stretch>
          </p:blipFill>
          <p:spPr bwMode="auto">
            <a:xfrm>
              <a:off x="3250" y="1885"/>
              <a:ext cx="2318" cy="1523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49170" name="Text Box 16"/>
            <p:cNvSpPr txBox="1">
              <a:spLocks noChangeArrowheads="1"/>
            </p:cNvSpPr>
            <p:nvPr/>
          </p:nvSpPr>
          <p:spPr bwMode="auto">
            <a:xfrm>
              <a:off x="3600" y="3216"/>
              <a:ext cx="142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b="0" lang="en-US">
                  <a:solidFill>
                    <a:schemeClr val="bg1"/>
                  </a:solidFill>
                  <a:latin charset="0" pitchFamily="34" typeface="Arial"/>
                </a:rPr>
                <a:t>Titan dunes at same scale</a:t>
              </a:r>
            </a:p>
          </p:txBody>
        </p:sp>
      </p:grpSp>
      <p:pic>
        <p:nvPicPr>
          <p:cNvPr descr="T17Release2" id="49162" name="Picture 17"/>
          <p:cNvPicPr>
            <a:picLocks noChangeArrowheads="1" noChangeAspect="1"/>
          </p:cNvPicPr>
          <p:nvPr/>
        </p:nvPicPr>
        <p:blipFill>
          <a:blip r:embed="rId7"/>
          <a:srcRect b="37"/>
          <a:stretch>
            <a:fillRect/>
          </a:stretch>
        </p:blipFill>
        <p:spPr bwMode="auto">
          <a:xfrm>
            <a:off x="0" y="1162050"/>
            <a:ext cx="51054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3" name="Footer Placeholder 17"/>
          <p:cNvSpPr>
            <a:spLocks noGrp="1"/>
          </p:cNvSpPr>
          <p:nvPr>
            <p:ph idx="10" sz="quarter" type="ftr"/>
          </p:nvPr>
        </p:nvSpPr>
        <p:spPr>
          <a:noFill/>
        </p:spPr>
        <p:txBody>
          <a:bodyPr/>
          <a:lstStyle/>
          <a:p>
            <a:r>
              <a:rPr dirty="0" err="1" lang="en-US"/>
              <a:t>Lunine</a:t>
            </a:r>
            <a:r>
              <a:rPr dirty="0" lang="en-US"/>
              <a:t>, </a:t>
            </a:r>
            <a:r>
              <a:rPr dirty="0" err="1" lang="en-US"/>
              <a:t>Pappalardo</a:t>
            </a:r>
            <a:r>
              <a:rPr dirty="0" lang="en-US"/>
              <a:t>, Matson</a:t>
            </a:r>
          </a:p>
        </p:txBody>
      </p:sp>
      <p:pic>
        <p:nvPicPr>
          <p:cNvPr id="23" name="Picture 2"/>
          <p:cNvPicPr>
            <a:picLocks noChangeArrowheads="1"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00952" y="0"/>
            <a:ext cx="6343048" cy="7327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6442187" y="128338"/>
            <a:ext cx="2459584" cy="369332"/>
          </a:xfrm>
          <a:prstGeom prst="rect">
            <a:avLst/>
          </a:prstGeom>
          <a:noFill/>
        </p:spPr>
        <p:txBody>
          <a:bodyPr rtlCol="0" wrap="none">
            <a:spAutoFit/>
          </a:bodyPr>
          <a:lstStyle/>
          <a:p>
            <a:r>
              <a:rPr b="1" dirty="0" err="1" lang="en-US" smtClean="0">
                <a:solidFill>
                  <a:schemeClr val="bg1"/>
                </a:solidFill>
              </a:rPr>
              <a:t>Radebaugh</a:t>
            </a:r>
            <a:r>
              <a:rPr b="1" dirty="0" lang="en-US" smtClean="0">
                <a:solidFill>
                  <a:schemeClr val="bg1"/>
                </a:solidFill>
              </a:rPr>
              <a:t>, </a:t>
            </a:r>
            <a:r>
              <a:rPr b="1" dirty="0" err="1" lang="en-US" smtClean="0">
                <a:solidFill>
                  <a:schemeClr val="bg1"/>
                </a:solidFill>
              </a:rPr>
              <a:t>Icarus</a:t>
            </a:r>
            <a:r>
              <a:rPr b="1" dirty="0" lang="en-US" smtClean="0">
                <a:solidFill>
                  <a:schemeClr val="bg1"/>
                </a:solidFill>
              </a:rPr>
              <a:t> 2008</a:t>
            </a:r>
            <a:endParaRPr b="1" dirty="0" lang="en-US">
              <a:solidFill>
                <a:schemeClr val="bg1"/>
              </a:solidFill>
            </a:endParaRPr>
          </a:p>
        </p:txBody>
      </p:sp>
      <p:pic>
        <p:nvPicPr>
          <p:cNvPr id="3" name="Picture 1"/>
          <p:cNvPicPr>
            <a:picLocks noChangeArrowheads="1"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25223" y="155910"/>
            <a:ext cx="5918601" cy="656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descr="E:\Titan\Dune_Orientation\PRESENTATIONS\belet_barchan_notracing.jpg" id="25" name="Picture 4"/>
          <p:cNvPicPr>
            <a:picLocks noChangeArrowheads="1" noChangeAspect="1"/>
          </p:cNvPicPr>
          <p:nvPr/>
        </p:nvPicPr>
        <p:blipFill>
          <a:blip cstate="print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descr="E:\Titan\Dune_Orientation\PRESENTATIONS\belet_barchan_tracing.jpg" id="26" name="Picture 5"/>
          <p:cNvPicPr>
            <a:picLocks noChangeArrowheads="1" noChangeAspect="1"/>
          </p:cNvPicPr>
          <p:nvPr/>
        </p:nvPicPr>
        <p:blipFill>
          <a:blip cstate="print"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39399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dur="indefinite" id="1" nodeType="tmRoot" restart="never"/>
      </p:par>
    </p:tnLst>
  </p:timing>
</p:sld>
</file>

<file path=ppt/slides/slide6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sp>
        <p:nvSpPr>
          <p:cNvPr id="49154" name="Line 2"/>
          <p:cNvSpPr>
            <a:spLocks noChangeShapeType="1"/>
          </p:cNvSpPr>
          <p:nvPr/>
        </p:nvSpPr>
        <p:spPr bwMode="auto">
          <a:xfrm>
            <a:off x="5181600" y="1219200"/>
            <a:ext cx="9144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anchor="ctr" wrap="none"/>
          <a:lstStyle/>
          <a:p>
            <a:endParaRPr lang="en-US"/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5251450" y="1219200"/>
            <a:ext cx="6873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b="0" lang="en-US" sz="1200">
                <a:solidFill>
                  <a:schemeClr val="bg1"/>
                </a:solidFill>
                <a:latin charset="0" pitchFamily="34" typeface="Arial"/>
              </a:rPr>
              <a:t>~50 km</a:t>
            </a:r>
          </a:p>
        </p:txBody>
      </p:sp>
      <p:pic>
        <p:nvPicPr>
          <p:cNvPr descr="Picture 4" id="49156" name="Picture 4"/>
          <p:cNvPicPr>
            <a:picLocks noChangeArrowheads="1" noChangeAspect="1"/>
          </p:cNvPicPr>
          <p:nvPr/>
        </p:nvPicPr>
        <p:blipFill>
          <a:blip r:embed="rId3"/>
          <a:srcRect r="210"/>
          <a:stretch>
            <a:fillRect/>
          </a:stretch>
        </p:blipFill>
        <p:spPr bwMode="auto">
          <a:xfrm>
            <a:off x="5181600" y="2819400"/>
            <a:ext cx="3810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Line 5"/>
          <p:cNvSpPr>
            <a:spLocks noChangeShapeType="1"/>
          </p:cNvSpPr>
          <p:nvPr/>
        </p:nvSpPr>
        <p:spPr bwMode="auto">
          <a:xfrm>
            <a:off x="4197350" y="4343400"/>
            <a:ext cx="9144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anchor="ctr" wrap="none"/>
          <a:lstStyle/>
          <a:p>
            <a:endParaRPr lang="en-US"/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4267200" y="4343400"/>
            <a:ext cx="6873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b="0" lang="en-US" sz="1200">
                <a:solidFill>
                  <a:schemeClr val="bg1"/>
                </a:solidFill>
                <a:latin charset="0" pitchFamily="34" typeface="Arial"/>
              </a:rPr>
              <a:t>~15 km</a:t>
            </a:r>
          </a:p>
        </p:txBody>
      </p:sp>
      <p:pic>
        <p:nvPicPr>
          <p:cNvPr descr="Picture 3" id="49159" name="Picture 7"/>
          <p:cNvPicPr>
            <a:picLocks noChangeArrowheads="1"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6200" y="3581400"/>
            <a:ext cx="3962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8728" name="Text Box 8"/>
          <p:cNvSpPr txBox="1">
            <a:spLocks noChangeArrowheads="1"/>
          </p:cNvSpPr>
          <p:nvPr/>
        </p:nvSpPr>
        <p:spPr bwMode="auto">
          <a:xfrm>
            <a:off x="3124200" y="255588"/>
            <a:ext cx="35496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b="0" dirty="0" lang="en-US" sz="3200">
                <a:solidFill>
                  <a:schemeClr val="bg1"/>
                </a:solidFill>
                <a:effectLst>
                  <a:outerShdw algn="tl" blurRad="38100" dir="2700000" dist="38100">
                    <a:srgbClr val="808080"/>
                  </a:outerShdw>
                </a:effectLst>
                <a:latin charset="0" pitchFamily="34" typeface="Arial"/>
              </a:rPr>
              <a:t>Aeolian Processes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257800" y="1905000"/>
            <a:ext cx="3832225" cy="4648200"/>
            <a:chOff x="3250" y="480"/>
            <a:chExt cx="2414" cy="2928"/>
          </a:xfrm>
        </p:grpSpPr>
        <p:pic>
          <p:nvPicPr>
            <p:cNvPr descr="Picture 4" id="49164" name="Picture 10"/>
            <p:cNvPicPr>
              <a:picLocks noChangeArrowheads="1" noChangeAspect="1"/>
            </p:cNvPicPr>
            <p:nvPr/>
          </p:nvPicPr>
          <p:blipFill>
            <a:blip r:embed="rId3"/>
            <a:srcRect r="210"/>
            <a:stretch>
              <a:fillRect/>
            </a:stretch>
          </p:blipFill>
          <p:spPr bwMode="auto">
            <a:xfrm>
              <a:off x="3264" y="1776"/>
              <a:ext cx="2400" cy="1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65" name="Line 11"/>
            <p:cNvSpPr>
              <a:spLocks noChangeShapeType="1"/>
            </p:cNvSpPr>
            <p:nvPr/>
          </p:nvSpPr>
          <p:spPr bwMode="auto">
            <a:xfrm>
              <a:off x="4464" y="1474"/>
              <a:ext cx="672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 anchor="ctr" wrap="none"/>
            <a:lstStyle/>
            <a:p>
              <a:endParaRPr lang="en-US"/>
            </a:p>
          </p:txBody>
        </p:sp>
        <p:sp>
          <p:nvSpPr>
            <p:cNvPr id="49166" name="Text Box 12"/>
            <p:cNvSpPr txBox="1">
              <a:spLocks noChangeArrowheads="1"/>
            </p:cNvSpPr>
            <p:nvPr/>
          </p:nvSpPr>
          <p:spPr bwMode="auto">
            <a:xfrm>
              <a:off x="4548" y="1493"/>
              <a:ext cx="48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b="0" lang="en-US" sz="1200">
                  <a:solidFill>
                    <a:schemeClr val="bg1"/>
                  </a:solidFill>
                  <a:latin charset="0" pitchFamily="34" typeface="Arial"/>
                </a:rPr>
                <a:t>~100 km</a:t>
              </a:r>
            </a:p>
          </p:txBody>
        </p:sp>
        <p:pic>
          <p:nvPicPr>
            <p:cNvPr id="49167" name="Picture 13"/>
            <p:cNvPicPr>
              <a:picLocks noChangeArrowheads="1"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260" y="480"/>
              <a:ext cx="2308" cy="135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49168" name="Text Box 14"/>
            <p:cNvSpPr txBox="1">
              <a:spLocks noChangeArrowheads="1"/>
            </p:cNvSpPr>
            <p:nvPr/>
          </p:nvSpPr>
          <p:spPr bwMode="auto">
            <a:xfrm>
              <a:off x="3292" y="1659"/>
              <a:ext cx="223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b="0" lang="en-US" sz="1200">
                  <a:solidFill>
                    <a:schemeClr val="bg1"/>
                  </a:solidFill>
                  <a:latin charset="0" pitchFamily="34" typeface="Arial"/>
                </a:rPr>
                <a:t>Dunes in Namib desert (L-band/SRL, 30 km wide)</a:t>
              </a:r>
            </a:p>
          </p:txBody>
        </p:sp>
        <p:pic>
          <p:nvPicPr>
            <p:cNvPr id="49169" name="Picture 15"/>
            <p:cNvPicPr>
              <a:picLocks noChangeArrowheads="1" noChangeAspect="1"/>
            </p:cNvPicPr>
            <p:nvPr/>
          </p:nvPicPr>
          <p:blipFill>
            <a:blip r:embed="rId6"/>
            <a:srcRect b="683" r="142"/>
            <a:stretch>
              <a:fillRect/>
            </a:stretch>
          </p:blipFill>
          <p:spPr bwMode="auto">
            <a:xfrm>
              <a:off x="3250" y="1885"/>
              <a:ext cx="2318" cy="1523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49170" name="Text Box 16"/>
            <p:cNvSpPr txBox="1">
              <a:spLocks noChangeArrowheads="1"/>
            </p:cNvSpPr>
            <p:nvPr/>
          </p:nvSpPr>
          <p:spPr bwMode="auto">
            <a:xfrm>
              <a:off x="3600" y="3216"/>
              <a:ext cx="142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b="0" lang="en-US">
                  <a:solidFill>
                    <a:schemeClr val="bg1"/>
                  </a:solidFill>
                  <a:latin charset="0" pitchFamily="34" typeface="Arial"/>
                </a:rPr>
                <a:t>Titan dunes at same scale</a:t>
              </a:r>
            </a:p>
          </p:txBody>
        </p:sp>
      </p:grpSp>
      <p:pic>
        <p:nvPicPr>
          <p:cNvPr descr="T17Release2" id="49162" name="Picture 17"/>
          <p:cNvPicPr>
            <a:picLocks noChangeArrowheads="1" noChangeAspect="1"/>
          </p:cNvPicPr>
          <p:nvPr/>
        </p:nvPicPr>
        <p:blipFill>
          <a:blip r:embed="rId7"/>
          <a:srcRect b="37"/>
          <a:stretch>
            <a:fillRect/>
          </a:stretch>
        </p:blipFill>
        <p:spPr bwMode="auto">
          <a:xfrm>
            <a:off x="0" y="1162050"/>
            <a:ext cx="51054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3" name="Footer Placeholder 17"/>
          <p:cNvSpPr>
            <a:spLocks noGrp="1"/>
          </p:cNvSpPr>
          <p:nvPr>
            <p:ph idx="10" sz="quarter" type="ftr"/>
          </p:nvPr>
        </p:nvSpPr>
        <p:spPr>
          <a:noFill/>
        </p:spPr>
        <p:txBody>
          <a:bodyPr/>
          <a:lstStyle/>
          <a:p>
            <a:r>
              <a:rPr dirty="0" err="1" lang="en-US"/>
              <a:t>Lunine</a:t>
            </a:r>
            <a:r>
              <a:rPr dirty="0" lang="en-US"/>
              <a:t>, </a:t>
            </a:r>
            <a:r>
              <a:rPr dirty="0" err="1" lang="en-US"/>
              <a:t>Pappalardo</a:t>
            </a:r>
            <a:r>
              <a:rPr dirty="0" lang="en-US"/>
              <a:t>, Matson</a:t>
            </a:r>
          </a:p>
        </p:txBody>
      </p:sp>
      <p:pic>
        <p:nvPicPr>
          <p:cNvPr id="23" name="Picture 2"/>
          <p:cNvPicPr>
            <a:picLocks noChangeArrowheads="1"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00952" y="0"/>
            <a:ext cx="6343048" cy="7327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6442187" y="128338"/>
            <a:ext cx="2459584" cy="369332"/>
          </a:xfrm>
          <a:prstGeom prst="rect">
            <a:avLst/>
          </a:prstGeom>
          <a:noFill/>
        </p:spPr>
        <p:txBody>
          <a:bodyPr rtlCol="0" wrap="none">
            <a:spAutoFit/>
          </a:bodyPr>
          <a:lstStyle/>
          <a:p>
            <a:r>
              <a:rPr b="1" dirty="0" err="1" lang="en-US" smtClean="0">
                <a:solidFill>
                  <a:schemeClr val="bg1"/>
                </a:solidFill>
              </a:rPr>
              <a:t>Radebaugh</a:t>
            </a:r>
            <a:r>
              <a:rPr b="1" dirty="0" lang="en-US" smtClean="0">
                <a:solidFill>
                  <a:schemeClr val="bg1"/>
                </a:solidFill>
              </a:rPr>
              <a:t>, </a:t>
            </a:r>
            <a:r>
              <a:rPr b="1" dirty="0" err="1" lang="en-US" smtClean="0">
                <a:solidFill>
                  <a:schemeClr val="bg1"/>
                </a:solidFill>
              </a:rPr>
              <a:t>Icarus</a:t>
            </a:r>
            <a:r>
              <a:rPr b="1" dirty="0" lang="en-US" smtClean="0">
                <a:solidFill>
                  <a:schemeClr val="bg1"/>
                </a:solidFill>
              </a:rPr>
              <a:t> 2008</a:t>
            </a:r>
            <a:endParaRPr b="1" dirty="0" lang="en-US">
              <a:solidFill>
                <a:schemeClr val="bg1"/>
              </a:solidFill>
            </a:endParaRPr>
          </a:p>
        </p:txBody>
      </p:sp>
      <p:pic>
        <p:nvPicPr>
          <p:cNvPr id="3" name="Picture 1"/>
          <p:cNvPicPr>
            <a:picLocks noChangeArrowheads="1"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25223" y="155910"/>
            <a:ext cx="5918601" cy="656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descr="E:\Titan\Dune_Orientation\PRESENTATIONS\belet_barchan_notracing.jpg" id="25" name="Picture 4"/>
          <p:cNvPicPr>
            <a:picLocks noChangeArrowheads="1" noChangeAspect="1"/>
          </p:cNvPicPr>
          <p:nvPr/>
        </p:nvPicPr>
        <p:blipFill>
          <a:blip cstate="print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descr="E:\Titan\Dune_Orientation\PRESENTATIONS\belet_barchan_tracing.jpg" id="26" name="Picture 5"/>
          <p:cNvPicPr>
            <a:picLocks noChangeArrowheads="1" noChangeAspect="1"/>
          </p:cNvPicPr>
          <p:nvPr/>
        </p:nvPicPr>
        <p:blipFill>
          <a:blip cstate="print"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5" name="Picture 1"/>
          <p:cNvPicPr>
            <a:picLocks noChangeArrowheads="1"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1186055"/>
            <a:ext cx="9129484" cy="3943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70447" y="2854602"/>
            <a:ext cx="4373554" cy="418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8885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dur="indefinite" id="1" nodeType="tmRoot" restart="never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itan_Globe_North_v5e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97907" y="0"/>
            <a:ext cx="698849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53378" y="2693105"/>
            <a:ext cx="1376538" cy="2625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457206"/>
            <a:ext cx="3866147" cy="579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</p:pic>
      <p:grpSp>
        <p:nvGrpSpPr>
          <p:cNvPr id="37" name="Group 36"/>
          <p:cNvGrpSpPr/>
          <p:nvPr/>
        </p:nvGrpSpPr>
        <p:grpSpPr>
          <a:xfrm>
            <a:off x="3889855" y="0"/>
            <a:ext cx="5254145" cy="6858000"/>
            <a:chOff x="3889855" y="0"/>
            <a:chExt cx="5254145" cy="6858000"/>
          </a:xfrm>
        </p:grpSpPr>
        <p:pic>
          <p:nvPicPr>
            <p:cNvPr id="188421" name="Picture 5" descr="C:\Users\hayes\Pictures\test.gif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962650" y="0"/>
              <a:ext cx="3181350" cy="2019300"/>
            </a:xfrm>
            <a:prstGeom prst="rect">
              <a:avLst/>
            </a:prstGeom>
            <a:noFill/>
          </p:spPr>
        </p:pic>
        <p:grpSp>
          <p:nvGrpSpPr>
            <p:cNvPr id="36" name="Group 35"/>
            <p:cNvGrpSpPr/>
            <p:nvPr/>
          </p:nvGrpSpPr>
          <p:grpSpPr>
            <a:xfrm>
              <a:off x="3889855" y="43426"/>
              <a:ext cx="5254145" cy="6814574"/>
              <a:chOff x="3889855" y="43426"/>
              <a:chExt cx="5254145" cy="6814574"/>
            </a:xfrm>
          </p:grpSpPr>
          <p:pic>
            <p:nvPicPr>
              <p:cNvPr id="188418" name="Picture 2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4026595" y="5339374"/>
                <a:ext cx="1927191" cy="15186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6029108" y="5388690"/>
                <a:ext cx="311489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chemeClr val="bg1"/>
                    </a:solidFill>
                  </a:rPr>
                  <a:t>VIMS – IR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2400" b="1" dirty="0" smtClean="0">
                    <a:solidFill>
                      <a:schemeClr val="bg1"/>
                    </a:solidFill>
                  </a:rPr>
                  <a:t> Grating Spectrometer</a:t>
                </a:r>
                <a:br>
                  <a:rPr lang="en-US" sz="2400" b="1" dirty="0" smtClean="0">
                    <a:solidFill>
                      <a:schemeClr val="bg1"/>
                    </a:solidFill>
                  </a:rPr>
                </a:br>
                <a:r>
                  <a:rPr lang="en-US" sz="2400" b="1" dirty="0" smtClean="0">
                    <a:solidFill>
                      <a:schemeClr val="bg1"/>
                    </a:solidFill>
                  </a:rPr>
                  <a:t>   (0.84 - 5.1 µm n=264</a:t>
                </a:r>
                <a:r>
                  <a:rPr lang="en-US" sz="2000" b="1" dirty="0" smtClean="0">
                    <a:solidFill>
                      <a:schemeClr val="bg1"/>
                    </a:solidFill>
                  </a:rPr>
                  <a:t>)</a:t>
                </a:r>
              </a:p>
            </p:txBody>
          </p:sp>
          <p:pic>
            <p:nvPicPr>
              <p:cNvPr id="188419" name="Picture 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7265805" y="3859618"/>
                <a:ext cx="1568302" cy="12546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5188577" y="3067244"/>
                <a:ext cx="281242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chemeClr val="bg1"/>
                    </a:solidFill>
                  </a:rPr>
                  <a:t>ISS  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2400" b="1" dirty="0" smtClean="0">
                    <a:solidFill>
                      <a:schemeClr val="bg1"/>
                    </a:solidFill>
                  </a:rPr>
                  <a:t> VIS/NIR Telescope </a:t>
                </a:r>
                <a:br>
                  <a:rPr lang="en-US" sz="2400" b="1" dirty="0" smtClean="0">
                    <a:solidFill>
                      <a:schemeClr val="bg1"/>
                    </a:solidFill>
                  </a:rPr>
                </a:br>
                <a:r>
                  <a:rPr lang="en-US" sz="2400" b="1" dirty="0" smtClean="0">
                    <a:solidFill>
                      <a:schemeClr val="bg1"/>
                    </a:solidFill>
                  </a:rPr>
                  <a:t>  (0.2 – 1.1 µm)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889855" y="43426"/>
                <a:ext cx="404447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chemeClr val="bg1"/>
                    </a:solidFill>
                  </a:rPr>
                  <a:t>RADAR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2400" b="1" dirty="0" smtClean="0">
                    <a:solidFill>
                      <a:schemeClr val="bg1"/>
                    </a:solidFill>
                  </a:rPr>
                  <a:t> 13.78 GHz  (2.16 cm)</a:t>
                </a:r>
                <a:br>
                  <a:rPr lang="en-US" sz="2400" b="1" dirty="0" smtClean="0">
                    <a:solidFill>
                      <a:schemeClr val="bg1"/>
                    </a:solidFill>
                  </a:rPr>
                </a:br>
                <a:r>
                  <a:rPr lang="en-US" sz="2400" b="1" dirty="0" smtClean="0">
                    <a:solidFill>
                      <a:schemeClr val="bg1"/>
                    </a:solidFill>
                  </a:rPr>
                  <a:t> [Ku Band]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2400" b="1" dirty="0" smtClean="0">
                    <a:solidFill>
                      <a:schemeClr val="bg1"/>
                    </a:solidFill>
                  </a:rPr>
                  <a:t> SAR Resolution: </a:t>
                </a:r>
                <a:br>
                  <a:rPr lang="en-US" sz="2400" b="1" dirty="0" smtClean="0">
                    <a:solidFill>
                      <a:schemeClr val="bg1"/>
                    </a:solidFill>
                  </a:rPr>
                </a:br>
                <a:r>
                  <a:rPr lang="en-US" sz="2400" b="1" dirty="0" smtClean="0">
                    <a:solidFill>
                      <a:schemeClr val="bg1"/>
                    </a:solidFill>
                  </a:rPr>
                  <a:t>300 m – 1.7 km</a:t>
                </a:r>
              </a:p>
            </p:txBody>
          </p:sp>
        </p:grpSp>
        <p:pic>
          <p:nvPicPr>
            <p:cNvPr id="188423" name="Picture 7" descr="C:\Users\hayes\Pictures\test3.gif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855056" y="1953069"/>
              <a:ext cx="4288944" cy="154914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video>
              <p:cMediaNode>
                <p:cTn id="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itan_Globe_North_v5e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97907" y="0"/>
            <a:ext cx="698849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585638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itan_Globe_North_v5e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5638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36.8|107.3|55.2|34.5|5.7|5.2|1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6|2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9.5|15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19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8100"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plate-080708">
  <a:themeElements>
    <a:clrScheme name="template-080708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plate-080708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template-08070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08070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08070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08070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08070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08070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-08070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-08070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-08070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-08070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-08070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-08070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44774</TotalTime>
  <Words>1202</Words>
  <Application>Microsoft Macintosh PowerPoint</Application>
  <PresentationFormat>On-screen Show (4:3)</PresentationFormat>
  <Paragraphs>373</Paragraphs>
  <Slides>68</Slides>
  <Notes>42</Notes>
  <HiddenSlides>0</HiddenSlides>
  <MMClips>6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73" baseType="lpstr">
      <vt:lpstr>Office Theme</vt:lpstr>
      <vt:lpstr>template-080708</vt:lpstr>
      <vt:lpstr>3_Office Theme</vt:lpstr>
      <vt:lpstr>Photo Editor Photo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Winds on Titan Lakes: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Titan Dune  Fields Mapped: </vt:lpstr>
      <vt:lpstr>PowerPoint Presentation</vt:lpstr>
      <vt:lpstr>New Types of Dunes Discovered on Titan Distinctive Dune Forms Constrain Titan’s Wind Regimes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hayes</dc:creator>
  <cp:lastModifiedBy>Alexander Hayes</cp:lastModifiedBy>
  <cp:revision>349</cp:revision>
  <dcterms:created xsi:type="dcterms:W3CDTF">2010-02-01T02:32:12Z</dcterms:created>
  <dcterms:modified xsi:type="dcterms:W3CDTF">2013-04-30T14:55:33Z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58330052</vt:lpwstr>
  </property>
  <property fmtid="{D5CDD505-2E9C-101B-9397-08002B2CF9AE}" name="NXPowerLiteSettings" pid="3">
    <vt:lpwstr>F7000400038000</vt:lpwstr>
  </property>
  <property fmtid="{D5CDD505-2E9C-101B-9397-08002B2CF9AE}" name="NXPowerLiteVersion" pid="4">
    <vt:lpwstr>D5.0.6</vt:lpwstr>
  </property>
</Properties>
</file>