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738" r:id="rId1"/>
  </p:sldMasterIdLst>
  <p:notesMasterIdLst>
    <p:notesMasterId r:id="rId56"/>
  </p:notesMasterIdLst>
  <p:sldIdLst>
    <p:sldId id="258" r:id="rId2"/>
    <p:sldId id="370" r:id="rId3"/>
    <p:sldId id="393" r:id="rId4"/>
    <p:sldId id="337" r:id="rId5"/>
    <p:sldId id="375" r:id="rId6"/>
    <p:sldId id="345" r:id="rId7"/>
    <p:sldId id="290" r:id="rId8"/>
    <p:sldId id="324" r:id="rId9"/>
    <p:sldId id="377" r:id="rId10"/>
    <p:sldId id="295" r:id="rId11"/>
    <p:sldId id="323" r:id="rId12"/>
    <p:sldId id="280" r:id="rId13"/>
    <p:sldId id="321" r:id="rId14"/>
    <p:sldId id="296" r:id="rId15"/>
    <p:sldId id="287" r:id="rId16"/>
    <p:sldId id="400" r:id="rId17"/>
    <p:sldId id="352" r:id="rId18"/>
    <p:sldId id="399" r:id="rId19"/>
    <p:sldId id="389" r:id="rId20"/>
    <p:sldId id="330" r:id="rId21"/>
    <p:sldId id="408" r:id="rId22"/>
    <p:sldId id="347" r:id="rId23"/>
    <p:sldId id="404" r:id="rId24"/>
    <p:sldId id="308" r:id="rId25"/>
    <p:sldId id="394" r:id="rId26"/>
    <p:sldId id="406" r:id="rId27"/>
    <p:sldId id="403" r:id="rId28"/>
    <p:sldId id="402" r:id="rId29"/>
    <p:sldId id="300" r:id="rId30"/>
    <p:sldId id="354" r:id="rId31"/>
    <p:sldId id="267" r:id="rId32"/>
    <p:sldId id="270" r:id="rId33"/>
    <p:sldId id="401" r:id="rId34"/>
    <p:sldId id="405" r:id="rId35"/>
    <p:sldId id="397" r:id="rId36"/>
    <p:sldId id="359" r:id="rId37"/>
    <p:sldId id="407" r:id="rId38"/>
    <p:sldId id="374" r:id="rId39"/>
    <p:sldId id="286" r:id="rId40"/>
    <p:sldId id="382" r:id="rId41"/>
    <p:sldId id="383" r:id="rId42"/>
    <p:sldId id="274" r:id="rId43"/>
    <p:sldId id="395" r:id="rId44"/>
    <p:sldId id="398" r:id="rId45"/>
    <p:sldId id="335" r:id="rId46"/>
    <p:sldId id="281" r:id="rId47"/>
    <p:sldId id="272" r:id="rId48"/>
    <p:sldId id="265" r:id="rId49"/>
    <p:sldId id="298" r:id="rId50"/>
    <p:sldId id="343" r:id="rId51"/>
    <p:sldId id="331" r:id="rId52"/>
    <p:sldId id="368" r:id="rId53"/>
    <p:sldId id="294" r:id="rId54"/>
    <p:sldId id="289"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91" autoAdjust="0"/>
    <p:restoredTop sz="80276" autoAdjust="0"/>
  </p:normalViewPr>
  <p:slideViewPr>
    <p:cSldViewPr snapToGrid="0">
      <p:cViewPr varScale="1">
        <p:scale>
          <a:sx n="69" d="100"/>
          <a:sy n="69" d="100"/>
        </p:scale>
        <p:origin x="1075" y="5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0C3662-0B42-43C1-9ADA-6420492C40C4}" type="datetimeFigureOut">
              <a:rPr lang="en-US" smtClean="0"/>
              <a:t>12/1/2022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5AAB96-40DE-4BDD-8D7D-DC35DB9F27B9}" type="slidenum">
              <a:rPr lang="en-US" smtClean="0"/>
              <a:t>‹#›</a:t>
            </a:fld>
            <a:endParaRPr lang="en-US"/>
          </a:p>
        </p:txBody>
      </p:sp>
    </p:spTree>
    <p:extLst>
      <p:ext uri="{BB962C8B-B14F-4D97-AF65-F5344CB8AC3E}">
        <p14:creationId xmlns:p14="http://schemas.microsoft.com/office/powerpoint/2010/main" val="419455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credit: </a:t>
            </a:r>
            <a:r>
              <a:rPr lang="it-IT" b="0" i="1" dirty="0">
                <a:solidFill>
                  <a:srgbClr val="000000"/>
                </a:solidFill>
                <a:effectLst/>
                <a:latin typeface="Roboto" panose="02000000000000000000" pitchFamily="2" charset="0"/>
              </a:rPr>
              <a:t>NASA/GSFC/Arizona State University </a:t>
            </a:r>
            <a:r>
              <a:rPr lang="en-US" i="0" dirty="0">
                <a:sym typeface="Wingdings" panose="05000000000000000000" pitchFamily="2" charset="2"/>
              </a:rPr>
              <a:t> An oblique image of the Taurus-Littrow valley (Apollo 17 landing site) taken by the Lunar Reconnaissance Orbiter Camera (LROC) on March 29, 2015.</a:t>
            </a:r>
            <a:endParaRPr lang="en-US" i="1" dirty="0"/>
          </a:p>
          <a:p>
            <a:r>
              <a:rPr lang="en-US" sz="1200" b="0" i="0" kern="1200" dirty="0">
                <a:solidFill>
                  <a:schemeClr val="tx1"/>
                </a:solidFill>
                <a:effectLst/>
                <a:latin typeface="+mn-lt"/>
                <a:ea typeface="+mn-ea"/>
                <a:cs typeface="+mn-cs"/>
              </a:rPr>
              <a:t>-</a:t>
            </a:r>
            <a:r>
              <a:rPr lang="en-US" dirty="0"/>
              <a:t>For mission</a:t>
            </a:r>
            <a:r>
              <a:rPr lang="en-US" baseline="0" dirty="0"/>
              <a:t> patch image, see </a:t>
            </a:r>
            <a:r>
              <a:rPr lang="en-US" i="1" baseline="0" dirty="0"/>
              <a:t>https://history.nasa.gov/apollo_patches.html</a:t>
            </a:r>
          </a:p>
          <a:p>
            <a:r>
              <a:rPr lang="en-US" i="0" baseline="0" dirty="0"/>
              <a:t>-Note: This presentation provides a </a:t>
            </a:r>
            <a:r>
              <a:rPr lang="en-US" i="1" baseline="0" dirty="0"/>
              <a:t>brief overview</a:t>
            </a:r>
            <a:r>
              <a:rPr lang="en-US" i="0" baseline="0" dirty="0"/>
              <a:t> of the Apollo 17 mission to the Moon and thus does not include everything; however, links to support further research are included at the end.</a:t>
            </a:r>
          </a:p>
          <a:p>
            <a:r>
              <a:rPr lang="en-US" i="0" baseline="0" dirty="0"/>
              <a:t>-Tips:</a:t>
            </a:r>
            <a:endParaRPr lang="en-US"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You do not need to use everything in this presentation!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Feel</a:t>
            </a:r>
            <a:r>
              <a:rPr lang="en-US" baseline="0" dirty="0"/>
              <a:t> free to alter/edit this presentation to fit your specific needs/audience</a:t>
            </a:r>
          </a:p>
          <a:p>
            <a:r>
              <a:rPr lang="en-US" i="0" baseline="0" dirty="0"/>
              <a:t>-Updated December 2022</a:t>
            </a:r>
          </a:p>
        </p:txBody>
      </p:sp>
      <p:sp>
        <p:nvSpPr>
          <p:cNvPr id="4" name="Slide Number Placeholder 3"/>
          <p:cNvSpPr>
            <a:spLocks noGrp="1"/>
          </p:cNvSpPr>
          <p:nvPr>
            <p:ph type="sldNum" sz="quarter" idx="10"/>
          </p:nvPr>
        </p:nvSpPr>
        <p:spPr/>
        <p:txBody>
          <a:bodyPr/>
          <a:lstStyle/>
          <a:p>
            <a:fld id="{7A5AAB96-40DE-4BDD-8D7D-DC35DB9F27B9}" type="slidenum">
              <a:rPr lang="en-US" smtClean="0"/>
              <a:t>1</a:t>
            </a:fld>
            <a:endParaRPr lang="en-US"/>
          </a:p>
        </p:txBody>
      </p:sp>
    </p:spTree>
    <p:extLst>
      <p:ext uri="{BB962C8B-B14F-4D97-AF65-F5344CB8AC3E}">
        <p14:creationId xmlns:p14="http://schemas.microsoft.com/office/powerpoint/2010/main" val="1905085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press release</a:t>
            </a:r>
            <a:r>
              <a:rPr lang="en-US" baseline="0" dirty="0"/>
              <a:t>s (Dec. 1972): </a:t>
            </a:r>
            <a:r>
              <a:rPr lang="en-US" i="1" dirty="0"/>
              <a:t>https://historydms.hq.nasa.gov/sites/default/files/DMS/e000013883.pdf</a:t>
            </a:r>
          </a:p>
        </p:txBody>
      </p:sp>
      <p:sp>
        <p:nvSpPr>
          <p:cNvPr id="4" name="Slide Number Placeholder 3"/>
          <p:cNvSpPr>
            <a:spLocks noGrp="1"/>
          </p:cNvSpPr>
          <p:nvPr>
            <p:ph type="sldNum" sz="quarter" idx="10"/>
          </p:nvPr>
        </p:nvSpPr>
        <p:spPr/>
        <p:txBody>
          <a:bodyPr/>
          <a:lstStyle/>
          <a:p>
            <a:fld id="{BBC85203-AFB5-4C5F-A739-A15855DE2D17}" type="slidenum">
              <a:rPr lang="en-US" smtClean="0"/>
              <a:t>2</a:t>
            </a:fld>
            <a:endParaRPr lang="en-US" dirty="0"/>
          </a:p>
        </p:txBody>
      </p:sp>
    </p:spTree>
    <p:extLst>
      <p:ext uri="{BB962C8B-B14F-4D97-AF65-F5344CB8AC3E}">
        <p14:creationId xmlns:p14="http://schemas.microsoft.com/office/powerpoint/2010/main" val="892623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press release</a:t>
            </a:r>
            <a:r>
              <a:rPr lang="en-US" baseline="0" dirty="0"/>
              <a:t>s (Dec. 1972): </a:t>
            </a:r>
            <a:r>
              <a:rPr lang="en-US" i="1" dirty="0"/>
              <a:t>https://historydms.hq.nasa.gov/sites/default/files/DMS/e000013883.pdf</a:t>
            </a:r>
          </a:p>
        </p:txBody>
      </p:sp>
      <p:sp>
        <p:nvSpPr>
          <p:cNvPr id="4" name="Slide Number Placeholder 3"/>
          <p:cNvSpPr>
            <a:spLocks noGrp="1"/>
          </p:cNvSpPr>
          <p:nvPr>
            <p:ph type="sldNum" sz="quarter" idx="10"/>
          </p:nvPr>
        </p:nvSpPr>
        <p:spPr/>
        <p:txBody>
          <a:bodyPr/>
          <a:lstStyle/>
          <a:p>
            <a:fld id="{BBC85203-AFB5-4C5F-A739-A15855DE2D17}" type="slidenum">
              <a:rPr lang="en-US" smtClean="0"/>
              <a:t>3</a:t>
            </a:fld>
            <a:endParaRPr lang="en-US" dirty="0"/>
          </a:p>
        </p:txBody>
      </p:sp>
    </p:spTree>
    <p:extLst>
      <p:ext uri="{BB962C8B-B14F-4D97-AF65-F5344CB8AC3E}">
        <p14:creationId xmlns:p14="http://schemas.microsoft.com/office/powerpoint/2010/main" val="424180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 </a:t>
            </a:r>
            <a:r>
              <a:rPr lang="en-US" sz="1200" b="0" i="0" kern="1200" baseline="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rPr>
              <a:t>With the Apollo 17 Saturn V launch vehicle in the background, the crew is photographed with a lunar roving vehicle trainer. Eugene Cernan (commander) is seated with</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Jack Schmitt (lunar</a:t>
            </a:r>
            <a:r>
              <a:rPr lang="en-US" sz="1200" b="0" i="0" kern="1200" baseline="0" dirty="0">
                <a:solidFill>
                  <a:schemeClr val="tx1"/>
                </a:solidFill>
                <a:effectLst/>
                <a:latin typeface="+mn-lt"/>
                <a:ea typeface="+mn-ea"/>
                <a:cs typeface="+mn-cs"/>
              </a:rPr>
              <a:t> module pilot)</a:t>
            </a:r>
            <a:r>
              <a:rPr lang="en-US" sz="1200" b="0" i="0" kern="1200" dirty="0">
                <a:solidFill>
                  <a:schemeClr val="tx1"/>
                </a:solidFill>
                <a:effectLst/>
                <a:latin typeface="+mn-lt"/>
                <a:ea typeface="+mn-ea"/>
                <a:cs typeface="+mn-cs"/>
              </a:rPr>
              <a:t>, standing on the left, next to Ronald Evans (command module pilot).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-Sixth and final huma</a:t>
            </a:r>
            <a:r>
              <a:rPr lang="en-US" sz="1200" b="0" i="0" kern="1200" baseline="0" dirty="0">
                <a:solidFill>
                  <a:schemeClr val="tx1"/>
                </a:solidFill>
                <a:effectLst/>
                <a:latin typeface="+mn-lt"/>
                <a:ea typeface="+mn-ea"/>
                <a:cs typeface="+mn-cs"/>
              </a:rPr>
              <a:t>n Moon landing: Cernan and Schmitt landed on the lunar surface on December 11, 1972, at 2:55pm ET, with the first extravehicular activity beginning four hours later.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-Apollo 17 was the final in a series of three J-type missions planned for the Apollo program. These J-type missions can be distinguished from previous G- and H-series missions by extended hardware capability, larger scientific payload capacity and by the use of the battery-powered Lunar Roving Vehicle, or LRV.</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a:t>
            </a:r>
            <a:r>
              <a:rPr lang="en-US" sz="1200" b="0" i="0" kern="1200" baseline="0" dirty="0">
                <a:solidFill>
                  <a:schemeClr val="tx1"/>
                </a:solidFill>
                <a:effectLst/>
                <a:latin typeface="+mn-lt"/>
                <a:ea typeface="+mn-ea"/>
                <a:cs typeface="+mn-cs"/>
              </a:rPr>
              <a:t> mission plan for Apollo 17 had several scientific objectives for the crew to accomplish: geological surveying and sampling of materials and surface features in a pre-selected area of the Taurus-Littrow region; deploying and activating surface experiments; and conducting in-flight experiments and photographic tasks during lunar orbit and the return journey back to Earth.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-Eugene Cernan was the mission commander and was the pilot of </a:t>
            </a:r>
            <a:r>
              <a:rPr lang="en-US" sz="1200" b="0" i="1" kern="1200" baseline="0" dirty="0">
                <a:solidFill>
                  <a:schemeClr val="tx1"/>
                </a:solidFill>
                <a:effectLst/>
                <a:latin typeface="+mn-lt"/>
                <a:ea typeface="+mn-ea"/>
                <a:cs typeface="+mn-cs"/>
              </a:rPr>
              <a:t>Gemini 9</a:t>
            </a:r>
            <a:r>
              <a:rPr lang="en-US" sz="1200" b="0" i="0" kern="1200" baseline="0" dirty="0">
                <a:solidFill>
                  <a:schemeClr val="tx1"/>
                </a:solidFill>
                <a:effectLst/>
                <a:latin typeface="+mn-lt"/>
                <a:ea typeface="+mn-ea"/>
                <a:cs typeface="+mn-cs"/>
              </a:rPr>
              <a:t> and the lunar module pilot of </a:t>
            </a:r>
            <a:r>
              <a:rPr lang="en-US" sz="1200" b="0" i="1" kern="1200" baseline="0" dirty="0">
                <a:solidFill>
                  <a:schemeClr val="tx1"/>
                </a:solidFill>
                <a:effectLst/>
                <a:latin typeface="+mn-lt"/>
                <a:ea typeface="+mn-ea"/>
                <a:cs typeface="+mn-cs"/>
              </a:rPr>
              <a:t>Apollo 10</a:t>
            </a:r>
            <a:r>
              <a:rPr lang="en-US" sz="1200" b="0" i="0" kern="1200" baseline="0" dirty="0">
                <a:solidFill>
                  <a:schemeClr val="tx1"/>
                </a:solidFill>
                <a:effectLst/>
                <a:latin typeface="+mn-lt"/>
                <a:ea typeface="+mn-ea"/>
                <a:cs typeface="+mn-cs"/>
              </a:rPr>
              <a:t>. Cernan was the twelfth and final person to land on the Moon during Apollo.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-Ronald Evans was the command module pilot and was a member of the astronaut support crews for </a:t>
            </a:r>
            <a:r>
              <a:rPr lang="en-US" sz="1200" b="0" i="1" kern="1200" baseline="0" dirty="0">
                <a:solidFill>
                  <a:schemeClr val="tx1"/>
                </a:solidFill>
                <a:effectLst/>
                <a:latin typeface="+mn-lt"/>
                <a:ea typeface="+mn-ea"/>
                <a:cs typeface="+mn-cs"/>
              </a:rPr>
              <a:t>Apollo 7</a:t>
            </a:r>
            <a:r>
              <a:rPr lang="en-US" sz="1200" b="0" i="0" kern="1200" baseline="0" dirty="0">
                <a:solidFill>
                  <a:schemeClr val="tx1"/>
                </a:solidFill>
                <a:effectLst/>
                <a:latin typeface="+mn-lt"/>
                <a:ea typeface="+mn-ea"/>
                <a:cs typeface="+mn-cs"/>
              </a:rPr>
              <a:t> and </a:t>
            </a:r>
            <a:r>
              <a:rPr lang="en-US" sz="1200" b="0" i="1" kern="1200" baseline="0" dirty="0">
                <a:solidFill>
                  <a:schemeClr val="tx1"/>
                </a:solidFill>
                <a:effectLst/>
                <a:latin typeface="+mn-lt"/>
                <a:ea typeface="+mn-ea"/>
                <a:cs typeface="+mn-cs"/>
              </a:rPr>
              <a:t>Apollo 11 </a:t>
            </a:r>
            <a:r>
              <a:rPr lang="en-US" sz="1200" b="0" i="0" kern="1200" baseline="0" dirty="0">
                <a:solidFill>
                  <a:schemeClr val="tx1"/>
                </a:solidFill>
                <a:effectLst/>
                <a:latin typeface="+mn-lt"/>
                <a:ea typeface="+mn-ea"/>
                <a:cs typeface="+mn-cs"/>
              </a:rPr>
              <a:t>as well as the backup command module pilot for </a:t>
            </a:r>
            <a:r>
              <a:rPr lang="en-US" sz="1200" b="0" i="1" kern="1200" baseline="0" dirty="0">
                <a:solidFill>
                  <a:schemeClr val="tx1"/>
                </a:solidFill>
                <a:effectLst/>
                <a:latin typeface="+mn-lt"/>
                <a:ea typeface="+mn-ea"/>
                <a:cs typeface="+mn-cs"/>
              </a:rPr>
              <a:t>Apollo 14</a:t>
            </a:r>
            <a:r>
              <a:rPr lang="en-US" sz="1200" b="0" i="0" kern="1200" baseline="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-Dr. Harrison H. “Jack” Schmitt was the lunar module pilot and was the first scientist to go to the Moon. Schmitt was designated as the mission scientist in support of </a:t>
            </a:r>
            <a:r>
              <a:rPr lang="en-US" sz="1200" b="0" i="1" kern="1200" baseline="0" dirty="0">
                <a:solidFill>
                  <a:schemeClr val="tx1"/>
                </a:solidFill>
                <a:effectLst/>
                <a:latin typeface="+mn-lt"/>
                <a:ea typeface="+mn-ea"/>
                <a:cs typeface="+mn-cs"/>
              </a:rPr>
              <a:t>Apollo 11 </a:t>
            </a:r>
            <a:r>
              <a:rPr lang="en-US" sz="1200" b="0" i="0" kern="1200" baseline="0" dirty="0">
                <a:solidFill>
                  <a:schemeClr val="tx1"/>
                </a:solidFill>
                <a:effectLst/>
                <a:latin typeface="+mn-lt"/>
                <a:ea typeface="+mn-ea"/>
                <a:cs typeface="+mn-cs"/>
              </a:rPr>
              <a:t>and</a:t>
            </a:r>
            <a:r>
              <a:rPr lang="en-US" sz="1200" b="0" i="1" kern="1200" baseline="0" dirty="0">
                <a:solidFill>
                  <a:schemeClr val="tx1"/>
                </a:solidFill>
                <a:effectLst/>
                <a:latin typeface="+mn-lt"/>
                <a:ea typeface="+mn-ea"/>
                <a:cs typeface="+mn-cs"/>
              </a:rPr>
              <a:t> </a:t>
            </a:r>
            <a:r>
              <a:rPr lang="en-US" sz="1200" b="0" i="0" kern="1200" baseline="0" dirty="0">
                <a:solidFill>
                  <a:schemeClr val="tx1"/>
                </a:solidFill>
                <a:effectLst/>
                <a:latin typeface="+mn-lt"/>
                <a:ea typeface="+mn-ea"/>
                <a:cs typeface="+mn-cs"/>
              </a:rPr>
              <a:t>was the backup lunar module pilot for </a:t>
            </a:r>
            <a:r>
              <a:rPr lang="en-US" sz="1200" b="0" i="1" kern="1200" baseline="0" dirty="0">
                <a:solidFill>
                  <a:schemeClr val="tx1"/>
                </a:solidFill>
                <a:effectLst/>
                <a:latin typeface="+mn-lt"/>
                <a:ea typeface="+mn-ea"/>
                <a:cs typeface="+mn-cs"/>
              </a:rPr>
              <a:t>Apollo 15.</a:t>
            </a:r>
            <a:endParaRPr lang="en-US" sz="1200" b="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4</a:t>
            </a:fld>
            <a:endParaRPr lang="en-US" dirty="0"/>
          </a:p>
        </p:txBody>
      </p:sp>
    </p:spTree>
    <p:extLst>
      <p:ext uri="{BB962C8B-B14F-4D97-AF65-F5344CB8AC3E}">
        <p14:creationId xmlns:p14="http://schemas.microsoft.com/office/powerpoint/2010/main" val="2439043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a:t>
            </a:r>
            <a:endParaRPr lang="en-US" i="0" dirty="0"/>
          </a:p>
          <a:p>
            <a:pPr marL="628650" lvl="1" indent="-171450">
              <a:buFont typeface="Arial" panose="020B0604020202020204" pitchFamily="34" charset="0"/>
              <a:buChar char="•"/>
            </a:pPr>
            <a:r>
              <a:rPr lang="en-US" i="0" u="sng" dirty="0">
                <a:sym typeface="Wingdings" panose="05000000000000000000" pitchFamily="2" charset="2"/>
              </a:rPr>
              <a:t>Left:</a:t>
            </a:r>
            <a:r>
              <a:rPr lang="en-US" i="0" u="none" dirty="0">
                <a:sym typeface="Wingdings" panose="05000000000000000000" pitchFamily="2" charset="2"/>
              </a:rPr>
              <a:t> Apollo 17 astronaut Jack Schmitt stands at the rim of a crater during geology training in Flagstaff, Arizona.</a:t>
            </a:r>
          </a:p>
          <a:p>
            <a:pPr marL="628650" lvl="1" indent="-171450">
              <a:buFont typeface="Arial" panose="020B0604020202020204" pitchFamily="34" charset="0"/>
              <a:buChar char="•"/>
            </a:pPr>
            <a:r>
              <a:rPr lang="en-US" b="0" i="0" u="sng" dirty="0">
                <a:solidFill>
                  <a:srgbClr val="000000"/>
                </a:solidFill>
                <a:effectLst/>
                <a:latin typeface="Times New Roman" panose="02020603050405020304" pitchFamily="18" charset="0"/>
                <a:sym typeface="Wingdings" panose="05000000000000000000" pitchFamily="2" charset="2"/>
              </a:rPr>
              <a:t>Right:</a:t>
            </a:r>
            <a:r>
              <a:rPr lang="en-US" b="0" i="0" u="none" dirty="0">
                <a:solidFill>
                  <a:srgbClr val="000000"/>
                </a:solidFill>
                <a:effectLst/>
                <a:latin typeface="Times New Roman" panose="02020603050405020304" pitchFamily="18" charset="0"/>
                <a:sym typeface="Wingdings" panose="05000000000000000000" pitchFamily="2" charset="2"/>
              </a:rPr>
              <a:t> Jack Schmitt (left), and Eugene Cernan (right) ride the Grover, the ground-based training version of the Lunar Roving Vehicle.</a:t>
            </a:r>
            <a:endParaRPr lang="en-US" i="0" u="none" dirty="0">
              <a:sym typeface="Wingdings" panose="05000000000000000000" pitchFamily="2" charset="2"/>
            </a:endParaRPr>
          </a:p>
          <a:p>
            <a:r>
              <a:rPr lang="en-US" i="0" dirty="0"/>
              <a:t>-To prepare for their exploration of the Moon and to gain firsthand experience with a diversity of geologic formations, the Apollo 17 astronauts underwent a variety of field training.</a:t>
            </a:r>
          </a:p>
          <a:p>
            <a:pPr marL="628650" lvl="1" indent="-171450">
              <a:buFont typeface="Arial" panose="020B0604020202020204" pitchFamily="34" charset="0"/>
              <a:buChar char="•"/>
            </a:pPr>
            <a:r>
              <a:rPr lang="en-US" i="0" dirty="0"/>
              <a:t>As with Apollos 15 and 16, Apollo 17’s mission focused primarily on lunar geology. In addition to receiving many hours of classroom lectures on the subject, the Apollo 17 astronauts participated in several geology field trips to sites similar to the terrain expected at the Taurus-Littrow landing site on the Moon. </a:t>
            </a:r>
          </a:p>
          <a:p>
            <a:pPr marL="628650" lvl="1" indent="-171450">
              <a:buFont typeface="Arial" panose="020B0604020202020204" pitchFamily="34" charset="0"/>
              <a:buChar char="•"/>
            </a:pPr>
            <a:r>
              <a:rPr lang="en-US" i="0" dirty="0"/>
              <a:t>In May 1972, the astronauts, accompanied by a team of geologists, traveled to Sudbury, Ontario, Canada, the site of a meteorite impact. Following an aerial survey of the area, Cernan and Schmitt spent two days inspecting the local geology.</a:t>
            </a:r>
          </a:p>
          <a:p>
            <a:pPr marL="628650" lvl="1" indent="-171450">
              <a:buFont typeface="Arial" panose="020B0604020202020204" pitchFamily="34" charset="0"/>
              <a:buChar char="•"/>
            </a:pPr>
            <a:r>
              <a:rPr lang="en-US" i="0" dirty="0"/>
              <a:t>In June 1972, the crew spent a week in Hawaii, using the Grover, a terrestrial version of the Lunar Roving Vehicle (LRV) designed by the U.S. Geological Survey, on several traverses across the lava flows of the Kilauea and Mauna Kea volcanos.</a:t>
            </a:r>
          </a:p>
          <a:p>
            <a:pPr marL="628650" lvl="1" indent="-171450">
              <a:buFont typeface="Arial" panose="020B0604020202020204" pitchFamily="34" charset="0"/>
              <a:buChar char="•"/>
            </a:pPr>
            <a:r>
              <a:rPr lang="en-US" i="0" dirty="0"/>
              <a:t>In July 1972, the crew spent two days exploring igneous formations in Stillwater, Montana, and in August 1972, another two days exploring artificial craters created by underground nuclear explosions at the Nevada Test Site near Tonopah, Nevada.</a:t>
            </a:r>
          </a:p>
          <a:p>
            <a:pPr marL="628650" lvl="1" indent="-171450">
              <a:buFont typeface="Arial" panose="020B0604020202020204" pitchFamily="34" charset="0"/>
              <a:buChar char="•"/>
            </a:pPr>
            <a:r>
              <a:rPr lang="en-US" b="0" i="0" dirty="0">
                <a:solidFill>
                  <a:srgbClr val="000000"/>
                </a:solidFill>
                <a:effectLst/>
                <a:latin typeface="Helvetica Neue"/>
              </a:rPr>
              <a:t>On Sept. 6-7, 1972, Eugene Cernan and Jack Schmitt, along with their backups John Young and Charlie Duke, and a team of geologists, traveled to Tonopah, Nevada. </a:t>
            </a:r>
          </a:p>
          <a:p>
            <a:pPr marL="1085850" lvl="2" indent="-171450">
              <a:buFont typeface="Arial" panose="020B0604020202020204" pitchFamily="34" charset="0"/>
              <a:buChar char="•"/>
            </a:pPr>
            <a:r>
              <a:rPr lang="en-US" b="0" i="0" dirty="0">
                <a:solidFill>
                  <a:srgbClr val="000000"/>
                </a:solidFill>
                <a:effectLst/>
                <a:latin typeface="Helvetica Neue"/>
              </a:rPr>
              <a:t>Over the course of two lunar traverse simulations, the astronauts used the Grover to explore Lunar Crater, a relatively young, little-eroded volcanic feature that shared characteristics with the Apollo 17 landing site landscape.</a:t>
            </a:r>
            <a:endParaRPr lang="en-US" i="0" dirty="0"/>
          </a:p>
          <a:p>
            <a:pPr marL="628650" lvl="1" indent="-171450">
              <a:buFont typeface="Arial" panose="020B0604020202020204" pitchFamily="34" charset="0"/>
              <a:buChar char="•"/>
            </a:pPr>
            <a:r>
              <a:rPr lang="en-US" i="0" dirty="0"/>
              <a:t>On Nov. 2-3, 1972, Eugene </a:t>
            </a:r>
            <a:r>
              <a:rPr lang="en-US" b="0" i="0" dirty="0">
                <a:solidFill>
                  <a:srgbClr val="000000"/>
                </a:solidFill>
                <a:effectLst/>
                <a:latin typeface="Helvetica Neue"/>
              </a:rPr>
              <a:t>Cernan and Jack Schmitt, along with their backups John Young and Charlie Duke, participated in the final geology training field trip of the Apollo program. In this field exercise, the astronauts, assisted by a team of geologists, conducted two simulated lunar traverses, one at Sunset Crater and the other at Cinder Lake in the San Francisco volcanic field near Flagstaff, Arizona. </a:t>
            </a:r>
          </a:p>
          <a:p>
            <a:pPr marL="1085850" lvl="2" indent="-171450">
              <a:buFont typeface="Arial" panose="020B0604020202020204" pitchFamily="34" charset="0"/>
              <a:buChar char="•"/>
            </a:pPr>
            <a:r>
              <a:rPr lang="en-US" b="0" i="0" dirty="0">
                <a:solidFill>
                  <a:srgbClr val="000000"/>
                </a:solidFill>
                <a:effectLst/>
                <a:latin typeface="Helvetica Neue"/>
              </a:rPr>
              <a:t>During the exercises, they communicated with the science support room in Mission Control at the Manned Spacecraft Center (MSC), now NASA’s Johnson Space Center in Houston, staffed by the same teams who supported them during the actual mission.</a:t>
            </a:r>
          </a:p>
          <a:p>
            <a:pPr marL="1085850" lvl="2" indent="-171450">
              <a:buFont typeface="Arial" panose="020B0604020202020204" pitchFamily="34" charset="0"/>
              <a:buChar char="•"/>
            </a:pPr>
            <a:r>
              <a:rPr lang="en-US" b="0" i="0" dirty="0">
                <a:solidFill>
                  <a:srgbClr val="000000"/>
                </a:solidFill>
                <a:effectLst/>
                <a:latin typeface="Helvetica Neue"/>
              </a:rPr>
              <a:t>The astronauts incorporated several of the lunar surface science experiments into the training session and practiced driving the Grover.</a:t>
            </a:r>
            <a:endParaRPr lang="en-US" i="0" dirty="0"/>
          </a:p>
          <a:p>
            <a:r>
              <a:rPr lang="en-US" i="0" dirty="0"/>
              <a:t>-More info: </a:t>
            </a:r>
            <a:r>
              <a:rPr lang="en-US" i="1" dirty="0"/>
              <a:t>https://www.nasa.gov/feature/50-years-ago-six-months-until-apollo-17</a:t>
            </a:r>
            <a:r>
              <a:rPr lang="en-US" i="0" dirty="0"/>
              <a:t> ; </a:t>
            </a:r>
            <a:r>
              <a:rPr lang="en-US" i="1" dirty="0"/>
              <a:t>https://www.nasa.gov/feature/50-years-ago-three-months-until-apollo-17</a:t>
            </a:r>
            <a:r>
              <a:rPr lang="en-US" i="0" dirty="0"/>
              <a:t> ; </a:t>
            </a:r>
            <a:r>
              <a:rPr lang="en-US" i="1" dirty="0"/>
              <a:t>https://www.nasa.gov/feature/50-years-ago-flight-readiness-review-clears-apollo-17-for-launch</a:t>
            </a:r>
          </a:p>
        </p:txBody>
      </p:sp>
      <p:sp>
        <p:nvSpPr>
          <p:cNvPr id="4" name="Slide Number Placeholder 3"/>
          <p:cNvSpPr>
            <a:spLocks noGrp="1"/>
          </p:cNvSpPr>
          <p:nvPr>
            <p:ph type="sldNum" sz="quarter" idx="5"/>
          </p:nvPr>
        </p:nvSpPr>
        <p:spPr/>
        <p:txBody>
          <a:bodyPr/>
          <a:lstStyle/>
          <a:p>
            <a:fld id="{BBC85203-AFB5-4C5F-A739-A15855DE2D17}" type="slidenum">
              <a:rPr lang="en-US" smtClean="0"/>
              <a:t>5</a:t>
            </a:fld>
            <a:endParaRPr lang="en-US" dirty="0"/>
          </a:p>
        </p:txBody>
      </p:sp>
    </p:spTree>
    <p:extLst>
      <p:ext uri="{BB962C8B-B14F-4D97-AF65-F5344CB8AC3E}">
        <p14:creationId xmlns:p14="http://schemas.microsoft.com/office/powerpoint/2010/main" val="424478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-Image credit: </a:t>
            </a:r>
            <a:r>
              <a:rPr lang="en-US" i="1" dirty="0"/>
              <a:t>NASA</a:t>
            </a:r>
            <a:r>
              <a:rPr lang="en-US" i="0" dirty="0"/>
              <a:t> </a:t>
            </a:r>
            <a:r>
              <a:rPr lang="en-US" i="0" dirty="0">
                <a:sym typeface="Wingdings" panose="05000000000000000000" pitchFamily="2" charset="2"/>
              </a:rPr>
              <a:t> </a:t>
            </a:r>
            <a:r>
              <a:rPr lang="en-US" b="0" i="0" dirty="0">
                <a:solidFill>
                  <a:srgbClr val="000000"/>
                </a:solidFill>
                <a:effectLst/>
                <a:latin typeface="Times New Roman" panose="02020603050405020304" pitchFamily="18" charset="0"/>
                <a:sym typeface="Wingdings" panose="05000000000000000000" pitchFamily="2" charset="2"/>
              </a:rPr>
              <a:t>Apollo 17 liftoff</a:t>
            </a:r>
            <a:r>
              <a:rPr lang="en-US" b="0" i="0" dirty="0">
                <a:solidFill>
                  <a:srgbClr val="000000"/>
                </a:solidFill>
                <a:effectLst/>
                <a:latin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Times New Roman" panose="02020603050405020304" pitchFamily="18" charset="0"/>
              </a:rPr>
              <a:t>-A</a:t>
            </a:r>
            <a:r>
              <a:rPr lang="en-US" sz="1200" b="0" i="0" kern="1200" dirty="0">
                <a:solidFill>
                  <a:schemeClr val="tx1"/>
                </a:solidFill>
                <a:effectLst/>
                <a:latin typeface="+mn-lt"/>
                <a:ea typeface="+mn-ea"/>
                <a:cs typeface="+mn-cs"/>
              </a:rPr>
              <a:t>pollo 17 was the first night launch of the Saturn V rocket.</a:t>
            </a:r>
          </a:p>
          <a:p>
            <a:r>
              <a:rPr lang="en-US" sz="1200" b="0" i="0" kern="1200" dirty="0">
                <a:solidFill>
                  <a:schemeClr val="tx1"/>
                </a:solidFill>
                <a:effectLst/>
                <a:latin typeface="+mn-lt"/>
                <a:ea typeface="+mn-ea"/>
                <a:cs typeface="+mn-cs"/>
              </a:rPr>
              <a:t>-The 363-foot-tall Apollo 17 space vehicle launched from Pad A, Launch Complex 39, Kennedy Space Center, at 12:33 a.m. EST on Dec. 7, 1972.</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A technical problem caused a 2 hour 40-minute delay in the launch.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-More about the launch: </a:t>
            </a:r>
            <a:r>
              <a:rPr lang="en-US" sz="1200" b="0" i="1" kern="1200" baseline="0" dirty="0">
                <a:solidFill>
                  <a:schemeClr val="tx1"/>
                </a:solidFill>
                <a:effectLst/>
                <a:latin typeface="+mn-lt"/>
                <a:ea typeface="+mn-ea"/>
                <a:cs typeface="+mn-cs"/>
              </a:rPr>
              <a:t>https://history.nasa.gov/afj/ap17fj/01_day01_launch.html</a:t>
            </a:r>
          </a:p>
        </p:txBody>
      </p:sp>
      <p:sp>
        <p:nvSpPr>
          <p:cNvPr id="4" name="Slide Number Placeholder 3"/>
          <p:cNvSpPr>
            <a:spLocks noGrp="1"/>
          </p:cNvSpPr>
          <p:nvPr>
            <p:ph type="sldNum" sz="quarter" idx="5"/>
          </p:nvPr>
        </p:nvSpPr>
        <p:spPr/>
        <p:txBody>
          <a:bodyPr/>
          <a:lstStyle/>
          <a:p>
            <a:fld id="{BBC85203-AFB5-4C5F-A739-A15855DE2D17}" type="slidenum">
              <a:rPr lang="en-US" smtClean="0"/>
              <a:t>6</a:t>
            </a:fld>
            <a:endParaRPr lang="en-US" dirty="0"/>
          </a:p>
        </p:txBody>
      </p:sp>
    </p:spTree>
    <p:extLst>
      <p:ext uri="{BB962C8B-B14F-4D97-AF65-F5344CB8AC3E}">
        <p14:creationId xmlns:p14="http://schemas.microsoft.com/office/powerpoint/2010/main" val="751737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a:t>
            </a:r>
            <a:r>
              <a:rPr lang="en-US" sz="1200" b="0" i="0" kern="1200" dirty="0">
                <a:solidFill>
                  <a:schemeClr val="tx1"/>
                </a:solidFill>
                <a:effectLst/>
                <a:latin typeface="+mn-lt"/>
                <a:ea typeface="+mn-ea"/>
                <a:cs typeface="+mn-cs"/>
              </a:rPr>
              <a:t>1967 illustration compares the Apollo Saturn V spacecraft (363 </a:t>
            </a:r>
            <a:r>
              <a:rPr lang="en-US" sz="1200" b="0" i="0" kern="1200" dirty="0" err="1">
                <a:solidFill>
                  <a:schemeClr val="tx1"/>
                </a:solidFill>
                <a:effectLst/>
                <a:latin typeface="+mn-lt"/>
                <a:ea typeface="+mn-ea"/>
                <a:cs typeface="+mn-cs"/>
              </a:rPr>
              <a:t>ft</a:t>
            </a:r>
            <a:r>
              <a:rPr lang="en-US" sz="1200" b="0" i="0" kern="1200" dirty="0">
                <a:solidFill>
                  <a:schemeClr val="tx1"/>
                </a:solidFill>
                <a:effectLst/>
                <a:latin typeface="+mn-lt"/>
                <a:ea typeface="+mn-ea"/>
                <a:cs typeface="+mn-cs"/>
              </a:rPr>
              <a:t>) of the Moon Landing era to the Statue of Liberty (305 </a:t>
            </a:r>
            <a:r>
              <a:rPr lang="en-US" sz="1200" b="0" i="0" kern="1200" dirty="0" err="1">
                <a:solidFill>
                  <a:schemeClr val="tx1"/>
                </a:solidFill>
                <a:effectLst/>
                <a:latin typeface="+mn-lt"/>
                <a:ea typeface="+mn-ea"/>
                <a:cs typeface="+mn-cs"/>
              </a:rPr>
              <a:t>ft</a:t>
            </a:r>
            <a:r>
              <a:rPr lang="en-US"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t>
            </a:r>
            <a:r>
              <a:rPr lang="en-US" sz="1200" kern="1200" dirty="0">
                <a:solidFill>
                  <a:schemeClr val="tx1"/>
                </a:solidFill>
                <a:effectLst/>
                <a:latin typeface="+mn-lt"/>
                <a:ea typeface="+mn-ea"/>
                <a:cs typeface="+mn-cs"/>
              </a:rPr>
              <a:t>A Saturn V rocket has 3 stages, 11 powerful rocket engines, and huge tanks for kerosene (RP-1) and liquid hydrogen and oxygen. It’s still the largest crewed rocket ever flown and the only one to carry humans beyond Earth orbit.</a:t>
            </a:r>
            <a:endParaRPr lang="en-US" i="0" dirty="0"/>
          </a:p>
          <a:p>
            <a:pPr marL="628650" lvl="1" indent="-171450">
              <a:buFont typeface="Arial" panose="020B0604020202020204" pitchFamily="34" charset="0"/>
              <a:buChar char="•"/>
            </a:pPr>
            <a:r>
              <a:rPr lang="en-US" i="0" dirty="0"/>
              <a:t>Height: 111 meters (363 feet)</a:t>
            </a:r>
          </a:p>
          <a:p>
            <a:pPr marL="628650" lvl="1" indent="-171450">
              <a:buFont typeface="Arial" panose="020B0604020202020204" pitchFamily="34" charset="0"/>
              <a:buChar char="•"/>
            </a:pPr>
            <a:r>
              <a:rPr lang="en-US" i="0" dirty="0"/>
              <a:t>Diameter: 10 meters (33 feet)</a:t>
            </a:r>
          </a:p>
          <a:p>
            <a:pPr marL="628650" lvl="1" indent="-171450">
              <a:buFont typeface="Arial" panose="020B0604020202020204" pitchFamily="34" charset="0"/>
              <a:buChar char="•"/>
            </a:pPr>
            <a:r>
              <a:rPr lang="en-US" i="0" dirty="0"/>
              <a:t>Mass: 2,840,622 kg (6,262,500 pounds) at liftoff (</a:t>
            </a:r>
            <a:r>
              <a:rPr lang="en-US" sz="1200" kern="1200" dirty="0">
                <a:solidFill>
                  <a:schemeClr val="tx1"/>
                </a:solidFill>
                <a:effectLst/>
                <a:latin typeface="+mn-lt"/>
                <a:ea typeface="+mn-ea"/>
                <a:cs typeface="+mn-cs"/>
              </a:rPr>
              <a:t>about 100 fully loaded tractor-trailers – only 1% of this actually goes to the Moon</a:t>
            </a:r>
            <a:r>
              <a:rPr lang="en-US" i="0" dirty="0"/>
              <a:t>)</a:t>
            </a:r>
          </a:p>
          <a:p>
            <a:pPr marL="628650" lvl="1" indent="-171450">
              <a:buFont typeface="Arial" panose="020B0604020202020204" pitchFamily="34" charset="0"/>
              <a:buChar char="•"/>
            </a:pPr>
            <a:r>
              <a:rPr lang="en-US" i="0" dirty="0"/>
              <a:t>Maiden Flight: Nov. 9, 1967 (uncrewed)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 rocket generated 34.5 million </a:t>
            </a:r>
            <a:r>
              <a:rPr lang="en-US" sz="1200" b="0" i="0" kern="1200" dirty="0" err="1">
                <a:solidFill>
                  <a:schemeClr val="tx1"/>
                </a:solidFill>
                <a:effectLst/>
                <a:latin typeface="+mn-lt"/>
                <a:ea typeface="+mn-ea"/>
                <a:cs typeface="+mn-cs"/>
              </a:rPr>
              <a:t>newtons</a:t>
            </a:r>
            <a:r>
              <a:rPr lang="en-US" sz="1200" b="0" i="0" kern="1200" dirty="0">
                <a:solidFill>
                  <a:schemeClr val="tx1"/>
                </a:solidFill>
                <a:effectLst/>
                <a:latin typeface="+mn-lt"/>
                <a:ea typeface="+mn-ea"/>
                <a:cs typeface="+mn-cs"/>
              </a:rPr>
              <a:t> (7.6 million pounds) of thrust at launch, creating more power than 85 Hoover Dams.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Could launch about 43,500 kg (50 tons) to the Moon (about the same as 4 school buses).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Apollo 17 launch vehicle was the twelfth in the Apollo </a:t>
            </a:r>
            <a:r>
              <a:rPr lang="en-US" sz="1200" b="0" i="1" kern="1200" dirty="0">
                <a:solidFill>
                  <a:schemeClr val="tx1"/>
                </a:solidFill>
                <a:effectLst/>
                <a:latin typeface="+mn-lt"/>
                <a:ea typeface="+mn-ea"/>
                <a:cs typeface="+mn-cs"/>
              </a:rPr>
              <a:t>Saturn V</a:t>
            </a:r>
            <a:r>
              <a:rPr lang="en-US" sz="1200" b="0" i="0" kern="1200" dirty="0">
                <a:solidFill>
                  <a:schemeClr val="tx1"/>
                </a:solidFill>
                <a:effectLst/>
                <a:latin typeface="+mn-lt"/>
                <a:ea typeface="+mn-ea"/>
                <a:cs typeface="+mn-cs"/>
              </a:rPr>
              <a:t> series and was the tenth crewed </a:t>
            </a:r>
            <a:r>
              <a:rPr lang="en-US" sz="1200" b="0" i="1" kern="1200" dirty="0">
                <a:solidFill>
                  <a:schemeClr val="tx1"/>
                </a:solidFill>
                <a:effectLst/>
                <a:latin typeface="+mn-lt"/>
                <a:ea typeface="+mn-ea"/>
                <a:cs typeface="+mn-cs"/>
              </a:rPr>
              <a:t>Saturn V</a:t>
            </a:r>
            <a:r>
              <a:rPr lang="en-US" sz="1200" b="0" i="0" kern="1200" dirty="0">
                <a:solidFill>
                  <a:schemeClr val="tx1"/>
                </a:solidFill>
                <a:effectLst/>
                <a:latin typeface="+mn-lt"/>
                <a:ea typeface="+mn-ea"/>
                <a:cs typeface="+mn-cs"/>
              </a:rPr>
              <a:t> vehicle.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More info on Saturn V: </a:t>
            </a:r>
            <a:r>
              <a:rPr lang="en-US" sz="1200" b="0" i="1" kern="1200" dirty="0">
                <a:solidFill>
                  <a:schemeClr val="tx1"/>
                </a:solidFill>
                <a:effectLst/>
                <a:latin typeface="+mn-lt"/>
                <a:ea typeface="+mn-ea"/>
                <a:cs typeface="+mn-cs"/>
              </a:rPr>
              <a:t>https://solarsystem.nasa.gov/news/337/what-was-the-saturn-v/</a:t>
            </a:r>
          </a:p>
        </p:txBody>
      </p:sp>
      <p:sp>
        <p:nvSpPr>
          <p:cNvPr id="4" name="Slide Number Placeholder 3"/>
          <p:cNvSpPr>
            <a:spLocks noGrp="1"/>
          </p:cNvSpPr>
          <p:nvPr>
            <p:ph type="sldNum" sz="quarter" idx="5"/>
          </p:nvPr>
        </p:nvSpPr>
        <p:spPr/>
        <p:txBody>
          <a:bodyPr/>
          <a:lstStyle/>
          <a:p>
            <a:fld id="{BBC85203-AFB5-4C5F-A739-A15855DE2D17}" type="slidenum">
              <a:rPr lang="en-US" smtClean="0"/>
              <a:t>7</a:t>
            </a:fld>
            <a:endParaRPr lang="en-US" dirty="0"/>
          </a:p>
        </p:txBody>
      </p:sp>
    </p:spTree>
    <p:extLst>
      <p:ext uri="{BB962C8B-B14F-4D97-AF65-F5344CB8AC3E}">
        <p14:creationId xmlns:p14="http://schemas.microsoft.com/office/powerpoint/2010/main" val="3974438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Diagram</a:t>
            </a:r>
            <a:r>
              <a:rPr lang="en-US" sz="1200" b="0" i="0" kern="1200" baseline="0" dirty="0">
                <a:solidFill>
                  <a:schemeClr val="tx1"/>
                </a:solidFill>
                <a:effectLst/>
                <a:latin typeface="+mn-lt"/>
                <a:ea typeface="+mn-ea"/>
                <a:cs typeface="+mn-cs"/>
                <a:sym typeface="Wingdings" panose="05000000000000000000" pitchFamily="2" charset="2"/>
              </a:rPr>
              <a:t> of the combined Apollo command and service module/lunar module translunar coast configuration.</a:t>
            </a:r>
            <a:endParaRPr lang="en-US" sz="1200" b="0" i="0" kern="120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-The lunar module was named Challenger while the command module was named America for Apollo 17.</a:t>
            </a:r>
          </a:p>
          <a:p>
            <a:r>
              <a:rPr lang="en-US" sz="1200" b="0" i="0" kern="1200" baseline="0" dirty="0">
                <a:solidFill>
                  <a:schemeClr val="tx1"/>
                </a:solidFill>
                <a:effectLst/>
                <a:latin typeface="+mn-lt"/>
                <a:ea typeface="+mn-ea"/>
                <a:cs typeface="+mn-cs"/>
              </a:rPr>
              <a:t>-Source: </a:t>
            </a:r>
            <a:r>
              <a:rPr lang="en-US" sz="1200" b="0" i="1" kern="1200" baseline="0" dirty="0">
                <a:solidFill>
                  <a:schemeClr val="tx1"/>
                </a:solidFill>
                <a:effectLst/>
                <a:latin typeface="+mn-lt"/>
                <a:ea typeface="+mn-ea"/>
                <a:cs typeface="+mn-cs"/>
              </a:rPr>
              <a:t>https://history.nasa.gov/afj/ap13fj/04day1-end.html</a:t>
            </a:r>
            <a:endParaRPr lang="en-US" sz="1200" b="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8</a:t>
            </a:fld>
            <a:endParaRPr lang="en-US" dirty="0"/>
          </a:p>
        </p:txBody>
      </p:sp>
    </p:spTree>
    <p:extLst>
      <p:ext uri="{BB962C8B-B14F-4D97-AF65-F5344CB8AC3E}">
        <p14:creationId xmlns:p14="http://schemas.microsoft.com/office/powerpoint/2010/main" val="1027955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a:t>
            </a:r>
            <a:r>
              <a:rPr lang="en-US" i="0" dirty="0"/>
              <a:t> </a:t>
            </a:r>
            <a:r>
              <a:rPr lang="en-US" i="0" dirty="0">
                <a:sym typeface="Wingdings" panose="05000000000000000000" pitchFamily="2" charset="2"/>
              </a:rPr>
              <a:t> </a:t>
            </a:r>
            <a:r>
              <a:rPr lang="en-US" b="0" i="0" dirty="0">
                <a:solidFill>
                  <a:srgbClr val="000000"/>
                </a:solidFill>
                <a:effectLst/>
                <a:latin typeface="Times New Roman" panose="02020603050405020304" pitchFamily="18" charset="0"/>
              </a:rPr>
              <a:t>Views of Earth during translunar coast (outbound journey to the Moon), with Earth growing steadily smaller as the Apollo 17 astronauts ventured farther and farther away.</a:t>
            </a:r>
          </a:p>
          <a:p>
            <a:r>
              <a:rPr lang="en-US" b="0" i="0" dirty="0">
                <a:solidFill>
                  <a:srgbClr val="000000"/>
                </a:solidFill>
                <a:effectLst/>
                <a:latin typeface="Times New Roman" panose="02020603050405020304" pitchFamily="18" charset="0"/>
              </a:rPr>
              <a:t>-More: </a:t>
            </a:r>
            <a:r>
              <a:rPr lang="en-US" b="0" i="1" dirty="0">
                <a:solidFill>
                  <a:srgbClr val="000000"/>
                </a:solidFill>
                <a:effectLst/>
                <a:latin typeface="Times New Roman" panose="02020603050405020304" pitchFamily="18" charset="0"/>
              </a:rPr>
              <a:t>http://tothemoon.ser.asu.edu/gallery/Apollo/17/Hasselblad%20500EL%2070%20mm#AS17-148-22727</a:t>
            </a:r>
          </a:p>
        </p:txBody>
      </p:sp>
      <p:sp>
        <p:nvSpPr>
          <p:cNvPr id="4" name="Slide Number Placeholder 3"/>
          <p:cNvSpPr>
            <a:spLocks noGrp="1"/>
          </p:cNvSpPr>
          <p:nvPr>
            <p:ph type="sldNum" sz="quarter" idx="5"/>
          </p:nvPr>
        </p:nvSpPr>
        <p:spPr/>
        <p:txBody>
          <a:bodyPr/>
          <a:lstStyle/>
          <a:p>
            <a:fld id="{BBC85203-AFB5-4C5F-A739-A15855DE2D17}" type="slidenum">
              <a:rPr lang="en-US" smtClean="0"/>
              <a:t>9</a:t>
            </a:fld>
            <a:endParaRPr lang="en-US" dirty="0"/>
          </a:p>
        </p:txBody>
      </p:sp>
    </p:spTree>
    <p:extLst>
      <p:ext uri="{BB962C8B-B14F-4D97-AF65-F5344CB8AC3E}">
        <p14:creationId xmlns:p14="http://schemas.microsoft.com/office/powerpoint/2010/main" val="562558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sz="1200" b="0" i="1" kern="1200" dirty="0">
                <a:solidFill>
                  <a:schemeClr val="tx1"/>
                </a:solidFill>
                <a:effectLst/>
                <a:latin typeface="+mn-lt"/>
                <a:ea typeface="+mn-ea"/>
                <a:cs typeface="+mn-cs"/>
              </a:rPr>
              <a:t>NASA's Scientific Visualization Studio</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a:t>
            </a:r>
            <a:r>
              <a:rPr lang="en-US" sz="1200" b="0" i="1" kern="1200" dirty="0">
                <a:solidFill>
                  <a:schemeClr val="tx1"/>
                </a:solidFill>
                <a:effectLst/>
                <a:latin typeface="+mn-lt"/>
                <a:ea typeface="+mn-ea"/>
                <a:cs typeface="+mn-cs"/>
                <a:sym typeface="Wingdings" panose="05000000000000000000" pitchFamily="2" charset="2"/>
              </a:rPr>
              <a:t>https://svs.gsfc.nasa.gov/4302</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Visualization of the Moon as viewed from Earth at the time of the Apollo 17 Moon landing on December 11, 1972.</a:t>
            </a:r>
          </a:p>
          <a:p>
            <a:r>
              <a:rPr lang="en-US" sz="1200" b="0" i="0" kern="1200" dirty="0">
                <a:solidFill>
                  <a:schemeClr val="tx1"/>
                </a:solidFill>
                <a:effectLst/>
                <a:latin typeface="+mn-lt"/>
                <a:ea typeface="+mn-ea"/>
                <a:cs typeface="+mn-cs"/>
              </a:rPr>
              <a:t>-The Apollo 17 landing occurred in the Taurus-Littrow valley </a:t>
            </a:r>
            <a:r>
              <a:rPr lang="en-US" b="0" i="0" dirty="0">
                <a:solidFill>
                  <a:srgbClr val="000000"/>
                </a:solidFill>
                <a:effectLst/>
                <a:latin typeface="Helvetica Neue"/>
              </a:rPr>
              <a:t>region of the Moon</a:t>
            </a:r>
            <a:r>
              <a:rPr lang="en-US" sz="1200" b="0" i="0" kern="1200" baseline="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BBC85203-AFB5-4C5F-A739-A15855DE2D17}" type="slidenum">
              <a:rPr lang="en-US" smtClean="0"/>
              <a:t>10</a:t>
            </a:fld>
            <a:endParaRPr lang="en-US" dirty="0"/>
          </a:p>
        </p:txBody>
      </p:sp>
    </p:spTree>
    <p:extLst>
      <p:ext uri="{BB962C8B-B14F-4D97-AF65-F5344CB8AC3E}">
        <p14:creationId xmlns:p14="http://schemas.microsoft.com/office/powerpoint/2010/main" val="74017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it-IT" b="0" i="1" dirty="0">
                <a:solidFill>
                  <a:srgbClr val="000000"/>
                </a:solidFill>
                <a:effectLst/>
                <a:latin typeface="Roboto" panose="02000000000000000000" pitchFamily="2" charset="0"/>
              </a:rPr>
              <a:t>NASA/GSFC/Arizona State University </a:t>
            </a:r>
            <a:r>
              <a:rPr lang="en-US" sz="1200" b="0" i="0" kern="1200" baseline="0" dirty="0">
                <a:solidFill>
                  <a:schemeClr val="tx1"/>
                </a:solidFill>
                <a:effectLst/>
                <a:latin typeface="+mn-lt"/>
                <a:ea typeface="+mn-ea"/>
                <a:cs typeface="+mn-cs"/>
                <a:sym typeface="Wingdings" panose="05000000000000000000" pitchFamily="2" charset="2"/>
              </a:rPr>
              <a:t> </a:t>
            </a:r>
            <a:r>
              <a:rPr lang="en-US" b="0" i="0" dirty="0">
                <a:solidFill>
                  <a:srgbClr val="4D4D4D"/>
                </a:solidFill>
                <a:effectLst/>
                <a:latin typeface="Helvetica Neue"/>
              </a:rPr>
              <a:t>An oblique image of the Taurus-Littrow valley taken by the Lunar Reconnaissance Orbiter narrow-angle camera. The Apollo 17 lunar module descent stage shadow is precisely centered in the image (denoted by the arrow). The resolution is about 4 meters per pixel. </a:t>
            </a:r>
            <a:r>
              <a:rPr lang="en-US" b="0" i="0" dirty="0">
                <a:solidFill>
                  <a:srgbClr val="4D4D4D"/>
                </a:solidFill>
                <a:effectLst/>
                <a:latin typeface="Helvetica Neue"/>
                <a:sym typeface="Wingdings" panose="05000000000000000000" pitchFamily="2" charset="2"/>
              </a:rPr>
              <a:t></a:t>
            </a:r>
            <a:r>
              <a:rPr lang="en-US" b="0" i="0" dirty="0">
                <a:solidFill>
                  <a:srgbClr val="4D4D4D"/>
                </a:solidFill>
                <a:effectLst/>
                <a:latin typeface="Helvetica Neue"/>
              </a:rPr>
              <a:t> </a:t>
            </a:r>
            <a:r>
              <a:rPr lang="en-US" sz="1200" b="0" i="1" kern="1200" baseline="0" dirty="0">
                <a:solidFill>
                  <a:schemeClr val="tx1"/>
                </a:solidFill>
                <a:effectLst/>
                <a:latin typeface="+mn-lt"/>
                <a:ea typeface="+mn-ea"/>
                <a:cs typeface="+mn-cs"/>
                <a:sym typeface="Wingdings" panose="05000000000000000000" pitchFamily="2" charset="2"/>
              </a:rPr>
              <a:t>https://svs.gsfc.nasa.gov/4302</a:t>
            </a:r>
            <a:endParaRPr lang="en-US" sz="1200" b="0" i="0" kern="1200" baseline="0" dirty="0">
              <a:solidFill>
                <a:schemeClr val="tx1"/>
              </a:solidFill>
              <a:effectLst/>
              <a:latin typeface="+mn-lt"/>
              <a:ea typeface="+mn-ea"/>
              <a:cs typeface="+mn-cs"/>
              <a:sym typeface="Wingdings" panose="05000000000000000000" pitchFamily="2" charset="2"/>
            </a:endParaRPr>
          </a:p>
          <a:p>
            <a:r>
              <a:rPr lang="en-US" sz="1200" b="0" i="0" kern="1200" baseline="0" dirty="0">
                <a:solidFill>
                  <a:schemeClr val="tx1"/>
                </a:solidFill>
                <a:effectLst/>
                <a:latin typeface="+mn-lt"/>
                <a:ea typeface="+mn-ea"/>
                <a:cs typeface="+mn-cs"/>
                <a:sym typeface="Wingdings" panose="05000000000000000000" pitchFamily="2" charset="2"/>
              </a:rPr>
              <a:t>-The Apollo 17 landing site in Taurus-Littrow valley is a relatively flat spot among low mountains at the southeastern edge of Mare Serenitatis. </a:t>
            </a:r>
            <a:r>
              <a:rPr lang="en-US" b="0" i="0" dirty="0">
                <a:solidFill>
                  <a:srgbClr val="000000"/>
                </a:solidFill>
                <a:effectLst/>
                <a:latin typeface="Helvetica Neue"/>
              </a:rPr>
              <a:t>The landing zone is named after the Taurus Mountains and the Littrow Crater to its north.</a:t>
            </a:r>
          </a:p>
          <a:p>
            <a:r>
              <a:rPr lang="en-US" sz="1200" b="0" i="0" kern="1200" baseline="0" dirty="0">
                <a:solidFill>
                  <a:srgbClr val="000000"/>
                </a:solidFill>
                <a:effectLst/>
                <a:latin typeface="Helvetica Neue"/>
                <a:ea typeface="+mn-ea"/>
                <a:cs typeface="+mn-cs"/>
                <a:sym typeface="Wingdings" panose="05000000000000000000" pitchFamily="2" charset="2"/>
              </a:rPr>
              <a:t>-The Taurus-Littrow site’s mix of mountain rockslides and volcanic cinder cones, yielding older and younger samples, respectively, would help fill the gaps in scientists’ understanding of the Moon’s history.</a:t>
            </a:r>
          </a:p>
          <a:p>
            <a:pPr marL="628650" lvl="1" indent="-171450">
              <a:buFont typeface="Arial" panose="020B0604020202020204" pitchFamily="34" charset="0"/>
              <a:buChar char="•"/>
            </a:pPr>
            <a:r>
              <a:rPr lang="en-US" b="0" i="0" dirty="0">
                <a:solidFill>
                  <a:srgbClr val="121212"/>
                </a:solidFill>
                <a:effectLst/>
                <a:latin typeface="futura-pt"/>
              </a:rPr>
              <a:t>There were two main geology objectives for this site: to obtain samples of ancient rocks from the lunar highlands crust and to look for evidence of young volcanic activity on the valley floor. </a:t>
            </a:r>
            <a:endParaRPr lang="en-US" sz="1200" b="0" i="0" kern="1200" baseline="0" dirty="0">
              <a:solidFill>
                <a:schemeClr val="tx1"/>
              </a:solidFill>
              <a:effectLst/>
              <a:latin typeface="+mn-lt"/>
              <a:ea typeface="+mn-ea"/>
              <a:cs typeface="+mn-cs"/>
              <a:sym typeface="Wingdings" panose="05000000000000000000" pitchFamily="2" charset="2"/>
            </a:endParaRPr>
          </a:p>
          <a:p>
            <a:r>
              <a:rPr lang="en-US" sz="1200" b="0" i="0" kern="1200" baseline="0" dirty="0">
                <a:solidFill>
                  <a:schemeClr val="tx1"/>
                </a:solidFill>
                <a:effectLst/>
                <a:latin typeface="+mn-lt"/>
                <a:ea typeface="+mn-ea"/>
                <a:cs typeface="+mn-cs"/>
                <a:sym typeface="Wingdings" panose="05000000000000000000" pitchFamily="2" charset="2"/>
              </a:rPr>
              <a:t>-More info: </a:t>
            </a:r>
            <a:r>
              <a:rPr lang="en-US" sz="1200" b="0" i="1" kern="1200" baseline="0" dirty="0">
                <a:solidFill>
                  <a:schemeClr val="tx1"/>
                </a:solidFill>
                <a:effectLst/>
                <a:latin typeface="+mn-lt"/>
                <a:ea typeface="+mn-ea"/>
                <a:cs typeface="+mn-cs"/>
                <a:sym typeface="Wingdings" panose="05000000000000000000" pitchFamily="2" charset="2"/>
              </a:rPr>
              <a:t>https://www.nasa.gov/feature/50-years-ago-nasa-selects-landing-site-for-apollo-17</a:t>
            </a:r>
          </a:p>
        </p:txBody>
      </p:sp>
      <p:sp>
        <p:nvSpPr>
          <p:cNvPr id="4" name="Slide Number Placeholder 3"/>
          <p:cNvSpPr>
            <a:spLocks noGrp="1"/>
          </p:cNvSpPr>
          <p:nvPr>
            <p:ph type="sldNum" sz="quarter" idx="10"/>
          </p:nvPr>
        </p:nvSpPr>
        <p:spPr/>
        <p:txBody>
          <a:bodyPr/>
          <a:lstStyle/>
          <a:p>
            <a:fld id="{BBC85203-AFB5-4C5F-A739-A15855DE2D17}" type="slidenum">
              <a:rPr lang="en-US" smtClean="0"/>
              <a:t>11</a:t>
            </a:fld>
            <a:endParaRPr lang="en-US" dirty="0"/>
          </a:p>
        </p:txBody>
      </p:sp>
    </p:spTree>
    <p:extLst>
      <p:ext uri="{BB962C8B-B14F-4D97-AF65-F5344CB8AC3E}">
        <p14:creationId xmlns:p14="http://schemas.microsoft.com/office/powerpoint/2010/main" val="632918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-Image credits: </a:t>
            </a:r>
            <a:r>
              <a:rPr lang="en-US" i="1" dirty="0"/>
              <a:t>NASA </a:t>
            </a:r>
          </a:p>
          <a:p>
            <a:pPr marL="628650" lvl="1" indent="-171450">
              <a:buFont typeface="Arial" panose="020B0604020202020204" pitchFamily="34" charset="0"/>
              <a:buChar char="•"/>
            </a:pPr>
            <a:r>
              <a:rPr lang="en-US" i="0" u="sng" dirty="0">
                <a:sym typeface="Wingdings" panose="05000000000000000000" pitchFamily="2" charset="2"/>
              </a:rPr>
              <a:t>Left:</a:t>
            </a:r>
            <a:r>
              <a:rPr lang="en-US" i="0" u="none" dirty="0">
                <a:sym typeface="Wingdings" panose="05000000000000000000" pitchFamily="2" charset="2"/>
              </a:rPr>
              <a:t> </a:t>
            </a:r>
            <a:r>
              <a:rPr lang="en-US" i="0" dirty="0">
                <a:sym typeface="Wingdings" panose="05000000000000000000" pitchFamily="2" charset="2"/>
              </a:rPr>
              <a:t>A pre-extravehicular activity (</a:t>
            </a:r>
            <a:r>
              <a:rPr lang="en-US" b="0" i="0" dirty="0">
                <a:solidFill>
                  <a:srgbClr val="000000"/>
                </a:solidFill>
                <a:effectLst/>
                <a:latin typeface="Times New Roman" panose="02020603050405020304" pitchFamily="18" charset="0"/>
              </a:rPr>
              <a:t>EVA)-1 lunar module window pan. South Massif and Geophone Rock are in view. Image ID: AS17-147-22488.</a:t>
            </a:r>
          </a:p>
          <a:p>
            <a:pPr marL="628650" lvl="1" indent="-171450">
              <a:buFont typeface="Arial" panose="020B0604020202020204" pitchFamily="34" charset="0"/>
              <a:buChar char="•"/>
            </a:pPr>
            <a:r>
              <a:rPr lang="en-US" b="0" i="0" u="sng" dirty="0">
                <a:solidFill>
                  <a:srgbClr val="000000"/>
                </a:solidFill>
                <a:effectLst/>
                <a:latin typeface="Times New Roman" panose="02020603050405020304" pitchFamily="18" charset="0"/>
                <a:sym typeface="Wingdings" panose="05000000000000000000" pitchFamily="2" charset="2"/>
              </a:rPr>
              <a:t>Right:</a:t>
            </a:r>
            <a:r>
              <a:rPr lang="en-US" b="0" i="0" u="none" dirty="0">
                <a:solidFill>
                  <a:srgbClr val="000000"/>
                </a:solidFill>
                <a:effectLst/>
                <a:latin typeface="Times New Roman" panose="02020603050405020304" pitchFamily="18" charset="0"/>
                <a:sym typeface="Wingdings" panose="05000000000000000000" pitchFamily="2" charset="2"/>
              </a:rPr>
              <a:t> </a:t>
            </a:r>
            <a:r>
              <a:rPr lang="en-US" i="0" dirty="0">
                <a:sym typeface="Wingdings" panose="05000000000000000000" pitchFamily="2" charset="2"/>
              </a:rPr>
              <a:t>A pre-extravehicular activity (</a:t>
            </a:r>
            <a:r>
              <a:rPr lang="en-US" b="0" i="0" dirty="0">
                <a:solidFill>
                  <a:srgbClr val="000000"/>
                </a:solidFill>
                <a:effectLst/>
                <a:latin typeface="Times New Roman" panose="02020603050405020304" pitchFamily="18" charset="0"/>
              </a:rPr>
              <a:t>EVA)-1 lunar module window pan. North Massif and a Reaction Control System (RCS) thruster are in view. Image ID: AS17-147-22472.</a:t>
            </a:r>
            <a:endParaRPr lang="en-US" i="0" baseline="0" dirty="0"/>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r>
              <a:rPr lang="en-US" i="0" dirty="0"/>
              <a:t>Transcript</a:t>
            </a:r>
            <a:r>
              <a:rPr lang="en-US" i="0" baseline="0" dirty="0"/>
              <a:t> between astronauts and Houston Mission Control (times are elapsed time after launch):</a:t>
            </a:r>
            <a:endParaRPr lang="en-US" dirty="0"/>
          </a:p>
          <a:p>
            <a:pPr marL="0" lvl="1" indent="0">
              <a:buFont typeface="Arial" panose="020B0604020202020204" pitchFamily="34" charset="0"/>
              <a:buNone/>
            </a:pPr>
            <a:r>
              <a:rPr lang="en-US" b="1" dirty="0"/>
              <a:t>113:02:11</a:t>
            </a:r>
            <a:r>
              <a:rPr lang="en-US" dirty="0"/>
              <a:t> Cernan: Okay, Houston. The Challenger has landed!</a:t>
            </a:r>
          </a:p>
          <a:p>
            <a:pPr marL="0" lvl="1" indent="0">
              <a:buFont typeface="Arial" panose="020B0604020202020204" pitchFamily="34" charset="0"/>
              <a:buNone/>
            </a:pPr>
            <a:r>
              <a:rPr lang="en-US" b="1" dirty="0"/>
              <a:t>113:02:15</a:t>
            </a:r>
            <a:r>
              <a:rPr lang="en-US" dirty="0"/>
              <a:t> Fullerton: Roger, Challenger. That’s super.</a:t>
            </a:r>
          </a:p>
          <a:p>
            <a:pPr marL="0" lvl="1" indent="0">
              <a:buFont typeface="Arial" panose="020B0604020202020204" pitchFamily="34" charset="0"/>
              <a:buNone/>
            </a:pPr>
            <a:r>
              <a:rPr lang="en-US" b="1" dirty="0"/>
              <a:t>113:02:17 </a:t>
            </a:r>
            <a:r>
              <a:rPr lang="en-US" dirty="0"/>
              <a:t>Schmitt: Okay, Parker valves...</a:t>
            </a:r>
          </a:p>
          <a:p>
            <a:pPr marL="0" lvl="1" indent="0">
              <a:buFont typeface="Arial" panose="020B0604020202020204" pitchFamily="34" charset="0"/>
              <a:buNone/>
            </a:pPr>
            <a:r>
              <a:rPr lang="en-US" i="1" dirty="0"/>
              <a:t>[Schmitt - "Parker valves (also known as the isolation valves or shut-off valves) controlled the RCS thrusters - the fuel and oxidizer - and there was always some concern that they might close at landing, just because of the little bit of shock. So the procedure was to go through and cycle (close and open) every one of them. There were, I don't know, sixteen of them on the wall in front of me and, while Gene was getting all excited, I was cycling switches."]</a:t>
            </a:r>
          </a:p>
          <a:p>
            <a:pPr marL="0" lvl="1" indent="0">
              <a:buFont typeface="Arial" panose="020B0604020202020204" pitchFamily="34" charset="0"/>
              <a:buNone/>
            </a:pPr>
            <a:r>
              <a:rPr lang="en-US" b="1" dirty="0"/>
              <a:t>113:02:23</a:t>
            </a:r>
            <a:r>
              <a:rPr lang="en-US" dirty="0"/>
              <a:t> Cernan: (Responding to Fullerton) Boy, you bet it is, Gordo. (To Jack) Boy, when you said shut down, I shut down and we dropped, didn’t we?</a:t>
            </a:r>
          </a:p>
          <a:p>
            <a:pPr marL="0" lvl="1" indent="0">
              <a:buFont typeface="Arial" panose="020B0604020202020204" pitchFamily="34" charset="0"/>
              <a:buNone/>
            </a:pPr>
            <a:r>
              <a:rPr lang="en-US" b="1" dirty="0"/>
              <a:t>113:02:28</a:t>
            </a:r>
            <a:r>
              <a:rPr lang="en-US" dirty="0"/>
              <a:t> Schmitt: Yes, sir! But we is here.</a:t>
            </a:r>
          </a:p>
          <a:p>
            <a:pPr marL="0" lvl="1" indent="0">
              <a:buFont typeface="Arial" panose="020B0604020202020204" pitchFamily="34" charset="0"/>
              <a:buNone/>
            </a:pPr>
            <a:r>
              <a:rPr lang="en-US" b="1" dirty="0"/>
              <a:t>113:02:30</a:t>
            </a:r>
            <a:r>
              <a:rPr lang="en-US" dirty="0"/>
              <a:t> Cernan: Man, is we here.</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-Source: </a:t>
            </a:r>
            <a:r>
              <a:rPr lang="en-US" i="1" dirty="0"/>
              <a:t>Eric M. Jones;</a:t>
            </a:r>
            <a:r>
              <a:rPr lang="en-US" i="1" baseline="0" dirty="0"/>
              <a:t> https://www.hq.nasa.gov/alsj/a17/a17.landing.html</a:t>
            </a:r>
            <a:endParaRPr lang="en-US" i="0" baseline="0" dirty="0"/>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a:t>
            </a:r>
            <a:r>
              <a:rPr lang="en-US" i="0" baseline="0" dirty="0"/>
              <a:t>Apollo 17 in Real Time:</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https://apolloinrealtime.org/17/?t=113:02:13</a:t>
            </a:r>
          </a:p>
        </p:txBody>
      </p:sp>
      <p:sp>
        <p:nvSpPr>
          <p:cNvPr id="4" name="Slide Number Placeholder 3"/>
          <p:cNvSpPr>
            <a:spLocks noGrp="1"/>
          </p:cNvSpPr>
          <p:nvPr>
            <p:ph type="sldNum" sz="quarter" idx="5"/>
          </p:nvPr>
        </p:nvSpPr>
        <p:spPr/>
        <p:txBody>
          <a:bodyPr/>
          <a:lstStyle/>
          <a:p>
            <a:fld id="{BBC85203-AFB5-4C5F-A739-A15855DE2D17}" type="slidenum">
              <a:rPr lang="en-US" smtClean="0"/>
              <a:t>12</a:t>
            </a:fld>
            <a:endParaRPr lang="en-US" dirty="0"/>
          </a:p>
        </p:txBody>
      </p:sp>
    </p:spTree>
    <p:extLst>
      <p:ext uri="{BB962C8B-B14F-4D97-AF65-F5344CB8AC3E}">
        <p14:creationId xmlns:p14="http://schemas.microsoft.com/office/powerpoint/2010/main" val="532506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-Image credit: </a:t>
            </a:r>
            <a:r>
              <a:rPr lang="en-US" i="1" dirty="0"/>
              <a:t>NASA</a:t>
            </a:r>
            <a:r>
              <a:rPr lang="en-US" i="0" dirty="0"/>
              <a:t> </a:t>
            </a:r>
            <a:r>
              <a:rPr lang="en-US" i="0" dirty="0">
                <a:sym typeface="Wingdings" panose="05000000000000000000" pitchFamily="2" charset="2"/>
              </a:rPr>
              <a:t> Jack Schmitt’s first color photo taken at the </a:t>
            </a:r>
            <a:r>
              <a:rPr lang="en-US" sz="1200" dirty="0">
                <a:ln w="6350">
                  <a:noFill/>
                </a:ln>
                <a:latin typeface="Century Gothic" panose="020B0502020202020204" pitchFamily="34" charset="0"/>
              </a:rPr>
              <a:t>Apollo Lunar Surface Experiments Package (ALSEP)</a:t>
            </a:r>
            <a:r>
              <a:rPr lang="en-US" i="0" dirty="0">
                <a:sym typeface="Wingdings" panose="05000000000000000000" pitchFamily="2" charset="2"/>
              </a:rPr>
              <a:t> site. He has just deployed Geophone 4, the last of the set of four. Visible in the image are Geophone 4, Geophone Rock, the ALSEP Central Station, and the Lunar Roving Vehicle. </a:t>
            </a:r>
            <a:r>
              <a:rPr lang="en-US" b="0" i="0" dirty="0">
                <a:solidFill>
                  <a:srgbClr val="000000"/>
                </a:solidFill>
                <a:effectLst/>
                <a:latin typeface="Times New Roman" panose="02020603050405020304" pitchFamily="18" charset="0"/>
              </a:rPr>
              <a:t>Image ID: AS17-147-22528.</a:t>
            </a: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sym typeface="Wingdings" panose="05000000000000000000" pitchFamily="2" charset="2"/>
              </a:rPr>
              <a:t>-</a:t>
            </a:r>
            <a:r>
              <a:rPr lang="en-US" dirty="0"/>
              <a:t>Scientific objectives of the Apollo 17 mission included geological surveying and sampling of materials and surface features in a preselected area of the Taurus-Littrow region, deploying and activating surface experiments, and conducting inflight experiments and photographic tasks during lunar orbit and trans-Earth coast (TEC). These objectives were satisfied on Apollo 17 by performance of scheduled science activities, which included 12 lunar surface experiments, 5 lunar orbital experiments, photographic and support tasks, and other experiments.</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individual Apollo 17 experiments and photographic tasks were as follows:</a:t>
            </a:r>
          </a:p>
          <a:p>
            <a:pPr marL="10858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Lunar surface:</a:t>
            </a:r>
          </a:p>
          <a:p>
            <a:pPr marL="15430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Deployed experiments</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Apollo Lunar Surface Experiments Package (ALSEP) - </a:t>
            </a:r>
            <a:r>
              <a:rPr lang="en-US" sz="1200" b="0" i="0" kern="1200" dirty="0">
                <a:solidFill>
                  <a:schemeClr val="tx1"/>
                </a:solidFill>
                <a:effectLst/>
                <a:latin typeface="+mn-lt"/>
                <a:ea typeface="+mn-ea"/>
                <a:cs typeface="+mn-cs"/>
              </a:rPr>
              <a:t>Each ALSEP experiment was connected by a cable to the ALSEP central station, which provided radio communication to Earth and electrical power from a radioisotope thermal generator.</a:t>
            </a:r>
            <a:endParaRPr lang="en-US" dirty="0"/>
          </a:p>
          <a:p>
            <a:pPr marL="2514600" marR="0" lvl="8"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dirty="0"/>
              <a:t>Heat flow</a:t>
            </a:r>
          </a:p>
          <a:p>
            <a:pPr marL="2514600" marR="0" lvl="8"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dirty="0"/>
              <a:t>Lunar seismic profiling (LSP)</a:t>
            </a:r>
          </a:p>
          <a:p>
            <a:pPr marL="2514600" marR="0" lvl="8"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dirty="0"/>
              <a:t>Lunar surface gravimeter (LSG)</a:t>
            </a:r>
          </a:p>
          <a:p>
            <a:pPr marL="2514600" marR="0" lvl="8"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dirty="0"/>
              <a:t>Lunar atmospheric composition experiment (LACE)</a:t>
            </a:r>
          </a:p>
          <a:p>
            <a:pPr marL="2514600" marR="0" lvl="8"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dirty="0"/>
              <a:t>Lunar ejecta and meteorites (LEAM)</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Surface electrical properties (SEP)</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Lunar neutron probe</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Traverse gravimeter</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Cosmic ray detector</a:t>
            </a:r>
          </a:p>
          <a:p>
            <a:pPr marL="15430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Sampling</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Lunar geological investigation</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Special samples</a:t>
            </a:r>
          </a:p>
          <a:p>
            <a:pPr marL="15430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Soil mechanics</a:t>
            </a:r>
          </a:p>
          <a:p>
            <a:pPr marL="10858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Lunar orbital:</a:t>
            </a:r>
          </a:p>
          <a:p>
            <a:pPr marL="15430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In addition to their studies on the lunar surface, the Apollo 17 crew performed intensive studies of the Moon from lunar orbit. Along with photography performed with hand-held cameras in the Command Module, a series of experiments were carried in the Scientific Instrument Module (SIM) on the Service Module.</a:t>
            </a:r>
          </a:p>
          <a:p>
            <a:pPr marL="15430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Orbital experiments </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Lunar sounder </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Infrared (IR) scanning radiometer</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Far ultraviolet (UV) spectrometer </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S-band transponder</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Sodium iodide (</a:t>
            </a:r>
            <a:r>
              <a:rPr lang="en-US" dirty="0" err="1"/>
              <a:t>Nal</a:t>
            </a:r>
            <a:r>
              <a:rPr lang="en-US" dirty="0"/>
              <a:t>) scintillation crystal </a:t>
            </a:r>
          </a:p>
          <a:p>
            <a:pPr marL="15430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Photographic and support tasks </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Service module (SM) orbital photographic tasks </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Command module (CM) photographic tasks </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Visual observations from lunar orbit</a:t>
            </a:r>
          </a:p>
          <a:p>
            <a:pPr marL="10858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Other:</a:t>
            </a:r>
          </a:p>
          <a:p>
            <a:pPr marL="15430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Biomedical experiments</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err="1"/>
              <a:t>Biostack</a:t>
            </a:r>
            <a:r>
              <a:rPr lang="en-US" dirty="0"/>
              <a:t> II</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BIOCORE</a:t>
            </a:r>
          </a:p>
          <a:p>
            <a:pPr marL="2057400" marR="0" lvl="7"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Visual light flash phenomenon </a:t>
            </a:r>
          </a:p>
          <a:p>
            <a:pPr marL="15430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Heat flow and convection demonstration </a:t>
            </a:r>
          </a:p>
          <a:p>
            <a:pPr marL="15430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Apollo window meteoroid</a:t>
            </a:r>
            <a:endParaRPr lang="en-US" i="0" dirty="0">
              <a:sym typeface="Wingdings" panose="05000000000000000000" pitchFamily="2" charset="2"/>
            </a:endParaRPr>
          </a:p>
          <a:p>
            <a:r>
              <a:rPr lang="en-US" sz="1200" b="0" i="0" kern="1200" dirty="0">
                <a:solidFill>
                  <a:schemeClr val="tx1"/>
                </a:solidFill>
                <a:effectLst/>
                <a:latin typeface="+mn-lt"/>
                <a:ea typeface="+mn-ea"/>
                <a:cs typeface="+mn-cs"/>
              </a:rPr>
              <a:t>-More info: </a:t>
            </a:r>
            <a:r>
              <a:rPr lang="en-US" sz="1200" b="0" i="1" kern="1200" dirty="0">
                <a:solidFill>
                  <a:schemeClr val="tx1"/>
                </a:solidFill>
                <a:effectLst/>
                <a:latin typeface="+mn-lt"/>
                <a:ea typeface="+mn-ea"/>
                <a:cs typeface="+mn-cs"/>
              </a:rPr>
              <a:t>https://www.history.nasa.gov/alsj/a17/as17psr.pdf</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13</a:t>
            </a:fld>
            <a:endParaRPr lang="en-US" dirty="0"/>
          </a:p>
        </p:txBody>
      </p:sp>
    </p:spTree>
    <p:extLst>
      <p:ext uri="{BB962C8B-B14F-4D97-AF65-F5344CB8AC3E}">
        <p14:creationId xmlns:p14="http://schemas.microsoft.com/office/powerpoint/2010/main" val="1337497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Jack Schmitt’s pan from Station 8 during EVA-3. G</a:t>
            </a:r>
            <a:r>
              <a:rPr lang="en-US" b="0" i="0" dirty="0">
                <a:solidFill>
                  <a:srgbClr val="000000"/>
                </a:solidFill>
                <a:effectLst/>
                <a:latin typeface="Times New Roman" panose="02020603050405020304" pitchFamily="18" charset="0"/>
              </a:rPr>
              <a:t>ene Cernan is bending his knees so he can pick up the traverse gravimeter and put it on the back of the rover. </a:t>
            </a:r>
            <a:r>
              <a:rPr lang="en-US" i="0" dirty="0">
                <a:sym typeface="Wingdings" panose="05000000000000000000" pitchFamily="2" charset="2"/>
              </a:rPr>
              <a:t>Image ID: </a:t>
            </a:r>
            <a:r>
              <a:rPr lang="en-US" b="0" i="0" dirty="0">
                <a:solidFill>
                  <a:srgbClr val="000000"/>
                </a:solidFill>
                <a:effectLst/>
                <a:latin typeface="Times New Roman" panose="02020603050405020304" pitchFamily="18" charset="0"/>
              </a:rPr>
              <a:t>AS17-142-21730.</a:t>
            </a:r>
            <a:endParaRPr lang="en-US" i="0" dirty="0">
              <a:sym typeface="Wingdings" panose="05000000000000000000" pitchFamily="2" charset="2"/>
            </a:endParaRP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sym typeface="Wingdings" panose="05000000000000000000" pitchFamily="2" charset="2"/>
              </a:rPr>
              <a:t>-Deployed Apollo 17 l</a:t>
            </a:r>
            <a:r>
              <a:rPr lang="en-US" dirty="0"/>
              <a:t>unar surface experiments:</a:t>
            </a:r>
          </a:p>
          <a:p>
            <a:pPr marL="628650"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Surface Electrical Properties (SEP): This experiment was used to explore the subsurface materials of the Apollo 17 landing site by means of electromagnetic radiation. The characterization of the electrical properties of the lunar regolith (lunar soil) were important for interpreting remote sensing measurements of the Moon such as radar and microwave sounders.</a:t>
            </a:r>
          </a:p>
          <a:p>
            <a:pPr marL="628650" lvl="1" indent="-171450" algn="l">
              <a:buFont typeface="Arial" panose="020B0604020202020204" pitchFamily="34" charset="0"/>
              <a:buChar char="•"/>
            </a:pPr>
            <a:r>
              <a:rPr lang="en-US" sz="1200" dirty="0">
                <a:latin typeface="Century Gothic" panose="020B0502020202020204" pitchFamily="34" charset="0"/>
              </a:rPr>
              <a:t>Lunar Neutron Probe: Designed to obtain a direct in situ (in its original place) measurement of neutron capture rates as a function of depth in the regolith.</a:t>
            </a:r>
          </a:p>
          <a:p>
            <a:pPr marL="628650" lvl="1" indent="-171450" algn="l">
              <a:buFont typeface="Arial" panose="020B0604020202020204" pitchFamily="34" charset="0"/>
              <a:buChar char="•"/>
            </a:pPr>
            <a:r>
              <a:rPr lang="en-US" sz="1200" dirty="0">
                <a:latin typeface="Century Gothic" panose="020B0502020202020204" pitchFamily="34" charset="0"/>
              </a:rPr>
              <a:t>Traverse Gravimeter: A unique experiment carried on Apollo 17. Its primary goal was to make relative gravity measurements at a number of sites in the Apollo 17 landing area and to use these measurements to obtain information about the geological substructure of the Moon.</a:t>
            </a:r>
          </a:p>
          <a:p>
            <a:pPr marL="628650" lvl="1" indent="-171450" algn="l">
              <a:buFont typeface="Arial" panose="020B0604020202020204" pitchFamily="34" charset="0"/>
              <a:buChar char="•"/>
            </a:pPr>
            <a:r>
              <a:rPr lang="en-US" sz="1200" dirty="0">
                <a:latin typeface="Century Gothic" panose="020B0502020202020204" pitchFamily="34" charset="0"/>
              </a:rPr>
              <a:t>Cosmic Ray Detector: Had the following objectives - (1) to measure flux of solar wind particles with atomic number Z &gt; 26 using mica detectors, (2) to determine the flux of light rare gas solar wind ions using metal foils, (3) to measure the flux of low energy particles in space, both solar and galactic, during quiet sun conditions using plastic, glass, and mica detectors, and (4) to determine the radon concentration in the lunar atmosphere using mica detectors.</a:t>
            </a:r>
          </a:p>
          <a:p>
            <a:r>
              <a:rPr lang="en-US" i="0" dirty="0"/>
              <a:t>-More info: </a:t>
            </a:r>
            <a:r>
              <a:rPr lang="en-US" i="1" dirty="0"/>
              <a:t>https://www.history.nasa.gov/alsj/a17/as17psr.pdf</a:t>
            </a:r>
          </a:p>
        </p:txBody>
      </p:sp>
      <p:sp>
        <p:nvSpPr>
          <p:cNvPr id="4" name="Slide Number Placeholder 3"/>
          <p:cNvSpPr>
            <a:spLocks noGrp="1"/>
          </p:cNvSpPr>
          <p:nvPr>
            <p:ph type="sldNum" sz="quarter" idx="5"/>
          </p:nvPr>
        </p:nvSpPr>
        <p:spPr/>
        <p:txBody>
          <a:bodyPr/>
          <a:lstStyle/>
          <a:p>
            <a:fld id="{BBC85203-AFB5-4C5F-A739-A15855DE2D17}" type="slidenum">
              <a:rPr lang="en-US" smtClean="0"/>
              <a:t>14</a:t>
            </a:fld>
            <a:endParaRPr lang="en-US" dirty="0"/>
          </a:p>
        </p:txBody>
      </p:sp>
    </p:spTree>
    <p:extLst>
      <p:ext uri="{BB962C8B-B14F-4D97-AF65-F5344CB8AC3E}">
        <p14:creationId xmlns:p14="http://schemas.microsoft.com/office/powerpoint/2010/main" val="169343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The Lunar Seismic Profiling experiment antenna on the heat flow pallet is shown in the foreground with the Lunar Surface Gravimeter just beyond it. Image ID: </a:t>
            </a:r>
            <a:r>
              <a:rPr lang="en-US" b="0" i="0" dirty="0">
                <a:solidFill>
                  <a:srgbClr val="000000"/>
                </a:solidFill>
                <a:effectLst/>
                <a:latin typeface="Times New Roman" panose="02020603050405020304" pitchFamily="18" charset="0"/>
              </a:rPr>
              <a:t>AS17-136-20705.</a:t>
            </a:r>
            <a:endParaRPr lang="en-US" i="0" dirty="0">
              <a:sym typeface="Wingdings" panose="05000000000000000000" pitchFamily="2" charset="2"/>
            </a:endParaRP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sym typeface="Wingdings" panose="05000000000000000000" pitchFamily="2" charset="2"/>
              </a:rPr>
              <a:t>-Deployed Apollo 17 l</a:t>
            </a:r>
            <a:r>
              <a:rPr lang="en-US" dirty="0"/>
              <a:t>unar surface experiments:</a:t>
            </a:r>
          </a:p>
          <a:p>
            <a:pPr marL="628650"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Apollo Lunar Surface Experiments Package (ALSEP) - </a:t>
            </a:r>
            <a:r>
              <a:rPr lang="en-US" sz="1200" b="0" i="0" kern="1200" dirty="0">
                <a:solidFill>
                  <a:schemeClr val="tx1"/>
                </a:solidFill>
                <a:effectLst/>
                <a:latin typeface="+mn-lt"/>
                <a:ea typeface="+mn-ea"/>
                <a:cs typeface="+mn-cs"/>
              </a:rPr>
              <a:t>Each ALSEP experiment was connected by a cable to the ALSEP central station, which provided radio communication to Earth and electrical power from a radioisotope thermal generator.</a:t>
            </a:r>
          </a:p>
          <a:p>
            <a:pPr marL="10881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Heat Flow: Objectives were to make a direct measurement of the vertical component of heat flow from the lunar interior through the surface and to determine the thermal properties of the upper 3 m of the lunar regolith.</a:t>
            </a:r>
          </a:p>
          <a:p>
            <a:pPr marL="15453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deployment of a second heat flow experiment on the lunar surface as a part of the Apollo 17 ALSEP allowed comparison of lunar heat flow measured at two different stations, the Apollo 15 and 17 landing sites. Both Apollo 17 probes were successfully inserted to their full depth of 2.36 m.</a:t>
            </a:r>
          </a:p>
          <a:p>
            <a:pPr marL="10881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Lunar Seismic Profiling (LSP): Purpose was to record the vibrations of the lunar surface as induced by explosive charges, by the thrust of the lunar module’s ascent engine, and by the crash of the lunar module ascent stage.</a:t>
            </a:r>
          </a:p>
          <a:p>
            <a:pPr marL="15453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This was an extension of the active seismic experiment carried on the Apollo 14 and 16 missions.</a:t>
            </a:r>
          </a:p>
          <a:p>
            <a:pPr marL="10881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Lunar Surface Gravimeter (LSG): Designed to make very accurate (1 part in 10</a:t>
            </a:r>
            <a:r>
              <a:rPr lang="en-US" baseline="30000" dirty="0"/>
              <a:t>11</a:t>
            </a:r>
            <a:r>
              <a:rPr lang="en-US" dirty="0"/>
              <a:t>) measurements of the acceleration of lunar gravity and its variation with time.</a:t>
            </a:r>
            <a:endParaRPr lang="en-US" baseline="30000" dirty="0"/>
          </a:p>
          <a:p>
            <a:pPr marL="10881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Lunar Atmospheric Composition Experiment (LACE): This mini mass spectrometer was designed to identify the various gases in the thin lunar atmosphere (exosphere) and to determine the concentration of each species.</a:t>
            </a:r>
          </a:p>
          <a:p>
            <a:pPr marL="10881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Lunar Ejecta and Meteorites (LEAM): Objectives were to detect secondary particles that had been ejected by meteorite impacts on the lunar surface and to detect primary micrometeorites themselves.</a:t>
            </a:r>
          </a:p>
          <a:p>
            <a:pPr marL="15453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The microparticles encountered by the LEAM experiment can be divided into 3 distinct classes: lunar ejecta, interstellar grains, and cometary debris.</a:t>
            </a:r>
          </a:p>
          <a:p>
            <a:r>
              <a:rPr lang="en-US" i="0" dirty="0"/>
              <a:t>-More info: </a:t>
            </a:r>
            <a:r>
              <a:rPr lang="en-US" i="1" dirty="0"/>
              <a:t>https://www.history.nasa.gov/alsj/a17/as17psr.pdf</a:t>
            </a:r>
          </a:p>
        </p:txBody>
      </p:sp>
      <p:sp>
        <p:nvSpPr>
          <p:cNvPr id="4" name="Slide Number Placeholder 3"/>
          <p:cNvSpPr>
            <a:spLocks noGrp="1"/>
          </p:cNvSpPr>
          <p:nvPr>
            <p:ph type="sldNum" sz="quarter" idx="5"/>
          </p:nvPr>
        </p:nvSpPr>
        <p:spPr/>
        <p:txBody>
          <a:bodyPr/>
          <a:lstStyle/>
          <a:p>
            <a:fld id="{BBC85203-AFB5-4C5F-A739-A15855DE2D17}" type="slidenum">
              <a:rPr lang="en-US" smtClean="0"/>
              <a:t>15</a:t>
            </a:fld>
            <a:endParaRPr lang="en-US" dirty="0"/>
          </a:p>
        </p:txBody>
      </p:sp>
    </p:spTree>
    <p:extLst>
      <p:ext uri="{BB962C8B-B14F-4D97-AF65-F5344CB8AC3E}">
        <p14:creationId xmlns:p14="http://schemas.microsoft.com/office/powerpoint/2010/main" val="4116027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A pan at the ALSEP site. The Lunar Atmospheric Composition Experiment (LACE) is in view.</a:t>
            </a:r>
            <a:r>
              <a:rPr lang="en-US" b="0" i="0" dirty="0">
                <a:solidFill>
                  <a:srgbClr val="000000"/>
                </a:solidFill>
                <a:effectLst/>
                <a:latin typeface="Times New Roman" panose="02020603050405020304" pitchFamily="18" charset="0"/>
              </a:rPr>
              <a:t> </a:t>
            </a:r>
            <a:r>
              <a:rPr lang="en-US" i="0" dirty="0">
                <a:sym typeface="Wingdings" panose="05000000000000000000" pitchFamily="2" charset="2"/>
              </a:rPr>
              <a:t>Image ID: </a:t>
            </a:r>
            <a:r>
              <a:rPr lang="en-US" b="0" i="0" dirty="0">
                <a:solidFill>
                  <a:srgbClr val="000000"/>
                </a:solidFill>
                <a:effectLst/>
                <a:latin typeface="Times New Roman" panose="02020603050405020304" pitchFamily="18" charset="0"/>
              </a:rPr>
              <a:t>AS17-147-22578.</a:t>
            </a:r>
            <a:endParaRPr lang="en-US" i="0" dirty="0">
              <a:sym typeface="Wingdings" panose="05000000000000000000" pitchFamily="2" charset="2"/>
            </a:endParaRP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sym typeface="Wingdings" panose="05000000000000000000" pitchFamily="2" charset="2"/>
              </a:rPr>
              <a:t>-Deployed Apollo 17 l</a:t>
            </a:r>
            <a:r>
              <a:rPr lang="en-US" dirty="0"/>
              <a:t>unar surface experiments:</a:t>
            </a:r>
          </a:p>
          <a:p>
            <a:pPr marL="628650"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Apollo Lunar Surface Experiments Package (ALSEP) - </a:t>
            </a:r>
            <a:r>
              <a:rPr lang="en-US" sz="1200" b="0" i="0" kern="1200" dirty="0">
                <a:solidFill>
                  <a:schemeClr val="tx1"/>
                </a:solidFill>
                <a:effectLst/>
                <a:latin typeface="+mn-lt"/>
                <a:ea typeface="+mn-ea"/>
                <a:cs typeface="+mn-cs"/>
              </a:rPr>
              <a:t>Each ALSEP experiment was connected by a cable to the ALSEP central station, which provided radio communication to Earth and electrical power from a radioisotope thermal generator.</a:t>
            </a:r>
          </a:p>
          <a:p>
            <a:pPr marL="10881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Heat Flow: Objectives were to make a direct measurement of the vertical component of heat flow from the lunar interior through the surface and to determine the thermal properties of the upper 3 m of the lunar regolith.</a:t>
            </a:r>
          </a:p>
          <a:p>
            <a:pPr marL="15453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deployment of a second heat flow experiment on the lunar surface as a part of the Apollo 17 ALSEP allowed comparison of lunar heat flow measured at two different stations, the Apollo 15 and 17 landing sites. Both Apollo 17 probes were successfully inserted to their full depth of 2.36 m.</a:t>
            </a:r>
          </a:p>
          <a:p>
            <a:pPr marL="10881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Lunar Seismic Profiling (LSP): Purpose was to record the vibrations of the lunar surface as induced by explosive charges, by the thrust of the lunar module’s ascent engine, and by the crash of the lunar module ascent stage.</a:t>
            </a:r>
          </a:p>
          <a:p>
            <a:pPr marL="15453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This was an extension of the active seismic experiment carried on the Apollo 14 and 16 missions.</a:t>
            </a:r>
          </a:p>
          <a:p>
            <a:pPr marL="10881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Lunar Surface Gravimeter (LSG): Designed to make very accurate (1 part in 10</a:t>
            </a:r>
            <a:r>
              <a:rPr lang="en-US" baseline="30000" dirty="0"/>
              <a:t>11</a:t>
            </a:r>
            <a:r>
              <a:rPr lang="en-US" dirty="0"/>
              <a:t>) measurements of the acceleration of lunar gravity and its variation with time.</a:t>
            </a:r>
            <a:endParaRPr lang="en-US" baseline="30000" dirty="0"/>
          </a:p>
          <a:p>
            <a:pPr marL="10881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Lunar Atmospheric Composition Experiment (LACE): This mini mass spectrometer was designed to identify the various gases in the thin lunar atmosphere (exosphere) and to determine the concentration of each species.</a:t>
            </a:r>
          </a:p>
          <a:p>
            <a:pPr marL="10881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Lunar Ejecta and Meteorites (LEAM): Objectives were to detect secondary particles that had been ejected by meteorite impacts on the lunar surface and to detect primary micrometeorites themselves.</a:t>
            </a:r>
          </a:p>
          <a:p>
            <a:pPr marL="1545336" marR="0" lvl="8"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The microparticles encountered by the LEAM experiment can be divided into 3 distinct classes: lunar ejecta, interstellar grains, and cometary debris.</a:t>
            </a:r>
          </a:p>
          <a:p>
            <a:r>
              <a:rPr lang="en-US" i="0" dirty="0"/>
              <a:t>-More info: </a:t>
            </a:r>
            <a:r>
              <a:rPr lang="en-US" i="1" dirty="0"/>
              <a:t>https://www.history.nasa.gov/alsj/a17/as17psr.pdf</a:t>
            </a:r>
          </a:p>
        </p:txBody>
      </p:sp>
      <p:sp>
        <p:nvSpPr>
          <p:cNvPr id="4" name="Slide Number Placeholder 3"/>
          <p:cNvSpPr>
            <a:spLocks noGrp="1"/>
          </p:cNvSpPr>
          <p:nvPr>
            <p:ph type="sldNum" sz="quarter" idx="5"/>
          </p:nvPr>
        </p:nvSpPr>
        <p:spPr/>
        <p:txBody>
          <a:bodyPr/>
          <a:lstStyle/>
          <a:p>
            <a:fld id="{BBC85203-AFB5-4C5F-A739-A15855DE2D17}" type="slidenum">
              <a:rPr lang="en-US" smtClean="0"/>
              <a:t>16</a:t>
            </a:fld>
            <a:endParaRPr lang="en-US" dirty="0"/>
          </a:p>
        </p:txBody>
      </p:sp>
    </p:spTree>
    <p:extLst>
      <p:ext uri="{BB962C8B-B14F-4D97-AF65-F5344CB8AC3E}">
        <p14:creationId xmlns:p14="http://schemas.microsoft.com/office/powerpoint/2010/main" val="2114381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During the first part of the traverse to Station 1 during EVA-1, Gene Cernan drove east about a half kilometer until he got to the east end of three overlapping craters collectively called Trident. He then turned south and stopped to check the map. Jack Schmitt took this picture toward Bear Mountain. The southern end of the East Massif is in the distance. Image ID: </a:t>
            </a:r>
            <a:r>
              <a:rPr lang="en-US" b="0" i="0" dirty="0">
                <a:solidFill>
                  <a:srgbClr val="000000"/>
                </a:solidFill>
                <a:effectLst/>
                <a:latin typeface="Times New Roman" panose="02020603050405020304" pitchFamily="18" charset="0"/>
              </a:rPr>
              <a:t>AS17-136-20728.</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-During the first extravehicular activity (EVA), Gene Cernan and Jack Schmitt offloaded and deployed the Lunar Roving Vehicle (LRV). Following an LRV test drive, the crew gathered samples and performed panoramic photography. They then deployed the U.S. flag and offloaded the ALSEP.</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EVA-1 lasted 7 hours and 12 minutes, with a distance traveled in the LRV of roughly 3 km (2 mi).</a:t>
            </a:r>
          </a:p>
          <a:p>
            <a:r>
              <a:rPr lang="en-US" sz="1200" b="0" i="0" kern="1200" dirty="0">
                <a:solidFill>
                  <a:schemeClr val="tx1"/>
                </a:solidFill>
                <a:effectLst/>
                <a:latin typeface="+mn-lt"/>
                <a:ea typeface="+mn-ea"/>
                <a:cs typeface="+mn-cs"/>
              </a:rPr>
              <a:t>-During the second EVA, the astronauts deployed 3 explosive packages for the Lunar Seismic Profiling experiment, made 7 traverse gravimeter measurements, gathered numerous samples, and completed their 500 mm and panoramic photographic tasks.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They also found orange-colored soil that was of volcanic origin at Station 4 (Shorty Crater).</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EVA-2 lasted 7 hours and 37 minutes, with a distance traveled in the LRV of roughly </a:t>
            </a:r>
            <a:r>
              <a:rPr lang="en-US" i="0" baseline="0" dirty="0">
                <a:latin typeface="+mn-lt"/>
              </a:rPr>
              <a:t>20.1 km (12.5 mi).</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-During the third and final EVA, specific sampling objectives were accomplished, 9 traverse gravimeter measurements were made, as well as some additional 500 mm and panoramic photography.</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Surface Electrical Properties experiment was terminated because the receiver temperature was increasing to a level that could have affected the data tape. Consequently, the tape recorder was removed on the way back to the LM.</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EVA-3 lasted 7 hours and 15 minutes, with a distance traveled in the LRV of 12 km (7.5 mi).</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At the end of the final EVA, the astronauts unveiled a plaque on the LM and read it on TV, “Here man completed his first exploration of the Moon, December 1972 A.D. May the spirit of peace in which he came be reflected in the lives of all mankind.”</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EVA ended with Gene Cernan taking the final step off the lunar surface. </a:t>
            </a:r>
          </a:p>
          <a:p>
            <a:r>
              <a:rPr lang="en-US" sz="1200" b="0" i="0" kern="1200" dirty="0">
                <a:solidFill>
                  <a:schemeClr val="tx1"/>
                </a:solidFill>
                <a:effectLst/>
                <a:latin typeface="+mn-lt"/>
                <a:ea typeface="+mn-ea"/>
                <a:cs typeface="+mn-cs"/>
              </a:rPr>
              <a:t>-More info: </a:t>
            </a:r>
            <a:r>
              <a:rPr lang="en-US" sz="1200" b="0" i="1" kern="1200" dirty="0">
                <a:solidFill>
                  <a:schemeClr val="tx1"/>
                </a:solidFill>
                <a:effectLst/>
                <a:latin typeface="+mn-lt"/>
                <a:ea typeface="+mn-ea"/>
                <a:cs typeface="+mn-cs"/>
              </a:rPr>
              <a:t>https://history.nasa.gov/SP-4029/Apollo_17a_Summary.htm</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-Apollo 17 Lunar Surface Journal: </a:t>
            </a:r>
            <a:r>
              <a:rPr lang="en-US" sz="1200" b="0" i="1" kern="1200" dirty="0">
                <a:solidFill>
                  <a:schemeClr val="tx1"/>
                </a:solidFill>
                <a:effectLst/>
                <a:latin typeface="+mn-lt"/>
                <a:ea typeface="+mn-ea"/>
                <a:cs typeface="+mn-cs"/>
              </a:rPr>
              <a:t>https://www.hq.nasa.gov/alsj/a17/a17.html</a:t>
            </a:r>
          </a:p>
        </p:txBody>
      </p:sp>
      <p:sp>
        <p:nvSpPr>
          <p:cNvPr id="4" name="Slide Number Placeholder 3"/>
          <p:cNvSpPr>
            <a:spLocks noGrp="1"/>
          </p:cNvSpPr>
          <p:nvPr>
            <p:ph type="sldNum" sz="quarter" idx="10"/>
          </p:nvPr>
        </p:nvSpPr>
        <p:spPr/>
        <p:txBody>
          <a:bodyPr/>
          <a:lstStyle/>
          <a:p>
            <a:fld id="{BBC85203-AFB5-4C5F-A739-A15855DE2D17}" type="slidenum">
              <a:rPr lang="en-US" smtClean="0"/>
              <a:t>17</a:t>
            </a:fld>
            <a:endParaRPr lang="en-US" dirty="0"/>
          </a:p>
        </p:txBody>
      </p:sp>
    </p:spTree>
    <p:extLst>
      <p:ext uri="{BB962C8B-B14F-4D97-AF65-F5344CB8AC3E}">
        <p14:creationId xmlns:p14="http://schemas.microsoft.com/office/powerpoint/2010/main" val="252179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credits:</a:t>
            </a:r>
          </a:p>
          <a:p>
            <a:pPr marL="628650" lvl="1" indent="-171450">
              <a:buFont typeface="Arial" panose="020B0604020202020204" pitchFamily="34" charset="0"/>
              <a:buChar char="•"/>
            </a:pPr>
            <a:r>
              <a:rPr lang="en-US" i="0" u="sng" dirty="0">
                <a:sym typeface="Wingdings" panose="05000000000000000000" pitchFamily="2" charset="2"/>
              </a:rPr>
              <a:t>Left:</a:t>
            </a:r>
            <a:r>
              <a:rPr lang="en-US" i="0" u="none" dirty="0">
                <a:sym typeface="Wingdings" panose="05000000000000000000" pitchFamily="2" charset="2"/>
              </a:rPr>
              <a:t> </a:t>
            </a:r>
            <a:r>
              <a:rPr lang="en-US" i="1" u="none" dirty="0">
                <a:sym typeface="Wingdings" panose="05000000000000000000" pitchFamily="2" charset="2"/>
              </a:rPr>
              <a:t>NASA </a:t>
            </a:r>
            <a:r>
              <a:rPr lang="en-US" i="0" u="none" dirty="0">
                <a:sym typeface="Wingdings" panose="05000000000000000000" pitchFamily="2" charset="2"/>
              </a:rPr>
              <a:t> O</a:t>
            </a:r>
            <a:r>
              <a:rPr lang="en-US" i="0" dirty="0">
                <a:sym typeface="Wingdings" panose="05000000000000000000" pitchFamily="2" charset="2"/>
              </a:rPr>
              <a:t>range and black glass spheres that originated in lava fountains on the Moon. These have typical sizes of 20-45 microns</a:t>
            </a:r>
            <a:r>
              <a:rPr lang="en-US" b="0" i="0" dirty="0">
                <a:solidFill>
                  <a:srgbClr val="000000"/>
                </a:solidFill>
                <a:effectLst/>
                <a:latin typeface="Times New Roman" panose="02020603050405020304" pitchFamily="18" charset="0"/>
              </a:rPr>
              <a:t>. Image ID: S73-15171.</a:t>
            </a:r>
          </a:p>
          <a:p>
            <a:pPr marL="628650" lvl="1" indent="-171450">
              <a:buFont typeface="Arial" panose="020B0604020202020204" pitchFamily="34" charset="0"/>
              <a:buChar char="•"/>
            </a:pPr>
            <a:r>
              <a:rPr lang="en-US" b="0" i="0" u="sng" dirty="0">
                <a:solidFill>
                  <a:srgbClr val="000000"/>
                </a:solidFill>
                <a:effectLst/>
                <a:latin typeface="Times New Roman" panose="02020603050405020304" pitchFamily="18" charset="0"/>
                <a:sym typeface="Wingdings" panose="05000000000000000000" pitchFamily="2" charset="2"/>
              </a:rPr>
              <a:t>Right:</a:t>
            </a:r>
            <a:r>
              <a:rPr lang="en-US" b="0" i="0" u="none" dirty="0">
                <a:solidFill>
                  <a:srgbClr val="000000"/>
                </a:solidFill>
                <a:effectLst/>
                <a:latin typeface="Times New Roman" panose="02020603050405020304" pitchFamily="18" charset="0"/>
                <a:sym typeface="Wingdings" panose="05000000000000000000" pitchFamily="2" charset="2"/>
              </a:rPr>
              <a:t> </a:t>
            </a:r>
            <a:r>
              <a:rPr lang="en-US" sz="1800" dirty="0">
                <a:solidFill>
                  <a:srgbClr val="000000"/>
                </a:solidFill>
                <a:effectLst/>
                <a:latin typeface="Arial" panose="020B0604020202020204" pitchFamily="34" charset="0"/>
                <a:ea typeface="Times New Roman" panose="02020603050405020304" pitchFamily="18" charset="0"/>
              </a:rPr>
              <a:t>Ronald Wells/</a:t>
            </a:r>
            <a:r>
              <a:rPr lang="en-US" sz="1800" dirty="0" err="1">
                <a:solidFill>
                  <a:srgbClr val="000000"/>
                </a:solidFill>
                <a:effectLst/>
                <a:latin typeface="Arial" panose="020B0604020202020204" pitchFamily="34" charset="0"/>
                <a:ea typeface="Times New Roman" panose="02020603050405020304" pitchFamily="18" charset="0"/>
              </a:rPr>
              <a:t>Tranquillity</a:t>
            </a:r>
            <a:r>
              <a:rPr lang="en-US" sz="1800" dirty="0">
                <a:solidFill>
                  <a:srgbClr val="000000"/>
                </a:solidFill>
                <a:effectLst/>
                <a:latin typeface="Arial" panose="020B0604020202020204" pitchFamily="34" charset="0"/>
                <a:ea typeface="Times New Roman" panose="02020603050405020304" pitchFamily="18" charset="0"/>
              </a:rPr>
              <a:t> Enterprises </a:t>
            </a:r>
            <a:r>
              <a:rPr lang="en-US" sz="1800" dirty="0">
                <a:solidFill>
                  <a:srgbClr val="000000"/>
                </a:solidFill>
                <a:effectLst/>
                <a:latin typeface="Arial" panose="020B0604020202020204" pitchFamily="34" charset="0"/>
                <a:ea typeface="Times New Roman" panose="02020603050405020304" pitchFamily="18" charset="0"/>
                <a:sym typeface="Wingdings" panose="05000000000000000000" pitchFamily="2" charset="2"/>
              </a:rPr>
              <a:t> </a:t>
            </a:r>
            <a:r>
              <a:rPr lang="en-US" sz="1200" b="0" i="0" kern="1200" dirty="0">
                <a:solidFill>
                  <a:schemeClr val="tx1"/>
                </a:solidFill>
                <a:effectLst/>
                <a:latin typeface="+mn-lt"/>
                <a:ea typeface="+mn-ea"/>
                <a:cs typeface="+mn-cs"/>
                <a:sym typeface="Wingdings" panose="05000000000000000000" pitchFamily="2" charset="2"/>
              </a:rPr>
              <a:t>Gene Cernan took this photo at the Station 4 trench during EVA-2 which shows the orange soil at the rim of Shorty Crater. The gnomon, a geology tool used during documentation photographs, is standing at the left. </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sym typeface="Wingdings" panose="05000000000000000000" pitchFamily="2" charset="2"/>
              </a:rPr>
              <a:t>Color-balanced derivative of NASA photo </a:t>
            </a:r>
            <a:r>
              <a:rPr lang="en-US" b="0" i="0" dirty="0">
                <a:solidFill>
                  <a:srgbClr val="000000"/>
                </a:solidFill>
                <a:effectLst/>
                <a:latin typeface="Times New Roman" panose="02020603050405020304" pitchFamily="18" charset="0"/>
              </a:rPr>
              <a:t>AS17-137-20990. Color layers within the original image have been contrast-balanced and adjusted so as to match Jack Schmitt’s initial descriptions, as</a:t>
            </a:r>
            <a:r>
              <a:rPr lang="en-US" b="0" i="0" dirty="0">
                <a:solidFill>
                  <a:srgbClr val="333333"/>
                </a:solidFill>
                <a:effectLst/>
                <a:latin typeface="Libre Franklin" pitchFamily="2" charset="0"/>
              </a:rPr>
              <a:t> the original prints and digital scans of the films didn’t properly bring out the colors described.</a:t>
            </a:r>
            <a:endParaRPr lang="en-US" sz="1200" b="0" i="0" kern="1200" dirty="0">
              <a:solidFill>
                <a:srgbClr val="000000"/>
              </a:solidFill>
              <a:effectLst/>
              <a:latin typeface="Times New Roman" panose="02020603050405020304" pitchFamily="18" charset="0"/>
              <a:ea typeface="+mn-ea"/>
              <a:cs typeface="+mn-cs"/>
            </a:endParaRPr>
          </a:p>
          <a:p>
            <a:pPr marL="0" indent="0">
              <a:buFont typeface="Arial" panose="020B0604020202020204" pitchFamily="34" charset="0"/>
              <a:buNone/>
            </a:pPr>
            <a:r>
              <a:rPr lang="en-US" sz="1200" b="0" i="0" kern="1200" dirty="0">
                <a:solidFill>
                  <a:srgbClr val="000000"/>
                </a:solidFill>
                <a:effectLst/>
                <a:latin typeface="Times New Roman" panose="02020603050405020304" pitchFamily="18" charset="0"/>
                <a:ea typeface="+mn-ea"/>
                <a:cs typeface="+mn-cs"/>
              </a:rPr>
              <a:t>-</a:t>
            </a:r>
            <a:r>
              <a:rPr lang="en-US" sz="1200" b="0" i="0" kern="1200" dirty="0">
                <a:solidFill>
                  <a:schemeClr val="tx1"/>
                </a:solidFill>
                <a:effectLst/>
                <a:latin typeface="+mn-lt"/>
                <a:ea typeface="+mn-ea"/>
                <a:cs typeface="+mn-cs"/>
              </a:rPr>
              <a:t>During EVA-2, while exploring Shorty Crater, the crew discovered orange-colored soil.</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Jack Schmitt provided an explanation of the surprise discovery in the Apollo Lunar Surface Journal:</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a:t>
            </a:r>
            <a:r>
              <a:rPr lang="en-US" b="0" i="0" dirty="0">
                <a:solidFill>
                  <a:srgbClr val="000000"/>
                </a:solidFill>
                <a:effectLst/>
                <a:latin typeface="Times New Roman" panose="02020603050405020304" pitchFamily="18" charset="0"/>
              </a:rPr>
              <a:t>The reason that this was a little more exciting than it might have even been otherwise was that, in our thinking about the origins of Shorty, we really had two major possibilities, with a number of observations related to each one. </a:t>
            </a:r>
          </a:p>
          <a:p>
            <a:pPr marL="1543050" lvl="3" indent="-171450">
              <a:buFont typeface="Arial" panose="020B0604020202020204" pitchFamily="34" charset="0"/>
              <a:buChar char="•"/>
            </a:pPr>
            <a:r>
              <a:rPr lang="en-US" b="0" i="0" dirty="0">
                <a:solidFill>
                  <a:srgbClr val="000000"/>
                </a:solidFill>
                <a:effectLst/>
                <a:latin typeface="Times New Roman" panose="02020603050405020304" pitchFamily="18" charset="0"/>
              </a:rPr>
              <a:t>Number one was what we really believed and what turned out to be true: that Shorty was an impact crater that had penetrated the light mantle and was exposing the dark-mantle and/or subfloor basalt beneath. </a:t>
            </a:r>
          </a:p>
          <a:p>
            <a:pPr marL="1543050" lvl="3" indent="-171450">
              <a:buFont typeface="Arial" panose="020B0604020202020204" pitchFamily="34" charset="0"/>
              <a:buChar char="•"/>
            </a:pPr>
            <a:r>
              <a:rPr lang="en-US" b="0" i="0" dirty="0">
                <a:solidFill>
                  <a:srgbClr val="000000"/>
                </a:solidFill>
                <a:effectLst/>
                <a:latin typeface="Times New Roman" panose="02020603050405020304" pitchFamily="18" charset="0"/>
              </a:rPr>
              <a:t>The other alternative, just because of the lack of resolution and information from the pre-mission photographs, was that it was a dark-haloed volcanic crater; and, if that were true, one of the things that we had on our list to look for were signs of alteration, possible fluid-induced alteration of materials around the crater. And normally, on Earth, that alteration is colored, fumarolic alteration from oxidation. And so, when we saw orange, that was the immediate thought that everybody had. 'My God, there's a volcanic emanation here that's altered the soil.' Well, it turned out that that wasn't true, of course. </a:t>
            </a:r>
          </a:p>
          <a:p>
            <a:pPr marL="2000250" lvl="4" indent="-171450">
              <a:buFont typeface="Arial" panose="020B0604020202020204" pitchFamily="34" charset="0"/>
              <a:buChar char="•"/>
            </a:pPr>
            <a:r>
              <a:rPr lang="en-US" b="0" i="0" dirty="0">
                <a:solidFill>
                  <a:srgbClr val="000000"/>
                </a:solidFill>
                <a:effectLst/>
                <a:latin typeface="Times New Roman" panose="02020603050405020304" pitchFamily="18" charset="0"/>
              </a:rPr>
              <a:t>It was volcanic material, but it was volcanic glass that had been spewed out of some fire-fountain-like eruptions 3.5 billion years ago that somehow had been protected from mixing with anything else, even though it was now at the surface. It had almost certainly been covered almost immediately by a lava flow, so that it was protected from meteor disruption and stirring. </a:t>
            </a:r>
          </a:p>
          <a:p>
            <a:pPr marL="2000250" lvl="4" indent="-171450">
              <a:buFont typeface="Arial" panose="020B0604020202020204" pitchFamily="34" charset="0"/>
              <a:buChar char="•"/>
            </a:pPr>
            <a:r>
              <a:rPr lang="en-US" b="0" i="0" dirty="0">
                <a:solidFill>
                  <a:srgbClr val="000000"/>
                </a:solidFill>
                <a:effectLst/>
                <a:latin typeface="Times New Roman" panose="02020603050405020304" pitchFamily="18" charset="0"/>
              </a:rPr>
              <a:t>And then, when Shorty formed, somehow the pyroclastic ended up in the rim and a few other places in nearly pure form.”</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-Commentary from the Apollo Lunar Surface Journal: </a:t>
            </a:r>
            <a:r>
              <a:rPr lang="en-US" sz="1200" b="0" i="1" kern="1200" dirty="0">
                <a:solidFill>
                  <a:schemeClr val="tx1"/>
                </a:solidFill>
                <a:effectLst/>
                <a:latin typeface="+mn-lt"/>
                <a:ea typeface="+mn-ea"/>
                <a:cs typeface="+mn-cs"/>
              </a:rPr>
              <a:t>https://www.hq.nasa.gov/alsj/a17/a17.sta4.html</a:t>
            </a:r>
          </a:p>
          <a:p>
            <a:r>
              <a:rPr lang="en-US" sz="1200" b="0" i="0" kern="1200" dirty="0">
                <a:solidFill>
                  <a:schemeClr val="tx1"/>
                </a:solidFill>
                <a:effectLst/>
                <a:latin typeface="+mn-lt"/>
                <a:ea typeface="+mn-ea"/>
                <a:cs typeface="+mn-cs"/>
              </a:rPr>
              <a:t>-More info: </a:t>
            </a:r>
            <a:r>
              <a:rPr lang="en-US" sz="1200" b="0" i="1" kern="1200" dirty="0">
                <a:solidFill>
                  <a:schemeClr val="tx1"/>
                </a:solidFill>
                <a:effectLst/>
                <a:latin typeface="+mn-lt"/>
                <a:ea typeface="+mn-ea"/>
                <a:cs typeface="+mn-cs"/>
              </a:rPr>
              <a:t>https://curator.jsc.nasa.gov/lunar/lsc/74220.pdf</a:t>
            </a:r>
          </a:p>
          <a:p>
            <a:r>
              <a:rPr lang="en-US" sz="1200" b="0" i="0" kern="1200" dirty="0">
                <a:solidFill>
                  <a:schemeClr val="tx1"/>
                </a:solidFill>
                <a:effectLst/>
                <a:latin typeface="+mn-lt"/>
                <a:ea typeface="+mn-ea"/>
                <a:cs typeface="+mn-cs"/>
              </a:rPr>
              <a:t>-</a:t>
            </a:r>
            <a:r>
              <a:rPr lang="en-US" i="0" baseline="0" dirty="0"/>
              <a:t>Apollo 17 in Real Time:</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https://apolloinrealtime.org/17/?t=145:26:22</a:t>
            </a:r>
          </a:p>
        </p:txBody>
      </p:sp>
      <p:sp>
        <p:nvSpPr>
          <p:cNvPr id="4" name="Slide Number Placeholder 3"/>
          <p:cNvSpPr>
            <a:spLocks noGrp="1"/>
          </p:cNvSpPr>
          <p:nvPr>
            <p:ph type="sldNum" sz="quarter" idx="10"/>
          </p:nvPr>
        </p:nvSpPr>
        <p:spPr/>
        <p:txBody>
          <a:bodyPr/>
          <a:lstStyle/>
          <a:p>
            <a:fld id="{BBC85203-AFB5-4C5F-A739-A15855DE2D17}" type="slidenum">
              <a:rPr lang="en-US" smtClean="0"/>
              <a:t>18</a:t>
            </a:fld>
            <a:endParaRPr lang="en-US" dirty="0"/>
          </a:p>
        </p:txBody>
      </p:sp>
    </p:spTree>
    <p:extLst>
      <p:ext uri="{BB962C8B-B14F-4D97-AF65-F5344CB8AC3E}">
        <p14:creationId xmlns:p14="http://schemas.microsoft.com/office/powerpoint/2010/main" val="1058277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-Image credit: </a:t>
            </a:r>
            <a:r>
              <a:rPr lang="en-US" i="1" dirty="0"/>
              <a:t>NASA </a:t>
            </a:r>
            <a:r>
              <a:rPr lang="en-US" i="0" dirty="0">
                <a:sym typeface="Wingdings" panose="05000000000000000000" pitchFamily="2" charset="2"/>
              </a:rPr>
              <a:t> </a:t>
            </a:r>
            <a:r>
              <a:rPr lang="en-US" b="0" i="0" dirty="0">
                <a:solidFill>
                  <a:srgbClr val="000000"/>
                </a:solidFill>
                <a:effectLst/>
                <a:latin typeface="Times New Roman" panose="02020603050405020304" pitchFamily="18" charset="0"/>
              </a:rPr>
              <a:t>Gene Cernan’s Station 1 pan during EVA-1 shows Jack Schmitt shaking soil out of the rake after making a pass through the surface soil</a:t>
            </a:r>
            <a:r>
              <a:rPr lang="en-US" sz="1200" b="0" i="0" kern="1200" dirty="0">
                <a:solidFill>
                  <a:schemeClr val="tx1"/>
                </a:solidFill>
                <a:effectLst/>
                <a:latin typeface="+mn-lt"/>
                <a:ea typeface="+mn-ea"/>
                <a:cs typeface="+mn-cs"/>
              </a:rPr>
              <a:t>. Image ID: </a:t>
            </a:r>
            <a:r>
              <a:rPr lang="en-US" b="0" i="0" dirty="0">
                <a:solidFill>
                  <a:srgbClr val="000000"/>
                </a:solidFill>
                <a:effectLst/>
                <a:latin typeface="Times New Roman" panose="02020603050405020304" pitchFamily="18" charset="0"/>
              </a:rPr>
              <a:t>AS17-134-20425</a:t>
            </a:r>
            <a:r>
              <a:rPr lang="en-US" sz="1200" b="0" i="0" kern="1200" dirty="0">
                <a:solidFill>
                  <a:schemeClr val="tx1"/>
                </a:solidFill>
                <a:effectLst/>
                <a:latin typeface="+mn-lt"/>
                <a:ea typeface="+mn-ea"/>
                <a:cs typeface="+mn-cs"/>
              </a:rPr>
              <a:t>.</a:t>
            </a: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-A variety of tools were used to collect samples on the Moon’s surface: these included </a:t>
            </a:r>
            <a:r>
              <a:rPr lang="en-US" dirty="0"/>
              <a:t>drills, hammers, rakes, tongs, and core tubes.</a:t>
            </a:r>
            <a:endParaRPr lang="en-US" sz="1200" b="0" i="0" kern="1200" dirty="0">
              <a:solidFill>
                <a:schemeClr val="tx1"/>
              </a:solidFill>
              <a:effectLst/>
              <a:latin typeface="+mn-lt"/>
              <a:ea typeface="+mn-ea"/>
              <a:cs typeface="+mn-cs"/>
            </a:endParaRPr>
          </a:p>
          <a:p>
            <a:pPr marL="0" marR="0" lvl="4"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sym typeface="Wingdings" panose="05000000000000000000" pitchFamily="2" charset="2"/>
              </a:rPr>
              <a:t>-More info on Apollo lunar surface geological sampling tools: </a:t>
            </a:r>
            <a:r>
              <a:rPr lang="en-US" i="1" dirty="0">
                <a:sym typeface="Wingdings" panose="05000000000000000000" pitchFamily="2" charset="2"/>
              </a:rPr>
              <a:t>https://curator.jsc.nasa.gov/lunar/catalogs/other/jsc23454toolcatalog.pdf</a:t>
            </a:r>
          </a:p>
        </p:txBody>
      </p:sp>
      <p:sp>
        <p:nvSpPr>
          <p:cNvPr id="4" name="Slide Number Placeholder 3"/>
          <p:cNvSpPr>
            <a:spLocks noGrp="1"/>
          </p:cNvSpPr>
          <p:nvPr>
            <p:ph type="sldNum" sz="quarter" idx="5"/>
          </p:nvPr>
        </p:nvSpPr>
        <p:spPr/>
        <p:txBody>
          <a:bodyPr/>
          <a:lstStyle/>
          <a:p>
            <a:fld id="{BBC85203-AFB5-4C5F-A739-A15855DE2D17}" type="slidenum">
              <a:rPr lang="en-US" smtClean="0"/>
              <a:t>19</a:t>
            </a:fld>
            <a:endParaRPr lang="en-US" dirty="0"/>
          </a:p>
        </p:txBody>
      </p:sp>
    </p:spTree>
    <p:extLst>
      <p:ext uri="{BB962C8B-B14F-4D97-AF65-F5344CB8AC3E}">
        <p14:creationId xmlns:p14="http://schemas.microsoft.com/office/powerpoint/2010/main" val="1514486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-Image credit: </a:t>
            </a:r>
            <a:r>
              <a:rPr lang="en-US" i="1" dirty="0"/>
              <a:t>NASA </a:t>
            </a:r>
            <a:r>
              <a:rPr lang="en-US" i="0" dirty="0">
                <a:sym typeface="Wingdings" panose="05000000000000000000" pitchFamily="2" charset="2"/>
              </a:rPr>
              <a:t></a:t>
            </a:r>
            <a:r>
              <a:rPr lang="en-US" i="0" dirty="0"/>
              <a:t> </a:t>
            </a:r>
            <a:r>
              <a:rPr lang="en-US" b="0" i="0" dirty="0">
                <a:solidFill>
                  <a:srgbClr val="000000"/>
                </a:solidFill>
                <a:effectLst/>
                <a:latin typeface="Times New Roman" panose="02020603050405020304" pitchFamily="18" charset="0"/>
              </a:rPr>
              <a:t>The double core tube that Gene Cernan drove into the soil at Station 6 during EVA-3. Image ID: AS17-146-22291.</a:t>
            </a:r>
            <a:endParaRPr lang="en-US" i="0" dirty="0">
              <a:sym typeface="Wingdings" panose="05000000000000000000" pitchFamily="2" charset="2"/>
            </a:endParaRP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baseline="0" dirty="0">
                <a:sym typeface="Wingdings" panose="05000000000000000000" pitchFamily="2" charset="2"/>
              </a:rPr>
              <a:t>-</a:t>
            </a:r>
            <a:r>
              <a:rPr lang="en-US" sz="1200" b="0" i="0" kern="1200" dirty="0">
                <a:solidFill>
                  <a:schemeClr val="tx1"/>
                </a:solidFill>
                <a:effectLst/>
                <a:latin typeface="+mn-lt"/>
                <a:ea typeface="+mn-ea"/>
                <a:cs typeface="+mn-cs"/>
              </a:rPr>
              <a:t>Core tubes were used to obtain samples from below the Moon’s surface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using t</a:t>
            </a:r>
            <a:r>
              <a:rPr lang="en-US" sz="1200" b="0" i="0" kern="1200" baseline="0" dirty="0">
                <a:solidFill>
                  <a:schemeClr val="tx1"/>
                </a:solidFill>
                <a:effectLst/>
                <a:latin typeface="+mn-lt"/>
                <a:ea typeface="+mn-ea"/>
                <a:cs typeface="+mn-cs"/>
              </a:rPr>
              <a:t>he Apollo Lunar Surface Drill (Apollos 15-17)</a:t>
            </a:r>
            <a:r>
              <a:rPr lang="en-US" sz="1200" b="0" i="0" kern="1200" dirty="0">
                <a:solidFill>
                  <a:schemeClr val="tx1"/>
                </a:solidFill>
                <a:effectLst/>
                <a:latin typeface="+mn-lt"/>
                <a:ea typeface="+mn-ea"/>
                <a:cs typeface="+mn-cs"/>
              </a:rPr>
              <a:t>.</a:t>
            </a:r>
            <a:endParaRPr lang="en-US" dirty="0"/>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-Two styles of core tubes were used on the Moon to obtain continuous soil columns down to 70 cm in depth. </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initial style, used on Apollos</a:t>
            </a:r>
            <a:r>
              <a:rPr lang="en-US" baseline="0" dirty="0"/>
              <a:t> 11, 12, &amp; 14</a:t>
            </a:r>
            <a:r>
              <a:rPr lang="en-US" dirty="0"/>
              <a:t>, was a thick-walled, small diameter (2 cm) tube called a </a:t>
            </a:r>
            <a:r>
              <a:rPr lang="en-US" b="1" dirty="0"/>
              <a:t>core tube</a:t>
            </a:r>
            <a:r>
              <a:rPr lang="en-US" dirty="0"/>
              <a:t>. This tube was designed to be easily opened in the laboratory; however, the soil column obtained in this type of tube was disturbed by the collection process. </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Therefore, a wider diameter (4</a:t>
            </a:r>
            <a:r>
              <a:rPr lang="en-US" baseline="0" dirty="0"/>
              <a:t> cm)</a:t>
            </a:r>
            <a:r>
              <a:rPr lang="en-US" dirty="0"/>
              <a:t> tube with thinner walls was designed and fabricated for the last three missions (Apollos 15, 16, &amp; 17). This tube was called a </a:t>
            </a:r>
            <a:r>
              <a:rPr lang="en-US" b="1" dirty="0"/>
              <a:t>drive tube </a:t>
            </a:r>
            <a:r>
              <a:rPr lang="en-US" dirty="0"/>
              <a:t>to distinguish it from the earlier core tube (both tubes took cores and both tubes were driven into the lunar regolith). A soil column collected in a drive tube was not significantly distorted by the coring process.</a:t>
            </a:r>
          </a:p>
          <a:p>
            <a:pPr marL="0" marR="0" lvl="4"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sym typeface="Wingdings" panose="05000000000000000000" pitchFamily="2" charset="2"/>
              </a:rPr>
              <a:t>-More info on Apollo lunar surface geological sampling tools: </a:t>
            </a:r>
            <a:r>
              <a:rPr lang="en-US" i="1" dirty="0">
                <a:sym typeface="Wingdings" panose="05000000000000000000" pitchFamily="2" charset="2"/>
              </a:rPr>
              <a:t>https://curator.jsc.nasa.gov/lunar/catalogs/other/jsc23454toolcatalog.pdf</a:t>
            </a:r>
            <a:endParaRPr lang="en-US" i="0" dirty="0">
              <a:sym typeface="Wingdings" panose="05000000000000000000" pitchFamily="2" charset="2"/>
            </a:endParaRPr>
          </a:p>
          <a:p>
            <a:pPr marL="0" marR="0" lvl="4"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sym typeface="Wingdings" panose="05000000000000000000" pitchFamily="2" charset="2"/>
              </a:rPr>
              <a:t>-Info about the Apollo 17 deep drill core: </a:t>
            </a:r>
            <a:r>
              <a:rPr lang="en-US" i="1" dirty="0"/>
              <a:t>https://curator.jsc.nasa.gov/lunar/lsc/70009.pdf</a:t>
            </a:r>
          </a:p>
        </p:txBody>
      </p:sp>
      <p:sp>
        <p:nvSpPr>
          <p:cNvPr id="4" name="Slide Number Placeholder 3"/>
          <p:cNvSpPr>
            <a:spLocks noGrp="1"/>
          </p:cNvSpPr>
          <p:nvPr>
            <p:ph type="sldNum" sz="quarter" idx="5"/>
          </p:nvPr>
        </p:nvSpPr>
        <p:spPr/>
        <p:txBody>
          <a:bodyPr/>
          <a:lstStyle/>
          <a:p>
            <a:fld id="{BBC85203-AFB5-4C5F-A739-A15855DE2D17}" type="slidenum">
              <a:rPr lang="en-US" smtClean="0"/>
              <a:t>20</a:t>
            </a:fld>
            <a:endParaRPr lang="en-US" dirty="0"/>
          </a:p>
        </p:txBody>
      </p:sp>
    </p:spTree>
    <p:extLst>
      <p:ext uri="{BB962C8B-B14F-4D97-AF65-F5344CB8AC3E}">
        <p14:creationId xmlns:p14="http://schemas.microsoft.com/office/powerpoint/2010/main" val="269956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-Image credit: </a:t>
            </a:r>
            <a:r>
              <a:rPr lang="en-US" i="1" dirty="0"/>
              <a:t>NASA </a:t>
            </a:r>
            <a:r>
              <a:rPr lang="en-US" i="0" dirty="0">
                <a:sym typeface="Wingdings" panose="05000000000000000000" pitchFamily="2" charset="2"/>
              </a:rPr>
              <a:t></a:t>
            </a:r>
            <a:r>
              <a:rPr lang="en-US" i="0" dirty="0"/>
              <a:t> </a:t>
            </a:r>
            <a:r>
              <a:rPr lang="en-US" dirty="0"/>
              <a:t>There are no photos of the crew taking the Apollo 17 deep drill core, but this photo of the site, with the neutron probe in place, shows the effort that was expended to obtain the three-meter-deep drill core. The ALSEP site is just beyond</a:t>
            </a:r>
            <a:r>
              <a:rPr lang="en-US" b="0" i="0" dirty="0">
                <a:solidFill>
                  <a:srgbClr val="000000"/>
                </a:solidFill>
                <a:effectLst/>
                <a:latin typeface="Times New Roman" panose="02020603050405020304" pitchFamily="18" charset="0"/>
              </a:rPr>
              <a:t>. Image ID: </a:t>
            </a:r>
            <a:r>
              <a:rPr lang="en-US" dirty="0"/>
              <a:t>AS17-134-20505</a:t>
            </a:r>
            <a:r>
              <a:rPr lang="en-US" b="0" i="0" dirty="0">
                <a:solidFill>
                  <a:srgbClr val="000000"/>
                </a:solidFill>
                <a:effectLst/>
                <a:latin typeface="Times New Roman" panose="02020603050405020304" pitchFamily="18" charset="0"/>
              </a:rPr>
              <a:t>.</a:t>
            </a:r>
            <a:endParaRPr lang="en-US" i="0" dirty="0">
              <a:sym typeface="Wingdings" panose="05000000000000000000" pitchFamily="2" charset="2"/>
            </a:endParaRP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baseline="0" dirty="0">
                <a:sym typeface="Wingdings" panose="05000000000000000000" pitchFamily="2" charset="2"/>
              </a:rPr>
              <a:t>-The Apollo 17 deep drill core was collected with great difficulty at the ALSEP site near Camelot Crater and within an area of many small craters known as the Central Cluster. Drilling the</a:t>
            </a: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baseline="0" dirty="0">
                <a:sym typeface="Wingdings" panose="05000000000000000000" pitchFamily="2" charset="2"/>
              </a:rPr>
              <a:t>lowest 20 cm was very difficult, because the bottom material was very cohesive (“sticky”).</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drill core “string” for Apollo 17 was broken down and returned in three segments (70009, 70008, 70007) (70006, 70005) and (70004, 70003, 70002, 70001) in a special beta-cloth bag. When the drill string was returned to NASA’s Johnson Space Center, a small amount was extracted from the tops of the bottom six segments, and these samples were put in a freezer to preserve them for future study.</a:t>
            </a:r>
            <a:endParaRPr lang="en-US" i="0" baseline="0" dirty="0">
              <a:sym typeface="Wingdings" panose="05000000000000000000" pitchFamily="2" charset="2"/>
            </a:endParaRP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baseline="0" dirty="0">
                <a:sym typeface="Wingdings" panose="05000000000000000000" pitchFamily="2" charset="2"/>
              </a:rPr>
              <a:t>The drill core is a continuous section of the top of the lunar regolith, 3 meters long (a record!), that is </a:t>
            </a:r>
            <a:r>
              <a:rPr lang="en-US" sz="1200" dirty="0">
                <a:effectLst/>
                <a:latin typeface="Century Gothic" panose="020B0502020202020204" pitchFamily="34" charset="0"/>
                <a:ea typeface="Calibri" panose="020F0502020204030204" pitchFamily="34" charset="0"/>
                <a:cs typeface="Calibri" panose="020F0502020204030204" pitchFamily="34" charset="0"/>
              </a:rPr>
              <a:t>providing new insights into the history of the Sun as well as the evolution of the lunar regolith.</a:t>
            </a:r>
          </a:p>
          <a:p>
            <a:pPr marL="10858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effectLst/>
                <a:latin typeface="Century Gothic" panose="020B0502020202020204" pitchFamily="34" charset="0"/>
                <a:ea typeface="Calibri" panose="020F0502020204030204" pitchFamily="34" charset="0"/>
                <a:cs typeface="Calibri" panose="020F0502020204030204" pitchFamily="34" charset="0"/>
              </a:rPr>
              <a:t>The data from the Apollo 17 deep drill core has been studied in detail by numerous scientists who </a:t>
            </a:r>
            <a:r>
              <a:rPr lang="en-US" sz="1600" dirty="0"/>
              <a:t>agree that the top 22 cm of the core sample has been gardened (stirred and mixed) by micrometeorite bombardment.</a:t>
            </a:r>
          </a:p>
          <a:p>
            <a:pPr marL="10858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effectLst/>
                <a:latin typeface="Century Gothic" panose="020B0502020202020204" pitchFamily="34" charset="0"/>
                <a:ea typeface="Calibri" panose="020F0502020204030204" pitchFamily="34" charset="0"/>
                <a:cs typeface="Calibri" panose="020F0502020204030204" pitchFamily="34" charset="0"/>
              </a:rPr>
              <a:t>A layer at about 240 cm within the drill core was found to indicate an ancient exposure to the Sun, so there have been multiple periods of long exposure to the Sun intermixed with layers of new deposition from impact events.</a:t>
            </a:r>
            <a:endParaRPr lang="en-US" i="0" dirty="0">
              <a:sym typeface="Wingdings" panose="05000000000000000000" pitchFamily="2" charset="2"/>
            </a:endParaRPr>
          </a:p>
          <a:p>
            <a:pPr marL="0" marR="0" lvl="4"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sym typeface="Wingdings" panose="05000000000000000000" pitchFamily="2" charset="2"/>
              </a:rPr>
              <a:t>-More info: </a:t>
            </a:r>
            <a:r>
              <a:rPr lang="en-US" i="1" dirty="0">
                <a:sym typeface="Wingdings" panose="05000000000000000000" pitchFamily="2" charset="2"/>
              </a:rPr>
              <a:t>https://curator.jsc.nasa.gov/lunar/lsc/70009.pdf</a:t>
            </a:r>
            <a:endParaRPr lang="en-US" i="0"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21</a:t>
            </a:fld>
            <a:endParaRPr lang="en-US" dirty="0"/>
          </a:p>
        </p:txBody>
      </p:sp>
    </p:spTree>
    <p:extLst>
      <p:ext uri="{BB962C8B-B14F-4D97-AF65-F5344CB8AC3E}">
        <p14:creationId xmlns:p14="http://schemas.microsoft.com/office/powerpoint/2010/main" val="3315405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 </a:t>
            </a:r>
            <a:r>
              <a:rPr lang="en-US" sz="1200" b="0" i="0" kern="1200" dirty="0">
                <a:solidFill>
                  <a:schemeClr val="tx1"/>
                </a:solidFill>
                <a:effectLst/>
                <a:latin typeface="+mn-lt"/>
                <a:ea typeface="+mn-ea"/>
                <a:cs typeface="+mn-cs"/>
                <a:sym typeface="Wingdings" panose="05000000000000000000" pitchFamily="2" charset="2"/>
              </a:rPr>
              <a:t> Jack Schmitt took this picture as Gene Cernan approached him on the Lunar Roving Vehicular during its initial test drive during the first extravehicular activity (EVA-1). Note the dust being thrown up by the right-front wheel, even at very low speed. Image ID: </a:t>
            </a:r>
            <a:r>
              <a:rPr lang="en-US" b="0" i="0" dirty="0">
                <a:solidFill>
                  <a:srgbClr val="000000"/>
                </a:solidFill>
                <a:effectLst/>
                <a:latin typeface="Times New Roman" panose="02020603050405020304" pitchFamily="18" charset="0"/>
              </a:rPr>
              <a:t>AS17-147-22526.</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-Apollo 17 saw the third and final flight of the Lunar Roving Vehicle (LRV). With the Lunar</a:t>
            </a:r>
            <a:r>
              <a:rPr lang="en-US" sz="1200" b="0" i="0" kern="1200" baseline="0" dirty="0">
                <a:solidFill>
                  <a:schemeClr val="tx1"/>
                </a:solidFill>
                <a:effectLst/>
                <a:latin typeface="+mn-lt"/>
                <a:ea typeface="+mn-ea"/>
                <a:cs typeface="+mn-cs"/>
              </a:rPr>
              <a:t> Roving Vehicle, total surface traverses increased from hundreds of meters during earlier missions to tens of kilometers during Apollos 15, 16 and 17. Astronauts were thus able to venture farther from the Lunar Module (LM).</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Times New Roman" panose="02020603050405020304" pitchFamily="18" charset="0"/>
              </a:rPr>
              <a:t>On Apollo 17, the vehicle traversed about 35 km in 4 hours and 29 minutes of driving.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baseline="0" dirty="0">
                <a:latin typeface="+mn-lt"/>
              </a:rPr>
              <a:t>The longest LRV traverse (20.1 km or 12.5 mi) on a single EVA occurred during Apollo 17. This happened during EVA-2 which lasted 7 hours and 37 minutes.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Times New Roman" panose="02020603050405020304" pitchFamily="18" charset="0"/>
              </a:rPr>
              <a:t>The farthest the LRV reached from the LM was </a:t>
            </a:r>
            <a:r>
              <a:rPr lang="en-US" i="0" baseline="0" dirty="0">
                <a:latin typeface="+mn-lt"/>
              </a:rPr>
              <a:t>4.74 mi (7.63 km).</a:t>
            </a:r>
          </a:p>
          <a:p>
            <a:r>
              <a:rPr lang="en-US" sz="1200" b="0" i="0" kern="1200" baseline="0" dirty="0">
                <a:solidFill>
                  <a:schemeClr val="tx1"/>
                </a:solidFill>
                <a:effectLst/>
                <a:latin typeface="+mn-lt"/>
                <a:ea typeface="+mn-ea"/>
                <a:cs typeface="+mn-cs"/>
              </a:rPr>
              <a:t>-The empty weight of the rover was 462 </a:t>
            </a:r>
            <a:r>
              <a:rPr lang="en-US" sz="1200" b="0" i="0" kern="1200" baseline="0" dirty="0" err="1">
                <a:solidFill>
                  <a:schemeClr val="tx1"/>
                </a:solidFill>
                <a:effectLst/>
                <a:latin typeface="+mn-lt"/>
                <a:ea typeface="+mn-ea"/>
                <a:cs typeface="+mn-cs"/>
              </a:rPr>
              <a:t>lb</a:t>
            </a:r>
            <a:r>
              <a:rPr lang="en-US" sz="1200" b="0" i="0" kern="1200" baseline="0" dirty="0">
                <a:solidFill>
                  <a:schemeClr val="tx1"/>
                </a:solidFill>
                <a:effectLst/>
                <a:latin typeface="+mn-lt"/>
                <a:ea typeface="+mn-ea"/>
                <a:cs typeface="+mn-cs"/>
              </a:rPr>
              <a:t> (210 kg) on Earth and only 77 </a:t>
            </a:r>
            <a:r>
              <a:rPr lang="en-US" sz="1200" b="0" i="0" kern="1200" baseline="0" dirty="0" err="1">
                <a:solidFill>
                  <a:schemeClr val="tx1"/>
                </a:solidFill>
                <a:effectLst/>
                <a:latin typeface="+mn-lt"/>
                <a:ea typeface="+mn-ea"/>
                <a:cs typeface="+mn-cs"/>
              </a:rPr>
              <a:t>lb</a:t>
            </a:r>
            <a:r>
              <a:rPr lang="en-US" sz="1200" b="0" i="0" kern="1200" baseline="0" dirty="0">
                <a:solidFill>
                  <a:schemeClr val="tx1"/>
                </a:solidFill>
                <a:effectLst/>
                <a:latin typeface="+mn-lt"/>
                <a:ea typeface="+mn-ea"/>
                <a:cs typeface="+mn-cs"/>
              </a:rPr>
              <a:t> (35 kg) on the Moon, so the astronauts could use the U-shaped handles on the outer edges of the vehicle to lift and reposition the rover.</a:t>
            </a:r>
          </a:p>
        </p:txBody>
      </p:sp>
      <p:sp>
        <p:nvSpPr>
          <p:cNvPr id="4" name="Slide Number Placeholder 3"/>
          <p:cNvSpPr>
            <a:spLocks noGrp="1"/>
          </p:cNvSpPr>
          <p:nvPr>
            <p:ph type="sldNum" sz="quarter" idx="10"/>
          </p:nvPr>
        </p:nvSpPr>
        <p:spPr/>
        <p:txBody>
          <a:bodyPr/>
          <a:lstStyle/>
          <a:p>
            <a:fld id="{BBC85203-AFB5-4C5F-A739-A15855DE2D17}" type="slidenum">
              <a:rPr lang="en-US" smtClean="0"/>
              <a:t>22</a:t>
            </a:fld>
            <a:endParaRPr lang="en-US" dirty="0"/>
          </a:p>
        </p:txBody>
      </p:sp>
    </p:spTree>
    <p:extLst>
      <p:ext uri="{BB962C8B-B14F-4D97-AF65-F5344CB8AC3E}">
        <p14:creationId xmlns:p14="http://schemas.microsoft.com/office/powerpoint/2010/main" val="20709811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-Video credit: </a:t>
            </a:r>
            <a:r>
              <a:rPr lang="en-US" sz="1200" b="0" i="1" kern="1200" dirty="0">
                <a:solidFill>
                  <a:schemeClr val="tx1"/>
                </a:solidFill>
                <a:effectLst/>
                <a:latin typeface="+mn-lt"/>
                <a:ea typeface="+mn-ea"/>
                <a:cs typeface="+mn-cs"/>
              </a:rPr>
              <a:t>NASA’s Scientific Visualization Studio </a:t>
            </a:r>
            <a:r>
              <a:rPr lang="en-US" sz="1200" b="0" i="0" kern="1200" dirty="0">
                <a:solidFill>
                  <a:schemeClr val="tx1"/>
                </a:solidFill>
                <a:effectLst/>
                <a:latin typeface="+mn-lt"/>
                <a:ea typeface="+mn-ea"/>
                <a:cs typeface="+mn-cs"/>
                <a:sym typeface="Wingdings" panose="05000000000000000000" pitchFamily="2" charset="2"/>
              </a:rPr>
              <a:t> </a:t>
            </a:r>
            <a:r>
              <a:rPr lang="en-US" b="0" i="0" dirty="0">
                <a:solidFill>
                  <a:srgbClr val="4D4D4D"/>
                </a:solidFill>
                <a:effectLst/>
                <a:latin typeface="Arial" panose="020B0604020202020204" pitchFamily="34" charset="0"/>
              </a:rPr>
              <a:t>An animated view of Lee Lincoln scarp from above and from near ground level. This visualization is created from Lunar Reconnaissance Orbiter photographs and elevation mapping.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sym typeface="Wingdings" panose="05000000000000000000" pitchFamily="2" charset="2"/>
              </a:rPr>
              <a:t>The Apollo 17 astronauts drove their lunar rover onto the scarp during their second day on the lunar surface, and this remains the only extraterrestrial scarp visited by humans.</a:t>
            </a:r>
          </a:p>
          <a:p>
            <a:r>
              <a:rPr lang="en-US" sz="1200" b="0" i="0" kern="1200" dirty="0">
                <a:solidFill>
                  <a:schemeClr val="tx1"/>
                </a:solidFill>
                <a:effectLst/>
                <a:latin typeface="+mn-lt"/>
                <a:ea typeface="+mn-ea"/>
                <a:cs typeface="+mn-cs"/>
                <a:sym typeface="Wingdings" panose="05000000000000000000" pitchFamily="2" charset="2"/>
              </a:rPr>
              <a:t>-The Lee Lincoln scarp is a low ridge or step about 80 meters high and running north-south through the western end of the Taurus-Littrow valley.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sym typeface="Wingdings" panose="05000000000000000000" pitchFamily="2" charset="2"/>
              </a:rPr>
              <a:t>This lobate scarp marks the location of a relatively young, low-angle thrust fault. The land west of the fault was forced up and over the eastern side as the lunar crust contracted.</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sym typeface="Wingdings" panose="05000000000000000000" pitchFamily="2" charset="2"/>
              </a:rPr>
              <a:t>In a May 2019 paper published in </a:t>
            </a:r>
            <a:r>
              <a:rPr lang="en-US" sz="1200" b="0" i="1" kern="1200" dirty="0">
                <a:solidFill>
                  <a:schemeClr val="tx1"/>
                </a:solidFill>
                <a:effectLst/>
                <a:latin typeface="+mn-lt"/>
                <a:ea typeface="+mn-ea"/>
                <a:cs typeface="+mn-cs"/>
                <a:sym typeface="Wingdings" panose="05000000000000000000" pitchFamily="2" charset="2"/>
              </a:rPr>
              <a:t>Nature Geoscience</a:t>
            </a:r>
            <a:r>
              <a:rPr lang="en-US" sz="1200" b="0" i="0" kern="1200" dirty="0">
                <a:solidFill>
                  <a:schemeClr val="tx1"/>
                </a:solidFill>
                <a:effectLst/>
                <a:latin typeface="+mn-lt"/>
                <a:ea typeface="+mn-ea"/>
                <a:cs typeface="+mn-cs"/>
                <a:sym typeface="Wingdings" panose="05000000000000000000" pitchFamily="2" charset="2"/>
              </a:rPr>
              <a:t> </a:t>
            </a:r>
            <a:r>
              <a:rPr lang="en-US" sz="1200" b="0" i="1" kern="1200" dirty="0">
                <a:solidFill>
                  <a:schemeClr val="tx1"/>
                </a:solidFill>
                <a:effectLst/>
                <a:latin typeface="+mn-lt"/>
                <a:ea typeface="+mn-ea"/>
                <a:cs typeface="+mn-cs"/>
                <a:sym typeface="Wingdings" panose="05000000000000000000" pitchFamily="2" charset="2"/>
              </a:rPr>
              <a:t>(http://dx.doi.org/10.1038/s41561-019-0362-2)</a:t>
            </a:r>
            <a:r>
              <a:rPr lang="en-US" sz="1200" b="0" i="0" kern="1200" dirty="0">
                <a:solidFill>
                  <a:schemeClr val="tx1"/>
                </a:solidFill>
                <a:effectLst/>
                <a:latin typeface="+mn-lt"/>
                <a:ea typeface="+mn-ea"/>
                <a:cs typeface="+mn-cs"/>
                <a:sym typeface="Wingdings" panose="05000000000000000000" pitchFamily="2" charset="2"/>
              </a:rPr>
              <a:t>, scientists provide evidence that this fault and others like it are still active and producing moonquakes today. </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sym typeface="Wingdings" panose="05000000000000000000" pitchFamily="2" charset="2"/>
              </a:rPr>
              <a:t>Seismometers left on the Moon by Apollo astronauts recorded hundreds of events between 1969 and 1977, including 28 shallow moonquakes. </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sym typeface="Wingdings" panose="05000000000000000000" pitchFamily="2" charset="2"/>
              </a:rPr>
              <a:t>The study narrowed the locations of these quakes and found that many of them occurred near scarps, implying that the forces creating the scarps also caused the quakes, and they continue to shape the lunar surface.</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sym typeface="Wingdings" panose="05000000000000000000" pitchFamily="2" charset="2"/>
              </a:rPr>
              <a:t>The Lee Lincoln scarp was only about 13 kilometers from one of the epicenters identified by the scientists.</a:t>
            </a:r>
          </a:p>
          <a:p>
            <a:r>
              <a:rPr lang="en-US" sz="1200" b="0" i="0" kern="1200" dirty="0">
                <a:solidFill>
                  <a:schemeClr val="tx1"/>
                </a:solidFill>
                <a:effectLst/>
                <a:latin typeface="+mn-lt"/>
                <a:ea typeface="+mn-ea"/>
                <a:cs typeface="+mn-cs"/>
              </a:rPr>
              <a:t>-Video source: </a:t>
            </a:r>
            <a:r>
              <a:rPr lang="en-US" sz="1200" b="0" i="1" kern="1200" dirty="0">
                <a:solidFill>
                  <a:schemeClr val="tx1"/>
                </a:solidFill>
                <a:effectLst/>
                <a:latin typeface="+mn-lt"/>
                <a:ea typeface="+mn-ea"/>
                <a:cs typeface="+mn-cs"/>
              </a:rPr>
              <a:t>https://svs.gsfc.nasa.gov/4714</a:t>
            </a:r>
          </a:p>
        </p:txBody>
      </p:sp>
      <p:sp>
        <p:nvSpPr>
          <p:cNvPr id="4" name="Slide Number Placeholder 3"/>
          <p:cNvSpPr>
            <a:spLocks noGrp="1"/>
          </p:cNvSpPr>
          <p:nvPr>
            <p:ph type="sldNum" sz="quarter" idx="10"/>
          </p:nvPr>
        </p:nvSpPr>
        <p:spPr/>
        <p:txBody>
          <a:bodyPr/>
          <a:lstStyle/>
          <a:p>
            <a:fld id="{BBC85203-AFB5-4C5F-A739-A15855DE2D17}" type="slidenum">
              <a:rPr lang="en-US" smtClean="0"/>
              <a:t>23</a:t>
            </a:fld>
            <a:endParaRPr lang="en-US" dirty="0"/>
          </a:p>
        </p:txBody>
      </p:sp>
    </p:spTree>
    <p:extLst>
      <p:ext uri="{BB962C8B-B14F-4D97-AF65-F5344CB8AC3E}">
        <p14:creationId xmlns:p14="http://schemas.microsoft.com/office/powerpoint/2010/main" val="3951220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a:t>
            </a:r>
            <a:endParaRPr lang="en-US" i="0" dirty="0"/>
          </a:p>
          <a:p>
            <a:r>
              <a:rPr lang="en-US" i="0" dirty="0"/>
              <a:t>-Transcript</a:t>
            </a:r>
            <a:r>
              <a:rPr lang="en-US" i="0" baseline="0" dirty="0"/>
              <a:t> between astronauts and Houston Mission Control (times are elapsed time after launch) during EVA-1:</a:t>
            </a:r>
          </a:p>
          <a:p>
            <a:r>
              <a:rPr lang="en-US" b="1" i="0" baseline="0" dirty="0"/>
              <a:t>121:35:45</a:t>
            </a:r>
            <a:r>
              <a:rPr lang="en-US" i="0" baseline="0" dirty="0"/>
              <a:t> Schmitt: (Singing) I was strolling on the Moon one day...</a:t>
            </a:r>
          </a:p>
          <a:p>
            <a:r>
              <a:rPr lang="en-US" b="1" i="0" baseline="0" dirty="0"/>
              <a:t>121:35:49 </a:t>
            </a:r>
            <a:r>
              <a:rPr lang="en-US" i="0" baseline="0" dirty="0"/>
              <a:t>Lunar Module Crew: (Both singing)...in the merry, merry month of</a:t>
            </a:r>
          </a:p>
          <a:p>
            <a:r>
              <a:rPr lang="en-US" b="1" i="0" baseline="0" dirty="0"/>
              <a:t>121:35:51</a:t>
            </a:r>
            <a:r>
              <a:rPr lang="en-US" i="0" baseline="0" dirty="0"/>
              <a:t> Schmitt: December.</a:t>
            </a:r>
          </a:p>
          <a:p>
            <a:r>
              <a:rPr lang="en-US" b="1" i="0" baseline="0" dirty="0"/>
              <a:t>121:35:52</a:t>
            </a:r>
            <a:r>
              <a:rPr lang="en-US" i="0" baseline="0" dirty="0"/>
              <a:t> Cernan: No, May.</a:t>
            </a:r>
          </a:p>
          <a:p>
            <a:r>
              <a:rPr lang="en-US" b="1" i="0" baseline="0" dirty="0"/>
              <a:t>121:35:54 </a:t>
            </a:r>
            <a:r>
              <a:rPr lang="en-US" i="0" baseline="0" dirty="0"/>
              <a:t>Schmitt: May.</a:t>
            </a:r>
          </a:p>
          <a:p>
            <a:r>
              <a:rPr lang="en-US" b="1" i="0" baseline="0" dirty="0"/>
              <a:t>121:35:55 </a:t>
            </a:r>
            <a:r>
              <a:rPr lang="en-US" i="0" baseline="0" dirty="0"/>
              <a:t>Cernan: May’s the month this year.</a:t>
            </a:r>
          </a:p>
          <a:p>
            <a:r>
              <a:rPr lang="en-US" b="1" i="0" baseline="0" dirty="0"/>
              <a:t>121:35:56</a:t>
            </a:r>
            <a:r>
              <a:rPr lang="en-US" i="0" baseline="0" dirty="0"/>
              <a:t> Schmitt: May. That's right.</a:t>
            </a:r>
          </a:p>
          <a:p>
            <a:r>
              <a:rPr lang="en-US" b="1" i="0" baseline="0" dirty="0"/>
              <a:t>121:35:57</a:t>
            </a:r>
            <a:r>
              <a:rPr lang="en-US" i="0" baseline="0" dirty="0"/>
              <a:t> Cernan: May is the year of the month.</a:t>
            </a:r>
          </a:p>
          <a:p>
            <a:r>
              <a:rPr lang="en-US" b="1" i="0" baseline="0" dirty="0"/>
              <a:t>121:36:00 </a:t>
            </a:r>
            <a:r>
              <a:rPr lang="en-US" i="0" baseline="0" dirty="0"/>
              <a:t>Schmitt: (Singing) When much to my surprise, a pair of bonny eyes...be-</a:t>
            </a:r>
            <a:r>
              <a:rPr lang="en-US" i="0" baseline="0" dirty="0" err="1"/>
              <a:t>doop</a:t>
            </a:r>
            <a:r>
              <a:rPr lang="en-US" i="0" baseline="0" dirty="0"/>
              <a:t>-doo-doo...</a:t>
            </a:r>
          </a:p>
          <a:p>
            <a:r>
              <a:rPr lang="en-US" b="1" i="0" baseline="0" dirty="0"/>
              <a:t>121:36:05</a:t>
            </a:r>
            <a:r>
              <a:rPr lang="en-US" i="0" baseline="0" dirty="0"/>
              <a:t> Parker: Sorry about that, guys, but today may be December. </a:t>
            </a:r>
            <a:r>
              <a:rPr lang="en-US" i="1" baseline="0" dirty="0"/>
              <a:t>(Bob Parker was the EVA </a:t>
            </a:r>
            <a:r>
              <a:rPr lang="en-US" i="1" baseline="0" dirty="0" err="1"/>
              <a:t>CapCom</a:t>
            </a:r>
            <a:r>
              <a:rPr lang="en-US" i="1" baseline="0" dirty="0"/>
              <a:t> for Apollo 17)</a:t>
            </a:r>
            <a:endParaRPr lang="en-US" i="0" baseline="0" dirty="0"/>
          </a:p>
          <a:p>
            <a:r>
              <a:rPr lang="en-US" b="1" i="0" dirty="0">
                <a:solidFill>
                  <a:srgbClr val="000000"/>
                </a:solidFill>
                <a:effectLst/>
                <a:latin typeface="Times New Roman" panose="02020603050405020304" pitchFamily="18" charset="0"/>
              </a:rPr>
              <a:t>121:36:08</a:t>
            </a:r>
            <a:r>
              <a:rPr lang="en-US" b="0" i="0" dirty="0">
                <a:solidFill>
                  <a:srgbClr val="000000"/>
                </a:solidFill>
                <a:effectLst/>
                <a:latin typeface="Times New Roman" panose="02020603050405020304" pitchFamily="18" charset="0"/>
              </a:rPr>
              <a:t> Cernan: Okay, the battery cover...</a:t>
            </a:r>
          </a:p>
          <a:p>
            <a:r>
              <a:rPr lang="de-DE" b="1" i="0" dirty="0">
                <a:solidFill>
                  <a:srgbClr val="000000"/>
                </a:solidFill>
                <a:effectLst/>
                <a:latin typeface="Times New Roman" panose="02020603050405020304" pitchFamily="18" charset="0"/>
              </a:rPr>
              <a:t>121:36:13</a:t>
            </a:r>
            <a:r>
              <a:rPr lang="de-DE" b="0" i="0" dirty="0">
                <a:solidFill>
                  <a:srgbClr val="000000"/>
                </a:solidFill>
                <a:effectLst/>
                <a:latin typeface="Times New Roman" panose="02020603050405020304" pitchFamily="18" charset="0"/>
              </a:rPr>
              <a:t> Schmitt: (Humming) Da-da-da-da-da-da-da-dee-da-dee...</a:t>
            </a:r>
            <a:endParaRPr lang="en-US" i="0" baseline="0" dirty="0"/>
          </a:p>
          <a:p>
            <a:r>
              <a:rPr lang="en-US" b="0" i="1" dirty="0">
                <a:solidFill>
                  <a:srgbClr val="000000"/>
                </a:solidFill>
                <a:effectLst/>
                <a:latin typeface="Times New Roman" panose="02020603050405020304" pitchFamily="18" charset="0"/>
              </a:rPr>
              <a:t>[The song "While Strolling through the Park One Day" was written by Ed Haley in 1884.]</a:t>
            </a:r>
            <a:endParaRPr lang="en-US" i="0" baseline="0" dirty="0"/>
          </a:p>
          <a:p>
            <a:r>
              <a:rPr lang="en-US" i="0" dirty="0"/>
              <a:t>-Source: </a:t>
            </a:r>
            <a:r>
              <a:rPr lang="en-US" i="1" dirty="0"/>
              <a:t>Eric M. Jones;</a:t>
            </a:r>
            <a:r>
              <a:rPr lang="en-US" i="1" baseline="0" dirty="0"/>
              <a:t> https://www.hq.nasa.gov/alsj/a17/a17.trvsta1.html</a:t>
            </a:r>
            <a:endParaRPr lang="en-US" i="0" baseline="0" dirty="0"/>
          </a:p>
          <a:p>
            <a:r>
              <a:rPr lang="en-US" i="0" baseline="0" dirty="0"/>
              <a:t>-Apollo 17 in Real Time:</a:t>
            </a:r>
            <a:r>
              <a:rPr lang="en-US" i="1" baseline="0" dirty="0"/>
              <a:t> https://apolloinrealtime.org/17/?t=121:35:43</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24</a:t>
            </a:fld>
            <a:endParaRPr lang="en-US" dirty="0"/>
          </a:p>
        </p:txBody>
      </p:sp>
    </p:spTree>
    <p:extLst>
      <p:ext uri="{BB962C8B-B14F-4D97-AF65-F5344CB8AC3E}">
        <p14:creationId xmlns:p14="http://schemas.microsoft.com/office/powerpoint/2010/main" val="22104720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a:t>
            </a:r>
            <a:endParaRPr lang="en-US" i="0" dirty="0"/>
          </a:p>
          <a:p>
            <a:r>
              <a:rPr lang="en-US" i="0" dirty="0"/>
              <a:t>-Transcript</a:t>
            </a:r>
            <a:r>
              <a:rPr lang="en-US" i="0" baseline="0" dirty="0"/>
              <a:t> between astronauts and Houston Mission Control (times are elapsed time after launch) during EVA-1:</a:t>
            </a:r>
          </a:p>
          <a:p>
            <a:r>
              <a:rPr lang="en-US" b="1" i="0" baseline="0" dirty="0"/>
              <a:t>121:35:45</a:t>
            </a:r>
            <a:r>
              <a:rPr lang="en-US" i="0" baseline="0" dirty="0"/>
              <a:t> Schmitt: (Singing) I was strolling on the Moon one day...</a:t>
            </a:r>
          </a:p>
          <a:p>
            <a:r>
              <a:rPr lang="en-US" b="1" i="0" baseline="0" dirty="0"/>
              <a:t>121:35:49 </a:t>
            </a:r>
            <a:r>
              <a:rPr lang="en-US" i="0" baseline="0" dirty="0"/>
              <a:t>Lunar Module Crew: (Both singing)...in the merry, merry month of</a:t>
            </a:r>
          </a:p>
          <a:p>
            <a:r>
              <a:rPr lang="en-US" b="1" i="0" baseline="0" dirty="0"/>
              <a:t>121:35:51</a:t>
            </a:r>
            <a:r>
              <a:rPr lang="en-US" i="0" baseline="0" dirty="0"/>
              <a:t> Schmitt: December.</a:t>
            </a:r>
          </a:p>
          <a:p>
            <a:r>
              <a:rPr lang="en-US" b="1" i="0" baseline="0" dirty="0"/>
              <a:t>121:35:52</a:t>
            </a:r>
            <a:r>
              <a:rPr lang="en-US" i="0" baseline="0" dirty="0"/>
              <a:t> Cernan: No, May.</a:t>
            </a:r>
          </a:p>
          <a:p>
            <a:r>
              <a:rPr lang="en-US" b="1" i="0" baseline="0" dirty="0"/>
              <a:t>121:35:54 </a:t>
            </a:r>
            <a:r>
              <a:rPr lang="en-US" i="0" baseline="0" dirty="0"/>
              <a:t>Schmitt: May.</a:t>
            </a:r>
          </a:p>
          <a:p>
            <a:r>
              <a:rPr lang="en-US" b="1" i="0" baseline="0" dirty="0"/>
              <a:t>121:35:55 </a:t>
            </a:r>
            <a:r>
              <a:rPr lang="en-US" i="0" baseline="0" dirty="0"/>
              <a:t>Cernan: May’s the month this year.</a:t>
            </a:r>
          </a:p>
          <a:p>
            <a:r>
              <a:rPr lang="en-US" b="1" i="0" baseline="0" dirty="0"/>
              <a:t>121:35:56</a:t>
            </a:r>
            <a:r>
              <a:rPr lang="en-US" i="0" baseline="0" dirty="0"/>
              <a:t> Schmitt: May. That's right.</a:t>
            </a:r>
          </a:p>
          <a:p>
            <a:r>
              <a:rPr lang="en-US" b="1" i="0" baseline="0" dirty="0"/>
              <a:t>121:35:57</a:t>
            </a:r>
            <a:r>
              <a:rPr lang="en-US" i="0" baseline="0" dirty="0"/>
              <a:t> Cernan: May is the year of the month.</a:t>
            </a:r>
          </a:p>
          <a:p>
            <a:r>
              <a:rPr lang="en-US" b="1" i="0" baseline="0" dirty="0"/>
              <a:t>121:36:00 </a:t>
            </a:r>
            <a:r>
              <a:rPr lang="en-US" i="0" baseline="0" dirty="0"/>
              <a:t>Schmitt: (Singing) When much to my surprise, a pair of bonny eyes...be-</a:t>
            </a:r>
            <a:r>
              <a:rPr lang="en-US" i="0" baseline="0" dirty="0" err="1"/>
              <a:t>doop</a:t>
            </a:r>
            <a:r>
              <a:rPr lang="en-US" i="0" baseline="0" dirty="0"/>
              <a:t>-doo-doo...</a:t>
            </a:r>
          </a:p>
          <a:p>
            <a:r>
              <a:rPr lang="en-US" b="1" i="0" baseline="0" dirty="0"/>
              <a:t>121:36:05</a:t>
            </a:r>
            <a:r>
              <a:rPr lang="en-US" i="0" baseline="0" dirty="0"/>
              <a:t> Parker: Sorry about that, guys, but today may be December. </a:t>
            </a:r>
            <a:r>
              <a:rPr lang="en-US" i="1" baseline="0" dirty="0"/>
              <a:t>(Bob Parker was the EVA </a:t>
            </a:r>
            <a:r>
              <a:rPr lang="en-US" i="1" baseline="0" dirty="0" err="1"/>
              <a:t>CapCom</a:t>
            </a:r>
            <a:r>
              <a:rPr lang="en-US" i="1" baseline="0" dirty="0"/>
              <a:t> for Apollo 17)</a:t>
            </a:r>
            <a:endParaRPr lang="en-US" i="0" baseline="0" dirty="0"/>
          </a:p>
          <a:p>
            <a:r>
              <a:rPr lang="en-US" b="1" i="0" dirty="0">
                <a:solidFill>
                  <a:srgbClr val="000000"/>
                </a:solidFill>
                <a:effectLst/>
                <a:latin typeface="Times New Roman" panose="02020603050405020304" pitchFamily="18" charset="0"/>
              </a:rPr>
              <a:t>121:36:08</a:t>
            </a:r>
            <a:r>
              <a:rPr lang="en-US" b="0" i="0" dirty="0">
                <a:solidFill>
                  <a:srgbClr val="000000"/>
                </a:solidFill>
                <a:effectLst/>
                <a:latin typeface="Times New Roman" panose="02020603050405020304" pitchFamily="18" charset="0"/>
              </a:rPr>
              <a:t> Cernan: Okay, the battery cover...</a:t>
            </a:r>
          </a:p>
          <a:p>
            <a:r>
              <a:rPr lang="de-DE" b="1" i="0" dirty="0">
                <a:solidFill>
                  <a:srgbClr val="000000"/>
                </a:solidFill>
                <a:effectLst/>
                <a:latin typeface="Times New Roman" panose="02020603050405020304" pitchFamily="18" charset="0"/>
              </a:rPr>
              <a:t>121:36:13</a:t>
            </a:r>
            <a:r>
              <a:rPr lang="de-DE" b="0" i="0" dirty="0">
                <a:solidFill>
                  <a:srgbClr val="000000"/>
                </a:solidFill>
                <a:effectLst/>
                <a:latin typeface="Times New Roman" panose="02020603050405020304" pitchFamily="18" charset="0"/>
              </a:rPr>
              <a:t> Schmitt: (Humming) Da-da-da-da-da-da-da-dee-da-dee...</a:t>
            </a:r>
            <a:endParaRPr lang="en-US" i="0" baseline="0" dirty="0"/>
          </a:p>
          <a:p>
            <a:r>
              <a:rPr lang="en-US" b="0" i="1" dirty="0">
                <a:solidFill>
                  <a:srgbClr val="000000"/>
                </a:solidFill>
                <a:effectLst/>
                <a:latin typeface="Times New Roman" panose="02020603050405020304" pitchFamily="18" charset="0"/>
              </a:rPr>
              <a:t>[The song "While Strolling through the Park One Day" was written by Ed Haley in 1884.]</a:t>
            </a:r>
            <a:endParaRPr lang="en-US" i="0" baseline="0" dirty="0"/>
          </a:p>
          <a:p>
            <a:r>
              <a:rPr lang="en-US" i="0" dirty="0"/>
              <a:t>-Source: </a:t>
            </a:r>
            <a:r>
              <a:rPr lang="en-US" i="1" dirty="0"/>
              <a:t>Eric M. Jones;</a:t>
            </a:r>
            <a:r>
              <a:rPr lang="en-US" i="1" baseline="0" dirty="0"/>
              <a:t> https://www.hq.nasa.gov/alsj/a17/a17.trvsta1.html</a:t>
            </a:r>
            <a:endParaRPr lang="en-US" i="0" baseline="0" dirty="0"/>
          </a:p>
          <a:p>
            <a:r>
              <a:rPr lang="en-US" i="0" baseline="0" dirty="0"/>
              <a:t>-Apollo 17 in Real Time:</a:t>
            </a:r>
            <a:r>
              <a:rPr lang="en-US" i="1" baseline="0" dirty="0"/>
              <a:t> https://apolloinrealtime.org/17/?t=121:35:43</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25</a:t>
            </a:fld>
            <a:endParaRPr lang="en-US" dirty="0"/>
          </a:p>
        </p:txBody>
      </p:sp>
    </p:spTree>
    <p:extLst>
      <p:ext uri="{BB962C8B-B14F-4D97-AF65-F5344CB8AC3E}">
        <p14:creationId xmlns:p14="http://schemas.microsoft.com/office/powerpoint/2010/main" val="6180492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a:t>
            </a:r>
            <a:r>
              <a:rPr lang="en-US" b="0" i="0" dirty="0">
                <a:solidFill>
                  <a:srgbClr val="000000"/>
                </a:solidFill>
                <a:effectLst/>
                <a:latin typeface="Times New Roman" panose="02020603050405020304" pitchFamily="18" charset="0"/>
              </a:rPr>
              <a:t>Gene Cernan took this photo of Jack Schmitt after they were out of their suits after EVA-3.</a:t>
            </a:r>
            <a:r>
              <a:rPr lang="en-US" sz="1200" b="0" i="0" kern="1200" dirty="0">
                <a:solidFill>
                  <a:schemeClr val="tx1"/>
                </a:solidFill>
                <a:effectLst/>
                <a:latin typeface="+mn-lt"/>
                <a:ea typeface="+mn-ea"/>
                <a:cs typeface="+mn-cs"/>
                <a:sym typeface="Wingdings" panose="05000000000000000000" pitchFamily="2" charset="2"/>
              </a:rPr>
              <a:t> I</a:t>
            </a:r>
            <a:r>
              <a:rPr lang="en-US" sz="1200" b="0" i="0" kern="1200" dirty="0">
                <a:solidFill>
                  <a:schemeClr val="tx1"/>
                </a:solidFill>
                <a:effectLst/>
                <a:latin typeface="+mn-lt"/>
                <a:ea typeface="+mn-ea"/>
                <a:cs typeface="+mn-cs"/>
              </a:rPr>
              <a:t>mage ID: </a:t>
            </a:r>
            <a:r>
              <a:rPr lang="en-US" b="0" i="0" dirty="0">
                <a:solidFill>
                  <a:srgbClr val="000000"/>
                </a:solidFill>
                <a:effectLst/>
                <a:latin typeface="Times New Roman" panose="02020603050405020304" pitchFamily="18" charset="0"/>
              </a:rPr>
              <a:t>AS17-134-20530</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a:t>
            </a:r>
            <a:r>
              <a:rPr lang="en-US" i="0" dirty="0"/>
              <a:t>Transcript</a:t>
            </a:r>
            <a:r>
              <a:rPr lang="en-US" i="0" baseline="0" dirty="0"/>
              <a:t> between astronauts and Houston Mission Control (times are elapsed time after launch), while Cernan &amp; Schmitt were waiting to depart from the Moon:</a:t>
            </a:r>
          </a:p>
          <a:p>
            <a:pPr algn="l"/>
            <a:r>
              <a:rPr lang="en-US" b="1" i="0" dirty="0">
                <a:solidFill>
                  <a:srgbClr val="000000"/>
                </a:solidFill>
                <a:effectLst/>
                <a:latin typeface="Times New Roman" panose="02020603050405020304" pitchFamily="18" charset="0"/>
              </a:rPr>
              <a:t>183:36:46</a:t>
            </a:r>
            <a:r>
              <a:rPr lang="en-US" b="0" i="0" dirty="0">
                <a:solidFill>
                  <a:srgbClr val="000000"/>
                </a:solidFill>
                <a:effectLst/>
                <a:latin typeface="Times New Roman" panose="02020603050405020304" pitchFamily="18" charset="0"/>
              </a:rPr>
              <a:t> Schmitt: Hey, Gordy. In honor of one of your comm handovers last night, and in the tradition of Apollo 8, I’ve got a paraphrase of a familiar poem for you.</a:t>
            </a:r>
          </a:p>
          <a:p>
            <a:pPr algn="l"/>
            <a:r>
              <a:rPr lang="en-US" b="1" i="0" dirty="0">
                <a:solidFill>
                  <a:srgbClr val="000000"/>
                </a:solidFill>
                <a:effectLst/>
                <a:latin typeface="Times New Roman" panose="02020603050405020304" pitchFamily="18" charset="0"/>
              </a:rPr>
              <a:t>183:37:01</a:t>
            </a:r>
            <a:r>
              <a:rPr lang="en-US" b="0" i="0" dirty="0">
                <a:solidFill>
                  <a:srgbClr val="000000"/>
                </a:solidFill>
                <a:effectLst/>
                <a:latin typeface="Times New Roman" panose="02020603050405020304" pitchFamily="18" charset="0"/>
              </a:rPr>
              <a:t> Fullerton: Okay; go ahead.</a:t>
            </a:r>
          </a:p>
          <a:p>
            <a:pPr algn="l"/>
            <a:r>
              <a:rPr lang="en-US" b="1" i="0" dirty="0">
                <a:solidFill>
                  <a:srgbClr val="000000"/>
                </a:solidFill>
                <a:effectLst/>
                <a:latin typeface="Times New Roman" panose="02020603050405020304" pitchFamily="18" charset="0"/>
              </a:rPr>
              <a:t>183:37:03</a:t>
            </a:r>
            <a:r>
              <a:rPr lang="en-US" b="0" i="0" dirty="0">
                <a:solidFill>
                  <a:srgbClr val="000000"/>
                </a:solidFill>
                <a:effectLst/>
                <a:latin typeface="Times New Roman" panose="02020603050405020304" pitchFamily="18" charset="0"/>
              </a:rPr>
              <a:t> Schmitt: Well,</a:t>
            </a:r>
          </a:p>
          <a:p>
            <a:pPr marL="457200" algn="l"/>
            <a:r>
              <a:rPr lang="en-US" dirty="0"/>
              <a:t>“It’s the week before Christmas</a:t>
            </a:r>
            <a:br>
              <a:rPr lang="en-US" dirty="0"/>
            </a:br>
            <a:r>
              <a:rPr lang="en-US" dirty="0"/>
              <a:t>And all through the LM,</a:t>
            </a:r>
            <a:br>
              <a:rPr lang="en-US" dirty="0"/>
            </a:br>
            <a:r>
              <a:rPr lang="en-US" dirty="0"/>
              <a:t>Not a commander was stirring,</a:t>
            </a:r>
            <a:br>
              <a:rPr lang="en-US" dirty="0"/>
            </a:br>
            <a:r>
              <a:rPr lang="en-US" dirty="0"/>
              <a:t>Not even Cernan.</a:t>
            </a:r>
            <a:br>
              <a:rPr lang="en-US" dirty="0"/>
            </a:br>
            <a:r>
              <a:rPr lang="en-US" dirty="0"/>
              <a:t>The samples were stowed in their places with care,</a:t>
            </a:r>
            <a:br>
              <a:rPr lang="en-US" dirty="0"/>
            </a:br>
            <a:r>
              <a:rPr lang="en-US" dirty="0"/>
              <a:t>In hopes that with you, they soon will be there.</a:t>
            </a:r>
            <a:br>
              <a:rPr lang="en-US" dirty="0"/>
            </a:br>
            <a:r>
              <a:rPr lang="en-US" dirty="0"/>
              <a:t>And Gene in his hammock and I in my cap,</a:t>
            </a:r>
            <a:br>
              <a:rPr lang="en-US" dirty="0"/>
            </a:br>
            <a:r>
              <a:rPr lang="en-US" dirty="0"/>
              <a:t>Had just settled our brains for a short lunar nap.</a:t>
            </a:r>
            <a:br>
              <a:rPr lang="en-US" dirty="0"/>
            </a:br>
            <a:r>
              <a:rPr lang="en-US" dirty="0"/>
              <a:t>But up on the comm loop there rose such a clatter,</a:t>
            </a:r>
            <a:br>
              <a:rPr lang="en-US" dirty="0"/>
            </a:br>
            <a:r>
              <a:rPr lang="en-US" dirty="0"/>
              <a:t>I sprang from my hammock, to see what was the matter.</a:t>
            </a:r>
            <a:br>
              <a:rPr lang="en-US" dirty="0"/>
            </a:br>
            <a:r>
              <a:rPr lang="en-US" dirty="0"/>
              <a:t>The Sun on the breast of the surface below,</a:t>
            </a:r>
            <a:br>
              <a:rPr lang="en-US" dirty="0"/>
            </a:br>
            <a:r>
              <a:rPr lang="en-US" dirty="0"/>
              <a:t>Gave the luster of objects, as if in snow.</a:t>
            </a:r>
            <a:br>
              <a:rPr lang="en-US" dirty="0"/>
            </a:br>
            <a:r>
              <a:rPr lang="en-US" dirty="0"/>
              <a:t>And what to my wondering eyes should appear,</a:t>
            </a:r>
            <a:br>
              <a:rPr lang="en-US" dirty="0"/>
            </a:br>
            <a:r>
              <a:rPr lang="en-US" dirty="0"/>
              <a:t>But a miniature Rover and eight tiny reindeer.</a:t>
            </a:r>
            <a:br>
              <a:rPr lang="en-US" dirty="0"/>
            </a:br>
            <a:r>
              <a:rPr lang="en-US" dirty="0"/>
              <a:t>And a little old driver so lively and quick,</a:t>
            </a:r>
            <a:br>
              <a:rPr lang="en-US" dirty="0"/>
            </a:br>
            <a:r>
              <a:rPr lang="en-US" dirty="0"/>
              <a:t>I knew in a moment; it must be St. Nick.</a:t>
            </a:r>
            <a:br>
              <a:rPr lang="en-US" dirty="0"/>
            </a:br>
            <a:r>
              <a:rPr lang="en-US" dirty="0"/>
              <a:t>I heard him exclaim as over the hills he did speed.</a:t>
            </a:r>
            <a:br>
              <a:rPr lang="en-US" dirty="0"/>
            </a:br>
            <a:r>
              <a:rPr lang="en-US" dirty="0"/>
              <a:t>Merry Christmas to all and to you all Godspeed.”</a:t>
            </a:r>
          </a:p>
          <a:p>
            <a:pPr marL="0" algn="l"/>
            <a:r>
              <a:rPr lang="en-US" b="1" i="0" dirty="0">
                <a:solidFill>
                  <a:srgbClr val="000000"/>
                </a:solidFill>
                <a:effectLst/>
                <a:latin typeface="Times New Roman" panose="02020603050405020304" pitchFamily="18" charset="0"/>
              </a:rPr>
              <a:t>183:38:22</a:t>
            </a:r>
            <a:r>
              <a:rPr lang="en-US" b="0" i="0" dirty="0">
                <a:solidFill>
                  <a:srgbClr val="000000"/>
                </a:solidFill>
                <a:effectLst/>
                <a:latin typeface="Times New Roman" panose="02020603050405020304" pitchFamily="18" charset="0"/>
              </a:rPr>
              <a:t> Fullerton: Very good.</a:t>
            </a:r>
          </a:p>
          <a:p>
            <a:pPr marL="0" algn="l"/>
            <a:r>
              <a:rPr lang="en-US" b="1" i="0" dirty="0">
                <a:solidFill>
                  <a:srgbClr val="000000"/>
                </a:solidFill>
                <a:effectLst/>
                <a:latin typeface="Times New Roman" panose="02020603050405020304" pitchFamily="18" charset="0"/>
              </a:rPr>
              <a:t>183:38:27</a:t>
            </a:r>
            <a:r>
              <a:rPr lang="en-US" b="0" i="0" dirty="0">
                <a:solidFill>
                  <a:srgbClr val="000000"/>
                </a:solidFill>
                <a:effectLst/>
                <a:latin typeface="Times New Roman" panose="02020603050405020304" pitchFamily="18" charset="0"/>
              </a:rPr>
              <a:t> Cernan: Gordo, that was the first time I heard that, and I got to say that is beautiful!</a:t>
            </a:r>
          </a:p>
          <a:p>
            <a:pPr algn="l"/>
            <a:r>
              <a:rPr lang="en-US" b="1" i="0" dirty="0">
                <a:solidFill>
                  <a:srgbClr val="000000"/>
                </a:solidFill>
                <a:effectLst/>
                <a:latin typeface="Times New Roman" panose="02020603050405020304" pitchFamily="18" charset="0"/>
              </a:rPr>
              <a:t>183:38:33</a:t>
            </a:r>
            <a:r>
              <a:rPr lang="en-US" b="0" i="0" dirty="0">
                <a:solidFill>
                  <a:srgbClr val="000000"/>
                </a:solidFill>
                <a:effectLst/>
                <a:latin typeface="Times New Roman" panose="02020603050405020304" pitchFamily="18" charset="0"/>
              </a:rPr>
              <a:t> Fullerton: I agree. Did the LMP get any sleep, or did he spend all night composing that?</a:t>
            </a:r>
          </a:p>
          <a:p>
            <a:pPr algn="l"/>
            <a:r>
              <a:rPr lang="en-US" b="1" i="0" dirty="0">
                <a:solidFill>
                  <a:srgbClr val="000000"/>
                </a:solidFill>
                <a:effectLst/>
                <a:latin typeface="Times New Roman" panose="02020603050405020304" pitchFamily="18" charset="0"/>
              </a:rPr>
              <a:t>183:38:43</a:t>
            </a:r>
            <a:r>
              <a:rPr lang="en-US" b="0" i="0" dirty="0">
                <a:solidFill>
                  <a:srgbClr val="000000"/>
                </a:solidFill>
                <a:effectLst/>
                <a:latin typeface="Times New Roman" panose="02020603050405020304" pitchFamily="18" charset="0"/>
              </a:rPr>
              <a:t> Cernan: People always said we ought to have a poet in space.</a:t>
            </a:r>
          </a:p>
          <a:p>
            <a:r>
              <a:rPr lang="en-US" i="0" dirty="0"/>
              <a:t>-Source: </a:t>
            </a:r>
            <a:r>
              <a:rPr lang="en-US" i="1" dirty="0"/>
              <a:t>Eric M. Jones;</a:t>
            </a:r>
            <a:r>
              <a:rPr lang="en-US" i="1" baseline="0" dirty="0"/>
              <a:t> https://www.hq.nasa.gov/alsj/a17/a17.launch.html</a:t>
            </a:r>
          </a:p>
          <a:p>
            <a:r>
              <a:rPr lang="en-US" i="0" baseline="0" dirty="0"/>
              <a:t>-Apollo 17 in Real Time:</a:t>
            </a:r>
            <a:r>
              <a:rPr lang="en-US" i="1" baseline="0" dirty="0"/>
              <a:t> https://apolloinrealtime.org/17/?t=183:36:46</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26</a:t>
            </a:fld>
            <a:endParaRPr lang="en-US" dirty="0"/>
          </a:p>
        </p:txBody>
      </p:sp>
    </p:spTree>
    <p:extLst>
      <p:ext uri="{BB962C8B-B14F-4D97-AF65-F5344CB8AC3E}">
        <p14:creationId xmlns:p14="http://schemas.microsoft.com/office/powerpoint/2010/main" val="39162619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This portrait of Jack Schmitt with the U.S. flag and the Earth was taken by Gene Cernan during EVA-1 near the LM. Image ID: </a:t>
            </a:r>
            <a:r>
              <a:rPr lang="en-US" b="0" i="0" dirty="0">
                <a:solidFill>
                  <a:srgbClr val="000000"/>
                </a:solidFill>
                <a:effectLst/>
                <a:latin typeface="Times New Roman" panose="02020603050405020304" pitchFamily="18" charset="0"/>
              </a:rPr>
              <a:t>AS17-134-20384.</a:t>
            </a:r>
          </a:p>
        </p:txBody>
      </p:sp>
      <p:sp>
        <p:nvSpPr>
          <p:cNvPr id="4" name="Slide Number Placeholder 3"/>
          <p:cNvSpPr>
            <a:spLocks noGrp="1"/>
          </p:cNvSpPr>
          <p:nvPr>
            <p:ph type="sldNum" sz="quarter" idx="10"/>
          </p:nvPr>
        </p:nvSpPr>
        <p:spPr/>
        <p:txBody>
          <a:bodyPr/>
          <a:lstStyle/>
          <a:p>
            <a:fld id="{BBC85203-AFB5-4C5F-A739-A15855DE2D17}" type="slidenum">
              <a:rPr lang="en-US" smtClean="0"/>
              <a:t>27</a:t>
            </a:fld>
            <a:endParaRPr lang="en-US" dirty="0"/>
          </a:p>
        </p:txBody>
      </p:sp>
    </p:spTree>
    <p:extLst>
      <p:ext uri="{BB962C8B-B14F-4D97-AF65-F5344CB8AC3E}">
        <p14:creationId xmlns:p14="http://schemas.microsoft.com/office/powerpoint/2010/main" val="1294958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At the end of the last EVA, Jack Schmitt threw the crew’s geology hammer off into the distance. This is the first of several images that Gene Cernan took to document the flight of the geology hammer. I</a:t>
            </a:r>
            <a:r>
              <a:rPr lang="en-US" sz="1200" b="0" i="0" kern="1200" dirty="0">
                <a:solidFill>
                  <a:schemeClr val="tx1"/>
                </a:solidFill>
                <a:effectLst/>
                <a:latin typeface="+mn-lt"/>
                <a:ea typeface="+mn-ea"/>
                <a:cs typeface="+mn-cs"/>
              </a:rPr>
              <a:t>mage ID: AS17-143-21938.</a:t>
            </a:r>
          </a:p>
          <a:p>
            <a:r>
              <a:rPr lang="en-US" sz="1200" b="0" i="0" kern="1200" dirty="0">
                <a:solidFill>
                  <a:schemeClr val="tx1"/>
                </a:solidFill>
                <a:effectLst/>
                <a:latin typeface="+mn-lt"/>
                <a:ea typeface="+mn-ea"/>
                <a:cs typeface="+mn-cs"/>
              </a:rPr>
              <a:t>-More info: </a:t>
            </a:r>
            <a:r>
              <a:rPr lang="en-US" sz="1200" b="0" i="1" kern="1200" dirty="0">
                <a:solidFill>
                  <a:schemeClr val="tx1"/>
                </a:solidFill>
                <a:effectLst/>
                <a:latin typeface="+mn-lt"/>
                <a:ea typeface="+mn-ea"/>
                <a:cs typeface="+mn-cs"/>
              </a:rPr>
              <a:t>https://www.hq.nasa.gov/alsj/a17/a17.hammer.html </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https://www.hq.nasa.gov/alsj/a17/a17-HammerFlight.html</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r>
              <a:rPr lang="en-US" i="0" baseline="0" dirty="0"/>
              <a:t>Apollo 17 in Real Time:</a:t>
            </a:r>
            <a:r>
              <a:rPr lang="en-US" i="1" baseline="0" dirty="0"/>
              <a:t> </a:t>
            </a:r>
            <a:r>
              <a:rPr lang="en-US" sz="1200" b="0" i="1" kern="1200" dirty="0">
                <a:solidFill>
                  <a:schemeClr val="tx1"/>
                </a:solidFill>
                <a:effectLst/>
                <a:latin typeface="+mn-lt"/>
                <a:ea typeface="+mn-ea"/>
                <a:cs typeface="+mn-cs"/>
              </a:rPr>
              <a:t>https://apolloinrealtime.org/17/?t=170:29:45</a:t>
            </a:r>
          </a:p>
        </p:txBody>
      </p:sp>
      <p:sp>
        <p:nvSpPr>
          <p:cNvPr id="4" name="Slide Number Placeholder 3"/>
          <p:cNvSpPr>
            <a:spLocks noGrp="1"/>
          </p:cNvSpPr>
          <p:nvPr>
            <p:ph type="sldNum" sz="quarter" idx="10"/>
          </p:nvPr>
        </p:nvSpPr>
        <p:spPr/>
        <p:txBody>
          <a:bodyPr/>
          <a:lstStyle/>
          <a:p>
            <a:fld id="{BBC85203-AFB5-4C5F-A739-A15855DE2D17}" type="slidenum">
              <a:rPr lang="en-US" smtClean="0"/>
              <a:t>28</a:t>
            </a:fld>
            <a:endParaRPr lang="en-US" dirty="0"/>
          </a:p>
        </p:txBody>
      </p:sp>
    </p:spTree>
    <p:extLst>
      <p:ext uri="{BB962C8B-B14F-4D97-AF65-F5344CB8AC3E}">
        <p14:creationId xmlns:p14="http://schemas.microsoft.com/office/powerpoint/2010/main" val="1439453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source: </a:t>
            </a:r>
            <a:r>
              <a:rPr lang="en-US" sz="1200" b="0" i="1" kern="1200" dirty="0">
                <a:solidFill>
                  <a:schemeClr val="tx1"/>
                </a:solidFill>
                <a:effectLst/>
                <a:latin typeface="+mn-lt"/>
                <a:ea typeface="+mn-ea"/>
                <a:cs typeface="+mn-cs"/>
              </a:rPr>
              <a:t>https://www.lpi.usra.edu/publications/slidesets/apollolanding/ApolloLanding/slide_37.html</a:t>
            </a:r>
          </a:p>
          <a:p>
            <a:r>
              <a:rPr lang="en-US" sz="1200" b="0" i="0" kern="1200" dirty="0">
                <a:solidFill>
                  <a:schemeClr val="tx1"/>
                </a:solidFill>
                <a:effectLst/>
                <a:latin typeface="+mn-lt"/>
                <a:ea typeface="+mn-ea"/>
                <a:cs typeface="+mn-cs"/>
              </a:rPr>
              <a:t>-The Apollo 17 traverses.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Times New Roman" panose="02020603050405020304" pitchFamily="18" charset="0"/>
              </a:rPr>
              <a:t>The thick lines indicate the paths taken by the astronauts during the three EVAs.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Times New Roman" panose="02020603050405020304" pitchFamily="18" charset="0"/>
              </a:rPr>
              <a:t>Numbered spots indicate sampling stations along the individual traverses.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Times New Roman" panose="02020603050405020304" pitchFamily="18" charset="0"/>
              </a:rPr>
              <a:t>Spots labeled LRV involved photography and sampling from the Lunar Roving Vehicle.</a:t>
            </a:r>
          </a:p>
          <a:p>
            <a:r>
              <a:rPr lang="en-US" sz="1200" b="0" i="0" kern="1200" dirty="0">
                <a:solidFill>
                  <a:schemeClr val="tx1"/>
                </a:solidFill>
                <a:effectLst/>
                <a:latin typeface="+mn-lt"/>
                <a:ea typeface="+mn-ea"/>
                <a:cs typeface="+mn-cs"/>
              </a:rPr>
              <a:t>-</a:t>
            </a:r>
            <a:r>
              <a:rPr lang="en-US" b="0" i="0" dirty="0">
                <a:solidFill>
                  <a:srgbClr val="000000"/>
                </a:solidFill>
                <a:effectLst/>
                <a:latin typeface="Times New Roman" panose="02020603050405020304" pitchFamily="18" charset="0"/>
              </a:rPr>
              <a:t>The diagram is based on the Apollo 17 Traverses Lunar Photomap, Edition 1, Sheet 43D1S2[25].</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29</a:t>
            </a:fld>
            <a:endParaRPr lang="en-US" dirty="0"/>
          </a:p>
        </p:txBody>
      </p:sp>
    </p:spTree>
    <p:extLst>
      <p:ext uri="{BB962C8B-B14F-4D97-AF65-F5344CB8AC3E}">
        <p14:creationId xmlns:p14="http://schemas.microsoft.com/office/powerpoint/2010/main" val="34982421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credit: </a:t>
            </a:r>
            <a:r>
              <a:rPr lang="en-US" sz="1200" b="0" i="1" kern="1200" dirty="0">
                <a:solidFill>
                  <a:schemeClr val="tx1"/>
                </a:solidFill>
                <a:effectLst/>
                <a:latin typeface="+mn-lt"/>
                <a:ea typeface="+mn-ea"/>
                <a:cs typeface="+mn-cs"/>
              </a:rPr>
              <a:t>NASA’s Scientific Visualization Studio </a:t>
            </a:r>
            <a:r>
              <a:rPr lang="en-US" sz="1200" b="0" i="0" kern="1200" dirty="0">
                <a:solidFill>
                  <a:schemeClr val="tx1"/>
                </a:solidFill>
                <a:effectLst/>
                <a:latin typeface="+mn-lt"/>
                <a:ea typeface="+mn-ea"/>
                <a:cs typeface="+mn-cs"/>
                <a:sym typeface="Wingdings" panose="05000000000000000000" pitchFamily="2" charset="2"/>
              </a:rPr>
              <a:t> </a:t>
            </a:r>
            <a:r>
              <a:rPr lang="en-US" sz="1200" b="0" i="1" kern="1200" dirty="0">
                <a:solidFill>
                  <a:schemeClr val="tx1"/>
                </a:solidFill>
                <a:effectLst/>
                <a:latin typeface="+mn-lt"/>
                <a:ea typeface="+mn-ea"/>
                <a:cs typeface="+mn-cs"/>
                <a:sym typeface="Wingdings" panose="05000000000000000000" pitchFamily="2" charset="2"/>
              </a:rPr>
              <a:t>https://svs.gsfc.nasa.gov/4717</a:t>
            </a:r>
          </a:p>
          <a:p>
            <a:r>
              <a:rPr lang="en-US" dirty="0"/>
              <a:t>-Th</a:t>
            </a:r>
            <a:r>
              <a:rPr lang="en-US" b="0" i="0" dirty="0">
                <a:solidFill>
                  <a:srgbClr val="303030"/>
                </a:solidFill>
                <a:effectLst/>
                <a:latin typeface="Helvetica Neue"/>
              </a:rPr>
              <a:t>is visualization of the Taurus-Littrow valley, site of the Apollo 17 Moon landing, uses multiple Lunar Reconnaissance Orbiter datasets to zoom into the valley and illustrate the paths taken by the astronauts during their three days of exploration at the site. </a:t>
            </a:r>
          </a:p>
          <a:p>
            <a:pPr marL="628650" lvl="1" indent="-171450">
              <a:buFont typeface="Arial" panose="020B0604020202020204" pitchFamily="34" charset="0"/>
              <a:buChar char="•"/>
            </a:pPr>
            <a:r>
              <a:rPr lang="en-US" b="0" i="0" dirty="0">
                <a:solidFill>
                  <a:srgbClr val="303030"/>
                </a:solidFill>
                <a:effectLst/>
                <a:latin typeface="Helvetica Neue"/>
              </a:rPr>
              <a:t>The data includes wide-angle camera (WAC) and narrow-angle (NAC) camera images, LOLA laser altimetry, and a high-resolution elevation map created from NAC stereo pairs. </a:t>
            </a:r>
          </a:p>
          <a:p>
            <a:pPr marL="628650" lvl="1" indent="-171450">
              <a:buFont typeface="Arial" panose="020B0604020202020204" pitchFamily="34" charset="0"/>
              <a:buChar char="•"/>
            </a:pPr>
            <a:r>
              <a:rPr lang="en-US" b="0" i="0" dirty="0">
                <a:solidFill>
                  <a:srgbClr val="303030"/>
                </a:solidFill>
                <a:effectLst/>
                <a:latin typeface="Helvetica Neue"/>
              </a:rPr>
              <a:t>The imagery was chosen to approximately match the lighting conditions at the time of the landing. </a:t>
            </a:r>
          </a:p>
          <a:p>
            <a:pPr marL="628650" lvl="1" indent="-171450">
              <a:buFont typeface="Arial" panose="020B0604020202020204" pitchFamily="34" charset="0"/>
              <a:buChar char="•"/>
            </a:pPr>
            <a:r>
              <a:rPr lang="en-US" b="0" i="0" dirty="0">
                <a:solidFill>
                  <a:srgbClr val="303030"/>
                </a:solidFill>
                <a:effectLst/>
                <a:latin typeface="Helvetica Neue"/>
              </a:rPr>
              <a:t>Color-coded trails with numbered stops (called </a:t>
            </a:r>
            <a:r>
              <a:rPr lang="en-US" dirty="0"/>
              <a:t>stations</a:t>
            </a:r>
            <a:r>
              <a:rPr lang="en-US" b="0" i="0" dirty="0">
                <a:solidFill>
                  <a:srgbClr val="303030"/>
                </a:solidFill>
                <a:effectLst/>
                <a:latin typeface="Helvetica Neue"/>
              </a:rPr>
              <a:t> in astronaut lingo) show where Eugene Cernan and Jack Schmitt drove their lunar rover - orange on day 1, blue on day 2, and green on day 3.</a:t>
            </a:r>
          </a:p>
          <a:p>
            <a:r>
              <a:rPr lang="en-US" b="0" i="0" dirty="0">
                <a:solidFill>
                  <a:srgbClr val="303030"/>
                </a:solidFill>
                <a:effectLst/>
                <a:latin typeface="Helvetica Neue"/>
              </a:rPr>
              <a:t>-More info: </a:t>
            </a:r>
            <a:r>
              <a:rPr lang="en-US" b="0" i="1" dirty="0">
                <a:solidFill>
                  <a:srgbClr val="303030"/>
                </a:solidFill>
                <a:effectLst/>
                <a:latin typeface="Helvetica Neue"/>
              </a:rPr>
              <a:t>http://lroc.sese.asu.edu/posts/72</a:t>
            </a:r>
            <a:endParaRPr lang="en-US" b="0" i="1" dirty="0"/>
          </a:p>
        </p:txBody>
      </p:sp>
      <p:sp>
        <p:nvSpPr>
          <p:cNvPr id="4" name="Slide Number Placeholder 3"/>
          <p:cNvSpPr>
            <a:spLocks noGrp="1"/>
          </p:cNvSpPr>
          <p:nvPr>
            <p:ph type="sldNum" sz="quarter" idx="5"/>
          </p:nvPr>
        </p:nvSpPr>
        <p:spPr/>
        <p:txBody>
          <a:bodyPr/>
          <a:lstStyle/>
          <a:p>
            <a:fld id="{BE7B85CD-DF83-C140-9F69-7242B2DB2DF4}" type="slidenum">
              <a:rPr lang="en-US" smtClean="0"/>
              <a:t>30</a:t>
            </a:fld>
            <a:endParaRPr lang="en-US"/>
          </a:p>
        </p:txBody>
      </p:sp>
    </p:spTree>
    <p:extLst>
      <p:ext uri="{BB962C8B-B14F-4D97-AF65-F5344CB8AC3E}">
        <p14:creationId xmlns:p14="http://schemas.microsoft.com/office/powerpoint/2010/main" val="42904659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NASA/GSFC/Brent Garry</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-Apollo 17 tracks overlain on New York City, NY.</a:t>
            </a:r>
          </a:p>
        </p:txBody>
      </p:sp>
      <p:sp>
        <p:nvSpPr>
          <p:cNvPr id="4" name="Slide Number Placeholder 3"/>
          <p:cNvSpPr>
            <a:spLocks noGrp="1"/>
          </p:cNvSpPr>
          <p:nvPr>
            <p:ph type="sldNum" sz="quarter" idx="10"/>
          </p:nvPr>
        </p:nvSpPr>
        <p:spPr/>
        <p:txBody>
          <a:bodyPr/>
          <a:lstStyle/>
          <a:p>
            <a:fld id="{BBC85203-AFB5-4C5F-A739-A15855DE2D17}" type="slidenum">
              <a:rPr lang="en-US" smtClean="0"/>
              <a:t>31</a:t>
            </a:fld>
            <a:endParaRPr lang="en-US" dirty="0"/>
          </a:p>
        </p:txBody>
      </p:sp>
    </p:spTree>
    <p:extLst>
      <p:ext uri="{BB962C8B-B14F-4D97-AF65-F5344CB8AC3E}">
        <p14:creationId xmlns:p14="http://schemas.microsoft.com/office/powerpoint/2010/main" val="20906380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-Video credit: </a:t>
            </a:r>
            <a:r>
              <a:rPr lang="en-US" sz="1200" b="0" i="1" kern="1200" dirty="0">
                <a:solidFill>
                  <a:schemeClr val="tx1"/>
                </a:solidFill>
                <a:effectLst/>
                <a:latin typeface="+mn-lt"/>
                <a:ea typeface="+mn-ea"/>
                <a:cs typeface="+mn-cs"/>
              </a:rPr>
              <a:t>NASA’s Scientific Visualization Studio </a:t>
            </a:r>
            <a:r>
              <a:rPr lang="en-US" sz="1200" b="0" i="0" kern="1200" dirty="0">
                <a:solidFill>
                  <a:schemeClr val="tx1"/>
                </a:solidFill>
                <a:effectLst/>
                <a:latin typeface="+mn-lt"/>
                <a:ea typeface="+mn-ea"/>
                <a:cs typeface="+mn-cs"/>
                <a:sym typeface="Wingdings" panose="05000000000000000000" pitchFamily="2" charset="2"/>
              </a:rPr>
              <a:t> </a:t>
            </a:r>
            <a:r>
              <a:rPr lang="en-US" sz="1200" b="0" i="1" kern="1200" dirty="0">
                <a:solidFill>
                  <a:schemeClr val="tx1"/>
                </a:solidFill>
                <a:effectLst/>
                <a:latin typeface="+mn-lt"/>
                <a:ea typeface="+mn-ea"/>
                <a:cs typeface="+mn-cs"/>
                <a:sym typeface="Wingdings" panose="05000000000000000000" pitchFamily="2" charset="2"/>
              </a:rPr>
              <a:t>https://svs.gsfc.nasa.gov/4717</a:t>
            </a:r>
          </a:p>
          <a:p>
            <a:r>
              <a:rPr lang="en-US" dirty="0"/>
              <a:t>-Th</a:t>
            </a:r>
            <a:r>
              <a:rPr lang="en-US" b="0" i="0" dirty="0">
                <a:solidFill>
                  <a:srgbClr val="303030"/>
                </a:solidFill>
                <a:effectLst/>
                <a:latin typeface="Helvetica Neue"/>
              </a:rPr>
              <a:t>is visualization of the Taurus-Littrow valley, site of the Apollo 17 Moon landing, uses multiple Lunar Reconnaissance Orbiter datasets to zoom into the valley and illustrate the paths taken by the astronauts during their three days of exploration at the site. </a:t>
            </a:r>
          </a:p>
          <a:p>
            <a:pPr marL="628650" lvl="1" indent="-171450">
              <a:buFont typeface="Arial" panose="020B0604020202020204" pitchFamily="34" charset="0"/>
              <a:buChar char="•"/>
            </a:pPr>
            <a:r>
              <a:rPr lang="en-US" b="0" i="0" dirty="0">
                <a:solidFill>
                  <a:srgbClr val="303030"/>
                </a:solidFill>
                <a:effectLst/>
                <a:latin typeface="Helvetica Neue"/>
              </a:rPr>
              <a:t>The data includes wide-angle camera (WAC) and narrow-angle (NAC) camera images, LOLA laser altimetry, and a high-resolution elevation map created from NAC stereo pairs. </a:t>
            </a:r>
          </a:p>
          <a:p>
            <a:pPr marL="628650" lvl="1" indent="-171450">
              <a:buFont typeface="Arial" panose="020B0604020202020204" pitchFamily="34" charset="0"/>
              <a:buChar char="•"/>
            </a:pPr>
            <a:r>
              <a:rPr lang="en-US" b="0" i="0" dirty="0">
                <a:solidFill>
                  <a:srgbClr val="303030"/>
                </a:solidFill>
                <a:effectLst/>
                <a:latin typeface="Helvetica Neue"/>
              </a:rPr>
              <a:t>The imagery was chosen to approximately match the lighting conditions at the time of the landing. </a:t>
            </a:r>
          </a:p>
          <a:p>
            <a:pPr marL="628650" lvl="1" indent="-171450">
              <a:buFont typeface="Arial" panose="020B0604020202020204" pitchFamily="34" charset="0"/>
              <a:buChar char="•"/>
            </a:pPr>
            <a:r>
              <a:rPr lang="en-US" b="0" i="0" dirty="0">
                <a:solidFill>
                  <a:srgbClr val="303030"/>
                </a:solidFill>
                <a:effectLst/>
                <a:latin typeface="Helvetica Neue"/>
              </a:rPr>
              <a:t>Color-coded trails with numbered stops (called </a:t>
            </a:r>
            <a:r>
              <a:rPr lang="en-US" dirty="0"/>
              <a:t>stations</a:t>
            </a:r>
            <a:r>
              <a:rPr lang="en-US" b="0" i="0" dirty="0">
                <a:solidFill>
                  <a:srgbClr val="303030"/>
                </a:solidFill>
                <a:effectLst/>
                <a:latin typeface="Helvetica Neue"/>
              </a:rPr>
              <a:t> in astronaut lingo) show where Eugene Cernan and Jack Schmitt drove their lunar rover - orange on day 1, blue on day 2, and green on day 3.</a:t>
            </a:r>
            <a:endParaRPr lang="en-US" b="0" dirty="0"/>
          </a:p>
        </p:txBody>
      </p:sp>
      <p:sp>
        <p:nvSpPr>
          <p:cNvPr id="4" name="Slide Number Placeholder 3"/>
          <p:cNvSpPr>
            <a:spLocks noGrp="1"/>
          </p:cNvSpPr>
          <p:nvPr>
            <p:ph type="sldNum" sz="quarter" idx="5"/>
          </p:nvPr>
        </p:nvSpPr>
        <p:spPr/>
        <p:txBody>
          <a:bodyPr/>
          <a:lstStyle/>
          <a:p>
            <a:fld id="{BE7B85CD-DF83-C140-9F69-7242B2DB2DF4}" type="slidenum">
              <a:rPr lang="en-US" smtClean="0"/>
              <a:t>32</a:t>
            </a:fld>
            <a:endParaRPr lang="en-US"/>
          </a:p>
        </p:txBody>
      </p:sp>
    </p:spTree>
    <p:extLst>
      <p:ext uri="{BB962C8B-B14F-4D97-AF65-F5344CB8AC3E}">
        <p14:creationId xmlns:p14="http://schemas.microsoft.com/office/powerpoint/2010/main" val="32569861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credits: </a:t>
            </a:r>
            <a:r>
              <a:rPr lang="en-US" sz="1200" b="0" i="1" kern="1200" dirty="0">
                <a:solidFill>
                  <a:schemeClr val="tx1"/>
                </a:solidFill>
                <a:effectLst/>
                <a:latin typeface="+mn-lt"/>
                <a:ea typeface="+mn-ea"/>
                <a:cs typeface="+mn-cs"/>
              </a:rPr>
              <a:t>NASA</a:t>
            </a:r>
            <a:r>
              <a:rPr lang="en-US" sz="1200" b="0" i="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b="0" i="0" u="sng" kern="1200" dirty="0">
                <a:solidFill>
                  <a:schemeClr val="tx1"/>
                </a:solidFill>
                <a:effectLst/>
                <a:latin typeface="+mn-lt"/>
                <a:ea typeface="+mn-ea"/>
                <a:cs typeface="+mn-cs"/>
              </a:rPr>
              <a:t>Left:</a:t>
            </a:r>
            <a:r>
              <a:rPr lang="en-US" sz="1200" b="0" i="0" u="none" kern="1200" dirty="0">
                <a:solidFill>
                  <a:schemeClr val="tx1"/>
                </a:solidFill>
                <a:effectLst/>
                <a:latin typeface="+mn-lt"/>
                <a:ea typeface="+mn-ea"/>
                <a:cs typeface="+mn-cs"/>
              </a:rPr>
              <a:t> </a:t>
            </a:r>
            <a:r>
              <a:rPr lang="en-US" sz="1200" b="0" i="0" u="none" kern="1200" dirty="0">
                <a:solidFill>
                  <a:schemeClr val="tx1"/>
                </a:solidFill>
                <a:effectLst/>
                <a:latin typeface="+mn-lt"/>
                <a:ea typeface="+mn-ea"/>
                <a:cs typeface="+mn-cs"/>
                <a:sym typeface="Wingdings" panose="05000000000000000000" pitchFamily="2" charset="2"/>
              </a:rPr>
              <a:t>A photographic replica of the plaque left on the Moon by the crew of Apollo 17.</a:t>
            </a:r>
            <a:r>
              <a:rPr lang="en-US" b="0" i="0" dirty="0">
                <a:solidFill>
                  <a:srgbClr val="2C2C2C"/>
                </a:solidFill>
                <a:effectLst/>
                <a:latin typeface="Helvetica Neue"/>
              </a:rPr>
              <a:t> </a:t>
            </a:r>
            <a:endParaRPr lang="en-US" b="0" i="0" dirty="0">
              <a:solidFill>
                <a:srgbClr val="000000"/>
              </a:solidFill>
              <a:effectLst/>
              <a:latin typeface="Times New Roman" panose="02020603050405020304" pitchFamily="18" charset="0"/>
            </a:endParaRPr>
          </a:p>
          <a:p>
            <a:pPr marL="628650" lvl="1" indent="-171450">
              <a:buFont typeface="Arial" panose="020B0604020202020204" pitchFamily="34" charset="0"/>
              <a:buChar char="•"/>
            </a:pPr>
            <a:r>
              <a:rPr lang="en-US" b="0" i="0" u="sng" dirty="0">
                <a:solidFill>
                  <a:srgbClr val="000000"/>
                </a:solidFill>
                <a:effectLst/>
                <a:latin typeface="Times New Roman" panose="02020603050405020304" pitchFamily="18" charset="0"/>
                <a:sym typeface="Wingdings" panose="05000000000000000000" pitchFamily="2" charset="2"/>
              </a:rPr>
              <a:t>Right:</a:t>
            </a:r>
            <a:r>
              <a:rPr lang="en-US" b="0" i="0" u="none" dirty="0">
                <a:solidFill>
                  <a:srgbClr val="000000"/>
                </a:solidFill>
                <a:effectLst/>
                <a:latin typeface="Times New Roman" panose="02020603050405020304" pitchFamily="18" charset="0"/>
                <a:sym typeface="Wingdings" panose="05000000000000000000" pitchFamily="2" charset="2"/>
              </a:rPr>
              <a:t> </a:t>
            </a:r>
            <a:r>
              <a:rPr lang="en-US" sz="1200" b="0" i="0" u="none" kern="1200" dirty="0">
                <a:solidFill>
                  <a:schemeClr val="tx1"/>
                </a:solidFill>
                <a:effectLst/>
                <a:latin typeface="+mn-lt"/>
                <a:ea typeface="+mn-ea"/>
                <a:cs typeface="+mn-cs"/>
                <a:sym typeface="Wingdings" panose="05000000000000000000" pitchFamily="2" charset="2"/>
              </a:rPr>
              <a:t>Gene Cernan next to the LM during E</a:t>
            </a:r>
            <a:r>
              <a:rPr lang="en-US" sz="1200" b="0" i="0" kern="1200" dirty="0">
                <a:solidFill>
                  <a:schemeClr val="tx1"/>
                </a:solidFill>
                <a:effectLst/>
                <a:latin typeface="+mn-lt"/>
                <a:ea typeface="+mn-ea"/>
                <a:cs typeface="+mn-cs"/>
                <a:sym typeface="Wingdings" panose="05000000000000000000" pitchFamily="2" charset="2"/>
              </a:rPr>
              <a:t>VA-3. Notice the commemorative plaque in between two rungs of the LM ladder.</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the end of the final EVA, the astronauts unveiled a plaque on the LM and read it on TV, “Here man completed his first exploration of the Moon, December 1972 A.D. May the spirit of peace in which we came be reflected in the lives of all mankind.”</a:t>
            </a:r>
          </a:p>
        </p:txBody>
      </p:sp>
      <p:sp>
        <p:nvSpPr>
          <p:cNvPr id="4" name="Slide Number Placeholder 3"/>
          <p:cNvSpPr>
            <a:spLocks noGrp="1"/>
          </p:cNvSpPr>
          <p:nvPr>
            <p:ph type="sldNum" sz="quarter" idx="10"/>
          </p:nvPr>
        </p:nvSpPr>
        <p:spPr/>
        <p:txBody>
          <a:bodyPr/>
          <a:lstStyle/>
          <a:p>
            <a:fld id="{BBC85203-AFB5-4C5F-A739-A15855DE2D17}" type="slidenum">
              <a:rPr lang="en-US" smtClean="0"/>
              <a:t>33</a:t>
            </a:fld>
            <a:endParaRPr lang="en-US" dirty="0"/>
          </a:p>
        </p:txBody>
      </p:sp>
    </p:spTree>
    <p:extLst>
      <p:ext uri="{BB962C8B-B14F-4D97-AF65-F5344CB8AC3E}">
        <p14:creationId xmlns:p14="http://schemas.microsoft.com/office/powerpoint/2010/main" val="10774450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-Video source: </a:t>
            </a:r>
            <a:r>
              <a:rPr lang="en-US" sz="1200" b="0" i="1" kern="1200" dirty="0">
                <a:solidFill>
                  <a:schemeClr val="tx1"/>
                </a:solidFill>
                <a:effectLst/>
                <a:latin typeface="+mn-lt"/>
                <a:ea typeface="+mn-ea"/>
                <a:cs typeface="+mn-cs"/>
              </a:rPr>
              <a:t>NASA</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The Apollo 17 </a:t>
            </a:r>
            <a:r>
              <a:rPr lang="en-US" dirty="0"/>
              <a:t>lunar module ascent stage lifting off from the Moon’s surface on December 14, 1972, with Gene Cernan and Jack Schmitt onboard. </a:t>
            </a:r>
            <a:r>
              <a:rPr lang="en-US" i="1" dirty="0"/>
              <a:t>https://history.nasa.gov/alsj/a17/video17.html#launch</a:t>
            </a:r>
            <a:endParaRPr lang="en-US" sz="1200" b="0" i="1" kern="1200" dirty="0">
              <a:solidFill>
                <a:schemeClr val="tx1"/>
              </a:solidFill>
              <a:effectLst/>
              <a:latin typeface="+mn-lt"/>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-YouTube video from the National Air and Space Museum: </a:t>
            </a:r>
            <a:r>
              <a:rPr lang="en-US" i="1" dirty="0"/>
              <a:t>https://www.youtube.com/watch?v=9HQfauGJaTs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 info: </a:t>
            </a:r>
            <a:r>
              <a:rPr lang="en-US" i="1" dirty="0"/>
              <a:t>https://www.hq.nasa.gov/alsj/a17/a17.launch.html</a:t>
            </a:r>
          </a:p>
        </p:txBody>
      </p:sp>
      <p:sp>
        <p:nvSpPr>
          <p:cNvPr id="4" name="Slide Number Placeholder 3"/>
          <p:cNvSpPr>
            <a:spLocks noGrp="1"/>
          </p:cNvSpPr>
          <p:nvPr>
            <p:ph type="sldNum" sz="quarter" idx="10"/>
          </p:nvPr>
        </p:nvSpPr>
        <p:spPr/>
        <p:txBody>
          <a:bodyPr/>
          <a:lstStyle/>
          <a:p>
            <a:fld id="{BBC85203-AFB5-4C5F-A739-A15855DE2D17}" type="slidenum">
              <a:rPr lang="en-US" smtClean="0"/>
              <a:t>34</a:t>
            </a:fld>
            <a:endParaRPr lang="en-US" dirty="0"/>
          </a:p>
        </p:txBody>
      </p:sp>
    </p:spTree>
    <p:extLst>
      <p:ext uri="{BB962C8B-B14F-4D97-AF65-F5344CB8AC3E}">
        <p14:creationId xmlns:p14="http://schemas.microsoft.com/office/powerpoint/2010/main" val="28320124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-Image credit: </a:t>
            </a:r>
            <a:r>
              <a:rPr lang="en-US" sz="1200" i="1" kern="1200" dirty="0">
                <a:solidFill>
                  <a:schemeClr val="tx1"/>
                </a:solidFill>
                <a:effectLst/>
                <a:latin typeface="+mn-lt"/>
                <a:ea typeface="+mn-ea"/>
                <a:cs typeface="+mn-cs"/>
              </a:rPr>
              <a:t>NASA</a:t>
            </a:r>
            <a:r>
              <a:rPr lang="en-US" sz="1200" i="0" kern="1200" dirty="0">
                <a:solidFill>
                  <a:schemeClr val="tx1"/>
                </a:solidFill>
                <a:effectLst/>
                <a:latin typeface="+mn-lt"/>
                <a:ea typeface="+mn-ea"/>
                <a:cs typeface="+mn-cs"/>
              </a:rPr>
              <a:t> </a:t>
            </a:r>
            <a:r>
              <a:rPr lang="en-US" sz="1200" i="0" kern="1200" dirty="0">
                <a:solidFill>
                  <a:schemeClr val="tx1"/>
                </a:solidFill>
                <a:effectLst/>
                <a:latin typeface="+mn-lt"/>
                <a:ea typeface="+mn-ea"/>
                <a:cs typeface="+mn-cs"/>
                <a:sym typeface="Wingdings" panose="05000000000000000000" pitchFamily="2" charset="2"/>
              </a:rPr>
              <a:t> Earthrise from lunar orbit during Apollo 17. Image ID: </a:t>
            </a:r>
            <a:r>
              <a:rPr lang="en-US" b="0" i="0" dirty="0">
                <a:solidFill>
                  <a:srgbClr val="000000"/>
                </a:solidFill>
                <a:effectLst/>
                <a:latin typeface="Times New Roman" panose="02020603050405020304" pitchFamily="18" charset="0"/>
              </a:rPr>
              <a:t>AS17-152-23274</a:t>
            </a:r>
            <a:endParaRPr lang="en-US" sz="1200" i="0" kern="1200" dirty="0">
              <a:solidFill>
                <a:schemeClr val="tx1"/>
              </a:solidFill>
              <a:effectLst/>
              <a:latin typeface="+mn-lt"/>
              <a:ea typeface="+mn-ea"/>
              <a:cs typeface="+mn-cs"/>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35</a:t>
            </a:fld>
            <a:endParaRPr lang="en-US" dirty="0"/>
          </a:p>
        </p:txBody>
      </p:sp>
    </p:spTree>
    <p:extLst>
      <p:ext uri="{BB962C8B-B14F-4D97-AF65-F5344CB8AC3E}">
        <p14:creationId xmlns:p14="http://schemas.microsoft.com/office/powerpoint/2010/main" val="39064919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-Image credit: </a:t>
            </a:r>
            <a:r>
              <a:rPr lang="en-US" i="1" dirty="0"/>
              <a:t>NASA</a:t>
            </a:r>
            <a:r>
              <a:rPr lang="en-US" i="0" dirty="0"/>
              <a:t> </a:t>
            </a:r>
            <a:r>
              <a:rPr lang="en-US" i="0" dirty="0">
                <a:sym typeface="Wingdings" panose="05000000000000000000" pitchFamily="2" charset="2"/>
              </a:rPr>
              <a:t> A </a:t>
            </a:r>
            <a:r>
              <a:rPr lang="en-US" b="0" i="0" dirty="0">
                <a:solidFill>
                  <a:srgbClr val="000000"/>
                </a:solidFill>
                <a:effectLst/>
                <a:latin typeface="Times New Roman" panose="02020603050405020304" pitchFamily="18" charset="0"/>
              </a:rPr>
              <a:t>cartoon illustrating the operation of the Lunar Sounder.</a:t>
            </a:r>
            <a:r>
              <a:rPr lang="en-US" i="0" dirty="0">
                <a:sym typeface="Wingdings" panose="05000000000000000000" pitchFamily="2" charset="2"/>
              </a:rPr>
              <a:t> </a:t>
            </a:r>
            <a:r>
              <a:rPr lang="en-US" b="0" i="0" dirty="0">
                <a:solidFill>
                  <a:srgbClr val="000000"/>
                </a:solidFill>
                <a:effectLst/>
                <a:latin typeface="Times New Roman" panose="02020603050405020304" pitchFamily="18" charset="0"/>
              </a:rPr>
              <a:t>Image ID: S72-53472.</a:t>
            </a: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-In addition to their studies on the lunar surface, the Apollo 17 crew performed intensive studies of the Moon from lunar orbit. Along with photography performed with hand-held cameras in the Command Module, a series of experiments were carried in the Scientific Instrument Module (SIM) on the Service Module.</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Orbital experiments</a:t>
            </a:r>
          </a:p>
          <a:p>
            <a:pPr marL="11430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Lunar Sounder: </a:t>
            </a:r>
            <a:r>
              <a:rPr lang="en-US" b="0" i="0" dirty="0">
                <a:solidFill>
                  <a:srgbClr val="000000"/>
                </a:solidFill>
                <a:effectLst/>
                <a:latin typeface="Arial" panose="020B0604020202020204" pitchFamily="34" charset="0"/>
              </a:rPr>
              <a:t>Designed to (1) map the subsurface electrical conductivity structure to infer geological structure, (2) make surface profiles to determine lunar topographic variations, (3) produce surface imaging, and (4) measure galactic electromagnetic radiation in the lunar environment.</a:t>
            </a:r>
            <a:endParaRPr lang="en-US" dirty="0"/>
          </a:p>
          <a:p>
            <a:pPr marL="11430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Infrared (IR) Scanning Radiometer: </a:t>
            </a:r>
            <a:r>
              <a:rPr lang="en-US" b="0" i="0" dirty="0">
                <a:solidFill>
                  <a:srgbClr val="000000"/>
                </a:solidFill>
                <a:effectLst/>
                <a:latin typeface="Arial" panose="020B0604020202020204" pitchFamily="34" charset="0"/>
              </a:rPr>
              <a:t>Measured the thermal emission coming from the lunar surface in order to obtain a high-resolution surface temperature map. </a:t>
            </a:r>
            <a:endParaRPr lang="en-US" dirty="0"/>
          </a:p>
          <a:p>
            <a:pPr marL="11430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Far Ultraviolet (UV) Spectrometer: Primary purpose was to </a:t>
            </a:r>
            <a:r>
              <a:rPr lang="en-US" b="0" i="0" dirty="0">
                <a:solidFill>
                  <a:srgbClr val="000000"/>
                </a:solidFill>
                <a:effectLst/>
                <a:latin typeface="Arial" panose="020B0604020202020204" pitchFamily="34" charset="0"/>
              </a:rPr>
              <a:t>make measurements from orbit of the ultraviolet emissions from the tenuous lunar atmosphere. </a:t>
            </a:r>
          </a:p>
          <a:p>
            <a:pPr marL="1600200" marR="0" lvl="6"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0" i="0" dirty="0">
                <a:solidFill>
                  <a:srgbClr val="000000"/>
                </a:solidFill>
                <a:effectLst/>
                <a:latin typeface="Arial" panose="020B0604020202020204" pitchFamily="34" charset="0"/>
              </a:rPr>
              <a:t>It also had secondary objectives to make non-lunar observations during lunar orbit and trans-Earth coast, including zodiacal light, solar atmosphere emissions, Earth emissions (including those from the geomagnetic tail), stellar emissions, and galactic emissions.</a:t>
            </a:r>
            <a:endParaRPr lang="en-US" dirty="0"/>
          </a:p>
          <a:p>
            <a:pPr marL="11430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S-band Transponder: Purpose </a:t>
            </a:r>
            <a:r>
              <a:rPr lang="en-US" b="0" i="0" dirty="0">
                <a:solidFill>
                  <a:srgbClr val="000000"/>
                </a:solidFill>
                <a:effectLst/>
                <a:latin typeface="Arial" panose="020B0604020202020204" pitchFamily="34" charset="0"/>
              </a:rPr>
              <a:t>was to measure the lunar gravitational field, which in turn provided information on the lunar mass distribution and its correlation with surface features.</a:t>
            </a:r>
          </a:p>
          <a:p>
            <a:pPr marL="1600200" marR="0" lvl="6"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An estimate derived from these observations for the value of lunar gravity at the landing site compared very well with that obtained by the lunar traverse gravimeter.</a:t>
            </a:r>
          </a:p>
          <a:p>
            <a:pPr marL="11430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Sodium Iodide (</a:t>
            </a:r>
            <a:r>
              <a:rPr lang="en-US" dirty="0" err="1"/>
              <a:t>Nal</a:t>
            </a:r>
            <a:r>
              <a:rPr lang="en-US" dirty="0"/>
              <a:t>) Scintillation Crystal: To obtain experimental data on the extent of cosmic-ray -induced activity during spaceflight, a sodium iodide (thallium-activated) (</a:t>
            </a:r>
            <a:r>
              <a:rPr lang="en-US" dirty="0" err="1"/>
              <a:t>Nal</a:t>
            </a:r>
            <a:r>
              <a:rPr lang="en-US" dirty="0"/>
              <a:t>(Tl)) crystal was flown onboard the Apollo 17 command module.</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Photographic and support tasks </a:t>
            </a:r>
          </a:p>
          <a:p>
            <a:pPr marL="11430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Service module (SM) orbital photographic tasks </a:t>
            </a:r>
          </a:p>
          <a:p>
            <a:pPr marL="11430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Command module (CM) photographic tasks </a:t>
            </a:r>
          </a:p>
          <a:p>
            <a:pPr marL="11430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Visual observations from lunar orbit</a:t>
            </a:r>
            <a:endParaRPr lang="en-US" i="0" dirty="0"/>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-More info: </a:t>
            </a:r>
            <a:r>
              <a:rPr lang="en-US" i="1" dirty="0"/>
              <a:t>https://www.history.nasa.gov/alsj/a17/as17psr.pdf</a:t>
            </a:r>
          </a:p>
        </p:txBody>
      </p:sp>
      <p:sp>
        <p:nvSpPr>
          <p:cNvPr id="4" name="Slide Number Placeholder 3"/>
          <p:cNvSpPr>
            <a:spLocks noGrp="1"/>
          </p:cNvSpPr>
          <p:nvPr>
            <p:ph type="sldNum" sz="quarter" idx="5"/>
          </p:nvPr>
        </p:nvSpPr>
        <p:spPr/>
        <p:txBody>
          <a:bodyPr/>
          <a:lstStyle/>
          <a:p>
            <a:fld id="{BBC85203-AFB5-4C5F-A739-A15855DE2D17}" type="slidenum">
              <a:rPr lang="en-US" smtClean="0"/>
              <a:t>36</a:t>
            </a:fld>
            <a:endParaRPr lang="en-US" dirty="0"/>
          </a:p>
        </p:txBody>
      </p:sp>
    </p:spTree>
    <p:extLst>
      <p:ext uri="{BB962C8B-B14F-4D97-AF65-F5344CB8AC3E}">
        <p14:creationId xmlns:p14="http://schemas.microsoft.com/office/powerpoint/2010/main" val="16174940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Diagonal view of the heat flow experiment onboard the command module, with the convection pattern visible in the left-hand cell.</a:t>
            </a:r>
            <a:r>
              <a:rPr lang="en-US" sz="1200" b="0" i="0" kern="1200" dirty="0">
                <a:solidFill>
                  <a:schemeClr val="tx1"/>
                </a:solidFill>
                <a:effectLst/>
                <a:latin typeface="+mn-lt"/>
                <a:ea typeface="+mn-ea"/>
                <a:cs typeface="+mn-cs"/>
              </a:rPr>
              <a:t> Image ID: </a:t>
            </a:r>
            <a:r>
              <a:rPr lang="en-US" b="0" i="0" dirty="0">
                <a:solidFill>
                  <a:srgbClr val="000000"/>
                </a:solidFill>
                <a:effectLst/>
                <a:latin typeface="Times New Roman" panose="02020603050405020304" pitchFamily="18" charset="0"/>
              </a:rPr>
              <a:t>AS17-162-24063</a:t>
            </a:r>
            <a:r>
              <a:rPr lang="en-US" sz="1200" b="0" i="0" kern="1200" dirty="0">
                <a:solidFill>
                  <a:schemeClr val="tx1"/>
                </a:solidFill>
                <a:effectLst/>
                <a:latin typeface="+mn-lt"/>
                <a:ea typeface="+mn-ea"/>
                <a:cs typeface="+mn-cs"/>
              </a:rPr>
              <a:t>.</a:t>
            </a: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-In addition to lunar surface and orbital experiments, the Apollo 17 astronauts performed “other” experiments, including:</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Biomedical experiments</a:t>
            </a:r>
          </a:p>
          <a:p>
            <a:pPr marL="11430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i="0" dirty="0" err="1"/>
              <a:t>Biostack</a:t>
            </a:r>
            <a:r>
              <a:rPr lang="en-US" i="0" dirty="0"/>
              <a:t> II: </a:t>
            </a:r>
            <a:r>
              <a:rPr lang="en-US" b="0" i="0" dirty="0">
                <a:solidFill>
                  <a:srgbClr val="000000"/>
                </a:solidFill>
                <a:effectLst/>
                <a:latin typeface="Arial" panose="020B0604020202020204" pitchFamily="34" charset="0"/>
              </a:rPr>
              <a:t>Purpose was to study the effects of individual heavy nuclei of galactic cosmic radiation on biologic specimens during spaceflight outside of the magnetosphere of the Earth.</a:t>
            </a:r>
            <a:endParaRPr lang="en-US" i="0" dirty="0"/>
          </a:p>
          <a:p>
            <a:pPr marL="11430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i="0" dirty="0"/>
              <a:t>BIOCORE: Objective was to determine if heavy cosmic ray particles (stripped nuclei) injure the brain, eyes, skin, and other tissues. The experiment consisted of a group of pocket mice with cosmic ray detectors planted under their scalps which were flown aboard the Apollo 17 command module in a special container.</a:t>
            </a:r>
          </a:p>
          <a:p>
            <a:pPr marL="11430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i="0" dirty="0"/>
              <a:t>Visual light flash phenomenon: </a:t>
            </a:r>
            <a:r>
              <a:rPr lang="en-US" dirty="0"/>
              <a:t>Apollo 17 was the fourth mission during which an investigation of the so-called light flash phenomenon was conducted. During Apollos 14 and 15, 1-hr observing sessions were designated for the crewmen to darken the cabin (blindfolds used on Apollo 15) and to look for the phenomena. </a:t>
            </a:r>
          </a:p>
          <a:p>
            <a:pPr marL="1600200" marR="0" lvl="6"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Their observations were reported in real time. The Apollo light flash moving emulsion detector (ALFMED) flown on Apollo 16 provided the first opportunity to record the passage of cosmic rays through the crewman’s head and eyes and to correlate them with his observations.</a:t>
            </a:r>
          </a:p>
          <a:p>
            <a:pPr marL="1600200" marR="0" lvl="6"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Because the crewmen are exposed to cosmic rays and because ionizing radiation has been demonstrated to be capable of producing the same type of effect, the most probable explanation of the phenomenon is that it is caused by cosmic rays penetrating the eyes and retinas of the observers.</a:t>
            </a:r>
            <a:endParaRPr lang="en-US" i="0" dirty="0"/>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Heat Flow and Convection demonstration: </a:t>
            </a:r>
            <a:r>
              <a:rPr lang="en-US" b="0" i="0" dirty="0">
                <a:solidFill>
                  <a:srgbClr val="333333"/>
                </a:solidFill>
                <a:effectLst/>
                <a:latin typeface="PT Serif" panose="020A0603040505020204" pitchFamily="18" charset="0"/>
              </a:rPr>
              <a:t>Experiments conducted in the command module by Ronald Evans showed that in uncovered liquids, convection driven by surface tension can occur at lower temperature gradients in low gravity (about 10-</a:t>
            </a:r>
            <a:r>
              <a:rPr lang="en-US" b="0" i="0" baseline="30000" dirty="0">
                <a:solidFill>
                  <a:srgbClr val="333333"/>
                </a:solidFill>
                <a:effectLst/>
                <a:latin typeface="PT Serif" panose="020A0603040505020204" pitchFamily="18" charset="0"/>
              </a:rPr>
              <a:t>8</a:t>
            </a:r>
            <a:r>
              <a:rPr lang="en-US" b="0" i="1" dirty="0">
                <a:solidFill>
                  <a:srgbClr val="333333"/>
                </a:solidFill>
                <a:effectLst/>
                <a:latin typeface="PT Serif" panose="020A0603040505020204" pitchFamily="18" charset="0"/>
              </a:rPr>
              <a:t>g</a:t>
            </a:r>
            <a:r>
              <a:rPr lang="en-US" b="0" i="0" dirty="0">
                <a:solidFill>
                  <a:srgbClr val="333333"/>
                </a:solidFill>
                <a:effectLst/>
                <a:latin typeface="PT Serif" panose="020A0603040505020204" pitchFamily="18" charset="0"/>
              </a:rPr>
              <a:t>) than in 1</a:t>
            </a:r>
            <a:r>
              <a:rPr lang="en-US" b="0" i="1" dirty="0">
                <a:solidFill>
                  <a:srgbClr val="333333"/>
                </a:solidFill>
                <a:effectLst/>
                <a:latin typeface="PT Serif" panose="020A0603040505020204" pitchFamily="18" charset="0"/>
              </a:rPr>
              <a:t>g</a:t>
            </a:r>
            <a:r>
              <a:rPr lang="en-US" b="0" i="0" dirty="0">
                <a:solidFill>
                  <a:srgbClr val="333333"/>
                </a:solidFill>
                <a:effectLst/>
                <a:latin typeface="PT Serif" panose="020A0603040505020204" pitchFamily="18" charset="0"/>
              </a:rPr>
              <a:t>. In completely confined fluids (no liquid-gas interface), vibrations caused by spacecraft and astronaut movements increased the heat transfer considerably over the pure conduction case. </a:t>
            </a:r>
            <a:r>
              <a:rPr lang="en-US" b="0" i="1" dirty="0">
                <a:solidFill>
                  <a:srgbClr val="333333"/>
                </a:solidFill>
                <a:effectLst/>
                <a:latin typeface="PT Serif" panose="020A0603040505020204" pitchFamily="18" charset="0"/>
              </a:rPr>
              <a:t>https://www.science.org/doi/10.1126/science.187.4172.165</a:t>
            </a:r>
            <a:endParaRPr lang="en-US" i="1" dirty="0"/>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Apollo Window Meteoroid experiment: Objective was to use the Apollo 17 command module heat shield window surfaces (fused silica) to obtain information about the flux of meteoroids with masses of 1 nanogram or less. </a:t>
            </a: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-More info: </a:t>
            </a:r>
            <a:r>
              <a:rPr lang="en-US" i="1" dirty="0"/>
              <a:t>https://www.history.nasa.gov/alsj/a17/as17psr.pdf</a:t>
            </a:r>
            <a:r>
              <a:rPr lang="en-US" i="0" dirty="0"/>
              <a:t> ; </a:t>
            </a:r>
            <a:r>
              <a:rPr lang="en-US" i="1" dirty="0"/>
              <a:t>https://nssdc.gsfc.nasa.gov/planetary/lunar/apollo17info.html</a:t>
            </a:r>
          </a:p>
        </p:txBody>
      </p:sp>
      <p:sp>
        <p:nvSpPr>
          <p:cNvPr id="4" name="Slide Number Placeholder 3"/>
          <p:cNvSpPr>
            <a:spLocks noGrp="1"/>
          </p:cNvSpPr>
          <p:nvPr>
            <p:ph type="sldNum" sz="quarter" idx="5"/>
          </p:nvPr>
        </p:nvSpPr>
        <p:spPr/>
        <p:txBody>
          <a:bodyPr/>
          <a:lstStyle/>
          <a:p>
            <a:fld id="{BBC85203-AFB5-4C5F-A739-A15855DE2D17}" type="slidenum">
              <a:rPr lang="en-US" smtClean="0"/>
              <a:t>37</a:t>
            </a:fld>
            <a:endParaRPr lang="en-US" dirty="0"/>
          </a:p>
        </p:txBody>
      </p:sp>
    </p:spTree>
    <p:extLst>
      <p:ext uri="{BB962C8B-B14F-4D97-AF65-F5344CB8AC3E}">
        <p14:creationId xmlns:p14="http://schemas.microsoft.com/office/powerpoint/2010/main" val="32491183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NASA/GSFC/Arizona State University</a:t>
            </a:r>
            <a:r>
              <a:rPr lang="en-US" i="0" dirty="0"/>
              <a:t> </a:t>
            </a:r>
            <a:r>
              <a:rPr lang="en-US" i="0" dirty="0">
                <a:sym typeface="Wingdings" panose="05000000000000000000" pitchFamily="2" charset="2"/>
              </a:rPr>
              <a:t> The Lunar Reconnaissance Orbiter (LRO) captured this image of the impact site of the Apollo 17 S-IVB stage. </a:t>
            </a:r>
            <a:r>
              <a:rPr lang="en-US" sz="1200" b="0" i="1" kern="1200" dirty="0">
                <a:solidFill>
                  <a:schemeClr val="tx1"/>
                </a:solidFill>
                <a:effectLst/>
                <a:latin typeface="+mn-lt"/>
                <a:ea typeface="+mn-ea"/>
                <a:cs typeface="+mn-cs"/>
              </a:rPr>
              <a:t>http://www.lroc.asu.edu/featured_sites/view_site/27</a:t>
            </a:r>
            <a:endParaRPr lang="en-US" i="0" dirty="0">
              <a:sym typeface="Wingdings" panose="05000000000000000000" pitchFamily="2" charset="2"/>
            </a:endParaRPr>
          </a:p>
          <a:p>
            <a:pPr marL="628650" lvl="1" indent="-171450">
              <a:buFont typeface="Arial" panose="020B0604020202020204" pitchFamily="34" charset="0"/>
              <a:buChar char="•"/>
            </a:pPr>
            <a:r>
              <a:rPr lang="en-US" i="0" dirty="0">
                <a:sym typeface="Wingdings" panose="05000000000000000000" pitchFamily="2" charset="2"/>
              </a:rPr>
              <a:t>S-IVBs were portions of the Saturn V rockets that brought astronauts to the Moon.</a:t>
            </a:r>
          </a:p>
          <a:p>
            <a:pPr marL="628650" lvl="1" indent="-171450">
              <a:buFont typeface="Arial" panose="020B0604020202020204" pitchFamily="34" charset="0"/>
              <a:buChar char="•"/>
            </a:pPr>
            <a:r>
              <a:rPr lang="en-US" i="0" dirty="0">
                <a:sym typeface="Wingdings" panose="05000000000000000000" pitchFamily="2" charset="2"/>
              </a:rPr>
              <a:t>Beginning with Apollo 13, the S-IVB rocket stages were deliberately impacted on the lunar surface after they were used. </a:t>
            </a:r>
          </a:p>
          <a:p>
            <a:pPr marL="1085850" lvl="2" indent="-171450">
              <a:buFont typeface="Arial" panose="020B0604020202020204" pitchFamily="34" charset="0"/>
              <a:buChar char="•"/>
            </a:pPr>
            <a:r>
              <a:rPr lang="en-US" i="0" dirty="0">
                <a:sym typeface="Wingdings" panose="05000000000000000000" pitchFamily="2" charset="2"/>
              </a:rPr>
              <a:t>Seismometers placed on the Moon by the Apollo astronauts measured the energy of these impacts to shed light on the Moon’s internal structure.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33333"/>
                </a:solidFill>
                <a:effectLst/>
                <a:latin typeface="Roboto" panose="02000000000000000000" pitchFamily="2" charset="0"/>
              </a:rPr>
              <a:t>The third stage of the Apollo 17 Saturn V launch vehicle was intentionally impacted on the lunar surface on December 10, 1972.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33333"/>
                </a:solidFill>
                <a:effectLst/>
                <a:latin typeface="Roboto" panose="02000000000000000000" pitchFamily="2" charset="0"/>
              </a:rPr>
              <a:t>The impact left a 31-meter diameter crater.</a:t>
            </a:r>
            <a:endParaRPr lang="en-US" i="0" dirty="0"/>
          </a:p>
        </p:txBody>
      </p:sp>
      <p:sp>
        <p:nvSpPr>
          <p:cNvPr id="4" name="Slide Number Placeholder 3"/>
          <p:cNvSpPr>
            <a:spLocks noGrp="1"/>
          </p:cNvSpPr>
          <p:nvPr>
            <p:ph type="sldNum" sz="quarter" idx="5"/>
          </p:nvPr>
        </p:nvSpPr>
        <p:spPr/>
        <p:txBody>
          <a:bodyPr/>
          <a:lstStyle/>
          <a:p>
            <a:fld id="{BBC85203-AFB5-4C5F-A739-A15855DE2D17}" type="slidenum">
              <a:rPr lang="en-US" smtClean="0"/>
              <a:t>38</a:t>
            </a:fld>
            <a:endParaRPr lang="en-US" dirty="0"/>
          </a:p>
        </p:txBody>
      </p:sp>
    </p:spTree>
    <p:extLst>
      <p:ext uri="{BB962C8B-B14F-4D97-AF65-F5344CB8AC3E}">
        <p14:creationId xmlns:p14="http://schemas.microsoft.com/office/powerpoint/2010/main" val="9226207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latin typeface="+mn-lt"/>
              </a:rPr>
              <a:t>-Image credit: </a:t>
            </a:r>
            <a:r>
              <a:rPr lang="en-US" i="1" dirty="0">
                <a:latin typeface="+mn-lt"/>
              </a:rPr>
              <a:t>NASA</a:t>
            </a:r>
            <a:r>
              <a:rPr lang="en-US" i="0" dirty="0">
                <a:latin typeface="+mn-lt"/>
              </a:rPr>
              <a:t> </a:t>
            </a:r>
            <a:r>
              <a:rPr lang="en-US" i="0" dirty="0">
                <a:latin typeface="+mn-lt"/>
                <a:sym typeface="Wingdings" panose="05000000000000000000" pitchFamily="2" charset="2"/>
              </a:rPr>
              <a:t> A</a:t>
            </a:r>
            <a:r>
              <a:rPr lang="en-US" b="0" i="0" dirty="0">
                <a:solidFill>
                  <a:srgbClr val="000000"/>
                </a:solidFill>
                <a:effectLst/>
                <a:latin typeface="Times New Roman" panose="02020603050405020304" pitchFamily="18" charset="0"/>
              </a:rPr>
              <a:t>pollo 17 command module pilot, Ronald Evans, is photographed performing an extravehicular activity (EVA) during the Apollo 17 spacecraft’s trans-earth coast. During his EVA, Evans retrieved film cassettes from the lunar sounder, mapping camera, and panoramic camera. The cylindrical object at Evans’ left side is the mapping camera cassette. The total time for the trans-earth EVA was 1 hour, 7 minutes, 18 seconds, and took place on December 17, 1972. Image ID: AS17-152-23391.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Times New Roman" panose="02020603050405020304" pitchFamily="18" charset="0"/>
              </a:rPr>
              <a:t>-More info: </a:t>
            </a:r>
            <a:r>
              <a:rPr lang="en-US" b="0" i="1" dirty="0">
                <a:solidFill>
                  <a:srgbClr val="000000"/>
                </a:solidFill>
                <a:effectLst/>
                <a:latin typeface="Times New Roman" panose="02020603050405020304" pitchFamily="18" charset="0"/>
              </a:rPr>
              <a:t>https://www.hq.nasa.gov/alsj/a17/a17.homeward.html</a:t>
            </a:r>
          </a:p>
        </p:txBody>
      </p:sp>
      <p:sp>
        <p:nvSpPr>
          <p:cNvPr id="4" name="Slide Number Placeholder 3"/>
          <p:cNvSpPr>
            <a:spLocks noGrp="1"/>
          </p:cNvSpPr>
          <p:nvPr>
            <p:ph type="sldNum" sz="quarter" idx="5"/>
          </p:nvPr>
        </p:nvSpPr>
        <p:spPr/>
        <p:txBody>
          <a:bodyPr/>
          <a:lstStyle/>
          <a:p>
            <a:fld id="{BBC85203-AFB5-4C5F-A739-A15855DE2D17}" type="slidenum">
              <a:rPr lang="en-US" smtClean="0"/>
              <a:t>39</a:t>
            </a:fld>
            <a:endParaRPr lang="en-US" dirty="0"/>
          </a:p>
        </p:txBody>
      </p:sp>
    </p:spTree>
    <p:extLst>
      <p:ext uri="{BB962C8B-B14F-4D97-AF65-F5344CB8AC3E}">
        <p14:creationId xmlns:p14="http://schemas.microsoft.com/office/powerpoint/2010/main" val="11005133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u="sng" dirty="0"/>
              <a:t>Left:</a:t>
            </a:r>
            <a:r>
              <a:rPr lang="en-US" i="0" u="none" dirty="0"/>
              <a:t> </a:t>
            </a:r>
            <a:r>
              <a:rPr lang="en-US" sz="1200" b="0" i="0" kern="1200" dirty="0">
                <a:solidFill>
                  <a:schemeClr val="tx1"/>
                </a:solidFill>
                <a:effectLst/>
                <a:latin typeface="+mn-lt"/>
                <a:ea typeface="+mn-ea"/>
                <a:cs typeface="+mn-cs"/>
              </a:rPr>
              <a:t>The Apollo 17 command module America just before splashdown. Image ID: </a:t>
            </a:r>
            <a:r>
              <a:rPr lang="en-US" b="0" i="0" dirty="0">
                <a:solidFill>
                  <a:srgbClr val="000000"/>
                </a:solidFill>
                <a:effectLst/>
                <a:latin typeface="Times New Roman" panose="02020603050405020304" pitchFamily="18" charset="0"/>
              </a:rPr>
              <a:t>S72-55834</a:t>
            </a:r>
            <a:r>
              <a:rPr lang="en-US" sz="1200" b="0" i="0" kern="1200" dirty="0">
                <a:solidFill>
                  <a:schemeClr val="tx1"/>
                </a:solidFill>
                <a:effectLst/>
                <a:latin typeface="+mn-lt"/>
                <a:ea typeface="+mn-ea"/>
                <a:cs typeface="+mn-cs"/>
              </a:rPr>
              <a:t>.</a:t>
            </a:r>
            <a:endParaRPr lang="en-US" sz="1200" b="0" i="0" u="sng"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sng" kern="1200" dirty="0">
                <a:solidFill>
                  <a:schemeClr val="tx1"/>
                </a:solidFill>
                <a:effectLst/>
                <a:latin typeface="+mn-lt"/>
                <a:ea typeface="+mn-ea"/>
                <a:cs typeface="+mn-cs"/>
              </a:rPr>
              <a:t>Right:</a:t>
            </a:r>
            <a:r>
              <a:rPr lang="en-US" sz="1200" b="0" i="0" u="none" kern="1200" dirty="0">
                <a:solidFill>
                  <a:schemeClr val="tx1"/>
                </a:solidFill>
                <a:effectLst/>
                <a:latin typeface="+mn-lt"/>
                <a:ea typeface="+mn-ea"/>
                <a:cs typeface="+mn-cs"/>
              </a:rPr>
              <a:t> </a:t>
            </a:r>
            <a:r>
              <a:rPr lang="en-US" b="0" i="0" dirty="0">
                <a:solidFill>
                  <a:srgbClr val="000000"/>
                </a:solidFill>
                <a:effectLst/>
                <a:latin typeface="Times New Roman" panose="02020603050405020304" pitchFamily="18" charset="0"/>
              </a:rPr>
              <a:t>The first of the crewmembers is winched up to the recovery helicopter while the other two wait in the raft with Navy divers. The recovery ship, the USS Ticonderoga, is in the background. </a:t>
            </a:r>
            <a:r>
              <a:rPr lang="en-US" sz="1200" b="0" i="0" u="none" kern="1200" dirty="0">
                <a:solidFill>
                  <a:schemeClr val="tx1"/>
                </a:solidFill>
                <a:effectLst/>
                <a:latin typeface="+mn-lt"/>
                <a:ea typeface="+mn-ea"/>
                <a:cs typeface="+mn-cs"/>
              </a:rPr>
              <a:t>Image ID: </a:t>
            </a:r>
            <a:r>
              <a:rPr lang="en-US" b="0" i="0" dirty="0">
                <a:solidFill>
                  <a:srgbClr val="000000"/>
                </a:solidFill>
                <a:effectLst/>
                <a:latin typeface="Times New Roman" panose="02020603050405020304" pitchFamily="18" charset="0"/>
              </a:rPr>
              <a:t>S72-55974.</a:t>
            </a:r>
            <a:endParaRPr lang="en-US" i="0" u="sng" dirty="0"/>
          </a:p>
          <a:p>
            <a:r>
              <a:rPr lang="en-US" i="0" dirty="0">
                <a:sym typeface="Wingdings" panose="05000000000000000000" pitchFamily="2" charset="2"/>
              </a:rPr>
              <a:t>-The Apollo 17 splashdown occurred </a:t>
            </a:r>
            <a:r>
              <a:rPr lang="en-US" i="0" baseline="0" dirty="0">
                <a:sym typeface="Wingdings" panose="05000000000000000000" pitchFamily="2" charset="2"/>
              </a:rPr>
              <a:t>on</a:t>
            </a:r>
            <a:r>
              <a:rPr lang="en-US" i="0" dirty="0">
                <a:sym typeface="Wingdings" panose="05000000000000000000" pitchFamily="2" charset="2"/>
              </a:rPr>
              <a:t> December 19, 1972,</a:t>
            </a:r>
            <a:r>
              <a:rPr lang="en-US" i="0" baseline="0" dirty="0">
                <a:sym typeface="Wingdings" panose="05000000000000000000" pitchFamily="2" charset="2"/>
              </a:rPr>
              <a:t> in the Pacific Ocean</a:t>
            </a:r>
            <a:r>
              <a:rPr lang="en-US" sz="1200" b="0" i="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BBC85203-AFB5-4C5F-A739-A15855DE2D17}" type="slidenum">
              <a:rPr lang="en-US" smtClean="0"/>
              <a:t>40</a:t>
            </a:fld>
            <a:endParaRPr lang="en-US" dirty="0"/>
          </a:p>
        </p:txBody>
      </p:sp>
    </p:spTree>
    <p:extLst>
      <p:ext uri="{BB962C8B-B14F-4D97-AF65-F5344CB8AC3E}">
        <p14:creationId xmlns:p14="http://schemas.microsoft.com/office/powerpoint/2010/main" val="26964025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u="sng" dirty="0"/>
              <a:t>Left:</a:t>
            </a:r>
            <a:r>
              <a:rPr lang="en-US" i="0" u="none" dirty="0"/>
              <a:t> </a:t>
            </a:r>
            <a:r>
              <a:rPr lang="en-US" sz="1200" b="0" i="0" kern="1200" dirty="0">
                <a:solidFill>
                  <a:schemeClr val="tx1"/>
                </a:solidFill>
                <a:effectLst/>
                <a:latin typeface="+mn-lt"/>
                <a:ea typeface="+mn-ea"/>
                <a:cs typeface="+mn-cs"/>
              </a:rPr>
              <a:t>The Apollo 17 recovery dinner cake. Image ID: </a:t>
            </a:r>
            <a:r>
              <a:rPr lang="en-US" b="0" i="0" dirty="0">
                <a:solidFill>
                  <a:srgbClr val="000000"/>
                </a:solidFill>
                <a:effectLst/>
                <a:latin typeface="Times New Roman" panose="02020603050405020304" pitchFamily="18" charset="0"/>
              </a:rPr>
              <a:t>S72-56068</a:t>
            </a:r>
            <a:r>
              <a:rPr lang="en-US" sz="1200" b="0" i="0" kern="1200" dirty="0">
                <a:solidFill>
                  <a:schemeClr val="tx1"/>
                </a:solidFill>
                <a:effectLst/>
                <a:latin typeface="+mn-lt"/>
                <a:ea typeface="+mn-ea"/>
                <a:cs typeface="+mn-cs"/>
              </a:rPr>
              <a:t>.</a:t>
            </a:r>
            <a:endParaRPr lang="en-US" sz="1200" b="0" i="0" u="sng"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sng" kern="1200" dirty="0">
                <a:solidFill>
                  <a:schemeClr val="tx1"/>
                </a:solidFill>
                <a:effectLst/>
                <a:latin typeface="+mn-lt"/>
                <a:ea typeface="+mn-ea"/>
                <a:cs typeface="+mn-cs"/>
              </a:rPr>
              <a:t>Right:</a:t>
            </a:r>
            <a:r>
              <a:rPr lang="en-US" sz="1200" b="0" i="0" u="none" kern="1200" dirty="0">
                <a:solidFill>
                  <a:schemeClr val="tx1"/>
                </a:solidFill>
                <a:effectLst/>
                <a:latin typeface="+mn-lt"/>
                <a:ea typeface="+mn-ea"/>
                <a:cs typeface="+mn-cs"/>
              </a:rPr>
              <a:t> </a:t>
            </a:r>
            <a:r>
              <a:rPr lang="en-US" b="0" i="0" dirty="0">
                <a:solidFill>
                  <a:srgbClr val="000000"/>
                </a:solidFill>
                <a:effectLst/>
                <a:latin typeface="Times New Roman" panose="02020603050405020304" pitchFamily="18" charset="0"/>
              </a:rPr>
              <a:t>The Apollo 17 astronauts prepare to cut the recovery cake onboard the USS Ticonderoga. Im</a:t>
            </a:r>
            <a:r>
              <a:rPr lang="en-US" sz="1200" b="0" i="0" kern="1200" dirty="0">
                <a:solidFill>
                  <a:schemeClr val="tx1"/>
                </a:solidFill>
                <a:effectLst/>
                <a:latin typeface="+mn-lt"/>
                <a:ea typeface="+mn-ea"/>
                <a:cs typeface="+mn-cs"/>
              </a:rPr>
              <a:t>age ID: </a:t>
            </a:r>
            <a:r>
              <a:rPr lang="en-US" b="0" i="0" dirty="0">
                <a:solidFill>
                  <a:srgbClr val="000000"/>
                </a:solidFill>
                <a:effectLst/>
                <a:latin typeface="Times New Roman" panose="02020603050405020304" pitchFamily="18" charset="0"/>
              </a:rPr>
              <a:t>S72-56081</a:t>
            </a:r>
            <a:r>
              <a:rPr lang="en-US" sz="1200" b="0" i="0" kern="1200" dirty="0">
                <a:solidFill>
                  <a:schemeClr val="tx1"/>
                </a:solidFill>
                <a:effectLst/>
                <a:latin typeface="+mn-lt"/>
                <a:ea typeface="+mn-ea"/>
                <a:cs typeface="+mn-cs"/>
              </a:rPr>
              <a:t>.</a:t>
            </a:r>
            <a:endParaRPr lang="en-US" sz="1200" b="0" i="0" u="sng"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41</a:t>
            </a:fld>
            <a:endParaRPr lang="en-US" dirty="0"/>
          </a:p>
        </p:txBody>
      </p:sp>
    </p:spTree>
    <p:extLst>
      <p:ext uri="{BB962C8B-B14F-4D97-AF65-F5344CB8AC3E}">
        <p14:creationId xmlns:p14="http://schemas.microsoft.com/office/powerpoint/2010/main" val="5345774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-Image credits: </a:t>
            </a:r>
            <a:r>
              <a:rPr lang="en-US" sz="1200" i="1" kern="1200" dirty="0">
                <a:solidFill>
                  <a:schemeClr val="tx1"/>
                </a:solidFill>
                <a:effectLst/>
                <a:latin typeface="+mn-lt"/>
                <a:ea typeface="+mn-ea"/>
                <a:cs typeface="+mn-cs"/>
              </a:rPr>
              <a:t>NASA</a:t>
            </a:r>
            <a:endParaRPr lang="en-US" sz="1200" i="0" kern="1200" dirty="0">
              <a:solidFill>
                <a:schemeClr val="tx1"/>
              </a:solidFill>
              <a:effectLst/>
              <a:latin typeface="+mn-lt"/>
              <a:ea typeface="+mn-ea"/>
              <a:cs typeface="+mn-cs"/>
              <a:sym typeface="Wingdings" panose="05000000000000000000" pitchFamily="2" charset="2"/>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u="sng" kern="1200" dirty="0">
                <a:solidFill>
                  <a:schemeClr val="tx1"/>
                </a:solidFill>
                <a:effectLst/>
                <a:latin typeface="+mn-lt"/>
                <a:ea typeface="+mn-ea"/>
                <a:cs typeface="+mn-cs"/>
                <a:sym typeface="Wingdings" panose="05000000000000000000" pitchFamily="2" charset="2"/>
              </a:rPr>
              <a:t>Left:</a:t>
            </a:r>
            <a:r>
              <a:rPr lang="en-US" sz="1200" i="0" u="none" kern="1200" dirty="0">
                <a:solidFill>
                  <a:schemeClr val="tx1"/>
                </a:solidFill>
                <a:effectLst/>
                <a:latin typeface="+mn-lt"/>
                <a:ea typeface="+mn-ea"/>
                <a:cs typeface="+mn-cs"/>
                <a:sym typeface="Wingdings" panose="05000000000000000000" pitchFamily="2" charset="2"/>
              </a:rPr>
              <a:t> Apollo 17 rake sample 76535,6.</a:t>
            </a:r>
            <a:r>
              <a:rPr lang="en-US" dirty="0"/>
              <a:t> Classified as a Troctolite, it appears almost gem-like due to its atypical luster and color (unusual compared to the rest of the Apollo Lunar Collection) and has a unique crystalline structure consisting almost entirely of large grains of homogeneous olivine and plagioclase in near equal quantities. Image ID: </a:t>
            </a:r>
            <a:r>
              <a:rPr lang="en-US" b="0" i="0" dirty="0">
                <a:solidFill>
                  <a:srgbClr val="000000"/>
                </a:solidFill>
                <a:effectLst/>
                <a:latin typeface="Arial" panose="020B0604020202020204" pitchFamily="34" charset="0"/>
              </a:rPr>
              <a:t>S73-19596.</a:t>
            </a:r>
            <a:endParaRPr lang="en-US" sz="1200" i="0" u="sng" kern="1200" dirty="0">
              <a:solidFill>
                <a:schemeClr val="tx1"/>
              </a:solidFill>
              <a:effectLst/>
              <a:latin typeface="+mn-lt"/>
              <a:ea typeface="+mn-ea"/>
              <a:cs typeface="+mn-cs"/>
              <a:sym typeface="Wingdings" panose="05000000000000000000" pitchFamily="2" charset="2"/>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u="sng" kern="1200" dirty="0">
                <a:solidFill>
                  <a:schemeClr val="tx1"/>
                </a:solidFill>
                <a:effectLst/>
                <a:latin typeface="+mn-lt"/>
                <a:ea typeface="+mn-ea"/>
                <a:cs typeface="+mn-cs"/>
                <a:sym typeface="Wingdings" panose="05000000000000000000" pitchFamily="2" charset="2"/>
              </a:rPr>
              <a:t>Right:</a:t>
            </a:r>
            <a:r>
              <a:rPr lang="en-US" sz="1200" i="0" kern="1200" dirty="0">
                <a:solidFill>
                  <a:schemeClr val="tx1"/>
                </a:solidFill>
                <a:effectLst/>
                <a:latin typeface="+mn-lt"/>
                <a:ea typeface="+mn-ea"/>
                <a:cs typeface="+mn-cs"/>
                <a:sym typeface="Wingdings" panose="05000000000000000000" pitchFamily="2" charset="2"/>
              </a:rPr>
              <a:t> </a:t>
            </a:r>
            <a:r>
              <a:rPr lang="en-US" b="0" i="0" dirty="0">
                <a:solidFill>
                  <a:srgbClr val="333333"/>
                </a:solidFill>
                <a:effectLst/>
                <a:latin typeface="Arial" panose="020B0604020202020204" pitchFamily="34" charset="0"/>
              </a:rPr>
              <a:t>Apollo 17 sample 70017. This rock is classified as a high-titanium basalt and is highly vesicular, containing many visible voids, which are now the empty chambers of ancient gas bubbles, illustrating this rock’s volcanic origin. T</a:t>
            </a:r>
            <a:r>
              <a:rPr lang="en-US" b="0" i="0" dirty="0">
                <a:solidFill>
                  <a:srgbClr val="EEEEEE"/>
                </a:solidFill>
                <a:effectLst/>
                <a:latin typeface="Roboto" panose="02000000000000000000" pitchFamily="2" charset="0"/>
              </a:rPr>
              <a:t>hought to be the very last rock to be picked up on the Moon by the Apollo missions, it is now known as the </a:t>
            </a:r>
            <a:r>
              <a:rPr lang="en-US" b="0" i="1" dirty="0">
                <a:solidFill>
                  <a:srgbClr val="EEEEEE"/>
                </a:solidFill>
                <a:effectLst/>
                <a:latin typeface="Roboto" panose="02000000000000000000" pitchFamily="2" charset="0"/>
              </a:rPr>
              <a:t>Children of the World rock</a:t>
            </a:r>
            <a:r>
              <a:rPr lang="en-US" b="0" i="0" dirty="0">
                <a:solidFill>
                  <a:srgbClr val="EEEEEE"/>
                </a:solidFill>
                <a:effectLst/>
                <a:latin typeface="Roboto" panose="02000000000000000000" pitchFamily="2" charset="0"/>
              </a:rPr>
              <a:t>. Collected as a good will rock to be shared with every country of that era, it was meant to honor and celebrate the children who would be the future hope of exploration and peaceful collaboration among nations. 70017 was subdivided and presented to the leaders of 135 countries and all 50 U.S. states. </a:t>
            </a:r>
            <a:r>
              <a:rPr lang="en-US" sz="1200" i="0" kern="1200" dirty="0">
                <a:solidFill>
                  <a:schemeClr val="tx1"/>
                </a:solidFill>
                <a:effectLst/>
                <a:latin typeface="+mn-lt"/>
                <a:ea typeface="+mn-ea"/>
                <a:cs typeface="+mn-cs"/>
                <a:sym typeface="Wingdings" panose="05000000000000000000" pitchFamily="2" charset="2"/>
              </a:rPr>
              <a:t>Image ID: </a:t>
            </a:r>
            <a:r>
              <a:rPr lang="en-US" b="0" i="0" dirty="0">
                <a:solidFill>
                  <a:srgbClr val="000000"/>
                </a:solidFill>
                <a:effectLst/>
                <a:latin typeface="Arial" panose="020B0604020202020204" pitchFamily="34" charset="0"/>
              </a:rPr>
              <a:t>S73-15723.</a:t>
            </a:r>
            <a:endParaRPr lang="en-US" sz="1200" i="0" kern="1200" dirty="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-The Apollo 17 crew collected 741 individual rock and soil samples, including a deep drill core with material from 3 meters below the lunar surface, with a total mass of roughly 243 pounds (110 kilograms).</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a:t>
            </a:r>
            <a:r>
              <a:rPr lang="en-US" i="0" dirty="0"/>
              <a:t>The overall set of lunar samples collected during the Apollo program can be classified into 3 major rock types: basalts, breccias (rocks that are composed of fragments of other, older rocks), and highland crustal rocks. Apollo 17 collected important examples of all three rock types. </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Rocks from the floor of the Taurus-Littrow valley are mostly mare basalts. Basalt consists primarily of the minerals plagioclase and pyroxene and is formed from molten lava.</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The Serenitatis basin formed from the impact of a large asteroid or comet with the Moon. The Taurus Mountains surrounding the Apollo 17 landing site were pushed up by this impact. Impact breccias from the younger </a:t>
            </a:r>
            <a:r>
              <a:rPr lang="en-US" i="0" dirty="0" err="1"/>
              <a:t>Imbrium</a:t>
            </a:r>
            <a:r>
              <a:rPr lang="en-US" i="0" dirty="0"/>
              <a:t> basin impact were later deposited on top of the Taurus Mountains. </a:t>
            </a:r>
          </a:p>
          <a:p>
            <a:pPr marL="10858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Many of the rocks from the South Massif landslide at Stations 2 and 3 and from the boulders that rolled down the North Massif at Stations 6 and 7 are impact melt breccias from one of these two large impact events.</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The Apollo 17 astronauts also collected several rare types of lunar rock, including </a:t>
            </a:r>
            <a:r>
              <a:rPr lang="en-US" b="0" i="0" dirty="0">
                <a:solidFill>
                  <a:srgbClr val="121212"/>
                </a:solidFill>
                <a:effectLst/>
                <a:latin typeface="futura-pt"/>
              </a:rPr>
              <a:t>norite, troctolite, and </a:t>
            </a:r>
            <a:r>
              <a:rPr lang="en-US" b="0" i="0" dirty="0" err="1">
                <a:solidFill>
                  <a:srgbClr val="121212"/>
                </a:solidFill>
                <a:effectLst/>
                <a:latin typeface="futura-pt"/>
              </a:rPr>
              <a:t>dunite</a:t>
            </a:r>
            <a:r>
              <a:rPr lang="en-US" b="0" i="0" dirty="0">
                <a:solidFill>
                  <a:srgbClr val="121212"/>
                </a:solidFill>
                <a:effectLst/>
                <a:latin typeface="futura-pt"/>
              </a:rPr>
              <a:t>. Norite consists primarily of the minerals plagioclase and orthopyroxene. Troctolite consists primarily of plagioclase and olivine, and </a:t>
            </a:r>
            <a:r>
              <a:rPr lang="en-US" b="0" i="0" dirty="0" err="1">
                <a:solidFill>
                  <a:srgbClr val="121212"/>
                </a:solidFill>
                <a:effectLst/>
                <a:latin typeface="futura-pt"/>
              </a:rPr>
              <a:t>dunite</a:t>
            </a:r>
            <a:r>
              <a:rPr lang="en-US" b="0" i="0" dirty="0">
                <a:solidFill>
                  <a:srgbClr val="121212"/>
                </a:solidFill>
                <a:effectLst/>
                <a:latin typeface="futura-pt"/>
              </a:rPr>
              <a:t> is nearly pure olivine. </a:t>
            </a:r>
          </a:p>
          <a:p>
            <a:pPr marL="10858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121212"/>
                </a:solidFill>
                <a:effectLst/>
                <a:latin typeface="futura-pt"/>
              </a:rPr>
              <a:t>Many of these rocks originally formed in the lower half of the Moon’s crust during the solidification of the Moon’s magma ocean. These rocks formed between 4.2 and 4.5 billion years ago (the solar system formed about 4.56 billion years ago). They were later brought to the Moon’s surface by large asteroid impacts, such the impact that formed the Serenitatis basin.</a:t>
            </a:r>
            <a:endParaRPr lang="en-US" i="0" dirty="0"/>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-More info: </a:t>
            </a:r>
            <a:r>
              <a:rPr lang="en-US" i="1" dirty="0"/>
              <a:t>https://www.lpi.usra.edu/lunar/missions/apollo/apollo_17/samples/</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-Apollo 17 sample catalog: </a:t>
            </a:r>
            <a:r>
              <a:rPr lang="en-US" i="1" dirty="0"/>
              <a:t>https://www.hq.nasa.gov/alsj/a17/a17sampcat.html</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-JSC Lunar Sample Compendium: </a:t>
            </a:r>
            <a:r>
              <a:rPr lang="en-US" i="1" dirty="0"/>
              <a:t>https://curator.jsc.nasa.gov/lunar/lsc/index.cfm</a:t>
            </a:r>
            <a:endParaRPr lang="en-US" i="0" dirty="0"/>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-Explore some of the Apollo 17 samples with Astromaterials 3D: </a:t>
            </a:r>
            <a:r>
              <a:rPr lang="en-US" i="1" dirty="0"/>
              <a:t>https://ares.jsc.nasa.gov/astromaterials3d/sample-catalog.htm?origin=A17</a:t>
            </a:r>
          </a:p>
        </p:txBody>
      </p:sp>
      <p:sp>
        <p:nvSpPr>
          <p:cNvPr id="4" name="Slide Number Placeholder 3"/>
          <p:cNvSpPr>
            <a:spLocks noGrp="1"/>
          </p:cNvSpPr>
          <p:nvPr>
            <p:ph type="sldNum" sz="quarter" idx="5"/>
          </p:nvPr>
        </p:nvSpPr>
        <p:spPr/>
        <p:txBody>
          <a:bodyPr/>
          <a:lstStyle/>
          <a:p>
            <a:fld id="{BBC85203-AFB5-4C5F-A739-A15855DE2D17}" type="slidenum">
              <a:rPr lang="en-US" smtClean="0"/>
              <a:t>42</a:t>
            </a:fld>
            <a:endParaRPr lang="en-US" dirty="0"/>
          </a:p>
        </p:txBody>
      </p:sp>
    </p:spTree>
    <p:extLst>
      <p:ext uri="{BB962C8B-B14F-4D97-AF65-F5344CB8AC3E}">
        <p14:creationId xmlns:p14="http://schemas.microsoft.com/office/powerpoint/2010/main" val="5476998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NASA/James Blair </a:t>
            </a:r>
            <a:r>
              <a:rPr lang="en-US" sz="1200" b="0" i="0" kern="1200" dirty="0">
                <a:solidFill>
                  <a:schemeClr val="tx1"/>
                </a:solidFill>
                <a:effectLst/>
                <a:latin typeface="+mn-lt"/>
                <a:ea typeface="+mn-ea"/>
                <a:cs typeface="+mn-cs"/>
                <a:sym typeface="Wingdings" panose="05000000000000000000" pitchFamily="2" charset="2"/>
              </a:rPr>
              <a:t> </a:t>
            </a:r>
            <a:r>
              <a:rPr lang="en-US" b="0" i="0" dirty="0">
                <a:solidFill>
                  <a:srgbClr val="000000"/>
                </a:solidFill>
                <a:effectLst/>
                <a:latin typeface="Helvetica Neue"/>
              </a:rPr>
              <a:t>Pictured from left: Apollo sample processors Andrea </a:t>
            </a:r>
            <a:r>
              <a:rPr lang="en-US" b="0" i="0" dirty="0" err="1">
                <a:solidFill>
                  <a:srgbClr val="000000"/>
                </a:solidFill>
                <a:effectLst/>
                <a:latin typeface="Helvetica Neue"/>
              </a:rPr>
              <a:t>Mosie</a:t>
            </a:r>
            <a:r>
              <a:rPr lang="en-US" b="0" i="0" dirty="0">
                <a:solidFill>
                  <a:srgbClr val="000000"/>
                </a:solidFill>
                <a:effectLst/>
                <a:latin typeface="Helvetica Neue"/>
              </a:rPr>
              <a:t>, Charis </a:t>
            </a:r>
            <a:r>
              <a:rPr lang="en-US" b="0" i="0" dirty="0" err="1">
                <a:solidFill>
                  <a:srgbClr val="000000"/>
                </a:solidFill>
                <a:effectLst/>
                <a:latin typeface="Helvetica Neue"/>
              </a:rPr>
              <a:t>Krysher</a:t>
            </a:r>
            <a:r>
              <a:rPr lang="en-US" b="0" i="0" dirty="0">
                <a:solidFill>
                  <a:srgbClr val="000000"/>
                </a:solidFill>
                <a:effectLst/>
                <a:latin typeface="Helvetica Neue"/>
              </a:rPr>
              <a:t> and Juliane Gross open Apollo 17 lunar sample 73002 at NASA’s Johnson Space Center.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Helvetica Neue"/>
              </a:rPr>
              <a:t>-Lunar sample 73002 was </a:t>
            </a:r>
            <a:r>
              <a:rPr lang="en-US" dirty="0">
                <a:sym typeface="Wingdings" panose="05000000000000000000" pitchFamily="2" charset="2"/>
              </a:rPr>
              <a:t>opened on Nov. 5, 2019, in the Lunar Curation Laboratory at NASA’s Johnson Space Center. It had been collected on the Moon by Apollo 17 astronauts Gene Cernan and Jack Schmitt, who drove a 4-centimeter-wide tube into the surface of the Moon to collect it. The sample was opened as part of NASA’s Apollo Next Generation Sample Analysis (ANGSA) initiative, which is leveraging advanced technologies to study Apollo samples using new tools that were not available when the samples were originally returned to Earth.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-Since the Apollo era, all samples that were returned to Earth have been carefully stored in the laboratory to preserve them for future generations. Most samples have been well studied, and many are the subject of ongoing research.</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anose="05000000000000000000" pitchFamily="2" charset="2"/>
              </a:rPr>
              <a:t>However, NASA also made the decision to keep some samples completely untouched as an investment in the future, allowing them to be analyzed with more advanced technologies as they are developed.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anose="05000000000000000000" pitchFamily="2" charset="2"/>
              </a:rPr>
              <a:t>These include samples that remained sealed in their original containers, as well as some stored under special conditions, all intended to be opened and analyzed with more advanced analytical technologies than were available during Apollo.</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anose="05000000000000000000" pitchFamily="2" charset="2"/>
              </a:rPr>
              <a:t>The unopened Apollo samples were collected on Apollos 15, 16 and 17.</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anose="05000000000000000000" pitchFamily="2" charset="2"/>
              </a:rPr>
              <a:t>Two of those samples, 73002 and 73001, both collected on Apollo 17, are being studied as part of ANGSA.</a:t>
            </a:r>
          </a:p>
          <a:p>
            <a:pPr marL="20002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anose="05000000000000000000" pitchFamily="2" charset="2"/>
              </a:rPr>
              <a:t>This research is helping us to prepare for returning humans to the Moon as part of NASA’s Artemis missions to the Moon’s South Pole.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anose="05000000000000000000" pitchFamily="2" charset="2"/>
              </a:rPr>
              <a:t>Advances in techniques such as non-destructive 3D imaging, mass spectrometry and ultra-high resolution microtomy are allowing for a coordinated study of these samples at an unprecedented scale.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-Nov. 6, 2019: NASA Opens Previously Unopened Apollo Sample Ahead of Artemis Missions  </a:t>
            </a:r>
            <a:r>
              <a:rPr lang="en-US" i="1" dirty="0"/>
              <a:t>https://www.nasa.gov/feature/nasa-opens-previously-unopened-apollo-sample-ahead-of-artemis-missions</a:t>
            </a:r>
          </a:p>
          <a:p>
            <a:r>
              <a:rPr lang="en-US" sz="1200" b="0" i="0" kern="1200" baseline="0" dirty="0">
                <a:solidFill>
                  <a:schemeClr val="tx1"/>
                </a:solidFill>
                <a:effectLst/>
                <a:latin typeface="+mn-lt"/>
                <a:ea typeface="+mn-ea"/>
                <a:cs typeface="+mn-cs"/>
              </a:rPr>
              <a:t>-Dec. 23, 2019: Our Favorite Holiday Gift? A Box of Apollo Moon Soil </a:t>
            </a:r>
            <a:r>
              <a:rPr lang="en-US" sz="1200" b="0" i="0" kern="1200" baseline="0" dirty="0">
                <a:solidFill>
                  <a:schemeClr val="tx1"/>
                </a:solidFill>
                <a:effectLst/>
                <a:latin typeface="+mn-lt"/>
                <a:ea typeface="+mn-ea"/>
                <a:cs typeface="+mn-cs"/>
                <a:sym typeface="Wingdings" panose="05000000000000000000" pitchFamily="2" charset="2"/>
              </a:rPr>
              <a:t> </a:t>
            </a:r>
            <a:r>
              <a:rPr lang="en-US" sz="1200" b="0" i="1" kern="1200" baseline="0" dirty="0">
                <a:solidFill>
                  <a:schemeClr val="tx1"/>
                </a:solidFill>
                <a:effectLst/>
                <a:latin typeface="+mn-lt"/>
                <a:ea typeface="+mn-ea"/>
                <a:cs typeface="+mn-cs"/>
                <a:sym typeface="Wingdings" panose="05000000000000000000" pitchFamily="2" charset="2"/>
              </a:rPr>
              <a:t>https://www.nasa.gov/feature/goddard/2019/the-best-holiday-gift-of-all-50-year-old-moon-soil</a:t>
            </a:r>
            <a:endParaRPr lang="en-US" sz="1200" b="0" i="1"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-March 4, 2022: NASA Studies ‘New’ 50-Year-Old Lunar Sample to Prep for Return to Moon </a:t>
            </a:r>
            <a:r>
              <a:rPr lang="en-US" sz="1200" b="0" i="0" kern="1200" baseline="0" dirty="0">
                <a:solidFill>
                  <a:schemeClr val="tx1"/>
                </a:solidFill>
                <a:effectLst/>
                <a:latin typeface="+mn-lt"/>
                <a:ea typeface="+mn-ea"/>
                <a:cs typeface="+mn-cs"/>
                <a:sym typeface="Wingdings" panose="05000000000000000000" pitchFamily="2" charset="2"/>
              </a:rPr>
              <a:t> </a:t>
            </a:r>
            <a:r>
              <a:rPr lang="en-US" sz="1200" b="0" i="1" kern="1200" baseline="0" dirty="0">
                <a:solidFill>
                  <a:schemeClr val="tx1"/>
                </a:solidFill>
                <a:effectLst/>
                <a:latin typeface="+mn-lt"/>
                <a:ea typeface="+mn-ea"/>
                <a:cs typeface="+mn-cs"/>
                <a:sym typeface="Wingdings" panose="05000000000000000000" pitchFamily="2" charset="2"/>
              </a:rPr>
              <a:t>https://www.nasa.gov/feature/nasa-studies-new-50-year-old-lunar-sample-to-prep-for-return-to-moon</a:t>
            </a:r>
            <a:endParaRPr lang="en-US" sz="1200" b="0" i="1"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-May 3, 2022: NASA Goddard Scientists Begin Studying 50-year-old Frozen Apollo 17 Samples </a:t>
            </a:r>
            <a:r>
              <a:rPr lang="en-US" dirty="0">
                <a:sym typeface="Wingdings" panose="05000000000000000000" pitchFamily="2" charset="2"/>
              </a:rPr>
              <a:t> </a:t>
            </a:r>
            <a:r>
              <a:rPr lang="en-US" i="1" dirty="0"/>
              <a:t>https://www.nasa.gov/feature/goddard/2022/apollo-17-lunar-samples</a:t>
            </a:r>
          </a:p>
        </p:txBody>
      </p:sp>
      <p:sp>
        <p:nvSpPr>
          <p:cNvPr id="4" name="Slide Number Placeholder 3"/>
          <p:cNvSpPr>
            <a:spLocks noGrp="1"/>
          </p:cNvSpPr>
          <p:nvPr>
            <p:ph type="sldNum" sz="quarter" idx="10"/>
          </p:nvPr>
        </p:nvSpPr>
        <p:spPr/>
        <p:txBody>
          <a:bodyPr/>
          <a:lstStyle/>
          <a:p>
            <a:fld id="{BBC85203-AFB5-4C5F-A739-A15855DE2D17}" type="slidenum">
              <a:rPr lang="en-US" smtClean="0"/>
              <a:t>43</a:t>
            </a:fld>
            <a:endParaRPr lang="en-US" dirty="0"/>
          </a:p>
        </p:txBody>
      </p:sp>
    </p:spTree>
    <p:extLst>
      <p:ext uri="{BB962C8B-B14F-4D97-AF65-F5344CB8AC3E}">
        <p14:creationId xmlns:p14="http://schemas.microsoft.com/office/powerpoint/2010/main" val="6179087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latin typeface="+mn-lt"/>
              </a:rPr>
              <a:t>-Image credit: </a:t>
            </a:r>
            <a:r>
              <a:rPr lang="en-US" i="1" dirty="0">
                <a:latin typeface="+mn-lt"/>
              </a:rPr>
              <a:t>NASA</a:t>
            </a:r>
            <a:r>
              <a:rPr lang="en-US" i="0" dirty="0">
                <a:latin typeface="+mn-lt"/>
              </a:rPr>
              <a:t> </a:t>
            </a:r>
            <a:r>
              <a:rPr lang="en-US" i="0" dirty="0">
                <a:latin typeface="+mn-lt"/>
                <a:sym typeface="Wingdings" panose="05000000000000000000" pitchFamily="2" charset="2"/>
              </a:rPr>
              <a:t> Apollo 17 lunar module Challenger’s rendezvous with the command module America.</a:t>
            </a:r>
            <a:r>
              <a:rPr lang="en-US" b="0" i="0" dirty="0">
                <a:solidFill>
                  <a:srgbClr val="000000"/>
                </a:solidFill>
                <a:effectLst/>
                <a:latin typeface="Times New Roman" panose="02020603050405020304" pitchFamily="18" charset="0"/>
              </a:rPr>
              <a:t> Image ID: AS17-149-22847.</a:t>
            </a:r>
            <a:endParaRPr lang="en-US" i="1" dirty="0">
              <a:latin typeface="+mn-lt"/>
            </a:endParaRPr>
          </a:p>
          <a:p>
            <a:r>
              <a:rPr lang="en-US" i="0" dirty="0">
                <a:latin typeface="+mn-lt"/>
              </a:rPr>
              <a:t>-Farthest point traveled from the lunar module:</a:t>
            </a:r>
            <a:r>
              <a:rPr lang="en-US" i="0" baseline="0" dirty="0">
                <a:latin typeface="+mn-lt"/>
              </a:rPr>
              <a:t> 4.74 mi (7.63 km)</a:t>
            </a:r>
          </a:p>
          <a:p>
            <a:r>
              <a:rPr lang="en-US" i="0" dirty="0">
                <a:latin typeface="+mn-lt"/>
              </a:rPr>
              <a:t>-Compare to Apollo 11:</a:t>
            </a:r>
          </a:p>
          <a:p>
            <a:pPr marL="628650" lvl="1" indent="-171450" algn="l">
              <a:buFont typeface="Arial" panose="020B0604020202020204" pitchFamily="34" charset="0"/>
              <a:buChar char="•"/>
            </a:pPr>
            <a:r>
              <a:rPr lang="en-US" sz="1200" b="1" dirty="0">
                <a:latin typeface="+mn-lt"/>
              </a:rPr>
              <a:t>60 m</a:t>
            </a:r>
            <a:r>
              <a:rPr lang="en-US" sz="1200" b="0" dirty="0">
                <a:latin typeface="+mn-lt"/>
              </a:rPr>
              <a:t> – farthest point traveled from the lunar module (no lunar rover!)</a:t>
            </a:r>
            <a:endParaRPr lang="en-US" sz="1200" b="1" dirty="0">
              <a:latin typeface="+mn-lt"/>
            </a:endParaRPr>
          </a:p>
          <a:p>
            <a:pPr marL="628650" lvl="1" indent="-171450" algn="l">
              <a:buFont typeface="Arial" panose="020B0604020202020204" pitchFamily="34" charset="0"/>
              <a:buChar char="•"/>
            </a:pPr>
            <a:r>
              <a:rPr lang="en-US" sz="1200" b="1" dirty="0">
                <a:latin typeface="+mn-lt"/>
              </a:rPr>
              <a:t>2.5 </a:t>
            </a:r>
            <a:r>
              <a:rPr lang="en-US" sz="1200" b="1" dirty="0" err="1">
                <a:latin typeface="+mn-lt"/>
              </a:rPr>
              <a:t>hrs</a:t>
            </a:r>
            <a:r>
              <a:rPr lang="en-US" sz="1200" dirty="0">
                <a:latin typeface="+mn-lt"/>
              </a:rPr>
              <a:t> spent outside the lunar module</a:t>
            </a:r>
          </a:p>
          <a:p>
            <a:pPr marL="628650" lvl="1" indent="-171450" algn="l">
              <a:buFont typeface="Arial" panose="020B0604020202020204" pitchFamily="34" charset="0"/>
              <a:buChar char="•"/>
            </a:pPr>
            <a:r>
              <a:rPr lang="en-US" sz="1200" b="1" dirty="0">
                <a:latin typeface="+mn-lt"/>
              </a:rPr>
              <a:t>47.8 </a:t>
            </a:r>
            <a:r>
              <a:rPr lang="en-US" sz="1200" b="1" dirty="0" err="1">
                <a:latin typeface="+mn-lt"/>
              </a:rPr>
              <a:t>lbs</a:t>
            </a:r>
            <a:r>
              <a:rPr lang="en-US" sz="1200" b="1" dirty="0">
                <a:latin typeface="+mn-lt"/>
              </a:rPr>
              <a:t> </a:t>
            </a:r>
            <a:r>
              <a:rPr lang="en-US" sz="1200" dirty="0">
                <a:latin typeface="+mn-lt"/>
              </a:rPr>
              <a:t>of samples collected</a:t>
            </a:r>
          </a:p>
          <a:p>
            <a:pPr marL="628650" lvl="1" indent="-171450" algn="l">
              <a:buFont typeface="Arial" panose="020B0604020202020204" pitchFamily="34" charset="0"/>
              <a:buChar char="•"/>
            </a:pPr>
            <a:r>
              <a:rPr lang="en-US" sz="1200" b="1" dirty="0">
                <a:latin typeface="+mn-lt"/>
              </a:rPr>
              <a:t>195 </a:t>
            </a:r>
            <a:r>
              <a:rPr lang="en-US" sz="1200" b="1" dirty="0" err="1">
                <a:latin typeface="+mn-lt"/>
              </a:rPr>
              <a:t>hrs</a:t>
            </a:r>
            <a:r>
              <a:rPr lang="en-US" sz="1200" b="1" dirty="0">
                <a:latin typeface="+mn-lt"/>
              </a:rPr>
              <a:t>, 18 min, 35 sec </a:t>
            </a:r>
            <a:r>
              <a:rPr lang="en-US" sz="1200" dirty="0">
                <a:latin typeface="+mn-lt"/>
              </a:rPr>
              <a:t>(~8 days) total mission time</a:t>
            </a:r>
          </a:p>
        </p:txBody>
      </p:sp>
      <p:sp>
        <p:nvSpPr>
          <p:cNvPr id="4" name="Slide Number Placeholder 3"/>
          <p:cNvSpPr>
            <a:spLocks noGrp="1"/>
          </p:cNvSpPr>
          <p:nvPr>
            <p:ph type="sldNum" sz="quarter" idx="5"/>
          </p:nvPr>
        </p:nvSpPr>
        <p:spPr/>
        <p:txBody>
          <a:bodyPr/>
          <a:lstStyle/>
          <a:p>
            <a:fld id="{BBC85203-AFB5-4C5F-A739-A15855DE2D17}" type="slidenum">
              <a:rPr lang="en-US" smtClean="0"/>
              <a:t>44</a:t>
            </a:fld>
            <a:endParaRPr lang="en-US" dirty="0"/>
          </a:p>
        </p:txBody>
      </p:sp>
    </p:spTree>
    <p:extLst>
      <p:ext uri="{BB962C8B-B14F-4D97-AF65-F5344CB8AC3E}">
        <p14:creationId xmlns:p14="http://schemas.microsoft.com/office/powerpoint/2010/main" val="41626853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a:t>
            </a:r>
            <a:r>
              <a:rPr lang="en-US" i="1" dirty="0"/>
              <a:t>National Air and Space Museum </a:t>
            </a:r>
            <a:r>
              <a:rPr lang="en-US" dirty="0">
                <a:sym typeface="Wingdings" panose="05000000000000000000" pitchFamily="2" charset="2"/>
              </a:rPr>
              <a:t></a:t>
            </a:r>
            <a:r>
              <a:rPr lang="en-US" dirty="0"/>
              <a:t> </a:t>
            </a:r>
            <a:r>
              <a:rPr lang="en-US" i="1" dirty="0"/>
              <a:t>https://airandspace.si.edu/collection-objects/command-module-apollo-17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a:sym typeface="Wingdings" panose="05000000000000000000" pitchFamily="2" charset="2"/>
              </a:rPr>
              <a:t>-The color of the command module is due to the mylar material used.</a:t>
            </a:r>
            <a:endParaRPr lang="en-US" dirty="0"/>
          </a:p>
        </p:txBody>
      </p:sp>
      <p:sp>
        <p:nvSpPr>
          <p:cNvPr id="4" name="Slide Number Placeholder 3"/>
          <p:cNvSpPr>
            <a:spLocks noGrp="1"/>
          </p:cNvSpPr>
          <p:nvPr>
            <p:ph type="sldNum" sz="quarter" idx="10"/>
          </p:nvPr>
        </p:nvSpPr>
        <p:spPr/>
        <p:txBody>
          <a:bodyPr/>
          <a:lstStyle/>
          <a:p>
            <a:fld id="{BBC85203-AFB5-4C5F-A739-A15855DE2D17}" type="slidenum">
              <a:rPr lang="en-US" smtClean="0"/>
              <a:t>45</a:t>
            </a:fld>
            <a:endParaRPr lang="en-US" dirty="0"/>
          </a:p>
        </p:txBody>
      </p:sp>
    </p:spTree>
    <p:extLst>
      <p:ext uri="{BB962C8B-B14F-4D97-AF65-F5344CB8AC3E}">
        <p14:creationId xmlns:p14="http://schemas.microsoft.com/office/powerpoint/2010/main" val="207235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credit: </a:t>
            </a:r>
            <a:r>
              <a:rPr lang="en-US" i="1" dirty="0"/>
              <a:t>NASA</a:t>
            </a:r>
            <a:r>
              <a:rPr lang="en-US" i="0" dirty="0"/>
              <a:t> </a:t>
            </a:r>
            <a:r>
              <a:rPr lang="en-US" i="0" dirty="0">
                <a:sym typeface="Wingdings" panose="05000000000000000000" pitchFamily="2" charset="2"/>
              </a:rPr>
              <a:t> </a:t>
            </a:r>
            <a:r>
              <a:rPr lang="en-US" b="0" i="0" dirty="0">
                <a:solidFill>
                  <a:srgbClr val="4D4D4D"/>
                </a:solidFill>
                <a:effectLst/>
                <a:latin typeface="Helvetica Neue"/>
              </a:rPr>
              <a:t>A panoramic view of the North Massif from Station 1, taken during the first EVA of Apollo 17. Image ID: AS17-134-20430.</a:t>
            </a:r>
            <a:endParaRPr lang="en-US" i="1" dirty="0"/>
          </a:p>
        </p:txBody>
      </p:sp>
      <p:sp>
        <p:nvSpPr>
          <p:cNvPr id="4" name="Slide Number Placeholder 3"/>
          <p:cNvSpPr>
            <a:spLocks noGrp="1"/>
          </p:cNvSpPr>
          <p:nvPr>
            <p:ph type="sldNum" sz="quarter" idx="10"/>
          </p:nvPr>
        </p:nvSpPr>
        <p:spPr/>
        <p:txBody>
          <a:bodyPr/>
          <a:lstStyle/>
          <a:p>
            <a:fld id="{BBC85203-AFB5-4C5F-A739-A15855DE2D17}" type="slidenum">
              <a:rPr lang="en-US" smtClean="0"/>
              <a:t>46</a:t>
            </a:fld>
            <a:endParaRPr lang="en-US" dirty="0"/>
          </a:p>
        </p:txBody>
      </p:sp>
    </p:spTree>
    <p:extLst>
      <p:ext uri="{BB962C8B-B14F-4D97-AF65-F5344CB8AC3E}">
        <p14:creationId xmlns:p14="http://schemas.microsoft.com/office/powerpoint/2010/main" val="13763709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credit: </a:t>
            </a:r>
            <a:r>
              <a:rPr lang="it-IT" sz="1200" b="0" i="1" kern="1200" dirty="0">
                <a:solidFill>
                  <a:schemeClr val="tx1"/>
                </a:solidFill>
                <a:effectLst/>
                <a:latin typeface="+mn-lt"/>
                <a:ea typeface="+mn-ea"/>
                <a:cs typeface="+mn-cs"/>
              </a:rPr>
              <a:t>NASA/GSFC/Arizona State University</a:t>
            </a:r>
            <a:endParaRPr lang="it-IT"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it-IT" sz="1200" b="0" i="0" u="sng" kern="1200" dirty="0">
                <a:solidFill>
                  <a:schemeClr val="tx1"/>
                </a:solidFill>
                <a:effectLst/>
                <a:latin typeface="+mn-lt"/>
                <a:ea typeface="+mn-ea"/>
                <a:cs typeface="+mn-cs"/>
                <a:sym typeface="Wingdings" panose="05000000000000000000" pitchFamily="2" charset="2"/>
              </a:rPr>
              <a:t>Left:</a:t>
            </a:r>
            <a:r>
              <a:rPr lang="it-IT" sz="1200" b="0" i="0" kern="1200" dirty="0">
                <a:solidFill>
                  <a:schemeClr val="tx1"/>
                </a:solidFill>
                <a:effectLst/>
                <a:latin typeface="+mn-lt"/>
                <a:ea typeface="+mn-ea"/>
                <a:cs typeface="+mn-cs"/>
                <a:sym typeface="Wingdings" panose="05000000000000000000" pitchFamily="2" charset="2"/>
              </a:rPr>
              <a:t> Apollo landing sites (lunar near side)</a:t>
            </a:r>
          </a:p>
          <a:p>
            <a:pPr marL="628650" lvl="1" indent="-171450">
              <a:buFont typeface="Arial" panose="020B0604020202020204" pitchFamily="34" charset="0"/>
              <a:buChar char="•"/>
            </a:pPr>
            <a:r>
              <a:rPr lang="it-IT" sz="1200" b="0" i="0" u="sng" kern="1200" dirty="0">
                <a:solidFill>
                  <a:schemeClr val="tx1"/>
                </a:solidFill>
                <a:effectLst/>
                <a:latin typeface="+mn-lt"/>
                <a:ea typeface="+mn-ea"/>
                <a:cs typeface="+mn-cs"/>
                <a:sym typeface="Wingdings" panose="05000000000000000000" pitchFamily="2" charset="2"/>
              </a:rPr>
              <a:t>Right:</a:t>
            </a:r>
            <a:r>
              <a:rPr lang="it-IT" sz="1200" b="0" i="0" kern="1200" dirty="0">
                <a:solidFill>
                  <a:schemeClr val="tx1"/>
                </a:solidFill>
                <a:effectLst/>
                <a:latin typeface="+mn-lt"/>
                <a:ea typeface="+mn-ea"/>
                <a:cs typeface="+mn-cs"/>
                <a:sym typeface="Wingdings" panose="05000000000000000000" pitchFamily="2" charset="2"/>
              </a:rPr>
              <a:t> Lunar far side </a:t>
            </a:r>
          </a:p>
          <a:p>
            <a:r>
              <a:rPr lang="it-IT" sz="1200" b="0" i="0" kern="1200" dirty="0">
                <a:solidFill>
                  <a:schemeClr val="tx1"/>
                </a:solidFill>
                <a:effectLst/>
                <a:latin typeface="+mn-lt"/>
                <a:ea typeface="+mn-ea"/>
                <a:cs typeface="+mn-cs"/>
                <a:sym typeface="Wingdings" panose="05000000000000000000" pitchFamily="2" charset="2"/>
              </a:rPr>
              <a:t>(captured by the Lunar Reconnaissance Orbiter spacecraft)</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47</a:t>
            </a:fld>
            <a:endParaRPr lang="en-US" dirty="0"/>
          </a:p>
        </p:txBody>
      </p:sp>
    </p:spTree>
    <p:extLst>
      <p:ext uri="{BB962C8B-B14F-4D97-AF65-F5344CB8AC3E}">
        <p14:creationId xmlns:p14="http://schemas.microsoft.com/office/powerpoint/2010/main" val="8333338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NASA/GSFC/Brent Garry</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-Apollo 11 tracks overlain on the Intrepid Sea, Air &amp; Space Museum in New York City, NY.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t>
            </a:r>
            <a:r>
              <a:rPr lang="en-US" i="0" dirty="0"/>
              <a:t>Future Apollo missions would travel up to ~5 mi from the lunar module (Apollo 17).</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48</a:t>
            </a:fld>
            <a:endParaRPr lang="en-US" dirty="0"/>
          </a:p>
        </p:txBody>
      </p:sp>
    </p:spTree>
    <p:extLst>
      <p:ext uri="{BB962C8B-B14F-4D97-AF65-F5344CB8AC3E}">
        <p14:creationId xmlns:p14="http://schemas.microsoft.com/office/powerpoint/2010/main" val="29073862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Thomas </a:t>
            </a:r>
            <a:r>
              <a:rPr lang="en-US" sz="1200" b="0" i="1" kern="1200" dirty="0" err="1">
                <a:solidFill>
                  <a:schemeClr val="tx1"/>
                </a:solidFill>
                <a:effectLst/>
                <a:latin typeface="+mn-lt"/>
                <a:ea typeface="+mn-ea"/>
                <a:cs typeface="+mn-cs"/>
              </a:rPr>
              <a:t>Schwagmeier</a:t>
            </a:r>
            <a:endParaRPr lang="en-US" sz="1200" b="0" i="1"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Apollo 12 traverse map superimposed on a simplified map of Rome. </a:t>
            </a:r>
          </a:p>
          <a:p>
            <a:r>
              <a:rPr lang="en-US" sz="1200" b="0" i="0" kern="1200" dirty="0">
                <a:solidFill>
                  <a:schemeClr val="tx1"/>
                </a:solidFill>
                <a:effectLst/>
                <a:latin typeface="+mn-lt"/>
                <a:ea typeface="+mn-ea"/>
                <a:cs typeface="+mn-cs"/>
              </a:rPr>
              <a:t>-Note that Surveyor Crater is slightly larger than the Coliseum.</a:t>
            </a:r>
          </a:p>
          <a:p>
            <a:r>
              <a:rPr lang="en-US" sz="1200" b="0" i="0" kern="1200" dirty="0">
                <a:solidFill>
                  <a:schemeClr val="tx1"/>
                </a:solidFill>
                <a:effectLst/>
                <a:latin typeface="+mn-lt"/>
                <a:ea typeface="+mn-ea"/>
                <a:cs typeface="+mn-cs"/>
              </a:rPr>
              <a:t>-Source:</a:t>
            </a:r>
            <a:r>
              <a:rPr lang="en-US" sz="1200" b="0" i="0" kern="1200" baseline="0" dirty="0">
                <a:solidFill>
                  <a:schemeClr val="tx1"/>
                </a:solidFill>
                <a:effectLst/>
                <a:latin typeface="+mn-lt"/>
                <a:ea typeface="+mn-ea"/>
                <a:cs typeface="+mn-cs"/>
              </a:rPr>
              <a:t> </a:t>
            </a:r>
            <a:r>
              <a:rPr lang="en-US" sz="1200" b="0" i="1" kern="1200" baseline="0" dirty="0">
                <a:solidFill>
                  <a:schemeClr val="tx1"/>
                </a:solidFill>
                <a:effectLst/>
                <a:latin typeface="+mn-lt"/>
                <a:ea typeface="+mn-ea"/>
                <a:cs typeface="+mn-cs"/>
              </a:rPr>
              <a:t>https://www.hq.nasa.gov/alsj/TraverseMapsEarth.html</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49</a:t>
            </a:fld>
            <a:endParaRPr lang="en-US" dirty="0"/>
          </a:p>
        </p:txBody>
      </p:sp>
    </p:spTree>
    <p:extLst>
      <p:ext uri="{BB962C8B-B14F-4D97-AF65-F5344CB8AC3E}">
        <p14:creationId xmlns:p14="http://schemas.microsoft.com/office/powerpoint/2010/main" val="19588512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Thomas </a:t>
            </a:r>
            <a:r>
              <a:rPr lang="en-US" sz="1200" b="0" i="1" kern="1200" dirty="0" err="1">
                <a:solidFill>
                  <a:schemeClr val="tx1"/>
                </a:solidFill>
                <a:effectLst/>
                <a:latin typeface="+mn-lt"/>
                <a:ea typeface="+mn-ea"/>
                <a:cs typeface="+mn-cs"/>
              </a:rPr>
              <a:t>Schwagmeier</a:t>
            </a:r>
            <a:endParaRPr lang="en-US" sz="1200" b="0" i="1"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-Overlay of the Apollo 14 traverse map, derived from high-resolution Lunar Reconnaissance Orbiter Camera images, on a simplified map of Washington D.C. </a:t>
            </a:r>
          </a:p>
          <a:p>
            <a:r>
              <a:rPr lang="en-US" sz="1200" b="0" i="0" kern="1200" dirty="0">
                <a:solidFill>
                  <a:schemeClr val="tx1"/>
                </a:solidFill>
                <a:effectLst/>
                <a:latin typeface="+mn-lt"/>
                <a:ea typeface="+mn-ea"/>
                <a:cs typeface="+mn-cs"/>
              </a:rPr>
              <a:t>-With the lunar module placed at the Lincoln Memorial, the center of Cone crater is on E Street between the South Lawn of the White House and the Ellipse.</a:t>
            </a:r>
          </a:p>
          <a:p>
            <a:r>
              <a:rPr lang="en-US" sz="1200" b="0" i="0" kern="1200" dirty="0">
                <a:solidFill>
                  <a:schemeClr val="tx1"/>
                </a:solidFill>
                <a:effectLst/>
                <a:latin typeface="+mn-lt"/>
                <a:ea typeface="+mn-ea"/>
                <a:cs typeface="+mn-cs"/>
              </a:rPr>
              <a:t>-Source:</a:t>
            </a:r>
            <a:r>
              <a:rPr lang="en-US" sz="1200" b="0" i="0" kern="1200" baseline="0" dirty="0">
                <a:solidFill>
                  <a:schemeClr val="tx1"/>
                </a:solidFill>
                <a:effectLst/>
                <a:latin typeface="+mn-lt"/>
                <a:ea typeface="+mn-ea"/>
                <a:cs typeface="+mn-cs"/>
              </a:rPr>
              <a:t> </a:t>
            </a:r>
            <a:r>
              <a:rPr lang="en-US" sz="1200" b="0" i="1" kern="1200" baseline="0" dirty="0">
                <a:solidFill>
                  <a:schemeClr val="tx1"/>
                </a:solidFill>
                <a:effectLst/>
                <a:latin typeface="+mn-lt"/>
                <a:ea typeface="+mn-ea"/>
                <a:cs typeface="+mn-cs"/>
              </a:rPr>
              <a:t>https://www.hq.nasa.gov/alsj/TraverseMapsEarth.html</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C85203-AFB5-4C5F-A739-A15855DE2D1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44098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Thomas </a:t>
            </a:r>
            <a:r>
              <a:rPr lang="en-US" sz="1200" b="0" i="1" kern="1200" dirty="0" err="1">
                <a:solidFill>
                  <a:schemeClr val="tx1"/>
                </a:solidFill>
                <a:effectLst/>
                <a:latin typeface="+mn-lt"/>
                <a:ea typeface="+mn-ea"/>
                <a:cs typeface="+mn-cs"/>
              </a:rPr>
              <a:t>Schwagmeier</a:t>
            </a:r>
            <a:r>
              <a:rPr lang="en-US" sz="1200" b="0" i="1" kern="1200" dirty="0">
                <a:solidFill>
                  <a:schemeClr val="tx1"/>
                </a:solidFill>
                <a:effectLst/>
                <a:latin typeface="+mn-lt"/>
                <a:ea typeface="+mn-ea"/>
                <a:cs typeface="+mn-cs"/>
              </a:rPr>
              <a:t> and Eric M. Jones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-Overlay of the Apollo 15 traverse map</a:t>
            </a:r>
            <a:r>
              <a:rPr lang="en-US" sz="1200" b="0" i="0" kern="1200" baseline="0" dirty="0">
                <a:solidFill>
                  <a:schemeClr val="tx1"/>
                </a:solidFill>
                <a:effectLst/>
                <a:latin typeface="+mn-lt"/>
                <a:ea typeface="+mn-ea"/>
                <a:cs typeface="+mn-cs"/>
              </a:rPr>
              <a:t> on Manhattan, New York City.</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-Because of the Lunar Roving Vehicle, the Apollo 15 crew was able to travel much farther from the lunar</a:t>
            </a:r>
            <a:r>
              <a:rPr lang="en-US" sz="1200" b="0" i="0" kern="1200" baseline="0" dirty="0">
                <a:solidFill>
                  <a:schemeClr val="tx1"/>
                </a:solidFill>
                <a:effectLst/>
                <a:latin typeface="+mn-lt"/>
                <a:ea typeface="+mn-ea"/>
                <a:cs typeface="+mn-cs"/>
              </a:rPr>
              <a:t> module than any of the previous Apollo missions.</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a:t>
            </a:r>
            <a:r>
              <a:rPr lang="en-US" sz="1200" b="0" i="0" kern="1200" baseline="0" dirty="0">
                <a:solidFill>
                  <a:schemeClr val="tx1"/>
                </a:solidFill>
                <a:effectLst/>
                <a:latin typeface="+mn-lt"/>
                <a:ea typeface="+mn-ea"/>
                <a:cs typeface="+mn-cs"/>
              </a:rPr>
              <a:t> </a:t>
            </a:r>
            <a:r>
              <a:rPr lang="en-US" sz="1200" b="0" i="1" kern="1200" baseline="0" dirty="0">
                <a:solidFill>
                  <a:schemeClr val="tx1"/>
                </a:solidFill>
                <a:effectLst/>
                <a:latin typeface="+mn-lt"/>
                <a:ea typeface="+mn-ea"/>
                <a:cs typeface="+mn-cs"/>
              </a:rPr>
              <a:t>https://www.hq.nasa.gov/alsj/TraverseMapsEarth.html</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51</a:t>
            </a:fld>
            <a:endParaRPr lang="en-US" dirty="0"/>
          </a:p>
        </p:txBody>
      </p:sp>
    </p:spTree>
    <p:extLst>
      <p:ext uri="{BB962C8B-B14F-4D97-AF65-F5344CB8AC3E}">
        <p14:creationId xmlns:p14="http://schemas.microsoft.com/office/powerpoint/2010/main" val="34843132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Thomas </a:t>
            </a:r>
            <a:r>
              <a:rPr lang="en-US" sz="1200" b="0" i="1" kern="1200" dirty="0" err="1">
                <a:solidFill>
                  <a:schemeClr val="tx1"/>
                </a:solidFill>
                <a:effectLst/>
                <a:latin typeface="+mn-lt"/>
                <a:ea typeface="+mn-ea"/>
                <a:cs typeface="+mn-cs"/>
              </a:rPr>
              <a:t>Schwagmeier</a:t>
            </a:r>
            <a:endParaRPr lang="en-US" sz="1200" b="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Apollo 16 traverse map superimposed on a simplified map of Sydney. </a:t>
            </a:r>
          </a:p>
          <a:p>
            <a:r>
              <a:rPr lang="en-US" sz="1200" b="0" i="0" kern="1200" dirty="0">
                <a:solidFill>
                  <a:schemeClr val="tx1"/>
                </a:solidFill>
                <a:effectLst/>
                <a:latin typeface="+mn-lt"/>
                <a:ea typeface="+mn-ea"/>
                <a:cs typeface="+mn-cs"/>
              </a:rPr>
              <a:t>-Source:</a:t>
            </a:r>
            <a:r>
              <a:rPr lang="en-US" sz="1200" b="0" i="0" kern="1200" baseline="0" dirty="0">
                <a:solidFill>
                  <a:schemeClr val="tx1"/>
                </a:solidFill>
                <a:effectLst/>
                <a:latin typeface="+mn-lt"/>
                <a:ea typeface="+mn-ea"/>
                <a:cs typeface="+mn-cs"/>
              </a:rPr>
              <a:t> </a:t>
            </a:r>
            <a:r>
              <a:rPr lang="en-US" sz="1200" b="0" i="1" kern="1200" baseline="0" dirty="0">
                <a:solidFill>
                  <a:schemeClr val="tx1"/>
                </a:solidFill>
                <a:effectLst/>
                <a:latin typeface="+mn-lt"/>
                <a:ea typeface="+mn-ea"/>
                <a:cs typeface="+mn-cs"/>
              </a:rPr>
              <a:t>https://www.hq.nasa.gov/alsj/TraverseMapsEarth.html</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C85203-AFB5-4C5F-A739-A15855DE2D1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81291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a:t>
            </a:r>
            <a:r>
              <a:rPr lang="en-US" i="0" baseline="0" dirty="0"/>
              <a:t> source: </a:t>
            </a:r>
            <a:r>
              <a:rPr lang="en-US" i="1" baseline="0" dirty="0"/>
              <a:t>https://history.nasa.gov/moondec.html</a:t>
            </a:r>
            <a:r>
              <a:rPr lang="en-US" i="0" baseline="0" dirty="0"/>
              <a:t> </a:t>
            </a:r>
            <a:r>
              <a:rPr lang="en-US" i="0" baseline="0" dirty="0">
                <a:sym typeface="Wingdings" panose="05000000000000000000" pitchFamily="2" charset="2"/>
              </a:rPr>
              <a:t> JFK’s address to Congress.</a:t>
            </a:r>
            <a:endParaRPr lang="en-US" i="0" baseline="0" dirty="0"/>
          </a:p>
          <a:p>
            <a:r>
              <a:rPr lang="en-US" i="0" baseline="0" dirty="0"/>
              <a:t>-”The Decision to Go to the Moon”: President John F. Kennedy's May 25, 1961 Speech before Congress. JFK announced before a special joint session of Congress the dramatic and ambitious goal of sending an American safely to the Moon before the end of the decade.</a:t>
            </a:r>
          </a:p>
          <a:p>
            <a:r>
              <a:rPr lang="en-US" i="0" baseline="0" dirty="0"/>
              <a:t>-”</a:t>
            </a:r>
            <a:r>
              <a:rPr lang="en-US" sz="1200" b="0" i="0" kern="1200" dirty="0">
                <a:solidFill>
                  <a:schemeClr val="tx1"/>
                </a:solidFill>
                <a:effectLst/>
                <a:latin typeface="+mn-lt"/>
                <a:ea typeface="+mn-ea"/>
                <a:cs typeface="+mn-cs"/>
              </a:rPr>
              <a:t>We choose to go to the Moon” is the famous tagline of a speech about the effort to reach the Moon delivered by President John F. Kennedy to a large crowd gathered at Rice Stadium in Houston, Texas on September 12, 1962.</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53</a:t>
            </a:fld>
            <a:endParaRPr lang="en-US" dirty="0"/>
          </a:p>
        </p:txBody>
      </p:sp>
    </p:spTree>
    <p:extLst>
      <p:ext uri="{BB962C8B-B14F-4D97-AF65-F5344CB8AC3E}">
        <p14:creationId xmlns:p14="http://schemas.microsoft.com/office/powerpoint/2010/main" val="24056782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C85203-AFB5-4C5F-A739-A15855DE2D17}" type="slidenum">
              <a:rPr lang="en-US" smtClean="0"/>
              <a:t>54</a:t>
            </a:fld>
            <a:endParaRPr lang="en-US" dirty="0"/>
          </a:p>
        </p:txBody>
      </p:sp>
    </p:spTree>
    <p:extLst>
      <p:ext uri="{BB962C8B-B14F-4D97-AF65-F5344CB8AC3E}">
        <p14:creationId xmlns:p14="http://schemas.microsoft.com/office/powerpoint/2010/main" val="2051757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3975839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4010859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17775E-F660-4BFC-855A-38424B4DF672}"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3694231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A17775E-F660-4BFC-855A-38424B4DF672}" type="datetimeFigureOut">
              <a:rPr lang="en-US" smtClean="0"/>
              <a:t>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2770710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A17775E-F660-4BFC-855A-38424B4DF672}" type="datetimeFigureOut">
              <a:rPr lang="en-US" smtClean="0"/>
              <a:t>12/1/2022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2696798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17775E-F660-4BFC-855A-38424B4DF672}" type="datetimeFigureOut">
              <a:rPr lang="en-US" smtClean="0"/>
              <a:t>12/1/2022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2434925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7775E-F660-4BFC-855A-38424B4DF672}" type="datetimeFigureOut">
              <a:rPr lang="en-US" smtClean="0"/>
              <a:t>12/1/2022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631157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17775E-F660-4BFC-855A-38424B4DF672}" type="datetimeFigureOut">
              <a:rPr lang="en-US" smtClean="0"/>
              <a:t>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1664476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17775E-F660-4BFC-855A-38424B4DF672}" type="datetimeFigureOut">
              <a:rPr lang="en-US" smtClean="0"/>
              <a:t>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3298007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4121308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1062414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17775E-F660-4BFC-855A-38424B4DF672}" type="datetimeFigureOut">
              <a:rPr lang="en-US" smtClean="0"/>
              <a:t>12/1/2022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105EC6-2F18-4D4C-AF99-0479890AAEF7}" type="slidenum">
              <a:rPr lang="en-US" smtClean="0"/>
              <a:t>‹#›</a:t>
            </a:fld>
            <a:endParaRPr lang="en-US"/>
          </a:p>
        </p:txBody>
      </p:sp>
    </p:spTree>
    <p:extLst>
      <p:ext uri="{BB962C8B-B14F-4D97-AF65-F5344CB8AC3E}">
        <p14:creationId xmlns:p14="http://schemas.microsoft.com/office/powerpoint/2010/main" val="2063726191"/>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0.ti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1.t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3.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video" Target="https://www.youtube.com/embed/9HQfauGJaTs?feature=oembed" TargetMode="External"/><Relationship Id="rId4" Type="http://schemas.openxmlformats.org/officeDocument/2006/relationships/image" Target="../media/image46.jpeg"/></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57.jpeg"/></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63.jpeg"/></Relationships>
</file>

<file path=ppt/slides/_rels/slide4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hyperlink" Target="https://nssdc.gsfc.nasa.gov/planetary/lunar/apollo17info.html" TargetMode="External"/><Relationship Id="rId13" Type="http://schemas.openxmlformats.org/officeDocument/2006/relationships/image" Target="../media/image4.jpeg"/><Relationship Id="rId3" Type="http://schemas.openxmlformats.org/officeDocument/2006/relationships/hyperlink" Target="https://images.nasa.gov/" TargetMode="External"/><Relationship Id="rId7" Type="http://schemas.openxmlformats.org/officeDocument/2006/relationships/hyperlink" Target="https://svs.gsfc.nasa.gov/Gallery/apollo.html" TargetMode="External"/><Relationship Id="rId12"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hyperlink" Target="http://lroc.sese.asu.edu/featured_sites#ApolloLandingSites" TargetMode="External"/><Relationship Id="rId11" Type="http://schemas.openxmlformats.org/officeDocument/2006/relationships/image" Target="../media/image2.png"/><Relationship Id="rId5" Type="http://schemas.openxmlformats.org/officeDocument/2006/relationships/hyperlink" Target="https://www.lpi.usra.edu/resources/apollo/catalog/70mm/mission/?15" TargetMode="External"/><Relationship Id="rId10" Type="http://schemas.openxmlformats.org/officeDocument/2006/relationships/hyperlink" Target="https://history.nasa.gov/alsj/a17/a17psr.html" TargetMode="External"/><Relationship Id="rId4" Type="http://schemas.openxmlformats.org/officeDocument/2006/relationships/hyperlink" Target="https://www.hq.nasa.gov/alsj/a17/images17.html" TargetMode="External"/><Relationship Id="rId9" Type="http://schemas.openxmlformats.org/officeDocument/2006/relationships/hyperlink" Target="https://www.hq.nasa.gov/alsj/a17/a17.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n oblique image of the Taurus-Littrow valley on the Moon. Low darker regions are intermixed with bright mountains.">
            <a:extLst>
              <a:ext uri="{FF2B5EF4-FFF2-40B4-BE49-F238E27FC236}">
                <a16:creationId xmlns:a16="http://schemas.microsoft.com/office/drawing/2014/main" id="{8834342D-C1CB-4470-B2F3-ADF741528AD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77" r="16560" b="19251"/>
          <a:stretch/>
        </p:blipFill>
        <p:spPr>
          <a:xfrm>
            <a:off x="-8573" y="0"/>
            <a:ext cx="12209146" cy="6858000"/>
          </a:xfrm>
          <a:prstGeom prst="rect">
            <a:avLst/>
          </a:prstGeom>
        </p:spPr>
      </p:pic>
      <p:pic>
        <p:nvPicPr>
          <p:cNvPr id="11" name="Picture 10" descr="NASA meatball logo">
            <a:extLst>
              <a:ext uri="{FF2B5EF4-FFF2-40B4-BE49-F238E27FC236}">
                <a16:creationId xmlns:a16="http://schemas.microsoft.com/office/drawing/2014/main" id="{EA3DD65F-948A-3A4C-B433-3C7D53AEDE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45849" y="212031"/>
            <a:ext cx="1657524" cy="1371600"/>
          </a:xfrm>
          <a:prstGeom prst="rect">
            <a:avLst/>
          </a:prstGeom>
        </p:spPr>
      </p:pic>
      <p:pic>
        <p:nvPicPr>
          <p:cNvPr id="10" name="Picture 9" descr="Apollo Program Logo">
            <a:extLst>
              <a:ext uri="{FF2B5EF4-FFF2-40B4-BE49-F238E27FC236}">
                <a16:creationId xmlns:a16="http://schemas.microsoft.com/office/drawing/2014/main" id="{6F0F205C-ED6D-47C6-8B77-316BE8B0BB7C}"/>
              </a:ext>
            </a:extLst>
          </p:cNvPr>
          <p:cNvPicPr>
            <a:picLocks noChangeAspect="1"/>
          </p:cNvPicPr>
          <p:nvPr/>
        </p:nvPicPr>
        <p:blipFill rotWithShape="1">
          <a:blip r:embed="rId5"/>
          <a:srcRect l="3765" t="4419" r="4532" b="3609"/>
          <a:stretch/>
        </p:blipFill>
        <p:spPr>
          <a:xfrm>
            <a:off x="10490799" y="3428999"/>
            <a:ext cx="1367624" cy="1371600"/>
          </a:xfrm>
          <a:prstGeom prst="ellipse">
            <a:avLst/>
          </a:prstGeom>
        </p:spPr>
      </p:pic>
      <p:sp>
        <p:nvSpPr>
          <p:cNvPr id="8" name="TextBox 7"/>
          <p:cNvSpPr txBox="1"/>
          <p:nvPr/>
        </p:nvSpPr>
        <p:spPr>
          <a:xfrm>
            <a:off x="1187867" y="2379518"/>
            <a:ext cx="5348013" cy="1321618"/>
          </a:xfrm>
          <a:prstGeom prst="rect">
            <a:avLst/>
          </a:prstGeom>
          <a:solidFill>
            <a:srgbClr val="000000">
              <a:alpha val="50196"/>
            </a:srgbClr>
          </a:solidFill>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Century Gothic" panose="020B0502020202020204" pitchFamily="34" charset="0"/>
              </a:rPr>
              <a:t>  Presenter’s name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400" b="0" i="0" u="none" strike="noStrike" kern="0" cap="none" spc="0" normalizeH="0" baseline="0" noProof="0" dirty="0">
              <a:ln>
                <a:noFill/>
              </a:ln>
              <a:solidFill>
                <a:prstClr val="white"/>
              </a:solidFill>
              <a:effectLst/>
              <a:uLnTx/>
              <a:uFillTx/>
              <a:latin typeface="Century Gothic" panose="020B0502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Century Gothic" panose="020B0502020202020204" pitchFamily="34" charset="0"/>
              </a:rPr>
              <a:t>   Presenter’s title/position</a:t>
            </a:r>
          </a:p>
        </p:txBody>
      </p:sp>
      <p:sp>
        <p:nvSpPr>
          <p:cNvPr id="2" name="Title 1"/>
          <p:cNvSpPr>
            <a:spLocks noGrp="1"/>
          </p:cNvSpPr>
          <p:nvPr>
            <p:ph type="ctrTitle"/>
          </p:nvPr>
        </p:nvSpPr>
        <p:spPr>
          <a:xfrm>
            <a:off x="1187868" y="785771"/>
            <a:ext cx="5348014" cy="1595720"/>
          </a:xfrm>
          <a:solidFill>
            <a:srgbClr val="000000">
              <a:alpha val="50196"/>
            </a:srgbClr>
          </a:solidFill>
        </p:spPr>
        <p:txBody>
          <a:bodyPr anchor="ctr">
            <a:normAutofit/>
          </a:bodyPr>
          <a:lstStyle/>
          <a:p>
            <a:pPr algn="l"/>
            <a:r>
              <a:rPr lang="en-US" sz="8000" dirty="0">
                <a:latin typeface="Century Gothic" panose="020B0502020202020204" pitchFamily="34" charset="0"/>
              </a:rPr>
              <a:t> Apollo 17</a:t>
            </a:r>
            <a:endParaRPr lang="en-US" sz="8000" dirty="0"/>
          </a:p>
        </p:txBody>
      </p:sp>
      <p:pic>
        <p:nvPicPr>
          <p:cNvPr id="9" name="Picture 2" descr="Apollo 17 Mission Patch">
            <a:extLst>
              <a:ext uri="{FF2B5EF4-FFF2-40B4-BE49-F238E27FC236}">
                <a16:creationId xmlns:a16="http://schemas.microsoft.com/office/drawing/2014/main" id="{3D54C4E1-960C-4C29-A891-6080D612975C}"/>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10443091" y="1774795"/>
            <a:ext cx="1463040" cy="1463040"/>
          </a:xfrm>
          <a:prstGeom prst="ellipse">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A4C5A3FF-7F5A-421D-B6E3-90A2CA21C923}"/>
              </a:ext>
            </a:extLst>
          </p:cNvPr>
          <p:cNvSpPr/>
          <p:nvPr/>
        </p:nvSpPr>
        <p:spPr>
          <a:xfrm>
            <a:off x="9787924" y="6579575"/>
            <a:ext cx="2662970" cy="246221"/>
          </a:xfrm>
          <a:prstGeom prst="rect">
            <a:avLst/>
          </a:prstGeom>
        </p:spPr>
        <p:txBody>
          <a:bodyPr wrap="square">
            <a:spAutoFit/>
          </a:bodyPr>
          <a:lstStyle/>
          <a:p>
            <a:pPr defTabSz="914400"/>
            <a:r>
              <a:rPr lang="it-IT" sz="1000" dirty="0">
                <a:latin typeface="Century Gothic"/>
              </a:rPr>
              <a:t>NASA/GSFC/Arizona State University</a:t>
            </a:r>
          </a:p>
        </p:txBody>
      </p:sp>
    </p:spTree>
    <p:extLst>
      <p:ext uri="{BB962C8B-B14F-4D97-AF65-F5344CB8AC3E}">
        <p14:creationId xmlns:p14="http://schemas.microsoft.com/office/powerpoint/2010/main" val="3009375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E1564-B4D6-4BB7-AE42-1F899B60B482}"/>
              </a:ext>
            </a:extLst>
          </p:cNvPr>
          <p:cNvSpPr>
            <a:spLocks noGrp="1"/>
          </p:cNvSpPr>
          <p:nvPr>
            <p:ph type="ctrTitle"/>
          </p:nvPr>
        </p:nvSpPr>
        <p:spPr/>
        <p:txBody>
          <a:bodyPr/>
          <a:lstStyle/>
          <a:p>
            <a:r>
              <a:rPr lang="en-US" dirty="0">
                <a:solidFill>
                  <a:schemeClr val="bg1"/>
                </a:solidFill>
              </a:rPr>
              <a:t>NASA Press Releases</a:t>
            </a:r>
          </a:p>
        </p:txBody>
      </p:sp>
      <p:pic>
        <p:nvPicPr>
          <p:cNvPr id="8" name="Picture 7" descr="The front page of the Apollo 17 press kit.">
            <a:extLst>
              <a:ext uri="{FF2B5EF4-FFF2-40B4-BE49-F238E27FC236}">
                <a16:creationId xmlns:a16="http://schemas.microsoft.com/office/drawing/2014/main" id="{6F25CFAD-15F6-4E21-9ABA-28F65E7BC2BA}"/>
              </a:ext>
            </a:extLst>
          </p:cNvPr>
          <p:cNvPicPr>
            <a:picLocks noChangeAspect="1"/>
          </p:cNvPicPr>
          <p:nvPr/>
        </p:nvPicPr>
        <p:blipFill rotWithShape="1">
          <a:blip r:embed="rId3"/>
          <a:srcRect l="9634" r="18648" b="39172"/>
          <a:stretch/>
        </p:blipFill>
        <p:spPr>
          <a:xfrm>
            <a:off x="579718" y="5706"/>
            <a:ext cx="5235388" cy="6856098"/>
          </a:xfrm>
          <a:prstGeom prst="rect">
            <a:avLst/>
          </a:prstGeom>
        </p:spPr>
      </p:pic>
      <p:pic>
        <p:nvPicPr>
          <p:cNvPr id="9" name="Picture 8" descr="An overview of the Apollo 17 mission as described in the press kit.">
            <a:extLst>
              <a:ext uri="{FF2B5EF4-FFF2-40B4-BE49-F238E27FC236}">
                <a16:creationId xmlns:a16="http://schemas.microsoft.com/office/drawing/2014/main" id="{AFD31EA5-E709-4E0C-ACE2-4E5ADCB89830}"/>
              </a:ext>
            </a:extLst>
          </p:cNvPr>
          <p:cNvPicPr>
            <a:picLocks noChangeAspect="1"/>
          </p:cNvPicPr>
          <p:nvPr/>
        </p:nvPicPr>
        <p:blipFill>
          <a:blip r:embed="rId4"/>
          <a:stretch>
            <a:fillRect/>
          </a:stretch>
        </p:blipFill>
        <p:spPr>
          <a:xfrm>
            <a:off x="6351279" y="7608"/>
            <a:ext cx="5298571" cy="6858000"/>
          </a:xfrm>
          <a:prstGeom prst="rect">
            <a:avLst/>
          </a:prstGeom>
        </p:spPr>
      </p:pic>
    </p:spTree>
    <p:extLst>
      <p:ext uri="{BB962C8B-B14F-4D97-AF65-F5344CB8AC3E}">
        <p14:creationId xmlns:p14="http://schemas.microsoft.com/office/powerpoint/2010/main" val="2339807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E1564-B4D6-4BB7-AE42-1F899B60B482}"/>
              </a:ext>
            </a:extLst>
          </p:cNvPr>
          <p:cNvSpPr>
            <a:spLocks noGrp="1"/>
          </p:cNvSpPr>
          <p:nvPr>
            <p:ph type="ctrTitle"/>
          </p:nvPr>
        </p:nvSpPr>
        <p:spPr/>
        <p:txBody>
          <a:bodyPr/>
          <a:lstStyle/>
          <a:p>
            <a:r>
              <a:rPr lang="en-US" dirty="0">
                <a:solidFill>
                  <a:schemeClr val="bg1"/>
                </a:solidFill>
              </a:rPr>
              <a:t>NASA Press Releases</a:t>
            </a:r>
          </a:p>
        </p:txBody>
      </p:sp>
      <p:pic>
        <p:nvPicPr>
          <p:cNvPr id="5" name="Picture 4" descr="Operational differences between Apollo 17 and Apollo 16.">
            <a:extLst>
              <a:ext uri="{FF2B5EF4-FFF2-40B4-BE49-F238E27FC236}">
                <a16:creationId xmlns:a16="http://schemas.microsoft.com/office/drawing/2014/main" id="{4117D22E-DBBB-43AB-A5A3-C4F370463941}"/>
              </a:ext>
            </a:extLst>
          </p:cNvPr>
          <p:cNvPicPr>
            <a:picLocks noChangeAspect="1"/>
          </p:cNvPicPr>
          <p:nvPr/>
        </p:nvPicPr>
        <p:blipFill>
          <a:blip r:embed="rId3"/>
          <a:stretch>
            <a:fillRect/>
          </a:stretch>
        </p:blipFill>
        <p:spPr>
          <a:xfrm>
            <a:off x="1673100" y="-3695"/>
            <a:ext cx="8845799" cy="6861695"/>
          </a:xfrm>
          <a:prstGeom prst="rect">
            <a:avLst/>
          </a:prstGeom>
        </p:spPr>
      </p:pic>
    </p:spTree>
    <p:extLst>
      <p:ext uri="{BB962C8B-B14F-4D97-AF65-F5344CB8AC3E}">
        <p14:creationId xmlns:p14="http://schemas.microsoft.com/office/powerpoint/2010/main" val="1532761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571501" y="2112922"/>
            <a:ext cx="5598576" cy="4065556"/>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r>
              <a:rPr lang="en-US" sz="3600" dirty="0">
                <a:latin typeface="Century Gothic" panose="020B0502020202020204" pitchFamily="34" charset="0"/>
              </a:rPr>
              <a:t>December 7-19, 1972</a:t>
            </a:r>
          </a:p>
          <a:p>
            <a:pPr lvl="0" algn="l"/>
            <a:endParaRPr lang="en-US" sz="1600" dirty="0">
              <a:latin typeface="Century Gothic" panose="020B0502020202020204" pitchFamily="34" charset="0"/>
            </a:endParaRPr>
          </a:p>
          <a:p>
            <a:pPr marL="228600" lvl="0" indent="-228600" algn="l">
              <a:buFont typeface="Arial" panose="020B0604020202020204" pitchFamily="34" charset="0"/>
              <a:buChar char="•"/>
            </a:pPr>
            <a:r>
              <a:rPr lang="en-US" sz="3200" dirty="0">
                <a:latin typeface="Century Gothic" panose="020B0502020202020204" pitchFamily="34" charset="0"/>
              </a:rPr>
              <a:t>Eugene A. Cernan</a:t>
            </a:r>
          </a:p>
          <a:p>
            <a:pPr marL="685800" lvl="1" indent="-228600" algn="l">
              <a:buFont typeface="Arial" panose="020B0604020202020204" pitchFamily="34" charset="0"/>
              <a:buChar char="•"/>
            </a:pPr>
            <a:r>
              <a:rPr lang="en-US" sz="2800" dirty="0">
                <a:latin typeface="Century Gothic" panose="020B0502020202020204" pitchFamily="34" charset="0"/>
              </a:rPr>
              <a:t>Commander</a:t>
            </a:r>
          </a:p>
          <a:p>
            <a:pPr marL="228600" lvl="0" indent="-228600" algn="l">
              <a:buFont typeface="Arial" panose="020B0604020202020204" pitchFamily="34" charset="0"/>
              <a:buChar char="•"/>
            </a:pPr>
            <a:r>
              <a:rPr lang="en-US" sz="3200" dirty="0">
                <a:latin typeface="Century Gothic" panose="020B0502020202020204" pitchFamily="34" charset="0"/>
              </a:rPr>
              <a:t>Ronald E. Evans</a:t>
            </a:r>
          </a:p>
          <a:p>
            <a:pPr marL="685800" lvl="1" indent="-228600" algn="l">
              <a:buFont typeface="Arial" panose="020B0604020202020204" pitchFamily="34" charset="0"/>
              <a:buChar char="•"/>
            </a:pPr>
            <a:r>
              <a:rPr lang="en-US" sz="2800" dirty="0">
                <a:latin typeface="Century Gothic" panose="020B0502020202020204" pitchFamily="34" charset="0"/>
              </a:rPr>
              <a:t>Command module pilot</a:t>
            </a:r>
          </a:p>
          <a:p>
            <a:pPr marL="228600" lvl="0" indent="-228600" algn="l">
              <a:buFont typeface="Arial" panose="020B0604020202020204" pitchFamily="34" charset="0"/>
              <a:buChar char="•"/>
            </a:pPr>
            <a:r>
              <a:rPr lang="en-US" sz="3200" dirty="0">
                <a:latin typeface="Century Gothic" panose="020B0502020202020204" pitchFamily="34" charset="0"/>
              </a:rPr>
              <a:t>Dr. Harrison H. “Jack” Schmitt</a:t>
            </a:r>
          </a:p>
          <a:p>
            <a:pPr marL="685800" lvl="1" indent="-228600" algn="l">
              <a:buFont typeface="Arial" panose="020B0604020202020204" pitchFamily="34" charset="0"/>
              <a:buChar char="•"/>
            </a:pPr>
            <a:r>
              <a:rPr lang="en-US" sz="2800" dirty="0">
                <a:latin typeface="Century Gothic" panose="020B0502020202020204" pitchFamily="34" charset="0"/>
              </a:rPr>
              <a:t>Lunar module pilot</a:t>
            </a:r>
          </a:p>
        </p:txBody>
      </p:sp>
      <p:sp>
        <p:nvSpPr>
          <p:cNvPr id="4" name="Title 3">
            <a:extLst>
              <a:ext uri="{FF2B5EF4-FFF2-40B4-BE49-F238E27FC236}">
                <a16:creationId xmlns:a16="http://schemas.microsoft.com/office/drawing/2014/main" id="{8E237A94-919D-4B4E-B6F1-E8AE7ECF82F9}"/>
              </a:ext>
            </a:extLst>
          </p:cNvPr>
          <p:cNvSpPr>
            <a:spLocks noGrp="1"/>
          </p:cNvSpPr>
          <p:nvPr>
            <p:ph type="ctrTitle"/>
          </p:nvPr>
        </p:nvSpPr>
        <p:spPr>
          <a:xfrm>
            <a:off x="384464" y="487740"/>
            <a:ext cx="9573756" cy="945660"/>
          </a:xfrm>
        </p:spPr>
        <p:txBody>
          <a:bodyPr>
            <a:normAutofit/>
          </a:bodyPr>
          <a:lstStyle/>
          <a:p>
            <a:pPr algn="l"/>
            <a:r>
              <a:rPr lang="en-US" sz="5400" dirty="0">
                <a:latin typeface="Century Gothic" panose="020B0502020202020204" pitchFamily="34" charset="0"/>
              </a:rPr>
              <a:t>Overview</a:t>
            </a:r>
          </a:p>
        </p:txBody>
      </p:sp>
      <p:pic>
        <p:nvPicPr>
          <p:cNvPr id="7" name="Picture 6" descr="The three crew members of Apollo 17 in front of their Saturn V rocket. One of the astronauts is sitting on a lunar rover with the two others standing behind him.&#10;">
            <a:extLst>
              <a:ext uri="{FF2B5EF4-FFF2-40B4-BE49-F238E27FC236}">
                <a16:creationId xmlns:a16="http://schemas.microsoft.com/office/drawing/2014/main" id="{5F3DF9D0-4292-4766-9659-14051268F67E}"/>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r="7983"/>
          <a:stretch/>
        </p:blipFill>
        <p:spPr>
          <a:xfrm>
            <a:off x="6593424" y="0"/>
            <a:ext cx="5598576"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0308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n astronaut stands at the rim of a crater on Earth during geology training. Green trees dot the landscape in the distance.">
            <a:extLst>
              <a:ext uri="{FF2B5EF4-FFF2-40B4-BE49-F238E27FC236}">
                <a16:creationId xmlns:a16="http://schemas.microsoft.com/office/drawing/2014/main" id="{42FA0D43-6056-467B-8C2A-4AFBB2729D18}"/>
              </a:ext>
            </a:extLst>
          </p:cNvPr>
          <p:cNvPicPr>
            <a:picLocks noChangeAspect="1"/>
          </p:cNvPicPr>
          <p:nvPr/>
        </p:nvPicPr>
        <p:blipFill>
          <a:blip r:embed="rId3"/>
          <a:stretch>
            <a:fillRect/>
          </a:stretch>
        </p:blipFill>
        <p:spPr>
          <a:xfrm>
            <a:off x="0" y="1839191"/>
            <a:ext cx="6411191" cy="4172156"/>
          </a:xfrm>
          <a:prstGeom prst="rect">
            <a:avLst/>
          </a:prstGeom>
        </p:spPr>
      </p:pic>
      <p:sp>
        <p:nvSpPr>
          <p:cNvPr id="5" name="Title 11"/>
          <p:cNvSpPr txBox="1">
            <a:spLocks/>
          </p:cNvSpPr>
          <p:nvPr/>
        </p:nvSpPr>
        <p:spPr>
          <a:xfrm>
            <a:off x="436237" y="484426"/>
            <a:ext cx="9315627"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Field Training on Earth</a:t>
            </a:r>
          </a:p>
        </p:txBody>
      </p:sp>
      <p:sp>
        <p:nvSpPr>
          <p:cNvPr id="2" name="Title 1" hidden="1"/>
          <p:cNvSpPr>
            <a:spLocks noGrp="1"/>
          </p:cNvSpPr>
          <p:nvPr>
            <p:ph type="ctrTitle"/>
          </p:nvPr>
        </p:nvSpPr>
        <p:spPr/>
        <p:txBody>
          <a:bodyPr/>
          <a:lstStyle/>
          <a:p>
            <a:r>
              <a:rPr lang="en-US" dirty="0"/>
              <a:t>Surface Experiments on the Moon</a:t>
            </a:r>
          </a:p>
        </p:txBody>
      </p:sp>
      <p:pic>
        <p:nvPicPr>
          <p:cNvPr id="6" name="Picture 5" descr="Two men sit on a lunar rover, with trees and brush in the background.">
            <a:extLst>
              <a:ext uri="{FF2B5EF4-FFF2-40B4-BE49-F238E27FC236}">
                <a16:creationId xmlns:a16="http://schemas.microsoft.com/office/drawing/2014/main" id="{C1609FB4-39C6-444F-BB90-20683107E85D}"/>
              </a:ext>
            </a:extLst>
          </p:cNvPr>
          <p:cNvPicPr>
            <a:picLocks noChangeAspect="1"/>
          </p:cNvPicPr>
          <p:nvPr/>
        </p:nvPicPr>
        <p:blipFill rotWithShape="1">
          <a:blip r:embed="rId4"/>
          <a:srcRect l="4635"/>
          <a:stretch/>
        </p:blipFill>
        <p:spPr>
          <a:xfrm>
            <a:off x="6106413" y="1839191"/>
            <a:ext cx="6085587" cy="4172156"/>
          </a:xfrm>
          <a:prstGeom prst="rect">
            <a:avLst/>
          </a:prstGeom>
        </p:spPr>
      </p:pic>
    </p:spTree>
    <p:extLst>
      <p:ext uri="{BB962C8B-B14F-4D97-AF65-F5344CB8AC3E}">
        <p14:creationId xmlns:p14="http://schemas.microsoft.com/office/powerpoint/2010/main" val="2190189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17_launch_edit" descr="A video showing the Apollo 17 Saturn V rocket lifting off at night.">
            <a:hlinkClick r:id="" action="ppaction://media"/>
            <a:extLst>
              <a:ext uri="{FF2B5EF4-FFF2-40B4-BE49-F238E27FC236}">
                <a16:creationId xmlns:a16="http://schemas.microsoft.com/office/drawing/2014/main" id="{DA7C977C-DCD9-4B2D-87C4-66E0B3D1D51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2434" r="12536"/>
          <a:stretch>
            <a:fillRect/>
          </a:stretch>
        </p:blipFill>
        <p:spPr>
          <a:xfrm>
            <a:off x="4476405" y="1073425"/>
            <a:ext cx="7715596" cy="5784576"/>
          </a:xfrm>
          <a:prstGeom prst="rect">
            <a:avLst/>
          </a:prstGeom>
        </p:spPr>
      </p:pic>
      <p:pic>
        <p:nvPicPr>
          <p:cNvPr id="3" name="Picture 2" descr="A close-up view looking at the top of the Saturn V rocket as it launches. A plume of smoke billows from below.">
            <a:extLst>
              <a:ext uri="{FF2B5EF4-FFF2-40B4-BE49-F238E27FC236}">
                <a16:creationId xmlns:a16="http://schemas.microsoft.com/office/drawing/2014/main" id="{99DBF18A-22C2-4CDD-97EB-DAF6A05A668C}"/>
              </a:ext>
            </a:extLst>
          </p:cNvPr>
          <p:cNvPicPr>
            <a:picLocks noChangeAspect="1"/>
          </p:cNvPicPr>
          <p:nvPr/>
        </p:nvPicPr>
        <p:blipFill>
          <a:blip r:embed="rId6"/>
          <a:stretch>
            <a:fillRect/>
          </a:stretch>
        </p:blipFill>
        <p:spPr>
          <a:xfrm>
            <a:off x="0" y="0"/>
            <a:ext cx="4476404" cy="6858000"/>
          </a:xfrm>
          <a:prstGeom prst="rect">
            <a:avLst/>
          </a:prstGeom>
        </p:spPr>
      </p:pic>
      <p:sp>
        <p:nvSpPr>
          <p:cNvPr id="4" name="Title 3" hidden="1"/>
          <p:cNvSpPr>
            <a:spLocks noGrp="1"/>
          </p:cNvSpPr>
          <p:nvPr>
            <p:ph type="ctrTitle"/>
          </p:nvPr>
        </p:nvSpPr>
        <p:spPr/>
        <p:txBody>
          <a:bodyPr/>
          <a:lstStyle/>
          <a:p>
            <a:r>
              <a:rPr lang="en-US" dirty="0"/>
              <a:t>Launch</a:t>
            </a:r>
          </a:p>
        </p:txBody>
      </p:sp>
      <p:sp>
        <p:nvSpPr>
          <p:cNvPr id="5" name="Title 11"/>
          <p:cNvSpPr txBox="1">
            <a:spLocks/>
          </p:cNvSpPr>
          <p:nvPr/>
        </p:nvSpPr>
        <p:spPr>
          <a:xfrm>
            <a:off x="4789924" y="300076"/>
            <a:ext cx="2612152" cy="773349"/>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Launch</a:t>
            </a:r>
          </a:p>
        </p:txBody>
      </p:sp>
    </p:spTree>
    <p:extLst>
      <p:ext uri="{BB962C8B-B14F-4D97-AF65-F5344CB8AC3E}">
        <p14:creationId xmlns:p14="http://schemas.microsoft.com/office/powerpoint/2010/main" val="414412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12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aturn V rocket size comparison with the Statue of Liberty. The Saturn V rocket was 58 ft taller.">
            <a:extLst>
              <a:ext uri="{FF2B5EF4-FFF2-40B4-BE49-F238E27FC236}">
                <a16:creationId xmlns:a16="http://schemas.microsoft.com/office/drawing/2014/main" id="{D45ABDD7-B3C7-4B70-A4D1-F23115B25AA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543"/>
          <a:stretch/>
        </p:blipFill>
        <p:spPr bwMode="auto">
          <a:xfrm>
            <a:off x="150581" y="0"/>
            <a:ext cx="1189083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hidden="1"/>
          <p:cNvSpPr>
            <a:spLocks noGrp="1"/>
          </p:cNvSpPr>
          <p:nvPr>
            <p:ph type="ctrTitle"/>
          </p:nvPr>
        </p:nvSpPr>
        <p:spPr/>
        <p:txBody>
          <a:bodyPr/>
          <a:lstStyle/>
          <a:p>
            <a:r>
              <a:rPr lang="en-US" dirty="0"/>
              <a:t>Saturn V Size Comparison</a:t>
            </a:r>
          </a:p>
        </p:txBody>
      </p:sp>
    </p:spTree>
    <p:extLst>
      <p:ext uri="{BB962C8B-B14F-4D97-AF65-F5344CB8AC3E}">
        <p14:creationId xmlns:p14="http://schemas.microsoft.com/office/powerpoint/2010/main" val="2040217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Spacecraft</a:t>
            </a:r>
          </a:p>
        </p:txBody>
      </p:sp>
      <p:grpSp>
        <p:nvGrpSpPr>
          <p:cNvPr id="104" name="Group 103" descr="A diagram showing the Apollo spacecraft, including the lunar module and command and service module."/>
          <p:cNvGrpSpPr/>
          <p:nvPr/>
        </p:nvGrpSpPr>
        <p:grpSpPr>
          <a:xfrm>
            <a:off x="241738" y="1587063"/>
            <a:ext cx="11708524" cy="5161788"/>
            <a:chOff x="992895" y="1849423"/>
            <a:chExt cx="10356715" cy="4573607"/>
          </a:xfrm>
        </p:grpSpPr>
        <p:grpSp>
          <p:nvGrpSpPr>
            <p:cNvPr id="101" name="Group 100"/>
            <p:cNvGrpSpPr/>
            <p:nvPr/>
          </p:nvGrpSpPr>
          <p:grpSpPr>
            <a:xfrm>
              <a:off x="992895" y="1849423"/>
              <a:ext cx="10356715" cy="4573607"/>
              <a:chOff x="992895" y="1849423"/>
              <a:chExt cx="10356715" cy="4573607"/>
            </a:xfrm>
          </p:grpSpPr>
          <p:grpSp>
            <p:nvGrpSpPr>
              <p:cNvPr id="99" name="Group 98"/>
              <p:cNvGrpSpPr/>
              <p:nvPr/>
            </p:nvGrpSpPr>
            <p:grpSpPr>
              <a:xfrm>
                <a:off x="992896" y="2322787"/>
                <a:ext cx="10356714" cy="4100243"/>
                <a:chOff x="992896" y="1660635"/>
                <a:chExt cx="10356714" cy="4100243"/>
              </a:xfrm>
            </p:grpSpPr>
            <p:grpSp>
              <p:nvGrpSpPr>
                <p:cNvPr id="91" name="Group 90"/>
                <p:cNvGrpSpPr/>
                <p:nvPr/>
              </p:nvGrpSpPr>
              <p:grpSpPr>
                <a:xfrm>
                  <a:off x="992896" y="1660635"/>
                  <a:ext cx="10356714" cy="4100243"/>
                  <a:chOff x="2555631" y="2399323"/>
                  <a:chExt cx="7057292" cy="2793996"/>
                </a:xfrm>
              </p:grpSpPr>
              <p:grpSp>
                <p:nvGrpSpPr>
                  <p:cNvPr id="86" name="Group 85"/>
                  <p:cNvGrpSpPr/>
                  <p:nvPr/>
                </p:nvGrpSpPr>
                <p:grpSpPr>
                  <a:xfrm>
                    <a:off x="2555631" y="2399323"/>
                    <a:ext cx="7057292" cy="2793996"/>
                    <a:chOff x="2555631" y="2391508"/>
                    <a:chExt cx="7057292" cy="2793996"/>
                  </a:xfrm>
                </p:grpSpPr>
                <p:grpSp>
                  <p:nvGrpSpPr>
                    <p:cNvPr id="85" name="Group 84"/>
                    <p:cNvGrpSpPr/>
                    <p:nvPr/>
                  </p:nvGrpSpPr>
                  <p:grpSpPr>
                    <a:xfrm>
                      <a:off x="2555631" y="2391508"/>
                      <a:ext cx="7057292" cy="2793996"/>
                      <a:chOff x="2555631" y="2391508"/>
                      <a:chExt cx="7057292" cy="2793996"/>
                    </a:xfrm>
                  </p:grpSpPr>
                  <p:grpSp>
                    <p:nvGrpSpPr>
                      <p:cNvPr id="78" name="Group 77"/>
                      <p:cNvGrpSpPr/>
                      <p:nvPr/>
                    </p:nvGrpSpPr>
                    <p:grpSpPr>
                      <a:xfrm>
                        <a:off x="2555631" y="2391508"/>
                        <a:ext cx="7057292" cy="2793996"/>
                        <a:chOff x="2555631" y="2391508"/>
                        <a:chExt cx="7057292" cy="2793996"/>
                      </a:xfrm>
                    </p:grpSpPr>
                    <p:grpSp>
                      <p:nvGrpSpPr>
                        <p:cNvPr id="68" name="Group 67"/>
                        <p:cNvGrpSpPr/>
                        <p:nvPr/>
                      </p:nvGrpSpPr>
                      <p:grpSpPr>
                        <a:xfrm>
                          <a:off x="2555631" y="2391508"/>
                          <a:ext cx="7057292" cy="2793996"/>
                          <a:chOff x="2555631" y="2391508"/>
                          <a:chExt cx="7057292" cy="2793996"/>
                        </a:xfrm>
                      </p:grpSpPr>
                      <p:grpSp>
                        <p:nvGrpSpPr>
                          <p:cNvPr id="67" name="Group 66"/>
                          <p:cNvGrpSpPr/>
                          <p:nvPr/>
                        </p:nvGrpSpPr>
                        <p:grpSpPr>
                          <a:xfrm>
                            <a:off x="2555631" y="2391508"/>
                            <a:ext cx="7057292" cy="2793996"/>
                            <a:chOff x="2555631" y="2391508"/>
                            <a:chExt cx="7057292" cy="2793996"/>
                          </a:xfrm>
                        </p:grpSpPr>
                        <p:grpSp>
                          <p:nvGrpSpPr>
                            <p:cNvPr id="54" name="Group 53"/>
                            <p:cNvGrpSpPr/>
                            <p:nvPr/>
                          </p:nvGrpSpPr>
                          <p:grpSpPr>
                            <a:xfrm>
                              <a:off x="2555631" y="2391508"/>
                              <a:ext cx="7057292" cy="2793996"/>
                              <a:chOff x="2555631" y="2391508"/>
                              <a:chExt cx="7057292" cy="2793996"/>
                            </a:xfrm>
                          </p:grpSpPr>
                          <p:grpSp>
                            <p:nvGrpSpPr>
                              <p:cNvPr id="52" name="Group 51"/>
                              <p:cNvGrpSpPr/>
                              <p:nvPr/>
                            </p:nvGrpSpPr>
                            <p:grpSpPr>
                              <a:xfrm>
                                <a:off x="2555631" y="2391508"/>
                                <a:ext cx="7057292" cy="2793996"/>
                                <a:chOff x="2555631" y="2391508"/>
                                <a:chExt cx="7057292" cy="2793996"/>
                              </a:xfrm>
                            </p:grpSpPr>
                            <p:grpSp>
                              <p:nvGrpSpPr>
                                <p:cNvPr id="49" name="Group 48"/>
                                <p:cNvGrpSpPr/>
                                <p:nvPr/>
                              </p:nvGrpSpPr>
                              <p:grpSpPr>
                                <a:xfrm>
                                  <a:off x="2555631" y="2391508"/>
                                  <a:ext cx="7057292" cy="2793996"/>
                                  <a:chOff x="2555631" y="2391508"/>
                                  <a:chExt cx="7057292" cy="2793996"/>
                                </a:xfrm>
                              </p:grpSpPr>
                              <p:sp>
                                <p:nvSpPr>
                                  <p:cNvPr id="48" name="Rectangle 47"/>
                                  <p:cNvSpPr/>
                                  <p:nvPr/>
                                </p:nvSpPr>
                                <p:spPr>
                                  <a:xfrm>
                                    <a:off x="2555631" y="4892429"/>
                                    <a:ext cx="7057292" cy="2930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p:cNvGrpSpPr/>
                                  <p:nvPr/>
                                </p:nvGrpSpPr>
                                <p:grpSpPr>
                                  <a:xfrm>
                                    <a:off x="2555631" y="2391508"/>
                                    <a:ext cx="7057292" cy="2512611"/>
                                    <a:chOff x="2555631" y="2391508"/>
                                    <a:chExt cx="7057292" cy="2512611"/>
                                  </a:xfrm>
                                </p:grpSpPr>
                                <p:grpSp>
                                  <p:nvGrpSpPr>
                                    <p:cNvPr id="44" name="Group 43"/>
                                    <p:cNvGrpSpPr/>
                                    <p:nvPr/>
                                  </p:nvGrpSpPr>
                                  <p:grpSpPr>
                                    <a:xfrm>
                                      <a:off x="2555631" y="2391508"/>
                                      <a:ext cx="7057292" cy="2512611"/>
                                      <a:chOff x="2555631" y="2391508"/>
                                      <a:chExt cx="7057292" cy="2512611"/>
                                    </a:xfrm>
                                  </p:grpSpPr>
                                  <p:grpSp>
                                    <p:nvGrpSpPr>
                                      <p:cNvPr id="42" name="Group 41"/>
                                      <p:cNvGrpSpPr/>
                                      <p:nvPr/>
                                    </p:nvGrpSpPr>
                                    <p:grpSpPr>
                                      <a:xfrm>
                                        <a:off x="2555631" y="2391508"/>
                                        <a:ext cx="7057292" cy="2512611"/>
                                        <a:chOff x="2555631" y="2391508"/>
                                        <a:chExt cx="7057292" cy="2512611"/>
                                      </a:xfrm>
                                    </p:grpSpPr>
                                    <p:grpSp>
                                      <p:nvGrpSpPr>
                                        <p:cNvPr id="40" name="Group 39"/>
                                        <p:cNvGrpSpPr/>
                                        <p:nvPr/>
                                      </p:nvGrpSpPr>
                                      <p:grpSpPr>
                                        <a:xfrm>
                                          <a:off x="2555631" y="2391508"/>
                                          <a:ext cx="7057292" cy="2512611"/>
                                          <a:chOff x="2555631" y="2391508"/>
                                          <a:chExt cx="7057292" cy="2512611"/>
                                        </a:xfrm>
                                      </p:grpSpPr>
                                      <p:grpSp>
                                        <p:nvGrpSpPr>
                                          <p:cNvPr id="36" name="Group 35"/>
                                          <p:cNvGrpSpPr/>
                                          <p:nvPr/>
                                        </p:nvGrpSpPr>
                                        <p:grpSpPr>
                                          <a:xfrm>
                                            <a:off x="2555631" y="2391508"/>
                                            <a:ext cx="7057292" cy="2512611"/>
                                            <a:chOff x="2555631" y="2391508"/>
                                            <a:chExt cx="7057292" cy="2512611"/>
                                          </a:xfrm>
                                        </p:grpSpPr>
                                        <p:grpSp>
                                          <p:nvGrpSpPr>
                                            <p:cNvPr id="33" name="Group 32"/>
                                            <p:cNvGrpSpPr/>
                                            <p:nvPr/>
                                          </p:nvGrpSpPr>
                                          <p:grpSpPr>
                                            <a:xfrm>
                                              <a:off x="2555631" y="2391508"/>
                                              <a:ext cx="7057292" cy="2512611"/>
                                              <a:chOff x="2555631" y="2391508"/>
                                              <a:chExt cx="7057292" cy="2512611"/>
                                            </a:xfrm>
                                          </p:grpSpPr>
                                          <p:grpSp>
                                            <p:nvGrpSpPr>
                                              <p:cNvPr id="31" name="Group 30"/>
                                              <p:cNvGrpSpPr/>
                                              <p:nvPr/>
                                            </p:nvGrpSpPr>
                                            <p:grpSpPr>
                                              <a:xfrm>
                                                <a:off x="2555631" y="2391508"/>
                                                <a:ext cx="7057292" cy="2512611"/>
                                                <a:chOff x="2555631" y="2391508"/>
                                                <a:chExt cx="7057292" cy="2512611"/>
                                              </a:xfrm>
                                            </p:grpSpPr>
                                            <p:grpSp>
                                              <p:nvGrpSpPr>
                                                <p:cNvPr id="29" name="Group 28"/>
                                                <p:cNvGrpSpPr/>
                                                <p:nvPr/>
                                              </p:nvGrpSpPr>
                                              <p:grpSpPr>
                                                <a:xfrm>
                                                  <a:off x="2555631" y="2391508"/>
                                                  <a:ext cx="7057292" cy="2512611"/>
                                                  <a:chOff x="2555631" y="2391508"/>
                                                  <a:chExt cx="7057292" cy="2512611"/>
                                                </a:xfrm>
                                              </p:grpSpPr>
                                              <p:grpSp>
                                                <p:nvGrpSpPr>
                                                  <p:cNvPr id="26" name="Group 25"/>
                                                  <p:cNvGrpSpPr/>
                                                  <p:nvPr/>
                                                </p:nvGrpSpPr>
                                                <p:grpSpPr>
                                                  <a:xfrm>
                                                    <a:off x="2555631" y="2391508"/>
                                                    <a:ext cx="7057292" cy="2512611"/>
                                                    <a:chOff x="2555631" y="2391508"/>
                                                    <a:chExt cx="7057292" cy="2512611"/>
                                                  </a:xfrm>
                                                </p:grpSpPr>
                                                <p:grpSp>
                                                  <p:nvGrpSpPr>
                                                    <p:cNvPr id="24" name="Group 23"/>
                                                    <p:cNvGrpSpPr/>
                                                    <p:nvPr/>
                                                  </p:nvGrpSpPr>
                                                  <p:grpSpPr>
                                                    <a:xfrm>
                                                      <a:off x="2555631" y="2391508"/>
                                                      <a:ext cx="7057292" cy="2512611"/>
                                                      <a:chOff x="2555631" y="2391508"/>
                                                      <a:chExt cx="7057292" cy="2512611"/>
                                                    </a:xfrm>
                                                  </p:grpSpPr>
                                                  <p:grpSp>
                                                    <p:nvGrpSpPr>
                                                      <p:cNvPr id="22" name="Group 21"/>
                                                      <p:cNvGrpSpPr/>
                                                      <p:nvPr/>
                                                    </p:nvGrpSpPr>
                                                    <p:grpSpPr>
                                                      <a:xfrm>
                                                        <a:off x="2555631" y="2391508"/>
                                                        <a:ext cx="7057292" cy="2512611"/>
                                                        <a:chOff x="2555631" y="2391508"/>
                                                        <a:chExt cx="7057292" cy="2512611"/>
                                                      </a:xfrm>
                                                    </p:grpSpPr>
                                                    <p:grpSp>
                                                      <p:nvGrpSpPr>
                                                        <p:cNvPr id="20" name="Group 19"/>
                                                        <p:cNvGrpSpPr/>
                                                        <p:nvPr/>
                                                      </p:nvGrpSpPr>
                                                      <p:grpSpPr>
                                                        <a:xfrm>
                                                          <a:off x="2555631" y="2391508"/>
                                                          <a:ext cx="7057292" cy="2512611"/>
                                                          <a:chOff x="2555631" y="2391508"/>
                                                          <a:chExt cx="7057292" cy="2512611"/>
                                                        </a:xfrm>
                                                      </p:grpSpPr>
                                                      <p:grpSp>
                                                        <p:nvGrpSpPr>
                                                          <p:cNvPr id="17" name="Group 16"/>
                                                          <p:cNvGrpSpPr/>
                                                          <p:nvPr/>
                                                        </p:nvGrpSpPr>
                                                        <p:grpSpPr>
                                                          <a:xfrm>
                                                            <a:off x="2555631" y="2391508"/>
                                                            <a:ext cx="7057292" cy="2512611"/>
                                                            <a:chOff x="2555631" y="2391508"/>
                                                            <a:chExt cx="7057292" cy="2512611"/>
                                                          </a:xfrm>
                                                        </p:grpSpPr>
                                                        <p:grpSp>
                                                          <p:nvGrpSpPr>
                                                            <p:cNvPr id="15" name="Group 14"/>
                                                            <p:cNvGrpSpPr/>
                                                            <p:nvPr/>
                                                          </p:nvGrpSpPr>
                                                          <p:grpSpPr>
                                                            <a:xfrm>
                                                              <a:off x="2555631" y="2391508"/>
                                                              <a:ext cx="7057292" cy="2512611"/>
                                                              <a:chOff x="2555631" y="2391508"/>
                                                              <a:chExt cx="7057292" cy="2512611"/>
                                                            </a:xfrm>
                                                          </p:grpSpPr>
                                                          <p:grpSp>
                                                            <p:nvGrpSpPr>
                                                              <p:cNvPr id="6" name="Group 5"/>
                                                              <p:cNvGrpSpPr/>
                                                              <p:nvPr/>
                                                            </p:nvGrpSpPr>
                                                            <p:grpSpPr>
                                                              <a:xfrm>
                                                                <a:off x="2555631" y="2391508"/>
                                                                <a:ext cx="7057292" cy="2500923"/>
                                                                <a:chOff x="2555631" y="2391508"/>
                                                                <a:chExt cx="7057292" cy="2500923"/>
                                                              </a:xfrm>
                                                            </p:grpSpPr>
                                                            <p:pic>
                                                              <p:nvPicPr>
                                                                <p:cNvPr id="4" name="Picture 3" descr="Labels for the various parts of the Apollo spacecraft" title="Apollo Spacecraft Diagram"/>
                                                                <p:cNvPicPr>
                                                                  <a:picLocks noChangeAspect="1"/>
                                                                </p:cNvPicPr>
                                                                <p:nvPr/>
                                                              </p:nvPicPr>
                                                              <p:blipFill rotWithShape="1">
                                                                <a:blip r:embed="rId3">
                                                                  <a:extLst>
                                                                    <a:ext uri="{28A0092B-C50C-407E-A947-70E740481C1C}">
                                                                      <a14:useLocalDpi xmlns:a14="http://schemas.microsoft.com/office/drawing/2010/main" val="0"/>
                                                                    </a:ext>
                                                                  </a:extLst>
                                                                </a:blip>
                                                                <a:srcRect l="11078" t="18843" r="8124" b="33848"/>
                                                                <a:stretch/>
                                                              </p:blipFill>
                                                              <p:spPr>
                                                                <a:xfrm>
                                                                  <a:off x="2555631" y="2391508"/>
                                                                  <a:ext cx="7057292" cy="2500923"/>
                                                                </a:xfrm>
                                                                <a:prstGeom prst="rect">
                                                                  <a:avLst/>
                                                                </a:prstGeom>
                                                              </p:spPr>
                                                            </p:pic>
                                                            <p:sp>
                                                              <p:nvSpPr>
                                                                <p:cNvPr id="5" name="Rectangle 4"/>
                                                                <p:cNvSpPr/>
                                                                <p:nvPr/>
                                                              </p:nvSpPr>
                                                              <p:spPr>
                                                                <a:xfrm>
                                                                  <a:off x="3212779" y="2391510"/>
                                                                  <a:ext cx="5110606"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291712" y="2594706"/>
                                                                  <a:ext cx="2047303"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159465" y="2520461"/>
                                                                  <a:ext cx="420720"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4827915">
                                                                  <a:off x="5649051" y="2621669"/>
                                                                  <a:ext cx="420720"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p:cNvSpPr/>
                                                              <p:nvPr/>
                                                            </p:nvSpPr>
                                                            <p:spPr>
                                                              <a:xfrm>
                                                                <a:off x="8757795" y="2391508"/>
                                                                <a:ext cx="855128"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659446" y="4521166"/>
                                                                <a:ext cx="889507" cy="3829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Engine Bell</a:t>
                                                                </a:r>
                                                              </a:p>
                                                            </p:txBody>
                                                          </p:sp>
                                                        </p:grpSp>
                                                        <p:sp>
                                                          <p:nvSpPr>
                                                            <p:cNvPr id="16" name="Rectangle 15"/>
                                                            <p:cNvSpPr/>
                                                            <p:nvPr/>
                                                          </p:nvSpPr>
                                                          <p:spPr>
                                                            <a:xfrm rot="4189037">
                                                              <a:off x="4337556" y="2506278"/>
                                                              <a:ext cx="420720" cy="3388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p:nvSpPr>
                                                        <p:spPr>
                                                          <a:xfrm>
                                                            <a:off x="3896559" y="2594706"/>
                                                            <a:ext cx="420720" cy="1255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p:cNvSpPr/>
                                                        <p:nvPr/>
                                                      </p:nvSpPr>
                                                      <p:spPr>
                                                        <a:xfrm rot="20902164">
                                                          <a:off x="3479628" y="2633784"/>
                                                          <a:ext cx="284092" cy="1518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p:cNvSpPr/>
                                                      <p:nvPr/>
                                                    </p:nvSpPr>
                                                    <p:spPr>
                                                      <a:xfrm rot="17894813">
                                                        <a:off x="2989242" y="2642396"/>
                                                        <a:ext cx="378886" cy="1780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p:cNvSpPr/>
                                                    <p:nvPr/>
                                                  </p:nvSpPr>
                                                  <p:spPr>
                                                    <a:xfrm rot="5400000">
                                                      <a:off x="2642583" y="3149928"/>
                                                      <a:ext cx="514504" cy="6571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p:cNvSpPr/>
                                                  <p:nvPr/>
                                                </p:nvSpPr>
                                                <p:spPr>
                                                  <a:xfrm>
                                                    <a:off x="5438691" y="4439137"/>
                                                    <a:ext cx="420720"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344292" y="4652205"/>
                                                    <a:ext cx="420720" cy="2402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p:cNvSpPr/>
                                                <p:nvPr/>
                                              </p:nvSpPr>
                                              <p:spPr>
                                                <a:xfrm rot="1942793">
                                                  <a:off x="5527359" y="4186530"/>
                                                  <a:ext cx="420720"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p:cNvSpPr/>
                                              <p:nvPr/>
                                            </p:nvSpPr>
                                            <p:spPr>
                                              <a:xfrm>
                                                <a:off x="5159465" y="4798646"/>
                                                <a:ext cx="209704" cy="937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Parallelogram 33"/>
                                            <p:cNvSpPr/>
                                            <p:nvPr/>
                                          </p:nvSpPr>
                                          <p:spPr>
                                            <a:xfrm>
                                              <a:off x="5115516" y="4423507"/>
                                              <a:ext cx="238022" cy="156308"/>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34"/>
                                          <p:cNvSpPr/>
                                          <p:nvPr/>
                                        </p:nvSpPr>
                                        <p:spPr>
                                          <a:xfrm>
                                            <a:off x="5128204" y="4099165"/>
                                            <a:ext cx="108104" cy="2930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p:cNvSpPr/>
                                        <p:nvPr/>
                                      </p:nvSpPr>
                                      <p:spPr>
                                        <a:xfrm>
                                          <a:off x="5159464" y="4204675"/>
                                          <a:ext cx="143555" cy="1875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p:cNvSpPr/>
                                      <p:nvPr/>
                                    </p:nvSpPr>
                                    <p:spPr>
                                      <a:xfrm rot="2134116">
                                        <a:off x="5963765" y="2626047"/>
                                        <a:ext cx="322659" cy="4461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p:cNvSpPr/>
                                    <p:nvPr/>
                                  </p:nvSpPr>
                                  <p:spPr>
                                    <a:xfrm rot="656070" flipH="1">
                                      <a:off x="5152616" y="2713574"/>
                                      <a:ext cx="187969" cy="2020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1" name="Rectangle 50"/>
                                <p:cNvSpPr/>
                                <p:nvPr/>
                              </p:nvSpPr>
                              <p:spPr>
                                <a:xfrm>
                                  <a:off x="8980861" y="2659274"/>
                                  <a:ext cx="568092"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Rectangle 52"/>
                              <p:cNvSpPr/>
                              <p:nvPr/>
                            </p:nvSpPr>
                            <p:spPr>
                              <a:xfrm>
                                <a:off x="8893498" y="2808975"/>
                                <a:ext cx="261878"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8" name="Straight Arrow Connector 57"/>
                            <p:cNvCxnSpPr/>
                            <p:nvPr/>
                          </p:nvCxnSpPr>
                          <p:spPr>
                            <a:xfrm flipH="1">
                              <a:off x="8757137" y="2750622"/>
                              <a:ext cx="267300" cy="199089"/>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p:cNvCxnSpPr/>
                            <p:nvPr/>
                          </p:nvCxnSpPr>
                          <p:spPr>
                            <a:xfrm flipH="1" flipV="1">
                              <a:off x="9024436" y="4324182"/>
                              <a:ext cx="1" cy="28605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sp>
                        <p:nvSpPr>
                          <p:cNvPr id="47" name="Rectangle 46"/>
                          <p:cNvSpPr/>
                          <p:nvPr/>
                        </p:nvSpPr>
                        <p:spPr>
                          <a:xfrm>
                            <a:off x="6834534" y="4749702"/>
                            <a:ext cx="781538" cy="3829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Thrusters</a:t>
                            </a:r>
                          </a:p>
                        </p:txBody>
                      </p:sp>
                      <p:sp>
                        <p:nvSpPr>
                          <p:cNvPr id="50" name="Rectangle 49"/>
                          <p:cNvSpPr/>
                          <p:nvPr/>
                        </p:nvSpPr>
                        <p:spPr>
                          <a:xfrm>
                            <a:off x="8873155" y="2419050"/>
                            <a:ext cx="739767" cy="3173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High-Gain Antenna</a:t>
                            </a:r>
                          </a:p>
                        </p:txBody>
                      </p:sp>
                      <p:sp>
                        <p:nvSpPr>
                          <p:cNvPr id="55" name="Rectangle 54"/>
                          <p:cNvSpPr/>
                          <p:nvPr/>
                        </p:nvSpPr>
                        <p:spPr>
                          <a:xfrm>
                            <a:off x="5454320" y="4736122"/>
                            <a:ext cx="781538" cy="2657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Thrusters</a:t>
                            </a:r>
                          </a:p>
                        </p:txBody>
                      </p:sp>
                      <p:sp>
                        <p:nvSpPr>
                          <p:cNvPr id="56" name="Rectangle 55"/>
                          <p:cNvSpPr/>
                          <p:nvPr/>
                        </p:nvSpPr>
                        <p:spPr>
                          <a:xfrm>
                            <a:off x="4165738" y="2410766"/>
                            <a:ext cx="705574" cy="2630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Thrusters</a:t>
                            </a:r>
                          </a:p>
                        </p:txBody>
                      </p:sp>
                    </p:grpSp>
                    <p:cxnSp>
                      <p:nvCxnSpPr>
                        <p:cNvPr id="69" name="Straight Arrow Connector 68"/>
                        <p:cNvCxnSpPr/>
                        <p:nvPr/>
                      </p:nvCxnSpPr>
                      <p:spPr>
                        <a:xfrm flipH="1" flipV="1">
                          <a:off x="6944042" y="4324182"/>
                          <a:ext cx="197889" cy="521356"/>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p:cNvCxnSpPr/>
                        <p:nvPr/>
                      </p:nvCxnSpPr>
                      <p:spPr>
                        <a:xfrm flipH="1" flipV="1">
                          <a:off x="5201798" y="4798647"/>
                          <a:ext cx="276879" cy="6525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cxnSp>
                    <p:nvCxnSpPr>
                      <p:cNvPr id="79" name="Straight Arrow Connector 78"/>
                      <p:cNvCxnSpPr/>
                      <p:nvPr/>
                    </p:nvCxnSpPr>
                    <p:spPr>
                      <a:xfrm>
                        <a:off x="4629000" y="2628457"/>
                        <a:ext cx="233574" cy="7564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sp>
                  <p:nvSpPr>
                    <p:cNvPr id="37" name="Parallelogram 36"/>
                    <p:cNvSpPr/>
                    <p:nvPr/>
                  </p:nvSpPr>
                  <p:spPr>
                    <a:xfrm rot="16200000">
                      <a:off x="5055397" y="4136803"/>
                      <a:ext cx="351690" cy="143553"/>
                    </a:xfrm>
                    <a:prstGeom prst="parallelogram">
                      <a:avLst>
                        <a:gd name="adj" fmla="val 5041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7" name="Rectangle 86"/>
                  <p:cNvSpPr/>
                  <p:nvPr/>
                </p:nvSpPr>
                <p:spPr>
                  <a:xfrm>
                    <a:off x="3269142" y="4900243"/>
                    <a:ext cx="1137624" cy="2218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Descent Stage</a:t>
                    </a:r>
                  </a:p>
                </p:txBody>
              </p:sp>
              <p:sp>
                <p:nvSpPr>
                  <p:cNvPr id="88" name="Rectangle 87"/>
                  <p:cNvSpPr/>
                  <p:nvPr/>
                </p:nvSpPr>
                <p:spPr>
                  <a:xfrm>
                    <a:off x="4475539" y="4917133"/>
                    <a:ext cx="948688" cy="202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Ascent Stage</a:t>
                    </a:r>
                  </a:p>
                </p:txBody>
              </p:sp>
            </p:grpSp>
            <p:sp>
              <p:nvSpPr>
                <p:cNvPr id="94" name="Rectangle 93"/>
                <p:cNvSpPr/>
                <p:nvPr/>
              </p:nvSpPr>
              <p:spPr>
                <a:xfrm>
                  <a:off x="5223843" y="1751535"/>
                  <a:ext cx="1882067" cy="2954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Command Module</a:t>
                  </a:r>
                </a:p>
              </p:txBody>
            </p:sp>
            <p:sp>
              <p:nvSpPr>
                <p:cNvPr id="95" name="Rectangle 94"/>
                <p:cNvSpPr/>
                <p:nvPr/>
              </p:nvSpPr>
              <p:spPr>
                <a:xfrm>
                  <a:off x="7461619" y="1721221"/>
                  <a:ext cx="1527359" cy="3166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Service Module</a:t>
                  </a:r>
                </a:p>
              </p:txBody>
            </p:sp>
            <p:sp>
              <p:nvSpPr>
                <p:cNvPr id="96" name="Left Bracket 95"/>
                <p:cNvSpPr/>
                <p:nvPr/>
              </p:nvSpPr>
              <p:spPr>
                <a:xfrm rot="5400000">
                  <a:off x="8050035" y="854064"/>
                  <a:ext cx="211200" cy="2603108"/>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7" name="Left Bracket 96"/>
                <p:cNvSpPr/>
                <p:nvPr/>
              </p:nvSpPr>
              <p:spPr>
                <a:xfrm rot="5400000">
                  <a:off x="5937422" y="1445725"/>
                  <a:ext cx="218485" cy="1427078"/>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
            <p:nvSpPr>
              <p:cNvPr id="100" name="Rectangle 99"/>
              <p:cNvSpPr/>
              <p:nvPr/>
            </p:nvSpPr>
            <p:spPr>
              <a:xfrm>
                <a:off x="992895" y="1849423"/>
                <a:ext cx="10356714" cy="500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 name="Rectangle 101"/>
            <p:cNvSpPr/>
            <p:nvPr/>
          </p:nvSpPr>
          <p:spPr>
            <a:xfrm>
              <a:off x="1900232" y="1970618"/>
              <a:ext cx="2738417" cy="2642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solidFill>
                  <a:latin typeface="Century Gothic" panose="020B0502020202020204" pitchFamily="34" charset="0"/>
                </a:rPr>
                <a:t>Challenger Lunar Module</a:t>
              </a:r>
            </a:p>
          </p:txBody>
        </p:sp>
        <p:sp>
          <p:nvSpPr>
            <p:cNvPr id="103" name="Rectangle 102"/>
            <p:cNvSpPr/>
            <p:nvPr/>
          </p:nvSpPr>
          <p:spPr>
            <a:xfrm>
              <a:off x="5603581" y="1954047"/>
              <a:ext cx="3042452" cy="306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solidFill>
                  <a:latin typeface="Century Gothic" panose="020B0502020202020204" pitchFamily="34" charset="0"/>
                </a:rPr>
                <a:t>America Command Module</a:t>
              </a:r>
            </a:p>
          </p:txBody>
        </p:sp>
      </p:grpSp>
      <p:sp>
        <p:nvSpPr>
          <p:cNvPr id="9" name="Title 8" hidden="1"/>
          <p:cNvSpPr>
            <a:spLocks noGrp="1"/>
          </p:cNvSpPr>
          <p:nvPr>
            <p:ph type="title"/>
          </p:nvPr>
        </p:nvSpPr>
        <p:spPr/>
        <p:txBody>
          <a:bodyPr/>
          <a:lstStyle/>
          <a:p>
            <a:r>
              <a:rPr lang="en-US" dirty="0"/>
              <a:t>Apollo Spacecraft Design</a:t>
            </a:r>
          </a:p>
        </p:txBody>
      </p:sp>
    </p:spTree>
    <p:extLst>
      <p:ext uri="{BB962C8B-B14F-4D97-AF65-F5344CB8AC3E}">
        <p14:creationId xmlns:p14="http://schemas.microsoft.com/office/powerpoint/2010/main" val="1066648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view of the Earth from space, with its blue oceans, white clouds, and brown land masses visible.">
            <a:extLst>
              <a:ext uri="{FF2B5EF4-FFF2-40B4-BE49-F238E27FC236}">
                <a16:creationId xmlns:a16="http://schemas.microsoft.com/office/drawing/2014/main" id="{DCE59EDD-512D-4545-864C-1E4BB8C8CF3F}"/>
              </a:ext>
            </a:extLst>
          </p:cNvPr>
          <p:cNvPicPr>
            <a:picLocks noChangeAspect="1"/>
          </p:cNvPicPr>
          <p:nvPr/>
        </p:nvPicPr>
        <p:blipFill rotWithShape="1">
          <a:blip r:embed="rId3"/>
          <a:srcRect t="20587" r="9507"/>
          <a:stretch/>
        </p:blipFill>
        <p:spPr>
          <a:xfrm>
            <a:off x="-1" y="2743200"/>
            <a:ext cx="4146157" cy="4114800"/>
          </a:xfrm>
          <a:prstGeom prst="rect">
            <a:avLst/>
          </a:prstGeom>
        </p:spPr>
      </p:pic>
      <p:sp>
        <p:nvSpPr>
          <p:cNvPr id="2" name="Title 1" hidden="1"/>
          <p:cNvSpPr>
            <a:spLocks noGrp="1"/>
          </p:cNvSpPr>
          <p:nvPr>
            <p:ph type="ctrTitle"/>
          </p:nvPr>
        </p:nvSpPr>
        <p:spPr/>
        <p:txBody>
          <a:bodyPr/>
          <a:lstStyle/>
          <a:p>
            <a:r>
              <a:rPr lang="en-US" dirty="0"/>
              <a:t>Surface Experiments on the Moon</a:t>
            </a:r>
          </a:p>
        </p:txBody>
      </p:sp>
      <p:sp>
        <p:nvSpPr>
          <p:cNvPr id="8" name="Title 11">
            <a:extLst>
              <a:ext uri="{FF2B5EF4-FFF2-40B4-BE49-F238E27FC236}">
                <a16:creationId xmlns:a16="http://schemas.microsoft.com/office/drawing/2014/main" id="{6348B593-2461-4361-8382-E126FF4B26DC}"/>
              </a:ext>
            </a:extLst>
          </p:cNvPr>
          <p:cNvSpPr txBox="1">
            <a:spLocks/>
          </p:cNvSpPr>
          <p:nvPr/>
        </p:nvSpPr>
        <p:spPr>
          <a:xfrm>
            <a:off x="502493" y="540802"/>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Moon Bound</a:t>
            </a:r>
          </a:p>
        </p:txBody>
      </p:sp>
      <p:pic>
        <p:nvPicPr>
          <p:cNvPr id="11" name="Picture 10" descr="A view of the Earth from space, with its blue oceans, white clouds, and brown land masses visible.">
            <a:extLst>
              <a:ext uri="{FF2B5EF4-FFF2-40B4-BE49-F238E27FC236}">
                <a16:creationId xmlns:a16="http://schemas.microsoft.com/office/drawing/2014/main" id="{2687D146-7561-4C0F-B806-E96563978070}"/>
              </a:ext>
            </a:extLst>
          </p:cNvPr>
          <p:cNvPicPr>
            <a:picLocks noChangeAspect="1"/>
          </p:cNvPicPr>
          <p:nvPr/>
        </p:nvPicPr>
        <p:blipFill rotWithShape="1">
          <a:blip r:embed="rId4"/>
          <a:srcRect t="20588" r="9507"/>
          <a:stretch/>
        </p:blipFill>
        <p:spPr>
          <a:xfrm>
            <a:off x="4270846" y="1650881"/>
            <a:ext cx="4146157" cy="4114800"/>
          </a:xfrm>
          <a:prstGeom prst="rect">
            <a:avLst/>
          </a:prstGeom>
        </p:spPr>
      </p:pic>
      <p:pic>
        <p:nvPicPr>
          <p:cNvPr id="12" name="Picture 11" descr="A view of the nearly half-lit Earth from space, with its blue oceans, white clouds, and brown land masses visible.">
            <a:extLst>
              <a:ext uri="{FF2B5EF4-FFF2-40B4-BE49-F238E27FC236}">
                <a16:creationId xmlns:a16="http://schemas.microsoft.com/office/drawing/2014/main" id="{6E93C3F8-373E-47AD-B101-F1061FC95680}"/>
              </a:ext>
            </a:extLst>
          </p:cNvPr>
          <p:cNvPicPr>
            <a:picLocks noChangeAspect="1"/>
          </p:cNvPicPr>
          <p:nvPr/>
        </p:nvPicPr>
        <p:blipFill rotWithShape="1">
          <a:blip r:embed="rId5"/>
          <a:srcRect t="17658" r="9507" b="2930"/>
          <a:stretch/>
        </p:blipFill>
        <p:spPr>
          <a:xfrm>
            <a:off x="8045846" y="0"/>
            <a:ext cx="4146157" cy="4114800"/>
          </a:xfrm>
          <a:prstGeom prst="rect">
            <a:avLst/>
          </a:prstGeom>
        </p:spPr>
      </p:pic>
    </p:spTree>
    <p:extLst>
      <p:ext uri="{BB962C8B-B14F-4D97-AF65-F5344CB8AC3E}">
        <p14:creationId xmlns:p14="http://schemas.microsoft.com/office/powerpoint/2010/main" val="2748612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axing crescent Moon - craters are visible along the line between light and dark.">
            <a:extLst>
              <a:ext uri="{FF2B5EF4-FFF2-40B4-BE49-F238E27FC236}">
                <a16:creationId xmlns:a16="http://schemas.microsoft.com/office/drawing/2014/main" id="{F4D78D1F-F133-4B62-BCF8-27806E39B11F}"/>
              </a:ext>
            </a:extLst>
          </p:cNvPr>
          <p:cNvPicPr>
            <a:picLocks noChangeAspect="1"/>
          </p:cNvPicPr>
          <p:nvPr/>
        </p:nvPicPr>
        <p:blipFill rotWithShape="1">
          <a:blip r:embed="rId3"/>
          <a:srcRect t="5152"/>
          <a:stretch/>
        </p:blipFill>
        <p:spPr>
          <a:xfrm>
            <a:off x="-1" y="0"/>
            <a:ext cx="12192000" cy="6504709"/>
          </a:xfrm>
          <a:prstGeom prst="rect">
            <a:avLst/>
          </a:prstGeom>
        </p:spPr>
      </p:pic>
      <p:sp>
        <p:nvSpPr>
          <p:cNvPr id="5" name="TextBox 4"/>
          <p:cNvSpPr txBox="1"/>
          <p:nvPr/>
        </p:nvSpPr>
        <p:spPr>
          <a:xfrm>
            <a:off x="3631557" y="6209693"/>
            <a:ext cx="4928885" cy="492443"/>
          </a:xfrm>
          <a:prstGeom prst="rect">
            <a:avLst/>
          </a:prstGeom>
          <a:solidFill>
            <a:srgbClr val="000000">
              <a:alpha val="50196"/>
            </a:srgbClr>
          </a:solidFill>
        </p:spPr>
        <p:txBody>
          <a:bodyPr wrap="square" rtlCol="0">
            <a:spAutoFit/>
          </a:bodyPr>
          <a:lstStyle/>
          <a:p>
            <a:r>
              <a:rPr lang="en-US" sz="2600" dirty="0">
                <a:latin typeface="Century Gothic" panose="020B0502020202020204" pitchFamily="34" charset="0"/>
              </a:rPr>
              <a:t>Moon on December 11, 1972</a:t>
            </a:r>
          </a:p>
        </p:txBody>
      </p:sp>
      <p:sp>
        <p:nvSpPr>
          <p:cNvPr id="3" name="Title 2" hidden="1"/>
          <p:cNvSpPr>
            <a:spLocks noGrp="1"/>
          </p:cNvSpPr>
          <p:nvPr>
            <p:ph type="ctrTitle"/>
          </p:nvPr>
        </p:nvSpPr>
        <p:spPr/>
        <p:txBody>
          <a:bodyPr/>
          <a:lstStyle/>
          <a:p>
            <a:r>
              <a:rPr lang="en-US" dirty="0"/>
              <a:t>Apollo 12 Landing Site</a:t>
            </a:r>
          </a:p>
        </p:txBody>
      </p:sp>
      <p:sp>
        <p:nvSpPr>
          <p:cNvPr id="4" name="Oval 3">
            <a:extLst>
              <a:ext uri="{FF2B5EF4-FFF2-40B4-BE49-F238E27FC236}">
                <a16:creationId xmlns:a16="http://schemas.microsoft.com/office/drawing/2014/main" id="{AAFF78EF-1989-4BD7-842D-400C6A6242F5}"/>
              </a:ext>
              <a:ext uri="{C183D7F6-B498-43B3-948B-1728B52AA6E4}">
                <adec:decorative xmlns:adec="http://schemas.microsoft.com/office/drawing/2017/decorative" val="1"/>
              </a:ext>
            </a:extLst>
          </p:cNvPr>
          <p:cNvSpPr/>
          <p:nvPr/>
        </p:nvSpPr>
        <p:spPr>
          <a:xfrm>
            <a:off x="8084128" y="2389910"/>
            <a:ext cx="83127" cy="72736"/>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D0FAF56-9AED-4AB7-9046-0C4379E03488}"/>
              </a:ext>
            </a:extLst>
          </p:cNvPr>
          <p:cNvSpPr txBox="1"/>
          <p:nvPr/>
        </p:nvSpPr>
        <p:spPr>
          <a:xfrm>
            <a:off x="9621981" y="2016370"/>
            <a:ext cx="2328462" cy="892552"/>
          </a:xfrm>
          <a:prstGeom prst="rect">
            <a:avLst/>
          </a:prstGeom>
          <a:noFill/>
        </p:spPr>
        <p:txBody>
          <a:bodyPr wrap="square" rtlCol="0">
            <a:spAutoFit/>
          </a:bodyPr>
          <a:lstStyle/>
          <a:p>
            <a:pPr algn="ctr"/>
            <a:r>
              <a:rPr lang="en-US" sz="2600" dirty="0">
                <a:latin typeface="Century Gothic" panose="020B0502020202020204" pitchFamily="34" charset="0"/>
              </a:rPr>
              <a:t>Apollo 17 Landing Site</a:t>
            </a:r>
          </a:p>
        </p:txBody>
      </p:sp>
      <p:cxnSp>
        <p:nvCxnSpPr>
          <p:cNvPr id="9" name="Straight Arrow Connector 8">
            <a:extLst>
              <a:ext uri="{FF2B5EF4-FFF2-40B4-BE49-F238E27FC236}">
                <a16:creationId xmlns:a16="http://schemas.microsoft.com/office/drawing/2014/main" id="{74AC8A0D-97E9-4F2D-97EE-78ED3655B53E}"/>
              </a:ext>
              <a:ext uri="{C183D7F6-B498-43B3-948B-1728B52AA6E4}">
                <adec:decorative xmlns:adec="http://schemas.microsoft.com/office/drawing/2017/decorative" val="1"/>
              </a:ext>
            </a:extLst>
          </p:cNvPr>
          <p:cNvCxnSpPr>
            <a:cxnSpLocks/>
          </p:cNvCxnSpPr>
          <p:nvPr/>
        </p:nvCxnSpPr>
        <p:spPr>
          <a:xfrm flipH="1">
            <a:off x="8239996" y="2389910"/>
            <a:ext cx="1381985" cy="20782"/>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6165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zoomed in view of the Taurus-Littrow valley on the Moon. The darker valley is surrounded by bright mountains.">
            <a:extLst>
              <a:ext uri="{FF2B5EF4-FFF2-40B4-BE49-F238E27FC236}">
                <a16:creationId xmlns:a16="http://schemas.microsoft.com/office/drawing/2014/main" id="{05A9BAB7-5394-49A6-98C5-1C2785C481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hidden="1"/>
          <p:cNvSpPr>
            <a:spLocks noGrp="1"/>
          </p:cNvSpPr>
          <p:nvPr>
            <p:ph type="ctrTitle"/>
          </p:nvPr>
        </p:nvSpPr>
        <p:spPr/>
        <p:txBody>
          <a:bodyPr/>
          <a:lstStyle/>
          <a:p>
            <a:r>
              <a:rPr lang="en-US" dirty="0"/>
              <a:t>Overview</a:t>
            </a:r>
          </a:p>
        </p:txBody>
      </p:sp>
      <p:sp>
        <p:nvSpPr>
          <p:cNvPr id="10" name="Title 11">
            <a:extLst>
              <a:ext uri="{FF2B5EF4-FFF2-40B4-BE49-F238E27FC236}">
                <a16:creationId xmlns:a16="http://schemas.microsoft.com/office/drawing/2014/main" id="{66C295C9-AD1C-4314-8BA3-2598B175AFF6}"/>
              </a:ext>
            </a:extLst>
          </p:cNvPr>
          <p:cNvSpPr txBox="1">
            <a:spLocks/>
          </p:cNvSpPr>
          <p:nvPr/>
        </p:nvSpPr>
        <p:spPr>
          <a:xfrm>
            <a:off x="2554378" y="284788"/>
            <a:ext cx="7083243" cy="878993"/>
          </a:xfrm>
          <a:prstGeom prst="rect">
            <a:avLst/>
          </a:prstGeom>
          <a:solidFill>
            <a:srgbClr val="000000">
              <a:alpha val="50196"/>
            </a:srgbClr>
          </a:solidFill>
        </p:spPr>
        <p:txBody>
          <a:bodyPr vert="horz" lIns="91440" tIns="45720" rIns="91440" bIns="45720" rtlCol="0" anchor="ctr">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r>
              <a:rPr lang="en-US" sz="5400" dirty="0">
                <a:ln w="6350">
                  <a:noFill/>
                </a:ln>
                <a:latin typeface="Century Gothic" panose="020B0502020202020204" pitchFamily="34" charset="0"/>
              </a:rPr>
              <a:t>Taurus-Littrow Valley </a:t>
            </a:r>
          </a:p>
        </p:txBody>
      </p:sp>
      <p:sp>
        <p:nvSpPr>
          <p:cNvPr id="5" name="Rectangle 4">
            <a:extLst>
              <a:ext uri="{FF2B5EF4-FFF2-40B4-BE49-F238E27FC236}">
                <a16:creationId xmlns:a16="http://schemas.microsoft.com/office/drawing/2014/main" id="{0F5614CF-2D9E-4FD1-9440-4C21CFE4AF2E}"/>
              </a:ext>
            </a:extLst>
          </p:cNvPr>
          <p:cNvSpPr/>
          <p:nvPr/>
        </p:nvSpPr>
        <p:spPr>
          <a:xfrm>
            <a:off x="9787924" y="6579575"/>
            <a:ext cx="2662970" cy="246221"/>
          </a:xfrm>
          <a:prstGeom prst="rect">
            <a:avLst/>
          </a:prstGeom>
        </p:spPr>
        <p:txBody>
          <a:bodyPr wrap="square">
            <a:spAutoFit/>
          </a:bodyPr>
          <a:lstStyle/>
          <a:p>
            <a:pPr defTabSz="914400"/>
            <a:r>
              <a:rPr lang="it-IT" sz="1000" dirty="0">
                <a:latin typeface="Century Gothic"/>
              </a:rPr>
              <a:t>NASA/GSFC/Arizona State University</a:t>
            </a:r>
          </a:p>
        </p:txBody>
      </p:sp>
      <p:cxnSp>
        <p:nvCxnSpPr>
          <p:cNvPr id="7" name="Straight Arrow Connector 6">
            <a:extLst>
              <a:ext uri="{FF2B5EF4-FFF2-40B4-BE49-F238E27FC236}">
                <a16:creationId xmlns:a16="http://schemas.microsoft.com/office/drawing/2014/main" id="{F77E5A0E-8624-49F8-A3FF-CBEF55E03E23}"/>
              </a:ext>
              <a:ext uri="{C183D7F6-B498-43B3-948B-1728B52AA6E4}">
                <adec:decorative xmlns:adec="http://schemas.microsoft.com/office/drawing/2017/decorative" val="1"/>
              </a:ext>
            </a:extLst>
          </p:cNvPr>
          <p:cNvCxnSpPr>
            <a:cxnSpLocks/>
          </p:cNvCxnSpPr>
          <p:nvPr/>
        </p:nvCxnSpPr>
        <p:spPr>
          <a:xfrm flipH="1">
            <a:off x="6142493" y="2914624"/>
            <a:ext cx="866237" cy="421386"/>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1464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view from the lunar module on the surface of the Moon. Light-colored grey mountains are visible in the distance. The shadow of the lunar module is in the foreground.">
            <a:extLst>
              <a:ext uri="{FF2B5EF4-FFF2-40B4-BE49-F238E27FC236}">
                <a16:creationId xmlns:a16="http://schemas.microsoft.com/office/drawing/2014/main" id="{3899F4E4-4933-4580-BDF3-5410B76D3099}"/>
              </a:ext>
            </a:extLst>
          </p:cNvPr>
          <p:cNvPicPr>
            <a:picLocks noChangeAspect="1"/>
          </p:cNvPicPr>
          <p:nvPr/>
        </p:nvPicPr>
        <p:blipFill>
          <a:blip r:embed="rId3"/>
          <a:stretch>
            <a:fillRect/>
          </a:stretch>
        </p:blipFill>
        <p:spPr>
          <a:xfrm>
            <a:off x="0" y="700391"/>
            <a:ext cx="6137242" cy="6157609"/>
          </a:xfrm>
          <a:prstGeom prst="rect">
            <a:avLst/>
          </a:prstGeom>
        </p:spPr>
      </p:pic>
      <p:pic>
        <p:nvPicPr>
          <p:cNvPr id="3" name="Picture 2" descr="A view from the lunar module on the surface of the Moon. Darker-colored grey mountains are visible in the distance. A part of the lunar module descent stage is visible in the foreground.">
            <a:extLst>
              <a:ext uri="{FF2B5EF4-FFF2-40B4-BE49-F238E27FC236}">
                <a16:creationId xmlns:a16="http://schemas.microsoft.com/office/drawing/2014/main" id="{4A264C5C-C7A1-4C55-8158-ABE9DAFF6D18}"/>
              </a:ext>
            </a:extLst>
          </p:cNvPr>
          <p:cNvPicPr>
            <a:picLocks noChangeAspect="1"/>
          </p:cNvPicPr>
          <p:nvPr/>
        </p:nvPicPr>
        <p:blipFill>
          <a:blip r:embed="rId4"/>
          <a:stretch>
            <a:fillRect/>
          </a:stretch>
        </p:blipFill>
        <p:spPr>
          <a:xfrm>
            <a:off x="6054757" y="700390"/>
            <a:ext cx="6137242" cy="6157610"/>
          </a:xfrm>
          <a:prstGeom prst="rect">
            <a:avLst/>
          </a:prstGeom>
        </p:spPr>
      </p:pic>
      <p:sp>
        <p:nvSpPr>
          <p:cNvPr id="2" name="Title 1" hidden="1"/>
          <p:cNvSpPr>
            <a:spLocks noGrp="1"/>
          </p:cNvSpPr>
          <p:nvPr>
            <p:ph type="ctrTitle"/>
          </p:nvPr>
        </p:nvSpPr>
        <p:spPr/>
        <p:txBody>
          <a:bodyPr/>
          <a:lstStyle/>
          <a:p>
            <a:r>
              <a:rPr lang="en-US" dirty="0"/>
              <a:t>Pete Conrad stepping on the lunar surface</a:t>
            </a:r>
          </a:p>
        </p:txBody>
      </p:sp>
      <p:sp>
        <p:nvSpPr>
          <p:cNvPr id="7" name="Title 11"/>
          <p:cNvSpPr txBox="1">
            <a:spLocks/>
          </p:cNvSpPr>
          <p:nvPr/>
        </p:nvSpPr>
        <p:spPr>
          <a:xfrm>
            <a:off x="358164" y="190068"/>
            <a:ext cx="11475671" cy="1911107"/>
          </a:xfrm>
          <a:prstGeom prst="rect">
            <a:avLst/>
          </a:prstGeom>
          <a:noFill/>
        </p:spPr>
        <p:txBody>
          <a:bodyPr vert="horz" lIns="91440" tIns="0" rIns="91440" bIns="0" rtlCol="0" anchor="ctr" anchorCtr="0">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r>
              <a:rPr lang="en-US" sz="5400" dirty="0">
                <a:ln w="6350">
                  <a:noFill/>
                </a:ln>
                <a:latin typeface="Century Gothic" panose="020B0502020202020204" pitchFamily="34" charset="0"/>
              </a:rPr>
              <a:t>“Okay, Houston. The Challenger has landed!”</a:t>
            </a:r>
          </a:p>
        </p:txBody>
      </p:sp>
    </p:spTree>
    <p:extLst>
      <p:ext uri="{BB962C8B-B14F-4D97-AF65-F5344CB8AC3E}">
        <p14:creationId xmlns:p14="http://schemas.microsoft.com/office/powerpoint/2010/main" val="4044194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Apollo 17 landing site on the Moon. Visible are various science instruments, Moon rocks, and the lunar rover. A tall mountain looms in the distance.&#10;">
            <a:extLst>
              <a:ext uri="{FF2B5EF4-FFF2-40B4-BE49-F238E27FC236}">
                <a16:creationId xmlns:a16="http://schemas.microsoft.com/office/drawing/2014/main" id="{AFE73A8D-A7BF-488B-AB2D-F317918E51D7}"/>
              </a:ext>
            </a:extLst>
          </p:cNvPr>
          <p:cNvPicPr>
            <a:picLocks noChangeAspect="1"/>
          </p:cNvPicPr>
          <p:nvPr/>
        </p:nvPicPr>
        <p:blipFill rotWithShape="1">
          <a:blip r:embed="rId3"/>
          <a:srcRect b="3691"/>
          <a:stretch/>
        </p:blipFill>
        <p:spPr>
          <a:xfrm>
            <a:off x="5356684" y="253149"/>
            <a:ext cx="6835316" cy="6604851"/>
          </a:xfrm>
          <a:prstGeom prst="rect">
            <a:avLst/>
          </a:prstGeom>
        </p:spPr>
      </p:pic>
      <p:sp>
        <p:nvSpPr>
          <p:cNvPr id="2" name="Title 1" hidden="1"/>
          <p:cNvSpPr>
            <a:spLocks noGrp="1"/>
          </p:cNvSpPr>
          <p:nvPr>
            <p:ph type="ctrTitle"/>
          </p:nvPr>
        </p:nvSpPr>
        <p:spPr/>
        <p:txBody>
          <a:bodyPr>
            <a:normAutofit fontScale="90000"/>
          </a:bodyPr>
          <a:lstStyle/>
          <a:p>
            <a:r>
              <a:rPr lang="en-US" dirty="0"/>
              <a:t>Pete Conrad coming down the ladder from the lunar module</a:t>
            </a:r>
          </a:p>
        </p:txBody>
      </p:sp>
      <p:sp>
        <p:nvSpPr>
          <p:cNvPr id="6" name="Content Placeholder 2"/>
          <p:cNvSpPr txBox="1">
            <a:spLocks/>
          </p:cNvSpPr>
          <p:nvPr/>
        </p:nvSpPr>
        <p:spPr>
          <a:xfrm>
            <a:off x="336884" y="1732128"/>
            <a:ext cx="5271638" cy="439675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Lunar geology studies</a:t>
            </a:r>
          </a:p>
          <a:p>
            <a:pPr marL="171450" indent="-171450" algn="l">
              <a:buFont typeface="Arial" panose="020B0604020202020204" pitchFamily="34" charset="0"/>
              <a:buChar char="•"/>
            </a:pPr>
            <a:r>
              <a:rPr lang="en-US" sz="3200" dirty="0">
                <a:latin typeface="Century Gothic" panose="020B0502020202020204" pitchFamily="34" charset="0"/>
              </a:rPr>
              <a:t>Lunar sample collection</a:t>
            </a:r>
          </a:p>
          <a:p>
            <a:pPr marL="171450" indent="-171450" algn="l">
              <a:buFont typeface="Arial" panose="020B0604020202020204" pitchFamily="34" charset="0"/>
              <a:buChar char="•"/>
            </a:pPr>
            <a:r>
              <a:rPr lang="en-US" sz="3200" dirty="0">
                <a:latin typeface="Century Gothic" panose="020B0502020202020204" pitchFamily="34" charset="0"/>
              </a:rPr>
              <a:t>Lunar surface science experiments</a:t>
            </a:r>
          </a:p>
          <a:p>
            <a:pPr marL="171450" indent="-171450" algn="l">
              <a:buFont typeface="Arial" panose="020B0604020202020204" pitchFamily="34" charset="0"/>
              <a:buChar char="•"/>
            </a:pPr>
            <a:r>
              <a:rPr lang="en-US" sz="3200" dirty="0">
                <a:latin typeface="Century Gothic" panose="020B0502020202020204" pitchFamily="34" charset="0"/>
              </a:rPr>
              <a:t>Orbital science experiments</a:t>
            </a:r>
          </a:p>
          <a:p>
            <a:pPr marL="628650" lvl="1" indent="-171450" algn="l">
              <a:buFont typeface="Arial" panose="020B0604020202020204" pitchFamily="34" charset="0"/>
              <a:buChar char="•"/>
            </a:pPr>
            <a:r>
              <a:rPr lang="en-US" sz="2800" dirty="0">
                <a:latin typeface="Century Gothic" panose="020B0502020202020204" pitchFamily="34" charset="0"/>
              </a:rPr>
              <a:t>Lunar-focused</a:t>
            </a:r>
          </a:p>
          <a:p>
            <a:pPr marL="628650" lvl="1" indent="-171450" algn="l">
              <a:buFont typeface="Arial" panose="020B0604020202020204" pitchFamily="34" charset="0"/>
              <a:buChar char="•"/>
            </a:pPr>
            <a:r>
              <a:rPr lang="en-US" sz="2800" dirty="0">
                <a:latin typeface="Century Gothic" panose="020B0502020202020204" pitchFamily="34" charset="0"/>
              </a:rPr>
              <a:t>Space environment-focused</a:t>
            </a:r>
          </a:p>
        </p:txBody>
      </p:sp>
      <p:sp>
        <p:nvSpPr>
          <p:cNvPr id="11" name="Title 11"/>
          <p:cNvSpPr txBox="1">
            <a:spLocks/>
          </p:cNvSpPr>
          <p:nvPr/>
        </p:nvSpPr>
        <p:spPr>
          <a:xfrm>
            <a:off x="237977" y="253149"/>
            <a:ext cx="833463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Science-focused Mission</a:t>
            </a:r>
          </a:p>
        </p:txBody>
      </p:sp>
    </p:spTree>
    <p:extLst>
      <p:ext uri="{BB962C8B-B14F-4D97-AF65-F5344CB8AC3E}">
        <p14:creationId xmlns:p14="http://schemas.microsoft.com/office/powerpoint/2010/main" val="3964144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astronaut is bending his knees so he can pick up a science instrument and put it on the back of the rover which is just to the right of him. A shovel is staked in the Moon's surface in the foreground.">
            <a:extLst>
              <a:ext uri="{FF2B5EF4-FFF2-40B4-BE49-F238E27FC236}">
                <a16:creationId xmlns:a16="http://schemas.microsoft.com/office/drawing/2014/main" id="{1C82F005-1C18-465D-8F3F-C30F206C7D5D}"/>
              </a:ext>
            </a:extLst>
          </p:cNvPr>
          <p:cNvPicPr>
            <a:picLocks noChangeAspect="1"/>
          </p:cNvPicPr>
          <p:nvPr/>
        </p:nvPicPr>
        <p:blipFill>
          <a:blip r:embed="rId3"/>
          <a:stretch>
            <a:fillRect/>
          </a:stretch>
        </p:blipFill>
        <p:spPr>
          <a:xfrm>
            <a:off x="5356684" y="0"/>
            <a:ext cx="6835316" cy="6858000"/>
          </a:xfrm>
          <a:prstGeom prst="rect">
            <a:avLst/>
          </a:prstGeom>
        </p:spPr>
      </p:pic>
      <p:sp>
        <p:nvSpPr>
          <p:cNvPr id="5" name="Title 11"/>
          <p:cNvSpPr txBox="1">
            <a:spLocks/>
          </p:cNvSpPr>
          <p:nvPr/>
        </p:nvSpPr>
        <p:spPr>
          <a:xfrm>
            <a:off x="37909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On the Moon</a:t>
            </a:r>
          </a:p>
        </p:txBody>
      </p:sp>
      <p:sp>
        <p:nvSpPr>
          <p:cNvPr id="2" name="Title 1" hidden="1"/>
          <p:cNvSpPr>
            <a:spLocks noGrp="1"/>
          </p:cNvSpPr>
          <p:nvPr>
            <p:ph type="ctrTitle"/>
          </p:nvPr>
        </p:nvSpPr>
        <p:spPr/>
        <p:txBody>
          <a:bodyPr/>
          <a:lstStyle/>
          <a:p>
            <a:r>
              <a:rPr lang="en-US" dirty="0"/>
              <a:t>Surface Experiments on the Moon</a:t>
            </a:r>
          </a:p>
        </p:txBody>
      </p:sp>
      <p:sp>
        <p:nvSpPr>
          <p:cNvPr id="4" name="Content Placeholder 2">
            <a:extLst>
              <a:ext uri="{FF2B5EF4-FFF2-40B4-BE49-F238E27FC236}">
                <a16:creationId xmlns:a16="http://schemas.microsoft.com/office/drawing/2014/main" id="{55D729C9-E1C4-4C00-A79A-58E34608080C}"/>
              </a:ext>
            </a:extLst>
          </p:cNvPr>
          <p:cNvSpPr txBox="1">
            <a:spLocks/>
          </p:cNvSpPr>
          <p:nvPr/>
        </p:nvSpPr>
        <p:spPr>
          <a:xfrm>
            <a:off x="623481" y="2788432"/>
            <a:ext cx="5598643" cy="2340618"/>
          </a:xfrm>
          <a:prstGeom prst="rect">
            <a:avLst/>
          </a:prstGeom>
          <a:solidFill>
            <a:srgbClr val="000000">
              <a:alpha val="50196"/>
            </a:srgbClr>
          </a:solid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Surface experiments</a:t>
            </a:r>
          </a:p>
          <a:p>
            <a:pPr marL="628650" lvl="1" indent="-171450" algn="l">
              <a:buFont typeface="Arial" panose="020B0604020202020204" pitchFamily="34" charset="0"/>
              <a:buChar char="•"/>
            </a:pPr>
            <a:r>
              <a:rPr lang="en-US" sz="2800" dirty="0">
                <a:latin typeface="Century Gothic" panose="020B0502020202020204" pitchFamily="34" charset="0"/>
              </a:rPr>
              <a:t>Surface Electrical Properties</a:t>
            </a:r>
          </a:p>
          <a:p>
            <a:pPr marL="628650" lvl="1" indent="-171450" algn="l">
              <a:buFont typeface="Arial" panose="020B0604020202020204" pitchFamily="34" charset="0"/>
              <a:buChar char="•"/>
            </a:pPr>
            <a:r>
              <a:rPr lang="en-US" sz="2800" dirty="0">
                <a:latin typeface="Century Gothic" panose="020B0502020202020204" pitchFamily="34" charset="0"/>
              </a:rPr>
              <a:t>Lunar Neutron Probe</a:t>
            </a:r>
          </a:p>
          <a:p>
            <a:pPr marL="628650" lvl="1" indent="-171450" algn="l">
              <a:buFont typeface="Arial" panose="020B0604020202020204" pitchFamily="34" charset="0"/>
              <a:buChar char="•"/>
            </a:pPr>
            <a:r>
              <a:rPr lang="en-US" sz="2800" dirty="0">
                <a:latin typeface="Century Gothic" panose="020B0502020202020204" pitchFamily="34" charset="0"/>
              </a:rPr>
              <a:t>Traverse Gravimeter</a:t>
            </a:r>
          </a:p>
          <a:p>
            <a:pPr marL="628650" lvl="1" indent="-171450" algn="l">
              <a:buFont typeface="Arial" panose="020B0604020202020204" pitchFamily="34" charset="0"/>
              <a:buChar char="•"/>
            </a:pPr>
            <a:r>
              <a:rPr lang="en-US" sz="2800" dirty="0">
                <a:latin typeface="Century Gothic" panose="020B0502020202020204" pitchFamily="34" charset="0"/>
              </a:rPr>
              <a:t>Cosmic Ray Detector</a:t>
            </a:r>
          </a:p>
        </p:txBody>
      </p:sp>
    </p:spTree>
    <p:extLst>
      <p:ext uri="{BB962C8B-B14F-4D97-AF65-F5344CB8AC3E}">
        <p14:creationId xmlns:p14="http://schemas.microsoft.com/office/powerpoint/2010/main" val="2782436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ience experiment's antenna on a heat flow pallet is shown in the foreground with another experiment just beyond it. A large Moon rock and lunar mountains are in the background.">
            <a:extLst>
              <a:ext uri="{FF2B5EF4-FFF2-40B4-BE49-F238E27FC236}">
                <a16:creationId xmlns:a16="http://schemas.microsoft.com/office/drawing/2014/main" id="{1AAFAA41-FE8C-4D8A-8DE9-B9DC41C47880}"/>
              </a:ext>
            </a:extLst>
          </p:cNvPr>
          <p:cNvPicPr>
            <a:picLocks noChangeAspect="1"/>
          </p:cNvPicPr>
          <p:nvPr/>
        </p:nvPicPr>
        <p:blipFill>
          <a:blip r:embed="rId3"/>
          <a:stretch>
            <a:fillRect/>
          </a:stretch>
        </p:blipFill>
        <p:spPr>
          <a:xfrm>
            <a:off x="5386696" y="0"/>
            <a:ext cx="6805304" cy="6858000"/>
          </a:xfrm>
          <a:prstGeom prst="rect">
            <a:avLst/>
          </a:prstGeom>
        </p:spPr>
      </p:pic>
      <p:sp>
        <p:nvSpPr>
          <p:cNvPr id="6" name="Title 11"/>
          <p:cNvSpPr txBox="1">
            <a:spLocks/>
          </p:cNvSpPr>
          <p:nvPr/>
        </p:nvSpPr>
        <p:spPr>
          <a:xfrm>
            <a:off x="275835" y="416072"/>
            <a:ext cx="5927538" cy="2275173"/>
          </a:xfrm>
          <a:prstGeom prst="rect">
            <a:avLst/>
          </a:prstGeom>
          <a:solidFill>
            <a:srgbClr val="000000">
              <a:alpha val="50196"/>
            </a:srgbClr>
          </a:solidFill>
        </p:spPr>
        <p:txBody>
          <a:bodyPr vert="horz" lIns="91440" tIns="45720" rIns="91440" bIns="45720" rtlCol="0" anchor="ctr">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nSpc>
                <a:spcPct val="100000"/>
              </a:lnSpc>
            </a:pPr>
            <a:r>
              <a:rPr lang="en-US" sz="4800" dirty="0">
                <a:ln w="6350">
                  <a:noFill/>
                </a:ln>
                <a:latin typeface="Century Gothic" panose="020B0502020202020204" pitchFamily="34" charset="0"/>
              </a:rPr>
              <a:t>Apollo Lunar Surface Experiments Package (ALSEP)</a:t>
            </a:r>
          </a:p>
        </p:txBody>
      </p:sp>
      <p:sp>
        <p:nvSpPr>
          <p:cNvPr id="2" name="Title 1" hidden="1"/>
          <p:cNvSpPr>
            <a:spLocks noGrp="1"/>
          </p:cNvSpPr>
          <p:nvPr>
            <p:ph type="ctrTitle"/>
          </p:nvPr>
        </p:nvSpPr>
        <p:spPr/>
        <p:txBody>
          <a:bodyPr/>
          <a:lstStyle/>
          <a:p>
            <a:r>
              <a:rPr lang="en-US" dirty="0"/>
              <a:t>Apollo Lunar Surface Experiment Package</a:t>
            </a:r>
          </a:p>
        </p:txBody>
      </p:sp>
      <p:sp>
        <p:nvSpPr>
          <p:cNvPr id="8" name="Content Placeholder 2">
            <a:extLst>
              <a:ext uri="{FF2B5EF4-FFF2-40B4-BE49-F238E27FC236}">
                <a16:creationId xmlns:a16="http://schemas.microsoft.com/office/drawing/2014/main" id="{334BB2B6-854C-494D-BA0A-F32F7BA0E4E1}"/>
              </a:ext>
            </a:extLst>
          </p:cNvPr>
          <p:cNvSpPr txBox="1">
            <a:spLocks/>
          </p:cNvSpPr>
          <p:nvPr/>
        </p:nvSpPr>
        <p:spPr>
          <a:xfrm>
            <a:off x="515524" y="3943746"/>
            <a:ext cx="5448159" cy="1661752"/>
          </a:xfrm>
          <a:prstGeom prst="rect">
            <a:avLst/>
          </a:prstGeom>
          <a:solidFill>
            <a:srgbClr val="000000">
              <a:alpha val="50196"/>
            </a:srgbClr>
          </a:solid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Heat Flow</a:t>
            </a:r>
          </a:p>
          <a:p>
            <a:pPr marL="171450" indent="-171450" algn="l">
              <a:buFont typeface="Arial" panose="020B0604020202020204" pitchFamily="34" charset="0"/>
              <a:buChar char="•"/>
            </a:pPr>
            <a:r>
              <a:rPr lang="en-US" sz="3200" dirty="0">
                <a:latin typeface="Century Gothic" panose="020B0502020202020204" pitchFamily="34" charset="0"/>
              </a:rPr>
              <a:t>Lunar Seismic Profiling</a:t>
            </a:r>
          </a:p>
          <a:p>
            <a:pPr marL="171450" indent="-171450" algn="l">
              <a:buFont typeface="Arial" panose="020B0604020202020204" pitchFamily="34" charset="0"/>
              <a:buChar char="•"/>
            </a:pPr>
            <a:r>
              <a:rPr lang="en-US" sz="3200" dirty="0">
                <a:latin typeface="Century Gothic" panose="020B0502020202020204" pitchFamily="34" charset="0"/>
              </a:rPr>
              <a:t>Lunar Surface Gravimeter</a:t>
            </a:r>
          </a:p>
        </p:txBody>
      </p:sp>
    </p:spTree>
    <p:extLst>
      <p:ext uri="{BB962C8B-B14F-4D97-AF65-F5344CB8AC3E}">
        <p14:creationId xmlns:p14="http://schemas.microsoft.com/office/powerpoint/2010/main" val="3536892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ience experiment is shown on the lunar surface, with a long orange strip emanating from it. Astronaut bootprints are in the foreground.">
            <a:extLst>
              <a:ext uri="{FF2B5EF4-FFF2-40B4-BE49-F238E27FC236}">
                <a16:creationId xmlns:a16="http://schemas.microsoft.com/office/drawing/2014/main" id="{688F91C0-F036-4052-8393-87E234E2D7D6}"/>
              </a:ext>
            </a:extLst>
          </p:cNvPr>
          <p:cNvPicPr>
            <a:picLocks noChangeAspect="1"/>
          </p:cNvPicPr>
          <p:nvPr/>
        </p:nvPicPr>
        <p:blipFill rotWithShape="1">
          <a:blip r:embed="rId3"/>
          <a:srcRect l="24655" b="6360"/>
          <a:stretch/>
        </p:blipFill>
        <p:spPr>
          <a:xfrm>
            <a:off x="6684579" y="0"/>
            <a:ext cx="5507421" cy="6867417"/>
          </a:xfrm>
          <a:prstGeom prst="rect">
            <a:avLst/>
          </a:prstGeom>
        </p:spPr>
      </p:pic>
      <p:sp>
        <p:nvSpPr>
          <p:cNvPr id="6" name="Title 11"/>
          <p:cNvSpPr txBox="1">
            <a:spLocks/>
          </p:cNvSpPr>
          <p:nvPr/>
        </p:nvSpPr>
        <p:spPr>
          <a:xfrm>
            <a:off x="275835" y="416072"/>
            <a:ext cx="5927538" cy="2275173"/>
          </a:xfrm>
          <a:prstGeom prst="rect">
            <a:avLst/>
          </a:prstGeom>
          <a:solidFill>
            <a:srgbClr val="000000">
              <a:alpha val="50196"/>
            </a:srgbClr>
          </a:solidFill>
        </p:spPr>
        <p:txBody>
          <a:bodyPr vert="horz" lIns="91440" tIns="45720" rIns="91440" bIns="45720" rtlCol="0" anchor="ctr">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nSpc>
                <a:spcPct val="100000"/>
              </a:lnSpc>
            </a:pPr>
            <a:r>
              <a:rPr lang="en-US" sz="4800" dirty="0">
                <a:ln w="6350">
                  <a:noFill/>
                </a:ln>
                <a:latin typeface="Century Gothic" panose="020B0502020202020204" pitchFamily="34" charset="0"/>
              </a:rPr>
              <a:t>Apollo Lunar Surface Experiments Package (ALSEP)</a:t>
            </a:r>
          </a:p>
        </p:txBody>
      </p:sp>
      <p:sp>
        <p:nvSpPr>
          <p:cNvPr id="2" name="Title 1" hidden="1"/>
          <p:cNvSpPr>
            <a:spLocks noGrp="1"/>
          </p:cNvSpPr>
          <p:nvPr>
            <p:ph type="ctrTitle"/>
          </p:nvPr>
        </p:nvSpPr>
        <p:spPr/>
        <p:txBody>
          <a:bodyPr/>
          <a:lstStyle/>
          <a:p>
            <a:r>
              <a:rPr lang="en-US" dirty="0"/>
              <a:t>Apollo Lunar Surface Experiment Package</a:t>
            </a:r>
          </a:p>
        </p:txBody>
      </p:sp>
      <p:sp>
        <p:nvSpPr>
          <p:cNvPr id="8" name="Content Placeholder 2">
            <a:extLst>
              <a:ext uri="{FF2B5EF4-FFF2-40B4-BE49-F238E27FC236}">
                <a16:creationId xmlns:a16="http://schemas.microsoft.com/office/drawing/2014/main" id="{334BB2B6-854C-494D-BA0A-F32F7BA0E4E1}"/>
              </a:ext>
            </a:extLst>
          </p:cNvPr>
          <p:cNvSpPr txBox="1">
            <a:spLocks/>
          </p:cNvSpPr>
          <p:nvPr/>
        </p:nvSpPr>
        <p:spPr>
          <a:xfrm>
            <a:off x="490185" y="3940262"/>
            <a:ext cx="5927538" cy="1588179"/>
          </a:xfrm>
          <a:prstGeom prst="rect">
            <a:avLst/>
          </a:prstGeom>
          <a:solidFill>
            <a:srgbClr val="000000">
              <a:alpha val="50196"/>
            </a:srgbClr>
          </a:solid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Lunar Atmospheric Composition Experiment</a:t>
            </a:r>
          </a:p>
          <a:p>
            <a:pPr marL="171450" indent="-171450" algn="l">
              <a:buFont typeface="Arial" panose="020B0604020202020204" pitchFamily="34" charset="0"/>
              <a:buChar char="•"/>
            </a:pPr>
            <a:r>
              <a:rPr lang="en-US" sz="3200" dirty="0">
                <a:latin typeface="Century Gothic" panose="020B0502020202020204" pitchFamily="34" charset="0"/>
              </a:rPr>
              <a:t>Lunar Ejecta and Meteorites</a:t>
            </a:r>
          </a:p>
        </p:txBody>
      </p:sp>
    </p:spTree>
    <p:extLst>
      <p:ext uri="{BB962C8B-B14F-4D97-AF65-F5344CB8AC3E}">
        <p14:creationId xmlns:p14="http://schemas.microsoft.com/office/powerpoint/2010/main" val="383110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70D50778-C119-4C81-979C-B50A647045EC}"/>
              </a:ext>
            </a:extLst>
          </p:cNvPr>
          <p:cNvSpPr>
            <a:spLocks noGrp="1"/>
          </p:cNvSpPr>
          <p:nvPr>
            <p:ph type="ctrTitle"/>
          </p:nvPr>
        </p:nvSpPr>
        <p:spPr>
          <a:xfrm>
            <a:off x="402242" y="2630541"/>
            <a:ext cx="4658132" cy="1596918"/>
          </a:xfrm>
        </p:spPr>
        <p:txBody>
          <a:bodyPr>
            <a:normAutofit/>
          </a:bodyPr>
          <a:lstStyle/>
          <a:p>
            <a:pPr algn="l"/>
            <a:r>
              <a:rPr lang="en-US" sz="5400" dirty="0">
                <a:ln w="6350">
                  <a:noFill/>
                </a:ln>
                <a:latin typeface="Century Gothic" panose="020B0502020202020204" pitchFamily="34" charset="0"/>
              </a:rPr>
              <a:t>Exploring the Surface</a:t>
            </a:r>
          </a:p>
        </p:txBody>
      </p:sp>
      <p:pic>
        <p:nvPicPr>
          <p:cNvPr id="2" name="Picture 1" descr="A view of the lunar surface from the Moon rover. The rover's antenna dish is visible at the left as is another part of the rover in the center of the image.">
            <a:extLst>
              <a:ext uri="{FF2B5EF4-FFF2-40B4-BE49-F238E27FC236}">
                <a16:creationId xmlns:a16="http://schemas.microsoft.com/office/drawing/2014/main" id="{4300FED4-7927-4C21-848B-09EF744CFD36}"/>
              </a:ext>
            </a:extLst>
          </p:cNvPr>
          <p:cNvPicPr>
            <a:picLocks noChangeAspect="1"/>
          </p:cNvPicPr>
          <p:nvPr/>
        </p:nvPicPr>
        <p:blipFill>
          <a:blip r:embed="rId3"/>
          <a:stretch>
            <a:fillRect/>
          </a:stretch>
        </p:blipFill>
        <p:spPr>
          <a:xfrm>
            <a:off x="5386696" y="0"/>
            <a:ext cx="6805304" cy="6858000"/>
          </a:xfrm>
          <a:prstGeom prst="rect">
            <a:avLst/>
          </a:prstGeom>
        </p:spPr>
      </p:pic>
    </p:spTree>
    <p:extLst>
      <p:ext uri="{BB962C8B-B14F-4D97-AF65-F5344CB8AC3E}">
        <p14:creationId xmlns:p14="http://schemas.microsoft.com/office/powerpoint/2010/main" val="1963076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ken from the Moon's surface, orange soil is visible in the foreground next to a geology tool.">
            <a:extLst>
              <a:ext uri="{FF2B5EF4-FFF2-40B4-BE49-F238E27FC236}">
                <a16:creationId xmlns:a16="http://schemas.microsoft.com/office/drawing/2014/main" id="{587C8C8D-C8DD-4C83-81C9-481A51B8CE2D}"/>
              </a:ext>
            </a:extLst>
          </p:cNvPr>
          <p:cNvPicPr>
            <a:picLocks noChangeAspect="1"/>
          </p:cNvPicPr>
          <p:nvPr/>
        </p:nvPicPr>
        <p:blipFill>
          <a:blip r:embed="rId3"/>
          <a:stretch>
            <a:fillRect/>
          </a:stretch>
        </p:blipFill>
        <p:spPr>
          <a:xfrm>
            <a:off x="5374259" y="40259"/>
            <a:ext cx="6817741" cy="6817741"/>
          </a:xfrm>
          <a:prstGeom prst="rect">
            <a:avLst/>
          </a:prstGeom>
        </p:spPr>
      </p:pic>
      <p:sp>
        <p:nvSpPr>
          <p:cNvPr id="5" name="Title 3">
            <a:extLst>
              <a:ext uri="{FF2B5EF4-FFF2-40B4-BE49-F238E27FC236}">
                <a16:creationId xmlns:a16="http://schemas.microsoft.com/office/drawing/2014/main" id="{70D50778-C119-4C81-979C-B50A647045EC}"/>
              </a:ext>
            </a:extLst>
          </p:cNvPr>
          <p:cNvSpPr>
            <a:spLocks noGrp="1"/>
          </p:cNvSpPr>
          <p:nvPr>
            <p:ph type="ctrTitle"/>
          </p:nvPr>
        </p:nvSpPr>
        <p:spPr>
          <a:xfrm>
            <a:off x="231228" y="363968"/>
            <a:ext cx="4865577" cy="953487"/>
          </a:xfrm>
        </p:spPr>
        <p:txBody>
          <a:bodyPr>
            <a:normAutofit/>
          </a:bodyPr>
          <a:lstStyle/>
          <a:p>
            <a:pPr algn="l"/>
            <a:r>
              <a:rPr lang="en-US" sz="5400" dirty="0">
                <a:ln w="6350">
                  <a:noFill/>
                </a:ln>
                <a:latin typeface="Century Gothic" panose="020B0502020202020204" pitchFamily="34" charset="0"/>
              </a:rPr>
              <a:t>Orange Soil</a:t>
            </a:r>
          </a:p>
        </p:txBody>
      </p:sp>
      <p:pic>
        <p:nvPicPr>
          <p:cNvPr id="3" name="Picture 2" descr="Orange and black glass spheres are shown in front of a white backdrop.">
            <a:extLst>
              <a:ext uri="{FF2B5EF4-FFF2-40B4-BE49-F238E27FC236}">
                <a16:creationId xmlns:a16="http://schemas.microsoft.com/office/drawing/2014/main" id="{0B909BA5-DF89-453C-8B25-62CF0082B908}"/>
              </a:ext>
            </a:extLst>
          </p:cNvPr>
          <p:cNvPicPr>
            <a:picLocks noChangeAspect="1"/>
          </p:cNvPicPr>
          <p:nvPr/>
        </p:nvPicPr>
        <p:blipFill>
          <a:blip r:embed="rId4"/>
          <a:stretch>
            <a:fillRect/>
          </a:stretch>
        </p:blipFill>
        <p:spPr>
          <a:xfrm>
            <a:off x="418988" y="3349637"/>
            <a:ext cx="4677817" cy="3508363"/>
          </a:xfrm>
          <a:prstGeom prst="rect">
            <a:avLst/>
          </a:prstGeom>
        </p:spPr>
      </p:pic>
      <p:sp>
        <p:nvSpPr>
          <p:cNvPr id="6" name="Content Placeholder 2">
            <a:extLst>
              <a:ext uri="{FF2B5EF4-FFF2-40B4-BE49-F238E27FC236}">
                <a16:creationId xmlns:a16="http://schemas.microsoft.com/office/drawing/2014/main" id="{A425255E-D307-4601-9C34-727077DDA223}"/>
              </a:ext>
            </a:extLst>
          </p:cNvPr>
          <p:cNvSpPr txBox="1">
            <a:spLocks/>
          </p:cNvSpPr>
          <p:nvPr/>
        </p:nvSpPr>
        <p:spPr>
          <a:xfrm>
            <a:off x="418988" y="2004787"/>
            <a:ext cx="4955271" cy="570745"/>
          </a:xfrm>
          <a:prstGeom prst="rect">
            <a:avLst/>
          </a:prstGeom>
          <a:no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Volcanic Moon glass</a:t>
            </a:r>
          </a:p>
        </p:txBody>
      </p:sp>
      <p:sp>
        <p:nvSpPr>
          <p:cNvPr id="7" name="Rectangle 6">
            <a:extLst>
              <a:ext uri="{FF2B5EF4-FFF2-40B4-BE49-F238E27FC236}">
                <a16:creationId xmlns:a16="http://schemas.microsoft.com/office/drawing/2014/main" id="{DE433299-EEBB-4C49-A4E3-45F6487FD466}"/>
              </a:ext>
            </a:extLst>
          </p:cNvPr>
          <p:cNvSpPr/>
          <p:nvPr/>
        </p:nvSpPr>
        <p:spPr>
          <a:xfrm>
            <a:off x="9691258" y="6493463"/>
            <a:ext cx="2344628" cy="246221"/>
          </a:xfrm>
          <a:prstGeom prst="rect">
            <a:avLst/>
          </a:prstGeom>
          <a:solidFill>
            <a:srgbClr val="000000">
              <a:alpha val="50196"/>
            </a:srgbClr>
          </a:solidFill>
        </p:spPr>
        <p:txBody>
          <a:bodyPr wrap="square">
            <a:spAutoFit/>
          </a:bodyPr>
          <a:lstStyle/>
          <a:p>
            <a:pPr defTabSz="914400"/>
            <a:r>
              <a:rPr lang="it-IT" sz="1000" dirty="0">
                <a:latin typeface="Century Gothic"/>
              </a:rPr>
              <a:t>Ronald Wells/Tranquillity Enterprises</a:t>
            </a:r>
          </a:p>
        </p:txBody>
      </p:sp>
    </p:spTree>
    <p:extLst>
      <p:ext uri="{BB962C8B-B14F-4D97-AF65-F5344CB8AC3E}">
        <p14:creationId xmlns:p14="http://schemas.microsoft.com/office/powerpoint/2010/main" val="2249420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1"/>
          <p:cNvSpPr txBox="1">
            <a:spLocks/>
          </p:cNvSpPr>
          <p:nvPr/>
        </p:nvSpPr>
        <p:spPr>
          <a:xfrm>
            <a:off x="366539" y="2542709"/>
            <a:ext cx="5254942" cy="1772581"/>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nSpc>
                <a:spcPct val="100000"/>
              </a:lnSpc>
            </a:pPr>
            <a:r>
              <a:rPr lang="en-US" sz="5400" dirty="0">
                <a:ln w="6350">
                  <a:noFill/>
                </a:ln>
                <a:latin typeface="Century Gothic" panose="020B0502020202020204" pitchFamily="34" charset="0"/>
              </a:rPr>
              <a:t>Lunar Sample Collection</a:t>
            </a:r>
          </a:p>
        </p:txBody>
      </p:sp>
      <p:sp>
        <p:nvSpPr>
          <p:cNvPr id="3" name="Title 2" hidden="1"/>
          <p:cNvSpPr>
            <a:spLocks noGrp="1"/>
          </p:cNvSpPr>
          <p:nvPr>
            <p:ph type="ctrTitle"/>
          </p:nvPr>
        </p:nvSpPr>
        <p:spPr/>
        <p:txBody>
          <a:bodyPr>
            <a:normAutofit/>
          </a:bodyPr>
          <a:lstStyle/>
          <a:p>
            <a:r>
              <a:rPr lang="en-US"/>
              <a:t>Apollo Lunar Surface Experiment Package</a:t>
            </a:r>
            <a:endParaRPr lang="en-US" dirty="0"/>
          </a:p>
        </p:txBody>
      </p:sp>
      <p:pic>
        <p:nvPicPr>
          <p:cNvPr id="2" name="Picture 1" descr="An astronaut uses a rake to collect Moon rocks and soil on the lunar surface.">
            <a:extLst>
              <a:ext uri="{FF2B5EF4-FFF2-40B4-BE49-F238E27FC236}">
                <a16:creationId xmlns:a16="http://schemas.microsoft.com/office/drawing/2014/main" id="{B01293F1-4A54-409E-BC17-01727F5C343B}"/>
              </a:ext>
            </a:extLst>
          </p:cNvPr>
          <p:cNvPicPr>
            <a:picLocks noChangeAspect="1"/>
          </p:cNvPicPr>
          <p:nvPr/>
        </p:nvPicPr>
        <p:blipFill>
          <a:blip r:embed="rId3"/>
          <a:stretch>
            <a:fillRect/>
          </a:stretch>
        </p:blipFill>
        <p:spPr>
          <a:xfrm>
            <a:off x="5356684" y="0"/>
            <a:ext cx="6835316" cy="6858000"/>
          </a:xfrm>
          <a:prstGeom prst="rect">
            <a:avLst/>
          </a:prstGeom>
        </p:spPr>
      </p:pic>
    </p:spTree>
    <p:extLst>
      <p:ext uri="{BB962C8B-B14F-4D97-AF65-F5344CB8AC3E}">
        <p14:creationId xmlns:p14="http://schemas.microsoft.com/office/powerpoint/2010/main" val="1616710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1"/>
          <p:cNvSpPr txBox="1">
            <a:spLocks/>
          </p:cNvSpPr>
          <p:nvPr/>
        </p:nvSpPr>
        <p:spPr>
          <a:xfrm>
            <a:off x="441434" y="2685808"/>
            <a:ext cx="4695139" cy="1486383"/>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Sample Core Tubes</a:t>
            </a:r>
          </a:p>
        </p:txBody>
      </p:sp>
      <p:sp>
        <p:nvSpPr>
          <p:cNvPr id="3" name="Title 2" hidden="1"/>
          <p:cNvSpPr>
            <a:spLocks noGrp="1"/>
          </p:cNvSpPr>
          <p:nvPr>
            <p:ph type="ctrTitle"/>
          </p:nvPr>
        </p:nvSpPr>
        <p:spPr/>
        <p:txBody>
          <a:bodyPr>
            <a:normAutofit/>
          </a:bodyPr>
          <a:lstStyle/>
          <a:p>
            <a:r>
              <a:rPr lang="en-US"/>
              <a:t>Apollo Lunar Surface Experiment Package</a:t>
            </a:r>
            <a:endParaRPr lang="en-US" dirty="0"/>
          </a:p>
        </p:txBody>
      </p:sp>
      <p:pic>
        <p:nvPicPr>
          <p:cNvPr id="4" name="Picture 3" descr="A double core sample tube is protruding from the lunar surface. Orange soil is visible in the background, as is a wheel from the lunar rover.">
            <a:extLst>
              <a:ext uri="{FF2B5EF4-FFF2-40B4-BE49-F238E27FC236}">
                <a16:creationId xmlns:a16="http://schemas.microsoft.com/office/drawing/2014/main" id="{AB01DF08-D323-4D42-BDA6-33D894ADA990}"/>
              </a:ext>
            </a:extLst>
          </p:cNvPr>
          <p:cNvPicPr>
            <a:picLocks noChangeAspect="1"/>
          </p:cNvPicPr>
          <p:nvPr/>
        </p:nvPicPr>
        <p:blipFill>
          <a:blip r:embed="rId3"/>
          <a:stretch>
            <a:fillRect/>
          </a:stretch>
        </p:blipFill>
        <p:spPr>
          <a:xfrm>
            <a:off x="5356684" y="0"/>
            <a:ext cx="6835316" cy="6858000"/>
          </a:xfrm>
          <a:prstGeom prst="rect">
            <a:avLst/>
          </a:prstGeom>
        </p:spPr>
      </p:pic>
    </p:spTree>
    <p:extLst>
      <p:ext uri="{BB962C8B-B14F-4D97-AF65-F5344CB8AC3E}">
        <p14:creationId xmlns:p14="http://schemas.microsoft.com/office/powerpoint/2010/main" val="3713774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aken from the surface of the Moon, this image shows compacted lunar soil alongside numerous astronaut bootprints. A white science instrument is at the right, and a yellow-orange experiment is in the center. Large boulders are in the distance.">
            <a:extLst>
              <a:ext uri="{FF2B5EF4-FFF2-40B4-BE49-F238E27FC236}">
                <a16:creationId xmlns:a16="http://schemas.microsoft.com/office/drawing/2014/main" id="{7EE5BA05-E977-42E5-9D62-12EC3FFDBB54}"/>
              </a:ext>
            </a:extLst>
          </p:cNvPr>
          <p:cNvPicPr>
            <a:picLocks noChangeAspect="1"/>
          </p:cNvPicPr>
          <p:nvPr/>
        </p:nvPicPr>
        <p:blipFill>
          <a:blip r:embed="rId3"/>
          <a:stretch>
            <a:fillRect/>
          </a:stretch>
        </p:blipFill>
        <p:spPr>
          <a:xfrm>
            <a:off x="5356684" y="0"/>
            <a:ext cx="6835316" cy="6858000"/>
          </a:xfrm>
          <a:prstGeom prst="rect">
            <a:avLst/>
          </a:prstGeom>
        </p:spPr>
      </p:pic>
      <p:sp>
        <p:nvSpPr>
          <p:cNvPr id="3" name="Title 2" hidden="1"/>
          <p:cNvSpPr>
            <a:spLocks noGrp="1"/>
          </p:cNvSpPr>
          <p:nvPr>
            <p:ph type="ctrTitle"/>
          </p:nvPr>
        </p:nvSpPr>
        <p:spPr/>
        <p:txBody>
          <a:bodyPr>
            <a:normAutofit/>
          </a:bodyPr>
          <a:lstStyle/>
          <a:p>
            <a:r>
              <a:rPr lang="en-US"/>
              <a:t>Apollo Lunar Surface Experiment Package</a:t>
            </a:r>
            <a:endParaRPr lang="en-US" dirty="0"/>
          </a:p>
        </p:txBody>
      </p:sp>
      <p:sp>
        <p:nvSpPr>
          <p:cNvPr id="9" name="Title 11">
            <a:extLst>
              <a:ext uri="{FF2B5EF4-FFF2-40B4-BE49-F238E27FC236}">
                <a16:creationId xmlns:a16="http://schemas.microsoft.com/office/drawing/2014/main" id="{CB46B580-B25F-4A95-89C5-33ADBF3A2623}"/>
              </a:ext>
            </a:extLst>
          </p:cNvPr>
          <p:cNvSpPr txBox="1">
            <a:spLocks/>
          </p:cNvSpPr>
          <p:nvPr/>
        </p:nvSpPr>
        <p:spPr>
          <a:xfrm>
            <a:off x="341073" y="2597825"/>
            <a:ext cx="6094140" cy="166235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Three-Meter-Deep Drill Core</a:t>
            </a:r>
          </a:p>
        </p:txBody>
      </p:sp>
    </p:spTree>
    <p:extLst>
      <p:ext uri="{BB962C8B-B14F-4D97-AF65-F5344CB8AC3E}">
        <p14:creationId xmlns:p14="http://schemas.microsoft.com/office/powerpoint/2010/main" val="4071165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 astronaut drives the lunar rover on the Moon. Dust is being thrown up by the right-front wheel.">
            <a:extLst>
              <a:ext uri="{FF2B5EF4-FFF2-40B4-BE49-F238E27FC236}">
                <a16:creationId xmlns:a16="http://schemas.microsoft.com/office/drawing/2014/main" id="{47A52230-8C0F-4946-8C84-99D1F0A2A783}"/>
              </a:ext>
            </a:extLst>
          </p:cNvPr>
          <p:cNvPicPr>
            <a:picLocks noChangeAspect="1"/>
          </p:cNvPicPr>
          <p:nvPr/>
        </p:nvPicPr>
        <p:blipFill>
          <a:blip r:embed="rId3"/>
          <a:stretch>
            <a:fillRect/>
          </a:stretch>
        </p:blipFill>
        <p:spPr>
          <a:xfrm>
            <a:off x="5356684" y="0"/>
            <a:ext cx="6835316" cy="6858000"/>
          </a:xfrm>
          <a:prstGeom prst="rect">
            <a:avLst/>
          </a:prstGeom>
        </p:spPr>
      </p:pic>
      <p:sp>
        <p:nvSpPr>
          <p:cNvPr id="7" name="Title 3">
            <a:extLst>
              <a:ext uri="{FF2B5EF4-FFF2-40B4-BE49-F238E27FC236}">
                <a16:creationId xmlns:a16="http://schemas.microsoft.com/office/drawing/2014/main" id="{4CC7C05A-3D15-484C-BC7A-43D1C1193D5F}"/>
              </a:ext>
            </a:extLst>
          </p:cNvPr>
          <p:cNvSpPr>
            <a:spLocks noGrp="1"/>
          </p:cNvSpPr>
          <p:nvPr>
            <p:ph type="ctrTitle"/>
          </p:nvPr>
        </p:nvSpPr>
        <p:spPr>
          <a:xfrm>
            <a:off x="325293" y="344705"/>
            <a:ext cx="9144000" cy="842665"/>
          </a:xfrm>
        </p:spPr>
        <p:txBody>
          <a:bodyPr>
            <a:normAutofit/>
          </a:bodyPr>
          <a:lstStyle/>
          <a:p>
            <a:pPr algn="l"/>
            <a:r>
              <a:rPr lang="en-US" sz="5400" dirty="0">
                <a:ln w="6350">
                  <a:noFill/>
                </a:ln>
                <a:latin typeface="Century Gothic" panose="020B0502020202020204" pitchFamily="34" charset="0"/>
              </a:rPr>
              <a:t>Lunar Roving Vehicle (LRV)</a:t>
            </a:r>
          </a:p>
        </p:txBody>
      </p:sp>
      <p:sp>
        <p:nvSpPr>
          <p:cNvPr id="8" name="Content Placeholder 2">
            <a:extLst>
              <a:ext uri="{FF2B5EF4-FFF2-40B4-BE49-F238E27FC236}">
                <a16:creationId xmlns:a16="http://schemas.microsoft.com/office/drawing/2014/main" id="{1D4A58C7-125F-4A6D-BBBA-0E223BEA2B1A}"/>
              </a:ext>
            </a:extLst>
          </p:cNvPr>
          <p:cNvSpPr txBox="1">
            <a:spLocks/>
          </p:cNvSpPr>
          <p:nvPr/>
        </p:nvSpPr>
        <p:spPr>
          <a:xfrm>
            <a:off x="490663" y="3424136"/>
            <a:ext cx="5978231" cy="1037669"/>
          </a:xfrm>
          <a:prstGeom prst="rect">
            <a:avLst/>
          </a:prstGeom>
          <a:solidFill>
            <a:srgbClr val="000000">
              <a:alpha val="50196"/>
            </a:srgbClr>
          </a:solid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effectLst/>
                <a:uLnTx/>
                <a:uFillTx/>
                <a:latin typeface="Century Gothic" panose="020B0502020202020204" pitchFamily="34" charset="0"/>
                <a:ea typeface="+mn-ea"/>
                <a:cs typeface="+mn-cs"/>
              </a:rPr>
              <a:t>Longest LRV traverse on a single extravehicular activity</a:t>
            </a:r>
          </a:p>
        </p:txBody>
      </p:sp>
    </p:spTree>
    <p:extLst>
      <p:ext uri="{BB962C8B-B14F-4D97-AF65-F5344CB8AC3E}">
        <p14:creationId xmlns:p14="http://schemas.microsoft.com/office/powerpoint/2010/main" val="565574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CAFA5-E0EE-4BFD-9E98-ADB9BE685A48}"/>
              </a:ext>
            </a:extLst>
          </p:cNvPr>
          <p:cNvSpPr>
            <a:spLocks noGrp="1"/>
          </p:cNvSpPr>
          <p:nvPr>
            <p:ph type="ctrTitle"/>
          </p:nvPr>
        </p:nvSpPr>
        <p:spPr/>
        <p:txBody>
          <a:bodyPr/>
          <a:lstStyle/>
          <a:p>
            <a:r>
              <a:rPr lang="en-US" sz="1200" b="0" i="0" kern="1200" dirty="0">
                <a:solidFill>
                  <a:srgbClr val="4D4D4D"/>
                </a:solidFill>
                <a:effectLst/>
                <a:latin typeface="Arial" panose="020B0604020202020204" pitchFamily="34" charset="0"/>
                <a:ea typeface="+mn-ea"/>
                <a:cs typeface="+mn-cs"/>
              </a:rPr>
              <a:t>Lee Lincoln scarp </a:t>
            </a:r>
            <a:endParaRPr lang="en-US" dirty="0"/>
          </a:p>
        </p:txBody>
      </p:sp>
      <p:pic>
        <p:nvPicPr>
          <p:cNvPr id="6" name="LeeLincolnScarpVisualizationYouTubeHD" descr="An animated view of Lee Lincoln scarp on the Moon from above and from near ground level.">
            <a:hlinkClick r:id="" action="ppaction://media"/>
            <a:extLst>
              <a:ext uri="{FF2B5EF4-FFF2-40B4-BE49-F238E27FC236}">
                <a16:creationId xmlns:a16="http://schemas.microsoft.com/office/drawing/2014/main" id="{EA550CE5-BCDE-4F5B-9AA2-FEB5E0BD2DC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55621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44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670376" y="1538951"/>
            <a:ext cx="10163073" cy="4861849"/>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1200"/>
              </a:spcBef>
            </a:pPr>
            <a:r>
              <a:rPr lang="en-US" sz="3000" b="1" dirty="0">
                <a:solidFill>
                  <a:schemeClr val="accent4">
                    <a:lumMod val="40000"/>
                    <a:lumOff val="60000"/>
                  </a:schemeClr>
                </a:solidFill>
                <a:latin typeface="Century Gothic" panose="020B0502020202020204" pitchFamily="34" charset="0"/>
              </a:rPr>
              <a:t>121:35:45</a:t>
            </a:r>
            <a:r>
              <a:rPr lang="en-US" sz="3000" dirty="0">
                <a:latin typeface="Century Gothic" panose="020B0502020202020204" pitchFamily="34" charset="0"/>
              </a:rPr>
              <a:t> </a:t>
            </a:r>
            <a:r>
              <a:rPr lang="en-US" sz="3000" i="1" dirty="0">
                <a:latin typeface="Century Gothic" panose="020B0502020202020204" pitchFamily="34" charset="0"/>
              </a:rPr>
              <a:t>Schmitt: </a:t>
            </a:r>
            <a:r>
              <a:rPr lang="en-US" sz="3000" dirty="0">
                <a:latin typeface="Century Gothic" panose="020B0502020202020204" pitchFamily="34" charset="0"/>
              </a:rPr>
              <a:t>(Singing) I was strolling on the Moon </a:t>
            </a:r>
          </a:p>
          <a:p>
            <a:pPr algn="l">
              <a:lnSpc>
                <a:spcPct val="100000"/>
              </a:lnSpc>
              <a:spcBef>
                <a:spcPts val="1200"/>
              </a:spcBef>
            </a:pPr>
            <a:r>
              <a:rPr lang="en-US" sz="3000" dirty="0">
                <a:latin typeface="Century Gothic" panose="020B0502020202020204" pitchFamily="34" charset="0"/>
              </a:rPr>
              <a:t>one day...</a:t>
            </a:r>
          </a:p>
          <a:p>
            <a:pPr algn="l">
              <a:lnSpc>
                <a:spcPct val="100000"/>
              </a:lnSpc>
              <a:spcBef>
                <a:spcPts val="1200"/>
              </a:spcBef>
            </a:pPr>
            <a:r>
              <a:rPr lang="en-US" sz="3000" b="1" dirty="0">
                <a:solidFill>
                  <a:schemeClr val="accent4">
                    <a:lumMod val="40000"/>
                    <a:lumOff val="60000"/>
                  </a:schemeClr>
                </a:solidFill>
                <a:latin typeface="Century Gothic" panose="020B0502020202020204" pitchFamily="34" charset="0"/>
              </a:rPr>
              <a:t>121:35:49</a:t>
            </a:r>
            <a:r>
              <a:rPr lang="en-US" sz="3000" dirty="0">
                <a:latin typeface="Century Gothic" panose="020B0502020202020204" pitchFamily="34" charset="0"/>
              </a:rPr>
              <a:t> </a:t>
            </a:r>
            <a:r>
              <a:rPr lang="en-US" sz="3000" i="1" dirty="0">
                <a:latin typeface="Century Gothic" panose="020B0502020202020204" pitchFamily="34" charset="0"/>
              </a:rPr>
              <a:t>Lunar Module Crew: </a:t>
            </a:r>
            <a:r>
              <a:rPr lang="en-US" sz="3000" dirty="0">
                <a:latin typeface="Century Gothic" panose="020B0502020202020204" pitchFamily="34" charset="0"/>
              </a:rPr>
              <a:t>(Both singing)...in the</a:t>
            </a:r>
          </a:p>
          <a:p>
            <a:pPr algn="l">
              <a:lnSpc>
                <a:spcPct val="100000"/>
              </a:lnSpc>
              <a:spcBef>
                <a:spcPts val="1200"/>
              </a:spcBef>
            </a:pPr>
            <a:r>
              <a:rPr lang="en-US" sz="3000" dirty="0">
                <a:latin typeface="Century Gothic" panose="020B0502020202020204" pitchFamily="34" charset="0"/>
              </a:rPr>
              <a:t>merry, merry month of</a:t>
            </a:r>
          </a:p>
          <a:p>
            <a:pPr algn="l">
              <a:lnSpc>
                <a:spcPct val="100000"/>
              </a:lnSpc>
              <a:spcBef>
                <a:spcPts val="1200"/>
              </a:spcBef>
            </a:pPr>
            <a:r>
              <a:rPr lang="en-US" sz="3000" b="1" dirty="0">
                <a:solidFill>
                  <a:schemeClr val="accent4">
                    <a:lumMod val="40000"/>
                    <a:lumOff val="60000"/>
                  </a:schemeClr>
                </a:solidFill>
                <a:latin typeface="Century Gothic" panose="020B0502020202020204" pitchFamily="34" charset="0"/>
              </a:rPr>
              <a:t>121:35:51</a:t>
            </a:r>
            <a:r>
              <a:rPr lang="en-US" sz="3000" dirty="0">
                <a:latin typeface="Century Gothic" panose="020B0502020202020204" pitchFamily="34" charset="0"/>
              </a:rPr>
              <a:t> </a:t>
            </a:r>
            <a:r>
              <a:rPr lang="en-US" sz="3000" i="1" dirty="0">
                <a:latin typeface="Century Gothic" panose="020B0502020202020204" pitchFamily="34" charset="0"/>
              </a:rPr>
              <a:t>Schmitt: </a:t>
            </a:r>
            <a:r>
              <a:rPr lang="en-US" sz="3000" dirty="0">
                <a:latin typeface="Century Gothic" panose="020B0502020202020204" pitchFamily="34" charset="0"/>
              </a:rPr>
              <a:t>December.</a:t>
            </a:r>
          </a:p>
          <a:p>
            <a:pPr algn="l">
              <a:lnSpc>
                <a:spcPct val="100000"/>
              </a:lnSpc>
              <a:spcBef>
                <a:spcPts val="1200"/>
              </a:spcBef>
            </a:pPr>
            <a:r>
              <a:rPr lang="en-US" sz="3000" b="1" dirty="0">
                <a:solidFill>
                  <a:schemeClr val="accent4">
                    <a:lumMod val="40000"/>
                    <a:lumOff val="60000"/>
                  </a:schemeClr>
                </a:solidFill>
                <a:latin typeface="Century Gothic" panose="020B0502020202020204" pitchFamily="34" charset="0"/>
              </a:rPr>
              <a:t>121:35:52 </a:t>
            </a:r>
            <a:r>
              <a:rPr lang="en-US" sz="3000" i="1" dirty="0">
                <a:latin typeface="Century Gothic" panose="020B0502020202020204" pitchFamily="34" charset="0"/>
              </a:rPr>
              <a:t>Cernan: </a:t>
            </a:r>
            <a:r>
              <a:rPr lang="en-US" sz="3000" dirty="0">
                <a:latin typeface="Century Gothic" panose="020B0502020202020204" pitchFamily="34" charset="0"/>
              </a:rPr>
              <a:t>No, May.</a:t>
            </a:r>
          </a:p>
          <a:p>
            <a:pPr algn="l">
              <a:lnSpc>
                <a:spcPct val="100000"/>
              </a:lnSpc>
              <a:spcBef>
                <a:spcPts val="1200"/>
              </a:spcBef>
            </a:pPr>
            <a:r>
              <a:rPr lang="en-US" sz="3000" b="1" dirty="0">
                <a:solidFill>
                  <a:schemeClr val="accent4">
                    <a:lumMod val="40000"/>
                    <a:lumOff val="60000"/>
                  </a:schemeClr>
                </a:solidFill>
                <a:latin typeface="Century Gothic" panose="020B0502020202020204" pitchFamily="34" charset="0"/>
              </a:rPr>
              <a:t>121:35:54</a:t>
            </a:r>
            <a:r>
              <a:rPr lang="en-US" sz="3000" dirty="0">
                <a:latin typeface="Century Gothic" panose="020B0502020202020204" pitchFamily="34" charset="0"/>
              </a:rPr>
              <a:t> </a:t>
            </a:r>
            <a:r>
              <a:rPr lang="en-US" sz="3000" i="1" dirty="0">
                <a:latin typeface="Century Gothic" panose="020B0502020202020204" pitchFamily="34" charset="0"/>
              </a:rPr>
              <a:t>Schmitt: </a:t>
            </a:r>
            <a:r>
              <a:rPr lang="en-US" sz="3000" dirty="0">
                <a:latin typeface="Century Gothic" panose="020B0502020202020204" pitchFamily="34" charset="0"/>
              </a:rPr>
              <a:t>May.</a:t>
            </a:r>
          </a:p>
          <a:p>
            <a:pPr algn="l">
              <a:lnSpc>
                <a:spcPct val="100000"/>
              </a:lnSpc>
              <a:spcBef>
                <a:spcPts val="1200"/>
              </a:spcBef>
            </a:pPr>
            <a:r>
              <a:rPr lang="en-US" sz="3000" b="1" dirty="0">
                <a:solidFill>
                  <a:schemeClr val="accent4">
                    <a:lumMod val="40000"/>
                    <a:lumOff val="60000"/>
                  </a:schemeClr>
                </a:solidFill>
                <a:latin typeface="Century Gothic" panose="020B0502020202020204" pitchFamily="34" charset="0"/>
              </a:rPr>
              <a:t>121:35:55</a:t>
            </a:r>
            <a:r>
              <a:rPr lang="en-US" sz="3000" dirty="0">
                <a:solidFill>
                  <a:schemeClr val="accent4">
                    <a:lumMod val="40000"/>
                    <a:lumOff val="60000"/>
                  </a:schemeClr>
                </a:solidFill>
                <a:latin typeface="Century Gothic" panose="020B0502020202020204" pitchFamily="34" charset="0"/>
              </a:rPr>
              <a:t> </a:t>
            </a:r>
            <a:r>
              <a:rPr lang="en-US" sz="3000" i="1" dirty="0">
                <a:latin typeface="Century Gothic" panose="020B0502020202020204" pitchFamily="34" charset="0"/>
              </a:rPr>
              <a:t>Cernan: </a:t>
            </a:r>
            <a:r>
              <a:rPr lang="en-US" sz="3000" dirty="0">
                <a:latin typeface="Century Gothic" panose="020B0502020202020204" pitchFamily="34" charset="0"/>
              </a:rPr>
              <a:t>May’s the month this year.</a:t>
            </a:r>
          </a:p>
        </p:txBody>
      </p:sp>
      <p:sp>
        <p:nvSpPr>
          <p:cNvPr id="3" name="Title 11"/>
          <p:cNvSpPr txBox="1">
            <a:spLocks noGrp="1"/>
          </p:cNvSpPr>
          <p:nvPr>
            <p:ph type="title" idx="4294967295"/>
          </p:nvPr>
        </p:nvSpPr>
        <p:spPr>
          <a:xfrm>
            <a:off x="342901" y="374547"/>
            <a:ext cx="8311910" cy="7498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5400" b="0" i="0" u="none" strike="noStrike" kern="1200" cap="none" spc="-120" normalizeH="0" baseline="0" noProof="0" dirty="0">
                <a:ln w="6350">
                  <a:noFill/>
                </a:ln>
                <a:solidFill>
                  <a:schemeClr val="tx1"/>
                </a:solidFill>
                <a:effectLst/>
                <a:uLnTx/>
                <a:uFillTx/>
                <a:latin typeface="Century Gothic" panose="020B0502020202020204" pitchFamily="34" charset="0"/>
                <a:ea typeface="+mj-ea"/>
                <a:cs typeface="+mj-cs"/>
              </a:rPr>
              <a:t>Singing on the Moon</a:t>
            </a:r>
          </a:p>
        </p:txBody>
      </p:sp>
      <p:pic>
        <p:nvPicPr>
          <p:cNvPr id="16" name="Picture 15" descr="A portrait of astronaut Jack Schmitt.">
            <a:extLst>
              <a:ext uri="{FF2B5EF4-FFF2-40B4-BE49-F238E27FC236}">
                <a16:creationId xmlns:a16="http://schemas.microsoft.com/office/drawing/2014/main" id="{45078555-157C-4042-8C69-25D35723402A}"/>
              </a:ext>
            </a:extLst>
          </p:cNvPr>
          <p:cNvPicPr>
            <a:picLocks noChangeAspect="1"/>
          </p:cNvPicPr>
          <p:nvPr/>
        </p:nvPicPr>
        <p:blipFill rotWithShape="1">
          <a:blip r:embed="rId3"/>
          <a:srcRect l="33142" t="15324" r="35045" b="59070"/>
          <a:stretch/>
        </p:blipFill>
        <p:spPr>
          <a:xfrm>
            <a:off x="517204" y="5142222"/>
            <a:ext cx="718084" cy="722376"/>
          </a:xfrm>
          <a:prstGeom prst="ellipse">
            <a:avLst/>
          </a:prstGeom>
        </p:spPr>
      </p:pic>
      <p:pic>
        <p:nvPicPr>
          <p:cNvPr id="17" name="Picture 16" descr="A portrait of astronaut Eugene Cernan.">
            <a:extLst>
              <a:ext uri="{FF2B5EF4-FFF2-40B4-BE49-F238E27FC236}">
                <a16:creationId xmlns:a16="http://schemas.microsoft.com/office/drawing/2014/main" id="{64395098-8C20-48CC-9A48-90F878F086A9}"/>
              </a:ext>
            </a:extLst>
          </p:cNvPr>
          <p:cNvPicPr>
            <a:picLocks noChangeAspect="1"/>
          </p:cNvPicPr>
          <p:nvPr/>
        </p:nvPicPr>
        <p:blipFill rotWithShape="1">
          <a:blip r:embed="rId4"/>
          <a:srcRect l="30521" t="10320" r="38046" b="64073"/>
          <a:stretch/>
        </p:blipFill>
        <p:spPr>
          <a:xfrm>
            <a:off x="522697" y="5825627"/>
            <a:ext cx="712591" cy="725469"/>
          </a:xfrm>
          <a:prstGeom prst="ellipse">
            <a:avLst/>
          </a:prstGeom>
        </p:spPr>
      </p:pic>
      <p:pic>
        <p:nvPicPr>
          <p:cNvPr id="22" name="Picture 21" descr="A portrait of astronaut Eugene Cernan.">
            <a:extLst>
              <a:ext uri="{FF2B5EF4-FFF2-40B4-BE49-F238E27FC236}">
                <a16:creationId xmlns:a16="http://schemas.microsoft.com/office/drawing/2014/main" id="{A4087568-5F6D-4E8B-A358-25273E8FF1B6}"/>
              </a:ext>
            </a:extLst>
          </p:cNvPr>
          <p:cNvPicPr>
            <a:picLocks noChangeAspect="1"/>
          </p:cNvPicPr>
          <p:nvPr/>
        </p:nvPicPr>
        <p:blipFill rotWithShape="1">
          <a:blip r:embed="rId4"/>
          <a:srcRect l="30521" t="10320" r="38046" b="64073"/>
          <a:stretch/>
        </p:blipFill>
        <p:spPr>
          <a:xfrm>
            <a:off x="527704" y="4436838"/>
            <a:ext cx="712591" cy="725469"/>
          </a:xfrm>
          <a:prstGeom prst="ellipse">
            <a:avLst/>
          </a:prstGeom>
        </p:spPr>
      </p:pic>
      <p:pic>
        <p:nvPicPr>
          <p:cNvPr id="23" name="Picture 22" descr="A portrait of astronaut Jack Schmitt.">
            <a:extLst>
              <a:ext uri="{FF2B5EF4-FFF2-40B4-BE49-F238E27FC236}">
                <a16:creationId xmlns:a16="http://schemas.microsoft.com/office/drawing/2014/main" id="{07DFAC40-D733-4307-8171-27BA6B3F5E58}"/>
              </a:ext>
            </a:extLst>
          </p:cNvPr>
          <p:cNvPicPr>
            <a:picLocks noChangeAspect="1"/>
          </p:cNvPicPr>
          <p:nvPr/>
        </p:nvPicPr>
        <p:blipFill rotWithShape="1">
          <a:blip r:embed="rId3"/>
          <a:srcRect l="33142" t="15324" r="35045" b="59070"/>
          <a:stretch/>
        </p:blipFill>
        <p:spPr>
          <a:xfrm>
            <a:off x="524957" y="3735318"/>
            <a:ext cx="718084" cy="722376"/>
          </a:xfrm>
          <a:prstGeom prst="ellipse">
            <a:avLst/>
          </a:prstGeom>
        </p:spPr>
      </p:pic>
      <p:pic>
        <p:nvPicPr>
          <p:cNvPr id="25" name="Picture 24" descr="A portrait of astronaut Jack Schmitt.">
            <a:extLst>
              <a:ext uri="{FF2B5EF4-FFF2-40B4-BE49-F238E27FC236}">
                <a16:creationId xmlns:a16="http://schemas.microsoft.com/office/drawing/2014/main" id="{6CEEFDBA-5457-4340-98B4-6108666ACC92}"/>
              </a:ext>
            </a:extLst>
          </p:cNvPr>
          <p:cNvPicPr>
            <a:picLocks noChangeAspect="1"/>
          </p:cNvPicPr>
          <p:nvPr/>
        </p:nvPicPr>
        <p:blipFill rotWithShape="1">
          <a:blip r:embed="rId3"/>
          <a:srcRect l="33142" t="15324" r="35045" b="59070"/>
          <a:stretch/>
        </p:blipFill>
        <p:spPr>
          <a:xfrm>
            <a:off x="891280" y="2690725"/>
            <a:ext cx="718084" cy="722376"/>
          </a:xfrm>
          <a:prstGeom prst="ellipse">
            <a:avLst/>
          </a:prstGeom>
        </p:spPr>
      </p:pic>
      <p:pic>
        <p:nvPicPr>
          <p:cNvPr id="26" name="Picture 25" descr="A portrait of astronaut Eugene Cernan.">
            <a:extLst>
              <a:ext uri="{FF2B5EF4-FFF2-40B4-BE49-F238E27FC236}">
                <a16:creationId xmlns:a16="http://schemas.microsoft.com/office/drawing/2014/main" id="{80F1DA6E-752A-4D09-9A43-6BD62FBC9250}"/>
              </a:ext>
            </a:extLst>
          </p:cNvPr>
          <p:cNvPicPr>
            <a:picLocks noChangeAspect="1"/>
          </p:cNvPicPr>
          <p:nvPr/>
        </p:nvPicPr>
        <p:blipFill rotWithShape="1">
          <a:blip r:embed="rId4"/>
          <a:srcRect l="30521" t="10320" r="38046" b="64073"/>
          <a:stretch/>
        </p:blipFill>
        <p:spPr>
          <a:xfrm>
            <a:off x="122091" y="2690725"/>
            <a:ext cx="712591" cy="725469"/>
          </a:xfrm>
          <a:prstGeom prst="ellipse">
            <a:avLst/>
          </a:prstGeom>
        </p:spPr>
      </p:pic>
      <p:pic>
        <p:nvPicPr>
          <p:cNvPr id="29" name="Picture 28" descr="A portrait of astronaut Jack Schmitt.">
            <a:extLst>
              <a:ext uri="{FF2B5EF4-FFF2-40B4-BE49-F238E27FC236}">
                <a16:creationId xmlns:a16="http://schemas.microsoft.com/office/drawing/2014/main" id="{54EDCD52-9931-415C-8DCA-F5A0B4EAE722}"/>
              </a:ext>
            </a:extLst>
          </p:cNvPr>
          <p:cNvPicPr>
            <a:picLocks noChangeAspect="1"/>
          </p:cNvPicPr>
          <p:nvPr/>
        </p:nvPicPr>
        <p:blipFill rotWithShape="1">
          <a:blip r:embed="rId3"/>
          <a:srcRect l="33142" t="15324" r="35045" b="59070"/>
          <a:stretch/>
        </p:blipFill>
        <p:spPr>
          <a:xfrm>
            <a:off x="517204" y="1507778"/>
            <a:ext cx="718084" cy="722376"/>
          </a:xfrm>
          <a:prstGeom prst="ellipse">
            <a:avLst/>
          </a:prstGeom>
        </p:spPr>
      </p:pic>
    </p:spTree>
    <p:extLst>
      <p:ext uri="{BB962C8B-B14F-4D97-AF65-F5344CB8AC3E}">
        <p14:creationId xmlns:p14="http://schemas.microsoft.com/office/powerpoint/2010/main" val="3395368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569028" y="1351915"/>
            <a:ext cx="10318172" cy="5350222"/>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1200"/>
              </a:spcBef>
            </a:pPr>
            <a:r>
              <a:rPr lang="en-US" sz="3000" b="1" dirty="0">
                <a:solidFill>
                  <a:schemeClr val="accent4">
                    <a:lumMod val="40000"/>
                    <a:lumOff val="60000"/>
                  </a:schemeClr>
                </a:solidFill>
                <a:latin typeface="Century Gothic" panose="020B0502020202020204" pitchFamily="34" charset="0"/>
              </a:rPr>
              <a:t>121:35:56</a:t>
            </a:r>
            <a:r>
              <a:rPr lang="en-US" sz="3000" dirty="0">
                <a:latin typeface="Century Gothic" panose="020B0502020202020204" pitchFamily="34" charset="0"/>
              </a:rPr>
              <a:t> </a:t>
            </a:r>
            <a:r>
              <a:rPr lang="en-US" sz="3000" i="1" dirty="0">
                <a:latin typeface="Century Gothic" panose="020B0502020202020204" pitchFamily="34" charset="0"/>
              </a:rPr>
              <a:t>Schmitt: </a:t>
            </a:r>
            <a:r>
              <a:rPr lang="en-US" sz="3000" dirty="0">
                <a:latin typeface="Century Gothic" panose="020B0502020202020204" pitchFamily="34" charset="0"/>
              </a:rPr>
              <a:t>May. That's right.</a:t>
            </a:r>
            <a:endParaRPr lang="en-US" sz="3000" b="1" dirty="0">
              <a:solidFill>
                <a:schemeClr val="accent4">
                  <a:lumMod val="40000"/>
                  <a:lumOff val="60000"/>
                </a:schemeClr>
              </a:solidFill>
              <a:latin typeface="Century Gothic" panose="020B0502020202020204" pitchFamily="34" charset="0"/>
            </a:endParaRPr>
          </a:p>
          <a:p>
            <a:pPr algn="l">
              <a:lnSpc>
                <a:spcPct val="100000"/>
              </a:lnSpc>
              <a:spcBef>
                <a:spcPts val="1200"/>
              </a:spcBef>
            </a:pPr>
            <a:r>
              <a:rPr lang="en-US" sz="3000" b="1" dirty="0">
                <a:solidFill>
                  <a:schemeClr val="accent4">
                    <a:lumMod val="40000"/>
                    <a:lumOff val="60000"/>
                  </a:schemeClr>
                </a:solidFill>
                <a:latin typeface="Century Gothic" panose="020B0502020202020204" pitchFamily="34" charset="0"/>
              </a:rPr>
              <a:t>121:35:57 </a:t>
            </a:r>
            <a:r>
              <a:rPr lang="en-US" sz="3000" i="1" dirty="0">
                <a:latin typeface="Century Gothic" panose="020B0502020202020204" pitchFamily="34" charset="0"/>
              </a:rPr>
              <a:t>Cernan: </a:t>
            </a:r>
            <a:r>
              <a:rPr lang="en-US" sz="3000" dirty="0">
                <a:latin typeface="Century Gothic" panose="020B0502020202020204" pitchFamily="34" charset="0"/>
              </a:rPr>
              <a:t>May is the year of the month.</a:t>
            </a:r>
          </a:p>
          <a:p>
            <a:pPr algn="l">
              <a:lnSpc>
                <a:spcPct val="100000"/>
              </a:lnSpc>
              <a:spcBef>
                <a:spcPts val="1200"/>
              </a:spcBef>
            </a:pPr>
            <a:r>
              <a:rPr lang="en-US" sz="3000" b="1" dirty="0">
                <a:solidFill>
                  <a:schemeClr val="accent4">
                    <a:lumMod val="40000"/>
                    <a:lumOff val="60000"/>
                  </a:schemeClr>
                </a:solidFill>
                <a:latin typeface="Century Gothic" panose="020B0502020202020204" pitchFamily="34" charset="0"/>
              </a:rPr>
              <a:t>121:36:00 </a:t>
            </a:r>
            <a:r>
              <a:rPr lang="en-US" sz="3000" i="1" dirty="0">
                <a:latin typeface="Century Gothic" panose="020B0502020202020204" pitchFamily="34" charset="0"/>
              </a:rPr>
              <a:t>Schmitt: </a:t>
            </a:r>
            <a:r>
              <a:rPr lang="en-US" sz="3000" dirty="0">
                <a:latin typeface="Century Gothic" panose="020B0502020202020204" pitchFamily="34" charset="0"/>
              </a:rPr>
              <a:t>(Singing) When much to my surprise,</a:t>
            </a:r>
          </a:p>
          <a:p>
            <a:pPr algn="l">
              <a:lnSpc>
                <a:spcPct val="100000"/>
              </a:lnSpc>
              <a:spcBef>
                <a:spcPts val="1200"/>
              </a:spcBef>
            </a:pPr>
            <a:r>
              <a:rPr lang="en-US" sz="3000" dirty="0">
                <a:latin typeface="Century Gothic" panose="020B0502020202020204" pitchFamily="34" charset="0"/>
              </a:rPr>
              <a:t>a pair of bonny eyes...be-</a:t>
            </a:r>
            <a:r>
              <a:rPr lang="en-US" sz="3000" dirty="0" err="1">
                <a:latin typeface="Century Gothic" panose="020B0502020202020204" pitchFamily="34" charset="0"/>
              </a:rPr>
              <a:t>doop</a:t>
            </a:r>
            <a:r>
              <a:rPr lang="en-US" sz="3000" dirty="0">
                <a:latin typeface="Century Gothic" panose="020B0502020202020204" pitchFamily="34" charset="0"/>
              </a:rPr>
              <a:t>-doo-doo...</a:t>
            </a:r>
          </a:p>
          <a:p>
            <a:pPr algn="l">
              <a:lnSpc>
                <a:spcPct val="100000"/>
              </a:lnSpc>
              <a:spcBef>
                <a:spcPts val="1200"/>
              </a:spcBef>
            </a:pPr>
            <a:r>
              <a:rPr lang="en-US" sz="3000" b="1" dirty="0">
                <a:solidFill>
                  <a:schemeClr val="accent4">
                    <a:lumMod val="40000"/>
                    <a:lumOff val="60000"/>
                  </a:schemeClr>
                </a:solidFill>
                <a:latin typeface="Century Gothic" panose="020B0502020202020204" pitchFamily="34" charset="0"/>
              </a:rPr>
              <a:t>121:36:05 </a:t>
            </a:r>
            <a:r>
              <a:rPr lang="en-US" sz="3000" i="1" dirty="0">
                <a:latin typeface="Century Gothic" panose="020B0502020202020204" pitchFamily="34" charset="0"/>
              </a:rPr>
              <a:t>Parker: </a:t>
            </a:r>
            <a:r>
              <a:rPr lang="en-US" sz="3000" dirty="0">
                <a:latin typeface="Century Gothic" panose="020B0502020202020204" pitchFamily="34" charset="0"/>
              </a:rPr>
              <a:t>Sorry about that, guys, but today</a:t>
            </a:r>
          </a:p>
          <a:p>
            <a:pPr algn="l">
              <a:lnSpc>
                <a:spcPct val="100000"/>
              </a:lnSpc>
              <a:spcBef>
                <a:spcPts val="1200"/>
              </a:spcBef>
            </a:pPr>
            <a:r>
              <a:rPr lang="en-US" sz="3000" dirty="0">
                <a:latin typeface="Century Gothic" panose="020B0502020202020204" pitchFamily="34" charset="0"/>
              </a:rPr>
              <a:t>may be December.</a:t>
            </a:r>
          </a:p>
          <a:p>
            <a:pPr algn="l">
              <a:lnSpc>
                <a:spcPct val="100000"/>
              </a:lnSpc>
              <a:spcBef>
                <a:spcPts val="1200"/>
              </a:spcBef>
            </a:pPr>
            <a:r>
              <a:rPr lang="en-US" sz="3000" b="1" dirty="0">
                <a:solidFill>
                  <a:schemeClr val="accent4">
                    <a:lumMod val="40000"/>
                    <a:lumOff val="60000"/>
                  </a:schemeClr>
                </a:solidFill>
                <a:latin typeface="Century Gothic" panose="020B0502020202020204" pitchFamily="34" charset="0"/>
              </a:rPr>
              <a:t>121:36:08 </a:t>
            </a:r>
            <a:r>
              <a:rPr lang="en-US" sz="3000" i="1" dirty="0">
                <a:latin typeface="Century Gothic" panose="020B0502020202020204" pitchFamily="34" charset="0"/>
              </a:rPr>
              <a:t>Cernan: </a:t>
            </a:r>
            <a:r>
              <a:rPr lang="en-US" sz="3000" dirty="0">
                <a:latin typeface="Century Gothic" panose="020B0502020202020204" pitchFamily="34" charset="0"/>
              </a:rPr>
              <a:t>Okay, the battery cover...</a:t>
            </a:r>
          </a:p>
          <a:p>
            <a:pPr algn="l">
              <a:lnSpc>
                <a:spcPct val="100000"/>
              </a:lnSpc>
              <a:spcBef>
                <a:spcPts val="1200"/>
              </a:spcBef>
            </a:pPr>
            <a:r>
              <a:rPr lang="en-US" sz="3000" b="1" dirty="0">
                <a:solidFill>
                  <a:schemeClr val="accent4">
                    <a:lumMod val="40000"/>
                    <a:lumOff val="60000"/>
                  </a:schemeClr>
                </a:solidFill>
                <a:latin typeface="Century Gothic" panose="020B0502020202020204" pitchFamily="34" charset="0"/>
              </a:rPr>
              <a:t>121:36:13 </a:t>
            </a:r>
            <a:r>
              <a:rPr lang="en-US" sz="3000" i="1" dirty="0">
                <a:latin typeface="Century Gothic" panose="020B0502020202020204" pitchFamily="34" charset="0"/>
              </a:rPr>
              <a:t>Schmitt: </a:t>
            </a:r>
            <a:r>
              <a:rPr lang="en-US" sz="3000" dirty="0">
                <a:latin typeface="Century Gothic" panose="020B0502020202020204" pitchFamily="34" charset="0"/>
              </a:rPr>
              <a:t>(Humming) Da-da-da-da-da-da-da</a:t>
            </a:r>
          </a:p>
          <a:p>
            <a:pPr algn="l">
              <a:lnSpc>
                <a:spcPct val="100000"/>
              </a:lnSpc>
              <a:spcBef>
                <a:spcPts val="1200"/>
              </a:spcBef>
            </a:pPr>
            <a:r>
              <a:rPr lang="en-US" sz="3000" dirty="0">
                <a:latin typeface="Century Gothic" panose="020B0502020202020204" pitchFamily="34" charset="0"/>
              </a:rPr>
              <a:t>dee-da-dee...</a:t>
            </a:r>
          </a:p>
        </p:txBody>
      </p:sp>
      <p:pic>
        <p:nvPicPr>
          <p:cNvPr id="9" name="Picture 8" descr="A portrait of astronaut Jack Schmitt.">
            <a:extLst>
              <a:ext uri="{FF2B5EF4-FFF2-40B4-BE49-F238E27FC236}">
                <a16:creationId xmlns:a16="http://schemas.microsoft.com/office/drawing/2014/main" id="{8B40D46D-848B-4339-8E02-0151E6EF7B4E}"/>
              </a:ext>
            </a:extLst>
          </p:cNvPr>
          <p:cNvPicPr>
            <a:picLocks noChangeAspect="1"/>
          </p:cNvPicPr>
          <p:nvPr/>
        </p:nvPicPr>
        <p:blipFill rotWithShape="1">
          <a:blip r:embed="rId3"/>
          <a:srcRect l="33142" t="15324" r="35045" b="59070"/>
          <a:stretch/>
        </p:blipFill>
        <p:spPr>
          <a:xfrm>
            <a:off x="508746" y="1155580"/>
            <a:ext cx="718084" cy="722376"/>
          </a:xfrm>
          <a:prstGeom prst="ellipse">
            <a:avLst/>
          </a:prstGeom>
        </p:spPr>
      </p:pic>
      <p:pic>
        <p:nvPicPr>
          <p:cNvPr id="8" name="Picture 7" descr="A portrait of astronaut Eugene Cernan.">
            <a:extLst>
              <a:ext uri="{FF2B5EF4-FFF2-40B4-BE49-F238E27FC236}">
                <a16:creationId xmlns:a16="http://schemas.microsoft.com/office/drawing/2014/main" id="{8DAB6337-0670-43AE-9A5C-0A5EBC5418D6}"/>
              </a:ext>
            </a:extLst>
          </p:cNvPr>
          <p:cNvPicPr>
            <a:picLocks noChangeAspect="1"/>
          </p:cNvPicPr>
          <p:nvPr/>
        </p:nvPicPr>
        <p:blipFill rotWithShape="1">
          <a:blip r:embed="rId4"/>
          <a:srcRect l="30521" t="10320" r="38046" b="64073"/>
          <a:stretch/>
        </p:blipFill>
        <p:spPr>
          <a:xfrm>
            <a:off x="508746" y="1890626"/>
            <a:ext cx="712591" cy="725469"/>
          </a:xfrm>
          <a:prstGeom prst="ellipse">
            <a:avLst/>
          </a:prstGeom>
        </p:spPr>
      </p:pic>
      <p:pic>
        <p:nvPicPr>
          <p:cNvPr id="10" name="Picture 9" descr="A portrait of astronaut Jack Schmitt.">
            <a:extLst>
              <a:ext uri="{FF2B5EF4-FFF2-40B4-BE49-F238E27FC236}">
                <a16:creationId xmlns:a16="http://schemas.microsoft.com/office/drawing/2014/main" id="{1DCC0C0F-890A-40E4-8F90-F06EBD3A875B}"/>
              </a:ext>
            </a:extLst>
          </p:cNvPr>
          <p:cNvPicPr>
            <a:picLocks noChangeAspect="1"/>
          </p:cNvPicPr>
          <p:nvPr/>
        </p:nvPicPr>
        <p:blipFill rotWithShape="1">
          <a:blip r:embed="rId3"/>
          <a:srcRect l="33142" t="15324" r="35045" b="59070"/>
          <a:stretch/>
        </p:blipFill>
        <p:spPr>
          <a:xfrm>
            <a:off x="503253" y="2627816"/>
            <a:ext cx="718084" cy="722376"/>
          </a:xfrm>
          <a:prstGeom prst="ellipse">
            <a:avLst/>
          </a:prstGeom>
        </p:spPr>
      </p:pic>
      <p:pic>
        <p:nvPicPr>
          <p:cNvPr id="11" name="Picture 10" descr="A portrait of astronaut Eugene Cernan.">
            <a:extLst>
              <a:ext uri="{FF2B5EF4-FFF2-40B4-BE49-F238E27FC236}">
                <a16:creationId xmlns:a16="http://schemas.microsoft.com/office/drawing/2014/main" id="{48202660-5E90-4BCF-87F0-E068E48A485C}"/>
              </a:ext>
            </a:extLst>
          </p:cNvPr>
          <p:cNvPicPr>
            <a:picLocks noChangeAspect="1"/>
          </p:cNvPicPr>
          <p:nvPr/>
        </p:nvPicPr>
        <p:blipFill rotWithShape="1">
          <a:blip r:embed="rId4"/>
          <a:srcRect l="30521" t="10320" r="38046" b="64073"/>
          <a:stretch/>
        </p:blipFill>
        <p:spPr>
          <a:xfrm>
            <a:off x="525781" y="4879744"/>
            <a:ext cx="712591" cy="725469"/>
          </a:xfrm>
          <a:prstGeom prst="ellipse">
            <a:avLst/>
          </a:prstGeom>
        </p:spPr>
      </p:pic>
      <p:pic>
        <p:nvPicPr>
          <p:cNvPr id="14" name="Picture 13" descr="A portrait of astronaut Jack Schmitt.">
            <a:extLst>
              <a:ext uri="{FF2B5EF4-FFF2-40B4-BE49-F238E27FC236}">
                <a16:creationId xmlns:a16="http://schemas.microsoft.com/office/drawing/2014/main" id="{23E44B1D-0F59-4177-ACA6-34C75987C5F0}"/>
              </a:ext>
            </a:extLst>
          </p:cNvPr>
          <p:cNvPicPr>
            <a:picLocks noChangeAspect="1"/>
          </p:cNvPicPr>
          <p:nvPr/>
        </p:nvPicPr>
        <p:blipFill rotWithShape="1">
          <a:blip r:embed="rId3"/>
          <a:srcRect l="33142" t="15324" r="35045" b="59070"/>
          <a:stretch/>
        </p:blipFill>
        <p:spPr>
          <a:xfrm>
            <a:off x="525781" y="5634634"/>
            <a:ext cx="718084" cy="722376"/>
          </a:xfrm>
          <a:prstGeom prst="ellipse">
            <a:avLst/>
          </a:prstGeom>
        </p:spPr>
      </p:pic>
      <p:pic>
        <p:nvPicPr>
          <p:cNvPr id="1026" name="Picture 2" descr="A portrait of astronaut Bob Parker.">
            <a:extLst>
              <a:ext uri="{FF2B5EF4-FFF2-40B4-BE49-F238E27FC236}">
                <a16:creationId xmlns:a16="http://schemas.microsoft.com/office/drawing/2014/main" id="{21221E39-0702-428D-B570-256379195F9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0371" t="20907" r="30959" b="47577"/>
          <a:stretch/>
        </p:blipFill>
        <p:spPr bwMode="auto">
          <a:xfrm>
            <a:off x="525781" y="3707691"/>
            <a:ext cx="708484" cy="722376"/>
          </a:xfrm>
          <a:prstGeom prst="ellipse">
            <a:avLst/>
          </a:prstGeom>
          <a:noFill/>
          <a:extLst>
            <a:ext uri="{909E8E84-426E-40DD-AFC4-6F175D3DCCD1}">
              <a14:hiddenFill xmlns:a14="http://schemas.microsoft.com/office/drawing/2010/main">
                <a:solidFill>
                  <a:srgbClr val="FFFFFF"/>
                </a:solidFill>
              </a14:hiddenFill>
            </a:ext>
          </a:extLst>
        </p:spPr>
      </p:pic>
      <p:sp>
        <p:nvSpPr>
          <p:cNvPr id="15" name="Title 11">
            <a:extLst>
              <a:ext uri="{FF2B5EF4-FFF2-40B4-BE49-F238E27FC236}">
                <a16:creationId xmlns:a16="http://schemas.microsoft.com/office/drawing/2014/main" id="{5ABCD9C8-1B5F-47FF-A8AB-F305650454F4}"/>
              </a:ext>
            </a:extLst>
          </p:cNvPr>
          <p:cNvSpPr txBox="1">
            <a:spLocks noGrp="1"/>
          </p:cNvSpPr>
          <p:nvPr>
            <p:ph type="title" idx="4294967295"/>
          </p:nvPr>
        </p:nvSpPr>
        <p:spPr>
          <a:xfrm>
            <a:off x="342901" y="281028"/>
            <a:ext cx="8311910" cy="7498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5400" b="0" i="0" u="none" strike="noStrike" kern="1200" cap="none" spc="-120" normalizeH="0" baseline="0" noProof="0" dirty="0">
                <a:ln w="6350">
                  <a:noFill/>
                </a:ln>
                <a:solidFill>
                  <a:schemeClr val="tx1"/>
                </a:solidFill>
                <a:effectLst/>
                <a:uLnTx/>
                <a:uFillTx/>
                <a:latin typeface="Century Gothic" panose="020B0502020202020204" pitchFamily="34" charset="0"/>
                <a:ea typeface="+mj-ea"/>
                <a:cs typeface="+mj-cs"/>
              </a:rPr>
              <a:t>Singing on the Moon</a:t>
            </a:r>
          </a:p>
        </p:txBody>
      </p:sp>
    </p:spTree>
    <p:extLst>
      <p:ext uri="{BB962C8B-B14F-4D97-AF65-F5344CB8AC3E}">
        <p14:creationId xmlns:p14="http://schemas.microsoft.com/office/powerpoint/2010/main" val="555849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n astronaut wearing a white flight suit and headphones smiles at the camera. He is grabbing onto a bar on the inside of the command module. A triangular window is at his right.">
            <a:extLst>
              <a:ext uri="{FF2B5EF4-FFF2-40B4-BE49-F238E27FC236}">
                <a16:creationId xmlns:a16="http://schemas.microsoft.com/office/drawing/2014/main" id="{C342BA78-88AF-4B15-8280-9B8C5F4F532F}"/>
              </a:ext>
            </a:extLst>
          </p:cNvPr>
          <p:cNvPicPr>
            <a:picLocks noChangeAspect="1"/>
          </p:cNvPicPr>
          <p:nvPr/>
        </p:nvPicPr>
        <p:blipFill rotWithShape="1">
          <a:blip r:embed="rId3"/>
          <a:srcRect r="3" b="885"/>
          <a:stretch/>
        </p:blipFill>
        <p:spPr>
          <a:xfrm>
            <a:off x="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7" name="Content Placeholder 2">
            <a:extLst>
              <a:ext uri="{FF2B5EF4-FFF2-40B4-BE49-F238E27FC236}">
                <a16:creationId xmlns:a16="http://schemas.microsoft.com/office/drawing/2014/main" id="{BE100E51-874B-4210-935E-E6AA2F15FB4F}"/>
              </a:ext>
            </a:extLst>
          </p:cNvPr>
          <p:cNvSpPr txBox="1">
            <a:spLocks/>
          </p:cNvSpPr>
          <p:nvPr/>
        </p:nvSpPr>
        <p:spPr>
          <a:xfrm>
            <a:off x="5511636" y="504497"/>
            <a:ext cx="6680364" cy="5998711"/>
          </a:xfrm>
          <a:prstGeom prst="rect">
            <a:avLst/>
          </a:prstGeom>
          <a:solidFill>
            <a:srgbClr val="000000">
              <a:alpha val="50196"/>
            </a:srgbClr>
          </a:solidFill>
          <a:effectLst>
            <a:softEdge rad="31750"/>
          </a:effectLst>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R="0" lvl="0" fontAlgn="auto">
              <a:lnSpc>
                <a:spcPct val="110000"/>
              </a:lnSpc>
              <a:spcBef>
                <a:spcPts val="1000"/>
              </a:spcBef>
              <a:spcAft>
                <a:spcPts val="0"/>
              </a:spcAft>
              <a:buClrTx/>
              <a:buSzTx/>
              <a:tabLst/>
              <a:defRPr/>
            </a:pPr>
            <a:r>
              <a:rPr kumimoji="0" lang="en-US" sz="1800" b="0" i="0" u="none" strike="noStrike" cap="none" spc="0" normalizeH="0" baseline="0" noProof="0" dirty="0">
                <a:ln>
                  <a:noFill/>
                </a:ln>
                <a:effectLst/>
                <a:uLnTx/>
                <a:uFillTx/>
                <a:latin typeface="Century Gothic" panose="020B0502020202020204" pitchFamily="34" charset="0"/>
              </a:rPr>
              <a:t>“It's the week before Christmas</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And all through the LM,</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Not a commander was stirring,</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Not even Cernan.</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The samples were stowed in their places with care,</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In hopes that with you, they soon will be there.</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And Gene in his hammock and I in my cap,</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Had just settled our brains for a short lunar nap.</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But up on the comm loop there rose such a clatter,</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I sprang from my hammock, to see what was the matter.</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The Sun on the breast of the surface below,</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Gave the luster of objects, as if in snow.</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And what to my wondering eyes should appear,</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But a miniature Rover and eight tiny reindeer.</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And a little old driver so lively and quick,</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I knew in a moment; it must be St. Nick.</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I heard him exclaim as over the hills he did speed.</a:t>
            </a:r>
            <a:br>
              <a:rPr kumimoji="0" lang="en-US" sz="1800" b="0" i="0" u="none" strike="noStrike" cap="none" spc="0" normalizeH="0" baseline="0" noProof="0" dirty="0">
                <a:ln>
                  <a:noFill/>
                </a:ln>
                <a:effectLst/>
                <a:uLnTx/>
                <a:uFillTx/>
                <a:latin typeface="Century Gothic" panose="020B0502020202020204" pitchFamily="34" charset="0"/>
              </a:rPr>
            </a:br>
            <a:r>
              <a:rPr kumimoji="0" lang="en-US" sz="1800" b="0" i="0" u="none" strike="noStrike" cap="none" spc="0" normalizeH="0" baseline="0" noProof="0" dirty="0">
                <a:ln>
                  <a:noFill/>
                </a:ln>
                <a:effectLst/>
                <a:uLnTx/>
                <a:uFillTx/>
                <a:latin typeface="Century Gothic" panose="020B0502020202020204" pitchFamily="34" charset="0"/>
              </a:rPr>
              <a:t>Merry Christmas to all and to you all Godspeed.”</a:t>
            </a:r>
          </a:p>
          <a:p>
            <a:pPr marR="0" lvl="0" fontAlgn="auto">
              <a:lnSpc>
                <a:spcPct val="110000"/>
              </a:lnSpc>
              <a:spcBef>
                <a:spcPts val="1000"/>
              </a:spcBef>
              <a:spcAft>
                <a:spcPts val="0"/>
              </a:spcAft>
              <a:buClrTx/>
              <a:buSzTx/>
              <a:tabLst/>
              <a:defRPr/>
            </a:pPr>
            <a:r>
              <a:rPr lang="en-US" sz="1800" dirty="0">
                <a:latin typeface="Century Gothic" panose="020B0502020202020204" pitchFamily="34" charset="0"/>
              </a:rPr>
              <a:t>-Apollo 17 Astronaut Jack Schmitt</a:t>
            </a:r>
            <a:endParaRPr kumimoji="0" lang="en-US" sz="1800" b="0" i="0" u="none" strike="noStrike" cap="none" spc="0" normalizeH="0" baseline="0" noProof="0" dirty="0">
              <a:ln>
                <a:noFill/>
              </a:ln>
              <a:effectLst/>
              <a:uLnTx/>
              <a:uFillTx/>
              <a:latin typeface="Century Gothic" panose="020B0502020202020204" pitchFamily="34" charset="0"/>
            </a:endParaRPr>
          </a:p>
        </p:txBody>
      </p:sp>
      <p:sp>
        <p:nvSpPr>
          <p:cNvPr id="8" name="Title 3">
            <a:extLst>
              <a:ext uri="{FF2B5EF4-FFF2-40B4-BE49-F238E27FC236}">
                <a16:creationId xmlns:a16="http://schemas.microsoft.com/office/drawing/2014/main" id="{7792F929-63C0-466C-9197-1B48CDECB405}"/>
              </a:ext>
            </a:extLst>
          </p:cNvPr>
          <p:cNvSpPr txBox="1">
            <a:spLocks noGrp="1"/>
          </p:cNvSpPr>
          <p:nvPr>
            <p:ph type="title" idx="4294967295"/>
          </p:nvPr>
        </p:nvSpPr>
        <p:spPr>
          <a:xfrm>
            <a:off x="1380868" y="354792"/>
            <a:ext cx="4140014" cy="9038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0" normalizeH="0" baseline="0" noProof="0" dirty="0">
                <a:ln w="6350">
                  <a:noFill/>
                </a:ln>
                <a:solidFill>
                  <a:schemeClr val="tx1"/>
                </a:solidFill>
                <a:effectLst/>
                <a:uLnTx/>
                <a:uFillTx/>
                <a:latin typeface="Century Gothic" panose="020B0502020202020204" pitchFamily="34" charset="0"/>
                <a:ea typeface="+mj-ea"/>
                <a:cs typeface="+mj-cs"/>
              </a:rPr>
              <a:t>Lunar Poet</a:t>
            </a:r>
          </a:p>
        </p:txBody>
      </p:sp>
    </p:spTree>
    <p:extLst>
      <p:ext uri="{BB962C8B-B14F-4D97-AF65-F5344CB8AC3E}">
        <p14:creationId xmlns:p14="http://schemas.microsoft.com/office/powerpoint/2010/main" val="1388937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70D50778-C119-4C81-979C-B50A647045EC}"/>
              </a:ext>
            </a:extLst>
          </p:cNvPr>
          <p:cNvSpPr>
            <a:spLocks noGrp="1"/>
          </p:cNvSpPr>
          <p:nvPr>
            <p:ph type="ctrTitle"/>
          </p:nvPr>
        </p:nvSpPr>
        <p:spPr>
          <a:xfrm>
            <a:off x="199697" y="2599708"/>
            <a:ext cx="5402318" cy="1658583"/>
          </a:xfrm>
        </p:spPr>
        <p:txBody>
          <a:bodyPr>
            <a:normAutofit/>
          </a:bodyPr>
          <a:lstStyle/>
          <a:p>
            <a:pPr algn="l"/>
            <a:r>
              <a:rPr lang="en-US" sz="5400" dirty="0">
                <a:ln w="6350">
                  <a:noFill/>
                </a:ln>
                <a:latin typeface="Century Gothic" panose="020B0502020202020204" pitchFamily="34" charset="0"/>
              </a:rPr>
              <a:t>From the Earth to the Moon</a:t>
            </a:r>
          </a:p>
        </p:txBody>
      </p:sp>
      <p:pic>
        <p:nvPicPr>
          <p:cNvPr id="1026" name="Picture 2" descr="An astronaut poses with the American flag at the right, with the Earth visible as a tiny half-circle in the black sky above.">
            <a:extLst>
              <a:ext uri="{FF2B5EF4-FFF2-40B4-BE49-F238E27FC236}">
                <a16:creationId xmlns:a16="http://schemas.microsoft.com/office/drawing/2014/main" id="{20616950-6BBE-4DFF-ACC0-6C8548850F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6225" y="0"/>
            <a:ext cx="68357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675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view from the lunar surface with mountains visible in the distance. A small, thin rectangle is visible in the black sky above.">
            <a:extLst>
              <a:ext uri="{FF2B5EF4-FFF2-40B4-BE49-F238E27FC236}">
                <a16:creationId xmlns:a16="http://schemas.microsoft.com/office/drawing/2014/main" id="{D1B33DA4-70FB-4696-8F72-387843FBDA5A}"/>
              </a:ext>
            </a:extLst>
          </p:cNvPr>
          <p:cNvPicPr>
            <a:picLocks noChangeAspect="1"/>
          </p:cNvPicPr>
          <p:nvPr/>
        </p:nvPicPr>
        <p:blipFill>
          <a:blip r:embed="rId3"/>
          <a:stretch>
            <a:fillRect/>
          </a:stretch>
        </p:blipFill>
        <p:spPr>
          <a:xfrm>
            <a:off x="5356684" y="0"/>
            <a:ext cx="6835316" cy="6858000"/>
          </a:xfrm>
          <a:prstGeom prst="rect">
            <a:avLst/>
          </a:prstGeom>
        </p:spPr>
      </p:pic>
      <p:sp>
        <p:nvSpPr>
          <p:cNvPr id="5" name="Title 3">
            <a:extLst>
              <a:ext uri="{FF2B5EF4-FFF2-40B4-BE49-F238E27FC236}">
                <a16:creationId xmlns:a16="http://schemas.microsoft.com/office/drawing/2014/main" id="{70D50778-C119-4C81-979C-B50A647045EC}"/>
              </a:ext>
            </a:extLst>
          </p:cNvPr>
          <p:cNvSpPr>
            <a:spLocks noGrp="1"/>
          </p:cNvSpPr>
          <p:nvPr>
            <p:ph type="ctrTitle"/>
          </p:nvPr>
        </p:nvSpPr>
        <p:spPr>
          <a:xfrm>
            <a:off x="542706" y="2211277"/>
            <a:ext cx="4355114" cy="2435446"/>
          </a:xfrm>
        </p:spPr>
        <p:txBody>
          <a:bodyPr>
            <a:normAutofit/>
          </a:bodyPr>
          <a:lstStyle/>
          <a:p>
            <a:pPr algn="l"/>
            <a:r>
              <a:rPr lang="en-US" sz="5400" dirty="0">
                <a:ln w="6350">
                  <a:noFill/>
                </a:ln>
                <a:latin typeface="Century Gothic" panose="020B0502020202020204" pitchFamily="34" charset="0"/>
              </a:rPr>
              <a:t>Flight of the Geology Hammer</a:t>
            </a:r>
          </a:p>
        </p:txBody>
      </p:sp>
    </p:spTree>
    <p:extLst>
      <p:ext uri="{BB962C8B-B14F-4D97-AF65-F5344CB8AC3E}">
        <p14:creationId xmlns:p14="http://schemas.microsoft.com/office/powerpoint/2010/main" val="43175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Apollo 12 Traverses</a:t>
            </a:r>
          </a:p>
        </p:txBody>
      </p:sp>
      <p:pic>
        <p:nvPicPr>
          <p:cNvPr id="4" name="Picture 3" descr="A diagram of the Apollo 17 traverses on a white background. Various craters and extravehicular activity stops are marked.">
            <a:extLst>
              <a:ext uri="{FF2B5EF4-FFF2-40B4-BE49-F238E27FC236}">
                <a16:creationId xmlns:a16="http://schemas.microsoft.com/office/drawing/2014/main" id="{048A512D-AD33-4654-B287-D9158FB71E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818" y="0"/>
            <a:ext cx="10248363" cy="6858000"/>
          </a:xfrm>
          <a:prstGeom prst="rect">
            <a:avLst/>
          </a:prstGeom>
        </p:spPr>
      </p:pic>
    </p:spTree>
    <p:extLst>
      <p:ext uri="{BB962C8B-B14F-4D97-AF65-F5344CB8AC3E}">
        <p14:creationId xmlns:p14="http://schemas.microsoft.com/office/powerpoint/2010/main" val="2450369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Apollo 12 landing site, as imaged by the Lunar Reconnaissance Orbiter Camera</a:t>
            </a:r>
          </a:p>
        </p:txBody>
      </p:sp>
      <p:pic>
        <p:nvPicPr>
          <p:cNvPr id="5" name="Picture 4" descr="A diagram of the Apollo 17 traverses overlaid on a bird's eye view of the landing site. Various craters and extravehicular activity stops are marked.">
            <a:extLst>
              <a:ext uri="{FF2B5EF4-FFF2-40B4-BE49-F238E27FC236}">
                <a16:creationId xmlns:a16="http://schemas.microsoft.com/office/drawing/2014/main" id="{DAD41136-B833-47AE-A4F6-757802DC13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242428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Apollo 17 traverse tracks overlain on a map of New York City.">
            <a:extLst>
              <a:ext uri="{FF2B5EF4-FFF2-40B4-BE49-F238E27FC236}">
                <a16:creationId xmlns:a16="http://schemas.microsoft.com/office/drawing/2014/main" id="{E6492DA9-2EF2-4E26-9381-1591ACA45B0B}"/>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t="352" b="-1"/>
          <a:stretch/>
        </p:blipFill>
        <p:spPr>
          <a:xfrm>
            <a:off x="1190044" y="1337913"/>
            <a:ext cx="9811912" cy="5512938"/>
          </a:xfrm>
          <a:prstGeom prst="rect">
            <a:avLst/>
          </a:prstGeom>
        </p:spPr>
      </p:pic>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Apollo 17 Traverses</a:t>
            </a:r>
            <a:endParaRPr lang="en-US" dirty="0"/>
          </a:p>
        </p:txBody>
      </p:sp>
      <p:sp>
        <p:nvSpPr>
          <p:cNvPr id="6" name="Title 11">
            <a:extLst>
              <a:ext uri="{FF2B5EF4-FFF2-40B4-BE49-F238E27FC236}">
                <a16:creationId xmlns:a16="http://schemas.microsoft.com/office/drawing/2014/main" id="{15C33E33-0CFC-421E-ADDA-AC0C06346E1B}"/>
              </a:ext>
            </a:extLst>
          </p:cNvPr>
          <p:cNvSpPr txBox="1">
            <a:spLocks/>
          </p:cNvSpPr>
          <p:nvPr/>
        </p:nvSpPr>
        <p:spPr>
          <a:xfrm>
            <a:off x="415234" y="360219"/>
            <a:ext cx="11361532" cy="749860"/>
          </a:xfrm>
          <a:prstGeom prst="rect">
            <a:avLst/>
          </a:prstGeom>
        </p:spPr>
        <p:txBody>
          <a:bodyPr vert="horz" lIns="91440" tIns="45720" rIns="91440" bIns="45720" rtlCol="0" anchor="b">
            <a:normAutofit fontScale="92500"/>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17 Traverses </a:t>
            </a:r>
            <a:r>
              <a:rPr lang="en-US" sz="5400" dirty="0">
                <a:ln w="6350">
                  <a:noFill/>
                </a:ln>
                <a:latin typeface="Century Gothic" panose="020B0502020202020204" pitchFamily="34" charset="0"/>
                <a:sym typeface="Wingdings" panose="05000000000000000000" pitchFamily="2" charset="2"/>
              </a:rPr>
              <a:t> New York City</a:t>
            </a:r>
            <a:endParaRPr lang="en-US" sz="5400" dirty="0">
              <a:ln w="6350">
                <a:noFill/>
              </a:ln>
              <a:latin typeface="Century Gothic" panose="020B0502020202020204" pitchFamily="34" charset="0"/>
            </a:endParaRPr>
          </a:p>
        </p:txBody>
      </p:sp>
      <p:sp>
        <p:nvSpPr>
          <p:cNvPr id="8" name="Rectangle 7">
            <a:extLst>
              <a:ext uri="{FF2B5EF4-FFF2-40B4-BE49-F238E27FC236}">
                <a16:creationId xmlns:a16="http://schemas.microsoft.com/office/drawing/2014/main" id="{B4D28412-399D-4A78-9CF1-03961854081D}"/>
              </a:ext>
            </a:extLst>
          </p:cNvPr>
          <p:cNvSpPr/>
          <p:nvPr/>
        </p:nvSpPr>
        <p:spPr>
          <a:xfrm>
            <a:off x="11001956" y="6422418"/>
            <a:ext cx="978762" cy="400110"/>
          </a:xfrm>
          <a:prstGeom prst="rect">
            <a:avLst/>
          </a:prstGeom>
        </p:spPr>
        <p:txBody>
          <a:bodyPr wrap="square">
            <a:spAutoFit/>
          </a:bodyPr>
          <a:lstStyle/>
          <a:p>
            <a:pPr defTabSz="914400"/>
            <a:r>
              <a:rPr lang="en-US" sz="1000" dirty="0">
                <a:latin typeface="Century Gothic"/>
              </a:rPr>
              <a:t>NASA/GSFC/Brent Garry</a:t>
            </a:r>
          </a:p>
        </p:txBody>
      </p:sp>
    </p:spTree>
    <p:extLst>
      <p:ext uri="{BB962C8B-B14F-4D97-AF65-F5344CB8AC3E}">
        <p14:creationId xmlns:p14="http://schemas.microsoft.com/office/powerpoint/2010/main" val="30385042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Apollo 12 landing site, as imaged by the Lunar Reconnaissance Orbiter Camera</a:t>
            </a:r>
          </a:p>
        </p:txBody>
      </p:sp>
      <p:pic>
        <p:nvPicPr>
          <p:cNvPr id="3" name="apollo17_flyover_720p30" descr="This visualization of the Taurus-Littrow valley uses multiple Lunar Reconnaissance Orbiter datasets to zoom into the valley and illustrate the paths taken by the astronauts during their three days of exploration at the site. ">
            <a:hlinkClick r:id="" action="ppaction://media"/>
            <a:extLst>
              <a:ext uri="{FF2B5EF4-FFF2-40B4-BE49-F238E27FC236}">
                <a16:creationId xmlns:a16="http://schemas.microsoft.com/office/drawing/2014/main" id="{A9163675-DDB6-4B0A-B23C-1B8D508F8C2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881290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92683"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astronaut stands with his left side to the camera next to the lunar module on the Moon's surface. A ladder is shown on one of the legs of the lander in front of him.">
            <a:extLst>
              <a:ext uri="{FF2B5EF4-FFF2-40B4-BE49-F238E27FC236}">
                <a16:creationId xmlns:a16="http://schemas.microsoft.com/office/drawing/2014/main" id="{8757F3A2-1F60-44E7-B68A-121A9AA3CB54}"/>
              </a:ext>
            </a:extLst>
          </p:cNvPr>
          <p:cNvPicPr>
            <a:picLocks noChangeAspect="1"/>
          </p:cNvPicPr>
          <p:nvPr/>
        </p:nvPicPr>
        <p:blipFill rotWithShape="1">
          <a:blip r:embed="rId3"/>
          <a:srcRect l="5127" r="7576"/>
          <a:stretch/>
        </p:blipFill>
        <p:spPr>
          <a:xfrm>
            <a:off x="6224974" y="0"/>
            <a:ext cx="5967026" cy="6858000"/>
          </a:xfrm>
          <a:prstGeom prst="rect">
            <a:avLst/>
          </a:prstGeom>
        </p:spPr>
      </p:pic>
      <p:sp>
        <p:nvSpPr>
          <p:cNvPr id="5" name="Title 3">
            <a:extLst>
              <a:ext uri="{FF2B5EF4-FFF2-40B4-BE49-F238E27FC236}">
                <a16:creationId xmlns:a16="http://schemas.microsoft.com/office/drawing/2014/main" id="{70D50778-C119-4C81-979C-B50A647045EC}"/>
              </a:ext>
            </a:extLst>
          </p:cNvPr>
          <p:cNvSpPr>
            <a:spLocks noGrp="1"/>
          </p:cNvSpPr>
          <p:nvPr>
            <p:ph type="ctrTitle"/>
          </p:nvPr>
        </p:nvSpPr>
        <p:spPr>
          <a:xfrm>
            <a:off x="563870" y="433688"/>
            <a:ext cx="5967027" cy="946828"/>
          </a:xfrm>
        </p:spPr>
        <p:txBody>
          <a:bodyPr>
            <a:normAutofit/>
          </a:bodyPr>
          <a:lstStyle/>
          <a:p>
            <a:pPr algn="l"/>
            <a:r>
              <a:rPr lang="en-US" sz="5400" dirty="0">
                <a:ln w="6350">
                  <a:noFill/>
                </a:ln>
                <a:latin typeface="Century Gothic" panose="020B0502020202020204" pitchFamily="34" charset="0"/>
              </a:rPr>
              <a:t>Mission Plaque</a:t>
            </a:r>
          </a:p>
        </p:txBody>
      </p:sp>
      <p:pic>
        <p:nvPicPr>
          <p:cNvPr id="4" name="Picture 3" descr="A black and white version of the Apollo 17 plaque, with a graphic of the Earth's Western Hemisphere on the left and Eastern Hemisphere on the right. A graphic of the Moon is in between them. Copies of the signatures from the three astronauts and President Richard Nixon are at the bottom.">
            <a:extLst>
              <a:ext uri="{FF2B5EF4-FFF2-40B4-BE49-F238E27FC236}">
                <a16:creationId xmlns:a16="http://schemas.microsoft.com/office/drawing/2014/main" id="{FD3799E2-9841-43D1-B098-3DA41645A1E3}"/>
              </a:ext>
            </a:extLst>
          </p:cNvPr>
          <p:cNvPicPr>
            <a:picLocks noChangeAspect="1"/>
          </p:cNvPicPr>
          <p:nvPr/>
        </p:nvPicPr>
        <p:blipFill>
          <a:blip r:embed="rId4"/>
          <a:stretch>
            <a:fillRect/>
          </a:stretch>
        </p:blipFill>
        <p:spPr>
          <a:xfrm>
            <a:off x="0" y="1848867"/>
            <a:ext cx="6224974" cy="5053738"/>
          </a:xfrm>
          <a:prstGeom prst="rect">
            <a:avLst/>
          </a:prstGeom>
        </p:spPr>
      </p:pic>
    </p:spTree>
    <p:extLst>
      <p:ext uri="{BB962C8B-B14F-4D97-AF65-F5344CB8AC3E}">
        <p14:creationId xmlns:p14="http://schemas.microsoft.com/office/powerpoint/2010/main" val="2311497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70D50778-C119-4C81-979C-B50A647045EC}"/>
              </a:ext>
            </a:extLst>
          </p:cNvPr>
          <p:cNvSpPr>
            <a:spLocks noGrp="1"/>
          </p:cNvSpPr>
          <p:nvPr>
            <p:ph type="ctrTitle"/>
          </p:nvPr>
        </p:nvSpPr>
        <p:spPr>
          <a:xfrm>
            <a:off x="329504" y="408528"/>
            <a:ext cx="5666050" cy="879946"/>
          </a:xfrm>
        </p:spPr>
        <p:txBody>
          <a:bodyPr>
            <a:normAutofit/>
          </a:bodyPr>
          <a:lstStyle/>
          <a:p>
            <a:pPr algn="l"/>
            <a:r>
              <a:rPr lang="en-US" sz="5400" dirty="0">
                <a:ln w="6350">
                  <a:noFill/>
                </a:ln>
                <a:latin typeface="Century Gothic" panose="020B0502020202020204" pitchFamily="34" charset="0"/>
              </a:rPr>
              <a:t>Farewell, Moon</a:t>
            </a:r>
          </a:p>
        </p:txBody>
      </p:sp>
      <p:pic>
        <p:nvPicPr>
          <p:cNvPr id="2" name="Online Media 1" descr="The Apollo 17 lunar module ascent stage is shown lifting off from the Moon's surface.">
            <a:hlinkClick r:id="" action="ppaction://media"/>
            <a:extLst>
              <a:ext uri="{FF2B5EF4-FFF2-40B4-BE49-F238E27FC236}">
                <a16:creationId xmlns:a16="http://schemas.microsoft.com/office/drawing/2014/main" id="{8D12C3AA-84BE-4E62-9623-DA8BA488434F}"/>
              </a:ext>
            </a:extLst>
          </p:cNvPr>
          <p:cNvPicPr>
            <a:picLocks noRot="1" noChangeAspect="1"/>
          </p:cNvPicPr>
          <p:nvPr>
            <a:videoFile r:link="rId1"/>
          </p:nvPr>
        </p:nvPicPr>
        <p:blipFill>
          <a:blip r:embed="rId4"/>
          <a:stretch>
            <a:fillRect/>
          </a:stretch>
        </p:blipFill>
        <p:spPr>
          <a:xfrm>
            <a:off x="2560342" y="1554513"/>
            <a:ext cx="7071316" cy="5303487"/>
          </a:xfrm>
          <a:prstGeom prst="rect">
            <a:avLst/>
          </a:prstGeom>
        </p:spPr>
      </p:pic>
    </p:spTree>
    <p:extLst>
      <p:ext uri="{BB962C8B-B14F-4D97-AF65-F5344CB8AC3E}">
        <p14:creationId xmlns:p14="http://schemas.microsoft.com/office/powerpoint/2010/main" val="15597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 orbital view of the Moon shows a pockmarked lunar surface below, with a crescent Earth rising above the horizon.">
            <a:extLst>
              <a:ext uri="{FF2B5EF4-FFF2-40B4-BE49-F238E27FC236}">
                <a16:creationId xmlns:a16="http://schemas.microsoft.com/office/drawing/2014/main" id="{B57AD0E4-1186-4A30-906C-D0EBAAAB96FD}"/>
              </a:ext>
            </a:extLst>
          </p:cNvPr>
          <p:cNvPicPr>
            <a:picLocks noChangeAspect="1"/>
          </p:cNvPicPr>
          <p:nvPr/>
        </p:nvPicPr>
        <p:blipFill rotWithShape="1">
          <a:blip r:embed="rId3"/>
          <a:srcRect l="2529" t="23812" r="1024" b="3601"/>
          <a:stretch/>
        </p:blipFill>
        <p:spPr>
          <a:xfrm>
            <a:off x="2845983" y="1"/>
            <a:ext cx="9346018" cy="6858000"/>
          </a:xfrm>
          <a:prstGeom prst="rect">
            <a:avLst/>
          </a:prstGeom>
        </p:spPr>
      </p:pic>
      <p:sp>
        <p:nvSpPr>
          <p:cNvPr id="3" name="Title 2" hidden="1"/>
          <p:cNvSpPr>
            <a:spLocks noGrp="1"/>
          </p:cNvSpPr>
          <p:nvPr>
            <p:ph type="ctrTitle"/>
          </p:nvPr>
        </p:nvSpPr>
        <p:spPr/>
        <p:txBody>
          <a:bodyPr/>
          <a:lstStyle/>
          <a:p>
            <a:r>
              <a:rPr lang="en-US" dirty="0"/>
              <a:t>Returned Samples</a:t>
            </a:r>
          </a:p>
        </p:txBody>
      </p:sp>
      <p:sp>
        <p:nvSpPr>
          <p:cNvPr id="9" name="Title 11"/>
          <p:cNvSpPr txBox="1">
            <a:spLocks/>
          </p:cNvSpPr>
          <p:nvPr/>
        </p:nvSpPr>
        <p:spPr>
          <a:xfrm>
            <a:off x="464025" y="649796"/>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17 Earthrise</a:t>
            </a:r>
          </a:p>
        </p:txBody>
      </p:sp>
    </p:spTree>
    <p:extLst>
      <p:ext uri="{BB962C8B-B14F-4D97-AF65-F5344CB8AC3E}">
        <p14:creationId xmlns:p14="http://schemas.microsoft.com/office/powerpoint/2010/main" val="3777352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artoon illustrating how one of the Apollo 17 science instruments operates.">
            <a:extLst>
              <a:ext uri="{FF2B5EF4-FFF2-40B4-BE49-F238E27FC236}">
                <a16:creationId xmlns:a16="http://schemas.microsoft.com/office/drawing/2014/main" id="{1C4A32F0-AC5B-4382-BDE2-472993AA01A4}"/>
              </a:ext>
            </a:extLst>
          </p:cNvPr>
          <p:cNvPicPr>
            <a:picLocks noChangeAspect="1"/>
          </p:cNvPicPr>
          <p:nvPr/>
        </p:nvPicPr>
        <p:blipFill>
          <a:blip r:embed="rId3"/>
          <a:stretch>
            <a:fillRect/>
          </a:stretch>
        </p:blipFill>
        <p:spPr>
          <a:xfrm>
            <a:off x="5425067" y="1502979"/>
            <a:ext cx="6766933" cy="5355021"/>
          </a:xfrm>
          <a:prstGeom prst="rect">
            <a:avLst/>
          </a:prstGeom>
        </p:spPr>
      </p:pic>
      <p:sp>
        <p:nvSpPr>
          <p:cNvPr id="4" name="Content Placeholder 2">
            <a:extLst>
              <a:ext uri="{FF2B5EF4-FFF2-40B4-BE49-F238E27FC236}">
                <a16:creationId xmlns:a16="http://schemas.microsoft.com/office/drawing/2014/main" id="{55D729C9-E1C4-4C00-A79A-58E34608080C}"/>
              </a:ext>
            </a:extLst>
          </p:cNvPr>
          <p:cNvSpPr txBox="1">
            <a:spLocks/>
          </p:cNvSpPr>
          <p:nvPr/>
        </p:nvSpPr>
        <p:spPr>
          <a:xfrm>
            <a:off x="493279" y="2077149"/>
            <a:ext cx="4931788" cy="4206680"/>
          </a:xfrm>
          <a:prstGeom prst="rect">
            <a:avLst/>
          </a:prstGeom>
          <a:no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Lunar Sounder </a:t>
            </a:r>
          </a:p>
          <a:p>
            <a:pPr marL="171450" indent="-171450" algn="l">
              <a:buFont typeface="Arial" panose="020B0604020202020204" pitchFamily="34" charset="0"/>
              <a:buChar char="•"/>
            </a:pPr>
            <a:r>
              <a:rPr lang="en-US" sz="3200" dirty="0">
                <a:latin typeface="Century Gothic" panose="020B0502020202020204" pitchFamily="34" charset="0"/>
              </a:rPr>
              <a:t>Infrared (IR) Scanning Radiometer</a:t>
            </a:r>
          </a:p>
          <a:p>
            <a:pPr marL="171450" indent="-171450" algn="l">
              <a:buFont typeface="Arial" panose="020B0604020202020204" pitchFamily="34" charset="0"/>
              <a:buChar char="•"/>
            </a:pPr>
            <a:r>
              <a:rPr lang="en-US" sz="3200" dirty="0">
                <a:latin typeface="Century Gothic" panose="020B0502020202020204" pitchFamily="34" charset="0"/>
              </a:rPr>
              <a:t>Far Ultraviolet (UV) Spectrometer </a:t>
            </a:r>
          </a:p>
          <a:p>
            <a:pPr marL="171450" indent="-171450" algn="l">
              <a:buFont typeface="Arial" panose="020B0604020202020204" pitchFamily="34" charset="0"/>
              <a:buChar char="•"/>
            </a:pPr>
            <a:r>
              <a:rPr lang="en-US" sz="3200" dirty="0">
                <a:latin typeface="Century Gothic" panose="020B0502020202020204" pitchFamily="34" charset="0"/>
              </a:rPr>
              <a:t>S-band Transponder</a:t>
            </a:r>
          </a:p>
          <a:p>
            <a:pPr marL="171450" indent="-171450" algn="l">
              <a:buFont typeface="Arial" panose="020B0604020202020204" pitchFamily="34" charset="0"/>
              <a:buChar char="•"/>
            </a:pPr>
            <a:r>
              <a:rPr lang="en-US" sz="3200" dirty="0">
                <a:latin typeface="Century Gothic" panose="020B0502020202020204" pitchFamily="34" charset="0"/>
              </a:rPr>
              <a:t>Sodium Iodide (</a:t>
            </a:r>
            <a:r>
              <a:rPr lang="en-US" sz="3200" dirty="0" err="1">
                <a:latin typeface="Century Gothic" panose="020B0502020202020204" pitchFamily="34" charset="0"/>
              </a:rPr>
              <a:t>Nal</a:t>
            </a:r>
            <a:r>
              <a:rPr lang="en-US" sz="3200" dirty="0">
                <a:latin typeface="Century Gothic" panose="020B0502020202020204" pitchFamily="34" charset="0"/>
              </a:rPr>
              <a:t>) Scintillation Crystal </a:t>
            </a:r>
          </a:p>
        </p:txBody>
      </p:sp>
      <p:sp>
        <p:nvSpPr>
          <p:cNvPr id="5" name="Title 11"/>
          <p:cNvSpPr txBox="1">
            <a:spLocks/>
          </p:cNvSpPr>
          <p:nvPr/>
        </p:nvSpPr>
        <p:spPr>
          <a:xfrm>
            <a:off x="243898" y="498764"/>
            <a:ext cx="10167794" cy="854244"/>
          </a:xfrm>
          <a:prstGeom prst="rect">
            <a:avLst/>
          </a:prstGeom>
          <a:solidFill>
            <a:srgbClr val="000000">
              <a:alpha val="50196"/>
            </a:srgbClr>
          </a:solidFill>
        </p:spPr>
        <p:txBody>
          <a:bodyPr vert="horz" lIns="91440" tIns="45720" rIns="91440" bIns="45720" rtlCol="0" anchor="ctr">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Orbital Science Experiments</a:t>
            </a:r>
          </a:p>
        </p:txBody>
      </p:sp>
      <p:sp>
        <p:nvSpPr>
          <p:cNvPr id="2" name="Title 1" hidden="1"/>
          <p:cNvSpPr>
            <a:spLocks noGrp="1"/>
          </p:cNvSpPr>
          <p:nvPr>
            <p:ph type="ctrTitle"/>
          </p:nvPr>
        </p:nvSpPr>
        <p:spPr/>
        <p:txBody>
          <a:bodyPr/>
          <a:lstStyle/>
          <a:p>
            <a:r>
              <a:rPr lang="en-US" dirty="0"/>
              <a:t>Surface Experiments on the Moon</a:t>
            </a:r>
          </a:p>
        </p:txBody>
      </p:sp>
    </p:spTree>
    <p:extLst>
      <p:ext uri="{BB962C8B-B14F-4D97-AF65-F5344CB8AC3E}">
        <p14:creationId xmlns:p14="http://schemas.microsoft.com/office/powerpoint/2010/main" val="24266225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view of the heat flow experiment onboard the command module, with the convection pattern visible in the left-hand cell.">
            <a:extLst>
              <a:ext uri="{FF2B5EF4-FFF2-40B4-BE49-F238E27FC236}">
                <a16:creationId xmlns:a16="http://schemas.microsoft.com/office/drawing/2014/main" id="{8A719B4E-72D1-4491-AEFF-B9268F1CFBE6}"/>
              </a:ext>
            </a:extLst>
          </p:cNvPr>
          <p:cNvPicPr>
            <a:picLocks noChangeAspect="1"/>
          </p:cNvPicPr>
          <p:nvPr/>
        </p:nvPicPr>
        <p:blipFill>
          <a:blip r:embed="rId3"/>
          <a:stretch>
            <a:fillRect/>
          </a:stretch>
        </p:blipFill>
        <p:spPr>
          <a:xfrm>
            <a:off x="4227173" y="1518746"/>
            <a:ext cx="7964828" cy="5339254"/>
          </a:xfrm>
          <a:prstGeom prst="rect">
            <a:avLst/>
          </a:prstGeom>
        </p:spPr>
      </p:pic>
      <p:sp>
        <p:nvSpPr>
          <p:cNvPr id="2" name="Title 1" hidden="1"/>
          <p:cNvSpPr>
            <a:spLocks noGrp="1"/>
          </p:cNvSpPr>
          <p:nvPr>
            <p:ph type="ctrTitle"/>
          </p:nvPr>
        </p:nvSpPr>
        <p:spPr/>
        <p:txBody>
          <a:bodyPr/>
          <a:lstStyle/>
          <a:p>
            <a:r>
              <a:rPr lang="en-US" dirty="0"/>
              <a:t>Surface Experiments on the Moon</a:t>
            </a:r>
          </a:p>
        </p:txBody>
      </p:sp>
      <p:sp>
        <p:nvSpPr>
          <p:cNvPr id="4" name="Content Placeholder 2">
            <a:extLst>
              <a:ext uri="{FF2B5EF4-FFF2-40B4-BE49-F238E27FC236}">
                <a16:creationId xmlns:a16="http://schemas.microsoft.com/office/drawing/2014/main" id="{55D729C9-E1C4-4C00-A79A-58E34608080C}"/>
              </a:ext>
            </a:extLst>
          </p:cNvPr>
          <p:cNvSpPr txBox="1">
            <a:spLocks/>
          </p:cNvSpPr>
          <p:nvPr/>
        </p:nvSpPr>
        <p:spPr>
          <a:xfrm>
            <a:off x="576341" y="2704318"/>
            <a:ext cx="3999646" cy="2968109"/>
          </a:xfrm>
          <a:prstGeom prst="rect">
            <a:avLst/>
          </a:prstGeom>
          <a:noFill/>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Biomedical</a:t>
            </a:r>
          </a:p>
          <a:p>
            <a:pPr marL="171450" indent="-171450" algn="l">
              <a:buFont typeface="Arial" panose="020B0604020202020204" pitchFamily="34" charset="0"/>
              <a:buChar char="•"/>
            </a:pPr>
            <a:r>
              <a:rPr lang="en-US" sz="3200" dirty="0">
                <a:latin typeface="Century Gothic" panose="020B0502020202020204" pitchFamily="34" charset="0"/>
              </a:rPr>
              <a:t>Heat Flow and Convection Demonstration </a:t>
            </a:r>
          </a:p>
          <a:p>
            <a:pPr marL="171450" indent="-171450" algn="l">
              <a:buFont typeface="Arial" panose="020B0604020202020204" pitchFamily="34" charset="0"/>
              <a:buChar char="•"/>
            </a:pPr>
            <a:r>
              <a:rPr lang="en-US" sz="3200" dirty="0">
                <a:latin typeface="Century Gothic" panose="020B0502020202020204" pitchFamily="34" charset="0"/>
              </a:rPr>
              <a:t>Apollo Window Meteoroid</a:t>
            </a:r>
          </a:p>
        </p:txBody>
      </p:sp>
      <p:sp>
        <p:nvSpPr>
          <p:cNvPr id="13" name="Title 11">
            <a:extLst>
              <a:ext uri="{FF2B5EF4-FFF2-40B4-BE49-F238E27FC236}">
                <a16:creationId xmlns:a16="http://schemas.microsoft.com/office/drawing/2014/main" id="{047D3BFD-E1C6-4114-94F7-FC50371D7E4A}"/>
              </a:ext>
            </a:extLst>
          </p:cNvPr>
          <p:cNvSpPr txBox="1">
            <a:spLocks/>
          </p:cNvSpPr>
          <p:nvPr/>
        </p:nvSpPr>
        <p:spPr>
          <a:xfrm>
            <a:off x="345114" y="446213"/>
            <a:ext cx="10167794" cy="854244"/>
          </a:xfrm>
          <a:prstGeom prst="rect">
            <a:avLst/>
          </a:prstGeom>
          <a:solidFill>
            <a:srgbClr val="000000">
              <a:alpha val="50196"/>
            </a:srgbClr>
          </a:solidFill>
        </p:spPr>
        <p:txBody>
          <a:bodyPr vert="horz" lIns="91440" tIns="45720" rIns="91440" bIns="45720" rtlCol="0" anchor="ctr">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Other Experiments</a:t>
            </a:r>
          </a:p>
        </p:txBody>
      </p:sp>
    </p:spTree>
    <p:extLst>
      <p:ext uri="{BB962C8B-B14F-4D97-AF65-F5344CB8AC3E}">
        <p14:creationId xmlns:p14="http://schemas.microsoft.com/office/powerpoint/2010/main" val="31473260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right circular impact crater on the Moon. Ejecta lines radiate outward from its center.">
            <a:extLst>
              <a:ext uri="{FF2B5EF4-FFF2-40B4-BE49-F238E27FC236}">
                <a16:creationId xmlns:a16="http://schemas.microsoft.com/office/drawing/2014/main" id="{0B688E48-17FE-4212-929F-930D7DB97D48}"/>
              </a:ext>
            </a:extLst>
          </p:cNvPr>
          <p:cNvPicPr>
            <a:picLocks noChangeAspect="1"/>
          </p:cNvPicPr>
          <p:nvPr/>
        </p:nvPicPr>
        <p:blipFill>
          <a:blip r:embed="rId3"/>
          <a:stretch>
            <a:fillRect/>
          </a:stretch>
        </p:blipFill>
        <p:spPr>
          <a:xfrm>
            <a:off x="1333500" y="1504950"/>
            <a:ext cx="9525000" cy="5353050"/>
          </a:xfrm>
          <a:prstGeom prst="rect">
            <a:avLst/>
          </a:prstGeom>
        </p:spPr>
      </p:pic>
      <p:sp>
        <p:nvSpPr>
          <p:cNvPr id="5" name="Title 11"/>
          <p:cNvSpPr txBox="1">
            <a:spLocks/>
          </p:cNvSpPr>
          <p:nvPr/>
        </p:nvSpPr>
        <p:spPr>
          <a:xfrm>
            <a:off x="949814" y="530411"/>
            <a:ext cx="10292372"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r>
              <a:rPr lang="en-US" sz="5400" dirty="0">
                <a:ln w="6350">
                  <a:noFill/>
                </a:ln>
                <a:latin typeface="Century Gothic" panose="020B0502020202020204" pitchFamily="34" charset="0"/>
              </a:rPr>
              <a:t>S-IVB Rocket Stage Impact Site</a:t>
            </a:r>
          </a:p>
        </p:txBody>
      </p:sp>
      <p:sp>
        <p:nvSpPr>
          <p:cNvPr id="2" name="Title 1" hidden="1"/>
          <p:cNvSpPr>
            <a:spLocks noGrp="1"/>
          </p:cNvSpPr>
          <p:nvPr>
            <p:ph type="ctrTitle"/>
          </p:nvPr>
        </p:nvSpPr>
        <p:spPr/>
        <p:txBody>
          <a:bodyPr/>
          <a:lstStyle/>
          <a:p>
            <a:r>
              <a:rPr lang="en-US" dirty="0"/>
              <a:t>Surface Experiments on the Moon</a:t>
            </a:r>
          </a:p>
        </p:txBody>
      </p:sp>
      <p:sp>
        <p:nvSpPr>
          <p:cNvPr id="6" name="Rectangle 5">
            <a:extLst>
              <a:ext uri="{FF2B5EF4-FFF2-40B4-BE49-F238E27FC236}">
                <a16:creationId xmlns:a16="http://schemas.microsoft.com/office/drawing/2014/main" id="{D0C5DBE0-8108-42FA-AE2C-1D6AA9026FD3}"/>
              </a:ext>
            </a:extLst>
          </p:cNvPr>
          <p:cNvSpPr/>
          <p:nvPr/>
        </p:nvSpPr>
        <p:spPr>
          <a:xfrm>
            <a:off x="8455650" y="6611779"/>
            <a:ext cx="2662970" cy="246221"/>
          </a:xfrm>
          <a:prstGeom prst="rect">
            <a:avLst/>
          </a:prstGeom>
        </p:spPr>
        <p:txBody>
          <a:bodyPr wrap="square">
            <a:spAutoFit/>
          </a:bodyPr>
          <a:lstStyle/>
          <a:p>
            <a:pPr defTabSz="914400"/>
            <a:r>
              <a:rPr lang="it-IT" sz="1000" dirty="0">
                <a:latin typeface="Century Gothic"/>
              </a:rPr>
              <a:t>NASA/GSFC/Arizona State University</a:t>
            </a:r>
            <a:endParaRPr lang="en-US" sz="1000" dirty="0">
              <a:latin typeface="Century Gothic"/>
            </a:endParaRPr>
          </a:p>
        </p:txBody>
      </p:sp>
    </p:spTree>
    <p:extLst>
      <p:ext uri="{BB962C8B-B14F-4D97-AF65-F5344CB8AC3E}">
        <p14:creationId xmlns:p14="http://schemas.microsoft.com/office/powerpoint/2010/main" val="2879580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n astronaut hovers above a spacecraft while he works outside.">
            <a:extLst>
              <a:ext uri="{FF2B5EF4-FFF2-40B4-BE49-F238E27FC236}">
                <a16:creationId xmlns:a16="http://schemas.microsoft.com/office/drawing/2014/main" id="{8E830C97-3C78-45C4-9C76-44FBEBF41CBD}"/>
              </a:ext>
            </a:extLst>
          </p:cNvPr>
          <p:cNvPicPr>
            <a:picLocks noChangeAspect="1"/>
          </p:cNvPicPr>
          <p:nvPr/>
        </p:nvPicPr>
        <p:blipFill>
          <a:blip r:embed="rId3"/>
          <a:stretch>
            <a:fillRect/>
          </a:stretch>
        </p:blipFill>
        <p:spPr>
          <a:xfrm>
            <a:off x="5352239" y="0"/>
            <a:ext cx="6839761" cy="6858000"/>
          </a:xfrm>
          <a:prstGeom prst="rect">
            <a:avLst/>
          </a:prstGeom>
        </p:spPr>
      </p:pic>
      <p:sp>
        <p:nvSpPr>
          <p:cNvPr id="5" name="Title 11"/>
          <p:cNvSpPr txBox="1">
            <a:spLocks/>
          </p:cNvSpPr>
          <p:nvPr/>
        </p:nvSpPr>
        <p:spPr>
          <a:xfrm>
            <a:off x="211549" y="2507304"/>
            <a:ext cx="4866289" cy="1843391"/>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lnSpc>
                <a:spcPct val="100000"/>
              </a:lnSpc>
            </a:pPr>
            <a:r>
              <a:rPr lang="en-US" sz="5400" dirty="0">
                <a:ln w="6350">
                  <a:noFill/>
                </a:ln>
                <a:latin typeface="Century Gothic" panose="020B0502020202020204" pitchFamily="34" charset="0"/>
              </a:rPr>
              <a:t>Deep Space Space Walk</a:t>
            </a:r>
          </a:p>
        </p:txBody>
      </p:sp>
      <p:sp>
        <p:nvSpPr>
          <p:cNvPr id="2" name="Title 1" hidden="1"/>
          <p:cNvSpPr>
            <a:spLocks noGrp="1"/>
          </p:cNvSpPr>
          <p:nvPr>
            <p:ph type="ctrTitle"/>
          </p:nvPr>
        </p:nvSpPr>
        <p:spPr/>
        <p:txBody>
          <a:bodyPr/>
          <a:lstStyle/>
          <a:p>
            <a:r>
              <a:rPr lang="en-US" dirty="0"/>
              <a:t>By the Numbers</a:t>
            </a:r>
          </a:p>
        </p:txBody>
      </p:sp>
    </p:spTree>
    <p:extLst>
      <p:ext uri="{BB962C8B-B14F-4D97-AF65-F5344CB8AC3E}">
        <p14:creationId xmlns:p14="http://schemas.microsoft.com/office/powerpoint/2010/main" val="3194007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ree red and white parachutes are shown deployed above a triangular spacecraft as it nears the dark blue water below.">
            <a:extLst>
              <a:ext uri="{FF2B5EF4-FFF2-40B4-BE49-F238E27FC236}">
                <a16:creationId xmlns:a16="http://schemas.microsoft.com/office/drawing/2014/main" id="{FC138B9A-630F-472F-9555-38FC0F0C1C1F}"/>
              </a:ext>
            </a:extLst>
          </p:cNvPr>
          <p:cNvPicPr>
            <a:picLocks noChangeAspect="1"/>
          </p:cNvPicPr>
          <p:nvPr/>
        </p:nvPicPr>
        <p:blipFill rotWithShape="1">
          <a:blip r:embed="rId3"/>
          <a:srcRect l="11024"/>
          <a:stretch/>
        </p:blipFill>
        <p:spPr>
          <a:xfrm>
            <a:off x="0" y="-1"/>
            <a:ext cx="5954770" cy="6858000"/>
          </a:xfrm>
          <a:prstGeom prst="rect">
            <a:avLst/>
          </a:prstGeom>
        </p:spPr>
      </p:pic>
      <p:pic>
        <p:nvPicPr>
          <p:cNvPr id="3" name="Picture 2" descr="A space capsule with an orange flotation device bobs in the dark blue ocean. A white Navy helicopter hovers above while a grey ship waits in the distance.">
            <a:extLst>
              <a:ext uri="{FF2B5EF4-FFF2-40B4-BE49-F238E27FC236}">
                <a16:creationId xmlns:a16="http://schemas.microsoft.com/office/drawing/2014/main" id="{57DB8A70-C6A5-4FF6-81EA-937BBD7B2F42}"/>
              </a:ext>
            </a:extLst>
          </p:cNvPr>
          <p:cNvPicPr>
            <a:picLocks noChangeAspect="1"/>
          </p:cNvPicPr>
          <p:nvPr/>
        </p:nvPicPr>
        <p:blipFill>
          <a:blip r:embed="rId4"/>
          <a:stretch>
            <a:fillRect/>
          </a:stretch>
        </p:blipFill>
        <p:spPr>
          <a:xfrm>
            <a:off x="5643383" y="-1"/>
            <a:ext cx="6548617" cy="6858000"/>
          </a:xfrm>
          <a:prstGeom prst="rect">
            <a:avLst/>
          </a:prstGeom>
        </p:spPr>
      </p:pic>
      <p:sp>
        <p:nvSpPr>
          <p:cNvPr id="4" name="Title 3" hidden="1"/>
          <p:cNvSpPr>
            <a:spLocks noGrp="1"/>
          </p:cNvSpPr>
          <p:nvPr>
            <p:ph type="ctrTitle"/>
          </p:nvPr>
        </p:nvSpPr>
        <p:spPr/>
        <p:txBody>
          <a:bodyPr/>
          <a:lstStyle/>
          <a:p>
            <a:r>
              <a:rPr lang="en-US" dirty="0"/>
              <a:t>Splashdown</a:t>
            </a:r>
          </a:p>
        </p:txBody>
      </p:sp>
      <p:sp>
        <p:nvSpPr>
          <p:cNvPr id="5" name="Title 11"/>
          <p:cNvSpPr txBox="1">
            <a:spLocks/>
          </p:cNvSpPr>
          <p:nvPr/>
        </p:nvSpPr>
        <p:spPr>
          <a:xfrm>
            <a:off x="3947987" y="3033716"/>
            <a:ext cx="4296026" cy="790567"/>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r>
              <a:rPr lang="en-US" sz="5400" dirty="0">
                <a:ln w="6350">
                  <a:noFill/>
                </a:ln>
                <a:latin typeface="Century Gothic" panose="020B0502020202020204" pitchFamily="34" charset="0"/>
              </a:rPr>
              <a:t>Splashdown</a:t>
            </a:r>
          </a:p>
        </p:txBody>
      </p:sp>
    </p:spTree>
    <p:extLst>
      <p:ext uri="{BB962C8B-B14F-4D97-AF65-F5344CB8AC3E}">
        <p14:creationId xmlns:p14="http://schemas.microsoft.com/office/powerpoint/2010/main" val="313064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ctrTitle"/>
          </p:nvPr>
        </p:nvSpPr>
        <p:spPr/>
        <p:txBody>
          <a:bodyPr/>
          <a:lstStyle/>
          <a:p>
            <a:r>
              <a:rPr lang="en-US" dirty="0"/>
              <a:t>Splashdown</a:t>
            </a:r>
          </a:p>
        </p:txBody>
      </p:sp>
      <p:sp>
        <p:nvSpPr>
          <p:cNvPr id="5" name="Title 11"/>
          <p:cNvSpPr txBox="1">
            <a:spLocks/>
          </p:cNvSpPr>
          <p:nvPr/>
        </p:nvSpPr>
        <p:spPr>
          <a:xfrm>
            <a:off x="2583592" y="425168"/>
            <a:ext cx="7024813" cy="790567"/>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r>
              <a:rPr lang="en-US" sz="5400" dirty="0">
                <a:ln w="6350">
                  <a:noFill/>
                </a:ln>
                <a:latin typeface="Century Gothic" panose="020B0502020202020204" pitchFamily="34" charset="0"/>
              </a:rPr>
              <a:t>Apollo Moon Cake!</a:t>
            </a:r>
          </a:p>
        </p:txBody>
      </p:sp>
      <p:pic>
        <p:nvPicPr>
          <p:cNvPr id="2" name="Picture 1" descr="Three astronauts dressed in brown jumpsuits prepare to cut a large cake while men dressed in white uniforms watch them.">
            <a:extLst>
              <a:ext uri="{FF2B5EF4-FFF2-40B4-BE49-F238E27FC236}">
                <a16:creationId xmlns:a16="http://schemas.microsoft.com/office/drawing/2014/main" id="{7813A459-018B-40ED-854C-5B4C6AC6181D}"/>
              </a:ext>
            </a:extLst>
          </p:cNvPr>
          <p:cNvPicPr>
            <a:picLocks noChangeAspect="1"/>
          </p:cNvPicPr>
          <p:nvPr/>
        </p:nvPicPr>
        <p:blipFill>
          <a:blip r:embed="rId3"/>
          <a:stretch>
            <a:fillRect/>
          </a:stretch>
        </p:blipFill>
        <p:spPr>
          <a:xfrm>
            <a:off x="6176796" y="1587251"/>
            <a:ext cx="6015204" cy="4845581"/>
          </a:xfrm>
          <a:prstGeom prst="rect">
            <a:avLst/>
          </a:prstGeom>
        </p:spPr>
      </p:pic>
      <p:pic>
        <p:nvPicPr>
          <p:cNvPr id="3" name="Picture 2" descr="A rectangular cake with an image of the Apollo 17 mission patch is shown.">
            <a:extLst>
              <a:ext uri="{FF2B5EF4-FFF2-40B4-BE49-F238E27FC236}">
                <a16:creationId xmlns:a16="http://schemas.microsoft.com/office/drawing/2014/main" id="{DC5B80AE-6D16-4B87-8725-EF15DA54AAE5}"/>
              </a:ext>
            </a:extLst>
          </p:cNvPr>
          <p:cNvPicPr>
            <a:picLocks noChangeAspect="1"/>
          </p:cNvPicPr>
          <p:nvPr/>
        </p:nvPicPr>
        <p:blipFill>
          <a:blip r:embed="rId4"/>
          <a:stretch>
            <a:fillRect/>
          </a:stretch>
        </p:blipFill>
        <p:spPr>
          <a:xfrm>
            <a:off x="0" y="1588575"/>
            <a:ext cx="6095999" cy="4842932"/>
          </a:xfrm>
          <a:prstGeom prst="rect">
            <a:avLst/>
          </a:prstGeom>
        </p:spPr>
      </p:pic>
    </p:spTree>
    <p:extLst>
      <p:ext uri="{BB962C8B-B14F-4D97-AF65-F5344CB8AC3E}">
        <p14:creationId xmlns:p14="http://schemas.microsoft.com/office/powerpoint/2010/main" val="32069029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ctrTitle"/>
          </p:nvPr>
        </p:nvSpPr>
        <p:spPr/>
        <p:txBody>
          <a:bodyPr/>
          <a:lstStyle/>
          <a:p>
            <a:r>
              <a:rPr lang="en-US" dirty="0"/>
              <a:t>Returned Samples</a:t>
            </a:r>
          </a:p>
        </p:txBody>
      </p:sp>
      <p:sp>
        <p:nvSpPr>
          <p:cNvPr id="9" name="Title 11"/>
          <p:cNvSpPr txBox="1">
            <a:spLocks/>
          </p:cNvSpPr>
          <p:nvPr/>
        </p:nvSpPr>
        <p:spPr>
          <a:xfrm>
            <a:off x="288926" y="40660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Returned Samples</a:t>
            </a:r>
          </a:p>
        </p:txBody>
      </p:sp>
      <p:pic>
        <p:nvPicPr>
          <p:cNvPr id="5" name="Picture 4" descr="A grey/brown Moon rock sits on a circular display stand.">
            <a:extLst>
              <a:ext uri="{FF2B5EF4-FFF2-40B4-BE49-F238E27FC236}">
                <a16:creationId xmlns:a16="http://schemas.microsoft.com/office/drawing/2014/main" id="{E11B3774-8670-42FB-8CEE-E20B29BE7661}"/>
              </a:ext>
            </a:extLst>
          </p:cNvPr>
          <p:cNvPicPr>
            <a:picLocks noChangeAspect="1"/>
          </p:cNvPicPr>
          <p:nvPr/>
        </p:nvPicPr>
        <p:blipFill rotWithShape="1">
          <a:blip r:embed="rId3"/>
          <a:srcRect r="4072"/>
          <a:stretch/>
        </p:blipFill>
        <p:spPr>
          <a:xfrm>
            <a:off x="5959610" y="1432278"/>
            <a:ext cx="6232390" cy="5191047"/>
          </a:xfrm>
          <a:prstGeom prst="rect">
            <a:avLst/>
          </a:prstGeom>
        </p:spPr>
      </p:pic>
      <p:pic>
        <p:nvPicPr>
          <p:cNvPr id="1026" name="Picture 2" descr="A zoomed-in view of a Moon rock with white/clear crystals and light yellow-green crystals intermixed.">
            <a:extLst>
              <a:ext uri="{FF2B5EF4-FFF2-40B4-BE49-F238E27FC236}">
                <a16:creationId xmlns:a16="http://schemas.microsoft.com/office/drawing/2014/main" id="{D1FCC878-D94C-4C67-9ADF-42A38BD9160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501" t="908" r="1383" b="908"/>
          <a:stretch/>
        </p:blipFill>
        <p:spPr bwMode="auto">
          <a:xfrm>
            <a:off x="0" y="1432278"/>
            <a:ext cx="5759669" cy="5191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5264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hree women dressed in white gowns with white hairnets look down at a clear rectangular container. The middle woman uses two black gloves to touch a long, skinny tube containing Moon soil.">
            <a:extLst>
              <a:ext uri="{FF2B5EF4-FFF2-40B4-BE49-F238E27FC236}">
                <a16:creationId xmlns:a16="http://schemas.microsoft.com/office/drawing/2014/main" id="{F1A6A01B-9E7F-44A9-85FE-3C5695435B8E}"/>
              </a:ext>
            </a:extLst>
          </p:cNvPr>
          <p:cNvPicPr>
            <a:picLocks noChangeAspect="1"/>
          </p:cNvPicPr>
          <p:nvPr/>
        </p:nvPicPr>
        <p:blipFill rotWithShape="1">
          <a:blip r:embed="rId3"/>
          <a:srcRect l="13013" r="11509"/>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Title 3">
            <a:extLst>
              <a:ext uri="{FF2B5EF4-FFF2-40B4-BE49-F238E27FC236}">
                <a16:creationId xmlns:a16="http://schemas.microsoft.com/office/drawing/2014/main" id="{4CC7C05A-3D15-484C-BC7A-43D1C1193D5F}"/>
              </a:ext>
            </a:extLst>
          </p:cNvPr>
          <p:cNvSpPr>
            <a:spLocks noGrp="1"/>
          </p:cNvSpPr>
          <p:nvPr>
            <p:ph type="ctrTitle"/>
          </p:nvPr>
        </p:nvSpPr>
        <p:spPr>
          <a:xfrm>
            <a:off x="294288" y="753656"/>
            <a:ext cx="5517933" cy="2901955"/>
          </a:xfrm>
        </p:spPr>
        <p:txBody>
          <a:bodyPr anchor="b">
            <a:normAutofit/>
          </a:bodyPr>
          <a:lstStyle/>
          <a:p>
            <a:pPr algn="l"/>
            <a:r>
              <a:rPr lang="en-US" sz="5000" dirty="0">
                <a:ln w="6350">
                  <a:noFill/>
                </a:ln>
                <a:latin typeface="Century Gothic" panose="020B0502020202020204" pitchFamily="34" charset="0"/>
              </a:rPr>
              <a:t>Apollo Next Generation Sample Analysis Program</a:t>
            </a:r>
          </a:p>
        </p:txBody>
      </p:sp>
      <p:sp>
        <p:nvSpPr>
          <p:cNvPr id="11" name="Rectangle 10">
            <a:extLst>
              <a:ext uri="{FF2B5EF4-FFF2-40B4-BE49-F238E27FC236}">
                <a16:creationId xmlns:a16="http://schemas.microsoft.com/office/drawing/2014/main" id="{8F53350D-D859-4627-999F-B55DAB28BD6D}"/>
              </a:ext>
            </a:extLst>
          </p:cNvPr>
          <p:cNvSpPr/>
          <p:nvPr/>
        </p:nvSpPr>
        <p:spPr>
          <a:xfrm>
            <a:off x="10689020" y="6611779"/>
            <a:ext cx="1291448" cy="246211"/>
          </a:xfrm>
          <a:prstGeom prst="rect">
            <a:avLst/>
          </a:prstGeom>
        </p:spPr>
        <p:txBody>
          <a:bodyPr wrap="square">
            <a:spAutoFit/>
          </a:bodyPr>
          <a:lstStyle/>
          <a:p>
            <a:pPr defTabSz="914400"/>
            <a:r>
              <a:rPr lang="it-IT" sz="1000" dirty="0">
                <a:solidFill>
                  <a:schemeClr val="bg1"/>
                </a:solidFill>
                <a:latin typeface="Century Gothic"/>
              </a:rPr>
              <a:t>NASA/James Blair </a:t>
            </a:r>
            <a:endParaRPr lang="en-US" sz="1000" dirty="0">
              <a:solidFill>
                <a:schemeClr val="bg1"/>
              </a:solidFill>
              <a:latin typeface="Century Gothic"/>
            </a:endParaRPr>
          </a:p>
        </p:txBody>
      </p:sp>
    </p:spTree>
    <p:extLst>
      <p:ext uri="{BB962C8B-B14F-4D97-AF65-F5344CB8AC3E}">
        <p14:creationId xmlns:p14="http://schemas.microsoft.com/office/powerpoint/2010/main" val="2365820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 view of the Moon's light and dark surface from above. The lunar module is also visible above the surface.">
            <a:extLst>
              <a:ext uri="{FF2B5EF4-FFF2-40B4-BE49-F238E27FC236}">
                <a16:creationId xmlns:a16="http://schemas.microsoft.com/office/drawing/2014/main" id="{F2A1CC96-30BB-4FFC-8909-D3747CB3A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0513" y="0"/>
            <a:ext cx="6821487"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021EF46C-A961-49F3-9EA3-A9F583936F87}"/>
              </a:ext>
            </a:extLst>
          </p:cNvPr>
          <p:cNvSpPr txBox="1">
            <a:spLocks/>
          </p:cNvSpPr>
          <p:nvPr/>
        </p:nvSpPr>
        <p:spPr>
          <a:xfrm>
            <a:off x="285736" y="1876371"/>
            <a:ext cx="5268758" cy="435543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b="1" dirty="0">
                <a:latin typeface="Century Gothic" panose="020B0502020202020204" pitchFamily="34" charset="0"/>
              </a:rPr>
              <a:t>22 </a:t>
            </a:r>
            <a:r>
              <a:rPr lang="en-US" sz="3200" b="1" dirty="0" err="1">
                <a:latin typeface="Century Gothic" panose="020B0502020202020204" pitchFamily="34" charset="0"/>
              </a:rPr>
              <a:t>hrs</a:t>
            </a:r>
            <a:r>
              <a:rPr lang="en-US" sz="3200" b="1" dirty="0">
                <a:latin typeface="Century Gothic" panose="020B0502020202020204" pitchFamily="34" charset="0"/>
              </a:rPr>
              <a:t>, 4 min </a:t>
            </a:r>
            <a:r>
              <a:rPr lang="en-US" sz="3200" dirty="0">
                <a:latin typeface="Century Gothic" panose="020B0502020202020204" pitchFamily="34" charset="0"/>
              </a:rPr>
              <a:t>spent outside the lander</a:t>
            </a:r>
          </a:p>
          <a:p>
            <a:pPr marL="171450" indent="-171450" algn="l">
              <a:buFont typeface="Arial" panose="020B0604020202020204" pitchFamily="34" charset="0"/>
              <a:buChar char="•"/>
            </a:pPr>
            <a:r>
              <a:rPr lang="en-US" sz="3200" b="1" dirty="0">
                <a:latin typeface="Century Gothic" panose="020B0502020202020204" pitchFamily="34" charset="0"/>
              </a:rPr>
              <a:t>22 mi (35 km)</a:t>
            </a:r>
            <a:r>
              <a:rPr lang="en-US" sz="3200" dirty="0">
                <a:latin typeface="Century Gothic" panose="020B0502020202020204" pitchFamily="34" charset="0"/>
              </a:rPr>
              <a:t> total length of EVA drive traverses</a:t>
            </a:r>
          </a:p>
          <a:p>
            <a:pPr marL="171450" indent="-171450" algn="l">
              <a:buFont typeface="Arial" panose="020B0604020202020204" pitchFamily="34" charset="0"/>
              <a:buChar char="•"/>
            </a:pPr>
            <a:r>
              <a:rPr lang="en-US" sz="3200" b="1" dirty="0">
                <a:latin typeface="Century Gothic" panose="020B0502020202020204" pitchFamily="34" charset="0"/>
              </a:rPr>
              <a:t>243 </a:t>
            </a:r>
            <a:r>
              <a:rPr lang="en-US" sz="3200" b="1" dirty="0" err="1">
                <a:latin typeface="Century Gothic" panose="020B0502020202020204" pitchFamily="34" charset="0"/>
              </a:rPr>
              <a:t>lbs</a:t>
            </a:r>
            <a:r>
              <a:rPr lang="en-US" sz="3200" b="1" dirty="0">
                <a:latin typeface="Century Gothic" panose="020B0502020202020204" pitchFamily="34" charset="0"/>
              </a:rPr>
              <a:t> (110 kg) </a:t>
            </a:r>
            <a:r>
              <a:rPr lang="en-US" sz="3200" dirty="0">
                <a:latin typeface="Century Gothic" panose="020B0502020202020204" pitchFamily="34" charset="0"/>
              </a:rPr>
              <a:t>of samples collected</a:t>
            </a:r>
          </a:p>
          <a:p>
            <a:pPr marL="171450" indent="-171450" algn="l">
              <a:buFont typeface="Arial" panose="020B0604020202020204" pitchFamily="34" charset="0"/>
              <a:buChar char="•"/>
            </a:pPr>
            <a:r>
              <a:rPr lang="en-US" sz="3200" b="1" dirty="0">
                <a:latin typeface="Century Gothic" panose="020B0502020202020204" pitchFamily="34" charset="0"/>
              </a:rPr>
              <a:t>About 302 </a:t>
            </a:r>
            <a:r>
              <a:rPr lang="en-US" sz="3200" b="1" dirty="0" err="1">
                <a:latin typeface="Century Gothic" panose="020B0502020202020204" pitchFamily="34" charset="0"/>
              </a:rPr>
              <a:t>hrs</a:t>
            </a:r>
            <a:r>
              <a:rPr lang="en-US" sz="3200" b="1" dirty="0">
                <a:latin typeface="Century Gothic" panose="020B0502020202020204" pitchFamily="34" charset="0"/>
              </a:rPr>
              <a:t> (~12.6 days) </a:t>
            </a:r>
            <a:r>
              <a:rPr lang="en-US" sz="3200" dirty="0">
                <a:latin typeface="Century Gothic" panose="020B0502020202020204" pitchFamily="34" charset="0"/>
              </a:rPr>
              <a:t>total mission time</a:t>
            </a:r>
          </a:p>
        </p:txBody>
      </p:sp>
      <p:sp>
        <p:nvSpPr>
          <p:cNvPr id="5" name="Title 11"/>
          <p:cNvSpPr txBox="1">
            <a:spLocks/>
          </p:cNvSpPr>
          <p:nvPr/>
        </p:nvSpPr>
        <p:spPr>
          <a:xfrm>
            <a:off x="77821" y="597853"/>
            <a:ext cx="8767856"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By the Numbers</a:t>
            </a:r>
          </a:p>
        </p:txBody>
      </p:sp>
      <p:sp>
        <p:nvSpPr>
          <p:cNvPr id="2" name="Title 1" hidden="1"/>
          <p:cNvSpPr>
            <a:spLocks noGrp="1"/>
          </p:cNvSpPr>
          <p:nvPr>
            <p:ph type="ctrTitle"/>
          </p:nvPr>
        </p:nvSpPr>
        <p:spPr/>
        <p:txBody>
          <a:bodyPr/>
          <a:lstStyle/>
          <a:p>
            <a:r>
              <a:rPr lang="en-US" dirty="0"/>
              <a:t>By the Numbers</a:t>
            </a:r>
          </a:p>
        </p:txBody>
      </p:sp>
    </p:spTree>
    <p:extLst>
      <p:ext uri="{BB962C8B-B14F-4D97-AF65-F5344CB8AC3E}">
        <p14:creationId xmlns:p14="http://schemas.microsoft.com/office/powerpoint/2010/main" val="6519812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he Apollo 17 command module on display behind a blue railing.">
            <a:extLst>
              <a:ext uri="{FF2B5EF4-FFF2-40B4-BE49-F238E27FC236}">
                <a16:creationId xmlns:a16="http://schemas.microsoft.com/office/drawing/2014/main" id="{9BC2C959-BD88-45A1-87FC-2791E83E49B6}"/>
              </a:ext>
            </a:extLst>
          </p:cNvPr>
          <p:cNvPicPr>
            <a:picLocks noChangeAspect="1"/>
          </p:cNvPicPr>
          <p:nvPr/>
        </p:nvPicPr>
        <p:blipFill rotWithShape="1">
          <a:blip r:embed="rId3"/>
          <a:srcRect l="1887" r="4221"/>
          <a:stretch/>
        </p:blipFill>
        <p:spPr>
          <a:xfrm>
            <a:off x="5413664" y="1600199"/>
            <a:ext cx="6778336" cy="4827945"/>
          </a:xfrm>
          <a:prstGeom prst="rect">
            <a:avLst/>
          </a:prstGeom>
          <a:ln>
            <a:noFill/>
          </a:ln>
          <a:effectLst>
            <a:outerShdw blurRad="292100" dist="139700" dir="2700000" algn="tl" rotWithShape="0">
              <a:srgbClr val="333333">
                <a:alpha val="65000"/>
              </a:srgbClr>
            </a:outerShdw>
          </a:effectLst>
        </p:spPr>
      </p:pic>
      <p:sp>
        <p:nvSpPr>
          <p:cNvPr id="6" name="Content Placeholder 2"/>
          <p:cNvSpPr txBox="1">
            <a:spLocks/>
          </p:cNvSpPr>
          <p:nvPr/>
        </p:nvSpPr>
        <p:spPr>
          <a:xfrm>
            <a:off x="446088" y="2548187"/>
            <a:ext cx="5403994" cy="29319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8600" lvl="0" indent="-228600" algn="l">
              <a:buFont typeface="Arial" panose="020B0604020202020204" pitchFamily="34" charset="0"/>
              <a:buChar char="•"/>
            </a:pPr>
            <a:r>
              <a:rPr lang="en-US" sz="3200" dirty="0">
                <a:latin typeface="Century Gothic" panose="020B0502020202020204" pitchFamily="34" charset="0"/>
              </a:rPr>
              <a:t>Name: “America”</a:t>
            </a:r>
          </a:p>
          <a:p>
            <a:pPr marL="228600" lvl="0" indent="-228600" algn="l">
              <a:buFont typeface="Arial" panose="020B0604020202020204" pitchFamily="34" charset="0"/>
              <a:buChar char="•"/>
            </a:pPr>
            <a:r>
              <a:rPr lang="en-US" sz="3200" dirty="0">
                <a:latin typeface="Century Gothic" panose="020B0502020202020204" pitchFamily="34" charset="0"/>
              </a:rPr>
              <a:t>Location:</a:t>
            </a:r>
          </a:p>
          <a:p>
            <a:pPr marL="685800" lvl="1" indent="-228600" algn="l">
              <a:buFont typeface="Arial" panose="020B0604020202020204" pitchFamily="34" charset="0"/>
              <a:buChar char="•"/>
            </a:pPr>
            <a:r>
              <a:rPr lang="en-US" sz="2800" dirty="0">
                <a:latin typeface="Century Gothic" panose="020B0502020202020204" pitchFamily="34" charset="0"/>
              </a:rPr>
              <a:t>Space Center Houston, NASA’s Johnson Space Center</a:t>
            </a:r>
          </a:p>
          <a:p>
            <a:pPr marL="685800" lvl="1" indent="-228600" algn="l">
              <a:buFont typeface="Arial" panose="020B0604020202020204" pitchFamily="34" charset="0"/>
              <a:buChar char="•"/>
            </a:pPr>
            <a:r>
              <a:rPr lang="en-US" sz="2800" dirty="0">
                <a:latin typeface="Century Gothic" panose="020B0502020202020204" pitchFamily="34" charset="0"/>
              </a:rPr>
              <a:t>Houston, TX</a:t>
            </a:r>
          </a:p>
        </p:txBody>
      </p:sp>
      <p:sp>
        <p:nvSpPr>
          <p:cNvPr id="4" name="Title 3">
            <a:extLst>
              <a:ext uri="{FF2B5EF4-FFF2-40B4-BE49-F238E27FC236}">
                <a16:creationId xmlns:a16="http://schemas.microsoft.com/office/drawing/2014/main" id="{7A938F3F-4102-4C5D-895D-277502CA7638}"/>
              </a:ext>
            </a:extLst>
          </p:cNvPr>
          <p:cNvSpPr>
            <a:spLocks noGrp="1"/>
          </p:cNvSpPr>
          <p:nvPr>
            <p:ph type="ctrTitle"/>
          </p:nvPr>
        </p:nvSpPr>
        <p:spPr>
          <a:xfrm>
            <a:off x="446088" y="199841"/>
            <a:ext cx="10452100" cy="1062037"/>
          </a:xfrm>
        </p:spPr>
        <p:txBody>
          <a:bodyPr/>
          <a:lstStyle/>
          <a:p>
            <a:pPr algn="l" rtl="0" eaLnBrk="1" latinLnBrk="0" hangingPunct="1"/>
            <a:r>
              <a:rPr lang="en-US" sz="5400" kern="1200" dirty="0">
                <a:ln>
                  <a:noFill/>
                </a:ln>
                <a:solidFill>
                  <a:srgbClr val="FFFFFF"/>
                </a:solidFill>
                <a:effectLst/>
                <a:latin typeface="Century Gothic" panose="020B0502020202020204" pitchFamily="34" charset="0"/>
                <a:ea typeface="+mn-ea"/>
                <a:cs typeface="+mn-cs"/>
              </a:rPr>
              <a:t>Apollo 17 Command Module</a:t>
            </a:r>
            <a:endParaRPr lang="en-US" dirty="0">
              <a:effectLst/>
            </a:endParaRPr>
          </a:p>
        </p:txBody>
      </p:sp>
      <p:sp>
        <p:nvSpPr>
          <p:cNvPr id="7" name="Rectangle 6">
            <a:extLst>
              <a:ext uri="{FF2B5EF4-FFF2-40B4-BE49-F238E27FC236}">
                <a16:creationId xmlns:a16="http://schemas.microsoft.com/office/drawing/2014/main" id="{16CF0AA5-2312-4D1E-9EF5-95B364DB4EBF}"/>
              </a:ext>
            </a:extLst>
          </p:cNvPr>
          <p:cNvSpPr/>
          <p:nvPr/>
        </p:nvSpPr>
        <p:spPr>
          <a:xfrm>
            <a:off x="9959706" y="6535048"/>
            <a:ext cx="2662970" cy="246221"/>
          </a:xfrm>
          <a:prstGeom prst="rect">
            <a:avLst/>
          </a:prstGeom>
        </p:spPr>
        <p:txBody>
          <a:bodyPr wrap="square">
            <a:spAutoFit/>
          </a:bodyPr>
          <a:lstStyle/>
          <a:p>
            <a:pPr defTabSz="914400"/>
            <a:r>
              <a:rPr lang="en-US" sz="1000" dirty="0">
                <a:latin typeface="Century Gothic"/>
              </a:rPr>
              <a:t>National Air and Space Museum </a:t>
            </a:r>
          </a:p>
        </p:txBody>
      </p:sp>
    </p:spTree>
    <p:extLst>
      <p:ext uri="{BB962C8B-B14F-4D97-AF65-F5344CB8AC3E}">
        <p14:creationId xmlns:p14="http://schemas.microsoft.com/office/powerpoint/2010/main" val="28554395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More Info</a:t>
            </a:r>
            <a:endParaRPr lang="en-US" dirty="0"/>
          </a:p>
        </p:txBody>
      </p:sp>
      <p:sp>
        <p:nvSpPr>
          <p:cNvPr id="7" name="Title 11"/>
          <p:cNvSpPr txBox="1">
            <a:spLocks/>
          </p:cNvSpPr>
          <p:nvPr/>
        </p:nvSpPr>
        <p:spPr>
          <a:xfrm>
            <a:off x="3240489" y="966354"/>
            <a:ext cx="5711021" cy="1383986"/>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r>
              <a:rPr lang="en-US" sz="8800" dirty="0">
                <a:ln w="6350">
                  <a:noFill/>
                </a:ln>
                <a:latin typeface="Century Gothic" panose="020B0502020202020204" pitchFamily="34" charset="0"/>
              </a:rPr>
              <a:t>More Info</a:t>
            </a:r>
          </a:p>
        </p:txBody>
      </p:sp>
      <p:pic>
        <p:nvPicPr>
          <p:cNvPr id="6" name="Picture 5" descr="Lunar mountains rise above the Moon's grey surface.">
            <a:extLst>
              <a:ext uri="{FF2B5EF4-FFF2-40B4-BE49-F238E27FC236}">
                <a16:creationId xmlns:a16="http://schemas.microsoft.com/office/drawing/2014/main" id="{6E459909-35E2-47B5-9DC0-C6B1DD3009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41951"/>
            <a:ext cx="12192000" cy="4116049"/>
          </a:xfrm>
          <a:prstGeom prst="rect">
            <a:avLst/>
          </a:prstGeom>
        </p:spPr>
      </p:pic>
    </p:spTree>
    <p:extLst>
      <p:ext uri="{BB962C8B-B14F-4D97-AF65-F5344CB8AC3E}">
        <p14:creationId xmlns:p14="http://schemas.microsoft.com/office/powerpoint/2010/main" val="3645061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The lunar near side and far side are shown, along with the landing sites of the six Apollo missions to land on the Moon.">
            <a:extLst>
              <a:ext uri="{FF2B5EF4-FFF2-40B4-BE49-F238E27FC236}">
                <a16:creationId xmlns:a16="http://schemas.microsoft.com/office/drawing/2014/main" id="{5EA5D42A-60C8-416E-90DB-82577387A579}"/>
              </a:ext>
            </a:extLst>
          </p:cNvPr>
          <p:cNvGrpSpPr/>
          <p:nvPr/>
        </p:nvGrpSpPr>
        <p:grpSpPr>
          <a:xfrm>
            <a:off x="771456" y="1461054"/>
            <a:ext cx="10649088" cy="5241632"/>
            <a:chOff x="1028330" y="1546607"/>
            <a:chExt cx="9438974" cy="4645993"/>
          </a:xfrm>
        </p:grpSpPr>
        <p:pic>
          <p:nvPicPr>
            <p:cNvPr id="7" name="Picture 6" descr="Lunar near side with Apollo landing sites is shown." title="Apollo Landing Sites">
              <a:extLst>
                <a:ext uri="{FF2B5EF4-FFF2-40B4-BE49-F238E27FC236}">
                  <a16:creationId xmlns:a16="http://schemas.microsoft.com/office/drawing/2014/main" id="{EAE8AC25-7248-40E9-B1BA-054A2B8E27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36"/>
            <a:stretch/>
          </p:blipFill>
          <p:spPr>
            <a:xfrm>
              <a:off x="1028330" y="1552912"/>
              <a:ext cx="4624779" cy="4639688"/>
            </a:xfrm>
            <a:prstGeom prst="rect">
              <a:avLst/>
            </a:prstGeom>
          </p:spPr>
        </p:pic>
        <p:pic>
          <p:nvPicPr>
            <p:cNvPr id="8" name="Picture 7" descr="Lunar far side is shown." title="Lunar Far Side">
              <a:extLst>
                <a:ext uri="{FF2B5EF4-FFF2-40B4-BE49-F238E27FC236}">
                  <a16:creationId xmlns:a16="http://schemas.microsoft.com/office/drawing/2014/main" id="{BFB2A1BF-7756-4E06-BAC4-1EA1A8594B4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72"/>
            <a:stretch/>
          </p:blipFill>
          <p:spPr>
            <a:xfrm>
              <a:off x="5829299" y="1546607"/>
              <a:ext cx="4638005" cy="4645993"/>
            </a:xfrm>
            <a:prstGeom prst="rect">
              <a:avLst/>
            </a:prstGeom>
            <a:ln>
              <a:noFill/>
            </a:ln>
          </p:spPr>
        </p:pic>
      </p:grpSp>
      <p:sp>
        <p:nvSpPr>
          <p:cNvPr id="9" name="Title 11"/>
          <p:cNvSpPr txBox="1">
            <a:spLocks/>
          </p:cNvSpPr>
          <p:nvPr/>
        </p:nvSpPr>
        <p:spPr>
          <a:xfrm>
            <a:off x="814220" y="571975"/>
            <a:ext cx="972125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Landing Sites</a:t>
            </a:r>
          </a:p>
        </p:txBody>
      </p:sp>
      <p:sp>
        <p:nvSpPr>
          <p:cNvPr id="3" name="Title 2" hidden="1"/>
          <p:cNvSpPr>
            <a:spLocks noGrp="1"/>
          </p:cNvSpPr>
          <p:nvPr>
            <p:ph type="ctrTitle"/>
          </p:nvPr>
        </p:nvSpPr>
        <p:spPr/>
        <p:txBody>
          <a:bodyPr/>
          <a:lstStyle/>
          <a:p>
            <a:r>
              <a:rPr lang="en-US" dirty="0">
                <a:ln w="6350">
                  <a:noFill/>
                </a:ln>
                <a:latin typeface="Century Gothic" panose="020B0502020202020204" pitchFamily="34" charset="0"/>
              </a:rPr>
              <a:t>Apollo Landing Sites</a:t>
            </a:r>
            <a:endParaRPr lang="en-US" dirty="0"/>
          </a:p>
        </p:txBody>
      </p:sp>
      <p:sp>
        <p:nvSpPr>
          <p:cNvPr id="10" name="Rectangle 9">
            <a:extLst>
              <a:ext uri="{FF2B5EF4-FFF2-40B4-BE49-F238E27FC236}">
                <a16:creationId xmlns:a16="http://schemas.microsoft.com/office/drawing/2014/main" id="{411499D3-BD3D-42E9-8425-276B928CB591}"/>
              </a:ext>
            </a:extLst>
          </p:cNvPr>
          <p:cNvSpPr/>
          <p:nvPr/>
        </p:nvSpPr>
        <p:spPr>
          <a:xfrm>
            <a:off x="9787924" y="6579575"/>
            <a:ext cx="2662970" cy="246221"/>
          </a:xfrm>
          <a:prstGeom prst="rect">
            <a:avLst/>
          </a:prstGeom>
        </p:spPr>
        <p:txBody>
          <a:bodyPr wrap="square">
            <a:spAutoFit/>
          </a:bodyPr>
          <a:lstStyle/>
          <a:p>
            <a:pPr defTabSz="914400"/>
            <a:r>
              <a:rPr lang="it-IT" sz="1000" dirty="0">
                <a:latin typeface="Century Gothic"/>
              </a:rPr>
              <a:t>NASA/GSFC/Arizona State University</a:t>
            </a:r>
          </a:p>
        </p:txBody>
      </p:sp>
    </p:spTree>
    <p:extLst>
      <p:ext uri="{BB962C8B-B14F-4D97-AF65-F5344CB8AC3E}">
        <p14:creationId xmlns:p14="http://schemas.microsoft.com/office/powerpoint/2010/main" val="1824109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pollo 11 tracks overlain on the Intrepid Sea, Air &amp; Space Museum in NYC.">
            <a:extLst>
              <a:ext uri="{FF2B5EF4-FFF2-40B4-BE49-F238E27FC236}">
                <a16:creationId xmlns:a16="http://schemas.microsoft.com/office/drawing/2014/main" id="{453906D2-AA58-421F-A2E8-4F554B7A9E8C}"/>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t="18207"/>
          <a:stretch/>
        </p:blipFill>
        <p:spPr>
          <a:xfrm>
            <a:off x="484837" y="1411357"/>
            <a:ext cx="11222327" cy="5446643"/>
          </a:xfrm>
          <a:prstGeom prst="rect">
            <a:avLst/>
          </a:prstGeom>
        </p:spPr>
      </p:pic>
      <p:sp>
        <p:nvSpPr>
          <p:cNvPr id="7" name="Title 11"/>
          <p:cNvSpPr txBox="1">
            <a:spLocks/>
          </p:cNvSpPr>
          <p:nvPr/>
        </p:nvSpPr>
        <p:spPr>
          <a:xfrm>
            <a:off x="415234" y="360219"/>
            <a:ext cx="11361532" cy="749860"/>
          </a:xfrm>
          <a:prstGeom prst="rect">
            <a:avLst/>
          </a:prstGeom>
        </p:spPr>
        <p:txBody>
          <a:bodyPr vert="horz" lIns="91440" tIns="45720" rIns="91440" bIns="45720" rtlCol="0" anchor="b">
            <a:normAutofit fontScale="92500"/>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11 Traverses </a:t>
            </a:r>
            <a:r>
              <a:rPr lang="en-US" sz="5400" dirty="0">
                <a:ln w="6350">
                  <a:noFill/>
                </a:ln>
                <a:latin typeface="Century Gothic" panose="020B0502020202020204" pitchFamily="34" charset="0"/>
                <a:sym typeface="Wingdings" panose="05000000000000000000" pitchFamily="2" charset="2"/>
              </a:rPr>
              <a:t> New York City</a:t>
            </a:r>
            <a:endParaRPr lang="en-US" sz="5400" dirty="0">
              <a:ln w="6350">
                <a:noFill/>
              </a:ln>
              <a:latin typeface="Century Gothic" panose="020B0502020202020204" pitchFamily="34" charset="0"/>
            </a:endParaRPr>
          </a:p>
        </p:txBody>
      </p:sp>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Apollo 11 Traverses</a:t>
            </a:r>
            <a:endParaRPr lang="en-US" dirty="0"/>
          </a:p>
        </p:txBody>
      </p:sp>
      <p:sp>
        <p:nvSpPr>
          <p:cNvPr id="5" name="Rectangle 4">
            <a:extLst>
              <a:ext uri="{FF2B5EF4-FFF2-40B4-BE49-F238E27FC236}">
                <a16:creationId xmlns:a16="http://schemas.microsoft.com/office/drawing/2014/main" id="{24C06B7D-4B0B-4311-8807-A3618675A253}"/>
              </a:ext>
            </a:extLst>
          </p:cNvPr>
          <p:cNvSpPr/>
          <p:nvPr/>
        </p:nvSpPr>
        <p:spPr>
          <a:xfrm>
            <a:off x="9980172" y="5728552"/>
            <a:ext cx="2662970" cy="246221"/>
          </a:xfrm>
          <a:prstGeom prst="rect">
            <a:avLst/>
          </a:prstGeom>
        </p:spPr>
        <p:txBody>
          <a:bodyPr wrap="square">
            <a:spAutoFit/>
          </a:bodyPr>
          <a:lstStyle/>
          <a:p>
            <a:pPr defTabSz="914400"/>
            <a:r>
              <a:rPr lang="en-US" sz="1000" dirty="0">
                <a:latin typeface="Century Gothic"/>
              </a:rPr>
              <a:t>NASA/GSFC/Brent Garry</a:t>
            </a:r>
          </a:p>
        </p:txBody>
      </p:sp>
    </p:spTree>
    <p:extLst>
      <p:ext uri="{BB962C8B-B14F-4D97-AF65-F5344CB8AC3E}">
        <p14:creationId xmlns:p14="http://schemas.microsoft.com/office/powerpoint/2010/main" val="28146982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Apollo 12 traverse map superimposed on a simplified map of Rome. ">
            <a:extLst>
              <a:ext uri="{FF2B5EF4-FFF2-40B4-BE49-F238E27FC236}">
                <a16:creationId xmlns:a16="http://schemas.microsoft.com/office/drawing/2014/main" id="{345BD28F-F41F-4366-A150-997AC7C517D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421" b="5474"/>
          <a:stretch/>
        </p:blipFill>
        <p:spPr bwMode="auto">
          <a:xfrm>
            <a:off x="2814186" y="943826"/>
            <a:ext cx="6563628" cy="591417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hidden="1"/>
          <p:cNvSpPr>
            <a:spLocks noGrp="1"/>
          </p:cNvSpPr>
          <p:nvPr>
            <p:ph type="ctrTitle"/>
          </p:nvPr>
        </p:nvSpPr>
        <p:spPr/>
        <p:txBody>
          <a:bodyPr/>
          <a:lstStyle/>
          <a:p>
            <a:r>
              <a:rPr lang="en-US" dirty="0"/>
              <a:t>Apollo 12 Traverses</a:t>
            </a:r>
          </a:p>
        </p:txBody>
      </p:sp>
      <p:sp>
        <p:nvSpPr>
          <p:cNvPr id="6" name="Title 11">
            <a:extLst>
              <a:ext uri="{FF2B5EF4-FFF2-40B4-BE49-F238E27FC236}">
                <a16:creationId xmlns:a16="http://schemas.microsoft.com/office/drawing/2014/main" id="{BECC888C-B8F4-4B5F-855A-5FC43E97058D}"/>
              </a:ext>
            </a:extLst>
          </p:cNvPr>
          <p:cNvSpPr txBox="1">
            <a:spLocks/>
          </p:cNvSpPr>
          <p:nvPr/>
        </p:nvSpPr>
        <p:spPr>
          <a:xfrm>
            <a:off x="1572800" y="193966"/>
            <a:ext cx="9046400" cy="749860"/>
          </a:xfrm>
          <a:prstGeom prst="rect">
            <a:avLst/>
          </a:prstGeom>
        </p:spPr>
        <p:txBody>
          <a:bodyPr vert="horz" lIns="91440" tIns="45720" rIns="91440" bIns="45720" rtlCol="0" anchor="b">
            <a:normAutofit fontScale="92500"/>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12 Traverses </a:t>
            </a:r>
            <a:r>
              <a:rPr lang="en-US" sz="5400" dirty="0">
                <a:ln w="6350">
                  <a:noFill/>
                </a:ln>
                <a:latin typeface="Century Gothic" panose="020B0502020202020204" pitchFamily="34" charset="0"/>
                <a:sym typeface="Wingdings" panose="05000000000000000000" pitchFamily="2" charset="2"/>
              </a:rPr>
              <a:t> Rome</a:t>
            </a:r>
            <a:endParaRPr lang="en-US" sz="5400" dirty="0">
              <a:ln w="6350">
                <a:noFill/>
              </a:ln>
              <a:latin typeface="Century Gothic" panose="020B0502020202020204" pitchFamily="34" charset="0"/>
            </a:endParaRPr>
          </a:p>
        </p:txBody>
      </p:sp>
      <p:sp>
        <p:nvSpPr>
          <p:cNvPr id="5" name="Rectangle 4">
            <a:extLst>
              <a:ext uri="{FF2B5EF4-FFF2-40B4-BE49-F238E27FC236}">
                <a16:creationId xmlns:a16="http://schemas.microsoft.com/office/drawing/2014/main" id="{26231F95-19A6-4E0D-B65A-8A574A2E92A5}"/>
              </a:ext>
            </a:extLst>
          </p:cNvPr>
          <p:cNvSpPr/>
          <p:nvPr/>
        </p:nvSpPr>
        <p:spPr>
          <a:xfrm>
            <a:off x="9377814" y="6549433"/>
            <a:ext cx="2662970" cy="246221"/>
          </a:xfrm>
          <a:prstGeom prst="rect">
            <a:avLst/>
          </a:prstGeom>
        </p:spPr>
        <p:txBody>
          <a:bodyPr wrap="square">
            <a:spAutoFit/>
          </a:bodyPr>
          <a:lstStyle/>
          <a:p>
            <a:pPr defTabSz="914400"/>
            <a:r>
              <a:rPr lang="en-US" sz="1000" dirty="0">
                <a:latin typeface="Century Gothic"/>
              </a:rPr>
              <a:t>Thomas </a:t>
            </a:r>
            <a:r>
              <a:rPr lang="en-US" sz="1000" dirty="0" err="1">
                <a:latin typeface="Century Gothic"/>
              </a:rPr>
              <a:t>Schwagmeier</a:t>
            </a:r>
            <a:endParaRPr lang="en-US" sz="1000" dirty="0">
              <a:latin typeface="Century Gothic"/>
            </a:endParaRPr>
          </a:p>
        </p:txBody>
      </p:sp>
    </p:spTree>
    <p:extLst>
      <p:ext uri="{BB962C8B-B14F-4D97-AF65-F5344CB8AC3E}">
        <p14:creationId xmlns:p14="http://schemas.microsoft.com/office/powerpoint/2010/main" val="27217984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Apollo 12 Traverses</a:t>
            </a:r>
          </a:p>
        </p:txBody>
      </p:sp>
      <p:pic>
        <p:nvPicPr>
          <p:cNvPr id="3074" name="Picture 2" descr="Overlay of the Apollo 14 traverse map, derived from high-resolution Lunar Reconnaissance Orbiter Camera images, on a simplified map of Washington D.C. &#10;"/>
          <p:cNvPicPr>
            <a:picLocks noChangeAspect="1" noChangeArrowheads="1"/>
          </p:cNvPicPr>
          <p:nvPr/>
        </p:nvPicPr>
        <p:blipFill rotWithShape="1">
          <a:blip r:embed="rId3">
            <a:extLst>
              <a:ext uri="{28A0092B-C50C-407E-A947-70E740481C1C}">
                <a14:useLocalDpi xmlns:a14="http://schemas.microsoft.com/office/drawing/2010/main" val="0"/>
              </a:ext>
            </a:extLst>
          </a:blip>
          <a:srcRect l="1092" t="722" r="947" b="4887"/>
          <a:stretch/>
        </p:blipFill>
        <p:spPr bwMode="auto">
          <a:xfrm>
            <a:off x="1961950" y="1064613"/>
            <a:ext cx="8268101" cy="579338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1">
            <a:extLst>
              <a:ext uri="{FF2B5EF4-FFF2-40B4-BE49-F238E27FC236}">
                <a16:creationId xmlns:a16="http://schemas.microsoft.com/office/drawing/2014/main" id="{6FFF759E-BC55-4528-8A2A-EEF61729ECA3}"/>
              </a:ext>
            </a:extLst>
          </p:cNvPr>
          <p:cNvSpPr txBox="1">
            <a:spLocks/>
          </p:cNvSpPr>
          <p:nvPr/>
        </p:nvSpPr>
        <p:spPr>
          <a:xfrm>
            <a:off x="402657" y="193966"/>
            <a:ext cx="11386687" cy="749860"/>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14 Traverses </a:t>
            </a:r>
            <a:r>
              <a:rPr lang="en-US" sz="5400" dirty="0">
                <a:ln w="6350">
                  <a:noFill/>
                </a:ln>
                <a:latin typeface="Century Gothic" panose="020B0502020202020204" pitchFamily="34" charset="0"/>
                <a:sym typeface="Wingdings" panose="05000000000000000000" pitchFamily="2" charset="2"/>
              </a:rPr>
              <a:t> Washington, D.C.</a:t>
            </a:r>
            <a:endParaRPr lang="en-US" sz="5400" dirty="0">
              <a:ln w="6350">
                <a:noFill/>
              </a:ln>
              <a:latin typeface="Century Gothic" panose="020B0502020202020204" pitchFamily="34" charset="0"/>
            </a:endParaRPr>
          </a:p>
        </p:txBody>
      </p:sp>
      <p:sp>
        <p:nvSpPr>
          <p:cNvPr id="5" name="Rectangle 4">
            <a:extLst>
              <a:ext uri="{FF2B5EF4-FFF2-40B4-BE49-F238E27FC236}">
                <a16:creationId xmlns:a16="http://schemas.microsoft.com/office/drawing/2014/main" id="{90AC8AE5-8D0A-45EA-9284-B527733883D5}"/>
              </a:ext>
            </a:extLst>
          </p:cNvPr>
          <p:cNvSpPr/>
          <p:nvPr/>
        </p:nvSpPr>
        <p:spPr>
          <a:xfrm>
            <a:off x="10219659" y="6570215"/>
            <a:ext cx="2662970" cy="246221"/>
          </a:xfrm>
          <a:prstGeom prst="rect">
            <a:avLst/>
          </a:prstGeom>
        </p:spPr>
        <p:txBody>
          <a:bodyPr wrap="square">
            <a:spAutoFit/>
          </a:bodyPr>
          <a:lstStyle/>
          <a:p>
            <a:pPr defTabSz="914400"/>
            <a:r>
              <a:rPr lang="en-US" sz="1000" dirty="0">
                <a:latin typeface="Century Gothic"/>
              </a:rPr>
              <a:t>Thomas </a:t>
            </a:r>
            <a:r>
              <a:rPr lang="en-US" sz="1000" dirty="0" err="1">
                <a:latin typeface="Century Gothic"/>
              </a:rPr>
              <a:t>Schwagmeier</a:t>
            </a:r>
            <a:endParaRPr lang="en-US" sz="1000" dirty="0">
              <a:latin typeface="Century Gothic"/>
            </a:endParaRPr>
          </a:p>
        </p:txBody>
      </p:sp>
    </p:spTree>
    <p:extLst>
      <p:ext uri="{BB962C8B-B14F-4D97-AF65-F5344CB8AC3E}">
        <p14:creationId xmlns:p14="http://schemas.microsoft.com/office/powerpoint/2010/main" val="1654971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Apollo 12 Traverses</a:t>
            </a:r>
          </a:p>
        </p:txBody>
      </p:sp>
      <p:pic>
        <p:nvPicPr>
          <p:cNvPr id="3" name="Picture 2" descr="A map of the Apollo 15 traverses overlain on a map of Manhattan, New York City."/>
          <p:cNvPicPr>
            <a:picLocks noChangeAspect="1"/>
          </p:cNvPicPr>
          <p:nvPr/>
        </p:nvPicPr>
        <p:blipFill>
          <a:blip r:embed="rId3"/>
          <a:stretch>
            <a:fillRect/>
          </a:stretch>
        </p:blipFill>
        <p:spPr>
          <a:xfrm>
            <a:off x="5689886" y="-28150"/>
            <a:ext cx="5508920" cy="6886150"/>
          </a:xfrm>
          <a:prstGeom prst="rect">
            <a:avLst/>
          </a:prstGeom>
        </p:spPr>
      </p:pic>
      <p:sp>
        <p:nvSpPr>
          <p:cNvPr id="5" name="Rectangle 4">
            <a:extLst>
              <a:ext uri="{FF2B5EF4-FFF2-40B4-BE49-F238E27FC236}">
                <a16:creationId xmlns:a16="http://schemas.microsoft.com/office/drawing/2014/main" id="{0E3DEF1A-DBD2-4FA4-8E54-290EDC867091}"/>
              </a:ext>
            </a:extLst>
          </p:cNvPr>
          <p:cNvSpPr/>
          <p:nvPr/>
        </p:nvSpPr>
        <p:spPr>
          <a:xfrm>
            <a:off x="8535836" y="6611779"/>
            <a:ext cx="2662970" cy="246221"/>
          </a:xfrm>
          <a:prstGeom prst="rect">
            <a:avLst/>
          </a:prstGeom>
        </p:spPr>
        <p:txBody>
          <a:bodyPr wrap="square">
            <a:spAutoFit/>
          </a:bodyPr>
          <a:lstStyle/>
          <a:p>
            <a:pPr defTabSz="914400"/>
            <a:r>
              <a:rPr lang="en-US" sz="1000" dirty="0">
                <a:solidFill>
                  <a:schemeClr val="bg1"/>
                </a:solidFill>
                <a:latin typeface="Century Gothic"/>
              </a:rPr>
              <a:t>Thomas </a:t>
            </a:r>
            <a:r>
              <a:rPr lang="en-US" sz="1000" dirty="0" err="1">
                <a:solidFill>
                  <a:schemeClr val="bg1"/>
                </a:solidFill>
                <a:latin typeface="Century Gothic"/>
              </a:rPr>
              <a:t>Schwagmeier</a:t>
            </a:r>
            <a:r>
              <a:rPr lang="en-US" sz="1000" dirty="0">
                <a:solidFill>
                  <a:schemeClr val="bg1"/>
                </a:solidFill>
                <a:latin typeface="Century Gothic"/>
              </a:rPr>
              <a:t> and Eric M. Jones</a:t>
            </a:r>
          </a:p>
        </p:txBody>
      </p:sp>
      <p:sp>
        <p:nvSpPr>
          <p:cNvPr id="6" name="Title 11">
            <a:extLst>
              <a:ext uri="{FF2B5EF4-FFF2-40B4-BE49-F238E27FC236}">
                <a16:creationId xmlns:a16="http://schemas.microsoft.com/office/drawing/2014/main" id="{1FD930AD-8DC9-4BF5-8AEF-BFECCB18DBA7}"/>
              </a:ext>
            </a:extLst>
          </p:cNvPr>
          <p:cNvSpPr txBox="1">
            <a:spLocks/>
          </p:cNvSpPr>
          <p:nvPr/>
        </p:nvSpPr>
        <p:spPr>
          <a:xfrm>
            <a:off x="548127" y="2327563"/>
            <a:ext cx="4730455" cy="2202873"/>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15 Traverses </a:t>
            </a:r>
            <a:r>
              <a:rPr lang="en-US" sz="5400" dirty="0">
                <a:ln w="6350">
                  <a:noFill/>
                </a:ln>
                <a:latin typeface="Century Gothic" panose="020B0502020202020204" pitchFamily="34" charset="0"/>
                <a:sym typeface="Wingdings" panose="05000000000000000000" pitchFamily="2" charset="2"/>
              </a:rPr>
              <a:t> New York City</a:t>
            </a:r>
            <a:endParaRPr lang="en-US" sz="5400" dirty="0">
              <a:ln w="6350">
                <a:noFill/>
              </a:ln>
              <a:latin typeface="Century Gothic" panose="020B0502020202020204" pitchFamily="34" charset="0"/>
            </a:endParaRPr>
          </a:p>
        </p:txBody>
      </p:sp>
    </p:spTree>
    <p:extLst>
      <p:ext uri="{BB962C8B-B14F-4D97-AF65-F5344CB8AC3E}">
        <p14:creationId xmlns:p14="http://schemas.microsoft.com/office/powerpoint/2010/main" val="22583931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Apollo 12 Traverses</a:t>
            </a:r>
          </a:p>
        </p:txBody>
      </p:sp>
      <p:sp>
        <p:nvSpPr>
          <p:cNvPr id="7" name="Title 11">
            <a:extLst>
              <a:ext uri="{FF2B5EF4-FFF2-40B4-BE49-F238E27FC236}">
                <a16:creationId xmlns:a16="http://schemas.microsoft.com/office/drawing/2014/main" id="{E898C325-F148-4E41-BFBE-C84D668E7FD4}"/>
              </a:ext>
            </a:extLst>
          </p:cNvPr>
          <p:cNvSpPr txBox="1">
            <a:spLocks/>
          </p:cNvSpPr>
          <p:nvPr/>
        </p:nvSpPr>
        <p:spPr>
          <a:xfrm>
            <a:off x="633663" y="2327638"/>
            <a:ext cx="4612105" cy="2202724"/>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16 Traverses </a:t>
            </a:r>
            <a:r>
              <a:rPr lang="en-US" sz="5400" dirty="0">
                <a:ln w="6350">
                  <a:noFill/>
                </a:ln>
                <a:latin typeface="Century Gothic" panose="020B0502020202020204" pitchFamily="34" charset="0"/>
                <a:sym typeface="Wingdings" panose="05000000000000000000" pitchFamily="2" charset="2"/>
              </a:rPr>
              <a:t> Sydney</a:t>
            </a:r>
            <a:endParaRPr lang="en-US" sz="5400" dirty="0">
              <a:ln w="6350">
                <a:noFill/>
              </a:ln>
              <a:latin typeface="Century Gothic" panose="020B0502020202020204" pitchFamily="34" charset="0"/>
            </a:endParaRPr>
          </a:p>
        </p:txBody>
      </p:sp>
      <p:sp>
        <p:nvSpPr>
          <p:cNvPr id="6" name="Rectangle 5">
            <a:extLst>
              <a:ext uri="{FF2B5EF4-FFF2-40B4-BE49-F238E27FC236}">
                <a16:creationId xmlns:a16="http://schemas.microsoft.com/office/drawing/2014/main" id="{05906097-A1D0-4AF2-8F2F-F30BF5D74DBA}"/>
              </a:ext>
            </a:extLst>
          </p:cNvPr>
          <p:cNvSpPr/>
          <p:nvPr/>
        </p:nvSpPr>
        <p:spPr>
          <a:xfrm>
            <a:off x="10587701" y="6570215"/>
            <a:ext cx="2662970" cy="246221"/>
          </a:xfrm>
          <a:prstGeom prst="rect">
            <a:avLst/>
          </a:prstGeom>
        </p:spPr>
        <p:txBody>
          <a:bodyPr wrap="square">
            <a:spAutoFit/>
          </a:bodyPr>
          <a:lstStyle/>
          <a:p>
            <a:pPr defTabSz="914400"/>
            <a:r>
              <a:rPr lang="en-US" sz="1000" dirty="0">
                <a:latin typeface="Century Gothic"/>
              </a:rPr>
              <a:t>Thomas </a:t>
            </a:r>
            <a:r>
              <a:rPr lang="en-US" sz="1000" dirty="0" err="1">
                <a:latin typeface="Century Gothic"/>
              </a:rPr>
              <a:t>Schwagmeier</a:t>
            </a:r>
            <a:endParaRPr lang="en-US" sz="1000" dirty="0">
              <a:latin typeface="Century Gothic"/>
            </a:endParaRPr>
          </a:p>
        </p:txBody>
      </p:sp>
      <p:pic>
        <p:nvPicPr>
          <p:cNvPr id="8" name="Picture 7" descr="The Apollo 16 traverse map superimposed on a simplified map of Sydney.">
            <a:extLst>
              <a:ext uri="{FF2B5EF4-FFF2-40B4-BE49-F238E27FC236}">
                <a16:creationId xmlns:a16="http://schemas.microsoft.com/office/drawing/2014/main" id="{BE18BA44-0ACB-4AC8-954F-263C5D6F057F}"/>
              </a:ext>
            </a:extLst>
          </p:cNvPr>
          <p:cNvPicPr>
            <a:picLocks noChangeAspect="1"/>
          </p:cNvPicPr>
          <p:nvPr/>
        </p:nvPicPr>
        <p:blipFill>
          <a:blip r:embed="rId3"/>
          <a:stretch>
            <a:fillRect/>
          </a:stretch>
        </p:blipFill>
        <p:spPr>
          <a:xfrm>
            <a:off x="5729911" y="0"/>
            <a:ext cx="4857790" cy="6858000"/>
          </a:xfrm>
          <a:prstGeom prst="rect">
            <a:avLst/>
          </a:prstGeom>
        </p:spPr>
      </p:pic>
    </p:spTree>
    <p:extLst>
      <p:ext uri="{BB962C8B-B14F-4D97-AF65-F5344CB8AC3E}">
        <p14:creationId xmlns:p14="http://schemas.microsoft.com/office/powerpoint/2010/main" val="3713752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S. President John F. Kennedy addressing Congress while seated in front of four micropho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3649" y="1491916"/>
            <a:ext cx="7068351" cy="53660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7" name="Content Placeholder 2"/>
          <p:cNvSpPr txBox="1">
            <a:spLocks/>
          </p:cNvSpPr>
          <p:nvPr/>
        </p:nvSpPr>
        <p:spPr>
          <a:xfrm>
            <a:off x="670364" y="2947182"/>
            <a:ext cx="6644836" cy="2029080"/>
          </a:xfrm>
          <a:prstGeom prst="rect">
            <a:avLst/>
          </a:prstGeom>
          <a:solidFill>
            <a:srgbClr val="000000">
              <a:alpha val="50196"/>
            </a:srgbClr>
          </a:solid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The Decision to Go to the Moon</a:t>
            </a:r>
          </a:p>
          <a:p>
            <a:pPr marL="628650" lvl="1" indent="-171450" algn="l">
              <a:buFont typeface="Arial" panose="020B0604020202020204" pitchFamily="34" charset="0"/>
              <a:buChar char="•"/>
            </a:pPr>
            <a:r>
              <a:rPr lang="en-US" sz="2800" dirty="0">
                <a:latin typeface="Century Gothic" panose="020B0502020202020204" pitchFamily="34" charset="0"/>
              </a:rPr>
              <a:t>May 25, 1961</a:t>
            </a:r>
          </a:p>
          <a:p>
            <a:pPr marL="171450" indent="-171450" algn="l">
              <a:buFont typeface="Arial" panose="020B0604020202020204" pitchFamily="34" charset="0"/>
              <a:buChar char="•"/>
            </a:pPr>
            <a:r>
              <a:rPr lang="en-US" sz="3200" dirty="0">
                <a:latin typeface="Century Gothic" panose="020B0502020202020204" pitchFamily="34" charset="0"/>
              </a:rPr>
              <a:t>We Choose to Go to the Moon</a:t>
            </a:r>
          </a:p>
          <a:p>
            <a:pPr marL="628650" lvl="1" indent="-171450" algn="l">
              <a:buFont typeface="Arial" panose="020B0604020202020204" pitchFamily="34" charset="0"/>
              <a:buChar char="•"/>
            </a:pPr>
            <a:r>
              <a:rPr lang="en-US" sz="2800" dirty="0">
                <a:latin typeface="Century Gothic" panose="020B0502020202020204" pitchFamily="34" charset="0"/>
              </a:rPr>
              <a:t>September 12, 1962</a:t>
            </a:r>
          </a:p>
        </p:txBody>
      </p:sp>
      <p:sp>
        <p:nvSpPr>
          <p:cNvPr id="7" name="Title 11"/>
          <p:cNvSpPr txBox="1">
            <a:spLocks/>
          </p:cNvSpPr>
          <p:nvPr/>
        </p:nvSpPr>
        <p:spPr>
          <a:xfrm>
            <a:off x="545864" y="591854"/>
            <a:ext cx="972125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JFK’s Speech</a:t>
            </a:r>
          </a:p>
        </p:txBody>
      </p:sp>
      <p:sp>
        <p:nvSpPr>
          <p:cNvPr id="2" name="Title 1" hidden="1"/>
          <p:cNvSpPr>
            <a:spLocks noGrp="1"/>
          </p:cNvSpPr>
          <p:nvPr>
            <p:ph type="title"/>
          </p:nvPr>
        </p:nvSpPr>
        <p:spPr/>
        <p:txBody>
          <a:bodyPr/>
          <a:lstStyle/>
          <a:p>
            <a:r>
              <a:rPr lang="en-US" dirty="0">
                <a:ln w="6350">
                  <a:noFill/>
                </a:ln>
                <a:latin typeface="Century Gothic" panose="020B0502020202020204" pitchFamily="34" charset="0"/>
              </a:rPr>
              <a:t>JFK’s Speech</a:t>
            </a:r>
          </a:p>
        </p:txBody>
      </p:sp>
    </p:spTree>
    <p:extLst>
      <p:ext uri="{BB962C8B-B14F-4D97-AF65-F5344CB8AC3E}">
        <p14:creationId xmlns:p14="http://schemas.microsoft.com/office/powerpoint/2010/main" val="4478665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386037" y="1368081"/>
            <a:ext cx="11805964" cy="5413320"/>
          </a:xfrm>
          <a:prstGeom prst="rect">
            <a:avLst/>
          </a:prstGeom>
          <a:solidFill>
            <a:srgbClr val="000000">
              <a:alpha val="50196"/>
            </a:srgbClr>
          </a:solidFill>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Apollo Images:</a:t>
            </a:r>
          </a:p>
          <a:p>
            <a:pPr marL="628650" lvl="1" indent="-171450" algn="l">
              <a:buFont typeface="Arial" panose="020B0604020202020204" pitchFamily="34" charset="0"/>
              <a:buChar char="•"/>
            </a:pPr>
            <a:r>
              <a:rPr lang="en-US" sz="2600" dirty="0">
                <a:solidFill>
                  <a:schemeClr val="accent1">
                    <a:lumMod val="40000"/>
                    <a:lumOff val="60000"/>
                  </a:schemeClr>
                </a:solidFill>
                <a:latin typeface="Century Gothic" panose="020B0502020202020204" pitchFamily="34" charset="0"/>
                <a:hlinkClick r:id="rId3"/>
              </a:rPr>
              <a:t>https://images.nasa.gov/</a:t>
            </a:r>
            <a:endParaRPr lang="en-US" sz="2600" dirty="0">
              <a:solidFill>
                <a:schemeClr val="accent1">
                  <a:lumMod val="40000"/>
                  <a:lumOff val="60000"/>
                </a:schemeClr>
              </a:solidFill>
              <a:latin typeface="Century Gothic" panose="020B0502020202020204" pitchFamily="34" charset="0"/>
            </a:endParaRPr>
          </a:p>
          <a:p>
            <a:pPr marL="628650" lvl="1" indent="-171450" algn="l">
              <a:buFont typeface="Arial" panose="020B0604020202020204" pitchFamily="34" charset="0"/>
              <a:buChar char="•"/>
            </a:pPr>
            <a:r>
              <a:rPr lang="en-US" sz="2600" dirty="0">
                <a:solidFill>
                  <a:schemeClr val="accent1">
                    <a:lumMod val="40000"/>
                    <a:lumOff val="60000"/>
                  </a:schemeClr>
                </a:solidFill>
                <a:latin typeface="Century Gothic" panose="020B0502020202020204" pitchFamily="34" charset="0"/>
                <a:hlinkClick r:id="rId4"/>
              </a:rPr>
              <a:t>https://www.hq.nasa.gov/alsj/a17/images17.html</a:t>
            </a:r>
            <a:endParaRPr lang="en-US" sz="2600" dirty="0">
              <a:solidFill>
                <a:schemeClr val="accent1">
                  <a:lumMod val="40000"/>
                  <a:lumOff val="60000"/>
                </a:schemeClr>
              </a:solidFill>
              <a:latin typeface="Century Gothic" panose="020B0502020202020204" pitchFamily="34" charset="0"/>
              <a:hlinkClick r:id="rId5"/>
            </a:endParaRP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6"/>
              </a:rPr>
              <a:t>http://lroc.sese.asu.edu/featured_sites#ApolloLandingSites</a:t>
            </a:r>
            <a:endParaRPr lang="en-US" sz="2600" dirty="0">
              <a:solidFill>
                <a:schemeClr val="accent1">
                  <a:lumMod val="40000"/>
                  <a:lumOff val="60000"/>
                </a:schemeClr>
              </a:solidFill>
              <a:latin typeface="Century Gothic" panose="020B0502020202020204" pitchFamily="34" charset="0"/>
            </a:endParaRPr>
          </a:p>
          <a:p>
            <a:pPr marL="171450" indent="-171450" algn="l">
              <a:buFont typeface="Arial" panose="020B0604020202020204" pitchFamily="34" charset="0"/>
              <a:buChar char="•"/>
            </a:pPr>
            <a:r>
              <a:rPr lang="en-US" sz="2800" dirty="0">
                <a:latin typeface="Century Gothic" panose="020B0502020202020204" pitchFamily="34" charset="0"/>
              </a:rPr>
              <a:t>Apollo Videos:</a:t>
            </a:r>
          </a:p>
          <a:p>
            <a:pPr marL="628650" lvl="1" indent="-171450" algn="l">
              <a:buFont typeface="Arial" panose="020B0604020202020204" pitchFamily="34" charset="0"/>
              <a:buChar char="•"/>
            </a:pPr>
            <a:r>
              <a:rPr lang="en-US" sz="2600" dirty="0">
                <a:latin typeface="Century Gothic" panose="020B0502020202020204" pitchFamily="34" charset="0"/>
                <a:hlinkClick r:id="rId7"/>
              </a:rPr>
              <a:t>https://svs.gsfc.nasa.gov/Gallery/apollo.html</a:t>
            </a:r>
            <a:r>
              <a:rPr lang="en-US" sz="2600" dirty="0">
                <a:latin typeface="Century Gothic" panose="020B0502020202020204" pitchFamily="34" charset="0"/>
              </a:rPr>
              <a:t> </a:t>
            </a:r>
          </a:p>
          <a:p>
            <a:pPr marL="171450" indent="-171450" algn="l">
              <a:buFont typeface="Arial" panose="020B0604020202020204" pitchFamily="34" charset="0"/>
              <a:buChar char="•"/>
            </a:pPr>
            <a:r>
              <a:rPr lang="en-US" sz="2800" dirty="0">
                <a:latin typeface="Century Gothic" panose="020B0502020202020204" pitchFamily="34" charset="0"/>
              </a:rPr>
              <a:t>Apollo 17 General:</a:t>
            </a: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8"/>
              </a:rPr>
              <a:t>https://apolloinrealtime.org/17/</a:t>
            </a: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8"/>
              </a:rPr>
              <a:t>https://nssdc.gsfc.nasa.gov/planetary/lunar/apollo17info.html </a:t>
            </a:r>
            <a:endParaRPr lang="en-US" sz="2600" dirty="0">
              <a:solidFill>
                <a:schemeClr val="accent1">
                  <a:lumMod val="20000"/>
                  <a:lumOff val="80000"/>
                </a:schemeClr>
              </a:solidFill>
              <a:latin typeface="Century Gothic" panose="020B0502020202020204" pitchFamily="34" charset="0"/>
            </a:endParaRP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9"/>
              </a:rPr>
              <a:t>https://www.hq.nasa.gov/alsj/a17/a17.html</a:t>
            </a:r>
            <a:endParaRPr lang="en-US" sz="2600" dirty="0">
              <a:solidFill>
                <a:schemeClr val="accent1">
                  <a:lumMod val="20000"/>
                  <a:lumOff val="80000"/>
                </a:schemeClr>
              </a:solidFill>
              <a:latin typeface="Century Gothic" panose="020B0502020202020204" pitchFamily="34" charset="0"/>
            </a:endParaRP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rPr>
              <a:t>Preliminary Science Report: </a:t>
            </a:r>
            <a:r>
              <a:rPr lang="en-US" sz="2600" dirty="0">
                <a:solidFill>
                  <a:schemeClr val="accent1">
                    <a:lumMod val="20000"/>
                    <a:lumOff val="80000"/>
                  </a:schemeClr>
                </a:solidFill>
                <a:latin typeface="Century Gothic" panose="020B0502020202020204" pitchFamily="34" charset="0"/>
                <a:hlinkClick r:id="rId10"/>
              </a:rPr>
              <a:t>https://history.nasa.gov/alsj/a17/a17psr.html </a:t>
            </a:r>
            <a:endParaRPr lang="en-US" sz="2600" dirty="0">
              <a:solidFill>
                <a:schemeClr val="accent1">
                  <a:lumMod val="20000"/>
                  <a:lumOff val="80000"/>
                </a:schemeClr>
              </a:solidFill>
              <a:latin typeface="Century Gothic" panose="020B0502020202020204" pitchFamily="34" charset="0"/>
            </a:endParaRPr>
          </a:p>
        </p:txBody>
      </p:sp>
      <p:sp>
        <p:nvSpPr>
          <p:cNvPr id="5" name="Title 11"/>
          <p:cNvSpPr txBox="1">
            <a:spLocks/>
          </p:cNvSpPr>
          <p:nvPr/>
        </p:nvSpPr>
        <p:spPr>
          <a:xfrm>
            <a:off x="288759" y="347410"/>
            <a:ext cx="9781550"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Additional Resources</a:t>
            </a:r>
          </a:p>
        </p:txBody>
      </p:sp>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Additional Resources</a:t>
            </a:r>
            <a:endParaRPr lang="en-US" dirty="0"/>
          </a:p>
        </p:txBody>
      </p:sp>
      <p:pic>
        <p:nvPicPr>
          <p:cNvPr id="6" name="Picture 5" descr="NASA meatball logo">
            <a:extLst>
              <a:ext uri="{FF2B5EF4-FFF2-40B4-BE49-F238E27FC236}">
                <a16:creationId xmlns:a16="http://schemas.microsoft.com/office/drawing/2014/main" id="{145D5236-F58E-4AB3-AAFB-B45B0CED55D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563804" y="171077"/>
            <a:ext cx="1446532" cy="1197004"/>
          </a:xfrm>
          <a:prstGeom prst="rect">
            <a:avLst/>
          </a:prstGeom>
        </p:spPr>
      </p:pic>
      <p:pic>
        <p:nvPicPr>
          <p:cNvPr id="9" name="Picture 8" descr="Apollo program logo">
            <a:extLst>
              <a:ext uri="{FF2B5EF4-FFF2-40B4-BE49-F238E27FC236}">
                <a16:creationId xmlns:a16="http://schemas.microsoft.com/office/drawing/2014/main" id="{8D1FFA01-5DA1-4842-9E5B-4749FACB1024}"/>
              </a:ext>
            </a:extLst>
          </p:cNvPr>
          <p:cNvPicPr>
            <a:picLocks noChangeAspect="1"/>
          </p:cNvPicPr>
          <p:nvPr/>
        </p:nvPicPr>
        <p:blipFill rotWithShape="1">
          <a:blip r:embed="rId12"/>
          <a:srcRect l="3765" t="4419" r="4532" b="3609"/>
          <a:stretch/>
        </p:blipFill>
        <p:spPr>
          <a:xfrm>
            <a:off x="10690303" y="2932829"/>
            <a:ext cx="1193534" cy="1197004"/>
          </a:xfrm>
          <a:prstGeom prst="ellipse">
            <a:avLst/>
          </a:prstGeom>
        </p:spPr>
      </p:pic>
      <p:pic>
        <p:nvPicPr>
          <p:cNvPr id="10" name="Picture 2" descr="Apollo 17 Mission Patch">
            <a:extLst>
              <a:ext uri="{FF2B5EF4-FFF2-40B4-BE49-F238E27FC236}">
                <a16:creationId xmlns:a16="http://schemas.microsoft.com/office/drawing/2014/main" id="{A35AEA45-2D53-4087-80EC-B5E9DC74B9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690303" y="1556095"/>
            <a:ext cx="1188720" cy="118872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702781"/>
      </p:ext>
    </p:extLst>
  </p:cSld>
  <p:clrMapOvr>
    <a:masterClrMapping/>
  </p:clrMapOvr>
</p:sld>
</file>

<file path=ppt/theme/theme1.xml><?xml version="1.0" encoding="utf-8"?>
<a:theme xmlns:a="http://schemas.openxmlformats.org/drawingml/2006/main" name="Office Theme">
  <a:themeElements>
    <a:clrScheme name="Custom 10">
      <a:dk1>
        <a:srgbClr val="000000"/>
      </a:dk1>
      <a:lt1>
        <a:sysClr val="window" lastClr="FFFFFF"/>
      </a:lt1>
      <a:dk2>
        <a:srgbClr val="000000"/>
      </a:dk2>
      <a:lt2>
        <a:srgbClr val="E7E6E6"/>
      </a:lt2>
      <a:accent1>
        <a:srgbClr val="5B9BD5"/>
      </a:accent1>
      <a:accent2>
        <a:srgbClr val="ED7D31"/>
      </a:accent2>
      <a:accent3>
        <a:srgbClr val="A5A5A5"/>
      </a:accent3>
      <a:accent4>
        <a:srgbClr val="FFC000"/>
      </a:accent4>
      <a:accent5>
        <a:srgbClr val="4472C4"/>
      </a:accent5>
      <a:accent6>
        <a:srgbClr val="70AD47"/>
      </a:accent6>
      <a:hlink>
        <a:srgbClr val="9CC3E5"/>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88433</TotalTime>
  <Words>11441</Words>
  <Application>Microsoft Office PowerPoint</Application>
  <PresentationFormat>Widescreen</PresentationFormat>
  <Paragraphs>626</Paragraphs>
  <Slides>54</Slides>
  <Notes>54</Notes>
  <HiddenSlides>0</HiddenSlides>
  <MMClips>4</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54</vt:i4>
      </vt:variant>
    </vt:vector>
  </HeadingPairs>
  <TitlesOfParts>
    <vt:vector size="65" baseType="lpstr">
      <vt:lpstr>Arial</vt:lpstr>
      <vt:lpstr>Calibri</vt:lpstr>
      <vt:lpstr>Calibri Light</vt:lpstr>
      <vt:lpstr>Century Gothic</vt:lpstr>
      <vt:lpstr>futura-pt</vt:lpstr>
      <vt:lpstr>Helvetica Neue</vt:lpstr>
      <vt:lpstr>Libre Franklin</vt:lpstr>
      <vt:lpstr>PT Serif</vt:lpstr>
      <vt:lpstr>Roboto</vt:lpstr>
      <vt:lpstr>Times New Roman</vt:lpstr>
      <vt:lpstr>Office Theme</vt:lpstr>
      <vt:lpstr> Apollo 17</vt:lpstr>
      <vt:lpstr>NASA Press Releases</vt:lpstr>
      <vt:lpstr>NASA Press Releases</vt:lpstr>
      <vt:lpstr>Overview</vt:lpstr>
      <vt:lpstr>Surface Experiments on the Moon</vt:lpstr>
      <vt:lpstr>Launch</vt:lpstr>
      <vt:lpstr>Saturn V Size Comparison</vt:lpstr>
      <vt:lpstr>Apollo Spacecraft Design</vt:lpstr>
      <vt:lpstr>Surface Experiments on the Moon</vt:lpstr>
      <vt:lpstr>Apollo 12 Landing Site</vt:lpstr>
      <vt:lpstr>Overview</vt:lpstr>
      <vt:lpstr>Pete Conrad stepping on the lunar surface</vt:lpstr>
      <vt:lpstr>Pete Conrad coming down the ladder from the lunar module</vt:lpstr>
      <vt:lpstr>Surface Experiments on the Moon</vt:lpstr>
      <vt:lpstr>Apollo Lunar Surface Experiment Package</vt:lpstr>
      <vt:lpstr>Apollo Lunar Surface Experiment Package</vt:lpstr>
      <vt:lpstr>Exploring the Surface</vt:lpstr>
      <vt:lpstr>Orange Soil</vt:lpstr>
      <vt:lpstr>Apollo Lunar Surface Experiment Package</vt:lpstr>
      <vt:lpstr>Apollo Lunar Surface Experiment Package</vt:lpstr>
      <vt:lpstr>Apollo Lunar Surface Experiment Package</vt:lpstr>
      <vt:lpstr>Lunar Roving Vehicle (LRV)</vt:lpstr>
      <vt:lpstr>Lee Lincoln scarp </vt:lpstr>
      <vt:lpstr>Singing on the Moon</vt:lpstr>
      <vt:lpstr>Singing on the Moon</vt:lpstr>
      <vt:lpstr>Lunar Poet</vt:lpstr>
      <vt:lpstr>From the Earth to the Moon</vt:lpstr>
      <vt:lpstr>Flight of the Geology Hammer</vt:lpstr>
      <vt:lpstr>Apollo 12 Traverses</vt:lpstr>
      <vt:lpstr>Apollo 12 landing site, as imaged by the Lunar Reconnaissance Orbiter Camera</vt:lpstr>
      <vt:lpstr>Apollo 17 Traverses</vt:lpstr>
      <vt:lpstr>Apollo 12 landing site, as imaged by the Lunar Reconnaissance Orbiter Camera</vt:lpstr>
      <vt:lpstr>Mission Plaque</vt:lpstr>
      <vt:lpstr>Farewell, Moon</vt:lpstr>
      <vt:lpstr>Returned Samples</vt:lpstr>
      <vt:lpstr>Surface Experiments on the Moon</vt:lpstr>
      <vt:lpstr>Surface Experiments on the Moon</vt:lpstr>
      <vt:lpstr>Surface Experiments on the Moon</vt:lpstr>
      <vt:lpstr>By the Numbers</vt:lpstr>
      <vt:lpstr>Splashdown</vt:lpstr>
      <vt:lpstr>Splashdown</vt:lpstr>
      <vt:lpstr>Returned Samples</vt:lpstr>
      <vt:lpstr>Apollo Next Generation Sample Analysis Program</vt:lpstr>
      <vt:lpstr>By the Numbers</vt:lpstr>
      <vt:lpstr>Apollo 17 Command Module</vt:lpstr>
      <vt:lpstr>More Info</vt:lpstr>
      <vt:lpstr>Apollo Landing Sites</vt:lpstr>
      <vt:lpstr>Apollo 11 Traverses</vt:lpstr>
      <vt:lpstr>Apollo 12 Traverses</vt:lpstr>
      <vt:lpstr>Apollo 12 Traverses</vt:lpstr>
      <vt:lpstr>Apollo 12 Traverses</vt:lpstr>
      <vt:lpstr>Apollo 12 Traverses</vt:lpstr>
      <vt:lpstr>JFK’s Speech</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Staci T</dc:creator>
  <cp:lastModifiedBy>Tiedeken, Staci L. (GSFC-690.0)[ADNET SYSTEMS INC]</cp:lastModifiedBy>
  <cp:revision>896</cp:revision>
  <dcterms:created xsi:type="dcterms:W3CDTF">2019-04-27T20:19:51Z</dcterms:created>
  <dcterms:modified xsi:type="dcterms:W3CDTF">2022-12-02T14:10:36Z</dcterms:modified>
</cp:coreProperties>
</file>