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38" r:id="rId1"/>
  </p:sldMasterIdLst>
  <p:notesMasterIdLst>
    <p:notesMasterId r:id="rId51"/>
  </p:notesMasterIdLst>
  <p:sldIdLst>
    <p:sldId id="258" r:id="rId2"/>
    <p:sldId id="340" r:id="rId3"/>
    <p:sldId id="339" r:id="rId4"/>
    <p:sldId id="337" r:id="rId5"/>
    <p:sldId id="345" r:id="rId6"/>
    <p:sldId id="291" r:id="rId7"/>
    <p:sldId id="290" r:id="rId8"/>
    <p:sldId id="324" r:id="rId9"/>
    <p:sldId id="295" r:id="rId10"/>
    <p:sldId id="323" r:id="rId11"/>
    <p:sldId id="350" r:id="rId12"/>
    <p:sldId id="349" r:id="rId13"/>
    <p:sldId id="280" r:id="rId14"/>
    <p:sldId id="321" r:id="rId15"/>
    <p:sldId id="330" r:id="rId16"/>
    <p:sldId id="296" r:id="rId17"/>
    <p:sldId id="287" r:id="rId18"/>
    <p:sldId id="363" r:id="rId19"/>
    <p:sldId id="362" r:id="rId20"/>
    <p:sldId id="364" r:id="rId21"/>
    <p:sldId id="347" r:id="rId22"/>
    <p:sldId id="351" r:id="rId23"/>
    <p:sldId id="300" r:id="rId24"/>
    <p:sldId id="331" r:id="rId25"/>
    <p:sldId id="354" r:id="rId26"/>
    <p:sldId id="270" r:id="rId27"/>
    <p:sldId id="352" r:id="rId28"/>
    <p:sldId id="367" r:id="rId29"/>
    <p:sldId id="355" r:id="rId30"/>
    <p:sldId id="366" r:id="rId31"/>
    <p:sldId id="325" r:id="rId32"/>
    <p:sldId id="359" r:id="rId33"/>
    <p:sldId id="360" r:id="rId34"/>
    <p:sldId id="357" r:id="rId35"/>
    <p:sldId id="344" r:id="rId36"/>
    <p:sldId id="278" r:id="rId37"/>
    <p:sldId id="274" r:id="rId38"/>
    <p:sldId id="365" r:id="rId39"/>
    <p:sldId id="286" r:id="rId40"/>
    <p:sldId id="341" r:id="rId41"/>
    <p:sldId id="281" r:id="rId42"/>
    <p:sldId id="272" r:id="rId43"/>
    <p:sldId id="265" r:id="rId44"/>
    <p:sldId id="298" r:id="rId45"/>
    <p:sldId id="343" r:id="rId46"/>
    <p:sldId id="368" r:id="rId47"/>
    <p:sldId id="267" r:id="rId48"/>
    <p:sldId id="294" r:id="rId49"/>
    <p:sldId id="289"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62" autoAdjust="0"/>
    <p:restoredTop sz="86839" autoAdjust="0"/>
  </p:normalViewPr>
  <p:slideViewPr>
    <p:cSldViewPr snapToGrid="0">
      <p:cViewPr varScale="1">
        <p:scale>
          <a:sx n="99" d="100"/>
          <a:sy n="99" d="100"/>
        </p:scale>
        <p:origin x="942" y="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0C3662-0B42-43C1-9ADA-6420492C40C4}" type="datetimeFigureOut">
              <a:rPr lang="en-US" smtClean="0"/>
              <a:t>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5AAB96-40DE-4BDD-8D7D-DC35DB9F27B9}" type="slidenum">
              <a:rPr lang="en-US" smtClean="0"/>
              <a:t>‹#›</a:t>
            </a:fld>
            <a:endParaRPr lang="en-US"/>
          </a:p>
        </p:txBody>
      </p:sp>
    </p:spTree>
    <p:extLst>
      <p:ext uri="{BB962C8B-B14F-4D97-AF65-F5344CB8AC3E}">
        <p14:creationId xmlns:p14="http://schemas.microsoft.com/office/powerpoint/2010/main" val="419455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-Image credit: </a:t>
            </a:r>
            <a:r>
              <a:rPr lang="en-US" i="1" dirty="0"/>
              <a:t>NASA</a:t>
            </a:r>
            <a:r>
              <a:rPr lang="en-US" i="0" dirty="0"/>
              <a:t> </a:t>
            </a:r>
            <a:r>
              <a:rPr lang="en-US" i="0" dirty="0">
                <a:sym typeface="Wingdings" panose="05000000000000000000" pitchFamily="2" charset="2"/>
              </a:rPr>
              <a:t> A Station 1 pan from the first EVA of Apollo 15, showing Hadley </a:t>
            </a:r>
            <a:r>
              <a:rPr lang="en-US" i="0" dirty="0" err="1">
                <a:sym typeface="Wingdings" panose="05000000000000000000" pitchFamily="2" charset="2"/>
              </a:rPr>
              <a:t>Rille</a:t>
            </a:r>
            <a:r>
              <a:rPr lang="en-US" i="0" dirty="0">
                <a:sym typeface="Wingdings" panose="05000000000000000000" pitchFamily="2" charset="2"/>
              </a:rPr>
              <a:t> on the left and Mt. Hadley on the right. The image frames are ID: AS15-85-11400 and 11404  </a:t>
            </a:r>
            <a:r>
              <a:rPr lang="en-US" i="1" dirty="0">
                <a:sym typeface="Wingdings" panose="05000000000000000000" pitchFamily="2" charset="2"/>
              </a:rPr>
              <a:t>https://www.hq.nasa.gov/alsj/a15/a15north1221435dmh.jpg</a:t>
            </a:r>
            <a:endParaRPr lang="en-US" i="1" dirty="0"/>
          </a:p>
          <a:p>
            <a:r>
              <a:rPr lang="en-US" sz="1200" b="0" i="0" kern="1200" dirty="0">
                <a:solidFill>
                  <a:schemeClr val="tx1"/>
                </a:solidFill>
                <a:effectLst/>
                <a:latin typeface="+mn-lt"/>
                <a:ea typeface="+mn-ea"/>
                <a:cs typeface="+mn-cs"/>
              </a:rPr>
              <a:t>-</a:t>
            </a:r>
            <a:r>
              <a:rPr lang="en-US" dirty="0"/>
              <a:t>For mission</a:t>
            </a:r>
            <a:r>
              <a:rPr lang="en-US" baseline="0" dirty="0"/>
              <a:t> patch image, see </a:t>
            </a:r>
            <a:r>
              <a:rPr lang="en-US" i="1" baseline="0" dirty="0"/>
              <a:t>https://history.nasa.gov/apollo_patches.html</a:t>
            </a:r>
          </a:p>
          <a:p>
            <a:r>
              <a:rPr lang="en-US" i="0" baseline="0" dirty="0"/>
              <a:t>-Tips:</a:t>
            </a:r>
            <a:endParaRPr lang="en-US"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You do not need to use everything in this presentation!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Feel</a:t>
            </a:r>
            <a:r>
              <a:rPr lang="en-US" baseline="0" dirty="0"/>
              <a:t> free to alter/edit this presentation to fit your specific needs/audience</a:t>
            </a:r>
          </a:p>
          <a:p>
            <a:r>
              <a:rPr lang="en-US" i="0" baseline="0" dirty="0"/>
              <a:t>-</a:t>
            </a:r>
            <a:r>
              <a:rPr lang="en-US" sz="1200" b="0" i="0" kern="1200" baseline="0" dirty="0">
                <a:solidFill>
                  <a:schemeClr val="tx1"/>
                </a:solidFill>
                <a:effectLst/>
                <a:latin typeface="+mn-lt"/>
                <a:ea typeface="+mn-ea"/>
                <a:cs typeface="+mn-cs"/>
              </a:rPr>
              <a:t>I</a:t>
            </a:r>
            <a:r>
              <a:rPr lang="en-US" sz="1200" b="0" i="0" kern="1200" dirty="0">
                <a:solidFill>
                  <a:schemeClr val="tx1"/>
                </a:solidFill>
                <a:effectLst/>
                <a:latin typeface="+mn-lt"/>
                <a:ea typeface="+mn-ea"/>
                <a:cs typeface="+mn-cs"/>
              </a:rPr>
              <a:t>f you have any questions, please contact presentation author Staci Tiedeken (staci.l.tiedeken@nasa.gov, NASA GSFC)</a:t>
            </a:r>
            <a:endParaRPr lang="en-US" i="0" baseline="0" dirty="0"/>
          </a:p>
          <a:p>
            <a:r>
              <a:rPr lang="en-US" i="0" baseline="0" dirty="0"/>
              <a:t>-Updated January 2023</a:t>
            </a:r>
          </a:p>
        </p:txBody>
      </p:sp>
      <p:sp>
        <p:nvSpPr>
          <p:cNvPr id="4" name="Slide Number Placeholder 3"/>
          <p:cNvSpPr>
            <a:spLocks noGrp="1"/>
          </p:cNvSpPr>
          <p:nvPr>
            <p:ph type="sldNum" sz="quarter" idx="10"/>
          </p:nvPr>
        </p:nvSpPr>
        <p:spPr/>
        <p:txBody>
          <a:bodyPr/>
          <a:lstStyle/>
          <a:p>
            <a:fld id="{7A5AAB96-40DE-4BDD-8D7D-DC35DB9F27B9}" type="slidenum">
              <a:rPr lang="en-US" smtClean="0"/>
              <a:t>1</a:t>
            </a:fld>
            <a:endParaRPr lang="en-US"/>
          </a:p>
        </p:txBody>
      </p:sp>
    </p:spTree>
    <p:extLst>
      <p:ext uri="{BB962C8B-B14F-4D97-AF65-F5344CB8AC3E}">
        <p14:creationId xmlns:p14="http://schemas.microsoft.com/office/powerpoint/2010/main" val="1905085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press release</a:t>
            </a:r>
            <a:r>
              <a:rPr lang="en-US" baseline="0" dirty="0"/>
              <a:t>s (July 1971): </a:t>
            </a:r>
            <a:r>
              <a:rPr lang="en-US" i="1" dirty="0"/>
              <a:t>https://historydms.hq.nasa.gov/sites/default/files/DMS/e000041737.pdf</a:t>
            </a:r>
          </a:p>
        </p:txBody>
      </p:sp>
      <p:sp>
        <p:nvSpPr>
          <p:cNvPr id="4" name="Slide Number Placeholder 3"/>
          <p:cNvSpPr>
            <a:spLocks noGrp="1"/>
          </p:cNvSpPr>
          <p:nvPr>
            <p:ph type="sldNum" sz="quarter" idx="10"/>
          </p:nvPr>
        </p:nvSpPr>
        <p:spPr/>
        <p:txBody>
          <a:bodyPr/>
          <a:lstStyle/>
          <a:p>
            <a:fld id="{BBC85203-AFB5-4C5F-A739-A15855DE2D17}" type="slidenum">
              <a:rPr lang="en-US" smtClean="0"/>
              <a:t>2</a:t>
            </a:fld>
            <a:endParaRPr lang="en-US" dirty="0"/>
          </a:p>
        </p:txBody>
      </p:sp>
    </p:spTree>
    <p:extLst>
      <p:ext uri="{BB962C8B-B14F-4D97-AF65-F5344CB8AC3E}">
        <p14:creationId xmlns:p14="http://schemas.microsoft.com/office/powerpoint/2010/main" val="1279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press release</a:t>
            </a:r>
            <a:r>
              <a:rPr lang="en-US" baseline="0" dirty="0"/>
              <a:t>s (July 1971): </a:t>
            </a:r>
            <a:r>
              <a:rPr lang="en-US" i="1" dirty="0"/>
              <a:t>https://historydms.hq.nasa.gov/sites/default/files/DMS/e000041736.pdf</a:t>
            </a:r>
          </a:p>
        </p:txBody>
      </p:sp>
      <p:sp>
        <p:nvSpPr>
          <p:cNvPr id="4" name="Slide Number Placeholder 3"/>
          <p:cNvSpPr>
            <a:spLocks noGrp="1"/>
          </p:cNvSpPr>
          <p:nvPr>
            <p:ph type="sldNum" sz="quarter" idx="10"/>
          </p:nvPr>
        </p:nvSpPr>
        <p:spPr/>
        <p:txBody>
          <a:bodyPr/>
          <a:lstStyle/>
          <a:p>
            <a:fld id="{BBC85203-AFB5-4C5F-A739-A15855DE2D17}" type="slidenum">
              <a:rPr lang="en-US" smtClean="0"/>
              <a:t>3</a:t>
            </a:fld>
            <a:endParaRPr lang="en-US" dirty="0"/>
          </a:p>
        </p:txBody>
      </p:sp>
    </p:spTree>
    <p:extLst>
      <p:ext uri="{BB962C8B-B14F-4D97-AF65-F5344CB8AC3E}">
        <p14:creationId xmlns:p14="http://schemas.microsoft.com/office/powerpoint/2010/main" val="3784881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 </a:t>
            </a:r>
            <a:r>
              <a:rPr lang="en-US" sz="1200" b="0" i="0" kern="1200" baseline="0" dirty="0">
                <a:solidFill>
                  <a:schemeClr val="tx1"/>
                </a:solidFill>
                <a:effectLst/>
                <a:latin typeface="+mn-lt"/>
                <a:ea typeface="+mn-ea"/>
                <a:cs typeface="+mn-cs"/>
                <a:sym typeface="Wingdings" panose="05000000000000000000" pitchFamily="2" charset="2"/>
              </a:rPr>
              <a:t> </a:t>
            </a:r>
            <a:r>
              <a:rPr lang="en-US" sz="1200" b="0" i="0" kern="1200" dirty="0">
                <a:solidFill>
                  <a:schemeClr val="tx1"/>
                </a:solidFill>
                <a:effectLst/>
                <a:latin typeface="+mn-lt"/>
                <a:ea typeface="+mn-ea"/>
                <a:cs typeface="+mn-cs"/>
              </a:rPr>
              <a:t>Apollo 15 crew.</a:t>
            </a:r>
            <a:r>
              <a:rPr lang="en-US" sz="1200" b="0" i="0" kern="1200" baseline="0" dirty="0">
                <a:solidFill>
                  <a:schemeClr val="tx1"/>
                </a:solidFill>
                <a:effectLst/>
                <a:latin typeface="+mn-lt"/>
                <a:ea typeface="+mn-ea"/>
                <a:cs typeface="+mn-cs"/>
              </a:rPr>
              <a:t> From left:</a:t>
            </a:r>
            <a:r>
              <a:rPr lang="en-US" sz="1200" b="0" i="0" kern="1200" dirty="0">
                <a:solidFill>
                  <a:schemeClr val="tx1"/>
                </a:solidFill>
                <a:effectLst/>
                <a:latin typeface="+mn-lt"/>
                <a:ea typeface="+mn-ea"/>
                <a:cs typeface="+mn-cs"/>
              </a:rPr>
              <a:t> David Scott</a:t>
            </a:r>
            <a:r>
              <a:rPr lang="en-US" sz="1200" b="0" i="0" kern="1200" baseline="0" dirty="0">
                <a:solidFill>
                  <a:schemeClr val="tx1"/>
                </a:solidFill>
                <a:effectLst/>
                <a:latin typeface="+mn-lt"/>
                <a:ea typeface="+mn-ea"/>
                <a:cs typeface="+mn-cs"/>
              </a:rPr>
              <a:t> (c</a:t>
            </a:r>
            <a:r>
              <a:rPr lang="en-US" sz="1200" b="0" i="0" kern="1200" dirty="0">
                <a:solidFill>
                  <a:schemeClr val="tx1"/>
                </a:solidFill>
                <a:effectLst/>
                <a:latin typeface="+mn-lt"/>
                <a:ea typeface="+mn-ea"/>
                <a:cs typeface="+mn-cs"/>
              </a:rPr>
              <a:t>ommander), Alfred Worden (command module pilot), and James Irwin</a:t>
            </a:r>
            <a:r>
              <a:rPr lang="en-US" sz="1200" b="0" i="0" kern="1200" baseline="0" dirty="0">
                <a:solidFill>
                  <a:schemeClr val="tx1"/>
                </a:solidFill>
                <a:effectLst/>
                <a:latin typeface="+mn-lt"/>
                <a:ea typeface="+mn-ea"/>
                <a:cs typeface="+mn-cs"/>
              </a:rPr>
              <a:t> (l</a:t>
            </a:r>
            <a:r>
              <a:rPr lang="en-US" sz="1200" b="0" i="0" kern="1200" dirty="0">
                <a:solidFill>
                  <a:schemeClr val="tx1"/>
                </a:solidFill>
                <a:effectLst/>
                <a:latin typeface="+mn-lt"/>
                <a:ea typeface="+mn-ea"/>
                <a:cs typeface="+mn-cs"/>
              </a:rPr>
              <a:t>unar module pilot).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-Fourth huma</a:t>
            </a:r>
            <a:r>
              <a:rPr lang="en-US" sz="1200" b="0" i="0" kern="1200" baseline="0" dirty="0">
                <a:solidFill>
                  <a:schemeClr val="tx1"/>
                </a:solidFill>
                <a:effectLst/>
                <a:latin typeface="+mn-lt"/>
                <a:ea typeface="+mn-ea"/>
                <a:cs typeface="+mn-cs"/>
              </a:rPr>
              <a:t>n Moon landing – Scott and Irwin landed on the lunar surface on July 30, 1971 at 6:16pm EST, with the first extravehicular activity beginning on July 31 at 9:13am EST.</a:t>
            </a:r>
          </a:p>
          <a:p>
            <a:r>
              <a:rPr lang="en-US" sz="1200" b="0" i="0" kern="1200" dirty="0">
                <a:solidFill>
                  <a:schemeClr val="tx1"/>
                </a:solidFill>
                <a:effectLst/>
                <a:latin typeface="+mn-lt"/>
                <a:ea typeface="+mn-ea"/>
                <a:cs typeface="+mn-cs"/>
              </a:rPr>
              <a:t>-Apollo 15 was the first of the so-called J missions, which considerably expanded the capabilities for doing science on and near the Moon.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For the first time, three 7-hour-long EVAs would be performed, and a lunar rover would significantly extend the distance a crew could travel over the lunar surface. In addition, the restriction on landing near the equator was lifted. Finally, a sophisticated suite of science experiments was also carried in the service module and used to map the Moon from orbit.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a:t>
            </a:r>
            <a:r>
              <a:rPr lang="en-US" sz="1200" b="0" i="0" kern="1200" baseline="0" dirty="0">
                <a:solidFill>
                  <a:schemeClr val="tx1"/>
                </a:solidFill>
                <a:effectLst/>
                <a:latin typeface="+mn-lt"/>
                <a:ea typeface="+mn-ea"/>
                <a:cs typeface="+mn-cs"/>
              </a:rPr>
              <a:t> mission plan for Apollo 15 had several objectives for the crew to accomplish: survey and sample materials and surface features in a preselected area of the Hadley-Apennine region, emplace and activate surface experiments, evaluate the capability of the Apollo equipment to provide extended lunar surface stay time, and conduct inflight experiments and photographic tasks from lunar orbit.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-David Scott was the mission commander and was </a:t>
            </a:r>
            <a:r>
              <a:rPr lang="en-US" sz="1200" b="0" i="0" kern="1200" dirty="0">
                <a:solidFill>
                  <a:schemeClr val="tx1"/>
                </a:solidFill>
                <a:effectLst/>
                <a:latin typeface="+mn-lt"/>
                <a:ea typeface="+mn-ea"/>
                <a:cs typeface="+mn-cs"/>
              </a:rPr>
              <a:t>the pilot of </a:t>
            </a:r>
            <a:r>
              <a:rPr lang="en-US" sz="1200" b="0" i="1" kern="1200" dirty="0">
                <a:solidFill>
                  <a:schemeClr val="tx1"/>
                </a:solidFill>
                <a:effectLst/>
                <a:latin typeface="+mn-lt"/>
                <a:ea typeface="+mn-ea"/>
                <a:cs typeface="+mn-cs"/>
              </a:rPr>
              <a:t>Gemini 8,</a:t>
            </a:r>
            <a:r>
              <a:rPr lang="en-US" sz="1200" b="0" i="0" kern="1200" dirty="0">
                <a:solidFill>
                  <a:schemeClr val="tx1"/>
                </a:solidFill>
                <a:effectLst/>
                <a:latin typeface="+mn-lt"/>
                <a:ea typeface="+mn-ea"/>
                <a:cs typeface="+mn-cs"/>
              </a:rPr>
              <a:t> command module pilot on </a:t>
            </a:r>
            <a:r>
              <a:rPr lang="en-US" sz="1200" b="0" i="1" kern="1200" dirty="0">
                <a:solidFill>
                  <a:schemeClr val="tx1"/>
                </a:solidFill>
                <a:effectLst/>
                <a:latin typeface="+mn-lt"/>
                <a:ea typeface="+mn-ea"/>
                <a:cs typeface="+mn-cs"/>
              </a:rPr>
              <a:t>Apollo 9,</a:t>
            </a:r>
            <a:r>
              <a:rPr lang="en-US" sz="1200" b="0" i="0" kern="1200" dirty="0">
                <a:solidFill>
                  <a:schemeClr val="tx1"/>
                </a:solidFill>
                <a:effectLst/>
                <a:latin typeface="+mn-lt"/>
                <a:ea typeface="+mn-ea"/>
                <a:cs typeface="+mn-cs"/>
              </a:rPr>
              <a:t> and backup commander of </a:t>
            </a:r>
            <a:r>
              <a:rPr lang="en-US" sz="1200" b="0" i="1" kern="1200" dirty="0">
                <a:solidFill>
                  <a:schemeClr val="tx1"/>
                </a:solidFill>
                <a:effectLst/>
                <a:latin typeface="+mn-lt"/>
                <a:ea typeface="+mn-ea"/>
                <a:cs typeface="+mn-cs"/>
              </a:rPr>
              <a:t>Apollo 12.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-Alfred Worden was the command module pilot and was the</a:t>
            </a:r>
            <a:r>
              <a:rPr lang="en-US" sz="1200" b="0" i="0" kern="1200" dirty="0">
                <a:solidFill>
                  <a:schemeClr val="tx1"/>
                </a:solidFill>
                <a:effectLst/>
                <a:latin typeface="+mn-lt"/>
                <a:ea typeface="+mn-ea"/>
                <a:cs typeface="+mn-cs"/>
              </a:rPr>
              <a:t> backup command module pilot for </a:t>
            </a:r>
            <a:r>
              <a:rPr lang="en-US" sz="1200" b="0" i="1" kern="1200" dirty="0">
                <a:solidFill>
                  <a:schemeClr val="tx1"/>
                </a:solidFill>
                <a:effectLst/>
                <a:latin typeface="+mn-lt"/>
                <a:ea typeface="+mn-ea"/>
                <a:cs typeface="+mn-cs"/>
              </a:rPr>
              <a:t>Apollo 12.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-James Irwin was the lunar module pilot and was the </a:t>
            </a:r>
            <a:r>
              <a:rPr lang="en-US" sz="1200" b="0" i="0" kern="1200" dirty="0">
                <a:solidFill>
                  <a:schemeClr val="tx1"/>
                </a:solidFill>
                <a:effectLst/>
                <a:latin typeface="+mn-lt"/>
                <a:ea typeface="+mn-ea"/>
                <a:cs typeface="+mn-cs"/>
              </a:rPr>
              <a:t>backup lunar module pilot for </a:t>
            </a:r>
            <a:r>
              <a:rPr lang="en-US" sz="1200" b="0" i="1" kern="1200" dirty="0">
                <a:solidFill>
                  <a:schemeClr val="tx1"/>
                </a:solidFill>
                <a:effectLst/>
                <a:latin typeface="+mn-lt"/>
                <a:ea typeface="+mn-ea"/>
                <a:cs typeface="+mn-cs"/>
              </a:rPr>
              <a:t>Apollo 12.</a:t>
            </a:r>
            <a:endParaRPr lang="en-US" sz="1200" b="0" i="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4</a:t>
            </a:fld>
            <a:endParaRPr lang="en-US" dirty="0"/>
          </a:p>
        </p:txBody>
      </p:sp>
    </p:spTree>
    <p:extLst>
      <p:ext uri="{BB962C8B-B14F-4D97-AF65-F5344CB8AC3E}">
        <p14:creationId xmlns:p14="http://schemas.microsoft.com/office/powerpoint/2010/main" val="24390438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credits: </a:t>
            </a:r>
            <a:r>
              <a:rPr lang="en-US" i="1" dirty="0"/>
              <a:t>NASA (https://history.nasa.gov/afj/ap15fj/01launch_to_earth_orbit.html)</a:t>
            </a:r>
            <a:endParaRPr lang="en-US" i="0" dirty="0"/>
          </a:p>
          <a:p>
            <a:pPr marL="0" indent="0">
              <a:buFont typeface="Arial" panose="020B0604020202020204" pitchFamily="34" charset="0"/>
              <a:buNone/>
            </a:pPr>
            <a:r>
              <a:rPr lang="en-US" sz="1200" b="0" i="0" kern="1200" dirty="0">
                <a:solidFill>
                  <a:schemeClr val="tx1"/>
                </a:solidFill>
                <a:effectLst/>
                <a:latin typeface="+mn-lt"/>
                <a:ea typeface="+mn-ea"/>
                <a:cs typeface="+mn-cs"/>
              </a:rPr>
              <a:t>-The 363-foot-tall Apollo 15 space vehicle was launched from Pad A, Launch Complex 39, Kennedy Space Center, at 9:34 a.m. EDT on July 26, 1971.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-More about the launch: </a:t>
            </a:r>
            <a:r>
              <a:rPr lang="en-US" sz="1200" b="0" i="1" kern="1200" baseline="0" dirty="0">
                <a:solidFill>
                  <a:schemeClr val="tx1"/>
                </a:solidFill>
                <a:effectLst/>
                <a:latin typeface="+mn-lt"/>
                <a:ea typeface="+mn-ea"/>
                <a:cs typeface="+mn-cs"/>
              </a:rPr>
              <a:t>https://history.nasa.gov/afj/ap15fj/01launch_to_earth_orbit.html</a:t>
            </a:r>
          </a:p>
        </p:txBody>
      </p:sp>
      <p:sp>
        <p:nvSpPr>
          <p:cNvPr id="4" name="Slide Number Placeholder 3"/>
          <p:cNvSpPr>
            <a:spLocks noGrp="1"/>
          </p:cNvSpPr>
          <p:nvPr>
            <p:ph type="sldNum" sz="quarter" idx="5"/>
          </p:nvPr>
        </p:nvSpPr>
        <p:spPr/>
        <p:txBody>
          <a:bodyPr/>
          <a:lstStyle/>
          <a:p>
            <a:fld id="{BBC85203-AFB5-4C5F-A739-A15855DE2D17}" type="slidenum">
              <a:rPr lang="en-US" smtClean="0"/>
              <a:t>5</a:t>
            </a:fld>
            <a:endParaRPr lang="en-US" dirty="0"/>
          </a:p>
        </p:txBody>
      </p:sp>
    </p:spTree>
    <p:extLst>
      <p:ext uri="{BB962C8B-B14F-4D97-AF65-F5344CB8AC3E}">
        <p14:creationId xmlns:p14="http://schemas.microsoft.com/office/powerpoint/2010/main" val="751737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credits: </a:t>
            </a:r>
          </a:p>
          <a:p>
            <a:pPr marL="171450" indent="-171450">
              <a:buFont typeface="Arial" panose="020B0604020202020204" pitchFamily="34" charset="0"/>
              <a:buChar char="•"/>
            </a:pPr>
            <a:r>
              <a:rPr lang="en-US" i="0" u="sng" dirty="0"/>
              <a:t>Right:</a:t>
            </a:r>
            <a:r>
              <a:rPr lang="en-US" i="0" u="none" dirty="0"/>
              <a:t> </a:t>
            </a:r>
            <a:r>
              <a:rPr lang="en-US" i="1" u="none" dirty="0"/>
              <a:t>Larry Summers</a:t>
            </a:r>
            <a:r>
              <a:rPr lang="en-US" i="1" u="none" baseline="0" dirty="0"/>
              <a:t> (https://richesmi.cah.ucf.edu/omeka/items/show/5989)</a:t>
            </a:r>
          </a:p>
          <a:p>
            <a:pPr marL="628650" lvl="1" indent="-171450">
              <a:buFont typeface="Arial" panose="020B0604020202020204" pitchFamily="34" charset="0"/>
              <a:buChar char="•"/>
            </a:pPr>
            <a:r>
              <a:rPr lang="en-US" i="0" u="none" baseline="0" dirty="0"/>
              <a:t>A crowd estimated at 20,000 people parked along Kennedy Parkway North at John F. Kennedy Space Center (KSC) in Merritt Island, Florida, to observe the Apollo 15 launch on July 26, 1971.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sng" kern="1200" dirty="0">
                <a:solidFill>
                  <a:schemeClr val="tx1"/>
                </a:solidFill>
                <a:effectLst/>
                <a:latin typeface="+mn-lt"/>
                <a:ea typeface="+mn-ea"/>
                <a:cs typeface="+mn-cs"/>
              </a:rPr>
              <a:t>Left:</a:t>
            </a:r>
            <a:r>
              <a:rPr lang="en-US" sz="1200" b="0" i="1" u="none" kern="1200" baseline="0" dirty="0">
                <a:solidFill>
                  <a:schemeClr val="tx1"/>
                </a:solidFill>
                <a:effectLst/>
                <a:latin typeface="+mn-lt"/>
                <a:ea typeface="+mn-ea"/>
                <a:cs typeface="+mn-cs"/>
              </a:rPr>
              <a:t> </a:t>
            </a:r>
            <a:r>
              <a:rPr lang="en-US" i="1" u="none" dirty="0"/>
              <a:t>Larry Summers</a:t>
            </a:r>
            <a:r>
              <a:rPr lang="en-US" i="1" u="none" baseline="0" dirty="0"/>
              <a:t> (https://richesmi.cah.ucf.edu/omeka/items/show/5976)</a:t>
            </a:r>
            <a:endParaRPr lang="en-US" sz="1200" b="0" i="0" u="none"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The crowds of spectators observing the launch of Apollo 15 near the Vehicle Assembly Building (VAB).</a:t>
            </a:r>
            <a:endParaRPr lang="en-US" sz="1200" b="0" i="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-As with the previous Apollo crewed</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missions, </a:t>
            </a:r>
            <a:r>
              <a:rPr lang="en-US" sz="1200" b="0" i="0" kern="1200" baseline="0" dirty="0">
                <a:solidFill>
                  <a:schemeClr val="tx1"/>
                </a:solidFill>
                <a:effectLst/>
                <a:latin typeface="+mn-lt"/>
                <a:ea typeface="+mn-ea"/>
                <a:cs typeface="+mn-cs"/>
              </a:rPr>
              <a:t>a</a:t>
            </a:r>
            <a:r>
              <a:rPr lang="en-US" sz="1200" b="0" i="0" kern="1200" dirty="0">
                <a:solidFill>
                  <a:schemeClr val="tx1"/>
                </a:solidFill>
                <a:effectLst/>
                <a:latin typeface="+mn-lt"/>
                <a:ea typeface="+mn-ea"/>
                <a:cs typeface="+mn-cs"/>
              </a:rPr>
              <a:t>djacent to Kennedy Space Center (~3.5 miles away), thousands</a:t>
            </a:r>
            <a:r>
              <a:rPr lang="en-US" sz="1200" b="0" i="0" kern="1200" baseline="0" dirty="0">
                <a:solidFill>
                  <a:schemeClr val="tx1"/>
                </a:solidFill>
                <a:effectLst/>
                <a:latin typeface="+mn-lt"/>
                <a:ea typeface="+mn-ea"/>
                <a:cs typeface="+mn-cs"/>
              </a:rPr>
              <a:t> of spectators camped out on beaches and roads to watch the launch of Apollo 15.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-Apollo 15 launched in the morning due to considerations of the lighting at the time of the lunar landing and the time of flight from launch to landing.</a:t>
            </a:r>
            <a:endParaRPr lang="en-US" sz="1200" b="0" i="1"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BC85203-AFB5-4C5F-A739-A15855DE2D17}" type="slidenum">
              <a:rPr lang="en-US" smtClean="0"/>
              <a:t>6</a:t>
            </a:fld>
            <a:endParaRPr lang="en-US" dirty="0"/>
          </a:p>
        </p:txBody>
      </p:sp>
    </p:spTree>
    <p:extLst>
      <p:ext uri="{BB962C8B-B14F-4D97-AF65-F5344CB8AC3E}">
        <p14:creationId xmlns:p14="http://schemas.microsoft.com/office/powerpoint/2010/main" val="1452197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a:t>NASA</a:t>
            </a:r>
            <a:r>
              <a:rPr lang="en-US" i="0" dirty="0"/>
              <a:t> </a:t>
            </a:r>
            <a:r>
              <a:rPr lang="en-US" i="0" dirty="0">
                <a:sym typeface="Wingdings" panose="05000000000000000000" pitchFamily="2" charset="2"/>
              </a:rPr>
              <a:t> </a:t>
            </a:r>
            <a:r>
              <a:rPr lang="en-US" sz="1200" b="0" i="0" kern="1200" dirty="0">
                <a:solidFill>
                  <a:schemeClr val="tx1"/>
                </a:solidFill>
                <a:effectLst/>
                <a:latin typeface="+mn-lt"/>
                <a:ea typeface="+mn-ea"/>
                <a:cs typeface="+mn-cs"/>
              </a:rPr>
              <a:t>1967 illustration compares the Apollo Saturn V spacecraft (363 </a:t>
            </a:r>
            <a:r>
              <a:rPr lang="en-US" sz="1200" b="0" i="0" kern="1200" dirty="0" err="1">
                <a:solidFill>
                  <a:schemeClr val="tx1"/>
                </a:solidFill>
                <a:effectLst/>
                <a:latin typeface="+mn-lt"/>
                <a:ea typeface="+mn-ea"/>
                <a:cs typeface="+mn-cs"/>
              </a:rPr>
              <a:t>ft</a:t>
            </a:r>
            <a:r>
              <a:rPr lang="en-US" sz="1200" b="0" i="0" kern="1200" dirty="0">
                <a:solidFill>
                  <a:schemeClr val="tx1"/>
                </a:solidFill>
                <a:effectLst/>
                <a:latin typeface="+mn-lt"/>
                <a:ea typeface="+mn-ea"/>
                <a:cs typeface="+mn-cs"/>
              </a:rPr>
              <a:t>) of the Moon Landing era to the Statue of Liberty (305 </a:t>
            </a:r>
            <a:r>
              <a:rPr lang="en-US" sz="1200" b="0" i="0" kern="1200" dirty="0" err="1">
                <a:solidFill>
                  <a:schemeClr val="tx1"/>
                </a:solidFill>
                <a:effectLst/>
                <a:latin typeface="+mn-lt"/>
                <a:ea typeface="+mn-ea"/>
                <a:cs typeface="+mn-cs"/>
              </a:rPr>
              <a:t>ft</a:t>
            </a:r>
            <a:r>
              <a:rPr lang="en-US"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a:t>
            </a:r>
            <a:r>
              <a:rPr lang="en-US" sz="1200" kern="1200" dirty="0">
                <a:solidFill>
                  <a:schemeClr val="tx1"/>
                </a:solidFill>
                <a:effectLst/>
                <a:latin typeface="+mn-lt"/>
                <a:ea typeface="+mn-ea"/>
                <a:cs typeface="+mn-cs"/>
              </a:rPr>
              <a:t>A Saturn V rocket has 3 stages, 11 powerful rocket engines, and huge tanks for kerosene (RP-1) and liquid hydrogen and oxygen. It’s still the largest crewed rocket ever flown and the only one to carry humans beyond Earth orbit.</a:t>
            </a:r>
            <a:endParaRPr lang="en-US" i="0" dirty="0"/>
          </a:p>
          <a:p>
            <a:pPr marL="628650" lvl="1" indent="-171450">
              <a:buFont typeface="Arial" panose="020B0604020202020204" pitchFamily="34" charset="0"/>
              <a:buChar char="•"/>
            </a:pPr>
            <a:r>
              <a:rPr lang="en-US" i="0" dirty="0"/>
              <a:t>Height: 111 meters (363 feet)</a:t>
            </a:r>
          </a:p>
          <a:p>
            <a:pPr marL="628650" lvl="1" indent="-171450">
              <a:buFont typeface="Arial" panose="020B0604020202020204" pitchFamily="34" charset="0"/>
              <a:buChar char="•"/>
            </a:pPr>
            <a:r>
              <a:rPr lang="en-US" i="0" dirty="0"/>
              <a:t>Diameter: 10 meters (33 feet)</a:t>
            </a:r>
          </a:p>
          <a:p>
            <a:pPr marL="628650" lvl="1" indent="-171450">
              <a:buFont typeface="Arial" panose="020B0604020202020204" pitchFamily="34" charset="0"/>
              <a:buChar char="•"/>
            </a:pPr>
            <a:r>
              <a:rPr lang="en-US" i="0" dirty="0"/>
              <a:t>Mass: 2,840,622 kg (6,262,500 pounds) at liftoff (</a:t>
            </a:r>
            <a:r>
              <a:rPr lang="en-US" sz="1200" kern="1200" dirty="0">
                <a:solidFill>
                  <a:schemeClr val="tx1"/>
                </a:solidFill>
                <a:effectLst/>
                <a:latin typeface="+mn-lt"/>
                <a:ea typeface="+mn-ea"/>
                <a:cs typeface="+mn-cs"/>
              </a:rPr>
              <a:t>about 100 fully loaded tractor-trailers – only 1% of this actually goes to the Moon</a:t>
            </a:r>
            <a:r>
              <a:rPr lang="en-US" i="0" dirty="0"/>
              <a:t>)</a:t>
            </a:r>
          </a:p>
          <a:p>
            <a:pPr marL="628650" lvl="1" indent="-171450">
              <a:buFont typeface="Arial" panose="020B0604020202020204" pitchFamily="34" charset="0"/>
              <a:buChar char="•"/>
            </a:pPr>
            <a:r>
              <a:rPr lang="en-US" i="0" dirty="0"/>
              <a:t>Maiden Flight: Nov. 9, 1967 (uncrewed)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The rocket generated 34.5 million </a:t>
            </a:r>
            <a:r>
              <a:rPr lang="en-US" sz="1200" b="0" i="0" kern="1200" dirty="0" err="1">
                <a:solidFill>
                  <a:schemeClr val="tx1"/>
                </a:solidFill>
                <a:effectLst/>
                <a:latin typeface="+mn-lt"/>
                <a:ea typeface="+mn-ea"/>
                <a:cs typeface="+mn-cs"/>
              </a:rPr>
              <a:t>newtons</a:t>
            </a:r>
            <a:r>
              <a:rPr lang="en-US" sz="1200" b="0" i="0" kern="1200" dirty="0">
                <a:solidFill>
                  <a:schemeClr val="tx1"/>
                </a:solidFill>
                <a:effectLst/>
                <a:latin typeface="+mn-lt"/>
                <a:ea typeface="+mn-ea"/>
                <a:cs typeface="+mn-cs"/>
              </a:rPr>
              <a:t> (7.6 million pounds) of thrust at launch, creating more power than 85 Hoover Dams.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Could launch about 43,500 kg (50 tons) to the Moon (about the same as 4 school buses).</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Apollo 15 launch vehicle was the tenth in the Apollo </a:t>
            </a:r>
            <a:r>
              <a:rPr lang="en-US" sz="1200" b="0" i="1" kern="1200" dirty="0">
                <a:solidFill>
                  <a:schemeClr val="tx1"/>
                </a:solidFill>
                <a:effectLst/>
                <a:latin typeface="+mn-lt"/>
                <a:ea typeface="+mn-ea"/>
                <a:cs typeface="+mn-cs"/>
              </a:rPr>
              <a:t>Saturn V</a:t>
            </a:r>
            <a:r>
              <a:rPr lang="en-US" sz="1200" b="0" i="0" kern="1200" dirty="0">
                <a:solidFill>
                  <a:schemeClr val="tx1"/>
                </a:solidFill>
                <a:effectLst/>
                <a:latin typeface="+mn-lt"/>
                <a:ea typeface="+mn-ea"/>
                <a:cs typeface="+mn-cs"/>
              </a:rPr>
              <a:t> series and was the eighth crewed </a:t>
            </a:r>
            <a:r>
              <a:rPr lang="en-US" sz="1200" b="0" i="1" kern="1200" dirty="0">
                <a:solidFill>
                  <a:schemeClr val="tx1"/>
                </a:solidFill>
                <a:effectLst/>
                <a:latin typeface="+mn-lt"/>
                <a:ea typeface="+mn-ea"/>
                <a:cs typeface="+mn-cs"/>
              </a:rPr>
              <a:t>Saturn V</a:t>
            </a:r>
            <a:r>
              <a:rPr lang="en-US" sz="1200" b="0" i="0" kern="1200" dirty="0">
                <a:solidFill>
                  <a:schemeClr val="tx1"/>
                </a:solidFill>
                <a:effectLst/>
                <a:latin typeface="+mn-lt"/>
                <a:ea typeface="+mn-ea"/>
                <a:cs typeface="+mn-cs"/>
              </a:rPr>
              <a:t> vehicle.</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More info on Saturn V: </a:t>
            </a:r>
            <a:r>
              <a:rPr lang="en-US" sz="1200" b="0" i="1" kern="1200" dirty="0">
                <a:solidFill>
                  <a:schemeClr val="tx1"/>
                </a:solidFill>
                <a:effectLst/>
                <a:latin typeface="+mn-lt"/>
                <a:ea typeface="+mn-ea"/>
                <a:cs typeface="+mn-cs"/>
              </a:rPr>
              <a:t>https://solarsystem.nasa.gov/news/337/what-was-the-saturn-v/</a:t>
            </a:r>
          </a:p>
        </p:txBody>
      </p:sp>
      <p:sp>
        <p:nvSpPr>
          <p:cNvPr id="4" name="Slide Number Placeholder 3"/>
          <p:cNvSpPr>
            <a:spLocks noGrp="1"/>
          </p:cNvSpPr>
          <p:nvPr>
            <p:ph type="sldNum" sz="quarter" idx="5"/>
          </p:nvPr>
        </p:nvSpPr>
        <p:spPr/>
        <p:txBody>
          <a:bodyPr/>
          <a:lstStyle/>
          <a:p>
            <a:fld id="{BBC85203-AFB5-4C5F-A739-A15855DE2D17}" type="slidenum">
              <a:rPr lang="en-US" smtClean="0"/>
              <a:t>7</a:t>
            </a:fld>
            <a:endParaRPr lang="en-US" dirty="0"/>
          </a:p>
        </p:txBody>
      </p:sp>
    </p:spTree>
    <p:extLst>
      <p:ext uri="{BB962C8B-B14F-4D97-AF65-F5344CB8AC3E}">
        <p14:creationId xmlns:p14="http://schemas.microsoft.com/office/powerpoint/2010/main" val="3974438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a:t>
            </a:r>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sym typeface="Wingdings" panose="05000000000000000000" pitchFamily="2" charset="2"/>
              </a:rPr>
              <a:t> Diagram</a:t>
            </a:r>
            <a:r>
              <a:rPr lang="en-US" sz="1200" b="0" i="0" kern="1200" baseline="0" dirty="0">
                <a:solidFill>
                  <a:schemeClr val="tx1"/>
                </a:solidFill>
                <a:effectLst/>
                <a:latin typeface="+mn-lt"/>
                <a:ea typeface="+mn-ea"/>
                <a:cs typeface="+mn-cs"/>
                <a:sym typeface="Wingdings" panose="05000000000000000000" pitchFamily="2" charset="2"/>
              </a:rPr>
              <a:t> of the combined Apollo command and service module/lunar module translunar coast configuration.</a:t>
            </a:r>
            <a:endParaRPr lang="en-US" sz="1200" b="0" i="0" kern="1200" dirty="0">
              <a:solidFill>
                <a:schemeClr val="tx1"/>
              </a:solidFill>
              <a:effectLst/>
              <a:latin typeface="+mn-lt"/>
              <a:ea typeface="+mn-ea"/>
              <a:cs typeface="+mn-cs"/>
            </a:endParaRPr>
          </a:p>
          <a:p>
            <a:r>
              <a:rPr lang="en-US" sz="1200" b="0" i="0" kern="1200" baseline="0" dirty="0">
                <a:solidFill>
                  <a:schemeClr val="tx1"/>
                </a:solidFill>
                <a:effectLst/>
                <a:latin typeface="+mn-lt"/>
                <a:ea typeface="+mn-ea"/>
                <a:cs typeface="+mn-cs"/>
              </a:rPr>
              <a:t>-The lunar module was named Falcon while the command module was named Endeavour for Apollo 15.</a:t>
            </a:r>
          </a:p>
          <a:p>
            <a:r>
              <a:rPr lang="en-US" sz="1200" b="0" i="0" kern="1200" baseline="0" dirty="0">
                <a:solidFill>
                  <a:schemeClr val="tx1"/>
                </a:solidFill>
                <a:effectLst/>
                <a:latin typeface="+mn-lt"/>
                <a:ea typeface="+mn-ea"/>
                <a:cs typeface="+mn-cs"/>
              </a:rPr>
              <a:t>-Source: </a:t>
            </a:r>
            <a:r>
              <a:rPr lang="en-US" sz="1200" b="0" i="1" kern="1200" baseline="0" dirty="0">
                <a:solidFill>
                  <a:schemeClr val="tx1"/>
                </a:solidFill>
                <a:effectLst/>
                <a:latin typeface="+mn-lt"/>
                <a:ea typeface="+mn-ea"/>
                <a:cs typeface="+mn-cs"/>
              </a:rPr>
              <a:t>https://history.nasa.gov/afj/ap13fj/04day1-end.html</a:t>
            </a:r>
            <a:endParaRPr lang="en-US" sz="1200" b="0" i="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8</a:t>
            </a:fld>
            <a:endParaRPr lang="en-US" dirty="0"/>
          </a:p>
        </p:txBody>
      </p:sp>
    </p:spTree>
    <p:extLst>
      <p:ext uri="{BB962C8B-B14F-4D97-AF65-F5344CB8AC3E}">
        <p14:creationId xmlns:p14="http://schemas.microsoft.com/office/powerpoint/2010/main" val="1027955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sz="1200" b="0" i="1" kern="1200" dirty="0">
                <a:solidFill>
                  <a:schemeClr val="tx1"/>
                </a:solidFill>
                <a:effectLst/>
                <a:latin typeface="+mn-lt"/>
                <a:ea typeface="+mn-ea"/>
                <a:cs typeface="+mn-cs"/>
              </a:rPr>
              <a:t>NASA's Scientific Visualization Studio</a:t>
            </a:r>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sym typeface="Wingdings" panose="05000000000000000000" pitchFamily="2" charset="2"/>
              </a:rPr>
              <a:t> </a:t>
            </a:r>
            <a:r>
              <a:rPr lang="en-US" sz="1200" b="0" i="0" kern="1200" dirty="0">
                <a:solidFill>
                  <a:schemeClr val="tx1"/>
                </a:solidFill>
                <a:effectLst/>
                <a:latin typeface="+mn-lt"/>
                <a:ea typeface="+mn-ea"/>
                <a:cs typeface="+mn-cs"/>
              </a:rPr>
              <a:t>The top-most</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green dot marks the site of the Apollo 15 landing on the eastern margin of the </a:t>
            </a:r>
            <a:r>
              <a:rPr lang="en-US" sz="1200" b="0" i="0" kern="1200" dirty="0" err="1">
                <a:solidFill>
                  <a:schemeClr val="tx1"/>
                </a:solidFill>
                <a:effectLst/>
                <a:latin typeface="+mn-lt"/>
                <a:ea typeface="+mn-ea"/>
                <a:cs typeface="+mn-cs"/>
              </a:rPr>
              <a:t>Imbrium</a:t>
            </a:r>
            <a:r>
              <a:rPr lang="en-US" sz="1200" b="0" i="0" kern="1200" dirty="0">
                <a:solidFill>
                  <a:schemeClr val="tx1"/>
                </a:solidFill>
                <a:effectLst/>
                <a:latin typeface="+mn-lt"/>
                <a:ea typeface="+mn-ea"/>
                <a:cs typeface="+mn-cs"/>
              </a:rPr>
              <a:t> Basin</a:t>
            </a:r>
            <a:r>
              <a:rPr lang="en-US" sz="1200" b="0" i="0" kern="1200" baseline="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The</a:t>
            </a:r>
            <a:r>
              <a:rPr lang="en-US" sz="1200" b="0" i="0" kern="1200" baseline="0" dirty="0">
                <a:solidFill>
                  <a:schemeClr val="tx1"/>
                </a:solidFill>
                <a:effectLst/>
                <a:latin typeface="+mn-lt"/>
                <a:ea typeface="+mn-ea"/>
                <a:cs typeface="+mn-cs"/>
              </a:rPr>
              <a:t> left-most green dot represents the Apollo 12 landing site, in Oceanus </a:t>
            </a:r>
            <a:r>
              <a:rPr lang="en-US" sz="1200" b="0" i="0" kern="1200" baseline="0" dirty="0" err="1">
                <a:solidFill>
                  <a:schemeClr val="tx1"/>
                </a:solidFill>
                <a:effectLst/>
                <a:latin typeface="+mn-lt"/>
                <a:ea typeface="+mn-ea"/>
                <a:cs typeface="+mn-cs"/>
              </a:rPr>
              <a:t>Procellarum</a:t>
            </a:r>
            <a:r>
              <a:rPr lang="en-US" sz="1200" b="0" i="0" kern="1200" baseline="0" dirty="0">
                <a:solidFill>
                  <a:schemeClr val="tx1"/>
                </a:solidFill>
                <a:effectLst/>
                <a:latin typeface="+mn-lt"/>
                <a:ea typeface="+mn-ea"/>
                <a:cs typeface="+mn-cs"/>
              </a:rPr>
              <a:t> (“Ocean of Storms”), and t</a:t>
            </a:r>
            <a:r>
              <a:rPr lang="en-US" sz="1200" b="0" i="0" kern="1200" dirty="0">
                <a:solidFill>
                  <a:schemeClr val="tx1"/>
                </a:solidFill>
                <a:effectLst/>
                <a:latin typeface="+mn-lt"/>
                <a:ea typeface="+mn-ea"/>
                <a:cs typeface="+mn-cs"/>
              </a:rPr>
              <a:t>he</a:t>
            </a:r>
            <a:r>
              <a:rPr lang="en-US" sz="1200" b="0" i="0" kern="1200" baseline="0" dirty="0">
                <a:solidFill>
                  <a:schemeClr val="tx1"/>
                </a:solidFill>
                <a:effectLst/>
                <a:latin typeface="+mn-lt"/>
                <a:ea typeface="+mn-ea"/>
                <a:cs typeface="+mn-cs"/>
              </a:rPr>
              <a:t> green dot next to Apollo 12’s landing site is that of Apollo 14 which landed in </a:t>
            </a:r>
            <a:r>
              <a:rPr lang="en-US" sz="1200" b="0" i="0" kern="1200" dirty="0">
                <a:solidFill>
                  <a:schemeClr val="tx1"/>
                </a:solidFill>
                <a:effectLst/>
                <a:latin typeface="+mn-lt"/>
                <a:ea typeface="+mn-ea"/>
                <a:cs typeface="+mn-cs"/>
              </a:rPr>
              <a:t>the Fra</a:t>
            </a:r>
            <a:r>
              <a:rPr lang="en-US" sz="1200" b="0" i="0" kern="1200" baseline="0" dirty="0">
                <a:solidFill>
                  <a:schemeClr val="tx1"/>
                </a:solidFill>
                <a:effectLst/>
                <a:latin typeface="+mn-lt"/>
                <a:ea typeface="+mn-ea"/>
                <a:cs typeface="+mn-cs"/>
              </a:rPr>
              <a:t> Mauro formation. </a:t>
            </a:r>
            <a:r>
              <a:rPr lang="en-US" sz="1200" b="0" i="0" kern="1200" dirty="0">
                <a:solidFill>
                  <a:schemeClr val="tx1"/>
                </a:solidFill>
                <a:effectLst/>
                <a:latin typeface="+mn-lt"/>
                <a:ea typeface="+mn-ea"/>
                <a:cs typeface="+mn-cs"/>
              </a:rPr>
              <a:t>Apollo 11’s landing site in Mare </a:t>
            </a:r>
            <a:r>
              <a:rPr lang="en-US" sz="1200" b="0" i="0" kern="1200" dirty="0" err="1">
                <a:solidFill>
                  <a:schemeClr val="tx1"/>
                </a:solidFill>
                <a:effectLst/>
                <a:latin typeface="+mn-lt"/>
                <a:ea typeface="+mn-ea"/>
                <a:cs typeface="+mn-cs"/>
              </a:rPr>
              <a:t>Tranquillitatis</a:t>
            </a:r>
            <a:r>
              <a:rPr lang="en-US" sz="1200" b="0" i="0" kern="1200" dirty="0">
                <a:solidFill>
                  <a:schemeClr val="tx1"/>
                </a:solidFill>
                <a:effectLst/>
                <a:latin typeface="+mn-lt"/>
                <a:ea typeface="+mn-ea"/>
                <a:cs typeface="+mn-cs"/>
              </a:rPr>
              <a:t> is shown as the green dot at the far right.</a:t>
            </a:r>
          </a:p>
          <a:p>
            <a:r>
              <a:rPr lang="en-US" sz="1200" b="0" i="0" kern="1200" dirty="0">
                <a:solidFill>
                  <a:schemeClr val="tx1"/>
                </a:solidFill>
                <a:effectLst/>
                <a:latin typeface="+mn-lt"/>
                <a:ea typeface="+mn-ea"/>
                <a:cs typeface="+mn-cs"/>
              </a:rPr>
              <a:t>-The Apollo 15 landing occurred on the eastern margin of the </a:t>
            </a:r>
            <a:r>
              <a:rPr lang="en-US" sz="1200" b="0" i="0" kern="1200" dirty="0" err="1">
                <a:solidFill>
                  <a:schemeClr val="tx1"/>
                </a:solidFill>
                <a:effectLst/>
                <a:latin typeface="+mn-lt"/>
                <a:ea typeface="+mn-ea"/>
                <a:cs typeface="+mn-cs"/>
              </a:rPr>
              <a:t>Imbrium</a:t>
            </a:r>
            <a:r>
              <a:rPr lang="en-US" sz="1200" b="0" i="0" kern="1200" dirty="0">
                <a:solidFill>
                  <a:schemeClr val="tx1"/>
                </a:solidFill>
                <a:effectLst/>
                <a:latin typeface="+mn-lt"/>
                <a:ea typeface="+mn-ea"/>
                <a:cs typeface="+mn-cs"/>
              </a:rPr>
              <a:t> Basin in the region known as </a:t>
            </a:r>
            <a:r>
              <a:rPr lang="en-US" sz="1200" b="0" i="0" kern="1200" dirty="0" err="1">
                <a:solidFill>
                  <a:schemeClr val="tx1"/>
                </a:solidFill>
                <a:effectLst/>
                <a:latin typeface="+mn-lt"/>
                <a:ea typeface="+mn-ea"/>
                <a:cs typeface="+mn-cs"/>
              </a:rPr>
              <a:t>Palus</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Putredinis</a:t>
            </a:r>
            <a:r>
              <a:rPr lang="en-US" sz="1200" b="0" i="0" kern="1200" dirty="0">
                <a:solidFill>
                  <a:schemeClr val="tx1"/>
                </a:solidFill>
                <a:effectLst/>
                <a:latin typeface="+mn-lt"/>
                <a:ea typeface="+mn-ea"/>
                <a:cs typeface="+mn-cs"/>
              </a:rPr>
              <a:t> (“Marsh of Decay”)</a:t>
            </a:r>
            <a:r>
              <a:rPr lang="en-US" sz="1200" b="0" i="0" kern="1200" baseline="0" dirty="0">
                <a:solidFill>
                  <a:schemeClr val="tx1"/>
                </a:solidFill>
                <a:effectLst/>
                <a:latin typeface="+mn-lt"/>
                <a:ea typeface="+mn-ea"/>
                <a:cs typeface="+mn-cs"/>
              </a:rPr>
              <a:t> at 6:16pm EST on July 30, 1971.</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 first</a:t>
            </a:r>
            <a:r>
              <a:rPr lang="en-US" sz="1200" b="0" i="0" kern="1200" baseline="0" dirty="0">
                <a:solidFill>
                  <a:schemeClr val="tx1"/>
                </a:solidFill>
                <a:effectLst/>
                <a:latin typeface="+mn-lt"/>
                <a:ea typeface="+mn-ea"/>
                <a:cs typeface="+mn-cs"/>
              </a:rPr>
              <a:t> quarter</a:t>
            </a:r>
            <a:r>
              <a:rPr lang="en-US" sz="1200" b="0" i="0" kern="1200" dirty="0">
                <a:solidFill>
                  <a:schemeClr val="tx1"/>
                </a:solidFill>
                <a:effectLst/>
                <a:latin typeface="+mn-lt"/>
                <a:ea typeface="+mn-ea"/>
                <a:cs typeface="+mn-cs"/>
              </a:rPr>
              <a:t> Moon phase was chosen since the terminator was reasonably close to the landing site.</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This meant that the Sun would be behind the lunar module as it came in for landing. This provided the most favorable lighting conditions to enable the astronauts to better discern and avoid craters, because the craters would have more elongated shadows.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It also kept the surface temperatures at a reasonable level once the astronauts got outside, since it was effectively “lunar morning.”</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9</a:t>
            </a:fld>
            <a:endParaRPr lang="en-US" dirty="0"/>
          </a:p>
        </p:txBody>
      </p:sp>
    </p:spTree>
    <p:extLst>
      <p:ext uri="{BB962C8B-B14F-4D97-AF65-F5344CB8AC3E}">
        <p14:creationId xmlns:p14="http://schemas.microsoft.com/office/powerpoint/2010/main" val="74017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 </a:t>
            </a:r>
            <a:r>
              <a:rPr lang="en-US" sz="1200" b="0" i="0" kern="1200" baseline="0" dirty="0">
                <a:solidFill>
                  <a:schemeClr val="tx1"/>
                </a:solidFill>
                <a:effectLst/>
                <a:latin typeface="+mn-lt"/>
                <a:ea typeface="+mn-ea"/>
                <a:cs typeface="+mn-cs"/>
                <a:sym typeface="Wingdings" panose="05000000000000000000" pitchFamily="2" charset="2"/>
              </a:rPr>
              <a:t> </a:t>
            </a:r>
            <a:r>
              <a:rPr lang="en-US" sz="1200" b="0" i="0" kern="1200" dirty="0">
                <a:solidFill>
                  <a:schemeClr val="tx1"/>
                </a:solidFill>
                <a:effectLst/>
                <a:latin typeface="+mn-lt"/>
                <a:ea typeface="+mn-ea"/>
                <a:cs typeface="+mn-cs"/>
              </a:rPr>
              <a:t>Image ID: AS15-M-1537</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This frame was taken on August 1, 1971 at 15:38 UTC; it shows an oblique view of the landing site at bottom center (white arrow) and, at the upper left, craters Autolycus and </a:t>
            </a:r>
            <a:r>
              <a:rPr lang="en-US" sz="1200" b="0" i="0" kern="1200" dirty="0" err="1">
                <a:solidFill>
                  <a:schemeClr val="tx1"/>
                </a:solidFill>
                <a:effectLst/>
                <a:latin typeface="+mn-lt"/>
                <a:ea typeface="+mn-ea"/>
                <a:cs typeface="+mn-cs"/>
              </a:rPr>
              <a:t>Aristillus</a:t>
            </a:r>
            <a:r>
              <a:rPr lang="en-US" sz="1200" b="0" i="0" kern="1200" dirty="0">
                <a:solidFill>
                  <a:schemeClr val="tx1"/>
                </a:solidFill>
                <a:effectLst/>
                <a:latin typeface="+mn-lt"/>
                <a:ea typeface="+mn-ea"/>
                <a:cs typeface="+mn-cs"/>
              </a:rPr>
              <a:t>.</a:t>
            </a:r>
            <a:endParaRPr lang="en-US" sz="1200" b="0" i="0" kern="1200" baseline="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landing site chosen for Apollo 15 was on the eastern margin of the </a:t>
            </a:r>
            <a:r>
              <a:rPr lang="en-US" sz="1200" b="0" i="0" kern="1200" dirty="0" err="1">
                <a:solidFill>
                  <a:schemeClr val="tx1"/>
                </a:solidFill>
                <a:effectLst/>
                <a:latin typeface="+mn-lt"/>
                <a:ea typeface="+mn-ea"/>
                <a:cs typeface="+mn-cs"/>
              </a:rPr>
              <a:t>Imbrium</a:t>
            </a:r>
            <a:r>
              <a:rPr lang="en-US" sz="1200" b="0" i="0" kern="1200" dirty="0">
                <a:solidFill>
                  <a:schemeClr val="tx1"/>
                </a:solidFill>
                <a:effectLst/>
                <a:latin typeface="+mn-lt"/>
                <a:ea typeface="+mn-ea"/>
                <a:cs typeface="+mn-cs"/>
              </a:rPr>
              <a:t> Basin in the region known as </a:t>
            </a:r>
            <a:r>
              <a:rPr lang="en-US" sz="1200" b="0" i="0" kern="1200" dirty="0" err="1">
                <a:solidFill>
                  <a:schemeClr val="tx1"/>
                </a:solidFill>
                <a:effectLst/>
                <a:latin typeface="+mn-lt"/>
                <a:ea typeface="+mn-ea"/>
                <a:cs typeface="+mn-cs"/>
              </a:rPr>
              <a:t>Palus</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Putredinis</a:t>
            </a:r>
            <a:r>
              <a:rPr lang="en-US" sz="1200" b="0" i="0" kern="1200" dirty="0">
                <a:solidFill>
                  <a:schemeClr val="tx1"/>
                </a:solidFill>
                <a:effectLst/>
                <a:latin typeface="+mn-lt"/>
                <a:ea typeface="+mn-ea"/>
                <a:cs typeface="+mn-cs"/>
              </a:rPr>
              <a:t> (“Marsh of Decay”). This</a:t>
            </a:r>
            <a:r>
              <a:rPr lang="en-US" sz="1200" b="0" i="0" kern="1200" baseline="0" dirty="0">
                <a:solidFill>
                  <a:schemeClr val="tx1"/>
                </a:solidFill>
                <a:effectLst/>
                <a:latin typeface="+mn-lt"/>
                <a:ea typeface="+mn-ea"/>
                <a:cs typeface="+mn-cs"/>
              </a:rPr>
              <a:t> is one of the most geologically significant sites on the Moon.</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site is nestled between the towering Apennine mountains, attaining heights of 3-5 km (~10,000-16,000 ft), and the 200 m (~650 ft) deep </a:t>
            </a:r>
            <a:r>
              <a:rPr lang="en-US" sz="1200" b="0" i="0" kern="1200" dirty="0" err="1">
                <a:solidFill>
                  <a:schemeClr val="tx1"/>
                </a:solidFill>
                <a:effectLst/>
                <a:latin typeface="+mn-lt"/>
                <a:ea typeface="+mn-ea"/>
                <a:cs typeface="+mn-cs"/>
              </a:rPr>
              <a:t>v-shaped</a:t>
            </a:r>
            <a:r>
              <a:rPr lang="en-US" sz="1200" b="0" i="0" kern="1200" dirty="0">
                <a:solidFill>
                  <a:schemeClr val="tx1"/>
                </a:solidFill>
                <a:effectLst/>
                <a:latin typeface="+mn-lt"/>
                <a:ea typeface="+mn-ea"/>
                <a:cs typeface="+mn-cs"/>
              </a:rPr>
              <a:t> valley of Hadley </a:t>
            </a:r>
            <a:r>
              <a:rPr lang="en-US" sz="1200" b="0" i="0" kern="1200" dirty="0" err="1">
                <a:solidFill>
                  <a:schemeClr val="tx1"/>
                </a:solidFill>
                <a:effectLst/>
                <a:latin typeface="+mn-lt"/>
                <a:ea typeface="+mn-ea"/>
                <a:cs typeface="+mn-cs"/>
              </a:rPr>
              <a:t>Rille</a:t>
            </a:r>
            <a:r>
              <a:rPr lang="en-US" sz="1200" b="0" i="0" kern="1200" dirty="0">
                <a:solidFill>
                  <a:schemeClr val="tx1"/>
                </a:solidFill>
                <a:effectLst/>
                <a:latin typeface="+mn-lt"/>
                <a:ea typeface="+mn-ea"/>
                <a:cs typeface="+mn-cs"/>
              </a:rPr>
              <a:t>.</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Notable features of the Apennine Mountain Range include Mons Hadley, Mons Hadley Delta and the Swann Range.</a:t>
            </a:r>
          </a:p>
          <a:p>
            <a:r>
              <a:rPr lang="en-US" sz="1200" b="0" i="0" kern="1200" dirty="0">
                <a:solidFill>
                  <a:schemeClr val="tx1"/>
                </a:solidFill>
                <a:effectLst/>
                <a:latin typeface="+mn-lt"/>
                <a:ea typeface="+mn-ea"/>
                <a:cs typeface="+mn-cs"/>
              </a:rPr>
              <a:t>-There were two main objectives for this landing site:</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First, the rim of the </a:t>
            </a:r>
            <a:r>
              <a:rPr lang="en-US" sz="1200" b="0" i="0" kern="1200" dirty="0" err="1">
                <a:solidFill>
                  <a:schemeClr val="tx1"/>
                </a:solidFill>
                <a:effectLst/>
                <a:latin typeface="+mn-lt"/>
                <a:ea typeface="+mn-ea"/>
                <a:cs typeface="+mn-cs"/>
              </a:rPr>
              <a:t>Imbrium</a:t>
            </a:r>
            <a:r>
              <a:rPr lang="en-US" sz="1200" b="0" i="0" kern="1200" dirty="0">
                <a:solidFill>
                  <a:schemeClr val="tx1"/>
                </a:solidFill>
                <a:effectLst/>
                <a:latin typeface="+mn-lt"/>
                <a:ea typeface="+mn-ea"/>
                <a:cs typeface="+mn-cs"/>
              </a:rPr>
              <a:t> Basin could be sampled along the Apennine Mountains. It was expected that this would provide material from deeper in the lunar crust than was sampled in the Fra Mauro formation by Apollo 14.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Second, this site provided an opportunity to explore Hadley </a:t>
            </a:r>
            <a:r>
              <a:rPr lang="en-US" sz="1200" b="0" i="0" kern="1200" dirty="0" err="1">
                <a:solidFill>
                  <a:schemeClr val="tx1"/>
                </a:solidFill>
                <a:effectLst/>
                <a:latin typeface="+mn-lt"/>
                <a:ea typeface="+mn-ea"/>
                <a:cs typeface="+mn-cs"/>
              </a:rPr>
              <a:t>Rille</a:t>
            </a:r>
            <a:r>
              <a:rPr lang="en-US" sz="1200" b="0" i="0" kern="1200" dirty="0">
                <a:solidFill>
                  <a:schemeClr val="tx1"/>
                </a:solidFill>
                <a:effectLst/>
                <a:latin typeface="+mn-lt"/>
                <a:ea typeface="+mn-ea"/>
                <a:cs typeface="+mn-cs"/>
              </a:rPr>
              <a:t>, a photogenic channel in the mare surface that was probably formed by volcanic processes.</a:t>
            </a:r>
          </a:p>
        </p:txBody>
      </p:sp>
      <p:sp>
        <p:nvSpPr>
          <p:cNvPr id="4" name="Slide Number Placeholder 3"/>
          <p:cNvSpPr>
            <a:spLocks noGrp="1"/>
          </p:cNvSpPr>
          <p:nvPr>
            <p:ph type="sldNum" sz="quarter" idx="10"/>
          </p:nvPr>
        </p:nvSpPr>
        <p:spPr/>
        <p:txBody>
          <a:bodyPr/>
          <a:lstStyle/>
          <a:p>
            <a:fld id="{BBC85203-AFB5-4C5F-A739-A15855DE2D17}" type="slidenum">
              <a:rPr lang="en-US" smtClean="0"/>
              <a:t>10</a:t>
            </a:fld>
            <a:endParaRPr lang="en-US" dirty="0"/>
          </a:p>
        </p:txBody>
      </p:sp>
    </p:spTree>
    <p:extLst>
      <p:ext uri="{BB962C8B-B14F-4D97-AF65-F5344CB8AC3E}">
        <p14:creationId xmlns:p14="http://schemas.microsoft.com/office/powerpoint/2010/main" val="632918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 </a:t>
            </a:r>
            <a:r>
              <a:rPr lang="en-US" sz="1200" b="0" i="0" kern="1200" baseline="0" dirty="0">
                <a:solidFill>
                  <a:schemeClr val="tx1"/>
                </a:solidFill>
                <a:effectLst/>
                <a:latin typeface="+mn-lt"/>
                <a:ea typeface="+mn-ea"/>
                <a:cs typeface="+mn-cs"/>
                <a:sym typeface="Wingdings" panose="05000000000000000000" pitchFamily="2" charset="2"/>
              </a:rPr>
              <a:t> Image ID: </a:t>
            </a:r>
            <a:r>
              <a:rPr lang="en-US" sz="1200" b="0" i="0" kern="1200" dirty="0">
                <a:solidFill>
                  <a:schemeClr val="tx1"/>
                </a:solidFill>
                <a:effectLst/>
                <a:latin typeface="+mn-lt"/>
                <a:ea typeface="+mn-ea"/>
                <a:cs typeface="+mn-cs"/>
              </a:rPr>
              <a:t>AS15-86-11600; note the dramatic tilt of the spacecraft.</a:t>
            </a:r>
          </a:p>
          <a:p>
            <a:r>
              <a:rPr lang="en-US" sz="1200" b="0" i="0" kern="1200" dirty="0">
                <a:solidFill>
                  <a:schemeClr val="tx1"/>
                </a:solidFill>
                <a:effectLst/>
                <a:latin typeface="+mn-lt"/>
                <a:ea typeface="+mn-ea"/>
                <a:cs typeface="+mn-cs"/>
              </a:rPr>
              <a:t>-To prepare for their missions, Apollo crews were heavily trained to recognize specific large-scale lunar surface features at or near the designated landing site. These features would help the astronauts find their way to a safe area as close to the planned landing site as possible. But sometimes, lighting conditions would conspire with local topography to deceive even the most highly-trained eye.</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astronauts trained with a model of the landing site </a:t>
            </a:r>
            <a:r>
              <a:rPr lang="en-US" sz="1200" b="0" i="1" kern="1200" dirty="0">
                <a:solidFill>
                  <a:schemeClr val="tx1"/>
                </a:solidFill>
                <a:effectLst/>
                <a:latin typeface="+mn-lt"/>
                <a:ea typeface="+mn-ea"/>
                <a:cs typeface="+mn-cs"/>
              </a:rPr>
              <a:t>(https://www.hq.nasa.gov/alsj/a15/a15SiteModel.html)</a:t>
            </a:r>
            <a:r>
              <a:rPr lang="en-US" sz="1200" b="0" i="0" kern="1200" dirty="0">
                <a:solidFill>
                  <a:schemeClr val="tx1"/>
                </a:solidFill>
                <a:effectLst/>
                <a:latin typeface="+mn-lt"/>
                <a:ea typeface="+mn-ea"/>
                <a:cs typeface="+mn-cs"/>
              </a:rPr>
              <a:t>, but the craters of the model were a little too deep (they didn’t have the incredible data that NASA’s Lunar Reconnaissance Orbiter has been collecting since 2009), so the shadows on the model were much more pronounced than they were on the Moon during landing.</a:t>
            </a:r>
            <a:endParaRPr lang="en-US" sz="1200" b="0" i="1"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With 2 min left on the descent of the lunar module (LM) Falcon, Dave Scott looked out his window and could not find the sequence of four craters as a visual guide to his planned landing spot northwest of the fourth and final crater, Index. Said Scott during a 1971 Technical Debrief: “When we pitched over, I couldn’t convince myself that I saw Index crater anywhere.”</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Falcon came to rest with its rear footpad on the rim of a 20-foot-wide crater. This caused one of the lunar module’s footpads to be off the surface entirely and placed the spacecraft at an 11-degree tilt. Stated Scott in the mission’s debrief:</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“…at the altitudes looking down as we approached the landing, it was very difficult to pick out depressions… as far as the shallow depressions there and the one in which the rear footpad finally rested, I couldn’t see that they were really there. It looked like a relatively smooth surface.”</a:t>
            </a:r>
          </a:p>
          <a:p>
            <a:r>
              <a:rPr lang="en-US" sz="1200" b="0" i="0" kern="1200" dirty="0">
                <a:solidFill>
                  <a:schemeClr val="tx1"/>
                </a:solidFill>
                <a:effectLst/>
                <a:latin typeface="+mn-lt"/>
                <a:ea typeface="+mn-ea"/>
                <a:cs typeface="+mn-cs"/>
              </a:rPr>
              <a:t>-More f</a:t>
            </a:r>
            <a:r>
              <a:rPr lang="en-US" sz="1200" b="0" i="0" kern="1200" baseline="0" dirty="0">
                <a:solidFill>
                  <a:schemeClr val="tx1"/>
                </a:solidFill>
                <a:effectLst/>
                <a:latin typeface="+mn-lt"/>
                <a:ea typeface="+mn-ea"/>
                <a:cs typeface="+mn-cs"/>
              </a:rPr>
              <a:t>rom the 1971 Technical Debrief: </a:t>
            </a:r>
          </a:p>
          <a:p>
            <a:pPr marL="628650" lvl="1" indent="-171450">
              <a:buFont typeface="Arial" panose="020B0604020202020204" pitchFamily="34" charset="0"/>
              <a:buChar char="•"/>
            </a:pPr>
            <a:r>
              <a:rPr lang="en-US" sz="1200" b="0" i="0" kern="1200" baseline="0" dirty="0">
                <a:solidFill>
                  <a:schemeClr val="tx1"/>
                </a:solidFill>
                <a:effectLst/>
                <a:latin typeface="+mn-lt"/>
                <a:ea typeface="+mn-ea"/>
                <a:cs typeface="+mn-cs"/>
              </a:rPr>
              <a:t>At touchdown, the astronauts’ descent rate was 6.8 feet per second, and they were drifting north at 1.2 ft/s and west at 0.6 ft/s. A quick calculation using descent rates of 0.5 feet per second at contact and 6.8 feet per second at touchdown indicates that Scott got the engine off at an altitude of about 4.3 feet and that they had a free-fall time of about 1.2 seconds.</a:t>
            </a:r>
          </a:p>
          <a:p>
            <a:pPr marL="1085850" lvl="2" indent="-171450">
              <a:buFont typeface="Arial" panose="020B0604020202020204" pitchFamily="34" charset="0"/>
              <a:buChar char="•"/>
            </a:pPr>
            <a:r>
              <a:rPr lang="en-US" sz="1200" b="0" i="0" kern="1200" baseline="0" dirty="0">
                <a:solidFill>
                  <a:schemeClr val="tx1"/>
                </a:solidFill>
                <a:effectLst/>
                <a:latin typeface="+mn-lt"/>
                <a:ea typeface="+mn-ea"/>
                <a:cs typeface="+mn-cs"/>
              </a:rPr>
              <a:t>Estimates of the vertical speed at touchdown on 5 of the 6 Moon landings: Neil Armstrong’s was the lowest at 1.7 ft/s because he didn’t get the engine shutdown until after the footpads were on the surface. On Apollo 12, 14, and 17, the landing speeds were all between 3.0 and 3.5 </a:t>
            </a:r>
            <a:r>
              <a:rPr lang="en-US" sz="1200" b="0" i="0" kern="1200" baseline="0" dirty="0" err="1">
                <a:solidFill>
                  <a:schemeClr val="tx1"/>
                </a:solidFill>
                <a:effectLst/>
                <a:latin typeface="+mn-lt"/>
                <a:ea typeface="+mn-ea"/>
                <a:cs typeface="+mn-cs"/>
              </a:rPr>
              <a:t>ft</a:t>
            </a:r>
            <a:r>
              <a:rPr lang="en-US" sz="1200" b="0" i="0" kern="1200" baseline="0" dirty="0">
                <a:solidFill>
                  <a:schemeClr val="tx1"/>
                </a:solidFill>
                <a:effectLst/>
                <a:latin typeface="+mn-lt"/>
                <a:ea typeface="+mn-ea"/>
                <a:cs typeface="+mn-cs"/>
              </a:rPr>
              <a:t>/s. Dave Scott’s was by far the highest at 6.8 ft/s, most likely because he was the fastest to hit the engine stop button and, therefore, fell the farthest.</a:t>
            </a:r>
          </a:p>
          <a:p>
            <a:pPr marL="1085850" lvl="2" indent="-171450">
              <a:buFont typeface="Arial" panose="020B0604020202020204" pitchFamily="34" charset="0"/>
              <a:buChar char="•"/>
            </a:pPr>
            <a:r>
              <a:rPr lang="en-US" sz="1200" b="0" i="0" kern="1200" baseline="0" dirty="0">
                <a:solidFill>
                  <a:schemeClr val="tx1"/>
                </a:solidFill>
                <a:effectLst/>
                <a:latin typeface="+mn-lt"/>
                <a:ea typeface="+mn-ea"/>
                <a:cs typeface="+mn-cs"/>
              </a:rPr>
              <a:t>The engine cutoff before the LM’s legs were on the surface was intentional on all Apollo landings in order to keep dust from getting into the descent engine – the legs were designed to absorb the shock though.</a:t>
            </a:r>
          </a:p>
          <a:p>
            <a:pPr marL="1085850" lvl="2" indent="-171450">
              <a:buFont typeface="Arial" panose="020B0604020202020204" pitchFamily="34" charset="0"/>
              <a:buChar char="•"/>
            </a:pPr>
            <a:r>
              <a:rPr lang="en-US" sz="1200" b="0" i="0" kern="1200" baseline="0" dirty="0">
                <a:solidFill>
                  <a:schemeClr val="tx1"/>
                </a:solidFill>
                <a:effectLst/>
                <a:latin typeface="+mn-lt"/>
                <a:ea typeface="+mn-ea"/>
                <a:cs typeface="+mn-cs"/>
              </a:rPr>
              <a:t>Both the drop and the tilt of the LM on Apollo 15 were within the LM’s specs.</a:t>
            </a:r>
          </a:p>
          <a:p>
            <a:pPr marL="628650" lvl="1" indent="-171450">
              <a:buFont typeface="Arial" panose="020B0604020202020204" pitchFamily="34" charset="0"/>
              <a:buChar char="•"/>
            </a:pPr>
            <a:r>
              <a:rPr lang="en-US" sz="1200" b="0" i="0" kern="1200" baseline="0" dirty="0">
                <a:solidFill>
                  <a:schemeClr val="tx1"/>
                </a:solidFill>
                <a:effectLst/>
                <a:latin typeface="+mn-lt"/>
                <a:ea typeface="+mn-ea"/>
                <a:cs typeface="+mn-cs"/>
              </a:rPr>
              <a:t>Dave Scott, recalling the landing: “Yeah, we hit firm. And one of the reasons - and Jim and I talked about it after we got down - of course, is that you don’t know how it’s going to feel when you land on the Moon until you land on the Moon. So I don’t know what the other guys...I’ve never looked at the acceleration on touchdown. I don’t know how to compare it. But it was a firm touchdown. One reason was, remember, we had to get the engine off. So, by golly, as soon as we got the contact light, the engine goes off. Another reason is we were the heaviest LM, so we’re going to fall harder (but not faster) once we get the engine shut down. And another reason was we landed in that little crater, so when we touched down, we touched down probably one foot and then the other foot into the crater. So it was a firm landing, and Jim was probably surprised, not expecting it. I’m expecting it, because I’m flying it. And it’s, again, the guy in the front seat versus the guy in the back seat. The guy in the front seat is tuned to what’s going on, and the guy in the back seat isn’t. So he’ll be somewhat behind in the event. So what Jim was saying was ‘Wow, we really had contact’.”</a:t>
            </a:r>
          </a:p>
          <a:p>
            <a:pPr marL="628650" lvl="1" indent="-171450">
              <a:buFont typeface="Arial" panose="020B0604020202020204" pitchFamily="34" charset="0"/>
              <a:buChar char="•"/>
            </a:pPr>
            <a:r>
              <a:rPr lang="en-US" sz="1200" b="0" i="0" kern="1200" baseline="0" dirty="0">
                <a:solidFill>
                  <a:schemeClr val="tx1"/>
                </a:solidFill>
                <a:effectLst/>
                <a:latin typeface="+mn-lt"/>
                <a:ea typeface="+mn-ea"/>
                <a:cs typeface="+mn-cs"/>
              </a:rPr>
              <a:t>More commentary: </a:t>
            </a:r>
            <a:r>
              <a:rPr lang="en-US" sz="1200" b="0" i="1" kern="1200" baseline="0" dirty="0">
                <a:solidFill>
                  <a:schemeClr val="tx1"/>
                </a:solidFill>
                <a:effectLst/>
                <a:latin typeface="+mn-lt"/>
                <a:ea typeface="+mn-ea"/>
                <a:cs typeface="+mn-cs"/>
              </a:rPr>
              <a:t>https://history.nasa.gov/alsj/a15/a15.landing.html#1044248</a:t>
            </a:r>
          </a:p>
          <a:p>
            <a:pPr marL="628650" lvl="1" indent="-171450">
              <a:buFont typeface="Arial" panose="020B0604020202020204" pitchFamily="34" charset="0"/>
              <a:buChar char="•"/>
            </a:pPr>
            <a:r>
              <a:rPr lang="en-US" sz="1200" b="0" i="0" kern="1200" baseline="0" dirty="0">
                <a:solidFill>
                  <a:schemeClr val="tx1"/>
                </a:solidFill>
                <a:effectLst/>
                <a:latin typeface="+mn-lt"/>
                <a:ea typeface="+mn-ea"/>
                <a:cs typeface="+mn-cs"/>
              </a:rPr>
              <a:t>Commentary on damaged engine bell (at 119:57:14): </a:t>
            </a:r>
            <a:r>
              <a:rPr lang="en-US" sz="1200" b="0" i="1" kern="1200" baseline="0" dirty="0">
                <a:solidFill>
                  <a:schemeClr val="tx1"/>
                </a:solidFill>
                <a:effectLst/>
                <a:latin typeface="+mn-lt"/>
                <a:ea typeface="+mn-ea"/>
                <a:cs typeface="+mn-cs"/>
              </a:rPr>
              <a:t>https://www.hq.nasa.gov/alsj/a15/a15.lrvdep.html</a:t>
            </a:r>
            <a:endParaRPr lang="en-US" sz="1200" b="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11</a:t>
            </a:fld>
            <a:endParaRPr lang="en-US" dirty="0"/>
          </a:p>
        </p:txBody>
      </p:sp>
    </p:spTree>
    <p:extLst>
      <p:ext uri="{BB962C8B-B14F-4D97-AF65-F5344CB8AC3E}">
        <p14:creationId xmlns:p14="http://schemas.microsoft.com/office/powerpoint/2010/main" val="3881349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 </a:t>
            </a:r>
            <a:r>
              <a:rPr lang="en-US" sz="1200" b="0" i="0" kern="1200" baseline="0" dirty="0">
                <a:solidFill>
                  <a:schemeClr val="tx1"/>
                </a:solidFill>
                <a:effectLst/>
                <a:latin typeface="+mn-lt"/>
                <a:ea typeface="+mn-ea"/>
                <a:cs typeface="+mn-cs"/>
                <a:sym typeface="Wingdings" panose="05000000000000000000" pitchFamily="2" charset="2"/>
              </a:rPr>
              <a:t> </a:t>
            </a:r>
            <a:r>
              <a:rPr lang="en-US" sz="1200" b="0" i="1" kern="1200" dirty="0">
                <a:solidFill>
                  <a:schemeClr val="tx1"/>
                </a:solidFill>
                <a:effectLst/>
                <a:latin typeface="+mn-lt"/>
                <a:ea typeface="+mn-ea"/>
                <a:cs typeface="+mn-cs"/>
              </a:rPr>
              <a:t>https://www.hq.nasa.gov/alsj/a15/a15.hadleydelta_dmh.jpg</a:t>
            </a:r>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sym typeface="Wingdings" panose="05000000000000000000" pitchFamily="2" charset="2"/>
              </a:rPr>
              <a:t> A partial Stand-Up EVA pan showing a dramatic view of the Apennine Front.</a:t>
            </a:r>
            <a:endParaRPr lang="en-US" sz="1200" b="0" i="1"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Two</a:t>
            </a:r>
            <a:r>
              <a:rPr lang="en-US" sz="1200" b="0" i="0" kern="1200" baseline="0" dirty="0">
                <a:solidFill>
                  <a:schemeClr val="tx1"/>
                </a:solidFill>
                <a:effectLst/>
                <a:latin typeface="+mn-lt"/>
                <a:ea typeface="+mn-ea"/>
                <a:cs typeface="+mn-cs"/>
              </a:rPr>
              <a:t> hours after touchdown, </a:t>
            </a:r>
            <a:r>
              <a:rPr lang="en-US" sz="1200" b="0" i="0" kern="1200" dirty="0">
                <a:solidFill>
                  <a:schemeClr val="tx1"/>
                </a:solidFill>
                <a:effectLst/>
                <a:latin typeface="+mn-lt"/>
                <a:ea typeface="+mn-ea"/>
                <a:cs typeface="+mn-cs"/>
              </a:rPr>
              <a:t>Scott opened the hatch at the top of the lunar module Falcon and took a series of camera shots to get a panoramic view of the site (this was called</a:t>
            </a:r>
            <a:r>
              <a:rPr lang="en-US" sz="1200" b="0" i="0" kern="1200" baseline="0" dirty="0">
                <a:solidFill>
                  <a:schemeClr val="tx1"/>
                </a:solidFill>
                <a:effectLst/>
                <a:latin typeface="+mn-lt"/>
                <a:ea typeface="+mn-ea"/>
                <a:cs typeface="+mn-cs"/>
              </a:rPr>
              <a:t> the</a:t>
            </a:r>
            <a:r>
              <a:rPr lang="en-US" sz="1200" b="0" i="0" kern="1200" dirty="0">
                <a:solidFill>
                  <a:schemeClr val="tx1"/>
                </a:solidFill>
                <a:effectLst/>
                <a:latin typeface="+mn-lt"/>
                <a:ea typeface="+mn-ea"/>
                <a:cs typeface="+mn-cs"/>
              </a:rPr>
              <a:t> Stand-Up EVA or</a:t>
            </a:r>
            <a:r>
              <a:rPr lang="en-US" sz="1200" b="0" i="0" kern="1200" baseline="0" dirty="0">
                <a:solidFill>
                  <a:schemeClr val="tx1"/>
                </a:solidFill>
                <a:effectLst/>
                <a:latin typeface="+mn-lt"/>
                <a:ea typeface="+mn-ea"/>
                <a:cs typeface="+mn-cs"/>
              </a:rPr>
              <a:t> SEVA)</a:t>
            </a:r>
            <a:r>
              <a:rPr lang="en-US" sz="1200" b="0" i="0" kern="1200" dirty="0">
                <a:solidFill>
                  <a:schemeClr val="tx1"/>
                </a:solidFill>
                <a:effectLst/>
                <a:latin typeface="+mn-lt"/>
                <a:ea typeface="+mn-ea"/>
                <a:cs typeface="+mn-cs"/>
              </a:rPr>
              <a:t>.</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Scott, his upper body extending through the top hatch of the lunar module (LM), performed the 33-minute Stand-Up EVA, and from this elevated vantage point, described the lunar terrain, used the Sun compass to establish the location of the LM with respect to recognizable lunar features, and obtained panoramic photographs of lunar terrain and photographs of interesting distant features.</a:t>
            </a:r>
          </a:p>
          <a:p>
            <a:r>
              <a:rPr lang="en-US" sz="1200" b="0" i="0" kern="1200" dirty="0">
                <a:solidFill>
                  <a:schemeClr val="tx1"/>
                </a:solidFill>
                <a:effectLst/>
                <a:latin typeface="+mn-lt"/>
                <a:ea typeface="+mn-ea"/>
                <a:cs typeface="+mn-cs"/>
              </a:rPr>
              <a:t>-Unlike the other Apollo crews,</a:t>
            </a:r>
            <a:r>
              <a:rPr lang="en-US" sz="1200" b="0" i="0" kern="1200" baseline="0" dirty="0">
                <a:solidFill>
                  <a:schemeClr val="tx1"/>
                </a:solidFill>
                <a:effectLst/>
                <a:latin typeface="+mn-lt"/>
                <a:ea typeface="+mn-ea"/>
                <a:cs typeface="+mn-cs"/>
              </a:rPr>
              <a:t> Apollo 15 astronauts Dave Scott and Jim Irwin </a:t>
            </a:r>
            <a:r>
              <a:rPr lang="en-US" sz="1200" b="0" i="0" kern="1200" dirty="0">
                <a:solidFill>
                  <a:schemeClr val="tx1"/>
                </a:solidFill>
                <a:effectLst/>
                <a:latin typeface="+mn-lt"/>
                <a:ea typeface="+mn-ea"/>
                <a:cs typeface="+mn-cs"/>
              </a:rPr>
              <a:t>chose to sleep after their landing</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instead of exploring</a:t>
            </a:r>
            <a:r>
              <a:rPr lang="en-US" sz="1200" b="0" i="0" kern="1200" baseline="0" dirty="0">
                <a:solidFill>
                  <a:schemeClr val="tx1"/>
                </a:solidFill>
                <a:effectLst/>
                <a:latin typeface="+mn-lt"/>
                <a:ea typeface="+mn-ea"/>
                <a:cs typeface="+mn-cs"/>
              </a:rPr>
              <a:t> the Moon by foot ri</a:t>
            </a:r>
            <a:r>
              <a:rPr lang="en-US" sz="1200" b="0" i="0" kern="1200" dirty="0">
                <a:solidFill>
                  <a:schemeClr val="tx1"/>
                </a:solidFill>
                <a:effectLst/>
                <a:latin typeface="+mn-lt"/>
                <a:ea typeface="+mn-ea"/>
                <a:cs typeface="+mn-cs"/>
              </a:rPr>
              <a:t>ght away. By resting right after landing, the crew was able to preserve</a:t>
            </a:r>
            <a:r>
              <a:rPr lang="en-US" sz="1200" b="0" i="0" kern="1200" baseline="0" dirty="0">
                <a:solidFill>
                  <a:schemeClr val="tx1"/>
                </a:solidFill>
                <a:effectLst/>
                <a:latin typeface="+mn-lt"/>
                <a:ea typeface="+mn-ea"/>
                <a:cs typeface="+mn-cs"/>
              </a:rPr>
              <a:t> their energy for the longer mission. Scott did, however, perform a Stand-Up EVA before heading to sleep.</a:t>
            </a:r>
          </a:p>
          <a:p>
            <a:r>
              <a:rPr lang="en-US" sz="1200" b="0" i="0" kern="1200" baseline="0" dirty="0">
                <a:solidFill>
                  <a:schemeClr val="tx1"/>
                </a:solidFill>
                <a:effectLst/>
                <a:latin typeface="+mn-lt"/>
                <a:ea typeface="+mn-ea"/>
                <a:cs typeface="+mn-cs"/>
              </a:rPr>
              <a:t>-Link to Apollo 15 Stand-Up EVA video created by NASA Goddard: </a:t>
            </a:r>
            <a:r>
              <a:rPr lang="en-US" sz="1200" b="0" i="1" kern="1200" baseline="0" dirty="0">
                <a:solidFill>
                  <a:schemeClr val="tx1"/>
                </a:solidFill>
                <a:effectLst/>
                <a:latin typeface="+mn-lt"/>
                <a:ea typeface="+mn-ea"/>
                <a:cs typeface="+mn-cs"/>
              </a:rPr>
              <a:t>https://www.youtube.com/watch?v=O8WhmRvEEME</a:t>
            </a:r>
          </a:p>
        </p:txBody>
      </p:sp>
      <p:sp>
        <p:nvSpPr>
          <p:cNvPr id="4" name="Slide Number Placeholder 3"/>
          <p:cNvSpPr>
            <a:spLocks noGrp="1"/>
          </p:cNvSpPr>
          <p:nvPr>
            <p:ph type="sldNum" sz="quarter" idx="10"/>
          </p:nvPr>
        </p:nvSpPr>
        <p:spPr/>
        <p:txBody>
          <a:bodyPr/>
          <a:lstStyle/>
          <a:p>
            <a:fld id="{BBC85203-AFB5-4C5F-A739-A15855DE2D17}" type="slidenum">
              <a:rPr lang="en-US" smtClean="0"/>
              <a:t>12</a:t>
            </a:fld>
            <a:endParaRPr lang="en-US" dirty="0"/>
          </a:p>
        </p:txBody>
      </p:sp>
    </p:spTree>
    <p:extLst>
      <p:ext uri="{BB962C8B-B14F-4D97-AF65-F5344CB8AC3E}">
        <p14:creationId xmlns:p14="http://schemas.microsoft.com/office/powerpoint/2010/main" val="885872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-Video credit: </a:t>
            </a:r>
            <a:r>
              <a:rPr lang="en-US" i="1" dirty="0"/>
              <a:t>NASA </a:t>
            </a:r>
            <a:r>
              <a:rPr lang="en-US" i="0" baseline="0" dirty="0"/>
              <a:t>; link to video: </a:t>
            </a:r>
            <a:r>
              <a:rPr lang="en-US" i="1" baseline="0" dirty="0"/>
              <a:t>https://www.hq.nasa.gov/alsj/a15/a15.lrvdep.html </a:t>
            </a:r>
            <a:r>
              <a:rPr lang="en-US" i="0" baseline="0" dirty="0"/>
              <a:t>(video clip just after </a:t>
            </a:r>
            <a:r>
              <a:rPr lang="en-US" b="1" i="0" baseline="0" dirty="0"/>
              <a:t>119:54:42</a:t>
            </a:r>
            <a:r>
              <a:rPr lang="en-US" i="0" baseline="0" dirty="0"/>
              <a:t> in the surface journal).</a:t>
            </a:r>
          </a:p>
          <a:p>
            <a:pPr marL="628650" lvl="1" indent="-171450">
              <a:buFont typeface="Arial" panose="020B0604020202020204" pitchFamily="34" charset="0"/>
              <a:buChar char="•"/>
            </a:pPr>
            <a:r>
              <a:rPr lang="en-US" i="0" baseline="0" dirty="0"/>
              <a:t>As Dave Scott’s boots come into view, he is hopping from rung to rung with his feet together, undoubtedly guiding himself with his hands. As he hops down to the footpad, he lets his hands slide down the outer rails of the ladder and then, letting go of the ladder with his left hand, steps off the footpad and rotates to his left as he looks off to the northwest. After a few seconds, he releases his right hand and turns to his right and appears to look up at the spacecraft.</a:t>
            </a:r>
          </a:p>
          <a:p>
            <a:pPr marL="628650" lvl="1" indent="-171450">
              <a:buFont typeface="Arial" panose="020B0604020202020204" pitchFamily="34" charset="0"/>
              <a:buChar char="•"/>
            </a:pPr>
            <a:r>
              <a:rPr lang="en-US" b="1" i="0" baseline="0" dirty="0"/>
              <a:t>119:55:42</a:t>
            </a:r>
            <a:r>
              <a:rPr lang="en-US" i="0" baseline="0" dirty="0"/>
              <a:t> Joe Allen (EVA </a:t>
            </a:r>
            <a:r>
              <a:rPr lang="en-US" i="0" baseline="0" dirty="0" err="1"/>
              <a:t>CapCom</a:t>
            </a:r>
            <a:r>
              <a:rPr lang="en-US" i="0" baseline="0" dirty="0"/>
              <a:t>): Dave, an extraordinary television picture here.</a:t>
            </a:r>
          </a:p>
          <a:p>
            <a:pPr marL="628650" lvl="1" indent="-171450">
              <a:buFont typeface="Arial" panose="020B0604020202020204" pitchFamily="34" charset="0"/>
              <a:buChar char="•"/>
            </a:pPr>
            <a:r>
              <a:rPr lang="en-US" b="1" i="0" baseline="0" dirty="0"/>
              <a:t>119:55:45</a:t>
            </a:r>
            <a:r>
              <a:rPr lang="en-US" i="0" baseline="0" dirty="0"/>
              <a:t> Scott: Okay, Houston. As I stand out here in the wonders of the unknown at Hadley, I sort of realize there’s a fundamental truth to our nature. Man must explore. (Pause) And this is exploration at its greatest. (Long Pause as Dave moves away from the TV camera) Well, I see why we’re in a tilt. (Pause) We’ve got...(Laughs) That’s very interesting. There’s so much hummocky ground around here (that) we’re on a slope of probably about 10 degrees. And the left-rear foot pad is probably about 2 feet lower than the right-rear foot pad. And the left-front’s a little low too. But the LM looks like it’s in good shape. The Rover’s in good shape. </a:t>
            </a:r>
          </a:p>
        </p:txBody>
      </p:sp>
      <p:sp>
        <p:nvSpPr>
          <p:cNvPr id="4" name="Slide Number Placeholder 3"/>
          <p:cNvSpPr>
            <a:spLocks noGrp="1"/>
          </p:cNvSpPr>
          <p:nvPr>
            <p:ph type="sldNum" sz="quarter" idx="5"/>
          </p:nvPr>
        </p:nvSpPr>
        <p:spPr/>
        <p:txBody>
          <a:bodyPr/>
          <a:lstStyle/>
          <a:p>
            <a:fld id="{BBC85203-AFB5-4C5F-A739-A15855DE2D17}" type="slidenum">
              <a:rPr lang="en-US" smtClean="0"/>
              <a:t>13</a:t>
            </a:fld>
            <a:endParaRPr lang="en-US" dirty="0"/>
          </a:p>
        </p:txBody>
      </p:sp>
    </p:spTree>
    <p:extLst>
      <p:ext uri="{BB962C8B-B14F-4D97-AF65-F5344CB8AC3E}">
        <p14:creationId xmlns:p14="http://schemas.microsoft.com/office/powerpoint/2010/main" val="532506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-Image credit: </a:t>
            </a:r>
            <a:r>
              <a:rPr lang="en-US" i="1" dirty="0"/>
              <a:t>NASA</a:t>
            </a:r>
            <a:r>
              <a:rPr lang="en-US" i="0" dirty="0"/>
              <a:t> </a:t>
            </a:r>
            <a:r>
              <a:rPr lang="en-US" i="0" dirty="0">
                <a:sym typeface="Wingdings" panose="05000000000000000000" pitchFamily="2" charset="2"/>
              </a:rPr>
              <a:t> Here, Jim Irwin salutes the American flag while standing beside the lunar module and rover.</a:t>
            </a:r>
            <a:endParaRPr lang="en-US" i="0" dirty="0"/>
          </a:p>
          <a:p>
            <a:r>
              <a:rPr lang="en-US" sz="1200" b="0" i="0" kern="1200" dirty="0">
                <a:solidFill>
                  <a:schemeClr val="tx1"/>
                </a:solidFill>
                <a:effectLst/>
                <a:latin typeface="+mn-lt"/>
                <a:ea typeface="+mn-ea"/>
                <a:cs typeface="+mn-cs"/>
              </a:rPr>
              <a:t>-In addition to their geologic studies, the Apollo 15 crew performed several experiments on the lunar surface. The results of some of these experiments were either radioed to Earth by the crew or returned to Earth for laboratory analysis. Other experiments were deployed by the crew and then monitored from Earth by radio telemetry after the crew departed. This group of experiments was termed the Apollo Lunar Surface Experiment Package (ALSEP).</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Soil Mechanics Investigation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Solar Wind Composition Experiment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Laser Ranging Retroreflector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Apollo Lunar Surface Experiments Package (ALSEP) deployment:</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Each ALSEP experiment was connected by a cable to the ALSEP central station, which provided radio communication to Earth and electrical power from a radioisotope thermal generator.</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Passive Seismic Experiment</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Heat Flow Experiment</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Lunar Surface Magnetometer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Cold Cathode Gauge (CCIG)</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Suprathermal Ion Detector Experiment (SIDE)</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rPr>
              <a:t>Solar Wind Spectrometer</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Lunar Dust Detector</a:t>
            </a:r>
          </a:p>
          <a:p>
            <a:r>
              <a:rPr lang="en-US" sz="1200" b="0" i="0" kern="1200" dirty="0">
                <a:solidFill>
                  <a:schemeClr val="tx1"/>
                </a:solidFill>
                <a:effectLst/>
                <a:latin typeface="+mn-lt"/>
                <a:ea typeface="+mn-ea"/>
                <a:cs typeface="+mn-cs"/>
              </a:rPr>
              <a:t>-In addition to their studies on the lunar surface, the Apollo 15 crew performed intensive studies of the Moon from lunar orbit. In addition to photography performed with hand-held cameras in the Command Module, a series of experiments were carried in the Scientific Instrument Module (SIM) on the Service Module. The same suite of SIM bay instruments was also flown on Apollo 16.</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Metric and Panoramic cameras</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Laser Altimeter</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S-Band Transponder Experiment</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X-ray Fluorescence Spectrometer Experiment</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Gamma-ray Spectrometer Experiment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Alpha Particle Spectrometer Experiment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Orbital Mass Spectrometer Experiment</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Bistatic Radar Experiment</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Apollo 15 Particles and Fields Subsatellite (PFS-1)</a:t>
            </a:r>
          </a:p>
          <a:p>
            <a:r>
              <a:rPr lang="en-US" sz="1200" b="0" i="0" kern="1200" dirty="0">
                <a:solidFill>
                  <a:schemeClr val="tx1"/>
                </a:solidFill>
                <a:effectLst/>
                <a:latin typeface="+mn-lt"/>
                <a:ea typeface="+mn-ea"/>
                <a:cs typeface="+mn-cs"/>
              </a:rPr>
              <a:t>-In addition to their lunar studies, the Apollo 15 crew performed several experiments intended to explore various aspects of the space environment.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Window Meteoroid Experiment</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Light Flashes Experiment</a:t>
            </a:r>
          </a:p>
          <a:p>
            <a:r>
              <a:rPr lang="en-US" sz="1200" b="0" i="0" kern="1200" dirty="0">
                <a:solidFill>
                  <a:schemeClr val="tx1"/>
                </a:solidFill>
                <a:effectLst/>
                <a:latin typeface="+mn-lt"/>
                <a:ea typeface="+mn-ea"/>
                <a:cs typeface="+mn-cs"/>
              </a:rPr>
              <a:t>-More info: </a:t>
            </a:r>
            <a:r>
              <a:rPr lang="en-US" sz="1200" b="0" i="1" kern="1200" dirty="0">
                <a:solidFill>
                  <a:schemeClr val="tx1"/>
                </a:solidFill>
                <a:effectLst/>
                <a:latin typeface="+mn-lt"/>
                <a:ea typeface="+mn-ea"/>
                <a:cs typeface="+mn-cs"/>
              </a:rPr>
              <a:t>https://www.lpi.usra.edu/lunar/missions/apollo/apollo_15/experiments/</a:t>
            </a:r>
            <a:r>
              <a:rPr lang="en-US" sz="1200" b="0" i="0" kern="1200" dirty="0">
                <a:solidFill>
                  <a:schemeClr val="tx1"/>
                </a:solidFill>
                <a:effectLst/>
                <a:latin typeface="+mn-lt"/>
                <a:ea typeface="+mn-ea"/>
                <a:cs typeface="+mn-cs"/>
              </a:rPr>
              <a:t> ; </a:t>
            </a:r>
            <a:r>
              <a:rPr lang="en-US" i="1" dirty="0"/>
              <a:t>https://www.hq.nasa.gov/alsj/a15/a15mr-4.htm</a:t>
            </a:r>
          </a:p>
        </p:txBody>
      </p:sp>
      <p:sp>
        <p:nvSpPr>
          <p:cNvPr id="4" name="Slide Number Placeholder 3"/>
          <p:cNvSpPr>
            <a:spLocks noGrp="1"/>
          </p:cNvSpPr>
          <p:nvPr>
            <p:ph type="sldNum" sz="quarter" idx="5"/>
          </p:nvPr>
        </p:nvSpPr>
        <p:spPr/>
        <p:txBody>
          <a:bodyPr/>
          <a:lstStyle/>
          <a:p>
            <a:fld id="{BBC85203-AFB5-4C5F-A739-A15855DE2D17}" type="slidenum">
              <a:rPr lang="en-US" smtClean="0"/>
              <a:t>14</a:t>
            </a:fld>
            <a:endParaRPr lang="en-US" dirty="0"/>
          </a:p>
        </p:txBody>
      </p:sp>
    </p:spTree>
    <p:extLst>
      <p:ext uri="{BB962C8B-B14F-4D97-AF65-F5344CB8AC3E}">
        <p14:creationId xmlns:p14="http://schemas.microsoft.com/office/powerpoint/2010/main" val="13374970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-Image credit: </a:t>
            </a:r>
            <a:r>
              <a:rPr lang="en-US" i="1" dirty="0"/>
              <a:t>NASA </a:t>
            </a:r>
            <a:r>
              <a:rPr lang="en-US" i="0" dirty="0">
                <a:sym typeface="Wingdings" panose="05000000000000000000" pitchFamily="2" charset="2"/>
              </a:rPr>
              <a:t></a:t>
            </a:r>
            <a:r>
              <a:rPr lang="en-US" i="0" dirty="0"/>
              <a:t> </a:t>
            </a:r>
            <a:r>
              <a:rPr lang="en-US" sz="1200" b="0" i="0" kern="1200" dirty="0">
                <a:solidFill>
                  <a:schemeClr val="tx1"/>
                </a:solidFill>
                <a:effectLst/>
                <a:latin typeface="+mn-lt"/>
                <a:ea typeface="+mn-ea"/>
                <a:cs typeface="+mn-cs"/>
              </a:rPr>
              <a:t>Dave Scott is using the rammer-jammer to probe the west Heat Flow hole. He has the Heat Flow sensor in his left hand and the vise/wrench in his right thigh pocket. In the drill-stem rack in the foreground, we can see the sections of the deep core that he has yet to drill. Image ID: AS15-92-12407.</a:t>
            </a:r>
            <a:endParaRPr lang="en-US" i="0" dirty="0">
              <a:sym typeface="Wingdings" panose="05000000000000000000" pitchFamily="2" charset="2"/>
            </a:endParaRPr>
          </a:p>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baseline="0" dirty="0">
                <a:sym typeface="Wingdings" panose="05000000000000000000" pitchFamily="2" charset="2"/>
              </a:rPr>
              <a:t>-</a:t>
            </a:r>
            <a:r>
              <a:rPr lang="en-US" sz="1200" b="0" i="0" kern="1200" dirty="0">
                <a:solidFill>
                  <a:schemeClr val="tx1"/>
                </a:solidFill>
                <a:effectLst/>
                <a:latin typeface="+mn-lt"/>
                <a:ea typeface="+mn-ea"/>
                <a:cs typeface="+mn-cs"/>
              </a:rPr>
              <a:t>Core tubes were used to obtain samples from below the Moon’s surface</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and were either pounded into the surface with a hammer or</a:t>
            </a:r>
            <a:r>
              <a:rPr lang="en-US" sz="1200" b="0" i="0" kern="1200" baseline="0" dirty="0">
                <a:solidFill>
                  <a:schemeClr val="tx1"/>
                </a:solidFill>
                <a:effectLst/>
                <a:latin typeface="+mn-lt"/>
                <a:ea typeface="+mn-ea"/>
                <a:cs typeface="+mn-cs"/>
              </a:rPr>
              <a:t> with the Apollo Lunar Surface Drill (Apollos 15-17)</a:t>
            </a:r>
            <a:r>
              <a:rPr lang="en-US" sz="1200" b="0" i="0" kern="1200" dirty="0">
                <a:solidFill>
                  <a:schemeClr val="tx1"/>
                </a:solidFill>
                <a:effectLst/>
                <a:latin typeface="+mn-lt"/>
                <a:ea typeface="+mn-ea"/>
                <a:cs typeface="+mn-cs"/>
              </a:rPr>
              <a:t>.</a:t>
            </a:r>
            <a:endParaRPr lang="en-US" dirty="0"/>
          </a:p>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-The Apollo Lunar Surface Drill, used for the first time on Apollo 15, provided a means for one astronaut to emplace the Heat Flow Experiment probes below the lunar surface and collect a subsurface core. The performance of the drill was good. However, full depth penetration with the bore stems was a problem and extracting the core stems proved difficult (the cause of the problems was that it was assumed that the lunar soil was looser than it really was). </a:t>
            </a:r>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difficulty in the actual drilling activity was shown by Dave Scott’s hands, which would carry bruised fingernails from his efforts for several weeks after the mission.</a:t>
            </a:r>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More info on the drilling problems: </a:t>
            </a:r>
            <a:r>
              <a:rPr lang="en-US" i="1" dirty="0"/>
              <a:t>https://www.hq.nasa.gov/alsj/a15/a15carrier.html </a:t>
            </a:r>
            <a:r>
              <a:rPr lang="en-US" i="0" dirty="0"/>
              <a:t>; </a:t>
            </a:r>
            <a:r>
              <a:rPr lang="en-US" i="1" dirty="0"/>
              <a:t>https://www.hq.nasa.gov/alsj/a15/a15.alsepdep.html</a:t>
            </a:r>
          </a:p>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-Two styles of core tubes were used on the Moon to obtain continuous soil columns down to 70 cm in depth. </a:t>
            </a:r>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initial style, used on Apollos</a:t>
            </a:r>
            <a:r>
              <a:rPr lang="en-US" baseline="0" dirty="0"/>
              <a:t> 11, 12, &amp; 14</a:t>
            </a:r>
            <a:r>
              <a:rPr lang="en-US" dirty="0"/>
              <a:t>, was a thick-walled, small diameter (2 cm) tube called a </a:t>
            </a:r>
            <a:r>
              <a:rPr lang="en-US" b="1" dirty="0"/>
              <a:t>core tube</a:t>
            </a:r>
            <a:r>
              <a:rPr lang="en-US" dirty="0"/>
              <a:t>. This tube was designed to be easily opened in the laboratory; however, the soil column obtained in this type of tube was disturbed by the collection process. </a:t>
            </a:r>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Therefore, a wider diameter (4</a:t>
            </a:r>
            <a:r>
              <a:rPr lang="en-US" baseline="0" dirty="0"/>
              <a:t> cm)</a:t>
            </a:r>
            <a:r>
              <a:rPr lang="en-US" dirty="0"/>
              <a:t> tube with thinner walls was designed and fabricated for the last three missions (Apollos 15, 16, &amp; 17). This tube was called a </a:t>
            </a:r>
            <a:r>
              <a:rPr lang="en-US" b="1" dirty="0"/>
              <a:t>drive tube </a:t>
            </a:r>
            <a:r>
              <a:rPr lang="en-US" dirty="0"/>
              <a:t>to distinguish it from the earlier core tube (both tubes took cores and both tubes were driven into the lunar regolith). A soil column collected in a drive tube was not significantly distorted by the coring process.</a:t>
            </a:r>
          </a:p>
          <a:p>
            <a:pPr marL="0" marR="0" lvl="4"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sym typeface="Wingdings" panose="05000000000000000000" pitchFamily="2" charset="2"/>
              </a:rPr>
              <a:t>-More info on Apollo lunar surface geological sampling tools: </a:t>
            </a:r>
            <a:r>
              <a:rPr lang="en-US" i="1" dirty="0">
                <a:sym typeface="Wingdings" panose="05000000000000000000" pitchFamily="2" charset="2"/>
              </a:rPr>
              <a:t>https://curator.jsc.nasa.gov/lunar/catalogs/other/jsc23454toolcatalog.pdf</a:t>
            </a:r>
          </a:p>
        </p:txBody>
      </p:sp>
      <p:sp>
        <p:nvSpPr>
          <p:cNvPr id="4" name="Slide Number Placeholder 3"/>
          <p:cNvSpPr>
            <a:spLocks noGrp="1"/>
          </p:cNvSpPr>
          <p:nvPr>
            <p:ph type="sldNum" sz="quarter" idx="5"/>
          </p:nvPr>
        </p:nvSpPr>
        <p:spPr/>
        <p:txBody>
          <a:bodyPr/>
          <a:lstStyle/>
          <a:p>
            <a:fld id="{BBC85203-AFB5-4C5F-A739-A15855DE2D17}" type="slidenum">
              <a:rPr lang="en-US" smtClean="0"/>
              <a:t>15</a:t>
            </a:fld>
            <a:endParaRPr lang="en-US" dirty="0"/>
          </a:p>
        </p:txBody>
      </p:sp>
    </p:spTree>
    <p:extLst>
      <p:ext uri="{BB962C8B-B14F-4D97-AF65-F5344CB8AC3E}">
        <p14:creationId xmlns:p14="http://schemas.microsoft.com/office/powerpoint/2010/main" val="2699565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a:t>NASA</a:t>
            </a:r>
            <a:r>
              <a:rPr lang="en-US" i="0" dirty="0"/>
              <a:t> </a:t>
            </a:r>
            <a:r>
              <a:rPr lang="en-US" i="0" dirty="0">
                <a:sym typeface="Wingdings" panose="05000000000000000000" pitchFamily="2" charset="2"/>
              </a:rPr>
              <a:t> Dave Scott took this cross-Sun from the south of the Lunar Ranging Retroreflector (LRRR), showing the orientation gnomon and bubble level. Image ID: </a:t>
            </a:r>
            <a:r>
              <a:rPr lang="en-US" sz="1200" b="0" i="0" kern="1200" dirty="0">
                <a:solidFill>
                  <a:schemeClr val="tx1"/>
                </a:solidFill>
                <a:effectLst/>
                <a:latin typeface="+mn-lt"/>
                <a:ea typeface="+mn-ea"/>
                <a:cs typeface="+mn-cs"/>
              </a:rPr>
              <a:t>AS15-85-11468.</a:t>
            </a:r>
            <a:endParaRPr lang="en-US" i="0" dirty="0">
              <a:sym typeface="Wingdings" panose="05000000000000000000" pitchFamily="2" charset="2"/>
            </a:endParaRPr>
          </a:p>
          <a:p>
            <a:r>
              <a:rPr lang="en-US" i="0" dirty="0"/>
              <a:t>-</a:t>
            </a:r>
            <a:r>
              <a:rPr lang="en-US" sz="1200" b="0" i="0" kern="1200" dirty="0">
                <a:solidFill>
                  <a:schemeClr val="tx1"/>
                </a:solidFill>
                <a:effectLst/>
                <a:latin typeface="+mn-lt"/>
                <a:ea typeface="+mn-ea"/>
                <a:cs typeface="+mn-cs"/>
              </a:rPr>
              <a:t>In addition to their geologic studies, the Apollo 15 crew performed several experiments on the lunar surface</a:t>
            </a:r>
            <a:r>
              <a:rPr lang="en-US" i="0" dirty="0"/>
              <a:t>. </a:t>
            </a:r>
          </a:p>
          <a:p>
            <a:pPr marL="628650" lvl="1" indent="-171450">
              <a:buFont typeface="Arial" panose="020B0604020202020204" pitchFamily="34" charset="0"/>
              <a:buChar char="•"/>
            </a:pPr>
            <a:r>
              <a:rPr lang="en-US" i="0" dirty="0"/>
              <a:t>The Soil Mechanics Investigation studied the properties of the lunar soil.</a:t>
            </a:r>
          </a:p>
          <a:p>
            <a:pPr marL="628650" lvl="1" indent="-171450">
              <a:buFont typeface="Arial" panose="020B0604020202020204" pitchFamily="34" charset="0"/>
              <a:buChar char="•"/>
            </a:pPr>
            <a:r>
              <a:rPr lang="en-US" i="0" dirty="0"/>
              <a:t>The Solar Wind Composition Experiment collected samples of the solar wind (electrically charged particles emitted by the Sun), allowing the chemical composition of the solar wind to be measured.</a:t>
            </a:r>
          </a:p>
          <a:p>
            <a:pPr marL="1085850" lvl="2" indent="-171450">
              <a:buFont typeface="Arial" panose="020B0604020202020204" pitchFamily="34" charset="0"/>
              <a:buChar char="•"/>
            </a:pPr>
            <a:r>
              <a:rPr lang="en-US" i="0" dirty="0"/>
              <a:t>The Solar Wind Composition Experiment was performed on Apollos 11, 12, 14, 15, and 16. </a:t>
            </a:r>
          </a:p>
          <a:p>
            <a:pPr marL="1085850" lvl="2" indent="-171450">
              <a:buFont typeface="Arial" panose="020B0604020202020204" pitchFamily="34" charset="0"/>
              <a:buChar char="•"/>
            </a:pPr>
            <a:r>
              <a:rPr lang="en-US" i="0" dirty="0"/>
              <a:t>On</a:t>
            </a:r>
            <a:r>
              <a:rPr lang="en-US" i="0" baseline="0" dirty="0"/>
              <a:t> Apollo 15, t</a:t>
            </a:r>
            <a:r>
              <a:rPr lang="en-US" i="0" dirty="0"/>
              <a:t>he experiment was deployed roughly 15 m (50 ft) southwest of the lunar module at the end of the first EVA period and was retrieved at the end of the third EVA period, for a total foil exposure time of 41 hours and 8 min. Afterward, the aluminum foil was removed and returned to Earth for analysis.</a:t>
            </a:r>
          </a:p>
          <a:p>
            <a:pPr marL="628650" lvl="1" indent="-171450">
              <a:buFont typeface="Arial" panose="020B0604020202020204" pitchFamily="34" charset="0"/>
              <a:buChar char="•"/>
            </a:pPr>
            <a:r>
              <a:rPr lang="en-US" i="0" dirty="0"/>
              <a:t>Laser Ranging</a:t>
            </a:r>
            <a:r>
              <a:rPr lang="en-US" i="0" baseline="0" dirty="0"/>
              <a:t> Retroreflector (LRRR): </a:t>
            </a:r>
            <a:r>
              <a:rPr lang="en-US" sz="1200" kern="1200" dirty="0">
                <a:solidFill>
                  <a:schemeClr val="tx1"/>
                </a:solidFill>
                <a:effectLst/>
                <a:latin typeface="+mn-lt"/>
                <a:ea typeface="+mn-ea"/>
                <a:cs typeface="+mn-cs"/>
              </a:rPr>
              <a:t>Lasers fired from Earth are bounced back by the Laser Ranging Retroreflector to precisely measure the distance to the Moon.</a:t>
            </a:r>
          </a:p>
          <a:p>
            <a:pPr marL="1085850" lvl="2" indent="-171450">
              <a:buFont typeface="Arial" panose="020B0604020202020204" pitchFamily="34" charset="0"/>
              <a:buChar char="•"/>
            </a:pPr>
            <a:r>
              <a:rPr lang="en-US" i="0" kern="1200" dirty="0">
                <a:solidFill>
                  <a:schemeClr val="tx1"/>
                </a:solidFill>
                <a:effectLst/>
                <a:latin typeface="+mn-lt"/>
                <a:ea typeface="+mn-ea"/>
                <a:cs typeface="+mn-cs"/>
              </a:rPr>
              <a:t>The Laser Ranging Retroreflector experiment was deployed on Apollos 11, 14, and 15 and has produced many important measurements, including an improved knowledge of the Moon’s orbit and the rate at which it is receding from Earth (currently 3.8 cm/</a:t>
            </a:r>
            <a:r>
              <a:rPr lang="en-US" i="0" kern="1200" dirty="0" err="1">
                <a:solidFill>
                  <a:schemeClr val="tx1"/>
                </a:solidFill>
                <a:effectLst/>
                <a:latin typeface="+mn-lt"/>
                <a:ea typeface="+mn-ea"/>
                <a:cs typeface="+mn-cs"/>
              </a:rPr>
              <a:t>yr</a:t>
            </a:r>
            <a:r>
              <a:rPr lang="en-US" i="0" kern="1200" dirty="0">
                <a:solidFill>
                  <a:schemeClr val="tx1"/>
                </a:solidFill>
                <a:effectLst/>
                <a:latin typeface="+mn-lt"/>
                <a:ea typeface="+mn-ea"/>
                <a:cs typeface="+mn-cs"/>
              </a:rPr>
              <a:t>) and of variations in the rotation of the Moon.</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kern="1200" dirty="0">
                <a:solidFill>
                  <a:schemeClr val="tx1"/>
                </a:solidFill>
                <a:effectLst/>
                <a:latin typeface="+mn-lt"/>
                <a:ea typeface="+mn-ea"/>
                <a:cs typeface="+mn-cs"/>
              </a:rPr>
              <a:t>The LRRR reflects laser pulses back to the telescopes on Earth used to illuminate it. By measuring the two-way travel time between the telescope and the LRRR, experiments can determine the distance between the two to a few centimeters.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It consists of a series of corner-cube reflectors, which are a special type of mirror with the property of always reflecting an incoming light beam back in the direction it came from.</a:t>
            </a:r>
            <a:endParaRPr lang="en-US" i="0" dirty="0"/>
          </a:p>
          <a:p>
            <a:r>
              <a:rPr lang="en-US" i="0" dirty="0"/>
              <a:t>-More info: </a:t>
            </a:r>
            <a:r>
              <a:rPr lang="en-US" i="1" dirty="0"/>
              <a:t>https://www.lpi.usra.edu/lunar/missions/apollo/apollo_15/experiments/</a:t>
            </a:r>
            <a:r>
              <a:rPr lang="en-US" i="0" dirty="0"/>
              <a:t>; </a:t>
            </a:r>
            <a:r>
              <a:rPr lang="en-US" i="1" dirty="0"/>
              <a:t>https://www.hq.nasa.gov/alsj/a15/a15mr-4.htm</a:t>
            </a:r>
          </a:p>
        </p:txBody>
      </p:sp>
      <p:sp>
        <p:nvSpPr>
          <p:cNvPr id="4" name="Slide Number Placeholder 3"/>
          <p:cNvSpPr>
            <a:spLocks noGrp="1"/>
          </p:cNvSpPr>
          <p:nvPr>
            <p:ph type="sldNum" sz="quarter" idx="5"/>
          </p:nvPr>
        </p:nvSpPr>
        <p:spPr/>
        <p:txBody>
          <a:bodyPr/>
          <a:lstStyle/>
          <a:p>
            <a:fld id="{BBC85203-AFB5-4C5F-A739-A15855DE2D17}" type="slidenum">
              <a:rPr lang="en-US" smtClean="0"/>
              <a:t>16</a:t>
            </a:fld>
            <a:endParaRPr lang="en-US" dirty="0"/>
          </a:p>
        </p:txBody>
      </p:sp>
    </p:spTree>
    <p:extLst>
      <p:ext uri="{BB962C8B-B14F-4D97-AF65-F5344CB8AC3E}">
        <p14:creationId xmlns:p14="http://schemas.microsoft.com/office/powerpoint/2010/main" val="1693438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lvl="1" indent="0">
              <a:buFont typeface="Arial" panose="020B0604020202020204" pitchFamily="34" charset="0"/>
              <a:buNone/>
            </a:pPr>
            <a:r>
              <a:rPr lang="en-US" i="0" dirty="0"/>
              <a:t>-Image credit: </a:t>
            </a:r>
            <a:r>
              <a:rPr lang="en-US" i="1" dirty="0"/>
              <a:t>NASA</a:t>
            </a:r>
            <a:r>
              <a:rPr lang="en-US" i="0" dirty="0"/>
              <a:t> </a:t>
            </a:r>
            <a:r>
              <a:rPr lang="en-US" i="0" dirty="0">
                <a:sym typeface="Wingdings" panose="05000000000000000000" pitchFamily="2" charset="2"/>
              </a:rPr>
              <a:t> This image shows </a:t>
            </a:r>
            <a:r>
              <a:rPr lang="en-US" sz="1200" b="0" i="0" kern="1200" dirty="0">
                <a:solidFill>
                  <a:schemeClr val="tx1"/>
                </a:solidFill>
                <a:effectLst/>
                <a:latin typeface="+mn-lt"/>
                <a:ea typeface="+mn-ea"/>
                <a:cs typeface="+mn-cs"/>
              </a:rPr>
              <a:t>the ALSEP Central Station, Solar Wind Spectrometer, Magnetometer, Heat Flow Electronics, SIDE/CCIG, and drill-stem rack.</a:t>
            </a:r>
            <a:r>
              <a:rPr lang="en-US" i="0" dirty="0">
                <a:sym typeface="Wingdings" panose="05000000000000000000" pitchFamily="2" charset="2"/>
              </a:rPr>
              <a:t> Image ID: </a:t>
            </a:r>
            <a:r>
              <a:rPr lang="en-US" sz="1200" b="0" i="0" kern="1200" dirty="0">
                <a:solidFill>
                  <a:schemeClr val="tx1"/>
                </a:solidFill>
                <a:effectLst/>
                <a:latin typeface="+mn-lt"/>
                <a:ea typeface="+mn-ea"/>
                <a:cs typeface="+mn-cs"/>
              </a:rPr>
              <a:t>AS15-92-12421.</a:t>
            </a:r>
            <a:endParaRPr lang="en-US" i="0" dirty="0">
              <a:sym typeface="Wingdings" panose="05000000000000000000" pitchFamily="2" charset="2"/>
            </a:endParaRPr>
          </a:p>
          <a:p>
            <a:pPr marL="0" lvl="1" indent="0">
              <a:buFont typeface="Arial" panose="020B0604020202020204" pitchFamily="34" charset="0"/>
              <a:buNone/>
            </a:pPr>
            <a:r>
              <a:rPr lang="en-US" sz="1200" b="0" i="0" kern="1200" dirty="0">
                <a:solidFill>
                  <a:schemeClr val="tx1"/>
                </a:solidFill>
                <a:effectLst/>
                <a:latin typeface="+mn-lt"/>
                <a:ea typeface="+mn-ea"/>
                <a:cs typeface="+mn-cs"/>
              </a:rPr>
              <a:t>-The </a:t>
            </a:r>
            <a:r>
              <a:rPr lang="en-US" i="0" dirty="0"/>
              <a:t>Apollo Lunar Surface Experiments Package (</a:t>
            </a:r>
            <a:r>
              <a:rPr lang="en-US" sz="1200" b="0" i="0" kern="1200" dirty="0">
                <a:solidFill>
                  <a:schemeClr val="tx1"/>
                </a:solidFill>
                <a:effectLst/>
                <a:latin typeface="+mn-lt"/>
                <a:ea typeface="+mn-ea"/>
                <a:cs typeface="+mn-cs"/>
              </a:rPr>
              <a:t>ALSEP) system consisted of a central station with a</a:t>
            </a:r>
            <a:r>
              <a:rPr lang="en-US" sz="1200" b="0" i="0" kern="1200" baseline="0" dirty="0">
                <a:solidFill>
                  <a:schemeClr val="tx1"/>
                </a:solidFill>
                <a:effectLst/>
                <a:latin typeface="+mn-lt"/>
                <a:ea typeface="+mn-ea"/>
                <a:cs typeface="+mn-cs"/>
              </a:rPr>
              <a:t> communications package and with leads running out to the instruments placed around it.</a:t>
            </a:r>
          </a:p>
          <a:p>
            <a:pPr marL="628650" lvl="2" indent="-171450">
              <a:buFont typeface="Arial" panose="020B0604020202020204" pitchFamily="34" charset="0"/>
              <a:buChar char="•"/>
            </a:pPr>
            <a:r>
              <a:rPr lang="en-US" sz="1200" b="0" i="0" kern="1200" baseline="0" dirty="0">
                <a:solidFill>
                  <a:schemeClr val="tx1"/>
                </a:solidFill>
                <a:effectLst/>
                <a:latin typeface="+mn-lt"/>
                <a:ea typeface="+mn-ea"/>
                <a:cs typeface="+mn-cs"/>
              </a:rPr>
              <a:t>Power was supplied by a radioisotope thermo-electric generator (RTG) – a plutonium fuel element was used.</a:t>
            </a:r>
          </a:p>
          <a:p>
            <a:pPr marL="628650" lvl="2" indent="-171450">
              <a:buFont typeface="Arial" panose="020B0604020202020204" pitchFamily="34" charset="0"/>
              <a:buChar char="•"/>
            </a:pPr>
            <a:r>
              <a:rPr lang="en-US" sz="1200" b="0" i="0" kern="1200" baseline="0" dirty="0">
                <a:solidFill>
                  <a:schemeClr val="tx1"/>
                </a:solidFill>
                <a:effectLst/>
                <a:latin typeface="+mn-lt"/>
                <a:ea typeface="+mn-ea"/>
                <a:cs typeface="+mn-cs"/>
              </a:rPr>
              <a:t>The power required by the whole station and experiments was less than the power of a 75-watt light bulb!</a:t>
            </a:r>
            <a:endParaRPr lang="en-US" sz="1200" b="0" i="0" kern="1200" dirty="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-Apollo</a:t>
            </a:r>
            <a:r>
              <a:rPr lang="en-US" sz="1200" b="0" i="0" kern="1200" baseline="0" dirty="0">
                <a:solidFill>
                  <a:schemeClr val="tx1"/>
                </a:solidFill>
                <a:effectLst/>
                <a:latin typeface="+mn-lt"/>
                <a:ea typeface="+mn-ea"/>
                <a:cs typeface="+mn-cs"/>
              </a:rPr>
              <a:t> 15’s </a:t>
            </a:r>
            <a:r>
              <a:rPr lang="en-US" i="0" dirty="0"/>
              <a:t>ALSEP consisted of 7 experiments: Passive Seismic Experiment, Heat Flow Experiment, Lunar Surface Magnetometer, Cold Cathode Gauge (CCIG), Suprathermal Ion Detector Experiment (SIDE), Solar Wind Spectrometer, &amp; Lunar Dust Detector.</a:t>
            </a:r>
          </a:p>
          <a:p>
            <a:pPr marL="628650" lvl="3" indent="-171450">
              <a:buFont typeface="Arial" panose="020B0604020202020204" pitchFamily="34" charset="0"/>
              <a:buChar char="•"/>
            </a:pPr>
            <a:r>
              <a:rPr lang="en-US" sz="1200" b="0" i="0" kern="1200" dirty="0">
                <a:solidFill>
                  <a:schemeClr val="tx1"/>
                </a:solidFill>
                <a:effectLst/>
                <a:latin typeface="+mn-lt"/>
                <a:ea typeface="+mn-ea"/>
                <a:cs typeface="+mn-cs"/>
              </a:rPr>
              <a:t>Passive Seismic Experiment: detected lunar “moonquakes” and provided information about the internal structure of the Moon.</a:t>
            </a:r>
          </a:p>
          <a:p>
            <a:pPr marL="628650" lvl="3" indent="-171450">
              <a:buFont typeface="Arial" panose="020B0604020202020204" pitchFamily="34" charset="0"/>
              <a:buChar char="•"/>
            </a:pPr>
            <a:r>
              <a:rPr lang="en-US" sz="1200" b="0" i="0" kern="1200" dirty="0">
                <a:solidFill>
                  <a:schemeClr val="tx1"/>
                </a:solidFill>
                <a:effectLst/>
                <a:latin typeface="+mn-lt"/>
                <a:ea typeface="+mn-ea"/>
                <a:cs typeface="+mn-cs"/>
              </a:rPr>
              <a:t>Heat Flow Experiment: measured the amount of heat coming out of the Moon.</a:t>
            </a:r>
          </a:p>
          <a:p>
            <a:pPr marL="1085850" lvl="4" indent="-171450">
              <a:buFont typeface="Arial" panose="020B0604020202020204" pitchFamily="34" charset="0"/>
              <a:buChar char="•"/>
            </a:pPr>
            <a:r>
              <a:rPr lang="en-US" sz="1200" b="0" i="0" kern="1200" dirty="0">
                <a:solidFill>
                  <a:schemeClr val="tx1"/>
                </a:solidFill>
                <a:effectLst/>
                <a:latin typeface="+mn-lt"/>
                <a:ea typeface="+mn-ea"/>
                <a:cs typeface="+mn-cs"/>
              </a:rPr>
              <a:t>The rate at which a planet loses its internal heat to space is an important control on the level of tectonism (faulting and folding of the planet’s surface due to internal deformation) and volcanic activity on the planet. This loss of internal heat was measured by the Heat Flow Experiment on Apollos 15 and 17. This experiment was also attempted on Apollo 16 but failed due to a broken cable connection.</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-More</a:t>
            </a:r>
            <a:r>
              <a:rPr lang="en-US" sz="1200" b="0" i="0" kern="1200" baseline="0" dirty="0">
                <a:solidFill>
                  <a:schemeClr val="tx1"/>
                </a:solidFill>
                <a:effectLst/>
                <a:latin typeface="+mn-lt"/>
                <a:ea typeface="+mn-ea"/>
                <a:cs typeface="+mn-cs"/>
              </a:rPr>
              <a:t> info on ALSEP: </a:t>
            </a:r>
            <a:r>
              <a:rPr lang="en-US" sz="1200" b="0" i="1" kern="1200" baseline="0" dirty="0">
                <a:solidFill>
                  <a:schemeClr val="tx1"/>
                </a:solidFill>
                <a:effectLst/>
                <a:latin typeface="+mn-lt"/>
                <a:ea typeface="+mn-ea"/>
                <a:cs typeface="+mn-cs"/>
              </a:rPr>
              <a:t>https://www.hq.nasa.gov/alsj/HamishALSEP.html</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17</a:t>
            </a:fld>
            <a:endParaRPr lang="en-US" dirty="0"/>
          </a:p>
        </p:txBody>
      </p:sp>
    </p:spTree>
    <p:extLst>
      <p:ext uri="{BB962C8B-B14F-4D97-AF65-F5344CB8AC3E}">
        <p14:creationId xmlns:p14="http://schemas.microsoft.com/office/powerpoint/2010/main" val="41160278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lvl="1" indent="0">
              <a:buFont typeface="Arial" panose="020B0604020202020204" pitchFamily="34" charset="0"/>
              <a:buNone/>
            </a:pPr>
            <a:r>
              <a:rPr lang="en-US" i="0" dirty="0"/>
              <a:t>-Image credit: </a:t>
            </a:r>
            <a:r>
              <a:rPr lang="en-US" i="1" dirty="0"/>
              <a:t>NASA</a:t>
            </a:r>
            <a:r>
              <a:rPr lang="en-US" i="0" dirty="0"/>
              <a:t> </a:t>
            </a:r>
            <a:r>
              <a:rPr lang="en-US" i="0" dirty="0">
                <a:sym typeface="Wingdings" panose="05000000000000000000" pitchFamily="2" charset="2"/>
              </a:rPr>
              <a:t> </a:t>
            </a:r>
            <a:r>
              <a:rPr lang="en-US" sz="1200" b="0" i="0" kern="1200" dirty="0">
                <a:solidFill>
                  <a:schemeClr val="tx1"/>
                </a:solidFill>
                <a:effectLst/>
                <a:latin typeface="+mn-lt"/>
                <a:ea typeface="+mn-ea"/>
                <a:cs typeface="+mn-cs"/>
              </a:rPr>
              <a:t>Close-up of the top of the Lunar Surface Magnetometer (LSM) from the northeast. The level bubble is visible at the center of the near surface. Image ID: AS15-86-11589.</a:t>
            </a:r>
            <a:endParaRPr lang="en-US" i="0" dirty="0">
              <a:sym typeface="Wingdings" panose="05000000000000000000" pitchFamily="2" charset="2"/>
            </a:endParaRPr>
          </a:p>
          <a:p>
            <a:pPr marL="628650" lvl="3" indent="-171450">
              <a:buFont typeface="Arial" panose="020B0604020202020204" pitchFamily="34" charset="0"/>
              <a:buChar char="•"/>
            </a:pPr>
            <a:r>
              <a:rPr lang="en-US" sz="1200" b="0" i="0" kern="1200" dirty="0">
                <a:solidFill>
                  <a:schemeClr val="tx1"/>
                </a:solidFill>
                <a:effectLst/>
                <a:latin typeface="+mn-lt"/>
                <a:ea typeface="+mn-ea"/>
                <a:cs typeface="+mn-cs"/>
              </a:rPr>
              <a:t>Lunar Surface Magnetometer: measured the strength of the Moon’s magnetic field.</a:t>
            </a:r>
          </a:p>
          <a:p>
            <a:pPr marL="1085850" lvl="4" indent="-171450">
              <a:buFont typeface="Arial" panose="020B0604020202020204" pitchFamily="34" charset="0"/>
              <a:buChar char="•"/>
            </a:pPr>
            <a:r>
              <a:rPr lang="en-US" sz="1200" b="0" i="0" kern="1200" dirty="0">
                <a:solidFill>
                  <a:schemeClr val="tx1"/>
                </a:solidFill>
                <a:effectLst/>
                <a:latin typeface="+mn-lt"/>
                <a:ea typeface="+mn-ea"/>
                <a:cs typeface="+mn-cs"/>
              </a:rPr>
              <a:t>It was deployed</a:t>
            </a:r>
            <a:r>
              <a:rPr lang="en-US" dirty="0"/>
              <a:t> to study intrinsic </a:t>
            </a:r>
            <a:r>
              <a:rPr lang="en-US" dirty="0" err="1"/>
              <a:t>remanent</a:t>
            </a:r>
            <a:r>
              <a:rPr lang="en-US" dirty="0"/>
              <a:t> magnetic fields and to observe the global magnetic response of the Moon to large-scale solar and terrestrial magnetic fields imposed on it.</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BC85203-AFB5-4C5F-A739-A15855DE2D17}" type="slidenum">
              <a:rPr lang="en-US" smtClean="0"/>
              <a:t>18</a:t>
            </a:fld>
            <a:endParaRPr lang="en-US" dirty="0"/>
          </a:p>
        </p:txBody>
      </p:sp>
    </p:spTree>
    <p:extLst>
      <p:ext uri="{BB962C8B-B14F-4D97-AF65-F5344CB8AC3E}">
        <p14:creationId xmlns:p14="http://schemas.microsoft.com/office/powerpoint/2010/main" val="10656150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lvl="1" indent="0">
              <a:buFont typeface="Arial" panose="020B0604020202020204" pitchFamily="34" charset="0"/>
              <a:buNone/>
            </a:pPr>
            <a:r>
              <a:rPr lang="en-US" i="0" dirty="0"/>
              <a:t>-Image credit: </a:t>
            </a:r>
            <a:r>
              <a:rPr lang="en-US" i="1" dirty="0"/>
              <a:t>NASA</a:t>
            </a:r>
            <a:r>
              <a:rPr lang="en-US" i="0" dirty="0"/>
              <a:t> </a:t>
            </a:r>
            <a:r>
              <a:rPr lang="en-US" i="0" dirty="0">
                <a:sym typeface="Wingdings" panose="05000000000000000000" pitchFamily="2" charset="2"/>
              </a:rPr>
              <a:t> Down-Sun of the Suprathermal Ion Detector Experiment (SIDE) and the smaller Cold Cathode Gauge Experiment (CCIG). This experiment was also deployed on Apollos 12 and 14. The solid boom connecting the two packages is a new design feature. On the prior flights, the two packages were connected by a stiff cable which tended to retain loops and, whenever either package was moved, the other one would change orientation and/or tip over. The Apollo 15 SIDE/CCIG were deployed easily and without incident. Image ID: </a:t>
            </a:r>
            <a:r>
              <a:rPr lang="en-US" sz="1200" b="0" i="0" kern="1200" dirty="0">
                <a:solidFill>
                  <a:schemeClr val="tx1"/>
                </a:solidFill>
                <a:effectLst/>
                <a:latin typeface="+mn-lt"/>
                <a:ea typeface="+mn-ea"/>
                <a:cs typeface="+mn-cs"/>
              </a:rPr>
              <a:t>AS15-86-11595.</a:t>
            </a:r>
            <a:endParaRPr lang="en-US" i="0" dirty="0">
              <a:sym typeface="Wingdings" panose="05000000000000000000" pitchFamily="2" charset="2"/>
            </a:endParaRPr>
          </a:p>
          <a:p>
            <a:pPr marL="0" lvl="1" indent="0">
              <a:buFont typeface="Arial" panose="020B0604020202020204" pitchFamily="34" charset="0"/>
              <a:buNone/>
            </a:pPr>
            <a:r>
              <a:rPr lang="en-US" sz="1200" b="0" i="0" kern="1200" dirty="0">
                <a:solidFill>
                  <a:schemeClr val="tx1"/>
                </a:solidFill>
                <a:effectLst/>
                <a:latin typeface="+mn-lt"/>
                <a:ea typeface="+mn-ea"/>
                <a:cs typeface="+mn-cs"/>
                <a:sym typeface="Wingdings" panose="05000000000000000000" pitchFamily="2" charset="2"/>
              </a:rPr>
              <a:t>-</a:t>
            </a:r>
            <a:r>
              <a:rPr lang="en-US" sz="1200" b="0" i="0" kern="1200" dirty="0">
                <a:solidFill>
                  <a:schemeClr val="tx1"/>
                </a:solidFill>
                <a:effectLst/>
                <a:latin typeface="+mn-lt"/>
                <a:ea typeface="+mn-ea"/>
                <a:cs typeface="+mn-cs"/>
              </a:rPr>
              <a:t>Two experiments, the Suprathermal Ion Detector Experiment (SIDE) and the Cold Cathode Gauge Experiment (CCIG) were used to measure the number and types of ions (an electrically charged molecule, either positive or negative) on the Moon. These ions are chiefly hydrogen and helium and are largely derived from the solar wind. The SIDE was used to measure the flux, number, density, velocity, and relative energy of the positive ions near the lunar surface.</a:t>
            </a:r>
          </a:p>
          <a:p>
            <a:pPr marL="628650" lvl="2" indent="-171450">
              <a:buFont typeface="Arial" panose="020B0604020202020204" pitchFamily="34" charset="0"/>
              <a:buChar char="•"/>
            </a:pPr>
            <a:r>
              <a:rPr lang="en-US" sz="1200" b="0" i="0" kern="1200" dirty="0">
                <a:solidFill>
                  <a:schemeClr val="tx1"/>
                </a:solidFill>
                <a:effectLst/>
                <a:latin typeface="+mn-lt"/>
                <a:ea typeface="+mn-ea"/>
                <a:cs typeface="+mn-cs"/>
              </a:rPr>
              <a:t>Cold Cathode Gauge Experiment: measured the abundance of gases in the tenuous lunar atmosphere at the lunar surface.</a:t>
            </a:r>
          </a:p>
          <a:p>
            <a:pPr marL="628650" lvl="2" indent="-171450">
              <a:buFont typeface="Arial" panose="020B0604020202020204" pitchFamily="34" charset="0"/>
              <a:buChar char="•"/>
            </a:pPr>
            <a:r>
              <a:rPr lang="en-US" i="0" dirty="0"/>
              <a:t>Suprathermal Ion Detector Experiment (SIDE): studied the lunar ionosphere.</a:t>
            </a:r>
          </a:p>
        </p:txBody>
      </p:sp>
      <p:sp>
        <p:nvSpPr>
          <p:cNvPr id="4" name="Slide Number Placeholder 3"/>
          <p:cNvSpPr>
            <a:spLocks noGrp="1"/>
          </p:cNvSpPr>
          <p:nvPr>
            <p:ph type="sldNum" sz="quarter" idx="5"/>
          </p:nvPr>
        </p:nvSpPr>
        <p:spPr/>
        <p:txBody>
          <a:bodyPr/>
          <a:lstStyle/>
          <a:p>
            <a:fld id="{BBC85203-AFB5-4C5F-A739-A15855DE2D17}" type="slidenum">
              <a:rPr lang="en-US" smtClean="0"/>
              <a:t>19</a:t>
            </a:fld>
            <a:endParaRPr lang="en-US" dirty="0"/>
          </a:p>
        </p:txBody>
      </p:sp>
    </p:spTree>
    <p:extLst>
      <p:ext uri="{BB962C8B-B14F-4D97-AF65-F5344CB8AC3E}">
        <p14:creationId xmlns:p14="http://schemas.microsoft.com/office/powerpoint/2010/main" val="23630782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lvl="1" indent="0">
              <a:buFont typeface="Arial" panose="020B0604020202020204" pitchFamily="34" charset="0"/>
              <a:buNone/>
            </a:pPr>
            <a:r>
              <a:rPr lang="en-US" i="0" dirty="0"/>
              <a:t>-Image credit: </a:t>
            </a:r>
            <a:r>
              <a:rPr lang="en-US" i="1" dirty="0"/>
              <a:t>NASA</a:t>
            </a:r>
            <a:r>
              <a:rPr lang="en-US" i="0" dirty="0"/>
              <a:t> </a:t>
            </a:r>
            <a:r>
              <a:rPr lang="en-US" i="0" dirty="0">
                <a:sym typeface="Wingdings" panose="05000000000000000000" pitchFamily="2" charset="2"/>
              </a:rPr>
              <a:t> C</a:t>
            </a:r>
            <a:r>
              <a:rPr lang="en-US" sz="1200" b="0" i="0" kern="1200" dirty="0">
                <a:solidFill>
                  <a:schemeClr val="tx1"/>
                </a:solidFill>
                <a:effectLst/>
                <a:latin typeface="+mn-lt"/>
                <a:ea typeface="+mn-ea"/>
                <a:cs typeface="+mn-cs"/>
              </a:rPr>
              <a:t>ross-Sun from the south of the Solar Wind Spectrometer Experiment, from EVA-1. Image ID: AS15-86-11593.</a:t>
            </a:r>
            <a:endParaRPr lang="en-US" i="0" dirty="0">
              <a:sym typeface="Wingdings" panose="05000000000000000000" pitchFamily="2" charset="2"/>
            </a:endParaRPr>
          </a:p>
          <a:p>
            <a:pPr marL="628650" lvl="3" indent="-171450">
              <a:buFont typeface="Arial" panose="020B0604020202020204" pitchFamily="34" charset="0"/>
              <a:buChar char="•"/>
            </a:pPr>
            <a:r>
              <a:rPr lang="en-US" sz="1200" b="0" i="0" kern="1200" dirty="0">
                <a:solidFill>
                  <a:schemeClr val="tx1"/>
                </a:solidFill>
                <a:effectLst/>
                <a:latin typeface="+mn-lt"/>
                <a:ea typeface="+mn-ea"/>
                <a:cs typeface="+mn-cs"/>
              </a:rPr>
              <a:t>Solar Wind Spectrometer: measured the composition of the solar wind. An identical solar wind spectrometer was deployed on Apollo 12, which is 1100 km away on the Moon.</a:t>
            </a:r>
          </a:p>
          <a:p>
            <a:pPr marL="628650" marR="0" lvl="3"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Lunar Dust Detector: </a:t>
            </a:r>
            <a:r>
              <a:rPr lang="en-US" i="0" dirty="0"/>
              <a:t>studied the effects of lunar dust on the operation of the experiment package.</a:t>
            </a:r>
          </a:p>
          <a:p>
            <a:pPr marL="10858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lunar dust detector experiment was been deployed as a part of the ALSEP central station on Apollos 11, 12, 14, and 15. The experiment had 3 purposes: </a:t>
            </a:r>
          </a:p>
          <a:p>
            <a:pPr marL="1600200" marR="0" lvl="5"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To measure the accumulation of dust from the LM ascent or from slow accretion processes</a:t>
            </a:r>
          </a:p>
          <a:p>
            <a:pPr marL="1600200" marR="0" lvl="5"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To measure the lunar-surface brightness temperature from reflected infrared radiation</a:t>
            </a:r>
          </a:p>
          <a:p>
            <a:pPr marL="1600200" marR="0" lvl="5"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To measure long-term high-energy-proton radiation damage.</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20</a:t>
            </a:fld>
            <a:endParaRPr lang="en-US" dirty="0"/>
          </a:p>
        </p:txBody>
      </p:sp>
    </p:spTree>
    <p:extLst>
      <p:ext uri="{BB962C8B-B14F-4D97-AF65-F5344CB8AC3E}">
        <p14:creationId xmlns:p14="http://schemas.microsoft.com/office/powerpoint/2010/main" val="25498073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credits: </a:t>
            </a:r>
            <a:r>
              <a:rPr lang="en-US" sz="1200" b="0" i="1" kern="1200" dirty="0">
                <a:solidFill>
                  <a:schemeClr val="tx1"/>
                </a:solidFill>
                <a:effectLst/>
                <a:latin typeface="+mn-lt"/>
                <a:ea typeface="+mn-ea"/>
                <a:cs typeface="+mn-cs"/>
              </a:rPr>
              <a:t>NASA</a:t>
            </a:r>
          </a:p>
          <a:p>
            <a:pPr marL="628650" lvl="1" indent="-171450">
              <a:buFont typeface="Arial" panose="020B0604020202020204" pitchFamily="34" charset="0"/>
              <a:buChar char="•"/>
            </a:pPr>
            <a:r>
              <a:rPr lang="en-US" sz="1200" b="0" i="0" u="sng" kern="1200" dirty="0">
                <a:solidFill>
                  <a:schemeClr val="tx1"/>
                </a:solidFill>
                <a:effectLst/>
                <a:latin typeface="+mn-lt"/>
                <a:ea typeface="+mn-ea"/>
                <a:cs typeface="+mn-cs"/>
                <a:sym typeface="Wingdings" panose="05000000000000000000" pitchFamily="2" charset="2"/>
              </a:rPr>
              <a:t>Right:</a:t>
            </a:r>
            <a:r>
              <a:rPr lang="en-US" sz="1200" b="0" i="0" u="none" kern="1200" dirty="0">
                <a:solidFill>
                  <a:schemeClr val="tx1"/>
                </a:solidFill>
                <a:effectLst/>
                <a:latin typeface="+mn-lt"/>
                <a:ea typeface="+mn-ea"/>
                <a:cs typeface="+mn-cs"/>
                <a:sym typeface="Wingdings" panose="05000000000000000000" pitchFamily="2" charset="2"/>
              </a:rPr>
              <a:t> </a:t>
            </a:r>
            <a:r>
              <a:rPr lang="en-US" sz="1200" b="0" i="0" kern="1200" dirty="0">
                <a:solidFill>
                  <a:schemeClr val="tx1"/>
                </a:solidFill>
                <a:effectLst/>
                <a:latin typeface="+mn-lt"/>
                <a:ea typeface="+mn-ea"/>
                <a:cs typeface="+mn-cs"/>
              </a:rPr>
              <a:t>Dave Scott took this photo as part of a panorama at the “VIP” parking site. It shows the rover at it’s final parking place. </a:t>
            </a:r>
            <a:r>
              <a:rPr lang="en-US" sz="1200" b="0" i="0" kern="1200" dirty="0">
                <a:solidFill>
                  <a:schemeClr val="tx1"/>
                </a:solidFill>
                <a:effectLst/>
                <a:latin typeface="+mn-lt"/>
                <a:ea typeface="+mn-ea"/>
                <a:cs typeface="+mn-cs"/>
                <a:sym typeface="Wingdings" panose="05000000000000000000" pitchFamily="2" charset="2"/>
              </a:rPr>
              <a:t>Image ID: AS15-88-11901</a:t>
            </a:r>
            <a:endParaRPr lang="en-US" sz="1200" b="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0" i="0" u="sng" kern="1200" dirty="0">
                <a:solidFill>
                  <a:schemeClr val="tx1"/>
                </a:solidFill>
                <a:effectLst/>
                <a:latin typeface="+mn-lt"/>
                <a:ea typeface="+mn-ea"/>
                <a:cs typeface="+mn-cs"/>
              </a:rPr>
              <a:t>Left:</a:t>
            </a:r>
            <a:r>
              <a:rPr lang="en-US" sz="1200" b="0" i="0" u="none" kern="1200" dirty="0">
                <a:solidFill>
                  <a:schemeClr val="tx1"/>
                </a:solidFill>
                <a:effectLst/>
                <a:latin typeface="+mn-lt"/>
                <a:ea typeface="+mn-ea"/>
                <a:cs typeface="+mn-cs"/>
              </a:rPr>
              <a:t> Jim Irwin took this photo of Dave maneuvering the rover at the start of the EVA-2 traverse. The Solar Wind Collector is visible beyond the rover TV camera. </a:t>
            </a:r>
          </a:p>
          <a:p>
            <a:pPr marL="1085850" lvl="2" indent="-171450">
              <a:buFont typeface="Arial" panose="020B0604020202020204" pitchFamily="34" charset="0"/>
              <a:buChar char="•"/>
            </a:pPr>
            <a:r>
              <a:rPr lang="en-US" sz="1200" b="0" i="0" u="none" kern="1200" dirty="0">
                <a:solidFill>
                  <a:schemeClr val="tx1"/>
                </a:solidFill>
                <a:effectLst/>
                <a:latin typeface="+mn-lt"/>
                <a:ea typeface="+mn-ea"/>
                <a:cs typeface="+mn-cs"/>
              </a:rPr>
              <a:t>At the front of the rover, we can see the closed battery covers. In front of Jim’s seat, we can see his footrests. </a:t>
            </a:r>
          </a:p>
          <a:p>
            <a:pPr marL="1085850" lvl="2" indent="-171450">
              <a:buFont typeface="Arial" panose="020B0604020202020204" pitchFamily="34" charset="0"/>
              <a:buChar char="•"/>
            </a:pPr>
            <a:r>
              <a:rPr lang="en-US" sz="1200" b="0" i="0" u="none" kern="1200" dirty="0">
                <a:solidFill>
                  <a:schemeClr val="tx1"/>
                </a:solidFill>
                <a:effectLst/>
                <a:latin typeface="+mn-lt"/>
                <a:ea typeface="+mn-ea"/>
                <a:cs typeface="+mn-cs"/>
              </a:rPr>
              <a:t>Note that there is dust coming off the wheels as Dave maneuvers. </a:t>
            </a:r>
          </a:p>
          <a:p>
            <a:pPr marL="1085850" lvl="2" indent="-171450">
              <a:buFont typeface="Arial" panose="020B0604020202020204" pitchFamily="34" charset="0"/>
              <a:buChar char="•"/>
            </a:pPr>
            <a:r>
              <a:rPr lang="en-US" sz="1200" b="0" i="0" u="none" kern="1200" dirty="0">
                <a:solidFill>
                  <a:schemeClr val="tx1"/>
                </a:solidFill>
                <a:effectLst/>
                <a:latin typeface="+mn-lt"/>
                <a:ea typeface="+mn-ea"/>
                <a:cs typeface="+mn-cs"/>
              </a:rPr>
              <a:t>This picture also gives us a good view of Dave’s </a:t>
            </a:r>
            <a:r>
              <a:rPr lang="en-US" sz="1200" b="0" i="0" kern="1200" dirty="0">
                <a:solidFill>
                  <a:schemeClr val="tx1"/>
                </a:solidFill>
                <a:effectLst/>
                <a:latin typeface="+mn-lt"/>
                <a:ea typeface="+mn-ea"/>
                <a:cs typeface="+mn-cs"/>
              </a:rPr>
              <a:t>Remote Control Unit (RCU)</a:t>
            </a:r>
            <a:r>
              <a:rPr lang="en-US" sz="1200" b="0" i="0" u="none" kern="1200" dirty="0">
                <a:solidFill>
                  <a:schemeClr val="tx1"/>
                </a:solidFill>
                <a:effectLst/>
                <a:latin typeface="+mn-lt"/>
                <a:ea typeface="+mn-ea"/>
                <a:cs typeface="+mn-cs"/>
              </a:rPr>
              <a:t>-mounted Hasselblad camera and of the wire rover wheels. </a:t>
            </a:r>
          </a:p>
          <a:p>
            <a:pPr marL="1085850" lvl="2" indent="-171450">
              <a:buFont typeface="Arial" panose="020B0604020202020204" pitchFamily="34" charset="0"/>
              <a:buChar char="•"/>
            </a:pPr>
            <a:r>
              <a:rPr lang="en-US" sz="1200" b="0" i="0" u="none" kern="1200" dirty="0">
                <a:solidFill>
                  <a:schemeClr val="tx1"/>
                </a:solidFill>
                <a:effectLst/>
                <a:latin typeface="+mn-lt"/>
                <a:ea typeface="+mn-ea"/>
                <a:cs typeface="+mn-cs"/>
              </a:rPr>
              <a:t>The traverse maps are mounted on Jim’s handhold and the Buddy Secondary Life Support System (BSLSS) bag is hanging from the back of Jim’s seat. </a:t>
            </a:r>
          </a:p>
          <a:p>
            <a:pPr marL="1085850" lvl="2" indent="-171450">
              <a:buFont typeface="Arial" panose="020B0604020202020204" pitchFamily="34" charset="0"/>
              <a:buChar char="•"/>
            </a:pPr>
            <a:r>
              <a:rPr lang="en-US" sz="1200" b="0" i="0" u="none" kern="1200" dirty="0">
                <a:solidFill>
                  <a:schemeClr val="tx1"/>
                </a:solidFill>
                <a:effectLst/>
                <a:latin typeface="+mn-lt"/>
                <a:ea typeface="+mn-ea"/>
                <a:cs typeface="+mn-cs"/>
              </a:rPr>
              <a:t>Image ID: </a:t>
            </a:r>
            <a:r>
              <a:rPr lang="en-US" sz="1200" b="0" i="0" kern="1200" dirty="0">
                <a:solidFill>
                  <a:schemeClr val="tx1"/>
                </a:solidFill>
                <a:effectLst/>
                <a:latin typeface="+mn-lt"/>
                <a:ea typeface="+mn-ea"/>
                <a:cs typeface="+mn-cs"/>
              </a:rPr>
              <a:t>AS15-85-11471</a:t>
            </a:r>
            <a:endParaRPr lang="en-US" sz="1200" b="0" i="0" u="sng"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-Apollo 15 saw the first flight of the Lunar Roving Vehicle (LRV). With the Lunar</a:t>
            </a:r>
            <a:r>
              <a:rPr lang="en-US" sz="1200" b="0" i="0" kern="1200" baseline="0" dirty="0">
                <a:solidFill>
                  <a:schemeClr val="tx1"/>
                </a:solidFill>
                <a:effectLst/>
                <a:latin typeface="+mn-lt"/>
                <a:ea typeface="+mn-ea"/>
                <a:cs typeface="+mn-cs"/>
              </a:rPr>
              <a:t> Roving Vehicle, total surface traverses increased from hundreds of meters during earlier missions to tens of kilometers during Apollos 15, 16 and 17. Astronauts were thus able to venture farther from the Lunar Module (LM).</a:t>
            </a:r>
          </a:p>
          <a:p>
            <a:r>
              <a:rPr lang="en-US" sz="1200" b="0" i="0" kern="1200" baseline="0" dirty="0">
                <a:solidFill>
                  <a:schemeClr val="tx1"/>
                </a:solidFill>
                <a:effectLst/>
                <a:latin typeface="+mn-lt"/>
                <a:ea typeface="+mn-ea"/>
                <a:cs typeface="+mn-cs"/>
              </a:rPr>
              <a:t>-The TV antenna on the rover allowed people on Earth to monitor the astronauts’ exploration – they could feel like the third astronaut on the surface.</a:t>
            </a:r>
          </a:p>
          <a:p>
            <a:pPr marL="628650" lvl="1" indent="-171450">
              <a:buFont typeface="Arial" panose="020B0604020202020204" pitchFamily="34" charset="0"/>
              <a:buChar char="•"/>
            </a:pPr>
            <a:r>
              <a:rPr lang="en-US" sz="1200" b="0" i="0" kern="1200" baseline="0" dirty="0">
                <a:solidFill>
                  <a:schemeClr val="tx1"/>
                </a:solidFill>
                <a:effectLst/>
                <a:latin typeface="+mn-lt"/>
                <a:ea typeface="+mn-ea"/>
                <a:cs typeface="+mn-cs"/>
              </a:rPr>
              <a:t>At each stop on the surface, the astronauts would activate the camera and orient its antenna toward Earth. For the first time, scientists at Mission Control were able to look over the astronauts’ shoulders during surface exploration.</a:t>
            </a:r>
          </a:p>
          <a:p>
            <a:pPr marL="628650" lvl="1" indent="-171450">
              <a:buFont typeface="Arial" panose="020B0604020202020204" pitchFamily="34" charset="0"/>
              <a:buChar char="•"/>
            </a:pPr>
            <a:r>
              <a:rPr lang="en-US" sz="1200" b="0" i="0" kern="1200" baseline="0" dirty="0">
                <a:solidFill>
                  <a:schemeClr val="tx1"/>
                </a:solidFill>
                <a:effectLst/>
                <a:latin typeface="+mn-lt"/>
                <a:ea typeface="+mn-ea"/>
                <a:cs typeface="+mn-cs"/>
              </a:rPr>
              <a:t>Unlike the rover itself, the camera could be controlled from Earth by Ed </a:t>
            </a:r>
            <a:r>
              <a:rPr lang="en-US" sz="1200" b="0" i="0" kern="1200" baseline="0" dirty="0" err="1">
                <a:solidFill>
                  <a:schemeClr val="tx1"/>
                </a:solidFill>
                <a:effectLst/>
                <a:latin typeface="+mn-lt"/>
                <a:ea typeface="+mn-ea"/>
                <a:cs typeface="+mn-cs"/>
              </a:rPr>
              <a:t>Fendell’s</a:t>
            </a:r>
            <a:r>
              <a:rPr lang="en-US" sz="1200" b="0" i="0" kern="1200" baseline="0" dirty="0">
                <a:solidFill>
                  <a:schemeClr val="tx1"/>
                </a:solidFill>
                <a:effectLst/>
                <a:latin typeface="+mn-lt"/>
                <a:ea typeface="+mn-ea"/>
                <a:cs typeface="+mn-cs"/>
              </a:rPr>
              <a:t> Integrated Communications Officer (INCO) team, allowing scientists to direct the lunar activity, if necessary, based on what they could see.</a:t>
            </a:r>
          </a:p>
          <a:p>
            <a:r>
              <a:rPr lang="en-US" sz="1200" b="0" i="0" kern="1200" baseline="0" dirty="0">
                <a:solidFill>
                  <a:schemeClr val="tx1"/>
                </a:solidFill>
                <a:effectLst/>
                <a:latin typeface="+mn-lt"/>
                <a:ea typeface="+mn-ea"/>
                <a:cs typeface="+mn-cs"/>
              </a:rPr>
              <a:t>-The empty weight of the rover was 462 </a:t>
            </a:r>
            <a:r>
              <a:rPr lang="en-US" sz="1200" b="0" i="0" kern="1200" baseline="0" dirty="0" err="1">
                <a:solidFill>
                  <a:schemeClr val="tx1"/>
                </a:solidFill>
                <a:effectLst/>
                <a:latin typeface="+mn-lt"/>
                <a:ea typeface="+mn-ea"/>
                <a:cs typeface="+mn-cs"/>
              </a:rPr>
              <a:t>lb</a:t>
            </a:r>
            <a:r>
              <a:rPr lang="en-US" sz="1200" b="0" i="0" kern="1200" baseline="0" dirty="0">
                <a:solidFill>
                  <a:schemeClr val="tx1"/>
                </a:solidFill>
                <a:effectLst/>
                <a:latin typeface="+mn-lt"/>
                <a:ea typeface="+mn-ea"/>
                <a:cs typeface="+mn-cs"/>
              </a:rPr>
              <a:t> (210 kg) on Earth and only 77 </a:t>
            </a:r>
            <a:r>
              <a:rPr lang="en-US" sz="1200" b="0" i="0" kern="1200" baseline="0" dirty="0" err="1">
                <a:solidFill>
                  <a:schemeClr val="tx1"/>
                </a:solidFill>
                <a:effectLst/>
                <a:latin typeface="+mn-lt"/>
                <a:ea typeface="+mn-ea"/>
                <a:cs typeface="+mn-cs"/>
              </a:rPr>
              <a:t>lb</a:t>
            </a:r>
            <a:r>
              <a:rPr lang="en-US" sz="1200" b="0" i="0" kern="1200" baseline="0" dirty="0">
                <a:solidFill>
                  <a:schemeClr val="tx1"/>
                </a:solidFill>
                <a:effectLst/>
                <a:latin typeface="+mn-lt"/>
                <a:ea typeface="+mn-ea"/>
                <a:cs typeface="+mn-cs"/>
              </a:rPr>
              <a:t> (35 kg) on the Moon, so the astronauts could use the U-shaped handles on the outer edges of the vehicle to lift and reposition the rover.</a:t>
            </a:r>
          </a:p>
          <a:p>
            <a:r>
              <a:rPr lang="en-US" sz="1200" b="0" i="0" kern="1200" baseline="0" dirty="0">
                <a:solidFill>
                  <a:schemeClr val="tx1"/>
                </a:solidFill>
                <a:effectLst/>
                <a:latin typeface="+mn-lt"/>
                <a:ea typeface="+mn-ea"/>
                <a:cs typeface="+mn-cs"/>
              </a:rPr>
              <a:t>-</a:t>
            </a:r>
            <a:r>
              <a:rPr lang="en-US" i="0" dirty="0">
                <a:sym typeface="Wingdings" panose="05000000000000000000" pitchFamily="2" charset="2"/>
              </a:rPr>
              <a:t>The only problem the Apollo 15 crew experienced with the rover was the brief inoperability of the front steering mechanism. In spite of the problem, Scott and Irwin proceeded on their initial traverse using only the rear-wheel steering. The problem was fixed the following day prompting Scott to relay to Joe Allen, Apollo 15 mission scientist, at NASA’s Mission Control Center at Johnson Space Center, ”You know what I bet you did last night, Joe? You had some of those Marshall guys come up here and fix it didn’t you?” The LRV was developed, designed and built by NASA’s Marshall Space Flight Center.</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21</a:t>
            </a:fld>
            <a:endParaRPr lang="en-US" dirty="0"/>
          </a:p>
        </p:txBody>
      </p:sp>
    </p:spTree>
    <p:extLst>
      <p:ext uri="{BB962C8B-B14F-4D97-AF65-F5344CB8AC3E}">
        <p14:creationId xmlns:p14="http://schemas.microsoft.com/office/powerpoint/2010/main" val="20709811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-Video credit: </a:t>
            </a:r>
            <a:r>
              <a:rPr lang="en-US" sz="1200" b="0" i="1" kern="1200" dirty="0">
                <a:solidFill>
                  <a:schemeClr val="tx1"/>
                </a:solidFill>
                <a:effectLst/>
                <a:latin typeface="+mn-lt"/>
                <a:ea typeface="+mn-ea"/>
                <a:cs typeface="+mn-cs"/>
              </a:rPr>
              <a:t>NASA </a:t>
            </a:r>
            <a:r>
              <a:rPr lang="en-US" sz="1200" b="0" i="0" kern="1200" dirty="0">
                <a:solidFill>
                  <a:schemeClr val="tx1"/>
                </a:solidFill>
                <a:effectLst/>
                <a:latin typeface="+mn-lt"/>
                <a:ea typeface="+mn-ea"/>
                <a:cs typeface="+mn-cs"/>
                <a:sym typeface="Wingdings" panose="05000000000000000000" pitchFamily="2" charset="2"/>
              </a:rPr>
              <a:t> Apollo 15 – 16-mm magazine 1246-EE ; </a:t>
            </a:r>
            <a:r>
              <a:rPr lang="en-US" sz="1200" b="0" i="1" kern="1200" dirty="0">
                <a:solidFill>
                  <a:schemeClr val="tx1"/>
                </a:solidFill>
                <a:effectLst/>
                <a:latin typeface="+mn-lt"/>
                <a:ea typeface="+mn-ea"/>
                <a:cs typeface="+mn-cs"/>
                <a:sym typeface="Wingdings" panose="05000000000000000000" pitchFamily="2" charset="2"/>
              </a:rPr>
              <a:t>https://history.nasa.gov/afj/ap15fj/a15videoindex.html</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sym typeface="Wingdings" panose="05000000000000000000" pitchFamily="2" charset="2"/>
              </a:rPr>
              <a:t>View from the moving lunar roving vehicle, following its own outbound tracks. Mount Hadley, a 15,000-foot mountain at the north end of the embayment, is in the distance at right.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sym typeface="Wingdings" panose="05000000000000000000" pitchFamily="2" charset="2"/>
              </a:rPr>
              <a:t>All shot at 24 frames per second.</a:t>
            </a:r>
          </a:p>
        </p:txBody>
      </p:sp>
      <p:sp>
        <p:nvSpPr>
          <p:cNvPr id="4" name="Slide Number Placeholder 3"/>
          <p:cNvSpPr>
            <a:spLocks noGrp="1"/>
          </p:cNvSpPr>
          <p:nvPr>
            <p:ph type="sldNum" sz="quarter" idx="10"/>
          </p:nvPr>
        </p:nvSpPr>
        <p:spPr/>
        <p:txBody>
          <a:bodyPr/>
          <a:lstStyle/>
          <a:p>
            <a:fld id="{BBC85203-AFB5-4C5F-A739-A15855DE2D17}" type="slidenum">
              <a:rPr lang="en-US" smtClean="0"/>
              <a:t>22</a:t>
            </a:fld>
            <a:endParaRPr lang="en-US" dirty="0"/>
          </a:p>
        </p:txBody>
      </p:sp>
    </p:spTree>
    <p:extLst>
      <p:ext uri="{BB962C8B-B14F-4D97-AF65-F5344CB8AC3E}">
        <p14:creationId xmlns:p14="http://schemas.microsoft.com/office/powerpoint/2010/main" val="30680531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source: </a:t>
            </a:r>
            <a:r>
              <a:rPr lang="en-US" sz="1200" b="0" i="1" kern="1200" dirty="0">
                <a:solidFill>
                  <a:schemeClr val="tx1"/>
                </a:solidFill>
                <a:effectLst/>
                <a:latin typeface="+mn-lt"/>
                <a:ea typeface="+mn-ea"/>
                <a:cs typeface="+mn-cs"/>
              </a:rPr>
              <a:t>https://www.lpi.usra.edu/publications/slidesets/apollolanding/ApolloLanding/slide_25.html</a:t>
            </a:r>
          </a:p>
          <a:p>
            <a:r>
              <a:rPr lang="en-US" sz="1200" b="0" i="0" kern="1200" dirty="0">
                <a:solidFill>
                  <a:schemeClr val="tx1"/>
                </a:solidFill>
                <a:effectLst/>
                <a:latin typeface="+mn-lt"/>
                <a:ea typeface="+mn-ea"/>
                <a:cs typeface="+mn-cs"/>
              </a:rPr>
              <a:t>-The Apollo 15 traverses.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thick lines indicate the paths taken by the astronauts during the three EVAs. Numbered spots indicate sampling stations along the individual traverses.</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During the first EVA (beginning at 9:13 a.m. EDT on July 31): the crew conducted</a:t>
            </a:r>
            <a:r>
              <a:rPr lang="en-US" sz="1200" b="0" i="0" kern="1200" baseline="0" dirty="0">
                <a:solidFill>
                  <a:schemeClr val="tx1"/>
                </a:solidFill>
                <a:effectLst/>
                <a:latin typeface="+mn-lt"/>
                <a:ea typeface="+mn-ea"/>
                <a:cs typeface="+mn-cs"/>
              </a:rPr>
              <a:t> a</a:t>
            </a:r>
            <a:r>
              <a:rPr lang="en-US" sz="1200" b="0" i="0" kern="1200" dirty="0">
                <a:solidFill>
                  <a:schemeClr val="tx1"/>
                </a:solidFill>
                <a:effectLst/>
                <a:latin typeface="+mn-lt"/>
                <a:ea typeface="+mn-ea"/>
                <a:cs typeface="+mn-cs"/>
              </a:rPr>
              <a:t> 10.3-kilometer geological traverse and</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deployed some lunar surface experiments. Starting at the lunar module, the crew drove southward across the mare to the edge of Hadley </a:t>
            </a:r>
            <a:r>
              <a:rPr lang="en-US" sz="1200" b="0" i="0" kern="1200" dirty="0" err="1">
                <a:solidFill>
                  <a:schemeClr val="tx1"/>
                </a:solidFill>
                <a:effectLst/>
                <a:latin typeface="+mn-lt"/>
                <a:ea typeface="+mn-ea"/>
                <a:cs typeface="+mn-cs"/>
              </a:rPr>
              <a:t>Rille</a:t>
            </a:r>
            <a:r>
              <a:rPr lang="en-US" sz="1200" b="0" i="0" kern="1200" dirty="0">
                <a:solidFill>
                  <a:schemeClr val="tx1"/>
                </a:solidFill>
                <a:effectLst/>
                <a:latin typeface="+mn-lt"/>
                <a:ea typeface="+mn-ea"/>
                <a:cs typeface="+mn-cs"/>
              </a:rPr>
              <a:t>, south along the edge of the </a:t>
            </a:r>
            <a:r>
              <a:rPr lang="en-US" sz="1200" b="0" i="0" kern="1200" dirty="0" err="1">
                <a:solidFill>
                  <a:schemeClr val="tx1"/>
                </a:solidFill>
                <a:effectLst/>
                <a:latin typeface="+mn-lt"/>
                <a:ea typeface="+mn-ea"/>
                <a:cs typeface="+mn-cs"/>
              </a:rPr>
              <a:t>rille</a:t>
            </a:r>
            <a:r>
              <a:rPr lang="en-US" sz="1200" b="0" i="0" kern="1200" dirty="0">
                <a:solidFill>
                  <a:schemeClr val="tx1"/>
                </a:solidFill>
                <a:effectLst/>
                <a:latin typeface="+mn-lt"/>
                <a:ea typeface="+mn-ea"/>
                <a:cs typeface="+mn-cs"/>
              </a:rPr>
              <a:t> to Elbow Crater and to an area near St. George Crater. The return route was past Elbow Crater and directly across the mare to the lunar module. After returning to the LM, the astronauts unloaded and deployed the Apollo Lunar Surface Experiments Package (ALSEP). The EVA lasted approximately 6 hours, 33 minutes, ending at 3:46 p.m.</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During the second EVA</a:t>
            </a:r>
            <a:r>
              <a:rPr lang="en-US" sz="1200" b="0" i="0" kern="1200" baseline="0" dirty="0">
                <a:solidFill>
                  <a:schemeClr val="tx1"/>
                </a:solidFill>
                <a:effectLst/>
                <a:latin typeface="+mn-lt"/>
                <a:ea typeface="+mn-ea"/>
                <a:cs typeface="+mn-cs"/>
              </a:rPr>
              <a:t> (beginning</a:t>
            </a:r>
            <a:r>
              <a:rPr lang="en-US" sz="1200" b="0" i="0" kern="1200" dirty="0">
                <a:solidFill>
                  <a:schemeClr val="tx1"/>
                </a:solidFill>
                <a:effectLst/>
                <a:latin typeface="+mn-lt"/>
                <a:ea typeface="+mn-ea"/>
                <a:cs typeface="+mn-cs"/>
              </a:rPr>
              <a:t> at 7:49 a.m. EDT on August 1): the crew conducted a 12.5-kilometer traverse southeast across the mare and near Index, </a:t>
            </a:r>
            <a:r>
              <a:rPr lang="en-US" sz="1200" b="0" i="0" kern="1200" dirty="0" err="1">
                <a:solidFill>
                  <a:schemeClr val="tx1"/>
                </a:solidFill>
                <a:effectLst/>
                <a:latin typeface="+mn-lt"/>
                <a:ea typeface="+mn-ea"/>
                <a:cs typeface="+mn-cs"/>
              </a:rPr>
              <a:t>Arbeit</a:t>
            </a:r>
            <a:r>
              <a:rPr lang="en-US" sz="1200" b="0" i="0" kern="1200" dirty="0">
                <a:solidFill>
                  <a:schemeClr val="tx1"/>
                </a:solidFill>
                <a:effectLst/>
                <a:latin typeface="+mn-lt"/>
                <a:ea typeface="+mn-ea"/>
                <a:cs typeface="+mn-cs"/>
              </a:rPr>
              <a:t>, Crescent, Dune, and Spur craters along the base of the Apennine Mountains. The return traverse closely followed the outbound route. After unloading the samples, the astronauts made a second trip to the ALSEP site to perform some additional tasks. The duration of the second EVA was approximately 7 hours, 12 minutes, ending at 3:01 p.m.</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During the third EVA (beginning at 4:52 a.m. EDT on August 2, about 1.5 hours late to allow the crew to get some additional rest): the crew conducted a 5.1-kilometer traverse west to Scarp Crater and northwest along the edge of Hadley </a:t>
            </a:r>
            <a:r>
              <a:rPr lang="en-US" sz="1200" b="0" i="0" kern="1200" dirty="0" err="1">
                <a:solidFill>
                  <a:schemeClr val="tx1"/>
                </a:solidFill>
                <a:effectLst/>
                <a:latin typeface="+mn-lt"/>
                <a:ea typeface="+mn-ea"/>
                <a:cs typeface="+mn-cs"/>
              </a:rPr>
              <a:t>Rille</a:t>
            </a:r>
            <a:r>
              <a:rPr lang="en-US" sz="1200" b="0" i="0" kern="1200" dirty="0">
                <a:solidFill>
                  <a:schemeClr val="tx1"/>
                </a:solidFill>
                <a:effectLst/>
                <a:latin typeface="+mn-lt"/>
                <a:ea typeface="+mn-ea"/>
                <a:cs typeface="+mn-cs"/>
              </a:rPr>
              <a:t>, and east across the mare to the lunar module. The EVA was shortened to approximately 4 hours and 50 minutes to meet the liftoff timeline.</a:t>
            </a:r>
          </a:p>
          <a:p>
            <a:r>
              <a:rPr lang="en-US" sz="1200" b="0" i="0" kern="1200" dirty="0">
                <a:solidFill>
                  <a:schemeClr val="tx1"/>
                </a:solidFill>
                <a:effectLst/>
                <a:latin typeface="+mn-lt"/>
                <a:ea typeface="+mn-ea"/>
                <a:cs typeface="+mn-cs"/>
              </a:rPr>
              <a:t>-The diagram is based on the Apollo 15 Traverses Lunar Photomap Edition 2, Sheet 41B4S4[25].</a:t>
            </a:r>
          </a:p>
          <a:p>
            <a:r>
              <a:rPr lang="en-US" sz="1200" b="0" i="0" kern="1200" dirty="0">
                <a:solidFill>
                  <a:schemeClr val="tx1"/>
                </a:solidFill>
                <a:effectLst/>
                <a:latin typeface="+mn-lt"/>
                <a:ea typeface="+mn-ea"/>
                <a:cs typeface="+mn-cs"/>
              </a:rPr>
              <a:t>-More </a:t>
            </a:r>
            <a:r>
              <a:rPr lang="en-US" sz="1200" b="0" i="0" kern="1200" baseline="0" dirty="0">
                <a:solidFill>
                  <a:schemeClr val="tx1"/>
                </a:solidFill>
                <a:effectLst/>
                <a:latin typeface="+mn-lt"/>
                <a:ea typeface="+mn-ea"/>
                <a:cs typeface="+mn-cs"/>
              </a:rPr>
              <a:t>traverse images: </a:t>
            </a:r>
            <a:r>
              <a:rPr lang="en-US" sz="1200" b="0" i="1" kern="1200" baseline="0" dirty="0">
                <a:solidFill>
                  <a:schemeClr val="tx1"/>
                </a:solidFill>
                <a:effectLst/>
                <a:latin typeface="+mn-lt"/>
                <a:ea typeface="+mn-ea"/>
                <a:cs typeface="+mn-cs"/>
              </a:rPr>
              <a:t>http://lroc.sese.asu.edu/posts/491</a:t>
            </a:r>
            <a:endParaRPr lang="en-US" sz="1200" b="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23</a:t>
            </a:fld>
            <a:endParaRPr lang="en-US" dirty="0"/>
          </a:p>
        </p:txBody>
      </p:sp>
    </p:spTree>
    <p:extLst>
      <p:ext uri="{BB962C8B-B14F-4D97-AF65-F5344CB8AC3E}">
        <p14:creationId xmlns:p14="http://schemas.microsoft.com/office/powerpoint/2010/main" val="34982421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Thomas </a:t>
            </a:r>
            <a:r>
              <a:rPr lang="en-US" sz="1200" b="0" i="1" kern="1200" dirty="0" err="1">
                <a:solidFill>
                  <a:schemeClr val="tx1"/>
                </a:solidFill>
                <a:effectLst/>
                <a:latin typeface="+mn-lt"/>
                <a:ea typeface="+mn-ea"/>
                <a:cs typeface="+mn-cs"/>
              </a:rPr>
              <a:t>Schwagmeier</a:t>
            </a:r>
            <a:r>
              <a:rPr lang="en-US" sz="1200" b="0" i="1" kern="1200" dirty="0">
                <a:solidFill>
                  <a:schemeClr val="tx1"/>
                </a:solidFill>
                <a:effectLst/>
                <a:latin typeface="+mn-lt"/>
                <a:ea typeface="+mn-ea"/>
                <a:cs typeface="+mn-cs"/>
              </a:rPr>
              <a:t> and Eric M. Jones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-Overlay of the Apollo 15 traverse map</a:t>
            </a:r>
            <a:r>
              <a:rPr lang="en-US" sz="1200" b="0" i="0" kern="1200" baseline="0" dirty="0">
                <a:solidFill>
                  <a:schemeClr val="tx1"/>
                </a:solidFill>
                <a:effectLst/>
                <a:latin typeface="+mn-lt"/>
                <a:ea typeface="+mn-ea"/>
                <a:cs typeface="+mn-cs"/>
              </a:rPr>
              <a:t> on Manhattan, New York City.</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-Because of the Lunar Roving Vehicle, the Apollo 15 crew was able to travel much farther from the lunar</a:t>
            </a:r>
            <a:r>
              <a:rPr lang="en-US" sz="1200" b="0" i="0" kern="1200" baseline="0" dirty="0">
                <a:solidFill>
                  <a:schemeClr val="tx1"/>
                </a:solidFill>
                <a:effectLst/>
                <a:latin typeface="+mn-lt"/>
                <a:ea typeface="+mn-ea"/>
                <a:cs typeface="+mn-cs"/>
              </a:rPr>
              <a:t> module than any of the previous Apollo missions.</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a:t>
            </a:r>
            <a:r>
              <a:rPr lang="en-US" sz="1200" b="0" i="0" kern="1200" baseline="0" dirty="0">
                <a:solidFill>
                  <a:schemeClr val="tx1"/>
                </a:solidFill>
                <a:effectLst/>
                <a:latin typeface="+mn-lt"/>
                <a:ea typeface="+mn-ea"/>
                <a:cs typeface="+mn-cs"/>
              </a:rPr>
              <a:t> </a:t>
            </a:r>
            <a:r>
              <a:rPr lang="en-US" sz="1200" b="0" i="1" kern="1200" baseline="0" dirty="0">
                <a:solidFill>
                  <a:schemeClr val="tx1"/>
                </a:solidFill>
                <a:effectLst/>
                <a:latin typeface="+mn-lt"/>
                <a:ea typeface="+mn-ea"/>
                <a:cs typeface="+mn-cs"/>
              </a:rPr>
              <a:t>https://www.hq.nasa.gov/alsj/TraverseMapsEarth.html</a:t>
            </a:r>
            <a:endParaRPr lang="en-US" sz="1200" b="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24</a:t>
            </a:fld>
            <a:endParaRPr lang="en-US" dirty="0"/>
          </a:p>
        </p:txBody>
      </p:sp>
    </p:spTree>
    <p:extLst>
      <p:ext uri="{BB962C8B-B14F-4D97-AF65-F5344CB8AC3E}">
        <p14:creationId xmlns:p14="http://schemas.microsoft.com/office/powerpoint/2010/main" val="34843132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-Image credit: </a:t>
            </a:r>
            <a:r>
              <a:rPr lang="en-US" i="1" dirty="0"/>
              <a:t>NASA/GSFC/Arizona State University</a:t>
            </a:r>
            <a:r>
              <a:rPr lang="en-US" sz="1200" b="0" i="1"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sym typeface="Wingdings" panose="05000000000000000000" pitchFamily="2" charset="2"/>
              </a:rPr>
              <a:t> </a:t>
            </a:r>
            <a:r>
              <a:rPr lang="en-US" sz="1200" b="0" i="1" kern="1200" dirty="0">
                <a:solidFill>
                  <a:schemeClr val="tx1"/>
                </a:solidFill>
                <a:effectLst/>
                <a:latin typeface="+mn-lt"/>
                <a:ea typeface="+mn-ea"/>
                <a:cs typeface="+mn-cs"/>
                <a:sym typeface="Wingdings" panose="05000000000000000000" pitchFamily="2" charset="2"/>
              </a:rPr>
              <a:t>http://www.lroc.asu.edu/posts/783</a:t>
            </a:r>
          </a:p>
          <a:p>
            <a:r>
              <a:rPr lang="en-US" dirty="0"/>
              <a:t>-Traverse plots of the first two Apollo 15 EVAs, on which astronauts Scott and Irwin ventured to the lower slopes of Mons Hadley Delta (center left); </a:t>
            </a:r>
            <a:r>
              <a:rPr lang="en-US" b="0" i="0" dirty="0"/>
              <a:t>numbers indicate elevations above the landing site (LM)</a:t>
            </a:r>
            <a:r>
              <a:rPr lang="en-US" b="0" dirty="0"/>
              <a:t>. </a:t>
            </a:r>
          </a:p>
          <a:p>
            <a:r>
              <a:rPr lang="en-US" dirty="0"/>
              <a:t>-For scale, the distance the astronauts travelled from the LM to Elbow crater along the edge of Hadley </a:t>
            </a:r>
            <a:r>
              <a:rPr lang="en-US" dirty="0" err="1"/>
              <a:t>Rille</a:t>
            </a:r>
            <a:r>
              <a:rPr lang="en-US" dirty="0"/>
              <a:t> (EVA 1) is ~4.5 km.</a:t>
            </a:r>
          </a:p>
        </p:txBody>
      </p:sp>
      <p:sp>
        <p:nvSpPr>
          <p:cNvPr id="4" name="Slide Number Placeholder 3"/>
          <p:cNvSpPr>
            <a:spLocks noGrp="1"/>
          </p:cNvSpPr>
          <p:nvPr>
            <p:ph type="sldNum" sz="quarter" idx="5"/>
          </p:nvPr>
        </p:nvSpPr>
        <p:spPr/>
        <p:txBody>
          <a:bodyPr/>
          <a:lstStyle/>
          <a:p>
            <a:fld id="{BE7B85CD-DF83-C140-9F69-7242B2DB2DF4}" type="slidenum">
              <a:rPr lang="en-US" smtClean="0"/>
              <a:t>25</a:t>
            </a:fld>
            <a:endParaRPr lang="en-US"/>
          </a:p>
        </p:txBody>
      </p:sp>
    </p:spTree>
    <p:extLst>
      <p:ext uri="{BB962C8B-B14F-4D97-AF65-F5344CB8AC3E}">
        <p14:creationId xmlns:p14="http://schemas.microsoft.com/office/powerpoint/2010/main" val="42904659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-Image credit: </a:t>
            </a:r>
            <a:r>
              <a:rPr lang="en-US" sz="1200" b="0" i="1" kern="1200" dirty="0">
                <a:solidFill>
                  <a:schemeClr val="tx1"/>
                </a:solidFill>
                <a:effectLst/>
                <a:latin typeface="+mn-lt"/>
                <a:ea typeface="+mn-ea"/>
                <a:cs typeface="+mn-cs"/>
              </a:rPr>
              <a:t>LROC </a:t>
            </a:r>
            <a:r>
              <a:rPr lang="en-US" sz="1200" b="0" i="0" kern="1200" dirty="0">
                <a:solidFill>
                  <a:schemeClr val="tx1"/>
                </a:solidFill>
                <a:effectLst/>
                <a:latin typeface="+mn-lt"/>
                <a:ea typeface="+mn-ea"/>
                <a:cs typeface="+mn-cs"/>
                <a:sym typeface="Wingdings" panose="05000000000000000000" pitchFamily="2" charset="2"/>
              </a:rPr>
              <a:t> </a:t>
            </a:r>
            <a:r>
              <a:rPr lang="en-US" sz="1200" b="0" i="1" kern="1200" dirty="0">
                <a:solidFill>
                  <a:schemeClr val="tx1"/>
                </a:solidFill>
                <a:effectLst/>
                <a:latin typeface="+mn-lt"/>
                <a:ea typeface="+mn-ea"/>
                <a:cs typeface="+mn-cs"/>
                <a:sym typeface="Wingdings" panose="05000000000000000000" pitchFamily="2" charset="2"/>
              </a:rPr>
              <a:t>http://lroc.sese.asu.edu/featured_sites/view_site/4</a:t>
            </a:r>
          </a:p>
          <a:p>
            <a:r>
              <a:rPr lang="en-US" dirty="0"/>
              <a:t>-A zoomed in version of the Apollo 15 landing site, as imaged by the Lunar Reconnaissance Orbiter</a:t>
            </a:r>
            <a:r>
              <a:rPr lang="en-US" baseline="0" dirty="0"/>
              <a:t> Camera (taken on March 2, </a:t>
            </a:r>
            <a:r>
              <a:rPr lang="en-US" sz="1200" b="0" i="0" kern="1200" dirty="0">
                <a:solidFill>
                  <a:schemeClr val="tx1"/>
                </a:solidFill>
                <a:effectLst/>
                <a:latin typeface="+mn-lt"/>
                <a:ea typeface="+mn-ea"/>
                <a:cs typeface="+mn-cs"/>
              </a:rPr>
              <a:t>2010</a:t>
            </a:r>
            <a:r>
              <a:rPr lang="en-US" baseline="0" dirty="0"/>
              <a:t>). Note that this zoomed in version doesn’t show all of the </a:t>
            </a:r>
            <a:r>
              <a:rPr lang="en-US" b="0" baseline="0" dirty="0"/>
              <a:t>EVA traverses, which had a maximum range of about 3 miles from the LM.</a:t>
            </a:r>
            <a:endParaRPr lang="en-US" b="0" dirty="0"/>
          </a:p>
        </p:txBody>
      </p:sp>
      <p:sp>
        <p:nvSpPr>
          <p:cNvPr id="4" name="Slide Number Placeholder 3"/>
          <p:cNvSpPr>
            <a:spLocks noGrp="1"/>
          </p:cNvSpPr>
          <p:nvPr>
            <p:ph type="sldNum" sz="quarter" idx="5"/>
          </p:nvPr>
        </p:nvSpPr>
        <p:spPr/>
        <p:txBody>
          <a:bodyPr/>
          <a:lstStyle/>
          <a:p>
            <a:fld id="{BE7B85CD-DF83-C140-9F69-7242B2DB2DF4}" type="slidenum">
              <a:rPr lang="en-US" smtClean="0"/>
              <a:t>26</a:t>
            </a:fld>
            <a:endParaRPr lang="en-US"/>
          </a:p>
        </p:txBody>
      </p:sp>
    </p:spTree>
    <p:extLst>
      <p:ext uri="{BB962C8B-B14F-4D97-AF65-F5344CB8AC3E}">
        <p14:creationId xmlns:p14="http://schemas.microsoft.com/office/powerpoint/2010/main" val="32569861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a:t>
            </a:r>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sym typeface="Wingdings" panose="05000000000000000000" pitchFamily="2" charset="2"/>
              </a:rPr>
              <a:t> This frame from Jim Irwin’s EVA-3 Station 9a pan shows the bend of Hadley </a:t>
            </a:r>
            <a:r>
              <a:rPr lang="en-US" sz="1200" b="0" i="0" kern="1200" dirty="0" err="1">
                <a:solidFill>
                  <a:schemeClr val="tx1"/>
                </a:solidFill>
                <a:effectLst/>
                <a:latin typeface="+mn-lt"/>
                <a:ea typeface="+mn-ea"/>
                <a:cs typeface="+mn-cs"/>
                <a:sym typeface="Wingdings" panose="05000000000000000000" pitchFamily="2" charset="2"/>
              </a:rPr>
              <a:t>Rille</a:t>
            </a:r>
            <a:r>
              <a:rPr lang="en-US" sz="1200" b="0" i="0" kern="1200" dirty="0">
                <a:solidFill>
                  <a:schemeClr val="tx1"/>
                </a:solidFill>
                <a:effectLst/>
                <a:latin typeface="+mn-lt"/>
                <a:ea typeface="+mn-ea"/>
                <a:cs typeface="+mn-cs"/>
                <a:sym typeface="Wingdings" panose="05000000000000000000" pitchFamily="2" charset="2"/>
              </a:rPr>
              <a:t> near Elbow Crater. Image ID: </a:t>
            </a:r>
            <a:r>
              <a:rPr lang="en-US" sz="1200" b="0" i="0" kern="1200" dirty="0">
                <a:solidFill>
                  <a:schemeClr val="tx1"/>
                </a:solidFill>
                <a:effectLst/>
                <a:latin typeface="+mn-lt"/>
                <a:ea typeface="+mn-ea"/>
                <a:cs typeface="+mn-cs"/>
              </a:rPr>
              <a:t>AS15-82-11122.</a:t>
            </a:r>
          </a:p>
          <a:p>
            <a:r>
              <a:rPr lang="en-US" sz="1200" b="0" i="0" kern="1200" dirty="0">
                <a:solidFill>
                  <a:schemeClr val="tx1"/>
                </a:solidFill>
                <a:effectLst/>
                <a:latin typeface="+mn-lt"/>
                <a:ea typeface="+mn-ea"/>
                <a:cs typeface="+mn-cs"/>
              </a:rPr>
              <a:t>-The third EVA began at 4:52 a.m. EDT on August 2, about 1.5 hours late to allow the crew to get some additional rest. This EVA included a 5.1-kilometer traverse west to Scarp Crater and northwest along the edge of Hadley </a:t>
            </a:r>
            <a:r>
              <a:rPr lang="en-US" sz="1200" b="0" i="0" kern="1200" dirty="0" err="1">
                <a:solidFill>
                  <a:schemeClr val="tx1"/>
                </a:solidFill>
                <a:effectLst/>
                <a:latin typeface="+mn-lt"/>
                <a:ea typeface="+mn-ea"/>
                <a:cs typeface="+mn-cs"/>
              </a:rPr>
              <a:t>Rille</a:t>
            </a:r>
            <a:r>
              <a:rPr lang="en-US" sz="1200" b="0" i="0" kern="1200" dirty="0">
                <a:solidFill>
                  <a:schemeClr val="tx1"/>
                </a:solidFill>
                <a:effectLst/>
                <a:latin typeface="+mn-lt"/>
                <a:ea typeface="+mn-ea"/>
                <a:cs typeface="+mn-cs"/>
              </a:rPr>
              <a:t>, and east across the mare to the lunar module. The EVA was shortened to approximately 4 hours and 50 minutes to meet the liftoff timeline.</a:t>
            </a:r>
          </a:p>
          <a:p>
            <a:r>
              <a:rPr lang="en-US" sz="1200" b="0" i="0" kern="1200" dirty="0">
                <a:solidFill>
                  <a:schemeClr val="tx1"/>
                </a:solidFill>
                <a:effectLst/>
                <a:latin typeface="+mn-lt"/>
                <a:ea typeface="+mn-ea"/>
                <a:cs typeface="+mn-cs"/>
              </a:rPr>
              <a:t>-Commentary from the Apollo Lunar Surface Journal: </a:t>
            </a:r>
            <a:r>
              <a:rPr lang="en-US" sz="1200" b="0" i="1" kern="1200" dirty="0">
                <a:solidFill>
                  <a:schemeClr val="tx1"/>
                </a:solidFill>
                <a:effectLst/>
                <a:latin typeface="+mn-lt"/>
                <a:ea typeface="+mn-ea"/>
                <a:cs typeface="+mn-cs"/>
              </a:rPr>
              <a:t>https://www.hq.nasa.gov/alsj/a15/a15.rille.html</a:t>
            </a:r>
          </a:p>
        </p:txBody>
      </p:sp>
      <p:sp>
        <p:nvSpPr>
          <p:cNvPr id="4" name="Slide Number Placeholder 3"/>
          <p:cNvSpPr>
            <a:spLocks noGrp="1"/>
          </p:cNvSpPr>
          <p:nvPr>
            <p:ph type="sldNum" sz="quarter" idx="10"/>
          </p:nvPr>
        </p:nvSpPr>
        <p:spPr/>
        <p:txBody>
          <a:bodyPr/>
          <a:lstStyle/>
          <a:p>
            <a:fld id="{BBC85203-AFB5-4C5F-A739-A15855DE2D17}" type="slidenum">
              <a:rPr lang="en-US" smtClean="0"/>
              <a:t>27</a:t>
            </a:fld>
            <a:endParaRPr lang="en-US" dirty="0"/>
          </a:p>
        </p:txBody>
      </p:sp>
    </p:spTree>
    <p:extLst>
      <p:ext uri="{BB962C8B-B14F-4D97-AF65-F5344CB8AC3E}">
        <p14:creationId xmlns:p14="http://schemas.microsoft.com/office/powerpoint/2010/main" val="2521790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-Image credits: </a:t>
            </a:r>
            <a:r>
              <a:rPr lang="en-US" i="1" dirty="0"/>
              <a:t>NASA</a:t>
            </a:r>
            <a:r>
              <a:rPr lang="en-US" i="0" dirty="0"/>
              <a:t> </a:t>
            </a:r>
            <a:r>
              <a:rPr lang="en-US" i="0" dirty="0">
                <a:sym typeface="Wingdings" panose="05000000000000000000" pitchFamily="2" charset="2"/>
              </a:rPr>
              <a:t> Source: </a:t>
            </a:r>
            <a:r>
              <a:rPr lang="en-US" i="1" dirty="0">
                <a:sym typeface="Wingdings" panose="05000000000000000000" pitchFamily="2" charset="2"/>
              </a:rPr>
              <a:t>https://history.nasa.gov/alsj/a15/a15PostalKit.html</a:t>
            </a:r>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sng" kern="1200" dirty="0">
                <a:solidFill>
                  <a:schemeClr val="tx1"/>
                </a:solidFill>
                <a:effectLst/>
                <a:latin typeface="+mn-lt"/>
                <a:ea typeface="+mn-ea"/>
                <a:cs typeface="+mn-cs"/>
                <a:sym typeface="Wingdings" panose="05000000000000000000" pitchFamily="2" charset="2"/>
              </a:rPr>
              <a:t>Right:</a:t>
            </a:r>
            <a:r>
              <a:rPr lang="en-US" sz="1200" b="0" i="0" u="none" kern="1200" dirty="0">
                <a:solidFill>
                  <a:schemeClr val="tx1"/>
                </a:solidFill>
                <a:effectLst/>
                <a:latin typeface="+mn-lt"/>
                <a:ea typeface="+mn-ea"/>
                <a:cs typeface="+mn-cs"/>
                <a:sym typeface="Wingdings" panose="05000000000000000000" pitchFamily="2" charset="2"/>
              </a:rPr>
              <a:t> Post-flight photo of the Postal Kit with a mission patch added. The cancellation device in the left foreground is a duplicate of the flown item which is believed to have been left on the Moon.</a:t>
            </a:r>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sng" kern="1200" dirty="0">
                <a:solidFill>
                  <a:schemeClr val="tx1"/>
                </a:solidFill>
                <a:effectLst/>
                <a:latin typeface="+mn-lt"/>
                <a:ea typeface="+mn-ea"/>
                <a:cs typeface="+mn-cs"/>
                <a:sym typeface="Wingdings" panose="05000000000000000000" pitchFamily="2" charset="2"/>
              </a:rPr>
              <a:t>Left:</a:t>
            </a:r>
            <a:r>
              <a:rPr lang="en-US" sz="1200" b="0" i="0" u="none" kern="1200" dirty="0">
                <a:solidFill>
                  <a:schemeClr val="tx1"/>
                </a:solidFill>
                <a:effectLst/>
                <a:latin typeface="+mn-lt"/>
                <a:ea typeface="+mn-ea"/>
                <a:cs typeface="+mn-cs"/>
                <a:sym typeface="Wingdings" panose="05000000000000000000" pitchFamily="2" charset="2"/>
              </a:rPr>
              <a:t> Photo of the First Day Cover cancelled o</a:t>
            </a:r>
            <a:r>
              <a:rPr lang="en-US" b="0" i="0" dirty="0">
                <a:solidFill>
                  <a:srgbClr val="333F48"/>
                </a:solidFill>
                <a:effectLst/>
                <a:latin typeface="Lato"/>
              </a:rPr>
              <a:t>n the Moon by Dave Scott during the EVA-3 close-out on August 2, 1971. It carries two advanced, hand-perforated die proofs of stamps celebrating the U.S. space program. Smudges at bottom left are “thumbprints” Scott made with Moon dust using his space-suit glove.</a:t>
            </a:r>
            <a:endParaRPr lang="en-US" sz="1200" b="0" i="0" u="sng" kern="1200" dirty="0">
              <a:solidFill>
                <a:schemeClr val="tx1"/>
              </a:solidFill>
              <a:effectLst/>
              <a:latin typeface="+mn-lt"/>
              <a:ea typeface="+mn-ea"/>
              <a:cs typeface="+mn-cs"/>
            </a:endParaRPr>
          </a:p>
          <a:p>
            <a:pPr marL="0" marR="0" lvl="4"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-Commentary from the Apollo 15 Lunar Surface Journal: </a:t>
            </a:r>
          </a:p>
          <a:p>
            <a:pPr marL="6286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kern="1200" dirty="0">
                <a:solidFill>
                  <a:schemeClr val="tx1"/>
                </a:solidFill>
                <a:effectLst/>
                <a:latin typeface="+mn-lt"/>
                <a:ea typeface="+mn-ea"/>
                <a:cs typeface="+mn-cs"/>
              </a:rPr>
              <a:t>167:18:43</a:t>
            </a:r>
            <a:r>
              <a:rPr lang="en-US" sz="1200" b="0" i="0" kern="1200" dirty="0">
                <a:solidFill>
                  <a:schemeClr val="tx1"/>
                </a:solidFill>
                <a:effectLst/>
                <a:latin typeface="+mn-lt"/>
                <a:ea typeface="+mn-ea"/>
                <a:cs typeface="+mn-cs"/>
              </a:rPr>
              <a:t> Scott: Okay. To show that our good Postal Service has deliveries any place in the universe, I have the pleasant task of canceling, here on the Moon, the first stamp of a new issue dedicated to commemorate United States achievements in space. And I’m sure a lot of people have seen pictures of the stamp. I have the first one here on an envelope. At the bottom it says, “United States in space, a decade of achievement,” and I’m very proud to have the opportunity here to play postman. I pull out a cancellation device. Cancel this stamp. It says, “August the second, 1971, first day of issue”.</a:t>
            </a:r>
          </a:p>
          <a:p>
            <a:pPr marL="6286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t>[Dave gets a rubber stamp out of the cloth Post Office kit and presses it on what looks like an ink pad.]</a:t>
            </a:r>
          </a:p>
          <a:p>
            <a:pPr marL="6286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kern="1200" dirty="0">
                <a:solidFill>
                  <a:schemeClr val="tx1"/>
                </a:solidFill>
                <a:effectLst/>
                <a:latin typeface="+mn-lt"/>
                <a:ea typeface="+mn-ea"/>
                <a:cs typeface="+mn-cs"/>
              </a:rPr>
              <a:t>167:19:30</a:t>
            </a:r>
            <a:r>
              <a:rPr lang="en-US" sz="1200" b="0" i="0" kern="1200" dirty="0">
                <a:solidFill>
                  <a:schemeClr val="tx1"/>
                </a:solidFill>
                <a:effectLst/>
                <a:latin typeface="+mn-lt"/>
                <a:ea typeface="+mn-ea"/>
                <a:cs typeface="+mn-cs"/>
              </a:rPr>
              <a:t> Scott: What could be a better place to cancel this stamp than right here at Hadley </a:t>
            </a:r>
            <a:r>
              <a:rPr lang="en-US" sz="1200" b="0" i="0" kern="1200" dirty="0" err="1">
                <a:solidFill>
                  <a:schemeClr val="tx1"/>
                </a:solidFill>
                <a:effectLst/>
                <a:latin typeface="+mn-lt"/>
                <a:ea typeface="+mn-ea"/>
                <a:cs typeface="+mn-cs"/>
              </a:rPr>
              <a:t>Rille</a:t>
            </a:r>
            <a:r>
              <a:rPr lang="en-US" sz="1200" b="0" i="0" kern="1200" dirty="0">
                <a:solidFill>
                  <a:schemeClr val="tx1"/>
                </a:solidFill>
                <a:effectLst/>
                <a:latin typeface="+mn-lt"/>
                <a:ea typeface="+mn-ea"/>
                <a:cs typeface="+mn-cs"/>
              </a:rPr>
              <a:t>. (Pause)</a:t>
            </a:r>
          </a:p>
          <a:p>
            <a:pPr marL="6286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t>[Dave places the envelope on a flat surface on the Modularized Equipment Stowage Assembly (MESA) and, after carefully positioning the rubber stamp, presses it down and then lifts it off.]</a:t>
            </a:r>
          </a:p>
          <a:p>
            <a:pPr marL="6286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kern="1200" dirty="0">
                <a:solidFill>
                  <a:schemeClr val="tx1"/>
                </a:solidFill>
                <a:effectLst/>
                <a:latin typeface="+mn-lt"/>
                <a:ea typeface="+mn-ea"/>
                <a:cs typeface="+mn-cs"/>
              </a:rPr>
              <a:t>167:19:48</a:t>
            </a:r>
            <a:r>
              <a:rPr lang="en-US" sz="1200" b="0" i="0" kern="1200" dirty="0">
                <a:solidFill>
                  <a:schemeClr val="tx1"/>
                </a:solidFill>
                <a:effectLst/>
                <a:latin typeface="+mn-lt"/>
                <a:ea typeface="+mn-ea"/>
                <a:cs typeface="+mn-cs"/>
              </a:rPr>
              <a:t> Scott: By golly, it even works in a vacuum. (Pause)</a:t>
            </a:r>
          </a:p>
          <a:p>
            <a:pPr marL="6286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t>[Dave examines the envelope.]</a:t>
            </a:r>
          </a:p>
          <a:p>
            <a:pPr marL="6286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kern="1200" dirty="0">
                <a:solidFill>
                  <a:schemeClr val="tx1"/>
                </a:solidFill>
                <a:effectLst/>
                <a:latin typeface="+mn-lt"/>
                <a:ea typeface="+mn-ea"/>
                <a:cs typeface="+mn-cs"/>
              </a:rPr>
              <a:t>167:19:51</a:t>
            </a:r>
            <a:r>
              <a:rPr lang="en-US" sz="1200" b="0" i="0" kern="1200" dirty="0">
                <a:solidFill>
                  <a:schemeClr val="tx1"/>
                </a:solidFill>
                <a:effectLst/>
                <a:latin typeface="+mn-lt"/>
                <a:ea typeface="+mn-ea"/>
                <a:cs typeface="+mn-cs"/>
              </a:rPr>
              <a:t> Scott: But not too well. But it’s the first time, so I guess they’re just learning. (Pause)</a:t>
            </a:r>
          </a:p>
          <a:p>
            <a:pPr marL="6286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t>[Dave re-cancels the envelope.]</a:t>
            </a:r>
          </a:p>
          <a:p>
            <a:pPr marL="6286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kern="1200" dirty="0">
                <a:solidFill>
                  <a:schemeClr val="tx1"/>
                </a:solidFill>
                <a:effectLst/>
                <a:latin typeface="+mn-lt"/>
                <a:ea typeface="+mn-ea"/>
                <a:cs typeface="+mn-cs"/>
              </a:rPr>
              <a:t>167:20:11</a:t>
            </a:r>
            <a:r>
              <a:rPr lang="en-US" sz="1200" b="0" i="0" kern="1200" dirty="0">
                <a:solidFill>
                  <a:schemeClr val="tx1"/>
                </a:solidFill>
                <a:effectLst/>
                <a:latin typeface="+mn-lt"/>
                <a:ea typeface="+mn-ea"/>
                <a:cs typeface="+mn-cs"/>
              </a:rPr>
              <a:t> Irwin: You can put a thumbprint on there, Dave.</a:t>
            </a:r>
          </a:p>
          <a:p>
            <a:pPr marL="6286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kern="1200" dirty="0">
                <a:solidFill>
                  <a:schemeClr val="tx1"/>
                </a:solidFill>
                <a:effectLst/>
                <a:latin typeface="+mn-lt"/>
                <a:ea typeface="+mn-ea"/>
                <a:cs typeface="+mn-cs"/>
              </a:rPr>
              <a:t>167:20:14</a:t>
            </a:r>
            <a:r>
              <a:rPr lang="en-US" sz="1200" b="0" i="0" kern="1200" dirty="0">
                <a:solidFill>
                  <a:schemeClr val="tx1"/>
                </a:solidFill>
                <a:effectLst/>
                <a:latin typeface="+mn-lt"/>
                <a:ea typeface="+mn-ea"/>
                <a:cs typeface="+mn-cs"/>
              </a:rPr>
              <a:t> Scott: Well...</a:t>
            </a:r>
          </a:p>
          <a:p>
            <a:pPr marL="6286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kern="1200" dirty="0">
                <a:solidFill>
                  <a:schemeClr val="tx1"/>
                </a:solidFill>
                <a:effectLst/>
                <a:latin typeface="+mn-lt"/>
                <a:ea typeface="+mn-ea"/>
                <a:cs typeface="+mn-cs"/>
              </a:rPr>
              <a:t>167:20:15</a:t>
            </a:r>
            <a:r>
              <a:rPr lang="en-US" sz="1200" b="0" i="0" kern="1200" dirty="0">
                <a:solidFill>
                  <a:schemeClr val="tx1"/>
                </a:solidFill>
                <a:effectLst/>
                <a:latin typeface="+mn-lt"/>
                <a:ea typeface="+mn-ea"/>
                <a:cs typeface="+mn-cs"/>
              </a:rPr>
              <a:t> Irwin: If there’s room left.</a:t>
            </a:r>
          </a:p>
          <a:p>
            <a:pPr marL="6286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kern="1200" dirty="0">
                <a:solidFill>
                  <a:schemeClr val="tx1"/>
                </a:solidFill>
                <a:effectLst/>
                <a:latin typeface="+mn-lt"/>
                <a:ea typeface="+mn-ea"/>
                <a:cs typeface="+mn-cs"/>
              </a:rPr>
              <a:t>167:20:17</a:t>
            </a:r>
            <a:r>
              <a:rPr lang="en-US" sz="1200" b="0" i="0" kern="1200" dirty="0">
                <a:solidFill>
                  <a:schemeClr val="tx1"/>
                </a:solidFill>
                <a:effectLst/>
                <a:latin typeface="+mn-lt"/>
                <a:ea typeface="+mn-ea"/>
                <a:cs typeface="+mn-cs"/>
              </a:rPr>
              <a:t> Scott: I’ve got several dusty thumbprints. Now, I’ll stick this back in our special mail pouch here, and we’ll deliver it when we return.</a:t>
            </a:r>
          </a:p>
          <a:p>
            <a:pPr marL="628650" marR="0" lvl="6"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kern="1200" dirty="0">
                <a:solidFill>
                  <a:schemeClr val="tx1"/>
                </a:solidFill>
                <a:effectLst/>
                <a:latin typeface="+mn-lt"/>
                <a:ea typeface="+mn-ea"/>
                <a:cs typeface="+mn-cs"/>
              </a:rPr>
              <a:t>[The Post Office bag and the First Day Cover are on display at the Smithsonian Institution’s National Postal Museum in Washington, D.C.]</a:t>
            </a:r>
          </a:p>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-During the EVA-3 close-out, Dave Scott made history when he became the first person to cancel a stamp on an interplanetary envelope.</a:t>
            </a:r>
            <a:endParaRPr lang="en-US" sz="1200" b="0" i="0" kern="1200" dirty="0">
              <a:solidFill>
                <a:schemeClr val="tx1"/>
              </a:solidFill>
              <a:effectLst/>
              <a:latin typeface="+mn-lt"/>
              <a:ea typeface="+mn-ea"/>
              <a:cs typeface="+mn-cs"/>
            </a:endParaRPr>
          </a:p>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-More info: </a:t>
            </a:r>
            <a:r>
              <a:rPr lang="en-US" sz="1200" b="0" i="1" kern="1200" dirty="0">
                <a:solidFill>
                  <a:schemeClr val="tx1"/>
                </a:solidFill>
                <a:effectLst/>
                <a:latin typeface="+mn-lt"/>
                <a:ea typeface="+mn-ea"/>
                <a:cs typeface="+mn-cs"/>
              </a:rPr>
              <a:t>https://history.nasa.gov/alsj/a15/a15PostalKit.html</a:t>
            </a:r>
            <a:r>
              <a:rPr lang="en-US" sz="1200" b="0" i="0" kern="1200" dirty="0">
                <a:solidFill>
                  <a:schemeClr val="tx1"/>
                </a:solidFill>
                <a:effectLst/>
                <a:latin typeface="+mn-lt"/>
                <a:ea typeface="+mn-ea"/>
                <a:cs typeface="+mn-cs"/>
              </a:rPr>
              <a:t> ; </a:t>
            </a:r>
            <a:r>
              <a:rPr lang="en-US" sz="1200" b="0" i="1" kern="1200" dirty="0">
                <a:solidFill>
                  <a:schemeClr val="tx1"/>
                </a:solidFill>
                <a:effectLst/>
                <a:latin typeface="+mn-lt"/>
                <a:ea typeface="+mn-ea"/>
                <a:cs typeface="+mn-cs"/>
              </a:rPr>
              <a:t>https://postalmuseum.si.edu/exhibition/stamps-take-flight-rarities-and-special-holdings/moon-mail</a:t>
            </a:r>
          </a:p>
        </p:txBody>
      </p:sp>
      <p:sp>
        <p:nvSpPr>
          <p:cNvPr id="4" name="Slide Number Placeholder 3"/>
          <p:cNvSpPr>
            <a:spLocks noGrp="1"/>
          </p:cNvSpPr>
          <p:nvPr>
            <p:ph type="sldNum" sz="quarter" idx="5"/>
          </p:nvPr>
        </p:nvSpPr>
        <p:spPr/>
        <p:txBody>
          <a:bodyPr/>
          <a:lstStyle/>
          <a:p>
            <a:fld id="{BBC85203-AFB5-4C5F-A739-A15855DE2D17}" type="slidenum">
              <a:rPr lang="en-US" smtClean="0"/>
              <a:t>28</a:t>
            </a:fld>
            <a:endParaRPr lang="en-US" dirty="0"/>
          </a:p>
        </p:txBody>
      </p:sp>
    </p:spTree>
    <p:extLst>
      <p:ext uri="{BB962C8B-B14F-4D97-AF65-F5344CB8AC3E}">
        <p14:creationId xmlns:p14="http://schemas.microsoft.com/office/powerpoint/2010/main" val="41968435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-Video credit: </a:t>
            </a:r>
            <a:r>
              <a:rPr lang="en-US" i="1" dirty="0"/>
              <a:t>NASA</a:t>
            </a:r>
            <a:r>
              <a:rPr lang="en-US" i="0" dirty="0"/>
              <a:t> </a:t>
            </a:r>
            <a:r>
              <a:rPr lang="en-US" i="0" dirty="0">
                <a:sym typeface="Wingdings" panose="05000000000000000000" pitchFamily="2" charset="2"/>
              </a:rPr>
              <a:t> Source: </a:t>
            </a:r>
            <a:r>
              <a:rPr lang="en-US" i="1" dirty="0">
                <a:sym typeface="Wingdings" panose="05000000000000000000" pitchFamily="2" charset="2"/>
              </a:rPr>
              <a:t>https://www.hq.nasa.gov/alsj/a15/a15.clsout3.html</a:t>
            </a:r>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sym typeface="Wingdings" panose="05000000000000000000" pitchFamily="2" charset="2"/>
              </a:rPr>
              <a:t>Commentary:</a:t>
            </a:r>
          </a:p>
          <a:p>
            <a:pPr marL="1085850" marR="0" lvl="5"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0" dirty="0">
                <a:sym typeface="Wingdings" panose="05000000000000000000" pitchFamily="2" charset="2"/>
              </a:rPr>
              <a:t>167:22:06 </a:t>
            </a:r>
            <a:r>
              <a:rPr lang="en-US" b="0" i="0" dirty="0">
                <a:sym typeface="Wingdings" panose="05000000000000000000" pitchFamily="2" charset="2"/>
              </a:rPr>
              <a:t>(mission elapsed time) Dave </a:t>
            </a:r>
            <a:r>
              <a:rPr lang="en-US" i="0" dirty="0">
                <a:sym typeface="Wingdings" panose="05000000000000000000" pitchFamily="2" charset="2"/>
              </a:rPr>
              <a:t>Scott: Well, in my left hand, I have a feather; in my right hand, a hammer. And I guess one of the reasons we got here today was because of a gentleman named Galileo, a long time ago, who made a rather significant discovery about falling objects in gravity fields. And we thought where would be a better place to confirm his findings than on the Moon.</a:t>
            </a:r>
          </a:p>
          <a:p>
            <a:pPr marL="1085850" marR="0" lvl="5"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0" dirty="0">
                <a:sym typeface="Wingdings" panose="05000000000000000000" pitchFamily="2" charset="2"/>
              </a:rPr>
              <a:t>167:22:28</a:t>
            </a:r>
            <a:r>
              <a:rPr lang="en-US" i="0" dirty="0">
                <a:sym typeface="Wingdings" panose="05000000000000000000" pitchFamily="2" charset="2"/>
              </a:rPr>
              <a:t> Scott: And so we thought we’d try it here for you. The feather happens to be, appropriately, a falcon feather for our Falcon. And I’ll drop the two of them here and, hopefully, they’ll hit the ground at the same time. (Pause)</a:t>
            </a:r>
          </a:p>
          <a:p>
            <a:pPr marL="1085850" marR="0" lvl="5"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sym typeface="Wingdings" panose="05000000000000000000" pitchFamily="2" charset="2"/>
              </a:rPr>
              <a:t>[Dave is holding the feather and hammer between the thumb and forefinger of his left and right hands, respectively, and has his elbows up and out the side. He releases the hammer and feather simultaneously and pulls his hands out of the way. The hammer and feather fall side by side and hit the ground at virtually the same time.]</a:t>
            </a:r>
          </a:p>
          <a:p>
            <a:pPr marL="1085850" marR="0" lvl="5"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0" dirty="0">
                <a:sym typeface="Wingdings" panose="05000000000000000000" pitchFamily="2" charset="2"/>
              </a:rPr>
              <a:t>167:22:43</a:t>
            </a:r>
            <a:r>
              <a:rPr lang="en-US" i="0" dirty="0">
                <a:sym typeface="Wingdings" panose="05000000000000000000" pitchFamily="2" charset="2"/>
              </a:rPr>
              <a:t> Scott: How about that!</a:t>
            </a:r>
          </a:p>
          <a:p>
            <a:pPr marL="1085850" marR="0" lvl="5"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0" dirty="0">
                <a:sym typeface="Wingdings" panose="05000000000000000000" pitchFamily="2" charset="2"/>
              </a:rPr>
              <a:t>167:22:45</a:t>
            </a:r>
            <a:r>
              <a:rPr lang="en-US" i="0" dirty="0">
                <a:sym typeface="Wingdings" panose="05000000000000000000" pitchFamily="2" charset="2"/>
              </a:rPr>
              <a:t> Joe Allen: How about that! (Applause in Houston)</a:t>
            </a:r>
          </a:p>
          <a:p>
            <a:pPr marL="1085850" marR="0" lvl="5"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0" dirty="0">
                <a:sym typeface="Wingdings" panose="05000000000000000000" pitchFamily="2" charset="2"/>
              </a:rPr>
              <a:t>167:22:46</a:t>
            </a:r>
            <a:r>
              <a:rPr lang="en-US" i="0" dirty="0">
                <a:sym typeface="Wingdings" panose="05000000000000000000" pitchFamily="2" charset="2"/>
              </a:rPr>
              <a:t> Scott: Which proves that Mr. Galileo was correct in his findings. (Pause)</a:t>
            </a:r>
          </a:p>
          <a:p>
            <a:pPr marL="1085850" marR="0" lvl="5"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0" dirty="0">
                <a:sym typeface="Wingdings" panose="05000000000000000000" pitchFamily="2" charset="2"/>
              </a:rPr>
              <a:t>167:22:58</a:t>
            </a:r>
            <a:r>
              <a:rPr lang="en-US" i="0" dirty="0">
                <a:sym typeface="Wingdings" panose="05000000000000000000" pitchFamily="2" charset="2"/>
              </a:rPr>
              <a:t> Allen: Superb.</a:t>
            </a:r>
          </a:p>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sym typeface="Wingdings" panose="05000000000000000000" pitchFamily="2" charset="2"/>
              </a:rPr>
              <a:t>-During EVA-3, Dave Scott demonstrated Galileo’s discovery about falling objects in gravity fields. In his left hand, he held onto a falcon feather while in his right, he held a hammer. He then dropped them both at the same time, and they both hit the ground simultaneously (since there’s no atmosphere on the Moon, they fell side by side. They did fall more slowly than on Earth though because the gravity is 1/6 that of Earth’s), thus confirming Galileo’s law of motion concerning falling bodies.</a:t>
            </a:r>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After more than 3 ½ centuries, at a distance of 239,000 miles give or take a few, from his home in Florence, Italy, Galileo Galilei’s discovery that “gravity pulls all bodies equally regardless of their weight” was clearly and vividly demonstrated before a television audience that spanned the planet Earth.</a:t>
            </a:r>
            <a:endParaRPr lang="en-US" i="0" dirty="0"/>
          </a:p>
        </p:txBody>
      </p:sp>
      <p:sp>
        <p:nvSpPr>
          <p:cNvPr id="4" name="Slide Number Placeholder 3"/>
          <p:cNvSpPr>
            <a:spLocks noGrp="1"/>
          </p:cNvSpPr>
          <p:nvPr>
            <p:ph type="sldNum" sz="quarter" idx="5"/>
          </p:nvPr>
        </p:nvSpPr>
        <p:spPr/>
        <p:txBody>
          <a:bodyPr/>
          <a:lstStyle/>
          <a:p>
            <a:fld id="{BBC85203-AFB5-4C5F-A739-A15855DE2D17}" type="slidenum">
              <a:rPr lang="en-US" smtClean="0"/>
              <a:t>29</a:t>
            </a:fld>
            <a:endParaRPr lang="en-US" dirty="0"/>
          </a:p>
        </p:txBody>
      </p:sp>
    </p:spTree>
    <p:extLst>
      <p:ext uri="{BB962C8B-B14F-4D97-AF65-F5344CB8AC3E}">
        <p14:creationId xmlns:p14="http://schemas.microsoft.com/office/powerpoint/2010/main" val="26485067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3"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-Image credit: </a:t>
            </a:r>
            <a:r>
              <a:rPr lang="en-US" i="1" dirty="0"/>
              <a:t>Alan Bean </a:t>
            </a:r>
            <a:r>
              <a:rPr lang="en-US" i="0" dirty="0"/>
              <a:t>(Apollo 12 astronaut) </a:t>
            </a:r>
            <a:r>
              <a:rPr lang="en-US" i="0" dirty="0">
                <a:sym typeface="Wingdings" panose="05000000000000000000" pitchFamily="2" charset="2"/>
              </a:rPr>
              <a:t> </a:t>
            </a:r>
            <a:r>
              <a:rPr lang="en-US" i="1" dirty="0">
                <a:sym typeface="Wingdings" panose="05000000000000000000" pitchFamily="2" charset="2"/>
              </a:rPr>
              <a:t>http://alanbeangallery.com/hammerfeather-story.html</a:t>
            </a:r>
            <a:endParaRPr lang="en-US" i="0" dirty="0">
              <a:sym typeface="Wingdings" panose="05000000000000000000" pitchFamily="2" charset="2"/>
            </a:endParaRPr>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t>A painting depicting the Apollo 15 feather/hammer demo, created by Apollo 12 astronaut and artist, Alan Bean.</a:t>
            </a:r>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t>Painting Completed 1986</a:t>
            </a:r>
          </a:p>
          <a:p>
            <a:pPr marL="628650" marR="0" lvl="4"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t>48 x 37 1/2 inches, Acrylic on Masonite</a:t>
            </a:r>
          </a:p>
        </p:txBody>
      </p:sp>
      <p:sp>
        <p:nvSpPr>
          <p:cNvPr id="4" name="Slide Number Placeholder 3"/>
          <p:cNvSpPr>
            <a:spLocks noGrp="1"/>
          </p:cNvSpPr>
          <p:nvPr>
            <p:ph type="sldNum" sz="quarter" idx="5"/>
          </p:nvPr>
        </p:nvSpPr>
        <p:spPr/>
        <p:txBody>
          <a:bodyPr/>
          <a:lstStyle/>
          <a:p>
            <a:fld id="{BBC85203-AFB5-4C5F-A739-A15855DE2D17}" type="slidenum">
              <a:rPr lang="en-US" smtClean="0"/>
              <a:t>30</a:t>
            </a:fld>
            <a:endParaRPr lang="en-US" dirty="0"/>
          </a:p>
        </p:txBody>
      </p:sp>
    </p:spTree>
    <p:extLst>
      <p:ext uri="{BB962C8B-B14F-4D97-AF65-F5344CB8AC3E}">
        <p14:creationId xmlns:p14="http://schemas.microsoft.com/office/powerpoint/2010/main" val="27853660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a:t>NASA</a:t>
            </a:r>
            <a:r>
              <a:rPr lang="en-US" i="0" dirty="0"/>
              <a:t> </a:t>
            </a:r>
            <a:r>
              <a:rPr lang="en-US" i="0" dirty="0">
                <a:sym typeface="Wingdings" panose="05000000000000000000" pitchFamily="2" charset="2"/>
              </a:rPr>
              <a:t> Image ID: </a:t>
            </a:r>
            <a:r>
              <a:rPr lang="en-US" sz="1200" b="0" i="0" kern="1200" dirty="0">
                <a:solidFill>
                  <a:schemeClr val="tx1"/>
                </a:solidFill>
                <a:effectLst/>
                <a:latin typeface="+mn-lt"/>
                <a:ea typeface="+mn-ea"/>
                <a:cs typeface="+mn-cs"/>
              </a:rPr>
              <a:t>AS15-88-11894 ; Dave Scott created a small memorial at the final Lunar Roving Vehicle parking place to honor the astronauts and cosmonauts who had died prior to Apollo 15. Their names are inscribed in alphabetical order on the plaque. The figurine, Fallen Astronaut, was created by Belgian artist Paul van </a:t>
            </a:r>
            <a:r>
              <a:rPr lang="en-US" sz="1200" b="0" i="0" kern="1200" dirty="0" err="1">
                <a:solidFill>
                  <a:schemeClr val="tx1"/>
                </a:solidFill>
                <a:effectLst/>
                <a:latin typeface="+mn-lt"/>
                <a:ea typeface="+mn-ea"/>
                <a:cs typeface="+mn-cs"/>
              </a:rPr>
              <a:t>Hoeydonck</a:t>
            </a:r>
            <a:r>
              <a:rPr lang="en-US" sz="1200" b="0" i="0" kern="1200" dirty="0">
                <a:solidFill>
                  <a:schemeClr val="tx1"/>
                </a:solidFill>
                <a:effectLst/>
                <a:latin typeface="+mn-lt"/>
                <a:ea typeface="+mn-ea"/>
                <a:cs typeface="+mn-cs"/>
              </a:rPr>
              <a:t>.</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31</a:t>
            </a:fld>
            <a:endParaRPr lang="en-US" dirty="0"/>
          </a:p>
        </p:txBody>
      </p:sp>
    </p:spTree>
    <p:extLst>
      <p:ext uri="{BB962C8B-B14F-4D97-AF65-F5344CB8AC3E}">
        <p14:creationId xmlns:p14="http://schemas.microsoft.com/office/powerpoint/2010/main" val="11121792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a:t>NASA</a:t>
            </a:r>
            <a:r>
              <a:rPr lang="en-US" i="0" dirty="0"/>
              <a:t> </a:t>
            </a:r>
            <a:r>
              <a:rPr lang="en-US" i="0" dirty="0">
                <a:sym typeface="Wingdings" panose="05000000000000000000" pitchFamily="2" charset="2"/>
              </a:rPr>
              <a:t> </a:t>
            </a:r>
            <a:r>
              <a:rPr lang="en-US" sz="1200" b="0" i="0" kern="1200" dirty="0">
                <a:solidFill>
                  <a:schemeClr val="tx1"/>
                </a:solidFill>
                <a:effectLst/>
                <a:latin typeface="+mn-lt"/>
                <a:ea typeface="+mn-ea"/>
                <a:cs typeface="+mn-cs"/>
              </a:rPr>
              <a:t>Apollo 15 Scientific Instrument Module (SIM) bay viewed from the LM during Rev 49, after rendezvous. Image ID: AS15-88-11973.</a:t>
            </a:r>
          </a:p>
          <a:p>
            <a:r>
              <a:rPr lang="en-US" sz="1200" b="0" i="0" kern="1200" dirty="0">
                <a:solidFill>
                  <a:schemeClr val="tx1"/>
                </a:solidFill>
                <a:effectLst/>
                <a:latin typeface="+mn-lt"/>
                <a:ea typeface="+mn-ea"/>
                <a:cs typeface="+mn-cs"/>
              </a:rPr>
              <a:t>-In addition to their studies on the lunar surface, the Apollo 15 crew performed intensive studies of the Moon from lunar orbit. In addition to photography performed with hand-held cameras in the Command Module, a series of experiments were carried in the Scientific Instrument Module, or SIM (the first to fly and operate on an Apollo spacecraft), on the Service Module. The same suite of SIM bay instruments was also flown on Apollo 16.</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Metric and Panoramic Cameras provided systematic photography of the lunar surface.</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Laser Altimeter measured the heights of lunar surface features.</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S-Band Transponder Experiment measured regional variations in the Moon’s gravitational acceleration.</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X-ray Fluorescence Spectrometer Experiment measured the composition of the lunar surface.</a:t>
            </a:r>
          </a:p>
          <a:p>
            <a:r>
              <a:rPr lang="en-US" sz="1200" b="0" i="0" kern="1200" dirty="0">
                <a:solidFill>
                  <a:schemeClr val="tx1"/>
                </a:solidFill>
                <a:effectLst/>
                <a:latin typeface="+mn-lt"/>
                <a:ea typeface="+mn-ea"/>
                <a:cs typeface="+mn-cs"/>
              </a:rPr>
              <a:t>-More info: </a:t>
            </a:r>
            <a:r>
              <a:rPr lang="en-US" sz="1200" b="0" i="1" kern="1200" dirty="0">
                <a:solidFill>
                  <a:schemeClr val="tx1"/>
                </a:solidFill>
                <a:effectLst/>
                <a:latin typeface="+mn-lt"/>
                <a:ea typeface="+mn-ea"/>
                <a:cs typeface="+mn-cs"/>
              </a:rPr>
              <a:t>https://www.lpi.usra.edu/lunar/missions/apollo/apollo_15/experiments/</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32</a:t>
            </a:fld>
            <a:endParaRPr lang="en-US" dirty="0"/>
          </a:p>
        </p:txBody>
      </p:sp>
    </p:spTree>
    <p:extLst>
      <p:ext uri="{BB962C8B-B14F-4D97-AF65-F5344CB8AC3E}">
        <p14:creationId xmlns:p14="http://schemas.microsoft.com/office/powerpoint/2010/main" val="16174940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 </a:t>
            </a:r>
            <a:r>
              <a:rPr lang="en-US" i="1" dirty="0"/>
              <a:t>NASA</a:t>
            </a:r>
            <a:r>
              <a:rPr lang="en-US" i="0" dirty="0"/>
              <a:t> </a:t>
            </a:r>
            <a:r>
              <a:rPr lang="en-US" i="0" dirty="0">
                <a:sym typeface="Wingdings" panose="05000000000000000000" pitchFamily="2" charset="2"/>
              </a:rPr>
              <a:t> </a:t>
            </a:r>
            <a:r>
              <a:rPr lang="en-US" sz="1200" b="0" i="0" kern="1200" dirty="0">
                <a:solidFill>
                  <a:schemeClr val="tx1"/>
                </a:solidFill>
                <a:effectLst/>
                <a:latin typeface="+mn-lt"/>
                <a:ea typeface="+mn-ea"/>
                <a:cs typeface="+mn-cs"/>
              </a:rPr>
              <a:t>Apollo 15 Scientific Instrument Module (SIM) bay viewed from the LM during Rev 49, after rendezvous. Image ID: AS15-88-11973.</a:t>
            </a:r>
          </a:p>
          <a:p>
            <a:r>
              <a:rPr lang="en-US" sz="1200" b="0" i="0" kern="1200" dirty="0">
                <a:solidFill>
                  <a:schemeClr val="tx1"/>
                </a:solidFill>
                <a:effectLst/>
                <a:latin typeface="+mn-lt"/>
                <a:ea typeface="+mn-ea"/>
                <a:cs typeface="+mn-cs"/>
              </a:rPr>
              <a:t>-In addition to their studies on the lunar surface, the Apollo 15 crew performed intensive studies of the Moon from lunar orbit. In addition to photography performed with hand-held cameras in the Command Module, a series of experiments were carried in the Scientific Instrument Module, or SIM (the first to fly and operate on an Apollo spacecraft), on the Service Module. The same suite of SIM bay instruments was also flown on Apollo 16.</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Gamma-ray Spectrometer Experiment measured the composition of the lunar surface.</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Alpha Particle Spectrometer Experiment measured radon emission from the lunar surface.</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Orbital Mass Spectrometer Experiment measured the composition of the lunar atmosphere.</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Bistatic Radar Experiment measured the scattering of radar waves from the lunar surface.</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Apollo 15 Particles and Fields Subsatellite (PFS-1) measured regional variations in the Moon’s gravitational acceleration and magnetic field and the distribution of charged particles around the Moon.</a:t>
            </a:r>
          </a:p>
          <a:p>
            <a:r>
              <a:rPr lang="en-US" sz="1200" b="0" i="0" kern="1200" dirty="0">
                <a:solidFill>
                  <a:schemeClr val="tx1"/>
                </a:solidFill>
                <a:effectLst/>
                <a:latin typeface="+mn-lt"/>
                <a:ea typeface="+mn-ea"/>
                <a:cs typeface="+mn-cs"/>
              </a:rPr>
              <a:t>-In addition to their lunar studies, the Apollo 15 crew performed several experiments intended to explore various aspects of the space environment.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Window Meteoroid experiment studied impacts on the windows of the Apollo 15 Command Module to obtain information about the size distribution of very small micrometeorites.</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Light Flashes Experiment studied light flashes seen by the crew that are related to charged particles in space.</a:t>
            </a:r>
          </a:p>
          <a:p>
            <a:r>
              <a:rPr lang="en-US" sz="1200" b="0" i="0" kern="1200" dirty="0">
                <a:solidFill>
                  <a:schemeClr val="tx1"/>
                </a:solidFill>
                <a:effectLst/>
                <a:latin typeface="+mn-lt"/>
                <a:ea typeface="+mn-ea"/>
                <a:cs typeface="+mn-cs"/>
              </a:rPr>
              <a:t>-More info: </a:t>
            </a:r>
            <a:r>
              <a:rPr lang="en-US" sz="1200" b="0" i="1" kern="1200" dirty="0">
                <a:solidFill>
                  <a:schemeClr val="tx1"/>
                </a:solidFill>
                <a:effectLst/>
                <a:latin typeface="+mn-lt"/>
                <a:ea typeface="+mn-ea"/>
                <a:cs typeface="+mn-cs"/>
              </a:rPr>
              <a:t>https://www.lpi.usra.edu/lunar/missions/apollo/apollo_15/experiments/</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33</a:t>
            </a:fld>
            <a:endParaRPr lang="en-US" dirty="0"/>
          </a:p>
        </p:txBody>
      </p:sp>
    </p:spTree>
    <p:extLst>
      <p:ext uri="{BB962C8B-B14F-4D97-AF65-F5344CB8AC3E}">
        <p14:creationId xmlns:p14="http://schemas.microsoft.com/office/powerpoint/2010/main" val="12210355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credits: </a:t>
            </a:r>
            <a:r>
              <a:rPr lang="en-US" i="1" dirty="0"/>
              <a:t>NASA</a:t>
            </a:r>
            <a:endParaRPr lang="en-US" i="0" dirty="0"/>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u="sng" dirty="0">
                <a:sym typeface="Wingdings" panose="05000000000000000000" pitchFamily="2" charset="2"/>
              </a:rPr>
              <a:t>Left:</a:t>
            </a:r>
            <a:r>
              <a:rPr lang="en-US" i="0" u="none" dirty="0">
                <a:sym typeface="Wingdings" panose="05000000000000000000" pitchFamily="2" charset="2"/>
              </a:rPr>
              <a:t> T</a:t>
            </a:r>
            <a:r>
              <a:rPr lang="en-US" sz="1200" b="0" i="0" kern="1200" dirty="0">
                <a:solidFill>
                  <a:schemeClr val="tx1"/>
                </a:solidFill>
                <a:effectLst/>
                <a:latin typeface="+mn-lt"/>
                <a:ea typeface="+mn-ea"/>
                <a:cs typeface="+mn-cs"/>
              </a:rPr>
              <a:t>he Apollo 15 Particles and Fields Subsatellite (PFS-1) was a small satellite released into lunar orbit from the Apollo 15 Service Module. </a:t>
            </a:r>
            <a:r>
              <a:rPr lang="en-US" sz="1200" b="0" i="0" kern="1200" dirty="0">
                <a:solidFill>
                  <a:schemeClr val="tx1"/>
                </a:solidFill>
                <a:effectLst/>
                <a:latin typeface="+mn-lt"/>
                <a:ea typeface="+mn-ea"/>
                <a:cs typeface="+mn-cs"/>
                <a:sym typeface="Wingdings" panose="05000000000000000000" pitchFamily="2" charset="2"/>
              </a:rPr>
              <a:t> </a:t>
            </a:r>
            <a:r>
              <a:rPr lang="en-US" i="1" u="none" dirty="0">
                <a:sym typeface="Wingdings" panose="05000000000000000000" pitchFamily="2" charset="2"/>
              </a:rPr>
              <a:t>https://nssdc.gsfc.nasa.gov/image/spacecraft/apollo_subsat.jpg</a:t>
            </a:r>
            <a:r>
              <a:rPr lang="en-US" i="0" u="none" dirty="0">
                <a:sym typeface="Wingdings" panose="05000000000000000000" pitchFamily="2" charset="2"/>
              </a:rPr>
              <a:t> </a:t>
            </a:r>
          </a:p>
          <a:p>
            <a:pPr marL="457200" lvl="1" indent="0">
              <a:buFont typeface="Arial" panose="020B0604020202020204" pitchFamily="34" charset="0"/>
              <a:buNone/>
            </a:pPr>
            <a:r>
              <a:rPr lang="en-US" i="0" u="sng" dirty="0">
                <a:sym typeface="Wingdings" panose="05000000000000000000" pitchFamily="2" charset="2"/>
              </a:rPr>
              <a:t>Right:</a:t>
            </a:r>
            <a:r>
              <a:rPr lang="en-US" i="0" u="none" dirty="0">
                <a:sym typeface="Wingdings" panose="05000000000000000000" pitchFamily="2" charset="2"/>
              </a:rPr>
              <a:t> The launch of the PFS-1. </a:t>
            </a:r>
            <a:r>
              <a:rPr lang="en-US" i="0" dirty="0">
                <a:sym typeface="Wingdings" panose="05000000000000000000" pitchFamily="2" charset="2"/>
              </a:rPr>
              <a:t> </a:t>
            </a:r>
            <a:r>
              <a:rPr lang="en-US" i="1" dirty="0">
                <a:sym typeface="Wingdings" panose="05000000000000000000" pitchFamily="2" charset="2"/>
              </a:rPr>
              <a:t>https://history.nasa.gov/afj/ap15fj/photos/q/subsat.jpg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sym typeface="Wingdings" panose="05000000000000000000" pitchFamily="2" charset="2"/>
              </a:rPr>
              <a:t>-On August 4, 1971, the Apollo 15 crew prepared to come home. On the last orbit around the Moon, they placed a subsatellite in orbit around the Moon, the first-ever launched by a crewed spacecraft.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The PFS-1 measured regional variations in the Moon’s gravitational acceleration and magnetic field and the distribution of charged particles around the Moon.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Moon’s roughly circular orbit about the Earth at ~380,000 km (60 Earth radii) carried the subsatellite into both interplanetary space and various regions of the Earth’s magnetosphere. The satellite orbited the Moon and returned data from August 4, 1971 until January 1973. It is assumed the subsatellite’s orbit decayed, and it impacted the Moon sometime after this; the impact site is unknown.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 virtually identical subsatellite was also deployed by Apollo 16.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-More info: </a:t>
            </a:r>
            <a:r>
              <a:rPr lang="en-US" sz="1200" i="1" dirty="0">
                <a:latin typeface="Century Gothic" panose="020B0502020202020204" pitchFamily="34" charset="0"/>
              </a:rPr>
              <a:t>https://nssdc.gsfc.nasa.gov/nmc/spacecraft/display.action?id=1971-063D</a:t>
            </a:r>
            <a:endParaRPr lang="en-US" i="0"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BBC85203-AFB5-4C5F-A739-A15855DE2D17}" type="slidenum">
              <a:rPr lang="en-US" smtClean="0"/>
              <a:t>34</a:t>
            </a:fld>
            <a:endParaRPr lang="en-US" dirty="0"/>
          </a:p>
        </p:txBody>
      </p:sp>
    </p:spTree>
    <p:extLst>
      <p:ext uri="{BB962C8B-B14F-4D97-AF65-F5344CB8AC3E}">
        <p14:creationId xmlns:p14="http://schemas.microsoft.com/office/powerpoint/2010/main" val="40878592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credits: </a:t>
            </a:r>
            <a:r>
              <a:rPr lang="en-US" sz="1200" b="0" i="1" kern="1200" dirty="0">
                <a:solidFill>
                  <a:schemeClr val="tx1"/>
                </a:solidFill>
                <a:effectLst/>
                <a:latin typeface="+mn-lt"/>
                <a:ea typeface="+mn-ea"/>
                <a:cs typeface="+mn-cs"/>
              </a:rPr>
              <a:t>NASA</a:t>
            </a:r>
          </a:p>
          <a:p>
            <a:pPr marL="628650" lvl="1" indent="-171450">
              <a:buFont typeface="Arial" panose="020B0604020202020204" pitchFamily="34" charset="0"/>
              <a:buChar char="•"/>
            </a:pPr>
            <a:r>
              <a:rPr lang="en-US" sz="1200" b="0" i="0" u="sng" kern="1200" dirty="0">
                <a:solidFill>
                  <a:schemeClr val="tx1"/>
                </a:solidFill>
                <a:effectLst/>
                <a:latin typeface="+mn-lt"/>
                <a:ea typeface="+mn-ea"/>
                <a:cs typeface="+mn-cs"/>
                <a:sym typeface="Wingdings" panose="05000000000000000000" pitchFamily="2" charset="2"/>
              </a:rPr>
              <a:t>Right:</a:t>
            </a:r>
            <a:r>
              <a:rPr lang="en-US" sz="1200" b="0" i="0" u="none" kern="1200" dirty="0">
                <a:solidFill>
                  <a:schemeClr val="tx1"/>
                </a:solidFill>
                <a:effectLst/>
                <a:latin typeface="+mn-lt"/>
                <a:ea typeface="+mn-ea"/>
                <a:cs typeface="+mn-cs"/>
                <a:sym typeface="Wingdings" panose="05000000000000000000" pitchFamily="2" charset="2"/>
              </a:rPr>
              <a:t> </a:t>
            </a:r>
            <a:r>
              <a:rPr lang="en-US" sz="1200" b="0" i="0" kern="1200" dirty="0">
                <a:solidFill>
                  <a:schemeClr val="tx1"/>
                </a:solidFill>
                <a:effectLst/>
                <a:latin typeface="+mn-lt"/>
                <a:ea typeface="+mn-ea"/>
                <a:cs typeface="+mn-cs"/>
                <a:sym typeface="Wingdings" panose="05000000000000000000" pitchFamily="2" charset="2"/>
              </a:rPr>
              <a:t>Apollo 15 trans-Earth EVA view ; Image ID: </a:t>
            </a:r>
            <a:r>
              <a:rPr lang="en-US" sz="1200" b="0" i="0" kern="1200" dirty="0">
                <a:solidFill>
                  <a:schemeClr val="tx1"/>
                </a:solidFill>
                <a:effectLst/>
                <a:latin typeface="+mn-lt"/>
                <a:ea typeface="+mn-ea"/>
                <a:cs typeface="+mn-cs"/>
              </a:rPr>
              <a:t>S71-43202.</a:t>
            </a:r>
            <a:endParaRPr lang="en-US" sz="1200" b="0" i="0" kern="1200" dirty="0">
              <a:solidFill>
                <a:schemeClr val="tx1"/>
              </a:solidFill>
              <a:effectLst/>
              <a:latin typeface="+mn-lt"/>
              <a:ea typeface="+mn-ea"/>
              <a:cs typeface="+mn-cs"/>
              <a:sym typeface="Wingdings" panose="05000000000000000000" pitchFamily="2" charset="2"/>
            </a:endParaRP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sym typeface="Wingdings" panose="05000000000000000000" pitchFamily="2" charset="2"/>
              </a:rPr>
              <a:t>Astronaut Al Worden, command module pilot of Apollo 15, floats in space outside the spacecraft during his trans-Earth extravehicular activity (EVA). This photograph was taken from a frame of motion picture film exposed by the 16mm Maurer camera mounted in the hatch of the Command Module (CM). </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sym typeface="Wingdings" panose="05000000000000000000" pitchFamily="2" charset="2"/>
              </a:rPr>
              <a:t>During his EVA, Worden inspected the Service Module’s (SM) Scientific Instrument Module (SIM) bay and retrieved the film cassettes from the Panoramic Camera and the Metric Camera. </a:t>
            </a:r>
          </a:p>
          <a:p>
            <a:pPr marL="1543050" lvl="3" indent="-171450">
              <a:buFont typeface="Arial" panose="020B0604020202020204" pitchFamily="34" charset="0"/>
              <a:buChar char="•"/>
            </a:pPr>
            <a:r>
              <a:rPr lang="en-US" sz="1200" b="0" i="0" kern="1200" dirty="0">
                <a:solidFill>
                  <a:schemeClr val="tx1"/>
                </a:solidFill>
                <a:effectLst/>
                <a:latin typeface="+mn-lt"/>
                <a:ea typeface="+mn-ea"/>
                <a:cs typeface="+mn-cs"/>
                <a:sym typeface="Wingdings" panose="05000000000000000000" pitchFamily="2" charset="2"/>
              </a:rPr>
              <a:t>The SIM bay held 8 orbital science experiments.</a:t>
            </a:r>
          </a:p>
          <a:p>
            <a:pPr marL="1085850" lvl="2" indent="-171450">
              <a:buFont typeface="Arial" panose="020B0604020202020204" pitchFamily="34" charset="0"/>
              <a:buChar char="•"/>
            </a:pPr>
            <a:r>
              <a:rPr lang="en-US" sz="1200" b="0" i="0" kern="1200" dirty="0">
                <a:solidFill>
                  <a:schemeClr val="tx1"/>
                </a:solidFill>
                <a:effectLst/>
                <a:latin typeface="+mn-lt"/>
                <a:ea typeface="+mn-ea"/>
                <a:cs typeface="+mn-cs"/>
                <a:sym typeface="Wingdings" panose="05000000000000000000" pitchFamily="2" charset="2"/>
              </a:rPr>
              <a:t>The EVA occurred when the spacecraft was homeward bound approximately 171,000 </a:t>
            </a:r>
            <a:r>
              <a:rPr lang="en-US" sz="1200" b="0" i="0" kern="1200">
                <a:solidFill>
                  <a:schemeClr val="tx1"/>
                </a:solidFill>
                <a:effectLst/>
                <a:latin typeface="+mn-lt"/>
                <a:ea typeface="+mn-ea"/>
                <a:cs typeface="+mn-cs"/>
                <a:sym typeface="Wingdings" panose="05000000000000000000" pitchFamily="2" charset="2"/>
              </a:rPr>
              <a:t>nautical miles (197,000 miles) </a:t>
            </a:r>
            <a:r>
              <a:rPr lang="en-US" sz="1200" b="0" i="0" kern="1200" dirty="0">
                <a:solidFill>
                  <a:schemeClr val="tx1"/>
                </a:solidFill>
                <a:effectLst/>
                <a:latin typeface="+mn-lt"/>
                <a:ea typeface="+mn-ea"/>
                <a:cs typeface="+mn-cs"/>
                <a:sym typeface="Wingdings" panose="05000000000000000000" pitchFamily="2" charset="2"/>
              </a:rPr>
              <a:t>from Earth.</a:t>
            </a:r>
          </a:p>
          <a:p>
            <a:pPr marL="628650" lvl="1" indent="-171450">
              <a:buFont typeface="Arial" panose="020B0604020202020204" pitchFamily="34" charset="0"/>
              <a:buChar char="•"/>
            </a:pPr>
            <a:r>
              <a:rPr lang="en-US" sz="1200" b="0" i="0" u="sng" kern="1200" dirty="0">
                <a:solidFill>
                  <a:schemeClr val="tx1"/>
                </a:solidFill>
                <a:effectLst/>
                <a:latin typeface="+mn-lt"/>
                <a:ea typeface="+mn-ea"/>
                <a:cs typeface="+mn-cs"/>
              </a:rPr>
              <a:t>Left:</a:t>
            </a:r>
            <a:r>
              <a:rPr lang="en-US" sz="1200" b="0" i="0" u="none" kern="1200" dirty="0">
                <a:solidFill>
                  <a:schemeClr val="tx1"/>
                </a:solidFill>
                <a:effectLst/>
                <a:latin typeface="+mn-lt"/>
                <a:ea typeface="+mn-ea"/>
                <a:cs typeface="+mn-cs"/>
              </a:rPr>
              <a:t> NASA drawing depicting the EVA. </a:t>
            </a:r>
            <a:r>
              <a:rPr lang="en-US" sz="1200" b="0" i="1" u="none" kern="1200" dirty="0">
                <a:solidFill>
                  <a:schemeClr val="tx1"/>
                </a:solidFill>
                <a:effectLst/>
                <a:latin typeface="+mn-lt"/>
                <a:ea typeface="+mn-ea"/>
                <a:cs typeface="+mn-cs"/>
              </a:rPr>
              <a:t>https://www.hq.nasa.gov/alsj/a15/ap15-S71-39614HR.jpg</a:t>
            </a:r>
            <a:endParaRPr lang="en-US" sz="1200" b="0" i="1" u="sng"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-On Aug. 5, 1971, Al Worden became the first human to carry out a deep space EVA. He exited the CM, climbed toward the rear of the SM and retrieved the 8,000 ft of film contained in the </a:t>
            </a:r>
            <a:r>
              <a:rPr lang="en-US" sz="1200" b="0" i="0" kern="1200" dirty="0" err="1">
                <a:solidFill>
                  <a:schemeClr val="tx1"/>
                </a:solidFill>
                <a:effectLst/>
                <a:latin typeface="+mn-lt"/>
                <a:ea typeface="+mn-ea"/>
                <a:cs typeface="+mn-cs"/>
              </a:rPr>
              <a:t>casettes</a:t>
            </a:r>
            <a:r>
              <a:rPr lang="en-US" sz="1200" b="0" i="0" kern="1200" dirty="0">
                <a:solidFill>
                  <a:schemeClr val="tx1"/>
                </a:solidFill>
                <a:effectLst/>
                <a:latin typeface="+mn-lt"/>
                <a:ea typeface="+mn-ea"/>
                <a:cs typeface="+mn-cs"/>
              </a:rPr>
              <a:t> from the SIM bay cameras and returned to the CM. </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entire operation was completed in 39 minutes (one hour had been scheduled in the flight plan). </a:t>
            </a:r>
          </a:p>
          <a:p>
            <a:r>
              <a:rPr lang="en-US" sz="1200" b="0" i="0" kern="1200" dirty="0">
                <a:solidFill>
                  <a:schemeClr val="tx1"/>
                </a:solidFill>
                <a:effectLst/>
                <a:latin typeface="+mn-lt"/>
                <a:ea typeface="+mn-ea"/>
                <a:cs typeface="+mn-cs"/>
              </a:rPr>
              <a:t>-Associated commentary and video: </a:t>
            </a:r>
            <a:r>
              <a:rPr lang="en-US" sz="1200" b="0" i="1" kern="1200" dirty="0">
                <a:solidFill>
                  <a:schemeClr val="tx1"/>
                </a:solidFill>
                <a:effectLst/>
                <a:latin typeface="+mn-lt"/>
                <a:ea typeface="+mn-ea"/>
                <a:cs typeface="+mn-cs"/>
              </a:rPr>
              <a:t>https://history.nasa.gov/afj/ap15fj/23b-day11_worden_eva.html</a:t>
            </a:r>
          </a:p>
        </p:txBody>
      </p:sp>
      <p:sp>
        <p:nvSpPr>
          <p:cNvPr id="4" name="Slide Number Placeholder 3"/>
          <p:cNvSpPr>
            <a:spLocks noGrp="1"/>
          </p:cNvSpPr>
          <p:nvPr>
            <p:ph type="sldNum" sz="quarter" idx="10"/>
          </p:nvPr>
        </p:nvSpPr>
        <p:spPr/>
        <p:txBody>
          <a:bodyPr/>
          <a:lstStyle/>
          <a:p>
            <a:fld id="{BBC85203-AFB5-4C5F-A739-A15855DE2D17}" type="slidenum">
              <a:rPr lang="en-US" smtClean="0"/>
              <a:t>35</a:t>
            </a:fld>
            <a:endParaRPr lang="en-US" dirty="0"/>
          </a:p>
        </p:txBody>
      </p:sp>
    </p:spTree>
    <p:extLst>
      <p:ext uri="{BB962C8B-B14F-4D97-AF65-F5344CB8AC3E}">
        <p14:creationId xmlns:p14="http://schemas.microsoft.com/office/powerpoint/2010/main" val="5005764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 credits: </a:t>
            </a:r>
            <a:r>
              <a:rPr lang="en-US" i="1" dirty="0"/>
              <a:t>NASA</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u="sng" dirty="0"/>
              <a:t>Left image:</a:t>
            </a:r>
            <a:r>
              <a:rPr lang="en-US" i="0" u="none" dirty="0"/>
              <a:t> </a:t>
            </a:r>
            <a:r>
              <a:rPr lang="en-US" sz="1200" b="0" i="0" kern="1200" dirty="0">
                <a:solidFill>
                  <a:schemeClr val="tx1"/>
                </a:solidFill>
                <a:effectLst/>
                <a:latin typeface="+mn-lt"/>
                <a:ea typeface="+mn-ea"/>
                <a:cs typeface="+mn-cs"/>
              </a:rPr>
              <a:t>Apollo 15 descends toward splashdown with one fouled chute. Image ID: S71-41999.</a:t>
            </a:r>
            <a:endParaRPr lang="en-US" sz="1200" b="0" i="0" u="sng"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sng" kern="1200" dirty="0">
                <a:solidFill>
                  <a:schemeClr val="tx1"/>
                </a:solidFill>
                <a:effectLst/>
                <a:latin typeface="+mn-lt"/>
                <a:ea typeface="+mn-ea"/>
                <a:cs typeface="+mn-cs"/>
              </a:rPr>
              <a:t>Top right image:</a:t>
            </a:r>
            <a:r>
              <a:rPr lang="en-US" sz="1200" b="0" i="0" u="none" kern="1200" dirty="0">
                <a:solidFill>
                  <a:schemeClr val="tx1"/>
                </a:solidFill>
                <a:effectLst/>
                <a:latin typeface="+mn-lt"/>
                <a:ea typeface="+mn-ea"/>
                <a:cs typeface="+mn-cs"/>
              </a:rPr>
              <a:t> Apollo 15 splashdown. Image ID: </a:t>
            </a:r>
            <a:r>
              <a:rPr lang="en-US" sz="1200" b="0" i="0" kern="1200" dirty="0">
                <a:solidFill>
                  <a:schemeClr val="tx1"/>
                </a:solidFill>
                <a:effectLst/>
                <a:latin typeface="+mn-lt"/>
                <a:ea typeface="+mn-ea"/>
                <a:cs typeface="+mn-cs"/>
              </a:rPr>
              <a:t>S71-43543.</a:t>
            </a:r>
            <a:endParaRPr lang="en-US" sz="1200" b="0" i="0" u="sng"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sng" kern="1200" dirty="0">
                <a:solidFill>
                  <a:schemeClr val="tx1"/>
                </a:solidFill>
                <a:effectLst/>
                <a:latin typeface="+mn-lt"/>
                <a:ea typeface="+mn-ea"/>
                <a:cs typeface="+mn-cs"/>
              </a:rPr>
              <a:t>Bottom right image:</a:t>
            </a:r>
            <a:r>
              <a:rPr lang="en-US" sz="1200" b="0" i="0" u="none"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The Apollo 15 astronauts were in good spirits after leaving their spacecraft and awaiting helicopter pickup from a life raft during recovery operations at the completion of their 12-day lunar mission. From left-to-right: Mission Commander David R. Scott, James B. Irwin, and Alfred M. Worden. They were welcomed aboard the USS Okinawa approximately 40 minutes after splashdown. Image ID: 71-H-1237.</a:t>
            </a:r>
            <a:endParaRPr lang="en-US" i="0" u="sng" dirty="0"/>
          </a:p>
          <a:p>
            <a:r>
              <a:rPr lang="en-US" i="0" dirty="0">
                <a:sym typeface="Wingdings" panose="05000000000000000000" pitchFamily="2" charset="2"/>
              </a:rPr>
              <a:t>-The Apollo 15 splashdown occurred at 4:46 p.m. EST</a:t>
            </a:r>
            <a:r>
              <a:rPr lang="en-US" i="0" baseline="0" dirty="0">
                <a:sym typeface="Wingdings" panose="05000000000000000000" pitchFamily="2" charset="2"/>
              </a:rPr>
              <a:t> on</a:t>
            </a:r>
            <a:r>
              <a:rPr lang="en-US" i="0" dirty="0">
                <a:sym typeface="Wingdings" panose="05000000000000000000" pitchFamily="2" charset="2"/>
              </a:rPr>
              <a:t> August 7, 1971</a:t>
            </a:r>
            <a:r>
              <a:rPr lang="en-US" i="0" baseline="0" dirty="0">
                <a:sym typeface="Wingdings" panose="05000000000000000000" pitchFamily="2" charset="2"/>
              </a:rPr>
              <a:t> in the Pacific Ocean, about 335 mi</a:t>
            </a:r>
            <a:r>
              <a:rPr lang="en-US" sz="1200" b="0" i="0" kern="1200" dirty="0">
                <a:solidFill>
                  <a:schemeClr val="tx1"/>
                </a:solidFill>
                <a:effectLst/>
                <a:latin typeface="+mn-lt"/>
                <a:ea typeface="+mn-ea"/>
                <a:cs typeface="+mn-cs"/>
              </a:rPr>
              <a:t> (539 km) north of Honolulu, Hawaii.</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The crew was picked up by helicopters from the prime recovery ship, the USS Okinawa, 6.32 mi (10.2 km) from the targeted touchdown point. </a:t>
            </a:r>
          </a:p>
          <a:p>
            <a:r>
              <a:rPr lang="en-US" sz="1200" b="0" i="0" kern="1200" dirty="0">
                <a:solidFill>
                  <a:schemeClr val="tx1"/>
                </a:solidFill>
                <a:effectLst/>
                <a:latin typeface="+mn-lt"/>
                <a:ea typeface="+mn-ea"/>
                <a:cs typeface="+mn-cs"/>
              </a:rPr>
              <a:t>-During the command module’s final stages of descent, one of its 3 parachutes became only partially inflated. However, the landing system was designed to use just 2 parachutes; the third was an added safety factor. As a result of the loss of one parachute, the command module impacted at 21.8 mph, instead of the planned 19 mph.</a:t>
            </a:r>
          </a:p>
        </p:txBody>
      </p:sp>
      <p:sp>
        <p:nvSpPr>
          <p:cNvPr id="4" name="Slide Number Placeholder 3"/>
          <p:cNvSpPr>
            <a:spLocks noGrp="1"/>
          </p:cNvSpPr>
          <p:nvPr>
            <p:ph type="sldNum" sz="quarter" idx="5"/>
          </p:nvPr>
        </p:nvSpPr>
        <p:spPr/>
        <p:txBody>
          <a:bodyPr/>
          <a:lstStyle/>
          <a:p>
            <a:fld id="{BBC85203-AFB5-4C5F-A739-A15855DE2D17}" type="slidenum">
              <a:rPr lang="en-US" smtClean="0"/>
              <a:t>36</a:t>
            </a:fld>
            <a:endParaRPr lang="en-US" dirty="0"/>
          </a:p>
        </p:txBody>
      </p:sp>
    </p:spTree>
    <p:extLst>
      <p:ext uri="{BB962C8B-B14F-4D97-AF65-F5344CB8AC3E}">
        <p14:creationId xmlns:p14="http://schemas.microsoft.com/office/powerpoint/2010/main" val="14370817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-Image credits: </a:t>
            </a:r>
            <a:r>
              <a:rPr lang="en-US" sz="1200" i="1" kern="1200" dirty="0">
                <a:solidFill>
                  <a:schemeClr val="tx1"/>
                </a:solidFill>
                <a:effectLst/>
                <a:latin typeface="+mn-lt"/>
                <a:ea typeface="+mn-ea"/>
                <a:cs typeface="+mn-cs"/>
              </a:rPr>
              <a:t>NASA/JSC</a:t>
            </a:r>
            <a:r>
              <a:rPr lang="en-US" sz="1200" i="0" kern="1200" dirty="0">
                <a:solidFill>
                  <a:schemeClr val="tx1"/>
                </a:solidFill>
                <a:effectLst/>
                <a:latin typeface="+mn-lt"/>
                <a:ea typeface="+mn-ea"/>
                <a:cs typeface="+mn-cs"/>
              </a:rPr>
              <a:t> </a:t>
            </a:r>
            <a:endParaRPr lang="en-US" sz="1200" i="0" kern="1200" dirty="0">
              <a:solidFill>
                <a:schemeClr val="tx1"/>
              </a:solidFill>
              <a:effectLst/>
              <a:latin typeface="+mn-lt"/>
              <a:ea typeface="+mn-ea"/>
              <a:cs typeface="+mn-cs"/>
              <a:sym typeface="Wingdings" panose="05000000000000000000" pitchFamily="2" charset="2"/>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u="sng" kern="1200" dirty="0">
                <a:solidFill>
                  <a:schemeClr val="tx1"/>
                </a:solidFill>
                <a:effectLst/>
                <a:latin typeface="+mn-lt"/>
                <a:ea typeface="+mn-ea"/>
                <a:cs typeface="+mn-cs"/>
                <a:sym typeface="Wingdings" panose="05000000000000000000" pitchFamily="2" charset="2"/>
              </a:rPr>
              <a:t>Left:</a:t>
            </a:r>
            <a:r>
              <a:rPr lang="en-US" sz="1200" i="0" u="none" kern="1200" dirty="0">
                <a:solidFill>
                  <a:schemeClr val="tx1"/>
                </a:solidFill>
                <a:effectLst/>
                <a:latin typeface="+mn-lt"/>
                <a:ea typeface="+mn-ea"/>
                <a:cs typeface="+mn-cs"/>
                <a:sym typeface="Wingdings" panose="05000000000000000000" pitchFamily="2" charset="2"/>
              </a:rPr>
              <a:t> </a:t>
            </a:r>
            <a:r>
              <a:rPr lang="en-US" sz="1200" b="0" i="0" kern="1200" dirty="0">
                <a:solidFill>
                  <a:schemeClr val="tx1"/>
                </a:solidFill>
                <a:effectLst/>
                <a:latin typeface="+mn-lt"/>
                <a:ea typeface="+mn-ea"/>
                <a:cs typeface="+mn-cs"/>
              </a:rPr>
              <a:t>Dave Scott and Joe Allen (</a:t>
            </a:r>
            <a:r>
              <a:rPr lang="en-US" i="0" baseline="0" dirty="0"/>
              <a:t>EVA </a:t>
            </a:r>
            <a:r>
              <a:rPr lang="en-US" i="0" baseline="0" dirty="0" err="1"/>
              <a:t>CapCom</a:t>
            </a:r>
            <a:r>
              <a:rPr lang="en-US" i="0" baseline="0" dirty="0"/>
              <a:t>/mission scientist)</a:t>
            </a:r>
            <a:r>
              <a:rPr lang="en-US" sz="1200" b="0" i="0" kern="1200" dirty="0">
                <a:solidFill>
                  <a:schemeClr val="tx1"/>
                </a:solidFill>
                <a:effectLst/>
                <a:latin typeface="+mn-lt"/>
                <a:ea typeface="+mn-ea"/>
                <a:cs typeface="+mn-cs"/>
              </a:rPr>
              <a:t> examine sample 15415 in the Lunar Receiving Lab after the flight. Image ID: S71-43477.</a:t>
            </a:r>
            <a:endParaRPr lang="en-US" sz="1200" i="0" u="sng" kern="1200" dirty="0">
              <a:solidFill>
                <a:schemeClr val="tx1"/>
              </a:solidFill>
              <a:effectLst/>
              <a:latin typeface="+mn-lt"/>
              <a:ea typeface="+mn-ea"/>
              <a:cs typeface="+mn-cs"/>
              <a:sym typeface="Wingdings" panose="05000000000000000000" pitchFamily="2" charset="2"/>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u="sng" kern="1200" dirty="0">
                <a:solidFill>
                  <a:schemeClr val="tx1"/>
                </a:solidFill>
                <a:effectLst/>
                <a:latin typeface="+mn-lt"/>
                <a:ea typeface="+mn-ea"/>
                <a:cs typeface="+mn-cs"/>
                <a:sym typeface="Wingdings" panose="05000000000000000000" pitchFamily="2" charset="2"/>
              </a:rPr>
              <a:t>Right:</a:t>
            </a:r>
            <a:r>
              <a:rPr lang="en-US" sz="1200" i="0" kern="1200" dirty="0">
                <a:solidFill>
                  <a:schemeClr val="tx1"/>
                </a:solidFill>
                <a:effectLst/>
                <a:latin typeface="+mn-lt"/>
                <a:ea typeface="+mn-ea"/>
                <a:cs typeface="+mn-cs"/>
                <a:sym typeface="Wingdings" panose="05000000000000000000" pitchFamily="2" charset="2"/>
              </a:rPr>
              <a:t> Apollo 15 basalt 15555 has a mass of 9.6 kilograms and is one of the largest individual lunar samples collected during the Apollo program. Image ID: </a:t>
            </a:r>
            <a:r>
              <a:rPr lang="en-US" sz="1200" b="0" i="0" kern="1200" dirty="0">
                <a:solidFill>
                  <a:schemeClr val="tx1"/>
                </a:solidFill>
                <a:effectLst/>
                <a:latin typeface="+mn-lt"/>
                <a:ea typeface="+mn-ea"/>
                <a:cs typeface="+mn-cs"/>
              </a:rPr>
              <a:t>S71-43954.</a:t>
            </a:r>
            <a:endParaRPr lang="en-US" sz="1200" i="0" kern="1200" dirty="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a:t>
            </a:r>
            <a:r>
              <a:rPr lang="en-US" sz="1200" b="0" i="0" kern="1200" dirty="0">
                <a:solidFill>
                  <a:schemeClr val="tx1"/>
                </a:solidFill>
                <a:effectLst/>
                <a:latin typeface="+mn-lt"/>
                <a:ea typeface="+mn-ea"/>
                <a:cs typeface="+mn-cs"/>
              </a:rPr>
              <a:t>The overall set of lunar samples collected during the Apollo program can be classified into three major rock types: basalts, breccias, and lunar highland rocks. Apollo 15 collected important examples of all three rock types. </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-Apollo 15 landed in Mare </a:t>
            </a:r>
            <a:r>
              <a:rPr lang="en-US" sz="1200" b="0" i="0" kern="1200" dirty="0" err="1">
                <a:solidFill>
                  <a:schemeClr val="tx1"/>
                </a:solidFill>
                <a:effectLst/>
                <a:latin typeface="+mn-lt"/>
                <a:ea typeface="+mn-ea"/>
                <a:cs typeface="+mn-cs"/>
              </a:rPr>
              <a:t>Imbrium</a:t>
            </a:r>
            <a:r>
              <a:rPr lang="en-US" sz="1200" b="0" i="0" kern="1200" dirty="0">
                <a:solidFill>
                  <a:schemeClr val="tx1"/>
                </a:solidFill>
                <a:effectLst/>
                <a:latin typeface="+mn-lt"/>
                <a:ea typeface="+mn-ea"/>
                <a:cs typeface="+mn-cs"/>
              </a:rPr>
              <a:t> at the base of the Apennine Mountains, which forms part of the rim of the </a:t>
            </a:r>
            <a:r>
              <a:rPr lang="en-US" sz="1200" b="0" i="0" kern="1200" dirty="0" err="1">
                <a:solidFill>
                  <a:schemeClr val="tx1"/>
                </a:solidFill>
                <a:effectLst/>
                <a:latin typeface="+mn-lt"/>
                <a:ea typeface="+mn-ea"/>
                <a:cs typeface="+mn-cs"/>
              </a:rPr>
              <a:t>Imbrium</a:t>
            </a:r>
            <a:r>
              <a:rPr lang="en-US" sz="1200" b="0" i="0" kern="1200" dirty="0">
                <a:solidFill>
                  <a:schemeClr val="tx1"/>
                </a:solidFill>
                <a:effectLst/>
                <a:latin typeface="+mn-lt"/>
                <a:ea typeface="+mn-ea"/>
                <a:cs typeface="+mn-cs"/>
              </a:rPr>
              <a:t> impact basin. There were two main geology objectives for this site: to collect rocks from the Apennine mountains and to study Hadley </a:t>
            </a:r>
            <a:r>
              <a:rPr lang="en-US" sz="1200" b="0" i="0" kern="1200" dirty="0" err="1">
                <a:solidFill>
                  <a:schemeClr val="tx1"/>
                </a:solidFill>
                <a:effectLst/>
                <a:latin typeface="+mn-lt"/>
                <a:ea typeface="+mn-ea"/>
                <a:cs typeface="+mn-cs"/>
              </a:rPr>
              <a:t>Rille</a:t>
            </a:r>
            <a:r>
              <a:rPr lang="en-US" sz="1200" b="0" i="0" kern="1200" dirty="0">
                <a:solidFill>
                  <a:schemeClr val="tx1"/>
                </a:solidFill>
                <a:effectLst/>
                <a:latin typeface="+mn-lt"/>
                <a:ea typeface="+mn-ea"/>
                <a:cs typeface="+mn-cs"/>
              </a:rPr>
              <a:t>, a volcanic channel near the landing site. </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-The Apollo 15 crew collected 370 individual rock and soil samples, including a deep drill core with material from 2.4 meters below the lunar surface, with a total mass of 77 kilograms.</a:t>
            </a:r>
            <a:endParaRPr lang="en-US" i="0" dirty="0"/>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The surface rocks in Mare </a:t>
            </a:r>
            <a:r>
              <a:rPr lang="en-US" sz="1200" b="0" i="0" kern="1200" dirty="0" err="1">
                <a:solidFill>
                  <a:schemeClr val="tx1"/>
                </a:solidFill>
                <a:effectLst/>
                <a:latin typeface="+mn-lt"/>
                <a:ea typeface="+mn-ea"/>
                <a:cs typeface="+mn-cs"/>
              </a:rPr>
              <a:t>Imbrium</a:t>
            </a:r>
            <a:r>
              <a:rPr lang="en-US" sz="1200" b="0" i="0" kern="1200" dirty="0">
                <a:solidFill>
                  <a:schemeClr val="tx1"/>
                </a:solidFill>
                <a:effectLst/>
                <a:latin typeface="+mn-lt"/>
                <a:ea typeface="+mn-ea"/>
                <a:cs typeface="+mn-cs"/>
              </a:rPr>
              <a:t> are basalt which are dark-colored rocks that solidified from molten lava. They are rich in iron and consist primarily of the minerals pyroxene and plagioclase with some olivine.</a:t>
            </a:r>
            <a:endParaRPr lang="en-US" i="0" dirty="0"/>
          </a:p>
          <a:p>
            <a:pPr marL="6286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Another type of volcanic material found at the Apollo 15 landing site is pyroclastic glass. Several types of volcanic glass occur in the Apollo 15 samples, the most common and famous of which is the green glass. This glass is very rich in the element magnesium, which causes the green color.</a:t>
            </a:r>
            <a:endParaRPr lang="en-US" i="0" dirty="0"/>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-Apollo 15 sample catalog: </a:t>
            </a:r>
            <a:r>
              <a:rPr lang="en-US" i="1" dirty="0"/>
              <a:t>https://www.hq.nasa.gov/alsj/a15/a15sampcat.html</a:t>
            </a:r>
            <a:endParaRPr lang="en-US" i="0" dirty="0"/>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-More about the returned samples: </a:t>
            </a:r>
            <a:r>
              <a:rPr lang="en-US" i="1" dirty="0"/>
              <a:t>https://www.lpi.usra.edu/lunar/missions/apollo/apollo_15/samples/</a:t>
            </a:r>
            <a:endParaRPr lang="en-US" i="0" dirty="0"/>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0" dirty="0"/>
              <a:t>-JSC Lunar Sample Compendium: </a:t>
            </a:r>
            <a:r>
              <a:rPr lang="en-US" i="1" dirty="0"/>
              <a:t>https://curator.jsc.nasa.gov/lunar/lsc/index.cfm</a:t>
            </a:r>
          </a:p>
        </p:txBody>
      </p:sp>
      <p:sp>
        <p:nvSpPr>
          <p:cNvPr id="4" name="Slide Number Placeholder 3"/>
          <p:cNvSpPr>
            <a:spLocks noGrp="1"/>
          </p:cNvSpPr>
          <p:nvPr>
            <p:ph type="sldNum" sz="quarter" idx="5"/>
          </p:nvPr>
        </p:nvSpPr>
        <p:spPr/>
        <p:txBody>
          <a:bodyPr/>
          <a:lstStyle/>
          <a:p>
            <a:fld id="{BBC85203-AFB5-4C5F-A739-A15855DE2D17}" type="slidenum">
              <a:rPr lang="en-US" smtClean="0"/>
              <a:t>37</a:t>
            </a:fld>
            <a:endParaRPr lang="en-US" dirty="0"/>
          </a:p>
        </p:txBody>
      </p:sp>
    </p:spTree>
    <p:extLst>
      <p:ext uri="{BB962C8B-B14F-4D97-AF65-F5344CB8AC3E}">
        <p14:creationId xmlns:p14="http://schemas.microsoft.com/office/powerpoint/2010/main" val="5476998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-Image credit: </a:t>
            </a:r>
            <a:r>
              <a:rPr lang="en-US" sz="1200" i="1" kern="1200" dirty="0">
                <a:solidFill>
                  <a:schemeClr val="tx1"/>
                </a:solidFill>
                <a:effectLst/>
                <a:latin typeface="+mn-lt"/>
                <a:ea typeface="+mn-ea"/>
                <a:cs typeface="+mn-cs"/>
              </a:rPr>
              <a:t>NASA/JSC</a:t>
            </a:r>
            <a:r>
              <a:rPr lang="en-US" sz="1200" i="0" kern="1200" dirty="0">
                <a:solidFill>
                  <a:schemeClr val="tx1"/>
                </a:solidFill>
                <a:effectLst/>
                <a:latin typeface="+mn-lt"/>
                <a:ea typeface="+mn-ea"/>
                <a:cs typeface="+mn-cs"/>
              </a:rPr>
              <a:t> </a:t>
            </a:r>
            <a:r>
              <a:rPr lang="en-US" sz="1200" i="0" kern="1200" dirty="0">
                <a:solidFill>
                  <a:schemeClr val="tx1"/>
                </a:solidFill>
                <a:effectLst/>
                <a:latin typeface="+mn-lt"/>
                <a:ea typeface="+mn-ea"/>
                <a:cs typeface="+mn-cs"/>
                <a:sym typeface="Wingdings" panose="05000000000000000000" pitchFamily="2" charset="2"/>
              </a:rPr>
              <a:t> NASA Johnson’s </a:t>
            </a:r>
            <a:r>
              <a:rPr lang="en-US" sz="1200" b="0" i="0" kern="1200" dirty="0">
                <a:solidFill>
                  <a:schemeClr val="tx1"/>
                </a:solidFill>
                <a:effectLst/>
                <a:latin typeface="+mn-lt"/>
                <a:ea typeface="+mn-ea"/>
                <a:cs typeface="+mn-cs"/>
              </a:rPr>
              <a:t>Lunar Receiving Lab photo of sample 15415, a 269 gram piece of pure anorthosite – dubbed the “Genesis Rock” by the press – that Dave and Jim collected at Spur Crater during EVA-2. The black cube next to the sample is one inch on a side. Image ID: S71-42955.</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effectLst/>
                <a:latin typeface="+mn-lt"/>
                <a:ea typeface="+mn-ea"/>
                <a:cs typeface="+mn-cs"/>
              </a:rPr>
              <a:t>-On Aug. 1, 1971, during the second EVA, at the Station 7 site at Spur Crater, the crew gathered selected samples and a comprehensive soil sample. In all, 93 samples were collected, including the sample that became known as the “Genesis Rock.”</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kern="1200" dirty="0">
                <a:solidFill>
                  <a:schemeClr val="tx1"/>
                </a:solidFill>
                <a:effectLst/>
                <a:latin typeface="+mn-lt"/>
                <a:ea typeface="+mn-ea"/>
                <a:cs typeface="+mn-cs"/>
              </a:rPr>
              <a:t>A</a:t>
            </a:r>
            <a:r>
              <a:rPr lang="en-US" sz="1200" b="0" i="0" kern="1200" dirty="0">
                <a:solidFill>
                  <a:schemeClr val="tx1"/>
                </a:solidFill>
                <a:effectLst/>
                <a:latin typeface="+mn-lt"/>
                <a:ea typeface="+mn-ea"/>
                <a:cs typeface="+mn-cs"/>
              </a:rPr>
              <a:t>t Spur Crater on Mount Hadley Delta, the astronauts collected an anorthosite, a rock that is composed almost entirely of the mineral plagioclase. This rock is now known as “Genesis Rock” because it provided important information in helping to unravel the formative processes of the Moon, Earth, and planets.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Early in the Moon’s history, there was a stage known as the magma ocean in which the Moon’s outer layers were molten. As the magma ocean cooled and solidified, the plagioclase-rich anorthosite floated on the surface like icebergs in the Earth’s oceans. The existence of the magma ocean phase was first recognized from small fragments in the Apollo 11 samples, but Apollo 15’s Genesis Rock is important because it is much larger than any previous sample of lunar anorthosite. Apollo 16 later collected anorthosite samples that are both larger and older than Genesis Rock.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Studies of Genesis Rock indicate an age of about 4.1 billion years. However, it is believed that this represents a time when the rock experienced a metamorphic alteration and that the rock is actually older than 4.1 billion years.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Norite and </a:t>
            </a:r>
            <a:r>
              <a:rPr lang="en-US" sz="1200" b="0" i="0" kern="1200" dirty="0" err="1">
                <a:solidFill>
                  <a:schemeClr val="tx1"/>
                </a:solidFill>
                <a:effectLst/>
                <a:latin typeface="+mn-lt"/>
                <a:ea typeface="+mn-ea"/>
                <a:cs typeface="+mn-cs"/>
              </a:rPr>
              <a:t>anorthositic</a:t>
            </a:r>
            <a:r>
              <a:rPr lang="en-US" sz="1200" b="0" i="0" kern="1200" dirty="0">
                <a:solidFill>
                  <a:schemeClr val="tx1"/>
                </a:solidFill>
                <a:effectLst/>
                <a:latin typeface="+mn-lt"/>
                <a:ea typeface="+mn-ea"/>
                <a:cs typeface="+mn-cs"/>
              </a:rPr>
              <a:t> norite samples, also collected at Spur Crater, are composed primarily of plagioclase and pyroxene and are about 4.5 billion years old, virtually as old as the Moon itself. They likely formed in the deeper part of the magma ocean and were brought to the lunar surface by the </a:t>
            </a:r>
            <a:r>
              <a:rPr lang="en-US" sz="1200" b="0" i="0" kern="1200" dirty="0" err="1">
                <a:solidFill>
                  <a:schemeClr val="tx1"/>
                </a:solidFill>
                <a:effectLst/>
                <a:latin typeface="+mn-lt"/>
                <a:ea typeface="+mn-ea"/>
                <a:cs typeface="+mn-cs"/>
              </a:rPr>
              <a:t>Imbrium</a:t>
            </a:r>
            <a:r>
              <a:rPr lang="en-US" sz="1200" b="0" i="0" kern="1200" dirty="0">
                <a:solidFill>
                  <a:schemeClr val="tx1"/>
                </a:solidFill>
                <a:effectLst/>
                <a:latin typeface="+mn-lt"/>
                <a:ea typeface="+mn-ea"/>
                <a:cs typeface="+mn-cs"/>
              </a:rPr>
              <a:t> basin-forming impact.</a:t>
            </a:r>
            <a:endParaRPr lang="en-US" sz="120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effectLst/>
                <a:latin typeface="+mn-lt"/>
                <a:ea typeface="+mn-ea"/>
                <a:cs typeface="+mn-cs"/>
              </a:rPr>
              <a:t>-Commentary from sample collection on the Moon: </a:t>
            </a:r>
            <a:r>
              <a:rPr lang="en-US" sz="1200" i="1" kern="1200" dirty="0">
                <a:solidFill>
                  <a:schemeClr val="tx1"/>
                </a:solidFill>
                <a:effectLst/>
                <a:latin typeface="+mn-lt"/>
                <a:ea typeface="+mn-ea"/>
                <a:cs typeface="+mn-cs"/>
              </a:rPr>
              <a:t>https://www.hq.nasa.gov/alsj/a15/a15.spur.html</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38</a:t>
            </a:fld>
            <a:endParaRPr lang="en-US" dirty="0"/>
          </a:p>
        </p:txBody>
      </p:sp>
    </p:spTree>
    <p:extLst>
      <p:ext uri="{BB962C8B-B14F-4D97-AF65-F5344CB8AC3E}">
        <p14:creationId xmlns:p14="http://schemas.microsoft.com/office/powerpoint/2010/main" val="38366067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latin typeface="+mn-lt"/>
              </a:rPr>
              <a:t>-Image credit: </a:t>
            </a:r>
            <a:r>
              <a:rPr lang="en-US" i="1" dirty="0">
                <a:latin typeface="+mn-lt"/>
              </a:rPr>
              <a:t>NASA</a:t>
            </a:r>
            <a:r>
              <a:rPr lang="en-US" i="0" dirty="0">
                <a:latin typeface="+mn-lt"/>
              </a:rPr>
              <a:t> </a:t>
            </a:r>
            <a:r>
              <a:rPr lang="en-US" i="0" dirty="0">
                <a:latin typeface="+mn-lt"/>
                <a:sym typeface="Wingdings" panose="05000000000000000000" pitchFamily="2" charset="2"/>
              </a:rPr>
              <a:t> EVA-1 Closeout – Jim Irwin is at the back of the Rover, and St. George and Hadley C are in the distance.  </a:t>
            </a:r>
            <a:r>
              <a:rPr lang="en-US" i="1" dirty="0">
                <a:latin typeface="+mn-lt"/>
                <a:sym typeface="Wingdings" panose="05000000000000000000" pitchFamily="2" charset="2"/>
              </a:rPr>
              <a:t>https://www.hq.nasa.gov/alsj/a15/a15.1254512_dmh.jpg</a:t>
            </a:r>
            <a:endParaRPr lang="en-US" i="1" dirty="0">
              <a:latin typeface="+mn-lt"/>
            </a:endParaRPr>
          </a:p>
          <a:p>
            <a:r>
              <a:rPr lang="en-US" i="0" dirty="0">
                <a:latin typeface="+mn-lt"/>
              </a:rPr>
              <a:t>-Farthest point traveled from the LM:</a:t>
            </a:r>
            <a:r>
              <a:rPr lang="en-US" i="0" baseline="0" dirty="0">
                <a:latin typeface="+mn-lt"/>
              </a:rPr>
              <a:t> ~3 mi (~5 km)</a:t>
            </a:r>
          </a:p>
          <a:p>
            <a:pPr marL="0" lvl="0" indent="0" algn="l">
              <a:buFont typeface="Arial" panose="020B0604020202020204" pitchFamily="34" charset="0"/>
              <a:buNone/>
            </a:pPr>
            <a:r>
              <a:rPr lang="en-US" sz="3200" i="0" baseline="0" dirty="0">
                <a:latin typeface="+mn-lt"/>
                <a:sym typeface="Wingdings" panose="05000000000000000000" pitchFamily="2" charset="2"/>
              </a:rPr>
              <a:t>-</a:t>
            </a:r>
            <a:r>
              <a:rPr lang="en-US" sz="3200" dirty="0">
                <a:latin typeface="Century Gothic" panose="020B0502020202020204" pitchFamily="34" charset="0"/>
              </a:rPr>
              <a:t>Improved technology enabled a longer stay on the Moon (n</a:t>
            </a:r>
            <a:r>
              <a:rPr lang="en-US" sz="2800" dirty="0">
                <a:latin typeface="Century Gothic" panose="020B0502020202020204" pitchFamily="34" charset="0"/>
              </a:rPr>
              <a:t>early 3 days)!</a:t>
            </a:r>
            <a:endParaRPr lang="en-US" i="0" baseline="0" dirty="0">
              <a:latin typeface="+mn-lt"/>
              <a:sym typeface="Wingdings" panose="05000000000000000000" pitchFamily="2" charset="2"/>
            </a:endParaRPr>
          </a:p>
          <a:p>
            <a:r>
              <a:rPr lang="en-US" i="0" dirty="0">
                <a:latin typeface="+mn-lt"/>
              </a:rPr>
              <a:t>-Compare to Apollo 11:</a:t>
            </a:r>
          </a:p>
          <a:p>
            <a:pPr marL="628650" lvl="1" indent="-171450" algn="l">
              <a:buFont typeface="Arial" panose="020B0604020202020204" pitchFamily="34" charset="0"/>
              <a:buChar char="•"/>
            </a:pPr>
            <a:r>
              <a:rPr lang="en-US" sz="1200" b="1" dirty="0">
                <a:latin typeface="+mn-lt"/>
              </a:rPr>
              <a:t>60 m</a:t>
            </a:r>
            <a:r>
              <a:rPr lang="en-US" sz="1200" b="0" dirty="0">
                <a:latin typeface="+mn-lt"/>
              </a:rPr>
              <a:t> – farthest point traveled from the LM</a:t>
            </a:r>
            <a:endParaRPr lang="en-US" sz="1200" b="1" dirty="0">
              <a:latin typeface="+mn-lt"/>
            </a:endParaRPr>
          </a:p>
          <a:p>
            <a:pPr marL="628650" lvl="1" indent="-171450" algn="l">
              <a:buFont typeface="Arial" panose="020B0604020202020204" pitchFamily="34" charset="0"/>
              <a:buChar char="•"/>
            </a:pPr>
            <a:r>
              <a:rPr lang="en-US" sz="1200" b="1" dirty="0">
                <a:latin typeface="+mn-lt"/>
              </a:rPr>
              <a:t>2.5 </a:t>
            </a:r>
            <a:r>
              <a:rPr lang="en-US" sz="1200" b="1" dirty="0" err="1">
                <a:latin typeface="+mn-lt"/>
              </a:rPr>
              <a:t>hrs</a:t>
            </a:r>
            <a:r>
              <a:rPr lang="en-US" sz="1200" dirty="0">
                <a:latin typeface="+mn-lt"/>
              </a:rPr>
              <a:t> spent outside the lunar module</a:t>
            </a:r>
          </a:p>
          <a:p>
            <a:pPr marL="628650" lvl="1" indent="-171450" algn="l">
              <a:buFont typeface="Arial" panose="020B0604020202020204" pitchFamily="34" charset="0"/>
              <a:buChar char="•"/>
            </a:pPr>
            <a:r>
              <a:rPr lang="en-US" sz="1200" b="1" dirty="0">
                <a:latin typeface="+mn-lt"/>
              </a:rPr>
              <a:t>47.8 </a:t>
            </a:r>
            <a:r>
              <a:rPr lang="en-US" sz="1200" b="1" dirty="0" err="1">
                <a:latin typeface="+mn-lt"/>
              </a:rPr>
              <a:t>lbs</a:t>
            </a:r>
            <a:r>
              <a:rPr lang="en-US" sz="1200" b="1" dirty="0">
                <a:latin typeface="+mn-lt"/>
              </a:rPr>
              <a:t> </a:t>
            </a:r>
            <a:r>
              <a:rPr lang="en-US" sz="1200" dirty="0">
                <a:latin typeface="+mn-lt"/>
              </a:rPr>
              <a:t>of samples collected</a:t>
            </a:r>
          </a:p>
          <a:p>
            <a:pPr marL="628650" lvl="1" indent="-171450" algn="l">
              <a:buFont typeface="Arial" panose="020B0604020202020204" pitchFamily="34" charset="0"/>
              <a:buChar char="•"/>
            </a:pPr>
            <a:r>
              <a:rPr lang="en-US" sz="1200" b="1" dirty="0">
                <a:latin typeface="+mn-lt"/>
              </a:rPr>
              <a:t>195 </a:t>
            </a:r>
            <a:r>
              <a:rPr lang="en-US" sz="1200" b="1" dirty="0" err="1">
                <a:latin typeface="+mn-lt"/>
              </a:rPr>
              <a:t>hrs</a:t>
            </a:r>
            <a:r>
              <a:rPr lang="en-US" sz="1200" b="1" dirty="0">
                <a:latin typeface="+mn-lt"/>
              </a:rPr>
              <a:t>, 18 min, 35 sec </a:t>
            </a:r>
            <a:r>
              <a:rPr lang="en-US" sz="1200" dirty="0">
                <a:latin typeface="+mn-lt"/>
              </a:rPr>
              <a:t>(~8 days) total mission time</a:t>
            </a:r>
          </a:p>
        </p:txBody>
      </p:sp>
      <p:sp>
        <p:nvSpPr>
          <p:cNvPr id="4" name="Slide Number Placeholder 3"/>
          <p:cNvSpPr>
            <a:spLocks noGrp="1"/>
          </p:cNvSpPr>
          <p:nvPr>
            <p:ph type="sldNum" sz="quarter" idx="5"/>
          </p:nvPr>
        </p:nvSpPr>
        <p:spPr/>
        <p:txBody>
          <a:bodyPr/>
          <a:lstStyle/>
          <a:p>
            <a:fld id="{BBC85203-AFB5-4C5F-A739-A15855DE2D17}" type="slidenum">
              <a:rPr lang="en-US" smtClean="0"/>
              <a:t>39</a:t>
            </a:fld>
            <a:endParaRPr lang="en-US" dirty="0"/>
          </a:p>
        </p:txBody>
      </p:sp>
    </p:spTree>
    <p:extLst>
      <p:ext uri="{BB962C8B-B14F-4D97-AF65-F5344CB8AC3E}">
        <p14:creationId xmlns:p14="http://schemas.microsoft.com/office/powerpoint/2010/main" val="11005133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credit: </a:t>
            </a:r>
            <a:r>
              <a:rPr lang="en-US" i="1" dirty="0"/>
              <a:t>National Air and Space Museum</a:t>
            </a:r>
            <a:r>
              <a:rPr lang="en-US" i="0" baseline="0" dirty="0"/>
              <a:t> </a:t>
            </a:r>
            <a:r>
              <a:rPr lang="en-US" i="0" baseline="0" dirty="0">
                <a:sym typeface="Wingdings" panose="05000000000000000000" pitchFamily="2" charset="2"/>
              </a:rPr>
              <a:t> </a:t>
            </a:r>
            <a:r>
              <a:rPr lang="en-US" i="1" baseline="0" dirty="0">
                <a:sym typeface="Wingdings" panose="05000000000000000000" pitchFamily="2" charset="2"/>
              </a:rPr>
              <a:t>https://airandspace.si.edu/collection-objects/command-module-apollo-15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baseline="0" dirty="0">
                <a:sym typeface="Wingdings" panose="05000000000000000000" pitchFamily="2" charset="2"/>
              </a:rPr>
              <a:t>-Color of the command module is due to the </a:t>
            </a:r>
            <a:r>
              <a:rPr lang="en-US" i="0" baseline="0" dirty="0" err="1">
                <a:sym typeface="Wingdings" panose="05000000000000000000" pitchFamily="2" charset="2"/>
              </a:rPr>
              <a:t>mylar</a:t>
            </a:r>
            <a:r>
              <a:rPr lang="en-US" i="0" baseline="0" dirty="0">
                <a:sym typeface="Wingdings" panose="05000000000000000000" pitchFamily="2" charset="2"/>
              </a:rPr>
              <a:t> material used.</a:t>
            </a:r>
            <a:endParaRPr lang="en-US" dirty="0"/>
          </a:p>
        </p:txBody>
      </p:sp>
      <p:sp>
        <p:nvSpPr>
          <p:cNvPr id="4" name="Slide Number Placeholder 3"/>
          <p:cNvSpPr>
            <a:spLocks noGrp="1"/>
          </p:cNvSpPr>
          <p:nvPr>
            <p:ph type="sldNum" sz="quarter" idx="10"/>
          </p:nvPr>
        </p:nvSpPr>
        <p:spPr/>
        <p:txBody>
          <a:bodyPr/>
          <a:lstStyle/>
          <a:p>
            <a:fld id="{BBC85203-AFB5-4C5F-A739-A15855DE2D17}" type="slidenum">
              <a:rPr lang="en-US" smtClean="0"/>
              <a:t>40</a:t>
            </a:fld>
            <a:endParaRPr lang="en-US" dirty="0"/>
          </a:p>
        </p:txBody>
      </p:sp>
    </p:spTree>
    <p:extLst>
      <p:ext uri="{BB962C8B-B14F-4D97-AF65-F5344CB8AC3E}">
        <p14:creationId xmlns:p14="http://schemas.microsoft.com/office/powerpoint/2010/main" val="7999916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credit: </a:t>
            </a:r>
            <a:r>
              <a:rPr lang="en-US" i="1" dirty="0"/>
              <a:t>NASA</a:t>
            </a:r>
            <a:r>
              <a:rPr lang="en-US" i="0" dirty="0"/>
              <a:t> </a:t>
            </a:r>
            <a:r>
              <a:rPr lang="en-US" i="0" dirty="0">
                <a:sym typeface="Wingdings" panose="05000000000000000000" pitchFamily="2" charset="2"/>
              </a:rPr>
              <a:t> Jim Irwin’s view from EVA-1’s Elbow Crater, Station 1. The crater is a bit washed out in this down-Sun photo. Beyond the crater, we can see the west-trending portion of the </a:t>
            </a:r>
            <a:r>
              <a:rPr lang="en-US" i="0" dirty="0" err="1">
                <a:sym typeface="Wingdings" panose="05000000000000000000" pitchFamily="2" charset="2"/>
              </a:rPr>
              <a:t>rille</a:t>
            </a:r>
            <a:r>
              <a:rPr lang="en-US" i="0" dirty="0">
                <a:sym typeface="Wingdings" panose="05000000000000000000" pitchFamily="2" charset="2"/>
              </a:rPr>
              <a:t> that skirts the base of the mountain and then turns south again. Image ID: </a:t>
            </a:r>
            <a:r>
              <a:rPr lang="en-US" sz="1200" b="0" i="0" kern="1200" dirty="0">
                <a:solidFill>
                  <a:schemeClr val="tx1"/>
                </a:solidFill>
                <a:effectLst/>
                <a:latin typeface="+mn-lt"/>
                <a:ea typeface="+mn-ea"/>
                <a:cs typeface="+mn-cs"/>
              </a:rPr>
              <a:t>AS15-85-11398.</a:t>
            </a:r>
            <a:endParaRPr lang="en-US" i="1" dirty="0"/>
          </a:p>
          <a:p>
            <a:endParaRPr lang="en-US" i="1" dirty="0"/>
          </a:p>
        </p:txBody>
      </p:sp>
      <p:sp>
        <p:nvSpPr>
          <p:cNvPr id="4" name="Slide Number Placeholder 3"/>
          <p:cNvSpPr>
            <a:spLocks noGrp="1"/>
          </p:cNvSpPr>
          <p:nvPr>
            <p:ph type="sldNum" sz="quarter" idx="10"/>
          </p:nvPr>
        </p:nvSpPr>
        <p:spPr/>
        <p:txBody>
          <a:bodyPr/>
          <a:lstStyle/>
          <a:p>
            <a:fld id="{BBC85203-AFB5-4C5F-A739-A15855DE2D17}" type="slidenum">
              <a:rPr lang="en-US" smtClean="0"/>
              <a:t>41</a:t>
            </a:fld>
            <a:endParaRPr lang="en-US" dirty="0"/>
          </a:p>
        </p:txBody>
      </p:sp>
    </p:spTree>
    <p:extLst>
      <p:ext uri="{BB962C8B-B14F-4D97-AF65-F5344CB8AC3E}">
        <p14:creationId xmlns:p14="http://schemas.microsoft.com/office/powerpoint/2010/main" val="13763709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-Image credit: </a:t>
            </a:r>
            <a:r>
              <a:rPr lang="it-IT" sz="1200" b="0" i="1" kern="1200" dirty="0">
                <a:solidFill>
                  <a:schemeClr val="tx1"/>
                </a:solidFill>
                <a:effectLst/>
                <a:latin typeface="+mn-lt"/>
                <a:ea typeface="+mn-ea"/>
                <a:cs typeface="+mn-cs"/>
              </a:rPr>
              <a:t>NASA/GSFC/Arizona State University</a:t>
            </a:r>
            <a:endParaRPr lang="it-IT" sz="1200" b="0" i="0" kern="1200" dirty="0">
              <a:solidFill>
                <a:schemeClr val="tx1"/>
              </a:solidFill>
              <a:effectLst/>
              <a:latin typeface="+mn-lt"/>
              <a:ea typeface="+mn-ea"/>
              <a:cs typeface="+mn-cs"/>
            </a:endParaRPr>
          </a:p>
          <a:p>
            <a:r>
              <a:rPr lang="it-IT" sz="1200" b="0" i="0" kern="1200" dirty="0">
                <a:solidFill>
                  <a:schemeClr val="tx1"/>
                </a:solidFill>
                <a:effectLst/>
                <a:latin typeface="+mn-lt"/>
                <a:ea typeface="+mn-ea"/>
                <a:cs typeface="+mn-cs"/>
                <a:sym typeface="Wingdings" panose="05000000000000000000" pitchFamily="2" charset="2"/>
              </a:rPr>
              <a:t>-</a:t>
            </a:r>
            <a:r>
              <a:rPr lang="it-IT" sz="1200" b="0" i="0" u="sng" kern="1200" dirty="0">
                <a:solidFill>
                  <a:schemeClr val="tx1"/>
                </a:solidFill>
                <a:effectLst/>
                <a:latin typeface="+mn-lt"/>
                <a:ea typeface="+mn-ea"/>
                <a:cs typeface="+mn-cs"/>
                <a:sym typeface="Wingdings" panose="05000000000000000000" pitchFamily="2" charset="2"/>
              </a:rPr>
              <a:t>Left:</a:t>
            </a:r>
            <a:r>
              <a:rPr lang="it-IT" sz="1200" b="0" i="0" kern="1200" dirty="0">
                <a:solidFill>
                  <a:schemeClr val="tx1"/>
                </a:solidFill>
                <a:effectLst/>
                <a:latin typeface="+mn-lt"/>
                <a:ea typeface="+mn-ea"/>
                <a:cs typeface="+mn-cs"/>
                <a:sym typeface="Wingdings" panose="05000000000000000000" pitchFamily="2" charset="2"/>
              </a:rPr>
              <a:t> Apollo landing sites (lunar near side)</a:t>
            </a:r>
          </a:p>
          <a:p>
            <a:r>
              <a:rPr lang="it-IT" sz="1200" b="0" i="0" kern="1200" dirty="0">
                <a:solidFill>
                  <a:schemeClr val="tx1"/>
                </a:solidFill>
                <a:effectLst/>
                <a:latin typeface="+mn-lt"/>
                <a:ea typeface="+mn-ea"/>
                <a:cs typeface="+mn-cs"/>
                <a:sym typeface="Wingdings" panose="05000000000000000000" pitchFamily="2" charset="2"/>
              </a:rPr>
              <a:t>-</a:t>
            </a:r>
            <a:r>
              <a:rPr lang="it-IT" sz="1200" b="0" i="0" u="sng" kern="1200" dirty="0">
                <a:solidFill>
                  <a:schemeClr val="tx1"/>
                </a:solidFill>
                <a:effectLst/>
                <a:latin typeface="+mn-lt"/>
                <a:ea typeface="+mn-ea"/>
                <a:cs typeface="+mn-cs"/>
                <a:sym typeface="Wingdings" panose="05000000000000000000" pitchFamily="2" charset="2"/>
              </a:rPr>
              <a:t>Right:</a:t>
            </a:r>
            <a:r>
              <a:rPr lang="it-IT" sz="1200" b="0" i="0" kern="1200" dirty="0">
                <a:solidFill>
                  <a:schemeClr val="tx1"/>
                </a:solidFill>
                <a:effectLst/>
                <a:latin typeface="+mn-lt"/>
                <a:ea typeface="+mn-ea"/>
                <a:cs typeface="+mn-cs"/>
                <a:sym typeface="Wingdings" panose="05000000000000000000" pitchFamily="2" charset="2"/>
              </a:rPr>
              <a:t> Lunar far side </a:t>
            </a:r>
          </a:p>
          <a:p>
            <a:r>
              <a:rPr lang="it-IT" sz="1200" b="0" i="0" kern="1200" dirty="0">
                <a:solidFill>
                  <a:schemeClr val="tx1"/>
                </a:solidFill>
                <a:effectLst/>
                <a:latin typeface="+mn-lt"/>
                <a:ea typeface="+mn-ea"/>
                <a:cs typeface="+mn-cs"/>
                <a:sym typeface="Wingdings" panose="05000000000000000000" pitchFamily="2" charset="2"/>
              </a:rPr>
              <a:t>(captured by the Lunar Reconnaissance Orbiter spacecraft)</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42</a:t>
            </a:fld>
            <a:endParaRPr lang="en-US" dirty="0"/>
          </a:p>
        </p:txBody>
      </p:sp>
    </p:spTree>
    <p:extLst>
      <p:ext uri="{BB962C8B-B14F-4D97-AF65-F5344CB8AC3E}">
        <p14:creationId xmlns:p14="http://schemas.microsoft.com/office/powerpoint/2010/main" val="8333338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NASA/GSFC/Brent Garry</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-Apollo 11 tracks overlain on the Intrepid Sea, Air &amp; Space Museum in New York City, NY.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t>
            </a:r>
            <a:r>
              <a:rPr lang="en-US" i="0" dirty="0"/>
              <a:t>Future Apollo missions would travel up to ~5 mi from the lunar module (Apollo 17).</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43</a:t>
            </a:fld>
            <a:endParaRPr lang="en-US" dirty="0"/>
          </a:p>
        </p:txBody>
      </p:sp>
    </p:spTree>
    <p:extLst>
      <p:ext uri="{BB962C8B-B14F-4D97-AF65-F5344CB8AC3E}">
        <p14:creationId xmlns:p14="http://schemas.microsoft.com/office/powerpoint/2010/main" val="29073862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Thomas </a:t>
            </a:r>
            <a:r>
              <a:rPr lang="en-US" sz="1200" b="0" i="1" kern="1200" dirty="0" err="1">
                <a:solidFill>
                  <a:schemeClr val="tx1"/>
                </a:solidFill>
                <a:effectLst/>
                <a:latin typeface="+mn-lt"/>
                <a:ea typeface="+mn-ea"/>
                <a:cs typeface="+mn-cs"/>
              </a:rPr>
              <a:t>Schwagmeier</a:t>
            </a:r>
            <a:endParaRPr lang="en-US" sz="1200" b="0" i="1"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Apollo 12 traverse map superimposed on a simplified map of Rome. </a:t>
            </a:r>
          </a:p>
          <a:p>
            <a:r>
              <a:rPr lang="en-US" sz="1200" b="0" i="0" kern="1200" dirty="0">
                <a:solidFill>
                  <a:schemeClr val="tx1"/>
                </a:solidFill>
                <a:effectLst/>
                <a:latin typeface="+mn-lt"/>
                <a:ea typeface="+mn-ea"/>
                <a:cs typeface="+mn-cs"/>
              </a:rPr>
              <a:t>-Note that Surveyor Crater is slightly larger than the Coliseum.</a:t>
            </a:r>
          </a:p>
          <a:p>
            <a:r>
              <a:rPr lang="en-US" sz="1200" b="0" i="0" kern="1200" dirty="0">
                <a:solidFill>
                  <a:schemeClr val="tx1"/>
                </a:solidFill>
                <a:effectLst/>
                <a:latin typeface="+mn-lt"/>
                <a:ea typeface="+mn-ea"/>
                <a:cs typeface="+mn-cs"/>
              </a:rPr>
              <a:t>-Source:</a:t>
            </a:r>
            <a:r>
              <a:rPr lang="en-US" sz="1200" b="0" i="0" kern="1200" baseline="0" dirty="0">
                <a:solidFill>
                  <a:schemeClr val="tx1"/>
                </a:solidFill>
                <a:effectLst/>
                <a:latin typeface="+mn-lt"/>
                <a:ea typeface="+mn-ea"/>
                <a:cs typeface="+mn-cs"/>
              </a:rPr>
              <a:t> </a:t>
            </a:r>
            <a:r>
              <a:rPr lang="en-US" sz="1200" b="0" i="1" kern="1200" baseline="0" dirty="0">
                <a:solidFill>
                  <a:schemeClr val="tx1"/>
                </a:solidFill>
                <a:effectLst/>
                <a:latin typeface="+mn-lt"/>
                <a:ea typeface="+mn-ea"/>
                <a:cs typeface="+mn-cs"/>
              </a:rPr>
              <a:t>https://www.hq.nasa.gov/alsj/TraverseMapsEarth.html</a:t>
            </a:r>
            <a:endParaRPr lang="en-US" sz="1200" b="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BC85203-AFB5-4C5F-A739-A15855DE2D17}" type="slidenum">
              <a:rPr lang="en-US" smtClean="0"/>
              <a:t>44</a:t>
            </a:fld>
            <a:endParaRPr lang="en-US" dirty="0"/>
          </a:p>
        </p:txBody>
      </p:sp>
    </p:spTree>
    <p:extLst>
      <p:ext uri="{BB962C8B-B14F-4D97-AF65-F5344CB8AC3E}">
        <p14:creationId xmlns:p14="http://schemas.microsoft.com/office/powerpoint/2010/main" val="19588512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Thomas </a:t>
            </a:r>
            <a:r>
              <a:rPr lang="en-US" sz="1200" b="0" i="1" kern="1200" dirty="0" err="1">
                <a:solidFill>
                  <a:schemeClr val="tx1"/>
                </a:solidFill>
                <a:effectLst/>
                <a:latin typeface="+mn-lt"/>
                <a:ea typeface="+mn-ea"/>
                <a:cs typeface="+mn-cs"/>
              </a:rPr>
              <a:t>Schwagmeier</a:t>
            </a:r>
            <a:endParaRPr lang="en-US" sz="1200" b="0" i="1"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-Overlay of the Apollo 14 traverse map, derived from high-resolution Lunar Reconnaissance Orbiter Camera images, on a simplified map of Washington D.C. </a:t>
            </a:r>
          </a:p>
          <a:p>
            <a:r>
              <a:rPr lang="en-US" sz="1200" b="0" i="0" kern="1200" dirty="0">
                <a:solidFill>
                  <a:schemeClr val="tx1"/>
                </a:solidFill>
                <a:effectLst/>
                <a:latin typeface="+mn-lt"/>
                <a:ea typeface="+mn-ea"/>
                <a:cs typeface="+mn-cs"/>
              </a:rPr>
              <a:t>-With the lunar module placed at the Lincoln Memorial, the center of Cone crater is on E Street between the South Lawn of the White House and the Ellipse.</a:t>
            </a:r>
          </a:p>
          <a:p>
            <a:r>
              <a:rPr lang="en-US" sz="1200" b="0" i="0" kern="1200" dirty="0">
                <a:solidFill>
                  <a:schemeClr val="tx1"/>
                </a:solidFill>
                <a:effectLst/>
                <a:latin typeface="+mn-lt"/>
                <a:ea typeface="+mn-ea"/>
                <a:cs typeface="+mn-cs"/>
              </a:rPr>
              <a:t>-Source:</a:t>
            </a:r>
            <a:r>
              <a:rPr lang="en-US" sz="1200" b="0" i="0" kern="1200" baseline="0" dirty="0">
                <a:solidFill>
                  <a:schemeClr val="tx1"/>
                </a:solidFill>
                <a:effectLst/>
                <a:latin typeface="+mn-lt"/>
                <a:ea typeface="+mn-ea"/>
                <a:cs typeface="+mn-cs"/>
              </a:rPr>
              <a:t> </a:t>
            </a:r>
            <a:r>
              <a:rPr lang="en-US" sz="1200" b="0" i="1" kern="1200" baseline="0" dirty="0">
                <a:solidFill>
                  <a:schemeClr val="tx1"/>
                </a:solidFill>
                <a:effectLst/>
                <a:latin typeface="+mn-lt"/>
                <a:ea typeface="+mn-ea"/>
                <a:cs typeface="+mn-cs"/>
              </a:rPr>
              <a:t>https://www.hq.nasa.gov/alsj/TraverseMapsEarth.html</a:t>
            </a:r>
            <a:endParaRPr lang="en-US" sz="1200" b="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C85203-AFB5-4C5F-A739-A15855DE2D1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44098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Thomas </a:t>
            </a:r>
            <a:r>
              <a:rPr lang="en-US" sz="1200" b="0" i="1" kern="1200" dirty="0" err="1">
                <a:solidFill>
                  <a:schemeClr val="tx1"/>
                </a:solidFill>
                <a:effectLst/>
                <a:latin typeface="+mn-lt"/>
                <a:ea typeface="+mn-ea"/>
                <a:cs typeface="+mn-cs"/>
              </a:rPr>
              <a:t>Schwagmeier</a:t>
            </a:r>
            <a:endParaRPr lang="en-US" sz="1200" b="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Apollo 16 traverse map superimposed on a simplified map of Sydney. </a:t>
            </a:r>
          </a:p>
          <a:p>
            <a:r>
              <a:rPr lang="en-US" sz="1200" b="0" i="0" kern="1200" dirty="0">
                <a:solidFill>
                  <a:schemeClr val="tx1"/>
                </a:solidFill>
                <a:effectLst/>
                <a:latin typeface="+mn-lt"/>
                <a:ea typeface="+mn-ea"/>
                <a:cs typeface="+mn-cs"/>
              </a:rPr>
              <a:t>-Source:</a:t>
            </a:r>
            <a:r>
              <a:rPr lang="en-US" sz="1200" b="0" i="0" kern="1200" baseline="0" dirty="0">
                <a:solidFill>
                  <a:schemeClr val="tx1"/>
                </a:solidFill>
                <a:effectLst/>
                <a:latin typeface="+mn-lt"/>
                <a:ea typeface="+mn-ea"/>
                <a:cs typeface="+mn-cs"/>
              </a:rPr>
              <a:t> </a:t>
            </a:r>
            <a:r>
              <a:rPr lang="en-US" sz="1200" b="0" i="1" kern="1200" baseline="0" dirty="0">
                <a:solidFill>
                  <a:schemeClr val="tx1"/>
                </a:solidFill>
                <a:effectLst/>
                <a:latin typeface="+mn-lt"/>
                <a:ea typeface="+mn-ea"/>
                <a:cs typeface="+mn-cs"/>
              </a:rPr>
              <a:t>https://www.hq.nasa.gov/alsj/TraverseMapsEarth.html</a:t>
            </a:r>
            <a:endParaRPr lang="en-US" sz="1200" b="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C85203-AFB5-4C5F-A739-A15855DE2D1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81291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-Image credit: </a:t>
            </a:r>
            <a:r>
              <a:rPr lang="en-US" sz="1200" b="0" i="1" kern="1200" dirty="0">
                <a:solidFill>
                  <a:schemeClr val="tx1"/>
                </a:solidFill>
                <a:effectLst/>
                <a:latin typeface="+mn-lt"/>
                <a:ea typeface="+mn-ea"/>
                <a:cs typeface="+mn-cs"/>
              </a:rPr>
              <a:t>NASA/GSFC/Brent Garry</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-Apollo 17 tracks overlain on New York City, NY.</a:t>
            </a:r>
          </a:p>
        </p:txBody>
      </p:sp>
      <p:sp>
        <p:nvSpPr>
          <p:cNvPr id="4" name="Slide Number Placeholder 3"/>
          <p:cNvSpPr>
            <a:spLocks noGrp="1"/>
          </p:cNvSpPr>
          <p:nvPr>
            <p:ph type="sldNum" sz="quarter" idx="10"/>
          </p:nvPr>
        </p:nvSpPr>
        <p:spPr/>
        <p:txBody>
          <a:bodyPr/>
          <a:lstStyle/>
          <a:p>
            <a:fld id="{BBC85203-AFB5-4C5F-A739-A15855DE2D17}" type="slidenum">
              <a:rPr lang="en-US" smtClean="0"/>
              <a:t>47</a:t>
            </a:fld>
            <a:endParaRPr lang="en-US" dirty="0"/>
          </a:p>
        </p:txBody>
      </p:sp>
    </p:spTree>
    <p:extLst>
      <p:ext uri="{BB962C8B-B14F-4D97-AF65-F5344CB8AC3E}">
        <p14:creationId xmlns:p14="http://schemas.microsoft.com/office/powerpoint/2010/main" val="20906380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0" dirty="0"/>
              <a:t>-Image</a:t>
            </a:r>
            <a:r>
              <a:rPr lang="en-US" i="0" baseline="0" dirty="0"/>
              <a:t> source: </a:t>
            </a:r>
            <a:r>
              <a:rPr lang="en-US" i="1" baseline="0" dirty="0"/>
              <a:t>https://history.nasa.gov/moondec.html</a:t>
            </a:r>
            <a:r>
              <a:rPr lang="en-US" i="0" baseline="0" dirty="0"/>
              <a:t> </a:t>
            </a:r>
            <a:r>
              <a:rPr lang="en-US" i="0" baseline="0" dirty="0">
                <a:sym typeface="Wingdings" panose="05000000000000000000" pitchFamily="2" charset="2"/>
              </a:rPr>
              <a:t> JFK’s address to Congress.</a:t>
            </a:r>
            <a:endParaRPr lang="en-US" i="0" baseline="0" dirty="0"/>
          </a:p>
          <a:p>
            <a:r>
              <a:rPr lang="en-US" i="0" baseline="0" dirty="0"/>
              <a:t>-”The Decision to Go to the Moon”: President John F. Kennedy's May 25, 1961 Speech before Congress. JFK announced before a special joint session of Congress the dramatic and ambitious goal of sending an American safely to the Moon before the end of the decade.</a:t>
            </a:r>
          </a:p>
          <a:p>
            <a:r>
              <a:rPr lang="en-US" i="0" baseline="0" dirty="0"/>
              <a:t>-”</a:t>
            </a:r>
            <a:r>
              <a:rPr lang="en-US" sz="1200" b="0" i="0" kern="1200" dirty="0">
                <a:solidFill>
                  <a:schemeClr val="tx1"/>
                </a:solidFill>
                <a:effectLst/>
                <a:latin typeface="+mn-lt"/>
                <a:ea typeface="+mn-ea"/>
                <a:cs typeface="+mn-cs"/>
              </a:rPr>
              <a:t>We choose to go to the Moon” is the famous tagline of a speech about the effort to reach the Moon delivered by President John F. Kennedy to a large crowd gathered at Rice Stadium in Houston, Texas on September 12, 1962.</a:t>
            </a:r>
            <a:endParaRPr lang="en-US" i="1" dirty="0"/>
          </a:p>
        </p:txBody>
      </p:sp>
      <p:sp>
        <p:nvSpPr>
          <p:cNvPr id="4" name="Slide Number Placeholder 3"/>
          <p:cNvSpPr>
            <a:spLocks noGrp="1"/>
          </p:cNvSpPr>
          <p:nvPr>
            <p:ph type="sldNum" sz="quarter" idx="5"/>
          </p:nvPr>
        </p:nvSpPr>
        <p:spPr/>
        <p:txBody>
          <a:bodyPr/>
          <a:lstStyle/>
          <a:p>
            <a:fld id="{BBC85203-AFB5-4C5F-A739-A15855DE2D17}" type="slidenum">
              <a:rPr lang="en-US" smtClean="0"/>
              <a:t>48</a:t>
            </a:fld>
            <a:endParaRPr lang="en-US" dirty="0"/>
          </a:p>
        </p:txBody>
      </p:sp>
    </p:spTree>
    <p:extLst>
      <p:ext uri="{BB962C8B-B14F-4D97-AF65-F5344CB8AC3E}">
        <p14:creationId xmlns:p14="http://schemas.microsoft.com/office/powerpoint/2010/main" val="24056782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C85203-AFB5-4C5F-A739-A15855DE2D17}" type="slidenum">
              <a:rPr lang="en-US" smtClean="0"/>
              <a:t>49</a:t>
            </a:fld>
            <a:endParaRPr lang="en-US" dirty="0"/>
          </a:p>
        </p:txBody>
      </p:sp>
    </p:spTree>
    <p:extLst>
      <p:ext uri="{BB962C8B-B14F-4D97-AF65-F5344CB8AC3E}">
        <p14:creationId xmlns:p14="http://schemas.microsoft.com/office/powerpoint/2010/main" val="2051757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17775E-F660-4BFC-855A-38424B4DF672}"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3975839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17775E-F660-4BFC-855A-38424B4DF672}"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4010859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17775E-F660-4BFC-855A-38424B4DF672}"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3694231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A17775E-F660-4BFC-855A-38424B4DF672}"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2770710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A17775E-F660-4BFC-855A-38424B4DF672}" type="datetimeFigureOut">
              <a:rPr lang="en-US" smtClean="0"/>
              <a:t>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2696798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A17775E-F660-4BFC-855A-38424B4DF672}" type="datetimeFigureOut">
              <a:rPr lang="en-US" smtClean="0"/>
              <a:t>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2434925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17775E-F660-4BFC-855A-38424B4DF672}" type="datetimeFigureOut">
              <a:rPr lang="en-US" smtClean="0"/>
              <a:t>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631157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17775E-F660-4BFC-855A-38424B4DF672}"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1664476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17775E-F660-4BFC-855A-38424B4DF672}"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3298007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17775E-F660-4BFC-855A-38424B4DF672}"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4121308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17775E-F660-4BFC-855A-38424B4DF672}"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105EC6-2F18-4D4C-AF99-0479890AAEF7}" type="slidenum">
              <a:rPr lang="en-US" smtClean="0"/>
              <a:t>‹#›</a:t>
            </a:fld>
            <a:endParaRPr lang="en-US"/>
          </a:p>
        </p:txBody>
      </p:sp>
    </p:spTree>
    <p:extLst>
      <p:ext uri="{BB962C8B-B14F-4D97-AF65-F5344CB8AC3E}">
        <p14:creationId xmlns:p14="http://schemas.microsoft.com/office/powerpoint/2010/main" val="1062414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17775E-F660-4BFC-855A-38424B4DF672}" type="datetimeFigureOut">
              <a:rPr lang="en-US" smtClean="0"/>
              <a:t>1/3/2023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105EC6-2F18-4D4C-AF99-0479890AAEF7}" type="slidenum">
              <a:rPr lang="en-US" smtClean="0"/>
              <a:t>‹#›</a:t>
            </a:fld>
            <a:endParaRPr lang="en-US"/>
          </a:p>
        </p:txBody>
      </p:sp>
    </p:spTree>
    <p:extLst>
      <p:ext uri="{BB962C8B-B14F-4D97-AF65-F5344CB8AC3E}">
        <p14:creationId xmlns:p14="http://schemas.microsoft.com/office/powerpoint/2010/main" val="2063726191"/>
      </p:ext>
    </p:extLst>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0.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0.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8.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48.jpeg"/><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56.jpeg"/></Relationships>
</file>

<file path=ppt/slides/_rels/slide4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hyperlink" Target="https://nssdc.gsfc.nasa.gov/planetary/lunar/apollo15info.html" TargetMode="External"/><Relationship Id="rId13" Type="http://schemas.openxmlformats.org/officeDocument/2006/relationships/image" Target="../media/image4.jpeg"/><Relationship Id="rId3" Type="http://schemas.openxmlformats.org/officeDocument/2006/relationships/hyperlink" Target="https://images.nasa.gov/" TargetMode="External"/><Relationship Id="rId7" Type="http://schemas.openxmlformats.org/officeDocument/2006/relationships/hyperlink" Target="https://svs.gsfc.nasa.gov/Gallery/apollo.html" TargetMode="External"/><Relationship Id="rId12"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hyperlink" Target="http://lroc.sese.asu.edu/featured_sites#ApolloLandingSites" TargetMode="External"/><Relationship Id="rId11" Type="http://schemas.openxmlformats.org/officeDocument/2006/relationships/image" Target="../media/image2.png"/><Relationship Id="rId5" Type="http://schemas.openxmlformats.org/officeDocument/2006/relationships/hyperlink" Target="https://www.lpi.usra.edu/resources/apollo/catalog/70mm/mission/?15" TargetMode="External"/><Relationship Id="rId10" Type="http://schemas.openxmlformats.org/officeDocument/2006/relationships/hyperlink" Target="https://www.hq.nasa.gov/alsj/a15/as15psr.pdf" TargetMode="External"/><Relationship Id="rId4" Type="http://schemas.openxmlformats.org/officeDocument/2006/relationships/hyperlink" Target="https://history.nasa.gov/alsj/a15/images15.html" TargetMode="External"/><Relationship Id="rId9" Type="http://schemas.openxmlformats.org/officeDocument/2006/relationships/hyperlink" Target="https://www.lpi.usra.edu/lunar/missions/apollo/apollo_15/overvie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tation 1 pan from the first EVA of Apollo 15, showing Hadley Rille and Mt. Hadley.">
            <a:extLst>
              <a:ext uri="{FF2B5EF4-FFF2-40B4-BE49-F238E27FC236}">
                <a16:creationId xmlns:a16="http://schemas.microsoft.com/office/drawing/2014/main" id="{ECF7D814-E65D-40FB-AD2D-F3E1F03AC41C}"/>
              </a:ext>
            </a:extLst>
          </p:cNvPr>
          <p:cNvPicPr>
            <a:picLocks noChangeAspect="1"/>
          </p:cNvPicPr>
          <p:nvPr/>
        </p:nvPicPr>
        <p:blipFill rotWithShape="1">
          <a:blip r:embed="rId3"/>
          <a:srcRect t="5580"/>
          <a:stretch/>
        </p:blipFill>
        <p:spPr>
          <a:xfrm>
            <a:off x="0" y="872743"/>
            <a:ext cx="9962147" cy="5985257"/>
          </a:xfrm>
          <a:prstGeom prst="rect">
            <a:avLst/>
          </a:prstGeom>
        </p:spPr>
      </p:pic>
      <p:pic>
        <p:nvPicPr>
          <p:cNvPr id="11" name="Picture 10" descr="NASA meatball logo" title="NASA meatball logo">
            <a:extLst>
              <a:ext uri="{FF2B5EF4-FFF2-40B4-BE49-F238E27FC236}">
                <a16:creationId xmlns:a16="http://schemas.microsoft.com/office/drawing/2014/main" id="{EA3DD65F-948A-3A4C-B433-3C7D53AEDE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55340" y="1113683"/>
            <a:ext cx="1657524" cy="1371600"/>
          </a:xfrm>
          <a:prstGeom prst="rect">
            <a:avLst/>
          </a:prstGeom>
        </p:spPr>
      </p:pic>
      <p:pic>
        <p:nvPicPr>
          <p:cNvPr id="10" name="Picture 9" descr="Apollo program logo" title="Apollo Program Logo">
            <a:extLst>
              <a:ext uri="{FF2B5EF4-FFF2-40B4-BE49-F238E27FC236}">
                <a16:creationId xmlns:a16="http://schemas.microsoft.com/office/drawing/2014/main" id="{6F0F205C-ED6D-47C6-8B77-316BE8B0BB7C}"/>
              </a:ext>
            </a:extLst>
          </p:cNvPr>
          <p:cNvPicPr>
            <a:picLocks noChangeAspect="1"/>
          </p:cNvPicPr>
          <p:nvPr/>
        </p:nvPicPr>
        <p:blipFill rotWithShape="1">
          <a:blip r:embed="rId5"/>
          <a:srcRect l="3765" t="4419" r="4532" b="3609"/>
          <a:stretch/>
        </p:blipFill>
        <p:spPr>
          <a:xfrm>
            <a:off x="10402278" y="4330651"/>
            <a:ext cx="1367624" cy="1371600"/>
          </a:xfrm>
          <a:prstGeom prst="ellipse">
            <a:avLst/>
          </a:prstGeom>
        </p:spPr>
      </p:pic>
      <p:sp>
        <p:nvSpPr>
          <p:cNvPr id="8" name="TextBox 7"/>
          <p:cNvSpPr txBox="1"/>
          <p:nvPr/>
        </p:nvSpPr>
        <p:spPr>
          <a:xfrm>
            <a:off x="1146398" y="2039625"/>
            <a:ext cx="3673943" cy="984885"/>
          </a:xfrm>
          <a:prstGeom prst="rect">
            <a:avLst/>
          </a:prstGeom>
          <a:noFill/>
        </p:spPr>
        <p:txBody>
          <a:bodyPr wrap="square" rtlCol="0"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Century Gothic" panose="020B0502020202020204" pitchFamily="34" charset="0"/>
              </a:rPr>
              <a:t>Presenter’s name</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400" b="0" i="0" u="none" strike="noStrike" kern="0" cap="none" spc="0" normalizeH="0" baseline="0" noProof="0" dirty="0">
              <a:ln>
                <a:noFill/>
              </a:ln>
              <a:solidFill>
                <a:prstClr val="white"/>
              </a:solidFill>
              <a:effectLst/>
              <a:uLnTx/>
              <a:uFillTx/>
              <a:latin typeface="Century Gothic" panose="020B0502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white"/>
                </a:solidFill>
                <a:effectLst/>
                <a:uLnTx/>
                <a:uFillTx/>
                <a:latin typeface="Century Gothic" panose="020B0502020202020204" pitchFamily="34" charset="0"/>
              </a:rPr>
              <a:t>Presenter’s title/position</a:t>
            </a:r>
          </a:p>
        </p:txBody>
      </p:sp>
      <p:sp>
        <p:nvSpPr>
          <p:cNvPr id="2" name="Title 1"/>
          <p:cNvSpPr>
            <a:spLocks noGrp="1"/>
          </p:cNvSpPr>
          <p:nvPr>
            <p:ph type="ctrTitle"/>
          </p:nvPr>
        </p:nvSpPr>
        <p:spPr>
          <a:xfrm>
            <a:off x="1146398" y="396762"/>
            <a:ext cx="9144000" cy="1212622"/>
          </a:xfrm>
        </p:spPr>
        <p:txBody>
          <a:bodyPr>
            <a:normAutofit/>
          </a:bodyPr>
          <a:lstStyle/>
          <a:p>
            <a:pPr algn="l"/>
            <a:r>
              <a:rPr lang="en-US" sz="8000" dirty="0">
                <a:latin typeface="Century Gothic" panose="020B0502020202020204" pitchFamily="34" charset="0"/>
              </a:rPr>
              <a:t>Apollo 15</a:t>
            </a:r>
            <a:endParaRPr lang="en-US" sz="8000" dirty="0"/>
          </a:p>
        </p:txBody>
      </p:sp>
      <p:pic>
        <p:nvPicPr>
          <p:cNvPr id="9" name="Picture 2" descr="Apollo 15 Mission Patch" title="Apollo 15 Mission Patch"/>
          <p:cNvPicPr>
            <a:picLocks noChangeAspect="1" noChangeArrowheads="1"/>
          </p:cNvPicPr>
          <p:nvPr/>
        </p:nvPicPr>
        <p:blipFill rotWithShape="1">
          <a:blip r:embed="rId6" cstate="screen">
            <a:extLst>
              <a:ext uri="{28A0092B-C50C-407E-A947-70E740481C1C}">
                <a14:useLocalDpi xmlns:a14="http://schemas.microsoft.com/office/drawing/2010/main" val="0"/>
              </a:ext>
            </a:extLst>
          </a:blip>
          <a:srcRect l="8097" t="6242" r="10428" b="9795"/>
          <a:stretch/>
        </p:blipFill>
        <p:spPr bwMode="auto">
          <a:xfrm>
            <a:off x="10350222" y="2676447"/>
            <a:ext cx="1467759" cy="146304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9375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 overview of Apollo 15 as described in the press kit." title="Apollo 15 Overview"/>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380668" y="0"/>
            <a:ext cx="5202813" cy="6858000"/>
          </a:xfrm>
          <a:prstGeom prst="rect">
            <a:avLst/>
          </a:prstGeom>
        </p:spPr>
      </p:pic>
      <p:pic>
        <p:nvPicPr>
          <p:cNvPr id="3" name="Picture 2" descr="A guidebook to the Apollo 15 landing site as included in the press kit." title="Guidebook to Hadley Rille and the Apennine Mountains"/>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473277" y="0"/>
            <a:ext cx="5394122" cy="6858000"/>
          </a:xfrm>
          <a:prstGeom prst="rect">
            <a:avLst/>
          </a:prstGeom>
        </p:spPr>
      </p:pic>
    </p:spTree>
    <p:extLst>
      <p:ext uri="{BB962C8B-B14F-4D97-AF65-F5344CB8AC3E}">
        <p14:creationId xmlns:p14="http://schemas.microsoft.com/office/powerpoint/2010/main" val="851754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n overview of the Apollo 15 mobile TV unit as described on a page in the press kit." title="Apollo 15 Mobile TV Unit"/>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364186" y="0"/>
            <a:ext cx="5334000" cy="6858000"/>
          </a:xfrm>
          <a:prstGeom prst="rect">
            <a:avLst/>
          </a:prstGeom>
        </p:spPr>
      </p:pic>
      <p:pic>
        <p:nvPicPr>
          <p:cNvPr id="6" name="Picture 5" descr="An overview of Apollo 15 as described in the press kit." title="Apollo 15 Overview"/>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400050" y="0"/>
            <a:ext cx="5394122" cy="6858000"/>
          </a:xfrm>
          <a:prstGeom prst="rect">
            <a:avLst/>
          </a:prstGeom>
        </p:spPr>
      </p:pic>
    </p:spTree>
    <p:extLst>
      <p:ext uri="{BB962C8B-B14F-4D97-AF65-F5344CB8AC3E}">
        <p14:creationId xmlns:p14="http://schemas.microsoft.com/office/powerpoint/2010/main" val="298413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avid R. Scott, Alfred M. Worden, James B. Irwin&#10;" title="Apollo 15 Crew"/>
          <p:cNvPicPr>
            <a:picLocks noChangeAspect="1"/>
          </p:cNvPicPr>
          <p:nvPr/>
        </p:nvPicPr>
        <p:blipFill rotWithShape="1">
          <a:blip r:embed="rId3">
            <a:extLst>
              <a:ext uri="{28A0092B-C50C-407E-A947-70E740481C1C}">
                <a14:useLocalDpi xmlns:a14="http://schemas.microsoft.com/office/drawing/2010/main" val="0"/>
              </a:ext>
            </a:extLst>
          </a:blip>
          <a:srcRect r="5397"/>
          <a:stretch/>
        </p:blipFill>
        <p:spPr>
          <a:xfrm>
            <a:off x="5823554" y="869703"/>
            <a:ext cx="6368446" cy="5364369"/>
          </a:xfrm>
          <a:prstGeom prst="rect">
            <a:avLst/>
          </a:prstGeom>
          <a:ln>
            <a:noFill/>
          </a:ln>
          <a:effectLst/>
        </p:spPr>
      </p:pic>
      <p:sp>
        <p:nvSpPr>
          <p:cNvPr id="5" name="Content Placeholder 2"/>
          <p:cNvSpPr txBox="1">
            <a:spLocks/>
          </p:cNvSpPr>
          <p:nvPr/>
        </p:nvSpPr>
        <p:spPr>
          <a:xfrm>
            <a:off x="656565" y="2673230"/>
            <a:ext cx="5439435" cy="267686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l"/>
            <a:r>
              <a:rPr lang="en-US" sz="3600" dirty="0">
                <a:latin typeface="Century Gothic" panose="020B0502020202020204" pitchFamily="34" charset="0"/>
              </a:rPr>
              <a:t>July 26-August 7, 1971</a:t>
            </a:r>
            <a:endParaRPr lang="en-US" sz="3600" i="1" dirty="0">
              <a:latin typeface="Century Gothic" panose="020B0502020202020204" pitchFamily="34" charset="0"/>
            </a:endParaRPr>
          </a:p>
          <a:p>
            <a:pPr marL="228600" lvl="0" indent="-228600" algn="l">
              <a:buFont typeface="Arial" panose="020B0604020202020204" pitchFamily="34" charset="0"/>
              <a:buChar char="•"/>
            </a:pPr>
            <a:endParaRPr lang="en-US" sz="1600" dirty="0">
              <a:latin typeface="Century Gothic" panose="020B0502020202020204" pitchFamily="34" charset="0"/>
            </a:endParaRPr>
          </a:p>
          <a:p>
            <a:pPr marL="228600" lvl="0" indent="-228600" algn="l">
              <a:buFont typeface="Arial" panose="020B0604020202020204" pitchFamily="34" charset="0"/>
              <a:buChar char="•"/>
            </a:pPr>
            <a:r>
              <a:rPr lang="en-US" sz="3200" dirty="0">
                <a:latin typeface="Century Gothic" panose="020B0502020202020204" pitchFamily="34" charset="0"/>
              </a:rPr>
              <a:t>David R. Scott</a:t>
            </a:r>
          </a:p>
          <a:p>
            <a:pPr marL="228600" lvl="0" indent="-228600" algn="l">
              <a:buFont typeface="Arial" panose="020B0604020202020204" pitchFamily="34" charset="0"/>
              <a:buChar char="•"/>
            </a:pPr>
            <a:r>
              <a:rPr lang="en-US" sz="3200" dirty="0">
                <a:latin typeface="Century Gothic" panose="020B0502020202020204" pitchFamily="34" charset="0"/>
              </a:rPr>
              <a:t>Alfred M. Worden</a:t>
            </a:r>
          </a:p>
          <a:p>
            <a:pPr marL="228600" lvl="0" indent="-228600" algn="l">
              <a:buFont typeface="Arial" panose="020B0604020202020204" pitchFamily="34" charset="0"/>
              <a:buChar char="•"/>
            </a:pPr>
            <a:r>
              <a:rPr lang="en-US" sz="3200" dirty="0">
                <a:latin typeface="Century Gothic" panose="020B0502020202020204" pitchFamily="34" charset="0"/>
              </a:rPr>
              <a:t>James B. Irwin</a:t>
            </a:r>
          </a:p>
        </p:txBody>
      </p:sp>
      <p:sp>
        <p:nvSpPr>
          <p:cNvPr id="4" name="Title 3">
            <a:extLst>
              <a:ext uri="{FF2B5EF4-FFF2-40B4-BE49-F238E27FC236}">
                <a16:creationId xmlns:a16="http://schemas.microsoft.com/office/drawing/2014/main" id="{8E237A94-919D-4B4E-B6F1-E8AE7ECF82F9}"/>
              </a:ext>
            </a:extLst>
          </p:cNvPr>
          <p:cNvSpPr>
            <a:spLocks noGrp="1"/>
          </p:cNvSpPr>
          <p:nvPr>
            <p:ph type="ctrTitle"/>
          </p:nvPr>
        </p:nvSpPr>
        <p:spPr>
          <a:xfrm>
            <a:off x="567891" y="623928"/>
            <a:ext cx="9390329" cy="945660"/>
          </a:xfrm>
        </p:spPr>
        <p:txBody>
          <a:bodyPr>
            <a:normAutofit/>
          </a:bodyPr>
          <a:lstStyle/>
          <a:p>
            <a:pPr algn="l"/>
            <a:r>
              <a:rPr lang="en-US" sz="5400" dirty="0">
                <a:latin typeface="Century Gothic" panose="020B0502020202020204" pitchFamily="34" charset="0"/>
              </a:rPr>
              <a:t>Overview</a:t>
            </a:r>
          </a:p>
        </p:txBody>
      </p:sp>
    </p:spTree>
    <p:extLst>
      <p:ext uri="{BB962C8B-B14F-4D97-AF65-F5344CB8AC3E}">
        <p14:creationId xmlns:p14="http://schemas.microsoft.com/office/powerpoint/2010/main" val="1980308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 363-foot-tall Apollo 15 space vehicle was launched from Pad A, Launch Complex 39, Kennedy Space Center, at 9:34 a.m. EDT on July 26, 1971."/>
          <p:cNvPicPr>
            <a:picLocks noChangeAspect="1"/>
          </p:cNvPicPr>
          <p:nvPr/>
        </p:nvPicPr>
        <p:blipFill>
          <a:blip r:embed="rId3"/>
          <a:stretch>
            <a:fillRect/>
          </a:stretch>
        </p:blipFill>
        <p:spPr>
          <a:xfrm>
            <a:off x="6096000" y="0"/>
            <a:ext cx="5763456" cy="6858000"/>
          </a:xfrm>
          <a:prstGeom prst="rect">
            <a:avLst/>
          </a:prstGeom>
        </p:spPr>
      </p:pic>
      <p:sp>
        <p:nvSpPr>
          <p:cNvPr id="4" name="Title 3" hidden="1"/>
          <p:cNvSpPr>
            <a:spLocks noGrp="1"/>
          </p:cNvSpPr>
          <p:nvPr>
            <p:ph type="ctrTitle"/>
          </p:nvPr>
        </p:nvSpPr>
        <p:spPr/>
        <p:txBody>
          <a:bodyPr/>
          <a:lstStyle/>
          <a:p>
            <a:r>
              <a:rPr lang="en-US" dirty="0"/>
              <a:t>Launch</a:t>
            </a:r>
          </a:p>
        </p:txBody>
      </p:sp>
      <p:pic>
        <p:nvPicPr>
          <p:cNvPr id="3" name="Picture 2" descr="The Apollo 15 space vehicle waiting to be launched."/>
          <p:cNvPicPr>
            <a:picLocks noChangeAspect="1"/>
          </p:cNvPicPr>
          <p:nvPr/>
        </p:nvPicPr>
        <p:blipFill>
          <a:blip r:embed="rId4"/>
          <a:stretch>
            <a:fillRect/>
          </a:stretch>
        </p:blipFill>
        <p:spPr>
          <a:xfrm>
            <a:off x="332544" y="0"/>
            <a:ext cx="5350307" cy="6858000"/>
          </a:xfrm>
          <a:prstGeom prst="rect">
            <a:avLst/>
          </a:prstGeom>
        </p:spPr>
      </p:pic>
      <p:sp>
        <p:nvSpPr>
          <p:cNvPr id="5" name="Title 11"/>
          <p:cNvSpPr txBox="1">
            <a:spLocks/>
          </p:cNvSpPr>
          <p:nvPr/>
        </p:nvSpPr>
        <p:spPr>
          <a:xfrm>
            <a:off x="4789924" y="403809"/>
            <a:ext cx="2612152" cy="773349"/>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Launch</a:t>
            </a:r>
          </a:p>
        </p:txBody>
      </p:sp>
    </p:spTree>
    <p:extLst>
      <p:ext uri="{BB962C8B-B14F-4D97-AF65-F5344CB8AC3E}">
        <p14:creationId xmlns:p14="http://schemas.microsoft.com/office/powerpoint/2010/main" val="4144125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crowds of spectators observing the launch of Apollo 15 near the Vehicle Assembly Building (VAB).&#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70347"/>
            <a:ext cx="6033558" cy="489230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crowd estimated at 20,000 people parked along Kennedy Parkway North at John F. Kennedy Space Center (KSC) in Merritt Island, Florida, to observe the Apollo 15 launch on July 26, 1971.&#10;"/>
          <p:cNvPicPr>
            <a:picLocks noChangeAspect="1"/>
          </p:cNvPicPr>
          <p:nvPr/>
        </p:nvPicPr>
        <p:blipFill>
          <a:blip r:embed="rId4"/>
          <a:stretch>
            <a:fillRect/>
          </a:stretch>
        </p:blipFill>
        <p:spPr>
          <a:xfrm>
            <a:off x="6152016" y="1670348"/>
            <a:ext cx="6039984" cy="4892302"/>
          </a:xfrm>
          <a:prstGeom prst="rect">
            <a:avLst/>
          </a:prstGeom>
        </p:spPr>
      </p:pic>
      <p:sp>
        <p:nvSpPr>
          <p:cNvPr id="5" name="Title 11"/>
          <p:cNvSpPr txBox="1">
            <a:spLocks/>
          </p:cNvSpPr>
          <p:nvPr/>
        </p:nvSpPr>
        <p:spPr>
          <a:xfrm>
            <a:off x="814220"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Launch</a:t>
            </a:r>
          </a:p>
        </p:txBody>
      </p:sp>
      <p:sp>
        <p:nvSpPr>
          <p:cNvPr id="4" name="Title 3" hidden="1"/>
          <p:cNvSpPr>
            <a:spLocks noGrp="1"/>
          </p:cNvSpPr>
          <p:nvPr>
            <p:ph type="ctrTitle"/>
          </p:nvPr>
        </p:nvSpPr>
        <p:spPr/>
        <p:txBody>
          <a:bodyPr/>
          <a:lstStyle/>
          <a:p>
            <a:r>
              <a:rPr lang="en-US" dirty="0"/>
              <a:t>Launch</a:t>
            </a:r>
          </a:p>
        </p:txBody>
      </p:sp>
      <p:sp>
        <p:nvSpPr>
          <p:cNvPr id="11" name="Rectangle 10">
            <a:extLst>
              <a:ext uri="{FF2B5EF4-FFF2-40B4-BE49-F238E27FC236}">
                <a16:creationId xmlns:a16="http://schemas.microsoft.com/office/drawing/2014/main" id="{0E3DEF1A-DBD2-4FA4-8E54-290EDC867091}"/>
              </a:ext>
            </a:extLst>
          </p:cNvPr>
          <p:cNvSpPr/>
          <p:nvPr/>
        </p:nvSpPr>
        <p:spPr>
          <a:xfrm>
            <a:off x="6109976" y="6341643"/>
            <a:ext cx="2427855" cy="246221"/>
          </a:xfrm>
          <a:prstGeom prst="rect">
            <a:avLst/>
          </a:prstGeom>
        </p:spPr>
        <p:txBody>
          <a:bodyPr wrap="square">
            <a:spAutoFit/>
          </a:bodyPr>
          <a:lstStyle/>
          <a:p>
            <a:pPr defTabSz="914400"/>
            <a:r>
              <a:rPr lang="en-US" sz="1000" dirty="0">
                <a:solidFill>
                  <a:schemeClr val="bg1"/>
                </a:solidFill>
                <a:latin typeface="Century Gothic"/>
              </a:rPr>
              <a:t>Larry Summers </a:t>
            </a:r>
          </a:p>
        </p:txBody>
      </p:sp>
      <p:sp>
        <p:nvSpPr>
          <p:cNvPr id="13" name="Rectangle 12">
            <a:extLst>
              <a:ext uri="{FF2B5EF4-FFF2-40B4-BE49-F238E27FC236}">
                <a16:creationId xmlns:a16="http://schemas.microsoft.com/office/drawing/2014/main" id="{0E3DEF1A-DBD2-4FA4-8E54-290EDC867091}"/>
              </a:ext>
            </a:extLst>
          </p:cNvPr>
          <p:cNvSpPr/>
          <p:nvPr/>
        </p:nvSpPr>
        <p:spPr>
          <a:xfrm>
            <a:off x="-31530" y="6352153"/>
            <a:ext cx="2427855" cy="246221"/>
          </a:xfrm>
          <a:prstGeom prst="rect">
            <a:avLst/>
          </a:prstGeom>
        </p:spPr>
        <p:txBody>
          <a:bodyPr wrap="square">
            <a:spAutoFit/>
          </a:bodyPr>
          <a:lstStyle/>
          <a:p>
            <a:pPr defTabSz="914400"/>
            <a:r>
              <a:rPr lang="en-US" sz="1000" dirty="0">
                <a:solidFill>
                  <a:schemeClr val="bg1"/>
                </a:solidFill>
                <a:latin typeface="Century Gothic"/>
              </a:rPr>
              <a:t>Larry Summers </a:t>
            </a:r>
          </a:p>
        </p:txBody>
      </p:sp>
    </p:spTree>
    <p:extLst>
      <p:ext uri="{BB962C8B-B14F-4D97-AF65-F5344CB8AC3E}">
        <p14:creationId xmlns:p14="http://schemas.microsoft.com/office/powerpoint/2010/main" val="931549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aturn V Size Comparison" title="Saturn V Size Comparison">
            <a:extLst>
              <a:ext uri="{FF2B5EF4-FFF2-40B4-BE49-F238E27FC236}">
                <a16:creationId xmlns:a16="http://schemas.microsoft.com/office/drawing/2014/main" id="{D45ABDD7-B3C7-4B70-A4D1-F23115B25AA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543"/>
          <a:stretch/>
        </p:blipFill>
        <p:spPr bwMode="auto">
          <a:xfrm>
            <a:off x="150581" y="0"/>
            <a:ext cx="1189083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hidden="1"/>
          <p:cNvSpPr>
            <a:spLocks noGrp="1"/>
          </p:cNvSpPr>
          <p:nvPr>
            <p:ph type="ctrTitle"/>
          </p:nvPr>
        </p:nvSpPr>
        <p:spPr/>
        <p:txBody>
          <a:bodyPr/>
          <a:lstStyle/>
          <a:p>
            <a:r>
              <a:rPr lang="en-US" dirty="0"/>
              <a:t>Saturn V Size Comparison</a:t>
            </a:r>
          </a:p>
        </p:txBody>
      </p:sp>
    </p:spTree>
    <p:extLst>
      <p:ext uri="{BB962C8B-B14F-4D97-AF65-F5344CB8AC3E}">
        <p14:creationId xmlns:p14="http://schemas.microsoft.com/office/powerpoint/2010/main" val="2040217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1"/>
          <p:cNvSpPr txBox="1">
            <a:spLocks/>
          </p:cNvSpPr>
          <p:nvPr/>
        </p:nvSpPr>
        <p:spPr>
          <a:xfrm>
            <a:off x="814220"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Spacecraft</a:t>
            </a:r>
          </a:p>
        </p:txBody>
      </p:sp>
      <p:grpSp>
        <p:nvGrpSpPr>
          <p:cNvPr id="104" name="Group 103" descr="A diagram showing the Apollo spacecraft, including the lunar module and command and service module" title="Apollo Spacecraft Diagram"/>
          <p:cNvGrpSpPr/>
          <p:nvPr/>
        </p:nvGrpSpPr>
        <p:grpSpPr>
          <a:xfrm>
            <a:off x="241738" y="1587063"/>
            <a:ext cx="11708524" cy="5161788"/>
            <a:chOff x="992895" y="1849423"/>
            <a:chExt cx="10356715" cy="4573607"/>
          </a:xfrm>
        </p:grpSpPr>
        <p:grpSp>
          <p:nvGrpSpPr>
            <p:cNvPr id="101" name="Group 100"/>
            <p:cNvGrpSpPr/>
            <p:nvPr/>
          </p:nvGrpSpPr>
          <p:grpSpPr>
            <a:xfrm>
              <a:off x="992895" y="1849423"/>
              <a:ext cx="10356715" cy="4573607"/>
              <a:chOff x="992895" y="1849423"/>
              <a:chExt cx="10356715" cy="4573607"/>
            </a:xfrm>
          </p:grpSpPr>
          <p:grpSp>
            <p:nvGrpSpPr>
              <p:cNvPr id="99" name="Group 98"/>
              <p:cNvGrpSpPr/>
              <p:nvPr/>
            </p:nvGrpSpPr>
            <p:grpSpPr>
              <a:xfrm>
                <a:off x="992896" y="2322787"/>
                <a:ext cx="10356714" cy="4100243"/>
                <a:chOff x="992896" y="1660635"/>
                <a:chExt cx="10356714" cy="4100243"/>
              </a:xfrm>
            </p:grpSpPr>
            <p:grpSp>
              <p:nvGrpSpPr>
                <p:cNvPr id="91" name="Group 90"/>
                <p:cNvGrpSpPr/>
                <p:nvPr/>
              </p:nvGrpSpPr>
              <p:grpSpPr>
                <a:xfrm>
                  <a:off x="992896" y="1660635"/>
                  <a:ext cx="10356714" cy="4100243"/>
                  <a:chOff x="2555631" y="2399323"/>
                  <a:chExt cx="7057292" cy="2793996"/>
                </a:xfrm>
              </p:grpSpPr>
              <p:grpSp>
                <p:nvGrpSpPr>
                  <p:cNvPr id="86" name="Group 85"/>
                  <p:cNvGrpSpPr/>
                  <p:nvPr/>
                </p:nvGrpSpPr>
                <p:grpSpPr>
                  <a:xfrm>
                    <a:off x="2555631" y="2399323"/>
                    <a:ext cx="7057292" cy="2793996"/>
                    <a:chOff x="2555631" y="2391508"/>
                    <a:chExt cx="7057292" cy="2793996"/>
                  </a:xfrm>
                </p:grpSpPr>
                <p:grpSp>
                  <p:nvGrpSpPr>
                    <p:cNvPr id="85" name="Group 84"/>
                    <p:cNvGrpSpPr/>
                    <p:nvPr/>
                  </p:nvGrpSpPr>
                  <p:grpSpPr>
                    <a:xfrm>
                      <a:off x="2555631" y="2391508"/>
                      <a:ext cx="7057292" cy="2793996"/>
                      <a:chOff x="2555631" y="2391508"/>
                      <a:chExt cx="7057292" cy="2793996"/>
                    </a:xfrm>
                  </p:grpSpPr>
                  <p:grpSp>
                    <p:nvGrpSpPr>
                      <p:cNvPr id="78" name="Group 77"/>
                      <p:cNvGrpSpPr/>
                      <p:nvPr/>
                    </p:nvGrpSpPr>
                    <p:grpSpPr>
                      <a:xfrm>
                        <a:off x="2555631" y="2391508"/>
                        <a:ext cx="7057292" cy="2793996"/>
                        <a:chOff x="2555631" y="2391508"/>
                        <a:chExt cx="7057292" cy="2793996"/>
                      </a:xfrm>
                    </p:grpSpPr>
                    <p:grpSp>
                      <p:nvGrpSpPr>
                        <p:cNvPr id="68" name="Group 67"/>
                        <p:cNvGrpSpPr/>
                        <p:nvPr/>
                      </p:nvGrpSpPr>
                      <p:grpSpPr>
                        <a:xfrm>
                          <a:off x="2555631" y="2391508"/>
                          <a:ext cx="7057292" cy="2793996"/>
                          <a:chOff x="2555631" y="2391508"/>
                          <a:chExt cx="7057292" cy="2793996"/>
                        </a:xfrm>
                      </p:grpSpPr>
                      <p:grpSp>
                        <p:nvGrpSpPr>
                          <p:cNvPr id="67" name="Group 66"/>
                          <p:cNvGrpSpPr/>
                          <p:nvPr/>
                        </p:nvGrpSpPr>
                        <p:grpSpPr>
                          <a:xfrm>
                            <a:off x="2555631" y="2391508"/>
                            <a:ext cx="7057292" cy="2793996"/>
                            <a:chOff x="2555631" y="2391508"/>
                            <a:chExt cx="7057292" cy="2793996"/>
                          </a:xfrm>
                        </p:grpSpPr>
                        <p:grpSp>
                          <p:nvGrpSpPr>
                            <p:cNvPr id="54" name="Group 53"/>
                            <p:cNvGrpSpPr/>
                            <p:nvPr/>
                          </p:nvGrpSpPr>
                          <p:grpSpPr>
                            <a:xfrm>
                              <a:off x="2555631" y="2391508"/>
                              <a:ext cx="7057292" cy="2793996"/>
                              <a:chOff x="2555631" y="2391508"/>
                              <a:chExt cx="7057292" cy="2793996"/>
                            </a:xfrm>
                          </p:grpSpPr>
                          <p:grpSp>
                            <p:nvGrpSpPr>
                              <p:cNvPr id="52" name="Group 51"/>
                              <p:cNvGrpSpPr/>
                              <p:nvPr/>
                            </p:nvGrpSpPr>
                            <p:grpSpPr>
                              <a:xfrm>
                                <a:off x="2555631" y="2391508"/>
                                <a:ext cx="7057292" cy="2793996"/>
                                <a:chOff x="2555631" y="2391508"/>
                                <a:chExt cx="7057292" cy="2793996"/>
                              </a:xfrm>
                            </p:grpSpPr>
                            <p:grpSp>
                              <p:nvGrpSpPr>
                                <p:cNvPr id="49" name="Group 48"/>
                                <p:cNvGrpSpPr/>
                                <p:nvPr/>
                              </p:nvGrpSpPr>
                              <p:grpSpPr>
                                <a:xfrm>
                                  <a:off x="2555631" y="2391508"/>
                                  <a:ext cx="7057292" cy="2793996"/>
                                  <a:chOff x="2555631" y="2391508"/>
                                  <a:chExt cx="7057292" cy="2793996"/>
                                </a:xfrm>
                              </p:grpSpPr>
                              <p:sp>
                                <p:nvSpPr>
                                  <p:cNvPr id="48" name="Rectangle 47"/>
                                  <p:cNvSpPr/>
                                  <p:nvPr/>
                                </p:nvSpPr>
                                <p:spPr>
                                  <a:xfrm>
                                    <a:off x="2555631" y="4892429"/>
                                    <a:ext cx="7057292" cy="2930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p:cNvGrpSpPr/>
                                  <p:nvPr/>
                                </p:nvGrpSpPr>
                                <p:grpSpPr>
                                  <a:xfrm>
                                    <a:off x="2555631" y="2391508"/>
                                    <a:ext cx="7057292" cy="2512611"/>
                                    <a:chOff x="2555631" y="2391508"/>
                                    <a:chExt cx="7057292" cy="2512611"/>
                                  </a:xfrm>
                                </p:grpSpPr>
                                <p:grpSp>
                                  <p:nvGrpSpPr>
                                    <p:cNvPr id="44" name="Group 43"/>
                                    <p:cNvGrpSpPr/>
                                    <p:nvPr/>
                                  </p:nvGrpSpPr>
                                  <p:grpSpPr>
                                    <a:xfrm>
                                      <a:off x="2555631" y="2391508"/>
                                      <a:ext cx="7057292" cy="2512611"/>
                                      <a:chOff x="2555631" y="2391508"/>
                                      <a:chExt cx="7057292" cy="2512611"/>
                                    </a:xfrm>
                                  </p:grpSpPr>
                                  <p:grpSp>
                                    <p:nvGrpSpPr>
                                      <p:cNvPr id="42" name="Group 41"/>
                                      <p:cNvGrpSpPr/>
                                      <p:nvPr/>
                                    </p:nvGrpSpPr>
                                    <p:grpSpPr>
                                      <a:xfrm>
                                        <a:off x="2555631" y="2391508"/>
                                        <a:ext cx="7057292" cy="2512611"/>
                                        <a:chOff x="2555631" y="2391508"/>
                                        <a:chExt cx="7057292" cy="2512611"/>
                                      </a:xfrm>
                                    </p:grpSpPr>
                                    <p:grpSp>
                                      <p:nvGrpSpPr>
                                        <p:cNvPr id="40" name="Group 39"/>
                                        <p:cNvGrpSpPr/>
                                        <p:nvPr/>
                                      </p:nvGrpSpPr>
                                      <p:grpSpPr>
                                        <a:xfrm>
                                          <a:off x="2555631" y="2391508"/>
                                          <a:ext cx="7057292" cy="2512611"/>
                                          <a:chOff x="2555631" y="2391508"/>
                                          <a:chExt cx="7057292" cy="2512611"/>
                                        </a:xfrm>
                                      </p:grpSpPr>
                                      <p:grpSp>
                                        <p:nvGrpSpPr>
                                          <p:cNvPr id="36" name="Group 35"/>
                                          <p:cNvGrpSpPr/>
                                          <p:nvPr/>
                                        </p:nvGrpSpPr>
                                        <p:grpSpPr>
                                          <a:xfrm>
                                            <a:off x="2555631" y="2391508"/>
                                            <a:ext cx="7057292" cy="2512611"/>
                                            <a:chOff x="2555631" y="2391508"/>
                                            <a:chExt cx="7057292" cy="2512611"/>
                                          </a:xfrm>
                                        </p:grpSpPr>
                                        <p:grpSp>
                                          <p:nvGrpSpPr>
                                            <p:cNvPr id="33" name="Group 32"/>
                                            <p:cNvGrpSpPr/>
                                            <p:nvPr/>
                                          </p:nvGrpSpPr>
                                          <p:grpSpPr>
                                            <a:xfrm>
                                              <a:off x="2555631" y="2391508"/>
                                              <a:ext cx="7057292" cy="2512611"/>
                                              <a:chOff x="2555631" y="2391508"/>
                                              <a:chExt cx="7057292" cy="2512611"/>
                                            </a:xfrm>
                                          </p:grpSpPr>
                                          <p:grpSp>
                                            <p:nvGrpSpPr>
                                              <p:cNvPr id="31" name="Group 30"/>
                                              <p:cNvGrpSpPr/>
                                              <p:nvPr/>
                                            </p:nvGrpSpPr>
                                            <p:grpSpPr>
                                              <a:xfrm>
                                                <a:off x="2555631" y="2391508"/>
                                                <a:ext cx="7057292" cy="2512611"/>
                                                <a:chOff x="2555631" y="2391508"/>
                                                <a:chExt cx="7057292" cy="2512611"/>
                                              </a:xfrm>
                                            </p:grpSpPr>
                                            <p:grpSp>
                                              <p:nvGrpSpPr>
                                                <p:cNvPr id="29" name="Group 28"/>
                                                <p:cNvGrpSpPr/>
                                                <p:nvPr/>
                                              </p:nvGrpSpPr>
                                              <p:grpSpPr>
                                                <a:xfrm>
                                                  <a:off x="2555631" y="2391508"/>
                                                  <a:ext cx="7057292" cy="2512611"/>
                                                  <a:chOff x="2555631" y="2391508"/>
                                                  <a:chExt cx="7057292" cy="2512611"/>
                                                </a:xfrm>
                                              </p:grpSpPr>
                                              <p:grpSp>
                                                <p:nvGrpSpPr>
                                                  <p:cNvPr id="26" name="Group 25"/>
                                                  <p:cNvGrpSpPr/>
                                                  <p:nvPr/>
                                                </p:nvGrpSpPr>
                                                <p:grpSpPr>
                                                  <a:xfrm>
                                                    <a:off x="2555631" y="2391508"/>
                                                    <a:ext cx="7057292" cy="2512611"/>
                                                    <a:chOff x="2555631" y="2391508"/>
                                                    <a:chExt cx="7057292" cy="2512611"/>
                                                  </a:xfrm>
                                                </p:grpSpPr>
                                                <p:grpSp>
                                                  <p:nvGrpSpPr>
                                                    <p:cNvPr id="24" name="Group 23"/>
                                                    <p:cNvGrpSpPr/>
                                                    <p:nvPr/>
                                                  </p:nvGrpSpPr>
                                                  <p:grpSpPr>
                                                    <a:xfrm>
                                                      <a:off x="2555631" y="2391508"/>
                                                      <a:ext cx="7057292" cy="2512611"/>
                                                      <a:chOff x="2555631" y="2391508"/>
                                                      <a:chExt cx="7057292" cy="2512611"/>
                                                    </a:xfrm>
                                                  </p:grpSpPr>
                                                  <p:grpSp>
                                                    <p:nvGrpSpPr>
                                                      <p:cNvPr id="22" name="Group 21"/>
                                                      <p:cNvGrpSpPr/>
                                                      <p:nvPr/>
                                                    </p:nvGrpSpPr>
                                                    <p:grpSpPr>
                                                      <a:xfrm>
                                                        <a:off x="2555631" y="2391508"/>
                                                        <a:ext cx="7057292" cy="2512611"/>
                                                        <a:chOff x="2555631" y="2391508"/>
                                                        <a:chExt cx="7057292" cy="2512611"/>
                                                      </a:xfrm>
                                                    </p:grpSpPr>
                                                    <p:grpSp>
                                                      <p:nvGrpSpPr>
                                                        <p:cNvPr id="20" name="Group 19"/>
                                                        <p:cNvGrpSpPr/>
                                                        <p:nvPr/>
                                                      </p:nvGrpSpPr>
                                                      <p:grpSpPr>
                                                        <a:xfrm>
                                                          <a:off x="2555631" y="2391508"/>
                                                          <a:ext cx="7057292" cy="2512611"/>
                                                          <a:chOff x="2555631" y="2391508"/>
                                                          <a:chExt cx="7057292" cy="2512611"/>
                                                        </a:xfrm>
                                                      </p:grpSpPr>
                                                      <p:grpSp>
                                                        <p:nvGrpSpPr>
                                                          <p:cNvPr id="17" name="Group 16"/>
                                                          <p:cNvGrpSpPr/>
                                                          <p:nvPr/>
                                                        </p:nvGrpSpPr>
                                                        <p:grpSpPr>
                                                          <a:xfrm>
                                                            <a:off x="2555631" y="2391508"/>
                                                            <a:ext cx="7057292" cy="2512611"/>
                                                            <a:chOff x="2555631" y="2391508"/>
                                                            <a:chExt cx="7057292" cy="2512611"/>
                                                          </a:xfrm>
                                                        </p:grpSpPr>
                                                        <p:grpSp>
                                                          <p:nvGrpSpPr>
                                                            <p:cNvPr id="15" name="Group 14"/>
                                                            <p:cNvGrpSpPr/>
                                                            <p:nvPr/>
                                                          </p:nvGrpSpPr>
                                                          <p:grpSpPr>
                                                            <a:xfrm>
                                                              <a:off x="2555631" y="2391508"/>
                                                              <a:ext cx="7057292" cy="2512611"/>
                                                              <a:chOff x="2555631" y="2391508"/>
                                                              <a:chExt cx="7057292" cy="2512611"/>
                                                            </a:xfrm>
                                                          </p:grpSpPr>
                                                          <p:grpSp>
                                                            <p:nvGrpSpPr>
                                                              <p:cNvPr id="6" name="Group 5"/>
                                                              <p:cNvGrpSpPr/>
                                                              <p:nvPr/>
                                                            </p:nvGrpSpPr>
                                                            <p:grpSpPr>
                                                              <a:xfrm>
                                                                <a:off x="2555631" y="2391508"/>
                                                                <a:ext cx="7057292" cy="2500923"/>
                                                                <a:chOff x="2555631" y="2391508"/>
                                                                <a:chExt cx="7057292" cy="2500923"/>
                                                              </a:xfrm>
                                                            </p:grpSpPr>
                                                            <p:pic>
                                                              <p:nvPicPr>
                                                                <p:cNvPr id="4" name="Picture 3" descr="Labels for the various parts of the Apollo spacecraft" title="Apollo Spacecraft Diagram"/>
                                                                <p:cNvPicPr>
                                                                  <a:picLocks noChangeAspect="1"/>
                                                                </p:cNvPicPr>
                                                                <p:nvPr/>
                                                              </p:nvPicPr>
                                                              <p:blipFill rotWithShape="1">
                                                                <a:blip r:embed="rId3">
                                                                  <a:extLst>
                                                                    <a:ext uri="{28A0092B-C50C-407E-A947-70E740481C1C}">
                                                                      <a14:useLocalDpi xmlns:a14="http://schemas.microsoft.com/office/drawing/2010/main" val="0"/>
                                                                    </a:ext>
                                                                  </a:extLst>
                                                                </a:blip>
                                                                <a:srcRect l="11078" t="18843" r="8124" b="33848"/>
                                                                <a:stretch/>
                                                              </p:blipFill>
                                                              <p:spPr>
                                                                <a:xfrm>
                                                                  <a:off x="2555631" y="2391508"/>
                                                                  <a:ext cx="7057292" cy="2500923"/>
                                                                </a:xfrm>
                                                                <a:prstGeom prst="rect">
                                                                  <a:avLst/>
                                                                </a:prstGeom>
                                                              </p:spPr>
                                                            </p:pic>
                                                            <p:sp>
                                                              <p:nvSpPr>
                                                                <p:cNvPr id="5" name="Rectangle 4"/>
                                                                <p:cNvSpPr/>
                                                                <p:nvPr/>
                                                              </p:nvSpPr>
                                                              <p:spPr>
                                                                <a:xfrm>
                                                                  <a:off x="3212779" y="2391510"/>
                                                                  <a:ext cx="5110606" cy="25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291712" y="2594706"/>
                                                                  <a:ext cx="2047303" cy="25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159465" y="2520461"/>
                                                                  <a:ext cx="420720" cy="25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4827915">
                                                                  <a:off x="5649051" y="2621669"/>
                                                                  <a:ext cx="420720" cy="25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p:cNvSpPr/>
                                                              <p:nvPr/>
                                                            </p:nvSpPr>
                                                            <p:spPr>
                                                              <a:xfrm>
                                                                <a:off x="8757795" y="2391508"/>
                                                                <a:ext cx="855128" cy="25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659446" y="4521166"/>
                                                                <a:ext cx="889507" cy="38295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Engine Bell</a:t>
                                                                </a:r>
                                                              </a:p>
                                                            </p:txBody>
                                                          </p:sp>
                                                        </p:grpSp>
                                                        <p:sp>
                                                          <p:nvSpPr>
                                                            <p:cNvPr id="16" name="Rectangle 15"/>
                                                            <p:cNvSpPr/>
                                                            <p:nvPr/>
                                                          </p:nvSpPr>
                                                          <p:spPr>
                                                            <a:xfrm rot="4189037">
                                                              <a:off x="4337556" y="2506278"/>
                                                              <a:ext cx="420720" cy="3388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p:cNvSpPr/>
                                                          <p:nvPr/>
                                                        </p:nvSpPr>
                                                        <p:spPr>
                                                          <a:xfrm>
                                                            <a:off x="3896559" y="2594706"/>
                                                            <a:ext cx="420720" cy="1255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p:cNvSpPr/>
                                                        <p:nvPr/>
                                                      </p:nvSpPr>
                                                      <p:spPr>
                                                        <a:xfrm rot="20902164">
                                                          <a:off x="3479628" y="2633784"/>
                                                          <a:ext cx="284092" cy="1518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p:cNvSpPr/>
                                                      <p:nvPr/>
                                                    </p:nvSpPr>
                                                    <p:spPr>
                                                      <a:xfrm rot="17894813">
                                                        <a:off x="2989242" y="2642396"/>
                                                        <a:ext cx="378886" cy="1780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p:cNvSpPr/>
                                                    <p:nvPr/>
                                                  </p:nvSpPr>
                                                  <p:spPr>
                                                    <a:xfrm rot="5400000">
                                                      <a:off x="2642583" y="3149928"/>
                                                      <a:ext cx="514504" cy="6571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p:cNvSpPr/>
                                                  <p:nvPr/>
                                                </p:nvSpPr>
                                                <p:spPr>
                                                  <a:xfrm>
                                                    <a:off x="5438691" y="4439137"/>
                                                    <a:ext cx="420720" cy="4532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344292" y="4652205"/>
                                                    <a:ext cx="420720" cy="2402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Rectangle 29"/>
                                                <p:cNvSpPr/>
                                                <p:nvPr/>
                                              </p:nvSpPr>
                                              <p:spPr>
                                                <a:xfrm rot="1942793">
                                                  <a:off x="5527359" y="4186530"/>
                                                  <a:ext cx="420720" cy="4532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p:cNvSpPr/>
                                              <p:nvPr/>
                                            </p:nvSpPr>
                                            <p:spPr>
                                              <a:xfrm>
                                                <a:off x="5159465" y="4798646"/>
                                                <a:ext cx="209704" cy="937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Parallelogram 33"/>
                                            <p:cNvSpPr/>
                                            <p:nvPr/>
                                          </p:nvSpPr>
                                          <p:spPr>
                                            <a:xfrm>
                                              <a:off x="5115516" y="4423507"/>
                                              <a:ext cx="238022" cy="156308"/>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Rectangle 34"/>
                                          <p:cNvSpPr/>
                                          <p:nvPr/>
                                        </p:nvSpPr>
                                        <p:spPr>
                                          <a:xfrm>
                                            <a:off x="5128204" y="4099165"/>
                                            <a:ext cx="108104" cy="2930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40"/>
                                        <p:cNvSpPr/>
                                        <p:nvPr/>
                                      </p:nvSpPr>
                                      <p:spPr>
                                        <a:xfrm>
                                          <a:off x="5159464" y="4204675"/>
                                          <a:ext cx="143555" cy="18756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Rectangle 42"/>
                                      <p:cNvSpPr/>
                                      <p:nvPr/>
                                    </p:nvSpPr>
                                    <p:spPr>
                                      <a:xfrm rot="2134116">
                                        <a:off x="5963765" y="2626047"/>
                                        <a:ext cx="322659" cy="4461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Rectangle 44"/>
                                    <p:cNvSpPr/>
                                    <p:nvPr/>
                                  </p:nvSpPr>
                                  <p:spPr>
                                    <a:xfrm rot="656070" flipH="1">
                                      <a:off x="5152616" y="2713574"/>
                                      <a:ext cx="187969" cy="2020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1" name="Rectangle 50"/>
                                <p:cNvSpPr/>
                                <p:nvPr/>
                              </p:nvSpPr>
                              <p:spPr>
                                <a:xfrm>
                                  <a:off x="8980861" y="2659274"/>
                                  <a:ext cx="568092" cy="4532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3" name="Rectangle 52"/>
                              <p:cNvSpPr/>
                              <p:nvPr/>
                            </p:nvSpPr>
                            <p:spPr>
                              <a:xfrm>
                                <a:off x="8893498" y="2808975"/>
                                <a:ext cx="261878" cy="4532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8" name="Straight Arrow Connector 57"/>
                            <p:cNvCxnSpPr/>
                            <p:nvPr/>
                          </p:nvCxnSpPr>
                          <p:spPr>
                            <a:xfrm flipH="1">
                              <a:off x="8757137" y="2750622"/>
                              <a:ext cx="267300" cy="199089"/>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63" name="Straight Arrow Connector 62"/>
                            <p:cNvCxnSpPr/>
                            <p:nvPr/>
                          </p:nvCxnSpPr>
                          <p:spPr>
                            <a:xfrm flipH="1" flipV="1">
                              <a:off x="9024436" y="4324182"/>
                              <a:ext cx="1" cy="28605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sp>
                        <p:nvSpPr>
                          <p:cNvPr id="47" name="Rectangle 46"/>
                          <p:cNvSpPr/>
                          <p:nvPr/>
                        </p:nvSpPr>
                        <p:spPr>
                          <a:xfrm>
                            <a:off x="6834534" y="4749702"/>
                            <a:ext cx="781538" cy="38295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Thrusters</a:t>
                            </a:r>
                          </a:p>
                        </p:txBody>
                      </p:sp>
                      <p:sp>
                        <p:nvSpPr>
                          <p:cNvPr id="50" name="Rectangle 49"/>
                          <p:cNvSpPr/>
                          <p:nvPr/>
                        </p:nvSpPr>
                        <p:spPr>
                          <a:xfrm>
                            <a:off x="8873155" y="2419050"/>
                            <a:ext cx="739767" cy="3173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High-Gain Antenna</a:t>
                            </a:r>
                          </a:p>
                        </p:txBody>
                      </p:sp>
                      <p:sp>
                        <p:nvSpPr>
                          <p:cNvPr id="55" name="Rectangle 54"/>
                          <p:cNvSpPr/>
                          <p:nvPr/>
                        </p:nvSpPr>
                        <p:spPr>
                          <a:xfrm>
                            <a:off x="5454320" y="4736122"/>
                            <a:ext cx="781538" cy="2657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Thrusters</a:t>
                            </a:r>
                          </a:p>
                        </p:txBody>
                      </p:sp>
                      <p:sp>
                        <p:nvSpPr>
                          <p:cNvPr id="56" name="Rectangle 55"/>
                          <p:cNvSpPr/>
                          <p:nvPr/>
                        </p:nvSpPr>
                        <p:spPr>
                          <a:xfrm>
                            <a:off x="4165738" y="2410766"/>
                            <a:ext cx="705574" cy="2630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Thrusters</a:t>
                            </a:r>
                          </a:p>
                        </p:txBody>
                      </p:sp>
                    </p:grpSp>
                    <p:cxnSp>
                      <p:nvCxnSpPr>
                        <p:cNvPr id="69" name="Straight Arrow Connector 68"/>
                        <p:cNvCxnSpPr/>
                        <p:nvPr/>
                      </p:nvCxnSpPr>
                      <p:spPr>
                        <a:xfrm flipH="1" flipV="1">
                          <a:off x="6944042" y="4324182"/>
                          <a:ext cx="197889" cy="521356"/>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73" name="Straight Arrow Connector 72"/>
                        <p:cNvCxnSpPr/>
                        <p:nvPr/>
                      </p:nvCxnSpPr>
                      <p:spPr>
                        <a:xfrm flipH="1" flipV="1">
                          <a:off x="5201798" y="4798647"/>
                          <a:ext cx="276879" cy="65255"/>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cxnSp>
                    <p:nvCxnSpPr>
                      <p:cNvPr id="79" name="Straight Arrow Connector 78"/>
                      <p:cNvCxnSpPr/>
                      <p:nvPr/>
                    </p:nvCxnSpPr>
                    <p:spPr>
                      <a:xfrm>
                        <a:off x="4629000" y="2628457"/>
                        <a:ext cx="233574" cy="7564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sp>
                  <p:nvSpPr>
                    <p:cNvPr id="37" name="Parallelogram 36"/>
                    <p:cNvSpPr/>
                    <p:nvPr/>
                  </p:nvSpPr>
                  <p:spPr>
                    <a:xfrm rot="16200000">
                      <a:off x="5055397" y="4136803"/>
                      <a:ext cx="351690" cy="143553"/>
                    </a:xfrm>
                    <a:prstGeom prst="parallelogram">
                      <a:avLst>
                        <a:gd name="adj" fmla="val 5041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7" name="Rectangle 86"/>
                  <p:cNvSpPr/>
                  <p:nvPr/>
                </p:nvSpPr>
                <p:spPr>
                  <a:xfrm>
                    <a:off x="3269142" y="4900243"/>
                    <a:ext cx="1137624" cy="2218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Descent Stage</a:t>
                    </a:r>
                  </a:p>
                </p:txBody>
              </p:sp>
              <p:sp>
                <p:nvSpPr>
                  <p:cNvPr id="88" name="Rectangle 87"/>
                  <p:cNvSpPr/>
                  <p:nvPr/>
                </p:nvSpPr>
                <p:spPr>
                  <a:xfrm>
                    <a:off x="4475539" y="4917133"/>
                    <a:ext cx="948688" cy="2029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Ascent Stage</a:t>
                    </a:r>
                  </a:p>
                </p:txBody>
              </p:sp>
            </p:grpSp>
            <p:sp>
              <p:nvSpPr>
                <p:cNvPr id="94" name="Rectangle 93"/>
                <p:cNvSpPr/>
                <p:nvPr/>
              </p:nvSpPr>
              <p:spPr>
                <a:xfrm>
                  <a:off x="5223843" y="1751535"/>
                  <a:ext cx="1882067" cy="2954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Command Module</a:t>
                  </a:r>
                </a:p>
              </p:txBody>
            </p:sp>
            <p:sp>
              <p:nvSpPr>
                <p:cNvPr id="95" name="Rectangle 94"/>
                <p:cNvSpPr/>
                <p:nvPr/>
              </p:nvSpPr>
              <p:spPr>
                <a:xfrm>
                  <a:off x="7461619" y="1721221"/>
                  <a:ext cx="1527359" cy="3166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Century Gothic" panose="020B0502020202020204" pitchFamily="34" charset="0"/>
                    </a:rPr>
                    <a:t>Service Module</a:t>
                  </a:r>
                </a:p>
              </p:txBody>
            </p:sp>
            <p:sp>
              <p:nvSpPr>
                <p:cNvPr id="96" name="Left Bracket 95"/>
                <p:cNvSpPr/>
                <p:nvPr/>
              </p:nvSpPr>
              <p:spPr>
                <a:xfrm rot="5400000">
                  <a:off x="8050035" y="854064"/>
                  <a:ext cx="211200" cy="2603108"/>
                </a:xfrm>
                <a:prstGeom prst="lef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7" name="Left Bracket 96"/>
                <p:cNvSpPr/>
                <p:nvPr/>
              </p:nvSpPr>
              <p:spPr>
                <a:xfrm rot="5400000">
                  <a:off x="5937422" y="1445725"/>
                  <a:ext cx="218485" cy="1427078"/>
                </a:xfrm>
                <a:prstGeom prst="leftBracket">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sp>
            <p:nvSpPr>
              <p:cNvPr id="100" name="Rectangle 99"/>
              <p:cNvSpPr/>
              <p:nvPr/>
            </p:nvSpPr>
            <p:spPr>
              <a:xfrm>
                <a:off x="992895" y="1849423"/>
                <a:ext cx="10356714" cy="5006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2" name="Rectangle 101"/>
            <p:cNvSpPr/>
            <p:nvPr/>
          </p:nvSpPr>
          <p:spPr>
            <a:xfrm>
              <a:off x="1900232" y="1970618"/>
              <a:ext cx="2738417" cy="2642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bg1"/>
                  </a:solidFill>
                  <a:latin typeface="Century Gothic" panose="020B0502020202020204" pitchFamily="34" charset="0"/>
                </a:rPr>
                <a:t>Falcon Lunar Module</a:t>
              </a:r>
            </a:p>
          </p:txBody>
        </p:sp>
        <p:sp>
          <p:nvSpPr>
            <p:cNvPr id="103" name="Rectangle 102"/>
            <p:cNvSpPr/>
            <p:nvPr/>
          </p:nvSpPr>
          <p:spPr>
            <a:xfrm>
              <a:off x="6405640" y="1987927"/>
              <a:ext cx="1572256" cy="2217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bg1"/>
                  </a:solidFill>
                  <a:latin typeface="Century Gothic" panose="020B0502020202020204" pitchFamily="34" charset="0"/>
                </a:rPr>
                <a:t>Endeavour</a:t>
              </a:r>
            </a:p>
          </p:txBody>
        </p:sp>
      </p:grpSp>
      <p:sp>
        <p:nvSpPr>
          <p:cNvPr id="9" name="Title 8" hidden="1"/>
          <p:cNvSpPr>
            <a:spLocks noGrp="1"/>
          </p:cNvSpPr>
          <p:nvPr>
            <p:ph type="title"/>
          </p:nvPr>
        </p:nvSpPr>
        <p:spPr/>
        <p:txBody>
          <a:bodyPr/>
          <a:lstStyle/>
          <a:p>
            <a:r>
              <a:rPr lang="en-US" dirty="0"/>
              <a:t>Apollo Spacecraft Design</a:t>
            </a:r>
          </a:p>
        </p:txBody>
      </p:sp>
    </p:spTree>
    <p:extLst>
      <p:ext uri="{BB962C8B-B14F-4D97-AF65-F5344CB8AC3E}">
        <p14:creationId xmlns:p14="http://schemas.microsoft.com/office/powerpoint/2010/main" val="10666482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 image of the Moon as it appeared on July 30, 1971, along with labels denoting each Apollo landing site up to that date."/>
          <p:cNvPicPr>
            <a:picLocks noChangeAspect="1"/>
          </p:cNvPicPr>
          <p:nvPr/>
        </p:nvPicPr>
        <p:blipFill rotWithShape="1">
          <a:blip r:embed="rId3">
            <a:extLst>
              <a:ext uri="{28A0092B-C50C-407E-A947-70E740481C1C}">
                <a14:useLocalDpi xmlns:a14="http://schemas.microsoft.com/office/drawing/2010/main" val="0"/>
              </a:ext>
            </a:extLst>
          </a:blip>
          <a:srcRect t="1532"/>
          <a:stretch/>
        </p:blipFill>
        <p:spPr>
          <a:xfrm>
            <a:off x="0" y="0"/>
            <a:ext cx="12192000" cy="6752897"/>
          </a:xfrm>
          <a:prstGeom prst="rect">
            <a:avLst/>
          </a:prstGeom>
        </p:spPr>
      </p:pic>
      <p:sp>
        <p:nvSpPr>
          <p:cNvPr id="5" name="TextBox 4"/>
          <p:cNvSpPr txBox="1"/>
          <p:nvPr/>
        </p:nvSpPr>
        <p:spPr>
          <a:xfrm>
            <a:off x="4228839" y="6365557"/>
            <a:ext cx="3734323" cy="492443"/>
          </a:xfrm>
          <a:prstGeom prst="rect">
            <a:avLst/>
          </a:prstGeom>
          <a:solidFill>
            <a:srgbClr val="000000">
              <a:alpha val="50196"/>
            </a:srgbClr>
          </a:solidFill>
        </p:spPr>
        <p:txBody>
          <a:bodyPr wrap="square" rtlCol="0">
            <a:spAutoFit/>
          </a:bodyPr>
          <a:lstStyle/>
          <a:p>
            <a:r>
              <a:rPr lang="en-US" sz="2600" dirty="0">
                <a:latin typeface="Century Gothic" panose="020B0502020202020204" pitchFamily="34" charset="0"/>
              </a:rPr>
              <a:t>Moon on July 30, 1971</a:t>
            </a:r>
          </a:p>
        </p:txBody>
      </p:sp>
      <p:sp>
        <p:nvSpPr>
          <p:cNvPr id="3" name="Title 2" hidden="1"/>
          <p:cNvSpPr>
            <a:spLocks noGrp="1"/>
          </p:cNvSpPr>
          <p:nvPr>
            <p:ph type="ctrTitle"/>
          </p:nvPr>
        </p:nvSpPr>
        <p:spPr/>
        <p:txBody>
          <a:bodyPr/>
          <a:lstStyle/>
          <a:p>
            <a:r>
              <a:rPr lang="en-US" dirty="0"/>
              <a:t>Apollo 12 Landing Site</a:t>
            </a:r>
          </a:p>
        </p:txBody>
      </p:sp>
    </p:spTree>
    <p:extLst>
      <p:ext uri="{BB962C8B-B14F-4D97-AF65-F5344CB8AC3E}">
        <p14:creationId xmlns:p14="http://schemas.microsoft.com/office/powerpoint/2010/main" val="3996165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lstStyle/>
          <a:p>
            <a:r>
              <a:rPr lang="en-US" dirty="0"/>
              <a:t>Overview</a:t>
            </a:r>
          </a:p>
        </p:txBody>
      </p:sp>
      <p:grpSp>
        <p:nvGrpSpPr>
          <p:cNvPr id="9" name="Group 8" descr="This frame was taken on August 1, 1971 at 15:38 UTC; it shows an oblique view of the Apollo 15 landing site and craters Autolycus and Aristillus.&#10;"/>
          <p:cNvGrpSpPr/>
          <p:nvPr/>
        </p:nvGrpSpPr>
        <p:grpSpPr>
          <a:xfrm>
            <a:off x="2668218" y="2435"/>
            <a:ext cx="6855565" cy="6855565"/>
            <a:chOff x="2711669" y="2435"/>
            <a:chExt cx="6855565" cy="6855565"/>
          </a:xfrm>
        </p:grpSpPr>
        <p:pic>
          <p:nvPicPr>
            <p:cNvPr id="4" name="Picture 3"/>
            <p:cNvPicPr>
              <a:picLocks noChangeAspect="1"/>
            </p:cNvPicPr>
            <p:nvPr/>
          </p:nvPicPr>
          <p:blipFill>
            <a:blip r:embed="rId3"/>
            <a:stretch>
              <a:fillRect/>
            </a:stretch>
          </p:blipFill>
          <p:spPr>
            <a:xfrm>
              <a:off x="2711669" y="2435"/>
              <a:ext cx="6855565" cy="6855565"/>
            </a:xfrm>
            <a:prstGeom prst="rect">
              <a:avLst/>
            </a:prstGeom>
          </p:spPr>
        </p:pic>
        <p:cxnSp>
          <p:nvCxnSpPr>
            <p:cNvPr id="8" name="Straight Arrow Connector 7"/>
            <p:cNvCxnSpPr/>
            <p:nvPr/>
          </p:nvCxnSpPr>
          <p:spPr>
            <a:xfrm flipH="1">
              <a:off x="5784576" y="4382813"/>
              <a:ext cx="1067293" cy="583333"/>
            </a:xfrm>
            <a:prstGeom prst="straightConnector1">
              <a:avLst/>
            </a:prstGeom>
            <a:ln w="38100"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7" name="Title 11"/>
          <p:cNvSpPr txBox="1">
            <a:spLocks/>
          </p:cNvSpPr>
          <p:nvPr/>
        </p:nvSpPr>
        <p:spPr>
          <a:xfrm>
            <a:off x="814220" y="214627"/>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Marsh of Decay</a:t>
            </a:r>
          </a:p>
        </p:txBody>
      </p:sp>
    </p:spTree>
    <p:extLst>
      <p:ext uri="{BB962C8B-B14F-4D97-AF65-F5344CB8AC3E}">
        <p14:creationId xmlns:p14="http://schemas.microsoft.com/office/powerpoint/2010/main" val="3871464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Apollo 15 lunar module on the Moon."/>
          <p:cNvPicPr>
            <a:picLocks noChangeAspect="1" noChangeArrowheads="1"/>
          </p:cNvPicPr>
          <p:nvPr/>
        </p:nvPicPr>
        <p:blipFill rotWithShape="1">
          <a:blip r:embed="rId3">
            <a:extLst>
              <a:ext uri="{28A0092B-C50C-407E-A947-70E740481C1C}">
                <a14:useLocalDpi xmlns:a14="http://schemas.microsoft.com/office/drawing/2010/main" val="0"/>
              </a:ext>
            </a:extLst>
          </a:blip>
          <a:srcRect b="9425"/>
          <a:stretch/>
        </p:blipFill>
        <p:spPr bwMode="auto">
          <a:xfrm>
            <a:off x="3585703" y="0"/>
            <a:ext cx="758843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hidden="1"/>
          <p:cNvSpPr>
            <a:spLocks noGrp="1"/>
          </p:cNvSpPr>
          <p:nvPr>
            <p:ph type="ctrTitle"/>
          </p:nvPr>
        </p:nvSpPr>
        <p:spPr/>
        <p:txBody>
          <a:bodyPr/>
          <a:lstStyle/>
          <a:p>
            <a:r>
              <a:rPr lang="en-US" dirty="0"/>
              <a:t>Overview</a:t>
            </a:r>
          </a:p>
        </p:txBody>
      </p:sp>
      <p:sp>
        <p:nvSpPr>
          <p:cNvPr id="7" name="Title 11"/>
          <p:cNvSpPr txBox="1">
            <a:spLocks/>
          </p:cNvSpPr>
          <p:nvPr/>
        </p:nvSpPr>
        <p:spPr>
          <a:xfrm>
            <a:off x="88121" y="279461"/>
            <a:ext cx="5439435" cy="800745"/>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pPr algn="ctr"/>
            <a:r>
              <a:rPr lang="en-US" sz="5400" dirty="0">
                <a:ln w="6350">
                  <a:noFill/>
                </a:ln>
                <a:latin typeface="Century Gothic" panose="020B0502020202020204" pitchFamily="34" charset="0"/>
              </a:rPr>
              <a:t>A Firm Landing</a:t>
            </a:r>
          </a:p>
        </p:txBody>
      </p:sp>
      <p:sp>
        <p:nvSpPr>
          <p:cNvPr id="5" name="Content Placeholder 2">
            <a:extLst>
              <a:ext uri="{FF2B5EF4-FFF2-40B4-BE49-F238E27FC236}">
                <a16:creationId xmlns:a16="http://schemas.microsoft.com/office/drawing/2014/main" id="{41AFF25C-66BA-43DE-AB6F-349C051D4E30}"/>
              </a:ext>
            </a:extLst>
          </p:cNvPr>
          <p:cNvSpPr txBox="1">
            <a:spLocks/>
          </p:cNvSpPr>
          <p:nvPr/>
        </p:nvSpPr>
        <p:spPr>
          <a:xfrm>
            <a:off x="399408" y="3548827"/>
            <a:ext cx="5439435" cy="53323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28600" lvl="0" indent="-228600" algn="l">
              <a:buFont typeface="Arial" panose="020B0604020202020204" pitchFamily="34" charset="0"/>
              <a:buChar char="•"/>
            </a:pPr>
            <a:r>
              <a:rPr lang="en-US" sz="3200" dirty="0">
                <a:latin typeface="Century Gothic" panose="020B0502020202020204" pitchFamily="34" charset="0"/>
              </a:rPr>
              <a:t>Tilted Falcon</a:t>
            </a:r>
          </a:p>
        </p:txBody>
      </p:sp>
    </p:spTree>
    <p:extLst>
      <p:ext uri="{BB962C8B-B14F-4D97-AF65-F5344CB8AC3E}">
        <p14:creationId xmlns:p14="http://schemas.microsoft.com/office/powerpoint/2010/main" val="32773142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lstStyle/>
          <a:p>
            <a:r>
              <a:rPr lang="en-US" dirty="0"/>
              <a:t>Overview</a:t>
            </a:r>
          </a:p>
        </p:txBody>
      </p:sp>
      <p:sp>
        <p:nvSpPr>
          <p:cNvPr id="7" name="Title 11"/>
          <p:cNvSpPr txBox="1">
            <a:spLocks/>
          </p:cNvSpPr>
          <p:nvPr/>
        </p:nvSpPr>
        <p:spPr>
          <a:xfrm>
            <a:off x="509421" y="584740"/>
            <a:ext cx="8476925"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Surveying the Landscape</a:t>
            </a:r>
          </a:p>
        </p:txBody>
      </p:sp>
      <p:pic>
        <p:nvPicPr>
          <p:cNvPr id="4" name="Picture 3" descr="A partial Stand-Up EVA pan showing a dramatic view of the Apennine Front.">
            <a:extLst>
              <a:ext uri="{FF2B5EF4-FFF2-40B4-BE49-F238E27FC236}">
                <a16:creationId xmlns:a16="http://schemas.microsoft.com/office/drawing/2014/main" id="{03C238C8-1E4E-407F-B571-2CD0BC0952A9}"/>
              </a:ext>
            </a:extLst>
          </p:cNvPr>
          <p:cNvPicPr>
            <a:picLocks noChangeAspect="1"/>
          </p:cNvPicPr>
          <p:nvPr/>
        </p:nvPicPr>
        <p:blipFill>
          <a:blip r:embed="rId3"/>
          <a:stretch>
            <a:fillRect/>
          </a:stretch>
        </p:blipFill>
        <p:spPr>
          <a:xfrm>
            <a:off x="0" y="1692074"/>
            <a:ext cx="12192000" cy="5165926"/>
          </a:xfrm>
          <a:prstGeom prst="rect">
            <a:avLst/>
          </a:prstGeom>
        </p:spPr>
      </p:pic>
    </p:spTree>
    <p:extLst>
      <p:ext uri="{BB962C8B-B14F-4D97-AF65-F5344CB8AC3E}">
        <p14:creationId xmlns:p14="http://schemas.microsoft.com/office/powerpoint/2010/main" val="1782833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lstStyle/>
          <a:p>
            <a:r>
              <a:rPr lang="en-US" dirty="0"/>
              <a:t>Pete Conrad stepping on the lunar surface</a:t>
            </a:r>
          </a:p>
        </p:txBody>
      </p:sp>
      <p:sp>
        <p:nvSpPr>
          <p:cNvPr id="7" name="Title 11"/>
          <p:cNvSpPr txBox="1">
            <a:spLocks/>
          </p:cNvSpPr>
          <p:nvPr/>
        </p:nvSpPr>
        <p:spPr>
          <a:xfrm>
            <a:off x="567393" y="586374"/>
            <a:ext cx="9529507" cy="753530"/>
          </a:xfrm>
          <a:prstGeom prst="rect">
            <a:avLst/>
          </a:prstGeom>
          <a:solidFill>
            <a:srgbClr val="000000">
              <a:alpha val="50196"/>
            </a:srgbClr>
          </a:solidFill>
        </p:spPr>
        <p:txBody>
          <a:bodyPr vert="horz" lIns="91440" tIns="0" rIns="91440" bIns="0" rtlCol="0" anchor="ctr" anchorCtr="0">
            <a:no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“Exploration at its greatest.”</a:t>
            </a:r>
          </a:p>
        </p:txBody>
      </p:sp>
      <p:pic>
        <p:nvPicPr>
          <p:cNvPr id="3" name="ScottEVA1Ladder-a15v.1195542" descr="Video of astronaut Dave Scott coming down the ladder of the lunar module and onto the Moon's surface.">
            <a:hlinkClick r:id="" action="ppaction://media"/>
            <a:extLst>
              <a:ext uri="{FF2B5EF4-FFF2-40B4-BE49-F238E27FC236}">
                <a16:creationId xmlns:a16="http://schemas.microsoft.com/office/drawing/2014/main" id="{BB22917A-FA29-406D-9B54-3198A67DEE8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276141" y="1650334"/>
            <a:ext cx="7639718" cy="5207666"/>
          </a:xfrm>
          <a:prstGeom prst="rect">
            <a:avLst/>
          </a:prstGeom>
        </p:spPr>
      </p:pic>
    </p:spTree>
    <p:extLst>
      <p:ext uri="{BB962C8B-B14F-4D97-AF65-F5344CB8AC3E}">
        <p14:creationId xmlns:p14="http://schemas.microsoft.com/office/powerpoint/2010/main" val="4044194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74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This week in 1971, Apollo 15 astronauts Jim Iwrin and David Scott deployed the first Lunar Roving Vehicle on the moon.">
            <a:extLst>
              <a:ext uri="{FF2B5EF4-FFF2-40B4-BE49-F238E27FC236}">
                <a16:creationId xmlns:a16="http://schemas.microsoft.com/office/drawing/2014/main" id="{4B50E9FC-A6BF-4496-8EFC-7FBCED5751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22"/>
          <a:stretch/>
        </p:blipFill>
        <p:spPr bwMode="auto">
          <a:xfrm>
            <a:off x="5486400" y="0"/>
            <a:ext cx="67056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hidden="1"/>
          <p:cNvSpPr>
            <a:spLocks noGrp="1"/>
          </p:cNvSpPr>
          <p:nvPr>
            <p:ph type="ctrTitle"/>
          </p:nvPr>
        </p:nvSpPr>
        <p:spPr/>
        <p:txBody>
          <a:bodyPr>
            <a:normAutofit fontScale="90000"/>
          </a:bodyPr>
          <a:lstStyle/>
          <a:p>
            <a:r>
              <a:rPr lang="en-US" dirty="0"/>
              <a:t>Pete Conrad coming down the ladder from the lunar module</a:t>
            </a:r>
          </a:p>
        </p:txBody>
      </p:sp>
      <p:sp>
        <p:nvSpPr>
          <p:cNvPr id="6" name="Content Placeholder 2"/>
          <p:cNvSpPr txBox="1">
            <a:spLocks/>
          </p:cNvSpPr>
          <p:nvPr/>
        </p:nvSpPr>
        <p:spPr>
          <a:xfrm>
            <a:off x="336884" y="1833169"/>
            <a:ext cx="5271638" cy="439675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3200" dirty="0">
                <a:latin typeface="Century Gothic" panose="020B0502020202020204" pitchFamily="34" charset="0"/>
              </a:rPr>
              <a:t>Lunar geology studies</a:t>
            </a:r>
          </a:p>
          <a:p>
            <a:pPr marL="171450" indent="-171450" algn="l">
              <a:buFont typeface="Arial" panose="020B0604020202020204" pitchFamily="34" charset="0"/>
              <a:buChar char="•"/>
            </a:pPr>
            <a:r>
              <a:rPr lang="en-US" sz="3200" dirty="0">
                <a:latin typeface="Century Gothic" panose="020B0502020202020204" pitchFamily="34" charset="0"/>
              </a:rPr>
              <a:t>Lunar sample collection</a:t>
            </a:r>
          </a:p>
          <a:p>
            <a:pPr marL="171450" indent="-171450" algn="l">
              <a:buFont typeface="Arial" panose="020B0604020202020204" pitchFamily="34" charset="0"/>
              <a:buChar char="•"/>
            </a:pPr>
            <a:r>
              <a:rPr lang="en-US" sz="3200" dirty="0">
                <a:latin typeface="Century Gothic" panose="020B0502020202020204" pitchFamily="34" charset="0"/>
              </a:rPr>
              <a:t>Lunar surface science experiments</a:t>
            </a:r>
          </a:p>
          <a:p>
            <a:pPr marL="171450" indent="-171450" algn="l">
              <a:buFont typeface="Arial" panose="020B0604020202020204" pitchFamily="34" charset="0"/>
              <a:buChar char="•"/>
            </a:pPr>
            <a:r>
              <a:rPr lang="en-US" sz="3200" dirty="0">
                <a:latin typeface="Century Gothic" panose="020B0502020202020204" pitchFamily="34" charset="0"/>
              </a:rPr>
              <a:t>Orbital science experiments</a:t>
            </a:r>
          </a:p>
          <a:p>
            <a:pPr marL="628650" lvl="1" indent="-171450" algn="l">
              <a:buFont typeface="Arial" panose="020B0604020202020204" pitchFamily="34" charset="0"/>
              <a:buChar char="•"/>
            </a:pPr>
            <a:r>
              <a:rPr lang="en-US" sz="2800" dirty="0">
                <a:latin typeface="Century Gothic" panose="020B0502020202020204" pitchFamily="34" charset="0"/>
              </a:rPr>
              <a:t>Lunar-focused</a:t>
            </a:r>
          </a:p>
          <a:p>
            <a:pPr marL="628650" lvl="1" indent="-171450" algn="l">
              <a:buFont typeface="Arial" panose="020B0604020202020204" pitchFamily="34" charset="0"/>
              <a:buChar char="•"/>
            </a:pPr>
            <a:r>
              <a:rPr lang="en-US" sz="2800" dirty="0">
                <a:latin typeface="Century Gothic" panose="020B0502020202020204" pitchFamily="34" charset="0"/>
              </a:rPr>
              <a:t>Space environment-focused</a:t>
            </a:r>
          </a:p>
        </p:txBody>
      </p:sp>
      <p:sp>
        <p:nvSpPr>
          <p:cNvPr id="11" name="Title 11"/>
          <p:cNvSpPr txBox="1">
            <a:spLocks/>
          </p:cNvSpPr>
          <p:nvPr/>
        </p:nvSpPr>
        <p:spPr>
          <a:xfrm>
            <a:off x="269508" y="455231"/>
            <a:ext cx="8334638"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Science-focused Mission</a:t>
            </a:r>
          </a:p>
        </p:txBody>
      </p:sp>
    </p:spTree>
    <p:extLst>
      <p:ext uri="{BB962C8B-B14F-4D97-AF65-F5344CB8AC3E}">
        <p14:creationId xmlns:p14="http://schemas.microsoft.com/office/powerpoint/2010/main" val="3964144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ave Scott is using the rammer-jammer to probe the west Heat Flow hole. He has the Heat Flow sensor in his left hand and the vise/wrench in his right thigh pocket.">
            <a:extLst>
              <a:ext uri="{FF2B5EF4-FFF2-40B4-BE49-F238E27FC236}">
                <a16:creationId xmlns:a16="http://schemas.microsoft.com/office/drawing/2014/main" id="{76268B1F-C9B0-438B-9236-B14EFF36C4AE}"/>
              </a:ext>
            </a:extLst>
          </p:cNvPr>
          <p:cNvPicPr>
            <a:picLocks noChangeAspect="1"/>
          </p:cNvPicPr>
          <p:nvPr/>
        </p:nvPicPr>
        <p:blipFill>
          <a:blip r:embed="rId3"/>
          <a:stretch>
            <a:fillRect/>
          </a:stretch>
        </p:blipFill>
        <p:spPr>
          <a:xfrm>
            <a:off x="5341578" y="0"/>
            <a:ext cx="6850422" cy="6858000"/>
          </a:xfrm>
          <a:prstGeom prst="rect">
            <a:avLst/>
          </a:prstGeom>
        </p:spPr>
      </p:pic>
      <p:sp>
        <p:nvSpPr>
          <p:cNvPr id="6" name="Title 11"/>
          <p:cNvSpPr txBox="1">
            <a:spLocks/>
          </p:cNvSpPr>
          <p:nvPr/>
        </p:nvSpPr>
        <p:spPr>
          <a:xfrm>
            <a:off x="241849" y="2820201"/>
            <a:ext cx="4834759" cy="1486383"/>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Lunar Sample Collection: Drill</a:t>
            </a:r>
          </a:p>
        </p:txBody>
      </p:sp>
      <p:sp>
        <p:nvSpPr>
          <p:cNvPr id="3" name="Title 2" hidden="1"/>
          <p:cNvSpPr>
            <a:spLocks noGrp="1"/>
          </p:cNvSpPr>
          <p:nvPr>
            <p:ph type="ctrTitle"/>
          </p:nvPr>
        </p:nvSpPr>
        <p:spPr/>
        <p:txBody>
          <a:bodyPr>
            <a:normAutofit/>
          </a:bodyPr>
          <a:lstStyle/>
          <a:p>
            <a:r>
              <a:rPr lang="en-US"/>
              <a:t>Apollo Lunar Surface Experiment Package</a:t>
            </a:r>
            <a:endParaRPr lang="en-US" dirty="0"/>
          </a:p>
        </p:txBody>
      </p:sp>
    </p:spTree>
    <p:extLst>
      <p:ext uri="{BB962C8B-B14F-4D97-AF65-F5344CB8AC3E}">
        <p14:creationId xmlns:p14="http://schemas.microsoft.com/office/powerpoint/2010/main" val="3713774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ave Scott took this cross-Sun from the south of the Lunar Ranging Retroreflector (LRRR), showing the orientation gnomon and bubble level.">
            <a:extLst>
              <a:ext uri="{FF2B5EF4-FFF2-40B4-BE49-F238E27FC236}">
                <a16:creationId xmlns:a16="http://schemas.microsoft.com/office/drawing/2014/main" id="{A371338B-32C4-409A-806C-B7DDA15C1E51}"/>
              </a:ext>
            </a:extLst>
          </p:cNvPr>
          <p:cNvPicPr>
            <a:picLocks noChangeAspect="1"/>
          </p:cNvPicPr>
          <p:nvPr/>
        </p:nvPicPr>
        <p:blipFill>
          <a:blip r:embed="rId3"/>
          <a:stretch>
            <a:fillRect/>
          </a:stretch>
        </p:blipFill>
        <p:spPr>
          <a:xfrm>
            <a:off x="5194006" y="0"/>
            <a:ext cx="6820277" cy="6858000"/>
          </a:xfrm>
          <a:prstGeom prst="rect">
            <a:avLst/>
          </a:prstGeom>
        </p:spPr>
      </p:pic>
      <p:sp>
        <p:nvSpPr>
          <p:cNvPr id="5" name="Title 11"/>
          <p:cNvSpPr txBox="1">
            <a:spLocks/>
          </p:cNvSpPr>
          <p:nvPr/>
        </p:nvSpPr>
        <p:spPr>
          <a:xfrm>
            <a:off x="524564"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On the Moon</a:t>
            </a:r>
          </a:p>
        </p:txBody>
      </p:sp>
      <p:sp>
        <p:nvSpPr>
          <p:cNvPr id="2" name="Title 1" hidden="1"/>
          <p:cNvSpPr>
            <a:spLocks noGrp="1"/>
          </p:cNvSpPr>
          <p:nvPr>
            <p:ph type="ctrTitle"/>
          </p:nvPr>
        </p:nvSpPr>
        <p:spPr/>
        <p:txBody>
          <a:bodyPr/>
          <a:lstStyle/>
          <a:p>
            <a:r>
              <a:rPr lang="en-US" dirty="0"/>
              <a:t>Surface Experiments on the Moon</a:t>
            </a:r>
          </a:p>
        </p:txBody>
      </p:sp>
      <p:sp>
        <p:nvSpPr>
          <p:cNvPr id="4" name="Content Placeholder 2">
            <a:extLst>
              <a:ext uri="{FF2B5EF4-FFF2-40B4-BE49-F238E27FC236}">
                <a16:creationId xmlns:a16="http://schemas.microsoft.com/office/drawing/2014/main" id="{55D729C9-E1C4-4C00-A79A-58E34608080C}"/>
              </a:ext>
            </a:extLst>
          </p:cNvPr>
          <p:cNvSpPr txBox="1">
            <a:spLocks/>
          </p:cNvSpPr>
          <p:nvPr/>
        </p:nvSpPr>
        <p:spPr>
          <a:xfrm>
            <a:off x="716404" y="2840907"/>
            <a:ext cx="5674770" cy="2267015"/>
          </a:xfrm>
          <a:prstGeom prst="rect">
            <a:avLst/>
          </a:prstGeom>
          <a:solidFill>
            <a:srgbClr val="000000">
              <a:alpha val="50196"/>
            </a:srgbClr>
          </a:solidFill>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3200" dirty="0">
                <a:latin typeface="Century Gothic" panose="020B0502020202020204" pitchFamily="34" charset="0"/>
              </a:rPr>
              <a:t>Surface experiments</a:t>
            </a:r>
          </a:p>
          <a:p>
            <a:pPr marL="628650" lvl="1" indent="-171450" algn="l">
              <a:buFont typeface="Arial" panose="020B0604020202020204" pitchFamily="34" charset="0"/>
              <a:buChar char="•"/>
            </a:pPr>
            <a:r>
              <a:rPr lang="en-US" sz="2800" dirty="0">
                <a:latin typeface="Century Gothic" panose="020B0502020202020204" pitchFamily="34" charset="0"/>
              </a:rPr>
              <a:t>Soil Mechanics Investigation </a:t>
            </a:r>
          </a:p>
          <a:p>
            <a:pPr marL="628650" lvl="1" indent="-171450" algn="l">
              <a:buFont typeface="Arial" panose="020B0604020202020204" pitchFamily="34" charset="0"/>
              <a:buChar char="•"/>
            </a:pPr>
            <a:r>
              <a:rPr lang="en-US" sz="2800" dirty="0">
                <a:latin typeface="Century Gothic" panose="020B0502020202020204" pitchFamily="34" charset="0"/>
              </a:rPr>
              <a:t>Solar Wind Composition Experiment</a:t>
            </a:r>
          </a:p>
          <a:p>
            <a:pPr marL="628650" lvl="1" indent="-171450" algn="l">
              <a:buFont typeface="Arial" panose="020B0604020202020204" pitchFamily="34" charset="0"/>
              <a:buChar char="•"/>
            </a:pPr>
            <a:r>
              <a:rPr lang="en-US" sz="2800" dirty="0">
                <a:latin typeface="Century Gothic" panose="020B0502020202020204" pitchFamily="34" charset="0"/>
              </a:rPr>
              <a:t>Laser Ranging Retroreflector </a:t>
            </a:r>
          </a:p>
        </p:txBody>
      </p:sp>
    </p:spTree>
    <p:extLst>
      <p:ext uri="{BB962C8B-B14F-4D97-AF65-F5344CB8AC3E}">
        <p14:creationId xmlns:p14="http://schemas.microsoft.com/office/powerpoint/2010/main" val="2782436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is image shows the ALSEP Central Station, Solar Wind Spectrometer, Magnetometer, Heat Flow Electronics, SIDE/CCIG, and drill-stem rack.">
            <a:extLst>
              <a:ext uri="{FF2B5EF4-FFF2-40B4-BE49-F238E27FC236}">
                <a16:creationId xmlns:a16="http://schemas.microsoft.com/office/drawing/2014/main" id="{B1081E2F-B6D4-4787-AC2D-50991A3552BD}"/>
              </a:ext>
            </a:extLst>
          </p:cNvPr>
          <p:cNvPicPr>
            <a:picLocks noChangeAspect="1"/>
          </p:cNvPicPr>
          <p:nvPr/>
        </p:nvPicPr>
        <p:blipFill>
          <a:blip r:embed="rId3"/>
          <a:stretch>
            <a:fillRect/>
          </a:stretch>
        </p:blipFill>
        <p:spPr>
          <a:xfrm>
            <a:off x="5341578" y="0"/>
            <a:ext cx="6850422" cy="6858000"/>
          </a:xfrm>
          <a:prstGeom prst="rect">
            <a:avLst/>
          </a:prstGeom>
        </p:spPr>
      </p:pic>
      <p:sp>
        <p:nvSpPr>
          <p:cNvPr id="6" name="Title 11"/>
          <p:cNvSpPr txBox="1">
            <a:spLocks/>
          </p:cNvSpPr>
          <p:nvPr/>
        </p:nvSpPr>
        <p:spPr>
          <a:xfrm>
            <a:off x="524564" y="571975"/>
            <a:ext cx="4464879" cy="749860"/>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On the Moon</a:t>
            </a:r>
          </a:p>
        </p:txBody>
      </p:sp>
      <p:sp>
        <p:nvSpPr>
          <p:cNvPr id="2" name="Title 1" hidden="1"/>
          <p:cNvSpPr>
            <a:spLocks noGrp="1"/>
          </p:cNvSpPr>
          <p:nvPr>
            <p:ph type="ctrTitle"/>
          </p:nvPr>
        </p:nvSpPr>
        <p:spPr/>
        <p:txBody>
          <a:bodyPr/>
          <a:lstStyle/>
          <a:p>
            <a:r>
              <a:rPr lang="en-US" dirty="0"/>
              <a:t>Apollo Lunar Surface Experiment Package</a:t>
            </a:r>
          </a:p>
        </p:txBody>
      </p:sp>
      <p:sp>
        <p:nvSpPr>
          <p:cNvPr id="8" name="Content Placeholder 2">
            <a:extLst>
              <a:ext uri="{FF2B5EF4-FFF2-40B4-BE49-F238E27FC236}">
                <a16:creationId xmlns:a16="http://schemas.microsoft.com/office/drawing/2014/main" id="{334BB2B6-854C-494D-BA0A-F32F7BA0E4E1}"/>
              </a:ext>
            </a:extLst>
          </p:cNvPr>
          <p:cNvSpPr txBox="1">
            <a:spLocks/>
          </p:cNvSpPr>
          <p:nvPr/>
        </p:nvSpPr>
        <p:spPr>
          <a:xfrm>
            <a:off x="524564" y="2669295"/>
            <a:ext cx="4817014" cy="2691978"/>
          </a:xfrm>
          <a:prstGeom prst="rect">
            <a:avLst/>
          </a:prstGeom>
          <a:solidFill>
            <a:srgbClr val="000000">
              <a:alpha val="50196"/>
            </a:srgbClr>
          </a:solidFill>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3200" dirty="0">
                <a:latin typeface="Century Gothic" panose="020B0502020202020204" pitchFamily="34" charset="0"/>
              </a:rPr>
              <a:t>Apollo Lunar Surface Experiments Package (ALSEP)</a:t>
            </a:r>
          </a:p>
          <a:p>
            <a:pPr marL="628650" lvl="1" indent="-171450" algn="l">
              <a:buFont typeface="Arial" panose="020B0604020202020204" pitchFamily="34" charset="0"/>
              <a:buChar char="•"/>
            </a:pPr>
            <a:r>
              <a:rPr lang="en-US" sz="2800" dirty="0">
                <a:latin typeface="Century Gothic" panose="020B0502020202020204" pitchFamily="34" charset="0"/>
              </a:rPr>
              <a:t>Passive Seismic Experiment</a:t>
            </a:r>
          </a:p>
          <a:p>
            <a:pPr marL="628650" lvl="1" indent="-171450" algn="l">
              <a:buFont typeface="Arial" panose="020B0604020202020204" pitchFamily="34" charset="0"/>
              <a:buChar char="•"/>
            </a:pPr>
            <a:r>
              <a:rPr lang="en-US" sz="2800" dirty="0">
                <a:latin typeface="Century Gothic" panose="020B0502020202020204" pitchFamily="34" charset="0"/>
              </a:rPr>
              <a:t>Heat Flow Experiment</a:t>
            </a:r>
          </a:p>
        </p:txBody>
      </p:sp>
    </p:spTree>
    <p:extLst>
      <p:ext uri="{BB962C8B-B14F-4D97-AF65-F5344CB8AC3E}">
        <p14:creationId xmlns:p14="http://schemas.microsoft.com/office/powerpoint/2010/main" val="3536892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1"/>
          <p:cNvSpPr txBox="1">
            <a:spLocks/>
          </p:cNvSpPr>
          <p:nvPr/>
        </p:nvSpPr>
        <p:spPr>
          <a:xfrm>
            <a:off x="524564" y="571975"/>
            <a:ext cx="4464879" cy="749860"/>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On the Moon</a:t>
            </a:r>
          </a:p>
        </p:txBody>
      </p:sp>
      <p:sp>
        <p:nvSpPr>
          <p:cNvPr id="2" name="Title 1" hidden="1"/>
          <p:cNvSpPr>
            <a:spLocks noGrp="1"/>
          </p:cNvSpPr>
          <p:nvPr>
            <p:ph type="ctrTitle"/>
          </p:nvPr>
        </p:nvSpPr>
        <p:spPr/>
        <p:txBody>
          <a:bodyPr/>
          <a:lstStyle/>
          <a:p>
            <a:r>
              <a:rPr lang="en-US" dirty="0"/>
              <a:t>Apollo Lunar Surface Experiment Package</a:t>
            </a:r>
          </a:p>
        </p:txBody>
      </p:sp>
      <p:sp>
        <p:nvSpPr>
          <p:cNvPr id="8" name="Content Placeholder 2">
            <a:extLst>
              <a:ext uri="{FF2B5EF4-FFF2-40B4-BE49-F238E27FC236}">
                <a16:creationId xmlns:a16="http://schemas.microsoft.com/office/drawing/2014/main" id="{334BB2B6-854C-494D-BA0A-F32F7BA0E4E1}"/>
              </a:ext>
            </a:extLst>
          </p:cNvPr>
          <p:cNvSpPr txBox="1">
            <a:spLocks/>
          </p:cNvSpPr>
          <p:nvPr/>
        </p:nvSpPr>
        <p:spPr>
          <a:xfrm>
            <a:off x="717070" y="3429000"/>
            <a:ext cx="4794230" cy="1017183"/>
          </a:xfrm>
          <a:prstGeom prst="rect">
            <a:avLst/>
          </a:prstGeom>
          <a:solidFill>
            <a:srgbClr val="000000">
              <a:alpha val="50196"/>
            </a:srgbClr>
          </a:solidFill>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3200" dirty="0">
                <a:latin typeface="Century Gothic" panose="020B0502020202020204" pitchFamily="34" charset="0"/>
              </a:rPr>
              <a:t>Lunar Surface Magnetometer</a:t>
            </a:r>
          </a:p>
        </p:txBody>
      </p:sp>
      <p:pic>
        <p:nvPicPr>
          <p:cNvPr id="3" name="Picture 2" descr="Close-up of the top of the Lunar Surface Magnetometer (LSM) from the northeast. The level bubble is visible at the center of the near surface.">
            <a:extLst>
              <a:ext uri="{FF2B5EF4-FFF2-40B4-BE49-F238E27FC236}">
                <a16:creationId xmlns:a16="http://schemas.microsoft.com/office/drawing/2014/main" id="{54CF42A9-1B52-4779-9930-A26F221EF135}"/>
              </a:ext>
            </a:extLst>
          </p:cNvPr>
          <p:cNvPicPr>
            <a:picLocks noChangeAspect="1"/>
          </p:cNvPicPr>
          <p:nvPr/>
        </p:nvPicPr>
        <p:blipFill>
          <a:blip r:embed="rId3"/>
          <a:stretch>
            <a:fillRect/>
          </a:stretch>
        </p:blipFill>
        <p:spPr>
          <a:xfrm>
            <a:off x="5318794" y="0"/>
            <a:ext cx="6873206" cy="6858000"/>
          </a:xfrm>
          <a:prstGeom prst="rect">
            <a:avLst/>
          </a:prstGeom>
        </p:spPr>
      </p:pic>
    </p:spTree>
    <p:extLst>
      <p:ext uri="{BB962C8B-B14F-4D97-AF65-F5344CB8AC3E}">
        <p14:creationId xmlns:p14="http://schemas.microsoft.com/office/powerpoint/2010/main" val="21750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1"/>
          <p:cNvSpPr txBox="1">
            <a:spLocks/>
          </p:cNvSpPr>
          <p:nvPr/>
        </p:nvSpPr>
        <p:spPr>
          <a:xfrm>
            <a:off x="524564" y="571975"/>
            <a:ext cx="4464879" cy="749860"/>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On the Moon</a:t>
            </a:r>
          </a:p>
        </p:txBody>
      </p:sp>
      <p:sp>
        <p:nvSpPr>
          <p:cNvPr id="2" name="Title 1" hidden="1"/>
          <p:cNvSpPr>
            <a:spLocks noGrp="1"/>
          </p:cNvSpPr>
          <p:nvPr>
            <p:ph type="ctrTitle"/>
          </p:nvPr>
        </p:nvSpPr>
        <p:spPr/>
        <p:txBody>
          <a:bodyPr/>
          <a:lstStyle/>
          <a:p>
            <a:r>
              <a:rPr lang="en-US" dirty="0"/>
              <a:t>Apollo Lunar Surface Experiment Package</a:t>
            </a:r>
          </a:p>
        </p:txBody>
      </p:sp>
      <p:sp>
        <p:nvSpPr>
          <p:cNvPr id="8" name="Content Placeholder 2">
            <a:extLst>
              <a:ext uri="{FF2B5EF4-FFF2-40B4-BE49-F238E27FC236}">
                <a16:creationId xmlns:a16="http://schemas.microsoft.com/office/drawing/2014/main" id="{334BB2B6-854C-494D-BA0A-F32F7BA0E4E1}"/>
              </a:ext>
            </a:extLst>
          </p:cNvPr>
          <p:cNvSpPr txBox="1">
            <a:spLocks/>
          </p:cNvSpPr>
          <p:nvPr/>
        </p:nvSpPr>
        <p:spPr>
          <a:xfrm>
            <a:off x="524564" y="2900299"/>
            <a:ext cx="4794230" cy="1998959"/>
          </a:xfrm>
          <a:prstGeom prst="rect">
            <a:avLst/>
          </a:prstGeom>
          <a:solidFill>
            <a:srgbClr val="000000">
              <a:alpha val="50196"/>
            </a:srgbClr>
          </a:solidFill>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3200" dirty="0">
                <a:latin typeface="Century Gothic" panose="020B0502020202020204" pitchFamily="34" charset="0"/>
              </a:rPr>
              <a:t>Cold Cathode Gauge Experiment</a:t>
            </a:r>
          </a:p>
          <a:p>
            <a:pPr marL="171450" indent="-171450" algn="l">
              <a:buFont typeface="Arial" panose="020B0604020202020204" pitchFamily="34" charset="0"/>
              <a:buChar char="•"/>
            </a:pPr>
            <a:r>
              <a:rPr lang="en-US" sz="3200" dirty="0">
                <a:latin typeface="Century Gothic" panose="020B0502020202020204" pitchFamily="34" charset="0"/>
              </a:rPr>
              <a:t>Suprathermal Ion Detector Experiment</a:t>
            </a:r>
          </a:p>
        </p:txBody>
      </p:sp>
      <p:pic>
        <p:nvPicPr>
          <p:cNvPr id="4" name="Picture 3" descr="Down-Sun of the Suprathermal Ion Detector Experiment (SIDE) and the smaller Cold Cathode Gauge Experiment (CCIG). ">
            <a:extLst>
              <a:ext uri="{FF2B5EF4-FFF2-40B4-BE49-F238E27FC236}">
                <a16:creationId xmlns:a16="http://schemas.microsoft.com/office/drawing/2014/main" id="{3FF836F5-1360-45EA-9201-9614C7227F85}"/>
              </a:ext>
            </a:extLst>
          </p:cNvPr>
          <p:cNvPicPr>
            <a:picLocks noChangeAspect="1"/>
          </p:cNvPicPr>
          <p:nvPr/>
        </p:nvPicPr>
        <p:blipFill>
          <a:blip r:embed="rId3"/>
          <a:stretch>
            <a:fillRect/>
          </a:stretch>
        </p:blipFill>
        <p:spPr>
          <a:xfrm>
            <a:off x="5318794" y="0"/>
            <a:ext cx="6873206" cy="6858000"/>
          </a:xfrm>
          <a:prstGeom prst="rect">
            <a:avLst/>
          </a:prstGeom>
        </p:spPr>
      </p:pic>
    </p:spTree>
    <p:extLst>
      <p:ext uri="{BB962C8B-B14F-4D97-AF65-F5344CB8AC3E}">
        <p14:creationId xmlns:p14="http://schemas.microsoft.com/office/powerpoint/2010/main" val="1269170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ross-Sun from the south of the Solar Wind Spectrometer Experiment, from EVA-1.">
            <a:extLst>
              <a:ext uri="{FF2B5EF4-FFF2-40B4-BE49-F238E27FC236}">
                <a16:creationId xmlns:a16="http://schemas.microsoft.com/office/drawing/2014/main" id="{7F13403E-6536-4871-B8BE-515FB054BECE}"/>
              </a:ext>
            </a:extLst>
          </p:cNvPr>
          <p:cNvPicPr>
            <a:picLocks noChangeAspect="1"/>
          </p:cNvPicPr>
          <p:nvPr/>
        </p:nvPicPr>
        <p:blipFill>
          <a:blip r:embed="rId3"/>
          <a:stretch>
            <a:fillRect/>
          </a:stretch>
        </p:blipFill>
        <p:spPr>
          <a:xfrm>
            <a:off x="5318794" y="0"/>
            <a:ext cx="6873206" cy="6858000"/>
          </a:xfrm>
          <a:prstGeom prst="rect">
            <a:avLst/>
          </a:prstGeom>
        </p:spPr>
      </p:pic>
      <p:sp>
        <p:nvSpPr>
          <p:cNvPr id="6" name="Title 11"/>
          <p:cNvSpPr txBox="1">
            <a:spLocks/>
          </p:cNvSpPr>
          <p:nvPr/>
        </p:nvSpPr>
        <p:spPr>
          <a:xfrm>
            <a:off x="524564" y="571975"/>
            <a:ext cx="4464879" cy="749860"/>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On the Moon</a:t>
            </a:r>
          </a:p>
        </p:txBody>
      </p:sp>
      <p:sp>
        <p:nvSpPr>
          <p:cNvPr id="2" name="Title 1" hidden="1"/>
          <p:cNvSpPr>
            <a:spLocks noGrp="1"/>
          </p:cNvSpPr>
          <p:nvPr>
            <p:ph type="ctrTitle"/>
          </p:nvPr>
        </p:nvSpPr>
        <p:spPr/>
        <p:txBody>
          <a:bodyPr/>
          <a:lstStyle/>
          <a:p>
            <a:r>
              <a:rPr lang="en-US" dirty="0"/>
              <a:t>Apollo Lunar Surface Experiment Package</a:t>
            </a:r>
          </a:p>
        </p:txBody>
      </p:sp>
      <p:sp>
        <p:nvSpPr>
          <p:cNvPr id="8" name="Content Placeholder 2">
            <a:extLst>
              <a:ext uri="{FF2B5EF4-FFF2-40B4-BE49-F238E27FC236}">
                <a16:creationId xmlns:a16="http://schemas.microsoft.com/office/drawing/2014/main" id="{334BB2B6-854C-494D-BA0A-F32F7BA0E4E1}"/>
              </a:ext>
            </a:extLst>
          </p:cNvPr>
          <p:cNvSpPr txBox="1">
            <a:spLocks/>
          </p:cNvSpPr>
          <p:nvPr/>
        </p:nvSpPr>
        <p:spPr>
          <a:xfrm>
            <a:off x="620818" y="3342373"/>
            <a:ext cx="5221718" cy="1036433"/>
          </a:xfrm>
          <a:prstGeom prst="rect">
            <a:avLst/>
          </a:prstGeom>
          <a:solidFill>
            <a:srgbClr val="000000">
              <a:alpha val="50196"/>
            </a:srgbClr>
          </a:solidFill>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3200" dirty="0">
                <a:latin typeface="Century Gothic" panose="020B0502020202020204" pitchFamily="34" charset="0"/>
              </a:rPr>
              <a:t>Solar Wind Spectrometer</a:t>
            </a:r>
          </a:p>
          <a:p>
            <a:pPr marL="171450" indent="-171450" algn="l">
              <a:buFont typeface="Arial" panose="020B0604020202020204" pitchFamily="34" charset="0"/>
              <a:buChar char="•"/>
            </a:pPr>
            <a:r>
              <a:rPr lang="en-US" sz="3200" dirty="0">
                <a:latin typeface="Century Gothic" panose="020B0502020202020204" pitchFamily="34" charset="0"/>
              </a:rPr>
              <a:t>Lunar Dust Detector</a:t>
            </a:r>
          </a:p>
        </p:txBody>
      </p:sp>
    </p:spTree>
    <p:extLst>
      <p:ext uri="{BB962C8B-B14F-4D97-AF65-F5344CB8AC3E}">
        <p14:creationId xmlns:p14="http://schemas.microsoft.com/office/powerpoint/2010/main" val="2423622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ve Scott took this photo as part of a panorama at the “VIP” parking site. It shows the lunar rover at it’s final parking place.">
            <a:extLst>
              <a:ext uri="{FF2B5EF4-FFF2-40B4-BE49-F238E27FC236}">
                <a16:creationId xmlns:a16="http://schemas.microsoft.com/office/drawing/2014/main" id="{704DF36C-7399-47D7-998D-202F0A9D0D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158"/>
          <a:stretch/>
        </p:blipFill>
        <p:spPr bwMode="auto">
          <a:xfrm>
            <a:off x="5635625" y="216568"/>
            <a:ext cx="6556375" cy="664143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Jim Irwin took this photo of Dave maneuvering the rover at the start of the EVA-2 traverse. The Solar Wind Collector is visible beyond the rover TV camera. ">
            <a:extLst>
              <a:ext uri="{FF2B5EF4-FFF2-40B4-BE49-F238E27FC236}">
                <a16:creationId xmlns:a16="http://schemas.microsoft.com/office/drawing/2014/main" id="{5366E5F6-70B8-4781-9D51-98F3FB825D64}"/>
              </a:ext>
            </a:extLst>
          </p:cNvPr>
          <p:cNvPicPr>
            <a:picLocks noChangeAspect="1"/>
          </p:cNvPicPr>
          <p:nvPr/>
        </p:nvPicPr>
        <p:blipFill>
          <a:blip r:embed="rId4"/>
          <a:stretch>
            <a:fillRect/>
          </a:stretch>
        </p:blipFill>
        <p:spPr>
          <a:xfrm>
            <a:off x="-6539" y="854054"/>
            <a:ext cx="5970921" cy="6003946"/>
          </a:xfrm>
          <a:prstGeom prst="rect">
            <a:avLst/>
          </a:prstGeom>
        </p:spPr>
      </p:pic>
      <p:sp>
        <p:nvSpPr>
          <p:cNvPr id="7" name="Title 3">
            <a:extLst>
              <a:ext uri="{FF2B5EF4-FFF2-40B4-BE49-F238E27FC236}">
                <a16:creationId xmlns:a16="http://schemas.microsoft.com/office/drawing/2014/main" id="{4CC7C05A-3D15-484C-BC7A-43D1C1193D5F}"/>
              </a:ext>
            </a:extLst>
          </p:cNvPr>
          <p:cNvSpPr>
            <a:spLocks noGrp="1"/>
          </p:cNvSpPr>
          <p:nvPr>
            <p:ph type="ctrTitle"/>
          </p:nvPr>
        </p:nvSpPr>
        <p:spPr>
          <a:xfrm>
            <a:off x="490663" y="324953"/>
            <a:ext cx="9144000" cy="842665"/>
          </a:xfrm>
        </p:spPr>
        <p:txBody>
          <a:bodyPr>
            <a:normAutofit/>
          </a:bodyPr>
          <a:lstStyle/>
          <a:p>
            <a:pPr algn="l"/>
            <a:r>
              <a:rPr lang="en-US" sz="5400" dirty="0">
                <a:ln w="6350">
                  <a:noFill/>
                </a:ln>
                <a:latin typeface="Century Gothic" panose="020B0502020202020204" pitchFamily="34" charset="0"/>
              </a:rPr>
              <a:t>Lunar Roving Vehicle</a:t>
            </a:r>
          </a:p>
        </p:txBody>
      </p:sp>
    </p:spTree>
    <p:extLst>
      <p:ext uri="{BB962C8B-B14F-4D97-AF65-F5344CB8AC3E}">
        <p14:creationId xmlns:p14="http://schemas.microsoft.com/office/powerpoint/2010/main" val="5655744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15-16mm-mag-ee" descr="Video showing the view from the moving lunar roving vehicle, following its own outbound tracks.">
            <a:hlinkClick r:id="" action="ppaction://media"/>
            <a:extLst>
              <a:ext uri="{FF2B5EF4-FFF2-40B4-BE49-F238E27FC236}">
                <a16:creationId xmlns:a16="http://schemas.microsoft.com/office/drawing/2014/main" id="{F88A31C5-1DB0-4733-B6C5-C8B38FED68B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06366" y="1357163"/>
            <a:ext cx="9779268" cy="5500838"/>
          </a:xfrm>
          <a:prstGeom prst="rect">
            <a:avLst/>
          </a:prstGeom>
        </p:spPr>
      </p:pic>
      <p:sp>
        <p:nvSpPr>
          <p:cNvPr id="4" name="Title 3">
            <a:extLst>
              <a:ext uri="{FF2B5EF4-FFF2-40B4-BE49-F238E27FC236}">
                <a16:creationId xmlns:a16="http://schemas.microsoft.com/office/drawing/2014/main" id="{9D5C8001-B263-4474-B29B-B7B41F34A4BD}"/>
              </a:ext>
            </a:extLst>
          </p:cNvPr>
          <p:cNvSpPr>
            <a:spLocks noGrp="1"/>
          </p:cNvSpPr>
          <p:nvPr>
            <p:ph type="ctrTitle"/>
          </p:nvPr>
        </p:nvSpPr>
        <p:spPr>
          <a:xfrm>
            <a:off x="504731" y="275347"/>
            <a:ext cx="9144000" cy="842665"/>
          </a:xfrm>
        </p:spPr>
        <p:txBody>
          <a:bodyPr>
            <a:normAutofit/>
          </a:bodyPr>
          <a:lstStyle/>
          <a:p>
            <a:pPr algn="l"/>
            <a:r>
              <a:rPr lang="en-US" sz="5400" dirty="0">
                <a:ln w="6350">
                  <a:noFill/>
                </a:ln>
                <a:latin typeface="Century Gothic" panose="020B0502020202020204" pitchFamily="34" charset="0"/>
              </a:rPr>
              <a:t>Driving on the Moon</a:t>
            </a:r>
          </a:p>
        </p:txBody>
      </p:sp>
    </p:spTree>
    <p:extLst>
      <p:ext uri="{BB962C8B-B14F-4D97-AF65-F5344CB8AC3E}">
        <p14:creationId xmlns:p14="http://schemas.microsoft.com/office/powerpoint/2010/main" val="1689609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1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lstStyle/>
          <a:p>
            <a:r>
              <a:rPr lang="en-US" dirty="0"/>
              <a:t>Apollo 12 Traverses</a:t>
            </a:r>
          </a:p>
        </p:txBody>
      </p:sp>
      <p:pic>
        <p:nvPicPr>
          <p:cNvPr id="10" name="Picture 9" descr="A map of the Apollo 15 travers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8295" y="0"/>
            <a:ext cx="5555411" cy="6858000"/>
          </a:xfrm>
          <a:prstGeom prst="rect">
            <a:avLst/>
          </a:prstGeom>
        </p:spPr>
      </p:pic>
    </p:spTree>
    <p:extLst>
      <p:ext uri="{BB962C8B-B14F-4D97-AF65-F5344CB8AC3E}">
        <p14:creationId xmlns:p14="http://schemas.microsoft.com/office/powerpoint/2010/main" val="2450369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lstStyle/>
          <a:p>
            <a:r>
              <a:rPr lang="en-US" dirty="0"/>
              <a:t>Apollo 12 Traverses</a:t>
            </a:r>
          </a:p>
        </p:txBody>
      </p:sp>
      <p:pic>
        <p:nvPicPr>
          <p:cNvPr id="3" name="Picture 2" descr="A map of the Apollo 15 traverses overlain on a map of Manhattan, New York City."/>
          <p:cNvPicPr>
            <a:picLocks noChangeAspect="1"/>
          </p:cNvPicPr>
          <p:nvPr/>
        </p:nvPicPr>
        <p:blipFill>
          <a:blip r:embed="rId3"/>
          <a:stretch>
            <a:fillRect/>
          </a:stretch>
        </p:blipFill>
        <p:spPr>
          <a:xfrm>
            <a:off x="3341540" y="0"/>
            <a:ext cx="5508920" cy="6886150"/>
          </a:xfrm>
          <a:prstGeom prst="rect">
            <a:avLst/>
          </a:prstGeom>
        </p:spPr>
      </p:pic>
      <p:sp>
        <p:nvSpPr>
          <p:cNvPr id="5" name="Rectangle 4">
            <a:extLst>
              <a:ext uri="{FF2B5EF4-FFF2-40B4-BE49-F238E27FC236}">
                <a16:creationId xmlns:a16="http://schemas.microsoft.com/office/drawing/2014/main" id="{0E3DEF1A-DBD2-4FA4-8E54-290EDC867091}"/>
              </a:ext>
            </a:extLst>
          </p:cNvPr>
          <p:cNvSpPr/>
          <p:nvPr/>
        </p:nvSpPr>
        <p:spPr>
          <a:xfrm>
            <a:off x="8850460" y="6611779"/>
            <a:ext cx="2662970" cy="246221"/>
          </a:xfrm>
          <a:prstGeom prst="rect">
            <a:avLst/>
          </a:prstGeom>
        </p:spPr>
        <p:txBody>
          <a:bodyPr wrap="square">
            <a:spAutoFit/>
          </a:bodyPr>
          <a:lstStyle/>
          <a:p>
            <a:pPr defTabSz="914400"/>
            <a:r>
              <a:rPr lang="en-US" sz="1000" dirty="0">
                <a:latin typeface="Century Gothic"/>
              </a:rPr>
              <a:t>Thomas </a:t>
            </a:r>
            <a:r>
              <a:rPr lang="en-US" sz="1000" dirty="0" err="1">
                <a:latin typeface="Century Gothic"/>
              </a:rPr>
              <a:t>Schwagmeier</a:t>
            </a:r>
            <a:r>
              <a:rPr lang="en-US" sz="1000" dirty="0">
                <a:latin typeface="Century Gothic"/>
              </a:rPr>
              <a:t> and Eric M. Jones</a:t>
            </a:r>
          </a:p>
        </p:txBody>
      </p:sp>
    </p:spTree>
    <p:extLst>
      <p:ext uri="{BB962C8B-B14F-4D97-AF65-F5344CB8AC3E}">
        <p14:creationId xmlns:p14="http://schemas.microsoft.com/office/powerpoint/2010/main" val="22583931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Apollo 12 landing site, as imaged by the Lunar Reconnaissance Orbiter Camera</a:t>
            </a:r>
          </a:p>
        </p:txBody>
      </p:sp>
      <p:pic>
        <p:nvPicPr>
          <p:cNvPr id="3074" name="Picture 2" descr="Side-looking view of the Apollo 15 travers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930" y="-4141"/>
            <a:ext cx="6862140" cy="686214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0E3DEF1A-DBD2-4FA4-8E54-290EDC867091}"/>
              </a:ext>
            </a:extLst>
          </p:cNvPr>
          <p:cNvSpPr/>
          <p:nvPr/>
        </p:nvSpPr>
        <p:spPr>
          <a:xfrm>
            <a:off x="9527070" y="6577054"/>
            <a:ext cx="2662970" cy="246221"/>
          </a:xfrm>
          <a:prstGeom prst="rect">
            <a:avLst/>
          </a:prstGeom>
        </p:spPr>
        <p:txBody>
          <a:bodyPr wrap="square">
            <a:spAutoFit/>
          </a:bodyPr>
          <a:lstStyle/>
          <a:p>
            <a:pPr defTabSz="914400"/>
            <a:r>
              <a:rPr lang="en-US" sz="1000" dirty="0">
                <a:latin typeface="Century Gothic"/>
              </a:rPr>
              <a:t>NASA/GSFC/Arizona State University </a:t>
            </a:r>
          </a:p>
        </p:txBody>
      </p:sp>
    </p:spTree>
    <p:extLst>
      <p:ext uri="{BB962C8B-B14F-4D97-AF65-F5344CB8AC3E}">
        <p14:creationId xmlns:p14="http://schemas.microsoft.com/office/powerpoint/2010/main" val="3624242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Apollo 12 landing site, as imaged by the Lunar Reconnaissance Orbiter Camera</a:t>
            </a:r>
          </a:p>
        </p:txBody>
      </p:sp>
      <p:pic>
        <p:nvPicPr>
          <p:cNvPr id="5" name="Picture 4" descr="A zoomed in version of the Apollo 15 landing site, as imaged by the Lunar Reconnaissance Orbiter Camera (taken on March 2, 2010)."/>
          <p:cNvPicPr>
            <a:picLocks noChangeAspect="1"/>
          </p:cNvPicPr>
          <p:nvPr/>
        </p:nvPicPr>
        <p:blipFill rotWithShape="1">
          <a:blip r:embed="rId3">
            <a:extLst>
              <a:ext uri="{28A0092B-C50C-407E-A947-70E740481C1C}">
                <a14:useLocalDpi xmlns:a14="http://schemas.microsoft.com/office/drawing/2010/main" val="0"/>
              </a:ext>
            </a:extLst>
          </a:blip>
          <a:srcRect t="3199" b="890"/>
          <a:stretch/>
        </p:blipFill>
        <p:spPr>
          <a:xfrm>
            <a:off x="0" y="0"/>
            <a:ext cx="12192000" cy="6858000"/>
          </a:xfrm>
          <a:prstGeom prst="rect">
            <a:avLst/>
          </a:prstGeom>
        </p:spPr>
      </p:pic>
    </p:spTree>
    <p:extLst>
      <p:ext uri="{BB962C8B-B14F-4D97-AF65-F5344CB8AC3E}">
        <p14:creationId xmlns:p14="http://schemas.microsoft.com/office/powerpoint/2010/main" val="28812908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70D50778-C119-4C81-979C-B50A647045EC}"/>
              </a:ext>
            </a:extLst>
          </p:cNvPr>
          <p:cNvSpPr>
            <a:spLocks noGrp="1"/>
          </p:cNvSpPr>
          <p:nvPr>
            <p:ph type="ctrTitle"/>
          </p:nvPr>
        </p:nvSpPr>
        <p:spPr>
          <a:xfrm>
            <a:off x="350286" y="2995864"/>
            <a:ext cx="4009043" cy="866272"/>
          </a:xfrm>
        </p:spPr>
        <p:txBody>
          <a:bodyPr>
            <a:normAutofit/>
          </a:bodyPr>
          <a:lstStyle/>
          <a:p>
            <a:pPr algn="l"/>
            <a:r>
              <a:rPr lang="en-US" sz="5400" dirty="0">
                <a:ln w="6350">
                  <a:noFill/>
                </a:ln>
                <a:latin typeface="Century Gothic" panose="020B0502020202020204" pitchFamily="34" charset="0"/>
              </a:rPr>
              <a:t>Hadley </a:t>
            </a:r>
            <a:r>
              <a:rPr lang="en-US" sz="5400" dirty="0" err="1">
                <a:ln w="6350">
                  <a:noFill/>
                </a:ln>
                <a:latin typeface="Century Gothic" panose="020B0502020202020204" pitchFamily="34" charset="0"/>
              </a:rPr>
              <a:t>Rille</a:t>
            </a:r>
            <a:endParaRPr lang="en-US" sz="5400" dirty="0">
              <a:ln w="6350">
                <a:noFill/>
              </a:ln>
              <a:latin typeface="Century Gothic" panose="020B0502020202020204" pitchFamily="34" charset="0"/>
            </a:endParaRPr>
          </a:p>
        </p:txBody>
      </p:sp>
      <p:pic>
        <p:nvPicPr>
          <p:cNvPr id="2050" name="Picture 2" descr="This frame from Jim Irwin’s EVA-3 Station 9a pan shows the bend of Hadley Rille near Elbow Crater.">
            <a:extLst>
              <a:ext uri="{FF2B5EF4-FFF2-40B4-BE49-F238E27FC236}">
                <a16:creationId xmlns:a16="http://schemas.microsoft.com/office/drawing/2014/main" id="{B91B6001-63AB-4C83-BA05-375398BBDAD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842"/>
          <a:stretch/>
        </p:blipFill>
        <p:spPr bwMode="auto">
          <a:xfrm>
            <a:off x="4687503" y="5791"/>
            <a:ext cx="7154211" cy="6852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30765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ost-flight photo of the Postal Kit with a mission patch added. ">
            <a:extLst>
              <a:ext uri="{FF2B5EF4-FFF2-40B4-BE49-F238E27FC236}">
                <a16:creationId xmlns:a16="http://schemas.microsoft.com/office/drawing/2014/main" id="{1F4C35C1-2B21-4731-9162-8B0D18A047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604" t="4808" r="4521" b="4022"/>
          <a:stretch/>
        </p:blipFill>
        <p:spPr bwMode="auto">
          <a:xfrm>
            <a:off x="5130265" y="978959"/>
            <a:ext cx="7061735" cy="530706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1"/>
          <p:cNvSpPr txBox="1">
            <a:spLocks/>
          </p:cNvSpPr>
          <p:nvPr/>
        </p:nvSpPr>
        <p:spPr>
          <a:xfrm>
            <a:off x="524563" y="571975"/>
            <a:ext cx="8090047" cy="749860"/>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Moon Mail</a:t>
            </a:r>
          </a:p>
        </p:txBody>
      </p:sp>
      <p:sp>
        <p:nvSpPr>
          <p:cNvPr id="3" name="Title 2" hidden="1"/>
          <p:cNvSpPr>
            <a:spLocks noGrp="1"/>
          </p:cNvSpPr>
          <p:nvPr>
            <p:ph type="ctrTitle"/>
          </p:nvPr>
        </p:nvSpPr>
        <p:spPr/>
        <p:txBody>
          <a:bodyPr>
            <a:normAutofit/>
          </a:bodyPr>
          <a:lstStyle/>
          <a:p>
            <a:r>
              <a:rPr lang="en-US"/>
              <a:t>Apollo Lunar Surface Experiment Package</a:t>
            </a:r>
            <a:endParaRPr lang="en-US" dirty="0"/>
          </a:p>
        </p:txBody>
      </p:sp>
      <p:pic>
        <p:nvPicPr>
          <p:cNvPr id="1026" name="Picture 2" descr="Photo of the First Day Cover cancelled on the Moon by Dave Scott during the EVA-3 close-out on August 2, 1971.">
            <a:extLst>
              <a:ext uri="{FF2B5EF4-FFF2-40B4-BE49-F238E27FC236}">
                <a16:creationId xmlns:a16="http://schemas.microsoft.com/office/drawing/2014/main" id="{3F700B7C-A753-4651-9616-E0A2593306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593986"/>
            <a:ext cx="5285742" cy="3031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12518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34BB2B6-854C-494D-BA0A-F32F7BA0E4E1}"/>
              </a:ext>
            </a:extLst>
          </p:cNvPr>
          <p:cNvSpPr txBox="1">
            <a:spLocks/>
          </p:cNvSpPr>
          <p:nvPr/>
        </p:nvSpPr>
        <p:spPr>
          <a:xfrm>
            <a:off x="524563" y="3429000"/>
            <a:ext cx="4316943" cy="993698"/>
          </a:xfrm>
          <a:prstGeom prst="rect">
            <a:avLst/>
          </a:prstGeom>
          <a:solidFill>
            <a:srgbClr val="000000">
              <a:alpha val="50196"/>
            </a:srgbClr>
          </a:solidFill>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3200" dirty="0">
                <a:latin typeface="Century Gothic" panose="020B0502020202020204" pitchFamily="34" charset="0"/>
              </a:rPr>
              <a:t>Confirming Galileo’s law of free fall</a:t>
            </a:r>
          </a:p>
        </p:txBody>
      </p:sp>
      <p:sp>
        <p:nvSpPr>
          <p:cNvPr id="6" name="Title 11"/>
          <p:cNvSpPr txBox="1">
            <a:spLocks/>
          </p:cNvSpPr>
          <p:nvPr/>
        </p:nvSpPr>
        <p:spPr>
          <a:xfrm>
            <a:off x="524563" y="571975"/>
            <a:ext cx="8090047" cy="749860"/>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 Feather &amp; a Hammer</a:t>
            </a:r>
          </a:p>
        </p:txBody>
      </p:sp>
      <p:sp>
        <p:nvSpPr>
          <p:cNvPr id="3" name="Title 2" hidden="1"/>
          <p:cNvSpPr>
            <a:spLocks noGrp="1"/>
          </p:cNvSpPr>
          <p:nvPr>
            <p:ph type="ctrTitle"/>
          </p:nvPr>
        </p:nvSpPr>
        <p:spPr/>
        <p:txBody>
          <a:bodyPr>
            <a:normAutofit/>
          </a:bodyPr>
          <a:lstStyle/>
          <a:p>
            <a:r>
              <a:rPr lang="en-US"/>
              <a:t>Apollo Lunar Surface Experiment Package</a:t>
            </a:r>
            <a:endParaRPr lang="en-US" dirty="0"/>
          </a:p>
        </p:txBody>
      </p:sp>
      <p:pic>
        <p:nvPicPr>
          <p:cNvPr id="2" name="Feather&amp;Hammer" descr="Video showing Dave Scott demonstrating Galileo's discovery about falling objects in gravity fields.">
            <a:hlinkClick r:id="" action="ppaction://media"/>
            <a:extLst>
              <a:ext uri="{FF2B5EF4-FFF2-40B4-BE49-F238E27FC236}">
                <a16:creationId xmlns:a16="http://schemas.microsoft.com/office/drawing/2014/main" id="{7BE5A969-6B1B-4DBA-B47D-6E76AAD9AED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159141" y="1583354"/>
            <a:ext cx="7032859" cy="5274645"/>
          </a:xfrm>
          <a:prstGeom prst="rect">
            <a:avLst/>
          </a:prstGeom>
        </p:spPr>
      </p:pic>
    </p:spTree>
    <p:extLst>
      <p:ext uri="{BB962C8B-B14F-4D97-AF65-F5344CB8AC3E}">
        <p14:creationId xmlns:p14="http://schemas.microsoft.com/office/powerpoint/2010/main" val="2097999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0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ainting depicting the Apollo 15 feather/hammer demo, created by Apollo 12 astronaut and artist, Alan Bean.">
            <a:extLst>
              <a:ext uri="{FF2B5EF4-FFF2-40B4-BE49-F238E27FC236}">
                <a16:creationId xmlns:a16="http://schemas.microsoft.com/office/drawing/2014/main" id="{FB0306F8-937E-4F6C-BC6F-24D794530AD9}"/>
              </a:ext>
            </a:extLst>
          </p:cNvPr>
          <p:cNvPicPr>
            <a:picLocks noChangeAspect="1"/>
          </p:cNvPicPr>
          <p:nvPr/>
        </p:nvPicPr>
        <p:blipFill>
          <a:blip r:embed="rId3"/>
          <a:stretch>
            <a:fillRect/>
          </a:stretch>
        </p:blipFill>
        <p:spPr>
          <a:xfrm>
            <a:off x="4783039" y="0"/>
            <a:ext cx="5340246" cy="6858000"/>
          </a:xfrm>
          <a:prstGeom prst="rect">
            <a:avLst/>
          </a:prstGeom>
        </p:spPr>
      </p:pic>
      <p:sp>
        <p:nvSpPr>
          <p:cNvPr id="6" name="Title 11"/>
          <p:cNvSpPr txBox="1">
            <a:spLocks/>
          </p:cNvSpPr>
          <p:nvPr/>
        </p:nvSpPr>
        <p:spPr>
          <a:xfrm>
            <a:off x="351310" y="2716730"/>
            <a:ext cx="4037811" cy="1424540"/>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 Feather &amp; a Hammer</a:t>
            </a:r>
          </a:p>
        </p:txBody>
      </p:sp>
      <p:sp>
        <p:nvSpPr>
          <p:cNvPr id="3" name="Title 2" hidden="1"/>
          <p:cNvSpPr>
            <a:spLocks noGrp="1"/>
          </p:cNvSpPr>
          <p:nvPr>
            <p:ph type="ctrTitle"/>
          </p:nvPr>
        </p:nvSpPr>
        <p:spPr/>
        <p:txBody>
          <a:bodyPr>
            <a:normAutofit/>
          </a:bodyPr>
          <a:lstStyle/>
          <a:p>
            <a:r>
              <a:rPr lang="en-US"/>
              <a:t>Apollo Lunar Surface Experiment Package</a:t>
            </a:r>
            <a:endParaRPr lang="en-US" dirty="0"/>
          </a:p>
        </p:txBody>
      </p:sp>
      <p:sp>
        <p:nvSpPr>
          <p:cNvPr id="7" name="Rectangle 6">
            <a:extLst>
              <a:ext uri="{FF2B5EF4-FFF2-40B4-BE49-F238E27FC236}">
                <a16:creationId xmlns:a16="http://schemas.microsoft.com/office/drawing/2014/main" id="{F703690B-57F1-45E7-88AD-06E8F601B0EB}"/>
              </a:ext>
            </a:extLst>
          </p:cNvPr>
          <p:cNvSpPr/>
          <p:nvPr/>
        </p:nvSpPr>
        <p:spPr>
          <a:xfrm>
            <a:off x="10123285" y="6611779"/>
            <a:ext cx="913834" cy="246221"/>
          </a:xfrm>
          <a:prstGeom prst="rect">
            <a:avLst/>
          </a:prstGeom>
        </p:spPr>
        <p:txBody>
          <a:bodyPr wrap="square">
            <a:spAutoFit/>
          </a:bodyPr>
          <a:lstStyle/>
          <a:p>
            <a:pPr defTabSz="914400"/>
            <a:r>
              <a:rPr lang="en-US" sz="1000" dirty="0">
                <a:latin typeface="Century Gothic"/>
              </a:rPr>
              <a:t>Alan Bean</a:t>
            </a:r>
          </a:p>
        </p:txBody>
      </p:sp>
    </p:spTree>
    <p:extLst>
      <p:ext uri="{BB962C8B-B14F-4D97-AF65-F5344CB8AC3E}">
        <p14:creationId xmlns:p14="http://schemas.microsoft.com/office/powerpoint/2010/main" val="10947699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ave Scott created a small memorial at the final Lunar Roving Vehicle parking place to honor the astronauts and cosmonauts who had died prior to Apollo 15. Their names are inscribed in alphabetical order on the displayed plaque. Also shown is a figurine representing a fallen astronaut.">
            <a:extLst>
              <a:ext uri="{FF2B5EF4-FFF2-40B4-BE49-F238E27FC236}">
                <a16:creationId xmlns:a16="http://schemas.microsoft.com/office/drawing/2014/main" id="{CF957E99-E26B-4F7D-9D18-8C841A16403B}"/>
              </a:ext>
            </a:extLst>
          </p:cNvPr>
          <p:cNvPicPr>
            <a:picLocks noChangeAspect="1"/>
          </p:cNvPicPr>
          <p:nvPr/>
        </p:nvPicPr>
        <p:blipFill>
          <a:blip r:embed="rId3"/>
          <a:stretch>
            <a:fillRect/>
          </a:stretch>
        </p:blipFill>
        <p:spPr>
          <a:xfrm>
            <a:off x="2693348" y="0"/>
            <a:ext cx="6805304" cy="6858000"/>
          </a:xfrm>
          <a:prstGeom prst="rect">
            <a:avLst/>
          </a:prstGeom>
        </p:spPr>
      </p:pic>
      <p:sp>
        <p:nvSpPr>
          <p:cNvPr id="5" name="Title 11"/>
          <p:cNvSpPr txBox="1">
            <a:spLocks/>
          </p:cNvSpPr>
          <p:nvPr/>
        </p:nvSpPr>
        <p:spPr>
          <a:xfrm>
            <a:off x="2693348" y="533473"/>
            <a:ext cx="6805303" cy="814063"/>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pPr algn="ctr"/>
            <a:r>
              <a:rPr lang="en-US" sz="5400" dirty="0">
                <a:ln w="6350">
                  <a:noFill/>
                </a:ln>
                <a:latin typeface="Century Gothic" panose="020B0502020202020204" pitchFamily="34" charset="0"/>
              </a:rPr>
              <a:t>A Lunar Memorial</a:t>
            </a:r>
          </a:p>
        </p:txBody>
      </p:sp>
      <p:sp>
        <p:nvSpPr>
          <p:cNvPr id="2" name="Title 1" hidden="1"/>
          <p:cNvSpPr>
            <a:spLocks noGrp="1"/>
          </p:cNvSpPr>
          <p:nvPr>
            <p:ph type="ctrTitle"/>
          </p:nvPr>
        </p:nvSpPr>
        <p:spPr/>
        <p:txBody>
          <a:bodyPr/>
          <a:lstStyle/>
          <a:p>
            <a:r>
              <a:rPr lang="en-US" dirty="0"/>
              <a:t>Surface Experiments on the Moon</a:t>
            </a:r>
          </a:p>
        </p:txBody>
      </p:sp>
    </p:spTree>
    <p:extLst>
      <p:ext uri="{BB962C8B-B14F-4D97-AF65-F5344CB8AC3E}">
        <p14:creationId xmlns:p14="http://schemas.microsoft.com/office/powerpoint/2010/main" val="23030128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pollo 15 Scientific Instrument Module (SIM) bay viewed from the lunar module during Rev 49, after rendezvous.">
            <a:extLst>
              <a:ext uri="{FF2B5EF4-FFF2-40B4-BE49-F238E27FC236}">
                <a16:creationId xmlns:a16="http://schemas.microsoft.com/office/drawing/2014/main" id="{9F5F13C8-2F8C-4B19-B092-C9A32DFDB8D4}"/>
              </a:ext>
            </a:extLst>
          </p:cNvPr>
          <p:cNvPicPr>
            <a:picLocks noChangeAspect="1"/>
          </p:cNvPicPr>
          <p:nvPr/>
        </p:nvPicPr>
        <p:blipFill rotWithShape="1">
          <a:blip r:embed="rId3"/>
          <a:srcRect r="6694"/>
          <a:stretch/>
        </p:blipFill>
        <p:spPr>
          <a:xfrm>
            <a:off x="5842292" y="0"/>
            <a:ext cx="6349708" cy="6858000"/>
          </a:xfrm>
          <a:prstGeom prst="rect">
            <a:avLst/>
          </a:prstGeom>
        </p:spPr>
      </p:pic>
      <p:sp>
        <p:nvSpPr>
          <p:cNvPr id="4" name="Content Placeholder 2">
            <a:extLst>
              <a:ext uri="{FF2B5EF4-FFF2-40B4-BE49-F238E27FC236}">
                <a16:creationId xmlns:a16="http://schemas.microsoft.com/office/drawing/2014/main" id="{55D729C9-E1C4-4C00-A79A-58E34608080C}"/>
              </a:ext>
            </a:extLst>
          </p:cNvPr>
          <p:cNvSpPr txBox="1">
            <a:spLocks/>
          </p:cNvSpPr>
          <p:nvPr/>
        </p:nvSpPr>
        <p:spPr>
          <a:xfrm>
            <a:off x="493279" y="2169676"/>
            <a:ext cx="5330005" cy="3528479"/>
          </a:xfrm>
          <a:prstGeom prst="rect">
            <a:avLst/>
          </a:prstGeom>
          <a:noFill/>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3200" dirty="0">
                <a:latin typeface="Century Gothic" panose="020B0502020202020204" pitchFamily="34" charset="0"/>
              </a:rPr>
              <a:t>Metric and Panoramic Cameras</a:t>
            </a:r>
          </a:p>
          <a:p>
            <a:pPr marL="171450" indent="-171450" algn="l">
              <a:buFont typeface="Arial" panose="020B0604020202020204" pitchFamily="34" charset="0"/>
              <a:buChar char="•"/>
            </a:pPr>
            <a:r>
              <a:rPr lang="en-US" sz="3200" dirty="0">
                <a:latin typeface="Century Gothic" panose="020B0502020202020204" pitchFamily="34" charset="0"/>
              </a:rPr>
              <a:t>Laser Altimeter</a:t>
            </a:r>
          </a:p>
          <a:p>
            <a:pPr marL="171450" indent="-171450" algn="l">
              <a:buFont typeface="Arial" panose="020B0604020202020204" pitchFamily="34" charset="0"/>
              <a:buChar char="•"/>
            </a:pPr>
            <a:r>
              <a:rPr lang="en-US" sz="3200" dirty="0">
                <a:latin typeface="Century Gothic" panose="020B0502020202020204" pitchFamily="34" charset="0"/>
              </a:rPr>
              <a:t>S-Band Transponder Experiment</a:t>
            </a:r>
          </a:p>
          <a:p>
            <a:pPr marL="171450" indent="-171450" algn="l">
              <a:buFont typeface="Arial" panose="020B0604020202020204" pitchFamily="34" charset="0"/>
              <a:buChar char="•"/>
            </a:pPr>
            <a:r>
              <a:rPr lang="en-US" sz="3200" dirty="0">
                <a:latin typeface="Century Gothic" panose="020B0502020202020204" pitchFamily="34" charset="0"/>
              </a:rPr>
              <a:t>X-ray Fluorescence Spectrometer Experiment</a:t>
            </a:r>
          </a:p>
        </p:txBody>
      </p:sp>
      <p:sp>
        <p:nvSpPr>
          <p:cNvPr id="5" name="Title 11"/>
          <p:cNvSpPr txBox="1">
            <a:spLocks/>
          </p:cNvSpPr>
          <p:nvPr/>
        </p:nvSpPr>
        <p:spPr>
          <a:xfrm>
            <a:off x="493279" y="571975"/>
            <a:ext cx="9622873" cy="749860"/>
          </a:xfrm>
          <a:prstGeom prst="rect">
            <a:avLst/>
          </a:prstGeom>
        </p:spPr>
        <p:txBody>
          <a:bodyPr vert="horz" lIns="91440" tIns="45720" rIns="91440" bIns="45720" rtlCol="0" anchor="b">
            <a:normAutofit fontScale="92500"/>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Science Experiments in Orbit (1)</a:t>
            </a:r>
          </a:p>
        </p:txBody>
      </p:sp>
      <p:sp>
        <p:nvSpPr>
          <p:cNvPr id="2" name="Title 1" hidden="1"/>
          <p:cNvSpPr>
            <a:spLocks noGrp="1"/>
          </p:cNvSpPr>
          <p:nvPr>
            <p:ph type="ctrTitle"/>
          </p:nvPr>
        </p:nvSpPr>
        <p:spPr/>
        <p:txBody>
          <a:bodyPr/>
          <a:lstStyle/>
          <a:p>
            <a:r>
              <a:rPr lang="en-US" dirty="0"/>
              <a:t>Surface Experiments on the Moon</a:t>
            </a:r>
          </a:p>
        </p:txBody>
      </p:sp>
    </p:spTree>
    <p:extLst>
      <p:ext uri="{BB962C8B-B14F-4D97-AF65-F5344CB8AC3E}">
        <p14:creationId xmlns:p14="http://schemas.microsoft.com/office/powerpoint/2010/main" val="24266225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pollo 15 Scientific Instrument Module (SIM) bay viewed from the lunar module during Rev 49, after rendezvous.">
            <a:extLst>
              <a:ext uri="{FF2B5EF4-FFF2-40B4-BE49-F238E27FC236}">
                <a16:creationId xmlns:a16="http://schemas.microsoft.com/office/drawing/2014/main" id="{62D05876-36EF-46C5-8EA5-5AB9093E0BDE}"/>
              </a:ext>
            </a:extLst>
          </p:cNvPr>
          <p:cNvPicPr>
            <a:picLocks noChangeAspect="1"/>
          </p:cNvPicPr>
          <p:nvPr/>
        </p:nvPicPr>
        <p:blipFill rotWithShape="1">
          <a:blip r:embed="rId3"/>
          <a:srcRect r="6694"/>
          <a:stretch/>
        </p:blipFill>
        <p:spPr>
          <a:xfrm>
            <a:off x="5842292" y="0"/>
            <a:ext cx="6349708" cy="6858000"/>
          </a:xfrm>
          <a:prstGeom prst="rect">
            <a:avLst/>
          </a:prstGeom>
        </p:spPr>
      </p:pic>
      <p:sp>
        <p:nvSpPr>
          <p:cNvPr id="4" name="Content Placeholder 2">
            <a:extLst>
              <a:ext uri="{FF2B5EF4-FFF2-40B4-BE49-F238E27FC236}">
                <a16:creationId xmlns:a16="http://schemas.microsoft.com/office/drawing/2014/main" id="{55D729C9-E1C4-4C00-A79A-58E34608080C}"/>
              </a:ext>
            </a:extLst>
          </p:cNvPr>
          <p:cNvSpPr txBox="1">
            <a:spLocks/>
          </p:cNvSpPr>
          <p:nvPr/>
        </p:nvSpPr>
        <p:spPr>
          <a:xfrm>
            <a:off x="428701" y="2088681"/>
            <a:ext cx="5478170" cy="3570973"/>
          </a:xfrm>
          <a:prstGeom prst="rect">
            <a:avLst/>
          </a:prstGeom>
          <a:noFill/>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3200" dirty="0">
                <a:latin typeface="Century Gothic" panose="020B0502020202020204" pitchFamily="34" charset="0"/>
              </a:rPr>
              <a:t>Gamma-ray Spectrometer Experiment </a:t>
            </a:r>
          </a:p>
          <a:p>
            <a:pPr marL="171450" indent="-171450" algn="l">
              <a:buFont typeface="Arial" panose="020B0604020202020204" pitchFamily="34" charset="0"/>
              <a:buChar char="•"/>
            </a:pPr>
            <a:r>
              <a:rPr lang="en-US" sz="3200" dirty="0">
                <a:latin typeface="Century Gothic" panose="020B0502020202020204" pitchFamily="34" charset="0"/>
              </a:rPr>
              <a:t>Alpha Particle Spectrometer Experiment </a:t>
            </a:r>
          </a:p>
          <a:p>
            <a:pPr marL="171450" indent="-171450" algn="l">
              <a:buFont typeface="Arial" panose="020B0604020202020204" pitchFamily="34" charset="0"/>
              <a:buChar char="•"/>
            </a:pPr>
            <a:r>
              <a:rPr lang="en-US" sz="3200" dirty="0">
                <a:latin typeface="Century Gothic" panose="020B0502020202020204" pitchFamily="34" charset="0"/>
              </a:rPr>
              <a:t>Orbital Mass Spectrometer Experiment</a:t>
            </a:r>
          </a:p>
          <a:p>
            <a:pPr marL="171450" indent="-171450" algn="l">
              <a:buFont typeface="Arial" panose="020B0604020202020204" pitchFamily="34" charset="0"/>
              <a:buChar char="•"/>
            </a:pPr>
            <a:r>
              <a:rPr lang="en-US" sz="3200" dirty="0">
                <a:latin typeface="Century Gothic" panose="020B0502020202020204" pitchFamily="34" charset="0"/>
              </a:rPr>
              <a:t>Bistatic Radar Experiment</a:t>
            </a:r>
          </a:p>
        </p:txBody>
      </p:sp>
      <p:sp>
        <p:nvSpPr>
          <p:cNvPr id="2" name="Title 1" hidden="1"/>
          <p:cNvSpPr>
            <a:spLocks noGrp="1"/>
          </p:cNvSpPr>
          <p:nvPr>
            <p:ph type="ctrTitle"/>
          </p:nvPr>
        </p:nvSpPr>
        <p:spPr/>
        <p:txBody>
          <a:bodyPr/>
          <a:lstStyle/>
          <a:p>
            <a:r>
              <a:rPr lang="en-US" dirty="0"/>
              <a:t>Surface Experiments on the Moon</a:t>
            </a:r>
          </a:p>
        </p:txBody>
      </p:sp>
      <p:sp>
        <p:nvSpPr>
          <p:cNvPr id="8" name="Title 11">
            <a:extLst>
              <a:ext uri="{FF2B5EF4-FFF2-40B4-BE49-F238E27FC236}">
                <a16:creationId xmlns:a16="http://schemas.microsoft.com/office/drawing/2014/main" id="{477BBDA2-6EF3-4D5E-91F8-D5C7252E5D99}"/>
              </a:ext>
            </a:extLst>
          </p:cNvPr>
          <p:cNvSpPr txBox="1">
            <a:spLocks/>
          </p:cNvSpPr>
          <p:nvPr/>
        </p:nvSpPr>
        <p:spPr>
          <a:xfrm>
            <a:off x="493279" y="571975"/>
            <a:ext cx="9651748" cy="749860"/>
          </a:xfrm>
          <a:prstGeom prst="rect">
            <a:avLst/>
          </a:prstGeom>
        </p:spPr>
        <p:txBody>
          <a:bodyPr vert="horz" lIns="91440" tIns="45720" rIns="91440" bIns="45720" rtlCol="0" anchor="b">
            <a:normAutofit fontScale="92500"/>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Science Experiments in Orbit (2)</a:t>
            </a:r>
          </a:p>
        </p:txBody>
      </p:sp>
    </p:spTree>
    <p:extLst>
      <p:ext uri="{BB962C8B-B14F-4D97-AF65-F5344CB8AC3E}">
        <p14:creationId xmlns:p14="http://schemas.microsoft.com/office/powerpoint/2010/main" val="36677259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1"/>
          <p:cNvSpPr txBox="1">
            <a:spLocks/>
          </p:cNvSpPr>
          <p:nvPr/>
        </p:nvSpPr>
        <p:spPr>
          <a:xfrm>
            <a:off x="539981" y="452694"/>
            <a:ext cx="4230316" cy="1458957"/>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Launching a Subsatellite</a:t>
            </a:r>
          </a:p>
        </p:txBody>
      </p:sp>
      <p:sp>
        <p:nvSpPr>
          <p:cNvPr id="2" name="Title 1" hidden="1"/>
          <p:cNvSpPr>
            <a:spLocks noGrp="1"/>
          </p:cNvSpPr>
          <p:nvPr>
            <p:ph type="ctrTitle"/>
          </p:nvPr>
        </p:nvSpPr>
        <p:spPr/>
        <p:txBody>
          <a:bodyPr/>
          <a:lstStyle/>
          <a:p>
            <a:r>
              <a:rPr lang="en-US" dirty="0"/>
              <a:t>Surface Experiments on the Moon</a:t>
            </a:r>
          </a:p>
        </p:txBody>
      </p:sp>
      <p:pic>
        <p:nvPicPr>
          <p:cNvPr id="3" name="Picture 2" descr="On August 4, 1971, the Apollo 15 crew placed a subsatellite in orbit around the Moon, the first-ever launched by a crewed spacecraft.">
            <a:extLst>
              <a:ext uri="{FF2B5EF4-FFF2-40B4-BE49-F238E27FC236}">
                <a16:creationId xmlns:a16="http://schemas.microsoft.com/office/drawing/2014/main" id="{754108C6-3021-47D2-B15B-202DF991BDA9}"/>
              </a:ext>
            </a:extLst>
          </p:cNvPr>
          <p:cNvPicPr>
            <a:picLocks noChangeAspect="1"/>
          </p:cNvPicPr>
          <p:nvPr/>
        </p:nvPicPr>
        <p:blipFill rotWithShape="1">
          <a:blip r:embed="rId3"/>
          <a:srcRect t="5732"/>
          <a:stretch/>
        </p:blipFill>
        <p:spPr>
          <a:xfrm>
            <a:off x="5310277" y="1"/>
            <a:ext cx="6881723" cy="6857270"/>
          </a:xfrm>
          <a:prstGeom prst="rect">
            <a:avLst/>
          </a:prstGeom>
        </p:spPr>
      </p:pic>
      <p:pic>
        <p:nvPicPr>
          <p:cNvPr id="4" name="Picture 3" descr="An artist's impression of the Apollo 15 Particles and Fields Subsatellite being released into lunar orbit from the Apollo 15 Service Module.">
            <a:extLst>
              <a:ext uri="{FF2B5EF4-FFF2-40B4-BE49-F238E27FC236}">
                <a16:creationId xmlns:a16="http://schemas.microsoft.com/office/drawing/2014/main" id="{B2BAD519-2598-4052-8AAA-75E955F110A6}"/>
              </a:ext>
            </a:extLst>
          </p:cNvPr>
          <p:cNvPicPr>
            <a:picLocks noChangeAspect="1"/>
          </p:cNvPicPr>
          <p:nvPr/>
        </p:nvPicPr>
        <p:blipFill rotWithShape="1">
          <a:blip r:embed="rId4"/>
          <a:srcRect l="526" t="4475" r="2474" b="3105"/>
          <a:stretch/>
        </p:blipFill>
        <p:spPr>
          <a:xfrm>
            <a:off x="0" y="2483318"/>
            <a:ext cx="5310277" cy="3794702"/>
          </a:xfrm>
          <a:prstGeom prst="rect">
            <a:avLst/>
          </a:prstGeom>
        </p:spPr>
      </p:pic>
    </p:spTree>
    <p:extLst>
      <p:ext uri="{BB962C8B-B14F-4D97-AF65-F5344CB8AC3E}">
        <p14:creationId xmlns:p14="http://schemas.microsoft.com/office/powerpoint/2010/main" val="42341923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ASA drawing depicting the Apollo 15 deep space extravehicular activity.">
            <a:extLst>
              <a:ext uri="{FF2B5EF4-FFF2-40B4-BE49-F238E27FC236}">
                <a16:creationId xmlns:a16="http://schemas.microsoft.com/office/drawing/2014/main" id="{20D2A1C0-86EE-471B-A7AB-222A21CADB1B}"/>
              </a:ext>
            </a:extLst>
          </p:cNvPr>
          <p:cNvPicPr>
            <a:picLocks noChangeAspect="1"/>
          </p:cNvPicPr>
          <p:nvPr/>
        </p:nvPicPr>
        <p:blipFill>
          <a:blip r:embed="rId3"/>
          <a:stretch>
            <a:fillRect/>
          </a:stretch>
        </p:blipFill>
        <p:spPr>
          <a:xfrm>
            <a:off x="0" y="1753815"/>
            <a:ext cx="6384024" cy="4799385"/>
          </a:xfrm>
          <a:prstGeom prst="rect">
            <a:avLst/>
          </a:prstGeom>
        </p:spPr>
      </p:pic>
      <p:pic>
        <p:nvPicPr>
          <p:cNvPr id="4" name="Picture 3" descr="Astronaut Al Worden, command module pilot of Apollo 15, floats in space outside the spacecraft during his trans-Earth extravehicular activity.">
            <a:extLst>
              <a:ext uri="{FF2B5EF4-FFF2-40B4-BE49-F238E27FC236}">
                <a16:creationId xmlns:a16="http://schemas.microsoft.com/office/drawing/2014/main" id="{5E1ED105-EEAB-455D-9E36-491ACD6FC1AF}"/>
              </a:ext>
            </a:extLst>
          </p:cNvPr>
          <p:cNvPicPr>
            <a:picLocks noChangeAspect="1"/>
          </p:cNvPicPr>
          <p:nvPr/>
        </p:nvPicPr>
        <p:blipFill>
          <a:blip r:embed="rId4"/>
          <a:stretch>
            <a:fillRect/>
          </a:stretch>
        </p:blipFill>
        <p:spPr>
          <a:xfrm rot="5400000">
            <a:off x="6856570" y="1217772"/>
            <a:ext cx="4799386" cy="5871473"/>
          </a:xfrm>
          <a:prstGeom prst="rect">
            <a:avLst/>
          </a:prstGeom>
        </p:spPr>
      </p:pic>
      <p:sp>
        <p:nvSpPr>
          <p:cNvPr id="7" name="Title 3">
            <a:extLst>
              <a:ext uri="{FF2B5EF4-FFF2-40B4-BE49-F238E27FC236}">
                <a16:creationId xmlns:a16="http://schemas.microsoft.com/office/drawing/2014/main" id="{DE45A4D1-C248-4A17-9102-1BE2E9ECA7E8}"/>
              </a:ext>
            </a:extLst>
          </p:cNvPr>
          <p:cNvSpPr>
            <a:spLocks noGrp="1"/>
          </p:cNvSpPr>
          <p:nvPr>
            <p:ph type="ctrTitle"/>
          </p:nvPr>
        </p:nvSpPr>
        <p:spPr>
          <a:xfrm>
            <a:off x="0" y="474351"/>
            <a:ext cx="12192000" cy="842665"/>
          </a:xfrm>
        </p:spPr>
        <p:txBody>
          <a:bodyPr>
            <a:normAutofit/>
          </a:bodyPr>
          <a:lstStyle/>
          <a:p>
            <a:pPr algn="l"/>
            <a:r>
              <a:rPr lang="en-US" sz="5400" dirty="0">
                <a:ln w="6350">
                  <a:noFill/>
                </a:ln>
                <a:latin typeface="Century Gothic" panose="020B0502020202020204" pitchFamily="34" charset="0"/>
              </a:rPr>
              <a:t>Spacewalk: A Long Way from Home</a:t>
            </a:r>
          </a:p>
        </p:txBody>
      </p:sp>
    </p:spTree>
    <p:extLst>
      <p:ext uri="{BB962C8B-B14F-4D97-AF65-F5344CB8AC3E}">
        <p14:creationId xmlns:p14="http://schemas.microsoft.com/office/powerpoint/2010/main" val="17281630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ctrTitle"/>
          </p:nvPr>
        </p:nvSpPr>
        <p:spPr/>
        <p:txBody>
          <a:bodyPr/>
          <a:lstStyle/>
          <a:p>
            <a:r>
              <a:rPr lang="en-US" dirty="0"/>
              <a:t>Splashdown</a:t>
            </a:r>
          </a:p>
        </p:txBody>
      </p:sp>
      <p:pic>
        <p:nvPicPr>
          <p:cNvPr id="3074" name="Picture 2" descr="Apollo 15 descends toward splashdown with one fouled chute.">
            <a:extLst>
              <a:ext uri="{FF2B5EF4-FFF2-40B4-BE49-F238E27FC236}">
                <a16:creationId xmlns:a16="http://schemas.microsoft.com/office/drawing/2014/main" id="{C870D76D-878E-41FC-A872-D7E1BB8776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974" r="354"/>
          <a:stretch/>
        </p:blipFill>
        <p:spPr bwMode="auto">
          <a:xfrm>
            <a:off x="403123" y="0"/>
            <a:ext cx="580689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The Apollo 15 command module splashing down into the Pacific Ocean.">
            <a:extLst>
              <a:ext uri="{FF2B5EF4-FFF2-40B4-BE49-F238E27FC236}">
                <a16:creationId xmlns:a16="http://schemas.microsoft.com/office/drawing/2014/main" id="{7098638E-2900-4DDA-A90F-C4E1612A892D}"/>
              </a:ext>
            </a:extLst>
          </p:cNvPr>
          <p:cNvPicPr>
            <a:picLocks noChangeAspect="1"/>
          </p:cNvPicPr>
          <p:nvPr/>
        </p:nvPicPr>
        <p:blipFill>
          <a:blip r:embed="rId4"/>
          <a:stretch>
            <a:fillRect/>
          </a:stretch>
        </p:blipFill>
        <p:spPr>
          <a:xfrm>
            <a:off x="6764490" y="0"/>
            <a:ext cx="5024387" cy="3930215"/>
          </a:xfrm>
          <a:prstGeom prst="rect">
            <a:avLst/>
          </a:prstGeom>
        </p:spPr>
      </p:pic>
      <p:pic>
        <p:nvPicPr>
          <p:cNvPr id="3076" name="Picture 4" descr="The Apollo 15 astronauts in good spirits after leaving their spacecraft and awaiting helicopter pickup from a life raft during recovery operations.">
            <a:extLst>
              <a:ext uri="{FF2B5EF4-FFF2-40B4-BE49-F238E27FC236}">
                <a16:creationId xmlns:a16="http://schemas.microsoft.com/office/drawing/2014/main" id="{F1A207A3-7029-46F0-A50D-85841EC2C92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5257" r="4586" b="14911"/>
          <a:stretch/>
        </p:blipFill>
        <p:spPr bwMode="auto">
          <a:xfrm>
            <a:off x="6764489" y="4026309"/>
            <a:ext cx="5024387" cy="283169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1"/>
          <p:cNvSpPr txBox="1">
            <a:spLocks/>
          </p:cNvSpPr>
          <p:nvPr/>
        </p:nvSpPr>
        <p:spPr>
          <a:xfrm>
            <a:off x="4075701" y="3054070"/>
            <a:ext cx="4040598" cy="749860"/>
          </a:xfrm>
          <a:prstGeom prst="rect">
            <a:avLst/>
          </a:prstGeom>
          <a:solidFill>
            <a:srgbClr val="000000">
              <a:alpha val="50196"/>
            </a:srgbClr>
          </a:solidFill>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Splashdown</a:t>
            </a:r>
          </a:p>
        </p:txBody>
      </p:sp>
    </p:spTree>
    <p:extLst>
      <p:ext uri="{BB962C8B-B14F-4D97-AF65-F5344CB8AC3E}">
        <p14:creationId xmlns:p14="http://schemas.microsoft.com/office/powerpoint/2010/main" val="16366427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pollo 15 basalt 15555, one of the largest individual lunar samples collected during the Apollo program.&#10;">
            <a:extLst>
              <a:ext uri="{FF2B5EF4-FFF2-40B4-BE49-F238E27FC236}">
                <a16:creationId xmlns:a16="http://schemas.microsoft.com/office/drawing/2014/main" id="{F753E539-53E6-4E6F-B90D-E5955333956B}"/>
              </a:ext>
            </a:extLst>
          </p:cNvPr>
          <p:cNvPicPr>
            <a:picLocks noChangeAspect="1"/>
          </p:cNvPicPr>
          <p:nvPr/>
        </p:nvPicPr>
        <p:blipFill>
          <a:blip r:embed="rId3"/>
          <a:stretch>
            <a:fillRect/>
          </a:stretch>
        </p:blipFill>
        <p:spPr>
          <a:xfrm>
            <a:off x="6453637" y="1848051"/>
            <a:ext cx="5737829" cy="4586438"/>
          </a:xfrm>
          <a:prstGeom prst="rect">
            <a:avLst/>
          </a:prstGeom>
        </p:spPr>
      </p:pic>
      <p:sp>
        <p:nvSpPr>
          <p:cNvPr id="3" name="Title 2" hidden="1"/>
          <p:cNvSpPr>
            <a:spLocks noGrp="1"/>
          </p:cNvSpPr>
          <p:nvPr>
            <p:ph type="ctrTitle"/>
          </p:nvPr>
        </p:nvSpPr>
        <p:spPr/>
        <p:txBody>
          <a:bodyPr/>
          <a:lstStyle/>
          <a:p>
            <a:r>
              <a:rPr lang="en-US" dirty="0"/>
              <a:t>Returned Samples</a:t>
            </a:r>
          </a:p>
        </p:txBody>
      </p:sp>
      <p:sp>
        <p:nvSpPr>
          <p:cNvPr id="9" name="Title 11"/>
          <p:cNvSpPr txBox="1">
            <a:spLocks/>
          </p:cNvSpPr>
          <p:nvPr/>
        </p:nvSpPr>
        <p:spPr>
          <a:xfrm>
            <a:off x="814220" y="571975"/>
            <a:ext cx="8079581"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Returned Samples</a:t>
            </a:r>
          </a:p>
        </p:txBody>
      </p:sp>
      <p:pic>
        <p:nvPicPr>
          <p:cNvPr id="5" name="Picture 4" descr="Dave Scott and Joe Allen (EVA CapCom/mission scientist) examine sample 15415 in the Lunar Receiving Lab after the flight.">
            <a:extLst>
              <a:ext uri="{FF2B5EF4-FFF2-40B4-BE49-F238E27FC236}">
                <a16:creationId xmlns:a16="http://schemas.microsoft.com/office/drawing/2014/main" id="{1849A61C-BC5A-4764-B3B6-85BADB34B95D}"/>
              </a:ext>
            </a:extLst>
          </p:cNvPr>
          <p:cNvPicPr>
            <a:picLocks noChangeAspect="1"/>
          </p:cNvPicPr>
          <p:nvPr/>
        </p:nvPicPr>
        <p:blipFill rotWithShape="1">
          <a:blip r:embed="rId4"/>
          <a:srcRect r="8867"/>
          <a:stretch/>
        </p:blipFill>
        <p:spPr>
          <a:xfrm>
            <a:off x="0" y="1848052"/>
            <a:ext cx="6391075" cy="4586437"/>
          </a:xfrm>
          <a:prstGeom prst="rect">
            <a:avLst/>
          </a:prstGeom>
        </p:spPr>
      </p:pic>
    </p:spTree>
    <p:extLst>
      <p:ext uri="{BB962C8B-B14F-4D97-AF65-F5344CB8AC3E}">
        <p14:creationId xmlns:p14="http://schemas.microsoft.com/office/powerpoint/2010/main" val="7115264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ample 15415, a 269 gram piece of pure anorthosite – dubbed the “Genesis Rock” by the press – that Dave and Jim collected at Spur Crater during EVA-2.">
            <a:extLst>
              <a:ext uri="{FF2B5EF4-FFF2-40B4-BE49-F238E27FC236}">
                <a16:creationId xmlns:a16="http://schemas.microsoft.com/office/drawing/2014/main" id="{B13A4635-90CE-4227-BA3C-219E6326EED6}"/>
              </a:ext>
            </a:extLst>
          </p:cNvPr>
          <p:cNvPicPr>
            <a:picLocks noChangeAspect="1"/>
          </p:cNvPicPr>
          <p:nvPr/>
        </p:nvPicPr>
        <p:blipFill>
          <a:blip r:embed="rId3"/>
          <a:stretch>
            <a:fillRect/>
          </a:stretch>
        </p:blipFill>
        <p:spPr>
          <a:xfrm>
            <a:off x="3552524" y="0"/>
            <a:ext cx="6858000" cy="6858000"/>
          </a:xfrm>
          <a:prstGeom prst="rect">
            <a:avLst/>
          </a:prstGeom>
        </p:spPr>
      </p:pic>
      <p:sp>
        <p:nvSpPr>
          <p:cNvPr id="3" name="Title 2" hidden="1"/>
          <p:cNvSpPr>
            <a:spLocks noGrp="1"/>
          </p:cNvSpPr>
          <p:nvPr>
            <p:ph type="ctrTitle"/>
          </p:nvPr>
        </p:nvSpPr>
        <p:spPr/>
        <p:txBody>
          <a:bodyPr/>
          <a:lstStyle/>
          <a:p>
            <a:r>
              <a:rPr lang="en-US" dirty="0"/>
              <a:t>Returned Samples</a:t>
            </a:r>
          </a:p>
        </p:txBody>
      </p:sp>
      <p:sp>
        <p:nvSpPr>
          <p:cNvPr id="9" name="Title 11"/>
          <p:cNvSpPr txBox="1">
            <a:spLocks/>
          </p:cNvSpPr>
          <p:nvPr/>
        </p:nvSpPr>
        <p:spPr>
          <a:xfrm>
            <a:off x="496587" y="2694709"/>
            <a:ext cx="2767180" cy="1468582"/>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Genesis Rock</a:t>
            </a:r>
          </a:p>
        </p:txBody>
      </p:sp>
    </p:spTree>
    <p:extLst>
      <p:ext uri="{BB962C8B-B14F-4D97-AF65-F5344CB8AC3E}">
        <p14:creationId xmlns:p14="http://schemas.microsoft.com/office/powerpoint/2010/main" val="9880221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stronaut Jim Irwin is at the back of the Lunar Roving Vehicle, and St. George Crater and Hadley C are in the distance.">
            <a:extLst>
              <a:ext uri="{FF2B5EF4-FFF2-40B4-BE49-F238E27FC236}">
                <a16:creationId xmlns:a16="http://schemas.microsoft.com/office/drawing/2014/main" id="{DD2EDF4A-63B2-4495-A857-2EFCCAA03584}"/>
              </a:ext>
            </a:extLst>
          </p:cNvPr>
          <p:cNvPicPr>
            <a:picLocks noChangeAspect="1"/>
          </p:cNvPicPr>
          <p:nvPr/>
        </p:nvPicPr>
        <p:blipFill rotWithShape="1">
          <a:blip r:embed="rId3"/>
          <a:srcRect l="4554" t="-3909" r="-1" b="3909"/>
          <a:stretch/>
        </p:blipFill>
        <p:spPr>
          <a:xfrm>
            <a:off x="4851132" y="1963737"/>
            <a:ext cx="7340867" cy="4894263"/>
          </a:xfrm>
          <a:prstGeom prst="rect">
            <a:avLst/>
          </a:prstGeom>
        </p:spPr>
      </p:pic>
      <p:sp>
        <p:nvSpPr>
          <p:cNvPr id="7" name="Content Placeholder 2">
            <a:extLst>
              <a:ext uri="{FF2B5EF4-FFF2-40B4-BE49-F238E27FC236}">
                <a16:creationId xmlns:a16="http://schemas.microsoft.com/office/drawing/2014/main" id="{021EF46C-A961-49F3-9EA3-A9F583936F87}"/>
              </a:ext>
            </a:extLst>
          </p:cNvPr>
          <p:cNvSpPr txBox="1">
            <a:spLocks/>
          </p:cNvSpPr>
          <p:nvPr/>
        </p:nvSpPr>
        <p:spPr>
          <a:xfrm>
            <a:off x="285736" y="1963920"/>
            <a:ext cx="4565396" cy="4355431"/>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3200" b="1" dirty="0">
                <a:latin typeface="Century Gothic" panose="020B0502020202020204" pitchFamily="34" charset="0"/>
              </a:rPr>
              <a:t>18 </a:t>
            </a:r>
            <a:r>
              <a:rPr lang="en-US" sz="3200" b="1" dirty="0" err="1">
                <a:latin typeface="Century Gothic" panose="020B0502020202020204" pitchFamily="34" charset="0"/>
              </a:rPr>
              <a:t>hrs</a:t>
            </a:r>
            <a:r>
              <a:rPr lang="en-US" sz="3200" b="1" dirty="0">
                <a:latin typeface="Century Gothic" panose="020B0502020202020204" pitchFamily="34" charset="0"/>
              </a:rPr>
              <a:t>, 37 min </a:t>
            </a:r>
            <a:r>
              <a:rPr lang="en-US" sz="3200" dirty="0">
                <a:latin typeface="Century Gothic" panose="020B0502020202020204" pitchFamily="34" charset="0"/>
              </a:rPr>
              <a:t>spent outside the lander</a:t>
            </a:r>
          </a:p>
          <a:p>
            <a:pPr marL="171450" indent="-171450" algn="l">
              <a:buFont typeface="Arial" panose="020B0604020202020204" pitchFamily="34" charset="0"/>
              <a:buChar char="•"/>
            </a:pPr>
            <a:r>
              <a:rPr lang="en-US" sz="3200" b="1" dirty="0">
                <a:latin typeface="Century Gothic" panose="020B0502020202020204" pitchFamily="34" charset="0"/>
              </a:rPr>
              <a:t>17.3 mi (28 km)</a:t>
            </a:r>
            <a:r>
              <a:rPr lang="en-US" sz="3200" dirty="0">
                <a:latin typeface="Century Gothic" panose="020B0502020202020204" pitchFamily="34" charset="0"/>
              </a:rPr>
              <a:t> total length of EVA drive traverses</a:t>
            </a:r>
          </a:p>
          <a:p>
            <a:pPr marL="171450" indent="-171450" algn="l">
              <a:buFont typeface="Arial" panose="020B0604020202020204" pitchFamily="34" charset="0"/>
              <a:buChar char="•"/>
            </a:pPr>
            <a:r>
              <a:rPr lang="en-US" sz="3200" b="1" dirty="0">
                <a:latin typeface="Century Gothic" panose="020B0502020202020204" pitchFamily="34" charset="0"/>
              </a:rPr>
              <a:t>170 </a:t>
            </a:r>
            <a:r>
              <a:rPr lang="en-US" sz="3200" b="1" dirty="0" err="1">
                <a:latin typeface="Century Gothic" panose="020B0502020202020204" pitchFamily="34" charset="0"/>
              </a:rPr>
              <a:t>lbs</a:t>
            </a:r>
            <a:r>
              <a:rPr lang="en-US" sz="3200" b="1" dirty="0">
                <a:latin typeface="Century Gothic" panose="020B0502020202020204" pitchFamily="34" charset="0"/>
              </a:rPr>
              <a:t> (77 kg) </a:t>
            </a:r>
            <a:r>
              <a:rPr lang="en-US" sz="3200" dirty="0">
                <a:latin typeface="Century Gothic" panose="020B0502020202020204" pitchFamily="34" charset="0"/>
              </a:rPr>
              <a:t>of samples collected</a:t>
            </a:r>
          </a:p>
          <a:p>
            <a:pPr marL="171450" indent="-171450" algn="l">
              <a:buFont typeface="Arial" panose="020B0604020202020204" pitchFamily="34" charset="0"/>
              <a:buChar char="•"/>
            </a:pPr>
            <a:r>
              <a:rPr lang="en-US" sz="3200" b="1" dirty="0">
                <a:latin typeface="Century Gothic" panose="020B0502020202020204" pitchFamily="34" charset="0"/>
              </a:rPr>
              <a:t>295 </a:t>
            </a:r>
            <a:r>
              <a:rPr lang="en-US" sz="3200" b="1" dirty="0" err="1">
                <a:latin typeface="Century Gothic" panose="020B0502020202020204" pitchFamily="34" charset="0"/>
              </a:rPr>
              <a:t>hrs</a:t>
            </a:r>
            <a:r>
              <a:rPr lang="en-US" sz="3200" b="1" dirty="0">
                <a:latin typeface="Century Gothic" panose="020B0502020202020204" pitchFamily="34" charset="0"/>
              </a:rPr>
              <a:t> (~12 days) </a:t>
            </a:r>
            <a:r>
              <a:rPr lang="en-US" sz="3200" dirty="0">
                <a:latin typeface="Century Gothic" panose="020B0502020202020204" pitchFamily="34" charset="0"/>
              </a:rPr>
              <a:t>total mission time</a:t>
            </a:r>
          </a:p>
        </p:txBody>
      </p:sp>
      <p:sp>
        <p:nvSpPr>
          <p:cNvPr id="5" name="Title 11"/>
          <p:cNvSpPr txBox="1">
            <a:spLocks/>
          </p:cNvSpPr>
          <p:nvPr/>
        </p:nvSpPr>
        <p:spPr>
          <a:xfrm>
            <a:off x="211757" y="685402"/>
            <a:ext cx="8633920"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By the Numbers</a:t>
            </a:r>
          </a:p>
        </p:txBody>
      </p:sp>
      <p:sp>
        <p:nvSpPr>
          <p:cNvPr id="2" name="Title 1" hidden="1"/>
          <p:cNvSpPr>
            <a:spLocks noGrp="1"/>
          </p:cNvSpPr>
          <p:nvPr>
            <p:ph type="ctrTitle"/>
          </p:nvPr>
        </p:nvSpPr>
        <p:spPr/>
        <p:txBody>
          <a:bodyPr/>
          <a:lstStyle/>
          <a:p>
            <a:r>
              <a:rPr lang="en-US" dirty="0"/>
              <a:t>By the Numbers</a:t>
            </a:r>
          </a:p>
        </p:txBody>
      </p:sp>
    </p:spTree>
    <p:extLst>
      <p:ext uri="{BB962C8B-B14F-4D97-AF65-F5344CB8AC3E}">
        <p14:creationId xmlns:p14="http://schemas.microsoft.com/office/powerpoint/2010/main" val="3194007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pollo 15 Command Module" title="Apollo 15 Command Module"/>
          <p:cNvPicPr>
            <a:picLocks noChangeAspect="1"/>
          </p:cNvPicPr>
          <p:nvPr/>
        </p:nvPicPr>
        <p:blipFill>
          <a:blip r:embed="rId3"/>
          <a:stretch>
            <a:fillRect/>
          </a:stretch>
        </p:blipFill>
        <p:spPr>
          <a:xfrm>
            <a:off x="5860473" y="2109354"/>
            <a:ext cx="6331527" cy="4748646"/>
          </a:xfrm>
          <a:prstGeom prst="rect">
            <a:avLst/>
          </a:prstGeom>
          <a:ln>
            <a:noFill/>
          </a:ln>
          <a:effectLst/>
        </p:spPr>
      </p:pic>
      <p:sp>
        <p:nvSpPr>
          <p:cNvPr id="6" name="Content Placeholder 2"/>
          <p:cNvSpPr txBox="1">
            <a:spLocks/>
          </p:cNvSpPr>
          <p:nvPr/>
        </p:nvSpPr>
        <p:spPr>
          <a:xfrm>
            <a:off x="614523" y="2621768"/>
            <a:ext cx="5060326" cy="267855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28600" lvl="0" indent="-228600" algn="l">
              <a:buFont typeface="Arial" panose="020B0604020202020204" pitchFamily="34" charset="0"/>
              <a:buChar char="•"/>
            </a:pPr>
            <a:r>
              <a:rPr lang="en-US" sz="3200" dirty="0">
                <a:latin typeface="Century Gothic" panose="020B0502020202020204" pitchFamily="34" charset="0"/>
              </a:rPr>
              <a:t>Name: “Endeavour”</a:t>
            </a:r>
          </a:p>
          <a:p>
            <a:pPr marL="228600" lvl="0" indent="-228600" algn="l">
              <a:buFont typeface="Arial" panose="020B0604020202020204" pitchFamily="34" charset="0"/>
              <a:buChar char="•"/>
            </a:pPr>
            <a:r>
              <a:rPr lang="en-US" sz="3200" dirty="0">
                <a:latin typeface="Century Gothic" panose="020B0502020202020204" pitchFamily="34" charset="0"/>
              </a:rPr>
              <a:t>Location:</a:t>
            </a:r>
          </a:p>
          <a:p>
            <a:pPr marL="685800" lvl="1" indent="-228600" algn="l">
              <a:buFont typeface="Arial" panose="020B0604020202020204" pitchFamily="34" charset="0"/>
              <a:buChar char="•"/>
            </a:pPr>
            <a:r>
              <a:rPr lang="en-US" sz="2800" dirty="0">
                <a:latin typeface="Century Gothic" panose="020B0502020202020204" pitchFamily="34" charset="0"/>
              </a:rPr>
              <a:t>National Museum of the United States Air Force</a:t>
            </a:r>
          </a:p>
          <a:p>
            <a:pPr marL="685800" lvl="1" indent="-228600" algn="l">
              <a:buFont typeface="Arial" panose="020B0604020202020204" pitchFamily="34" charset="0"/>
              <a:buChar char="•"/>
            </a:pPr>
            <a:r>
              <a:rPr lang="en-US" sz="2800" dirty="0">
                <a:latin typeface="Century Gothic" panose="020B0502020202020204" pitchFamily="34" charset="0"/>
              </a:rPr>
              <a:t>Wright-Patterson Air Force Base, Dayton, OH</a:t>
            </a:r>
          </a:p>
        </p:txBody>
      </p:sp>
      <p:sp>
        <p:nvSpPr>
          <p:cNvPr id="7" name="Title 3">
            <a:extLst>
              <a:ext uri="{FF2B5EF4-FFF2-40B4-BE49-F238E27FC236}">
                <a16:creationId xmlns:a16="http://schemas.microsoft.com/office/drawing/2014/main" id="{C32A0C30-F897-4D58-A81C-33512758F2F9}"/>
              </a:ext>
            </a:extLst>
          </p:cNvPr>
          <p:cNvSpPr>
            <a:spLocks noGrp="1"/>
          </p:cNvSpPr>
          <p:nvPr>
            <p:ph type="ctrTitle"/>
          </p:nvPr>
        </p:nvSpPr>
        <p:spPr>
          <a:xfrm>
            <a:off x="553355" y="564104"/>
            <a:ext cx="10242987" cy="842665"/>
          </a:xfrm>
        </p:spPr>
        <p:txBody>
          <a:bodyPr>
            <a:normAutofit/>
          </a:bodyPr>
          <a:lstStyle/>
          <a:p>
            <a:pPr algn="l"/>
            <a:r>
              <a:rPr lang="en-US" sz="5400" dirty="0">
                <a:ln w="6350">
                  <a:noFill/>
                </a:ln>
                <a:latin typeface="Century Gothic" panose="020B0502020202020204" pitchFamily="34" charset="0"/>
              </a:rPr>
              <a:t>Apollo 15 Command Module</a:t>
            </a:r>
          </a:p>
        </p:txBody>
      </p:sp>
    </p:spTree>
    <p:extLst>
      <p:ext uri="{BB962C8B-B14F-4D97-AF65-F5344CB8AC3E}">
        <p14:creationId xmlns:p14="http://schemas.microsoft.com/office/powerpoint/2010/main" val="39021580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lstStyle/>
          <a:p>
            <a:r>
              <a:rPr lang="en-US" dirty="0">
                <a:ln w="6350">
                  <a:noFill/>
                </a:ln>
                <a:latin typeface="Century Gothic" panose="020B0502020202020204" pitchFamily="34" charset="0"/>
              </a:rPr>
              <a:t>More Info</a:t>
            </a:r>
            <a:endParaRPr lang="en-US" dirty="0"/>
          </a:p>
        </p:txBody>
      </p:sp>
      <p:pic>
        <p:nvPicPr>
          <p:cNvPr id="3" name="Picture 2" descr="Jim Irwin’s view from EVA-1’s Elbow Crater, Station 1. Beyond the crater, the west-trending portion of the rille skirts the base of the mountain and then turns south again.">
            <a:extLst>
              <a:ext uri="{FF2B5EF4-FFF2-40B4-BE49-F238E27FC236}">
                <a16:creationId xmlns:a16="http://schemas.microsoft.com/office/drawing/2014/main" id="{D367CF69-113C-4578-A9B9-FA6ED487CE3E}"/>
              </a:ext>
            </a:extLst>
          </p:cNvPr>
          <p:cNvPicPr>
            <a:picLocks noChangeAspect="1"/>
          </p:cNvPicPr>
          <p:nvPr/>
        </p:nvPicPr>
        <p:blipFill>
          <a:blip r:embed="rId3"/>
          <a:stretch>
            <a:fillRect/>
          </a:stretch>
        </p:blipFill>
        <p:spPr>
          <a:xfrm>
            <a:off x="5371723" y="0"/>
            <a:ext cx="6820277" cy="6858000"/>
          </a:xfrm>
          <a:prstGeom prst="rect">
            <a:avLst/>
          </a:prstGeom>
        </p:spPr>
      </p:pic>
      <p:sp>
        <p:nvSpPr>
          <p:cNvPr id="7" name="Title 11"/>
          <p:cNvSpPr txBox="1">
            <a:spLocks/>
          </p:cNvSpPr>
          <p:nvPr/>
        </p:nvSpPr>
        <p:spPr>
          <a:xfrm>
            <a:off x="-165627" y="2404782"/>
            <a:ext cx="5711021" cy="1535367"/>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pPr algn="ctr"/>
            <a:r>
              <a:rPr lang="en-US" sz="8800" dirty="0">
                <a:ln w="6350">
                  <a:noFill/>
                </a:ln>
                <a:latin typeface="Century Gothic" panose="020B0502020202020204" pitchFamily="34" charset="0"/>
              </a:rPr>
              <a:t>More Info</a:t>
            </a:r>
          </a:p>
        </p:txBody>
      </p:sp>
    </p:spTree>
    <p:extLst>
      <p:ext uri="{BB962C8B-B14F-4D97-AF65-F5344CB8AC3E}">
        <p14:creationId xmlns:p14="http://schemas.microsoft.com/office/powerpoint/2010/main" val="3645061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The lunar near side and far side are shown, along with the landing sites of the six Apollo missions to land on the Moon." title="Apollo Landing Sites">
            <a:extLst>
              <a:ext uri="{FF2B5EF4-FFF2-40B4-BE49-F238E27FC236}">
                <a16:creationId xmlns:a16="http://schemas.microsoft.com/office/drawing/2014/main" id="{5EA5D42A-60C8-416E-90DB-82577387A579}"/>
              </a:ext>
            </a:extLst>
          </p:cNvPr>
          <p:cNvGrpSpPr/>
          <p:nvPr/>
        </p:nvGrpSpPr>
        <p:grpSpPr>
          <a:xfrm>
            <a:off x="771456" y="1461054"/>
            <a:ext cx="10649088" cy="5241632"/>
            <a:chOff x="1028330" y="1546607"/>
            <a:chExt cx="9438974" cy="4645993"/>
          </a:xfrm>
        </p:grpSpPr>
        <p:pic>
          <p:nvPicPr>
            <p:cNvPr id="7" name="Picture 6" descr="Lunar near side with Apollo landing sites is shown." title="Apollo Landing Sites">
              <a:extLst>
                <a:ext uri="{FF2B5EF4-FFF2-40B4-BE49-F238E27FC236}">
                  <a16:creationId xmlns:a16="http://schemas.microsoft.com/office/drawing/2014/main" id="{EAE8AC25-7248-40E9-B1BA-054A2B8E27B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36"/>
            <a:stretch/>
          </p:blipFill>
          <p:spPr>
            <a:xfrm>
              <a:off x="1028330" y="1552912"/>
              <a:ext cx="4624779" cy="4639688"/>
            </a:xfrm>
            <a:prstGeom prst="rect">
              <a:avLst/>
            </a:prstGeom>
          </p:spPr>
        </p:pic>
        <p:pic>
          <p:nvPicPr>
            <p:cNvPr id="8" name="Picture 7" descr="Lunar far side is shown." title="Lunar Far Side">
              <a:extLst>
                <a:ext uri="{FF2B5EF4-FFF2-40B4-BE49-F238E27FC236}">
                  <a16:creationId xmlns:a16="http://schemas.microsoft.com/office/drawing/2014/main" id="{BFB2A1BF-7756-4E06-BAC4-1EA1A8594B4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72"/>
            <a:stretch/>
          </p:blipFill>
          <p:spPr>
            <a:xfrm>
              <a:off x="5829299" y="1546607"/>
              <a:ext cx="4638005" cy="4645993"/>
            </a:xfrm>
            <a:prstGeom prst="rect">
              <a:avLst/>
            </a:prstGeom>
            <a:ln>
              <a:noFill/>
            </a:ln>
          </p:spPr>
        </p:pic>
      </p:grpSp>
      <p:sp>
        <p:nvSpPr>
          <p:cNvPr id="9" name="Title 11"/>
          <p:cNvSpPr txBox="1">
            <a:spLocks/>
          </p:cNvSpPr>
          <p:nvPr/>
        </p:nvSpPr>
        <p:spPr>
          <a:xfrm>
            <a:off x="814220" y="571975"/>
            <a:ext cx="9721258"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Landing Sites</a:t>
            </a:r>
          </a:p>
        </p:txBody>
      </p:sp>
      <p:sp>
        <p:nvSpPr>
          <p:cNvPr id="3" name="Title 2" hidden="1"/>
          <p:cNvSpPr>
            <a:spLocks noGrp="1"/>
          </p:cNvSpPr>
          <p:nvPr>
            <p:ph type="ctrTitle"/>
          </p:nvPr>
        </p:nvSpPr>
        <p:spPr/>
        <p:txBody>
          <a:bodyPr/>
          <a:lstStyle/>
          <a:p>
            <a:r>
              <a:rPr lang="en-US" dirty="0">
                <a:ln w="6350">
                  <a:noFill/>
                </a:ln>
                <a:latin typeface="Century Gothic" panose="020B0502020202020204" pitchFamily="34" charset="0"/>
              </a:rPr>
              <a:t>Apollo Landing Sites</a:t>
            </a:r>
            <a:endParaRPr lang="en-US" dirty="0"/>
          </a:p>
        </p:txBody>
      </p:sp>
    </p:spTree>
    <p:extLst>
      <p:ext uri="{BB962C8B-B14F-4D97-AF65-F5344CB8AC3E}">
        <p14:creationId xmlns:p14="http://schemas.microsoft.com/office/powerpoint/2010/main" val="18241095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pollo 11 tracks overlain on the Intrepid Sea, Air &amp; Space Museum in NYC." title="Apollo 11 Traverses">
            <a:extLst>
              <a:ext uri="{FF2B5EF4-FFF2-40B4-BE49-F238E27FC236}">
                <a16:creationId xmlns:a16="http://schemas.microsoft.com/office/drawing/2014/main" id="{453906D2-AA58-421F-A2E8-4F554B7A9E8C}"/>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t="18207"/>
          <a:stretch/>
        </p:blipFill>
        <p:spPr>
          <a:xfrm>
            <a:off x="484837" y="1411357"/>
            <a:ext cx="11222327" cy="5446643"/>
          </a:xfrm>
          <a:prstGeom prst="rect">
            <a:avLst/>
          </a:prstGeom>
        </p:spPr>
      </p:pic>
      <p:sp>
        <p:nvSpPr>
          <p:cNvPr id="7" name="Title 11"/>
          <p:cNvSpPr txBox="1">
            <a:spLocks/>
          </p:cNvSpPr>
          <p:nvPr/>
        </p:nvSpPr>
        <p:spPr>
          <a:xfrm>
            <a:off x="415234" y="360219"/>
            <a:ext cx="11361532" cy="749860"/>
          </a:xfrm>
          <a:prstGeom prst="rect">
            <a:avLst/>
          </a:prstGeom>
        </p:spPr>
        <p:txBody>
          <a:bodyPr vert="horz" lIns="91440" tIns="45720" rIns="91440" bIns="45720" rtlCol="0" anchor="b">
            <a:normAutofit fontScale="92500"/>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11 Traverses </a:t>
            </a:r>
            <a:r>
              <a:rPr lang="en-US" sz="5400" dirty="0">
                <a:ln w="6350">
                  <a:noFill/>
                </a:ln>
                <a:latin typeface="Century Gothic" panose="020B0502020202020204" pitchFamily="34" charset="0"/>
                <a:sym typeface="Wingdings" panose="05000000000000000000" pitchFamily="2" charset="2"/>
              </a:rPr>
              <a:t> New York City</a:t>
            </a:r>
            <a:endParaRPr lang="en-US" sz="5400" dirty="0">
              <a:ln w="6350">
                <a:noFill/>
              </a:ln>
              <a:latin typeface="Century Gothic" panose="020B0502020202020204" pitchFamily="34" charset="0"/>
            </a:endParaRPr>
          </a:p>
        </p:txBody>
      </p:sp>
      <p:sp>
        <p:nvSpPr>
          <p:cNvPr id="2" name="Title 1" hidden="1"/>
          <p:cNvSpPr>
            <a:spLocks noGrp="1"/>
          </p:cNvSpPr>
          <p:nvPr>
            <p:ph type="ctrTitle"/>
          </p:nvPr>
        </p:nvSpPr>
        <p:spPr/>
        <p:txBody>
          <a:bodyPr/>
          <a:lstStyle/>
          <a:p>
            <a:r>
              <a:rPr lang="en-US" dirty="0">
                <a:ln w="6350">
                  <a:noFill/>
                </a:ln>
                <a:latin typeface="Century Gothic" panose="020B0502020202020204" pitchFamily="34" charset="0"/>
              </a:rPr>
              <a:t>Apollo 11 Traverses</a:t>
            </a:r>
            <a:endParaRPr lang="en-US" dirty="0"/>
          </a:p>
        </p:txBody>
      </p:sp>
    </p:spTree>
    <p:extLst>
      <p:ext uri="{BB962C8B-B14F-4D97-AF65-F5344CB8AC3E}">
        <p14:creationId xmlns:p14="http://schemas.microsoft.com/office/powerpoint/2010/main" val="28146982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Apollo 12 traverse map superimposed on a simplified map of Rome. ">
            <a:extLst>
              <a:ext uri="{FF2B5EF4-FFF2-40B4-BE49-F238E27FC236}">
                <a16:creationId xmlns:a16="http://schemas.microsoft.com/office/drawing/2014/main" id="{345BD28F-F41F-4366-A150-997AC7C517D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421" b="5474"/>
          <a:stretch/>
        </p:blipFill>
        <p:spPr bwMode="auto">
          <a:xfrm>
            <a:off x="2814186" y="943826"/>
            <a:ext cx="6563628" cy="5914174"/>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hidden="1"/>
          <p:cNvSpPr>
            <a:spLocks noGrp="1"/>
          </p:cNvSpPr>
          <p:nvPr>
            <p:ph type="ctrTitle"/>
          </p:nvPr>
        </p:nvSpPr>
        <p:spPr/>
        <p:txBody>
          <a:bodyPr/>
          <a:lstStyle/>
          <a:p>
            <a:r>
              <a:rPr lang="en-US" dirty="0"/>
              <a:t>Apollo 12 Traverses</a:t>
            </a:r>
          </a:p>
        </p:txBody>
      </p:sp>
      <p:sp>
        <p:nvSpPr>
          <p:cNvPr id="6" name="Title 11">
            <a:extLst>
              <a:ext uri="{FF2B5EF4-FFF2-40B4-BE49-F238E27FC236}">
                <a16:creationId xmlns:a16="http://schemas.microsoft.com/office/drawing/2014/main" id="{BECC888C-B8F4-4B5F-855A-5FC43E97058D}"/>
              </a:ext>
            </a:extLst>
          </p:cNvPr>
          <p:cNvSpPr txBox="1">
            <a:spLocks/>
          </p:cNvSpPr>
          <p:nvPr/>
        </p:nvSpPr>
        <p:spPr>
          <a:xfrm>
            <a:off x="1572800" y="193966"/>
            <a:ext cx="9046400" cy="749860"/>
          </a:xfrm>
          <a:prstGeom prst="rect">
            <a:avLst/>
          </a:prstGeom>
        </p:spPr>
        <p:txBody>
          <a:bodyPr vert="horz" lIns="91440" tIns="45720" rIns="91440" bIns="45720" rtlCol="0" anchor="b">
            <a:normAutofit fontScale="92500"/>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12 Traverses </a:t>
            </a:r>
            <a:r>
              <a:rPr lang="en-US" sz="5400" dirty="0">
                <a:ln w="6350">
                  <a:noFill/>
                </a:ln>
                <a:latin typeface="Century Gothic" panose="020B0502020202020204" pitchFamily="34" charset="0"/>
                <a:sym typeface="Wingdings" panose="05000000000000000000" pitchFamily="2" charset="2"/>
              </a:rPr>
              <a:t> Rome</a:t>
            </a:r>
            <a:endParaRPr lang="en-US" sz="5400" dirty="0">
              <a:ln w="6350">
                <a:noFill/>
              </a:ln>
              <a:latin typeface="Century Gothic" panose="020B0502020202020204" pitchFamily="34" charset="0"/>
            </a:endParaRPr>
          </a:p>
        </p:txBody>
      </p:sp>
    </p:spTree>
    <p:extLst>
      <p:ext uri="{BB962C8B-B14F-4D97-AF65-F5344CB8AC3E}">
        <p14:creationId xmlns:p14="http://schemas.microsoft.com/office/powerpoint/2010/main" val="27217984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lstStyle/>
          <a:p>
            <a:r>
              <a:rPr lang="en-US" dirty="0"/>
              <a:t>Apollo 12 Traverses</a:t>
            </a:r>
          </a:p>
        </p:txBody>
      </p:sp>
      <p:pic>
        <p:nvPicPr>
          <p:cNvPr id="3074" name="Picture 2" descr="Overlay of the Apollo 14 traverse map, derived from high-resolution Lunar Reconnaissance Orbiter Camera images, on a simplified map of Washington D.C. &#10;" title="Apollo 14 Traverse Map &amp; D.C."/>
          <p:cNvPicPr>
            <a:picLocks noChangeAspect="1" noChangeArrowheads="1"/>
          </p:cNvPicPr>
          <p:nvPr/>
        </p:nvPicPr>
        <p:blipFill rotWithShape="1">
          <a:blip r:embed="rId3">
            <a:extLst>
              <a:ext uri="{28A0092B-C50C-407E-A947-70E740481C1C}">
                <a14:useLocalDpi xmlns:a14="http://schemas.microsoft.com/office/drawing/2010/main" val="0"/>
              </a:ext>
            </a:extLst>
          </a:blip>
          <a:srcRect l="1092" t="722" r="947" b="4887"/>
          <a:stretch/>
        </p:blipFill>
        <p:spPr bwMode="auto">
          <a:xfrm>
            <a:off x="1961950" y="1064613"/>
            <a:ext cx="8268101" cy="5793387"/>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1">
            <a:extLst>
              <a:ext uri="{FF2B5EF4-FFF2-40B4-BE49-F238E27FC236}">
                <a16:creationId xmlns:a16="http://schemas.microsoft.com/office/drawing/2014/main" id="{6FFF759E-BC55-4528-8A2A-EEF61729ECA3}"/>
              </a:ext>
            </a:extLst>
          </p:cNvPr>
          <p:cNvSpPr txBox="1">
            <a:spLocks/>
          </p:cNvSpPr>
          <p:nvPr/>
        </p:nvSpPr>
        <p:spPr>
          <a:xfrm>
            <a:off x="402657" y="193966"/>
            <a:ext cx="11386687" cy="749860"/>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14 Traverses </a:t>
            </a:r>
            <a:r>
              <a:rPr lang="en-US" sz="5400" dirty="0">
                <a:ln w="6350">
                  <a:noFill/>
                </a:ln>
                <a:latin typeface="Century Gothic" panose="020B0502020202020204" pitchFamily="34" charset="0"/>
                <a:sym typeface="Wingdings" panose="05000000000000000000" pitchFamily="2" charset="2"/>
              </a:rPr>
              <a:t> Washington, D.C.</a:t>
            </a:r>
            <a:endParaRPr lang="en-US" sz="5400" dirty="0">
              <a:ln w="6350">
                <a:noFill/>
              </a:ln>
              <a:latin typeface="Century Gothic" panose="020B0502020202020204" pitchFamily="34" charset="0"/>
            </a:endParaRPr>
          </a:p>
        </p:txBody>
      </p:sp>
    </p:spTree>
    <p:extLst>
      <p:ext uri="{BB962C8B-B14F-4D97-AF65-F5344CB8AC3E}">
        <p14:creationId xmlns:p14="http://schemas.microsoft.com/office/powerpoint/2010/main" val="1654971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lstStyle/>
          <a:p>
            <a:r>
              <a:rPr lang="en-US" dirty="0"/>
              <a:t>Apollo 12 Traverses</a:t>
            </a:r>
          </a:p>
        </p:txBody>
      </p:sp>
      <p:pic>
        <p:nvPicPr>
          <p:cNvPr id="5" name="Picture 4" descr="The Apollo 16 traverse map superimposed on a simplified map of Sydney.">
            <a:extLst>
              <a:ext uri="{FF2B5EF4-FFF2-40B4-BE49-F238E27FC236}">
                <a16:creationId xmlns:a16="http://schemas.microsoft.com/office/drawing/2014/main" id="{46A5379A-BC17-4D91-95C5-0AC229E66F64}"/>
              </a:ext>
            </a:extLst>
          </p:cNvPr>
          <p:cNvPicPr>
            <a:picLocks noChangeAspect="1"/>
          </p:cNvPicPr>
          <p:nvPr/>
        </p:nvPicPr>
        <p:blipFill>
          <a:blip r:embed="rId3"/>
          <a:stretch>
            <a:fillRect/>
          </a:stretch>
        </p:blipFill>
        <p:spPr>
          <a:xfrm>
            <a:off x="5864994" y="0"/>
            <a:ext cx="4857790" cy="6858000"/>
          </a:xfrm>
          <a:prstGeom prst="rect">
            <a:avLst/>
          </a:prstGeom>
        </p:spPr>
      </p:pic>
      <p:sp>
        <p:nvSpPr>
          <p:cNvPr id="7" name="Title 11">
            <a:extLst>
              <a:ext uri="{FF2B5EF4-FFF2-40B4-BE49-F238E27FC236}">
                <a16:creationId xmlns:a16="http://schemas.microsoft.com/office/drawing/2014/main" id="{E898C325-F148-4E41-BFBE-C84D668E7FD4}"/>
              </a:ext>
            </a:extLst>
          </p:cNvPr>
          <p:cNvSpPr txBox="1">
            <a:spLocks/>
          </p:cNvSpPr>
          <p:nvPr/>
        </p:nvSpPr>
        <p:spPr>
          <a:xfrm>
            <a:off x="633663" y="2327638"/>
            <a:ext cx="4612105" cy="2202724"/>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16 Traverses </a:t>
            </a:r>
            <a:r>
              <a:rPr lang="en-US" sz="5400" dirty="0">
                <a:ln w="6350">
                  <a:noFill/>
                </a:ln>
                <a:latin typeface="Century Gothic" panose="020B0502020202020204" pitchFamily="34" charset="0"/>
                <a:sym typeface="Wingdings" panose="05000000000000000000" pitchFamily="2" charset="2"/>
              </a:rPr>
              <a:t> Sydney</a:t>
            </a:r>
            <a:endParaRPr lang="en-US" sz="5400" dirty="0">
              <a:ln w="6350">
                <a:noFill/>
              </a:ln>
              <a:latin typeface="Century Gothic" panose="020B0502020202020204" pitchFamily="34" charset="0"/>
            </a:endParaRPr>
          </a:p>
        </p:txBody>
      </p:sp>
    </p:spTree>
    <p:extLst>
      <p:ext uri="{BB962C8B-B14F-4D97-AF65-F5344CB8AC3E}">
        <p14:creationId xmlns:p14="http://schemas.microsoft.com/office/powerpoint/2010/main" val="3713752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ircuit board&#10;&#10;Description automatically generated">
            <a:extLst>
              <a:ext uri="{FF2B5EF4-FFF2-40B4-BE49-F238E27FC236}">
                <a16:creationId xmlns:a16="http://schemas.microsoft.com/office/drawing/2014/main" id="{E6492DA9-2EF2-4E26-9381-1591ACA45B0B}"/>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t="352" b="-1"/>
          <a:stretch/>
        </p:blipFill>
        <p:spPr>
          <a:xfrm>
            <a:off x="1190044" y="1337913"/>
            <a:ext cx="9811912" cy="5512938"/>
          </a:xfrm>
          <a:prstGeom prst="rect">
            <a:avLst/>
          </a:prstGeom>
        </p:spPr>
      </p:pic>
      <p:sp>
        <p:nvSpPr>
          <p:cNvPr id="2" name="Title 1" hidden="1"/>
          <p:cNvSpPr>
            <a:spLocks noGrp="1"/>
          </p:cNvSpPr>
          <p:nvPr>
            <p:ph type="ctrTitle"/>
          </p:nvPr>
        </p:nvSpPr>
        <p:spPr/>
        <p:txBody>
          <a:bodyPr/>
          <a:lstStyle/>
          <a:p>
            <a:r>
              <a:rPr lang="en-US" dirty="0">
                <a:ln w="6350">
                  <a:noFill/>
                </a:ln>
                <a:latin typeface="Century Gothic" panose="020B0502020202020204" pitchFamily="34" charset="0"/>
              </a:rPr>
              <a:t>Apollo 17 Traverses</a:t>
            </a:r>
            <a:endParaRPr lang="en-US" dirty="0"/>
          </a:p>
        </p:txBody>
      </p:sp>
      <p:sp>
        <p:nvSpPr>
          <p:cNvPr id="6" name="Title 11">
            <a:extLst>
              <a:ext uri="{FF2B5EF4-FFF2-40B4-BE49-F238E27FC236}">
                <a16:creationId xmlns:a16="http://schemas.microsoft.com/office/drawing/2014/main" id="{15C33E33-0CFC-421E-ADDA-AC0C06346E1B}"/>
              </a:ext>
            </a:extLst>
          </p:cNvPr>
          <p:cNvSpPr txBox="1">
            <a:spLocks/>
          </p:cNvSpPr>
          <p:nvPr/>
        </p:nvSpPr>
        <p:spPr>
          <a:xfrm>
            <a:off x="415234" y="360219"/>
            <a:ext cx="11361532" cy="749860"/>
          </a:xfrm>
          <a:prstGeom prst="rect">
            <a:avLst/>
          </a:prstGeom>
        </p:spPr>
        <p:txBody>
          <a:bodyPr vert="horz" lIns="91440" tIns="45720" rIns="91440" bIns="45720" rtlCol="0" anchor="b">
            <a:normAutofit fontScale="92500"/>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Apollo 17 Traverses </a:t>
            </a:r>
            <a:r>
              <a:rPr lang="en-US" sz="5400" dirty="0">
                <a:ln w="6350">
                  <a:noFill/>
                </a:ln>
                <a:latin typeface="Century Gothic" panose="020B0502020202020204" pitchFamily="34" charset="0"/>
                <a:sym typeface="Wingdings" panose="05000000000000000000" pitchFamily="2" charset="2"/>
              </a:rPr>
              <a:t> New York City</a:t>
            </a:r>
            <a:endParaRPr lang="en-US" sz="5400" dirty="0">
              <a:ln w="6350">
                <a:noFill/>
              </a:ln>
              <a:latin typeface="Century Gothic" panose="020B0502020202020204" pitchFamily="34" charset="0"/>
            </a:endParaRPr>
          </a:p>
        </p:txBody>
      </p:sp>
    </p:spTree>
    <p:extLst>
      <p:ext uri="{BB962C8B-B14F-4D97-AF65-F5344CB8AC3E}">
        <p14:creationId xmlns:p14="http://schemas.microsoft.com/office/powerpoint/2010/main" val="30385042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S. President John F. Kennedy addressing Congress on May 25, 1961." title="U.S. President John F. Kenned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3649" y="1491916"/>
            <a:ext cx="7068351" cy="53660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7" name="Content Placeholder 2"/>
          <p:cNvSpPr txBox="1">
            <a:spLocks/>
          </p:cNvSpPr>
          <p:nvPr/>
        </p:nvSpPr>
        <p:spPr>
          <a:xfrm>
            <a:off x="670364" y="2947182"/>
            <a:ext cx="6644836" cy="2029080"/>
          </a:xfrm>
          <a:prstGeom prst="rect">
            <a:avLst/>
          </a:prstGeom>
          <a:solidFill>
            <a:srgbClr val="000000">
              <a:alpha val="50196"/>
            </a:srgbClr>
          </a:solidFill>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3200" dirty="0">
                <a:latin typeface="Century Gothic" panose="020B0502020202020204" pitchFamily="34" charset="0"/>
              </a:rPr>
              <a:t>The Decision to Go to the Moon</a:t>
            </a:r>
          </a:p>
          <a:p>
            <a:pPr marL="628650" lvl="1" indent="-171450" algn="l">
              <a:buFont typeface="Arial" panose="020B0604020202020204" pitchFamily="34" charset="0"/>
              <a:buChar char="•"/>
            </a:pPr>
            <a:r>
              <a:rPr lang="en-US" sz="2800" dirty="0">
                <a:latin typeface="Century Gothic" panose="020B0502020202020204" pitchFamily="34" charset="0"/>
              </a:rPr>
              <a:t>May 25, 1961</a:t>
            </a:r>
          </a:p>
          <a:p>
            <a:pPr marL="171450" indent="-171450" algn="l">
              <a:buFont typeface="Arial" panose="020B0604020202020204" pitchFamily="34" charset="0"/>
              <a:buChar char="•"/>
            </a:pPr>
            <a:r>
              <a:rPr lang="en-US" sz="3200" dirty="0">
                <a:latin typeface="Century Gothic" panose="020B0502020202020204" pitchFamily="34" charset="0"/>
              </a:rPr>
              <a:t>We Choose to Go to the Moon</a:t>
            </a:r>
          </a:p>
          <a:p>
            <a:pPr marL="628650" lvl="1" indent="-171450" algn="l">
              <a:buFont typeface="Arial" panose="020B0604020202020204" pitchFamily="34" charset="0"/>
              <a:buChar char="•"/>
            </a:pPr>
            <a:r>
              <a:rPr lang="en-US" sz="2800" dirty="0">
                <a:latin typeface="Century Gothic" panose="020B0502020202020204" pitchFamily="34" charset="0"/>
              </a:rPr>
              <a:t>September 12, 1962</a:t>
            </a:r>
          </a:p>
        </p:txBody>
      </p:sp>
      <p:sp>
        <p:nvSpPr>
          <p:cNvPr id="7" name="Title 11"/>
          <p:cNvSpPr txBox="1">
            <a:spLocks/>
          </p:cNvSpPr>
          <p:nvPr/>
        </p:nvSpPr>
        <p:spPr>
          <a:xfrm>
            <a:off x="545864" y="591854"/>
            <a:ext cx="9721258"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JFK’s Speech</a:t>
            </a:r>
          </a:p>
        </p:txBody>
      </p:sp>
      <p:sp>
        <p:nvSpPr>
          <p:cNvPr id="2" name="Title 1" hidden="1"/>
          <p:cNvSpPr>
            <a:spLocks noGrp="1"/>
          </p:cNvSpPr>
          <p:nvPr>
            <p:ph type="title"/>
          </p:nvPr>
        </p:nvSpPr>
        <p:spPr/>
        <p:txBody>
          <a:bodyPr/>
          <a:lstStyle/>
          <a:p>
            <a:r>
              <a:rPr lang="en-US" dirty="0">
                <a:ln w="6350">
                  <a:noFill/>
                </a:ln>
                <a:latin typeface="Century Gothic" panose="020B0502020202020204" pitchFamily="34" charset="0"/>
              </a:rPr>
              <a:t>JFK’s Speech</a:t>
            </a:r>
          </a:p>
        </p:txBody>
      </p:sp>
    </p:spTree>
    <p:extLst>
      <p:ext uri="{BB962C8B-B14F-4D97-AF65-F5344CB8AC3E}">
        <p14:creationId xmlns:p14="http://schemas.microsoft.com/office/powerpoint/2010/main" val="4478665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288759" y="1832089"/>
            <a:ext cx="11903241" cy="4357065"/>
          </a:xfrm>
          <a:prstGeom prst="rect">
            <a:avLst/>
          </a:prstGeom>
          <a:solidFill>
            <a:srgbClr val="000000">
              <a:alpha val="50196"/>
            </a:srgbClr>
          </a:solidFill>
        </p:spPr>
        <p:txBody>
          <a:bodyPr vert="horz" lIns="68580" tIns="34290" rIns="68580" bIns="3429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indent="-171450" algn="l">
              <a:buFont typeface="Arial" panose="020B0604020202020204" pitchFamily="34" charset="0"/>
              <a:buChar char="•"/>
            </a:pPr>
            <a:r>
              <a:rPr lang="en-US" sz="2800" dirty="0">
                <a:latin typeface="Century Gothic" panose="020B0502020202020204" pitchFamily="34" charset="0"/>
              </a:rPr>
              <a:t>Apollo Images:</a:t>
            </a:r>
          </a:p>
          <a:p>
            <a:pPr marL="628650" lvl="1" indent="-171450" algn="l">
              <a:buFont typeface="Arial" panose="020B0604020202020204" pitchFamily="34" charset="0"/>
              <a:buChar char="•"/>
            </a:pPr>
            <a:r>
              <a:rPr lang="en-US" sz="2600" dirty="0">
                <a:solidFill>
                  <a:schemeClr val="accent1">
                    <a:lumMod val="40000"/>
                    <a:lumOff val="60000"/>
                  </a:schemeClr>
                </a:solidFill>
                <a:latin typeface="Century Gothic" panose="020B0502020202020204" pitchFamily="34" charset="0"/>
                <a:hlinkClick r:id="rId3"/>
              </a:rPr>
              <a:t>https://images.nasa.gov/</a:t>
            </a:r>
            <a:endParaRPr lang="en-US" sz="2600" dirty="0">
              <a:solidFill>
                <a:schemeClr val="accent1">
                  <a:lumMod val="40000"/>
                  <a:lumOff val="60000"/>
                </a:schemeClr>
              </a:solidFill>
              <a:latin typeface="Century Gothic" panose="020B0502020202020204" pitchFamily="34" charset="0"/>
            </a:endParaRPr>
          </a:p>
          <a:p>
            <a:pPr marL="628650" lvl="1" indent="-171450" algn="l">
              <a:buFont typeface="Arial" panose="020B0604020202020204" pitchFamily="34" charset="0"/>
              <a:buChar char="•"/>
            </a:pPr>
            <a:r>
              <a:rPr lang="en-US" sz="2600" dirty="0">
                <a:solidFill>
                  <a:schemeClr val="accent1">
                    <a:lumMod val="40000"/>
                    <a:lumOff val="60000"/>
                  </a:schemeClr>
                </a:solidFill>
                <a:latin typeface="Century Gothic" panose="020B0502020202020204" pitchFamily="34" charset="0"/>
                <a:hlinkClick r:id="rId4"/>
              </a:rPr>
              <a:t>https://history.nasa.gov/alsj/a15/images15.html</a:t>
            </a:r>
            <a:endParaRPr lang="en-US" sz="2600" dirty="0">
              <a:solidFill>
                <a:schemeClr val="accent1">
                  <a:lumMod val="40000"/>
                  <a:lumOff val="60000"/>
                </a:schemeClr>
              </a:solidFill>
              <a:latin typeface="Century Gothic" panose="020B0502020202020204" pitchFamily="34" charset="0"/>
              <a:hlinkClick r:id="rId5"/>
            </a:endParaRPr>
          </a:p>
          <a:p>
            <a:pPr marL="628650" lvl="1" indent="-171450" algn="l">
              <a:buFont typeface="Arial" panose="020B0604020202020204" pitchFamily="34" charset="0"/>
              <a:buChar char="•"/>
            </a:pPr>
            <a:r>
              <a:rPr lang="en-US" sz="2600" dirty="0">
                <a:solidFill>
                  <a:schemeClr val="accent1">
                    <a:lumMod val="20000"/>
                    <a:lumOff val="80000"/>
                  </a:schemeClr>
                </a:solidFill>
                <a:latin typeface="Century Gothic" panose="020B0502020202020204" pitchFamily="34" charset="0"/>
                <a:hlinkClick r:id="rId6"/>
              </a:rPr>
              <a:t>http://lroc.sese.asu.edu/featured_sites#ApolloLandingSites</a:t>
            </a:r>
            <a:endParaRPr lang="en-US" sz="2600" dirty="0">
              <a:solidFill>
                <a:schemeClr val="accent1">
                  <a:lumMod val="40000"/>
                  <a:lumOff val="60000"/>
                </a:schemeClr>
              </a:solidFill>
              <a:latin typeface="Century Gothic" panose="020B0502020202020204" pitchFamily="34" charset="0"/>
            </a:endParaRPr>
          </a:p>
          <a:p>
            <a:pPr marL="171450" indent="-171450" algn="l">
              <a:buFont typeface="Arial" panose="020B0604020202020204" pitchFamily="34" charset="0"/>
              <a:buChar char="•"/>
            </a:pPr>
            <a:r>
              <a:rPr lang="en-US" sz="2800" dirty="0">
                <a:latin typeface="Century Gothic" panose="020B0502020202020204" pitchFamily="34" charset="0"/>
              </a:rPr>
              <a:t>Apollo Videos:</a:t>
            </a:r>
          </a:p>
          <a:p>
            <a:pPr marL="628650" lvl="1" indent="-171450" algn="l">
              <a:buFont typeface="Arial" panose="020B0604020202020204" pitchFamily="34" charset="0"/>
              <a:buChar char="•"/>
            </a:pPr>
            <a:r>
              <a:rPr lang="en-US" sz="2600" dirty="0">
                <a:latin typeface="Century Gothic" panose="020B0502020202020204" pitchFamily="34" charset="0"/>
                <a:hlinkClick r:id="rId7"/>
              </a:rPr>
              <a:t>https://svs.gsfc.nasa.gov/Gallery/apollo.html</a:t>
            </a:r>
            <a:r>
              <a:rPr lang="en-US" sz="2600" dirty="0">
                <a:latin typeface="Century Gothic" panose="020B0502020202020204" pitchFamily="34" charset="0"/>
              </a:rPr>
              <a:t> </a:t>
            </a:r>
          </a:p>
          <a:p>
            <a:pPr marL="171450" indent="-171450" algn="l">
              <a:buFont typeface="Arial" panose="020B0604020202020204" pitchFamily="34" charset="0"/>
              <a:buChar char="•"/>
            </a:pPr>
            <a:r>
              <a:rPr lang="en-US" sz="2800" dirty="0">
                <a:latin typeface="Century Gothic" panose="020B0502020202020204" pitchFamily="34" charset="0"/>
              </a:rPr>
              <a:t>Apollo 15 General:</a:t>
            </a:r>
          </a:p>
          <a:p>
            <a:pPr marL="628650" lvl="1" indent="-171450" algn="l">
              <a:buFont typeface="Arial" panose="020B0604020202020204" pitchFamily="34" charset="0"/>
              <a:buChar char="•"/>
            </a:pPr>
            <a:r>
              <a:rPr lang="en-US" sz="2600" dirty="0">
                <a:solidFill>
                  <a:schemeClr val="accent1">
                    <a:lumMod val="20000"/>
                    <a:lumOff val="80000"/>
                  </a:schemeClr>
                </a:solidFill>
                <a:latin typeface="Century Gothic" panose="020B0502020202020204" pitchFamily="34" charset="0"/>
                <a:hlinkClick r:id="rId8"/>
              </a:rPr>
              <a:t>https://nssdc.gsfc.nasa.gov/planetary/lunar/apollo15info.html</a:t>
            </a:r>
            <a:endParaRPr lang="en-US" sz="2600" dirty="0">
              <a:solidFill>
                <a:schemeClr val="accent1">
                  <a:lumMod val="20000"/>
                  <a:lumOff val="80000"/>
                </a:schemeClr>
              </a:solidFill>
              <a:latin typeface="Century Gothic" panose="020B0502020202020204" pitchFamily="34" charset="0"/>
            </a:endParaRPr>
          </a:p>
          <a:p>
            <a:pPr marL="628650" lvl="1" indent="-171450" algn="l">
              <a:buFont typeface="Arial" panose="020B0604020202020204" pitchFamily="34" charset="0"/>
              <a:buChar char="•"/>
            </a:pPr>
            <a:r>
              <a:rPr lang="en-US" sz="2600" dirty="0">
                <a:solidFill>
                  <a:schemeClr val="accent1">
                    <a:lumMod val="20000"/>
                    <a:lumOff val="80000"/>
                  </a:schemeClr>
                </a:solidFill>
                <a:latin typeface="Century Gothic" panose="020B0502020202020204" pitchFamily="34" charset="0"/>
                <a:hlinkClick r:id="rId9"/>
              </a:rPr>
              <a:t>https://www.lpi.usra.edu/lunar/missions/apollo/apollo_15/overview/</a:t>
            </a:r>
            <a:endParaRPr lang="en-US" sz="2600" dirty="0">
              <a:solidFill>
                <a:schemeClr val="accent1">
                  <a:lumMod val="20000"/>
                  <a:lumOff val="80000"/>
                </a:schemeClr>
              </a:solidFill>
              <a:latin typeface="Century Gothic" panose="020B0502020202020204" pitchFamily="34" charset="0"/>
            </a:endParaRPr>
          </a:p>
          <a:p>
            <a:pPr marL="628650" lvl="1" indent="-171450" algn="l">
              <a:buFont typeface="Arial" panose="020B0604020202020204" pitchFamily="34" charset="0"/>
              <a:buChar char="•"/>
            </a:pPr>
            <a:r>
              <a:rPr lang="en-US" sz="2600" dirty="0">
                <a:solidFill>
                  <a:schemeClr val="accent1">
                    <a:lumMod val="20000"/>
                    <a:lumOff val="80000"/>
                  </a:schemeClr>
                </a:solidFill>
                <a:latin typeface="Century Gothic" panose="020B0502020202020204" pitchFamily="34" charset="0"/>
              </a:rPr>
              <a:t>Preliminary Science Report: </a:t>
            </a:r>
            <a:r>
              <a:rPr lang="en-US" sz="2600" dirty="0">
                <a:solidFill>
                  <a:schemeClr val="accent1">
                    <a:lumMod val="20000"/>
                    <a:lumOff val="80000"/>
                  </a:schemeClr>
                </a:solidFill>
                <a:latin typeface="Century Gothic" panose="020B0502020202020204" pitchFamily="34" charset="0"/>
                <a:hlinkClick r:id="rId10"/>
              </a:rPr>
              <a:t>https://www.hq.nasa.gov/alsj/a15/as15psr.pdf </a:t>
            </a:r>
            <a:endParaRPr lang="en-US" sz="2600" dirty="0">
              <a:solidFill>
                <a:schemeClr val="accent1">
                  <a:lumMod val="20000"/>
                  <a:lumOff val="80000"/>
                </a:schemeClr>
              </a:solidFill>
              <a:latin typeface="Century Gothic" panose="020B0502020202020204" pitchFamily="34" charset="0"/>
            </a:endParaRPr>
          </a:p>
        </p:txBody>
      </p:sp>
      <p:sp>
        <p:nvSpPr>
          <p:cNvPr id="5" name="Title 11"/>
          <p:cNvSpPr txBox="1">
            <a:spLocks/>
          </p:cNvSpPr>
          <p:nvPr/>
        </p:nvSpPr>
        <p:spPr>
          <a:xfrm>
            <a:off x="288759" y="523743"/>
            <a:ext cx="9781550" cy="74986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8000" kern="1200" spc="-120" baseline="0">
                <a:solidFill>
                  <a:schemeClr val="tx1"/>
                </a:solidFill>
                <a:latin typeface="+mj-lt"/>
                <a:ea typeface="+mj-ea"/>
                <a:cs typeface="+mj-cs"/>
              </a:defRPr>
            </a:lvl1pPr>
          </a:lstStyle>
          <a:p>
            <a:r>
              <a:rPr lang="en-US" sz="5400" dirty="0">
                <a:ln w="6350">
                  <a:noFill/>
                </a:ln>
                <a:latin typeface="Century Gothic" panose="020B0502020202020204" pitchFamily="34" charset="0"/>
              </a:rPr>
              <a:t>Additional Resources</a:t>
            </a:r>
          </a:p>
        </p:txBody>
      </p:sp>
      <p:sp>
        <p:nvSpPr>
          <p:cNvPr id="2" name="Title 1" hidden="1"/>
          <p:cNvSpPr>
            <a:spLocks noGrp="1"/>
          </p:cNvSpPr>
          <p:nvPr>
            <p:ph type="ctrTitle"/>
          </p:nvPr>
        </p:nvSpPr>
        <p:spPr/>
        <p:txBody>
          <a:bodyPr/>
          <a:lstStyle/>
          <a:p>
            <a:r>
              <a:rPr lang="en-US" dirty="0">
                <a:ln w="6350">
                  <a:noFill/>
                </a:ln>
                <a:latin typeface="Century Gothic" panose="020B0502020202020204" pitchFamily="34" charset="0"/>
              </a:rPr>
              <a:t>Additional Resources</a:t>
            </a:r>
            <a:endParaRPr lang="en-US" dirty="0"/>
          </a:p>
        </p:txBody>
      </p:sp>
      <p:pic>
        <p:nvPicPr>
          <p:cNvPr id="6" name="Picture 5" descr="NASA meatball logo" title="NASA meatball logo">
            <a:extLst>
              <a:ext uri="{FF2B5EF4-FFF2-40B4-BE49-F238E27FC236}">
                <a16:creationId xmlns:a16="http://schemas.microsoft.com/office/drawing/2014/main" id="{145D5236-F58E-4AB3-AAFB-B45B0CED55D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563804" y="171077"/>
            <a:ext cx="1446532" cy="1197004"/>
          </a:xfrm>
          <a:prstGeom prst="rect">
            <a:avLst/>
          </a:prstGeom>
        </p:spPr>
      </p:pic>
      <p:pic>
        <p:nvPicPr>
          <p:cNvPr id="9" name="Picture 8" descr="Apollo program logo" title="Apollo Program Logo">
            <a:extLst>
              <a:ext uri="{FF2B5EF4-FFF2-40B4-BE49-F238E27FC236}">
                <a16:creationId xmlns:a16="http://schemas.microsoft.com/office/drawing/2014/main" id="{8D1FFA01-5DA1-4842-9E5B-4749FACB1024}"/>
              </a:ext>
            </a:extLst>
          </p:cNvPr>
          <p:cNvPicPr>
            <a:picLocks noChangeAspect="1"/>
          </p:cNvPicPr>
          <p:nvPr/>
        </p:nvPicPr>
        <p:blipFill rotWithShape="1">
          <a:blip r:embed="rId12"/>
          <a:srcRect l="3765" t="4419" r="4532" b="3609"/>
          <a:stretch/>
        </p:blipFill>
        <p:spPr>
          <a:xfrm>
            <a:off x="10690303" y="2932829"/>
            <a:ext cx="1193534" cy="1197004"/>
          </a:xfrm>
          <a:prstGeom prst="ellipse">
            <a:avLst/>
          </a:prstGeom>
        </p:spPr>
      </p:pic>
      <p:pic>
        <p:nvPicPr>
          <p:cNvPr id="10" name="Picture 2" descr="Apollo 15 Mission Patch" title="Apollo 15 Mission Patch">
            <a:extLst>
              <a:ext uri="{FF2B5EF4-FFF2-40B4-BE49-F238E27FC236}">
                <a16:creationId xmlns:a16="http://schemas.microsoft.com/office/drawing/2014/main" id="{994FFA93-EEF8-49DE-A4E2-3ED8A72307A6}"/>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8097" t="6242" r="10428" b="9795"/>
          <a:stretch/>
        </p:blipFill>
        <p:spPr bwMode="auto">
          <a:xfrm>
            <a:off x="10646609" y="1487251"/>
            <a:ext cx="1280922" cy="1276806"/>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9702781"/>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9CC3E5"/>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69270</TotalTime>
  <Words>10664</Words>
  <Application>Microsoft Office PowerPoint</Application>
  <PresentationFormat>Widescreen</PresentationFormat>
  <Paragraphs>518</Paragraphs>
  <Slides>49</Slides>
  <Notes>49</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49</vt:i4>
      </vt:variant>
    </vt:vector>
  </HeadingPairs>
  <TitlesOfParts>
    <vt:vector size="55" baseType="lpstr">
      <vt:lpstr>Arial</vt:lpstr>
      <vt:lpstr>Calibri</vt:lpstr>
      <vt:lpstr>Calibri Light</vt:lpstr>
      <vt:lpstr>Century Gothic</vt:lpstr>
      <vt:lpstr>Lato</vt:lpstr>
      <vt:lpstr>Office Theme</vt:lpstr>
      <vt:lpstr>Apollo 15</vt:lpstr>
      <vt:lpstr>PowerPoint Presentation</vt:lpstr>
      <vt:lpstr>PowerPoint Presentation</vt:lpstr>
      <vt:lpstr>Overview</vt:lpstr>
      <vt:lpstr>Launch</vt:lpstr>
      <vt:lpstr>Launch</vt:lpstr>
      <vt:lpstr>Saturn V Size Comparison</vt:lpstr>
      <vt:lpstr>Apollo Spacecraft Design</vt:lpstr>
      <vt:lpstr>Apollo 12 Landing Site</vt:lpstr>
      <vt:lpstr>Overview</vt:lpstr>
      <vt:lpstr>Overview</vt:lpstr>
      <vt:lpstr>Overview</vt:lpstr>
      <vt:lpstr>Pete Conrad stepping on the lunar surface</vt:lpstr>
      <vt:lpstr>Pete Conrad coming down the ladder from the lunar module</vt:lpstr>
      <vt:lpstr>Apollo Lunar Surface Experiment Package</vt:lpstr>
      <vt:lpstr>Surface Experiments on the Moon</vt:lpstr>
      <vt:lpstr>Apollo Lunar Surface Experiment Package</vt:lpstr>
      <vt:lpstr>Apollo Lunar Surface Experiment Package</vt:lpstr>
      <vt:lpstr>Apollo Lunar Surface Experiment Package</vt:lpstr>
      <vt:lpstr>Apollo Lunar Surface Experiment Package</vt:lpstr>
      <vt:lpstr>Lunar Roving Vehicle</vt:lpstr>
      <vt:lpstr>Driving on the Moon</vt:lpstr>
      <vt:lpstr>Apollo 12 Traverses</vt:lpstr>
      <vt:lpstr>Apollo 12 Traverses</vt:lpstr>
      <vt:lpstr>Apollo 12 landing site, as imaged by the Lunar Reconnaissance Orbiter Camera</vt:lpstr>
      <vt:lpstr>Apollo 12 landing site, as imaged by the Lunar Reconnaissance Orbiter Camera</vt:lpstr>
      <vt:lpstr>Hadley Rille</vt:lpstr>
      <vt:lpstr>Apollo Lunar Surface Experiment Package</vt:lpstr>
      <vt:lpstr>Apollo Lunar Surface Experiment Package</vt:lpstr>
      <vt:lpstr>Apollo Lunar Surface Experiment Package</vt:lpstr>
      <vt:lpstr>Surface Experiments on the Moon</vt:lpstr>
      <vt:lpstr>Surface Experiments on the Moon</vt:lpstr>
      <vt:lpstr>Surface Experiments on the Moon</vt:lpstr>
      <vt:lpstr>Surface Experiments on the Moon</vt:lpstr>
      <vt:lpstr>Spacewalk: A Long Way from Home</vt:lpstr>
      <vt:lpstr>Splashdown</vt:lpstr>
      <vt:lpstr>Returned Samples</vt:lpstr>
      <vt:lpstr>Returned Samples</vt:lpstr>
      <vt:lpstr>By the Numbers</vt:lpstr>
      <vt:lpstr>Apollo 15 Command Module</vt:lpstr>
      <vt:lpstr>More Info</vt:lpstr>
      <vt:lpstr>Apollo Landing Sites</vt:lpstr>
      <vt:lpstr>Apollo 11 Traverses</vt:lpstr>
      <vt:lpstr>Apollo 12 Traverses</vt:lpstr>
      <vt:lpstr>Apollo 12 Traverses</vt:lpstr>
      <vt:lpstr>Apollo 12 Traverses</vt:lpstr>
      <vt:lpstr>Apollo 17 Traverses</vt:lpstr>
      <vt:lpstr>JFK’s Speech</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Staci T</dc:creator>
  <cp:lastModifiedBy>Tiedeken, Staci L. (GSFC-690.0)[ADNET SYSTEMS INC]</cp:lastModifiedBy>
  <cp:revision>509</cp:revision>
  <dcterms:created xsi:type="dcterms:W3CDTF">2019-04-27T20:19:51Z</dcterms:created>
  <dcterms:modified xsi:type="dcterms:W3CDTF">2023-01-03T21:08:13Z</dcterms:modified>
</cp:coreProperties>
</file>