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38" r:id="rId1"/>
  </p:sldMasterIdLst>
  <p:notesMasterIdLst>
    <p:notesMasterId r:id="rId44"/>
  </p:notesMasterIdLst>
  <p:sldIdLst>
    <p:sldId id="258" r:id="rId2"/>
    <p:sldId id="262" r:id="rId3"/>
    <p:sldId id="261" r:id="rId4"/>
    <p:sldId id="291" r:id="rId5"/>
    <p:sldId id="290" r:id="rId6"/>
    <p:sldId id="324" r:id="rId7"/>
    <p:sldId id="322" r:id="rId8"/>
    <p:sldId id="295" r:id="rId9"/>
    <p:sldId id="323" r:id="rId10"/>
    <p:sldId id="280" r:id="rId11"/>
    <p:sldId id="306" r:id="rId12"/>
    <p:sldId id="321" r:id="rId13"/>
    <p:sldId id="330" r:id="rId14"/>
    <p:sldId id="296" r:id="rId15"/>
    <p:sldId id="287" r:id="rId16"/>
    <p:sldId id="297" r:id="rId17"/>
    <p:sldId id="326" r:id="rId18"/>
    <p:sldId id="320" r:id="rId19"/>
    <p:sldId id="319" r:id="rId20"/>
    <p:sldId id="333" r:id="rId21"/>
    <p:sldId id="334" r:id="rId22"/>
    <p:sldId id="336" r:id="rId23"/>
    <p:sldId id="327" r:id="rId24"/>
    <p:sldId id="328" r:id="rId25"/>
    <p:sldId id="329" r:id="rId26"/>
    <p:sldId id="300" r:id="rId27"/>
    <p:sldId id="331" r:id="rId28"/>
    <p:sldId id="270" r:id="rId29"/>
    <p:sldId id="325" r:id="rId30"/>
    <p:sldId id="278" r:id="rId31"/>
    <p:sldId id="279" r:id="rId32"/>
    <p:sldId id="274" r:id="rId33"/>
    <p:sldId id="286" r:id="rId34"/>
    <p:sldId id="266" r:id="rId35"/>
    <p:sldId id="317" r:id="rId36"/>
    <p:sldId id="281" r:id="rId37"/>
    <p:sldId id="272" r:id="rId38"/>
    <p:sldId id="265" r:id="rId39"/>
    <p:sldId id="298" r:id="rId40"/>
    <p:sldId id="267" r:id="rId41"/>
    <p:sldId id="294" r:id="rId42"/>
    <p:sldId id="289"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6764" autoAdjust="0"/>
  </p:normalViewPr>
  <p:slideViewPr>
    <p:cSldViewPr snapToGrid="0">
      <p:cViewPr varScale="1">
        <p:scale>
          <a:sx n="99" d="100"/>
          <a:sy n="99" d="100"/>
        </p:scale>
        <p:origin x="9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C3662-0B42-43C1-9ADA-6420492C40C4}" type="datetimeFigureOut">
              <a:rPr lang="en-US" smtClean="0"/>
              <a:t>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AAB96-40DE-4BDD-8D7D-DC35DB9F27B9}" type="slidenum">
              <a:rPr lang="en-US" smtClean="0"/>
              <a:t>‹#›</a:t>
            </a:fld>
            <a:endParaRPr lang="en-US"/>
          </a:p>
        </p:txBody>
      </p:sp>
    </p:spTree>
    <p:extLst>
      <p:ext uri="{BB962C8B-B14F-4D97-AF65-F5344CB8AC3E}">
        <p14:creationId xmlns:p14="http://schemas.microsoft.com/office/powerpoint/2010/main" val="419455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source: </a:t>
            </a:r>
            <a:r>
              <a:rPr lang="en-US" i="1" dirty="0"/>
              <a:t>https://www.lpi.usra.edu/resources/apollopanoramas/pans/?pan=JSC2007e045377</a:t>
            </a:r>
          </a:p>
          <a:p>
            <a:r>
              <a:rPr lang="en-US" sz="1200" b="0" i="0" kern="1200" dirty="0">
                <a:solidFill>
                  <a:schemeClr val="tx1"/>
                </a:solidFill>
                <a:effectLst/>
                <a:latin typeface="+mn-lt"/>
                <a:ea typeface="+mn-ea"/>
                <a:cs typeface="+mn-cs"/>
              </a:rPr>
              <a:t>-</a:t>
            </a:r>
            <a:r>
              <a:rPr lang="en-US" dirty="0"/>
              <a:t>For mission</a:t>
            </a:r>
            <a:r>
              <a:rPr lang="en-US" baseline="0" dirty="0"/>
              <a:t> patch image, see </a:t>
            </a:r>
            <a:r>
              <a:rPr lang="en-US" i="1" baseline="0" dirty="0"/>
              <a:t>https://history.nasa.gov/apollo_patches.html</a:t>
            </a:r>
          </a:p>
          <a:p>
            <a:r>
              <a:rPr lang="en-US" i="0" baseline="0" dirty="0"/>
              <a:t>-Tips:</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You do not need to use everything in this presentation!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Feel</a:t>
            </a:r>
            <a:r>
              <a:rPr lang="en-US" baseline="0" dirty="0"/>
              <a:t> free to alter/edit this presentation to fit your specific needs/audience</a:t>
            </a:r>
          </a:p>
          <a:p>
            <a:r>
              <a:rPr lang="en-US" i="0" baseline="0" dirty="0"/>
              <a:t>-</a:t>
            </a:r>
            <a:r>
              <a:rPr lang="en-US" sz="1200" b="0" i="0" kern="1200" baseline="0" dirty="0">
                <a:solidFill>
                  <a:schemeClr val="tx1"/>
                </a:solidFill>
                <a:effectLst/>
                <a:latin typeface="+mn-lt"/>
                <a:ea typeface="+mn-ea"/>
                <a:cs typeface="+mn-cs"/>
              </a:rPr>
              <a:t>I</a:t>
            </a:r>
            <a:r>
              <a:rPr lang="en-US" sz="1200" b="0" i="0" kern="1200" dirty="0">
                <a:solidFill>
                  <a:schemeClr val="tx1"/>
                </a:solidFill>
                <a:effectLst/>
                <a:latin typeface="+mn-lt"/>
                <a:ea typeface="+mn-ea"/>
                <a:cs typeface="+mn-cs"/>
              </a:rPr>
              <a:t>f you have any questions, please contact presentation author Staci Tiedeken (staci.l.tiedeken@nasa.gov, NASA GSFC)</a:t>
            </a:r>
            <a:endParaRPr lang="en-US" i="0" baseline="0" dirty="0"/>
          </a:p>
          <a:p>
            <a:r>
              <a:rPr lang="en-US" i="0" baseline="0" dirty="0"/>
              <a:t>-Updated January 2023</a:t>
            </a:r>
          </a:p>
        </p:txBody>
      </p:sp>
      <p:sp>
        <p:nvSpPr>
          <p:cNvPr id="4" name="Slide Number Placeholder 3"/>
          <p:cNvSpPr>
            <a:spLocks noGrp="1"/>
          </p:cNvSpPr>
          <p:nvPr>
            <p:ph type="sldNum" sz="quarter" idx="10"/>
          </p:nvPr>
        </p:nvSpPr>
        <p:spPr/>
        <p:txBody>
          <a:bodyPr/>
          <a:lstStyle/>
          <a:p>
            <a:fld id="{7A5AAB96-40DE-4BDD-8D7D-DC35DB9F27B9}" type="slidenum">
              <a:rPr lang="en-US" smtClean="0"/>
              <a:t>1</a:t>
            </a:fld>
            <a:endParaRPr lang="en-US"/>
          </a:p>
        </p:txBody>
      </p:sp>
    </p:spTree>
    <p:extLst>
      <p:ext uri="{BB962C8B-B14F-4D97-AF65-F5344CB8AC3E}">
        <p14:creationId xmlns:p14="http://schemas.microsoft.com/office/powerpoint/2010/main" val="1905085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-Video credit: </a:t>
            </a:r>
            <a:r>
              <a:rPr lang="en-US" i="1" dirty="0"/>
              <a:t>NASA</a:t>
            </a:r>
            <a:r>
              <a:rPr lang="en-US" i="0" baseline="0" dirty="0"/>
              <a:t>; link to video: </a:t>
            </a:r>
            <a:r>
              <a:rPr lang="en-US" i="1" baseline="0" dirty="0"/>
              <a:t>https://history.nasa.gov/afj/ap14fj/a14-videoindex.html</a:t>
            </a:r>
            <a:r>
              <a:rPr lang="en-US" i="0" baseline="0" dirty="0"/>
              <a:t> (</a:t>
            </a:r>
            <a:r>
              <a:rPr lang="en-US" sz="1200" kern="1200" dirty="0">
                <a:solidFill>
                  <a:schemeClr val="tx1"/>
                </a:solidFill>
                <a:effectLst/>
                <a:latin typeface="+mn-lt"/>
                <a:ea typeface="+mn-ea"/>
                <a:cs typeface="+mn-cs"/>
              </a:rPr>
              <a:t>7th video, about 0:25 to 0:44)</a:t>
            </a:r>
            <a:endParaRPr lang="en-US" i="1" baseline="0" dirty="0"/>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Lunar Module Antares on the surface filmed by Alan Shepard. Ed Mitchell exits the lunar module hatch and descends the ladder.</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This video is presented at 24 frames per second, regardless of the original shooting speed.</a:t>
            </a:r>
            <a:endParaRPr lang="en-US" i="1" baseline="0" dirty="0"/>
          </a:p>
          <a:p>
            <a:r>
              <a:rPr lang="en-US" i="0" dirty="0"/>
              <a:t>-At</a:t>
            </a:r>
            <a:r>
              <a:rPr lang="en-US" i="0" baseline="0" dirty="0"/>
              <a:t> 11:50 p.m. EST on February 4, 1971, the</a:t>
            </a:r>
            <a:r>
              <a:rPr lang="en-US" i="0" dirty="0"/>
              <a:t> lunar module detached from the command module, and then landed on the Moon at 4:18 a.m. EST on February 5, 1971 in the</a:t>
            </a:r>
            <a:r>
              <a:rPr lang="en-US" i="0" baseline="0" dirty="0"/>
              <a:t> Fra Mauro formation.</a:t>
            </a:r>
            <a:endParaRPr lang="en-US" i="0" dirty="0"/>
          </a:p>
          <a:p>
            <a:r>
              <a:rPr lang="en-US" i="0" dirty="0"/>
              <a:t>-At 9:42 a.m. EST on February 5, the first extravehicular activity began.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Capsule Communicator (</a:t>
            </a:r>
            <a:r>
              <a:rPr lang="en-US" sz="1200" b="0" i="0" kern="1200" dirty="0" err="1">
                <a:solidFill>
                  <a:schemeClr val="tx1"/>
                </a:solidFill>
                <a:effectLst/>
                <a:latin typeface="+mn-lt"/>
                <a:ea typeface="+mn-ea"/>
                <a:cs typeface="+mn-cs"/>
              </a:rPr>
              <a:t>CapCom</a:t>
            </a:r>
            <a:r>
              <a:rPr lang="en-US" sz="1200" b="0" i="0" kern="1200" dirty="0">
                <a:solidFill>
                  <a:schemeClr val="tx1"/>
                </a:solidFill>
                <a:effectLst/>
                <a:latin typeface="+mn-lt"/>
                <a:ea typeface="+mn-ea"/>
                <a:cs typeface="+mn-cs"/>
              </a:rPr>
              <a:t>) Bruce </a:t>
            </a:r>
            <a:r>
              <a:rPr lang="en-US" i="0" baseline="0" dirty="0"/>
              <a:t>McCandless: (As Al Shepard descends the ladder to the lunar surface) “Okay, Al. Beautiful! We can see you coming down the ladder right now. It looks like you’re about on the bottom step. (Pause) And on the surface. Not bad for an old man.”</a:t>
            </a:r>
          </a:p>
          <a:p>
            <a:pPr marL="1085850" lvl="2" indent="-171450">
              <a:buFont typeface="Arial" panose="020B0604020202020204" pitchFamily="34" charset="0"/>
              <a:buChar char="•"/>
            </a:pPr>
            <a:r>
              <a:rPr lang="en-US" i="0" baseline="0" dirty="0"/>
              <a:t>Al was born on November 18, 1923. At 47, he was the oldest of the Apollo Moonwalkers. Charlie Duke of Apollo 16 was the youngest at 36.</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Relevant video showing Shepard descending the ladder: </a:t>
            </a:r>
            <a:r>
              <a:rPr lang="en-US" i="1" baseline="0" dirty="0"/>
              <a:t>https://history.nasa.gov/alsj/a14/video14.html#Ladder</a:t>
            </a:r>
          </a:p>
        </p:txBody>
      </p:sp>
      <p:sp>
        <p:nvSpPr>
          <p:cNvPr id="4" name="Slide Number Placeholder 3"/>
          <p:cNvSpPr>
            <a:spLocks noGrp="1"/>
          </p:cNvSpPr>
          <p:nvPr>
            <p:ph type="sldNum" sz="quarter" idx="5"/>
          </p:nvPr>
        </p:nvSpPr>
        <p:spPr/>
        <p:txBody>
          <a:bodyPr/>
          <a:lstStyle/>
          <a:p>
            <a:fld id="{BBC85203-AFB5-4C5F-A739-A15855DE2D17}" type="slidenum">
              <a:rPr lang="en-US" smtClean="0"/>
              <a:t>10</a:t>
            </a:fld>
            <a:endParaRPr lang="en-US" dirty="0"/>
          </a:p>
        </p:txBody>
      </p:sp>
    </p:spTree>
    <p:extLst>
      <p:ext uri="{BB962C8B-B14F-4D97-AF65-F5344CB8AC3E}">
        <p14:creationId xmlns:p14="http://schemas.microsoft.com/office/powerpoint/2010/main" val="532506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endParaRPr lang="en-US" i="1" baseline="0" dirty="0"/>
          </a:p>
          <a:p>
            <a:r>
              <a:rPr lang="en-US" i="0" baseline="0" dirty="0"/>
              <a:t>-Ed Mitchell took this photo of Al Shepard out the right-hand lunar module pilot window. </a:t>
            </a:r>
            <a:r>
              <a:rPr lang="en-US" i="0" dirty="0"/>
              <a:t>Al is shading his eyes, probably looking up toward Cone crater. </a:t>
            </a:r>
          </a:p>
          <a:p>
            <a:pPr marL="628650" lvl="1" indent="-171450">
              <a:buFont typeface="Arial" panose="020B0604020202020204" pitchFamily="34" charset="0"/>
              <a:buChar char="•"/>
            </a:pPr>
            <a:r>
              <a:rPr lang="en-US" i="0" dirty="0"/>
              <a:t>Note the red stripe on the top of Al’s helmet. This and similar stripes on his arms and legs help distinguish him from Ed, who has no stripes.</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After Apollo 13, the commander’s spacesuit had red stripes on the helmet, arms, and one leg, to help identify them in photographs.</a:t>
            </a:r>
            <a:endParaRPr lang="en-US" i="0" dirty="0"/>
          </a:p>
        </p:txBody>
      </p:sp>
      <p:sp>
        <p:nvSpPr>
          <p:cNvPr id="4" name="Slide Number Placeholder 3"/>
          <p:cNvSpPr>
            <a:spLocks noGrp="1"/>
          </p:cNvSpPr>
          <p:nvPr>
            <p:ph type="sldNum" sz="quarter" idx="5"/>
          </p:nvPr>
        </p:nvSpPr>
        <p:spPr/>
        <p:txBody>
          <a:bodyPr/>
          <a:lstStyle/>
          <a:p>
            <a:fld id="{BBC85203-AFB5-4C5F-A739-A15855DE2D17}" type="slidenum">
              <a:rPr lang="en-US" smtClean="0"/>
              <a:t>11</a:t>
            </a:fld>
            <a:endParaRPr lang="en-US" dirty="0"/>
          </a:p>
        </p:txBody>
      </p:sp>
    </p:spTree>
    <p:extLst>
      <p:ext uri="{BB962C8B-B14F-4D97-AF65-F5344CB8AC3E}">
        <p14:creationId xmlns:p14="http://schemas.microsoft.com/office/powerpoint/2010/main" val="3317996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Image</a:t>
            </a:r>
            <a:r>
              <a:rPr lang="en-US" i="0" baseline="0" dirty="0">
                <a:sym typeface="Wingdings" panose="05000000000000000000" pitchFamily="2" charset="2"/>
              </a:rPr>
              <a:t> of </a:t>
            </a:r>
            <a:r>
              <a:rPr lang="en-US" i="0" dirty="0">
                <a:sym typeface="Wingdings" panose="05000000000000000000" pitchFamily="2" charset="2"/>
              </a:rPr>
              <a:t>Al Shepard taken after deployment of the U.S. flag. NASA image:</a:t>
            </a:r>
            <a:r>
              <a:rPr lang="en-US" i="0" baseline="0" dirty="0">
                <a:sym typeface="Wingdings" panose="05000000000000000000" pitchFamily="2" charset="2"/>
              </a:rPr>
              <a:t> </a:t>
            </a:r>
            <a:r>
              <a:rPr lang="en-US" sz="1200" b="0" i="0" kern="1200" dirty="0">
                <a:solidFill>
                  <a:schemeClr val="tx1"/>
                </a:solidFill>
                <a:effectLst/>
                <a:latin typeface="+mn-lt"/>
                <a:ea typeface="+mn-ea"/>
                <a:cs typeface="+mn-cs"/>
              </a:rPr>
              <a:t>AS14-66-9232.</a:t>
            </a:r>
            <a:endParaRPr lang="en-US" i="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traverse up Cone crater was the main science goal for Al Shepard and Ed Mitchell. Impact craters spread out ejecta in a very predictable manner. The outer edges of the ejecta are mostly composed of material from or near the surface where the bolide (asteroid or comet) impacted, while the ejecta at the rim of the crater comes from deepest regions within the crater. So it is a</a:t>
            </a:r>
            <a:r>
              <a:rPr lang="en-US" sz="1200" b="0" i="0" kern="1200" baseline="0" dirty="0">
                <a:solidFill>
                  <a:schemeClr val="tx1"/>
                </a:solidFill>
                <a:effectLst/>
                <a:latin typeface="+mn-lt"/>
                <a:ea typeface="+mn-ea"/>
                <a:cs typeface="+mn-cs"/>
              </a:rPr>
              <a:t> simple </a:t>
            </a:r>
            <a:r>
              <a:rPr lang="en-US" sz="1200" b="0" i="0" kern="1200" dirty="0">
                <a:solidFill>
                  <a:schemeClr val="tx1"/>
                </a:solidFill>
                <a:effectLst/>
                <a:latin typeface="+mn-lt"/>
                <a:ea typeface="+mn-ea"/>
                <a:cs typeface="+mn-cs"/>
              </a:rPr>
              <a:t>matter of walking towards the crater and collecting samples to reconstruct an accurate picture of the original subsurface. However, this turned out to</a:t>
            </a:r>
            <a:r>
              <a:rPr lang="en-US" sz="1200" b="0" i="0" kern="1200" baseline="0" dirty="0">
                <a:solidFill>
                  <a:schemeClr val="tx1"/>
                </a:solidFill>
                <a:effectLst/>
                <a:latin typeface="+mn-lt"/>
                <a:ea typeface="+mn-ea"/>
                <a:cs typeface="+mn-cs"/>
              </a:rPr>
              <a:t> be not quite so simple for the astronauts (see later slides).</a:t>
            </a:r>
            <a:endParaRPr lang="en-US" sz="1200" b="0" i="0" kern="1200" dirty="0">
              <a:solidFill>
                <a:schemeClr val="tx1"/>
              </a:solidFill>
              <a:effectLst/>
              <a:latin typeface="+mn-lt"/>
              <a:ea typeface="+mn-ea"/>
              <a:cs typeface="+mn-cs"/>
            </a:endParaRPr>
          </a:p>
          <a:p>
            <a:r>
              <a:rPr lang="en-US" i="0" dirty="0"/>
              <a:t>-</a:t>
            </a:r>
            <a:r>
              <a:rPr lang="en-US" sz="1200" b="0" i="0" kern="1200" dirty="0">
                <a:solidFill>
                  <a:schemeClr val="tx1"/>
                </a:solidFill>
                <a:effectLst/>
                <a:latin typeface="+mn-lt"/>
                <a:ea typeface="+mn-ea"/>
                <a:cs typeface="+mn-cs"/>
              </a:rPr>
              <a:t>Apollo 14’s crew carried out the longest list of experiments on the lunar surface and in lunar orbit as of that time.</a:t>
            </a:r>
          </a:p>
          <a:p>
            <a:r>
              <a:rPr lang="en-US" sz="1200" b="0" i="0" kern="1200" dirty="0">
                <a:solidFill>
                  <a:schemeClr val="tx1"/>
                </a:solidFill>
                <a:effectLst/>
                <a:latin typeface="+mn-lt"/>
                <a:ea typeface="+mn-ea"/>
                <a:cs typeface="+mn-cs"/>
              </a:rPr>
              <a:t>-In addition to their geologic studies and lunar</a:t>
            </a:r>
            <a:r>
              <a:rPr lang="en-US" sz="1200" b="0" i="0" kern="1200" baseline="0" dirty="0">
                <a:solidFill>
                  <a:schemeClr val="tx1"/>
                </a:solidFill>
                <a:effectLst/>
                <a:latin typeface="+mn-lt"/>
                <a:ea typeface="+mn-ea"/>
                <a:cs typeface="+mn-cs"/>
              </a:rPr>
              <a:t> sample collection</a:t>
            </a:r>
            <a:r>
              <a:rPr lang="en-US" sz="1200" b="0" i="0" kern="1200" dirty="0">
                <a:solidFill>
                  <a:schemeClr val="tx1"/>
                </a:solidFill>
                <a:effectLst/>
                <a:latin typeface="+mn-lt"/>
                <a:ea typeface="+mn-ea"/>
                <a:cs typeface="+mn-cs"/>
              </a:rPr>
              <a:t>, the Apollo 14 crew performed several experiments on the lunar surface.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Soil Mechanics Investigation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Lunar Portable Magnetometer</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Solar Wind Composition Experiment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Laser Ranging Retroreflector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Apollo Lunar Surface Experiments Package (ALSEP) deployment:</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Each ALSEP experiment was connected by a cable to the ALSEP central station, which provided radio communication to Earth and electrical power from a radioisotope thermal generator.</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Passive Seismic Experiment </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Active Seismic Experiment</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Suprathermal Ion Detector Experiment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Cold Cathode Ion Gauge</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Charged Particle Lunar Environmental Experiment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Lunar Dust Detector</a:t>
            </a:r>
          </a:p>
          <a:p>
            <a:r>
              <a:rPr lang="en-US" sz="1200" b="0" i="0" kern="1200" dirty="0">
                <a:solidFill>
                  <a:schemeClr val="tx1"/>
                </a:solidFill>
                <a:effectLst/>
                <a:latin typeface="+mn-lt"/>
                <a:ea typeface="+mn-ea"/>
                <a:cs typeface="+mn-cs"/>
              </a:rPr>
              <a:t>-In addition to their studies on the lunar surface, the Apollo 14 crew performed several studies of the Moon from lunar orbit.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S-Band Transponder Experiment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Bistatic</a:t>
            </a:r>
            <a:r>
              <a:rPr lang="en-US" sz="1200" b="0" i="0" kern="1200" dirty="0">
                <a:solidFill>
                  <a:schemeClr val="tx1"/>
                </a:solidFill>
                <a:effectLst/>
                <a:latin typeface="+mn-lt"/>
                <a:ea typeface="+mn-ea"/>
                <a:cs typeface="+mn-cs"/>
              </a:rPr>
              <a:t> Radar Experiment</a:t>
            </a:r>
          </a:p>
          <a:p>
            <a:r>
              <a:rPr lang="en-US" sz="1200" b="0" i="0" kern="1200" dirty="0">
                <a:solidFill>
                  <a:schemeClr val="tx1"/>
                </a:solidFill>
                <a:effectLst/>
                <a:latin typeface="+mn-lt"/>
                <a:ea typeface="+mn-ea"/>
                <a:cs typeface="+mn-cs"/>
              </a:rPr>
              <a:t>-In addition to lunar studies, several other experiments were performed from orbit to study the space environment.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Window Meteoroid experiment studied impacts on the windows of the Apollo 14 Command Module to obtain information about the size distribution of very small micrometeorites.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Composite Casting Experiment studied the solidification of immiscible compositions in microgravity.</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Electrophoresis Demonstration studied the separation of organic molecules in an electric field.</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Heat Flow and Convection Demonstration studied convective flow and heat transport driven by surface tension.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Liquid Transfer Demonstration studied how different types of tank design influenced the pumping of liquids between tanks in microgravity.</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Light Flashes Experiment studied light flashes seen by the crew that are related to charged particles in space.</a:t>
            </a:r>
          </a:p>
          <a:p>
            <a:r>
              <a:rPr lang="en-US" sz="1200" b="0" i="0" kern="1200" dirty="0">
                <a:solidFill>
                  <a:schemeClr val="tx1"/>
                </a:solidFill>
                <a:effectLst/>
                <a:latin typeface="+mn-lt"/>
                <a:ea typeface="+mn-ea"/>
                <a:cs typeface="+mn-cs"/>
              </a:rPr>
              <a:t>-More info: </a:t>
            </a:r>
            <a:r>
              <a:rPr lang="en-US" sz="1200" b="0" i="1" kern="1200" dirty="0">
                <a:solidFill>
                  <a:schemeClr val="tx1"/>
                </a:solidFill>
                <a:effectLst/>
                <a:latin typeface="+mn-lt"/>
                <a:ea typeface="+mn-ea"/>
                <a:cs typeface="+mn-cs"/>
              </a:rPr>
              <a:t>https://www.lpi.usra.edu/lunar/missions/apollo/apollo_14/experiments/index.shtml#surface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https://www.hq.nasa.gov/alsj/a14/a14mr03.htm</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12</a:t>
            </a:fld>
            <a:endParaRPr lang="en-US" dirty="0"/>
          </a:p>
        </p:txBody>
      </p:sp>
    </p:spTree>
    <p:extLst>
      <p:ext uri="{BB962C8B-B14F-4D97-AF65-F5344CB8AC3E}">
        <p14:creationId xmlns:p14="http://schemas.microsoft.com/office/powerpoint/2010/main" val="1337497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-Image credit: </a:t>
            </a:r>
            <a:r>
              <a:rPr lang="en-US" i="1" dirty="0"/>
              <a:t>NASA</a:t>
            </a:r>
            <a:r>
              <a:rPr lang="en-US" i="0" dirty="0"/>
              <a:t> </a:t>
            </a:r>
            <a:r>
              <a:rPr lang="en-US" i="0" dirty="0">
                <a:sym typeface="Wingdings" panose="05000000000000000000" pitchFamily="2" charset="2"/>
              </a:rPr>
              <a:t> </a:t>
            </a:r>
            <a:r>
              <a:rPr lang="en-US" sz="1200" b="0" i="0" kern="1200" dirty="0">
                <a:solidFill>
                  <a:schemeClr val="tx1"/>
                </a:solidFill>
                <a:effectLst/>
                <a:latin typeface="+mn-lt"/>
                <a:ea typeface="+mn-ea"/>
                <a:cs typeface="+mn-cs"/>
              </a:rPr>
              <a:t>Al Shepard took this “locator” of the Geology Station A core tube sample with the lunar</a:t>
            </a:r>
            <a:r>
              <a:rPr lang="en-US" sz="1200" b="0" i="0" kern="1200" baseline="0" dirty="0">
                <a:solidFill>
                  <a:schemeClr val="tx1"/>
                </a:solidFill>
                <a:effectLst/>
                <a:latin typeface="+mn-lt"/>
                <a:ea typeface="+mn-ea"/>
                <a:cs typeface="+mn-cs"/>
              </a:rPr>
              <a:t> module</a:t>
            </a:r>
            <a:r>
              <a:rPr lang="en-US" sz="1200" b="0" i="0" kern="1200" dirty="0">
                <a:solidFill>
                  <a:schemeClr val="tx1"/>
                </a:solidFill>
                <a:effectLst/>
                <a:latin typeface="+mn-lt"/>
                <a:ea typeface="+mn-ea"/>
                <a:cs typeface="+mn-cs"/>
              </a:rPr>
              <a:t> in the background during</a:t>
            </a:r>
            <a:r>
              <a:rPr lang="en-US" sz="1200" b="0" i="0" kern="1200" baseline="0" dirty="0">
                <a:solidFill>
                  <a:schemeClr val="tx1"/>
                </a:solidFill>
                <a:effectLst/>
                <a:latin typeface="+mn-lt"/>
                <a:ea typeface="+mn-ea"/>
                <a:cs typeface="+mn-cs"/>
              </a:rPr>
              <a:t> the second extravehicular activity</a:t>
            </a:r>
            <a:r>
              <a:rPr lang="en-US" sz="1200" b="0" i="0" kern="1200" dirty="0">
                <a:solidFill>
                  <a:schemeClr val="tx1"/>
                </a:solidFill>
                <a:effectLst/>
                <a:latin typeface="+mn-lt"/>
                <a:ea typeface="+mn-ea"/>
                <a:cs typeface="+mn-cs"/>
              </a:rPr>
              <a:t>. NASA image: AS14-64-9048.</a:t>
            </a:r>
            <a:endParaRPr lang="en-US" i="0" dirty="0">
              <a:sym typeface="Wingdings" panose="05000000000000000000" pitchFamily="2" charset="2"/>
            </a:endParaRP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a:sym typeface="Wingdings" panose="05000000000000000000" pitchFamily="2" charset="2"/>
              </a:rPr>
              <a:t>-</a:t>
            </a:r>
            <a:r>
              <a:rPr lang="en-US" sz="1200" b="0" i="0" kern="1200" dirty="0">
                <a:solidFill>
                  <a:schemeClr val="tx1"/>
                </a:solidFill>
                <a:effectLst/>
                <a:latin typeface="+mn-lt"/>
                <a:ea typeface="+mn-ea"/>
                <a:cs typeface="+mn-cs"/>
              </a:rPr>
              <a:t>Core tubes were used to obtain samples from below the Moon’s surface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were either pounded into the surface with a hammer or</a:t>
            </a:r>
            <a:r>
              <a:rPr lang="en-US" sz="1200" b="0" i="0" kern="1200" baseline="0" dirty="0">
                <a:solidFill>
                  <a:schemeClr val="tx1"/>
                </a:solidFill>
                <a:effectLst/>
                <a:latin typeface="+mn-lt"/>
                <a:ea typeface="+mn-ea"/>
                <a:cs typeface="+mn-cs"/>
              </a:rPr>
              <a:t> with the Apollo Lunar Surface Drill (Apollos 15-17)</a:t>
            </a:r>
            <a:r>
              <a:rPr lang="en-US" sz="1200" b="0" i="0" kern="1200" dirty="0">
                <a:solidFill>
                  <a:schemeClr val="tx1"/>
                </a:solidFill>
                <a:effectLst/>
                <a:latin typeface="+mn-lt"/>
                <a:ea typeface="+mn-ea"/>
                <a:cs typeface="+mn-cs"/>
              </a:rPr>
              <a:t>.</a:t>
            </a:r>
            <a:endParaRPr lang="en-US" dirty="0"/>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-Two styles of core tubes were used on the Moon to obtain continuous soil columns down to 70 cm in depth. </a:t>
            </a:r>
          </a:p>
          <a:p>
            <a:pPr marL="6286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initial style, used on Apollos</a:t>
            </a:r>
            <a:r>
              <a:rPr lang="en-US" baseline="0" dirty="0"/>
              <a:t> 11, 12, &amp; 14</a:t>
            </a:r>
            <a:r>
              <a:rPr lang="en-US" dirty="0"/>
              <a:t>, was a thick-walled, small diameter (2 cm) tube called a </a:t>
            </a:r>
            <a:r>
              <a:rPr lang="en-US" b="1" dirty="0"/>
              <a:t>core tube</a:t>
            </a:r>
            <a:r>
              <a:rPr lang="en-US" dirty="0"/>
              <a:t>. This tube was designed to be easily opened in the laboratory; however, the soil column obtained in this type tube was disturbed by the collection process. </a:t>
            </a:r>
          </a:p>
          <a:p>
            <a:pPr marL="6286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Therefore, a wider diameter (4</a:t>
            </a:r>
            <a:r>
              <a:rPr lang="en-US" baseline="0" dirty="0"/>
              <a:t> cm)</a:t>
            </a:r>
            <a:r>
              <a:rPr lang="en-US" dirty="0"/>
              <a:t> tube with thinner walls was designed and fabricated for the last three missions (Apollos 15, 16, &amp; 17). This tube was called a </a:t>
            </a:r>
            <a:r>
              <a:rPr lang="en-US" b="1" dirty="0"/>
              <a:t>drive tube </a:t>
            </a:r>
            <a:r>
              <a:rPr lang="en-US" dirty="0"/>
              <a:t>to distinguish it from the earlier core tube (both tubes took cores and both tubes were driven into the lunar regolith). A soil column collected in a drive tube was not significantly distorted by the coring process.</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sym typeface="Wingdings" panose="05000000000000000000" pitchFamily="2" charset="2"/>
              </a:rPr>
              <a:t>-More info on Apollo lunar surface geological sampling tools: </a:t>
            </a:r>
            <a:r>
              <a:rPr lang="en-US" i="1" dirty="0">
                <a:sym typeface="Wingdings" panose="05000000000000000000" pitchFamily="2" charset="2"/>
              </a:rPr>
              <a:t>https://curator.jsc.nasa.gov/lunar/catalogs/other/jsc23454toolcatalog.pdf</a:t>
            </a:r>
          </a:p>
        </p:txBody>
      </p:sp>
      <p:sp>
        <p:nvSpPr>
          <p:cNvPr id="4" name="Slide Number Placeholder 3"/>
          <p:cNvSpPr>
            <a:spLocks noGrp="1"/>
          </p:cNvSpPr>
          <p:nvPr>
            <p:ph type="sldNum" sz="quarter" idx="5"/>
          </p:nvPr>
        </p:nvSpPr>
        <p:spPr/>
        <p:txBody>
          <a:bodyPr/>
          <a:lstStyle/>
          <a:p>
            <a:fld id="{BBC85203-AFB5-4C5F-A739-A15855DE2D17}" type="slidenum">
              <a:rPr lang="en-US" smtClean="0"/>
              <a:t>13</a:t>
            </a:fld>
            <a:endParaRPr lang="en-US" dirty="0"/>
          </a:p>
        </p:txBody>
      </p:sp>
    </p:spTree>
    <p:extLst>
      <p:ext uri="{BB962C8B-B14F-4D97-AF65-F5344CB8AC3E}">
        <p14:creationId xmlns:p14="http://schemas.microsoft.com/office/powerpoint/2010/main" val="269956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Solar Wind Composition Experiment.</a:t>
            </a:r>
          </a:p>
          <a:p>
            <a:r>
              <a:rPr lang="en-US" i="0" dirty="0"/>
              <a:t>-In addition to their geologic studies</a:t>
            </a:r>
            <a:r>
              <a:rPr lang="en-US" i="0" baseline="0" dirty="0"/>
              <a:t> and </a:t>
            </a:r>
            <a:r>
              <a:rPr lang="en-US" i="0" dirty="0"/>
              <a:t>collecting samples, the Apollo 14 astronauts deployed a set of experiments during their time on the lunar surface. </a:t>
            </a:r>
          </a:p>
          <a:p>
            <a:pPr marL="628650" lvl="1" indent="-171450">
              <a:buFont typeface="Arial" panose="020B0604020202020204" pitchFamily="34" charset="0"/>
              <a:buChar char="•"/>
            </a:pPr>
            <a:r>
              <a:rPr lang="en-US" i="0" dirty="0"/>
              <a:t>The Soil Mechanics Investigation studied the properties of the lunar soil.</a:t>
            </a:r>
          </a:p>
          <a:p>
            <a:pPr marL="628650" lvl="1" indent="-171450">
              <a:buFont typeface="Arial" panose="020B0604020202020204" pitchFamily="34" charset="0"/>
              <a:buChar char="•"/>
            </a:pPr>
            <a:r>
              <a:rPr lang="en-US" i="0" dirty="0"/>
              <a:t>The Lunar Portable Magnetometer measured the strength of the Moon’s magnetic field.</a:t>
            </a:r>
          </a:p>
          <a:p>
            <a:pPr marL="1085850" lvl="2" indent="-171450">
              <a:buFont typeface="Arial" panose="020B0604020202020204" pitchFamily="34" charset="0"/>
              <a:buChar char="•"/>
            </a:pPr>
            <a:r>
              <a:rPr lang="en-US" i="0" dirty="0"/>
              <a:t>On Apollos 12, 15, and 16, the Lunar Surface Magnetometer was included in the Apollo Lunar Surface Experiments Package (ALSEP).</a:t>
            </a:r>
          </a:p>
          <a:p>
            <a:pPr marL="1085850" lvl="2" indent="-171450">
              <a:buFont typeface="Arial" panose="020B0604020202020204" pitchFamily="34" charset="0"/>
              <a:buChar char="•"/>
            </a:pPr>
            <a:r>
              <a:rPr lang="en-US" i="0" dirty="0"/>
              <a:t>On Apollos 14 and 16, the Lunar Portable Magnetometer was carried to measure how the Moon’s magnetic field varies in local regions.</a:t>
            </a:r>
          </a:p>
          <a:p>
            <a:pPr marL="628650" lvl="1" indent="-171450">
              <a:buFont typeface="Arial" panose="020B0604020202020204" pitchFamily="34" charset="0"/>
              <a:buChar char="•"/>
            </a:pPr>
            <a:r>
              <a:rPr lang="en-US" i="0" dirty="0"/>
              <a:t>The Solar Wind Composition Experiment collected particles of the solar wind (electrically charged particles emitted by the Sun), allowing the chemical composition of the solar wind to be measured.</a:t>
            </a:r>
          </a:p>
          <a:p>
            <a:pPr marL="1085850" lvl="2" indent="-171450">
              <a:buFont typeface="Arial" panose="020B0604020202020204" pitchFamily="34" charset="0"/>
              <a:buChar char="•"/>
            </a:pPr>
            <a:r>
              <a:rPr lang="en-US" i="0" dirty="0"/>
              <a:t>The Solar Wind Composition Experiment was performed on Apollos 11, 12, 14, 15, and 16. </a:t>
            </a:r>
          </a:p>
          <a:p>
            <a:pPr marL="1085850" lvl="2" indent="-171450">
              <a:buFont typeface="Arial" panose="020B0604020202020204" pitchFamily="34" charset="0"/>
              <a:buChar char="•"/>
            </a:pPr>
            <a:r>
              <a:rPr lang="en-US" i="0" dirty="0"/>
              <a:t>On</a:t>
            </a:r>
            <a:r>
              <a:rPr lang="en-US" i="0" baseline="0" dirty="0"/>
              <a:t> Apollo 14, t</a:t>
            </a:r>
            <a:r>
              <a:rPr lang="en-US" i="0" dirty="0"/>
              <a:t>he experiment was deployed on the lunar surface and was exposed to the solar wind for approximately 21 hours. Afterward, the foil was removed and placed in a Teflon bag and returned to Earth for analysis.</a:t>
            </a:r>
          </a:p>
          <a:p>
            <a:pPr marL="628650" lvl="1" indent="-171450">
              <a:buFont typeface="Arial" panose="020B0604020202020204" pitchFamily="34" charset="0"/>
              <a:buChar char="•"/>
            </a:pPr>
            <a:r>
              <a:rPr lang="en-US" i="0" dirty="0"/>
              <a:t>Laser Ranging</a:t>
            </a:r>
            <a:r>
              <a:rPr lang="en-US" i="0" baseline="0" dirty="0"/>
              <a:t> Retroreflector: </a:t>
            </a:r>
            <a:r>
              <a:rPr lang="en-US" sz="1200" kern="1200" dirty="0">
                <a:solidFill>
                  <a:schemeClr val="tx1"/>
                </a:solidFill>
                <a:effectLst/>
                <a:latin typeface="+mn-lt"/>
                <a:ea typeface="+mn-ea"/>
                <a:cs typeface="+mn-cs"/>
              </a:rPr>
              <a:t>Lasers fired from Earth are bounced back by the Laser Ranging Retroreflector to precisely measure the distance to the Moon.</a:t>
            </a:r>
            <a:endParaRPr lang="en-US" i="0" dirty="0"/>
          </a:p>
          <a:p>
            <a:r>
              <a:rPr lang="en-US" i="0" dirty="0"/>
              <a:t>-More info: </a:t>
            </a:r>
            <a:r>
              <a:rPr lang="en-US" i="1" dirty="0"/>
              <a:t>https://www.lpi.usra.edu/lunar/missions/apollo/apollo_14/experiments/index.shtml#surface</a:t>
            </a:r>
            <a:r>
              <a:rPr lang="en-US" i="0" dirty="0"/>
              <a:t>; </a:t>
            </a:r>
            <a:r>
              <a:rPr lang="en-US" i="1" dirty="0"/>
              <a:t>https://www.hq.nasa.gov/alsj/a14/a14mr03.htm</a:t>
            </a:r>
          </a:p>
        </p:txBody>
      </p:sp>
      <p:sp>
        <p:nvSpPr>
          <p:cNvPr id="4" name="Slide Number Placeholder 3"/>
          <p:cNvSpPr>
            <a:spLocks noGrp="1"/>
          </p:cNvSpPr>
          <p:nvPr>
            <p:ph type="sldNum" sz="quarter" idx="5"/>
          </p:nvPr>
        </p:nvSpPr>
        <p:spPr/>
        <p:txBody>
          <a:bodyPr/>
          <a:lstStyle/>
          <a:p>
            <a:fld id="{BBC85203-AFB5-4C5F-A739-A15855DE2D17}" type="slidenum">
              <a:rPr lang="en-US" smtClean="0"/>
              <a:t>14</a:t>
            </a:fld>
            <a:endParaRPr lang="en-US" dirty="0"/>
          </a:p>
        </p:txBody>
      </p:sp>
    </p:spTree>
    <p:extLst>
      <p:ext uri="{BB962C8B-B14F-4D97-AF65-F5344CB8AC3E}">
        <p14:creationId xmlns:p14="http://schemas.microsoft.com/office/powerpoint/2010/main" val="169343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i="0" dirty="0"/>
              <a:t>-Image credit: </a:t>
            </a:r>
            <a:r>
              <a:rPr lang="en-US" i="1" dirty="0"/>
              <a:t>NASA</a:t>
            </a:r>
            <a:r>
              <a:rPr lang="en-US" i="0" dirty="0"/>
              <a:t> </a:t>
            </a:r>
            <a:r>
              <a:rPr lang="en-US" i="0" dirty="0">
                <a:sym typeface="Wingdings" panose="05000000000000000000" pitchFamily="2" charset="2"/>
              </a:rPr>
              <a:t> Geophone/thumper anchor flag, mortar pack, Apollo Lunar Surface Experiments Package</a:t>
            </a:r>
            <a:r>
              <a:rPr lang="en-US" i="0" baseline="0" dirty="0">
                <a:sym typeface="Wingdings" panose="05000000000000000000" pitchFamily="2" charset="2"/>
              </a:rPr>
              <a:t> (ALSEP) </a:t>
            </a:r>
            <a:r>
              <a:rPr lang="en-US" i="0" dirty="0">
                <a:sym typeface="Wingdings" panose="05000000000000000000" pitchFamily="2" charset="2"/>
              </a:rPr>
              <a:t>Central Station, </a:t>
            </a:r>
            <a:r>
              <a:rPr lang="fr-FR" i="0" dirty="0" err="1">
                <a:sym typeface="Wingdings" panose="05000000000000000000" pitchFamily="2" charset="2"/>
              </a:rPr>
              <a:t>Charged</a:t>
            </a:r>
            <a:r>
              <a:rPr lang="fr-FR" i="0" dirty="0">
                <a:sym typeface="Wingdings" panose="05000000000000000000" pitchFamily="2" charset="2"/>
              </a:rPr>
              <a:t> </a:t>
            </a:r>
            <a:r>
              <a:rPr lang="fr-FR" i="0" dirty="0" err="1">
                <a:sym typeface="Wingdings" panose="05000000000000000000" pitchFamily="2" charset="2"/>
              </a:rPr>
              <a:t>Particle</a:t>
            </a:r>
            <a:r>
              <a:rPr lang="fr-FR" i="0" dirty="0">
                <a:sym typeface="Wingdings" panose="05000000000000000000" pitchFamily="2" charset="2"/>
              </a:rPr>
              <a:t> Lunar </a:t>
            </a:r>
            <a:r>
              <a:rPr lang="fr-FR" i="0" dirty="0" err="1">
                <a:sym typeface="Wingdings" panose="05000000000000000000" pitchFamily="2" charset="2"/>
              </a:rPr>
              <a:t>Environmental</a:t>
            </a:r>
            <a:r>
              <a:rPr lang="fr-FR" i="0" dirty="0">
                <a:sym typeface="Wingdings" panose="05000000000000000000" pitchFamily="2" charset="2"/>
              </a:rPr>
              <a:t> </a:t>
            </a:r>
            <a:r>
              <a:rPr lang="fr-FR" i="0" dirty="0" err="1">
                <a:sym typeface="Wingdings" panose="05000000000000000000" pitchFamily="2" charset="2"/>
              </a:rPr>
              <a:t>Experiment</a:t>
            </a:r>
            <a:r>
              <a:rPr lang="fr-FR" i="0" baseline="0" dirty="0">
                <a:sym typeface="Wingdings" panose="05000000000000000000" pitchFamily="2" charset="2"/>
              </a:rPr>
              <a:t> (</a:t>
            </a:r>
            <a:r>
              <a:rPr lang="en-US" i="0" dirty="0">
                <a:sym typeface="Wingdings" panose="05000000000000000000" pitchFamily="2" charset="2"/>
              </a:rPr>
              <a:t>CPLEE), and assorted packing material. NASA image: </a:t>
            </a:r>
            <a:r>
              <a:rPr lang="en-US" sz="1200" b="0" i="0" kern="1200" dirty="0">
                <a:solidFill>
                  <a:schemeClr val="tx1"/>
                </a:solidFill>
                <a:effectLst/>
                <a:latin typeface="+mn-lt"/>
                <a:ea typeface="+mn-ea"/>
                <a:cs typeface="+mn-cs"/>
              </a:rPr>
              <a:t>AS14-67-9376.</a:t>
            </a:r>
            <a:endParaRPr lang="en-US" i="0" dirty="0">
              <a:sym typeface="Wingdings" panose="05000000000000000000" pitchFamily="2" charset="2"/>
            </a:endParaRPr>
          </a:p>
          <a:p>
            <a:pPr marL="0" lvl="1" indent="0">
              <a:buFont typeface="Arial" panose="020B0604020202020204" pitchFamily="34" charset="0"/>
              <a:buNone/>
            </a:pPr>
            <a:r>
              <a:rPr lang="en-US" sz="1200" b="0" i="0" kern="1200" dirty="0">
                <a:solidFill>
                  <a:schemeClr val="tx1"/>
                </a:solidFill>
                <a:effectLst/>
                <a:latin typeface="+mn-lt"/>
                <a:ea typeface="+mn-ea"/>
                <a:cs typeface="+mn-cs"/>
              </a:rPr>
              <a:t>-The </a:t>
            </a:r>
            <a:r>
              <a:rPr lang="en-US" i="0" dirty="0"/>
              <a:t>Apollo Lunar Surface Experiments Package (</a:t>
            </a:r>
            <a:r>
              <a:rPr lang="en-US" sz="1200" b="0" i="0" kern="1200" dirty="0">
                <a:solidFill>
                  <a:schemeClr val="tx1"/>
                </a:solidFill>
                <a:effectLst/>
                <a:latin typeface="+mn-lt"/>
                <a:ea typeface="+mn-ea"/>
                <a:cs typeface="+mn-cs"/>
              </a:rPr>
              <a:t>ALSEP) system consisted of a central station with a</a:t>
            </a:r>
            <a:r>
              <a:rPr lang="en-US" sz="1200" b="0" i="0" kern="1200" baseline="0" dirty="0">
                <a:solidFill>
                  <a:schemeClr val="tx1"/>
                </a:solidFill>
                <a:effectLst/>
                <a:latin typeface="+mn-lt"/>
                <a:ea typeface="+mn-ea"/>
                <a:cs typeface="+mn-cs"/>
              </a:rPr>
              <a:t> communications package and with leads running out to the instruments placed around it.</a:t>
            </a:r>
          </a:p>
          <a:p>
            <a:pPr marL="628650" lvl="2" indent="-171450">
              <a:buFont typeface="Arial" panose="020B0604020202020204" pitchFamily="34" charset="0"/>
              <a:buChar char="•"/>
            </a:pPr>
            <a:r>
              <a:rPr lang="en-US" sz="1200" b="0" i="0" kern="1200" baseline="0" dirty="0">
                <a:solidFill>
                  <a:schemeClr val="tx1"/>
                </a:solidFill>
                <a:effectLst/>
                <a:latin typeface="+mn-lt"/>
                <a:ea typeface="+mn-ea"/>
                <a:cs typeface="+mn-cs"/>
              </a:rPr>
              <a:t>DC power was supplied by a radioisotope thermo-electric generator (RTG) – a plutonium fuel element was used.</a:t>
            </a:r>
          </a:p>
          <a:p>
            <a:pPr marL="628650" lvl="2" indent="-171450">
              <a:buFont typeface="Arial" panose="020B0604020202020204" pitchFamily="34" charset="0"/>
              <a:buChar char="•"/>
            </a:pPr>
            <a:r>
              <a:rPr lang="en-US" sz="1200" b="0" i="0" kern="1200" baseline="0" dirty="0">
                <a:solidFill>
                  <a:schemeClr val="tx1"/>
                </a:solidFill>
                <a:effectLst/>
                <a:latin typeface="+mn-lt"/>
                <a:ea typeface="+mn-ea"/>
                <a:cs typeface="+mn-cs"/>
              </a:rPr>
              <a:t>The power required by the whole station and experiments was less than the power of a 75-watt light bulb!</a:t>
            </a:r>
            <a:endParaRPr lang="en-US" sz="1200" b="0" i="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-Apollo</a:t>
            </a:r>
            <a:r>
              <a:rPr lang="en-US" sz="1200" b="0" i="0" kern="1200" baseline="0" dirty="0">
                <a:solidFill>
                  <a:schemeClr val="tx1"/>
                </a:solidFill>
                <a:effectLst/>
                <a:latin typeface="+mn-lt"/>
                <a:ea typeface="+mn-ea"/>
                <a:cs typeface="+mn-cs"/>
              </a:rPr>
              <a:t> 14’s </a:t>
            </a:r>
            <a:r>
              <a:rPr lang="en-US" i="0" dirty="0"/>
              <a:t>ALSEP consisted of 6 experiments:</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Passive Seismic Experiment: detected lunar “moonquakes” and provided information about the internal structure of the Moon.</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Active</a:t>
            </a:r>
            <a:r>
              <a:rPr lang="en-US" i="0" baseline="0" dirty="0"/>
              <a:t> Seismic Experiment: provided information about the structure of the upper 100 meters of the lunar regolith.</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Suprathermal Ion Detector Experiment</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Cold Cathode Ion Gauge</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Charged Particle Lunar Environmental Experiment</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Lunar Dust Detector</a:t>
            </a:r>
            <a:endParaRPr lang="en-US" i="1" dirty="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-More</a:t>
            </a:r>
            <a:r>
              <a:rPr lang="en-US" sz="1200" b="0" i="0" kern="1200" baseline="0" dirty="0">
                <a:solidFill>
                  <a:schemeClr val="tx1"/>
                </a:solidFill>
                <a:effectLst/>
                <a:latin typeface="+mn-lt"/>
                <a:ea typeface="+mn-ea"/>
                <a:cs typeface="+mn-cs"/>
              </a:rPr>
              <a:t> info on ALSEP: </a:t>
            </a:r>
            <a:r>
              <a:rPr lang="en-US" sz="1200" b="0" i="1" kern="1200" baseline="0" dirty="0">
                <a:solidFill>
                  <a:schemeClr val="tx1"/>
                </a:solidFill>
                <a:effectLst/>
                <a:latin typeface="+mn-lt"/>
                <a:ea typeface="+mn-ea"/>
                <a:cs typeface="+mn-cs"/>
              </a:rPr>
              <a:t>https://www.hq.nasa.gov/alsj/HamishALSEP.html</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15</a:t>
            </a:fld>
            <a:endParaRPr lang="en-US" dirty="0"/>
          </a:p>
        </p:txBody>
      </p:sp>
    </p:spTree>
    <p:extLst>
      <p:ext uri="{BB962C8B-B14F-4D97-AF65-F5344CB8AC3E}">
        <p14:creationId xmlns:p14="http://schemas.microsoft.com/office/powerpoint/2010/main" val="4116027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-Image credit: </a:t>
            </a:r>
            <a:r>
              <a:rPr lang="en-US" i="1" dirty="0"/>
              <a:t>NASA</a:t>
            </a:r>
            <a:r>
              <a:rPr lang="en-US" i="0" dirty="0"/>
              <a:t> </a:t>
            </a:r>
            <a:r>
              <a:rPr lang="en-US" i="0" dirty="0">
                <a:sym typeface="Wingdings" panose="05000000000000000000" pitchFamily="2" charset="2"/>
              </a:rPr>
              <a:t> This photo shows the Cold Cathode Ion Gauge (CCIG) and the Suprathermal Ion Detector Experiment (SIDE).</a:t>
            </a:r>
            <a:r>
              <a:rPr lang="en-US" i="0" baseline="0" dirty="0">
                <a:sym typeface="Wingdings" panose="05000000000000000000" pitchFamily="2" charset="2"/>
              </a:rPr>
              <a:t> </a:t>
            </a:r>
            <a:r>
              <a:rPr lang="en-US" i="0" dirty="0">
                <a:sym typeface="Wingdings" panose="05000000000000000000" pitchFamily="2" charset="2"/>
              </a:rPr>
              <a:t>The SIDE is the large box while the CCIG is the smaller instrument next to it. NASA image: AS14-67-9369.</a:t>
            </a:r>
            <a:endParaRPr lang="en-US" i="0" dirty="0"/>
          </a:p>
          <a:p>
            <a:pPr marL="6286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Two experiments, the Suprathermal Ion Detector Experiment (SIDE) and the Cold Cathode Ion Gauge (CCIG) were used to measure the number and types of ions (an electrically charged molecule, either positive or negative) on the Moon. These ions are chiefly hydrogen and helium and are largely derived from the solar wind. The SIDE was used to measure the flux, number, density, velocity, and relative energy of the positive ions near the lunar surface.</a:t>
            </a:r>
            <a:endParaRPr lang="en-US" i="0" dirty="0"/>
          </a:p>
          <a:p>
            <a:pPr marL="628650" lvl="3" indent="-171450">
              <a:buFont typeface="Arial" panose="020B0604020202020204" pitchFamily="34" charset="0"/>
              <a:buChar char="•"/>
            </a:pPr>
            <a:r>
              <a:rPr lang="en-US" i="0" dirty="0"/>
              <a:t>The Suprathermal Ion Detector Experiment (SIDE): studied the lunar ionosphere.</a:t>
            </a:r>
          </a:p>
          <a:p>
            <a:pPr marL="628650" lvl="3" indent="-171450">
              <a:buFont typeface="Arial" panose="020B0604020202020204" pitchFamily="34" charset="0"/>
              <a:buChar char="•"/>
            </a:pPr>
            <a:r>
              <a:rPr lang="en-US" i="0" dirty="0"/>
              <a:t>The Cold Cathode Ion Gauge</a:t>
            </a:r>
            <a:r>
              <a:rPr lang="en-US" i="0" baseline="0" dirty="0"/>
              <a:t> (CCIG): </a:t>
            </a:r>
            <a:r>
              <a:rPr lang="en-US" sz="1200" b="0" i="0" kern="1200" dirty="0">
                <a:solidFill>
                  <a:schemeClr val="tx1"/>
                </a:solidFill>
                <a:effectLst/>
                <a:latin typeface="+mn-lt"/>
                <a:ea typeface="+mn-ea"/>
                <a:cs typeface="+mn-cs"/>
              </a:rPr>
              <a:t>measured the abundance of gases in the lunar atmosphere.</a:t>
            </a:r>
          </a:p>
        </p:txBody>
      </p:sp>
      <p:sp>
        <p:nvSpPr>
          <p:cNvPr id="4" name="Slide Number Placeholder 3"/>
          <p:cNvSpPr>
            <a:spLocks noGrp="1"/>
          </p:cNvSpPr>
          <p:nvPr>
            <p:ph type="sldNum" sz="quarter" idx="5"/>
          </p:nvPr>
        </p:nvSpPr>
        <p:spPr/>
        <p:txBody>
          <a:bodyPr/>
          <a:lstStyle/>
          <a:p>
            <a:fld id="{BBC85203-AFB5-4C5F-A739-A15855DE2D17}" type="slidenum">
              <a:rPr lang="en-US" smtClean="0"/>
              <a:t>16</a:t>
            </a:fld>
            <a:endParaRPr lang="en-US" dirty="0"/>
          </a:p>
        </p:txBody>
      </p:sp>
    </p:spTree>
    <p:extLst>
      <p:ext uri="{BB962C8B-B14F-4D97-AF65-F5344CB8AC3E}">
        <p14:creationId xmlns:p14="http://schemas.microsoft.com/office/powerpoint/2010/main" val="2056474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-Image credit: </a:t>
            </a:r>
            <a:r>
              <a:rPr lang="en-US" i="1" dirty="0"/>
              <a:t>NASA</a:t>
            </a:r>
            <a:r>
              <a:rPr lang="en-US" i="0" dirty="0"/>
              <a:t> </a:t>
            </a:r>
            <a:r>
              <a:rPr lang="en-US" i="0" dirty="0">
                <a:sym typeface="Wingdings" panose="05000000000000000000" pitchFamily="2" charset="2"/>
              </a:rPr>
              <a:t> This</a:t>
            </a:r>
            <a:r>
              <a:rPr lang="en-US" i="0" baseline="0" dirty="0">
                <a:sym typeface="Wingdings" panose="05000000000000000000" pitchFamily="2" charset="2"/>
              </a:rPr>
              <a:t> image shows </a:t>
            </a:r>
            <a:r>
              <a:rPr lang="en-US" sz="1200" b="0" i="0" kern="1200" dirty="0">
                <a:solidFill>
                  <a:schemeClr val="tx1"/>
                </a:solidFill>
                <a:effectLst/>
                <a:latin typeface="+mn-lt"/>
                <a:ea typeface="+mn-ea"/>
                <a:cs typeface="+mn-cs"/>
              </a:rPr>
              <a:t>the location of the Charged Particle Lunar Environment Experiment (CPLEE), which is in the foreground, relative to the ALSEP Central Station. The thermal skirt of the Passive Seismic Experiment (PSE) is at the right edge of the picture, and the Modular Equipment Transporter (MET) is in the upper left corner. NASA</a:t>
            </a:r>
            <a:r>
              <a:rPr lang="en-US" sz="1200" b="0" i="0" kern="1200" baseline="0" dirty="0">
                <a:solidFill>
                  <a:schemeClr val="tx1"/>
                </a:solidFill>
                <a:effectLst/>
                <a:latin typeface="+mn-lt"/>
                <a:ea typeface="+mn-ea"/>
                <a:cs typeface="+mn-cs"/>
              </a:rPr>
              <a:t> image: </a:t>
            </a:r>
            <a:r>
              <a:rPr lang="en-US" sz="1200" b="0" i="0" kern="1200" dirty="0">
                <a:solidFill>
                  <a:schemeClr val="tx1"/>
                </a:solidFill>
                <a:effectLst/>
                <a:latin typeface="+mn-lt"/>
                <a:ea typeface="+mn-ea"/>
                <a:cs typeface="+mn-cs"/>
              </a:rPr>
              <a:t>AS14-67-9365.</a:t>
            </a:r>
            <a:endParaRPr lang="en-US" i="0" dirty="0"/>
          </a:p>
          <a:p>
            <a:pPr marL="628650" lvl="3" indent="-171450">
              <a:buFont typeface="Arial" panose="020B0604020202020204" pitchFamily="34" charset="0"/>
              <a:buChar char="•"/>
            </a:pPr>
            <a:r>
              <a:rPr lang="en-US" i="0" dirty="0"/>
              <a:t>The </a:t>
            </a:r>
            <a:r>
              <a:rPr lang="fr-FR" i="0" dirty="0" err="1"/>
              <a:t>Charged</a:t>
            </a:r>
            <a:r>
              <a:rPr lang="fr-FR" i="0" dirty="0"/>
              <a:t> </a:t>
            </a:r>
            <a:r>
              <a:rPr lang="fr-FR" i="0" dirty="0" err="1"/>
              <a:t>Particle</a:t>
            </a:r>
            <a:r>
              <a:rPr lang="fr-FR" i="0" dirty="0"/>
              <a:t> Lunar </a:t>
            </a:r>
            <a:r>
              <a:rPr lang="fr-FR" i="0" dirty="0" err="1"/>
              <a:t>Environmental</a:t>
            </a:r>
            <a:r>
              <a:rPr lang="fr-FR" i="0" dirty="0"/>
              <a:t> </a:t>
            </a:r>
            <a:r>
              <a:rPr lang="fr-FR" i="0" dirty="0" err="1"/>
              <a:t>Experiment</a:t>
            </a:r>
            <a:r>
              <a:rPr lang="fr-FR" i="0" dirty="0"/>
              <a:t>:</a:t>
            </a:r>
            <a:r>
              <a:rPr lang="fr-FR" i="0" baseline="0" dirty="0"/>
              <a:t> </a:t>
            </a:r>
            <a:r>
              <a:rPr lang="en-US" i="0" baseline="0" dirty="0"/>
              <a:t>Only used on Apollo 14, this experiment measured the particle energies of solar protons and electrons that reach the lunar surface. It provided data on the energy distribution of these solar particles and their effect on the Earth/Moon system, as well as the relationship of the solar wind to Earth auroras; the Van Allen radiation belt; processes taking place at the shock front of the solar wind striking the lunar surface; characteristics of Earth’s magnetic field; and the effect of charged particles on the lunar environment.</a:t>
            </a:r>
            <a:endParaRPr lang="en-US" i="0" dirty="0"/>
          </a:p>
          <a:p>
            <a:pPr marL="628650" lvl="3" indent="-171450">
              <a:buFont typeface="Arial" panose="020B0604020202020204" pitchFamily="34" charset="0"/>
              <a:buChar char="•"/>
            </a:pPr>
            <a:r>
              <a:rPr lang="en-US" i="0" dirty="0"/>
              <a:t>The Lunar Dust Detector: studied the effects of lunar dust on the operation of the experiment package.</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17</a:t>
            </a:fld>
            <a:endParaRPr lang="en-US" dirty="0"/>
          </a:p>
        </p:txBody>
      </p:sp>
    </p:spTree>
    <p:extLst>
      <p:ext uri="{BB962C8B-B14F-4D97-AF65-F5344CB8AC3E}">
        <p14:creationId xmlns:p14="http://schemas.microsoft.com/office/powerpoint/2010/main" val="1168815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1" baseline="0" dirty="0"/>
              <a:t> </a:t>
            </a:r>
            <a:r>
              <a:rPr lang="en-US" i="0" baseline="0" dirty="0">
                <a:sym typeface="Wingdings" panose="05000000000000000000" pitchFamily="2" charset="2"/>
              </a:rPr>
              <a:t> In this photo, Shepard stands by the Modular Equipment Transporter (MET). </a:t>
            </a:r>
          </a:p>
          <a:p>
            <a:r>
              <a:rPr lang="en-US" i="0" baseline="0" dirty="0"/>
              <a:t>-</a:t>
            </a:r>
            <a:r>
              <a:rPr lang="en-US" sz="1200" b="0" i="0" kern="1200" dirty="0">
                <a:solidFill>
                  <a:schemeClr val="tx1"/>
                </a:solidFill>
                <a:effectLst/>
                <a:latin typeface="+mn-lt"/>
                <a:ea typeface="+mn-ea"/>
                <a:cs typeface="+mn-cs"/>
              </a:rPr>
              <a:t>The Modular Equipment Transporter</a:t>
            </a:r>
            <a:r>
              <a:rPr lang="en-US" sz="1200" b="0" i="0" kern="1200" baseline="0" dirty="0">
                <a:solidFill>
                  <a:schemeClr val="tx1"/>
                </a:solidFill>
                <a:effectLst/>
                <a:latin typeface="+mn-lt"/>
                <a:ea typeface="+mn-ea"/>
                <a:cs typeface="+mn-cs"/>
              </a:rPr>
              <a:t> (MET),</a:t>
            </a:r>
            <a:r>
              <a:rPr lang="en-US" sz="1200" b="0" i="0" kern="1200" dirty="0">
                <a:solidFill>
                  <a:schemeClr val="tx1"/>
                </a:solidFill>
                <a:effectLst/>
                <a:latin typeface="+mn-lt"/>
                <a:ea typeface="+mn-ea"/>
                <a:cs typeface="+mn-cs"/>
              </a:rPr>
              <a:t> used on this mission for the first time, assisted the crew in carrying equipment and lunar samples.</a:t>
            </a:r>
          </a:p>
          <a:p>
            <a:r>
              <a:rPr lang="en-US" sz="1200" b="0" i="0" kern="1200" dirty="0">
                <a:solidFill>
                  <a:schemeClr val="tx1"/>
                </a:solidFill>
                <a:effectLst/>
                <a:latin typeface="+mn-lt"/>
                <a:ea typeface="+mn-ea"/>
                <a:cs typeface="+mn-cs"/>
              </a:rPr>
              <a:t>-The MET was a two-wheeled, hand-pulled vehicle used to carry around tools, cameras, and rock sample cases on the lunar surface.</a:t>
            </a:r>
          </a:p>
          <a:p>
            <a:r>
              <a:rPr lang="en-US" sz="1200" b="0" i="0" kern="1200" dirty="0">
                <a:solidFill>
                  <a:schemeClr val="tx1"/>
                </a:solidFill>
                <a:effectLst/>
                <a:latin typeface="+mn-lt"/>
                <a:ea typeface="+mn-ea"/>
                <a:cs typeface="+mn-cs"/>
              </a:rPr>
              <a:t>-Designed after Apollo 12 astronauts Pete Conrad and Alan Bean had difficulties lugging their equipment significant distances to and from their lunar module, the MET primarily functioned as a portable workbench with a place for hand tools and other equipment.</a:t>
            </a:r>
          </a:p>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MET</a:t>
            </a:r>
            <a:r>
              <a:rPr lang="en-US" sz="1200" b="0" i="0" kern="1200" dirty="0">
                <a:solidFill>
                  <a:schemeClr val="tx1"/>
                </a:solidFill>
                <a:effectLst/>
                <a:latin typeface="+mn-lt"/>
                <a:ea typeface="+mn-ea"/>
                <a:cs typeface="+mn-cs"/>
              </a:rPr>
              <a:t> was planned to be used on Apollo 15</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but was used only on Apollo 14 – Apollo 15</a:t>
            </a:r>
            <a:r>
              <a:rPr lang="en-US" sz="1200" b="0" i="0" kern="1200" baseline="0" dirty="0">
                <a:solidFill>
                  <a:schemeClr val="tx1"/>
                </a:solidFill>
                <a:effectLst/>
                <a:latin typeface="+mn-lt"/>
                <a:ea typeface="+mn-ea"/>
                <a:cs typeface="+mn-cs"/>
              </a:rPr>
              <a:t> instead became the </a:t>
            </a:r>
            <a:r>
              <a:rPr lang="en-US" sz="1200" b="0" i="0" kern="1200" dirty="0">
                <a:solidFill>
                  <a:schemeClr val="tx1"/>
                </a:solidFill>
                <a:effectLst/>
                <a:latin typeface="+mn-lt"/>
                <a:ea typeface="+mn-ea"/>
                <a:cs typeface="+mn-cs"/>
              </a:rPr>
              <a:t>first to employ the motorized Lunar Roving Vehicle, which transported both astronauts and equipment.</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18</a:t>
            </a:fld>
            <a:endParaRPr lang="en-US" dirty="0"/>
          </a:p>
        </p:txBody>
      </p:sp>
    </p:spTree>
    <p:extLst>
      <p:ext uri="{BB962C8B-B14F-4D97-AF65-F5344CB8AC3E}">
        <p14:creationId xmlns:p14="http://schemas.microsoft.com/office/powerpoint/2010/main" val="1966094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1" dirty="0"/>
              <a:t>NASA </a:t>
            </a:r>
            <a:r>
              <a:rPr lang="en-US" i="0" dirty="0">
                <a:sym typeface="Wingdings" panose="05000000000000000000" pitchFamily="2" charset="2"/>
              </a:rPr>
              <a:t> On the way to the</a:t>
            </a:r>
            <a:r>
              <a:rPr lang="en-US" i="0" baseline="0" dirty="0">
                <a:sym typeface="Wingdings" panose="05000000000000000000" pitchFamily="2" charset="2"/>
              </a:rPr>
              <a:t> rim of Cone crater. </a:t>
            </a:r>
            <a:r>
              <a:rPr lang="en-US" i="0" dirty="0"/>
              <a:t>Ed Mitchell is holding the map. S</a:t>
            </a:r>
            <a:r>
              <a:rPr lang="en-US" sz="1200" b="0" i="0" kern="1200" dirty="0">
                <a:solidFill>
                  <a:schemeClr val="tx1"/>
                </a:solidFill>
                <a:effectLst/>
                <a:latin typeface="+mn-lt"/>
                <a:ea typeface="+mn-ea"/>
                <a:cs typeface="+mn-cs"/>
              </a:rPr>
              <a:t>mooth Modular Equipment Transporter (MET) tracks are at left.</a:t>
            </a:r>
            <a:r>
              <a:rPr lang="en-US" i="0" dirty="0"/>
              <a:t> NASA image: </a:t>
            </a:r>
            <a:r>
              <a:rPr lang="en-US" sz="1200" b="0" i="0" kern="1200" dirty="0">
                <a:solidFill>
                  <a:schemeClr val="tx1"/>
                </a:solidFill>
                <a:effectLst/>
                <a:latin typeface="+mn-lt"/>
                <a:ea typeface="+mn-ea"/>
                <a:cs typeface="+mn-cs"/>
              </a:rPr>
              <a:t>AS14-64-9059.</a:t>
            </a:r>
            <a:endParaRPr lang="en-US" i="0" dirty="0"/>
          </a:p>
          <a:p>
            <a:r>
              <a:rPr lang="en-US" i="0" dirty="0"/>
              <a:t>-During the second extravehicular activity, Alan</a:t>
            </a:r>
            <a:r>
              <a:rPr lang="en-US" i="0" baseline="0" dirty="0"/>
              <a:t> Shepard and Ed Mitchell ventured on an excursion to the rim of Cone crater (0.7 mi or 1.3 km east-northeast of their landing site).</a:t>
            </a:r>
          </a:p>
          <a:p>
            <a:r>
              <a:rPr lang="en-US" i="0" dirty="0"/>
              <a:t>-On their way,</a:t>
            </a:r>
            <a:r>
              <a:rPr lang="en-US" i="0" baseline="0" dirty="0"/>
              <a:t> t</a:t>
            </a:r>
            <a:r>
              <a:rPr lang="en-US" i="0" dirty="0"/>
              <a:t>hey experienced difficulties in navigating the slopes as</a:t>
            </a:r>
            <a:r>
              <a:rPr lang="en-US" i="0" baseline="0" dirty="0"/>
              <a:t> </a:t>
            </a:r>
            <a:r>
              <a:rPr lang="en-US" i="0" dirty="0"/>
              <a:t>the intervening ridges hid features, causing</a:t>
            </a:r>
            <a:r>
              <a:rPr lang="en-US" i="0" baseline="0" dirty="0"/>
              <a:t> problems with spotting landmarks. </a:t>
            </a:r>
          </a:p>
          <a:p>
            <a:pPr marL="628650" lvl="1" indent="-171450">
              <a:buFont typeface="Arial" panose="020B0604020202020204" pitchFamily="34" charset="0"/>
              <a:buChar char="•"/>
            </a:pPr>
            <a:r>
              <a:rPr lang="en-US" i="0" baseline="0" dirty="0"/>
              <a:t>Also, because the astronauts had no references to help them judge size and distance, they couldn’t tell whether or not some features on their traverse map were in sight. </a:t>
            </a:r>
          </a:p>
          <a:p>
            <a:pPr marL="628650" lvl="1" indent="-171450">
              <a:buFont typeface="Arial" panose="020B0604020202020204" pitchFamily="34" charset="0"/>
              <a:buChar char="•"/>
            </a:pPr>
            <a:r>
              <a:rPr lang="en-US" i="0" baseline="0" dirty="0"/>
              <a:t>The different slopes also caused the Sun angle to change, making features look different (some craters looked sharper due to shadows).</a:t>
            </a:r>
          </a:p>
          <a:p>
            <a:pPr marL="628650" lvl="1" indent="-171450">
              <a:buFont typeface="Arial" panose="020B0604020202020204" pitchFamily="34" charset="0"/>
              <a:buChar char="•"/>
            </a:pPr>
            <a:r>
              <a:rPr lang="en-US" i="0" baseline="0" dirty="0"/>
              <a:t>They also experienced difficulties dragging the MET up the ridge.</a:t>
            </a:r>
            <a:endParaRPr lang="en-US" i="0" dirty="0"/>
          </a:p>
          <a:p>
            <a:pPr marL="0" lvl="1" indent="0">
              <a:buFont typeface="Arial" panose="020B0604020202020204" pitchFamily="34" charset="0"/>
              <a:buNone/>
            </a:pPr>
            <a:r>
              <a:rPr lang="en-US" i="0" dirty="0"/>
              <a:t>-Because of these struggles, the astronauts fell 30 minutes behind schedule</a:t>
            </a:r>
            <a:r>
              <a:rPr lang="en-US" i="0" baseline="0" dirty="0"/>
              <a:t> and thus had to abandon their quest for the rim of Cone crater and continue with the rest of their EVA.</a:t>
            </a:r>
          </a:p>
          <a:p>
            <a:pPr marL="628650" lvl="2" indent="-171450">
              <a:buFont typeface="Arial" panose="020B0604020202020204" pitchFamily="34" charset="0"/>
              <a:buChar char="•"/>
            </a:pPr>
            <a:r>
              <a:rPr lang="en-US" i="0" dirty="0"/>
              <a:t>As a result, they just reached a point within </a:t>
            </a:r>
            <a:r>
              <a:rPr lang="en-US" sz="1200" b="0" i="0" kern="1200" baseline="0" dirty="0">
                <a:solidFill>
                  <a:schemeClr val="tx1"/>
                </a:solidFill>
                <a:effectLst/>
                <a:latin typeface="+mn-lt"/>
                <a:ea typeface="+mn-ea"/>
                <a:cs typeface="+mn-cs"/>
              </a:rPr>
              <a:t>20-30 m (66-98 </a:t>
            </a:r>
            <a:r>
              <a:rPr lang="en-US" sz="1200" b="0" i="0" kern="1200" baseline="0" dirty="0" err="1">
                <a:solidFill>
                  <a:schemeClr val="tx1"/>
                </a:solidFill>
                <a:effectLst/>
                <a:latin typeface="+mn-lt"/>
                <a:ea typeface="+mn-ea"/>
                <a:cs typeface="+mn-cs"/>
              </a:rPr>
              <a:t>ft</a:t>
            </a:r>
            <a:r>
              <a:rPr lang="en-US" sz="1200" b="0" i="0" kern="1200" baseline="0" dirty="0">
                <a:solidFill>
                  <a:schemeClr val="tx1"/>
                </a:solidFill>
                <a:effectLst/>
                <a:latin typeface="+mn-lt"/>
                <a:ea typeface="+mn-ea"/>
                <a:cs typeface="+mn-cs"/>
              </a:rPr>
              <a:t>) of</a:t>
            </a:r>
            <a:r>
              <a:rPr lang="en-US" i="0" dirty="0"/>
              <a:t> the rim of the crater. </a:t>
            </a:r>
          </a:p>
          <a:p>
            <a:pPr marL="0" lvl="1" indent="0">
              <a:buFont typeface="Arial" panose="020B0604020202020204" pitchFamily="34" charset="0"/>
              <a:buNone/>
            </a:pPr>
            <a:r>
              <a:rPr lang="en-US" i="0" dirty="0"/>
              <a:t>-Nevertheless, the objectives associated with reaching the vicinity of this crater were achieved.</a:t>
            </a:r>
          </a:p>
          <a:p>
            <a:pPr marL="628650" lvl="3" indent="-171450">
              <a:buFont typeface="Arial" panose="020B0604020202020204" pitchFamily="34" charset="0"/>
              <a:buChar char="•"/>
            </a:pPr>
            <a:r>
              <a:rPr lang="en-US" i="0" dirty="0" err="1"/>
              <a:t>En</a:t>
            </a:r>
            <a:r>
              <a:rPr lang="en-US" i="0" dirty="0"/>
              <a:t> route to Cone crater, photographs, various samples, and terrain descriptions were obtained. </a:t>
            </a:r>
          </a:p>
          <a:p>
            <a:pPr marL="628650" lvl="3" indent="-171450">
              <a:buFont typeface="Arial" panose="020B0604020202020204" pitchFamily="34" charset="0"/>
              <a:buChar char="•"/>
            </a:pPr>
            <a:r>
              <a:rPr lang="en-US" i="0" dirty="0"/>
              <a:t>Rock and soil samples were also collected in a blocky field near the rim.</a:t>
            </a:r>
          </a:p>
          <a:p>
            <a:r>
              <a:rPr lang="en-US" i="0" dirty="0"/>
              <a:t>-More on the</a:t>
            </a:r>
            <a:r>
              <a:rPr lang="en-US" i="0" baseline="0" dirty="0"/>
              <a:t> difficulties Al &amp; Ed had in navigating Cone Ridge</a:t>
            </a:r>
            <a:r>
              <a:rPr lang="en-US" i="0" dirty="0"/>
              <a:t>: </a:t>
            </a:r>
            <a:r>
              <a:rPr lang="en-US" i="1" dirty="0"/>
              <a:t>https://history.nasa.gov/alsj/a14/a14.tocone.html</a:t>
            </a:r>
            <a:endParaRPr lang="en-US" i="0" dirty="0"/>
          </a:p>
          <a:p>
            <a:r>
              <a:rPr lang="en-US" i="0" dirty="0"/>
              <a:t>-See this Lunar Reconnaissance Orbiter Camera feature:</a:t>
            </a:r>
            <a:r>
              <a:rPr lang="en-US" i="0" baseline="0" dirty="0"/>
              <a:t> </a:t>
            </a:r>
            <a:r>
              <a:rPr lang="en-US" i="1" baseline="0" dirty="0"/>
              <a:t>http://lroc.sese.asu.edu/posts/363</a:t>
            </a:r>
          </a:p>
        </p:txBody>
      </p:sp>
      <p:sp>
        <p:nvSpPr>
          <p:cNvPr id="4" name="Slide Number Placeholder 3"/>
          <p:cNvSpPr>
            <a:spLocks noGrp="1"/>
          </p:cNvSpPr>
          <p:nvPr>
            <p:ph type="sldNum" sz="quarter" idx="5"/>
          </p:nvPr>
        </p:nvSpPr>
        <p:spPr/>
        <p:txBody>
          <a:bodyPr/>
          <a:lstStyle/>
          <a:p>
            <a:fld id="{BBC85203-AFB5-4C5F-A739-A15855DE2D17}" type="slidenum">
              <a:rPr lang="en-US" smtClean="0"/>
              <a:t>19</a:t>
            </a:fld>
            <a:endParaRPr lang="en-US" dirty="0"/>
          </a:p>
        </p:txBody>
      </p:sp>
    </p:spTree>
    <p:extLst>
      <p:ext uri="{BB962C8B-B14F-4D97-AF65-F5344CB8AC3E}">
        <p14:creationId xmlns:p14="http://schemas.microsoft.com/office/powerpoint/2010/main" val="210697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-NASA press release</a:t>
            </a:r>
            <a:r>
              <a:rPr lang="en-US" baseline="0" dirty="0"/>
              <a:t>s (Jan. 1971): </a:t>
            </a:r>
            <a:r>
              <a:rPr lang="en-US" i="1" dirty="0"/>
              <a:t>https://historydms.hq.nasa.gov/sites/default/files/DMS/e000041728.pdf</a:t>
            </a:r>
          </a:p>
        </p:txBody>
      </p:sp>
      <p:sp>
        <p:nvSpPr>
          <p:cNvPr id="4" name="Slide Number Placeholder 3"/>
          <p:cNvSpPr>
            <a:spLocks noGrp="1"/>
          </p:cNvSpPr>
          <p:nvPr>
            <p:ph type="sldNum" sz="quarter" idx="10"/>
          </p:nvPr>
        </p:nvSpPr>
        <p:spPr/>
        <p:txBody>
          <a:bodyPr/>
          <a:lstStyle/>
          <a:p>
            <a:fld id="{BBC85203-AFB5-4C5F-A739-A15855DE2D17}" type="slidenum">
              <a:rPr lang="en-US" smtClean="0"/>
              <a:t>2</a:t>
            </a:fld>
            <a:endParaRPr lang="en-US" dirty="0"/>
          </a:p>
        </p:txBody>
      </p:sp>
    </p:spTree>
    <p:extLst>
      <p:ext uri="{BB962C8B-B14F-4D97-AF65-F5344CB8AC3E}">
        <p14:creationId xmlns:p14="http://schemas.microsoft.com/office/powerpoint/2010/main" val="3461413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1" dirty="0"/>
              <a:t>NASA</a:t>
            </a:r>
            <a:endParaRPr lang="en-US" i="0" dirty="0">
              <a:sym typeface="Wingdings" panose="05000000000000000000" pitchFamily="2" charset="2"/>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sng" dirty="0">
                <a:sym typeface="Wingdings" panose="05000000000000000000" pitchFamily="2" charset="2"/>
              </a:rPr>
              <a:t>Left:</a:t>
            </a:r>
            <a:r>
              <a:rPr lang="en-US" i="0" baseline="0" dirty="0">
                <a:sym typeface="Wingdings" panose="05000000000000000000" pitchFamily="2" charset="2"/>
              </a:rPr>
              <a:t> Image from Al Shepard’s</a:t>
            </a:r>
            <a:r>
              <a:rPr lang="en-US" i="0" dirty="0">
                <a:sym typeface="Wingdings" panose="05000000000000000000" pitchFamily="2" charset="2"/>
              </a:rPr>
              <a:t> Station B1 panorama, showing Ed Mitchell studying the traverse map. Ed is trying to figure out where they are.</a:t>
            </a:r>
            <a:r>
              <a:rPr lang="en-US" i="0" baseline="0" dirty="0">
                <a:sym typeface="Wingdings" panose="05000000000000000000" pitchFamily="2" charset="2"/>
              </a:rPr>
              <a:t> </a:t>
            </a:r>
            <a:r>
              <a:rPr lang="en-US" i="0" dirty="0">
                <a:sym typeface="Wingdings" panose="05000000000000000000" pitchFamily="2" charset="2"/>
              </a:rPr>
              <a:t>NASA image:</a:t>
            </a:r>
            <a:r>
              <a:rPr lang="en-US" i="0" baseline="0" dirty="0">
                <a:sym typeface="Wingdings" panose="05000000000000000000" pitchFamily="2" charset="2"/>
              </a:rPr>
              <a:t> </a:t>
            </a:r>
            <a:r>
              <a:rPr lang="en-US" i="0" dirty="0">
                <a:sym typeface="Wingdings" panose="05000000000000000000" pitchFamily="2" charset="2"/>
              </a:rPr>
              <a:t>AS14-64-9089.</a:t>
            </a:r>
          </a:p>
          <a:p>
            <a:pPr marL="628650" lvl="1" indent="-171450">
              <a:buFont typeface="Arial" panose="020B0604020202020204" pitchFamily="34" charset="0"/>
              <a:buChar char="•"/>
            </a:pPr>
            <a:r>
              <a:rPr lang="en-US" i="0" u="sng" dirty="0">
                <a:sym typeface="Wingdings" panose="05000000000000000000" pitchFamily="2" charset="2"/>
              </a:rPr>
              <a:t>Right:</a:t>
            </a:r>
            <a:r>
              <a:rPr lang="en-US" i="0" dirty="0">
                <a:sym typeface="Wingdings" panose="05000000000000000000" pitchFamily="2" charset="2"/>
              </a:rPr>
              <a:t> Image from Al</a:t>
            </a:r>
            <a:r>
              <a:rPr lang="en-US" i="0" baseline="0" dirty="0">
                <a:sym typeface="Wingdings" panose="05000000000000000000" pitchFamily="2" charset="2"/>
              </a:rPr>
              <a:t> Shepard’s </a:t>
            </a:r>
            <a:r>
              <a:rPr lang="en-US" i="0" dirty="0">
                <a:sym typeface="Wingdings" panose="05000000000000000000" pitchFamily="2" charset="2"/>
              </a:rPr>
              <a:t>Station B1 panorama, showing Ed Mitchell trying to figure out where they are. NASA image: </a:t>
            </a:r>
            <a:r>
              <a:rPr lang="en-US" sz="1200" b="0" i="0" kern="1200" dirty="0">
                <a:solidFill>
                  <a:schemeClr val="tx1"/>
                </a:solidFill>
                <a:effectLst/>
                <a:latin typeface="+mn-lt"/>
                <a:ea typeface="+mn-ea"/>
                <a:cs typeface="+mn-cs"/>
              </a:rPr>
              <a:t>AS14-64-9088</a:t>
            </a:r>
            <a:r>
              <a:rPr lang="en-US" dirty="0"/>
              <a:t>.</a:t>
            </a:r>
            <a:endParaRPr lang="en-US" i="0" dirty="0">
              <a:sym typeface="Wingdings" panose="05000000000000000000" pitchFamily="2" charset="2"/>
            </a:endParaRPr>
          </a:p>
          <a:p>
            <a:r>
              <a:rPr lang="en-US" i="0" dirty="0"/>
              <a:t>-More on the</a:t>
            </a:r>
            <a:r>
              <a:rPr lang="en-US" i="0" baseline="0" dirty="0"/>
              <a:t> difficulties Al &amp; Ed had in navigating Cone Ridge</a:t>
            </a:r>
            <a:r>
              <a:rPr lang="en-US" i="0" dirty="0"/>
              <a:t>: </a:t>
            </a:r>
            <a:r>
              <a:rPr lang="en-US" i="1" dirty="0"/>
              <a:t>https://history.nasa.gov/alsj/a14/a14.tocone.html</a:t>
            </a:r>
          </a:p>
        </p:txBody>
      </p:sp>
      <p:sp>
        <p:nvSpPr>
          <p:cNvPr id="4" name="Slide Number Placeholder 3"/>
          <p:cNvSpPr>
            <a:spLocks noGrp="1"/>
          </p:cNvSpPr>
          <p:nvPr>
            <p:ph type="sldNum" sz="quarter" idx="5"/>
          </p:nvPr>
        </p:nvSpPr>
        <p:spPr/>
        <p:txBody>
          <a:bodyPr/>
          <a:lstStyle/>
          <a:p>
            <a:fld id="{BBC85203-AFB5-4C5F-A739-A15855DE2D17}" type="slidenum">
              <a:rPr lang="en-US" smtClean="0"/>
              <a:t>20</a:t>
            </a:fld>
            <a:endParaRPr lang="en-US" dirty="0"/>
          </a:p>
        </p:txBody>
      </p:sp>
    </p:spTree>
    <p:extLst>
      <p:ext uri="{BB962C8B-B14F-4D97-AF65-F5344CB8AC3E}">
        <p14:creationId xmlns:p14="http://schemas.microsoft.com/office/powerpoint/2010/main" val="1607627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1" dirty="0"/>
              <a:t>NASA</a:t>
            </a:r>
            <a:r>
              <a:rPr lang="en-US" i="0" dirty="0"/>
              <a:t> </a:t>
            </a:r>
            <a:r>
              <a:rPr lang="en-US" i="0" dirty="0">
                <a:sym typeface="Wingdings" panose="05000000000000000000" pitchFamily="2" charset="2"/>
              </a:rPr>
              <a:t> Alan Shepard’s panorama of Station C-Prime. </a:t>
            </a:r>
            <a:r>
              <a:rPr lang="en-US" i="1" dirty="0">
                <a:sym typeface="Wingdings" panose="05000000000000000000" pitchFamily="2" charset="2"/>
              </a:rPr>
              <a:t>https://history.nasa.gov/alsj/a14/a14pan1332340.html</a:t>
            </a:r>
          </a:p>
          <a:p>
            <a:pPr marL="628650" lvl="1" indent="-171450">
              <a:buFont typeface="Arial" panose="020B0604020202020204" pitchFamily="34" charset="0"/>
              <a:buChar char="•"/>
            </a:pPr>
            <a:r>
              <a:rPr lang="en-US" sz="1200" b="0" i="0" u="sng" kern="1200" dirty="0">
                <a:solidFill>
                  <a:schemeClr val="tx1"/>
                </a:solidFill>
                <a:effectLst/>
                <a:latin typeface="+mn-lt"/>
                <a:ea typeface="+mn-ea"/>
                <a:cs typeface="+mn-cs"/>
              </a:rPr>
              <a:t>Image</a:t>
            </a:r>
            <a:r>
              <a:rPr lang="en-US" sz="1200" b="0" i="0" u="sng" kern="1200" baseline="0" dirty="0">
                <a:solidFill>
                  <a:schemeClr val="tx1"/>
                </a:solidFill>
                <a:effectLst/>
                <a:latin typeface="+mn-lt"/>
                <a:ea typeface="+mn-ea"/>
                <a:cs typeface="+mn-cs"/>
              </a:rPr>
              <a:t> inset:</a:t>
            </a:r>
            <a:r>
              <a:rPr lang="en-US" sz="1200" b="0" i="0" u="none" kern="1200" baseline="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The</a:t>
            </a:r>
            <a:r>
              <a:rPr lang="en-US" sz="1200" b="0" i="0" kern="1200" dirty="0">
                <a:solidFill>
                  <a:schemeClr val="tx1"/>
                </a:solidFill>
                <a:effectLst/>
                <a:latin typeface="+mn-lt"/>
                <a:ea typeface="+mn-ea"/>
                <a:cs typeface="+mn-cs"/>
              </a:rPr>
              <a:t> rim of Cone crater is out of sight just to the right of center. The Station C1 white boulder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known as Saddle Rock)</a:t>
            </a:r>
            <a:r>
              <a:rPr lang="en-US" sz="1200" b="0" i="0" kern="1200" baseline="0" dirty="0">
                <a:solidFill>
                  <a:schemeClr val="tx1"/>
                </a:solidFill>
                <a:effectLst/>
                <a:latin typeface="+mn-lt"/>
                <a:ea typeface="+mn-ea"/>
                <a:cs typeface="+mn-cs"/>
              </a:rPr>
              <a:t> where the astronauts collected samples</a:t>
            </a:r>
            <a:r>
              <a:rPr lang="en-US" sz="1200" b="0" i="0" kern="1200" dirty="0">
                <a:solidFill>
                  <a:schemeClr val="tx1"/>
                </a:solidFill>
                <a:effectLst/>
                <a:latin typeface="+mn-lt"/>
                <a:ea typeface="+mn-ea"/>
                <a:cs typeface="+mn-cs"/>
              </a:rPr>
              <a:t> is on the local horizon at left. NASA</a:t>
            </a:r>
            <a:r>
              <a:rPr lang="en-US" sz="1200" b="0" i="0" kern="1200" baseline="0" dirty="0">
                <a:solidFill>
                  <a:schemeClr val="tx1"/>
                </a:solidFill>
                <a:effectLst/>
                <a:latin typeface="+mn-lt"/>
                <a:ea typeface="+mn-ea"/>
                <a:cs typeface="+mn-cs"/>
              </a:rPr>
              <a:t> image: </a:t>
            </a:r>
            <a:r>
              <a:rPr lang="en-US" sz="1200" b="0" i="0" kern="1200" dirty="0">
                <a:solidFill>
                  <a:schemeClr val="tx1"/>
                </a:solidFill>
                <a:effectLst/>
                <a:latin typeface="+mn-lt"/>
                <a:ea typeface="+mn-ea"/>
                <a:cs typeface="+mn-cs"/>
              </a:rPr>
              <a:t>AS14-64-9101.</a:t>
            </a:r>
            <a:endParaRPr lang="en-US" i="0" dirty="0">
              <a:sym typeface="Wingdings" panose="05000000000000000000" pitchFamily="2" charset="2"/>
            </a:endParaRPr>
          </a:p>
          <a:p>
            <a:pPr marL="0" lvl="1" indent="0">
              <a:buFont typeface="Arial" panose="020B0604020202020204" pitchFamily="34" charset="0"/>
              <a:buNone/>
            </a:pPr>
            <a:r>
              <a:rPr lang="en-US" sz="1200" b="0" i="0" kern="1200" dirty="0">
                <a:solidFill>
                  <a:schemeClr val="tx1"/>
                </a:solidFill>
                <a:effectLst/>
                <a:latin typeface="+mn-lt"/>
                <a:ea typeface="+mn-ea"/>
                <a:cs typeface="+mn-cs"/>
              </a:rPr>
              <a:t>-Had the astronauts passed Saddle Rock,</a:t>
            </a:r>
            <a:r>
              <a:rPr lang="en-US" sz="1200" b="0" i="0" kern="1200" baseline="0" dirty="0">
                <a:solidFill>
                  <a:schemeClr val="tx1"/>
                </a:solidFill>
                <a:effectLst/>
                <a:latin typeface="+mn-lt"/>
                <a:ea typeface="+mn-ea"/>
                <a:cs typeface="+mn-cs"/>
              </a:rPr>
              <a:t> another 20-30 m (66-98 </a:t>
            </a:r>
            <a:r>
              <a:rPr lang="en-US" sz="1200" b="0" i="0" kern="1200" baseline="0" dirty="0" err="1">
                <a:solidFill>
                  <a:schemeClr val="tx1"/>
                </a:solidFill>
                <a:effectLst/>
                <a:latin typeface="+mn-lt"/>
                <a:ea typeface="+mn-ea"/>
                <a:cs typeface="+mn-cs"/>
              </a:rPr>
              <a:t>ft</a:t>
            </a:r>
            <a:r>
              <a:rPr lang="en-US" sz="1200" b="0" i="0" kern="1200" baseline="0" dirty="0">
                <a:solidFill>
                  <a:schemeClr val="tx1"/>
                </a:solidFill>
                <a:effectLst/>
                <a:latin typeface="+mn-lt"/>
                <a:ea typeface="+mn-ea"/>
                <a:cs typeface="+mn-cs"/>
              </a:rPr>
              <a:t>) would have been the south edge of the rim of Cone crater.</a:t>
            </a:r>
          </a:p>
          <a:p>
            <a:pPr marL="0" lvl="1" indent="0">
              <a:buFont typeface="Arial" panose="020B0604020202020204" pitchFamily="34" charset="0"/>
              <a:buNone/>
            </a:pPr>
            <a:r>
              <a:rPr lang="en-US" sz="1200" b="0" i="0" kern="1200" baseline="0" dirty="0">
                <a:solidFill>
                  <a:schemeClr val="tx1"/>
                </a:solidFill>
                <a:effectLst/>
                <a:latin typeface="+mn-lt"/>
                <a:ea typeface="+mn-ea"/>
                <a:cs typeface="+mn-cs"/>
              </a:rPr>
              <a:t>-From an interview with Ed Mitchell </a:t>
            </a:r>
            <a:r>
              <a:rPr lang="en-US" sz="1200" b="0" i="1" kern="1200" baseline="0" dirty="0">
                <a:solidFill>
                  <a:schemeClr val="tx1"/>
                </a:solidFill>
                <a:effectLst/>
                <a:latin typeface="+mn-lt"/>
                <a:ea typeface="+mn-ea"/>
                <a:cs typeface="+mn-cs"/>
              </a:rPr>
              <a:t>(https://history.nasa.gov/alsj/a14/a14.tocone.html#1332340)</a:t>
            </a:r>
            <a:r>
              <a:rPr lang="en-US" sz="1200" b="0" i="0" kern="1200" baseline="0" dirty="0">
                <a:solidFill>
                  <a:schemeClr val="tx1"/>
                </a:solidFill>
                <a:effectLst/>
                <a:latin typeface="+mn-lt"/>
                <a:ea typeface="+mn-ea"/>
                <a:cs typeface="+mn-cs"/>
              </a:rPr>
              <a:t>:</a:t>
            </a:r>
          </a:p>
          <a:p>
            <a:pPr marL="628650" lvl="2" indent="-171450">
              <a:buFont typeface="Arial" panose="020B0604020202020204" pitchFamily="34" charset="0"/>
              <a:buChar char="•"/>
            </a:pPr>
            <a:r>
              <a:rPr lang="en-US" sz="1200" b="0" i="0" kern="1200" baseline="0" dirty="0">
                <a:solidFill>
                  <a:schemeClr val="tx1"/>
                </a:solidFill>
                <a:effectLst/>
                <a:latin typeface="+mn-lt"/>
                <a:ea typeface="+mn-ea"/>
                <a:cs typeface="+mn-cs"/>
              </a:rPr>
              <a:t>“Right now, as I listen to this, I feel an enormous sense of frustration, just like I did then. It was terribly, terribly frustrating; coming up over that ridge that we were going up, and thinking, finally, that was it; and it wasn’t - suddenly recognizing that, really, you just don’t know where the hell you are. You know you’re close. You can’t be very far away. You know you got to quit and go back. It was probably one of the most frustrating periods I’ve ever experienced. There’s no feeling of being lost. I mean, the LM is there; we can get back to the LM. It’s not reaching and looking down into that bloody crater. It’s terribly frustrating.”</a:t>
            </a:r>
          </a:p>
          <a:p>
            <a:pPr marL="0" lvl="1" indent="0">
              <a:buFont typeface="Arial" panose="020B0604020202020204" pitchFamily="34" charset="0"/>
              <a:buNone/>
            </a:pPr>
            <a:r>
              <a:rPr lang="en-US" sz="1200" b="0" i="0" kern="1200" baseline="0" dirty="0">
                <a:solidFill>
                  <a:schemeClr val="tx1"/>
                </a:solidFill>
                <a:effectLst/>
                <a:latin typeface="+mn-lt"/>
                <a:ea typeface="+mn-ea"/>
                <a:cs typeface="+mn-cs"/>
              </a:rPr>
              <a:t>-Alan Shepard, from the 1971 Technical Debrief: “If we’d gotten to the point where we’d been willing to do away with the rest of the traverse </a:t>
            </a:r>
            <a:r>
              <a:rPr lang="en-US" sz="1200" b="0" i="1" kern="1200" baseline="0" dirty="0">
                <a:solidFill>
                  <a:schemeClr val="tx1"/>
                </a:solidFill>
                <a:effectLst/>
                <a:latin typeface="+mn-lt"/>
                <a:ea typeface="+mn-ea"/>
                <a:cs typeface="+mn-cs"/>
              </a:rPr>
              <a:t>(that is, do their work at the Cone rim and then proceed directly back to the LM without stopping)</a:t>
            </a:r>
            <a:r>
              <a:rPr lang="en-US" sz="1200" b="0" i="0" kern="1200" baseline="0" dirty="0">
                <a:solidFill>
                  <a:schemeClr val="tx1"/>
                </a:solidFill>
                <a:effectLst/>
                <a:latin typeface="+mn-lt"/>
                <a:ea typeface="+mn-ea"/>
                <a:cs typeface="+mn-cs"/>
              </a:rPr>
              <a:t>, we could have made the rim all right. But I personally wasn’t willing to do that. I felt that gathering more samples was the better of the two choices. We looked at the map again today and described two boulder fields that indicate that we were probably within 150 to 300 feet - depending on these two boulder fields - of the rim and still were not able to see it. That was a pretty good-sized lunar feature, to be that close to the top of the thing and not see it. That is just part of the navigation problem.”</a:t>
            </a:r>
          </a:p>
          <a:p>
            <a:pPr marL="0" lvl="1" indent="0">
              <a:buFont typeface="Arial" panose="020B0604020202020204" pitchFamily="34" charset="0"/>
              <a:buNone/>
            </a:pPr>
            <a:r>
              <a:rPr lang="en-US" sz="1200" b="0" i="0" kern="1200" baseline="0" dirty="0">
                <a:solidFill>
                  <a:schemeClr val="tx1"/>
                </a:solidFill>
                <a:effectLst/>
                <a:latin typeface="+mn-lt"/>
                <a:ea typeface="+mn-ea"/>
                <a:cs typeface="+mn-cs"/>
              </a:rPr>
              <a:t>-Ed Mitchell, from the 1971 Technical Debrief: “At this point, in spite of personal frustration - and I know Al felt frustrated in the same way - to have us stop at that point and turn around and come back was the proper decision.”</a:t>
            </a:r>
            <a:endParaRPr lang="en-US" sz="1200" b="0" i="0" kern="1200" dirty="0">
              <a:solidFill>
                <a:schemeClr val="tx1"/>
              </a:solidFill>
              <a:effectLst/>
              <a:latin typeface="+mn-lt"/>
              <a:ea typeface="+mn-ea"/>
              <a:cs typeface="+mn-cs"/>
            </a:endParaRPr>
          </a:p>
          <a:p>
            <a:r>
              <a:rPr lang="en-US" i="0" dirty="0"/>
              <a:t>-More on the</a:t>
            </a:r>
            <a:r>
              <a:rPr lang="en-US" i="0" baseline="0" dirty="0"/>
              <a:t> difficulties Al &amp; Ed had in navigating Cone Ridge</a:t>
            </a:r>
            <a:r>
              <a:rPr lang="en-US" i="0" dirty="0"/>
              <a:t>: </a:t>
            </a:r>
            <a:r>
              <a:rPr lang="en-US" i="1" dirty="0"/>
              <a:t>https://history.nasa.gov/alsj/a14/a14.tocone.html</a:t>
            </a:r>
          </a:p>
        </p:txBody>
      </p:sp>
      <p:sp>
        <p:nvSpPr>
          <p:cNvPr id="4" name="Slide Number Placeholder 3"/>
          <p:cNvSpPr>
            <a:spLocks noGrp="1"/>
          </p:cNvSpPr>
          <p:nvPr>
            <p:ph type="sldNum" sz="quarter" idx="5"/>
          </p:nvPr>
        </p:nvSpPr>
        <p:spPr/>
        <p:txBody>
          <a:bodyPr/>
          <a:lstStyle/>
          <a:p>
            <a:fld id="{BBC85203-AFB5-4C5F-A739-A15855DE2D17}" type="slidenum">
              <a:rPr lang="en-US" smtClean="0"/>
              <a:t>21</a:t>
            </a:fld>
            <a:endParaRPr lang="en-US" dirty="0"/>
          </a:p>
        </p:txBody>
      </p:sp>
    </p:spTree>
    <p:extLst>
      <p:ext uri="{BB962C8B-B14F-4D97-AF65-F5344CB8AC3E}">
        <p14:creationId xmlns:p14="http://schemas.microsoft.com/office/powerpoint/2010/main" val="77426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-Video credit: </a:t>
            </a:r>
            <a:r>
              <a:rPr lang="en-US" i="1" dirty="0"/>
              <a:t>NASA’s Scientific Visualization Studio</a:t>
            </a:r>
            <a:r>
              <a:rPr lang="en-US" i="0" dirty="0"/>
              <a:t> </a:t>
            </a:r>
            <a:r>
              <a:rPr lang="en-US" i="0" dirty="0">
                <a:sym typeface="Wingdings" panose="05000000000000000000" pitchFamily="2" charset="2"/>
              </a:rPr>
              <a:t> </a:t>
            </a:r>
            <a:r>
              <a:rPr lang="en-US" sz="1200" b="0" i="0" kern="1200" dirty="0">
                <a:solidFill>
                  <a:schemeClr val="tx1"/>
                </a:solidFill>
                <a:effectLst/>
                <a:latin typeface="+mn-lt"/>
                <a:ea typeface="+mn-ea"/>
                <a:cs typeface="+mn-cs"/>
              </a:rPr>
              <a:t>This video describes the hike toward Cone crater by Apollo 14 astronauts Al Shepard and Ed Mitchell, using a visualization created from Lunar Reconnaissance Orbiter data.</a:t>
            </a:r>
          </a:p>
          <a:p>
            <a:r>
              <a:rPr lang="en-US" i="0" dirty="0"/>
              <a:t>-Link to video: </a:t>
            </a:r>
            <a:r>
              <a:rPr lang="en-US" i="1" dirty="0"/>
              <a:t>https://www.youtube.com/watch?v=qmCz7vfnXWI</a:t>
            </a:r>
          </a:p>
        </p:txBody>
      </p:sp>
      <p:sp>
        <p:nvSpPr>
          <p:cNvPr id="4" name="Slide Number Placeholder 3"/>
          <p:cNvSpPr>
            <a:spLocks noGrp="1"/>
          </p:cNvSpPr>
          <p:nvPr>
            <p:ph type="sldNum" sz="quarter" idx="5"/>
          </p:nvPr>
        </p:nvSpPr>
        <p:spPr/>
        <p:txBody>
          <a:bodyPr/>
          <a:lstStyle/>
          <a:p>
            <a:fld id="{BBC85203-AFB5-4C5F-A739-A15855DE2D17}" type="slidenum">
              <a:rPr lang="en-US" smtClean="0"/>
              <a:t>22</a:t>
            </a:fld>
            <a:endParaRPr lang="en-US" dirty="0"/>
          </a:p>
        </p:txBody>
      </p:sp>
    </p:spTree>
    <p:extLst>
      <p:ext uri="{BB962C8B-B14F-4D97-AF65-F5344CB8AC3E}">
        <p14:creationId xmlns:p14="http://schemas.microsoft.com/office/powerpoint/2010/main" val="82300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-Video</a:t>
            </a:r>
            <a:r>
              <a:rPr lang="en-US" i="0" baseline="0" dirty="0"/>
              <a:t> credit: </a:t>
            </a:r>
            <a:r>
              <a:rPr lang="en-US" i="1" baseline="0" dirty="0"/>
              <a:t>NASA</a:t>
            </a:r>
            <a:r>
              <a:rPr lang="en-US" i="0" baseline="0" dirty="0"/>
              <a:t> </a:t>
            </a:r>
            <a:r>
              <a:rPr lang="en-US" i="0" baseline="0" dirty="0">
                <a:sym typeface="Wingdings" panose="05000000000000000000" pitchFamily="2" charset="2"/>
              </a:rPr>
              <a:t> </a:t>
            </a:r>
            <a:r>
              <a:rPr lang="en-US" i="1" baseline="0" dirty="0">
                <a:sym typeface="Wingdings" panose="05000000000000000000" pitchFamily="2" charset="2"/>
              </a:rPr>
              <a:t>https://history.nasa.gov/alsj/a14/a14.clsout2.html#1350811</a:t>
            </a:r>
            <a:r>
              <a:rPr lang="en-US" i="0" baseline="0" dirty="0">
                <a:sym typeface="Wingdings" panose="05000000000000000000" pitchFamily="2" charset="2"/>
              </a:rPr>
              <a:t> (includes a link to the video file and a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the end of the second EVA,</a:t>
            </a:r>
            <a:r>
              <a:rPr lang="en-US" i="0" baseline="0" dirty="0"/>
              <a:t> </a:t>
            </a:r>
            <a:r>
              <a:rPr lang="en-US" i="0" dirty="0"/>
              <a:t>Al</a:t>
            </a:r>
            <a:r>
              <a:rPr lang="en-US" i="0" baseline="0" dirty="0"/>
              <a:t> Shepard hit two golf balls on the Moon with the head of a </a:t>
            </a:r>
            <a:r>
              <a:rPr lang="en-US" i="0" dirty="0"/>
              <a:t>six-iron attached to the handle of a sample-collection</a:t>
            </a:r>
            <a:r>
              <a:rPr lang="en-US" i="0" baseline="0" dirty="0"/>
              <a:t> tool. </a:t>
            </a:r>
            <a:r>
              <a:rPr lang="en-US" i="0" dirty="0"/>
              <a:t>One of Shepard’s golf balls landed in a crater about 50 </a:t>
            </a:r>
            <a:r>
              <a:rPr lang="en-US" i="0" dirty="0" err="1"/>
              <a:t>ft</a:t>
            </a:r>
            <a:r>
              <a:rPr lang="en-US" i="0" dirty="0"/>
              <a:t> (15 m) away, making this the first extraterrestrial hole in one (and is just visible as a white spot below Mitchell’s javelin in the image on the next slide).</a:t>
            </a:r>
          </a:p>
          <a:p>
            <a:pPr fontAlgn="base"/>
            <a:r>
              <a:rPr lang="en-US" i="0" dirty="0"/>
              <a:t>-In addition to Al Shepard’s golf</a:t>
            </a:r>
            <a:r>
              <a:rPr lang="en-US" i="0" baseline="0" dirty="0"/>
              <a:t> game, </a:t>
            </a:r>
            <a:r>
              <a:rPr lang="en-US" sz="1200" b="0" i="0" kern="1200" baseline="0" dirty="0">
                <a:solidFill>
                  <a:schemeClr val="tx1"/>
                </a:solidFill>
                <a:effectLst/>
                <a:latin typeface="+mn-lt"/>
                <a:ea typeface="+mn-ea"/>
                <a:cs typeface="+mn-cs"/>
              </a:rPr>
              <a:t>and i</a:t>
            </a:r>
            <a:r>
              <a:rPr lang="en-US" sz="1200" b="0" i="0" kern="1200" dirty="0">
                <a:solidFill>
                  <a:schemeClr val="tx1"/>
                </a:solidFill>
                <a:effectLst/>
                <a:latin typeface="+mn-lt"/>
                <a:ea typeface="+mn-ea"/>
                <a:cs typeface="+mn-cs"/>
              </a:rPr>
              <a:t>n a lesser known but no less significant sports milestone, Ed Mitchell threw an improvised “javelin” (the</a:t>
            </a:r>
            <a:r>
              <a:rPr lang="en-US" sz="1200" b="0" i="0" kern="1200" baseline="0" dirty="0">
                <a:solidFill>
                  <a:schemeClr val="tx1"/>
                </a:solidFill>
                <a:effectLst/>
                <a:latin typeface="+mn-lt"/>
                <a:ea typeface="+mn-ea"/>
                <a:cs typeface="+mn-cs"/>
              </a:rPr>
              <a:t> pole</a:t>
            </a:r>
            <a:r>
              <a:rPr lang="en-US" sz="1200" b="0" i="0" kern="1200" dirty="0">
                <a:solidFill>
                  <a:schemeClr val="tx1"/>
                </a:solidFill>
                <a:effectLst/>
                <a:latin typeface="+mn-lt"/>
                <a:ea typeface="+mn-ea"/>
                <a:cs typeface="+mn-cs"/>
              </a:rPr>
              <a:t> from the Solar Wind</a:t>
            </a:r>
            <a:r>
              <a:rPr lang="en-US" sz="1200" b="0" i="0" kern="1200" baseline="0" dirty="0">
                <a:solidFill>
                  <a:schemeClr val="tx1"/>
                </a:solidFill>
                <a:effectLst/>
                <a:latin typeface="+mn-lt"/>
                <a:ea typeface="+mn-ea"/>
                <a:cs typeface="+mn-cs"/>
              </a:rPr>
              <a:t> Composition </a:t>
            </a:r>
            <a:r>
              <a:rPr lang="en-US" sz="1200" b="0" i="0" kern="1200" dirty="0">
                <a:solidFill>
                  <a:schemeClr val="tx1"/>
                </a:solidFill>
                <a:effectLst/>
                <a:latin typeface="+mn-lt"/>
                <a:ea typeface="+mn-ea"/>
                <a:cs typeface="+mn-cs"/>
              </a:rPr>
              <a:t>Experiment</a:t>
            </a:r>
            <a:r>
              <a:rPr lang="en-US" sz="1200" b="0" i="0" kern="1200" baseline="0" dirty="0">
                <a:solidFill>
                  <a:schemeClr val="tx1"/>
                </a:solidFill>
                <a:effectLst/>
                <a:latin typeface="+mn-lt"/>
                <a:ea typeface="+mn-ea"/>
                <a:cs typeface="+mn-cs"/>
              </a:rPr>
              <a:t> which </a:t>
            </a:r>
            <a:r>
              <a:rPr lang="en-US" sz="1200" b="0" i="0" kern="1200" dirty="0">
                <a:solidFill>
                  <a:schemeClr val="tx1"/>
                </a:solidFill>
                <a:effectLst/>
                <a:latin typeface="+mn-lt"/>
                <a:ea typeface="+mn-ea"/>
                <a:cs typeface="+mn-cs"/>
              </a:rPr>
              <a:t>was no longer needed</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which landed just beyond one of Shepard’s golf balls.</a:t>
            </a:r>
          </a:p>
        </p:txBody>
      </p:sp>
      <p:sp>
        <p:nvSpPr>
          <p:cNvPr id="4" name="Slide Number Placeholder 3"/>
          <p:cNvSpPr>
            <a:spLocks noGrp="1"/>
          </p:cNvSpPr>
          <p:nvPr>
            <p:ph type="sldNum" sz="quarter" idx="5"/>
          </p:nvPr>
        </p:nvSpPr>
        <p:spPr/>
        <p:txBody>
          <a:bodyPr/>
          <a:lstStyle/>
          <a:p>
            <a:fld id="{BBC85203-AFB5-4C5F-A739-A15855DE2D17}" type="slidenum">
              <a:rPr lang="en-US" smtClean="0"/>
              <a:t>23</a:t>
            </a:fld>
            <a:endParaRPr lang="en-US" dirty="0"/>
          </a:p>
        </p:txBody>
      </p:sp>
    </p:spTree>
    <p:extLst>
      <p:ext uri="{BB962C8B-B14F-4D97-AF65-F5344CB8AC3E}">
        <p14:creationId xmlns:p14="http://schemas.microsoft.com/office/powerpoint/2010/main" val="4272034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-Image c</a:t>
            </a:r>
            <a:r>
              <a:rPr lang="en-US" i="0" baseline="0" dirty="0"/>
              <a:t>redit: </a:t>
            </a:r>
            <a:r>
              <a:rPr lang="en-US" i="1" baseline="0" dirty="0"/>
              <a:t>NASA</a:t>
            </a:r>
            <a:r>
              <a:rPr lang="en-US" i="0" baseline="0" dirty="0"/>
              <a:t> </a:t>
            </a:r>
            <a:r>
              <a:rPr lang="en-US" i="0" baseline="0" dirty="0">
                <a:sym typeface="Wingdings" panose="05000000000000000000" pitchFamily="2" charset="2"/>
              </a:rPr>
              <a:t> Post-EVA-2 photo out Ed Mitchell’s window showing the “javelin” and one of the golf balls in a crater northwest of the lunar module. The javelin is lined up with Turtle Rock in the distance and with the golf ball, which is slightly closer to us than the “javelin”. The two fuzzy orange spots at the horizon to the left of center are likely the reflection of a light inside the cabin off the two panes of Mitchell’s window. NASA image: </a:t>
            </a:r>
            <a:r>
              <a:rPr lang="en-US" sz="1200" b="0" i="0" kern="1200" dirty="0">
                <a:solidFill>
                  <a:schemeClr val="tx1"/>
                </a:solidFill>
                <a:effectLst/>
                <a:latin typeface="+mn-lt"/>
                <a:ea typeface="+mn-ea"/>
                <a:cs typeface="+mn-cs"/>
              </a:rPr>
              <a:t>AS14-66-9337.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sym typeface="Wingdings" panose="05000000000000000000" pitchFamily="2" charset="2"/>
              </a:rPr>
              <a:t>The zoomed-in image shows the crater containing the javelin and golf ball.</a:t>
            </a:r>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the end of the second EVA,</a:t>
            </a:r>
            <a:r>
              <a:rPr lang="en-US" i="0" baseline="0" dirty="0"/>
              <a:t> </a:t>
            </a:r>
            <a:r>
              <a:rPr lang="en-US" i="0" dirty="0"/>
              <a:t>Al</a:t>
            </a:r>
            <a:r>
              <a:rPr lang="en-US" i="0" baseline="0" dirty="0"/>
              <a:t> Shepard hit two golf balls on the Moon with the head of a </a:t>
            </a:r>
            <a:r>
              <a:rPr lang="en-US" i="0" dirty="0"/>
              <a:t>six-iron attached to the handle of a sample-collection</a:t>
            </a:r>
            <a:r>
              <a:rPr lang="en-US" i="0" baseline="0" dirty="0"/>
              <a:t> tool. </a:t>
            </a:r>
            <a:r>
              <a:rPr lang="en-US" i="0" dirty="0"/>
              <a:t>One of Shepard’s golf balls landed in a crater about 50 </a:t>
            </a:r>
            <a:r>
              <a:rPr lang="en-US" i="0" dirty="0" err="1"/>
              <a:t>ft</a:t>
            </a:r>
            <a:r>
              <a:rPr lang="en-US" i="0" dirty="0"/>
              <a:t> (15</a:t>
            </a:r>
            <a:r>
              <a:rPr lang="en-US" i="0" baseline="0" dirty="0"/>
              <a:t> m) </a:t>
            </a:r>
            <a:r>
              <a:rPr lang="en-US" i="0" dirty="0"/>
              <a:t>away, making this the first extraterrestrial hole in one (and is just visible as a white spot below Mitchell’s javelin).</a:t>
            </a:r>
          </a:p>
          <a:p>
            <a:pPr fontAlgn="base"/>
            <a:r>
              <a:rPr lang="en-US" i="0" dirty="0"/>
              <a:t>-In addition to Al Shepard’s golf</a:t>
            </a:r>
            <a:r>
              <a:rPr lang="en-US" i="0" baseline="0" dirty="0"/>
              <a:t> game, </a:t>
            </a:r>
            <a:r>
              <a:rPr lang="en-US" sz="1200" b="0" i="0" kern="1200" baseline="0" dirty="0">
                <a:solidFill>
                  <a:schemeClr val="tx1"/>
                </a:solidFill>
                <a:effectLst/>
                <a:latin typeface="+mn-lt"/>
                <a:ea typeface="+mn-ea"/>
                <a:cs typeface="+mn-cs"/>
              </a:rPr>
              <a:t>and i</a:t>
            </a:r>
            <a:r>
              <a:rPr lang="en-US" sz="1200" b="0" i="0" kern="1200" dirty="0">
                <a:solidFill>
                  <a:schemeClr val="tx1"/>
                </a:solidFill>
                <a:effectLst/>
                <a:latin typeface="+mn-lt"/>
                <a:ea typeface="+mn-ea"/>
                <a:cs typeface="+mn-cs"/>
              </a:rPr>
              <a:t>n a lesser known but no less significant sports milestone, Ed Mitchell threw an improvised “javelin” (the</a:t>
            </a:r>
            <a:r>
              <a:rPr lang="en-US" sz="1200" b="0" i="0" kern="1200" baseline="0" dirty="0">
                <a:solidFill>
                  <a:schemeClr val="tx1"/>
                </a:solidFill>
                <a:effectLst/>
                <a:latin typeface="+mn-lt"/>
                <a:ea typeface="+mn-ea"/>
                <a:cs typeface="+mn-cs"/>
              </a:rPr>
              <a:t> pole</a:t>
            </a:r>
            <a:r>
              <a:rPr lang="en-US" sz="1200" b="0" i="0" kern="1200" dirty="0">
                <a:solidFill>
                  <a:schemeClr val="tx1"/>
                </a:solidFill>
                <a:effectLst/>
                <a:latin typeface="+mn-lt"/>
                <a:ea typeface="+mn-ea"/>
                <a:cs typeface="+mn-cs"/>
              </a:rPr>
              <a:t> from the Solar Wind</a:t>
            </a:r>
            <a:r>
              <a:rPr lang="en-US" sz="1200" b="0" i="0" kern="1200" baseline="0" dirty="0">
                <a:solidFill>
                  <a:schemeClr val="tx1"/>
                </a:solidFill>
                <a:effectLst/>
                <a:latin typeface="+mn-lt"/>
                <a:ea typeface="+mn-ea"/>
                <a:cs typeface="+mn-cs"/>
              </a:rPr>
              <a:t> Composition </a:t>
            </a:r>
            <a:r>
              <a:rPr lang="en-US" sz="1200" b="0" i="0" kern="1200" dirty="0">
                <a:solidFill>
                  <a:schemeClr val="tx1"/>
                </a:solidFill>
                <a:effectLst/>
                <a:latin typeface="+mn-lt"/>
                <a:ea typeface="+mn-ea"/>
                <a:cs typeface="+mn-cs"/>
              </a:rPr>
              <a:t>Experiment</a:t>
            </a:r>
            <a:r>
              <a:rPr lang="en-US" sz="1200" b="0" i="0" kern="1200" baseline="0" dirty="0">
                <a:solidFill>
                  <a:schemeClr val="tx1"/>
                </a:solidFill>
                <a:effectLst/>
                <a:latin typeface="+mn-lt"/>
                <a:ea typeface="+mn-ea"/>
                <a:cs typeface="+mn-cs"/>
              </a:rPr>
              <a:t> which </a:t>
            </a:r>
            <a:r>
              <a:rPr lang="en-US" sz="1200" b="0" i="0" kern="1200" dirty="0">
                <a:solidFill>
                  <a:schemeClr val="tx1"/>
                </a:solidFill>
                <a:effectLst/>
                <a:latin typeface="+mn-lt"/>
                <a:ea typeface="+mn-ea"/>
                <a:cs typeface="+mn-cs"/>
              </a:rPr>
              <a:t>was no longer needed</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which landed just beyond one of Shepard’s golf balls.</a:t>
            </a:r>
          </a:p>
        </p:txBody>
      </p:sp>
      <p:sp>
        <p:nvSpPr>
          <p:cNvPr id="4" name="Slide Number Placeholder 3"/>
          <p:cNvSpPr>
            <a:spLocks noGrp="1"/>
          </p:cNvSpPr>
          <p:nvPr>
            <p:ph type="sldNum" sz="quarter" idx="5"/>
          </p:nvPr>
        </p:nvSpPr>
        <p:spPr/>
        <p:txBody>
          <a:bodyPr/>
          <a:lstStyle/>
          <a:p>
            <a:fld id="{BBC85203-AFB5-4C5F-A739-A15855DE2D17}" type="slidenum">
              <a:rPr lang="en-US" smtClean="0"/>
              <a:t>24</a:t>
            </a:fld>
            <a:endParaRPr lang="en-US" dirty="0"/>
          </a:p>
        </p:txBody>
      </p:sp>
    </p:spTree>
    <p:extLst>
      <p:ext uri="{BB962C8B-B14F-4D97-AF65-F5344CB8AC3E}">
        <p14:creationId xmlns:p14="http://schemas.microsoft.com/office/powerpoint/2010/main" val="3958228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-Image</a:t>
            </a:r>
            <a:r>
              <a:rPr lang="en-US" i="0" baseline="0" dirty="0"/>
              <a:t> credit: </a:t>
            </a:r>
            <a:r>
              <a:rPr lang="en-US" i="1" baseline="0" dirty="0"/>
              <a:t>NASA</a:t>
            </a:r>
            <a:r>
              <a:rPr lang="en-US" i="0" baseline="0" dirty="0"/>
              <a:t> </a:t>
            </a:r>
            <a:r>
              <a:rPr lang="en-US" i="0" baseline="0" dirty="0">
                <a:sym typeface="Wingdings" panose="05000000000000000000" pitchFamily="2" charset="2"/>
              </a:rPr>
              <a:t> Javelin Crater (the crater in which the golf ball and javelin landed) is labeled in a 5x enlargement of a detail from NASA image: </a:t>
            </a:r>
            <a:r>
              <a:rPr lang="en-US" sz="1200" b="0" i="0" kern="1200" dirty="0">
                <a:solidFill>
                  <a:schemeClr val="tx1"/>
                </a:solidFill>
                <a:effectLst/>
                <a:latin typeface="+mn-lt"/>
                <a:ea typeface="+mn-ea"/>
                <a:cs typeface="+mn-cs"/>
              </a:rPr>
              <a:t>AS14-66-9337.</a:t>
            </a:r>
            <a:r>
              <a:rPr lang="en-US" sz="1200" b="0" i="0" kern="1200" baseline="0" dirty="0">
                <a:solidFill>
                  <a:schemeClr val="tx1"/>
                </a:solidFill>
                <a:effectLst/>
                <a:latin typeface="+mn-lt"/>
                <a:ea typeface="+mn-ea"/>
                <a:cs typeface="+mn-cs"/>
              </a:rPr>
              <a:t> This zoomed in version was taken by the Lunar Reconnaissance Orbiter Camera in November 2009.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25</a:t>
            </a:fld>
            <a:endParaRPr lang="en-US" dirty="0"/>
          </a:p>
        </p:txBody>
      </p:sp>
    </p:spTree>
    <p:extLst>
      <p:ext uri="{BB962C8B-B14F-4D97-AF65-F5344CB8AC3E}">
        <p14:creationId xmlns:p14="http://schemas.microsoft.com/office/powerpoint/2010/main" val="1581414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source: </a:t>
            </a:r>
            <a:r>
              <a:rPr lang="en-US" sz="1200" b="0" i="1" kern="1200" dirty="0">
                <a:solidFill>
                  <a:schemeClr val="tx1"/>
                </a:solidFill>
                <a:effectLst/>
                <a:latin typeface="+mn-lt"/>
                <a:ea typeface="+mn-ea"/>
                <a:cs typeface="+mn-cs"/>
              </a:rPr>
              <a:t>https://www.lpi.usra.edu/publications/slidesets/apollolanding/ApolloLanding/slide_19.html</a:t>
            </a:r>
          </a:p>
          <a:p>
            <a:r>
              <a:rPr lang="en-US" sz="1200" b="0" i="0" kern="1200" dirty="0">
                <a:solidFill>
                  <a:schemeClr val="tx1"/>
                </a:solidFill>
                <a:effectLst/>
                <a:latin typeface="+mn-lt"/>
                <a:ea typeface="+mn-ea"/>
                <a:cs typeface="+mn-cs"/>
              </a:rPr>
              <a:t>-The Apollo 14 traverses.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thick lines indicate the paths taken by the astronauts during the two extravehicular</a:t>
            </a:r>
            <a:r>
              <a:rPr lang="en-US" sz="1200" b="0" i="0" kern="1200" baseline="0" dirty="0">
                <a:solidFill>
                  <a:schemeClr val="tx1"/>
                </a:solidFill>
                <a:effectLst/>
                <a:latin typeface="+mn-lt"/>
                <a:ea typeface="+mn-ea"/>
                <a:cs typeface="+mn-cs"/>
              </a:rPr>
              <a:t> activities (</a:t>
            </a:r>
            <a:r>
              <a:rPr lang="en-US" sz="1200" b="0" i="0" kern="1200" dirty="0">
                <a:solidFill>
                  <a:schemeClr val="tx1"/>
                </a:solidFill>
                <a:effectLst/>
                <a:latin typeface="+mn-lt"/>
                <a:ea typeface="+mn-ea"/>
                <a:cs typeface="+mn-cs"/>
              </a:rPr>
              <a:t>EVAs). </a:t>
            </a:r>
            <a:r>
              <a:rPr lang="en-US" sz="1200" kern="1200" dirty="0">
                <a:solidFill>
                  <a:schemeClr val="tx1"/>
                </a:solidFill>
                <a:latin typeface="+mn-lt"/>
                <a:ea typeface="+mn-ea"/>
                <a:cs typeface="+mn-cs"/>
              </a:rPr>
              <a:t>The lunar module location is designated by the X.</a:t>
            </a:r>
            <a:r>
              <a:rPr lang="en-US" sz="1200" kern="1200" baseline="0" dirty="0">
                <a:solidFill>
                  <a:schemeClr val="tx1"/>
                </a:solidFill>
                <a:latin typeface="+mn-lt"/>
                <a:ea typeface="+mn-ea"/>
                <a:cs typeface="+mn-cs"/>
              </a:rPr>
              <a:t> </a:t>
            </a:r>
            <a:r>
              <a:rPr lang="en-US" sz="1200" b="0" i="0" kern="1200" dirty="0">
                <a:solidFill>
                  <a:schemeClr val="tx1"/>
                </a:solidFill>
                <a:effectLst/>
                <a:latin typeface="+mn-lt"/>
                <a:ea typeface="+mn-ea"/>
                <a:cs typeface="+mn-cs"/>
              </a:rPr>
              <a:t>The letters identify sampling stations along the traverse of the second EVA.</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During the first EVA: the crew deployed the television, S-band antenna, and solar wind experiment; deployed and loaded the modularized equipment; collected samples; and photographed activities, panoramas, and equipment.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During the second EVA: the crew prepared</a:t>
            </a:r>
            <a:r>
              <a:rPr lang="en-US" sz="1200" b="0" i="0" kern="1200" baseline="0" dirty="0">
                <a:solidFill>
                  <a:schemeClr val="tx1"/>
                </a:solidFill>
                <a:effectLst/>
                <a:latin typeface="+mn-lt"/>
                <a:ea typeface="+mn-ea"/>
                <a:cs typeface="+mn-cs"/>
              </a:rPr>
              <a:t> for an excursion to the area of Cone crater, 0.7 mi (1.3 km) east-northeast of the landing site, collected samples, took photographs, documented terrain descriptions, obtained magnetometer measurements, played golf, and threw a javelin.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diagram is based on the Apollo 11, 12, and 14 traverse map prepared by the U.S. Geological Survey and published by the Defense Mapping Agency for NASA.</a:t>
            </a:r>
          </a:p>
        </p:txBody>
      </p:sp>
      <p:sp>
        <p:nvSpPr>
          <p:cNvPr id="4" name="Slide Number Placeholder 3"/>
          <p:cNvSpPr>
            <a:spLocks noGrp="1"/>
          </p:cNvSpPr>
          <p:nvPr>
            <p:ph type="sldNum" sz="quarter" idx="10"/>
          </p:nvPr>
        </p:nvSpPr>
        <p:spPr/>
        <p:txBody>
          <a:bodyPr/>
          <a:lstStyle/>
          <a:p>
            <a:fld id="{BBC85203-AFB5-4C5F-A739-A15855DE2D17}" type="slidenum">
              <a:rPr lang="en-US" smtClean="0"/>
              <a:t>26</a:t>
            </a:fld>
            <a:endParaRPr lang="en-US" dirty="0"/>
          </a:p>
        </p:txBody>
      </p:sp>
    </p:spTree>
    <p:extLst>
      <p:ext uri="{BB962C8B-B14F-4D97-AF65-F5344CB8AC3E}">
        <p14:creationId xmlns:p14="http://schemas.microsoft.com/office/powerpoint/2010/main" val="3498242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Thomas </a:t>
            </a:r>
            <a:r>
              <a:rPr lang="en-US" sz="1200" b="0" i="1" kern="1200" dirty="0" err="1">
                <a:solidFill>
                  <a:schemeClr val="tx1"/>
                </a:solidFill>
                <a:effectLst/>
                <a:latin typeface="+mn-lt"/>
                <a:ea typeface="+mn-ea"/>
                <a:cs typeface="+mn-cs"/>
              </a:rPr>
              <a:t>Schwagmeier</a:t>
            </a:r>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-Overlay of the Apollo 14 traverse map, derived from high-resolution Lunar Reconnaissance Orbiter Camera images, on a simplified map of Washington D.C. </a:t>
            </a:r>
          </a:p>
          <a:p>
            <a:r>
              <a:rPr lang="en-US" sz="1200" b="0" i="0" kern="1200" dirty="0">
                <a:solidFill>
                  <a:schemeClr val="tx1"/>
                </a:solidFill>
                <a:effectLst/>
                <a:latin typeface="+mn-lt"/>
                <a:ea typeface="+mn-ea"/>
                <a:cs typeface="+mn-cs"/>
              </a:rPr>
              <a:t>-With the lunar module placed at the Lincoln Memorial, the center of Cone crater is on E Street between the South Lawn of the White House and the Ellipse.</a:t>
            </a:r>
          </a:p>
          <a:p>
            <a:r>
              <a:rPr lang="en-US" sz="1200" b="0" i="0" kern="1200" dirty="0">
                <a:solidFill>
                  <a:schemeClr val="tx1"/>
                </a:solidFill>
                <a:effectLst/>
                <a:latin typeface="+mn-lt"/>
                <a:ea typeface="+mn-ea"/>
                <a:cs typeface="+mn-cs"/>
              </a:rPr>
              <a:t>-Source:</a:t>
            </a:r>
            <a:r>
              <a:rPr lang="en-US" sz="1200" b="0" i="0" kern="1200" baseline="0" dirty="0">
                <a:solidFill>
                  <a:schemeClr val="tx1"/>
                </a:solidFill>
                <a:effectLst/>
                <a:latin typeface="+mn-lt"/>
                <a:ea typeface="+mn-ea"/>
                <a:cs typeface="+mn-cs"/>
              </a:rPr>
              <a:t> </a:t>
            </a:r>
            <a:r>
              <a:rPr lang="en-US" sz="1200" b="0" i="1" kern="1200" baseline="0" dirty="0">
                <a:solidFill>
                  <a:schemeClr val="tx1"/>
                </a:solidFill>
                <a:effectLst/>
                <a:latin typeface="+mn-lt"/>
                <a:ea typeface="+mn-ea"/>
                <a:cs typeface="+mn-cs"/>
              </a:rPr>
              <a:t>https://www.hq.nasa.gov/alsj/TraverseMapsEarth.html</a:t>
            </a:r>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27</a:t>
            </a:fld>
            <a:endParaRPr lang="en-US" dirty="0"/>
          </a:p>
        </p:txBody>
      </p:sp>
    </p:spTree>
    <p:extLst>
      <p:ext uri="{BB962C8B-B14F-4D97-AF65-F5344CB8AC3E}">
        <p14:creationId xmlns:p14="http://schemas.microsoft.com/office/powerpoint/2010/main" val="3484313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credit: </a:t>
            </a:r>
            <a:r>
              <a:rPr lang="en-US" sz="1200" b="0" i="1" kern="1200" dirty="0">
                <a:solidFill>
                  <a:schemeClr val="tx1"/>
                </a:solidFill>
                <a:effectLst/>
                <a:latin typeface="+mn-lt"/>
                <a:ea typeface="+mn-ea"/>
                <a:cs typeface="+mn-cs"/>
              </a:rPr>
              <a:t>LROC </a:t>
            </a:r>
            <a:r>
              <a:rPr lang="en-US" sz="1200" b="0" i="0" kern="1200" dirty="0">
                <a:solidFill>
                  <a:schemeClr val="tx1"/>
                </a:solidFill>
                <a:effectLst/>
                <a:latin typeface="+mn-lt"/>
                <a:ea typeface="+mn-ea"/>
                <a:cs typeface="+mn-cs"/>
                <a:sym typeface="Wingdings" panose="05000000000000000000" pitchFamily="2" charset="2"/>
              </a:rPr>
              <a:t> </a:t>
            </a:r>
            <a:r>
              <a:rPr lang="en-US" sz="1200" b="0" i="1" kern="1200" dirty="0">
                <a:solidFill>
                  <a:schemeClr val="tx1"/>
                </a:solidFill>
                <a:effectLst/>
                <a:latin typeface="+mn-lt"/>
                <a:ea typeface="+mn-ea"/>
                <a:cs typeface="+mn-cs"/>
                <a:sym typeface="Wingdings" panose="05000000000000000000" pitchFamily="2" charset="2"/>
              </a:rPr>
              <a:t>http://lroc.sese.asu.edu/featured_sites/view_site/3</a:t>
            </a:r>
          </a:p>
          <a:p>
            <a:r>
              <a:rPr lang="en-US" dirty="0"/>
              <a:t>-A zoomed in version of the Apollo 14 landing site, as imaged by the Lunar Reconnaissance Orbiter</a:t>
            </a:r>
            <a:r>
              <a:rPr lang="en-US" baseline="0" dirty="0"/>
              <a:t> Camera (taken on January 25, </a:t>
            </a:r>
            <a:r>
              <a:rPr lang="en-US" sz="1200" b="0" i="0" kern="1200" dirty="0">
                <a:solidFill>
                  <a:schemeClr val="tx1"/>
                </a:solidFill>
                <a:effectLst/>
                <a:latin typeface="+mn-lt"/>
                <a:ea typeface="+mn-ea"/>
                <a:cs typeface="+mn-cs"/>
              </a:rPr>
              <a:t>2011</a:t>
            </a:r>
            <a:r>
              <a:rPr lang="en-US" baseline="0" dirty="0"/>
              <a:t>).</a:t>
            </a:r>
          </a:p>
          <a:p>
            <a:endParaRPr lang="en-US" dirty="0"/>
          </a:p>
        </p:txBody>
      </p:sp>
      <p:sp>
        <p:nvSpPr>
          <p:cNvPr id="4" name="Slide Number Placeholder 3"/>
          <p:cNvSpPr>
            <a:spLocks noGrp="1"/>
          </p:cNvSpPr>
          <p:nvPr>
            <p:ph type="sldNum" sz="quarter" idx="5"/>
          </p:nvPr>
        </p:nvSpPr>
        <p:spPr/>
        <p:txBody>
          <a:bodyPr/>
          <a:lstStyle/>
          <a:p>
            <a:fld id="{BE7B85CD-DF83-C140-9F69-7242B2DB2DF4}" type="slidenum">
              <a:rPr lang="en-US" smtClean="0"/>
              <a:t>28</a:t>
            </a:fld>
            <a:endParaRPr lang="en-US"/>
          </a:p>
        </p:txBody>
      </p:sp>
    </p:spTree>
    <p:extLst>
      <p:ext uri="{BB962C8B-B14F-4D97-AF65-F5344CB8AC3E}">
        <p14:creationId xmlns:p14="http://schemas.microsoft.com/office/powerpoint/2010/main" val="3256986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Command and Service Module “Kitty Hawk” from the Lunar Module at rendezvous;</a:t>
            </a:r>
            <a:r>
              <a:rPr lang="en-US" i="0" baseline="0" dirty="0">
                <a:sym typeface="Wingdings" panose="05000000000000000000" pitchFamily="2" charset="2"/>
              </a:rPr>
              <a:t> NASA image: </a:t>
            </a:r>
            <a:r>
              <a:rPr lang="en-US" i="0" dirty="0">
                <a:sym typeface="Wingdings" panose="05000000000000000000" pitchFamily="2" charset="2"/>
              </a:rPr>
              <a:t>AS14-66-9344.</a:t>
            </a:r>
          </a:p>
          <a:p>
            <a:r>
              <a:rPr lang="en-US" i="0" dirty="0">
                <a:sym typeface="Wingdings" panose="05000000000000000000" pitchFamily="2" charset="2"/>
              </a:rPr>
              <a:t>-In addition to their studies on the lunar surface, the Apollo 14 crew performed several studies of the Moon from lunar orbit.</a:t>
            </a:r>
          </a:p>
          <a:p>
            <a:pPr marL="628650" lvl="1" indent="-171450">
              <a:buFont typeface="Arial" panose="020B0604020202020204" pitchFamily="34" charset="0"/>
              <a:buChar char="•"/>
            </a:pPr>
            <a:r>
              <a:rPr lang="en-US" i="0" dirty="0">
                <a:sym typeface="Wingdings" panose="05000000000000000000" pitchFamily="2" charset="2"/>
              </a:rPr>
              <a:t>The S-Band Transponder Experiment measured regional variations in the Moon’s gravitational acceleration.</a:t>
            </a:r>
          </a:p>
          <a:p>
            <a:pPr marL="628650" lvl="1" indent="-171450">
              <a:buFont typeface="Arial" panose="020B0604020202020204" pitchFamily="34" charset="0"/>
              <a:buChar char="•"/>
            </a:pPr>
            <a:r>
              <a:rPr lang="en-US" i="0" dirty="0">
                <a:sym typeface="Wingdings" panose="05000000000000000000" pitchFamily="2" charset="2"/>
              </a:rPr>
              <a:t>The </a:t>
            </a:r>
            <a:r>
              <a:rPr lang="en-US" i="0" dirty="0" err="1">
                <a:sym typeface="Wingdings" panose="05000000000000000000" pitchFamily="2" charset="2"/>
              </a:rPr>
              <a:t>Bistatic</a:t>
            </a:r>
            <a:r>
              <a:rPr lang="en-US" i="0" dirty="0">
                <a:sym typeface="Wingdings" panose="05000000000000000000" pitchFamily="2" charset="2"/>
              </a:rPr>
              <a:t> Radar Experiment measured scattering of radar waves from the lunar surface.</a:t>
            </a:r>
          </a:p>
          <a:p>
            <a:r>
              <a:rPr lang="en-US" i="0" dirty="0"/>
              <a:t>-More info: </a:t>
            </a:r>
            <a:r>
              <a:rPr lang="en-US" i="1" dirty="0"/>
              <a:t>https://www.lpi.usra.edu/lunar/missions/apollo/apollo_14/experiments/index.shtml</a:t>
            </a:r>
          </a:p>
        </p:txBody>
      </p:sp>
      <p:sp>
        <p:nvSpPr>
          <p:cNvPr id="4" name="Slide Number Placeholder 3"/>
          <p:cNvSpPr>
            <a:spLocks noGrp="1"/>
          </p:cNvSpPr>
          <p:nvPr>
            <p:ph type="sldNum" sz="quarter" idx="5"/>
          </p:nvPr>
        </p:nvSpPr>
        <p:spPr/>
        <p:txBody>
          <a:bodyPr/>
          <a:lstStyle/>
          <a:p>
            <a:fld id="{BBC85203-AFB5-4C5F-A739-A15855DE2D17}" type="slidenum">
              <a:rPr lang="en-US" smtClean="0"/>
              <a:t>29</a:t>
            </a:fld>
            <a:endParaRPr lang="en-US" dirty="0"/>
          </a:p>
        </p:txBody>
      </p:sp>
    </p:spTree>
    <p:extLst>
      <p:ext uri="{BB962C8B-B14F-4D97-AF65-F5344CB8AC3E}">
        <p14:creationId xmlns:p14="http://schemas.microsoft.com/office/powerpoint/2010/main" val="111217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 </a:t>
            </a:r>
            <a:r>
              <a:rPr lang="en-US" sz="1200" b="0" i="0" kern="1200" baseline="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Apollo 14 crew.</a:t>
            </a:r>
            <a:r>
              <a:rPr lang="en-US" sz="1200" b="0" i="0" kern="1200" baseline="0" dirty="0">
                <a:solidFill>
                  <a:schemeClr val="tx1"/>
                </a:solidFill>
                <a:effectLst/>
                <a:latin typeface="+mn-lt"/>
                <a:ea typeface="+mn-ea"/>
                <a:cs typeface="+mn-cs"/>
              </a:rPr>
              <a:t> From left:</a:t>
            </a:r>
            <a:r>
              <a:rPr lang="en-US" sz="1200" b="0" i="0" kern="1200" dirty="0">
                <a:solidFill>
                  <a:schemeClr val="tx1"/>
                </a:solidFill>
                <a:effectLst/>
                <a:latin typeface="+mn-lt"/>
                <a:ea typeface="+mn-ea"/>
                <a:cs typeface="+mn-cs"/>
              </a:rPr>
              <a:t> Stuart </a:t>
            </a:r>
            <a:r>
              <a:rPr lang="en-US" sz="1200" b="0" i="0" kern="1200" dirty="0" err="1">
                <a:solidFill>
                  <a:schemeClr val="tx1"/>
                </a:solidFill>
                <a:effectLst/>
                <a:latin typeface="+mn-lt"/>
                <a:ea typeface="+mn-ea"/>
                <a:cs typeface="+mn-cs"/>
              </a:rPr>
              <a:t>Roosa</a:t>
            </a:r>
            <a:r>
              <a:rPr lang="en-US" sz="1200" b="0" i="0" kern="1200" dirty="0">
                <a:solidFill>
                  <a:schemeClr val="tx1"/>
                </a:solidFill>
                <a:effectLst/>
                <a:latin typeface="+mn-lt"/>
                <a:ea typeface="+mn-ea"/>
                <a:cs typeface="+mn-cs"/>
              </a:rPr>
              <a:t> (command module pilot), Alan Shepard Jr.</a:t>
            </a:r>
            <a:r>
              <a:rPr lang="en-US" sz="1200" b="0" i="0" kern="1200" baseline="0" dirty="0">
                <a:solidFill>
                  <a:schemeClr val="tx1"/>
                </a:solidFill>
                <a:effectLst/>
                <a:latin typeface="+mn-lt"/>
                <a:ea typeface="+mn-ea"/>
                <a:cs typeface="+mn-cs"/>
              </a:rPr>
              <a:t> (commander), and</a:t>
            </a:r>
            <a:r>
              <a:rPr lang="en-US" sz="1200" b="0" i="0" kern="1200" dirty="0">
                <a:solidFill>
                  <a:schemeClr val="tx1"/>
                </a:solidFill>
                <a:effectLst/>
                <a:latin typeface="+mn-lt"/>
                <a:ea typeface="+mn-ea"/>
                <a:cs typeface="+mn-cs"/>
              </a:rPr>
              <a:t> Edgar Mitchell (lunar module pilot).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Third human Moon landing – Shepard &amp; Mitchell set foot on the lunar surface on February 5, 1971, almost ten months after Apollo 13’s intended landing date.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mission plan for Apollo 14 had several objectives for the crew to accomplish: </a:t>
            </a:r>
            <a:r>
              <a:rPr lang="en-US" sz="1200" b="0" i="0" kern="1200" dirty="0">
                <a:solidFill>
                  <a:schemeClr val="tx1"/>
                </a:solidFill>
                <a:effectLst/>
                <a:latin typeface="+mn-lt"/>
                <a:ea typeface="+mn-ea"/>
                <a:cs typeface="+mn-cs"/>
              </a:rPr>
              <a:t>investigate the lunar surface near a preselected point in the Fra Mauro formation (Apollo 13’s intended</a:t>
            </a:r>
            <a:r>
              <a:rPr lang="en-US" sz="1200" b="0" i="0" kern="1200" baseline="0" dirty="0">
                <a:solidFill>
                  <a:schemeClr val="tx1"/>
                </a:solidFill>
                <a:effectLst/>
                <a:latin typeface="+mn-lt"/>
                <a:ea typeface="+mn-ea"/>
                <a:cs typeface="+mn-cs"/>
              </a:rPr>
              <a:t> landing site)</a:t>
            </a:r>
            <a:r>
              <a:rPr lang="en-US" sz="1200" b="0" i="0" kern="1200" dirty="0">
                <a:solidFill>
                  <a:schemeClr val="tx1"/>
                </a:solidFill>
                <a:effectLst/>
                <a:latin typeface="+mn-lt"/>
                <a:ea typeface="+mn-ea"/>
                <a:cs typeface="+mn-cs"/>
              </a:rPr>
              <a:t>, deploy and activate an Apollo Lunar Surface Experiments Package (ALSEP), further develop the ability to work in the lunar environment, and obtain photographs of candidate exploration sites.</a:t>
            </a: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-Alan Shepard Jr. was the mission commander and was the first U.S. astronaut in</a:t>
            </a:r>
            <a:r>
              <a:rPr lang="en-US" sz="1200" b="0" i="0" kern="1200" dirty="0">
                <a:solidFill>
                  <a:schemeClr val="tx1"/>
                </a:solidFill>
                <a:effectLst/>
                <a:latin typeface="+mn-lt"/>
                <a:ea typeface="+mn-ea"/>
                <a:cs typeface="+mn-cs"/>
              </a:rPr>
              <a:t> space as the pilot of the </a:t>
            </a:r>
            <a:r>
              <a:rPr lang="en-US" sz="1200" b="0" i="1" kern="1200" dirty="0">
                <a:solidFill>
                  <a:schemeClr val="tx1"/>
                </a:solidFill>
                <a:effectLst/>
                <a:latin typeface="+mn-lt"/>
                <a:ea typeface="+mn-ea"/>
                <a:cs typeface="+mn-cs"/>
              </a:rPr>
              <a:t>Mercury 3</a:t>
            </a:r>
            <a:r>
              <a:rPr lang="en-US" sz="1200" b="0" i="0" kern="1200" dirty="0">
                <a:solidFill>
                  <a:schemeClr val="tx1"/>
                </a:solidFill>
                <a:effectLst/>
                <a:latin typeface="+mn-lt"/>
                <a:ea typeface="+mn-ea"/>
                <a:cs typeface="+mn-cs"/>
              </a:rPr>
              <a:t> mission, </a:t>
            </a:r>
            <a:r>
              <a:rPr lang="en-US" sz="1200" b="0" i="1" kern="1200" dirty="0">
                <a:solidFill>
                  <a:schemeClr val="tx1"/>
                </a:solidFill>
                <a:effectLst/>
                <a:latin typeface="+mn-lt"/>
                <a:ea typeface="+mn-ea"/>
                <a:cs typeface="+mn-cs"/>
              </a:rPr>
              <a:t>Freedom 7</a:t>
            </a:r>
            <a:r>
              <a:rPr lang="en-US" sz="1200" b="0" i="0" kern="1200" dirty="0">
                <a:solidFill>
                  <a:schemeClr val="tx1"/>
                </a:solidFill>
                <a:effectLst/>
                <a:latin typeface="+mn-lt"/>
                <a:ea typeface="+mn-ea"/>
                <a:cs typeface="+mn-cs"/>
              </a:rPr>
              <a:t> (May 5, 1961)</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He was back-up pilot for </a:t>
            </a:r>
            <a:r>
              <a:rPr lang="en-US" sz="1200" b="0" i="1" kern="1200" dirty="0">
                <a:solidFill>
                  <a:schemeClr val="tx1"/>
                </a:solidFill>
                <a:effectLst/>
                <a:latin typeface="+mn-lt"/>
                <a:ea typeface="+mn-ea"/>
                <a:cs typeface="+mn-cs"/>
              </a:rPr>
              <a:t>Mercury 9</a:t>
            </a:r>
            <a:r>
              <a:rPr lang="en-US" sz="1200" b="0" i="0" kern="1200" dirty="0">
                <a:solidFill>
                  <a:schemeClr val="tx1"/>
                </a:solidFill>
                <a:effectLst/>
                <a:latin typeface="+mn-lt"/>
                <a:ea typeface="+mn-ea"/>
                <a:cs typeface="+mn-cs"/>
              </a:rPr>
              <a:t> and then was grounded due to an inner ear ailment until May 7, 1969. In June 1971, he resumed duties as Chief of the Astronaut Office, the position he had held while grounded.</a:t>
            </a: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-Stuart </a:t>
            </a:r>
            <a:r>
              <a:rPr lang="en-US" sz="1200" b="0" i="0" kern="1200" baseline="0" dirty="0" err="1">
                <a:solidFill>
                  <a:schemeClr val="tx1"/>
                </a:solidFill>
                <a:effectLst/>
                <a:latin typeface="+mn-lt"/>
                <a:ea typeface="+mn-ea"/>
                <a:cs typeface="+mn-cs"/>
              </a:rPr>
              <a:t>Roosa</a:t>
            </a:r>
            <a:r>
              <a:rPr lang="en-US" sz="1200" b="0" i="0" kern="1200" baseline="0" dirty="0">
                <a:solidFill>
                  <a:schemeClr val="tx1"/>
                </a:solidFill>
                <a:effectLst/>
                <a:latin typeface="+mn-lt"/>
                <a:ea typeface="+mn-ea"/>
                <a:cs typeface="+mn-cs"/>
              </a:rPr>
              <a:t> was the command module pilot and was the backup command module pilot for </a:t>
            </a:r>
            <a:r>
              <a:rPr lang="en-US" sz="1200" b="0" i="1" kern="1200" baseline="0" dirty="0">
                <a:solidFill>
                  <a:schemeClr val="tx1"/>
                </a:solidFill>
                <a:effectLst/>
                <a:latin typeface="+mn-lt"/>
                <a:ea typeface="+mn-ea"/>
                <a:cs typeface="+mn-cs"/>
              </a:rPr>
              <a:t>Apollo 16</a:t>
            </a:r>
            <a:r>
              <a:rPr lang="en-US"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-Edgar Mitchell was the lunar module pilot and was the back</a:t>
            </a:r>
            <a:r>
              <a:rPr lang="en-US" sz="1200" b="0" i="0" kern="1200" dirty="0">
                <a:solidFill>
                  <a:schemeClr val="tx1"/>
                </a:solidFill>
                <a:effectLst/>
                <a:latin typeface="+mn-lt"/>
                <a:ea typeface="+mn-ea"/>
                <a:cs typeface="+mn-cs"/>
              </a:rPr>
              <a:t>up lunar module pilot for </a:t>
            </a:r>
            <a:r>
              <a:rPr lang="en-US" sz="1200" b="0" i="1" kern="1200" dirty="0">
                <a:solidFill>
                  <a:schemeClr val="tx1"/>
                </a:solidFill>
                <a:effectLst/>
                <a:latin typeface="+mn-lt"/>
                <a:ea typeface="+mn-ea"/>
                <a:cs typeface="+mn-cs"/>
              </a:rPr>
              <a:t>Apollo 10</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Apollo 16</a:t>
            </a:r>
            <a:r>
              <a:rPr lang="en-US" sz="1200" b="0" i="0" kern="1200" dirty="0">
                <a:solidFill>
                  <a:schemeClr val="tx1"/>
                </a:solidFill>
                <a:effectLst/>
                <a:latin typeface="+mn-lt"/>
                <a:ea typeface="+mn-ea"/>
                <a:cs typeface="+mn-cs"/>
              </a:rPr>
              <a:t>.</a:t>
            </a: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3</a:t>
            </a:fld>
            <a:endParaRPr lang="en-US" dirty="0"/>
          </a:p>
        </p:txBody>
      </p:sp>
    </p:spTree>
    <p:extLst>
      <p:ext uri="{BB962C8B-B14F-4D97-AF65-F5344CB8AC3E}">
        <p14:creationId xmlns:p14="http://schemas.microsoft.com/office/powerpoint/2010/main" val="3521912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1" dirty="0"/>
              <a:t>NASA</a:t>
            </a:r>
          </a:p>
          <a:p>
            <a:pPr marL="628650" lvl="1" indent="-171450">
              <a:buFont typeface="Arial" panose="020B0604020202020204" pitchFamily="34" charset="0"/>
              <a:buChar char="•"/>
            </a:pPr>
            <a:r>
              <a:rPr lang="en-US" i="0" u="sng" dirty="0"/>
              <a:t>Left:</a:t>
            </a:r>
            <a:r>
              <a:rPr lang="en-US" i="0" u="none" baseline="0" dirty="0"/>
              <a:t> The Apollo 14 crew sit in a life raft beside their command module in the South Pacific Ocean as they await a helicopter that will take them aboard USS New Orleans, the prime recovery ship. Right to left are astronauts Al Shepard, Stuart </a:t>
            </a:r>
            <a:r>
              <a:rPr lang="en-US" i="0" u="none" baseline="0" dirty="0" err="1"/>
              <a:t>Roosa</a:t>
            </a:r>
            <a:r>
              <a:rPr lang="en-US" i="0" u="none" baseline="0" dirty="0"/>
              <a:t>, and Ed Mitchell. Two Navy underwater demolition team swimmers assist in the recovery operations. NASA image: S71-19475.</a:t>
            </a:r>
          </a:p>
          <a:p>
            <a:pPr marL="628650" lvl="1" indent="-171450">
              <a:buFont typeface="Arial" panose="020B0604020202020204" pitchFamily="34" charset="0"/>
              <a:buChar char="•"/>
            </a:pPr>
            <a:r>
              <a:rPr lang="en-US" i="0" u="sng" baseline="0" dirty="0"/>
              <a:t>Right:</a:t>
            </a:r>
            <a:r>
              <a:rPr lang="en-US" i="0" u="none" baseline="0" dirty="0"/>
              <a:t> Astronaut Stuart </a:t>
            </a:r>
            <a:r>
              <a:rPr lang="en-US" i="0" u="none" baseline="0" dirty="0" err="1"/>
              <a:t>Roosa</a:t>
            </a:r>
            <a:r>
              <a:rPr lang="en-US" i="0" u="none" baseline="0" dirty="0"/>
              <a:t> is hoisted inside a Billy Pugh net to a Navy helicopter assisting in Apollo 14 recovery operations in the South Pacific Ocean. Visible in a life raft beside the command module are astronauts Al Shepard, back to camera; and Ed Mitchell (partially obscured by the spacecraft). Three Navy underwater demolition team swimmers who assisted in the recovery operations are pictured in and around the life raft. NASA image: S71-19476.</a:t>
            </a:r>
            <a:endParaRPr lang="en-US" i="0" u="sng" dirty="0"/>
          </a:p>
          <a:p>
            <a:r>
              <a:rPr lang="en-US" i="0" dirty="0">
                <a:sym typeface="Wingdings" panose="05000000000000000000" pitchFamily="2" charset="2"/>
              </a:rPr>
              <a:t>-The Apollo 14 splashdown occurred at 4:05 p.m. EST</a:t>
            </a:r>
            <a:r>
              <a:rPr lang="en-US" i="0" baseline="0" dirty="0">
                <a:sym typeface="Wingdings" panose="05000000000000000000" pitchFamily="2" charset="2"/>
              </a:rPr>
              <a:t> on</a:t>
            </a:r>
            <a:r>
              <a:rPr lang="en-US" i="0" dirty="0">
                <a:sym typeface="Wingdings" panose="05000000000000000000" pitchFamily="2" charset="2"/>
              </a:rPr>
              <a:t> February 9, 1971</a:t>
            </a:r>
            <a:r>
              <a:rPr lang="en-US" i="0" baseline="0" dirty="0">
                <a:sym typeface="Wingdings" panose="05000000000000000000" pitchFamily="2" charset="2"/>
              </a:rPr>
              <a:t> in the Pacific Ocean, some </a:t>
            </a:r>
            <a:r>
              <a:rPr lang="en-US" sz="1200" b="0" i="0" kern="1200" dirty="0">
                <a:solidFill>
                  <a:schemeClr val="tx1"/>
                </a:solidFill>
                <a:effectLst/>
                <a:latin typeface="+mn-lt"/>
                <a:ea typeface="+mn-ea"/>
                <a:cs typeface="+mn-cs"/>
              </a:rPr>
              <a:t>880 mi (1,417 km) south of American Samoa.</a:t>
            </a:r>
          </a:p>
        </p:txBody>
      </p:sp>
      <p:sp>
        <p:nvSpPr>
          <p:cNvPr id="4" name="Slide Number Placeholder 3"/>
          <p:cNvSpPr>
            <a:spLocks noGrp="1"/>
          </p:cNvSpPr>
          <p:nvPr>
            <p:ph type="sldNum" sz="quarter" idx="5"/>
          </p:nvPr>
        </p:nvSpPr>
        <p:spPr/>
        <p:txBody>
          <a:bodyPr/>
          <a:lstStyle/>
          <a:p>
            <a:fld id="{BBC85203-AFB5-4C5F-A739-A15855DE2D17}" type="slidenum">
              <a:rPr lang="en-US" smtClean="0"/>
              <a:t>30</a:t>
            </a:fld>
            <a:endParaRPr lang="en-US" dirty="0"/>
          </a:p>
        </p:txBody>
      </p:sp>
    </p:spTree>
    <p:extLst>
      <p:ext uri="{BB962C8B-B14F-4D97-AF65-F5344CB8AC3E}">
        <p14:creationId xmlns:p14="http://schemas.microsoft.com/office/powerpoint/2010/main" val="1437081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a:t>
            </a:r>
            <a:r>
              <a:rPr lang="en-US" i="1" dirty="0"/>
              <a:t> NASA</a:t>
            </a:r>
            <a:r>
              <a:rPr lang="en-US" i="0" dirty="0"/>
              <a:t> </a:t>
            </a:r>
            <a:r>
              <a:rPr lang="en-US" i="0" dirty="0">
                <a:sym typeface="Wingdings" panose="05000000000000000000" pitchFamily="2" charset="2"/>
              </a:rPr>
              <a:t> </a:t>
            </a:r>
            <a:r>
              <a:rPr lang="en-US" sz="1200" b="0" i="0" kern="1200" dirty="0">
                <a:solidFill>
                  <a:schemeClr val="tx1"/>
                </a:solidFill>
                <a:effectLst/>
                <a:latin typeface="+mn-lt"/>
                <a:ea typeface="+mn-ea"/>
                <a:cs typeface="+mn-cs"/>
              </a:rPr>
              <a:t>Stu </a:t>
            </a:r>
            <a:r>
              <a:rPr lang="en-US" sz="1200" b="0" i="0" kern="1200" dirty="0" err="1">
                <a:solidFill>
                  <a:schemeClr val="tx1"/>
                </a:solidFill>
                <a:effectLst/>
                <a:latin typeface="+mn-lt"/>
                <a:ea typeface="+mn-ea"/>
                <a:cs typeface="+mn-cs"/>
              </a:rPr>
              <a:t>Roosa</a:t>
            </a:r>
            <a:r>
              <a:rPr lang="en-US" sz="1200" b="0" i="0" kern="1200" dirty="0">
                <a:solidFill>
                  <a:schemeClr val="tx1"/>
                </a:solidFill>
                <a:effectLst/>
                <a:latin typeface="+mn-lt"/>
                <a:ea typeface="+mn-ea"/>
                <a:cs typeface="+mn-cs"/>
              </a:rPr>
              <a:t> (left), Al Shepard (center), and Ed Mitchell (right) in the isolation van. </a:t>
            </a:r>
            <a:r>
              <a:rPr lang="en-US" sz="1200" b="0" i="0" kern="1200" dirty="0" err="1">
                <a:solidFill>
                  <a:schemeClr val="tx1"/>
                </a:solidFill>
                <a:effectLst/>
                <a:latin typeface="+mn-lt"/>
                <a:ea typeface="+mn-ea"/>
                <a:cs typeface="+mn-cs"/>
              </a:rPr>
              <a:t>Roosa</a:t>
            </a:r>
            <a:r>
              <a:rPr lang="en-US" sz="1200" b="0" i="0" kern="1200" dirty="0">
                <a:solidFill>
                  <a:schemeClr val="tx1"/>
                </a:solidFill>
                <a:effectLst/>
                <a:latin typeface="+mn-lt"/>
                <a:ea typeface="+mn-ea"/>
                <a:cs typeface="+mn-cs"/>
              </a:rPr>
              <a:t> is using the microphone to talk to bystanders. NASA image: S71-18557.</a:t>
            </a:r>
            <a:endParaRPr lang="en-US" i="0" dirty="0">
              <a:sym typeface="Wingdings" panose="05000000000000000000" pitchFamily="2" charset="2"/>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Apollo 14 a</a:t>
            </a:r>
            <a:r>
              <a:rPr lang="en-US" sz="1200" b="0" i="0" kern="1200" dirty="0">
                <a:solidFill>
                  <a:schemeClr val="tx1"/>
                </a:solidFill>
                <a:effectLst/>
                <a:latin typeface="+mn-lt"/>
                <a:ea typeface="+mn-ea"/>
                <a:cs typeface="+mn-cs"/>
              </a:rPr>
              <a:t>stronauts, along with a flight surgeon and a vehicle technician, lived inside this Mobile Quarantine Facility (MQF) from February 9-12, 1971.</a:t>
            </a:r>
            <a:endParaRPr lang="en-US" sz="1200" i="0" kern="1200" baseline="0" dirty="0">
              <a:solidFill>
                <a:schemeClr val="tx1"/>
              </a:solidFill>
              <a:effectLst/>
              <a:latin typeface="+mn-lt"/>
              <a:ea typeface="+mn-ea"/>
              <a:cs typeface="+mn-cs"/>
              <a:sym typeface="Wingdings" panose="05000000000000000000" pitchFamily="2" charset="2"/>
            </a:endParaRPr>
          </a:p>
          <a:p>
            <a:pPr marL="628650" lvl="1" indent="-171450">
              <a:buFont typeface="Arial" panose="020B0604020202020204" pitchFamily="34" charset="0"/>
              <a:buChar char="•"/>
            </a:pPr>
            <a:r>
              <a:rPr lang="en-US" sz="1200" i="0" kern="1200" baseline="0" dirty="0">
                <a:solidFill>
                  <a:schemeClr val="tx1"/>
                </a:solidFill>
                <a:effectLst/>
                <a:latin typeface="+mn-lt"/>
                <a:ea typeface="+mn-ea"/>
                <a:cs typeface="+mn-cs"/>
                <a:sym typeface="Wingdings" panose="05000000000000000000" pitchFamily="2" charset="2"/>
              </a:rPr>
              <a:t>The </a:t>
            </a:r>
            <a:r>
              <a:rPr lang="en-US" sz="1200" kern="1200" dirty="0">
                <a:solidFill>
                  <a:schemeClr val="tx1"/>
                </a:solidFill>
                <a:effectLst/>
                <a:latin typeface="+mn-lt"/>
                <a:ea typeface="+mn-ea"/>
                <a:cs typeface="+mn-cs"/>
              </a:rPr>
              <a:t>actual Apollo 14 quarantine trailer in the image is now part of the permanent exhibit on the U.S.S. Hornet in Alameda, California.</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More: </a:t>
            </a:r>
            <a:r>
              <a:rPr lang="en-US" i="1" dirty="0">
                <a:sym typeface="Wingdings" panose="05000000000000000000" pitchFamily="2" charset="2"/>
              </a:rPr>
              <a:t>https://uss-hornet.org/history/splashdown</a:t>
            </a:r>
            <a:endParaRPr lang="en-US" sz="1200" b="0" i="0" kern="1200" dirty="0">
              <a:solidFill>
                <a:schemeClr val="tx1"/>
              </a:solidFill>
              <a:effectLst/>
              <a:latin typeface="+mn-lt"/>
              <a:ea typeface="+mn-ea"/>
              <a:cs typeface="+mn-cs"/>
            </a:endParaRPr>
          </a:p>
          <a:p>
            <a:r>
              <a:rPr lang="en-US" i="0" dirty="0">
                <a:sym typeface="Wingdings" panose="05000000000000000000" pitchFamily="2" charset="2"/>
              </a:rPr>
              <a:t>-This was the final Apollo mission in which the astronauts were placed in quarantine upon their return to Earth.</a:t>
            </a:r>
          </a:p>
        </p:txBody>
      </p:sp>
      <p:sp>
        <p:nvSpPr>
          <p:cNvPr id="4" name="Slide Number Placeholder 3"/>
          <p:cNvSpPr>
            <a:spLocks noGrp="1"/>
          </p:cNvSpPr>
          <p:nvPr>
            <p:ph type="sldNum" sz="quarter" idx="5"/>
          </p:nvPr>
        </p:nvSpPr>
        <p:spPr/>
        <p:txBody>
          <a:bodyPr/>
          <a:lstStyle/>
          <a:p>
            <a:fld id="{BBC85203-AFB5-4C5F-A739-A15855DE2D17}" type="slidenum">
              <a:rPr lang="en-US" smtClean="0"/>
              <a:t>31</a:t>
            </a:fld>
            <a:endParaRPr lang="en-US" dirty="0"/>
          </a:p>
        </p:txBody>
      </p:sp>
    </p:spTree>
    <p:extLst>
      <p:ext uri="{BB962C8B-B14F-4D97-AF65-F5344CB8AC3E}">
        <p14:creationId xmlns:p14="http://schemas.microsoft.com/office/powerpoint/2010/main" val="1827798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credits: </a:t>
            </a:r>
            <a:r>
              <a:rPr lang="en-US" sz="1200" i="1" kern="1200" dirty="0">
                <a:solidFill>
                  <a:schemeClr val="tx1"/>
                </a:solidFill>
                <a:effectLst/>
                <a:latin typeface="+mn-lt"/>
                <a:ea typeface="+mn-ea"/>
                <a:cs typeface="+mn-cs"/>
              </a:rPr>
              <a:t>NASA</a:t>
            </a:r>
            <a:endParaRPr lang="en-US" sz="120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u="sng" kern="1200" dirty="0">
                <a:solidFill>
                  <a:schemeClr val="tx1"/>
                </a:solidFill>
                <a:effectLst/>
                <a:latin typeface="+mn-lt"/>
                <a:ea typeface="+mn-ea"/>
                <a:cs typeface="+mn-cs"/>
              </a:rPr>
              <a:t>Left</a:t>
            </a:r>
            <a:r>
              <a:rPr lang="en-US" sz="1200" i="0" u="sng" kern="1200" baseline="0" dirty="0">
                <a:solidFill>
                  <a:schemeClr val="tx1"/>
                </a:solidFill>
                <a:effectLst/>
                <a:latin typeface="+mn-lt"/>
                <a:ea typeface="+mn-ea"/>
                <a:cs typeface="+mn-cs"/>
              </a:rPr>
              <a:t> image:</a:t>
            </a:r>
            <a:r>
              <a:rPr lang="en-US" sz="1200" i="0" u="none" kern="1200" baseline="0" dirty="0">
                <a:solidFill>
                  <a:schemeClr val="tx1"/>
                </a:solidFill>
                <a:effectLst/>
                <a:latin typeface="+mn-lt"/>
                <a:ea typeface="+mn-ea"/>
                <a:cs typeface="+mn-cs"/>
              </a:rPr>
              <a:t> Sample 14321, aka Big Bertha, a 9.0 kg breccia that was collected at Station C1 near the rim of Cone crater. “North” face, photographed in the Lunar Receiving Lab at Johnson Space Center.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u="sng" kern="1200" baseline="0" dirty="0">
                <a:solidFill>
                  <a:schemeClr val="tx1"/>
                </a:solidFill>
                <a:effectLst/>
                <a:latin typeface="+mn-lt"/>
                <a:ea typeface="+mn-ea"/>
                <a:cs typeface="+mn-cs"/>
              </a:rPr>
              <a:t>Right image:</a:t>
            </a:r>
            <a:r>
              <a:rPr lang="en-US" sz="1200" i="0" u="none"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Ed Mitchell and Al Shepard examine some of the samples during a post-mission debrief with geologists. (18 February 1971)</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-As </a:t>
            </a:r>
            <a:r>
              <a:rPr lang="en-US" sz="1200" b="0" i="0" kern="1200" dirty="0">
                <a:solidFill>
                  <a:schemeClr val="tx1"/>
                </a:solidFill>
                <a:effectLst/>
                <a:latin typeface="+mn-lt"/>
                <a:ea typeface="+mn-ea"/>
                <a:cs typeface="+mn-cs"/>
              </a:rPr>
              <a:t>one would expect in a region formed by impact-basin debris, most of the 42 kg of rocks and soil collected on Apollo 14 are breccias (rocks that are composed of fragments</a:t>
            </a:r>
            <a:r>
              <a:rPr lang="en-US" sz="1200" b="0" i="0" kern="1200" baseline="0" dirty="0">
                <a:solidFill>
                  <a:schemeClr val="tx1"/>
                </a:solidFill>
                <a:effectLst/>
                <a:latin typeface="+mn-lt"/>
                <a:ea typeface="+mn-ea"/>
                <a:cs typeface="+mn-cs"/>
              </a:rPr>
              <a:t> of other, older rocks).</a:t>
            </a:r>
            <a:endParaRPr lang="en-US" i="0" dirty="0"/>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Many of these breccias include material enriched in KREEP. KREEP was first discovered on Apollo 12 but is much more abundant in Apollo 14 samples. </a:t>
            </a:r>
          </a:p>
          <a:p>
            <a:pPr marL="10858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Such rocks are enriched in potassium (denoted as K by chemists), rare earth elements (REE), and phosphorus (P). </a:t>
            </a:r>
          </a:p>
          <a:p>
            <a:pPr marL="10858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KREEP is believed to have formed early in the history of the Moon during the solidification of the Moon’s molten stage, known as the magma ocean.</a:t>
            </a:r>
            <a:endParaRPr lang="en-US" i="0" dirty="0"/>
          </a:p>
        </p:txBody>
      </p:sp>
      <p:sp>
        <p:nvSpPr>
          <p:cNvPr id="4" name="Slide Number Placeholder 3"/>
          <p:cNvSpPr>
            <a:spLocks noGrp="1"/>
          </p:cNvSpPr>
          <p:nvPr>
            <p:ph type="sldNum" sz="quarter" idx="5"/>
          </p:nvPr>
        </p:nvSpPr>
        <p:spPr/>
        <p:txBody>
          <a:bodyPr/>
          <a:lstStyle/>
          <a:p>
            <a:fld id="{BBC85203-AFB5-4C5F-A739-A15855DE2D17}" type="slidenum">
              <a:rPr lang="en-US" smtClean="0"/>
              <a:t>32</a:t>
            </a:fld>
            <a:endParaRPr lang="en-US" dirty="0"/>
          </a:p>
        </p:txBody>
      </p:sp>
    </p:spTree>
    <p:extLst>
      <p:ext uri="{BB962C8B-B14F-4D97-AF65-F5344CB8AC3E}">
        <p14:creationId xmlns:p14="http://schemas.microsoft.com/office/powerpoint/2010/main" val="547699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latin typeface="+mn-lt"/>
              </a:rPr>
              <a:t>-Farthest point traveled from the LM:</a:t>
            </a:r>
            <a:r>
              <a:rPr lang="en-US" i="0" baseline="0" dirty="0">
                <a:latin typeface="+mn-lt"/>
              </a:rPr>
              <a:t> 4,770 </a:t>
            </a:r>
            <a:r>
              <a:rPr lang="en-US" i="0" baseline="0" dirty="0" err="1">
                <a:latin typeface="+mn-lt"/>
              </a:rPr>
              <a:t>ft</a:t>
            </a:r>
            <a:r>
              <a:rPr lang="en-US" i="0" baseline="0" dirty="0">
                <a:latin typeface="+mn-lt"/>
              </a:rPr>
              <a:t> (1453.9 m)</a:t>
            </a:r>
            <a:endParaRPr lang="en-US" i="0" baseline="0" dirty="0">
              <a:latin typeface="+mn-lt"/>
              <a:sym typeface="Wingdings" panose="05000000000000000000" pitchFamily="2" charset="2"/>
            </a:endParaRPr>
          </a:p>
          <a:p>
            <a:r>
              <a:rPr lang="en-US" i="0" dirty="0">
                <a:latin typeface="+mn-lt"/>
              </a:rPr>
              <a:t>-Compare to Apollo 11:</a:t>
            </a:r>
          </a:p>
          <a:p>
            <a:pPr marL="628650" lvl="1" indent="-171450" algn="l">
              <a:buFont typeface="Arial" panose="020B0604020202020204" pitchFamily="34" charset="0"/>
              <a:buChar char="•"/>
            </a:pPr>
            <a:r>
              <a:rPr lang="en-US" sz="1200" b="1" dirty="0">
                <a:latin typeface="+mn-lt"/>
              </a:rPr>
              <a:t>60 m</a:t>
            </a:r>
            <a:r>
              <a:rPr lang="en-US" sz="1200" b="0" dirty="0">
                <a:latin typeface="+mn-lt"/>
              </a:rPr>
              <a:t> – farthest point traveled from the LM</a:t>
            </a:r>
            <a:endParaRPr lang="en-US" sz="1200" b="1" dirty="0">
              <a:latin typeface="+mn-lt"/>
            </a:endParaRPr>
          </a:p>
          <a:p>
            <a:pPr marL="628650" lvl="1" indent="-171450" algn="l">
              <a:buFont typeface="Arial" panose="020B0604020202020204" pitchFamily="34" charset="0"/>
              <a:buChar char="•"/>
            </a:pPr>
            <a:r>
              <a:rPr lang="en-US" sz="1200" b="1" dirty="0">
                <a:latin typeface="+mn-lt"/>
              </a:rPr>
              <a:t>2.5 </a:t>
            </a:r>
            <a:r>
              <a:rPr lang="en-US" sz="1200" b="1" dirty="0" err="1">
                <a:latin typeface="+mn-lt"/>
              </a:rPr>
              <a:t>hrs</a:t>
            </a:r>
            <a:r>
              <a:rPr lang="en-US" sz="1200" dirty="0">
                <a:latin typeface="+mn-lt"/>
              </a:rPr>
              <a:t> spent outside the lunar module</a:t>
            </a:r>
          </a:p>
          <a:p>
            <a:pPr marL="628650" lvl="1" indent="-171450" algn="l">
              <a:buFont typeface="Arial" panose="020B0604020202020204" pitchFamily="34" charset="0"/>
              <a:buChar char="•"/>
            </a:pPr>
            <a:r>
              <a:rPr lang="en-US" sz="1200" b="1" dirty="0">
                <a:latin typeface="+mn-lt"/>
              </a:rPr>
              <a:t>47.8 </a:t>
            </a:r>
            <a:r>
              <a:rPr lang="en-US" sz="1200" b="1" dirty="0" err="1">
                <a:latin typeface="+mn-lt"/>
              </a:rPr>
              <a:t>lbs</a:t>
            </a:r>
            <a:r>
              <a:rPr lang="en-US" sz="1200" b="1" dirty="0">
                <a:latin typeface="+mn-lt"/>
              </a:rPr>
              <a:t> </a:t>
            </a:r>
            <a:r>
              <a:rPr lang="en-US" sz="1200" dirty="0">
                <a:latin typeface="+mn-lt"/>
              </a:rPr>
              <a:t>of samples collected</a:t>
            </a:r>
          </a:p>
          <a:p>
            <a:pPr marL="628650" lvl="1" indent="-171450" algn="l">
              <a:buFont typeface="Arial" panose="020B0604020202020204" pitchFamily="34" charset="0"/>
              <a:buChar char="•"/>
            </a:pPr>
            <a:r>
              <a:rPr lang="en-US" sz="1200" b="1" dirty="0">
                <a:latin typeface="+mn-lt"/>
              </a:rPr>
              <a:t>195 </a:t>
            </a:r>
            <a:r>
              <a:rPr lang="en-US" sz="1200" b="1" dirty="0" err="1">
                <a:latin typeface="+mn-lt"/>
              </a:rPr>
              <a:t>hrs</a:t>
            </a:r>
            <a:r>
              <a:rPr lang="en-US" sz="1200" b="1" dirty="0">
                <a:latin typeface="+mn-lt"/>
              </a:rPr>
              <a:t>, 18 min, 35 sec </a:t>
            </a:r>
            <a:r>
              <a:rPr lang="en-US" sz="1200" dirty="0">
                <a:latin typeface="+mn-lt"/>
              </a:rPr>
              <a:t>(~8 days) total mission time</a:t>
            </a:r>
          </a:p>
        </p:txBody>
      </p:sp>
      <p:sp>
        <p:nvSpPr>
          <p:cNvPr id="4" name="Slide Number Placeholder 3"/>
          <p:cNvSpPr>
            <a:spLocks noGrp="1"/>
          </p:cNvSpPr>
          <p:nvPr>
            <p:ph type="sldNum" sz="quarter" idx="5"/>
          </p:nvPr>
        </p:nvSpPr>
        <p:spPr/>
        <p:txBody>
          <a:bodyPr/>
          <a:lstStyle/>
          <a:p>
            <a:fld id="{BBC85203-AFB5-4C5F-A739-A15855DE2D17}" type="slidenum">
              <a:rPr lang="en-US" smtClean="0"/>
              <a:t>33</a:t>
            </a:fld>
            <a:endParaRPr lang="en-US" dirty="0"/>
          </a:p>
        </p:txBody>
      </p:sp>
    </p:spTree>
    <p:extLst>
      <p:ext uri="{BB962C8B-B14F-4D97-AF65-F5344CB8AC3E}">
        <p14:creationId xmlns:p14="http://schemas.microsoft.com/office/powerpoint/2010/main" val="1100513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credit: </a:t>
            </a:r>
            <a:r>
              <a:rPr lang="en-US" i="1" dirty="0"/>
              <a:t>National Air and Space Museum</a:t>
            </a:r>
            <a:r>
              <a:rPr lang="en-US" i="0" baseline="0" dirty="0"/>
              <a:t> </a:t>
            </a:r>
            <a:r>
              <a:rPr lang="en-US" i="0" baseline="0" dirty="0">
                <a:sym typeface="Wingdings" panose="05000000000000000000" pitchFamily="2" charset="2"/>
              </a:rPr>
              <a:t> https://airandspace.si.edu/collection-objects/command-module-apollo-14</a:t>
            </a:r>
            <a:endParaRPr lang="en-US" dirty="0"/>
          </a:p>
          <a:p>
            <a:r>
              <a:rPr lang="en-US" i="0" baseline="0" dirty="0">
                <a:sym typeface="Wingdings" panose="05000000000000000000" pitchFamily="2" charset="2"/>
              </a:rPr>
              <a:t>-Color of the command module is due to the mylar material used.</a:t>
            </a:r>
            <a:endParaRPr lang="en-US" dirty="0"/>
          </a:p>
        </p:txBody>
      </p:sp>
      <p:sp>
        <p:nvSpPr>
          <p:cNvPr id="4" name="Slide Number Placeholder 3"/>
          <p:cNvSpPr>
            <a:spLocks noGrp="1"/>
          </p:cNvSpPr>
          <p:nvPr>
            <p:ph type="sldNum" sz="quarter" idx="10"/>
          </p:nvPr>
        </p:nvSpPr>
        <p:spPr/>
        <p:txBody>
          <a:bodyPr/>
          <a:lstStyle/>
          <a:p>
            <a:fld id="{BBC85203-AFB5-4C5F-A739-A15855DE2D17}" type="slidenum">
              <a:rPr lang="en-US" smtClean="0"/>
              <a:t>34</a:t>
            </a:fld>
            <a:endParaRPr lang="en-US" dirty="0"/>
          </a:p>
        </p:txBody>
      </p:sp>
    </p:spTree>
    <p:extLst>
      <p:ext uri="{BB962C8B-B14F-4D97-AF65-F5344CB8AC3E}">
        <p14:creationId xmlns:p14="http://schemas.microsoft.com/office/powerpoint/2010/main" val="592323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-Image credits: </a:t>
            </a:r>
          </a:p>
          <a:p>
            <a:pPr marL="628650" lvl="1" indent="-171450">
              <a:buFont typeface="Arial" panose="020B0604020202020204" pitchFamily="34" charset="0"/>
              <a:buChar char="•"/>
            </a:pPr>
            <a:r>
              <a:rPr lang="en-US" b="0" i="0" baseline="0" dirty="0"/>
              <a:t>Right: </a:t>
            </a:r>
            <a:r>
              <a:rPr lang="en-US" b="0" i="1" baseline="0" dirty="0"/>
              <a:t>Bob Jankowski</a:t>
            </a:r>
            <a:r>
              <a:rPr lang="en-US" b="0" i="0" baseline="0" dirty="0"/>
              <a:t> </a:t>
            </a:r>
            <a:r>
              <a:rPr lang="en-US" b="0" i="0" baseline="0" dirty="0">
                <a:sym typeface="Wingdings" panose="05000000000000000000" pitchFamily="2" charset="2"/>
              </a:rPr>
              <a:t> Jefferson County, OH Moon tree (</a:t>
            </a:r>
            <a:r>
              <a:rPr lang="en-US" b="0" i="1" baseline="0" dirty="0">
                <a:sym typeface="Wingdings" panose="05000000000000000000" pitchFamily="2" charset="2"/>
              </a:rPr>
              <a:t>https://web.archive.org/web/20090723012951/http://nssdc.gsfc.nasa.gov/planetary/lunar/moon_trees/friendship_park_tree.html</a:t>
            </a:r>
            <a:r>
              <a:rPr lang="en-US" b="0" i="0" baseline="0" dirty="0">
                <a:sym typeface="Wingdings" panose="05000000000000000000" pitchFamily="2" charset="2"/>
              </a:rPr>
              <a:t>).</a:t>
            </a:r>
            <a:endParaRPr lang="en-US" b="0" i="0" baseline="0" dirty="0"/>
          </a:p>
          <a:p>
            <a:pPr marL="628650" lvl="1" indent="-171450">
              <a:buFont typeface="Arial" panose="020B0604020202020204" pitchFamily="34" charset="0"/>
              <a:buChar char="•"/>
            </a:pPr>
            <a:r>
              <a:rPr lang="en-US" b="0" i="0" baseline="0" dirty="0"/>
              <a:t>Left:</a:t>
            </a:r>
            <a:r>
              <a:rPr lang="en-US" b="0" i="1" baseline="0" dirty="0"/>
              <a:t> </a:t>
            </a:r>
            <a:r>
              <a:rPr lang="en-US" b="0" i="1" dirty="0"/>
              <a:t>Jay Friedlander</a:t>
            </a:r>
            <a:r>
              <a:rPr lang="en-US" b="0" i="0" dirty="0"/>
              <a:t> </a:t>
            </a:r>
            <a:r>
              <a:rPr lang="en-US" b="0" i="0" dirty="0">
                <a:sym typeface="Wingdings" panose="05000000000000000000" pitchFamily="2" charset="2"/>
              </a:rPr>
              <a:t> NASA</a:t>
            </a:r>
            <a:r>
              <a:rPr lang="en-US" b="0" i="0" baseline="0" dirty="0">
                <a:sym typeface="Wingdings" panose="05000000000000000000" pitchFamily="2" charset="2"/>
              </a:rPr>
              <a:t> Goddard Moon tree (</a:t>
            </a:r>
            <a:r>
              <a:rPr lang="en-US" b="0" i="1" baseline="0" dirty="0">
                <a:sym typeface="Wingdings" panose="05000000000000000000" pitchFamily="2" charset="2"/>
              </a:rPr>
              <a:t>https://web.archive.org/web/20090723012311/http://nssdc.gsfc.nasa.gov/planetary/lunar/moon_trees/goddard_tree.html</a:t>
            </a:r>
            <a:r>
              <a:rPr lang="en-US" b="0" i="0" baseline="0" dirty="0">
                <a:sym typeface="Wingdings" panose="05000000000000000000" pitchFamily="2" charset="2"/>
              </a:rPr>
              <a:t>).</a:t>
            </a:r>
            <a:endParaRPr lang="en-US" b="0" i="1" dirty="0"/>
          </a:p>
          <a:p>
            <a:r>
              <a:rPr lang="en-US" dirty="0"/>
              <a:t>-Astronaut Stuart </a:t>
            </a:r>
            <a:r>
              <a:rPr lang="en-US" dirty="0" err="1"/>
              <a:t>Roosa</a:t>
            </a:r>
            <a:r>
              <a:rPr lang="en-US" baseline="0" dirty="0"/>
              <a:t> – who h</a:t>
            </a:r>
            <a:r>
              <a:rPr lang="en-US" dirty="0"/>
              <a:t>ad formerly worked as a smokejumper for the U.S. Forest Service –</a:t>
            </a:r>
            <a:r>
              <a:rPr lang="en-US" baseline="0" dirty="0"/>
              <a:t> packed s</a:t>
            </a:r>
            <a:r>
              <a:rPr lang="en-US" dirty="0"/>
              <a:t>everal hundred seeds from redwoods, loblolly pines, sweetgums, sycamores, and firs in his personal kit (the small tube in which crew members can stow sentimental stuff unrelated to the mission).</a:t>
            </a:r>
          </a:p>
          <a:p>
            <a:pPr marL="628650" lvl="1" indent="-171450">
              <a:buFont typeface="Arial" panose="020B0604020202020204" pitchFamily="34" charset="0"/>
              <a:buChar char="•"/>
            </a:pPr>
            <a:r>
              <a:rPr lang="en-US" dirty="0"/>
              <a:t>Scientists were curious to know if the seeds, after their journey into the microgravity of space, would sprout and look the same as Earth-grown trees.</a:t>
            </a:r>
          </a:p>
          <a:p>
            <a:pPr marL="1085850" lvl="2" indent="-171450">
              <a:buFont typeface="Arial" panose="020B0604020202020204" pitchFamily="34" charset="0"/>
              <a:buChar char="•"/>
            </a:pPr>
            <a:r>
              <a:rPr lang="en-US" dirty="0"/>
              <a:t>Indeed, they look the same as normal Earth trees.</a:t>
            </a:r>
          </a:p>
          <a:p>
            <a:pPr marL="628650" lvl="1" indent="-171450">
              <a:buFont typeface="Arial" panose="020B0604020202020204" pitchFamily="34" charset="0"/>
              <a:buChar char="•"/>
            </a:pPr>
            <a:r>
              <a:rPr lang="en-US" dirty="0"/>
              <a:t>The seeds spent a total of 9 days in space, but no one really heard of their journey until they were planted. </a:t>
            </a:r>
          </a:p>
          <a:p>
            <a:r>
              <a:rPr lang="en-US" dirty="0"/>
              <a:t>-</a:t>
            </a:r>
            <a:r>
              <a:rPr lang="en-US" sz="1200" b="0" i="0" kern="1200" dirty="0">
                <a:solidFill>
                  <a:schemeClr val="tx1"/>
                </a:solidFill>
                <a:effectLst/>
                <a:latin typeface="+mn-lt"/>
                <a:ea typeface="+mn-ea"/>
                <a:cs typeface="+mn-cs"/>
              </a:rPr>
              <a:t>The seedlings, now known as Moon trees, were planted across the United States and throughout the world.</a:t>
            </a:r>
          </a:p>
          <a:p>
            <a:r>
              <a:rPr lang="en-US" sz="1200" b="0" i="0" kern="1200" dirty="0">
                <a:solidFill>
                  <a:schemeClr val="tx1"/>
                </a:solidFill>
                <a:effectLst/>
                <a:latin typeface="+mn-lt"/>
                <a:ea typeface="+mn-ea"/>
                <a:cs typeface="+mn-cs"/>
              </a:rPr>
              <a:t>-They grow at national landmarks, such as the White House, Independence Square in Philadelphia, state capitols, and university campuses.</a:t>
            </a:r>
            <a:endParaRPr lang="en-US" dirty="0"/>
          </a:p>
          <a:p>
            <a:r>
              <a:rPr lang="en-US" dirty="0"/>
              <a:t>-More info on Moon trees: </a:t>
            </a:r>
            <a:r>
              <a:rPr lang="en-US" i="1" dirty="0"/>
              <a:t>https://www.atlasobscura.com/articles/what-happened-to-moon-trees</a:t>
            </a:r>
            <a:r>
              <a:rPr lang="en-US" i="0" dirty="0"/>
              <a:t>; </a:t>
            </a:r>
            <a:r>
              <a:rPr lang="en-US" i="1" dirty="0"/>
              <a:t>https://www.nasa.gov/centers/kennedy/news/moon_trees.html</a:t>
            </a:r>
          </a:p>
          <a:p>
            <a:r>
              <a:rPr lang="en-US" i="0" dirty="0"/>
              <a:t>-List</a:t>
            </a:r>
            <a:r>
              <a:rPr lang="en-US" i="0" baseline="0" dirty="0"/>
              <a:t> of Moon tree locations: </a:t>
            </a:r>
            <a:r>
              <a:rPr lang="en-US" i="1" baseline="0" dirty="0"/>
              <a:t>https://nssdc.gsfc.nasa.gov/planetary/lunar/moon_tree.html</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35</a:t>
            </a:fld>
            <a:endParaRPr lang="en-US" dirty="0"/>
          </a:p>
        </p:txBody>
      </p:sp>
    </p:spTree>
    <p:extLst>
      <p:ext uri="{BB962C8B-B14F-4D97-AF65-F5344CB8AC3E}">
        <p14:creationId xmlns:p14="http://schemas.microsoft.com/office/powerpoint/2010/main" val="2171377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source: </a:t>
            </a:r>
            <a:r>
              <a:rPr lang="en-US" i="1" dirty="0"/>
              <a:t>https://www.lpi.usra.edu/resources/apollopanoramas/pans/?pan=JSC2007e045377</a:t>
            </a:r>
          </a:p>
        </p:txBody>
      </p:sp>
      <p:sp>
        <p:nvSpPr>
          <p:cNvPr id="4" name="Slide Number Placeholder 3"/>
          <p:cNvSpPr>
            <a:spLocks noGrp="1"/>
          </p:cNvSpPr>
          <p:nvPr>
            <p:ph type="sldNum" sz="quarter" idx="10"/>
          </p:nvPr>
        </p:nvSpPr>
        <p:spPr/>
        <p:txBody>
          <a:bodyPr/>
          <a:lstStyle/>
          <a:p>
            <a:fld id="{BBC85203-AFB5-4C5F-A739-A15855DE2D17}" type="slidenum">
              <a:rPr lang="en-US" smtClean="0"/>
              <a:t>36</a:t>
            </a:fld>
            <a:endParaRPr lang="en-US" dirty="0"/>
          </a:p>
        </p:txBody>
      </p:sp>
    </p:spTree>
    <p:extLst>
      <p:ext uri="{BB962C8B-B14F-4D97-AF65-F5344CB8AC3E}">
        <p14:creationId xmlns:p14="http://schemas.microsoft.com/office/powerpoint/2010/main" val="1376370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credit: </a:t>
            </a:r>
            <a:r>
              <a:rPr lang="it-IT" sz="1200" b="0" i="1" kern="1200" dirty="0">
                <a:solidFill>
                  <a:schemeClr val="tx1"/>
                </a:solidFill>
                <a:effectLst/>
                <a:latin typeface="+mn-lt"/>
                <a:ea typeface="+mn-ea"/>
                <a:cs typeface="+mn-cs"/>
              </a:rPr>
              <a:t>NASA/GSFC/Arizona State University</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sym typeface="Wingdings" panose="05000000000000000000" pitchFamily="2" charset="2"/>
              </a:rPr>
              <a:t>-</a:t>
            </a:r>
            <a:r>
              <a:rPr lang="it-IT" sz="1200" b="0" i="0" u="sng" kern="1200" dirty="0">
                <a:solidFill>
                  <a:schemeClr val="tx1"/>
                </a:solidFill>
                <a:effectLst/>
                <a:latin typeface="+mn-lt"/>
                <a:ea typeface="+mn-ea"/>
                <a:cs typeface="+mn-cs"/>
                <a:sym typeface="Wingdings" panose="05000000000000000000" pitchFamily="2" charset="2"/>
              </a:rPr>
              <a:t>Left:</a:t>
            </a:r>
            <a:r>
              <a:rPr lang="it-IT" sz="1200" b="0" i="0" kern="1200" dirty="0">
                <a:solidFill>
                  <a:schemeClr val="tx1"/>
                </a:solidFill>
                <a:effectLst/>
                <a:latin typeface="+mn-lt"/>
                <a:ea typeface="+mn-ea"/>
                <a:cs typeface="+mn-cs"/>
                <a:sym typeface="Wingdings" panose="05000000000000000000" pitchFamily="2" charset="2"/>
              </a:rPr>
              <a:t> Apollo landing sites (lunar near side)</a:t>
            </a:r>
          </a:p>
          <a:p>
            <a:r>
              <a:rPr lang="it-IT" sz="1200" b="0" i="0" kern="1200" dirty="0">
                <a:solidFill>
                  <a:schemeClr val="tx1"/>
                </a:solidFill>
                <a:effectLst/>
                <a:latin typeface="+mn-lt"/>
                <a:ea typeface="+mn-ea"/>
                <a:cs typeface="+mn-cs"/>
                <a:sym typeface="Wingdings" panose="05000000000000000000" pitchFamily="2" charset="2"/>
              </a:rPr>
              <a:t>-</a:t>
            </a:r>
            <a:r>
              <a:rPr lang="it-IT" sz="1200" b="0" i="0" u="sng" kern="1200" dirty="0">
                <a:solidFill>
                  <a:schemeClr val="tx1"/>
                </a:solidFill>
                <a:effectLst/>
                <a:latin typeface="+mn-lt"/>
                <a:ea typeface="+mn-ea"/>
                <a:cs typeface="+mn-cs"/>
                <a:sym typeface="Wingdings" panose="05000000000000000000" pitchFamily="2" charset="2"/>
              </a:rPr>
              <a:t>Right:</a:t>
            </a:r>
            <a:r>
              <a:rPr lang="it-IT" sz="1200" b="0" i="0" kern="1200" dirty="0">
                <a:solidFill>
                  <a:schemeClr val="tx1"/>
                </a:solidFill>
                <a:effectLst/>
                <a:latin typeface="+mn-lt"/>
                <a:ea typeface="+mn-ea"/>
                <a:cs typeface="+mn-cs"/>
                <a:sym typeface="Wingdings" panose="05000000000000000000" pitchFamily="2" charset="2"/>
              </a:rPr>
              <a:t> Lunar far side </a:t>
            </a:r>
          </a:p>
          <a:p>
            <a:r>
              <a:rPr lang="it-IT" sz="1200" b="0" i="0" kern="1200" dirty="0">
                <a:solidFill>
                  <a:schemeClr val="tx1"/>
                </a:solidFill>
                <a:effectLst/>
                <a:latin typeface="+mn-lt"/>
                <a:ea typeface="+mn-ea"/>
                <a:cs typeface="+mn-cs"/>
                <a:sym typeface="Wingdings" panose="05000000000000000000" pitchFamily="2" charset="2"/>
              </a:rPr>
              <a:t>(captured by the Lunar Reconnaissance Orbiter spacecraft)</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37</a:t>
            </a:fld>
            <a:endParaRPr lang="en-US" dirty="0"/>
          </a:p>
        </p:txBody>
      </p:sp>
    </p:spTree>
    <p:extLst>
      <p:ext uri="{BB962C8B-B14F-4D97-AF65-F5344CB8AC3E}">
        <p14:creationId xmlns:p14="http://schemas.microsoft.com/office/powerpoint/2010/main" val="833333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NASA/GSFC/Brent Garry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-Apollo 11 tracks overlain on the Intrepid Sea, Air &amp; Space Museum in New York City, NY.</a:t>
            </a:r>
          </a:p>
          <a:p>
            <a:r>
              <a:rPr lang="en-US" sz="1200" b="0" i="0" kern="1200" dirty="0">
                <a:solidFill>
                  <a:schemeClr val="tx1"/>
                </a:solidFill>
                <a:effectLst/>
                <a:latin typeface="+mn-lt"/>
                <a:ea typeface="+mn-ea"/>
                <a:cs typeface="+mn-cs"/>
              </a:rPr>
              <a:t>-Date: July 20, 1969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i="0" dirty="0"/>
              <a:t>Future Apollo missions would travel up to ~5 mi from the lunar module (Apollo 17).</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38</a:t>
            </a:fld>
            <a:endParaRPr lang="en-US" dirty="0"/>
          </a:p>
        </p:txBody>
      </p:sp>
    </p:spTree>
    <p:extLst>
      <p:ext uri="{BB962C8B-B14F-4D97-AF65-F5344CB8AC3E}">
        <p14:creationId xmlns:p14="http://schemas.microsoft.com/office/powerpoint/2010/main" val="2907386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source: </a:t>
            </a:r>
            <a:r>
              <a:rPr lang="en-US" sz="1200" b="0" i="1" kern="1200" dirty="0">
                <a:solidFill>
                  <a:schemeClr val="tx1"/>
                </a:solidFill>
                <a:effectLst/>
                <a:latin typeface="+mn-lt"/>
                <a:ea typeface="+mn-ea"/>
                <a:cs typeface="+mn-cs"/>
              </a:rPr>
              <a:t>https://www.lpi.usra.edu/publications/slidesets/apollolanding/ApolloLanding/slide_13.html</a:t>
            </a:r>
          </a:p>
          <a:p>
            <a:pPr marL="0" indent="0">
              <a:buFont typeface="Arial" panose="020B0604020202020204" pitchFamily="34" charset="0"/>
              <a:buNone/>
            </a:pPr>
            <a:r>
              <a:rPr lang="en-US" sz="1200" b="0" i="0" kern="1200" dirty="0">
                <a:solidFill>
                  <a:schemeClr val="tx1"/>
                </a:solidFill>
                <a:effectLst/>
                <a:latin typeface="+mn-lt"/>
                <a:ea typeface="+mn-ea"/>
                <a:cs typeface="+mn-cs"/>
              </a:rPr>
              <a:t>-The Apollo 12 traverses.</a:t>
            </a:r>
          </a:p>
          <a:p>
            <a:pPr marL="0" indent="0">
              <a:buFont typeface="Arial" panose="020B0604020202020204" pitchFamily="34" charset="0"/>
              <a:buNone/>
            </a:pPr>
            <a:r>
              <a:rPr lang="en-US" sz="1200" kern="1200" dirty="0">
                <a:solidFill>
                  <a:schemeClr val="tx1"/>
                </a:solidFill>
                <a:latin typeface="+mn-lt"/>
                <a:ea typeface="+mn-ea"/>
                <a:cs typeface="+mn-cs"/>
              </a:rPr>
              <a:t>-The thick lines indicate the paths taken by the astronauts during the two EVAs. The Lunar Module location is designated by the X. </a:t>
            </a:r>
          </a:p>
          <a:p>
            <a:pPr marL="628650" lvl="1" indent="-171450">
              <a:buFont typeface="Arial" panose="020B0604020202020204" pitchFamily="34" charset="0"/>
              <a:buChar char="•"/>
            </a:pPr>
            <a:r>
              <a:rPr lang="en-US" sz="1200" kern="1200" dirty="0">
                <a:solidFill>
                  <a:schemeClr val="tx1"/>
                </a:solidFill>
                <a:latin typeface="+mn-lt"/>
                <a:ea typeface="+mn-ea"/>
                <a:cs typeface="+mn-cs"/>
              </a:rPr>
              <a:t>The first EVA was devoted to the setup of the Apollo Lunar Surface Experiments Package (ALSEP), a series of instruments that could be monitored and controlled from the Earth.</a:t>
            </a:r>
          </a:p>
          <a:p>
            <a:pPr marL="628650" lvl="1" indent="-171450">
              <a:buFont typeface="Arial" panose="020B0604020202020204" pitchFamily="34" charset="0"/>
              <a:buChar char="•"/>
            </a:pPr>
            <a:r>
              <a:rPr lang="en-US" sz="1200" kern="1200" dirty="0">
                <a:solidFill>
                  <a:schemeClr val="tx1"/>
                </a:solidFill>
                <a:latin typeface="+mn-lt"/>
                <a:ea typeface="+mn-ea"/>
                <a:cs typeface="+mn-cs"/>
              </a:rPr>
              <a:t>The second EVA included an investigation of several craters and the Surveyor 3 spacecraft.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39</a:t>
            </a:fld>
            <a:endParaRPr lang="en-US" dirty="0"/>
          </a:p>
        </p:txBody>
      </p:sp>
    </p:spTree>
    <p:extLst>
      <p:ext uri="{BB962C8B-B14F-4D97-AF65-F5344CB8AC3E}">
        <p14:creationId xmlns:p14="http://schemas.microsoft.com/office/powerpoint/2010/main" val="195885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0" u="sng" dirty="0"/>
              <a:t>Left:</a:t>
            </a:r>
            <a:r>
              <a:rPr lang="en-US" i="0" u="none" dirty="0"/>
              <a:t> </a:t>
            </a:r>
            <a:r>
              <a:rPr lang="en-US" i="1" u="none" dirty="0"/>
              <a:t>Associated Press</a:t>
            </a:r>
            <a:r>
              <a:rPr lang="en-US" i="0" u="none" dirty="0"/>
              <a:t>; link</a:t>
            </a:r>
            <a:r>
              <a:rPr lang="en-US" i="0" u="none" baseline="0" dirty="0"/>
              <a:t> to video from which the image was taken: </a:t>
            </a:r>
            <a:r>
              <a:rPr lang="en-US" i="1" u="none" baseline="0" dirty="0"/>
              <a:t>https://bit.ly/2G8eL2O</a:t>
            </a:r>
            <a:r>
              <a:rPr lang="en-US" i="0" u="none" baseline="0" dirty="0"/>
              <a:t>; </a:t>
            </a:r>
            <a:r>
              <a:rPr lang="en-US" i="0" u="sng" baseline="0" dirty="0"/>
              <a:t>Right:</a:t>
            </a:r>
            <a:r>
              <a:rPr lang="en-US" i="0" dirty="0"/>
              <a:t> </a:t>
            </a:r>
            <a:r>
              <a:rPr lang="en-US" i="1" dirty="0"/>
              <a:t>NASA </a:t>
            </a:r>
            <a:r>
              <a:rPr lang="en-US" i="0" dirty="0"/>
              <a:t>(Image:</a:t>
            </a:r>
            <a:r>
              <a:rPr lang="en-US" i="0" baseline="0" dirty="0"/>
              <a:t> </a:t>
            </a:r>
            <a:r>
              <a:rPr lang="en-US" sz="1200" b="0" i="0" kern="1200" dirty="0">
                <a:solidFill>
                  <a:schemeClr val="tx1"/>
                </a:solidFill>
                <a:effectLst/>
                <a:latin typeface="+mn-lt"/>
                <a:ea typeface="+mn-ea"/>
                <a:cs typeface="+mn-cs"/>
              </a:rPr>
              <a:t>KSC-71PC-106)</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a:r>
            <a:r>
              <a:rPr lang="en-US" sz="1200" b="0" i="0" kern="1200" dirty="0">
                <a:solidFill>
                  <a:schemeClr val="tx1"/>
                </a:solidFill>
                <a:effectLst/>
                <a:latin typeface="+mn-lt"/>
                <a:ea typeface="+mn-ea"/>
                <a:cs typeface="+mn-cs"/>
              </a:rPr>
              <a:t>Because of unsatisfactory weather conditions, the launch was delayed about 40 minutes, for the first time in the Apollo program.</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363-foot-tall Apollo 14 space vehicle was launched from Pad A, Launch Complex 39, Kennedy Space Center, at 4:03 p.m. EST on January</a:t>
            </a:r>
            <a:r>
              <a:rPr lang="en-US" sz="1200" b="0" i="0" kern="1200" baseline="0" dirty="0">
                <a:solidFill>
                  <a:schemeClr val="tx1"/>
                </a:solidFill>
                <a:effectLst/>
                <a:latin typeface="+mn-lt"/>
                <a:ea typeface="+mn-ea"/>
                <a:cs typeface="+mn-cs"/>
              </a:rPr>
              <a:t> 31</a:t>
            </a:r>
            <a:r>
              <a:rPr lang="en-US" sz="1200" b="0" i="0" kern="1200" dirty="0">
                <a:solidFill>
                  <a:schemeClr val="tx1"/>
                </a:solidFill>
                <a:effectLst/>
                <a:latin typeface="+mn-lt"/>
                <a:ea typeface="+mn-ea"/>
                <a:cs typeface="+mn-cs"/>
              </a:rPr>
              <a:t>, 1971.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with the previous Apollo crewed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missions, </a:t>
            </a:r>
            <a:r>
              <a:rPr lang="en-US" sz="1200" b="0" i="0" kern="1200" baseline="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djacent to Kennedy Space Center (~3.5 miles away), thousands</a:t>
            </a:r>
            <a:r>
              <a:rPr lang="en-US" sz="1200" b="0" i="0" kern="1200" baseline="0" dirty="0">
                <a:solidFill>
                  <a:schemeClr val="tx1"/>
                </a:solidFill>
                <a:effectLst/>
                <a:latin typeface="+mn-lt"/>
                <a:ea typeface="+mn-ea"/>
                <a:cs typeface="+mn-cs"/>
              </a:rPr>
              <a:t> of spectators camped out on beaches and roads to watch the launch of Apollo 14.</a:t>
            </a:r>
          </a:p>
        </p:txBody>
      </p:sp>
      <p:sp>
        <p:nvSpPr>
          <p:cNvPr id="4" name="Slide Number Placeholder 3"/>
          <p:cNvSpPr>
            <a:spLocks noGrp="1"/>
          </p:cNvSpPr>
          <p:nvPr>
            <p:ph type="sldNum" sz="quarter" idx="5"/>
          </p:nvPr>
        </p:nvSpPr>
        <p:spPr/>
        <p:txBody>
          <a:bodyPr/>
          <a:lstStyle/>
          <a:p>
            <a:fld id="{BBC85203-AFB5-4C5F-A739-A15855DE2D17}" type="slidenum">
              <a:rPr lang="en-US" smtClean="0"/>
              <a:t>4</a:t>
            </a:fld>
            <a:endParaRPr lang="en-US" dirty="0"/>
          </a:p>
        </p:txBody>
      </p:sp>
    </p:spTree>
    <p:extLst>
      <p:ext uri="{BB962C8B-B14F-4D97-AF65-F5344CB8AC3E}">
        <p14:creationId xmlns:p14="http://schemas.microsoft.com/office/powerpoint/2010/main" val="145219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NASA/GSFC/Brent Garry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-Apollo 17 tracks overlain on New York City, NY.</a:t>
            </a:r>
          </a:p>
          <a:p>
            <a:r>
              <a:rPr lang="en-US" sz="1200" b="0" i="0" kern="1200" dirty="0">
                <a:solidFill>
                  <a:schemeClr val="tx1"/>
                </a:solidFill>
                <a:effectLst/>
                <a:latin typeface="+mn-lt"/>
                <a:ea typeface="+mn-ea"/>
                <a:cs typeface="+mn-cs"/>
              </a:rPr>
              <a:t>-Dates: December 11, 12, 13; 1972 (almost</a:t>
            </a:r>
            <a:r>
              <a:rPr lang="en-US" sz="1200" b="0" i="0" kern="1200" baseline="0" dirty="0">
                <a:solidFill>
                  <a:schemeClr val="tx1"/>
                </a:solidFill>
                <a:effectLst/>
                <a:latin typeface="+mn-lt"/>
                <a:ea typeface="+mn-ea"/>
                <a:cs typeface="+mn-cs"/>
              </a:rPr>
              <a:t> 2</a:t>
            </a:r>
            <a:r>
              <a:rPr lang="en-US" sz="1200" b="0" i="0" kern="1200" dirty="0">
                <a:solidFill>
                  <a:schemeClr val="tx1"/>
                </a:solidFill>
                <a:effectLst/>
                <a:latin typeface="+mn-lt"/>
                <a:ea typeface="+mn-ea"/>
                <a:cs typeface="+mn-cs"/>
              </a:rPr>
              <a:t> years after Apollo 14)</a:t>
            </a:r>
          </a:p>
          <a:p>
            <a:r>
              <a:rPr lang="en-US" sz="1200" b="0" i="0" kern="1200" dirty="0">
                <a:solidFill>
                  <a:schemeClr val="tx1"/>
                </a:solidFill>
                <a:effectLst/>
                <a:latin typeface="+mn-lt"/>
                <a:ea typeface="+mn-ea"/>
                <a:cs typeface="+mn-cs"/>
              </a:rPr>
              <a:t>-Notice how much farther the Apollo 17 astronauts were able to travel than the Apollo 14 astronauts (since they had a lunar roving vehicle).</a:t>
            </a:r>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40</a:t>
            </a:fld>
            <a:endParaRPr lang="en-US" dirty="0"/>
          </a:p>
        </p:txBody>
      </p:sp>
    </p:spTree>
    <p:extLst>
      <p:ext uri="{BB962C8B-B14F-4D97-AF65-F5344CB8AC3E}">
        <p14:creationId xmlns:p14="http://schemas.microsoft.com/office/powerpoint/2010/main" val="2090638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a:t>
            </a:r>
            <a:r>
              <a:rPr lang="en-US" i="0" baseline="0" dirty="0"/>
              <a:t> source: </a:t>
            </a:r>
            <a:r>
              <a:rPr lang="en-US" i="1" baseline="0" dirty="0"/>
              <a:t>https://history.nasa.gov/moondec.html</a:t>
            </a:r>
            <a:r>
              <a:rPr lang="en-US" i="0" baseline="0" dirty="0"/>
              <a:t> </a:t>
            </a:r>
            <a:r>
              <a:rPr lang="en-US" i="0" baseline="0" dirty="0">
                <a:sym typeface="Wingdings" panose="05000000000000000000" pitchFamily="2" charset="2"/>
              </a:rPr>
              <a:t> JFK’s address to Congress.</a:t>
            </a:r>
            <a:endParaRPr lang="en-US" i="0" baseline="0" dirty="0"/>
          </a:p>
          <a:p>
            <a:r>
              <a:rPr lang="en-US" i="0" baseline="0" dirty="0"/>
              <a:t>-”The Decision to Go to the Moon”: President John F. Kennedy's May 25, 1961 Speech before Congress. JFK announced before a special joint session of Congress the dramatic and ambitious goal of sending an American safely to the Moon before the end of the decade.</a:t>
            </a:r>
          </a:p>
          <a:p>
            <a:r>
              <a:rPr lang="en-US" i="0" baseline="0" dirty="0"/>
              <a:t>-”</a:t>
            </a:r>
            <a:r>
              <a:rPr lang="en-US" sz="1200" b="0" i="0" kern="1200" dirty="0">
                <a:solidFill>
                  <a:schemeClr val="tx1"/>
                </a:solidFill>
                <a:effectLst/>
                <a:latin typeface="+mn-lt"/>
                <a:ea typeface="+mn-ea"/>
                <a:cs typeface="+mn-cs"/>
              </a:rPr>
              <a:t>We choose to go to the Moon” is the famous tagline of a speech about the effort to reach the Moon delivered by President John F. Kennedy to a large crowd gathered at Rice Stadium in Houston, Texas on September 12, 1962.</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41</a:t>
            </a:fld>
            <a:endParaRPr lang="en-US" dirty="0"/>
          </a:p>
        </p:txBody>
      </p:sp>
    </p:spTree>
    <p:extLst>
      <p:ext uri="{BB962C8B-B14F-4D97-AF65-F5344CB8AC3E}">
        <p14:creationId xmlns:p14="http://schemas.microsoft.com/office/powerpoint/2010/main" val="2405678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-USGS report that augments the Preliminary Science Report: “Geology of the Apollo 14 Landing Site in the Fra Mauro Highlands” </a:t>
            </a:r>
            <a:r>
              <a:rPr lang="en-US" dirty="0">
                <a:sym typeface="Wingdings" panose="05000000000000000000" pitchFamily="2" charset="2"/>
              </a:rPr>
              <a:t></a:t>
            </a:r>
            <a:r>
              <a:rPr lang="en-US" dirty="0"/>
              <a:t> </a:t>
            </a:r>
            <a:r>
              <a:rPr lang="en-US" i="1" dirty="0"/>
              <a:t>https://pubs.er.usgs.gov/publication/pp880</a:t>
            </a:r>
          </a:p>
          <a:p>
            <a:endParaRPr lang="en-US" dirty="0"/>
          </a:p>
        </p:txBody>
      </p:sp>
      <p:sp>
        <p:nvSpPr>
          <p:cNvPr id="4" name="Slide Number Placeholder 3"/>
          <p:cNvSpPr>
            <a:spLocks noGrp="1"/>
          </p:cNvSpPr>
          <p:nvPr>
            <p:ph type="sldNum" sz="quarter" idx="10"/>
          </p:nvPr>
        </p:nvSpPr>
        <p:spPr/>
        <p:txBody>
          <a:bodyPr/>
          <a:lstStyle/>
          <a:p>
            <a:fld id="{BBC85203-AFB5-4C5F-A739-A15855DE2D17}" type="slidenum">
              <a:rPr lang="en-US" smtClean="0"/>
              <a:t>42</a:t>
            </a:fld>
            <a:endParaRPr lang="en-US" dirty="0"/>
          </a:p>
        </p:txBody>
      </p:sp>
    </p:spTree>
    <p:extLst>
      <p:ext uri="{BB962C8B-B14F-4D97-AF65-F5344CB8AC3E}">
        <p14:creationId xmlns:p14="http://schemas.microsoft.com/office/powerpoint/2010/main" val="2051757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a:t>
            </a:r>
            <a:r>
              <a:rPr lang="en-US" sz="1200" b="0" i="0" kern="1200" dirty="0">
                <a:solidFill>
                  <a:schemeClr val="tx1"/>
                </a:solidFill>
                <a:effectLst/>
                <a:latin typeface="+mn-lt"/>
                <a:ea typeface="+mn-ea"/>
                <a:cs typeface="+mn-cs"/>
              </a:rPr>
              <a:t>1967 illustration compares the Apollo Saturn V spacecraft (363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 of the Moon Landing era to the Statue of Liberty (305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a:r>
            <a:r>
              <a:rPr lang="en-US" sz="1200" kern="1200" dirty="0">
                <a:solidFill>
                  <a:schemeClr val="tx1"/>
                </a:solidFill>
                <a:effectLst/>
                <a:latin typeface="+mn-lt"/>
                <a:ea typeface="+mn-ea"/>
                <a:cs typeface="+mn-cs"/>
              </a:rPr>
              <a:t>A Saturn V rocket has 3 stages, 11 powerful rocket engines, and huge tanks for kerosene (RP-1) and liquid hydrogen and oxygen. It’s still the largest crewed rocket ever flown and the only one to carry humans beyond Earth orbit.</a:t>
            </a:r>
            <a:endParaRPr lang="en-US" i="0" dirty="0"/>
          </a:p>
          <a:p>
            <a:pPr marL="628650" lvl="1" indent="-171450">
              <a:buFont typeface="Arial" panose="020B0604020202020204" pitchFamily="34" charset="0"/>
              <a:buChar char="•"/>
            </a:pPr>
            <a:r>
              <a:rPr lang="en-US" i="0" dirty="0"/>
              <a:t>Height: 111 meters (363 feet)</a:t>
            </a:r>
          </a:p>
          <a:p>
            <a:pPr marL="628650" lvl="1" indent="-171450">
              <a:buFont typeface="Arial" panose="020B0604020202020204" pitchFamily="34" charset="0"/>
              <a:buChar char="•"/>
            </a:pPr>
            <a:r>
              <a:rPr lang="en-US" i="0" dirty="0"/>
              <a:t>Diameter: 10 meters (33 feet)</a:t>
            </a:r>
          </a:p>
          <a:p>
            <a:pPr marL="628650" lvl="1" indent="-171450">
              <a:buFont typeface="Arial" panose="020B0604020202020204" pitchFamily="34" charset="0"/>
              <a:buChar char="•"/>
            </a:pPr>
            <a:r>
              <a:rPr lang="en-US" i="0" dirty="0"/>
              <a:t>Mass: 2,840,622 kg (6,262,500 pounds) at liftoff (</a:t>
            </a:r>
            <a:r>
              <a:rPr lang="en-US" sz="1200" kern="1200" dirty="0">
                <a:solidFill>
                  <a:schemeClr val="tx1"/>
                </a:solidFill>
                <a:effectLst/>
                <a:latin typeface="+mn-lt"/>
                <a:ea typeface="+mn-ea"/>
                <a:cs typeface="+mn-cs"/>
              </a:rPr>
              <a:t>about 100 fully loaded tractor-trailers – only 1% of this actually goes to the Moon</a:t>
            </a:r>
            <a:r>
              <a:rPr lang="en-US" i="0" dirty="0"/>
              <a:t>)</a:t>
            </a:r>
          </a:p>
          <a:p>
            <a:pPr marL="628650" lvl="1" indent="-171450">
              <a:buFont typeface="Arial" panose="020B0604020202020204" pitchFamily="34" charset="0"/>
              <a:buChar char="•"/>
            </a:pPr>
            <a:r>
              <a:rPr lang="en-US" i="0" dirty="0"/>
              <a:t>Maiden Flight: Nov. 9, 1967 (uncrewed)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rocket generated 34.5 million </a:t>
            </a:r>
            <a:r>
              <a:rPr lang="en-US" sz="1200" b="0" i="0" kern="1200" dirty="0" err="1">
                <a:solidFill>
                  <a:schemeClr val="tx1"/>
                </a:solidFill>
                <a:effectLst/>
                <a:latin typeface="+mn-lt"/>
                <a:ea typeface="+mn-ea"/>
                <a:cs typeface="+mn-cs"/>
              </a:rPr>
              <a:t>newtons</a:t>
            </a:r>
            <a:r>
              <a:rPr lang="en-US" sz="1200" b="0" i="0" kern="1200" dirty="0">
                <a:solidFill>
                  <a:schemeClr val="tx1"/>
                </a:solidFill>
                <a:effectLst/>
                <a:latin typeface="+mn-lt"/>
                <a:ea typeface="+mn-ea"/>
                <a:cs typeface="+mn-cs"/>
              </a:rPr>
              <a:t> (7.6 million pounds) of thrust at launch, creating more power than 85 Hoover Dams.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Could launch about 43,500 kg (50 tons) to the Moon (about the same as 4 school buses).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Apollo 14 launch vehicle was the ninth in the Apollo </a:t>
            </a:r>
            <a:r>
              <a:rPr lang="en-US" sz="1200" b="0" i="1" kern="1200" dirty="0">
                <a:solidFill>
                  <a:schemeClr val="tx1"/>
                </a:solidFill>
                <a:effectLst/>
                <a:latin typeface="+mn-lt"/>
                <a:ea typeface="+mn-ea"/>
                <a:cs typeface="+mn-cs"/>
              </a:rPr>
              <a:t>Saturn V</a:t>
            </a:r>
            <a:r>
              <a:rPr lang="en-US" sz="1200" b="0" i="0" kern="1200" dirty="0">
                <a:solidFill>
                  <a:schemeClr val="tx1"/>
                </a:solidFill>
                <a:effectLst/>
                <a:latin typeface="+mn-lt"/>
                <a:ea typeface="+mn-ea"/>
                <a:cs typeface="+mn-cs"/>
              </a:rPr>
              <a:t> series and was the seventh crewed </a:t>
            </a:r>
            <a:r>
              <a:rPr lang="en-US" sz="1200" b="0" i="1" kern="1200" dirty="0">
                <a:solidFill>
                  <a:schemeClr val="tx1"/>
                </a:solidFill>
                <a:effectLst/>
                <a:latin typeface="+mn-lt"/>
                <a:ea typeface="+mn-ea"/>
                <a:cs typeface="+mn-cs"/>
              </a:rPr>
              <a:t>Saturn V</a:t>
            </a:r>
            <a:r>
              <a:rPr lang="en-US" sz="1200" b="0" i="0" kern="1200" dirty="0">
                <a:solidFill>
                  <a:schemeClr val="tx1"/>
                </a:solidFill>
                <a:effectLst/>
                <a:latin typeface="+mn-lt"/>
                <a:ea typeface="+mn-ea"/>
                <a:cs typeface="+mn-cs"/>
              </a:rPr>
              <a:t> vehicle.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More info on Saturn V: </a:t>
            </a:r>
            <a:r>
              <a:rPr lang="en-US" sz="1200" b="0" i="1" kern="1200" dirty="0">
                <a:solidFill>
                  <a:schemeClr val="tx1"/>
                </a:solidFill>
                <a:effectLst/>
                <a:latin typeface="+mn-lt"/>
                <a:ea typeface="+mn-ea"/>
                <a:cs typeface="+mn-cs"/>
              </a:rPr>
              <a:t>https://solarsystem.nasa.gov/news/337/what-was-the-saturn-v/</a:t>
            </a:r>
          </a:p>
        </p:txBody>
      </p:sp>
      <p:sp>
        <p:nvSpPr>
          <p:cNvPr id="4" name="Slide Number Placeholder 3"/>
          <p:cNvSpPr>
            <a:spLocks noGrp="1"/>
          </p:cNvSpPr>
          <p:nvPr>
            <p:ph type="sldNum" sz="quarter" idx="5"/>
          </p:nvPr>
        </p:nvSpPr>
        <p:spPr/>
        <p:txBody>
          <a:bodyPr/>
          <a:lstStyle/>
          <a:p>
            <a:fld id="{BBC85203-AFB5-4C5F-A739-A15855DE2D17}" type="slidenum">
              <a:rPr lang="en-US" smtClean="0"/>
              <a:t>5</a:t>
            </a:fld>
            <a:endParaRPr lang="en-US" dirty="0"/>
          </a:p>
        </p:txBody>
      </p:sp>
    </p:spTree>
    <p:extLst>
      <p:ext uri="{BB962C8B-B14F-4D97-AF65-F5344CB8AC3E}">
        <p14:creationId xmlns:p14="http://schemas.microsoft.com/office/powerpoint/2010/main" val="3974438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Diagram</a:t>
            </a:r>
            <a:r>
              <a:rPr lang="en-US" sz="1200" b="0" i="0" kern="1200" baseline="0" dirty="0">
                <a:solidFill>
                  <a:schemeClr val="tx1"/>
                </a:solidFill>
                <a:effectLst/>
                <a:latin typeface="+mn-lt"/>
                <a:ea typeface="+mn-ea"/>
                <a:cs typeface="+mn-cs"/>
                <a:sym typeface="Wingdings" panose="05000000000000000000" pitchFamily="2" charset="2"/>
              </a:rPr>
              <a:t> of the combined Apollo command and service module/lunar module translunar coast configuration.</a:t>
            </a:r>
            <a:endParaRPr lang="en-US" sz="1200" b="0" i="0" kern="120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-The lunar module was named Antares while the command module was named Kitty Hawk for Apollo 14.</a:t>
            </a:r>
          </a:p>
          <a:p>
            <a:r>
              <a:rPr lang="en-US" sz="1200" b="0" i="0" kern="1200" baseline="0" dirty="0">
                <a:solidFill>
                  <a:schemeClr val="tx1"/>
                </a:solidFill>
                <a:effectLst/>
                <a:latin typeface="+mn-lt"/>
                <a:ea typeface="+mn-ea"/>
                <a:cs typeface="+mn-cs"/>
              </a:rPr>
              <a:t>-Source: </a:t>
            </a:r>
            <a:r>
              <a:rPr lang="en-US" sz="1200" b="0" i="1" kern="1200" baseline="0" dirty="0">
                <a:solidFill>
                  <a:schemeClr val="tx1"/>
                </a:solidFill>
                <a:effectLst/>
                <a:latin typeface="+mn-lt"/>
                <a:ea typeface="+mn-ea"/>
                <a:cs typeface="+mn-cs"/>
              </a:rPr>
              <a:t>https://history.nasa.gov/afj/ap13fj/04day1-end.html</a:t>
            </a: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6</a:t>
            </a:fld>
            <a:endParaRPr lang="en-US" dirty="0"/>
          </a:p>
        </p:txBody>
      </p:sp>
    </p:spTree>
    <p:extLst>
      <p:ext uri="{BB962C8B-B14F-4D97-AF65-F5344CB8AC3E}">
        <p14:creationId xmlns:p14="http://schemas.microsoft.com/office/powerpoint/2010/main" val="102795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 </a:t>
            </a:r>
            <a:r>
              <a:rPr lang="en-US" sz="1200" b="0" i="0" kern="1200" baseline="0" dirty="0">
                <a:solidFill>
                  <a:schemeClr val="tx1"/>
                </a:solidFill>
                <a:effectLst/>
                <a:latin typeface="+mn-lt"/>
                <a:ea typeface="+mn-ea"/>
                <a:cs typeface="+mn-cs"/>
                <a:sym typeface="Wingdings" panose="05000000000000000000" pitchFamily="2" charset="2"/>
              </a:rPr>
              <a:t> From page 3 of the “</a:t>
            </a:r>
            <a:r>
              <a:rPr lang="en-US" sz="1200" b="0" i="0" kern="1200" dirty="0">
                <a:solidFill>
                  <a:schemeClr val="tx1"/>
                </a:solidFill>
                <a:effectLst/>
                <a:latin typeface="+mn-lt"/>
                <a:ea typeface="+mn-ea"/>
                <a:cs typeface="+mn-cs"/>
              </a:rPr>
              <a:t>Apollo experience report: The docking system” – </a:t>
            </a:r>
            <a:r>
              <a:rPr lang="en-US" sz="1200" b="0" i="1" kern="1200" baseline="0" dirty="0">
                <a:solidFill>
                  <a:schemeClr val="tx1"/>
                </a:solidFill>
                <a:effectLst/>
                <a:latin typeface="+mn-lt"/>
                <a:ea typeface="+mn-ea"/>
                <a:cs typeface="+mn-cs"/>
                <a:sym typeface="Wingdings" panose="05000000000000000000" pitchFamily="2" charset="2"/>
              </a:rPr>
              <a:t>https://ntrs.nasa.gov/api/citations/19720018207/downloads/19720018207.pdf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probe and drogue docking system used to</a:t>
            </a:r>
            <a:r>
              <a:rPr lang="en-US" baseline="0" dirty="0"/>
              <a:t> dock the lunar module with the command module </a:t>
            </a:r>
            <a:r>
              <a:rPr lang="en-US" dirty="0"/>
              <a:t>consisted of a probe mounted on the command module and a drogue installed in the lunar</a:t>
            </a:r>
            <a:r>
              <a:rPr lang="en-US" baseline="0" dirty="0"/>
              <a:t> module</a:t>
            </a:r>
            <a:r>
              <a:rPr lang="en-US" dirty="0"/>
              <a:t>.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probe consisted of a probe head, a single center piston for impact energy attenuation, three pitch arms with bungees for lateral loads and vehicle alignment, and an electrical reel mechanism to effect retraction after initial capture.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drogue was a funnel-shaped structure that guided the probe head to the initial capture position, where drogue-mounted latches engaged the probe head.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crew transfer after hard docking, both the probe and the drogue had to be removed</a:t>
            </a:r>
            <a:r>
              <a:rPr lang="en-US" baseline="0" dirty="0"/>
              <a:t> to provide a clear passageway.</a:t>
            </a:r>
            <a:endParaRPr lang="en-US" sz="1200" b="0" i="0" kern="1200" baseline="0" dirty="0">
              <a:solidFill>
                <a:schemeClr val="tx1"/>
              </a:solidFill>
              <a:effectLst/>
              <a:latin typeface="+mn-lt"/>
              <a:ea typeface="+mn-ea"/>
              <a:cs typeface="+mn-cs"/>
              <a:sym typeface="Wingdings" panose="05000000000000000000" pitchFamily="2" charset="2"/>
            </a:endParaRPr>
          </a:p>
          <a:p>
            <a:r>
              <a:rPr lang="en-US" sz="1200" b="0" i="0" kern="1200" baseline="0" dirty="0">
                <a:solidFill>
                  <a:schemeClr val="tx1"/>
                </a:solidFill>
                <a:effectLst/>
                <a:latin typeface="+mn-lt"/>
                <a:ea typeface="+mn-ea"/>
                <a:cs typeface="+mn-cs"/>
                <a:sym typeface="Wingdings" panose="05000000000000000000" pitchFamily="2" charset="2"/>
              </a:rPr>
              <a:t>-D</a:t>
            </a:r>
            <a:r>
              <a:rPr lang="en-US" sz="1200" b="0" i="0" kern="1200" dirty="0">
                <a:solidFill>
                  <a:schemeClr val="tx1"/>
                </a:solidFill>
                <a:effectLst/>
                <a:latin typeface="+mn-lt"/>
                <a:ea typeface="+mn-ea"/>
                <a:cs typeface="+mn-cs"/>
              </a:rPr>
              <a:t>uring Apollo 14’s transposition and docking following translunar injection (a</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propulsive maneuver used to set a spacecraft on a trajectory that will cause it to arrive at the Moon), 6 attempts were required to achieve docking of the lunar module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command module because of mechanical issues.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capture latch assembly must not have been in the locked configuration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during the first 5 attempts.</a:t>
            </a:r>
            <a:r>
              <a:rPr lang="en-US" sz="1200" b="0" i="0" kern="1200" baseline="0" dirty="0">
                <a:solidFill>
                  <a:schemeClr val="tx1"/>
                </a:solidFill>
                <a:effectLst/>
                <a:latin typeface="+mn-lt"/>
                <a:ea typeface="+mn-ea"/>
                <a:cs typeface="+mn-cs"/>
              </a:rPr>
              <a:t> Th</a:t>
            </a:r>
            <a:r>
              <a:rPr lang="en-US" dirty="0"/>
              <a:t>e problem was most likely caused by failure of the capture latch spider to reach the forward locked position.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failure to achieve capture latch engagement was either due to foreign material restricting the normal function of the capture latch mechanism or jamming of the translation cam.</a:t>
            </a:r>
          </a:p>
          <a:p>
            <a:pPr marL="1085850" lvl="2" indent="-171450">
              <a:buFont typeface="Arial" panose="020B0604020202020204" pitchFamily="34" charset="0"/>
              <a:buChar char="•"/>
            </a:pPr>
            <a:r>
              <a:rPr lang="en-US" dirty="0"/>
              <a:t>Two possible causes could have prevented the capture latch spider from moving properly. </a:t>
            </a:r>
          </a:p>
          <a:p>
            <a:pPr marL="1600200" lvl="3" indent="-228600">
              <a:buFont typeface="+mj-lt"/>
              <a:buAutoNum type="arabicPeriod"/>
            </a:pPr>
            <a:r>
              <a:rPr lang="en-US" dirty="0"/>
              <a:t>The first possibility is that of a side load being introduced into the torque shaft</a:t>
            </a:r>
            <a:r>
              <a:rPr lang="en-US" baseline="0" dirty="0"/>
              <a:t> </a:t>
            </a:r>
            <a:r>
              <a:rPr lang="en-US" dirty="0"/>
              <a:t>by the torsion spring or by other means; this may cause the ball end of the torque shaft to bind against the cam. This failure occurred on another probe during acceptance tests and it was possible to demonstrate this same failure on the Apollo 14 probe by applying a side load, but the failure did not occur consistently. </a:t>
            </a:r>
          </a:p>
          <a:p>
            <a:pPr marL="1600200" lvl="3" indent="-228600">
              <a:buFont typeface="+mj-lt"/>
              <a:buAutoNum type="arabicPeriod"/>
            </a:pPr>
            <a:r>
              <a:rPr lang="en-US" dirty="0"/>
              <a:t>The second possibility is that some small foreign material may have been lodged in the probe in a manner that prevented operation of the mechanism. Burrs from an unknown source were discovered in the bore of the tension tie plug.</a:t>
            </a:r>
            <a:r>
              <a:rPr lang="en-US" baseline="0" dirty="0"/>
              <a:t> </a:t>
            </a:r>
            <a:r>
              <a:rPr lang="en-US" dirty="0"/>
              <a:t>A foreign particle might have caused</a:t>
            </a:r>
            <a:r>
              <a:rPr lang="en-US" baseline="0" dirty="0"/>
              <a:t> the problem.</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info: page 34 of </a:t>
            </a:r>
            <a:r>
              <a:rPr lang="en-US" sz="1200" b="0" i="1" kern="1200" dirty="0">
                <a:solidFill>
                  <a:schemeClr val="tx1"/>
                </a:solidFill>
                <a:effectLst/>
                <a:latin typeface="+mn-lt"/>
                <a:ea typeface="+mn-ea"/>
                <a:cs typeface="+mn-cs"/>
              </a:rPr>
              <a:t>https://ntrs.nasa.gov/api/citations/19720018207/downloads/19720018207.pdf</a:t>
            </a:r>
          </a:p>
        </p:txBody>
      </p:sp>
      <p:sp>
        <p:nvSpPr>
          <p:cNvPr id="4" name="Slide Number Placeholder 3"/>
          <p:cNvSpPr>
            <a:spLocks noGrp="1"/>
          </p:cNvSpPr>
          <p:nvPr>
            <p:ph type="sldNum" sz="quarter" idx="10"/>
          </p:nvPr>
        </p:nvSpPr>
        <p:spPr/>
        <p:txBody>
          <a:bodyPr/>
          <a:lstStyle/>
          <a:p>
            <a:fld id="{BBC85203-AFB5-4C5F-A739-A15855DE2D17}" type="slidenum">
              <a:rPr lang="en-US" smtClean="0"/>
              <a:t>7</a:t>
            </a:fld>
            <a:endParaRPr lang="en-US" dirty="0"/>
          </a:p>
        </p:txBody>
      </p:sp>
    </p:spTree>
    <p:extLst>
      <p:ext uri="{BB962C8B-B14F-4D97-AF65-F5344CB8AC3E}">
        <p14:creationId xmlns:p14="http://schemas.microsoft.com/office/powerpoint/2010/main" val="3094756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sz="1200" b="0" i="1" kern="1200" dirty="0">
                <a:solidFill>
                  <a:schemeClr val="tx1"/>
                </a:solidFill>
                <a:effectLst/>
                <a:latin typeface="+mn-lt"/>
                <a:ea typeface="+mn-ea"/>
                <a:cs typeface="+mn-cs"/>
              </a:rPr>
              <a:t>NASA's Scientific Visualization Studio</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The second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green dot from the left marks the site of the Apollo 14 landing in the Fra Mauro formation</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a:t>
            </a:r>
            <a:r>
              <a:rPr lang="en-US" sz="1200" b="0" i="0" kern="1200" baseline="0" dirty="0">
                <a:solidFill>
                  <a:schemeClr val="tx1"/>
                </a:solidFill>
                <a:effectLst/>
                <a:latin typeface="+mn-lt"/>
                <a:ea typeface="+mn-ea"/>
                <a:cs typeface="+mn-cs"/>
              </a:rPr>
              <a:t> green dot next to Apollo 14’s landing site is that of Apollo 12 which landed in </a:t>
            </a:r>
            <a:r>
              <a:rPr lang="en-US" sz="1200" b="0" i="0" kern="1200" dirty="0">
                <a:solidFill>
                  <a:schemeClr val="tx1"/>
                </a:solidFill>
                <a:effectLst/>
                <a:latin typeface="+mn-lt"/>
                <a:ea typeface="+mn-ea"/>
                <a:cs typeface="+mn-cs"/>
              </a:rPr>
              <a:t>Oceanus </a:t>
            </a:r>
            <a:r>
              <a:rPr lang="en-US" sz="1200" b="0" i="0" kern="1200" dirty="0" err="1">
                <a:solidFill>
                  <a:schemeClr val="tx1"/>
                </a:solidFill>
                <a:effectLst/>
                <a:latin typeface="+mn-lt"/>
                <a:ea typeface="+mn-ea"/>
                <a:cs typeface="+mn-cs"/>
              </a:rPr>
              <a:t>Procellarum</a:t>
            </a:r>
            <a:r>
              <a:rPr lang="en-US" sz="1200" b="0" i="0" kern="1200" dirty="0">
                <a:solidFill>
                  <a:schemeClr val="tx1"/>
                </a:solidFill>
                <a:effectLst/>
                <a:latin typeface="+mn-lt"/>
                <a:ea typeface="+mn-ea"/>
                <a:cs typeface="+mn-cs"/>
              </a:rPr>
              <a:t> (“Ocean</a:t>
            </a:r>
            <a:r>
              <a:rPr lang="en-US" sz="1200" b="0" i="0" kern="1200" baseline="0" dirty="0">
                <a:solidFill>
                  <a:schemeClr val="tx1"/>
                </a:solidFill>
                <a:effectLst/>
                <a:latin typeface="+mn-lt"/>
                <a:ea typeface="+mn-ea"/>
                <a:cs typeface="+mn-cs"/>
              </a:rPr>
              <a:t> of Storms”). </a:t>
            </a:r>
            <a:r>
              <a:rPr lang="en-US" sz="1200" b="0" i="0" kern="1200" dirty="0">
                <a:solidFill>
                  <a:schemeClr val="tx1"/>
                </a:solidFill>
                <a:effectLst/>
                <a:latin typeface="+mn-lt"/>
                <a:ea typeface="+mn-ea"/>
                <a:cs typeface="+mn-cs"/>
              </a:rPr>
              <a:t>Apollo 11’s landing site in Mare </a:t>
            </a:r>
            <a:r>
              <a:rPr lang="en-US" sz="1200" b="0" i="0" kern="1200" dirty="0" err="1">
                <a:solidFill>
                  <a:schemeClr val="tx1"/>
                </a:solidFill>
                <a:effectLst/>
                <a:latin typeface="+mn-lt"/>
                <a:ea typeface="+mn-ea"/>
                <a:cs typeface="+mn-cs"/>
              </a:rPr>
              <a:t>Tranquillitatis</a:t>
            </a:r>
            <a:r>
              <a:rPr lang="en-US" sz="1200" b="0" i="0" kern="1200" dirty="0">
                <a:solidFill>
                  <a:schemeClr val="tx1"/>
                </a:solidFill>
                <a:effectLst/>
                <a:latin typeface="+mn-lt"/>
                <a:ea typeface="+mn-ea"/>
                <a:cs typeface="+mn-cs"/>
              </a:rPr>
              <a:t> is shown as the green dot at the far right.</a:t>
            </a:r>
          </a:p>
          <a:p>
            <a:r>
              <a:rPr lang="en-US" sz="1200" b="0" i="0" kern="1200" dirty="0">
                <a:solidFill>
                  <a:schemeClr val="tx1"/>
                </a:solidFill>
                <a:effectLst/>
                <a:latin typeface="+mn-lt"/>
                <a:ea typeface="+mn-ea"/>
                <a:cs typeface="+mn-cs"/>
              </a:rPr>
              <a:t>-The Apollo 14 landing in</a:t>
            </a:r>
            <a:r>
              <a:rPr lang="en-US" sz="1200" b="0" i="0" kern="1200" baseline="0" dirty="0">
                <a:solidFill>
                  <a:schemeClr val="tx1"/>
                </a:solidFill>
                <a:effectLst/>
                <a:latin typeface="+mn-lt"/>
                <a:ea typeface="+mn-ea"/>
                <a:cs typeface="+mn-cs"/>
              </a:rPr>
              <a:t> the Fra Mauro formation </a:t>
            </a:r>
            <a:r>
              <a:rPr lang="en-US" sz="1200" b="0" i="0" kern="1200" dirty="0">
                <a:solidFill>
                  <a:schemeClr val="tx1"/>
                </a:solidFill>
                <a:effectLst/>
                <a:latin typeface="+mn-lt"/>
                <a:ea typeface="+mn-ea"/>
                <a:cs typeface="+mn-cs"/>
              </a:rPr>
              <a:t>occurred at 4:18 a.m. EST on February 5, 1971.</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Fra Mauro is a widespread hilly geological area covering large portions of the lunar surface around Mare </a:t>
            </a:r>
            <a:r>
              <a:rPr lang="en-US" sz="1200" b="0" i="0" kern="1200" dirty="0" err="1">
                <a:solidFill>
                  <a:schemeClr val="tx1"/>
                </a:solidFill>
                <a:effectLst/>
                <a:latin typeface="+mn-lt"/>
                <a:ea typeface="+mn-ea"/>
                <a:cs typeface="+mn-cs"/>
              </a:rPr>
              <a:t>Imbrium</a:t>
            </a:r>
            <a:r>
              <a:rPr lang="en-US" sz="1200" b="0" i="0" kern="1200" dirty="0">
                <a:solidFill>
                  <a:schemeClr val="tx1"/>
                </a:solidFill>
                <a:effectLst/>
                <a:latin typeface="+mn-lt"/>
                <a:ea typeface="+mn-ea"/>
                <a:cs typeface="+mn-cs"/>
              </a:rPr>
              <a:t> and is thought to be composed of ejecta from the impact which formed </a:t>
            </a:r>
            <a:r>
              <a:rPr lang="en-US" sz="1200" b="0" i="0" kern="1200" dirty="0" err="1">
                <a:solidFill>
                  <a:schemeClr val="tx1"/>
                </a:solidFill>
                <a:effectLst/>
                <a:latin typeface="+mn-lt"/>
                <a:ea typeface="+mn-ea"/>
                <a:cs typeface="+mn-cs"/>
              </a:rPr>
              <a:t>Imbrium</a:t>
            </a:r>
            <a:r>
              <a:rPr lang="en-US" sz="1200" b="0" i="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Shepard and Mitchell landed only 175 feet (53 meters) from their targeted landing site in a hilly upland region north of Fra Mauro crater, a scientifically important site that had been the destination of the aborted Apollo 13 mission. </a:t>
            </a:r>
          </a:p>
          <a:p>
            <a:pPr marL="628650" lvl="1" indent="-171450">
              <a:buFont typeface="Arial" panose="020B0604020202020204" pitchFamily="34" charset="0"/>
              <a:buChar char="•"/>
            </a:pPr>
            <a:r>
              <a:rPr lang="en-US" sz="1200" b="0" i="0" kern="1200" dirty="0" err="1">
                <a:solidFill>
                  <a:schemeClr val="tx1"/>
                </a:solidFill>
                <a:effectLst/>
                <a:latin typeface="+mn-lt"/>
                <a:ea typeface="+mn-ea"/>
                <a:cs typeface="+mn-cs"/>
              </a:rPr>
              <a:t>Roosa</a:t>
            </a:r>
            <a:r>
              <a:rPr lang="en-US" sz="1200" b="0" i="0" kern="1200" dirty="0">
                <a:solidFill>
                  <a:schemeClr val="tx1"/>
                </a:solidFill>
                <a:effectLst/>
                <a:latin typeface="+mn-lt"/>
                <a:ea typeface="+mn-ea"/>
                <a:cs typeface="+mn-cs"/>
              </a:rPr>
              <a:t> lifted Kitty Hawk (the command module) to a higher, circular orbit, where he would conduct a number of tasks including photographing the Descartes region, which became Apollo 16’s landing site, and conveying observations of prominent lunar landmarks to make landing accuracy on future missions even better.</a:t>
            </a:r>
          </a:p>
          <a:p>
            <a:r>
              <a:rPr lang="en-US" sz="1200" b="0" i="0" kern="1200" dirty="0">
                <a:solidFill>
                  <a:schemeClr val="tx1"/>
                </a:solidFill>
                <a:effectLst/>
                <a:latin typeface="+mn-lt"/>
                <a:ea typeface="+mn-ea"/>
                <a:cs typeface="+mn-cs"/>
              </a:rPr>
              <a:t>-A waxing gibbous Moon phase was chosen since the terminator was reasonably close to the landing site.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This meant that the Sun would be behind the lunar module as it came in for landing. This provided the most favorable lighting conditions to enable the astronauts to better discern and avoid craters, because the craters would have more elongated shadows.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It also kept the surface temperatures at a reasonable level once the astronauts got outside, since it was effectively “lunar morning.”</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8</a:t>
            </a:fld>
            <a:endParaRPr lang="en-US" dirty="0"/>
          </a:p>
        </p:txBody>
      </p:sp>
    </p:spTree>
    <p:extLst>
      <p:ext uri="{BB962C8B-B14F-4D97-AF65-F5344CB8AC3E}">
        <p14:creationId xmlns:p14="http://schemas.microsoft.com/office/powerpoint/2010/main" val="74017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 </a:t>
            </a:r>
            <a:r>
              <a:rPr lang="en-US" sz="1200" b="0" i="0" kern="1200" baseline="0" dirty="0">
                <a:solidFill>
                  <a:schemeClr val="tx1"/>
                </a:solidFill>
                <a:effectLst/>
                <a:latin typeface="+mn-lt"/>
                <a:ea typeface="+mn-ea"/>
                <a:cs typeface="+mn-cs"/>
                <a:sym typeface="Wingdings" panose="05000000000000000000" pitchFamily="2" charset="2"/>
              </a:rPr>
              <a:t> T</a:t>
            </a:r>
            <a:r>
              <a:rPr lang="en-US" sz="1200" b="0" i="0" kern="1200" dirty="0">
                <a:solidFill>
                  <a:schemeClr val="tx1"/>
                </a:solidFill>
                <a:effectLst/>
                <a:latin typeface="+mn-lt"/>
                <a:ea typeface="+mn-ea"/>
                <a:cs typeface="+mn-cs"/>
              </a:rPr>
              <a:t>he hummocky (hilly) terrain covering much of the left portion of the photograph is the Fra Mauro formation, material interpreted to be ejecta from the </a:t>
            </a:r>
            <a:r>
              <a:rPr lang="en-US" sz="1200" b="0" i="0" kern="1200" dirty="0" err="1">
                <a:solidFill>
                  <a:schemeClr val="tx1"/>
                </a:solidFill>
                <a:effectLst/>
                <a:latin typeface="+mn-lt"/>
                <a:ea typeface="+mn-ea"/>
                <a:cs typeface="+mn-cs"/>
              </a:rPr>
              <a:t>Imbrium</a:t>
            </a:r>
            <a:r>
              <a:rPr lang="en-US" sz="1200" b="0" i="0" kern="1200" dirty="0">
                <a:solidFill>
                  <a:schemeClr val="tx1"/>
                </a:solidFill>
                <a:effectLst/>
                <a:latin typeface="+mn-lt"/>
                <a:ea typeface="+mn-ea"/>
                <a:cs typeface="+mn-cs"/>
              </a:rPr>
              <a:t> Basin.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arrow points to the Apollo 14</a:t>
            </a:r>
            <a:r>
              <a:rPr lang="en-US" sz="1200" b="0" i="0" kern="1200" baseline="0" dirty="0">
                <a:solidFill>
                  <a:schemeClr val="tx1"/>
                </a:solidFill>
                <a:effectLst/>
                <a:latin typeface="+mn-lt"/>
                <a:ea typeface="+mn-ea"/>
                <a:cs typeface="+mn-cs"/>
              </a:rPr>
              <a:t> landing site in the Fra Mauro formation.</a:t>
            </a: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low illumination angle emphasizes the undulating surface texture of the Fra Mauro formation.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NASA image: AS16-1420</a:t>
            </a:r>
            <a:r>
              <a:rPr lang="en-US" sz="1200" b="0" i="0" kern="1200" baseline="0" dirty="0">
                <a:solidFill>
                  <a:schemeClr val="tx1"/>
                </a:solidFill>
                <a:effectLst/>
                <a:latin typeface="+mn-lt"/>
                <a:ea typeface="+mn-ea"/>
                <a:cs typeface="+mn-cs"/>
              </a:rPr>
              <a:t> </a:t>
            </a:r>
            <a:r>
              <a:rPr lang="en-US" sz="1200" b="0" i="1" kern="1200" baseline="0" dirty="0">
                <a:solidFill>
                  <a:schemeClr val="tx1"/>
                </a:solidFill>
                <a:effectLst/>
                <a:latin typeface="+mn-lt"/>
                <a:ea typeface="+mn-ea"/>
                <a:cs typeface="+mn-cs"/>
              </a:rPr>
              <a:t>(https://history.nasa.gov/SP-362/ch3.2.htm)</a:t>
            </a:r>
          </a:p>
          <a:p>
            <a:pPr marL="1085850" lvl="2" indent="-171450">
              <a:buFont typeface="Arial" panose="020B0604020202020204" pitchFamily="34" charset="0"/>
              <a:buChar char="•"/>
            </a:pPr>
            <a:r>
              <a:rPr lang="en-US" sz="1200" b="0" i="1" kern="1200" baseline="0" dirty="0">
                <a:solidFill>
                  <a:schemeClr val="tx1"/>
                </a:solidFill>
                <a:effectLst/>
                <a:latin typeface="+mn-lt"/>
                <a:ea typeface="+mn-ea"/>
                <a:cs typeface="+mn-cs"/>
              </a:rPr>
              <a:t>http://wms.lroc.asu.edu/apollo/view?image_id=AS16-M-1420</a:t>
            </a:r>
          </a:p>
          <a:p>
            <a:pPr marL="0" lvl="1" indent="0">
              <a:buFont typeface="Arial" panose="020B0604020202020204" pitchFamily="34" charset="0"/>
              <a:buNone/>
            </a:pPr>
            <a:r>
              <a:rPr lang="en-US" sz="1200" b="0" i="0" kern="1200" baseline="0" dirty="0">
                <a:solidFill>
                  <a:schemeClr val="tx1"/>
                </a:solidFill>
                <a:effectLst/>
                <a:latin typeface="+mn-lt"/>
                <a:ea typeface="+mn-ea"/>
                <a:cs typeface="+mn-cs"/>
                <a:sym typeface="Wingdings" panose="05000000000000000000" pitchFamily="2" charset="2"/>
              </a:rPr>
              <a:t>-More info on Fra Mauro &amp; Apollo 14: </a:t>
            </a:r>
            <a:r>
              <a:rPr lang="en-US" sz="1200" b="0" i="1" kern="1200" baseline="0" dirty="0">
                <a:solidFill>
                  <a:schemeClr val="tx1"/>
                </a:solidFill>
                <a:effectLst/>
                <a:latin typeface="+mn-lt"/>
                <a:ea typeface="+mn-ea"/>
                <a:cs typeface="+mn-cs"/>
                <a:sym typeface="Wingdings" panose="05000000000000000000" pitchFamily="2" charset="2"/>
              </a:rPr>
              <a:t>http://lroc.sese.asu.edu/posts/105</a:t>
            </a:r>
          </a:p>
        </p:txBody>
      </p:sp>
      <p:sp>
        <p:nvSpPr>
          <p:cNvPr id="4" name="Slide Number Placeholder 3"/>
          <p:cNvSpPr>
            <a:spLocks noGrp="1"/>
          </p:cNvSpPr>
          <p:nvPr>
            <p:ph type="sldNum" sz="quarter" idx="10"/>
          </p:nvPr>
        </p:nvSpPr>
        <p:spPr/>
        <p:txBody>
          <a:bodyPr/>
          <a:lstStyle/>
          <a:p>
            <a:fld id="{BBC85203-AFB5-4C5F-A739-A15855DE2D17}" type="slidenum">
              <a:rPr lang="en-US" smtClean="0"/>
              <a:t>9</a:t>
            </a:fld>
            <a:endParaRPr lang="en-US" dirty="0"/>
          </a:p>
        </p:txBody>
      </p:sp>
    </p:spTree>
    <p:extLst>
      <p:ext uri="{BB962C8B-B14F-4D97-AF65-F5344CB8AC3E}">
        <p14:creationId xmlns:p14="http://schemas.microsoft.com/office/powerpoint/2010/main" val="632918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3975839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412130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106241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4010859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3694231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17775E-F660-4BFC-855A-38424B4DF672}"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2770710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17775E-F660-4BFC-855A-38424B4DF672}" type="datetimeFigureOut">
              <a:rPr lang="en-US" smtClean="0"/>
              <a:t>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2696798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17775E-F660-4BFC-855A-38424B4DF672}" type="datetimeFigureOut">
              <a:rPr lang="en-US" smtClean="0"/>
              <a:t>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243492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7775E-F660-4BFC-855A-38424B4DF672}" type="datetimeFigureOut">
              <a:rPr lang="en-US" smtClean="0"/>
              <a:t>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63115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17775E-F660-4BFC-855A-38424B4DF672}"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166447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17775E-F660-4BFC-855A-38424B4DF672}"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3298007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7775E-F660-4BFC-855A-38424B4DF672}" type="datetimeFigureOut">
              <a:rPr lang="en-US" smtClean="0"/>
              <a:t>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05EC6-2F18-4D4C-AF99-0479890AAEF7}" type="slidenum">
              <a:rPr lang="en-US" smtClean="0"/>
              <a:t>‹#›</a:t>
            </a:fld>
            <a:endParaRPr lang="en-US"/>
          </a:p>
        </p:txBody>
      </p:sp>
    </p:spTree>
    <p:extLst>
      <p:ext uri="{BB962C8B-B14F-4D97-AF65-F5344CB8AC3E}">
        <p14:creationId xmlns:p14="http://schemas.microsoft.com/office/powerpoint/2010/main" val="2063726191"/>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https://www.youtube.com/embed/qmCz7vfnXWI" TargetMode="Externa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8" Type="http://schemas.openxmlformats.org/officeDocument/2006/relationships/hyperlink" Target="https://svs.gsfc.nasa.gov/Gallery/apollo.html" TargetMode="External"/><Relationship Id="rId3" Type="http://schemas.openxmlformats.org/officeDocument/2006/relationships/image" Target="../media/image1.jpeg"/><Relationship Id="rId7" Type="http://schemas.openxmlformats.org/officeDocument/2006/relationships/hyperlink" Target="http://lroc.sese.asu.edu/featured_sites#ApolloLandingSites"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https://www.lpi.usra.edu/resources/apollo/catalog/70mm/mission/?15" TargetMode="External"/><Relationship Id="rId11" Type="http://schemas.openxmlformats.org/officeDocument/2006/relationships/hyperlink" Target="https://www.hq.nasa.gov/alsj/a14/as14psr.pdf" TargetMode="External"/><Relationship Id="rId5" Type="http://schemas.openxmlformats.org/officeDocument/2006/relationships/hyperlink" Target="https://www.hq.nasa.gov/alsj/a14/images14.html" TargetMode="External"/><Relationship Id="rId10" Type="http://schemas.openxmlformats.org/officeDocument/2006/relationships/hyperlink" Target="https://www.lpi.usra.edu/lunar/missions/apollo/apollo_14/overview/" TargetMode="External"/><Relationship Id="rId4" Type="http://schemas.openxmlformats.org/officeDocument/2006/relationships/hyperlink" Target="https://images.nasa.gov/" TargetMode="External"/><Relationship Id="rId9" Type="http://schemas.openxmlformats.org/officeDocument/2006/relationships/hyperlink" Target="https://nssdc.gsfc.nasa.gov/planetary/lunar/apollo14info.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ollo 14 landing site panorama" title="Apollo 14 Landing Si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692"/>
          <a:stretch/>
        </p:blipFill>
        <p:spPr bwMode="auto">
          <a:xfrm>
            <a:off x="0" y="3890877"/>
            <a:ext cx="12192000" cy="29671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ASA meatball logo" title="NASA meatball logo">
            <a:extLst>
              <a:ext uri="{FF2B5EF4-FFF2-40B4-BE49-F238E27FC236}">
                <a16:creationId xmlns:a16="http://schemas.microsoft.com/office/drawing/2014/main" id="{EA3DD65F-948A-3A4C-B433-3C7D53AED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0398" y="237784"/>
            <a:ext cx="1657524" cy="1371600"/>
          </a:xfrm>
          <a:prstGeom prst="rect">
            <a:avLst/>
          </a:prstGeom>
        </p:spPr>
      </p:pic>
      <p:pic>
        <p:nvPicPr>
          <p:cNvPr id="10" name="Picture 9" descr="Apollo program logo" title="Apollo Program Logo">
            <a:extLst>
              <a:ext uri="{FF2B5EF4-FFF2-40B4-BE49-F238E27FC236}">
                <a16:creationId xmlns:a16="http://schemas.microsoft.com/office/drawing/2014/main" id="{6F0F205C-ED6D-47C6-8B77-316BE8B0BB7C}"/>
              </a:ext>
            </a:extLst>
          </p:cNvPr>
          <p:cNvPicPr>
            <a:picLocks noChangeAspect="1"/>
          </p:cNvPicPr>
          <p:nvPr/>
        </p:nvPicPr>
        <p:blipFill rotWithShape="1">
          <a:blip r:embed="rId5"/>
          <a:srcRect l="3765" t="4419" r="4532" b="3609"/>
          <a:stretch/>
        </p:blipFill>
        <p:spPr>
          <a:xfrm>
            <a:off x="10437336" y="3454752"/>
            <a:ext cx="1367624" cy="1371600"/>
          </a:xfrm>
          <a:prstGeom prst="ellipse">
            <a:avLst/>
          </a:prstGeom>
        </p:spPr>
      </p:pic>
      <p:pic>
        <p:nvPicPr>
          <p:cNvPr id="7" name="Picture 2" descr="Apollo 14 Mission Patch" title="Apollo 14 Mission Patch"/>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8473" t="5689" r="9709" b="5283"/>
          <a:stretch/>
        </p:blipFill>
        <p:spPr bwMode="auto">
          <a:xfrm>
            <a:off x="10331382" y="1846268"/>
            <a:ext cx="1575555"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6559" y="2783366"/>
            <a:ext cx="6526244" cy="98488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entury Gothic" panose="020B0502020202020204" pitchFamily="34" charset="0"/>
              </a:rPr>
              <a:t>Presenter’s name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dirty="0">
              <a:ln>
                <a:noFill/>
              </a:ln>
              <a:solidFill>
                <a:prstClr val="white"/>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entury Gothic" panose="020B0502020202020204" pitchFamily="34" charset="0"/>
              </a:rPr>
              <a:t>Presenter’s title/position</a:t>
            </a:r>
          </a:p>
        </p:txBody>
      </p:sp>
      <p:sp>
        <p:nvSpPr>
          <p:cNvPr id="2" name="Title 1"/>
          <p:cNvSpPr>
            <a:spLocks noGrp="1"/>
          </p:cNvSpPr>
          <p:nvPr>
            <p:ph type="ctrTitle"/>
          </p:nvPr>
        </p:nvSpPr>
        <p:spPr>
          <a:xfrm>
            <a:off x="936559" y="642359"/>
            <a:ext cx="9144000" cy="1212622"/>
          </a:xfrm>
        </p:spPr>
        <p:txBody>
          <a:bodyPr>
            <a:normAutofit/>
          </a:bodyPr>
          <a:lstStyle/>
          <a:p>
            <a:pPr algn="l"/>
            <a:r>
              <a:rPr lang="en-US" sz="8000" dirty="0">
                <a:latin typeface="Century Gothic" panose="020B0502020202020204" pitchFamily="34" charset="0"/>
              </a:rPr>
              <a:t>Apollo 14</a:t>
            </a:r>
            <a:endParaRPr lang="en-US" sz="8000" dirty="0"/>
          </a:p>
        </p:txBody>
      </p:sp>
    </p:spTree>
    <p:extLst>
      <p:ext uri="{BB962C8B-B14F-4D97-AF65-F5344CB8AC3E}">
        <p14:creationId xmlns:p14="http://schemas.microsoft.com/office/powerpoint/2010/main" val="3009375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14-16mm-mag-cc_MitchellDownLadder" descr="Lunar Module Antares on the surface filmed by Alan Shepard. Ed Mitchell exits the lunar module hatch and descends the ladder." title="Down the Ladd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le 1" hidden="1"/>
          <p:cNvSpPr>
            <a:spLocks noGrp="1"/>
          </p:cNvSpPr>
          <p:nvPr>
            <p:ph type="ctrTitle"/>
          </p:nvPr>
        </p:nvSpPr>
        <p:spPr/>
        <p:txBody>
          <a:bodyPr/>
          <a:lstStyle/>
          <a:p>
            <a:r>
              <a:rPr lang="en-US" dirty="0"/>
              <a:t>Pete Conrad stepping on the lunar surface</a:t>
            </a:r>
          </a:p>
        </p:txBody>
      </p:sp>
      <p:sp>
        <p:nvSpPr>
          <p:cNvPr id="7" name="Title 11"/>
          <p:cNvSpPr txBox="1">
            <a:spLocks/>
          </p:cNvSpPr>
          <p:nvPr/>
        </p:nvSpPr>
        <p:spPr>
          <a:xfrm>
            <a:off x="1739132" y="139850"/>
            <a:ext cx="5796786" cy="753530"/>
          </a:xfrm>
          <a:prstGeom prst="rect">
            <a:avLst/>
          </a:prstGeom>
          <a:solidFill>
            <a:srgbClr val="000000">
              <a:alpha val="50196"/>
            </a:srgbClr>
          </a:solidFill>
        </p:spPr>
        <p:txBody>
          <a:bodyPr vert="horz" lIns="91440" tIns="0" rIns="91440" bIns="0" rtlCol="0" anchor="ctr" anchorCtr="0">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Down the Ladder</a:t>
            </a:r>
          </a:p>
        </p:txBody>
      </p:sp>
    </p:spTree>
    <p:extLst>
      <p:ext uri="{BB962C8B-B14F-4D97-AF65-F5344CB8AC3E}">
        <p14:creationId xmlns:p14="http://schemas.microsoft.com/office/powerpoint/2010/main" val="4044194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pic>
        <p:nvPicPr>
          <p:cNvPr id="1026" name="Picture 2" descr="Ed Mitchell took this photo of Al Shepard out the right-hand lunar module pilot window. Al is shading his eyes, probably looking up toward Cone crater. &#10;" title="Al Shepard on the M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349" y="0"/>
            <a:ext cx="680530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977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This image of Al Shepard was taken after deployment of the U.S. flag." title="Al Shepard &amp; the U.S.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807" y="5149"/>
            <a:ext cx="6800193" cy="68528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sp>
        <p:nvSpPr>
          <p:cNvPr id="6" name="Content Placeholder 2"/>
          <p:cNvSpPr txBox="1">
            <a:spLocks/>
          </p:cNvSpPr>
          <p:nvPr/>
        </p:nvSpPr>
        <p:spPr>
          <a:xfrm>
            <a:off x="814220" y="2410182"/>
            <a:ext cx="9548980" cy="2879834"/>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Lunar geology studies</a:t>
            </a:r>
          </a:p>
          <a:p>
            <a:pPr marL="171450" indent="-171450" algn="l">
              <a:buFont typeface="Arial" panose="020B0604020202020204" pitchFamily="34" charset="0"/>
              <a:buChar char="•"/>
            </a:pPr>
            <a:r>
              <a:rPr lang="en-US" sz="2800" dirty="0">
                <a:latin typeface="Century Gothic" panose="020B0502020202020204" pitchFamily="34" charset="0"/>
              </a:rPr>
              <a:t>Lunar sample collection</a:t>
            </a:r>
          </a:p>
          <a:p>
            <a:pPr marL="171450" indent="-171450" algn="l">
              <a:buFont typeface="Arial" panose="020B0604020202020204" pitchFamily="34" charset="0"/>
              <a:buChar char="•"/>
            </a:pPr>
            <a:r>
              <a:rPr lang="en-US" sz="2800" dirty="0">
                <a:latin typeface="Century Gothic" panose="020B0502020202020204" pitchFamily="34" charset="0"/>
              </a:rPr>
              <a:t>Lunar surface science experiments</a:t>
            </a:r>
          </a:p>
          <a:p>
            <a:pPr marL="171450" indent="-171450" algn="l">
              <a:buFont typeface="Arial" panose="020B0604020202020204" pitchFamily="34" charset="0"/>
              <a:buChar char="•"/>
            </a:pPr>
            <a:r>
              <a:rPr lang="en-US" sz="2800" dirty="0">
                <a:latin typeface="Century Gothic" panose="020B0502020202020204" pitchFamily="34" charset="0"/>
              </a:rPr>
              <a:t>Orbital science experiments</a:t>
            </a:r>
          </a:p>
          <a:p>
            <a:pPr marL="628650" lvl="1" indent="-171450" algn="l">
              <a:buFont typeface="Arial" panose="020B0604020202020204" pitchFamily="34" charset="0"/>
              <a:buChar char="•"/>
            </a:pPr>
            <a:r>
              <a:rPr lang="en-US" sz="2600" dirty="0">
                <a:latin typeface="Century Gothic" panose="020B0502020202020204" pitchFamily="34" charset="0"/>
              </a:rPr>
              <a:t>Lunar-focused</a:t>
            </a:r>
          </a:p>
          <a:p>
            <a:pPr marL="628650" lvl="1" indent="-171450" algn="l">
              <a:buFont typeface="Arial" panose="020B0604020202020204" pitchFamily="34" charset="0"/>
              <a:buChar char="•"/>
            </a:pPr>
            <a:r>
              <a:rPr lang="en-US" sz="2600" dirty="0">
                <a:latin typeface="Century Gothic" panose="020B0502020202020204" pitchFamily="34" charset="0"/>
              </a:rPr>
              <a:t>Space environment-focused</a:t>
            </a:r>
          </a:p>
        </p:txBody>
      </p:sp>
      <p:sp>
        <p:nvSpPr>
          <p:cNvPr id="11" name="Title 11"/>
          <p:cNvSpPr txBox="1">
            <a:spLocks/>
          </p:cNvSpPr>
          <p:nvPr/>
        </p:nvSpPr>
        <p:spPr>
          <a:xfrm>
            <a:off x="524564"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Science-focused Mission</a:t>
            </a:r>
          </a:p>
        </p:txBody>
      </p:sp>
    </p:spTree>
    <p:extLst>
      <p:ext uri="{BB962C8B-B14F-4D97-AF65-F5344CB8AC3E}">
        <p14:creationId xmlns:p14="http://schemas.microsoft.com/office/powerpoint/2010/main" val="3964144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 Shepard took this “locator” of the Geology Station A core tube sample with the lunar module in the background during the second extravehicular activity." title="Geology Station A Core Tube Sample"/>
          <p:cNvPicPr>
            <a:picLocks noChangeAspect="1"/>
          </p:cNvPicPr>
          <p:nvPr/>
        </p:nvPicPr>
        <p:blipFill rotWithShape="1">
          <a:blip r:embed="rId3"/>
          <a:srcRect b="3766"/>
          <a:stretch/>
        </p:blipFill>
        <p:spPr>
          <a:xfrm>
            <a:off x="5192111" y="84459"/>
            <a:ext cx="6999889" cy="6773541"/>
          </a:xfrm>
          <a:prstGeom prst="rect">
            <a:avLst/>
          </a:prstGeom>
        </p:spPr>
      </p:pic>
      <p:sp>
        <p:nvSpPr>
          <p:cNvPr id="6" name="Title 11"/>
          <p:cNvSpPr txBox="1">
            <a:spLocks/>
          </p:cNvSpPr>
          <p:nvPr/>
        </p:nvSpPr>
        <p:spPr>
          <a:xfrm>
            <a:off x="357352" y="2385616"/>
            <a:ext cx="4834759" cy="2171226"/>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Lunar Sample Collection: Core Tube</a:t>
            </a:r>
          </a:p>
        </p:txBody>
      </p:sp>
      <p:sp>
        <p:nvSpPr>
          <p:cNvPr id="3" name="Title 2" hidden="1"/>
          <p:cNvSpPr>
            <a:spLocks noGrp="1"/>
          </p:cNvSpPr>
          <p:nvPr>
            <p:ph type="ctrTitle"/>
          </p:nvPr>
        </p:nvSpPr>
        <p:spPr/>
        <p:txBody>
          <a:bodyPr>
            <a:normAutofit/>
          </a:bodyPr>
          <a:lstStyle/>
          <a:p>
            <a:r>
              <a:rPr lang="en-US"/>
              <a:t>Apollo Lunar Surface Experiment Package</a:t>
            </a:r>
            <a:endParaRPr lang="en-US" dirty="0"/>
          </a:p>
        </p:txBody>
      </p:sp>
    </p:spTree>
    <p:extLst>
      <p:ext uri="{BB962C8B-B14F-4D97-AF65-F5344CB8AC3E}">
        <p14:creationId xmlns:p14="http://schemas.microsoft.com/office/powerpoint/2010/main" val="3713774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is image shows the Solar Wind Composition Experiment." title="Solar Wind Composition Experi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963" y="1"/>
            <a:ext cx="697603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1"/>
          <p:cNvSpPr txBox="1">
            <a:spLocks/>
          </p:cNvSpPr>
          <p:nvPr/>
        </p:nvSpPr>
        <p:spPr>
          <a:xfrm>
            <a:off x="524564"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On the Moon</a:t>
            </a:r>
          </a:p>
        </p:txBody>
      </p:sp>
      <p:sp>
        <p:nvSpPr>
          <p:cNvPr id="2" name="Title 1" hidden="1"/>
          <p:cNvSpPr>
            <a:spLocks noGrp="1"/>
          </p:cNvSpPr>
          <p:nvPr>
            <p:ph type="ctrTitle"/>
          </p:nvPr>
        </p:nvSpPr>
        <p:spPr/>
        <p:txBody>
          <a:bodyPr/>
          <a:lstStyle/>
          <a:p>
            <a:r>
              <a:rPr lang="en-US" dirty="0"/>
              <a:t>Surface Experiments on the Moon</a:t>
            </a:r>
          </a:p>
        </p:txBody>
      </p:sp>
      <p:sp>
        <p:nvSpPr>
          <p:cNvPr id="4" name="Content Placeholder 2">
            <a:extLst>
              <a:ext uri="{FF2B5EF4-FFF2-40B4-BE49-F238E27FC236}">
                <a16:creationId xmlns:a16="http://schemas.microsoft.com/office/drawing/2014/main" id="{55D729C9-E1C4-4C00-A79A-58E34608080C}"/>
              </a:ext>
            </a:extLst>
          </p:cNvPr>
          <p:cNvSpPr txBox="1">
            <a:spLocks/>
          </p:cNvSpPr>
          <p:nvPr/>
        </p:nvSpPr>
        <p:spPr>
          <a:xfrm>
            <a:off x="745281" y="2747747"/>
            <a:ext cx="5645008" cy="2684342"/>
          </a:xfrm>
          <a:prstGeom prst="rect">
            <a:avLst/>
          </a:prstGeom>
          <a:solidFill>
            <a:srgbClr val="000000">
              <a:alpha val="50196"/>
            </a:srgb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Surface experiments</a:t>
            </a:r>
          </a:p>
          <a:p>
            <a:pPr marL="628650" lvl="1" indent="-171450" algn="l">
              <a:buFont typeface="Arial" panose="020B0604020202020204" pitchFamily="34" charset="0"/>
              <a:buChar char="•"/>
            </a:pPr>
            <a:r>
              <a:rPr lang="en-US" sz="2600" dirty="0">
                <a:latin typeface="Century Gothic" panose="020B0502020202020204" pitchFamily="34" charset="0"/>
              </a:rPr>
              <a:t>Soil Mechanics Investigation</a:t>
            </a:r>
          </a:p>
          <a:p>
            <a:pPr marL="628650" lvl="1" indent="-171450" algn="l">
              <a:buFont typeface="Arial" panose="020B0604020202020204" pitchFamily="34" charset="0"/>
              <a:buChar char="•"/>
            </a:pPr>
            <a:r>
              <a:rPr lang="en-US" sz="2600" dirty="0">
                <a:latin typeface="Century Gothic" panose="020B0502020202020204" pitchFamily="34" charset="0"/>
              </a:rPr>
              <a:t>Lunar Portable Magnetometer</a:t>
            </a:r>
          </a:p>
          <a:p>
            <a:pPr marL="628650" lvl="1" indent="-171450" algn="l">
              <a:buFont typeface="Arial" panose="020B0604020202020204" pitchFamily="34" charset="0"/>
              <a:buChar char="•"/>
            </a:pPr>
            <a:r>
              <a:rPr lang="en-US" sz="2600" dirty="0">
                <a:latin typeface="Century Gothic" panose="020B0502020202020204" pitchFamily="34" charset="0"/>
              </a:rPr>
              <a:t>Solar Wind Composition Experiment</a:t>
            </a:r>
          </a:p>
          <a:p>
            <a:pPr marL="628650" lvl="1" indent="-171450" algn="l">
              <a:buFont typeface="Arial" panose="020B0604020202020204" pitchFamily="34" charset="0"/>
              <a:buChar char="•"/>
            </a:pPr>
            <a:r>
              <a:rPr lang="en-US" sz="2600" dirty="0">
                <a:latin typeface="Century Gothic" panose="020B0502020202020204" pitchFamily="34" charset="0"/>
              </a:rPr>
              <a:t>Laser Ranging Retroreflector</a:t>
            </a:r>
          </a:p>
          <a:p>
            <a:pPr marL="628650" lvl="1" indent="-171450" algn="l">
              <a:buFont typeface="Arial" panose="020B0604020202020204" pitchFamily="34" charset="0"/>
              <a:buChar char="•"/>
            </a:pPr>
            <a:endParaRPr lang="en-US" sz="2600" dirty="0">
              <a:latin typeface="Century Gothic" panose="020B0502020202020204" pitchFamily="34" charset="0"/>
            </a:endParaRPr>
          </a:p>
        </p:txBody>
      </p:sp>
    </p:spTree>
    <p:extLst>
      <p:ext uri="{BB962C8B-B14F-4D97-AF65-F5344CB8AC3E}">
        <p14:creationId xmlns:p14="http://schemas.microsoft.com/office/powerpoint/2010/main" val="2782436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p:cNvSpPr txBox="1">
            <a:spLocks/>
          </p:cNvSpPr>
          <p:nvPr/>
        </p:nvSpPr>
        <p:spPr>
          <a:xfrm>
            <a:off x="524564" y="571975"/>
            <a:ext cx="4464879" cy="749860"/>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On the Moon</a:t>
            </a:r>
          </a:p>
        </p:txBody>
      </p:sp>
      <p:sp>
        <p:nvSpPr>
          <p:cNvPr id="2" name="Title 1" hidden="1"/>
          <p:cNvSpPr>
            <a:spLocks noGrp="1"/>
          </p:cNvSpPr>
          <p:nvPr>
            <p:ph type="ctrTitle"/>
          </p:nvPr>
        </p:nvSpPr>
        <p:spPr/>
        <p:txBody>
          <a:bodyPr/>
          <a:lstStyle/>
          <a:p>
            <a:r>
              <a:rPr lang="en-US" dirty="0"/>
              <a:t>Apollo Lunar Surface Experiment Package</a:t>
            </a:r>
          </a:p>
        </p:txBody>
      </p:sp>
      <p:pic>
        <p:nvPicPr>
          <p:cNvPr id="7172" name="Picture 4" descr="This image shows the geophone/thumper anchor flag, mortar pack, Apollo Lunar Surface Experiments Package (ALSEP) Central Station, Charged Particle Lunar Environmental Experiment (CPLEE), and assorted packing material." title="Equipment on the M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795" y="1"/>
            <a:ext cx="687320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334BB2B6-854C-494D-BA0A-F32F7BA0E4E1}"/>
              </a:ext>
            </a:extLst>
          </p:cNvPr>
          <p:cNvSpPr txBox="1">
            <a:spLocks/>
          </p:cNvSpPr>
          <p:nvPr/>
        </p:nvSpPr>
        <p:spPr>
          <a:xfrm>
            <a:off x="524564" y="3237185"/>
            <a:ext cx="5437610" cy="1524001"/>
          </a:xfrm>
          <a:prstGeom prst="rect">
            <a:avLst/>
          </a:prstGeom>
          <a:solidFill>
            <a:srgbClr val="000000">
              <a:alpha val="50196"/>
            </a:srgbClr>
          </a:solidFill>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Apollo Lunar Surface Experiments Package (ALSEP)</a:t>
            </a:r>
          </a:p>
          <a:p>
            <a:pPr marL="628650" lvl="1" indent="-171450" algn="l">
              <a:buFont typeface="Arial" panose="020B0604020202020204" pitchFamily="34" charset="0"/>
              <a:buChar char="•"/>
            </a:pPr>
            <a:r>
              <a:rPr lang="en-US" sz="2600" dirty="0">
                <a:latin typeface="Century Gothic" panose="020B0502020202020204" pitchFamily="34" charset="0"/>
              </a:rPr>
              <a:t>Passive Seismic Experiment</a:t>
            </a:r>
          </a:p>
          <a:p>
            <a:pPr marL="628650" lvl="1" indent="-171450" algn="l">
              <a:buFont typeface="Arial" panose="020B0604020202020204" pitchFamily="34" charset="0"/>
              <a:buChar char="•"/>
            </a:pPr>
            <a:r>
              <a:rPr lang="en-US" sz="2600" dirty="0">
                <a:latin typeface="Century Gothic" panose="020B0502020202020204" pitchFamily="34" charset="0"/>
              </a:rPr>
              <a:t>Active Seismic Experiment</a:t>
            </a:r>
          </a:p>
        </p:txBody>
      </p:sp>
    </p:spTree>
    <p:extLst>
      <p:ext uri="{BB962C8B-B14F-4D97-AF65-F5344CB8AC3E}">
        <p14:creationId xmlns:p14="http://schemas.microsoft.com/office/powerpoint/2010/main" val="3536892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is photo shows the Cold Cathode Ion Gauge (CCIG) and the Suprathermal Ion Detector Experiment (SIDE)." title="Experiments on the M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235" y="-560"/>
            <a:ext cx="6873766" cy="685856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334BB2B6-854C-494D-BA0A-F32F7BA0E4E1}"/>
              </a:ext>
            </a:extLst>
          </p:cNvPr>
          <p:cNvSpPr txBox="1">
            <a:spLocks/>
          </p:cNvSpPr>
          <p:nvPr/>
        </p:nvSpPr>
        <p:spPr>
          <a:xfrm>
            <a:off x="524565" y="3154680"/>
            <a:ext cx="4898774" cy="1385789"/>
          </a:xfrm>
          <a:prstGeom prst="rect">
            <a:avLst/>
          </a:prstGeom>
          <a:solidFill>
            <a:srgbClr val="000000">
              <a:alpha val="50196"/>
            </a:srgb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Suprathermal </a:t>
            </a:r>
            <a:r>
              <a:rPr lang="en-US" sz="2800">
                <a:latin typeface="Century Gothic" panose="020B0502020202020204" pitchFamily="34" charset="0"/>
              </a:rPr>
              <a:t>Ion Detector </a:t>
            </a:r>
            <a:r>
              <a:rPr lang="en-US" sz="2800" dirty="0">
                <a:latin typeface="Century Gothic" panose="020B0502020202020204" pitchFamily="34" charset="0"/>
              </a:rPr>
              <a:t>Experiment</a:t>
            </a:r>
          </a:p>
          <a:p>
            <a:pPr marL="171450" indent="-171450" algn="l">
              <a:buFont typeface="Arial" panose="020B0604020202020204" pitchFamily="34" charset="0"/>
              <a:buChar char="•"/>
            </a:pPr>
            <a:r>
              <a:rPr lang="en-US" sz="2800" dirty="0">
                <a:latin typeface="Century Gothic" panose="020B0502020202020204" pitchFamily="34" charset="0"/>
              </a:rPr>
              <a:t>Cold Cathode Ion Gauge</a:t>
            </a:r>
          </a:p>
        </p:txBody>
      </p:sp>
      <p:sp>
        <p:nvSpPr>
          <p:cNvPr id="6" name="Title 11"/>
          <p:cNvSpPr txBox="1">
            <a:spLocks/>
          </p:cNvSpPr>
          <p:nvPr/>
        </p:nvSpPr>
        <p:spPr>
          <a:xfrm>
            <a:off x="524564" y="571975"/>
            <a:ext cx="4464879" cy="749860"/>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On the Moon</a:t>
            </a:r>
          </a:p>
        </p:txBody>
      </p:sp>
      <p:sp>
        <p:nvSpPr>
          <p:cNvPr id="3" name="Title 2" hidden="1"/>
          <p:cNvSpPr>
            <a:spLocks noGrp="1"/>
          </p:cNvSpPr>
          <p:nvPr>
            <p:ph type="ctrTitle"/>
          </p:nvPr>
        </p:nvSpPr>
        <p:spPr/>
        <p:txBody>
          <a:bodyPr>
            <a:normAutofit/>
          </a:bodyPr>
          <a:lstStyle/>
          <a:p>
            <a:r>
              <a:rPr lang="en-US"/>
              <a:t>Apollo Lunar Surface Experiment Package</a:t>
            </a:r>
            <a:endParaRPr lang="en-US" dirty="0"/>
          </a:p>
        </p:txBody>
      </p:sp>
    </p:spTree>
    <p:extLst>
      <p:ext uri="{BB962C8B-B14F-4D97-AF65-F5344CB8AC3E}">
        <p14:creationId xmlns:p14="http://schemas.microsoft.com/office/powerpoint/2010/main" val="1503535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is image shows the location of the Charged Particle Lunar Environment Experiment (CPLEE) relative to the ALSEP Central Station." title="Charged Particle Lunar Environment Experiment (CPL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745" y="9929"/>
            <a:ext cx="6863255" cy="684807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334BB2B6-854C-494D-BA0A-F32F7BA0E4E1}"/>
              </a:ext>
            </a:extLst>
          </p:cNvPr>
          <p:cNvSpPr txBox="1">
            <a:spLocks/>
          </p:cNvSpPr>
          <p:nvPr/>
        </p:nvSpPr>
        <p:spPr>
          <a:xfrm>
            <a:off x="524564" y="3270294"/>
            <a:ext cx="4804181" cy="1459361"/>
          </a:xfrm>
          <a:prstGeom prst="rect">
            <a:avLst/>
          </a:prstGeom>
          <a:solidFill>
            <a:srgbClr val="000000">
              <a:alpha val="50196"/>
            </a:srgb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Charged Particle Lunar Environmental Experiment</a:t>
            </a:r>
          </a:p>
          <a:p>
            <a:pPr marL="171450" indent="-171450" algn="l">
              <a:buFont typeface="Arial" panose="020B0604020202020204" pitchFamily="34" charset="0"/>
              <a:buChar char="•"/>
            </a:pPr>
            <a:r>
              <a:rPr lang="en-US" sz="2800" dirty="0">
                <a:latin typeface="Century Gothic" panose="020B0502020202020204" pitchFamily="34" charset="0"/>
              </a:rPr>
              <a:t>Lunar Dust Detector</a:t>
            </a:r>
          </a:p>
        </p:txBody>
      </p:sp>
      <p:sp>
        <p:nvSpPr>
          <p:cNvPr id="6" name="Title 11"/>
          <p:cNvSpPr txBox="1">
            <a:spLocks/>
          </p:cNvSpPr>
          <p:nvPr/>
        </p:nvSpPr>
        <p:spPr>
          <a:xfrm>
            <a:off x="524564" y="571975"/>
            <a:ext cx="4464879" cy="749860"/>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On the Moon</a:t>
            </a:r>
          </a:p>
        </p:txBody>
      </p:sp>
      <p:sp>
        <p:nvSpPr>
          <p:cNvPr id="3" name="Title 2" hidden="1"/>
          <p:cNvSpPr>
            <a:spLocks noGrp="1"/>
          </p:cNvSpPr>
          <p:nvPr>
            <p:ph type="ctrTitle"/>
          </p:nvPr>
        </p:nvSpPr>
        <p:spPr/>
        <p:txBody>
          <a:bodyPr>
            <a:normAutofit/>
          </a:bodyPr>
          <a:lstStyle/>
          <a:p>
            <a:r>
              <a:rPr lang="en-US"/>
              <a:t>Apollo Lunar Surface Experiment Package</a:t>
            </a:r>
            <a:endParaRPr lang="en-US" dirty="0"/>
          </a:p>
        </p:txBody>
      </p:sp>
    </p:spTree>
    <p:extLst>
      <p:ext uri="{BB962C8B-B14F-4D97-AF65-F5344CB8AC3E}">
        <p14:creationId xmlns:p14="http://schemas.microsoft.com/office/powerpoint/2010/main" val="149766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ollo 14 Commander Alan Shepard stands by the Modular Equipment Transporter (MET). "/>
          <p:cNvPicPr>
            <a:picLocks noChangeAspect="1" noChangeArrowheads="1"/>
          </p:cNvPicPr>
          <p:nvPr/>
        </p:nvPicPr>
        <p:blipFill rotWithShape="1">
          <a:blip r:embed="rId3">
            <a:extLst>
              <a:ext uri="{28A0092B-C50C-407E-A947-70E740481C1C}">
                <a14:useLocalDpi xmlns:a14="http://schemas.microsoft.com/office/drawing/2010/main" val="0"/>
              </a:ext>
            </a:extLst>
          </a:blip>
          <a:srcRect t="5896"/>
          <a:stretch/>
        </p:blipFill>
        <p:spPr bwMode="auto">
          <a:xfrm>
            <a:off x="2123090" y="-812"/>
            <a:ext cx="7945821" cy="68596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sp>
        <p:nvSpPr>
          <p:cNvPr id="6" name="Title 11"/>
          <p:cNvSpPr txBox="1">
            <a:spLocks/>
          </p:cNvSpPr>
          <p:nvPr/>
        </p:nvSpPr>
        <p:spPr>
          <a:xfrm>
            <a:off x="0" y="571975"/>
            <a:ext cx="12191999"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gn="ctr"/>
            <a:r>
              <a:rPr lang="en-US" sz="5400" dirty="0">
                <a:ln w="6350">
                  <a:noFill/>
                </a:ln>
                <a:latin typeface="Century Gothic" panose="020B0502020202020204" pitchFamily="34" charset="0"/>
              </a:rPr>
              <a:t>Modular Equipment Transporter (MET)</a:t>
            </a:r>
          </a:p>
        </p:txBody>
      </p:sp>
    </p:spTree>
    <p:extLst>
      <p:ext uri="{BB962C8B-B14F-4D97-AF65-F5344CB8AC3E}">
        <p14:creationId xmlns:p14="http://schemas.microsoft.com/office/powerpoint/2010/main" val="678913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An image showing the astronauts on the way to the rim of Cone crater. Ed Mitchell is holding the map. Smooth Modular Equipment Transporter (MET) tracks are at left. " title="Climbing Cone 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862" y="1"/>
            <a:ext cx="682027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1"/>
          <p:cNvSpPr txBox="1">
            <a:spLocks/>
          </p:cNvSpPr>
          <p:nvPr/>
        </p:nvSpPr>
        <p:spPr>
          <a:xfrm>
            <a:off x="262690" y="231228"/>
            <a:ext cx="11688417" cy="842199"/>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Climbing Cone Ridge</a:t>
            </a:r>
          </a:p>
        </p:txBody>
      </p:sp>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spTree>
    <p:extLst>
      <p:ext uri="{BB962C8B-B14F-4D97-AF65-F5344CB8AC3E}">
        <p14:creationId xmlns:p14="http://schemas.microsoft.com/office/powerpoint/2010/main" val="3831618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chemeClr val="bg1"/>
                </a:solidFill>
              </a:rPr>
              <a:t>NASA Press Releases</a:t>
            </a:r>
          </a:p>
        </p:txBody>
      </p:sp>
      <p:pic>
        <p:nvPicPr>
          <p:cNvPr id="6" name="Picture 5" descr="A page in the Apollo 14 press kit describing the new Apollo camera." title="New Apollo Camera"/>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02392" y="0"/>
            <a:ext cx="5334000" cy="6858000"/>
          </a:xfrm>
          <a:prstGeom prst="rect">
            <a:avLst/>
          </a:prstGeom>
        </p:spPr>
      </p:pic>
      <p:pic>
        <p:nvPicPr>
          <p:cNvPr id="7" name="Picture 6" descr="An overview of Apollo 14 as described in the press kit." title="Apollo 14 Overview"/>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6067" y="0"/>
            <a:ext cx="4771433" cy="6858000"/>
          </a:xfrm>
          <a:prstGeom prst="rect">
            <a:avLst/>
          </a:prstGeom>
        </p:spPr>
      </p:pic>
    </p:spTree>
    <p:extLst>
      <p:ext uri="{BB962C8B-B14F-4D97-AF65-F5344CB8AC3E}">
        <p14:creationId xmlns:p14="http://schemas.microsoft.com/office/powerpoint/2010/main" val="1937580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from Al Shepard’s Station B1 panorama, showing Ed Mitchell studying the traverse map. Ed is trying to figure out where they are. " title="Station B1 Panorama"/>
          <p:cNvPicPr>
            <a:picLocks noChangeAspect="1"/>
          </p:cNvPicPr>
          <p:nvPr/>
        </p:nvPicPr>
        <p:blipFill rotWithShape="1">
          <a:blip r:embed="rId3"/>
          <a:srcRect r="9902"/>
          <a:stretch/>
        </p:blipFill>
        <p:spPr>
          <a:xfrm>
            <a:off x="0" y="-1"/>
            <a:ext cx="6144901" cy="6858001"/>
          </a:xfrm>
          <a:prstGeom prst="rect">
            <a:avLst/>
          </a:prstGeom>
        </p:spPr>
      </p:pic>
      <p:pic>
        <p:nvPicPr>
          <p:cNvPr id="3" name="Picture 2" descr="Image from Al Shepard’s Station B1 panorama, showing Ed Mitchell trying to figure out where they are." title="Station B1 Panorama"/>
          <p:cNvPicPr>
            <a:picLocks noChangeAspect="1"/>
          </p:cNvPicPr>
          <p:nvPr/>
        </p:nvPicPr>
        <p:blipFill rotWithShape="1">
          <a:blip r:embed="rId4"/>
          <a:srcRect l="9604" t="1072"/>
          <a:stretch/>
        </p:blipFill>
        <p:spPr>
          <a:xfrm>
            <a:off x="5959914" y="0"/>
            <a:ext cx="6232086" cy="6858000"/>
          </a:xfrm>
          <a:prstGeom prst="rect">
            <a:avLst/>
          </a:prstGeom>
        </p:spPr>
      </p:pic>
      <p:sp>
        <p:nvSpPr>
          <p:cNvPr id="5" name="Title 11"/>
          <p:cNvSpPr txBox="1">
            <a:spLocks/>
          </p:cNvSpPr>
          <p:nvPr/>
        </p:nvSpPr>
        <p:spPr>
          <a:xfrm>
            <a:off x="262690" y="231228"/>
            <a:ext cx="11688417" cy="842199"/>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Where Are We?</a:t>
            </a:r>
          </a:p>
        </p:txBody>
      </p:sp>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spTree>
    <p:extLst>
      <p:ext uri="{BB962C8B-B14F-4D97-AF65-F5344CB8AC3E}">
        <p14:creationId xmlns:p14="http://schemas.microsoft.com/office/powerpoint/2010/main" val="2458415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pic>
        <p:nvPicPr>
          <p:cNvPr id="4" name="Picture 3" descr="Alan Shepard’s panorama of Station C-Prime. " title="Station C-Prime"/>
          <p:cNvPicPr>
            <a:picLocks noChangeAspect="1"/>
          </p:cNvPicPr>
          <p:nvPr/>
        </p:nvPicPr>
        <p:blipFill>
          <a:blip r:embed="rId3"/>
          <a:stretch>
            <a:fillRect/>
          </a:stretch>
        </p:blipFill>
        <p:spPr>
          <a:xfrm>
            <a:off x="0" y="4228920"/>
            <a:ext cx="12192000" cy="2629080"/>
          </a:xfrm>
          <a:prstGeom prst="rect">
            <a:avLst/>
          </a:prstGeom>
        </p:spPr>
      </p:pic>
      <p:grpSp>
        <p:nvGrpSpPr>
          <p:cNvPr id="15" name="Group 14" descr="The rim of Cone crater is out of sight just to the right of center. The Station C1 white boulder (known as Saddle Rock) where the astronauts collected samples is on the local horizon at left." title="Saddle Rock"/>
          <p:cNvGrpSpPr/>
          <p:nvPr/>
        </p:nvGrpSpPr>
        <p:grpSpPr>
          <a:xfrm>
            <a:off x="1628540" y="657522"/>
            <a:ext cx="5872718" cy="4246179"/>
            <a:chOff x="5155655" y="430923"/>
            <a:chExt cx="5872718" cy="4246179"/>
          </a:xfrm>
        </p:grpSpPr>
        <p:pic>
          <p:nvPicPr>
            <p:cNvPr id="9" name="Picture 8" descr="The rim of Cone crater is out of sight just to the right of center. The Station C1 white boulder (known as Saddle Rock) where the astronauts collected samples is on the local horizon at left." title="Saddle Rock"/>
            <p:cNvPicPr>
              <a:picLocks noChangeAspect="1"/>
            </p:cNvPicPr>
            <p:nvPr/>
          </p:nvPicPr>
          <p:blipFill rotWithShape="1">
            <a:blip r:embed="rId4"/>
            <a:srcRect t="15738" b="12356"/>
            <a:stretch/>
          </p:blipFill>
          <p:spPr>
            <a:xfrm>
              <a:off x="5155655" y="430923"/>
              <a:ext cx="5872718" cy="4246179"/>
            </a:xfrm>
            <a:prstGeom prst="rect">
              <a:avLst/>
            </a:prstGeom>
            <a:ln>
              <a:solidFill>
                <a:schemeClr val="bg1"/>
              </a:solidFill>
            </a:ln>
          </p:spPr>
        </p:pic>
        <p:sp>
          <p:nvSpPr>
            <p:cNvPr id="10" name="Content Placeholder 2"/>
            <p:cNvSpPr txBox="1">
              <a:spLocks/>
            </p:cNvSpPr>
            <p:nvPr/>
          </p:nvSpPr>
          <p:spPr>
            <a:xfrm>
              <a:off x="5351042" y="1627828"/>
              <a:ext cx="1489913" cy="271876"/>
            </a:xfrm>
            <a:prstGeom prst="rect">
              <a:avLst/>
            </a:prstGeom>
            <a:noFill/>
            <a:ln>
              <a:noFill/>
            </a:ln>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US" sz="1800" b="1" dirty="0">
                  <a:latin typeface="Century Gothic" panose="020B0502020202020204" pitchFamily="34" charset="0"/>
                </a:rPr>
                <a:t>Saddle Rock</a:t>
              </a:r>
            </a:p>
          </p:txBody>
        </p:sp>
        <p:cxnSp>
          <p:nvCxnSpPr>
            <p:cNvPr id="12" name="Straight Arrow Connector 11"/>
            <p:cNvCxnSpPr/>
            <p:nvPr/>
          </p:nvCxnSpPr>
          <p:spPr>
            <a:xfrm>
              <a:off x="6095999" y="1899704"/>
              <a:ext cx="10899" cy="554400"/>
            </a:xfrm>
            <a:prstGeom prst="straightConnector1">
              <a:avLst/>
            </a:prstGeom>
            <a:ln w="19050">
              <a:solidFill>
                <a:schemeClr val="bg1"/>
              </a:solidFill>
              <a:headEnd w="lg" len="lg"/>
              <a:tailEnd type="triangle" w="lg" len="lg"/>
            </a:ln>
          </p:spPr>
          <p:style>
            <a:lnRef idx="3">
              <a:schemeClr val="dk1"/>
            </a:lnRef>
            <a:fillRef idx="0">
              <a:schemeClr val="dk1"/>
            </a:fillRef>
            <a:effectRef idx="2">
              <a:schemeClr val="dk1"/>
            </a:effectRef>
            <a:fontRef idx="minor">
              <a:schemeClr val="tx1"/>
            </a:fontRef>
          </p:style>
        </p:cxnSp>
      </p:grpSp>
      <p:sp>
        <p:nvSpPr>
          <p:cNvPr id="5" name="Title 11"/>
          <p:cNvSpPr txBox="1">
            <a:spLocks/>
          </p:cNvSpPr>
          <p:nvPr/>
        </p:nvSpPr>
        <p:spPr>
          <a:xfrm>
            <a:off x="262690" y="231228"/>
            <a:ext cx="11688417" cy="842199"/>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Turning Back</a:t>
            </a:r>
          </a:p>
        </p:txBody>
      </p:sp>
      <p:sp>
        <p:nvSpPr>
          <p:cNvPr id="18" name="Content Placeholder 2">
            <a:extLst>
              <a:ext uri="{FF2B5EF4-FFF2-40B4-BE49-F238E27FC236}">
                <a16:creationId xmlns:a16="http://schemas.microsoft.com/office/drawing/2014/main" id="{334BB2B6-854C-494D-BA0A-F32F7BA0E4E1}"/>
              </a:ext>
            </a:extLst>
          </p:cNvPr>
          <p:cNvSpPr txBox="1">
            <a:spLocks/>
          </p:cNvSpPr>
          <p:nvPr/>
        </p:nvSpPr>
        <p:spPr>
          <a:xfrm>
            <a:off x="7696645" y="1721316"/>
            <a:ext cx="4268045" cy="1800655"/>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Century Gothic" panose="020B0502020202020204" pitchFamily="34" charset="0"/>
              </a:rPr>
              <a:t>“You know you’re close. You can’t be very far away.” </a:t>
            </a:r>
          </a:p>
          <a:p>
            <a:r>
              <a:rPr lang="en-US" sz="2800" dirty="0">
                <a:latin typeface="Century Gothic" panose="020B0502020202020204" pitchFamily="34" charset="0"/>
              </a:rPr>
              <a:t>– Ed Mitchell</a:t>
            </a:r>
          </a:p>
        </p:txBody>
      </p:sp>
    </p:spTree>
    <p:extLst>
      <p:ext uri="{BB962C8B-B14F-4D97-AF65-F5344CB8AC3E}">
        <p14:creationId xmlns:p14="http://schemas.microsoft.com/office/powerpoint/2010/main" val="1718439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pic>
        <p:nvPicPr>
          <p:cNvPr id="3" name="qmCz7vfnXWI" descr="This video describes the hike toward Cone crater by Apollo 14 astronauts Al Shepard and Ed Mitchell, using a visualization created from Lunar Reconnaissance Orbiter data." title="Apollo 14 Hike To Cone Crate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53936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sp>
        <p:nvSpPr>
          <p:cNvPr id="10" name="Title 11"/>
          <p:cNvSpPr txBox="1">
            <a:spLocks/>
          </p:cNvSpPr>
          <p:nvPr/>
        </p:nvSpPr>
        <p:spPr>
          <a:xfrm>
            <a:off x="510452" y="58001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Sports on the Moon</a:t>
            </a:r>
          </a:p>
        </p:txBody>
      </p:sp>
      <p:pic>
        <p:nvPicPr>
          <p:cNvPr id="22" name="AlanShephardGolfMoon" descr="Video showing Alan Shepard golfing on the Moon." title="Alan Shepard Moon Golf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95917" y="1460938"/>
            <a:ext cx="7196083" cy="5397062"/>
          </a:xfrm>
          <a:prstGeom prst="rect">
            <a:avLst/>
          </a:prstGeom>
        </p:spPr>
      </p:pic>
      <p:sp>
        <p:nvSpPr>
          <p:cNvPr id="9" name="Content Placeholder 2"/>
          <p:cNvSpPr txBox="1">
            <a:spLocks/>
          </p:cNvSpPr>
          <p:nvPr/>
        </p:nvSpPr>
        <p:spPr>
          <a:xfrm>
            <a:off x="300245" y="2645979"/>
            <a:ext cx="4695672" cy="3026980"/>
          </a:xfrm>
          <a:prstGeom prst="rect">
            <a:avLst/>
          </a:prstGeom>
          <a:solidFill>
            <a:srgbClr val="000000">
              <a:alpha val="50196"/>
            </a:srgb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lvl="0" indent="-228600" algn="l">
              <a:buFont typeface="Arial" panose="020B0604020202020204" pitchFamily="34" charset="0"/>
              <a:buChar char="•"/>
            </a:pPr>
            <a:r>
              <a:rPr lang="en-US" sz="2800" dirty="0">
                <a:latin typeface="Century Gothic" panose="020B0502020202020204" pitchFamily="34" charset="0"/>
              </a:rPr>
              <a:t>Alan Shepard – lunar golfer</a:t>
            </a:r>
          </a:p>
          <a:p>
            <a:pPr marL="685800" lvl="1" indent="-228600" algn="l">
              <a:buFont typeface="Arial" panose="020B0604020202020204" pitchFamily="34" charset="0"/>
              <a:buChar char="•"/>
            </a:pPr>
            <a:r>
              <a:rPr lang="en-US" sz="2600" dirty="0">
                <a:latin typeface="Century Gothic" panose="020B0502020202020204" pitchFamily="34" charset="0"/>
              </a:rPr>
              <a:t>Hit two golf balls on the Moon at end of last extravehicular activity</a:t>
            </a:r>
            <a:endParaRPr lang="en-US" sz="2800" dirty="0">
              <a:latin typeface="Century Gothic" panose="020B0502020202020204" pitchFamily="34" charset="0"/>
            </a:endParaRPr>
          </a:p>
          <a:p>
            <a:pPr marL="228600" lvl="0" indent="-228600" algn="l">
              <a:buFont typeface="Arial" panose="020B0604020202020204" pitchFamily="34" charset="0"/>
              <a:buChar char="•"/>
            </a:pPr>
            <a:r>
              <a:rPr lang="en-US" sz="2800" dirty="0">
                <a:latin typeface="Century Gothic" panose="020B0502020202020204" pitchFamily="34" charset="0"/>
              </a:rPr>
              <a:t>Ed Mitchell – lunar javelin thrower</a:t>
            </a:r>
          </a:p>
        </p:txBody>
      </p:sp>
    </p:spTree>
    <p:extLst>
      <p:ext uri="{BB962C8B-B14F-4D97-AF65-F5344CB8AC3E}">
        <p14:creationId xmlns:p14="http://schemas.microsoft.com/office/powerpoint/2010/main" val="408790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vol="80000">
                <p:cTn id="7" fill="hold" display="0">
                  <p:stCondLst>
                    <p:cond delay="indefinite"/>
                  </p:stCondLst>
                </p:cTn>
                <p:tgtEl>
                  <p:spTgt spid="2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Post-EVA-2 photo out Ed Mitchell’s window showing the “javelin” and one of the golf balls in a crater northwest of the lunar module." title="Post-EVA-2 "/>
          <p:cNvGrpSpPr/>
          <p:nvPr/>
        </p:nvGrpSpPr>
        <p:grpSpPr>
          <a:xfrm>
            <a:off x="4469764" y="0"/>
            <a:ext cx="7722236" cy="6858000"/>
            <a:chOff x="4469764" y="0"/>
            <a:chExt cx="7722236" cy="6858000"/>
          </a:xfrm>
        </p:grpSpPr>
        <p:pic>
          <p:nvPicPr>
            <p:cNvPr id="12" name="Picture 11" descr="Post-EVA-2 photo out Ed Mitchell’s window showing the “javelin” and one of the golf balls in a crater northwest of the lunar module." title="Post-EVA-2"/>
            <p:cNvPicPr>
              <a:picLocks noChangeAspect="1"/>
            </p:cNvPicPr>
            <p:nvPr/>
          </p:nvPicPr>
          <p:blipFill rotWithShape="1">
            <a:blip r:embed="rId3"/>
            <a:srcRect t="25381" r="15327"/>
            <a:stretch/>
          </p:blipFill>
          <p:spPr>
            <a:xfrm>
              <a:off x="4469764" y="0"/>
              <a:ext cx="7722236" cy="6858000"/>
            </a:xfrm>
            <a:prstGeom prst="rect">
              <a:avLst/>
            </a:prstGeom>
          </p:spPr>
        </p:pic>
        <p:cxnSp>
          <p:nvCxnSpPr>
            <p:cNvPr id="13" name="Straight Arrow Connector 12"/>
            <p:cNvCxnSpPr/>
            <p:nvPr/>
          </p:nvCxnSpPr>
          <p:spPr>
            <a:xfrm flipH="1">
              <a:off x="8026082" y="4582510"/>
              <a:ext cx="956442" cy="0"/>
            </a:xfrm>
            <a:prstGeom prst="straightConnector1">
              <a:avLst/>
            </a:prstGeom>
            <a:ln w="19050">
              <a:headEnd w="lg" len="lg"/>
              <a:tailEnd type="triangle" w="lg" len="lg"/>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H="1">
              <a:off x="7951078" y="4797973"/>
              <a:ext cx="956442" cy="0"/>
            </a:xfrm>
            <a:prstGeom prst="straightConnector1">
              <a:avLst/>
            </a:prstGeom>
            <a:ln w="19050">
              <a:headEnd w="lg" len="lg"/>
              <a:tailEnd type="triangle" w="lg" len="lg"/>
            </a:ln>
          </p:spPr>
          <p:style>
            <a:lnRef idx="3">
              <a:schemeClr val="dk1"/>
            </a:lnRef>
            <a:fillRef idx="0">
              <a:schemeClr val="dk1"/>
            </a:fillRef>
            <a:effectRef idx="2">
              <a:schemeClr val="dk1"/>
            </a:effectRef>
            <a:fontRef idx="minor">
              <a:schemeClr val="tx1"/>
            </a:fontRef>
          </p:style>
        </p:cxnSp>
        <p:sp>
          <p:nvSpPr>
            <p:cNvPr id="15" name="Content Placeholder 2"/>
            <p:cNvSpPr txBox="1">
              <a:spLocks/>
            </p:cNvSpPr>
            <p:nvPr/>
          </p:nvSpPr>
          <p:spPr>
            <a:xfrm>
              <a:off x="9020433" y="4425552"/>
              <a:ext cx="1016526" cy="271876"/>
            </a:xfrm>
            <a:prstGeom prst="rect">
              <a:avLst/>
            </a:prstGeom>
            <a:noFill/>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US" sz="1800" b="1" dirty="0">
                  <a:solidFill>
                    <a:schemeClr val="bg1"/>
                  </a:solidFill>
                  <a:latin typeface="Century Gothic" panose="020B0502020202020204" pitchFamily="34" charset="0"/>
                </a:rPr>
                <a:t>“Javelin”</a:t>
              </a:r>
            </a:p>
          </p:txBody>
        </p:sp>
        <p:sp>
          <p:nvSpPr>
            <p:cNvPr id="16" name="Content Placeholder 2"/>
            <p:cNvSpPr txBox="1">
              <a:spLocks/>
            </p:cNvSpPr>
            <p:nvPr/>
          </p:nvSpPr>
          <p:spPr>
            <a:xfrm>
              <a:off x="8988903" y="4698127"/>
              <a:ext cx="1016526" cy="271876"/>
            </a:xfrm>
            <a:prstGeom prst="rect">
              <a:avLst/>
            </a:prstGeom>
            <a:noFill/>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US" sz="1800" b="1" dirty="0">
                  <a:solidFill>
                    <a:schemeClr val="bg1"/>
                  </a:solidFill>
                  <a:latin typeface="Century Gothic" panose="020B0502020202020204" pitchFamily="34" charset="0"/>
                </a:rPr>
                <a:t>Golf ball</a:t>
              </a:r>
            </a:p>
          </p:txBody>
        </p:sp>
      </p:grpSp>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sp>
        <p:nvSpPr>
          <p:cNvPr id="7" name="Title 11"/>
          <p:cNvSpPr txBox="1">
            <a:spLocks/>
          </p:cNvSpPr>
          <p:nvPr/>
        </p:nvSpPr>
        <p:spPr>
          <a:xfrm>
            <a:off x="510452" y="58001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Sports on the Moon</a:t>
            </a:r>
          </a:p>
        </p:txBody>
      </p:sp>
      <p:grpSp>
        <p:nvGrpSpPr>
          <p:cNvPr id="5" name="Group 4" descr="This zoomed-in image shows the crater containing the javelin and golf ball." title="Javelin &amp; Golf Ball"/>
          <p:cNvGrpSpPr/>
          <p:nvPr/>
        </p:nvGrpSpPr>
        <p:grpSpPr>
          <a:xfrm>
            <a:off x="160256" y="1653705"/>
            <a:ext cx="5645824" cy="5019571"/>
            <a:chOff x="160256" y="1653705"/>
            <a:chExt cx="5645824" cy="5019571"/>
          </a:xfrm>
        </p:grpSpPr>
        <p:pic>
          <p:nvPicPr>
            <p:cNvPr id="4" name="Picture 3" descr="This zoomed-in image shows the crater containing the javelin and golf ball." title="Javelin &amp; Golf Ball"/>
            <p:cNvPicPr>
              <a:picLocks noChangeAspect="1"/>
            </p:cNvPicPr>
            <p:nvPr/>
          </p:nvPicPr>
          <p:blipFill rotWithShape="1">
            <a:blip r:embed="rId4"/>
            <a:srcRect l="15378" t="9244" r="30657"/>
            <a:stretch/>
          </p:blipFill>
          <p:spPr>
            <a:xfrm>
              <a:off x="160256" y="1653705"/>
              <a:ext cx="5645824" cy="5019571"/>
            </a:xfrm>
            <a:prstGeom prst="rect">
              <a:avLst/>
            </a:prstGeom>
            <a:ln w="19050">
              <a:solidFill>
                <a:schemeClr val="bg1"/>
              </a:solidFill>
            </a:ln>
          </p:spPr>
        </p:pic>
        <p:cxnSp>
          <p:nvCxnSpPr>
            <p:cNvPr id="17" name="Straight Arrow Connector 16"/>
            <p:cNvCxnSpPr/>
            <p:nvPr/>
          </p:nvCxnSpPr>
          <p:spPr>
            <a:xfrm flipH="1">
              <a:off x="2967150" y="5310383"/>
              <a:ext cx="956442" cy="0"/>
            </a:xfrm>
            <a:prstGeom prst="straightConnector1">
              <a:avLst/>
            </a:prstGeom>
            <a:ln w="19050">
              <a:headEnd w="lg" len="lg"/>
              <a:tailEnd type="triangle" w="lg" len="lg"/>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H="1">
              <a:off x="2839593" y="5713039"/>
              <a:ext cx="956442" cy="0"/>
            </a:xfrm>
            <a:prstGeom prst="straightConnector1">
              <a:avLst/>
            </a:prstGeom>
            <a:ln w="19050">
              <a:headEnd w="lg" len="lg"/>
              <a:tailEnd type="triangle" w="lg" len="lg"/>
            </a:ln>
          </p:spPr>
          <p:style>
            <a:lnRef idx="3">
              <a:schemeClr val="dk1"/>
            </a:lnRef>
            <a:fillRef idx="0">
              <a:schemeClr val="dk1"/>
            </a:fillRef>
            <a:effectRef idx="2">
              <a:schemeClr val="dk1"/>
            </a:effectRef>
            <a:fontRef idx="minor">
              <a:schemeClr val="tx1"/>
            </a:fontRef>
          </p:style>
        </p:cxnSp>
        <p:sp>
          <p:nvSpPr>
            <p:cNvPr id="19" name="Content Placeholder 2"/>
            <p:cNvSpPr txBox="1">
              <a:spLocks/>
            </p:cNvSpPr>
            <p:nvPr/>
          </p:nvSpPr>
          <p:spPr>
            <a:xfrm>
              <a:off x="3961501" y="5153425"/>
              <a:ext cx="1016526" cy="271876"/>
            </a:xfrm>
            <a:prstGeom prst="rect">
              <a:avLst/>
            </a:prstGeom>
            <a:noFill/>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US" sz="1800" b="1" dirty="0">
                  <a:solidFill>
                    <a:schemeClr val="bg1"/>
                  </a:solidFill>
                  <a:latin typeface="Century Gothic" panose="020B0502020202020204" pitchFamily="34" charset="0"/>
                </a:rPr>
                <a:t>“Javelin”</a:t>
              </a:r>
            </a:p>
          </p:txBody>
        </p:sp>
        <p:sp>
          <p:nvSpPr>
            <p:cNvPr id="20" name="Content Placeholder 2"/>
            <p:cNvSpPr txBox="1">
              <a:spLocks/>
            </p:cNvSpPr>
            <p:nvPr/>
          </p:nvSpPr>
          <p:spPr>
            <a:xfrm>
              <a:off x="3877418" y="5613193"/>
              <a:ext cx="1016526" cy="271876"/>
            </a:xfrm>
            <a:prstGeom prst="rect">
              <a:avLst/>
            </a:prstGeom>
            <a:noFill/>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US" sz="1800" b="1" dirty="0">
                  <a:solidFill>
                    <a:schemeClr val="bg1"/>
                  </a:solidFill>
                  <a:latin typeface="Century Gothic" panose="020B0502020202020204" pitchFamily="34" charset="0"/>
                </a:rPr>
                <a:t>Golf ball</a:t>
              </a:r>
            </a:p>
          </p:txBody>
        </p:sp>
      </p:grpSp>
    </p:spTree>
    <p:extLst>
      <p:ext uri="{BB962C8B-B14F-4D97-AF65-F5344CB8AC3E}">
        <p14:creationId xmlns:p14="http://schemas.microsoft.com/office/powerpoint/2010/main" val="1444284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avelin Crater (the crater in which the golf ball and javelin landed) is labeled in this image." title="Javelin Crater"/>
          <p:cNvPicPr>
            <a:picLocks noChangeAspect="1" noChangeArrowheads="1"/>
          </p:cNvPicPr>
          <p:nvPr/>
        </p:nvPicPr>
        <p:blipFill rotWithShape="1">
          <a:blip r:embed="rId3">
            <a:extLst>
              <a:ext uri="{28A0092B-C50C-407E-A947-70E740481C1C}">
                <a14:useLocalDpi xmlns:a14="http://schemas.microsoft.com/office/drawing/2010/main" val="0"/>
              </a:ext>
            </a:extLst>
          </a:blip>
          <a:srcRect l="2258" t="2915" r="2587" b="3159"/>
          <a:stretch/>
        </p:blipFill>
        <p:spPr bwMode="auto">
          <a:xfrm>
            <a:off x="3430314" y="0"/>
            <a:ext cx="87616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sp>
        <p:nvSpPr>
          <p:cNvPr id="8" name="Title 11"/>
          <p:cNvSpPr txBox="1">
            <a:spLocks/>
          </p:cNvSpPr>
          <p:nvPr/>
        </p:nvSpPr>
        <p:spPr>
          <a:xfrm>
            <a:off x="510452" y="58001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Sports on the Moon</a:t>
            </a:r>
          </a:p>
        </p:txBody>
      </p:sp>
    </p:spTree>
    <p:extLst>
      <p:ext uri="{BB962C8B-B14F-4D97-AF65-F5344CB8AC3E}">
        <p14:creationId xmlns:p14="http://schemas.microsoft.com/office/powerpoint/2010/main" val="691557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t>Apollo 12 Traverses</a:t>
            </a:r>
          </a:p>
        </p:txBody>
      </p:sp>
      <p:pic>
        <p:nvPicPr>
          <p:cNvPr id="11266" name="Picture 2" descr="Apollo 14 site: Travers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971" y="-1470"/>
            <a:ext cx="9734059" cy="685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69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t>Apollo 12 Traverses</a:t>
            </a:r>
          </a:p>
        </p:txBody>
      </p:sp>
      <p:pic>
        <p:nvPicPr>
          <p:cNvPr id="3074" name="Picture 2" descr="Overlay of the Apollo 14 traverse map, derived from high-resolution Lunar Reconnaissance Orbiter Camera images, on a simplified map of Washington D.C. &#10;" title="Apollo 14 Traverse Map &amp; D.C."/>
          <p:cNvPicPr>
            <a:picLocks noChangeAspect="1" noChangeArrowheads="1"/>
          </p:cNvPicPr>
          <p:nvPr/>
        </p:nvPicPr>
        <p:blipFill rotWithShape="1">
          <a:blip r:embed="rId3">
            <a:extLst>
              <a:ext uri="{28A0092B-C50C-407E-A947-70E740481C1C}">
                <a14:useLocalDpi xmlns:a14="http://schemas.microsoft.com/office/drawing/2010/main" val="0"/>
              </a:ext>
            </a:extLst>
          </a:blip>
          <a:srcRect l="1092" t="1226" r="947" b="1609"/>
          <a:stretch/>
        </p:blipFill>
        <p:spPr bwMode="auto">
          <a:xfrm>
            <a:off x="1341914" y="0"/>
            <a:ext cx="950817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393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Apollo 12 landing site, as imaged by the Lunar Reconnaissance Orbiter Camera</a:t>
            </a:r>
          </a:p>
        </p:txBody>
      </p:sp>
      <p:pic>
        <p:nvPicPr>
          <p:cNvPr id="6" name="Picture 5" descr="The Apollo 14 landing site, as imaged by the Lunar Reconnaissance Orbiter Camera (taken on January 25, 2011).&#10;" title="Apollo 14 Landing 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82" y="0"/>
            <a:ext cx="11581837" cy="6858000"/>
          </a:xfrm>
          <a:prstGeom prst="rect">
            <a:avLst/>
          </a:prstGeom>
        </p:spPr>
      </p:pic>
    </p:spTree>
    <p:extLst>
      <p:ext uri="{BB962C8B-B14F-4D97-AF65-F5344CB8AC3E}">
        <p14:creationId xmlns:p14="http://schemas.microsoft.com/office/powerpoint/2010/main" val="2881290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mand and Service Module “Kitty Hawk” from the Lunar Module at rendezvous." title="Command and Service Module “Kitty Hawk”"/>
          <p:cNvPicPr>
            <a:picLocks noChangeAspect="1"/>
          </p:cNvPicPr>
          <p:nvPr/>
        </p:nvPicPr>
        <p:blipFill rotWithShape="1">
          <a:blip r:embed="rId3"/>
          <a:srcRect l="14308" t="31922" r="18923" b="7879"/>
          <a:stretch/>
        </p:blipFill>
        <p:spPr>
          <a:xfrm>
            <a:off x="4644061" y="1"/>
            <a:ext cx="7547940" cy="6858000"/>
          </a:xfrm>
          <a:prstGeom prst="rect">
            <a:avLst/>
          </a:prstGeom>
        </p:spPr>
      </p:pic>
      <p:sp>
        <p:nvSpPr>
          <p:cNvPr id="4" name="Content Placeholder 2">
            <a:extLst>
              <a:ext uri="{FF2B5EF4-FFF2-40B4-BE49-F238E27FC236}">
                <a16:creationId xmlns:a16="http://schemas.microsoft.com/office/drawing/2014/main" id="{55D729C9-E1C4-4C00-A79A-58E34608080C}"/>
              </a:ext>
            </a:extLst>
          </p:cNvPr>
          <p:cNvSpPr txBox="1">
            <a:spLocks/>
          </p:cNvSpPr>
          <p:nvPr/>
        </p:nvSpPr>
        <p:spPr>
          <a:xfrm>
            <a:off x="450992" y="3317064"/>
            <a:ext cx="5754316" cy="1381060"/>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S-Band Transponder Experiment</a:t>
            </a:r>
          </a:p>
          <a:p>
            <a:pPr marL="171450" indent="-171450" algn="l">
              <a:buFont typeface="Arial" panose="020B0604020202020204" pitchFamily="34" charset="0"/>
              <a:buChar char="•"/>
            </a:pPr>
            <a:r>
              <a:rPr lang="en-US" sz="2800" dirty="0" err="1">
                <a:latin typeface="Century Gothic" panose="020B0502020202020204" pitchFamily="34" charset="0"/>
              </a:rPr>
              <a:t>Bistatic</a:t>
            </a:r>
            <a:r>
              <a:rPr lang="en-US" sz="2800" dirty="0">
                <a:latin typeface="Century Gothic" panose="020B0502020202020204" pitchFamily="34" charset="0"/>
              </a:rPr>
              <a:t> Radar Experiment </a:t>
            </a:r>
            <a:endParaRPr lang="en-US" sz="2600" dirty="0">
              <a:latin typeface="Century Gothic" panose="020B0502020202020204" pitchFamily="34" charset="0"/>
            </a:endParaRPr>
          </a:p>
        </p:txBody>
      </p:sp>
      <p:sp>
        <p:nvSpPr>
          <p:cNvPr id="5" name="Title 11"/>
          <p:cNvSpPr txBox="1">
            <a:spLocks/>
          </p:cNvSpPr>
          <p:nvPr/>
        </p:nvSpPr>
        <p:spPr>
          <a:xfrm>
            <a:off x="524564" y="571975"/>
            <a:ext cx="9323629"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Science Experiments in Orbit</a:t>
            </a:r>
          </a:p>
        </p:txBody>
      </p:sp>
      <p:sp>
        <p:nvSpPr>
          <p:cNvPr id="2" name="Title 1" hidden="1"/>
          <p:cNvSpPr>
            <a:spLocks noGrp="1"/>
          </p:cNvSpPr>
          <p:nvPr>
            <p:ph type="ctrTitle"/>
          </p:nvPr>
        </p:nvSpPr>
        <p:spPr/>
        <p:txBody>
          <a:bodyPr/>
          <a:lstStyle/>
          <a:p>
            <a:r>
              <a:rPr lang="en-US" dirty="0"/>
              <a:t>Surface Experiments on the Moon</a:t>
            </a:r>
          </a:p>
        </p:txBody>
      </p:sp>
    </p:spTree>
    <p:extLst>
      <p:ext uri="{BB962C8B-B14F-4D97-AF65-F5344CB8AC3E}">
        <p14:creationId xmlns:p14="http://schemas.microsoft.com/office/powerpoint/2010/main" val="2303012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Overview</a:t>
            </a:r>
          </a:p>
        </p:txBody>
      </p:sp>
      <p:sp>
        <p:nvSpPr>
          <p:cNvPr id="9" name="Content Placeholder 2"/>
          <p:cNvSpPr txBox="1">
            <a:spLocks/>
          </p:cNvSpPr>
          <p:nvPr/>
        </p:nvSpPr>
        <p:spPr>
          <a:xfrm>
            <a:off x="814220" y="2180013"/>
            <a:ext cx="5576071" cy="146512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January 31-February 9, 1971</a:t>
            </a:r>
          </a:p>
          <a:p>
            <a:pPr marL="171450" indent="-171450" algn="l">
              <a:buFont typeface="Arial" panose="020B0604020202020204" pitchFamily="34" charset="0"/>
              <a:buChar char="•"/>
            </a:pPr>
            <a:r>
              <a:rPr lang="en-US" sz="2800" dirty="0">
                <a:latin typeface="Century Gothic" panose="020B0502020202020204" pitchFamily="34" charset="0"/>
              </a:rPr>
              <a:t>Stuart A. </a:t>
            </a:r>
            <a:r>
              <a:rPr lang="en-US" sz="2800" dirty="0" err="1">
                <a:latin typeface="Century Gothic" panose="020B0502020202020204" pitchFamily="34" charset="0"/>
              </a:rPr>
              <a:t>Roosa</a:t>
            </a:r>
            <a:r>
              <a:rPr lang="en-US" sz="2800" dirty="0">
                <a:latin typeface="Century Gothic" panose="020B0502020202020204" pitchFamily="34" charset="0"/>
              </a:rPr>
              <a:t>, Alan B. Shepard, Jr., Edgar D. Mitchell</a:t>
            </a:r>
          </a:p>
        </p:txBody>
      </p:sp>
      <p:sp>
        <p:nvSpPr>
          <p:cNvPr id="2" name="Title 1" hidden="1"/>
          <p:cNvSpPr>
            <a:spLocks noGrp="1"/>
          </p:cNvSpPr>
          <p:nvPr>
            <p:ph type="ctrTitle"/>
          </p:nvPr>
        </p:nvSpPr>
        <p:spPr/>
        <p:txBody>
          <a:bodyPr/>
          <a:lstStyle/>
          <a:p>
            <a:r>
              <a:rPr lang="en-US" dirty="0"/>
              <a:t>Overview</a:t>
            </a:r>
          </a:p>
        </p:txBody>
      </p:sp>
      <p:pic>
        <p:nvPicPr>
          <p:cNvPr id="11" name="Picture 10" descr="Stuart A. Roosa, Alan B. Shepard, Jr., Edgar D. Mitchell&#10;" title="Apollo 14 Cr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037" y="0"/>
            <a:ext cx="4494963" cy="3645134"/>
          </a:xfrm>
          <a:prstGeom prst="rect">
            <a:avLst/>
          </a:prstGeom>
          <a:ln>
            <a:noFill/>
          </a:ln>
          <a:effectLst>
            <a:softEdge rad="0"/>
          </a:effectLst>
        </p:spPr>
      </p:pic>
      <p:pic>
        <p:nvPicPr>
          <p:cNvPr id="12" name="Picture 2" descr="Apollo 14 landing site panorama" title="Apollo 14 Landing Si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692"/>
          <a:stretch/>
        </p:blipFill>
        <p:spPr bwMode="auto">
          <a:xfrm>
            <a:off x="0" y="3890877"/>
            <a:ext cx="12192000" cy="296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603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Splashdown</a:t>
            </a:r>
          </a:p>
        </p:txBody>
      </p:sp>
      <p:sp>
        <p:nvSpPr>
          <p:cNvPr id="4" name="Title 3" hidden="1"/>
          <p:cNvSpPr>
            <a:spLocks noGrp="1"/>
          </p:cNvSpPr>
          <p:nvPr>
            <p:ph type="ctrTitle"/>
          </p:nvPr>
        </p:nvSpPr>
        <p:spPr/>
        <p:txBody>
          <a:bodyPr/>
          <a:lstStyle/>
          <a:p>
            <a:r>
              <a:rPr lang="en-US" dirty="0"/>
              <a:t>Splashdown</a:t>
            </a:r>
          </a:p>
        </p:txBody>
      </p:sp>
      <p:pic>
        <p:nvPicPr>
          <p:cNvPr id="6" name="Picture 5" descr="The Apollo 14 crew sit in a life raft beside their command module in the South Pacific Ocean as they await a helicopter that will take them aboard USS New Orleans, the prime recovery ship. Two Navy underwater demolition team swimmers assist in the recovery operations. " title="Splashdown Recovery"/>
          <p:cNvPicPr>
            <a:picLocks noChangeAspect="1"/>
          </p:cNvPicPr>
          <p:nvPr/>
        </p:nvPicPr>
        <p:blipFill>
          <a:blip r:embed="rId3"/>
          <a:stretch>
            <a:fillRect/>
          </a:stretch>
        </p:blipFill>
        <p:spPr>
          <a:xfrm>
            <a:off x="0" y="1426754"/>
            <a:ext cx="6863256" cy="5431247"/>
          </a:xfrm>
          <a:prstGeom prst="rect">
            <a:avLst/>
          </a:prstGeom>
        </p:spPr>
      </p:pic>
      <p:pic>
        <p:nvPicPr>
          <p:cNvPr id="10242" name="Picture 2" descr="Astronaut Stuart Roosa is hoisted inside a Billy Pugh net to a Navy helicopter assisting in Apollo 14 recovery operations in the South Pacific Ocean. " title="Splashd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9233" y="1"/>
            <a:ext cx="51527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642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ctrTitle"/>
          </p:nvPr>
        </p:nvSpPr>
        <p:spPr/>
        <p:txBody>
          <a:bodyPr/>
          <a:lstStyle/>
          <a:p>
            <a:r>
              <a:rPr lang="en-US" dirty="0"/>
              <a:t>Quarantine</a:t>
            </a:r>
          </a:p>
        </p:txBody>
      </p:sp>
      <p:pic>
        <p:nvPicPr>
          <p:cNvPr id="11266" name="Picture 2" descr="Stu Roosa, Al Shepard, and Ed Mitchell in the isolation van. Roosa is using a microphone to talk to bystanders. " title="Quarant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857" y="0"/>
            <a:ext cx="1045028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1"/>
          <p:cNvSpPr txBox="1">
            <a:spLocks/>
          </p:cNvSpPr>
          <p:nvPr/>
        </p:nvSpPr>
        <p:spPr>
          <a:xfrm>
            <a:off x="790373" y="353726"/>
            <a:ext cx="3857171" cy="749860"/>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Quarantine</a:t>
            </a:r>
          </a:p>
        </p:txBody>
      </p:sp>
    </p:spTree>
    <p:extLst>
      <p:ext uri="{BB962C8B-B14F-4D97-AF65-F5344CB8AC3E}">
        <p14:creationId xmlns:p14="http://schemas.microsoft.com/office/powerpoint/2010/main" val="577574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ctrTitle"/>
          </p:nvPr>
        </p:nvSpPr>
        <p:spPr/>
        <p:txBody>
          <a:bodyPr/>
          <a:lstStyle/>
          <a:p>
            <a:r>
              <a:rPr lang="en-US" dirty="0"/>
              <a:t>Returned Samples</a:t>
            </a:r>
          </a:p>
        </p:txBody>
      </p:sp>
      <p:pic>
        <p:nvPicPr>
          <p:cNvPr id="12290" name="Picture 2" descr="Ed Mitchell and Al Shepard examine some of the samples during a post-mission debrief with geologists." title="Returned Samples &amp; Astronau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707" y="1812727"/>
            <a:ext cx="6370293" cy="504527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ample 14321, aka Big Bertha, a 9.0 kg breccia that was collected at Station C1 near the rim of Cone crater." title="Sample 1432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76" r="1502"/>
          <a:stretch/>
        </p:blipFill>
        <p:spPr bwMode="auto">
          <a:xfrm>
            <a:off x="0" y="1812727"/>
            <a:ext cx="5938345" cy="504527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Returned Samples</a:t>
            </a:r>
          </a:p>
        </p:txBody>
      </p:sp>
    </p:spTree>
    <p:extLst>
      <p:ext uri="{BB962C8B-B14F-4D97-AF65-F5344CB8AC3E}">
        <p14:creationId xmlns:p14="http://schemas.microsoft.com/office/powerpoint/2010/main" val="711526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21EF46C-A961-49F3-9EA3-A9F583936F87}"/>
              </a:ext>
            </a:extLst>
          </p:cNvPr>
          <p:cNvSpPr txBox="1">
            <a:spLocks/>
          </p:cNvSpPr>
          <p:nvPr/>
        </p:nvSpPr>
        <p:spPr>
          <a:xfrm>
            <a:off x="814220" y="1813857"/>
            <a:ext cx="9184545" cy="152068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b="1" dirty="0">
                <a:latin typeface="Century Gothic" panose="020B0502020202020204" pitchFamily="34" charset="0"/>
              </a:rPr>
              <a:t>9 </a:t>
            </a:r>
            <a:r>
              <a:rPr lang="en-US" sz="2800" b="1" dirty="0" err="1">
                <a:latin typeface="Century Gothic" panose="020B0502020202020204" pitchFamily="34" charset="0"/>
              </a:rPr>
              <a:t>hrs</a:t>
            </a:r>
            <a:r>
              <a:rPr lang="en-US" sz="2800" b="1" dirty="0">
                <a:latin typeface="Century Gothic" panose="020B0502020202020204" pitchFamily="34" charset="0"/>
              </a:rPr>
              <a:t>, 23 min</a:t>
            </a:r>
            <a:r>
              <a:rPr lang="en-US" sz="2800" dirty="0">
                <a:latin typeface="Century Gothic" panose="020B0502020202020204" pitchFamily="34" charset="0"/>
              </a:rPr>
              <a:t> spent outside the lunar module</a:t>
            </a:r>
          </a:p>
          <a:p>
            <a:pPr marL="171450" indent="-171450" algn="l">
              <a:buFont typeface="Arial" panose="020B0604020202020204" pitchFamily="34" charset="0"/>
              <a:buChar char="•"/>
            </a:pPr>
            <a:r>
              <a:rPr lang="en-US" sz="2800" b="1" dirty="0">
                <a:latin typeface="Century Gothic" panose="020B0502020202020204" pitchFamily="34" charset="0"/>
              </a:rPr>
              <a:t>93 </a:t>
            </a:r>
            <a:r>
              <a:rPr lang="en-US" sz="2800" b="1" dirty="0" err="1">
                <a:latin typeface="Century Gothic" panose="020B0502020202020204" pitchFamily="34" charset="0"/>
              </a:rPr>
              <a:t>lbs</a:t>
            </a:r>
            <a:r>
              <a:rPr lang="en-US" sz="2800" b="1" dirty="0">
                <a:latin typeface="Century Gothic" panose="020B0502020202020204" pitchFamily="34" charset="0"/>
              </a:rPr>
              <a:t> (42 kg) </a:t>
            </a:r>
            <a:r>
              <a:rPr lang="en-US" sz="2800" dirty="0">
                <a:latin typeface="Century Gothic" panose="020B0502020202020204" pitchFamily="34" charset="0"/>
              </a:rPr>
              <a:t>of samples collected</a:t>
            </a:r>
          </a:p>
          <a:p>
            <a:pPr marL="171450" indent="-171450" algn="l">
              <a:buFont typeface="Arial" panose="020B0604020202020204" pitchFamily="34" charset="0"/>
              <a:buChar char="•"/>
            </a:pPr>
            <a:r>
              <a:rPr lang="en-US" sz="2800" b="1" dirty="0">
                <a:latin typeface="Century Gothic" panose="020B0502020202020204" pitchFamily="34" charset="0"/>
              </a:rPr>
              <a:t>216 </a:t>
            </a:r>
            <a:r>
              <a:rPr lang="en-US" sz="2800" b="1" dirty="0" err="1">
                <a:latin typeface="Century Gothic" panose="020B0502020202020204" pitchFamily="34" charset="0"/>
              </a:rPr>
              <a:t>hrs</a:t>
            </a:r>
            <a:r>
              <a:rPr lang="en-US" sz="2800" b="1" dirty="0">
                <a:latin typeface="Century Gothic" panose="020B0502020202020204" pitchFamily="34" charset="0"/>
              </a:rPr>
              <a:t>, 1 min, 58 sec </a:t>
            </a:r>
            <a:r>
              <a:rPr lang="en-US" sz="2800" dirty="0">
                <a:latin typeface="Century Gothic" panose="020B0502020202020204" pitchFamily="34" charset="0"/>
              </a:rPr>
              <a:t>(~9 days) total mission time</a:t>
            </a:r>
          </a:p>
        </p:txBody>
      </p:sp>
      <p:sp>
        <p:nvSpPr>
          <p:cNvPr id="5"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By the Numbers</a:t>
            </a:r>
          </a:p>
        </p:txBody>
      </p:sp>
      <p:sp>
        <p:nvSpPr>
          <p:cNvPr id="2" name="Title 1" hidden="1"/>
          <p:cNvSpPr>
            <a:spLocks noGrp="1"/>
          </p:cNvSpPr>
          <p:nvPr>
            <p:ph type="ctrTitle"/>
          </p:nvPr>
        </p:nvSpPr>
        <p:spPr/>
        <p:txBody>
          <a:bodyPr/>
          <a:lstStyle/>
          <a:p>
            <a:r>
              <a:rPr lang="en-US" dirty="0"/>
              <a:t>By the Numbers</a:t>
            </a:r>
          </a:p>
        </p:txBody>
      </p:sp>
      <p:pic>
        <p:nvPicPr>
          <p:cNvPr id="8" name="Picture 2" descr="Apollo 14 landing site panorama" title="Apollo 14 Landing Si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692"/>
          <a:stretch/>
        </p:blipFill>
        <p:spPr bwMode="auto">
          <a:xfrm>
            <a:off x="0" y="3890877"/>
            <a:ext cx="12192000" cy="296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00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14220" y="3109752"/>
            <a:ext cx="5103104" cy="2312384"/>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Name: “Kitty Hawk”</a:t>
            </a:r>
          </a:p>
          <a:p>
            <a:pPr marL="171450" indent="-171450" algn="l">
              <a:buFont typeface="Arial" panose="020B0604020202020204" pitchFamily="34" charset="0"/>
              <a:buChar char="•"/>
            </a:pPr>
            <a:r>
              <a:rPr lang="en-US" sz="2800" dirty="0">
                <a:latin typeface="Century Gothic" panose="020B0502020202020204" pitchFamily="34" charset="0"/>
              </a:rPr>
              <a:t>Location:</a:t>
            </a:r>
          </a:p>
          <a:p>
            <a:pPr marL="628650" lvl="1" indent="-171450" algn="l">
              <a:buFont typeface="Arial" panose="020B0604020202020204" pitchFamily="34" charset="0"/>
              <a:buChar char="•"/>
            </a:pPr>
            <a:r>
              <a:rPr lang="en-US" sz="2600" dirty="0">
                <a:latin typeface="Century Gothic" panose="020B0502020202020204" pitchFamily="34" charset="0"/>
              </a:rPr>
              <a:t>NASA Kennedy Space Center</a:t>
            </a:r>
          </a:p>
          <a:p>
            <a:pPr marL="628650" lvl="1" indent="-171450" algn="l">
              <a:buFont typeface="Arial" panose="020B0604020202020204" pitchFamily="34" charset="0"/>
              <a:buChar char="•"/>
            </a:pPr>
            <a:r>
              <a:rPr lang="en-US" sz="2600" dirty="0">
                <a:latin typeface="Century Gothic" panose="020B0502020202020204" pitchFamily="34" charset="0"/>
              </a:rPr>
              <a:t>Merritt Island, FL</a:t>
            </a:r>
          </a:p>
        </p:txBody>
      </p:sp>
      <p:sp>
        <p:nvSpPr>
          <p:cNvPr id="6" name="Title 11"/>
          <p:cNvSpPr txBox="1">
            <a:spLocks/>
          </p:cNvSpPr>
          <p:nvPr/>
        </p:nvSpPr>
        <p:spPr>
          <a:xfrm>
            <a:off x="814220" y="571975"/>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14 Command Module</a:t>
            </a:r>
          </a:p>
        </p:txBody>
      </p:sp>
      <p:sp>
        <p:nvSpPr>
          <p:cNvPr id="2" name="Title 1" hidden="1"/>
          <p:cNvSpPr>
            <a:spLocks noGrp="1"/>
          </p:cNvSpPr>
          <p:nvPr>
            <p:ph type="ctrTitle"/>
          </p:nvPr>
        </p:nvSpPr>
        <p:spPr/>
        <p:txBody>
          <a:bodyPr>
            <a:normAutofit/>
          </a:bodyPr>
          <a:lstStyle/>
          <a:p>
            <a:r>
              <a:rPr lang="en-US" dirty="0">
                <a:ln w="6350">
                  <a:noFill/>
                </a:ln>
                <a:latin typeface="Century Gothic" panose="020B0502020202020204" pitchFamily="34" charset="0"/>
              </a:rPr>
              <a:t>Apollo 12 Command Module</a:t>
            </a:r>
            <a:endParaRPr lang="en-US" dirty="0"/>
          </a:p>
        </p:txBody>
      </p:sp>
      <p:pic>
        <p:nvPicPr>
          <p:cNvPr id="7" name="Picture 6" descr="Apollo 14 Command Module" title="Apollo 14 Command Module"/>
          <p:cNvPicPr>
            <a:picLocks noChangeAspect="1"/>
          </p:cNvPicPr>
          <p:nvPr/>
        </p:nvPicPr>
        <p:blipFill>
          <a:blip r:embed="rId3"/>
          <a:stretch>
            <a:fillRect/>
          </a:stretch>
        </p:blipFill>
        <p:spPr>
          <a:xfrm>
            <a:off x="6034088" y="1814853"/>
            <a:ext cx="6157912" cy="4902181"/>
          </a:xfrm>
          <a:prstGeom prst="rect">
            <a:avLst/>
          </a:prstGeom>
          <a:ln>
            <a:noFill/>
          </a:ln>
          <a:effectLst>
            <a:softEdge rad="112500"/>
          </a:effectLst>
        </p:spPr>
      </p:pic>
    </p:spTree>
    <p:extLst>
      <p:ext uri="{BB962C8B-B14F-4D97-AF65-F5344CB8AC3E}">
        <p14:creationId xmlns:p14="http://schemas.microsoft.com/office/powerpoint/2010/main" val="4116304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grpSp>
        <p:nvGrpSpPr>
          <p:cNvPr id="8" name="Group 7" descr="A Moon tree in Jefferson County, OH." title="Ohio Moon Tree"/>
          <p:cNvGrpSpPr/>
          <p:nvPr/>
        </p:nvGrpSpPr>
        <p:grpSpPr>
          <a:xfrm>
            <a:off x="8576440" y="0"/>
            <a:ext cx="3615560" cy="6606527"/>
            <a:chOff x="3926761" y="380372"/>
            <a:chExt cx="2940104" cy="5372301"/>
          </a:xfrm>
        </p:grpSpPr>
        <p:pic>
          <p:nvPicPr>
            <p:cNvPr id="10" name="Picture 9" title="Slide background"/>
            <p:cNvPicPr>
              <a:picLocks noChangeAspect="1"/>
            </p:cNvPicPr>
            <p:nvPr/>
          </p:nvPicPr>
          <p:blipFill rotWithShape="1">
            <a:blip r:embed="rId3"/>
            <a:srcRect l="5491" r="5438"/>
            <a:stretch/>
          </p:blipFill>
          <p:spPr>
            <a:xfrm>
              <a:off x="3926761" y="380372"/>
              <a:ext cx="2940104" cy="4941414"/>
            </a:xfrm>
            <a:prstGeom prst="rect">
              <a:avLst/>
            </a:prstGeom>
            <a:ln>
              <a:noFill/>
            </a:ln>
            <a:effectLst/>
          </p:spPr>
        </p:pic>
        <p:sp>
          <p:nvSpPr>
            <p:cNvPr id="11" name="Rectangle 10">
              <a:extLst>
                <a:ext uri="{FF2B5EF4-FFF2-40B4-BE49-F238E27FC236}">
                  <a16:creationId xmlns:a16="http://schemas.microsoft.com/office/drawing/2014/main" id="{0E3DEF1A-DBD2-4FA4-8E54-290EDC867091}"/>
                </a:ext>
              </a:extLst>
            </p:cNvPr>
            <p:cNvSpPr/>
            <p:nvPr/>
          </p:nvSpPr>
          <p:spPr>
            <a:xfrm>
              <a:off x="3926761" y="5321786"/>
              <a:ext cx="1708470" cy="430887"/>
            </a:xfrm>
            <a:prstGeom prst="rect">
              <a:avLst/>
            </a:prstGeom>
          </p:spPr>
          <p:txBody>
            <a:bodyPr wrap="square">
              <a:spAutoFit/>
            </a:bodyPr>
            <a:lstStyle/>
            <a:p>
              <a:r>
                <a:rPr lang="en-US" sz="1100" dirty="0">
                  <a:latin typeface="Century Gothic" panose="020B0502020202020204" pitchFamily="34" charset="0"/>
                </a:rPr>
                <a:t>Jefferson County, OH</a:t>
              </a:r>
            </a:p>
            <a:p>
              <a:r>
                <a:rPr lang="en-US" sz="1100" dirty="0">
                  <a:latin typeface="Century Gothic" panose="020B0502020202020204" pitchFamily="34" charset="0"/>
                </a:rPr>
                <a:t>Bob Jankowski</a:t>
              </a:r>
            </a:p>
          </p:txBody>
        </p:sp>
      </p:grpSp>
      <p:grpSp>
        <p:nvGrpSpPr>
          <p:cNvPr id="12" name="Group 11" descr="A Moon tree at NASA Goddard Space Flight Center in Greenbelt, MD." title="Maryland Moon Tree"/>
          <p:cNvGrpSpPr/>
          <p:nvPr/>
        </p:nvGrpSpPr>
        <p:grpSpPr>
          <a:xfrm>
            <a:off x="4897821" y="-1"/>
            <a:ext cx="3605051" cy="6684579"/>
            <a:chOff x="8855480" y="70338"/>
            <a:chExt cx="3160914" cy="6070984"/>
          </a:xfrm>
        </p:grpSpPr>
        <p:pic>
          <p:nvPicPr>
            <p:cNvPr id="13" name="Picture 12" title="Slide background"/>
            <p:cNvPicPr>
              <a:picLocks noChangeAspect="1"/>
            </p:cNvPicPr>
            <p:nvPr/>
          </p:nvPicPr>
          <p:blipFill rotWithShape="1">
            <a:blip r:embed="rId4"/>
            <a:srcRect l="9979" r="4408"/>
            <a:stretch/>
          </p:blipFill>
          <p:spPr>
            <a:xfrm>
              <a:off x="8885904" y="70338"/>
              <a:ext cx="3130490" cy="5513837"/>
            </a:xfrm>
            <a:prstGeom prst="rect">
              <a:avLst/>
            </a:prstGeom>
            <a:ln>
              <a:noFill/>
            </a:ln>
            <a:effectLst/>
          </p:spPr>
        </p:pic>
        <p:sp>
          <p:nvSpPr>
            <p:cNvPr id="14" name="Rectangle 13">
              <a:extLst>
                <a:ext uri="{FF2B5EF4-FFF2-40B4-BE49-F238E27FC236}">
                  <a16:creationId xmlns:a16="http://schemas.microsoft.com/office/drawing/2014/main" id="{0E3DEF1A-DBD2-4FA4-8E54-290EDC867091}"/>
                </a:ext>
              </a:extLst>
            </p:cNvPr>
            <p:cNvSpPr/>
            <p:nvPr/>
          </p:nvSpPr>
          <p:spPr>
            <a:xfrm>
              <a:off x="8855480" y="5585938"/>
              <a:ext cx="3084091" cy="555384"/>
            </a:xfrm>
            <a:prstGeom prst="rect">
              <a:avLst/>
            </a:prstGeom>
          </p:spPr>
          <p:txBody>
            <a:bodyPr wrap="square">
              <a:spAutoFit/>
            </a:bodyPr>
            <a:lstStyle/>
            <a:p>
              <a:r>
                <a:rPr lang="en-US" sz="1100" dirty="0">
                  <a:latin typeface="Century Gothic" panose="020B0502020202020204" pitchFamily="34" charset="0"/>
                </a:rPr>
                <a:t>NASA Goddard Space Flight Center, Greenbelt, MD</a:t>
              </a:r>
            </a:p>
            <a:p>
              <a:r>
                <a:rPr lang="en-US" sz="1100" dirty="0">
                  <a:latin typeface="Century Gothic" panose="020B0502020202020204" pitchFamily="34" charset="0"/>
                </a:rPr>
                <a:t>Jay Friedlander</a:t>
              </a:r>
            </a:p>
          </p:txBody>
        </p:sp>
      </p:grpSp>
      <p:sp>
        <p:nvSpPr>
          <p:cNvPr id="15" name="Title 11"/>
          <p:cNvSpPr txBox="1">
            <a:spLocks/>
          </p:cNvSpPr>
          <p:nvPr/>
        </p:nvSpPr>
        <p:spPr>
          <a:xfrm>
            <a:off x="416266" y="58248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Moon Trees</a:t>
            </a:r>
          </a:p>
        </p:txBody>
      </p:sp>
      <p:sp>
        <p:nvSpPr>
          <p:cNvPr id="9" name="Content Placeholder 2"/>
          <p:cNvSpPr txBox="1">
            <a:spLocks/>
          </p:cNvSpPr>
          <p:nvPr/>
        </p:nvSpPr>
        <p:spPr>
          <a:xfrm>
            <a:off x="170395" y="3140662"/>
            <a:ext cx="5007997" cy="1623578"/>
          </a:xfrm>
          <a:prstGeom prst="rect">
            <a:avLst/>
          </a:prstGeom>
          <a:solidFill>
            <a:srgbClr val="000000">
              <a:alpha val="50196"/>
            </a:srgb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lvl="0" indent="-228600" algn="l">
              <a:buFont typeface="Arial" panose="020B0604020202020204" pitchFamily="34" charset="0"/>
              <a:buChar char="•"/>
            </a:pPr>
            <a:r>
              <a:rPr lang="en-US" sz="2800" dirty="0">
                <a:latin typeface="Century Gothic" panose="020B0502020202020204" pitchFamily="34" charset="0"/>
              </a:rPr>
              <a:t>Stuart </a:t>
            </a:r>
            <a:r>
              <a:rPr lang="en-US" sz="2800" dirty="0" err="1">
                <a:latin typeface="Century Gothic" panose="020B0502020202020204" pitchFamily="34" charset="0"/>
              </a:rPr>
              <a:t>Roosa</a:t>
            </a:r>
            <a:r>
              <a:rPr lang="en-US" sz="2800" dirty="0">
                <a:latin typeface="Century Gothic" panose="020B0502020202020204" pitchFamily="34" charset="0"/>
              </a:rPr>
              <a:t> – Moon trees!</a:t>
            </a:r>
          </a:p>
          <a:p>
            <a:pPr marL="685800" lvl="1" indent="-228600" algn="l">
              <a:buFont typeface="Arial" panose="020B0604020202020204" pitchFamily="34" charset="0"/>
              <a:buChar char="•"/>
            </a:pPr>
            <a:r>
              <a:rPr lang="en-US" sz="2600" dirty="0">
                <a:latin typeface="Century Gothic" panose="020B0502020202020204" pitchFamily="34" charset="0"/>
              </a:rPr>
              <a:t>Brought hundreds of tree seeds with him </a:t>
            </a:r>
            <a:r>
              <a:rPr lang="en-US" sz="2600" dirty="0">
                <a:latin typeface="Century Gothic" panose="020B0502020202020204" pitchFamily="34" charset="0"/>
                <a:sym typeface="Wingdings" panose="05000000000000000000" pitchFamily="2" charset="2"/>
              </a:rPr>
              <a:t></a:t>
            </a:r>
            <a:r>
              <a:rPr lang="en-US" sz="2600" dirty="0">
                <a:latin typeface="Century Gothic" panose="020B0502020202020204" pitchFamily="34" charset="0"/>
              </a:rPr>
              <a:t> many now growing on Earth</a:t>
            </a:r>
          </a:p>
        </p:txBody>
      </p:sp>
    </p:spTree>
    <p:extLst>
      <p:ext uri="{BB962C8B-B14F-4D97-AF65-F5344CB8AC3E}">
        <p14:creationId xmlns:p14="http://schemas.microsoft.com/office/powerpoint/2010/main" val="2544939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p:cNvSpPr txBox="1">
            <a:spLocks/>
          </p:cNvSpPr>
          <p:nvPr/>
        </p:nvSpPr>
        <p:spPr>
          <a:xfrm>
            <a:off x="2168654" y="1272209"/>
            <a:ext cx="7854692" cy="1535367"/>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gn="ctr"/>
            <a:r>
              <a:rPr lang="en-US" sz="8800" dirty="0">
                <a:ln w="6350">
                  <a:noFill/>
                </a:ln>
                <a:latin typeface="Century Gothic" panose="020B0502020202020204" pitchFamily="34" charset="0"/>
              </a:rPr>
              <a:t>More Info</a:t>
            </a: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More Info</a:t>
            </a:r>
            <a:endParaRPr lang="en-US" dirty="0"/>
          </a:p>
        </p:txBody>
      </p:sp>
      <p:pic>
        <p:nvPicPr>
          <p:cNvPr id="6" name="Picture 2" descr="Apollo 14 landing site panorama" title="Apollo 14 Landing Si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692"/>
          <a:stretch/>
        </p:blipFill>
        <p:spPr bwMode="auto">
          <a:xfrm>
            <a:off x="0" y="3890877"/>
            <a:ext cx="12192000" cy="296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06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e lunar near side and far side are shown, along with the landing sites of the six Apollo missions to land on the Moon." title="Apollo Landing Sites">
            <a:extLst>
              <a:ext uri="{FF2B5EF4-FFF2-40B4-BE49-F238E27FC236}">
                <a16:creationId xmlns:a16="http://schemas.microsoft.com/office/drawing/2014/main" id="{5EA5D42A-60C8-416E-90DB-82577387A579}"/>
              </a:ext>
            </a:extLst>
          </p:cNvPr>
          <p:cNvGrpSpPr/>
          <p:nvPr/>
        </p:nvGrpSpPr>
        <p:grpSpPr>
          <a:xfrm>
            <a:off x="771456" y="1461054"/>
            <a:ext cx="10649088" cy="5241632"/>
            <a:chOff x="1028330" y="1546607"/>
            <a:chExt cx="9438974" cy="4645993"/>
          </a:xfrm>
        </p:grpSpPr>
        <p:pic>
          <p:nvPicPr>
            <p:cNvPr id="7" name="Picture 6" descr="Lunar near side with Apollo landing sites is shown." title="Apollo Landing Sites">
              <a:extLst>
                <a:ext uri="{FF2B5EF4-FFF2-40B4-BE49-F238E27FC236}">
                  <a16:creationId xmlns:a16="http://schemas.microsoft.com/office/drawing/2014/main" id="{EAE8AC25-7248-40E9-B1BA-054A2B8E27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6"/>
            <a:stretch/>
          </p:blipFill>
          <p:spPr>
            <a:xfrm>
              <a:off x="1028330" y="1552912"/>
              <a:ext cx="4624779" cy="4639688"/>
            </a:xfrm>
            <a:prstGeom prst="rect">
              <a:avLst/>
            </a:prstGeom>
          </p:spPr>
        </p:pic>
        <p:pic>
          <p:nvPicPr>
            <p:cNvPr id="8" name="Picture 7" descr="Lunar far side is shown." title="Lunar Far Side">
              <a:extLst>
                <a:ext uri="{FF2B5EF4-FFF2-40B4-BE49-F238E27FC236}">
                  <a16:creationId xmlns:a16="http://schemas.microsoft.com/office/drawing/2014/main" id="{BFB2A1BF-7756-4E06-BAC4-1EA1A8594B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2"/>
            <a:stretch/>
          </p:blipFill>
          <p:spPr>
            <a:xfrm>
              <a:off x="5829299" y="1546607"/>
              <a:ext cx="4638005" cy="4645993"/>
            </a:xfrm>
            <a:prstGeom prst="rect">
              <a:avLst/>
            </a:prstGeom>
            <a:ln>
              <a:noFill/>
            </a:ln>
          </p:spPr>
        </p:pic>
      </p:grpSp>
      <p:sp>
        <p:nvSpPr>
          <p:cNvPr id="9" name="Title 11"/>
          <p:cNvSpPr txBox="1">
            <a:spLocks/>
          </p:cNvSpPr>
          <p:nvPr/>
        </p:nvSpPr>
        <p:spPr>
          <a:xfrm>
            <a:off x="814220" y="571975"/>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Landing Sites</a:t>
            </a:r>
          </a:p>
        </p:txBody>
      </p:sp>
      <p:sp>
        <p:nvSpPr>
          <p:cNvPr id="3" name="Title 2" hidden="1"/>
          <p:cNvSpPr>
            <a:spLocks noGrp="1"/>
          </p:cNvSpPr>
          <p:nvPr>
            <p:ph type="ctrTitle"/>
          </p:nvPr>
        </p:nvSpPr>
        <p:spPr/>
        <p:txBody>
          <a:bodyPr/>
          <a:lstStyle/>
          <a:p>
            <a:r>
              <a:rPr lang="en-US" dirty="0">
                <a:ln w="6350">
                  <a:noFill/>
                </a:ln>
                <a:latin typeface="Century Gothic" panose="020B0502020202020204" pitchFamily="34" charset="0"/>
              </a:rPr>
              <a:t>Apollo Landing Sites</a:t>
            </a:r>
            <a:endParaRPr lang="en-US" dirty="0"/>
          </a:p>
        </p:txBody>
      </p:sp>
    </p:spTree>
    <p:extLst>
      <p:ext uri="{BB962C8B-B14F-4D97-AF65-F5344CB8AC3E}">
        <p14:creationId xmlns:p14="http://schemas.microsoft.com/office/powerpoint/2010/main" val="1824109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pollo 11 tracks overlain on the Intrepid Sea, Air &amp; Space Museum in NYC." title="Apollo 11 Traverses">
            <a:extLst>
              <a:ext uri="{FF2B5EF4-FFF2-40B4-BE49-F238E27FC236}">
                <a16:creationId xmlns:a16="http://schemas.microsoft.com/office/drawing/2014/main" id="{453906D2-AA58-421F-A2E8-4F554B7A9E8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8207"/>
          <a:stretch/>
        </p:blipFill>
        <p:spPr>
          <a:xfrm>
            <a:off x="484837" y="1411357"/>
            <a:ext cx="11222327" cy="5446643"/>
          </a:xfrm>
          <a:prstGeom prst="rect">
            <a:avLst/>
          </a:prstGeom>
        </p:spPr>
      </p:pic>
      <p:sp>
        <p:nvSpPr>
          <p:cNvPr id="7"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11 Traverses</a:t>
            </a: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Apollo 11 Traverses</a:t>
            </a:r>
            <a:endParaRPr lang="en-US" dirty="0"/>
          </a:p>
        </p:txBody>
      </p:sp>
    </p:spTree>
    <p:extLst>
      <p:ext uri="{BB962C8B-B14F-4D97-AF65-F5344CB8AC3E}">
        <p14:creationId xmlns:p14="http://schemas.microsoft.com/office/powerpoint/2010/main" val="2814698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tracks on the lunar surface that the astronauts took during Apollo 12 are shown." title="Apollo 12 Travers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450" y="0"/>
            <a:ext cx="10303100" cy="6858001"/>
          </a:xfrm>
          <a:prstGeom prst="rect">
            <a:avLst/>
          </a:prstGeom>
        </p:spPr>
      </p:pic>
      <p:sp>
        <p:nvSpPr>
          <p:cNvPr id="3" name="Title 2" hidden="1"/>
          <p:cNvSpPr>
            <a:spLocks noGrp="1"/>
          </p:cNvSpPr>
          <p:nvPr>
            <p:ph type="ctrTitle"/>
          </p:nvPr>
        </p:nvSpPr>
        <p:spPr/>
        <p:txBody>
          <a:bodyPr/>
          <a:lstStyle/>
          <a:p>
            <a:r>
              <a:rPr lang="en-US" dirty="0"/>
              <a:t>Apollo 12 Traverses</a:t>
            </a:r>
          </a:p>
        </p:txBody>
      </p:sp>
    </p:spTree>
    <p:extLst>
      <p:ext uri="{BB962C8B-B14F-4D97-AF65-F5344CB8AC3E}">
        <p14:creationId xmlns:p14="http://schemas.microsoft.com/office/powerpoint/2010/main" val="272179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Launch</a:t>
            </a:r>
          </a:p>
        </p:txBody>
      </p:sp>
      <p:sp>
        <p:nvSpPr>
          <p:cNvPr id="4" name="Title 3" hidden="1"/>
          <p:cNvSpPr>
            <a:spLocks noGrp="1"/>
          </p:cNvSpPr>
          <p:nvPr>
            <p:ph type="ctrTitle"/>
          </p:nvPr>
        </p:nvSpPr>
        <p:spPr/>
        <p:txBody>
          <a:bodyPr/>
          <a:lstStyle/>
          <a:p>
            <a:r>
              <a:rPr lang="en-US" dirty="0"/>
              <a:t>Launch</a:t>
            </a:r>
          </a:p>
        </p:txBody>
      </p:sp>
      <p:pic>
        <p:nvPicPr>
          <p:cNvPr id="7" name="Picture 6" descr="Spectators view the launch of Apollo 14." title="Launch Image"/>
          <p:cNvPicPr>
            <a:picLocks noChangeAspect="1"/>
          </p:cNvPicPr>
          <p:nvPr/>
        </p:nvPicPr>
        <p:blipFill rotWithShape="1">
          <a:blip r:embed="rId3">
            <a:extLst>
              <a:ext uri="{28A0092B-C50C-407E-A947-70E740481C1C}">
                <a14:useLocalDpi xmlns:a14="http://schemas.microsoft.com/office/drawing/2010/main" val="0"/>
              </a:ext>
            </a:extLst>
          </a:blip>
          <a:srcRect l="13016" t="1072" r="12643" b="4480"/>
          <a:stretch/>
        </p:blipFill>
        <p:spPr>
          <a:xfrm>
            <a:off x="0" y="1650636"/>
            <a:ext cx="7286734" cy="5207364"/>
          </a:xfrm>
          <a:prstGeom prst="rect">
            <a:avLst/>
          </a:prstGeom>
        </p:spPr>
      </p:pic>
      <p:pic>
        <p:nvPicPr>
          <p:cNvPr id="8" name="Picture 7" descr="Apollo 14's Saturn V rocket launch." title="Saturn V Launch"/>
          <p:cNvPicPr>
            <a:picLocks noChangeAspect="1"/>
          </p:cNvPicPr>
          <p:nvPr/>
        </p:nvPicPr>
        <p:blipFill>
          <a:blip r:embed="rId4"/>
          <a:stretch>
            <a:fillRect/>
          </a:stretch>
        </p:blipFill>
        <p:spPr>
          <a:xfrm>
            <a:off x="7514122" y="0"/>
            <a:ext cx="4677878" cy="6858000"/>
          </a:xfrm>
          <a:prstGeom prst="rect">
            <a:avLst/>
          </a:prstGeom>
        </p:spPr>
      </p:pic>
    </p:spTree>
    <p:extLst>
      <p:ext uri="{BB962C8B-B14F-4D97-AF65-F5344CB8AC3E}">
        <p14:creationId xmlns:p14="http://schemas.microsoft.com/office/powerpoint/2010/main" val="931549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it board&#10;&#10;Description automatically generated">
            <a:extLst>
              <a:ext uri="{FF2B5EF4-FFF2-40B4-BE49-F238E27FC236}">
                <a16:creationId xmlns:a16="http://schemas.microsoft.com/office/drawing/2014/main" id="{E6492DA9-2EF2-4E26-9381-1591ACA45B0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352" b="-1"/>
          <a:stretch/>
        </p:blipFill>
        <p:spPr>
          <a:xfrm>
            <a:off x="1235371" y="1388847"/>
            <a:ext cx="9721258" cy="5462003"/>
          </a:xfrm>
          <a:prstGeom prst="rect">
            <a:avLst/>
          </a:prstGeom>
        </p:spPr>
      </p:pic>
      <p:sp>
        <p:nvSpPr>
          <p:cNvPr id="7" name="Title 11"/>
          <p:cNvSpPr txBox="1">
            <a:spLocks/>
          </p:cNvSpPr>
          <p:nvPr/>
        </p:nvSpPr>
        <p:spPr>
          <a:xfrm>
            <a:off x="814220" y="571975"/>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17 Traverses</a:t>
            </a: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Apollo 17 Traverses</a:t>
            </a:r>
            <a:endParaRPr lang="en-US" dirty="0"/>
          </a:p>
        </p:txBody>
      </p:sp>
    </p:spTree>
    <p:extLst>
      <p:ext uri="{BB962C8B-B14F-4D97-AF65-F5344CB8AC3E}">
        <p14:creationId xmlns:p14="http://schemas.microsoft.com/office/powerpoint/2010/main" val="3038504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pollo 14 landing site panorama" title="Apollo 14 Landing Si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692"/>
          <a:stretch/>
        </p:blipFill>
        <p:spPr bwMode="auto">
          <a:xfrm>
            <a:off x="0" y="3890877"/>
            <a:ext cx="12192000" cy="29671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S. President John F. Kennedy addressing Congress on May 25, 1961." title="U.S. President John F. Kenne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6832" y="1"/>
            <a:ext cx="5125168" cy="389087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Content Placeholder 2"/>
          <p:cNvSpPr txBox="1">
            <a:spLocks/>
          </p:cNvSpPr>
          <p:nvPr/>
        </p:nvSpPr>
        <p:spPr>
          <a:xfrm>
            <a:off x="661478" y="2079041"/>
            <a:ext cx="5975092" cy="181183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The Decision to Go to the Moon</a:t>
            </a:r>
          </a:p>
          <a:p>
            <a:pPr marL="628650" lvl="1" indent="-171450" algn="l">
              <a:buFont typeface="Arial" panose="020B0604020202020204" pitchFamily="34" charset="0"/>
              <a:buChar char="•"/>
            </a:pPr>
            <a:r>
              <a:rPr lang="en-US" sz="2600" dirty="0">
                <a:latin typeface="Century Gothic" panose="020B0502020202020204" pitchFamily="34" charset="0"/>
              </a:rPr>
              <a:t>May 25, 1961</a:t>
            </a:r>
          </a:p>
          <a:p>
            <a:pPr marL="171450" indent="-171450" algn="l">
              <a:buFont typeface="Arial" panose="020B0604020202020204" pitchFamily="34" charset="0"/>
              <a:buChar char="•"/>
            </a:pPr>
            <a:r>
              <a:rPr lang="en-US" sz="2800" dirty="0">
                <a:latin typeface="Century Gothic" panose="020B0502020202020204" pitchFamily="34" charset="0"/>
              </a:rPr>
              <a:t>We Choose to Go to the Moon</a:t>
            </a:r>
          </a:p>
          <a:p>
            <a:pPr marL="628650" lvl="1" indent="-171450" algn="l">
              <a:buFont typeface="Arial" panose="020B0604020202020204" pitchFamily="34" charset="0"/>
              <a:buChar char="•"/>
            </a:pPr>
            <a:r>
              <a:rPr lang="en-US" sz="2600" dirty="0">
                <a:latin typeface="Century Gothic" panose="020B0502020202020204" pitchFamily="34" charset="0"/>
              </a:rPr>
              <a:t>September 12, 1962</a:t>
            </a:r>
          </a:p>
        </p:txBody>
      </p:sp>
      <p:sp>
        <p:nvSpPr>
          <p:cNvPr id="7" name="Title 11"/>
          <p:cNvSpPr txBox="1">
            <a:spLocks/>
          </p:cNvSpPr>
          <p:nvPr/>
        </p:nvSpPr>
        <p:spPr>
          <a:xfrm>
            <a:off x="545864" y="591854"/>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JFK’s Speech</a:t>
            </a:r>
          </a:p>
        </p:txBody>
      </p:sp>
      <p:sp>
        <p:nvSpPr>
          <p:cNvPr id="2" name="Title 1" hidden="1"/>
          <p:cNvSpPr>
            <a:spLocks noGrp="1"/>
          </p:cNvSpPr>
          <p:nvPr>
            <p:ph type="title"/>
          </p:nvPr>
        </p:nvSpPr>
        <p:spPr/>
        <p:txBody>
          <a:bodyPr/>
          <a:lstStyle/>
          <a:p>
            <a:r>
              <a:rPr lang="en-US" dirty="0">
                <a:ln w="6350">
                  <a:noFill/>
                </a:ln>
                <a:latin typeface="Century Gothic" panose="020B0502020202020204" pitchFamily="34" charset="0"/>
              </a:rPr>
              <a:t>JFK’s Speech</a:t>
            </a:r>
          </a:p>
        </p:txBody>
      </p:sp>
    </p:spTree>
    <p:extLst>
      <p:ext uri="{BB962C8B-B14F-4D97-AF65-F5344CB8AC3E}">
        <p14:creationId xmlns:p14="http://schemas.microsoft.com/office/powerpoint/2010/main" val="447866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pollo 14 landing site panorama" title="Apollo 14 Landing Si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692"/>
          <a:stretch/>
        </p:blipFill>
        <p:spPr bwMode="auto">
          <a:xfrm>
            <a:off x="0" y="3890877"/>
            <a:ext cx="12192000" cy="296712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259883" y="1331575"/>
            <a:ext cx="11932117" cy="4357065"/>
          </a:xfrm>
          <a:prstGeom prst="rect">
            <a:avLst/>
          </a:prstGeom>
          <a:solidFill>
            <a:srgbClr val="000000">
              <a:alpha val="50196"/>
            </a:srgbClr>
          </a:solidFill>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Apollo Images:</a:t>
            </a:r>
          </a:p>
          <a:p>
            <a:pPr marL="628650" lvl="1" indent="-171450" algn="l">
              <a:buFont typeface="Arial" panose="020B0604020202020204" pitchFamily="34" charset="0"/>
              <a:buChar char="•"/>
            </a:pPr>
            <a:r>
              <a:rPr lang="en-US" sz="2600" dirty="0">
                <a:solidFill>
                  <a:schemeClr val="accent1">
                    <a:lumMod val="40000"/>
                    <a:lumOff val="60000"/>
                  </a:schemeClr>
                </a:solidFill>
                <a:latin typeface="Century Gothic" panose="020B0502020202020204" pitchFamily="34" charset="0"/>
                <a:hlinkClick r:id="rId4"/>
              </a:rPr>
              <a:t>https://images.nasa.gov/</a:t>
            </a:r>
            <a:endParaRPr lang="en-US" sz="2600" dirty="0">
              <a:solidFill>
                <a:schemeClr val="accent1">
                  <a:lumMod val="40000"/>
                  <a:lumOff val="60000"/>
                </a:schemeClr>
              </a:solidFill>
              <a:latin typeface="Century Gothic" panose="020B0502020202020204" pitchFamily="34" charset="0"/>
            </a:endParaRPr>
          </a:p>
          <a:p>
            <a:pPr marL="628650" lvl="1" indent="-171450" algn="l">
              <a:buFont typeface="Arial" panose="020B0604020202020204" pitchFamily="34" charset="0"/>
              <a:buChar char="•"/>
            </a:pPr>
            <a:r>
              <a:rPr lang="en-US" sz="2600" dirty="0">
                <a:solidFill>
                  <a:schemeClr val="accent1">
                    <a:lumMod val="40000"/>
                    <a:lumOff val="60000"/>
                  </a:schemeClr>
                </a:solidFill>
                <a:latin typeface="Century Gothic" panose="020B0502020202020204" pitchFamily="34" charset="0"/>
                <a:hlinkClick r:id="rId5"/>
              </a:rPr>
              <a:t>https://www.hq.nasa.gov/alsj/a14/images14.html</a:t>
            </a:r>
            <a:endParaRPr lang="en-US" sz="2600" dirty="0">
              <a:solidFill>
                <a:schemeClr val="accent1">
                  <a:lumMod val="40000"/>
                  <a:lumOff val="60000"/>
                </a:schemeClr>
              </a:solidFill>
              <a:latin typeface="Century Gothic" panose="020B0502020202020204" pitchFamily="34" charset="0"/>
              <a:hlinkClick r:id="rId6"/>
            </a:endParaRP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7"/>
              </a:rPr>
              <a:t>http://lroc.sese.asu.edu/featured_sites#ApolloLandingSites</a:t>
            </a:r>
            <a:endParaRPr lang="en-US" sz="2600" dirty="0">
              <a:solidFill>
                <a:schemeClr val="accent1">
                  <a:lumMod val="40000"/>
                  <a:lumOff val="60000"/>
                </a:schemeClr>
              </a:solidFill>
              <a:latin typeface="Century Gothic" panose="020B0502020202020204" pitchFamily="34" charset="0"/>
            </a:endParaRPr>
          </a:p>
          <a:p>
            <a:pPr marL="171450" indent="-171450" algn="l">
              <a:buFont typeface="Arial" panose="020B0604020202020204" pitchFamily="34" charset="0"/>
              <a:buChar char="•"/>
            </a:pPr>
            <a:r>
              <a:rPr lang="en-US" sz="2800" dirty="0">
                <a:latin typeface="Century Gothic" panose="020B0502020202020204" pitchFamily="34" charset="0"/>
              </a:rPr>
              <a:t>Apollo Videos:</a:t>
            </a:r>
          </a:p>
          <a:p>
            <a:pPr marL="628650" lvl="1" indent="-171450" algn="l">
              <a:buFont typeface="Arial" panose="020B0604020202020204" pitchFamily="34" charset="0"/>
              <a:buChar char="•"/>
            </a:pPr>
            <a:r>
              <a:rPr lang="en-US" sz="2600" dirty="0">
                <a:latin typeface="Century Gothic" panose="020B0502020202020204" pitchFamily="34" charset="0"/>
                <a:hlinkClick r:id="rId8"/>
              </a:rPr>
              <a:t>https://svs.gsfc.nasa.gov/Gallery/apollo.html</a:t>
            </a:r>
            <a:r>
              <a:rPr lang="en-US" sz="2600" dirty="0">
                <a:latin typeface="Century Gothic" panose="020B0502020202020204" pitchFamily="34" charset="0"/>
              </a:rPr>
              <a:t> </a:t>
            </a:r>
          </a:p>
          <a:p>
            <a:pPr marL="171450" indent="-171450" algn="l">
              <a:buFont typeface="Arial" panose="020B0604020202020204" pitchFamily="34" charset="0"/>
              <a:buChar char="•"/>
            </a:pPr>
            <a:r>
              <a:rPr lang="en-US" sz="2800" dirty="0">
                <a:latin typeface="Century Gothic" panose="020B0502020202020204" pitchFamily="34" charset="0"/>
              </a:rPr>
              <a:t>Apollo 14 General:</a:t>
            </a: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9"/>
              </a:rPr>
              <a:t>https://nssdc.gsfc.nasa.gov/planetary/lunar/apollo14info.html</a:t>
            </a:r>
            <a:endParaRPr lang="en-US" sz="2600" dirty="0">
              <a:solidFill>
                <a:schemeClr val="accent1">
                  <a:lumMod val="20000"/>
                  <a:lumOff val="80000"/>
                </a:schemeClr>
              </a:solidFill>
              <a:latin typeface="Century Gothic" panose="020B0502020202020204" pitchFamily="34" charset="0"/>
            </a:endParaRP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10"/>
              </a:rPr>
              <a:t>https://www.lpi.usra.edu/lunar/missions/apollo/apollo_14/overview/</a:t>
            </a:r>
            <a:endParaRPr lang="en-US" sz="2600" dirty="0">
              <a:solidFill>
                <a:schemeClr val="accent1">
                  <a:lumMod val="20000"/>
                  <a:lumOff val="80000"/>
                </a:schemeClr>
              </a:solidFill>
              <a:latin typeface="Century Gothic" panose="020B0502020202020204" pitchFamily="34" charset="0"/>
            </a:endParaRP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rPr>
              <a:t>Preliminary Science Report: </a:t>
            </a:r>
            <a:r>
              <a:rPr lang="en-US" sz="2600" dirty="0">
                <a:solidFill>
                  <a:schemeClr val="accent1">
                    <a:lumMod val="20000"/>
                    <a:lumOff val="80000"/>
                  </a:schemeClr>
                </a:solidFill>
                <a:latin typeface="Century Gothic" panose="020B0502020202020204" pitchFamily="34" charset="0"/>
                <a:hlinkClick r:id="rId11"/>
              </a:rPr>
              <a:t>https://www.hq.nasa.gov/alsj/a14/as14psr.pdf</a:t>
            </a:r>
            <a:r>
              <a:rPr lang="en-US" sz="2600" dirty="0">
                <a:solidFill>
                  <a:schemeClr val="accent1">
                    <a:lumMod val="20000"/>
                    <a:lumOff val="80000"/>
                  </a:schemeClr>
                </a:solidFill>
                <a:latin typeface="Century Gothic" panose="020B0502020202020204" pitchFamily="34" charset="0"/>
              </a:rPr>
              <a:t> </a:t>
            </a:r>
          </a:p>
        </p:txBody>
      </p:sp>
      <p:sp>
        <p:nvSpPr>
          <p:cNvPr id="5" name="Title 11"/>
          <p:cNvSpPr txBox="1">
            <a:spLocks/>
          </p:cNvSpPr>
          <p:nvPr/>
        </p:nvSpPr>
        <p:spPr>
          <a:xfrm>
            <a:off x="173254" y="263861"/>
            <a:ext cx="982005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Additional Resources</a:t>
            </a: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Additional Resources</a:t>
            </a:r>
            <a:endParaRPr lang="en-US" dirty="0"/>
          </a:p>
        </p:txBody>
      </p:sp>
    </p:spTree>
    <p:extLst>
      <p:ext uri="{BB962C8B-B14F-4D97-AF65-F5344CB8AC3E}">
        <p14:creationId xmlns:p14="http://schemas.microsoft.com/office/powerpoint/2010/main" val="479702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turn V Size Comparison" title="Saturn V Size Comparison">
            <a:extLst>
              <a:ext uri="{FF2B5EF4-FFF2-40B4-BE49-F238E27FC236}">
                <a16:creationId xmlns:a16="http://schemas.microsoft.com/office/drawing/2014/main" id="{D45ABDD7-B3C7-4B70-A4D1-F23115B25A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543"/>
          <a:stretch/>
        </p:blipFill>
        <p:spPr bwMode="auto">
          <a:xfrm>
            <a:off x="150581" y="0"/>
            <a:ext cx="118908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p:cNvSpPr>
            <a:spLocks noGrp="1"/>
          </p:cNvSpPr>
          <p:nvPr>
            <p:ph type="ctrTitle"/>
          </p:nvPr>
        </p:nvSpPr>
        <p:spPr/>
        <p:txBody>
          <a:bodyPr/>
          <a:lstStyle/>
          <a:p>
            <a:r>
              <a:rPr lang="en-US" dirty="0"/>
              <a:t>Saturn V Size Comparison</a:t>
            </a:r>
          </a:p>
        </p:txBody>
      </p:sp>
    </p:spTree>
    <p:extLst>
      <p:ext uri="{BB962C8B-B14F-4D97-AF65-F5344CB8AC3E}">
        <p14:creationId xmlns:p14="http://schemas.microsoft.com/office/powerpoint/2010/main" val="2040217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Spacecraft</a:t>
            </a:r>
          </a:p>
        </p:txBody>
      </p:sp>
      <p:grpSp>
        <p:nvGrpSpPr>
          <p:cNvPr id="104" name="Group 103" descr="A diagram showing the Apollo spacecraft, including the lunar module and command and service module" title="Apollo Spacecraft Diagram"/>
          <p:cNvGrpSpPr/>
          <p:nvPr/>
        </p:nvGrpSpPr>
        <p:grpSpPr>
          <a:xfrm>
            <a:off x="241738" y="1587063"/>
            <a:ext cx="11708524" cy="5161788"/>
            <a:chOff x="992895" y="1849423"/>
            <a:chExt cx="10356715" cy="4573607"/>
          </a:xfrm>
        </p:grpSpPr>
        <p:grpSp>
          <p:nvGrpSpPr>
            <p:cNvPr id="101" name="Group 100"/>
            <p:cNvGrpSpPr/>
            <p:nvPr/>
          </p:nvGrpSpPr>
          <p:grpSpPr>
            <a:xfrm>
              <a:off x="992895" y="1849423"/>
              <a:ext cx="10356715" cy="4573607"/>
              <a:chOff x="992895" y="1849423"/>
              <a:chExt cx="10356715" cy="4573607"/>
            </a:xfrm>
          </p:grpSpPr>
          <p:grpSp>
            <p:nvGrpSpPr>
              <p:cNvPr id="99" name="Group 98"/>
              <p:cNvGrpSpPr/>
              <p:nvPr/>
            </p:nvGrpSpPr>
            <p:grpSpPr>
              <a:xfrm>
                <a:off x="992896" y="2322787"/>
                <a:ext cx="10356714" cy="4100243"/>
                <a:chOff x="992896" y="1660635"/>
                <a:chExt cx="10356714" cy="4100243"/>
              </a:xfrm>
            </p:grpSpPr>
            <p:grpSp>
              <p:nvGrpSpPr>
                <p:cNvPr id="91" name="Group 90"/>
                <p:cNvGrpSpPr/>
                <p:nvPr/>
              </p:nvGrpSpPr>
              <p:grpSpPr>
                <a:xfrm>
                  <a:off x="992896" y="1660635"/>
                  <a:ext cx="10356714" cy="4100243"/>
                  <a:chOff x="2555631" y="2399323"/>
                  <a:chExt cx="7057292" cy="2793996"/>
                </a:xfrm>
              </p:grpSpPr>
              <p:grpSp>
                <p:nvGrpSpPr>
                  <p:cNvPr id="86" name="Group 85"/>
                  <p:cNvGrpSpPr/>
                  <p:nvPr/>
                </p:nvGrpSpPr>
                <p:grpSpPr>
                  <a:xfrm>
                    <a:off x="2555631" y="2399323"/>
                    <a:ext cx="7057292" cy="2793996"/>
                    <a:chOff x="2555631" y="2391508"/>
                    <a:chExt cx="7057292" cy="2793996"/>
                  </a:xfrm>
                </p:grpSpPr>
                <p:grpSp>
                  <p:nvGrpSpPr>
                    <p:cNvPr id="85" name="Group 84"/>
                    <p:cNvGrpSpPr/>
                    <p:nvPr/>
                  </p:nvGrpSpPr>
                  <p:grpSpPr>
                    <a:xfrm>
                      <a:off x="2555631" y="2391508"/>
                      <a:ext cx="7057292" cy="2793996"/>
                      <a:chOff x="2555631" y="2391508"/>
                      <a:chExt cx="7057292" cy="2793996"/>
                    </a:xfrm>
                  </p:grpSpPr>
                  <p:grpSp>
                    <p:nvGrpSpPr>
                      <p:cNvPr id="78" name="Group 77"/>
                      <p:cNvGrpSpPr/>
                      <p:nvPr/>
                    </p:nvGrpSpPr>
                    <p:grpSpPr>
                      <a:xfrm>
                        <a:off x="2555631" y="2391508"/>
                        <a:ext cx="7057292" cy="2793996"/>
                        <a:chOff x="2555631" y="2391508"/>
                        <a:chExt cx="7057292" cy="2793996"/>
                      </a:xfrm>
                    </p:grpSpPr>
                    <p:grpSp>
                      <p:nvGrpSpPr>
                        <p:cNvPr id="68" name="Group 67"/>
                        <p:cNvGrpSpPr/>
                        <p:nvPr/>
                      </p:nvGrpSpPr>
                      <p:grpSpPr>
                        <a:xfrm>
                          <a:off x="2555631" y="2391508"/>
                          <a:ext cx="7057292" cy="2793996"/>
                          <a:chOff x="2555631" y="2391508"/>
                          <a:chExt cx="7057292" cy="2793996"/>
                        </a:xfrm>
                      </p:grpSpPr>
                      <p:grpSp>
                        <p:nvGrpSpPr>
                          <p:cNvPr id="67" name="Group 66"/>
                          <p:cNvGrpSpPr/>
                          <p:nvPr/>
                        </p:nvGrpSpPr>
                        <p:grpSpPr>
                          <a:xfrm>
                            <a:off x="2555631" y="2391508"/>
                            <a:ext cx="7057292" cy="2793996"/>
                            <a:chOff x="2555631" y="2391508"/>
                            <a:chExt cx="7057292" cy="2793996"/>
                          </a:xfrm>
                        </p:grpSpPr>
                        <p:grpSp>
                          <p:nvGrpSpPr>
                            <p:cNvPr id="54" name="Group 53"/>
                            <p:cNvGrpSpPr/>
                            <p:nvPr/>
                          </p:nvGrpSpPr>
                          <p:grpSpPr>
                            <a:xfrm>
                              <a:off x="2555631" y="2391508"/>
                              <a:ext cx="7057292" cy="2793996"/>
                              <a:chOff x="2555631" y="2391508"/>
                              <a:chExt cx="7057292" cy="2793996"/>
                            </a:xfrm>
                          </p:grpSpPr>
                          <p:grpSp>
                            <p:nvGrpSpPr>
                              <p:cNvPr id="52" name="Group 51"/>
                              <p:cNvGrpSpPr/>
                              <p:nvPr/>
                            </p:nvGrpSpPr>
                            <p:grpSpPr>
                              <a:xfrm>
                                <a:off x="2555631" y="2391508"/>
                                <a:ext cx="7057292" cy="2793996"/>
                                <a:chOff x="2555631" y="2391508"/>
                                <a:chExt cx="7057292" cy="2793996"/>
                              </a:xfrm>
                            </p:grpSpPr>
                            <p:grpSp>
                              <p:nvGrpSpPr>
                                <p:cNvPr id="49" name="Group 48"/>
                                <p:cNvGrpSpPr/>
                                <p:nvPr/>
                              </p:nvGrpSpPr>
                              <p:grpSpPr>
                                <a:xfrm>
                                  <a:off x="2555631" y="2391508"/>
                                  <a:ext cx="7057292" cy="2793996"/>
                                  <a:chOff x="2555631" y="2391508"/>
                                  <a:chExt cx="7057292" cy="2793996"/>
                                </a:xfrm>
                              </p:grpSpPr>
                              <p:sp>
                                <p:nvSpPr>
                                  <p:cNvPr id="48" name="Rectangle 47"/>
                                  <p:cNvSpPr/>
                                  <p:nvPr/>
                                </p:nvSpPr>
                                <p:spPr>
                                  <a:xfrm>
                                    <a:off x="2555631" y="4892429"/>
                                    <a:ext cx="7057292" cy="293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2555631" y="2391508"/>
                                    <a:ext cx="7057292" cy="2512611"/>
                                    <a:chOff x="2555631" y="2391508"/>
                                    <a:chExt cx="7057292" cy="2512611"/>
                                  </a:xfrm>
                                </p:grpSpPr>
                                <p:grpSp>
                                  <p:nvGrpSpPr>
                                    <p:cNvPr id="44" name="Group 43"/>
                                    <p:cNvGrpSpPr/>
                                    <p:nvPr/>
                                  </p:nvGrpSpPr>
                                  <p:grpSpPr>
                                    <a:xfrm>
                                      <a:off x="2555631" y="2391508"/>
                                      <a:ext cx="7057292" cy="2512611"/>
                                      <a:chOff x="2555631" y="2391508"/>
                                      <a:chExt cx="7057292" cy="2512611"/>
                                    </a:xfrm>
                                  </p:grpSpPr>
                                  <p:grpSp>
                                    <p:nvGrpSpPr>
                                      <p:cNvPr id="42" name="Group 41"/>
                                      <p:cNvGrpSpPr/>
                                      <p:nvPr/>
                                    </p:nvGrpSpPr>
                                    <p:grpSpPr>
                                      <a:xfrm>
                                        <a:off x="2555631" y="2391508"/>
                                        <a:ext cx="7057292" cy="2512611"/>
                                        <a:chOff x="2555631" y="2391508"/>
                                        <a:chExt cx="7057292" cy="2512611"/>
                                      </a:xfrm>
                                    </p:grpSpPr>
                                    <p:grpSp>
                                      <p:nvGrpSpPr>
                                        <p:cNvPr id="40" name="Group 39"/>
                                        <p:cNvGrpSpPr/>
                                        <p:nvPr/>
                                      </p:nvGrpSpPr>
                                      <p:grpSpPr>
                                        <a:xfrm>
                                          <a:off x="2555631" y="2391508"/>
                                          <a:ext cx="7057292" cy="2512611"/>
                                          <a:chOff x="2555631" y="2391508"/>
                                          <a:chExt cx="7057292" cy="2512611"/>
                                        </a:xfrm>
                                      </p:grpSpPr>
                                      <p:grpSp>
                                        <p:nvGrpSpPr>
                                          <p:cNvPr id="36" name="Group 35"/>
                                          <p:cNvGrpSpPr/>
                                          <p:nvPr/>
                                        </p:nvGrpSpPr>
                                        <p:grpSpPr>
                                          <a:xfrm>
                                            <a:off x="2555631" y="2391508"/>
                                            <a:ext cx="7057292" cy="2512611"/>
                                            <a:chOff x="2555631" y="2391508"/>
                                            <a:chExt cx="7057292" cy="2512611"/>
                                          </a:xfrm>
                                        </p:grpSpPr>
                                        <p:grpSp>
                                          <p:nvGrpSpPr>
                                            <p:cNvPr id="33" name="Group 32"/>
                                            <p:cNvGrpSpPr/>
                                            <p:nvPr/>
                                          </p:nvGrpSpPr>
                                          <p:grpSpPr>
                                            <a:xfrm>
                                              <a:off x="2555631" y="2391508"/>
                                              <a:ext cx="7057292" cy="2512611"/>
                                              <a:chOff x="2555631" y="2391508"/>
                                              <a:chExt cx="7057292" cy="2512611"/>
                                            </a:xfrm>
                                          </p:grpSpPr>
                                          <p:grpSp>
                                            <p:nvGrpSpPr>
                                              <p:cNvPr id="31" name="Group 30"/>
                                              <p:cNvGrpSpPr/>
                                              <p:nvPr/>
                                            </p:nvGrpSpPr>
                                            <p:grpSpPr>
                                              <a:xfrm>
                                                <a:off x="2555631" y="2391508"/>
                                                <a:ext cx="7057292" cy="2512611"/>
                                                <a:chOff x="2555631" y="2391508"/>
                                                <a:chExt cx="7057292" cy="2512611"/>
                                              </a:xfrm>
                                            </p:grpSpPr>
                                            <p:grpSp>
                                              <p:nvGrpSpPr>
                                                <p:cNvPr id="29" name="Group 28"/>
                                                <p:cNvGrpSpPr/>
                                                <p:nvPr/>
                                              </p:nvGrpSpPr>
                                              <p:grpSpPr>
                                                <a:xfrm>
                                                  <a:off x="2555631" y="2391508"/>
                                                  <a:ext cx="7057292" cy="2512611"/>
                                                  <a:chOff x="2555631" y="2391508"/>
                                                  <a:chExt cx="7057292" cy="2512611"/>
                                                </a:xfrm>
                                              </p:grpSpPr>
                                              <p:grpSp>
                                                <p:nvGrpSpPr>
                                                  <p:cNvPr id="26" name="Group 25"/>
                                                  <p:cNvGrpSpPr/>
                                                  <p:nvPr/>
                                                </p:nvGrpSpPr>
                                                <p:grpSpPr>
                                                  <a:xfrm>
                                                    <a:off x="2555631" y="2391508"/>
                                                    <a:ext cx="7057292" cy="2512611"/>
                                                    <a:chOff x="2555631" y="2391508"/>
                                                    <a:chExt cx="7057292" cy="2512611"/>
                                                  </a:xfrm>
                                                </p:grpSpPr>
                                                <p:grpSp>
                                                  <p:nvGrpSpPr>
                                                    <p:cNvPr id="24" name="Group 23"/>
                                                    <p:cNvGrpSpPr/>
                                                    <p:nvPr/>
                                                  </p:nvGrpSpPr>
                                                  <p:grpSpPr>
                                                    <a:xfrm>
                                                      <a:off x="2555631" y="2391508"/>
                                                      <a:ext cx="7057292" cy="2512611"/>
                                                      <a:chOff x="2555631" y="2391508"/>
                                                      <a:chExt cx="7057292" cy="2512611"/>
                                                    </a:xfrm>
                                                  </p:grpSpPr>
                                                  <p:grpSp>
                                                    <p:nvGrpSpPr>
                                                      <p:cNvPr id="22" name="Group 21"/>
                                                      <p:cNvGrpSpPr/>
                                                      <p:nvPr/>
                                                    </p:nvGrpSpPr>
                                                    <p:grpSpPr>
                                                      <a:xfrm>
                                                        <a:off x="2555631" y="2391508"/>
                                                        <a:ext cx="7057292" cy="2512611"/>
                                                        <a:chOff x="2555631" y="2391508"/>
                                                        <a:chExt cx="7057292" cy="2512611"/>
                                                      </a:xfrm>
                                                    </p:grpSpPr>
                                                    <p:grpSp>
                                                      <p:nvGrpSpPr>
                                                        <p:cNvPr id="20" name="Group 19"/>
                                                        <p:cNvGrpSpPr/>
                                                        <p:nvPr/>
                                                      </p:nvGrpSpPr>
                                                      <p:grpSpPr>
                                                        <a:xfrm>
                                                          <a:off x="2555631" y="2391508"/>
                                                          <a:ext cx="7057292" cy="2512611"/>
                                                          <a:chOff x="2555631" y="2391508"/>
                                                          <a:chExt cx="7057292" cy="2512611"/>
                                                        </a:xfrm>
                                                      </p:grpSpPr>
                                                      <p:grpSp>
                                                        <p:nvGrpSpPr>
                                                          <p:cNvPr id="17" name="Group 16"/>
                                                          <p:cNvGrpSpPr/>
                                                          <p:nvPr/>
                                                        </p:nvGrpSpPr>
                                                        <p:grpSpPr>
                                                          <a:xfrm>
                                                            <a:off x="2555631" y="2391508"/>
                                                            <a:ext cx="7057292" cy="2512611"/>
                                                            <a:chOff x="2555631" y="2391508"/>
                                                            <a:chExt cx="7057292" cy="2512611"/>
                                                          </a:xfrm>
                                                        </p:grpSpPr>
                                                        <p:grpSp>
                                                          <p:nvGrpSpPr>
                                                            <p:cNvPr id="15" name="Group 14"/>
                                                            <p:cNvGrpSpPr/>
                                                            <p:nvPr/>
                                                          </p:nvGrpSpPr>
                                                          <p:grpSpPr>
                                                            <a:xfrm>
                                                              <a:off x="2555631" y="2391508"/>
                                                              <a:ext cx="7057292" cy="2512611"/>
                                                              <a:chOff x="2555631" y="2391508"/>
                                                              <a:chExt cx="7057292" cy="2512611"/>
                                                            </a:xfrm>
                                                          </p:grpSpPr>
                                                          <p:grpSp>
                                                            <p:nvGrpSpPr>
                                                              <p:cNvPr id="6" name="Group 5"/>
                                                              <p:cNvGrpSpPr/>
                                                              <p:nvPr/>
                                                            </p:nvGrpSpPr>
                                                            <p:grpSpPr>
                                                              <a:xfrm>
                                                                <a:off x="2555631" y="2391508"/>
                                                                <a:ext cx="7057292" cy="2500923"/>
                                                                <a:chOff x="2555631" y="2391508"/>
                                                                <a:chExt cx="7057292" cy="2500923"/>
                                                              </a:xfrm>
                                                            </p:grpSpPr>
                                                            <p:pic>
                                                              <p:nvPicPr>
                                                                <p:cNvPr id="4" name="Picture 3" descr="Labels for the various parts of the Apollo spacecraft" title="Apollo Spacecraft Diagram"/>
                                                                <p:cNvPicPr>
                                                                  <a:picLocks noChangeAspect="1"/>
                                                                </p:cNvPicPr>
                                                                <p:nvPr/>
                                                              </p:nvPicPr>
                                                              <p:blipFill rotWithShape="1">
                                                                <a:blip r:embed="rId3">
                                                                  <a:extLst>
                                                                    <a:ext uri="{28A0092B-C50C-407E-A947-70E740481C1C}">
                                                                      <a14:useLocalDpi xmlns:a14="http://schemas.microsoft.com/office/drawing/2010/main" val="0"/>
                                                                    </a:ext>
                                                                  </a:extLst>
                                                                </a:blip>
                                                                <a:srcRect l="11078" t="18843" r="8124" b="33848"/>
                                                                <a:stretch/>
                                                              </p:blipFill>
                                                              <p:spPr>
                                                                <a:xfrm>
                                                                  <a:off x="2555631" y="2391508"/>
                                                                  <a:ext cx="7057292" cy="2500923"/>
                                                                </a:xfrm>
                                                                <a:prstGeom prst="rect">
                                                                  <a:avLst/>
                                                                </a:prstGeom>
                                                              </p:spPr>
                                                            </p:pic>
                                                            <p:sp>
                                                              <p:nvSpPr>
                                                                <p:cNvPr id="5" name="Rectangle 4"/>
                                                                <p:cNvSpPr/>
                                                                <p:nvPr/>
                                                              </p:nvSpPr>
                                                              <p:spPr>
                                                                <a:xfrm>
                                                                  <a:off x="3212779" y="2391510"/>
                                                                  <a:ext cx="5110606"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91712" y="2594706"/>
                                                                  <a:ext cx="2047303"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59465" y="2520461"/>
                                                                  <a:ext cx="420720"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4827915">
                                                                  <a:off x="5649051" y="2621669"/>
                                                                  <a:ext cx="420720"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8757795" y="2391508"/>
                                                                <a:ext cx="855128"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659446" y="4521166"/>
                                                                <a:ext cx="889507" cy="3829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Engine Bell</a:t>
                                                                </a:r>
                                                              </a:p>
                                                            </p:txBody>
                                                          </p:sp>
                                                        </p:grpSp>
                                                        <p:sp>
                                                          <p:nvSpPr>
                                                            <p:cNvPr id="16" name="Rectangle 15"/>
                                                            <p:cNvSpPr/>
                                                            <p:nvPr/>
                                                          </p:nvSpPr>
                                                          <p:spPr>
                                                            <a:xfrm rot="4189037">
                                                              <a:off x="4337556" y="2506278"/>
                                                              <a:ext cx="420720" cy="338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3896559" y="2594706"/>
                                                            <a:ext cx="420720" cy="1255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rot="20902164">
                                                          <a:off x="3479628" y="2633784"/>
                                                          <a:ext cx="284092" cy="1518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rot="17894813">
                                                        <a:off x="2989242" y="2642396"/>
                                                        <a:ext cx="378886" cy="1780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rot="5400000">
                                                      <a:off x="2642583" y="3149928"/>
                                                      <a:ext cx="514504" cy="6571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5438691" y="4439137"/>
                                                    <a:ext cx="420720" cy="453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344292" y="4652205"/>
                                                    <a:ext cx="420720" cy="2402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rot="1942793">
                                                  <a:off x="5527359" y="4186530"/>
                                                  <a:ext cx="420720" cy="453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5159465" y="4798646"/>
                                                <a:ext cx="209704" cy="93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Parallelogram 33"/>
                                            <p:cNvSpPr/>
                                            <p:nvPr/>
                                          </p:nvSpPr>
                                          <p:spPr>
                                            <a:xfrm>
                                              <a:off x="5115516" y="4423507"/>
                                              <a:ext cx="238022" cy="156308"/>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5128204" y="4099165"/>
                                            <a:ext cx="108104" cy="2930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5159464" y="4204675"/>
                                          <a:ext cx="143555" cy="1875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p:cNvSpPr/>
                                      <p:nvPr/>
                                    </p:nvSpPr>
                                    <p:spPr>
                                      <a:xfrm rot="2134116">
                                        <a:off x="5963765" y="2626047"/>
                                        <a:ext cx="322659" cy="446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rot="656070" flipH="1">
                                      <a:off x="5152616" y="2713574"/>
                                      <a:ext cx="187969" cy="2020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Rectangle 50"/>
                                <p:cNvSpPr/>
                                <p:nvPr/>
                              </p:nvSpPr>
                              <p:spPr>
                                <a:xfrm>
                                  <a:off x="8980861" y="2659274"/>
                                  <a:ext cx="568092" cy="453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p:cNvSpPr/>
                              <p:nvPr/>
                            </p:nvSpPr>
                            <p:spPr>
                              <a:xfrm>
                                <a:off x="8893498" y="2808975"/>
                                <a:ext cx="261878" cy="453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8" name="Straight Arrow Connector 57"/>
                            <p:cNvCxnSpPr/>
                            <p:nvPr/>
                          </p:nvCxnSpPr>
                          <p:spPr>
                            <a:xfrm flipH="1">
                              <a:off x="8757137" y="2750622"/>
                              <a:ext cx="267300" cy="19908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p:cNvCxnSpPr/>
                            <p:nvPr/>
                          </p:nvCxnSpPr>
                          <p:spPr>
                            <a:xfrm flipH="1" flipV="1">
                              <a:off x="9024436" y="4324182"/>
                              <a:ext cx="1" cy="2860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sp>
                        <p:nvSpPr>
                          <p:cNvPr id="47" name="Rectangle 46"/>
                          <p:cNvSpPr/>
                          <p:nvPr/>
                        </p:nvSpPr>
                        <p:spPr>
                          <a:xfrm>
                            <a:off x="6834534" y="4749702"/>
                            <a:ext cx="781538" cy="3829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Thrusters</a:t>
                            </a:r>
                          </a:p>
                        </p:txBody>
                      </p:sp>
                      <p:sp>
                        <p:nvSpPr>
                          <p:cNvPr id="50" name="Rectangle 49"/>
                          <p:cNvSpPr/>
                          <p:nvPr/>
                        </p:nvSpPr>
                        <p:spPr>
                          <a:xfrm>
                            <a:off x="8873155" y="2419050"/>
                            <a:ext cx="739767" cy="317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High-Gain Antenna</a:t>
                            </a:r>
                          </a:p>
                        </p:txBody>
                      </p:sp>
                      <p:sp>
                        <p:nvSpPr>
                          <p:cNvPr id="55" name="Rectangle 54"/>
                          <p:cNvSpPr/>
                          <p:nvPr/>
                        </p:nvSpPr>
                        <p:spPr>
                          <a:xfrm>
                            <a:off x="5454320" y="4736122"/>
                            <a:ext cx="781538" cy="2657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Thrusters</a:t>
                            </a:r>
                          </a:p>
                        </p:txBody>
                      </p:sp>
                      <p:sp>
                        <p:nvSpPr>
                          <p:cNvPr id="56" name="Rectangle 55"/>
                          <p:cNvSpPr/>
                          <p:nvPr/>
                        </p:nvSpPr>
                        <p:spPr>
                          <a:xfrm>
                            <a:off x="4165738" y="2410766"/>
                            <a:ext cx="705574" cy="263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Thrusters</a:t>
                            </a:r>
                          </a:p>
                        </p:txBody>
                      </p:sp>
                    </p:grpSp>
                    <p:cxnSp>
                      <p:nvCxnSpPr>
                        <p:cNvPr id="69" name="Straight Arrow Connector 68"/>
                        <p:cNvCxnSpPr/>
                        <p:nvPr/>
                      </p:nvCxnSpPr>
                      <p:spPr>
                        <a:xfrm flipH="1" flipV="1">
                          <a:off x="6944042" y="4324182"/>
                          <a:ext cx="197889" cy="52135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flipH="1" flipV="1">
                          <a:off x="5201798" y="4798647"/>
                          <a:ext cx="276879" cy="6525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cxnSp>
                    <p:nvCxnSpPr>
                      <p:cNvPr id="79" name="Straight Arrow Connector 78"/>
                      <p:cNvCxnSpPr/>
                      <p:nvPr/>
                    </p:nvCxnSpPr>
                    <p:spPr>
                      <a:xfrm>
                        <a:off x="4629000" y="2628457"/>
                        <a:ext cx="233574" cy="7564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sp>
                  <p:nvSpPr>
                    <p:cNvPr id="37" name="Parallelogram 36"/>
                    <p:cNvSpPr/>
                    <p:nvPr/>
                  </p:nvSpPr>
                  <p:spPr>
                    <a:xfrm rot="16200000">
                      <a:off x="5055397" y="4136803"/>
                      <a:ext cx="351690" cy="143553"/>
                    </a:xfrm>
                    <a:prstGeom prst="parallelogram">
                      <a:avLst>
                        <a:gd name="adj" fmla="val 5041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Rectangle 86"/>
                  <p:cNvSpPr/>
                  <p:nvPr/>
                </p:nvSpPr>
                <p:spPr>
                  <a:xfrm>
                    <a:off x="3269142" y="4900243"/>
                    <a:ext cx="1137624" cy="221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Descent Stage</a:t>
                    </a:r>
                  </a:p>
                </p:txBody>
              </p:sp>
              <p:sp>
                <p:nvSpPr>
                  <p:cNvPr id="88" name="Rectangle 87"/>
                  <p:cNvSpPr/>
                  <p:nvPr/>
                </p:nvSpPr>
                <p:spPr>
                  <a:xfrm>
                    <a:off x="4475539" y="4917133"/>
                    <a:ext cx="948688" cy="20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Ascent Stage</a:t>
                    </a:r>
                  </a:p>
                </p:txBody>
              </p:sp>
            </p:grpSp>
            <p:sp>
              <p:nvSpPr>
                <p:cNvPr id="94" name="Rectangle 93"/>
                <p:cNvSpPr/>
                <p:nvPr/>
              </p:nvSpPr>
              <p:spPr>
                <a:xfrm>
                  <a:off x="5223843" y="1751535"/>
                  <a:ext cx="1882067" cy="2954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Command Module</a:t>
                  </a:r>
                </a:p>
              </p:txBody>
            </p:sp>
            <p:sp>
              <p:nvSpPr>
                <p:cNvPr id="95" name="Rectangle 94"/>
                <p:cNvSpPr/>
                <p:nvPr/>
              </p:nvSpPr>
              <p:spPr>
                <a:xfrm>
                  <a:off x="7461619" y="1721221"/>
                  <a:ext cx="1527359" cy="3166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Service Module</a:t>
                  </a:r>
                </a:p>
              </p:txBody>
            </p:sp>
            <p:sp>
              <p:nvSpPr>
                <p:cNvPr id="96" name="Left Bracket 95"/>
                <p:cNvSpPr/>
                <p:nvPr/>
              </p:nvSpPr>
              <p:spPr>
                <a:xfrm rot="5400000">
                  <a:off x="8050035" y="854064"/>
                  <a:ext cx="211200" cy="2603108"/>
                </a:xfrm>
                <a:prstGeom prst="lef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7" name="Left Bracket 96"/>
                <p:cNvSpPr/>
                <p:nvPr/>
              </p:nvSpPr>
              <p:spPr>
                <a:xfrm rot="5400000">
                  <a:off x="5937422" y="1445725"/>
                  <a:ext cx="218485" cy="1427078"/>
                </a:xfrm>
                <a:prstGeom prst="lef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100" name="Rectangle 99"/>
              <p:cNvSpPr/>
              <p:nvPr/>
            </p:nvSpPr>
            <p:spPr>
              <a:xfrm>
                <a:off x="992895" y="1849423"/>
                <a:ext cx="10356714" cy="5006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Rectangle 101"/>
            <p:cNvSpPr/>
            <p:nvPr/>
          </p:nvSpPr>
          <p:spPr>
            <a:xfrm>
              <a:off x="1900232" y="1970618"/>
              <a:ext cx="2738417" cy="26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Century Gothic" panose="020B0502020202020204" pitchFamily="34" charset="0"/>
                </a:rPr>
                <a:t>Antares Lunar Module</a:t>
              </a:r>
            </a:p>
          </p:txBody>
        </p:sp>
        <p:sp>
          <p:nvSpPr>
            <p:cNvPr id="103" name="Rectangle 102"/>
            <p:cNvSpPr/>
            <p:nvPr/>
          </p:nvSpPr>
          <p:spPr>
            <a:xfrm>
              <a:off x="6405640" y="1987927"/>
              <a:ext cx="1572256" cy="221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Century Gothic" panose="020B0502020202020204" pitchFamily="34" charset="0"/>
                </a:rPr>
                <a:t>Kitty Hawk</a:t>
              </a:r>
            </a:p>
          </p:txBody>
        </p:sp>
      </p:grpSp>
      <p:sp>
        <p:nvSpPr>
          <p:cNvPr id="9" name="Title 8" hidden="1"/>
          <p:cNvSpPr>
            <a:spLocks noGrp="1"/>
          </p:cNvSpPr>
          <p:nvPr>
            <p:ph type="title"/>
          </p:nvPr>
        </p:nvSpPr>
        <p:spPr/>
        <p:txBody>
          <a:bodyPr/>
          <a:lstStyle/>
          <a:p>
            <a:r>
              <a:rPr lang="en-US" dirty="0"/>
              <a:t>Apollo Spacecraft Design</a:t>
            </a:r>
          </a:p>
        </p:txBody>
      </p:sp>
    </p:spTree>
    <p:extLst>
      <p:ext uri="{BB962C8B-B14F-4D97-AF65-F5344CB8AC3E}">
        <p14:creationId xmlns:p14="http://schemas.microsoft.com/office/powerpoint/2010/main" val="1066648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p:cNvSpPr txBox="1">
            <a:spLocks/>
          </p:cNvSpPr>
          <p:nvPr/>
        </p:nvSpPr>
        <p:spPr>
          <a:xfrm>
            <a:off x="425339"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Docking Issues</a:t>
            </a:r>
          </a:p>
        </p:txBody>
      </p:sp>
      <p:sp>
        <p:nvSpPr>
          <p:cNvPr id="9" name="Content Placeholder 2"/>
          <p:cNvSpPr txBox="1">
            <a:spLocks/>
          </p:cNvSpPr>
          <p:nvPr/>
        </p:nvSpPr>
        <p:spPr>
          <a:xfrm>
            <a:off x="523167" y="3218787"/>
            <a:ext cx="4692113" cy="16879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6 attempts were required to achieve docking of the lunar module with the command module</a:t>
            </a:r>
          </a:p>
        </p:txBody>
      </p:sp>
      <p:sp>
        <p:nvSpPr>
          <p:cNvPr id="2" name="Title 1" hidden="1"/>
          <p:cNvSpPr>
            <a:spLocks noGrp="1"/>
          </p:cNvSpPr>
          <p:nvPr>
            <p:ph type="ctrTitle"/>
          </p:nvPr>
        </p:nvSpPr>
        <p:spPr/>
        <p:txBody>
          <a:bodyPr/>
          <a:lstStyle/>
          <a:p>
            <a:r>
              <a:rPr lang="en-US" dirty="0"/>
              <a:t>Overview</a:t>
            </a:r>
          </a:p>
        </p:txBody>
      </p:sp>
      <p:grpSp>
        <p:nvGrpSpPr>
          <p:cNvPr id="5" name="Group 4" descr="A diagram showing how the lunar module should dock with the command module." title="Docking System"/>
          <p:cNvGrpSpPr/>
          <p:nvPr/>
        </p:nvGrpSpPr>
        <p:grpSpPr>
          <a:xfrm>
            <a:off x="5604161" y="1241427"/>
            <a:ext cx="6587839" cy="5616574"/>
            <a:chOff x="6391241" y="1384490"/>
            <a:chExt cx="5544559" cy="4883388"/>
          </a:xfrm>
        </p:grpSpPr>
        <p:grpSp>
          <p:nvGrpSpPr>
            <p:cNvPr id="4" name="Group 3"/>
            <p:cNvGrpSpPr/>
            <p:nvPr/>
          </p:nvGrpSpPr>
          <p:grpSpPr>
            <a:xfrm>
              <a:off x="6391241" y="1384490"/>
              <a:ext cx="5544559" cy="4883388"/>
              <a:chOff x="6391241" y="1384490"/>
              <a:chExt cx="5544559" cy="4883388"/>
            </a:xfrm>
          </p:grpSpPr>
          <p:pic>
            <p:nvPicPr>
              <p:cNvPr id="3" name="Picture 2" descr="A diagram showing how the lunar module should dock with the command module." title="Docking Syst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241" y="1384490"/>
                <a:ext cx="5544559" cy="4883388"/>
              </a:xfrm>
              <a:prstGeom prst="rect">
                <a:avLst/>
              </a:prstGeom>
            </p:spPr>
          </p:pic>
          <p:sp>
            <p:nvSpPr>
              <p:cNvPr id="81" name="Rectangle 80"/>
              <p:cNvSpPr/>
              <p:nvPr/>
            </p:nvSpPr>
            <p:spPr>
              <a:xfrm>
                <a:off x="7711992" y="1874140"/>
                <a:ext cx="2035348" cy="2941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Century Gothic" panose="020B0502020202020204" pitchFamily="34" charset="0"/>
                  </a:rPr>
                  <a:t>Lunar module hatch</a:t>
                </a:r>
              </a:p>
            </p:txBody>
          </p:sp>
          <p:sp>
            <p:nvSpPr>
              <p:cNvPr id="83" name="Rectangle 82"/>
              <p:cNvSpPr/>
              <p:nvPr/>
            </p:nvSpPr>
            <p:spPr>
              <a:xfrm>
                <a:off x="8104498" y="5727425"/>
                <a:ext cx="1289426" cy="4059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1"/>
                  </a:solidFill>
                  <a:latin typeface="Century Gothic" panose="020B0502020202020204" pitchFamily="34" charset="0"/>
                </a:endParaRPr>
              </a:p>
            </p:txBody>
          </p:sp>
          <p:sp>
            <p:nvSpPr>
              <p:cNvPr id="84" name="Rectangle 83"/>
              <p:cNvSpPr/>
              <p:nvPr/>
            </p:nvSpPr>
            <p:spPr>
              <a:xfrm>
                <a:off x="8477061" y="2292533"/>
                <a:ext cx="1706021" cy="493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Century Gothic" panose="020B0502020202020204" pitchFamily="34" charset="0"/>
                  </a:rPr>
                  <a:t>Linear-shaped charge separation</a:t>
                </a:r>
              </a:p>
            </p:txBody>
          </p:sp>
          <p:sp>
            <p:nvSpPr>
              <p:cNvPr id="86" name="Rectangle 85"/>
              <p:cNvSpPr/>
              <p:nvPr/>
            </p:nvSpPr>
            <p:spPr>
              <a:xfrm>
                <a:off x="8193993" y="3207137"/>
                <a:ext cx="1430512" cy="3782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Century Gothic" panose="020B0502020202020204" pitchFamily="34" charset="0"/>
                  </a:rPr>
                  <a:t>Probe retractor</a:t>
                </a:r>
              </a:p>
            </p:txBody>
          </p:sp>
          <p:sp>
            <p:nvSpPr>
              <p:cNvPr id="87" name="Rectangle 86"/>
              <p:cNvSpPr/>
              <p:nvPr/>
            </p:nvSpPr>
            <p:spPr>
              <a:xfrm>
                <a:off x="6513276" y="2674356"/>
                <a:ext cx="780716" cy="278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Century Gothic" panose="020B0502020202020204" pitchFamily="34" charset="0"/>
                  </a:rPr>
                  <a:t>Drogue</a:t>
                </a:r>
              </a:p>
            </p:txBody>
          </p:sp>
          <p:sp>
            <p:nvSpPr>
              <p:cNvPr id="88" name="Rectangle 87"/>
              <p:cNvSpPr/>
              <p:nvPr/>
            </p:nvSpPr>
            <p:spPr>
              <a:xfrm>
                <a:off x="8282092" y="4212606"/>
                <a:ext cx="643239" cy="305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Century Gothic" panose="020B0502020202020204" pitchFamily="34" charset="0"/>
                  </a:rPr>
                  <a:t>Probe</a:t>
                </a:r>
              </a:p>
            </p:txBody>
          </p:sp>
          <p:sp>
            <p:nvSpPr>
              <p:cNvPr id="89" name="Rectangle 88"/>
              <p:cNvSpPr/>
              <p:nvPr/>
            </p:nvSpPr>
            <p:spPr>
              <a:xfrm>
                <a:off x="6825763" y="4891190"/>
                <a:ext cx="757921" cy="4148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Century Gothic" panose="020B0502020202020204" pitchFamily="34" charset="0"/>
                  </a:rPr>
                  <a:t>Spring</a:t>
                </a:r>
              </a:p>
              <a:p>
                <a:r>
                  <a:rPr lang="en-US" sz="1400" dirty="0">
                    <a:solidFill>
                      <a:schemeClr val="bg1"/>
                    </a:solidFill>
                    <a:latin typeface="Century Gothic" panose="020B0502020202020204" pitchFamily="34" charset="0"/>
                  </a:rPr>
                  <a:t>latch</a:t>
                </a:r>
              </a:p>
            </p:txBody>
          </p:sp>
          <p:sp>
            <p:nvSpPr>
              <p:cNvPr id="90" name="Rectangle 89"/>
              <p:cNvSpPr/>
              <p:nvPr/>
            </p:nvSpPr>
            <p:spPr>
              <a:xfrm>
                <a:off x="7510171" y="5010051"/>
                <a:ext cx="310149" cy="290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1"/>
                  </a:solidFill>
                  <a:latin typeface="Century Gothic" panose="020B0502020202020204" pitchFamily="34" charset="0"/>
                </a:endParaRPr>
              </a:p>
            </p:txBody>
          </p:sp>
          <p:sp>
            <p:nvSpPr>
              <p:cNvPr id="91" name="Rectangle 90"/>
              <p:cNvSpPr/>
              <p:nvPr/>
            </p:nvSpPr>
            <p:spPr>
              <a:xfrm>
                <a:off x="8627441" y="4589611"/>
                <a:ext cx="969691" cy="2879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Century Gothic" panose="020B0502020202020204" pitchFamily="34" charset="0"/>
                  </a:rPr>
                  <a:t>Pitch arm</a:t>
                </a:r>
              </a:p>
            </p:txBody>
          </p:sp>
          <p:sp>
            <p:nvSpPr>
              <p:cNvPr id="92" name="Rectangle 91"/>
              <p:cNvSpPr/>
              <p:nvPr/>
            </p:nvSpPr>
            <p:spPr>
              <a:xfrm>
                <a:off x="9126972" y="4918896"/>
                <a:ext cx="1056111" cy="20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Century Gothic" panose="020B0502020202020204" pitchFamily="34" charset="0"/>
                  </a:rPr>
                  <a:t>Attenuator</a:t>
                </a:r>
              </a:p>
            </p:txBody>
          </p:sp>
          <p:sp>
            <p:nvSpPr>
              <p:cNvPr id="93" name="Rectangle 92"/>
              <p:cNvSpPr/>
              <p:nvPr/>
            </p:nvSpPr>
            <p:spPr>
              <a:xfrm>
                <a:off x="9034352" y="5261317"/>
                <a:ext cx="1483005" cy="216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Century Gothic" panose="020B0502020202020204" pitchFamily="34" charset="0"/>
                  </a:rPr>
                  <a:t>Manual latches</a:t>
                </a:r>
              </a:p>
            </p:txBody>
          </p:sp>
          <p:sp>
            <p:nvSpPr>
              <p:cNvPr id="94" name="Rectangle 93"/>
              <p:cNvSpPr/>
              <p:nvPr/>
            </p:nvSpPr>
            <p:spPr>
              <a:xfrm>
                <a:off x="8848589" y="5851407"/>
                <a:ext cx="1756350" cy="281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Century Gothic" panose="020B0502020202020204" pitchFamily="34" charset="0"/>
                  </a:rPr>
                  <a:t>Command module</a:t>
                </a:r>
              </a:p>
            </p:txBody>
          </p:sp>
          <p:sp>
            <p:nvSpPr>
              <p:cNvPr id="95" name="Rectangle 94"/>
              <p:cNvSpPr/>
              <p:nvPr/>
            </p:nvSpPr>
            <p:spPr>
              <a:xfrm>
                <a:off x="11562550" y="3108842"/>
                <a:ext cx="373250" cy="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600" dirty="0">
                    <a:solidFill>
                      <a:schemeClr val="bg1"/>
                    </a:solidFill>
                    <a:latin typeface="Century Gothic" panose="020B0502020202020204" pitchFamily="34" charset="0"/>
                  </a:rPr>
                  <a:t>Seal</a:t>
                </a:r>
              </a:p>
            </p:txBody>
          </p:sp>
        </p:grpSp>
        <p:sp>
          <p:nvSpPr>
            <p:cNvPr id="85" name="Rectangle 84"/>
            <p:cNvSpPr/>
            <p:nvPr/>
          </p:nvSpPr>
          <p:spPr>
            <a:xfrm>
              <a:off x="9126971" y="2953250"/>
              <a:ext cx="1345837" cy="216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345048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image showing what the Moon looked like on February 5, 1971." title="Moon on February 5, 1971"/>
          <p:cNvPicPr>
            <a:picLocks noChangeAspect="1"/>
          </p:cNvPicPr>
          <p:nvPr/>
        </p:nvPicPr>
        <p:blipFill rotWithShape="1">
          <a:blip r:embed="rId3">
            <a:extLst>
              <a:ext uri="{28A0092B-C50C-407E-A947-70E740481C1C}">
                <a14:useLocalDpi xmlns:a14="http://schemas.microsoft.com/office/drawing/2010/main" val="0"/>
              </a:ext>
            </a:extLst>
          </a:blip>
          <a:srcRect l="22155" t="920" r="22155" b="1303"/>
          <a:stretch/>
        </p:blipFill>
        <p:spPr>
          <a:xfrm>
            <a:off x="2779987" y="0"/>
            <a:ext cx="6632027" cy="6549898"/>
          </a:xfrm>
          <a:prstGeom prst="rect">
            <a:avLst/>
          </a:prstGeom>
        </p:spPr>
      </p:pic>
      <p:sp>
        <p:nvSpPr>
          <p:cNvPr id="5" name="TextBox 4"/>
          <p:cNvSpPr txBox="1"/>
          <p:nvPr/>
        </p:nvSpPr>
        <p:spPr>
          <a:xfrm>
            <a:off x="3938229" y="6365557"/>
            <a:ext cx="4315546" cy="492443"/>
          </a:xfrm>
          <a:prstGeom prst="rect">
            <a:avLst/>
          </a:prstGeom>
          <a:noFill/>
        </p:spPr>
        <p:txBody>
          <a:bodyPr wrap="square" rtlCol="0">
            <a:spAutoFit/>
          </a:bodyPr>
          <a:lstStyle/>
          <a:p>
            <a:r>
              <a:rPr lang="en-US" sz="2600" dirty="0">
                <a:latin typeface="Century Gothic" panose="020B0502020202020204" pitchFamily="34" charset="0"/>
              </a:rPr>
              <a:t>Moon on February 5, 1971</a:t>
            </a:r>
          </a:p>
        </p:txBody>
      </p:sp>
      <p:sp>
        <p:nvSpPr>
          <p:cNvPr id="3" name="Title 2" hidden="1"/>
          <p:cNvSpPr>
            <a:spLocks noGrp="1"/>
          </p:cNvSpPr>
          <p:nvPr>
            <p:ph type="ctrTitle"/>
          </p:nvPr>
        </p:nvSpPr>
        <p:spPr/>
        <p:txBody>
          <a:bodyPr/>
          <a:lstStyle/>
          <a:p>
            <a:r>
              <a:rPr lang="en-US" dirty="0"/>
              <a:t>Apollo 12 Landing Site</a:t>
            </a:r>
          </a:p>
        </p:txBody>
      </p:sp>
    </p:spTree>
    <p:extLst>
      <p:ext uri="{BB962C8B-B14F-4D97-AF65-F5344CB8AC3E}">
        <p14:creationId xmlns:p14="http://schemas.microsoft.com/office/powerpoint/2010/main" val="3996165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An image showing the Fra Mauro formation on the Moon." title="Fra Mauro Formation"/>
          <p:cNvGrpSpPr/>
          <p:nvPr/>
        </p:nvGrpSpPr>
        <p:grpSpPr>
          <a:xfrm>
            <a:off x="2692948" y="51895"/>
            <a:ext cx="6806105" cy="6806105"/>
            <a:chOff x="-851340" y="51895"/>
            <a:chExt cx="6806105" cy="6806105"/>
          </a:xfrm>
        </p:grpSpPr>
        <p:pic>
          <p:nvPicPr>
            <p:cNvPr id="3" name="Picture 2" descr="An image showing the Fra Mauro formation on the Moon." title="Fra Mauro Formation"/>
            <p:cNvPicPr>
              <a:picLocks noChangeAspect="1"/>
            </p:cNvPicPr>
            <p:nvPr/>
          </p:nvPicPr>
          <p:blipFill>
            <a:blip r:embed="rId3"/>
            <a:stretch>
              <a:fillRect/>
            </a:stretch>
          </p:blipFill>
          <p:spPr>
            <a:xfrm>
              <a:off x="-851340" y="51895"/>
              <a:ext cx="6806105" cy="6806105"/>
            </a:xfrm>
            <a:prstGeom prst="rect">
              <a:avLst/>
            </a:prstGeom>
          </p:spPr>
        </p:pic>
        <p:cxnSp>
          <p:nvCxnSpPr>
            <p:cNvPr id="6" name="Straight Arrow Connector 5"/>
            <p:cNvCxnSpPr/>
            <p:nvPr/>
          </p:nvCxnSpPr>
          <p:spPr>
            <a:xfrm>
              <a:off x="1986454" y="1914366"/>
              <a:ext cx="811759" cy="424194"/>
            </a:xfrm>
            <a:prstGeom prst="straightConnector1">
              <a:avLst/>
            </a:prstGeom>
            <a:ln w="2857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7" name="Title 11"/>
          <p:cNvSpPr txBox="1">
            <a:spLocks/>
          </p:cNvSpPr>
          <p:nvPr/>
        </p:nvSpPr>
        <p:spPr>
          <a:xfrm>
            <a:off x="814220" y="214627"/>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Fra Mauro Formation</a:t>
            </a:r>
          </a:p>
        </p:txBody>
      </p:sp>
      <p:sp>
        <p:nvSpPr>
          <p:cNvPr id="2" name="Title 1" hidden="1"/>
          <p:cNvSpPr>
            <a:spLocks noGrp="1"/>
          </p:cNvSpPr>
          <p:nvPr>
            <p:ph type="ctrTitle"/>
          </p:nvPr>
        </p:nvSpPr>
        <p:spPr/>
        <p:txBody>
          <a:bodyPr/>
          <a:lstStyle/>
          <a:p>
            <a:r>
              <a:rPr lang="en-US" dirty="0"/>
              <a:t>Overview</a:t>
            </a:r>
          </a:p>
        </p:txBody>
      </p:sp>
    </p:spTree>
    <p:extLst>
      <p:ext uri="{BB962C8B-B14F-4D97-AF65-F5344CB8AC3E}">
        <p14:creationId xmlns:p14="http://schemas.microsoft.com/office/powerpoint/2010/main" val="3871464331"/>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CC3E5"/>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54569</TotalTime>
  <Words>7854</Words>
  <Application>Microsoft Office PowerPoint</Application>
  <PresentationFormat>Widescreen</PresentationFormat>
  <Paragraphs>449</Paragraphs>
  <Slides>42</Slides>
  <Notes>42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Century Gothic</vt:lpstr>
      <vt:lpstr>Office Theme</vt:lpstr>
      <vt:lpstr>Apollo 14</vt:lpstr>
      <vt:lpstr>NASA Press Releases</vt:lpstr>
      <vt:lpstr>Overview</vt:lpstr>
      <vt:lpstr>Launch</vt:lpstr>
      <vt:lpstr>Saturn V Size Comparison</vt:lpstr>
      <vt:lpstr>Apollo Spacecraft Design</vt:lpstr>
      <vt:lpstr>Overview</vt:lpstr>
      <vt:lpstr>Apollo 12 Landing Site</vt:lpstr>
      <vt:lpstr>Overview</vt:lpstr>
      <vt:lpstr>Pete Conrad stepping on the lunar surface</vt:lpstr>
      <vt:lpstr>Pete Conrad coming down the ladder from the lunar module</vt:lpstr>
      <vt:lpstr>Pete Conrad coming down the ladder from the lunar module</vt:lpstr>
      <vt:lpstr>Apollo Lunar Surface Experiment Package</vt:lpstr>
      <vt:lpstr>Surface Experiments on the Moon</vt:lpstr>
      <vt:lpstr>Apollo Lunar Surface Experiment Package</vt:lpstr>
      <vt:lpstr>Apollo Lunar Surface Experiment Package</vt:lpstr>
      <vt:lpstr>Apollo Lunar Surface Experiment Package</vt:lpstr>
      <vt:lpstr>Pete Conrad coming down the ladder from the lunar module</vt:lpstr>
      <vt:lpstr>Pete Conrad coming down the ladder from the lunar module</vt:lpstr>
      <vt:lpstr>Pete Conrad coming down the ladder from the lunar module</vt:lpstr>
      <vt:lpstr>Pete Conrad coming down the ladder from the lunar module</vt:lpstr>
      <vt:lpstr>Pete Conrad coming down the ladder from the lunar module</vt:lpstr>
      <vt:lpstr>Pete Conrad coming down the ladder from the lunar module</vt:lpstr>
      <vt:lpstr>Pete Conrad coming down the ladder from the lunar module</vt:lpstr>
      <vt:lpstr>Pete Conrad coming down the ladder from the lunar module</vt:lpstr>
      <vt:lpstr>Apollo 12 Traverses</vt:lpstr>
      <vt:lpstr>Apollo 12 Traverses</vt:lpstr>
      <vt:lpstr>Apollo 12 landing site, as imaged by the Lunar Reconnaissance Orbiter Camera</vt:lpstr>
      <vt:lpstr>Surface Experiments on the Moon</vt:lpstr>
      <vt:lpstr>Splashdown</vt:lpstr>
      <vt:lpstr>Quarantine</vt:lpstr>
      <vt:lpstr>Returned Samples</vt:lpstr>
      <vt:lpstr>By the Numbers</vt:lpstr>
      <vt:lpstr>Apollo 12 Command Module</vt:lpstr>
      <vt:lpstr>Pete Conrad coming down the ladder from the lunar module</vt:lpstr>
      <vt:lpstr>More Info</vt:lpstr>
      <vt:lpstr>Apollo Landing Sites</vt:lpstr>
      <vt:lpstr>Apollo 11 Traverses</vt:lpstr>
      <vt:lpstr>Apollo 12 Traverses</vt:lpstr>
      <vt:lpstr>Apollo 17 Traverses</vt:lpstr>
      <vt:lpstr>JFK’s Speech</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Staci T</dc:creator>
  <cp:lastModifiedBy>Tiedeken, Staci L. (GSFC-690.0)[ADNET SYSTEMS INC]</cp:lastModifiedBy>
  <cp:revision>334</cp:revision>
  <dcterms:created xsi:type="dcterms:W3CDTF">2019-04-27T20:19:51Z</dcterms:created>
  <dcterms:modified xsi:type="dcterms:W3CDTF">2023-01-03T21:00:45Z</dcterms:modified>
</cp:coreProperties>
</file>