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41"/>
  </p:notesMasterIdLst>
  <p:sldIdLst>
    <p:sldId id="258" r:id="rId2"/>
    <p:sldId id="262" r:id="rId3"/>
    <p:sldId id="310" r:id="rId4"/>
    <p:sldId id="261" r:id="rId5"/>
    <p:sldId id="316" r:id="rId6"/>
    <p:sldId id="291" r:id="rId7"/>
    <p:sldId id="290" r:id="rId8"/>
    <p:sldId id="311" r:id="rId9"/>
    <p:sldId id="295" r:id="rId10"/>
    <p:sldId id="308" r:id="rId11"/>
    <p:sldId id="322" r:id="rId12"/>
    <p:sldId id="327" r:id="rId13"/>
    <p:sldId id="280" r:id="rId14"/>
    <p:sldId id="324" r:id="rId15"/>
    <p:sldId id="328" r:id="rId16"/>
    <p:sldId id="313" r:id="rId17"/>
    <p:sldId id="325" r:id="rId18"/>
    <p:sldId id="329" r:id="rId19"/>
    <p:sldId id="335" r:id="rId20"/>
    <p:sldId id="278" r:id="rId21"/>
    <p:sldId id="323" r:id="rId22"/>
    <p:sldId id="336" r:id="rId23"/>
    <p:sldId id="330" r:id="rId24"/>
    <p:sldId id="331" r:id="rId25"/>
    <p:sldId id="318" r:id="rId26"/>
    <p:sldId id="315" r:id="rId27"/>
    <p:sldId id="334" r:id="rId28"/>
    <p:sldId id="312" r:id="rId29"/>
    <p:sldId id="326" r:id="rId30"/>
    <p:sldId id="320" r:id="rId31"/>
    <p:sldId id="332" r:id="rId32"/>
    <p:sldId id="266" r:id="rId33"/>
    <p:sldId id="281" r:id="rId34"/>
    <p:sldId id="272" r:id="rId35"/>
    <p:sldId id="265" r:id="rId36"/>
    <p:sldId id="298" r:id="rId37"/>
    <p:sldId id="267" r:id="rId38"/>
    <p:sldId id="294" r:id="rId39"/>
    <p:sldId id="28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7101" autoAdjust="0"/>
  </p:normalViewPr>
  <p:slideViewPr>
    <p:cSldViewPr snapToGrid="0">
      <p:cViewPr varScale="1">
        <p:scale>
          <a:sx n="99" d="100"/>
          <a:sy n="99" d="100"/>
        </p:scale>
        <p:origin x="942" y="84"/>
      </p:cViewPr>
      <p:guideLst/>
    </p:cSldViewPr>
  </p:slideViewPr>
  <p:notesTextViewPr>
    <p:cViewPr>
      <p:scale>
        <a:sx n="1" d="1"/>
        <a:sy n="1" d="1"/>
      </p:scale>
      <p:origin x="0" y="-26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C3662-0B42-43C1-9ADA-6420492C40C4}"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AAB96-40DE-4BDD-8D7D-DC35DB9F27B9}" type="slidenum">
              <a:rPr lang="en-US" smtClean="0"/>
              <a:t>‹#›</a:t>
            </a:fld>
            <a:endParaRPr lang="en-US"/>
          </a:p>
        </p:txBody>
      </p:sp>
    </p:spTree>
    <p:extLst>
      <p:ext uri="{BB962C8B-B14F-4D97-AF65-F5344CB8AC3E}">
        <p14:creationId xmlns:p14="http://schemas.microsoft.com/office/powerpoint/2010/main" val="41945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a:t>
            </a:r>
            <a:r>
              <a:rPr lang="en-US" i="1" dirty="0"/>
              <a:t>NASA</a:t>
            </a:r>
            <a:r>
              <a:rPr lang="en-US" i="0" baseline="0" dirty="0"/>
              <a:t> </a:t>
            </a:r>
            <a:r>
              <a:rPr lang="en-US" i="0" baseline="0" dirty="0">
                <a:sym typeface="Wingdings" panose="05000000000000000000" pitchFamily="2" charset="2"/>
              </a:rPr>
              <a:t> </a:t>
            </a:r>
            <a:r>
              <a:rPr lang="en-US" sz="1200" b="0" i="0" kern="1200" dirty="0">
                <a:solidFill>
                  <a:schemeClr val="tx1"/>
                </a:solidFill>
                <a:effectLst/>
                <a:latin typeface="+mn-lt"/>
                <a:ea typeface="+mn-ea"/>
                <a:cs typeface="+mn-cs"/>
              </a:rPr>
              <a:t>The Apollo 13 Command &amp; Service Module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CSM) and Escape Tower from the Mobile Service Structure, March 25, 1970. Research by J.L. Pickering. (Image identification: KSC-70C-1049); </a:t>
            </a:r>
            <a:r>
              <a:rPr lang="en-US" sz="1200" b="0" i="1" kern="1200" dirty="0">
                <a:solidFill>
                  <a:schemeClr val="tx1"/>
                </a:solidFill>
                <a:effectLst/>
                <a:latin typeface="+mn-lt"/>
                <a:ea typeface="+mn-ea"/>
                <a:cs typeface="+mn-cs"/>
              </a:rPr>
              <a:t>https://www.hq.nasa.gov/alsj/a13/images13.html</a:t>
            </a:r>
            <a:endParaRPr lang="en-US" i="1" dirty="0"/>
          </a:p>
          <a:p>
            <a:r>
              <a:rPr lang="en-US" sz="1200" b="0" i="0" kern="1200" dirty="0">
                <a:solidFill>
                  <a:schemeClr val="tx1"/>
                </a:solidFill>
                <a:effectLst/>
                <a:latin typeface="+mn-lt"/>
                <a:ea typeface="+mn-ea"/>
                <a:cs typeface="+mn-cs"/>
              </a:rPr>
              <a:t>-</a:t>
            </a:r>
            <a:r>
              <a:rPr lang="en-US" dirty="0"/>
              <a:t>For mission</a:t>
            </a:r>
            <a:r>
              <a:rPr lang="en-US" baseline="0" dirty="0"/>
              <a:t> patch image, see </a:t>
            </a:r>
            <a:r>
              <a:rPr lang="en-US" i="1" baseline="0" dirty="0"/>
              <a:t>https://history.nasa.gov/apollo_patches.html</a:t>
            </a:r>
            <a:endParaRPr lang="en-US" i="0" baseline="0" dirty="0"/>
          </a:p>
          <a:p>
            <a:r>
              <a:rPr lang="en-US" i="0" baseline="0" dirty="0"/>
              <a:t>-Tips:</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You do not need to use everything in this presentation!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Feel</a:t>
            </a:r>
            <a:r>
              <a:rPr lang="en-US" baseline="0" dirty="0"/>
              <a:t> free to alter/edit this presentation to fit your specific needs/audience</a:t>
            </a:r>
          </a:p>
          <a:p>
            <a:r>
              <a:rPr lang="en-US" i="0" baseline="0" dirty="0"/>
              <a:t>-</a:t>
            </a:r>
            <a:r>
              <a:rPr lang="en-US" sz="1200" b="0" i="0" kern="1200" baseline="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f you have any questions, please contact presentation author Staci Tiedeken (staci.l.tiedeken@nasa.gov, NASA GSFC)</a:t>
            </a:r>
            <a:endParaRPr lang="en-US" i="0" baseline="0" dirty="0"/>
          </a:p>
          <a:p>
            <a:r>
              <a:rPr lang="en-US" i="0" baseline="0" dirty="0"/>
              <a:t>-Updated January 2023</a:t>
            </a:r>
          </a:p>
        </p:txBody>
      </p:sp>
      <p:sp>
        <p:nvSpPr>
          <p:cNvPr id="4" name="Slide Number Placeholder 3"/>
          <p:cNvSpPr>
            <a:spLocks noGrp="1"/>
          </p:cNvSpPr>
          <p:nvPr>
            <p:ph type="sldNum" sz="quarter" idx="10"/>
          </p:nvPr>
        </p:nvSpPr>
        <p:spPr/>
        <p:txBody>
          <a:bodyPr/>
          <a:lstStyle/>
          <a:p>
            <a:fld id="{7A5AAB96-40DE-4BDD-8D7D-DC35DB9F27B9}" type="slidenum">
              <a:rPr lang="en-US" smtClean="0"/>
              <a:t>1</a:t>
            </a:fld>
            <a:endParaRPr lang="en-US"/>
          </a:p>
        </p:txBody>
      </p:sp>
    </p:spTree>
    <p:extLst>
      <p:ext uri="{BB962C8B-B14F-4D97-AF65-F5344CB8AC3E}">
        <p14:creationId xmlns:p14="http://schemas.microsoft.com/office/powerpoint/2010/main" val="190508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1" dirty="0"/>
              <a:t>NASA</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-Jack Swigert forgot to file his federal income tax return (due April 15) because of the last minute crew change/rush</a:t>
            </a:r>
            <a:r>
              <a:rPr lang="en-US" i="0" baseline="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This is noted in this transcript from the mission (which also includes the traditional news report of what was happening at the time).</a:t>
            </a:r>
            <a:endParaRPr lang="en-US" i="0" dirty="0"/>
          </a:p>
          <a:p>
            <a:r>
              <a:rPr lang="en-US" i="0" dirty="0"/>
              <a:t>-Transcript</a:t>
            </a:r>
            <a:r>
              <a:rPr lang="en-US" i="0" baseline="0" dirty="0"/>
              <a:t> between Apollo 13 astronauts and Houston Mission Control (times are elapsed time after launch):</a:t>
            </a:r>
          </a:p>
          <a:p>
            <a:r>
              <a:rPr lang="en-US" sz="1200" b="1" i="0" kern="1200" dirty="0">
                <a:solidFill>
                  <a:schemeClr val="tx1"/>
                </a:solidFill>
                <a:effectLst/>
                <a:latin typeface="+mn-lt"/>
                <a:ea typeface="+mn-ea"/>
                <a:cs typeface="+mn-cs"/>
              </a:rPr>
              <a:t>024:18:10 </a:t>
            </a:r>
            <a:r>
              <a:rPr lang="en-US" sz="1200" b="0" i="0" kern="1200" dirty="0">
                <a:solidFill>
                  <a:schemeClr val="tx1"/>
                </a:solidFill>
                <a:effectLst/>
                <a:latin typeface="+mn-lt"/>
                <a:ea typeface="+mn-ea"/>
                <a:cs typeface="+mn-cs"/>
              </a:rPr>
              <a:t>Kerwin: Okay. Some truck lines are being struck in the Midwest, and the school teachers have walked off the job in Minneapolis. Today's favorite pastime across the - Uh oh; have you guys completed your income tax?</a:t>
            </a:r>
          </a:p>
          <a:p>
            <a:r>
              <a:rPr lang="en-US" sz="1200" b="0" i="1" kern="1200" dirty="0">
                <a:solidFill>
                  <a:schemeClr val="tx1"/>
                </a:solidFill>
                <a:effectLst/>
                <a:latin typeface="+mn-lt"/>
                <a:ea typeface="+mn-ea"/>
                <a:cs typeface="+mn-cs"/>
              </a:rPr>
              <a:t>[The Minneapolis Strike of April 1970 saw pay rises and wider rights for bargaining among the civil servants in the state.]</a:t>
            </a:r>
          </a:p>
          <a:p>
            <a:r>
              <a:rPr lang="en-US" sz="1200" b="1" i="0" kern="1200" dirty="0">
                <a:solidFill>
                  <a:schemeClr val="tx1"/>
                </a:solidFill>
                <a:effectLst/>
                <a:latin typeface="+mn-lt"/>
                <a:ea typeface="+mn-ea"/>
                <a:cs typeface="+mn-cs"/>
              </a:rPr>
              <a:t>024:18:28 </a:t>
            </a:r>
            <a:r>
              <a:rPr lang="en-US" sz="1200" b="0" i="0" kern="1200" dirty="0">
                <a:solidFill>
                  <a:schemeClr val="tx1"/>
                </a:solidFill>
                <a:effectLst/>
                <a:latin typeface="+mn-lt"/>
                <a:ea typeface="+mn-ea"/>
                <a:cs typeface="+mn-cs"/>
              </a:rPr>
              <a:t>Lovell: How do I apply for an extension?</a:t>
            </a:r>
          </a:p>
          <a:p>
            <a:r>
              <a:rPr lang="en-US" sz="1200" b="1" i="0" kern="1200" dirty="0">
                <a:solidFill>
                  <a:schemeClr val="tx1"/>
                </a:solidFill>
                <a:effectLst/>
                <a:latin typeface="+mn-lt"/>
                <a:ea typeface="+mn-ea"/>
                <a:cs typeface="+mn-cs"/>
              </a:rPr>
              <a:t>024:18:31 </a:t>
            </a:r>
            <a:r>
              <a:rPr lang="en-US" sz="1200" b="0" i="0" kern="1200" dirty="0">
                <a:solidFill>
                  <a:schemeClr val="tx1"/>
                </a:solidFill>
                <a:effectLst/>
                <a:latin typeface="+mn-lt"/>
                <a:ea typeface="+mn-ea"/>
                <a:cs typeface="+mn-cs"/>
              </a:rPr>
              <a:t>Kerwin: [Laughter.]</a:t>
            </a:r>
          </a:p>
          <a:p>
            <a:r>
              <a:rPr lang="en-US" sz="1200" b="1" i="0" kern="1200" dirty="0">
                <a:solidFill>
                  <a:schemeClr val="tx1"/>
                </a:solidFill>
                <a:effectLst/>
                <a:latin typeface="+mn-lt"/>
                <a:ea typeface="+mn-ea"/>
                <a:cs typeface="+mn-cs"/>
              </a:rPr>
              <a:t>024:18:32 </a:t>
            </a:r>
            <a:r>
              <a:rPr lang="en-US" sz="1200" b="0" i="0" kern="1200" dirty="0">
                <a:solidFill>
                  <a:schemeClr val="tx1"/>
                </a:solidFill>
                <a:effectLst/>
                <a:latin typeface="+mn-lt"/>
                <a:ea typeface="+mn-ea"/>
                <a:cs typeface="+mn-cs"/>
              </a:rPr>
              <a:t>Swigert: Yeah, Joe. I got to - hey, listen - It </a:t>
            </a:r>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too funny; things kind of happened real fast down there, and I do need an extension.</a:t>
            </a:r>
          </a:p>
          <a:p>
            <a:r>
              <a:rPr lang="en-US" sz="1200" b="1" i="0" kern="1200" dirty="0">
                <a:solidFill>
                  <a:schemeClr val="tx1"/>
                </a:solidFill>
                <a:effectLst/>
                <a:latin typeface="+mn-lt"/>
                <a:ea typeface="+mn-ea"/>
                <a:cs typeface="+mn-cs"/>
              </a:rPr>
              <a:t>024:18:43 </a:t>
            </a:r>
            <a:r>
              <a:rPr lang="en-US" sz="1200" b="0" i="0" kern="1200" dirty="0">
                <a:solidFill>
                  <a:schemeClr val="tx1"/>
                </a:solidFill>
                <a:effectLst/>
                <a:latin typeface="+mn-lt"/>
                <a:ea typeface="+mn-ea"/>
                <a:cs typeface="+mn-cs"/>
              </a:rPr>
              <a:t>Kerwin: [Laughter.]</a:t>
            </a:r>
          </a:p>
          <a:p>
            <a:r>
              <a:rPr lang="en-US" sz="1200" b="1" i="0" kern="1200" dirty="0">
                <a:solidFill>
                  <a:schemeClr val="tx1"/>
                </a:solidFill>
                <a:effectLst/>
                <a:latin typeface="+mn-lt"/>
                <a:ea typeface="+mn-ea"/>
                <a:cs typeface="+mn-cs"/>
              </a:rPr>
              <a:t>024:18:44 </a:t>
            </a:r>
            <a:r>
              <a:rPr lang="en-US" sz="1200" b="0" i="0" kern="1200" dirty="0">
                <a:solidFill>
                  <a:schemeClr val="tx1"/>
                </a:solidFill>
                <a:effectLst/>
                <a:latin typeface="+mn-lt"/>
                <a:ea typeface="+mn-ea"/>
                <a:cs typeface="+mn-cs"/>
              </a:rPr>
              <a:t>Swigert: I didn't get mine filed. I'm really serious; would you...</a:t>
            </a:r>
          </a:p>
          <a:p>
            <a:r>
              <a:rPr lang="en-US" sz="1200" b="1" i="0" kern="1200" dirty="0">
                <a:solidFill>
                  <a:schemeClr val="tx1"/>
                </a:solidFill>
                <a:effectLst/>
                <a:latin typeface="+mn-lt"/>
                <a:ea typeface="+mn-ea"/>
                <a:cs typeface="+mn-cs"/>
              </a:rPr>
              <a:t>024:18:47 </a:t>
            </a:r>
            <a:r>
              <a:rPr lang="en-US" sz="1200" b="0" i="0" kern="1200" dirty="0">
                <a:solidFill>
                  <a:schemeClr val="tx1"/>
                </a:solidFill>
                <a:effectLst/>
                <a:latin typeface="+mn-lt"/>
                <a:ea typeface="+mn-ea"/>
                <a:cs typeface="+mn-cs"/>
              </a:rPr>
              <a:t>Kerwin: You're breaking up the room down here.</a:t>
            </a:r>
          </a:p>
          <a:p>
            <a:r>
              <a:rPr lang="en-US" sz="1200" b="0" i="1" kern="1200" dirty="0">
                <a:solidFill>
                  <a:schemeClr val="tx1"/>
                </a:solidFill>
                <a:effectLst/>
                <a:latin typeface="+mn-lt"/>
                <a:ea typeface="+mn-ea"/>
                <a:cs typeface="+mn-cs"/>
              </a:rPr>
              <a:t>[Laughter is heard in the background on the open </a:t>
            </a:r>
            <a:r>
              <a:rPr lang="en-US" sz="1200" b="0" i="1" kern="1200" dirty="0" err="1">
                <a:solidFill>
                  <a:schemeClr val="tx1"/>
                </a:solidFill>
                <a:effectLst/>
                <a:latin typeface="+mn-lt"/>
                <a:ea typeface="+mn-ea"/>
                <a:cs typeface="+mn-cs"/>
              </a:rPr>
              <a:t>comm</a:t>
            </a:r>
            <a:r>
              <a:rPr lang="en-US" sz="1200" b="0" i="1" kern="1200" dirty="0">
                <a:solidFill>
                  <a:schemeClr val="tx1"/>
                </a:solidFill>
                <a:effectLst/>
                <a:latin typeface="+mn-lt"/>
                <a:ea typeface="+mn-ea"/>
                <a:cs typeface="+mn-cs"/>
              </a:rPr>
              <a:t> loop, from Mission Control enjoying the news about Jack's taxes.]</a:t>
            </a:r>
          </a:p>
          <a:p>
            <a:r>
              <a:rPr lang="en-US" sz="1200" b="1" i="0" kern="1200" dirty="0">
                <a:solidFill>
                  <a:schemeClr val="tx1"/>
                </a:solidFill>
                <a:effectLst/>
                <a:latin typeface="+mn-lt"/>
                <a:ea typeface="+mn-ea"/>
                <a:cs typeface="+mn-cs"/>
              </a:rPr>
              <a:t>024:18:49 </a:t>
            </a:r>
            <a:r>
              <a:rPr lang="en-US" sz="1200" b="0" i="0" kern="1200" dirty="0">
                <a:solidFill>
                  <a:schemeClr val="tx1"/>
                </a:solidFill>
                <a:effectLst/>
                <a:latin typeface="+mn-lt"/>
                <a:ea typeface="+mn-ea"/>
                <a:cs typeface="+mn-cs"/>
              </a:rPr>
              <a:t>Swigert: ...because I may be spending time in a...</a:t>
            </a:r>
          </a:p>
          <a:p>
            <a:r>
              <a:rPr lang="en-US" sz="1200" b="1" i="0" kern="1200" dirty="0">
                <a:solidFill>
                  <a:schemeClr val="tx1"/>
                </a:solidFill>
                <a:effectLst/>
                <a:latin typeface="+mn-lt"/>
                <a:ea typeface="+mn-ea"/>
                <a:cs typeface="+mn-cs"/>
              </a:rPr>
              <a:t>024:18:51 </a:t>
            </a:r>
            <a:r>
              <a:rPr lang="en-US" sz="1200" b="0" i="0" kern="1200" dirty="0">
                <a:solidFill>
                  <a:schemeClr val="tx1"/>
                </a:solidFill>
                <a:effectLst/>
                <a:latin typeface="+mn-lt"/>
                <a:ea typeface="+mn-ea"/>
                <a:cs typeface="+mn-cs"/>
              </a:rPr>
              <a:t>Kerwin: We'll see...</a:t>
            </a:r>
          </a:p>
          <a:p>
            <a:r>
              <a:rPr lang="en-US" sz="1200" b="1" i="0" kern="1200" dirty="0">
                <a:solidFill>
                  <a:schemeClr val="tx1"/>
                </a:solidFill>
                <a:effectLst/>
                <a:latin typeface="+mn-lt"/>
                <a:ea typeface="+mn-ea"/>
                <a:cs typeface="+mn-cs"/>
              </a:rPr>
              <a:t>024:18:52 </a:t>
            </a:r>
            <a:r>
              <a:rPr lang="en-US" sz="1200" b="0" i="0" kern="1200" dirty="0">
                <a:solidFill>
                  <a:schemeClr val="tx1"/>
                </a:solidFill>
                <a:effectLst/>
                <a:latin typeface="+mn-lt"/>
                <a:ea typeface="+mn-ea"/>
                <a:cs typeface="+mn-cs"/>
              </a:rPr>
              <a:t>Swigert: I may be spending time in a - I may be spending time in another quarantine besides the one that they are planning for me.</a:t>
            </a:r>
          </a:p>
          <a:p>
            <a:r>
              <a:rPr lang="en-US" sz="1200" b="1" i="0" kern="1200" dirty="0">
                <a:solidFill>
                  <a:schemeClr val="tx1"/>
                </a:solidFill>
                <a:effectLst/>
                <a:latin typeface="+mn-lt"/>
                <a:ea typeface="+mn-ea"/>
                <a:cs typeface="+mn-cs"/>
              </a:rPr>
              <a:t>024:18:59 </a:t>
            </a:r>
            <a:r>
              <a:rPr lang="en-US" sz="1200" b="0" i="0" kern="1200" dirty="0">
                <a:solidFill>
                  <a:schemeClr val="tx1"/>
                </a:solidFill>
                <a:effectLst/>
                <a:latin typeface="+mn-lt"/>
                <a:ea typeface="+mn-ea"/>
                <a:cs typeface="+mn-cs"/>
              </a:rPr>
              <a:t>Kerwin: We'll see what we can do, Jack. We'll get with Recovery and see if we can get the agent out there in the Pacific when you come back. By golly, let's see. In professional basketball, the Nicks beat the Milwaukee Bucks 110 to 102, and Billy Casper is leading the Masters after 54 holes with a 208, and spring football practice is in full swing. And that's about all the news we got; the updated plan of the day for you guys, the uniform will be service dress inflight coverall garments with swords and medals, and tonight's movie shown in the Lower Equipment Bay will be John Wayne, Lou Costello, and Shirley Temple in the 'The Flight of Apollo 13.' Over.</a:t>
            </a:r>
          </a:p>
          <a:p>
            <a:r>
              <a:rPr lang="en-US" i="0" dirty="0"/>
              <a:t>-Source:</a:t>
            </a:r>
            <a:r>
              <a:rPr lang="en-US" i="0" baseline="0" dirty="0"/>
              <a:t> W. David Woods, Johannes </a:t>
            </a:r>
            <a:r>
              <a:rPr lang="en-US" i="0" baseline="0" dirty="0" err="1"/>
              <a:t>Kemppanen</a:t>
            </a:r>
            <a:r>
              <a:rPr lang="en-US" i="0" baseline="0" dirty="0"/>
              <a:t>, Alexander </a:t>
            </a:r>
            <a:r>
              <a:rPr lang="en-US" i="0" baseline="0" dirty="0" err="1"/>
              <a:t>Turhanov</a:t>
            </a:r>
            <a:r>
              <a:rPr lang="en-US" i="0" baseline="0" dirty="0"/>
              <a:t>, and Lennox J. Waugh</a:t>
            </a:r>
            <a:r>
              <a:rPr lang="en-US" i="1" dirty="0"/>
              <a:t>;</a:t>
            </a:r>
            <a:r>
              <a:rPr lang="en-US" i="1" baseline="0" dirty="0"/>
              <a:t> https://history.nasa.gov/afj/ap13fj/05day2-mcc2-tv.html</a:t>
            </a:r>
          </a:p>
        </p:txBody>
      </p:sp>
      <p:sp>
        <p:nvSpPr>
          <p:cNvPr id="4" name="Slide Number Placeholder 3"/>
          <p:cNvSpPr>
            <a:spLocks noGrp="1"/>
          </p:cNvSpPr>
          <p:nvPr>
            <p:ph type="sldNum" sz="quarter" idx="5"/>
          </p:nvPr>
        </p:nvSpPr>
        <p:spPr/>
        <p:txBody>
          <a:bodyPr/>
          <a:lstStyle/>
          <a:p>
            <a:fld id="{BBC85203-AFB5-4C5F-A739-A15855DE2D17}" type="slidenum">
              <a:rPr lang="en-US" smtClean="0"/>
              <a:t>10</a:t>
            </a:fld>
            <a:endParaRPr lang="en-US" dirty="0"/>
          </a:p>
        </p:txBody>
      </p:sp>
    </p:spTree>
    <p:extLst>
      <p:ext uri="{BB962C8B-B14F-4D97-AF65-F5344CB8AC3E}">
        <p14:creationId xmlns:p14="http://schemas.microsoft.com/office/powerpoint/2010/main" val="221047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i="0" dirty="0"/>
              <a:t>Image credits: </a:t>
            </a:r>
            <a:r>
              <a:rPr lang="en-US" sz="1200" b="0" i="1" kern="1200" dirty="0">
                <a:solidFill>
                  <a:schemeClr val="tx1"/>
                </a:solidFill>
                <a:effectLst/>
                <a:latin typeface="+mn-lt"/>
                <a:ea typeface="+mn-ea"/>
                <a:cs typeface="+mn-cs"/>
              </a:rPr>
              <a:t>NASA </a:t>
            </a:r>
            <a:r>
              <a:rPr lang="en-US" sz="1200" b="0" i="0" kern="1200" dirty="0">
                <a:solidFill>
                  <a:schemeClr val="tx1"/>
                </a:solidFill>
                <a:effectLst/>
                <a:latin typeface="+mn-lt"/>
                <a:ea typeface="+mn-ea"/>
                <a:cs typeface="+mn-cs"/>
                <a:sym typeface="Wingdings" panose="05000000000000000000" pitchFamily="2" charset="2"/>
              </a:rPr>
              <a:t> </a:t>
            </a:r>
            <a:r>
              <a:rPr lang="en-US" i="0" u="sng" dirty="0"/>
              <a:t>Left</a:t>
            </a:r>
            <a:r>
              <a:rPr lang="en-US" i="0" u="none" dirty="0"/>
              <a:t>:</a:t>
            </a:r>
            <a:r>
              <a:rPr lang="en-US" i="0" u="none" baseline="0" dirty="0"/>
              <a:t> </a:t>
            </a:r>
            <a:r>
              <a:rPr lang="en-US" sz="1200" b="0" i="0" kern="1200" baseline="0" dirty="0">
                <a:solidFill>
                  <a:schemeClr val="tx1"/>
                </a:solidFill>
                <a:effectLst/>
                <a:latin typeface="+mn-lt"/>
                <a:ea typeface="+mn-ea"/>
                <a:cs typeface="+mn-cs"/>
                <a:sym typeface="Wingdings" panose="05000000000000000000" pitchFamily="2" charset="2"/>
              </a:rPr>
              <a:t>Fred </a:t>
            </a:r>
            <a:r>
              <a:rPr lang="en-US" sz="1200" b="0" i="0" kern="1200" baseline="0" dirty="0" err="1">
                <a:solidFill>
                  <a:schemeClr val="tx1"/>
                </a:solidFill>
                <a:effectLst/>
                <a:latin typeface="+mn-lt"/>
                <a:ea typeface="+mn-ea"/>
                <a:cs typeface="+mn-cs"/>
                <a:sym typeface="Wingdings" panose="05000000000000000000" pitchFamily="2" charset="2"/>
              </a:rPr>
              <a:t>Haise</a:t>
            </a:r>
            <a:r>
              <a:rPr lang="en-US" sz="1200" b="0" i="0" kern="1200" baseline="0" dirty="0">
                <a:solidFill>
                  <a:schemeClr val="tx1"/>
                </a:solidFill>
                <a:effectLst/>
                <a:latin typeface="+mn-lt"/>
                <a:ea typeface="+mn-ea"/>
                <a:cs typeface="+mn-cs"/>
                <a:sym typeface="Wingdings" panose="05000000000000000000" pitchFamily="2" charset="2"/>
              </a:rPr>
              <a:t> is the first thing to appear on the live TV broadcast; he is in the Lower Equipment Bay.</a:t>
            </a:r>
          </a:p>
          <a:p>
            <a:r>
              <a:rPr lang="en-US" sz="1200" b="0" i="0" u="sng" kern="1200" baseline="0" dirty="0">
                <a:solidFill>
                  <a:schemeClr val="tx1"/>
                </a:solidFill>
                <a:effectLst/>
                <a:latin typeface="+mn-lt"/>
                <a:ea typeface="+mn-ea"/>
                <a:cs typeface="+mn-cs"/>
                <a:sym typeface="Wingdings" panose="05000000000000000000" pitchFamily="2" charset="2"/>
              </a:rPr>
              <a:t>Right</a:t>
            </a:r>
            <a:r>
              <a:rPr lang="en-US" sz="1200" b="0" i="0" u="none" kern="1200" baseline="0" dirty="0">
                <a:solidFill>
                  <a:schemeClr val="tx1"/>
                </a:solidFill>
                <a:effectLst/>
                <a:latin typeface="+mn-lt"/>
                <a:ea typeface="+mn-ea"/>
                <a:cs typeface="+mn-cs"/>
                <a:sym typeface="Wingdings" panose="05000000000000000000" pitchFamily="2" charset="2"/>
              </a:rPr>
              <a:t>: The controllers watch the TV show, with Fred </a:t>
            </a:r>
            <a:r>
              <a:rPr lang="en-US" sz="1200" b="0" i="0" u="none" kern="1200" baseline="0" dirty="0" err="1">
                <a:solidFill>
                  <a:schemeClr val="tx1"/>
                </a:solidFill>
                <a:effectLst/>
                <a:latin typeface="+mn-lt"/>
                <a:ea typeface="+mn-ea"/>
                <a:cs typeface="+mn-cs"/>
                <a:sym typeface="Wingdings" panose="05000000000000000000" pitchFamily="2" charset="2"/>
              </a:rPr>
              <a:t>Haise</a:t>
            </a:r>
            <a:r>
              <a:rPr lang="en-US" sz="1200" b="0" i="0" u="none" kern="1200" baseline="0" dirty="0">
                <a:solidFill>
                  <a:schemeClr val="tx1"/>
                </a:solidFill>
                <a:effectLst/>
                <a:latin typeface="+mn-lt"/>
                <a:ea typeface="+mn-ea"/>
                <a:cs typeface="+mn-cs"/>
                <a:sym typeface="Wingdings" panose="05000000000000000000" pitchFamily="2" charset="2"/>
              </a:rPr>
              <a:t> on the big screen. Flight Director Gene </a:t>
            </a:r>
            <a:r>
              <a:rPr lang="en-US" sz="1200" b="0" i="0" u="none" kern="1200" baseline="0" dirty="0" err="1">
                <a:solidFill>
                  <a:schemeClr val="tx1"/>
                </a:solidFill>
                <a:effectLst/>
                <a:latin typeface="+mn-lt"/>
                <a:ea typeface="+mn-ea"/>
                <a:cs typeface="+mn-cs"/>
                <a:sym typeface="Wingdings" panose="05000000000000000000" pitchFamily="2" charset="2"/>
              </a:rPr>
              <a:t>Kranz</a:t>
            </a:r>
            <a:r>
              <a:rPr lang="en-US" sz="1200" b="0" i="0" u="none" kern="1200" baseline="0" dirty="0">
                <a:solidFill>
                  <a:schemeClr val="tx1"/>
                </a:solidFill>
                <a:effectLst/>
                <a:latin typeface="+mn-lt"/>
                <a:ea typeface="+mn-ea"/>
                <a:cs typeface="+mn-cs"/>
                <a:sym typeface="Wingdings" panose="05000000000000000000" pitchFamily="2" charset="2"/>
              </a:rPr>
              <a:t> is sitting near the center. To his left, Jack </a:t>
            </a:r>
            <a:r>
              <a:rPr lang="en-US" sz="1200" b="0" i="0" u="none" kern="1200" baseline="0" dirty="0" err="1">
                <a:solidFill>
                  <a:schemeClr val="tx1"/>
                </a:solidFill>
                <a:effectLst/>
                <a:latin typeface="+mn-lt"/>
                <a:ea typeface="+mn-ea"/>
                <a:cs typeface="+mn-cs"/>
                <a:sym typeface="Wingdings" panose="05000000000000000000" pitchFamily="2" charset="2"/>
              </a:rPr>
              <a:t>Lousma</a:t>
            </a:r>
            <a:r>
              <a:rPr lang="en-US" sz="1200" b="0" i="0" u="none" kern="1200" baseline="0" dirty="0">
                <a:solidFill>
                  <a:schemeClr val="tx1"/>
                </a:solidFill>
                <a:effectLst/>
                <a:latin typeface="+mn-lt"/>
                <a:ea typeface="+mn-ea"/>
                <a:cs typeface="+mn-cs"/>
                <a:sym typeface="Wingdings" panose="05000000000000000000" pitchFamily="2" charset="2"/>
              </a:rPr>
              <a:t> and Vance Brand watch from the Capsule Communicator (</a:t>
            </a:r>
            <a:r>
              <a:rPr lang="en-US" sz="1200" b="0" i="0" u="none" kern="1200" baseline="0" dirty="0" err="1">
                <a:solidFill>
                  <a:schemeClr val="tx1"/>
                </a:solidFill>
                <a:effectLst/>
                <a:latin typeface="+mn-lt"/>
                <a:ea typeface="+mn-ea"/>
                <a:cs typeface="+mn-cs"/>
                <a:sym typeface="Wingdings" panose="05000000000000000000" pitchFamily="2" charset="2"/>
              </a:rPr>
              <a:t>CapCom</a:t>
            </a:r>
            <a:r>
              <a:rPr lang="en-US" sz="1200" b="0" i="0" u="none" kern="1200" baseline="0" dirty="0">
                <a:solidFill>
                  <a:schemeClr val="tx1"/>
                </a:solidFill>
                <a:effectLst/>
                <a:latin typeface="+mn-lt"/>
                <a:ea typeface="+mn-ea"/>
                <a:cs typeface="+mn-cs"/>
                <a:sym typeface="Wingdings" panose="05000000000000000000" pitchFamily="2" charset="2"/>
              </a:rPr>
              <a:t>) station.</a:t>
            </a:r>
            <a:endParaRPr lang="en-US" sz="1200" b="0" i="0" u="sng" kern="1200" baseline="0" dirty="0">
              <a:solidFill>
                <a:schemeClr val="tx1"/>
              </a:solidFill>
              <a:effectLst/>
              <a:latin typeface="+mn-lt"/>
              <a:ea typeface="+mn-ea"/>
              <a:cs typeface="+mn-cs"/>
              <a:sym typeface="Wingdings" panose="05000000000000000000" pitchFamily="2" charset="2"/>
            </a:endParaRPr>
          </a:p>
          <a:p>
            <a:r>
              <a:rPr lang="en-US" sz="1200" b="0" i="0" kern="1200" baseline="0" dirty="0">
                <a:solidFill>
                  <a:schemeClr val="tx1"/>
                </a:solidFill>
                <a:effectLst/>
                <a:latin typeface="+mn-lt"/>
                <a:ea typeface="+mn-ea"/>
                <a:cs typeface="+mn-cs"/>
                <a:sym typeface="Wingdings" panose="05000000000000000000" pitchFamily="2" charset="2"/>
              </a:rPr>
              <a:t>-The Apollo 13 crew conducted a live TV broadcast showing their living quarters, how they work in zero gravity, and the equipment they’d be using during the mission.</a:t>
            </a:r>
          </a:p>
          <a:p>
            <a:r>
              <a:rPr lang="en-US" sz="1200" b="0" i="0" kern="1200" baseline="0" dirty="0">
                <a:solidFill>
                  <a:schemeClr val="tx1"/>
                </a:solidFill>
                <a:effectLst/>
                <a:latin typeface="+mn-lt"/>
                <a:ea typeface="+mn-ea"/>
                <a:cs typeface="+mn-cs"/>
                <a:sym typeface="Wingdings" panose="05000000000000000000" pitchFamily="2" charset="2"/>
              </a:rPr>
              <a:t>-At 55 hours, 46 minutes (late on April 13) into the flight, as the crew finished their 49-minute TV broadcast, Jim Lovell said, “This is the </a:t>
            </a:r>
            <a:r>
              <a:rPr lang="en-US" sz="1200" b="0" i="0" kern="1200" dirty="0">
                <a:solidFill>
                  <a:schemeClr val="tx1"/>
                </a:solidFill>
                <a:effectLst/>
                <a:latin typeface="+mn-lt"/>
                <a:ea typeface="+mn-ea"/>
                <a:cs typeface="+mn-cs"/>
              </a:rPr>
              <a:t>crew of Apollo 13 wishing everybody there a nice evening, and we’re just about ready to close out our inspection of Aquarius and get back for a pleasant evening in Odyssey. Good night.”</a:t>
            </a:r>
            <a:endParaRPr lang="en-US" sz="1200" b="0" i="0" kern="1200" baseline="0" dirty="0">
              <a:solidFill>
                <a:schemeClr val="tx1"/>
              </a:solidFill>
              <a:effectLst/>
              <a:latin typeface="+mn-lt"/>
              <a:ea typeface="+mn-ea"/>
              <a:cs typeface="+mn-cs"/>
              <a:sym typeface="Wingdings" panose="05000000000000000000" pitchFamily="2" charset="2"/>
            </a:endParaRP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sym typeface="Wingdings" panose="05000000000000000000" pitchFamily="2" charset="2"/>
              </a:rPr>
              <a:t>9 minutes after the broadcast came the explosion in the service module.</a:t>
            </a:r>
          </a:p>
          <a:p>
            <a:r>
              <a:rPr lang="en-US" sz="1200" b="0" i="0" kern="1200" baseline="0" dirty="0">
                <a:solidFill>
                  <a:schemeClr val="tx1"/>
                </a:solidFill>
                <a:effectLst/>
                <a:latin typeface="+mn-lt"/>
                <a:ea typeface="+mn-ea"/>
                <a:cs typeface="+mn-cs"/>
                <a:sym typeface="Wingdings" panose="05000000000000000000" pitchFamily="2" charset="2"/>
              </a:rPr>
              <a:t>-Note that u</a:t>
            </a:r>
            <a:r>
              <a:rPr lang="en-US" sz="1200" b="0" i="0" kern="1200" baseline="0" dirty="0">
                <a:solidFill>
                  <a:schemeClr val="tx1"/>
                </a:solidFill>
                <a:effectLst/>
                <a:latin typeface="+mn-lt"/>
                <a:ea typeface="+mn-ea"/>
                <a:cs typeface="+mn-cs"/>
              </a:rPr>
              <a:t>nknown to the crew, none of the major U.S. TV networks broadcasted the TV show live, despite the good hour of 8:30pm CST. </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rPr>
              <a:t>Instead, television viewers got to enjoy baseball, The Dick </a:t>
            </a:r>
            <a:r>
              <a:rPr lang="en-US" sz="1200" b="0" i="0" kern="1200" baseline="0" dirty="0" err="1">
                <a:solidFill>
                  <a:schemeClr val="tx1"/>
                </a:solidFill>
                <a:effectLst/>
                <a:latin typeface="+mn-lt"/>
                <a:ea typeface="+mn-ea"/>
                <a:cs typeface="+mn-cs"/>
              </a:rPr>
              <a:t>Cavett</a:t>
            </a:r>
            <a:r>
              <a:rPr lang="en-US" sz="1200" b="0" i="0" kern="1200" baseline="0" dirty="0">
                <a:solidFill>
                  <a:schemeClr val="tx1"/>
                </a:solidFill>
                <a:effectLst/>
                <a:latin typeface="+mn-lt"/>
                <a:ea typeface="+mn-ea"/>
                <a:cs typeface="+mn-cs"/>
              </a:rPr>
              <a:t> Show, and a rerun of “I Love Lucy.”</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sym typeface="Wingdings" panose="05000000000000000000" pitchFamily="2" charset="2"/>
              </a:rPr>
              <a:t>So, only </a:t>
            </a:r>
            <a:r>
              <a:rPr lang="en-US" sz="1200" b="0" i="0" kern="1200" baseline="0" dirty="0">
                <a:solidFill>
                  <a:schemeClr val="tx1"/>
                </a:solidFill>
                <a:effectLst/>
                <a:latin typeface="+mn-lt"/>
                <a:ea typeface="+mn-ea"/>
                <a:cs typeface="+mn-cs"/>
              </a:rPr>
              <a:t>the people in Mission Control saw the transmission.</a:t>
            </a:r>
            <a:endParaRPr lang="en-US" sz="1200" b="0" i="0" kern="1200" baseline="0" dirty="0">
              <a:solidFill>
                <a:schemeClr val="tx1"/>
              </a:solidFill>
              <a:effectLst/>
              <a:latin typeface="+mn-lt"/>
              <a:ea typeface="+mn-ea"/>
              <a:cs typeface="+mn-cs"/>
              <a:sym typeface="Wingdings" panose="05000000000000000000" pitchFamily="2" charset="2"/>
            </a:endParaRPr>
          </a:p>
          <a:p>
            <a:r>
              <a:rPr lang="en-US" sz="1200" b="0" i="0" kern="1200" baseline="0" dirty="0">
                <a:solidFill>
                  <a:schemeClr val="tx1"/>
                </a:solidFill>
                <a:effectLst/>
                <a:latin typeface="+mn-lt"/>
                <a:ea typeface="+mn-ea"/>
                <a:cs typeface="+mn-cs"/>
              </a:rPr>
              <a:t>-More info: </a:t>
            </a:r>
            <a:r>
              <a:rPr lang="en-US" sz="1200" b="0" i="1" kern="1200" baseline="0" dirty="0">
                <a:solidFill>
                  <a:schemeClr val="tx1"/>
                </a:solidFill>
                <a:effectLst/>
                <a:latin typeface="+mn-lt"/>
                <a:ea typeface="+mn-ea"/>
                <a:cs typeface="+mn-cs"/>
              </a:rPr>
              <a:t>https://history.nasa.gov/afj/ap13fj/07day3-before-the-storm.html</a:t>
            </a:r>
          </a:p>
        </p:txBody>
      </p:sp>
      <p:sp>
        <p:nvSpPr>
          <p:cNvPr id="4" name="Slide Number Placeholder 3"/>
          <p:cNvSpPr>
            <a:spLocks noGrp="1"/>
          </p:cNvSpPr>
          <p:nvPr>
            <p:ph type="sldNum" sz="quarter" idx="10"/>
          </p:nvPr>
        </p:nvSpPr>
        <p:spPr/>
        <p:txBody>
          <a:bodyPr/>
          <a:lstStyle/>
          <a:p>
            <a:fld id="{BBC85203-AFB5-4C5F-A739-A15855DE2D17}" type="slidenum">
              <a:rPr lang="en-US" smtClean="0"/>
              <a:t>11</a:t>
            </a:fld>
            <a:endParaRPr lang="en-US" dirty="0"/>
          </a:p>
        </p:txBody>
      </p:sp>
    </p:spTree>
    <p:extLst>
      <p:ext uri="{BB962C8B-B14F-4D97-AF65-F5344CB8AC3E}">
        <p14:creationId xmlns:p14="http://schemas.microsoft.com/office/powerpoint/2010/main" val="343606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0" u="sng" dirty="0"/>
              <a:t>Left</a:t>
            </a:r>
            <a:r>
              <a:rPr lang="en-US" i="0" u="none" dirty="0"/>
              <a:t>:</a:t>
            </a:r>
            <a:r>
              <a:rPr lang="en-US" i="0" u="none" baseline="0" dirty="0"/>
              <a:t> </a:t>
            </a:r>
            <a:r>
              <a:rPr lang="en-US" i="1" baseline="0" dirty="0" err="1"/>
              <a:t>Sy</a:t>
            </a:r>
            <a:r>
              <a:rPr lang="en-US" i="1" baseline="0" dirty="0"/>
              <a:t> </a:t>
            </a:r>
            <a:r>
              <a:rPr lang="en-US" i="1" baseline="0" dirty="0" err="1"/>
              <a:t>Liebergot</a:t>
            </a:r>
            <a:r>
              <a:rPr lang="en-US" b="1" i="1" baseline="0" dirty="0"/>
              <a:t> </a:t>
            </a:r>
            <a:r>
              <a:rPr lang="en-US" b="0" i="0" baseline="0" dirty="0">
                <a:sym typeface="Wingdings" panose="05000000000000000000" pitchFamily="2" charset="2"/>
              </a:rPr>
              <a:t> </a:t>
            </a:r>
            <a:r>
              <a:rPr lang="en-US" sz="1200" b="0" i="0" kern="1200" dirty="0">
                <a:solidFill>
                  <a:schemeClr val="tx1"/>
                </a:solidFill>
                <a:effectLst/>
                <a:latin typeface="+mn-lt"/>
                <a:ea typeface="+mn-ea"/>
                <a:cs typeface="+mn-cs"/>
              </a:rPr>
              <a:t>EECOM </a:t>
            </a:r>
            <a:r>
              <a:rPr lang="en-US" sz="1200" b="0" i="0" kern="1200" dirty="0" err="1">
                <a:solidFill>
                  <a:schemeClr val="tx1"/>
                </a:solidFill>
                <a:effectLst/>
                <a:latin typeface="+mn-lt"/>
                <a:ea typeface="+mn-ea"/>
                <a:cs typeface="+mn-cs"/>
              </a:rPr>
              <a:t>Sy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Liebergot</a:t>
            </a:r>
            <a:r>
              <a:rPr lang="en-US" sz="1200" b="0" i="0" kern="1200" dirty="0">
                <a:solidFill>
                  <a:schemeClr val="tx1"/>
                </a:solidFill>
                <a:effectLst/>
                <a:latin typeface="+mn-lt"/>
                <a:ea typeface="+mn-ea"/>
                <a:cs typeface="+mn-cs"/>
              </a:rPr>
              <a:t> at his station. He made the request to Flight Director Gene </a:t>
            </a:r>
            <a:r>
              <a:rPr lang="en-US" sz="1200" b="0" i="0" kern="1200" dirty="0" err="1">
                <a:solidFill>
                  <a:schemeClr val="tx1"/>
                </a:solidFill>
                <a:effectLst/>
                <a:latin typeface="+mn-lt"/>
                <a:ea typeface="+mn-ea"/>
                <a:cs typeface="+mn-cs"/>
              </a:rPr>
              <a:t>Kranz</a:t>
            </a:r>
            <a:r>
              <a:rPr lang="en-US" sz="1200" b="0" i="0" kern="1200" dirty="0">
                <a:solidFill>
                  <a:schemeClr val="tx1"/>
                </a:solidFill>
                <a:effectLst/>
                <a:latin typeface="+mn-lt"/>
                <a:ea typeface="+mn-ea"/>
                <a:cs typeface="+mn-cs"/>
              </a:rPr>
              <a:t> that he’d “sure like to have a </a:t>
            </a:r>
            <a:r>
              <a:rPr lang="en-US" sz="1200" b="0" i="0" kern="1200" dirty="0" err="1">
                <a:solidFill>
                  <a:schemeClr val="tx1"/>
                </a:solidFill>
                <a:effectLst/>
                <a:latin typeface="+mn-lt"/>
                <a:ea typeface="+mn-ea"/>
                <a:cs typeface="+mn-cs"/>
              </a:rPr>
              <a:t>cryo</a:t>
            </a:r>
            <a:r>
              <a:rPr lang="en-US" sz="1200" b="0" i="0" kern="1200" dirty="0">
                <a:solidFill>
                  <a:schemeClr val="tx1"/>
                </a:solidFill>
                <a:effectLst/>
                <a:latin typeface="+mn-lt"/>
                <a:ea typeface="+mn-ea"/>
                <a:cs typeface="+mn-cs"/>
              </a:rPr>
              <a:t> stir, all 4 tanks.”</a:t>
            </a:r>
          </a:p>
          <a:p>
            <a:r>
              <a:rPr lang="en-US" sz="1200" b="0" i="0" u="sng" kern="1200" dirty="0">
                <a:solidFill>
                  <a:schemeClr val="tx1"/>
                </a:solidFill>
                <a:effectLst/>
                <a:latin typeface="+mn-lt"/>
                <a:ea typeface="+mn-ea"/>
                <a:cs typeface="+mn-cs"/>
              </a:rPr>
              <a:t>Right</a:t>
            </a:r>
            <a:r>
              <a:rPr lang="en-US" sz="1200" b="0" i="0" u="none" kern="120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heroicrelics.org</a:t>
            </a:r>
            <a:r>
              <a:rPr lang="en-US" sz="1200" b="0" i="0" u="none" kern="1200" baseline="0" dirty="0">
                <a:solidFill>
                  <a:schemeClr val="tx1"/>
                </a:solidFill>
                <a:effectLst/>
                <a:latin typeface="+mn-lt"/>
                <a:ea typeface="+mn-ea"/>
                <a:cs typeface="+mn-cs"/>
              </a:rPr>
              <a:t> </a:t>
            </a:r>
            <a:r>
              <a:rPr lang="en-US" sz="1200" b="0" i="0" u="none" kern="1200" baseline="0" dirty="0">
                <a:solidFill>
                  <a:schemeClr val="tx1"/>
                </a:solidFill>
                <a:effectLst/>
                <a:latin typeface="+mn-lt"/>
                <a:ea typeface="+mn-ea"/>
                <a:cs typeface="+mn-cs"/>
                <a:sym typeface="Wingdings" panose="05000000000000000000" pitchFamily="2" charset="2"/>
              </a:rPr>
              <a:t></a:t>
            </a:r>
            <a:r>
              <a:rPr lang="en-US" sz="1200" b="0" i="0" u="none" kern="1200" baseline="0" dirty="0">
                <a:solidFill>
                  <a:schemeClr val="tx1"/>
                </a:solidFill>
                <a:effectLst/>
                <a:latin typeface="+mn-lt"/>
                <a:ea typeface="+mn-ea"/>
                <a:cs typeface="+mn-cs"/>
              </a:rPr>
              <a:t> Master Display Console (MDC) controls and displays for the cryogenic tanks and the switches for controlling heaters and fans. </a:t>
            </a:r>
          </a:p>
          <a:p>
            <a:r>
              <a:rPr lang="en-US" i="0" dirty="0"/>
              <a:t>-Late on April</a:t>
            </a:r>
            <a:r>
              <a:rPr lang="en-US" i="0" baseline="0" dirty="0"/>
              <a:t> 13, 1970, when the crew was about 200,000 miles from Earth, </a:t>
            </a:r>
            <a:r>
              <a:rPr lang="en-US" i="0" dirty="0"/>
              <a:t>Mission Control asked Jack Swigert to stir the cryogenic tanks. This was to homogenize their contents in order to gain a more accurate reading of their quantities. </a:t>
            </a:r>
          </a:p>
          <a:p>
            <a:r>
              <a:rPr lang="en-US" i="0" dirty="0"/>
              <a:t>-Electrical, Environmental, and Consumables Manager (EECOM) </a:t>
            </a:r>
            <a:r>
              <a:rPr lang="en-US" i="0" dirty="0" err="1"/>
              <a:t>Sy</a:t>
            </a:r>
            <a:r>
              <a:rPr lang="en-US" i="0" dirty="0"/>
              <a:t> </a:t>
            </a:r>
            <a:r>
              <a:rPr lang="en-US" i="0" dirty="0" err="1"/>
              <a:t>Liebergot</a:t>
            </a:r>
            <a:r>
              <a:rPr lang="en-US" i="0" dirty="0"/>
              <a:t> had requested more frequent stirs of the tanks, in particular the two oxygen tanks, because earlier in the day, the quantity sensor for tank 2 had failed. </a:t>
            </a:r>
          </a:p>
          <a:p>
            <a:pPr marL="628650" lvl="1" indent="-171450">
              <a:buFont typeface="Arial" panose="020B0604020202020204" pitchFamily="34" charset="0"/>
              <a:buChar char="•"/>
            </a:pPr>
            <a:r>
              <a:rPr lang="en-US" i="0" dirty="0"/>
              <a:t>If tank 2’s sensor couldn’t be trusted, then it would</a:t>
            </a:r>
            <a:r>
              <a:rPr lang="en-US" i="0" baseline="0" dirty="0"/>
              <a:t> become</a:t>
            </a:r>
            <a:r>
              <a:rPr lang="en-US" i="0" dirty="0"/>
              <a:t> important to keep a closer eye on tank 1’s quantity and extrapolate tank 2’s depletion from that. </a:t>
            </a:r>
          </a:p>
          <a:p>
            <a:pPr marL="628650" lvl="1" indent="-171450">
              <a:buFont typeface="Arial" panose="020B0604020202020204" pitchFamily="34" charset="0"/>
              <a:buChar char="•"/>
            </a:pPr>
            <a:r>
              <a:rPr lang="en-US" i="0" dirty="0"/>
              <a:t>This is the reason for an evening stir when normally these would only be carried out in the crew’s morning period.</a:t>
            </a:r>
          </a:p>
          <a:p>
            <a:r>
              <a:rPr lang="en-US" i="0" dirty="0"/>
              <a:t>-Source: </a:t>
            </a:r>
            <a:r>
              <a:rPr lang="en-US" i="1" dirty="0"/>
              <a:t>https://history.nasa.gov/afj/ap13fj/08day3-problem.html</a:t>
            </a:r>
          </a:p>
        </p:txBody>
      </p:sp>
      <p:sp>
        <p:nvSpPr>
          <p:cNvPr id="4" name="Slide Number Placeholder 3"/>
          <p:cNvSpPr>
            <a:spLocks noGrp="1"/>
          </p:cNvSpPr>
          <p:nvPr>
            <p:ph type="sldNum" sz="quarter" idx="5"/>
          </p:nvPr>
        </p:nvSpPr>
        <p:spPr/>
        <p:txBody>
          <a:bodyPr/>
          <a:lstStyle/>
          <a:p>
            <a:fld id="{BBC85203-AFB5-4C5F-A739-A15855DE2D17}" type="slidenum">
              <a:rPr lang="en-US" smtClean="0"/>
              <a:t>12</a:t>
            </a:fld>
            <a:endParaRPr lang="en-US" dirty="0"/>
          </a:p>
        </p:txBody>
      </p:sp>
    </p:spTree>
    <p:extLst>
      <p:ext uri="{BB962C8B-B14F-4D97-AF65-F5344CB8AC3E}">
        <p14:creationId xmlns:p14="http://schemas.microsoft.com/office/powerpoint/2010/main" val="282206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-After Jack Swigert flipped</a:t>
            </a:r>
            <a:r>
              <a:rPr lang="en-US" i="0" baseline="0" dirty="0"/>
              <a:t> the switch to stir oxygen tank 2, an explosion occurred in the service module. Below is commentary from Houston Mission Control to the Apollo 13 crew:</a:t>
            </a:r>
          </a:p>
          <a:p>
            <a:r>
              <a:rPr lang="en-US" sz="1200" b="1" i="0" kern="1200" dirty="0">
                <a:solidFill>
                  <a:schemeClr val="tx1"/>
                </a:solidFill>
                <a:effectLst/>
                <a:latin typeface="+mn-lt"/>
                <a:ea typeface="+mn-ea"/>
                <a:cs typeface="+mn-cs"/>
              </a:rPr>
              <a:t>055:55:19 Swigert:</a:t>
            </a:r>
            <a:r>
              <a:rPr lang="en-US" sz="1200" b="0" i="0" kern="1200" dirty="0">
                <a:solidFill>
                  <a:schemeClr val="tx1"/>
                </a:solidFill>
                <a:effectLst/>
                <a:latin typeface="+mn-lt"/>
                <a:ea typeface="+mn-ea"/>
                <a:cs typeface="+mn-cs"/>
              </a:rPr>
              <a:t> Okay, Houston...</a:t>
            </a:r>
          </a:p>
          <a:p>
            <a:r>
              <a:rPr lang="en-US" sz="1200" b="1" i="0" kern="1200" dirty="0">
                <a:solidFill>
                  <a:schemeClr val="tx1"/>
                </a:solidFill>
                <a:effectLst/>
                <a:latin typeface="+mn-lt"/>
                <a:ea typeface="+mn-ea"/>
                <a:cs typeface="+mn-cs"/>
              </a:rPr>
              <a:t>055:55:19 Lovell:</a:t>
            </a:r>
            <a:r>
              <a:rPr lang="en-US" sz="1200" b="0" i="0" kern="1200" dirty="0">
                <a:solidFill>
                  <a:schemeClr val="tx1"/>
                </a:solidFill>
                <a:effectLst/>
                <a:latin typeface="+mn-lt"/>
                <a:ea typeface="+mn-ea"/>
                <a:cs typeface="+mn-cs"/>
              </a:rPr>
              <a:t> ...Houston...</a:t>
            </a:r>
          </a:p>
          <a:p>
            <a:r>
              <a:rPr lang="en-US" sz="1200" b="1" i="0" kern="1200" dirty="0">
                <a:solidFill>
                  <a:schemeClr val="tx1"/>
                </a:solidFill>
                <a:effectLst/>
                <a:latin typeface="+mn-lt"/>
                <a:ea typeface="+mn-ea"/>
                <a:cs typeface="+mn-cs"/>
              </a:rPr>
              <a:t>055:55:20 Swigert:</a:t>
            </a:r>
            <a:r>
              <a:rPr lang="en-US" sz="1200" b="0" i="0" kern="1200" dirty="0">
                <a:solidFill>
                  <a:schemeClr val="tx1"/>
                </a:solidFill>
                <a:effectLst/>
                <a:latin typeface="+mn-lt"/>
                <a:ea typeface="+mn-ea"/>
                <a:cs typeface="+mn-cs"/>
              </a:rPr>
              <a:t> I believe we've had a problem here. [Pause.]</a:t>
            </a:r>
          </a:p>
          <a:p>
            <a:r>
              <a:rPr lang="en-US" sz="1200" b="1" i="0" kern="1200" dirty="0">
                <a:solidFill>
                  <a:schemeClr val="tx1"/>
                </a:solidFill>
                <a:effectLst/>
                <a:latin typeface="+mn-lt"/>
                <a:ea typeface="+mn-ea"/>
                <a:cs typeface="+mn-cs"/>
              </a:rPr>
              <a:t>055:55:28 </a:t>
            </a:r>
            <a:r>
              <a:rPr lang="en-US" sz="1200" b="1" i="0" kern="1200" dirty="0" err="1">
                <a:solidFill>
                  <a:schemeClr val="tx1"/>
                </a:solidFill>
                <a:effectLst/>
                <a:latin typeface="+mn-lt"/>
                <a:ea typeface="+mn-ea"/>
                <a:cs typeface="+mn-cs"/>
              </a:rPr>
              <a:t>Lousma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This is Houston. Say again, please.</a:t>
            </a:r>
          </a:p>
          <a:p>
            <a:r>
              <a:rPr lang="en-US" sz="1200" b="1" i="0" kern="1200" dirty="0">
                <a:solidFill>
                  <a:schemeClr val="tx1"/>
                </a:solidFill>
                <a:effectLst/>
                <a:latin typeface="+mn-lt"/>
                <a:ea typeface="+mn-ea"/>
                <a:cs typeface="+mn-cs"/>
              </a:rPr>
              <a:t>055:55:35 Lovell: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Aaah</a:t>
            </a:r>
            <a:r>
              <a:rPr lang="en-US" sz="1200" b="0" i="0" kern="1200" dirty="0">
                <a:solidFill>
                  <a:schemeClr val="tx1"/>
                </a:solidFill>
                <a:effectLst/>
                <a:latin typeface="+mn-lt"/>
                <a:ea typeface="+mn-ea"/>
                <a:cs typeface="+mn-cs"/>
              </a:rPr>
              <a:t>, Houston, we've had a problem. We've had a Main B Bus </a:t>
            </a:r>
            <a:r>
              <a:rPr lang="en-US" sz="1200" b="0" i="0" kern="1200" dirty="0" err="1">
                <a:solidFill>
                  <a:schemeClr val="tx1"/>
                </a:solidFill>
                <a:effectLst/>
                <a:latin typeface="+mn-lt"/>
                <a:ea typeface="+mn-ea"/>
                <a:cs typeface="+mn-cs"/>
              </a:rPr>
              <a:t>Undervolt</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055:55:42 </a:t>
            </a:r>
            <a:r>
              <a:rPr lang="en-US" sz="1200" b="1" i="0" kern="1200" dirty="0" err="1">
                <a:solidFill>
                  <a:schemeClr val="tx1"/>
                </a:solidFill>
                <a:effectLst/>
                <a:latin typeface="+mn-lt"/>
                <a:ea typeface="+mn-ea"/>
                <a:cs typeface="+mn-cs"/>
              </a:rPr>
              <a:t>Lousma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Roger. Main B </a:t>
            </a:r>
            <a:r>
              <a:rPr lang="en-US" sz="1200" b="0" i="0" kern="1200" dirty="0" err="1">
                <a:solidFill>
                  <a:schemeClr val="tx1"/>
                </a:solidFill>
                <a:effectLst/>
                <a:latin typeface="+mn-lt"/>
                <a:ea typeface="+mn-ea"/>
                <a:cs typeface="+mn-cs"/>
              </a:rPr>
              <a:t>Undervolt</a:t>
            </a:r>
            <a:r>
              <a:rPr lang="en-US" sz="1200" b="0" i="0" kern="1200" dirty="0">
                <a:solidFill>
                  <a:schemeClr val="tx1"/>
                </a:solidFill>
                <a:effectLst/>
                <a:latin typeface="+mn-lt"/>
                <a:ea typeface="+mn-ea"/>
                <a:cs typeface="+mn-cs"/>
              </a:rPr>
              <a:t>. [Long pause.]</a:t>
            </a:r>
          </a:p>
          <a:p>
            <a:r>
              <a:rPr lang="en-US" sz="1200" b="1" i="0" kern="1200" dirty="0">
                <a:solidFill>
                  <a:schemeClr val="tx1"/>
                </a:solidFill>
                <a:effectLst/>
                <a:latin typeface="+mn-lt"/>
                <a:ea typeface="+mn-ea"/>
                <a:cs typeface="+mn-cs"/>
              </a:rPr>
              <a:t>055:55:58 </a:t>
            </a:r>
            <a:r>
              <a:rPr lang="en-US" sz="1200" b="1" i="0" kern="1200" dirty="0" err="1">
                <a:solidFill>
                  <a:schemeClr val="tx1"/>
                </a:solidFill>
                <a:effectLst/>
                <a:latin typeface="+mn-lt"/>
                <a:ea typeface="+mn-ea"/>
                <a:cs typeface="+mn-cs"/>
              </a:rPr>
              <a:t>Lousma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Okay, stand by, 13. We're looking at it. [Pause.]</a:t>
            </a:r>
          </a:p>
          <a:p>
            <a:r>
              <a:rPr lang="en-US" i="0" dirty="0"/>
              <a:t>-Note: The legendary line delivered by Jim Lovell is “Houston, we’ve had a problem” and not the familiar “Houston, we have a problem” made especially popular by the Tom Hanks movie.</a:t>
            </a:r>
          </a:p>
          <a:p>
            <a:r>
              <a:rPr lang="en-US" i="0" dirty="0"/>
              <a:t>-Source</a:t>
            </a:r>
            <a:r>
              <a:rPr lang="en-US" i="0" baseline="0" dirty="0"/>
              <a:t>: W. David Woods, Johannes </a:t>
            </a:r>
            <a:r>
              <a:rPr lang="en-US" i="0" baseline="0" dirty="0" err="1"/>
              <a:t>Kemppanen</a:t>
            </a:r>
            <a:r>
              <a:rPr lang="en-US" i="0" baseline="0" dirty="0"/>
              <a:t>, Alexander </a:t>
            </a:r>
            <a:r>
              <a:rPr lang="en-US" i="0" baseline="0" dirty="0" err="1"/>
              <a:t>Turhanov</a:t>
            </a:r>
            <a:r>
              <a:rPr lang="en-US" i="0" baseline="0" dirty="0"/>
              <a:t> and Lennox J. Waugh; </a:t>
            </a:r>
            <a:r>
              <a:rPr lang="en-US" i="1" baseline="0" dirty="0"/>
              <a:t>https://history.nasa.gov/afj/ap13fj/08day3-problem.html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13</a:t>
            </a:fld>
            <a:endParaRPr lang="en-US" dirty="0"/>
          </a:p>
        </p:txBody>
      </p:sp>
    </p:spTree>
    <p:extLst>
      <p:ext uri="{BB962C8B-B14F-4D97-AF65-F5344CB8AC3E}">
        <p14:creationId xmlns:p14="http://schemas.microsoft.com/office/powerpoint/2010/main" val="532506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scan by </a:t>
            </a:r>
            <a:r>
              <a:rPr lang="en-US" sz="1200" b="0" i="1" kern="1200" dirty="0" err="1">
                <a:solidFill>
                  <a:schemeClr val="tx1"/>
                </a:solidFill>
                <a:effectLst/>
                <a:latin typeface="+mn-lt"/>
                <a:ea typeface="+mn-ea"/>
                <a:cs typeface="+mn-cs"/>
              </a:rPr>
              <a:t>Kipp</a:t>
            </a:r>
            <a:r>
              <a:rPr lang="en-US" sz="1200" b="0" i="1" kern="1200" dirty="0">
                <a:solidFill>
                  <a:schemeClr val="tx1"/>
                </a:solidFill>
                <a:effectLst/>
                <a:latin typeface="+mn-lt"/>
                <a:ea typeface="+mn-ea"/>
                <a:cs typeface="+mn-cs"/>
              </a:rPr>
              <a:t> Teague </a:t>
            </a:r>
            <a:r>
              <a:rPr lang="en-US" sz="1200" b="0" i="0" kern="1200" baseline="0" dirty="0">
                <a:solidFill>
                  <a:schemeClr val="tx1"/>
                </a:solidFill>
                <a:effectLst/>
                <a:latin typeface="+mn-lt"/>
                <a:ea typeface="+mn-ea"/>
                <a:cs typeface="+mn-cs"/>
                <a:sym typeface="Wingdings" panose="05000000000000000000" pitchFamily="2" charset="2"/>
              </a:rPr>
              <a:t> April 17, 1970 image of the severely damaged service module following its jettison from the command module. </a:t>
            </a:r>
          </a:p>
          <a:p>
            <a:r>
              <a:rPr lang="en-US" sz="1200" b="0" i="0" kern="1200" baseline="0" dirty="0">
                <a:solidFill>
                  <a:schemeClr val="tx1"/>
                </a:solidFill>
                <a:effectLst/>
                <a:latin typeface="+mn-lt"/>
                <a:ea typeface="+mn-ea"/>
                <a:cs typeface="+mn-cs"/>
                <a:sym typeface="Wingdings" panose="05000000000000000000" pitchFamily="2" charset="2"/>
              </a:rPr>
              <a:t>-No one knew what had caused the spacecraft to be crippled – an impact by a micrometeoroid was initially thought of as a possibility.</a:t>
            </a:r>
          </a:p>
          <a:p>
            <a:r>
              <a:rPr lang="en-US" sz="1200" b="0" i="0" kern="1200" baseline="0" dirty="0">
                <a:solidFill>
                  <a:schemeClr val="tx1"/>
                </a:solidFill>
                <a:effectLst/>
                <a:latin typeface="+mn-lt"/>
                <a:ea typeface="+mn-ea"/>
                <a:cs typeface="+mn-cs"/>
                <a:sym typeface="Wingdings" panose="05000000000000000000" pitchFamily="2" charset="2"/>
              </a:rPr>
              <a:t>-The force of the explosion had profound effects within the service module.</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sym typeface="Wingdings" panose="05000000000000000000" pitchFamily="2" charset="2"/>
              </a:rPr>
              <a:t>Two of the three fuel cell units that supplied the spacecraft with its electrical power were knocked out, causing a temporary dip in the supply voltage. This was picked up by the Caution &amp; Warning system. </a:t>
            </a:r>
          </a:p>
          <a:p>
            <a:pPr marL="628650" lvl="1" indent="-171450">
              <a:buFont typeface="Arial" panose="020B0604020202020204" pitchFamily="34" charset="0"/>
              <a:buChar char="•"/>
            </a:pPr>
            <a:r>
              <a:rPr lang="en-US" sz="1200" b="0" i="0" kern="1200" baseline="0" dirty="0">
                <a:solidFill>
                  <a:schemeClr val="tx1"/>
                </a:solidFill>
                <a:effectLst/>
                <a:latin typeface="+mn-lt"/>
                <a:ea typeface="+mn-ea"/>
                <a:cs typeface="+mn-cs"/>
                <a:sym typeface="Wingdings" panose="05000000000000000000" pitchFamily="2" charset="2"/>
              </a:rPr>
              <a:t>The remaining fuel cell, number 2, was still working and was being fed oxygen from the other tank, tank 1. However, the pipework leading from tank 1 was also damaged, and its contents began leaking away into space – it was essentially empty three hours later.</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14</a:t>
            </a:fld>
            <a:endParaRPr lang="en-US" dirty="0"/>
          </a:p>
        </p:txBody>
      </p:sp>
    </p:spTree>
    <p:extLst>
      <p:ext uri="{BB962C8B-B14F-4D97-AF65-F5344CB8AC3E}">
        <p14:creationId xmlns:p14="http://schemas.microsoft.com/office/powerpoint/2010/main" val="593944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baseline="0" dirty="0"/>
              <a:t> </a:t>
            </a:r>
            <a:r>
              <a:rPr lang="en-US" i="0" baseline="0" dirty="0">
                <a:sym typeface="Wingdings" panose="05000000000000000000" pitchFamily="2" charset="2"/>
              </a:rPr>
              <a:t> Image </a:t>
            </a:r>
            <a:r>
              <a:rPr lang="en-US" sz="1200" b="0" i="0" kern="1200" dirty="0">
                <a:solidFill>
                  <a:schemeClr val="tx1"/>
                </a:solidFill>
                <a:effectLst/>
                <a:latin typeface="+mn-lt"/>
                <a:ea typeface="+mn-ea"/>
                <a:cs typeface="+mn-cs"/>
              </a:rPr>
              <a:t>S70-34857 (April 13, 1970):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telescopic photograph showing the Apollo 13 spacecraft in trans-lunar trajectory in the distant sky. Arrows point to the spacecraft, to the oxygen cloud, and to the expended Saturn V third stage. Apollo 13 was tracked at the Manned Spacecraft Center (now</a:t>
            </a:r>
            <a:r>
              <a:rPr lang="en-US" sz="1200" b="0" i="0" kern="1200" baseline="0" dirty="0">
                <a:solidFill>
                  <a:schemeClr val="tx1"/>
                </a:solidFill>
                <a:effectLst/>
                <a:latin typeface="+mn-lt"/>
                <a:ea typeface="+mn-ea"/>
                <a:cs typeface="+mn-cs"/>
              </a:rPr>
              <a:t> Johnson Space Center) </a:t>
            </a:r>
            <a:r>
              <a:rPr lang="en-US" sz="1200" b="0" i="0" kern="1200" dirty="0">
                <a:solidFill>
                  <a:schemeClr val="tx1"/>
                </a:solidFill>
                <a:effectLst/>
                <a:latin typeface="+mn-lt"/>
                <a:ea typeface="+mn-ea"/>
                <a:cs typeface="+mn-cs"/>
              </a:rPr>
              <a:t>using a 16 inch Schmidt-</a:t>
            </a:r>
            <a:r>
              <a:rPr lang="en-US" sz="1200" b="0" i="0" kern="1200" dirty="0" err="1">
                <a:solidFill>
                  <a:schemeClr val="tx1"/>
                </a:solidFill>
                <a:effectLst/>
                <a:latin typeface="+mn-lt"/>
                <a:ea typeface="+mn-ea"/>
                <a:cs typeface="+mn-cs"/>
              </a:rPr>
              <a:t>Cassegrain</a:t>
            </a:r>
            <a:r>
              <a:rPr lang="en-US" sz="1200" b="0" i="0" kern="1200" dirty="0">
                <a:solidFill>
                  <a:schemeClr val="tx1"/>
                </a:solidFill>
                <a:effectLst/>
                <a:latin typeface="+mn-lt"/>
                <a:ea typeface="+mn-ea"/>
                <a:cs typeface="+mn-cs"/>
              </a:rPr>
              <a:t> telescope. </a:t>
            </a:r>
            <a:r>
              <a:rPr lang="en-US" sz="1200" b="0" i="1" kern="1200" dirty="0">
                <a:solidFill>
                  <a:schemeClr val="tx1"/>
                </a:solidFill>
                <a:effectLst/>
                <a:latin typeface="+mn-lt"/>
                <a:ea typeface="+mn-ea"/>
                <a:cs typeface="+mn-cs"/>
              </a:rPr>
              <a:t>https://flic.kr/p/ffkrbx</a:t>
            </a:r>
            <a:endParaRPr lang="en-US" i="1" dirty="0"/>
          </a:p>
          <a:p>
            <a:r>
              <a:rPr lang="en-US" i="0" dirty="0"/>
              <a:t>-13 minutes after the explosion, Jim Lovell happened to look out the left-hand window and saw evidence pointing toward potential catastrophe. </a:t>
            </a:r>
          </a:p>
          <a:p>
            <a:r>
              <a:rPr lang="en-US" sz="1200" b="1" i="0" kern="1200" dirty="0">
                <a:solidFill>
                  <a:schemeClr val="tx1"/>
                </a:solidFill>
                <a:effectLst/>
                <a:latin typeface="+mn-lt"/>
                <a:ea typeface="+mn-ea"/>
                <a:cs typeface="+mn-cs"/>
              </a:rPr>
              <a:t>056:09:07 Lovell:</a:t>
            </a:r>
            <a:r>
              <a:rPr lang="en-US" sz="1200" b="0" i="0" kern="1200" dirty="0">
                <a:solidFill>
                  <a:schemeClr val="tx1"/>
                </a:solidFill>
                <a:effectLst/>
                <a:latin typeface="+mn-lt"/>
                <a:ea typeface="+mn-ea"/>
                <a:cs typeface="+mn-cs"/>
              </a:rPr>
              <a:t> That's AC, okay. Yes, that's good AC and it looks to me, looking out the hatch, that we are venting something. We are venting something out into the - into space.</a:t>
            </a:r>
          </a:p>
          <a:p>
            <a:r>
              <a:rPr lang="en-US" sz="1200" b="0" i="1" kern="1200" dirty="0">
                <a:solidFill>
                  <a:schemeClr val="tx1"/>
                </a:solidFill>
                <a:effectLst/>
                <a:latin typeface="+mn-lt"/>
                <a:ea typeface="+mn-ea"/>
                <a:cs typeface="+mn-cs"/>
              </a:rPr>
              <a:t>[In this</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comment, Jim</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calmly finishes talking about the AC power situation before he announces the terrifying news that he can see something leaking from the ship.]</a:t>
            </a:r>
          </a:p>
          <a:p>
            <a:r>
              <a:rPr lang="en-US" sz="1200" b="1" i="0" kern="1200" dirty="0">
                <a:solidFill>
                  <a:schemeClr val="tx1"/>
                </a:solidFill>
                <a:effectLst/>
                <a:latin typeface="+mn-lt"/>
                <a:ea typeface="+mn-ea"/>
                <a:cs typeface="+mn-cs"/>
              </a:rPr>
              <a:t>056:09:22 </a:t>
            </a:r>
            <a:r>
              <a:rPr lang="en-US" sz="1200" b="1" i="0" kern="1200" dirty="0" err="1">
                <a:solidFill>
                  <a:schemeClr val="tx1"/>
                </a:solidFill>
                <a:effectLst/>
                <a:latin typeface="+mn-lt"/>
                <a:ea typeface="+mn-ea"/>
                <a:cs typeface="+mn-cs"/>
              </a:rPr>
              <a:t>Lousma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Roger. We copy your venting.</a:t>
            </a:r>
          </a:p>
          <a:p>
            <a:r>
              <a:rPr lang="en-US" sz="1200" b="1" i="0" kern="1200" dirty="0">
                <a:solidFill>
                  <a:schemeClr val="tx1"/>
                </a:solidFill>
                <a:effectLst/>
                <a:latin typeface="+mn-lt"/>
                <a:ea typeface="+mn-ea"/>
                <a:cs typeface="+mn-cs"/>
              </a:rPr>
              <a:t>056:09:29 Lovell:</a:t>
            </a:r>
            <a:r>
              <a:rPr lang="en-US" sz="1200" b="0" i="0" kern="1200" dirty="0">
                <a:solidFill>
                  <a:schemeClr val="tx1"/>
                </a:solidFill>
                <a:effectLst/>
                <a:latin typeface="+mn-lt"/>
                <a:ea typeface="+mn-ea"/>
                <a:cs typeface="+mn-cs"/>
              </a:rPr>
              <a:t> It's a gas of some sort. [Long pause.]</a:t>
            </a:r>
          </a:p>
          <a:p>
            <a:r>
              <a:rPr lang="en-US" sz="1200" b="0" i="1" kern="1200" dirty="0">
                <a:solidFill>
                  <a:schemeClr val="tx1"/>
                </a:solidFill>
                <a:effectLst/>
                <a:latin typeface="+mn-lt"/>
                <a:ea typeface="+mn-ea"/>
                <a:cs typeface="+mn-cs"/>
              </a:rPr>
              <a:t>[Jim is seeing the leakage from oxygen tank 1 (the second, and</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last, oxygen tank).]</a:t>
            </a:r>
          </a:p>
          <a:p>
            <a:r>
              <a:rPr lang="en-US" i="0" dirty="0"/>
              <a:t>-The</a:t>
            </a:r>
            <a:r>
              <a:rPr lang="en-US" i="0" baseline="0" dirty="0"/>
              <a:t> astronauts ca</a:t>
            </a:r>
            <a:r>
              <a:rPr lang="en-US" i="0" dirty="0"/>
              <a:t>n see gas spewing from the service</a:t>
            </a:r>
            <a:r>
              <a:rPr lang="en-US" i="0" baseline="0" dirty="0"/>
              <a:t> module </a:t>
            </a:r>
            <a:r>
              <a:rPr lang="en-US" i="0" dirty="0"/>
              <a:t>at the same time that the meter for oxygen tank 1 is showing decreasing pressure.</a:t>
            </a:r>
          </a:p>
          <a:p>
            <a:pPr marL="628650" lvl="1" indent="-171450">
              <a:buFont typeface="Arial" panose="020B0604020202020204" pitchFamily="34" charset="0"/>
              <a:buChar char="•"/>
            </a:pPr>
            <a:r>
              <a:rPr lang="en-US" i="0" dirty="0"/>
              <a:t>The venting of the spacecraft’s oxygen supply</a:t>
            </a:r>
            <a:r>
              <a:rPr lang="en-US" i="0" baseline="0" dirty="0"/>
              <a:t> </a:t>
            </a:r>
            <a:r>
              <a:rPr lang="en-US" i="0" dirty="0"/>
              <a:t>is acting like a rocket thruster, constantly pushing them out of their desired attitude. </a:t>
            </a:r>
          </a:p>
          <a:p>
            <a:pPr marL="1085850" lvl="2" indent="-171450">
              <a:buFont typeface="Arial" panose="020B0604020202020204" pitchFamily="34" charset="0"/>
              <a:buChar char="•"/>
            </a:pPr>
            <a:r>
              <a:rPr lang="en-US" i="0" dirty="0"/>
              <a:t>This is then fought by the Reaction Control System (RCS) thrusters. If the attitude goes too far in the wrong direction, it can cause the guidance platform to reach </a:t>
            </a:r>
            <a:r>
              <a:rPr lang="en-US" i="1" dirty="0"/>
              <a:t>'gimbal lock'</a:t>
            </a:r>
            <a:r>
              <a:rPr lang="en-US" i="0" dirty="0"/>
              <a:t>, a condition whereby two of the three axes of the gimbals line up, reducing the degrees of freedom of the arrangement from three to two. In this condition, the platform's orientation cannot be kept separate from the spacecraft's attitude and their attitude reference is therefore lost.</a:t>
            </a:r>
          </a:p>
          <a:p>
            <a:pPr marL="1543050" lvl="3" indent="-171450">
              <a:buFont typeface="Arial" panose="020B0604020202020204" pitchFamily="34" charset="0"/>
              <a:buChar char="•"/>
            </a:pPr>
            <a:r>
              <a:rPr lang="en-US" i="0" dirty="0"/>
              <a:t>The RCS attitude control jets can be fired through two control paths, Auto or Direct.</a:t>
            </a:r>
            <a:r>
              <a:rPr lang="en-US" i="0" baseline="0" dirty="0"/>
              <a:t> </a:t>
            </a:r>
            <a:r>
              <a:rPr lang="en-US" i="0" dirty="0"/>
              <a:t>In Direct mode, the automatic control is bypassed and moving the hand controller in the command module causes the jets to fire under manual control.</a:t>
            </a:r>
          </a:p>
          <a:p>
            <a:pPr marL="2000250" lvl="4" indent="-171450">
              <a:buFont typeface="Arial" panose="020B0604020202020204" pitchFamily="34" charset="0"/>
              <a:buChar char="•"/>
            </a:pPr>
            <a:r>
              <a:rPr lang="en-US" i="0" dirty="0"/>
              <a:t>The</a:t>
            </a:r>
            <a:r>
              <a:rPr lang="en-US" i="0" baseline="0" dirty="0"/>
              <a:t> astronauts use manual control (Direct mode) to try to correct the drifting attitude.</a:t>
            </a:r>
            <a:endParaRPr lang="en-US" i="0" dirty="0"/>
          </a:p>
          <a:p>
            <a:r>
              <a:rPr lang="en-US" sz="1200" b="0" i="0" kern="1200" dirty="0">
                <a:solidFill>
                  <a:schemeClr val="tx1"/>
                </a:solidFill>
                <a:effectLst/>
                <a:latin typeface="+mn-lt"/>
                <a:ea typeface="+mn-ea"/>
                <a:cs typeface="+mn-cs"/>
              </a:rPr>
              <a:t>-At</a:t>
            </a:r>
            <a:r>
              <a:rPr lang="en-US" sz="1200" b="0" i="0" kern="1200" baseline="0" dirty="0">
                <a:solidFill>
                  <a:schemeClr val="tx1"/>
                </a:solidFill>
                <a:effectLst/>
                <a:latin typeface="+mn-lt"/>
                <a:ea typeface="+mn-ea"/>
                <a:cs typeface="+mn-cs"/>
              </a:rPr>
              <a:t> 56 hours, 45 minutes into the flight, Jack Swigert observes that the </a:t>
            </a:r>
            <a:r>
              <a:rPr lang="en-US" sz="1200" b="0" i="0" kern="1200" dirty="0">
                <a:solidFill>
                  <a:schemeClr val="tx1"/>
                </a:solidFill>
                <a:effectLst/>
                <a:latin typeface="+mn-lt"/>
                <a:ea typeface="+mn-ea"/>
                <a:cs typeface="+mn-cs"/>
              </a:rPr>
              <a:t>number of particles outside the window has diminished greatly.</a:t>
            </a:r>
          </a:p>
          <a:p>
            <a:r>
              <a:rPr lang="en-US" sz="1200" b="0" i="1" kern="1200" dirty="0">
                <a:solidFill>
                  <a:schemeClr val="tx1"/>
                </a:solidFill>
                <a:effectLst/>
                <a:latin typeface="+mn-lt"/>
                <a:ea typeface="+mn-ea"/>
                <a:cs typeface="+mn-cs"/>
              </a:rPr>
              <a:t>[The oxygen leak is growing weaker because the pressure in the tank has dropped due to the loss of oxygen. By now a whole cloud of oxygen surrounds the spacecraft and is even visible to telescopic observers on Earth.]</a:t>
            </a:r>
            <a:endParaRPr lang="en-US" i="0" baseline="0" dirty="0"/>
          </a:p>
          <a:p>
            <a:r>
              <a:rPr lang="en-US" i="0" baseline="0" dirty="0"/>
              <a:t>-</a:t>
            </a:r>
            <a:r>
              <a:rPr lang="en-US" i="0" dirty="0"/>
              <a:t>Source of commentary</a:t>
            </a:r>
            <a:r>
              <a:rPr lang="en-US" i="0" baseline="0" dirty="0"/>
              <a:t>: W. David Woods, Johannes </a:t>
            </a:r>
            <a:r>
              <a:rPr lang="en-US" i="0" baseline="0" dirty="0" err="1"/>
              <a:t>Kemppanen</a:t>
            </a:r>
            <a:r>
              <a:rPr lang="en-US" i="0" baseline="0" dirty="0"/>
              <a:t>, Alexander </a:t>
            </a:r>
            <a:r>
              <a:rPr lang="en-US" i="0" baseline="0" dirty="0" err="1"/>
              <a:t>Turhanov</a:t>
            </a:r>
            <a:r>
              <a:rPr lang="en-US" i="0" baseline="0" dirty="0"/>
              <a:t> and Lennox J. Waugh; </a:t>
            </a:r>
            <a:r>
              <a:rPr lang="en-US" i="1" baseline="0" dirty="0"/>
              <a:t>https://history.nasa.gov/afj/ap13fj/08day3-problem.html</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15</a:t>
            </a:fld>
            <a:endParaRPr lang="en-US" dirty="0"/>
          </a:p>
        </p:txBody>
      </p:sp>
    </p:spTree>
    <p:extLst>
      <p:ext uri="{BB962C8B-B14F-4D97-AF65-F5344CB8AC3E}">
        <p14:creationId xmlns:p14="http://schemas.microsoft.com/office/powerpoint/2010/main" val="403296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credits: </a:t>
            </a:r>
            <a:r>
              <a:rPr lang="en-US" sz="1200" b="0" i="0" u="sng" kern="1200" dirty="0">
                <a:solidFill>
                  <a:schemeClr val="tx1"/>
                </a:solidFill>
                <a:effectLst/>
                <a:latin typeface="+mn-lt"/>
                <a:ea typeface="+mn-ea"/>
                <a:cs typeface="+mn-cs"/>
              </a:rPr>
              <a:t>Left</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1" u="none" kern="1200" dirty="0">
                <a:solidFill>
                  <a:schemeClr val="tx1"/>
                </a:solidFill>
                <a:effectLst/>
                <a:latin typeface="+mn-lt"/>
                <a:ea typeface="+mn-ea"/>
                <a:cs typeface="+mn-cs"/>
              </a:rPr>
              <a:t>The Associated Press</a:t>
            </a:r>
            <a:r>
              <a:rPr lang="en-US" sz="1200" b="0" i="0" u="none"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London workers read evening newspapers recounting the troubles aboard the Apollo 13 spacecraft on April 14, 1970.</a:t>
            </a:r>
          </a:p>
          <a:p>
            <a:r>
              <a:rPr lang="en-US" sz="1200" b="0" i="0" u="sng" kern="1200" dirty="0">
                <a:solidFill>
                  <a:schemeClr val="tx1"/>
                </a:solidFill>
                <a:effectLst/>
                <a:latin typeface="+mn-lt"/>
                <a:ea typeface="+mn-ea"/>
                <a:cs typeface="+mn-cs"/>
              </a:rPr>
              <a:t>Middle</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1" u="none" kern="1200" baseline="0" dirty="0">
                <a:solidFill>
                  <a:schemeClr val="tx1"/>
                </a:solidFill>
                <a:effectLst/>
                <a:latin typeface="+mn-lt"/>
                <a:ea typeface="+mn-ea"/>
                <a:cs typeface="+mn-cs"/>
              </a:rPr>
              <a:t>https://er.jsc.nasa.gov/seh/pg15.htm</a:t>
            </a:r>
            <a:r>
              <a:rPr lang="en-US" sz="1200" b="0" i="0" u="none" kern="1200" baseline="0" dirty="0">
                <a:solidFill>
                  <a:schemeClr val="tx1"/>
                </a:solidFill>
                <a:effectLst/>
                <a:latin typeface="+mn-lt"/>
                <a:ea typeface="+mn-ea"/>
                <a:cs typeface="+mn-cs"/>
              </a:rPr>
              <a:t> </a:t>
            </a:r>
            <a:r>
              <a:rPr lang="en-US" sz="1200" b="0" i="0" u="none" kern="1200" baseline="0" dirty="0">
                <a:solidFill>
                  <a:schemeClr val="tx1"/>
                </a:solidFill>
                <a:effectLst/>
                <a:latin typeface="+mn-lt"/>
                <a:ea typeface="+mn-ea"/>
                <a:cs typeface="+mn-cs"/>
                <a:sym typeface="Wingdings" panose="05000000000000000000" pitchFamily="2" charset="2"/>
              </a:rPr>
              <a:t> Italian press reaction was typical of worldwide concern.</a:t>
            </a:r>
            <a:endParaRPr lang="en-US" sz="1200" b="0"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Right</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Eddie </a:t>
            </a:r>
            <a:r>
              <a:rPr lang="en-US" sz="1200" b="0" i="1" kern="1200" dirty="0" err="1">
                <a:solidFill>
                  <a:schemeClr val="tx1"/>
                </a:solidFill>
                <a:effectLst/>
                <a:latin typeface="+mn-lt"/>
                <a:ea typeface="+mn-ea"/>
                <a:cs typeface="+mn-cs"/>
              </a:rPr>
              <a:t>Hausner</a:t>
            </a:r>
            <a:r>
              <a:rPr lang="en-US" sz="1200" b="0" i="1" kern="1200" dirty="0">
                <a:solidFill>
                  <a:schemeClr val="tx1"/>
                </a:solidFill>
                <a:effectLst/>
                <a:latin typeface="+mn-lt"/>
                <a:ea typeface="+mn-ea"/>
                <a:cs typeface="+mn-cs"/>
              </a:rPr>
              <a:t>/The New York Times</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Worshipers prayed for the safe return of the Apollo 13 crew at St. Patrick’s Cathedral in New</a:t>
            </a:r>
            <a:r>
              <a:rPr lang="en-US" sz="1200" b="0" i="0" kern="1200" baseline="0" dirty="0">
                <a:solidFill>
                  <a:schemeClr val="tx1"/>
                </a:solidFill>
                <a:effectLst/>
                <a:latin typeface="+mn-lt"/>
                <a:ea typeface="+mn-ea"/>
                <a:cs typeface="+mn-cs"/>
              </a:rPr>
              <a:t> York City, NY</a:t>
            </a:r>
            <a:r>
              <a:rPr lang="en-US" sz="1200" b="0" i="0" kern="1200" dirty="0">
                <a:solidFill>
                  <a:schemeClr val="tx1"/>
                </a:solidFill>
                <a:effectLst/>
                <a:latin typeface="+mn-lt"/>
                <a:ea typeface="+mn-ea"/>
                <a:cs typeface="+mn-cs"/>
              </a:rPr>
              <a:t>.</a:t>
            </a:r>
          </a:p>
          <a:p>
            <a:r>
              <a:rPr lang="en-US" sz="1200" b="0" i="0" u="none" kern="1200" dirty="0">
                <a:solidFill>
                  <a:schemeClr val="tx1"/>
                </a:solidFill>
                <a:effectLst/>
                <a:latin typeface="+mn-lt"/>
                <a:ea typeface="+mn-ea"/>
                <a:cs typeface="+mn-cs"/>
              </a:rPr>
              <a:t>-Left &amp; right image</a:t>
            </a:r>
            <a:r>
              <a:rPr lang="en-US" sz="1200" b="0" i="0" u="none" kern="1200" baseline="0" dirty="0">
                <a:solidFill>
                  <a:schemeClr val="tx1"/>
                </a:solidFill>
                <a:effectLst/>
                <a:latin typeface="+mn-lt"/>
                <a:ea typeface="+mn-ea"/>
                <a:cs typeface="+mn-cs"/>
              </a:rPr>
              <a:t>s via: </a:t>
            </a:r>
            <a:r>
              <a:rPr lang="en-US" sz="1200" b="0" i="1" u="none" kern="1200" baseline="0" dirty="0">
                <a:solidFill>
                  <a:schemeClr val="tx1"/>
                </a:solidFill>
                <a:effectLst/>
                <a:latin typeface="+mn-lt"/>
                <a:ea typeface="+mn-ea"/>
                <a:cs typeface="+mn-cs"/>
              </a:rPr>
              <a:t>https://archive.nytimes.com/www.nytimes.com/library/national/science/nasa/041570sci-nasa-arnold.html</a:t>
            </a:r>
            <a:endParaRPr lang="en-US" sz="1200" b="0" i="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16</a:t>
            </a:fld>
            <a:endParaRPr lang="en-US" dirty="0"/>
          </a:p>
        </p:txBody>
      </p:sp>
    </p:spTree>
    <p:extLst>
      <p:ext uri="{BB962C8B-B14F-4D97-AF65-F5344CB8AC3E}">
        <p14:creationId xmlns:p14="http://schemas.microsoft.com/office/powerpoint/2010/main" val="1959759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0" u="sng" dirty="0"/>
              <a:t>Left</a:t>
            </a:r>
            <a:r>
              <a:rPr lang="en-US" i="0" u="none" dirty="0"/>
              <a:t>: </a:t>
            </a:r>
            <a:r>
              <a:rPr lang="en-US" i="1" dirty="0"/>
              <a:t>NASA, via NARA</a:t>
            </a:r>
            <a:r>
              <a:rPr lang="en-US" i="0" dirty="0"/>
              <a:t> </a:t>
            </a:r>
            <a:r>
              <a:rPr lang="en-US" i="0" dirty="0">
                <a:sym typeface="Wingdings" panose="05000000000000000000" pitchFamily="2" charset="2"/>
              </a:rPr>
              <a:t> Flight</a:t>
            </a:r>
            <a:r>
              <a:rPr lang="en-US" i="0" baseline="0" dirty="0">
                <a:sym typeface="Wingdings" panose="05000000000000000000" pitchFamily="2" charset="2"/>
              </a:rPr>
              <a:t> Director Gene </a:t>
            </a:r>
            <a:r>
              <a:rPr lang="en-US" i="0" baseline="0" dirty="0" err="1">
                <a:sym typeface="Wingdings" panose="05000000000000000000" pitchFamily="2" charset="2"/>
              </a:rPr>
              <a:t>Kranz</a:t>
            </a:r>
            <a:endParaRPr lang="en-US" i="0" baseline="0" dirty="0">
              <a:sym typeface="Wingdings" panose="05000000000000000000" pitchFamily="2" charset="2"/>
            </a:endParaRPr>
          </a:p>
          <a:p>
            <a:r>
              <a:rPr lang="en-US" i="0" u="sng" baseline="0" dirty="0">
                <a:sym typeface="Wingdings" panose="05000000000000000000" pitchFamily="2" charset="2"/>
              </a:rPr>
              <a:t>Right</a:t>
            </a:r>
            <a:r>
              <a:rPr lang="en-US" i="0" u="none" baseline="0" dirty="0">
                <a:sym typeface="Wingdings" panose="05000000000000000000" pitchFamily="2" charset="2"/>
              </a:rPr>
              <a:t>: </a:t>
            </a:r>
            <a:r>
              <a:rPr lang="en-US" i="1" u="none" baseline="0" dirty="0">
                <a:sym typeface="Wingdings" panose="05000000000000000000" pitchFamily="2" charset="2"/>
              </a:rPr>
              <a:t>NASA</a:t>
            </a:r>
            <a:r>
              <a:rPr lang="en-US" i="0" u="none" baseline="0" dirty="0">
                <a:sym typeface="Wingdings" panose="05000000000000000000" pitchFamily="2" charset="2"/>
              </a:rPr>
              <a:t>  Flight Director Glynn </a:t>
            </a:r>
            <a:r>
              <a:rPr lang="en-US" i="0" u="none" baseline="0" dirty="0" err="1">
                <a:sym typeface="Wingdings" panose="05000000000000000000" pitchFamily="2" charset="2"/>
              </a:rPr>
              <a:t>Lunney</a:t>
            </a:r>
            <a:endParaRPr lang="en-US" i="0" dirty="0"/>
          </a:p>
          <a:p>
            <a:r>
              <a:rPr lang="en-US" i="0" dirty="0"/>
              <a:t>-At 57 hours, 6</a:t>
            </a:r>
            <a:r>
              <a:rPr lang="en-US" i="0" baseline="0" dirty="0"/>
              <a:t> minutes into the mission, there was a change of shift in Mission Control.</a:t>
            </a:r>
          </a:p>
          <a:p>
            <a:pPr marL="628650" lvl="1" indent="-171450">
              <a:buFont typeface="Arial" panose="020B0604020202020204" pitchFamily="34" charset="0"/>
              <a:buChar char="•"/>
            </a:pPr>
            <a:r>
              <a:rPr lang="en-US" i="0" dirty="0"/>
              <a:t>Gene </a:t>
            </a:r>
            <a:r>
              <a:rPr lang="en-US" i="0" dirty="0" err="1"/>
              <a:t>Kranz’s</a:t>
            </a:r>
            <a:r>
              <a:rPr lang="en-US" i="0" dirty="0"/>
              <a:t> White Team was replaced by Glynn </a:t>
            </a:r>
            <a:r>
              <a:rPr lang="en-US" i="0" dirty="0" err="1"/>
              <a:t>Lunney's</a:t>
            </a:r>
            <a:r>
              <a:rPr lang="en-US" i="0" dirty="0"/>
              <a:t> Black Team,</a:t>
            </a:r>
            <a:r>
              <a:rPr lang="en-US" i="0" baseline="0" dirty="0"/>
              <a:t> </a:t>
            </a:r>
            <a:r>
              <a:rPr lang="en-US" i="0" dirty="0"/>
              <a:t>and they continued</a:t>
            </a:r>
            <a:r>
              <a:rPr lang="en-US" i="0" baseline="0" dirty="0"/>
              <a:t> </a:t>
            </a:r>
            <a:r>
              <a:rPr lang="en-US" i="0" dirty="0"/>
              <a:t>to troubleshoot the spacecraft's problems.</a:t>
            </a:r>
          </a:p>
          <a:p>
            <a:r>
              <a:rPr lang="en-US" i="0" dirty="0"/>
              <a:t>-</a:t>
            </a:r>
            <a:r>
              <a:rPr lang="en-US" sz="1200" b="0" i="0" kern="1200" dirty="0">
                <a:solidFill>
                  <a:schemeClr val="tx1"/>
                </a:solidFill>
                <a:effectLst/>
                <a:latin typeface="+mn-lt"/>
                <a:ea typeface="+mn-ea"/>
                <a:cs typeface="+mn-cs"/>
              </a:rPr>
              <a:t>Gene</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Kranz’s</a:t>
            </a:r>
            <a:r>
              <a:rPr lang="en-US" sz="1200" b="0" i="0" kern="1200" baseline="0" dirty="0">
                <a:solidFill>
                  <a:schemeClr val="tx1"/>
                </a:solidFill>
                <a:effectLst/>
                <a:latin typeface="+mn-lt"/>
                <a:ea typeface="+mn-ea"/>
                <a:cs typeface="+mn-cs"/>
              </a:rPr>
              <a:t> White Team became the </a:t>
            </a:r>
            <a:r>
              <a:rPr lang="en-US" sz="1200" b="0" i="1" kern="1200" baseline="0" dirty="0">
                <a:solidFill>
                  <a:schemeClr val="tx1"/>
                </a:solidFill>
                <a:effectLst/>
                <a:latin typeface="+mn-lt"/>
                <a:ea typeface="+mn-ea"/>
                <a:cs typeface="+mn-cs"/>
              </a:rPr>
              <a:t>Tiger Team</a:t>
            </a:r>
            <a:r>
              <a:rPr lang="en-US" sz="1200" b="0" i="0" kern="1200" baseline="0" dirty="0">
                <a:solidFill>
                  <a:schemeClr val="tx1"/>
                </a:solidFill>
                <a:effectLst/>
                <a:latin typeface="+mn-lt"/>
                <a:ea typeface="+mn-ea"/>
                <a:cs typeface="+mn-cs"/>
              </a:rPr>
              <a:t> after their shift in Mission Control ended – they shut themselves in a separate room to work on setting the </a:t>
            </a:r>
            <a:r>
              <a:rPr lang="en-US" sz="1200" b="0" i="0" kern="1200" dirty="0">
                <a:solidFill>
                  <a:schemeClr val="tx1"/>
                </a:solidFill>
                <a:effectLst/>
                <a:latin typeface="+mn-lt"/>
                <a:ea typeface="+mn-ea"/>
                <a:cs typeface="+mn-cs"/>
              </a:rPr>
              <a:t>constraints for the consumption of spacecraft consumables (oxygen, electricity, and water),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 well as the power-up procedures that </a:t>
            </a:r>
            <a:r>
              <a:rPr lang="en-US" sz="1200" b="0" i="0" kern="1200" baseline="0" dirty="0">
                <a:solidFill>
                  <a:schemeClr val="tx1"/>
                </a:solidFill>
                <a:effectLst/>
                <a:latin typeface="+mn-lt"/>
                <a:ea typeface="+mn-ea"/>
                <a:cs typeface="+mn-cs"/>
              </a:rPr>
              <a:t>allowed</a:t>
            </a:r>
            <a:r>
              <a:rPr lang="en-US" sz="1200" b="0" i="0" kern="1200" dirty="0">
                <a:solidFill>
                  <a:schemeClr val="tx1"/>
                </a:solidFill>
                <a:effectLst/>
                <a:latin typeface="+mn-lt"/>
                <a:ea typeface="+mn-ea"/>
                <a:cs typeface="+mn-cs"/>
              </a:rPr>
              <a:t> the astronauts to land safely back on Earth in the command module.</a:t>
            </a:r>
          </a:p>
          <a:p>
            <a:r>
              <a:rPr lang="en-US" sz="1200" b="0" i="0" kern="1200" dirty="0">
                <a:solidFill>
                  <a:schemeClr val="tx1"/>
                </a:solidFill>
                <a:effectLst/>
                <a:latin typeface="+mn-lt"/>
                <a:ea typeface="+mn-ea"/>
                <a:cs typeface="+mn-cs"/>
              </a:rPr>
              <a:t>-Once </a:t>
            </a:r>
            <a:r>
              <a:rPr lang="en-US" sz="1200" b="0" i="0" kern="1200" dirty="0" err="1">
                <a:solidFill>
                  <a:schemeClr val="tx1"/>
                </a:solidFill>
                <a:effectLst/>
                <a:latin typeface="+mn-lt"/>
                <a:ea typeface="+mn-ea"/>
                <a:cs typeface="+mn-cs"/>
              </a:rPr>
              <a:t>Lunney’s</a:t>
            </a:r>
            <a:r>
              <a:rPr lang="en-US" sz="1200" b="0" i="0" kern="1200" baseline="0" dirty="0">
                <a:solidFill>
                  <a:schemeClr val="tx1"/>
                </a:solidFill>
                <a:effectLst/>
                <a:latin typeface="+mn-lt"/>
                <a:ea typeface="+mn-ea"/>
                <a:cs typeface="+mn-cs"/>
              </a:rPr>
              <a:t> shift was complete, Milt </a:t>
            </a:r>
            <a:r>
              <a:rPr lang="en-US" sz="1200" b="0" i="0" kern="1200" baseline="0" dirty="0" err="1">
                <a:solidFill>
                  <a:schemeClr val="tx1"/>
                </a:solidFill>
                <a:effectLst/>
                <a:latin typeface="+mn-lt"/>
                <a:ea typeface="+mn-ea"/>
                <a:cs typeface="+mn-cs"/>
              </a:rPr>
              <a:t>Windler’s</a:t>
            </a:r>
            <a:r>
              <a:rPr lang="en-US" sz="1200" b="0" i="0" kern="1200" baseline="0" dirty="0">
                <a:solidFill>
                  <a:schemeClr val="tx1"/>
                </a:solidFill>
                <a:effectLst/>
                <a:latin typeface="+mn-lt"/>
                <a:ea typeface="+mn-ea"/>
                <a:cs typeface="+mn-cs"/>
              </a:rPr>
              <a:t> Maroon Team took over, then Gerry Griffin’s Gold Team.</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17</a:t>
            </a:fld>
            <a:endParaRPr lang="en-US" dirty="0"/>
          </a:p>
        </p:txBody>
      </p:sp>
    </p:spTree>
    <p:extLst>
      <p:ext uri="{BB962C8B-B14F-4D97-AF65-F5344CB8AC3E}">
        <p14:creationId xmlns:p14="http://schemas.microsoft.com/office/powerpoint/2010/main" val="1748402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a:t>
            </a:r>
            <a:r>
              <a:rPr lang="en-US" i="1" baseline="0" dirty="0"/>
              <a:t> scan by </a:t>
            </a:r>
            <a:r>
              <a:rPr lang="en-US" i="1" baseline="0" dirty="0" err="1"/>
              <a:t>Kipp</a:t>
            </a:r>
            <a:r>
              <a:rPr lang="en-US" i="1" baseline="0" dirty="0"/>
              <a:t> Teague</a:t>
            </a:r>
            <a:r>
              <a:rPr lang="en-US" i="0" baseline="0" dirty="0"/>
              <a:t> </a:t>
            </a:r>
            <a:r>
              <a:rPr lang="en-US" i="0" baseline="0" dirty="0">
                <a:sym typeface="Wingdings" panose="05000000000000000000" pitchFamily="2" charset="2"/>
              </a:rPr>
              <a:t> View of the top of the Apollo 13 lunar module (LM) Aquarius after separation from the command module (CM) Odyssey.</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-Because of the situation</a:t>
            </a:r>
            <a:r>
              <a:rPr lang="en-US" i="0" baseline="0" dirty="0"/>
              <a:t> in the command module, the astronauts were instructed to use </a:t>
            </a:r>
            <a:r>
              <a:rPr lang="en-US" sz="1200" b="0" i="0" kern="1200" dirty="0">
                <a:solidFill>
                  <a:schemeClr val="tx1"/>
                </a:solidFill>
                <a:effectLst/>
                <a:latin typeface="+mn-lt"/>
                <a:ea typeface="+mn-ea"/>
                <a:cs typeface="+mn-cs"/>
              </a:rPr>
              <a:t>the lunar module</a:t>
            </a:r>
            <a:r>
              <a:rPr lang="en-US" sz="1200" b="0" i="0" kern="1200" baseline="0" dirty="0">
                <a:solidFill>
                  <a:schemeClr val="tx1"/>
                </a:solidFill>
                <a:effectLst/>
                <a:latin typeface="+mn-lt"/>
                <a:ea typeface="+mn-ea"/>
                <a:cs typeface="+mn-cs"/>
              </a:rPr>
              <a:t> Aquarius as a </a:t>
            </a:r>
            <a:r>
              <a:rPr lang="en-US" sz="1200" b="0" i="0" kern="1200" dirty="0">
                <a:solidFill>
                  <a:schemeClr val="tx1"/>
                </a:solidFill>
                <a:effectLst/>
                <a:latin typeface="+mn-lt"/>
                <a:ea typeface="+mn-ea"/>
                <a:cs typeface="+mn-cs"/>
              </a:rPr>
              <a:t>lifeboat.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LM</a:t>
            </a:r>
            <a:r>
              <a:rPr lang="en-US" sz="1200" b="0" i="0" kern="1200" dirty="0">
                <a:solidFill>
                  <a:schemeClr val="tx1"/>
                </a:solidFill>
                <a:effectLst/>
                <a:latin typeface="+mn-lt"/>
                <a:ea typeface="+mn-ea"/>
                <a:cs typeface="+mn-cs"/>
              </a:rPr>
              <a:t> had untapped supplies of oxygen, water, and electric power to support the crew, and there were two powerful engines, the most useful of which was the Descent Propulsion System (DPS, pronounced “dips”). Well-developed plans existed for using the DPS engine to perform an abort burn once the astronauts passed the Moon to get them back home, but using the LM for extended life support was something Mission</a:t>
            </a:r>
            <a:r>
              <a:rPr lang="en-US" sz="1200" b="0" i="0" kern="1200" baseline="0" dirty="0">
                <a:solidFill>
                  <a:schemeClr val="tx1"/>
                </a:solidFill>
                <a:effectLst/>
                <a:latin typeface="+mn-lt"/>
                <a:ea typeface="+mn-ea"/>
                <a:cs typeface="+mn-cs"/>
              </a:rPr>
              <a:t> Control had </a:t>
            </a:r>
            <a:r>
              <a:rPr lang="en-US" sz="1200" b="0" i="0" kern="1200" dirty="0">
                <a:solidFill>
                  <a:schemeClr val="tx1"/>
                </a:solidFill>
                <a:effectLst/>
                <a:latin typeface="+mn-lt"/>
                <a:ea typeface="+mn-ea"/>
                <a:cs typeface="+mn-cs"/>
              </a:rPr>
              <a:t>to figure out.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Odyssey wouldn’t be able to support the crew in deep space, but it</a:t>
            </a:r>
            <a:r>
              <a:rPr lang="en-US" sz="1200" b="0" i="0" kern="1200" baseline="0" dirty="0">
                <a:solidFill>
                  <a:schemeClr val="tx1"/>
                </a:solidFill>
                <a:effectLst/>
                <a:latin typeface="+mn-lt"/>
                <a:ea typeface="+mn-ea"/>
                <a:cs typeface="+mn-cs"/>
              </a:rPr>
              <a:t> wouldn’t be useless, as it would be their </a:t>
            </a:r>
            <a:r>
              <a:rPr lang="en-US" sz="1200" b="0" i="0" kern="1200" dirty="0">
                <a:solidFill>
                  <a:schemeClr val="tx1"/>
                </a:solidFill>
                <a:effectLst/>
                <a:latin typeface="+mn-lt"/>
                <a:ea typeface="+mn-ea"/>
                <a:cs typeface="+mn-cs"/>
              </a:rPr>
              <a:t>only means to get through Earth's atmosphere</a:t>
            </a:r>
            <a:r>
              <a:rPr lang="en-US" sz="1200" b="0" i="0" kern="1200" baseline="0" dirty="0">
                <a:solidFill>
                  <a:schemeClr val="tx1"/>
                </a:solidFill>
                <a:effectLst/>
                <a:latin typeface="+mn-lt"/>
                <a:ea typeface="+mn-ea"/>
                <a:cs typeface="+mn-cs"/>
              </a:rPr>
              <a:t> without burning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-More</a:t>
            </a:r>
            <a:r>
              <a:rPr lang="en-US" i="0" baseline="0" dirty="0"/>
              <a:t> info: </a:t>
            </a:r>
            <a:r>
              <a:rPr lang="en-US" i="1" baseline="0" dirty="0"/>
              <a:t>https://history.nasa.gov/afj/ap13fj/09day3-lifeboat.html</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18</a:t>
            </a:fld>
            <a:endParaRPr lang="en-US" dirty="0"/>
          </a:p>
        </p:txBody>
      </p:sp>
    </p:spTree>
    <p:extLst>
      <p:ext uri="{BB962C8B-B14F-4D97-AF65-F5344CB8AC3E}">
        <p14:creationId xmlns:p14="http://schemas.microsoft.com/office/powerpoint/2010/main" val="19437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-Image credit: </a:t>
            </a:r>
            <a:r>
              <a:rPr lang="en-US" i="1" dirty="0"/>
              <a:t>NASA</a:t>
            </a:r>
            <a:r>
              <a:rPr lang="en-US" i="1" baseline="0" dirty="0"/>
              <a:t> </a:t>
            </a:r>
            <a:r>
              <a:rPr lang="en-US" i="0" baseline="0" dirty="0">
                <a:sym typeface="Wingdings" panose="05000000000000000000" pitchFamily="2" charset="2"/>
              </a:rPr>
              <a:t> Mission Control had back-up astronauts use the Lunar Module Simulator to verify the adapted procedures that the flight controllers came up with and that were then sent up to the crew for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-More</a:t>
            </a:r>
            <a:r>
              <a:rPr lang="en-US" i="0" baseline="0" dirty="0"/>
              <a:t> info: </a:t>
            </a:r>
            <a:r>
              <a:rPr lang="en-US" i="1" baseline="0" dirty="0"/>
              <a:t>https://history.nasa.gov/afj/ap13fj/09day3-lifeboat.html</a:t>
            </a:r>
            <a:endParaRPr lang="en-US" i="0" dirty="0"/>
          </a:p>
        </p:txBody>
      </p:sp>
      <p:sp>
        <p:nvSpPr>
          <p:cNvPr id="4" name="Slide Number Placeholder 3"/>
          <p:cNvSpPr>
            <a:spLocks noGrp="1"/>
          </p:cNvSpPr>
          <p:nvPr>
            <p:ph type="sldNum" sz="quarter" idx="5"/>
          </p:nvPr>
        </p:nvSpPr>
        <p:spPr/>
        <p:txBody>
          <a:bodyPr/>
          <a:lstStyle/>
          <a:p>
            <a:fld id="{BBC85203-AFB5-4C5F-A739-A15855DE2D17}" type="slidenum">
              <a:rPr lang="en-US" smtClean="0"/>
              <a:t>19</a:t>
            </a:fld>
            <a:endParaRPr lang="en-US" dirty="0"/>
          </a:p>
        </p:txBody>
      </p:sp>
    </p:spTree>
    <p:extLst>
      <p:ext uri="{BB962C8B-B14F-4D97-AF65-F5344CB8AC3E}">
        <p14:creationId xmlns:p14="http://schemas.microsoft.com/office/powerpoint/2010/main" val="28408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-NASA press releases (April 1970): </a:t>
            </a:r>
            <a:r>
              <a:rPr lang="en-US" i="1" dirty="0"/>
              <a:t>https://historydms.hq.nasa.gov/sites/default/files/DMS/e000013879.pdf</a:t>
            </a:r>
          </a:p>
        </p:txBody>
      </p:sp>
      <p:sp>
        <p:nvSpPr>
          <p:cNvPr id="4" name="Slide Number Placeholder 3"/>
          <p:cNvSpPr>
            <a:spLocks noGrp="1"/>
          </p:cNvSpPr>
          <p:nvPr>
            <p:ph type="sldNum" sz="quarter" idx="10"/>
          </p:nvPr>
        </p:nvSpPr>
        <p:spPr/>
        <p:txBody>
          <a:bodyPr/>
          <a:lstStyle/>
          <a:p>
            <a:fld id="{BBC85203-AFB5-4C5F-A739-A15855DE2D17}" type="slidenum">
              <a:rPr lang="en-US" smtClean="0"/>
              <a:t>2</a:t>
            </a:fld>
            <a:endParaRPr lang="en-US" dirty="0"/>
          </a:p>
        </p:txBody>
      </p:sp>
    </p:spTree>
    <p:extLst>
      <p:ext uri="{BB962C8B-B14F-4D97-AF65-F5344CB8AC3E}">
        <p14:creationId xmlns:p14="http://schemas.microsoft.com/office/powerpoint/2010/main" val="3461413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1" baseline="0" dirty="0"/>
              <a:t> scan by John </a:t>
            </a:r>
            <a:r>
              <a:rPr lang="en-US" i="1" baseline="0" dirty="0" err="1"/>
              <a:t>Fongheiser</a:t>
            </a:r>
            <a:r>
              <a:rPr lang="en-US" i="0" baseline="0" dirty="0"/>
              <a:t> </a:t>
            </a:r>
            <a:r>
              <a:rPr lang="en-US" i="0" baseline="0" dirty="0">
                <a:sym typeface="Wingdings" panose="05000000000000000000" pitchFamily="2" charset="2"/>
              </a:rPr>
              <a:t> In-flight photo of the air filter device constructed by the crew from duct tape, plastic bags from the liquid cooling garments, and other materials they had on hand as per instructions provided by Mission Control. </a:t>
            </a:r>
          </a:p>
          <a:p>
            <a:pPr marL="628650" lvl="1" indent="-171450">
              <a:buFont typeface="Arial" panose="020B0604020202020204" pitchFamily="34" charset="0"/>
              <a:buChar char="•"/>
            </a:pPr>
            <a:r>
              <a:rPr lang="en-US" i="0" baseline="0" dirty="0">
                <a:sym typeface="Wingdings" panose="05000000000000000000" pitchFamily="2" charset="2"/>
              </a:rPr>
              <a:t>This device allowed the use of box-shaped CM lithium hydroxide (</a:t>
            </a:r>
            <a:r>
              <a:rPr lang="en-US" i="0" baseline="0" dirty="0" err="1">
                <a:sym typeface="Wingdings" panose="05000000000000000000" pitchFamily="2" charset="2"/>
              </a:rPr>
              <a:t>LiOH</a:t>
            </a:r>
            <a:r>
              <a:rPr lang="en-US" i="0" baseline="0" dirty="0">
                <a:sym typeface="Wingdings" panose="05000000000000000000" pitchFamily="2" charset="2"/>
              </a:rPr>
              <a:t>) canisters in conjunction with the LM Environmental Control System, which is the large white unit that fills most of the frame. The LM </a:t>
            </a:r>
            <a:r>
              <a:rPr lang="en-US" i="0" baseline="0" dirty="0" err="1">
                <a:sym typeface="Wingdings" panose="05000000000000000000" pitchFamily="2" charset="2"/>
              </a:rPr>
              <a:t>LiOH</a:t>
            </a:r>
            <a:r>
              <a:rPr lang="en-US" i="0" baseline="0" dirty="0">
                <a:sym typeface="Wingdings" panose="05000000000000000000" pitchFamily="2" charset="2"/>
              </a:rPr>
              <a:t> canisters were cylindrical in shape and fit into the receptacles at the lower left.</a:t>
            </a:r>
          </a:p>
          <a:p>
            <a:pPr marL="628650" lvl="1" indent="-171450">
              <a:buFont typeface="Arial" panose="020B0604020202020204" pitchFamily="34" charset="0"/>
              <a:buChar char="•"/>
            </a:pPr>
            <a:r>
              <a:rPr lang="en-US" i="0" baseline="0" dirty="0">
                <a:sym typeface="Wingdings" panose="05000000000000000000" pitchFamily="2" charset="2"/>
              </a:rPr>
              <a:t>Without this device, the air in the spacecraft wouldn’t have been able to be filtered (since the command module had different shaped </a:t>
            </a:r>
            <a:r>
              <a:rPr lang="en-US" i="0" baseline="0" dirty="0" err="1">
                <a:sym typeface="Wingdings" panose="05000000000000000000" pitchFamily="2" charset="2"/>
              </a:rPr>
              <a:t>LiOH</a:t>
            </a:r>
            <a:r>
              <a:rPr lang="en-US" i="0" baseline="0" dirty="0">
                <a:sym typeface="Wingdings" panose="05000000000000000000" pitchFamily="2" charset="2"/>
              </a:rPr>
              <a:t> canisters than the lunar module), and the astronauts would have suffocated from their own respiration.</a:t>
            </a:r>
          </a:p>
          <a:p>
            <a:r>
              <a:rPr lang="en-US" i="0" dirty="0">
                <a:sym typeface="Wingdings" panose="05000000000000000000" pitchFamily="2" charset="2"/>
              </a:rPr>
              <a:t>-More</a:t>
            </a:r>
            <a:r>
              <a:rPr lang="en-US" i="0" baseline="0" dirty="0">
                <a:sym typeface="Wingdings" panose="05000000000000000000" pitchFamily="2" charset="2"/>
              </a:rPr>
              <a:t> info:</a:t>
            </a:r>
            <a:r>
              <a:rPr lang="en-US" i="1" baseline="0" dirty="0">
                <a:sym typeface="Wingdings" panose="05000000000000000000" pitchFamily="2" charset="2"/>
              </a:rPr>
              <a:t> https://www.hq.nasa.gov/alsj/a13/a13_LIOH_Adapter.html</a:t>
            </a:r>
            <a:endParaRPr lang="en-US"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20</a:t>
            </a:fld>
            <a:endParaRPr lang="en-US" dirty="0"/>
          </a:p>
        </p:txBody>
      </p:sp>
    </p:spTree>
    <p:extLst>
      <p:ext uri="{BB962C8B-B14F-4D97-AF65-F5344CB8AC3E}">
        <p14:creationId xmlns:p14="http://schemas.microsoft.com/office/powerpoint/2010/main" val="1437081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sym typeface="Wingdings" panose="05000000000000000000" pitchFamily="2" charset="2"/>
              </a:rPr>
              <a:t>-Video credit:</a:t>
            </a:r>
            <a:r>
              <a:rPr lang="en-US" i="0" baseline="0" dirty="0">
                <a:sym typeface="Wingdings" panose="05000000000000000000" pitchFamily="2" charset="2"/>
              </a:rPr>
              <a:t> </a:t>
            </a:r>
            <a:r>
              <a:rPr lang="en-US" i="1" baseline="0" dirty="0">
                <a:sym typeface="Wingdings" panose="05000000000000000000" pitchFamily="2" charset="2"/>
              </a:rPr>
              <a:t>NASA Goddard </a:t>
            </a:r>
            <a:r>
              <a:rPr lang="en-US" i="0" baseline="0" dirty="0">
                <a:sym typeface="Wingdings" panose="05000000000000000000" pitchFamily="2" charset="2"/>
              </a:rPr>
              <a:t> This video uses data gathered from the Lunar Reconnaissance Orbiter (LRO) spacecraft to recreate some of the stunning views of the Moon that the Apollo 13 astronauts saw on their journey in 1970.</a:t>
            </a:r>
          </a:p>
          <a:p>
            <a:pPr marL="628650" lvl="1" indent="-171450">
              <a:buFont typeface="Arial" panose="020B0604020202020204" pitchFamily="34" charset="0"/>
              <a:buChar char="•"/>
            </a:pPr>
            <a:r>
              <a:rPr lang="en-US" i="0" baseline="0" dirty="0">
                <a:sym typeface="Wingdings" panose="05000000000000000000" pitchFamily="2" charset="2"/>
              </a:rPr>
              <a:t>Data from LRO now makes it possible to show what the Apollo 13 astronauts saw as they flew around the far side of the Moon. </a:t>
            </a:r>
          </a:p>
          <a:p>
            <a:pPr marL="628650" lvl="1" indent="-171450">
              <a:buFont typeface="Arial" panose="020B0604020202020204" pitchFamily="34" charset="0"/>
              <a:buChar char="•"/>
            </a:pPr>
            <a:r>
              <a:rPr lang="en-US" i="0" baseline="0" dirty="0">
                <a:sym typeface="Wingdings" panose="05000000000000000000" pitchFamily="2" charset="2"/>
              </a:rPr>
              <a:t>This video showcases visualizations in 4K resolution of many of those lunar surface views, starting with </a:t>
            </a:r>
            <a:r>
              <a:rPr lang="en-US" i="0" baseline="0" dirty="0" err="1">
                <a:sym typeface="Wingdings" panose="05000000000000000000" pitchFamily="2" charset="2"/>
              </a:rPr>
              <a:t>earthset</a:t>
            </a:r>
            <a:r>
              <a:rPr lang="en-US" i="0" baseline="0" dirty="0">
                <a:sym typeface="Wingdings" panose="05000000000000000000" pitchFamily="2" charset="2"/>
              </a:rPr>
              <a:t> and sunrise, and concluding with the time Apollo 13 reestablished radio contact with Mission Control. </a:t>
            </a:r>
          </a:p>
          <a:p>
            <a:pPr marL="628650" lvl="1" indent="-171450">
              <a:buFont typeface="Arial" panose="020B0604020202020204" pitchFamily="34" charset="0"/>
              <a:buChar char="•"/>
            </a:pPr>
            <a:r>
              <a:rPr lang="en-US" i="0" baseline="0" dirty="0">
                <a:sym typeface="Wingdings" panose="05000000000000000000" pitchFamily="2" charset="2"/>
              </a:rPr>
              <a:t>Also depicted is the path of the free return trajectory around the Moon, and a continuous view of the Moon throughout that path. </a:t>
            </a:r>
          </a:p>
          <a:p>
            <a:pPr marL="628650" lvl="1" indent="-171450">
              <a:buFont typeface="Arial" panose="020B0604020202020204" pitchFamily="34" charset="0"/>
              <a:buChar char="•"/>
            </a:pPr>
            <a:r>
              <a:rPr lang="en-US" i="0" baseline="0" dirty="0">
                <a:sym typeface="Wingdings" panose="05000000000000000000" pitchFamily="2" charset="2"/>
              </a:rPr>
              <a:t>All views have been sped up for timing purposes - they are not shown in "real-time." </a:t>
            </a:r>
          </a:p>
          <a:p>
            <a:r>
              <a:rPr lang="en-US" i="0" baseline="0" dirty="0">
                <a:sym typeface="Wingdings" panose="05000000000000000000" pitchFamily="2" charset="2"/>
              </a:rPr>
              <a:t>-Video source: </a:t>
            </a:r>
            <a:r>
              <a:rPr lang="en-US" i="1" baseline="0" dirty="0">
                <a:sym typeface="Wingdings" panose="05000000000000000000" pitchFamily="2" charset="2"/>
              </a:rPr>
              <a:t>https://svs.gsfc.nasa.gov/13537</a:t>
            </a:r>
            <a:endParaRPr lang="en-US" i="1"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21</a:t>
            </a:fld>
            <a:endParaRPr lang="en-US" dirty="0"/>
          </a:p>
        </p:txBody>
      </p:sp>
    </p:spTree>
    <p:extLst>
      <p:ext uri="{BB962C8B-B14F-4D97-AF65-F5344CB8AC3E}">
        <p14:creationId xmlns:p14="http://schemas.microsoft.com/office/powerpoint/2010/main" val="1735803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a:t>
            </a:r>
            <a:r>
              <a:rPr lang="en-US" i="0" baseline="0" dirty="0"/>
              <a:t> </a:t>
            </a:r>
            <a:r>
              <a:rPr lang="en-US" i="1" u="none" baseline="0" dirty="0"/>
              <a:t>NASA </a:t>
            </a:r>
            <a:r>
              <a:rPr lang="en-US" i="0" u="none" baseline="0" dirty="0">
                <a:sym typeface="Wingdings" panose="05000000000000000000" pitchFamily="2" charset="2"/>
              </a:rPr>
              <a:t> View of Earth from Apollo 13 on the return journey, April 17, 1970. (Image #: </a:t>
            </a:r>
            <a:r>
              <a:rPr lang="en-US" sz="1200" b="0" i="0" kern="1200" dirty="0">
                <a:solidFill>
                  <a:schemeClr val="tx1"/>
                </a:solidFill>
                <a:effectLst/>
                <a:latin typeface="+mn-lt"/>
                <a:ea typeface="+mn-ea"/>
                <a:cs typeface="+mn-cs"/>
              </a:rPr>
              <a:t>AS13-59-8493)</a:t>
            </a:r>
            <a:endParaRPr lang="en-US" i="0" dirty="0"/>
          </a:p>
          <a:p>
            <a:r>
              <a:rPr lang="en-US" i="0" dirty="0"/>
              <a:t>-On the Apollo spacecraft, the service module (SM) was intended to provide most of the consumables such as oxygen, water, and power for the mission. It was also designed to serve as the primary propulsion and maneuvering system of the spacecraft. However, the explosion of one of the oxygen tanks led to the loss of the consumables and rendered the SM nonfunctional. </a:t>
            </a:r>
          </a:p>
          <a:p>
            <a:pPr marL="628650" lvl="1" indent="-171450">
              <a:buFont typeface="Arial" panose="020B0604020202020204" pitchFamily="34" charset="0"/>
              <a:buChar char="•"/>
            </a:pPr>
            <a:r>
              <a:rPr lang="en-US" i="0" dirty="0"/>
              <a:t>The SM was retained until just before reentry to protect the command module’s heat shield from potential</a:t>
            </a:r>
            <a:r>
              <a:rPr lang="en-US" i="0" baseline="0" dirty="0"/>
              <a:t> damage due to the </a:t>
            </a:r>
            <a:r>
              <a:rPr lang="en-US" i="0" dirty="0"/>
              <a:t>long exposure to the cold of space.</a:t>
            </a:r>
          </a:p>
          <a:p>
            <a:r>
              <a:rPr lang="en-US" i="0" dirty="0">
                <a:sym typeface="Wingdings" panose="05000000000000000000" pitchFamily="2" charset="2"/>
              </a:rPr>
              <a:t>-Normally, the command module (CM),</a:t>
            </a:r>
            <a:r>
              <a:rPr lang="en-US" i="0" baseline="0" dirty="0">
                <a:sym typeface="Wingdings" panose="05000000000000000000" pitchFamily="2" charset="2"/>
              </a:rPr>
              <a:t> </a:t>
            </a:r>
            <a:r>
              <a:rPr lang="en-US" i="0" dirty="0">
                <a:sym typeface="Wingdings" panose="05000000000000000000" pitchFamily="2" charset="2"/>
              </a:rPr>
              <a:t>which was equipped with couches, served as the crew compartment and control center. Able to accommodate all three astronauts, the CM was also designed for reentry. Although the CM had sufficient power and consumables for a reentry, the SM provided these necessities during the rest of the mission. </a:t>
            </a:r>
          </a:p>
          <a:p>
            <a:pPr marL="628650" lvl="1" indent="-171450">
              <a:buFont typeface="Arial" panose="020B0604020202020204" pitchFamily="34" charset="0"/>
              <a:buChar char="•"/>
            </a:pPr>
            <a:r>
              <a:rPr lang="en-US" i="0" dirty="0">
                <a:sym typeface="Wingdings" panose="05000000000000000000" pitchFamily="2" charset="2"/>
              </a:rPr>
              <a:t>The CM had to be “powered down” after the accident to avoid depleting its systems and rendering it incapable of performing the reentry operation.</a:t>
            </a:r>
          </a:p>
          <a:p>
            <a:pPr marL="628650" lvl="1" indent="-171450">
              <a:buFont typeface="Arial" panose="020B0604020202020204" pitchFamily="34" charset="0"/>
              <a:buChar char="•"/>
            </a:pPr>
            <a:r>
              <a:rPr lang="en-US" i="0" dirty="0">
                <a:sym typeface="Wingdings" panose="05000000000000000000" pitchFamily="2" charset="2"/>
              </a:rPr>
              <a:t>Once the astronauts were</a:t>
            </a:r>
            <a:r>
              <a:rPr lang="en-US" i="0" baseline="0" dirty="0">
                <a:sym typeface="Wingdings" panose="05000000000000000000" pitchFamily="2" charset="2"/>
              </a:rPr>
              <a:t> ready for reentry, they returned to the CM from the lunar module.</a:t>
            </a:r>
            <a:endParaRPr lang="en-US" i="0" dirty="0">
              <a:sym typeface="Wingdings" panose="05000000000000000000" pitchFamily="2" charset="2"/>
            </a:endParaRPr>
          </a:p>
          <a:p>
            <a:r>
              <a:rPr lang="en-US" i="0" dirty="0">
                <a:sym typeface="Wingdings" panose="05000000000000000000" pitchFamily="2" charset="2"/>
              </a:rPr>
              <a:t>-The lunar module (LM) was designed to be used only for the</a:t>
            </a:r>
            <a:r>
              <a:rPr lang="en-US" i="0" baseline="0" dirty="0">
                <a:sym typeface="Wingdings" panose="05000000000000000000" pitchFamily="2" charset="2"/>
              </a:rPr>
              <a:t> actual Moon landing (</a:t>
            </a:r>
            <a:r>
              <a:rPr lang="en-US" i="0" dirty="0">
                <a:sym typeface="Wingdings" panose="05000000000000000000" pitchFamily="2" charset="2"/>
              </a:rPr>
              <a:t>and providing an operating base and living quarters while on the lunar surface). </a:t>
            </a:r>
          </a:p>
          <a:p>
            <a:pPr marL="628650" lvl="1" indent="-171450">
              <a:buFont typeface="Arial" panose="020B0604020202020204" pitchFamily="34" charset="0"/>
              <a:buChar char="•"/>
            </a:pPr>
            <a:r>
              <a:rPr lang="en-US" i="0" dirty="0">
                <a:sym typeface="Wingdings" panose="05000000000000000000" pitchFamily="2" charset="2"/>
              </a:rPr>
              <a:t>As noted</a:t>
            </a:r>
            <a:r>
              <a:rPr lang="en-US" i="0" baseline="0" dirty="0">
                <a:sym typeface="Wingdings" panose="05000000000000000000" pitchFamily="2" charset="2"/>
              </a:rPr>
              <a:t> previously, the LM acted as a lifeboat for Apollo 13. </a:t>
            </a:r>
            <a:r>
              <a:rPr lang="en-US" i="0" dirty="0">
                <a:sym typeface="Wingdings" panose="05000000000000000000" pitchFamily="2" charset="2"/>
              </a:rPr>
              <a:t>With its separate systems for power and consumables, it allowed the crew to preserve the CM supplies for reentry operations. And, as the SM could no longer provide propulsion, the LM descent engine was used to perform the maneuvers necessary to alter the spacecraft trajectory for the return to Earth.</a:t>
            </a:r>
          </a:p>
          <a:p>
            <a:pPr marL="628650" lvl="1" indent="-171450">
              <a:buFont typeface="Arial" panose="020B0604020202020204" pitchFamily="34" charset="0"/>
              <a:buChar char="•"/>
            </a:pPr>
            <a:r>
              <a:rPr lang="en-US" i="0" dirty="0">
                <a:sym typeface="Wingdings" panose="05000000000000000000" pitchFamily="2" charset="2"/>
              </a:rPr>
              <a:t>Once the astronauts were ready for</a:t>
            </a:r>
            <a:r>
              <a:rPr lang="en-US" i="0" baseline="0" dirty="0">
                <a:sym typeface="Wingdings" panose="05000000000000000000" pitchFamily="2" charset="2"/>
              </a:rPr>
              <a:t> reentry, they returned to the CM, and the LM was jettisoned.</a:t>
            </a:r>
            <a:endParaRPr lang="en-US" i="0" dirty="0">
              <a:sym typeface="Wingdings" panose="05000000000000000000" pitchFamily="2" charset="2"/>
            </a:endParaRPr>
          </a:p>
          <a:p>
            <a:r>
              <a:rPr lang="en-US" i="0" dirty="0">
                <a:sym typeface="Wingdings" panose="05000000000000000000" pitchFamily="2" charset="2"/>
              </a:rPr>
              <a:t>-More info: </a:t>
            </a:r>
            <a:r>
              <a:rPr lang="en-US" i="1" dirty="0">
                <a:sym typeface="Wingdings" panose="05000000000000000000" pitchFamily="2" charset="2"/>
              </a:rPr>
              <a:t>https://www.lpi.usra.edu/lunar/missions/apollo/apollo_13/overview/</a:t>
            </a:r>
          </a:p>
        </p:txBody>
      </p:sp>
      <p:sp>
        <p:nvSpPr>
          <p:cNvPr id="4" name="Slide Number Placeholder 3"/>
          <p:cNvSpPr>
            <a:spLocks noGrp="1"/>
          </p:cNvSpPr>
          <p:nvPr>
            <p:ph type="sldNum" sz="quarter" idx="5"/>
          </p:nvPr>
        </p:nvSpPr>
        <p:spPr/>
        <p:txBody>
          <a:bodyPr/>
          <a:lstStyle/>
          <a:p>
            <a:fld id="{BBC85203-AFB5-4C5F-A739-A15855DE2D17}" type="slidenum">
              <a:rPr lang="en-US" smtClean="0"/>
              <a:t>22</a:t>
            </a:fld>
            <a:endParaRPr lang="en-US" dirty="0"/>
          </a:p>
        </p:txBody>
      </p:sp>
    </p:spTree>
    <p:extLst>
      <p:ext uri="{BB962C8B-B14F-4D97-AF65-F5344CB8AC3E}">
        <p14:creationId xmlns:p14="http://schemas.microsoft.com/office/powerpoint/2010/main" val="1144505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credits: </a:t>
            </a:r>
            <a:r>
              <a:rPr lang="en-US" sz="1200" b="0" i="1" kern="1200" dirty="0">
                <a:solidFill>
                  <a:schemeClr val="tx1"/>
                </a:solidFill>
                <a:effectLst/>
                <a:latin typeface="+mn-lt"/>
                <a:ea typeface="+mn-ea"/>
                <a:cs typeface="+mn-cs"/>
              </a:rPr>
              <a:t>NASA, scans by Ed </a:t>
            </a:r>
            <a:r>
              <a:rPr lang="en-US" sz="1200" b="0" i="1" kern="1200" dirty="0" err="1">
                <a:solidFill>
                  <a:schemeClr val="tx1"/>
                </a:solidFill>
                <a:effectLst/>
                <a:latin typeface="+mn-lt"/>
                <a:ea typeface="+mn-ea"/>
                <a:cs typeface="+mn-cs"/>
              </a:rPr>
              <a:t>Hengeveld</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sym typeface="Wingdings" panose="05000000000000000000" pitchFamily="2" charset="2"/>
            </a:endParaRPr>
          </a:p>
          <a:p>
            <a:r>
              <a:rPr lang="en-US" i="0" u="sng" dirty="0">
                <a:sym typeface="Wingdings" panose="05000000000000000000" pitchFamily="2" charset="2"/>
              </a:rPr>
              <a:t>Left image</a:t>
            </a:r>
            <a:r>
              <a:rPr lang="en-US" i="0" u="none" dirty="0">
                <a:sym typeface="Wingdings" panose="05000000000000000000" pitchFamily="2" charset="2"/>
              </a:rPr>
              <a:t>: </a:t>
            </a:r>
            <a:r>
              <a:rPr lang="en-US" sz="1200" b="0" i="0" kern="1200" dirty="0">
                <a:solidFill>
                  <a:schemeClr val="tx1"/>
                </a:solidFill>
                <a:effectLst/>
                <a:latin typeface="+mn-lt"/>
                <a:ea typeface="+mn-ea"/>
                <a:cs typeface="+mn-cs"/>
              </a:rPr>
              <a:t>Fred </a:t>
            </a:r>
            <a:r>
              <a:rPr lang="en-US" sz="1200" b="0" i="0" kern="1200" dirty="0" err="1">
                <a:solidFill>
                  <a:schemeClr val="tx1"/>
                </a:solidFill>
                <a:effectLst/>
                <a:latin typeface="+mn-lt"/>
                <a:ea typeface="+mn-ea"/>
                <a:cs typeface="+mn-cs"/>
              </a:rPr>
              <a:t>Haise</a:t>
            </a:r>
            <a:r>
              <a:rPr lang="en-US" sz="1200" b="0" i="0" kern="1200" dirty="0">
                <a:solidFill>
                  <a:schemeClr val="tx1"/>
                </a:solidFill>
                <a:effectLst/>
                <a:latin typeface="+mn-lt"/>
                <a:ea typeface="+mn-ea"/>
                <a:cs typeface="+mn-cs"/>
              </a:rPr>
              <a:t> (left), Jim Lovell, and Jack Swigert emerge from the recovery helicopter on-board the aircraft carrier Iwo Jima;</a:t>
            </a:r>
            <a:r>
              <a:rPr lang="en-US" sz="1200" b="0" i="0" kern="1200" baseline="0" dirty="0">
                <a:solidFill>
                  <a:schemeClr val="tx1"/>
                </a:solidFill>
                <a:effectLst/>
                <a:latin typeface="+mn-lt"/>
                <a:ea typeface="+mn-ea"/>
                <a:cs typeface="+mn-cs"/>
              </a:rPr>
              <a:t> April 17, 1970.</a:t>
            </a:r>
            <a:endParaRPr lang="en-US" i="0" u="none" dirty="0">
              <a:sym typeface="Wingdings" panose="05000000000000000000" pitchFamily="2" charset="2"/>
            </a:endParaRPr>
          </a:p>
          <a:p>
            <a:r>
              <a:rPr lang="en-US" i="0" u="sng" dirty="0">
                <a:sym typeface="Wingdings" panose="05000000000000000000" pitchFamily="2" charset="2"/>
              </a:rPr>
              <a:t>Right</a:t>
            </a:r>
            <a:r>
              <a:rPr lang="en-US" i="0" u="sng" baseline="0" dirty="0">
                <a:sym typeface="Wingdings" panose="05000000000000000000" pitchFamily="2" charset="2"/>
              </a:rPr>
              <a:t> image</a:t>
            </a:r>
            <a:r>
              <a:rPr lang="en-US" i="0" u="none" baseline="0" dirty="0">
                <a:sym typeface="Wingdings" panose="05000000000000000000" pitchFamily="2" charset="2"/>
              </a:rPr>
              <a:t>: </a:t>
            </a:r>
            <a:r>
              <a:rPr lang="en-US" sz="1200" b="0" i="0" kern="1200" dirty="0">
                <a:solidFill>
                  <a:schemeClr val="tx1"/>
                </a:solidFill>
                <a:effectLst/>
                <a:latin typeface="+mn-lt"/>
                <a:ea typeface="+mn-ea"/>
                <a:cs typeface="+mn-cs"/>
              </a:rPr>
              <a:t>Apollo 13 splashdown;</a:t>
            </a:r>
            <a:r>
              <a:rPr lang="en-US" sz="1200" b="0" i="0" kern="1200" baseline="0" dirty="0">
                <a:solidFill>
                  <a:schemeClr val="tx1"/>
                </a:solidFill>
                <a:effectLst/>
                <a:latin typeface="+mn-lt"/>
                <a:ea typeface="+mn-ea"/>
                <a:cs typeface="+mn-cs"/>
              </a:rPr>
              <a:t> April 17, 1970.</a:t>
            </a:r>
          </a:p>
          <a:p>
            <a:r>
              <a:rPr lang="en-US" i="0" dirty="0">
                <a:sym typeface="Wingdings" panose="05000000000000000000" pitchFamily="2" charset="2"/>
              </a:rPr>
              <a:t>-The Apollo 13 splashdown occurred at 1:07 p.m. EST</a:t>
            </a:r>
            <a:r>
              <a:rPr lang="en-US" i="0" baseline="0" dirty="0">
                <a:sym typeface="Wingdings" panose="05000000000000000000" pitchFamily="2" charset="2"/>
              </a:rPr>
              <a:t> on </a:t>
            </a:r>
            <a:r>
              <a:rPr lang="en-US" i="0" dirty="0">
                <a:sym typeface="Wingdings" panose="05000000000000000000" pitchFamily="2" charset="2"/>
              </a:rPr>
              <a:t>April 17, 1970</a:t>
            </a:r>
            <a:r>
              <a:rPr lang="en-US" i="0" baseline="0" dirty="0">
                <a:sym typeface="Wingdings" panose="05000000000000000000" pitchFamily="2" charset="2"/>
              </a:rPr>
              <a:t> in the South Pacific Ocean.</a:t>
            </a:r>
            <a:endParaRPr lang="en-US"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23</a:t>
            </a:fld>
            <a:endParaRPr lang="en-US" dirty="0"/>
          </a:p>
        </p:txBody>
      </p:sp>
    </p:spTree>
    <p:extLst>
      <p:ext uri="{BB962C8B-B14F-4D97-AF65-F5344CB8AC3E}">
        <p14:creationId xmlns:p14="http://schemas.microsoft.com/office/powerpoint/2010/main" val="111198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scan by </a:t>
            </a:r>
            <a:r>
              <a:rPr lang="en-US" sz="1200" b="0" i="1" kern="1200" dirty="0" err="1">
                <a:solidFill>
                  <a:schemeClr val="tx1"/>
                </a:solidFill>
                <a:effectLst/>
                <a:latin typeface="+mn-lt"/>
                <a:ea typeface="+mn-ea"/>
                <a:cs typeface="+mn-cs"/>
              </a:rPr>
              <a:t>Kipp</a:t>
            </a:r>
            <a:r>
              <a:rPr lang="en-US" sz="1200" b="0" i="1" kern="1200" dirty="0">
                <a:solidFill>
                  <a:schemeClr val="tx1"/>
                </a:solidFill>
                <a:effectLst/>
                <a:latin typeface="+mn-lt"/>
                <a:ea typeface="+mn-ea"/>
                <a:cs typeface="+mn-cs"/>
              </a:rPr>
              <a:t> Teague</a:t>
            </a:r>
            <a:r>
              <a:rPr lang="en-US" sz="1200" b="0" i="0" kern="1200" baseline="0" dirty="0">
                <a:solidFill>
                  <a:schemeClr val="tx1"/>
                </a:solidFill>
                <a:effectLst/>
                <a:latin typeface="+mn-lt"/>
                <a:ea typeface="+mn-ea"/>
                <a:cs typeface="+mn-cs"/>
                <a:sym typeface="Wingdings" panose="05000000000000000000" pitchFamily="2" charset="2"/>
              </a:rPr>
              <a:t>  </a:t>
            </a:r>
            <a:r>
              <a:rPr lang="en-US" sz="1200" b="0" i="0" kern="1200" dirty="0">
                <a:solidFill>
                  <a:schemeClr val="tx1"/>
                </a:solidFill>
                <a:effectLst/>
                <a:latin typeface="+mn-lt"/>
                <a:ea typeface="+mn-ea"/>
                <a:cs typeface="+mn-cs"/>
              </a:rPr>
              <a:t>Mission Control in Houston celebrates the safe return of the Apollo 13 crew. Gene </a:t>
            </a:r>
            <a:r>
              <a:rPr lang="en-US" sz="1200" b="0" i="0" kern="1200" dirty="0" err="1">
                <a:solidFill>
                  <a:schemeClr val="tx1"/>
                </a:solidFill>
                <a:effectLst/>
                <a:latin typeface="+mn-lt"/>
                <a:ea typeface="+mn-ea"/>
                <a:cs typeface="+mn-cs"/>
              </a:rPr>
              <a:t>Kranz</a:t>
            </a:r>
            <a:r>
              <a:rPr lang="en-US" sz="1200" b="0" i="0" kern="1200" dirty="0">
                <a:solidFill>
                  <a:schemeClr val="tx1"/>
                </a:solidFill>
                <a:effectLst/>
                <a:latin typeface="+mn-lt"/>
                <a:ea typeface="+mn-ea"/>
                <a:cs typeface="+mn-cs"/>
              </a:rPr>
              <a:t> is smoking a celebratory cigar at the right while Deke Slayton, in front of the mission patch, shakes hands;</a:t>
            </a:r>
            <a:r>
              <a:rPr lang="en-US" sz="1200" b="0" i="0" kern="1200" baseline="0" dirty="0">
                <a:solidFill>
                  <a:schemeClr val="tx1"/>
                </a:solidFill>
                <a:effectLst/>
                <a:latin typeface="+mn-lt"/>
                <a:ea typeface="+mn-ea"/>
                <a:cs typeface="+mn-cs"/>
              </a:rPr>
              <a:t> April 17, 1970.</a:t>
            </a:r>
            <a:endParaRPr lang="en-US" sz="1200" b="0" i="0" kern="1200" baseline="0" dirty="0">
              <a:solidFill>
                <a:schemeClr val="tx1"/>
              </a:solidFill>
              <a:effectLst/>
              <a:latin typeface="+mn-lt"/>
              <a:ea typeface="+mn-ea"/>
              <a:cs typeface="+mn-cs"/>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24</a:t>
            </a:fld>
            <a:endParaRPr lang="en-US" dirty="0"/>
          </a:p>
        </p:txBody>
      </p:sp>
    </p:spTree>
    <p:extLst>
      <p:ext uri="{BB962C8B-B14F-4D97-AF65-F5344CB8AC3E}">
        <p14:creationId xmlns:p14="http://schemas.microsoft.com/office/powerpoint/2010/main" val="4275639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a:t>
            </a:r>
            <a:r>
              <a:rPr lang="en-US" i="0" baseline="0" dirty="0"/>
              <a:t> </a:t>
            </a:r>
            <a:r>
              <a:rPr lang="en-US" i="1" u="none" dirty="0"/>
              <a:t>Associated Press</a:t>
            </a:r>
            <a:r>
              <a:rPr lang="en-US" i="0" u="none" baseline="0" dirty="0"/>
              <a:t> </a:t>
            </a:r>
            <a:r>
              <a:rPr lang="en-US" i="0" u="none" baseline="0" dirty="0">
                <a:sym typeface="Wingdings" panose="05000000000000000000" pitchFamily="2" charset="2"/>
              </a:rPr>
              <a:t> </a:t>
            </a:r>
            <a:r>
              <a:rPr lang="en-US" i="0" dirty="0">
                <a:sym typeface="Wingdings" panose="05000000000000000000" pitchFamily="2" charset="2"/>
              </a:rPr>
              <a:t>On May</a:t>
            </a:r>
            <a:r>
              <a:rPr lang="en-US" i="0" baseline="0" dirty="0">
                <a:sym typeface="Wingdings" panose="05000000000000000000" pitchFamily="2" charset="2"/>
              </a:rPr>
              <a:t> 1, 1970, </a:t>
            </a:r>
            <a:r>
              <a:rPr lang="en-US" sz="1200" b="0" i="0" kern="1200" baseline="0" dirty="0">
                <a:solidFill>
                  <a:schemeClr val="tx1"/>
                </a:solidFill>
                <a:effectLst/>
                <a:latin typeface="+mn-lt"/>
                <a:ea typeface="+mn-ea"/>
                <a:cs typeface="+mn-cs"/>
                <a:sym typeface="Wingdings" panose="05000000000000000000" pitchFamily="2" charset="2"/>
              </a:rPr>
              <a:t>Apollo </a:t>
            </a:r>
            <a:r>
              <a:rPr lang="en-US" sz="1200" b="0" i="0" kern="1200" dirty="0">
                <a:solidFill>
                  <a:schemeClr val="tx1"/>
                </a:solidFill>
                <a:effectLst/>
                <a:latin typeface="+mn-lt"/>
                <a:ea typeface="+mn-ea"/>
                <a:cs typeface="+mn-cs"/>
              </a:rPr>
              <a:t>13 astronauts Jack Swigert (at</a:t>
            </a:r>
            <a:r>
              <a:rPr lang="en-US" sz="1200" b="0" i="0" kern="1200" baseline="0" dirty="0">
                <a:solidFill>
                  <a:schemeClr val="tx1"/>
                </a:solidFill>
                <a:effectLst/>
                <a:latin typeface="+mn-lt"/>
                <a:ea typeface="+mn-ea"/>
                <a:cs typeface="+mn-cs"/>
              </a:rPr>
              <a:t> left, with his arm raised) </a:t>
            </a:r>
            <a:r>
              <a:rPr lang="en-US" sz="1200" b="0" i="0" kern="1200" dirty="0">
                <a:solidFill>
                  <a:schemeClr val="tx1"/>
                </a:solidFill>
                <a:effectLst/>
                <a:latin typeface="+mn-lt"/>
                <a:ea typeface="+mn-ea"/>
                <a:cs typeface="+mn-cs"/>
              </a:rPr>
              <a:t>and Jim Lovell (at</a:t>
            </a:r>
            <a:r>
              <a:rPr lang="en-US" sz="1200" b="0" i="0" kern="1200" baseline="0" dirty="0">
                <a:solidFill>
                  <a:schemeClr val="tx1"/>
                </a:solidFill>
                <a:effectLst/>
                <a:latin typeface="+mn-lt"/>
                <a:ea typeface="+mn-ea"/>
                <a:cs typeface="+mn-cs"/>
              </a:rPr>
              <a:t> right, with his arm raised) </a:t>
            </a:r>
            <a:r>
              <a:rPr lang="en-US" sz="1200" b="0" i="0" kern="1200" dirty="0">
                <a:solidFill>
                  <a:schemeClr val="tx1"/>
                </a:solidFill>
                <a:effectLst/>
                <a:latin typeface="+mn-lt"/>
                <a:ea typeface="+mn-ea"/>
                <a:cs typeface="+mn-cs"/>
              </a:rPr>
              <a:t>received a heroes welcome and ticker tape parade in Chicago. Fred </a:t>
            </a:r>
            <a:r>
              <a:rPr lang="en-US" sz="1200" b="0" i="0" kern="1200" dirty="0" err="1">
                <a:solidFill>
                  <a:schemeClr val="tx1"/>
                </a:solidFill>
                <a:effectLst/>
                <a:latin typeface="+mn-lt"/>
                <a:ea typeface="+mn-ea"/>
                <a:cs typeface="+mn-cs"/>
              </a:rPr>
              <a:t>Haise</a:t>
            </a:r>
            <a:r>
              <a:rPr lang="en-US" sz="1200" b="0" i="0" kern="1200" dirty="0">
                <a:solidFill>
                  <a:schemeClr val="tx1"/>
                </a:solidFill>
                <a:effectLst/>
                <a:latin typeface="+mn-lt"/>
                <a:ea typeface="+mn-ea"/>
                <a:cs typeface="+mn-cs"/>
              </a:rPr>
              <a:t> missed the parade due to illness (he</a:t>
            </a:r>
            <a:r>
              <a:rPr lang="en-US" sz="1200" b="0" i="0" kern="1200" baseline="0" dirty="0">
                <a:solidFill>
                  <a:schemeClr val="tx1"/>
                </a:solidFill>
                <a:effectLst/>
                <a:latin typeface="+mn-lt"/>
                <a:ea typeface="+mn-ea"/>
                <a:cs typeface="+mn-cs"/>
              </a:rPr>
              <a:t> developed</a:t>
            </a:r>
            <a:r>
              <a:rPr lang="en-US" sz="1200" b="0" i="0" kern="1200" dirty="0">
                <a:solidFill>
                  <a:schemeClr val="tx1"/>
                </a:solidFill>
                <a:effectLst/>
                <a:latin typeface="+mn-lt"/>
                <a:ea typeface="+mn-ea"/>
                <a:cs typeface="+mn-cs"/>
              </a:rPr>
              <a:t> a kidney infection during the mission, likely from not drinking enough water).</a:t>
            </a:r>
            <a:endParaRPr lang="en-US" i="0" u="none" dirty="0"/>
          </a:p>
          <a:p>
            <a:r>
              <a:rPr lang="en-US" i="0" u="none" dirty="0"/>
              <a:t>-Link</a:t>
            </a:r>
            <a:r>
              <a:rPr lang="en-US" i="0" u="none" baseline="0" dirty="0"/>
              <a:t> to video of the parade: </a:t>
            </a:r>
            <a:r>
              <a:rPr lang="en-US" i="1" u="none" baseline="0" dirty="0"/>
              <a:t>http://www.aparchive.com/metadata/youtube/37b81f1c0b49083ddc3f8982076deea7 </a:t>
            </a:r>
            <a:r>
              <a:rPr lang="en-US" i="0" u="none" baseline="0" dirty="0"/>
              <a:t>or </a:t>
            </a:r>
            <a:r>
              <a:rPr lang="en-US" i="1" u="none" baseline="0" dirty="0"/>
              <a:t>https://www.youtube.com/watch?v=pFvQB0qk75s</a:t>
            </a:r>
            <a:endParaRPr lang="en-US" i="0" u="none" baseline="0" dirty="0"/>
          </a:p>
        </p:txBody>
      </p:sp>
      <p:sp>
        <p:nvSpPr>
          <p:cNvPr id="4" name="Slide Number Placeholder 3"/>
          <p:cNvSpPr>
            <a:spLocks noGrp="1"/>
          </p:cNvSpPr>
          <p:nvPr>
            <p:ph type="sldNum" sz="quarter" idx="5"/>
          </p:nvPr>
        </p:nvSpPr>
        <p:spPr/>
        <p:txBody>
          <a:bodyPr/>
          <a:lstStyle/>
          <a:p>
            <a:fld id="{BBC85203-AFB5-4C5F-A739-A15855DE2D17}" type="slidenum">
              <a:rPr lang="en-US" smtClean="0"/>
              <a:t>25</a:t>
            </a:fld>
            <a:endParaRPr lang="en-US" dirty="0"/>
          </a:p>
        </p:txBody>
      </p:sp>
    </p:spTree>
    <p:extLst>
      <p:ext uri="{BB962C8B-B14F-4D97-AF65-F5344CB8AC3E}">
        <p14:creationId xmlns:p14="http://schemas.microsoft.com/office/powerpoint/2010/main" val="2434784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mn-lt"/>
              </a:rPr>
              <a:t>-Image credits: </a:t>
            </a:r>
            <a:r>
              <a:rPr lang="en-US" u="sng" dirty="0">
                <a:latin typeface="+mn-lt"/>
              </a:rPr>
              <a:t>Left</a:t>
            </a:r>
            <a:r>
              <a:rPr lang="en-US" u="none" dirty="0">
                <a:latin typeface="+mn-lt"/>
              </a:rPr>
              <a:t>:</a:t>
            </a:r>
            <a:r>
              <a:rPr lang="en-US" u="none" baseline="0" dirty="0">
                <a:latin typeface="+mn-lt"/>
              </a:rPr>
              <a:t> </a:t>
            </a:r>
            <a:r>
              <a:rPr lang="en-US" i="1" u="none" baseline="0" dirty="0">
                <a:latin typeface="+mn-lt"/>
              </a:rPr>
              <a:t>Image Science and Analysis Laboratory, NASA Johnson (color correction by David Woods)</a:t>
            </a:r>
            <a:r>
              <a:rPr lang="en-US" i="0" u="none" baseline="0" dirty="0">
                <a:latin typeface="+mn-lt"/>
              </a:rPr>
              <a:t> </a:t>
            </a:r>
            <a:r>
              <a:rPr lang="en-US" i="0" u="none" baseline="0" dirty="0">
                <a:latin typeface="+mn-lt"/>
                <a:sym typeface="Wingdings" panose="05000000000000000000" pitchFamily="2" charset="2"/>
              </a:rPr>
              <a:t></a:t>
            </a:r>
            <a:r>
              <a:rPr lang="en-US" u="none" baseline="0" dirty="0">
                <a:latin typeface="+mn-lt"/>
              </a:rPr>
              <a:t> Apollo 13’s spent S-IVB rocket stage drifting away after separation.</a:t>
            </a:r>
          </a:p>
          <a:p>
            <a:r>
              <a:rPr lang="en-US" i="0" u="sng" baseline="0" dirty="0">
                <a:latin typeface="+mn-lt"/>
              </a:rPr>
              <a:t>Right</a:t>
            </a:r>
            <a:r>
              <a:rPr lang="en-US" i="0" u="none" baseline="0" dirty="0">
                <a:latin typeface="+mn-lt"/>
              </a:rPr>
              <a:t>:</a:t>
            </a:r>
            <a:r>
              <a:rPr lang="en-US" i="1" u="none" baseline="0" dirty="0">
                <a:latin typeface="+mn-lt"/>
              </a:rPr>
              <a:t> </a:t>
            </a:r>
            <a:r>
              <a:rPr lang="en-US" i="1" dirty="0">
                <a:latin typeface="+mn-lt"/>
              </a:rPr>
              <a:t>NASA</a:t>
            </a:r>
            <a:r>
              <a:rPr lang="en-US" i="0" baseline="0" dirty="0">
                <a:latin typeface="+mn-lt"/>
              </a:rPr>
              <a:t> </a:t>
            </a:r>
            <a:r>
              <a:rPr lang="en-US" i="0" baseline="0" dirty="0">
                <a:latin typeface="+mn-lt"/>
                <a:sym typeface="Wingdings" panose="05000000000000000000" pitchFamily="2" charset="2"/>
              </a:rPr>
              <a:t> The seismometer left on the Moon at the Apollo 12 site. The instrument (left) is protected by metal foil against the varying temperatures on the lunar surface that produce large thermal stresses.</a:t>
            </a:r>
          </a:p>
          <a:p>
            <a:r>
              <a:rPr lang="en-US" i="0" baseline="0" dirty="0">
                <a:latin typeface="+mn-lt"/>
                <a:sym typeface="Wingdings" panose="05000000000000000000" pitchFamily="2" charset="2"/>
              </a:rPr>
              <a:t>-Despite the Apollo 13 mission being aborted, we were still able to gain scientific knowledge, particularly in looking at the seismic effects of a large object impacting the Moon.</a:t>
            </a:r>
          </a:p>
          <a:p>
            <a:r>
              <a:rPr lang="en-US" i="0" dirty="0">
                <a:latin typeface="+mn-lt"/>
              </a:rPr>
              <a:t>-Instead of sending the third stage of the launch vehicle into solar orbit, as had been done on previous missions, the trajectory of the Saturn V third stage (S-IVB) was designed to cause it to hit the lunar surface. A target site was selected to allow the seismic signals to be recorded using the seismometer left behind</a:t>
            </a:r>
            <a:r>
              <a:rPr lang="en-US" i="0" baseline="0" dirty="0">
                <a:latin typeface="+mn-lt"/>
              </a:rPr>
              <a:t> </a:t>
            </a:r>
            <a:r>
              <a:rPr lang="en-US" i="0" dirty="0">
                <a:latin typeface="+mn-lt"/>
              </a:rPr>
              <a:t>by the Apollo 12 astronauts.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By</a:t>
            </a:r>
            <a:r>
              <a:rPr lang="en-US" sz="1200" baseline="0" dirty="0">
                <a:latin typeface="+mn-lt"/>
              </a:rPr>
              <a:t> measuring this artificial moonquake (and by studying how seismic energy passes through the Moon), scientists were able to learn more about the structure of the lunar interior.</a:t>
            </a:r>
            <a:endParaRPr lang="en-US" i="0" dirty="0">
              <a:latin typeface="+mn-lt"/>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26</a:t>
            </a:fld>
            <a:endParaRPr lang="en-US" dirty="0"/>
          </a:p>
        </p:txBody>
      </p:sp>
    </p:spTree>
    <p:extLst>
      <p:ext uri="{BB962C8B-B14F-4D97-AF65-F5344CB8AC3E}">
        <p14:creationId xmlns:p14="http://schemas.microsoft.com/office/powerpoint/2010/main" val="1752135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err="1"/>
              <a:t>SpaceRef</a:t>
            </a:r>
            <a:r>
              <a:rPr lang="en-US" i="0" baseline="0" dirty="0"/>
              <a:t> </a:t>
            </a:r>
            <a:r>
              <a:rPr lang="en-US" i="0" baseline="0" dirty="0">
                <a:sym typeface="Wingdings" panose="05000000000000000000" pitchFamily="2" charset="2"/>
              </a:rPr>
              <a:t> C</a:t>
            </a:r>
            <a:r>
              <a:rPr lang="en-US" i="0" dirty="0"/>
              <a:t>opy of the invoice sent by Grumman Aerospace to North American Rockwell for charges associated with the Grumman lunar module (LM) towing Rockwell’s command and service</a:t>
            </a:r>
            <a:r>
              <a:rPr lang="en-US" i="0" baseline="0" dirty="0"/>
              <a:t> module (CSM)</a:t>
            </a:r>
            <a:r>
              <a:rPr lang="en-US" i="0" dirty="0"/>
              <a:t> back to Earth.</a:t>
            </a:r>
            <a:endParaRPr lang="en-US" i="0" u="none" baseline="0" dirty="0"/>
          </a:p>
          <a:p>
            <a:pPr marL="628650" lvl="1" indent="-171450">
              <a:buFont typeface="Arial" panose="020B0604020202020204" pitchFamily="34" charset="0"/>
              <a:buChar char="•"/>
            </a:pPr>
            <a:r>
              <a:rPr lang="en-US" i="0" u="none" baseline="0" dirty="0"/>
              <a:t>The company that built the lunar module, Grumman Aerospace, sent a mock invoice to the maker of the command module, following the successful return of Apollo 13 for the lunar module’s “towing” service.</a:t>
            </a:r>
            <a:endParaRPr lang="en-US" i="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27</a:t>
            </a:fld>
            <a:endParaRPr lang="en-US" dirty="0"/>
          </a:p>
        </p:txBody>
      </p:sp>
    </p:spTree>
    <p:extLst>
      <p:ext uri="{BB962C8B-B14F-4D97-AF65-F5344CB8AC3E}">
        <p14:creationId xmlns:p14="http://schemas.microsoft.com/office/powerpoint/2010/main" val="4191511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https://history.nasa.gov/afj/ap13fj/30postflight.html</a:t>
            </a:r>
          </a:p>
          <a:p>
            <a:r>
              <a:rPr lang="en-US" sz="1200" b="0" i="0" kern="1200" dirty="0">
                <a:solidFill>
                  <a:schemeClr val="tx1"/>
                </a:solidFill>
                <a:effectLst/>
                <a:latin typeface="+mn-lt"/>
                <a:ea typeface="+mn-ea"/>
                <a:cs typeface="+mn-cs"/>
              </a:rPr>
              <a:t>-By April 17, 1970, NASA Administrator Thomas O. Paine and Deputy Administrator George M. Low had already established an official commission to handle the investigation into the events of the mission. Officially known as the Apollo 13 Review Board, it was put under the responsibility of Edgar </a:t>
            </a:r>
            <a:r>
              <a:rPr lang="en-US" sz="1200" b="0" i="0" kern="1200" dirty="0" err="1">
                <a:solidFill>
                  <a:schemeClr val="tx1"/>
                </a:solidFill>
                <a:effectLst/>
                <a:latin typeface="+mn-lt"/>
                <a:ea typeface="+mn-ea"/>
                <a:cs typeface="+mn-cs"/>
              </a:rPr>
              <a:t>Cortright</a:t>
            </a:r>
            <a:r>
              <a:rPr lang="en-US" sz="1200" b="0" i="0" kern="1200" dirty="0">
                <a:solidFill>
                  <a:schemeClr val="tx1"/>
                </a:solidFill>
                <a:effectLst/>
                <a:latin typeface="+mn-lt"/>
                <a:ea typeface="+mn-ea"/>
                <a:cs typeface="+mn-cs"/>
              </a:rPr>
              <a:t>, the Director of NASA’s Langley Research Center.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Notable members included astronauts Neil Armstrong and William Anders, the latter already serving the U.S. government as a specialist in spaceflight.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Board divided itself into four Panels, which would each investigate a different aspect of the mission and its event.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In addition to this, NASA's Manned Spaceflight Center was conducting its own investigation under the command of Colonel James A. </a:t>
            </a:r>
            <a:r>
              <a:rPr lang="en-US" sz="1200" b="0" i="0" kern="1200" dirty="0" err="1">
                <a:solidFill>
                  <a:schemeClr val="tx1"/>
                </a:solidFill>
                <a:effectLst/>
                <a:latin typeface="+mn-lt"/>
                <a:ea typeface="+mn-ea"/>
                <a:cs typeface="+mn-cs"/>
              </a:rPr>
              <a:t>McDivitt</a:t>
            </a:r>
            <a:r>
              <a:rPr lang="en-US" sz="1200" b="0" i="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Review Board operated until June 15,</a:t>
            </a:r>
            <a:r>
              <a:rPr lang="en-US" sz="1200" b="0" i="0" kern="1200" baseline="0" dirty="0">
                <a:solidFill>
                  <a:schemeClr val="tx1"/>
                </a:solidFill>
                <a:effectLst/>
                <a:latin typeface="+mn-lt"/>
                <a:ea typeface="+mn-ea"/>
                <a:cs typeface="+mn-cs"/>
              </a:rPr>
              <a:t> 1970</a:t>
            </a:r>
            <a:r>
              <a:rPr lang="en-US" sz="1200" b="0" i="0" kern="1200" dirty="0">
                <a:solidFill>
                  <a:schemeClr val="tx1"/>
                </a:solidFill>
                <a:effectLst/>
                <a:latin typeface="+mn-lt"/>
                <a:ea typeface="+mn-ea"/>
                <a:cs typeface="+mn-cs"/>
              </a:rPr>
              <a:t>, when their report was presented.</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28</a:t>
            </a:fld>
            <a:endParaRPr lang="en-US" dirty="0"/>
          </a:p>
        </p:txBody>
      </p:sp>
    </p:spTree>
    <p:extLst>
      <p:ext uri="{BB962C8B-B14F-4D97-AF65-F5344CB8AC3E}">
        <p14:creationId xmlns:p14="http://schemas.microsoft.com/office/powerpoint/2010/main" val="3383833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(photo S70-41146) </a:t>
            </a:r>
            <a:r>
              <a:rPr lang="en-US" sz="1200" b="0" i="0" kern="1200" baseline="0" dirty="0">
                <a:solidFill>
                  <a:schemeClr val="tx1"/>
                </a:solidFill>
                <a:effectLst/>
                <a:latin typeface="+mn-lt"/>
                <a:ea typeface="+mn-ea"/>
                <a:cs typeface="+mn-cs"/>
                <a:sym typeface="Wingdings" panose="05000000000000000000" pitchFamily="2" charset="2"/>
              </a:rPr>
              <a:t> O</a:t>
            </a:r>
            <a:r>
              <a:rPr lang="en-US" sz="1200" b="0" i="0" kern="1200" dirty="0">
                <a:solidFill>
                  <a:schemeClr val="tx1"/>
                </a:solidFill>
                <a:effectLst/>
                <a:latin typeface="+mn-lt"/>
                <a:ea typeface="+mn-ea"/>
                <a:cs typeface="+mn-cs"/>
              </a:rPr>
              <a:t>xygen tank test article showing the insulation in the wiring burning in</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liquid oxygen environment. (From later forensic study of the accident).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-By throwing the switch to stir oxygen tank</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 Jack Swigert sent power to a pair of fans via Teflon-shielded wires within the tank. Unfortunately, this Teflon insulation had been damaged prior to flight by excessive heat.</a:t>
            </a:r>
            <a:r>
              <a:rPr lang="en-US" sz="1200" b="0" i="0" kern="1200" baseline="0" dirty="0">
                <a:solidFill>
                  <a:schemeClr val="tx1"/>
                </a:solidFill>
                <a:effectLst/>
                <a:latin typeface="+mn-lt"/>
                <a:ea typeface="+mn-ea"/>
                <a:cs typeface="+mn-cs"/>
              </a:rPr>
              <a:t> This cracked Teflon insulation around the wires allowed the wires to come close enough to spark, and in an environment of pure oxygen at extremely high pressure, the Teflon ignited, and a fire ensued. The fire engulfed every flammable substance it reached, and the pressure in the tank rose rapidly until its structure failed, and the tank exploded </a:t>
            </a:r>
            <a:r>
              <a:rPr lang="en-US" sz="1200" b="0" i="0" kern="1200" dirty="0">
                <a:solidFill>
                  <a:schemeClr val="tx1"/>
                </a:solidFill>
                <a:effectLst/>
                <a:latin typeface="+mn-lt"/>
                <a:ea typeface="+mn-ea"/>
                <a:cs typeface="+mn-cs"/>
              </a:rPr>
              <a:t>with a force equivalent to about 7 pounds of TNT.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History</a:t>
            </a:r>
            <a:r>
              <a:rPr lang="en-US" sz="1200" b="0" i="0" u="sng" kern="1200" baseline="0" dirty="0">
                <a:solidFill>
                  <a:schemeClr val="tx1"/>
                </a:solidFill>
                <a:effectLst/>
                <a:latin typeface="+mn-lt"/>
                <a:ea typeface="+mn-ea"/>
                <a:cs typeface="+mn-cs"/>
              </a:rPr>
              <a:t> of Oxygen Tank No. 2:</a:t>
            </a:r>
            <a:endParaRPr lang="en-US" sz="1200" b="0" i="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heat that damaged the Teflon insulation was the result of an attempt to boil the tank empty after a ground test. During that attempt, thermostatic switches should have cut the power to the tank’s internal heaters if the temperature within the tank had risen above 27°C (80°F), but they failed to do so. The reason they failed was that they were rated for the wrong voltage.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When the tank was being built, an important instruction did not reach a company who was supplying thermostatic switches to the tank’s subcontractor. Although the spacecraft worked on 28V DC, the ground systems at the launch pad were changed to work on 65V DC.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This change to 65V occurred during Apollo’s development, and the word had gone out to ensure that all systems could tolerate this higher voltage. However, the supplier of the thermostatic switches had missed this change. Therefore, when their switches had been called upon to operate and interrupt the power to the heaters, thereby protecting the tank after the ground test, the devices had instead welded themselves shut due to the higher operating voltage. As a result, the heaters within the tank continued to operate, raising its internal temperature to around 500°C (1,000°F). </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The intense heat damaged the electrical insulation within the tank.</a:t>
            </a:r>
          </a:p>
          <a:p>
            <a:r>
              <a:rPr lang="en-US" sz="1200" b="0" i="0" kern="1200" dirty="0">
                <a:solidFill>
                  <a:schemeClr val="tx1"/>
                </a:solidFill>
                <a:effectLst/>
                <a:latin typeface="+mn-lt"/>
                <a:ea typeface="+mn-ea"/>
                <a:cs typeface="+mn-cs"/>
              </a:rPr>
              <a:t>-The leading theory for why the heaters had to be called upon to empty the tank concerns an event that occurred 18 months earlier, on October 21, 1968.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tank that became Apollo 13’s No. 2 oxygen tank was being removed from the Apollo 10 SM during modifications. As this operation was being carried out, a bolt snapped, and the tank dropped about 5 cm. The theory suggests that the jolt could have caused slight damage to the fitting that was used to fill and drain the tank. Despite having suffered the jolt, the tank was considered to be flight ready as no problems were indicated at the time.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It was then installed in Apollo 13’s SM.</a:t>
            </a:r>
          </a:p>
          <a:p>
            <a:r>
              <a:rPr lang="en-US" sz="1200" b="0" i="0" kern="1200" dirty="0">
                <a:solidFill>
                  <a:schemeClr val="tx1"/>
                </a:solidFill>
                <a:effectLst/>
                <a:latin typeface="+mn-lt"/>
                <a:ea typeface="+mn-ea"/>
                <a:cs typeface="+mn-cs"/>
              </a:rPr>
              <a:t>-Following the Countdown Demonstration Test on March 16, 1970, the fill/drain system for oxygen tank 2 failed to allow it to empty properly. Eleven days later, technicians at the pad decided to use the heaters to boil off the remaining oxygen in the tank.</a:t>
            </a:r>
            <a:r>
              <a:rPr lang="en-US" sz="1200" b="0" i="0" kern="1200" baseline="0" dirty="0">
                <a:solidFill>
                  <a:schemeClr val="tx1"/>
                </a:solidFill>
                <a:effectLst/>
                <a:latin typeface="+mn-lt"/>
                <a:ea typeface="+mn-ea"/>
                <a:cs typeface="+mn-cs"/>
              </a:rPr>
              <a:t> A </a:t>
            </a:r>
            <a:r>
              <a:rPr lang="en-US" sz="1200" b="0" i="0" kern="1200" dirty="0">
                <a:solidFill>
                  <a:schemeClr val="tx1"/>
                </a:solidFill>
                <a:effectLst/>
                <a:latin typeface="+mn-lt"/>
                <a:ea typeface="+mn-ea"/>
                <a:cs typeface="+mn-cs"/>
              </a:rPr>
              <a:t>technician was tasked to monitor a gauge and ensure it didn’t rise above a reading of 80°F, this being despite the fact that 80°F was the highest reading the gauge could display. For 8 hours, the tank's innards baked. A second test of the tank 3 days later repeated the mistake.</a:t>
            </a:r>
          </a:p>
          <a:p>
            <a:r>
              <a:rPr lang="en-US" sz="1200" b="0" i="0" kern="1200" dirty="0">
                <a:solidFill>
                  <a:schemeClr val="tx1"/>
                </a:solidFill>
                <a:effectLst/>
                <a:latin typeface="+mn-lt"/>
                <a:ea typeface="+mn-ea"/>
                <a:cs typeface="+mn-cs"/>
              </a:rPr>
              <a:t>-So, on April 13, 1970, when the Apollo</a:t>
            </a:r>
            <a:r>
              <a:rPr lang="en-US" sz="1200" b="0" i="0" kern="1200" baseline="0" dirty="0">
                <a:solidFill>
                  <a:schemeClr val="tx1"/>
                </a:solidFill>
                <a:effectLst/>
                <a:latin typeface="+mn-lt"/>
                <a:ea typeface="+mn-ea"/>
                <a:cs typeface="+mn-cs"/>
              </a:rPr>
              <a:t> 13 spacecraft was </a:t>
            </a:r>
            <a:r>
              <a:rPr lang="en-US" sz="1200" b="0" i="0" kern="1200" dirty="0">
                <a:solidFill>
                  <a:schemeClr val="tx1"/>
                </a:solidFill>
                <a:effectLst/>
                <a:latin typeface="+mn-lt"/>
                <a:ea typeface="+mn-ea"/>
                <a:cs typeface="+mn-cs"/>
              </a:rPr>
              <a:t>178,000 nautical miles from Earth, the cracked and flaked Teflon insulation around the wires finally failed, and the wires came close enough to spark. In an environment of pure oxygen at extremely high pressure, the Teflon ignited and a vigorous fire ensued which began to engulf every flammable substance it reached. The pressure in the tank rose rapidly until its structure failed and, at 055:54:53 GET, the tank exploded with a force equivalent to about 7 pounds of TNT.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As a result, the outer skin panel of the SM is blown off by a pressure of about 60,000 psi. In response to the force, the spacecraft stack begins to rotate wildly and RCS thrusters fire to restore attitude.</a:t>
            </a:r>
          </a:p>
          <a:p>
            <a:r>
              <a:rPr lang="en-US" sz="1200" b="0" i="0" kern="1200" baseline="0" dirty="0">
                <a:solidFill>
                  <a:schemeClr val="tx1"/>
                </a:solidFill>
                <a:effectLst/>
                <a:latin typeface="+mn-lt"/>
                <a:ea typeface="+mn-ea"/>
                <a:cs typeface="+mn-cs"/>
                <a:sym typeface="Wingdings" panose="05000000000000000000" pitchFamily="2" charset="2"/>
              </a:rPr>
              <a:t>-More info: </a:t>
            </a:r>
            <a:r>
              <a:rPr lang="en-US" sz="1200" b="0" i="1" kern="1200" baseline="0" dirty="0">
                <a:solidFill>
                  <a:schemeClr val="tx1"/>
                </a:solidFill>
                <a:effectLst/>
                <a:latin typeface="+mn-lt"/>
                <a:ea typeface="+mn-ea"/>
                <a:cs typeface="+mn-cs"/>
                <a:sym typeface="Wingdings" panose="05000000000000000000" pitchFamily="2" charset="2"/>
              </a:rPr>
              <a:t>https://www.nasa.gov/mission_pages/apollo/missions/apollo13.html</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1" kern="1200" baseline="0" dirty="0">
                <a:solidFill>
                  <a:schemeClr val="tx1"/>
                </a:solidFill>
                <a:effectLst/>
                <a:latin typeface="+mn-lt"/>
                <a:ea typeface="+mn-ea"/>
                <a:cs typeface="+mn-cs"/>
                <a:sym typeface="Wingdings" panose="05000000000000000000" pitchFamily="2" charset="2"/>
              </a:rPr>
              <a:t>https://history.nasa.gov/afj/ap13fj/08day3-problem.html</a:t>
            </a:r>
            <a:endParaRPr lang="en-US" sz="1200" b="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29</a:t>
            </a:fld>
            <a:endParaRPr lang="en-US" dirty="0"/>
          </a:p>
        </p:txBody>
      </p:sp>
    </p:spTree>
    <p:extLst>
      <p:ext uri="{BB962C8B-B14F-4D97-AF65-F5344CB8AC3E}">
        <p14:creationId xmlns:p14="http://schemas.microsoft.com/office/powerpoint/2010/main" val="97915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-Apollo 13 Review Board</a:t>
            </a:r>
            <a:r>
              <a:rPr lang="en-US" i="0" baseline="0" dirty="0"/>
              <a:t> report: </a:t>
            </a:r>
            <a:r>
              <a:rPr lang="en-US" i="1" baseline="0" dirty="0"/>
              <a:t>https://history.nasa.gov/afj/ap13fj/pdf/report-of-a13-review-board-19700615-19700076776.pdf</a:t>
            </a:r>
            <a:endParaRPr lang="en-US" i="1" dirty="0"/>
          </a:p>
        </p:txBody>
      </p:sp>
      <p:sp>
        <p:nvSpPr>
          <p:cNvPr id="4" name="Slide Number Placeholder 3"/>
          <p:cNvSpPr>
            <a:spLocks noGrp="1"/>
          </p:cNvSpPr>
          <p:nvPr>
            <p:ph type="sldNum" sz="quarter" idx="10"/>
          </p:nvPr>
        </p:nvSpPr>
        <p:spPr/>
        <p:txBody>
          <a:bodyPr/>
          <a:lstStyle/>
          <a:p>
            <a:fld id="{BBC85203-AFB5-4C5F-A739-A15855DE2D17}" type="slidenum">
              <a:rPr lang="en-US" smtClean="0"/>
              <a:t>3</a:t>
            </a:fld>
            <a:endParaRPr lang="en-US" dirty="0"/>
          </a:p>
        </p:txBody>
      </p:sp>
    </p:spTree>
    <p:extLst>
      <p:ext uri="{BB962C8B-B14F-4D97-AF65-F5344CB8AC3E}">
        <p14:creationId xmlns:p14="http://schemas.microsoft.com/office/powerpoint/2010/main" val="2991411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-Even</a:t>
            </a:r>
            <a:r>
              <a:rPr lang="en-US" sz="1200" b="0" i="0" kern="1200" baseline="0" dirty="0">
                <a:solidFill>
                  <a:schemeClr val="tx1"/>
                </a:solidFill>
                <a:effectLst/>
                <a:latin typeface="+mn-lt"/>
                <a:ea typeface="+mn-ea"/>
                <a:cs typeface="+mn-cs"/>
              </a:rPr>
              <a:t> though Apollo 13</a:t>
            </a:r>
            <a:r>
              <a:rPr lang="en-US" sz="1200" b="0" i="0" kern="1200" dirty="0">
                <a:solidFill>
                  <a:schemeClr val="tx1"/>
                </a:solidFill>
                <a:effectLst/>
                <a:latin typeface="+mn-lt"/>
                <a:ea typeface="+mn-ea"/>
                <a:cs typeface="+mn-cs"/>
              </a:rPr>
              <a:t> didn’t land on the Moon, the mission was considered a “successful failure” because of the work involved in rescuing the crew.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Problem solving</a:t>
            </a:r>
            <a:r>
              <a:rPr lang="en-US" sz="1200" b="0" i="0" kern="1200" baseline="0" dirty="0">
                <a:solidFill>
                  <a:schemeClr val="tx1"/>
                </a:solidFill>
                <a:effectLst/>
                <a:latin typeface="+mn-lt"/>
                <a:ea typeface="+mn-ea"/>
                <a:cs typeface="+mn-cs"/>
              </a:rPr>
              <a:t> and teamwork were key to the safe return of the Apollo 13 astronauts.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BC85203-AFB5-4C5F-A739-A15855DE2D17}" type="slidenum">
              <a:rPr lang="en-US" smtClean="0"/>
              <a:t>30</a:t>
            </a:fld>
            <a:endParaRPr lang="en-US" dirty="0"/>
          </a:p>
        </p:txBody>
      </p:sp>
    </p:spTree>
    <p:extLst>
      <p:ext uri="{BB962C8B-B14F-4D97-AF65-F5344CB8AC3E}">
        <p14:creationId xmlns:p14="http://schemas.microsoft.com/office/powerpoint/2010/main" val="622731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err="1"/>
              <a:t>Renna</a:t>
            </a:r>
            <a:r>
              <a:rPr lang="en-US" i="1" dirty="0"/>
              <a:t> Warren </a:t>
            </a:r>
            <a:r>
              <a:rPr lang="en-US" i="0" dirty="0"/>
              <a:t>(source: </a:t>
            </a:r>
            <a:r>
              <a:rPr lang="en-US" i="1" dirty="0"/>
              <a:t>https://www.houstonchronicle.com/local/space/mission-moon/article/MIRROR-IMAGE-Apollo-13-astronauts-gift-honors-13895337.php#photo-17552525</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The mirror the Apollo 13 crew presented to Mission Control for helping them return</a:t>
            </a:r>
            <a:r>
              <a:rPr lang="en-US" sz="1200" b="0" i="0" kern="1200" baseline="0" dirty="0">
                <a:solidFill>
                  <a:schemeClr val="tx1"/>
                </a:solidFill>
                <a:effectLst/>
                <a:latin typeface="+mn-lt"/>
                <a:ea typeface="+mn-ea"/>
                <a:cs typeface="+mn-cs"/>
              </a:rPr>
              <a:t> safely to Earth</a:t>
            </a:r>
            <a:r>
              <a:rPr lang="en-US" sz="1200" b="0" i="0" kern="1200" dirty="0">
                <a:solidFill>
                  <a:schemeClr val="tx1"/>
                </a:solidFill>
                <a:effectLst/>
                <a:latin typeface="+mn-lt"/>
                <a:ea typeface="+mn-ea"/>
                <a:cs typeface="+mn-cs"/>
              </a:rPr>
              <a:t>. </a:t>
            </a:r>
          </a:p>
          <a:p>
            <a:r>
              <a:rPr lang="en-US" i="0" dirty="0">
                <a:sym typeface="Wingdings" panose="05000000000000000000" pitchFamily="2" charset="2"/>
              </a:rPr>
              <a:t>-</a:t>
            </a:r>
            <a:r>
              <a:rPr lang="en-US" sz="1200" b="0" i="0" kern="1200" dirty="0">
                <a:solidFill>
                  <a:schemeClr val="tx1"/>
                </a:solidFill>
                <a:effectLst/>
                <a:latin typeface="+mn-lt"/>
                <a:ea typeface="+mn-ea"/>
                <a:cs typeface="+mn-cs"/>
              </a:rPr>
              <a:t>Following their landing back on Earth,</a:t>
            </a:r>
            <a:r>
              <a:rPr lang="en-US" sz="1200" b="0" i="0" kern="1200" baseline="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Apollo 13 astronauts presented a mirror from their spacecraft to Gene </a:t>
            </a:r>
            <a:r>
              <a:rPr lang="en-US" sz="1200" b="0" i="0" kern="1200" dirty="0" err="1">
                <a:solidFill>
                  <a:schemeClr val="tx1"/>
                </a:solidFill>
                <a:effectLst/>
                <a:latin typeface="+mn-lt"/>
                <a:ea typeface="+mn-ea"/>
                <a:cs typeface="+mn-cs"/>
              </a:rPr>
              <a:t>Kranz</a:t>
            </a:r>
            <a:r>
              <a:rPr lang="en-US" sz="1200" b="0" i="0" kern="1200" dirty="0">
                <a:solidFill>
                  <a:schemeClr val="tx1"/>
                </a:solidFill>
                <a:effectLst/>
                <a:latin typeface="+mn-lt"/>
                <a:ea typeface="+mn-ea"/>
                <a:cs typeface="+mn-cs"/>
              </a:rPr>
              <a:t> and the rest of the control team. Ever since, the mirror has hung on a plaque above the</a:t>
            </a:r>
            <a:r>
              <a:rPr lang="en-US" sz="1200" b="0" i="0" kern="1200" baseline="0" dirty="0">
                <a:solidFill>
                  <a:schemeClr val="tx1"/>
                </a:solidFill>
                <a:effectLst/>
                <a:latin typeface="+mn-lt"/>
                <a:ea typeface="+mn-ea"/>
                <a:cs typeface="+mn-cs"/>
              </a:rPr>
              <a:t> Mission Control </a:t>
            </a:r>
            <a:r>
              <a:rPr lang="en-US" sz="1200" b="0" i="0" kern="1200" dirty="0">
                <a:solidFill>
                  <a:schemeClr val="tx1"/>
                </a:solidFill>
                <a:effectLst/>
                <a:latin typeface="+mn-lt"/>
                <a:ea typeface="+mn-ea"/>
                <a:cs typeface="+mn-cs"/>
              </a:rPr>
              <a:t>room’s water fountain “to ‘reflect the image’ of the people in Mission Control who got us back.”</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mirror was temporarily removed during the restoration efforts of Apollo Mission Control but was placed back in its original spot after the restoration was completed (in 2019).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plaque reads “This mirror flown on Aquarius, LM-7, to the Moon April 11-17, 1970. Returned by a </a:t>
            </a:r>
            <a:r>
              <a:rPr lang="en-US" sz="1200" b="0" i="0" kern="1200" dirty="0" err="1">
                <a:solidFill>
                  <a:schemeClr val="tx1"/>
                </a:solidFill>
                <a:effectLst/>
                <a:latin typeface="+mn-lt"/>
                <a:ea typeface="+mn-ea"/>
                <a:cs typeface="+mn-cs"/>
              </a:rPr>
              <a:t>greatful</a:t>
            </a:r>
            <a:r>
              <a:rPr lang="en-US" sz="1200" b="0" i="0" kern="1200" dirty="0">
                <a:solidFill>
                  <a:schemeClr val="tx1"/>
                </a:solidFill>
                <a:effectLst/>
                <a:latin typeface="+mn-lt"/>
                <a:ea typeface="+mn-ea"/>
                <a:cs typeface="+mn-cs"/>
              </a:rPr>
              <a:t> Apollo 13 crew to ‘reflect the image’ of the people in Mission Control who got us back!”</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31</a:t>
            </a:fld>
            <a:endParaRPr lang="en-US" dirty="0"/>
          </a:p>
        </p:txBody>
      </p:sp>
    </p:spTree>
    <p:extLst>
      <p:ext uri="{BB962C8B-B14F-4D97-AF65-F5344CB8AC3E}">
        <p14:creationId xmlns:p14="http://schemas.microsoft.com/office/powerpoint/2010/main" val="262655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i="1" dirty="0"/>
              <a:t>National Air and Space Museum</a:t>
            </a:r>
            <a:r>
              <a:rPr lang="en-US" i="0" baseline="0" dirty="0"/>
              <a:t> </a:t>
            </a:r>
            <a:r>
              <a:rPr lang="en-US" i="0" baseline="0" dirty="0">
                <a:sym typeface="Wingdings" panose="05000000000000000000" pitchFamily="2" charset="2"/>
              </a:rPr>
              <a:t> </a:t>
            </a:r>
            <a:r>
              <a:rPr lang="en-US" i="1" baseline="0" dirty="0">
                <a:sym typeface="Wingdings" panose="05000000000000000000" pitchFamily="2" charset="2"/>
              </a:rPr>
              <a:t>https://airandspace.si.edu/collection-objects/command-module-apollo-13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sym typeface="Wingdings" panose="05000000000000000000" pitchFamily="2" charset="2"/>
              </a:rPr>
              <a:t>-Color of the command module is due to the </a:t>
            </a:r>
            <a:r>
              <a:rPr lang="en-US" i="0" baseline="0" dirty="0" err="1">
                <a:sym typeface="Wingdings" panose="05000000000000000000" pitchFamily="2" charset="2"/>
              </a:rPr>
              <a:t>mylar</a:t>
            </a:r>
            <a:r>
              <a:rPr lang="en-US" i="0" baseline="0" dirty="0">
                <a:sym typeface="Wingdings" panose="05000000000000000000" pitchFamily="2" charset="2"/>
              </a:rPr>
              <a:t> material used.</a:t>
            </a:r>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32</a:t>
            </a:fld>
            <a:endParaRPr lang="en-US" dirty="0"/>
          </a:p>
        </p:txBody>
      </p:sp>
    </p:spTree>
    <p:extLst>
      <p:ext uri="{BB962C8B-B14F-4D97-AF65-F5344CB8AC3E}">
        <p14:creationId xmlns:p14="http://schemas.microsoft.com/office/powerpoint/2010/main" val="592323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1" kern="1200" dirty="0">
                <a:solidFill>
                  <a:schemeClr val="tx1"/>
                </a:solidFill>
                <a:effectLst/>
                <a:latin typeface="+mn-lt"/>
                <a:ea typeface="+mn-ea"/>
                <a:cs typeface="+mn-cs"/>
              </a:rPr>
              <a:t>https://www.hq.nasa.gov/alsj/a13/images13.html</a:t>
            </a:r>
            <a:endParaRPr lang="en-US" i="1" dirty="0"/>
          </a:p>
          <a:p>
            <a:endParaRPr lang="en-US" i="1" dirty="0"/>
          </a:p>
        </p:txBody>
      </p:sp>
      <p:sp>
        <p:nvSpPr>
          <p:cNvPr id="4" name="Slide Number Placeholder 3"/>
          <p:cNvSpPr>
            <a:spLocks noGrp="1"/>
          </p:cNvSpPr>
          <p:nvPr>
            <p:ph type="sldNum" sz="quarter" idx="10"/>
          </p:nvPr>
        </p:nvSpPr>
        <p:spPr/>
        <p:txBody>
          <a:bodyPr/>
          <a:lstStyle/>
          <a:p>
            <a:fld id="{BBC85203-AFB5-4C5F-A739-A15855DE2D17}" type="slidenum">
              <a:rPr lang="en-US" smtClean="0"/>
              <a:t>33</a:t>
            </a:fld>
            <a:endParaRPr lang="en-US" dirty="0"/>
          </a:p>
        </p:txBody>
      </p:sp>
    </p:spTree>
    <p:extLst>
      <p:ext uri="{BB962C8B-B14F-4D97-AF65-F5344CB8AC3E}">
        <p14:creationId xmlns:p14="http://schemas.microsoft.com/office/powerpoint/2010/main" val="1376370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credit: </a:t>
            </a:r>
            <a:r>
              <a:rPr lang="it-IT" sz="1200" b="0" i="1" kern="1200" dirty="0">
                <a:solidFill>
                  <a:schemeClr val="tx1"/>
                </a:solidFill>
                <a:effectLst/>
                <a:latin typeface="+mn-lt"/>
                <a:ea typeface="+mn-ea"/>
                <a:cs typeface="+mn-cs"/>
              </a:rPr>
              <a:t>NASA/GSFC/Arizona State University</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Left</a:t>
            </a:r>
            <a:r>
              <a:rPr lang="it-IT" sz="1200" b="0" i="0" u="none" kern="1200" dirty="0">
                <a:solidFill>
                  <a:schemeClr val="tx1"/>
                </a:solidFill>
                <a:effectLst/>
                <a:latin typeface="+mn-lt"/>
                <a:ea typeface="+mn-ea"/>
                <a:cs typeface="+mn-cs"/>
                <a:sym typeface="Wingdings" panose="05000000000000000000" pitchFamily="2" charset="2"/>
              </a:rPr>
              <a:t>:</a:t>
            </a:r>
            <a:r>
              <a:rPr lang="it-IT" sz="1200" b="0" i="0" kern="1200" dirty="0">
                <a:solidFill>
                  <a:schemeClr val="tx1"/>
                </a:solidFill>
                <a:effectLst/>
                <a:latin typeface="+mn-lt"/>
                <a:ea typeface="+mn-ea"/>
                <a:cs typeface="+mn-cs"/>
                <a:sym typeface="Wingdings" panose="05000000000000000000" pitchFamily="2" charset="2"/>
              </a:rPr>
              <a:t> Apollo landing sites (lunar near side)</a:t>
            </a:r>
          </a:p>
          <a:p>
            <a:r>
              <a:rPr lang="it-IT" sz="1200" b="0" i="0" kern="1200" dirty="0">
                <a:solidFill>
                  <a:schemeClr val="tx1"/>
                </a:solidFill>
                <a:effectLst/>
                <a:latin typeface="+mn-lt"/>
                <a:ea typeface="+mn-ea"/>
                <a:cs typeface="+mn-cs"/>
                <a:sym typeface="Wingdings" panose="05000000000000000000" pitchFamily="2" charset="2"/>
              </a:rPr>
              <a:t>-</a:t>
            </a:r>
            <a:r>
              <a:rPr lang="it-IT" sz="1200" b="0" i="0" u="sng" kern="1200" dirty="0">
                <a:solidFill>
                  <a:schemeClr val="tx1"/>
                </a:solidFill>
                <a:effectLst/>
                <a:latin typeface="+mn-lt"/>
                <a:ea typeface="+mn-ea"/>
                <a:cs typeface="+mn-cs"/>
                <a:sym typeface="Wingdings" panose="05000000000000000000" pitchFamily="2" charset="2"/>
              </a:rPr>
              <a:t>Right</a:t>
            </a:r>
            <a:r>
              <a:rPr lang="it-IT" sz="1200" b="0" i="0" u="none" kern="1200" dirty="0">
                <a:solidFill>
                  <a:schemeClr val="tx1"/>
                </a:solidFill>
                <a:effectLst/>
                <a:latin typeface="+mn-lt"/>
                <a:ea typeface="+mn-ea"/>
                <a:cs typeface="+mn-cs"/>
                <a:sym typeface="Wingdings" panose="05000000000000000000" pitchFamily="2" charset="2"/>
              </a:rPr>
              <a:t>:</a:t>
            </a:r>
            <a:r>
              <a:rPr lang="it-IT" sz="1200" b="0" i="0" kern="1200" dirty="0">
                <a:solidFill>
                  <a:schemeClr val="tx1"/>
                </a:solidFill>
                <a:effectLst/>
                <a:latin typeface="+mn-lt"/>
                <a:ea typeface="+mn-ea"/>
                <a:cs typeface="+mn-cs"/>
                <a:sym typeface="Wingdings" panose="05000000000000000000" pitchFamily="2" charset="2"/>
              </a:rPr>
              <a:t> Lunar far side </a:t>
            </a:r>
          </a:p>
          <a:p>
            <a:r>
              <a:rPr lang="it-IT" sz="1200" b="0" i="0" kern="1200" dirty="0">
                <a:solidFill>
                  <a:schemeClr val="tx1"/>
                </a:solidFill>
                <a:effectLst/>
                <a:latin typeface="+mn-lt"/>
                <a:ea typeface="+mn-ea"/>
                <a:cs typeface="+mn-cs"/>
                <a:sym typeface="Wingdings" panose="05000000000000000000" pitchFamily="2" charset="2"/>
              </a:rPr>
              <a:t>(captured by the Lunar Reconnaissance Orbiter spacecraft)</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34</a:t>
            </a:fld>
            <a:endParaRPr lang="en-US" dirty="0"/>
          </a:p>
        </p:txBody>
      </p:sp>
    </p:spTree>
    <p:extLst>
      <p:ext uri="{BB962C8B-B14F-4D97-AF65-F5344CB8AC3E}">
        <p14:creationId xmlns:p14="http://schemas.microsoft.com/office/powerpoint/2010/main" val="83333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11 tracks overlain on the Intrepid Sea, Air &amp; Space Museum in New York City, NY.</a:t>
            </a:r>
          </a:p>
          <a:p>
            <a:r>
              <a:rPr lang="en-US" sz="1200" b="0" i="0" kern="1200" dirty="0">
                <a:solidFill>
                  <a:schemeClr val="tx1"/>
                </a:solidFill>
                <a:effectLst/>
                <a:latin typeface="+mn-lt"/>
                <a:ea typeface="+mn-ea"/>
                <a:cs typeface="+mn-cs"/>
              </a:rPr>
              <a:t>-Date: July 20, 1969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US" i="0" dirty="0"/>
              <a:t>Future Apollo missions would travel up to ~5 mi from the lunar module (Apollo 17).</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35</a:t>
            </a:fld>
            <a:endParaRPr lang="en-US" dirty="0"/>
          </a:p>
        </p:txBody>
      </p:sp>
    </p:spTree>
    <p:extLst>
      <p:ext uri="{BB962C8B-B14F-4D97-AF65-F5344CB8AC3E}">
        <p14:creationId xmlns:p14="http://schemas.microsoft.com/office/powerpoint/2010/main" val="2907386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source: </a:t>
            </a:r>
            <a:r>
              <a:rPr lang="en-US" sz="1200" b="0" i="1" kern="1200" dirty="0">
                <a:solidFill>
                  <a:schemeClr val="tx1"/>
                </a:solidFill>
                <a:effectLst/>
                <a:latin typeface="+mn-lt"/>
                <a:ea typeface="+mn-ea"/>
                <a:cs typeface="+mn-cs"/>
              </a:rPr>
              <a:t>https://www.lpi.usra.edu/publications/slidesets/apollolanding/ApolloLanding/slide_13.html</a:t>
            </a:r>
          </a:p>
          <a:p>
            <a:pPr marL="0" indent="0">
              <a:buFont typeface="Arial" panose="020B0604020202020204" pitchFamily="34" charset="0"/>
              <a:buNone/>
            </a:pPr>
            <a:r>
              <a:rPr lang="en-US" sz="1200" b="0" i="0" kern="1200" dirty="0">
                <a:solidFill>
                  <a:schemeClr val="tx1"/>
                </a:solidFill>
                <a:effectLst/>
                <a:latin typeface="+mn-lt"/>
                <a:ea typeface="+mn-ea"/>
                <a:cs typeface="+mn-cs"/>
              </a:rPr>
              <a:t>-The Apollo 12 traverses.</a:t>
            </a:r>
          </a:p>
          <a:p>
            <a:pPr marL="0" indent="0">
              <a:buFont typeface="Arial" panose="020B0604020202020204" pitchFamily="34" charset="0"/>
              <a:buNone/>
            </a:pPr>
            <a:r>
              <a:rPr lang="en-US" sz="1200" kern="1200" dirty="0">
                <a:solidFill>
                  <a:schemeClr val="tx1"/>
                </a:solidFill>
                <a:latin typeface="+mn-lt"/>
                <a:ea typeface="+mn-ea"/>
                <a:cs typeface="+mn-cs"/>
              </a:rPr>
              <a:t>-The thick lines indicate the paths taken by the astronauts during the two EVAs. The Lunar Module location is designated by the X. </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first EVA was devoted to the setup of the Apollo Lunar Surface Experiments Package (ALSEP), a series of instruments that could be monitored and controlled from the Earth.</a:t>
            </a:r>
          </a:p>
          <a:p>
            <a:pPr marL="628650" lvl="1" indent="-171450">
              <a:buFont typeface="Arial" panose="020B0604020202020204" pitchFamily="34" charset="0"/>
              <a:buChar char="•"/>
            </a:pPr>
            <a:r>
              <a:rPr lang="en-US" sz="1200" kern="1200" dirty="0">
                <a:solidFill>
                  <a:schemeClr val="tx1"/>
                </a:solidFill>
                <a:latin typeface="+mn-lt"/>
                <a:ea typeface="+mn-ea"/>
                <a:cs typeface="+mn-cs"/>
              </a:rPr>
              <a:t>The second EVA included an investigation of several craters and the Surveyor 3 spacecraft.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36</a:t>
            </a:fld>
            <a:endParaRPr lang="en-US" dirty="0"/>
          </a:p>
        </p:txBody>
      </p:sp>
    </p:spTree>
    <p:extLst>
      <p:ext uri="{BB962C8B-B14F-4D97-AF65-F5344CB8AC3E}">
        <p14:creationId xmlns:p14="http://schemas.microsoft.com/office/powerpoint/2010/main" val="1958851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NASA/GSFC/Brent Garry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-Apollo 17 tracks overlain on New York City, NY.</a:t>
            </a:r>
          </a:p>
          <a:p>
            <a:r>
              <a:rPr lang="en-US" sz="1200" b="0" i="0" kern="1200" dirty="0">
                <a:solidFill>
                  <a:schemeClr val="tx1"/>
                </a:solidFill>
                <a:effectLst/>
                <a:latin typeface="+mn-lt"/>
                <a:ea typeface="+mn-ea"/>
                <a:cs typeface="+mn-cs"/>
              </a:rPr>
              <a:t>-Dates: December 11, 12, 13; 1972</a:t>
            </a:r>
          </a:p>
          <a:p>
            <a:r>
              <a:rPr lang="en-US" sz="1200" b="0" i="0" kern="1200" dirty="0">
                <a:solidFill>
                  <a:schemeClr val="tx1"/>
                </a:solidFill>
                <a:effectLst/>
                <a:latin typeface="+mn-lt"/>
                <a:ea typeface="+mn-ea"/>
                <a:cs typeface="+mn-cs"/>
              </a:rPr>
              <a:t>-Notice how much farther the Apollo 17 astronauts were able to travel than the Apollo 11 and 12 astronauts (since they had a lunar roving vehicle).</a:t>
            </a: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37</a:t>
            </a:fld>
            <a:endParaRPr lang="en-US" dirty="0"/>
          </a:p>
        </p:txBody>
      </p:sp>
    </p:spTree>
    <p:extLst>
      <p:ext uri="{BB962C8B-B14F-4D97-AF65-F5344CB8AC3E}">
        <p14:creationId xmlns:p14="http://schemas.microsoft.com/office/powerpoint/2010/main" val="2090638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a:t>
            </a:r>
            <a:r>
              <a:rPr lang="en-US" i="0" baseline="0" dirty="0"/>
              <a:t> source: </a:t>
            </a:r>
            <a:r>
              <a:rPr lang="en-US" i="1" baseline="0" dirty="0"/>
              <a:t>https://history.nasa.gov/moondec.html</a:t>
            </a:r>
            <a:r>
              <a:rPr lang="en-US" i="0" baseline="0" dirty="0"/>
              <a:t> </a:t>
            </a:r>
            <a:r>
              <a:rPr lang="en-US" i="0" baseline="0" dirty="0">
                <a:sym typeface="Wingdings" panose="05000000000000000000" pitchFamily="2" charset="2"/>
              </a:rPr>
              <a:t> JFK’s address to Congress.</a:t>
            </a:r>
            <a:endParaRPr lang="en-US" i="0" baseline="0" dirty="0"/>
          </a:p>
          <a:p>
            <a:r>
              <a:rPr lang="en-US" i="0" baseline="0" dirty="0"/>
              <a:t>-”The Decision to Go to the Moon”: President John F. Kennedy's May 25, 1961 Speech before Congress. JFK announced before a special joint session of Congress the dramatic and ambitious goal of sending an American safely to the Moon before the end of the decade.</a:t>
            </a:r>
          </a:p>
          <a:p>
            <a:r>
              <a:rPr lang="en-US" i="0" baseline="0" dirty="0"/>
              <a:t>-”</a:t>
            </a:r>
            <a:r>
              <a:rPr lang="en-US" sz="1200" b="0" i="0" kern="1200" dirty="0">
                <a:solidFill>
                  <a:schemeClr val="tx1"/>
                </a:solidFill>
                <a:effectLst/>
                <a:latin typeface="+mn-lt"/>
                <a:ea typeface="+mn-ea"/>
                <a:cs typeface="+mn-cs"/>
              </a:rPr>
              <a:t>We choose to go to the Moon" is the famous tagline of a speech about the effort to reach the Moon delivered by President John F. Kennedy to a large crowd gathered at Rice Stadium in Houston, Texas on September 12, 1962.</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38</a:t>
            </a:fld>
            <a:endParaRPr lang="en-US" dirty="0"/>
          </a:p>
        </p:txBody>
      </p:sp>
    </p:spTree>
    <p:extLst>
      <p:ext uri="{BB962C8B-B14F-4D97-AF65-F5344CB8AC3E}">
        <p14:creationId xmlns:p14="http://schemas.microsoft.com/office/powerpoint/2010/main" val="2405678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1" kern="1200" dirty="0">
                <a:solidFill>
                  <a:schemeClr val="tx1"/>
                </a:solidFill>
                <a:effectLst/>
                <a:latin typeface="+mn-lt"/>
                <a:ea typeface="+mn-ea"/>
                <a:cs typeface="+mn-cs"/>
              </a:rPr>
              <a:t>https://www.hq.nasa.gov/alsj/a13/images13.html</a:t>
            </a:r>
            <a:endParaRPr lang="en-US" i="1" dirty="0"/>
          </a:p>
          <a:p>
            <a:endParaRPr lang="en-US" dirty="0"/>
          </a:p>
        </p:txBody>
      </p:sp>
      <p:sp>
        <p:nvSpPr>
          <p:cNvPr id="4" name="Slide Number Placeholder 3"/>
          <p:cNvSpPr>
            <a:spLocks noGrp="1"/>
          </p:cNvSpPr>
          <p:nvPr>
            <p:ph type="sldNum" sz="quarter" idx="10"/>
          </p:nvPr>
        </p:nvSpPr>
        <p:spPr/>
        <p:txBody>
          <a:bodyPr/>
          <a:lstStyle/>
          <a:p>
            <a:fld id="{BBC85203-AFB5-4C5F-A739-A15855DE2D17}" type="slidenum">
              <a:rPr lang="en-US" smtClean="0"/>
              <a:t>39</a:t>
            </a:fld>
            <a:endParaRPr lang="en-US" dirty="0"/>
          </a:p>
        </p:txBody>
      </p:sp>
    </p:spTree>
    <p:extLst>
      <p:ext uri="{BB962C8B-B14F-4D97-AF65-F5344CB8AC3E}">
        <p14:creationId xmlns:p14="http://schemas.microsoft.com/office/powerpoint/2010/main" val="205175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Apollo 13 crew. From left: Fred </a:t>
            </a:r>
            <a:r>
              <a:rPr lang="en-US" sz="1200" b="0" i="0" kern="1200" dirty="0" err="1">
                <a:solidFill>
                  <a:schemeClr val="tx1"/>
                </a:solidFill>
                <a:effectLst/>
                <a:latin typeface="+mn-lt"/>
                <a:ea typeface="+mn-ea"/>
                <a:cs typeface="+mn-cs"/>
              </a:rPr>
              <a:t>Haise</a:t>
            </a:r>
            <a:r>
              <a:rPr lang="en-US" sz="1200" b="0" i="0" kern="1200" dirty="0">
                <a:solidFill>
                  <a:schemeClr val="tx1"/>
                </a:solidFill>
                <a:effectLst/>
                <a:latin typeface="+mn-lt"/>
                <a:ea typeface="+mn-ea"/>
                <a:cs typeface="+mn-cs"/>
              </a:rPr>
              <a:t> Jr. (lunar module pilot), Jack Swigert Jr. (command module pilot), and James Lovell Jr. (commander).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-Apollo 13 was to be the</a:t>
            </a:r>
            <a:r>
              <a:rPr lang="en-US" sz="1200" b="0" i="0" kern="1200" baseline="0" dirty="0">
                <a:solidFill>
                  <a:schemeClr val="tx1"/>
                </a:solidFill>
                <a:effectLst/>
                <a:latin typeface="+mn-lt"/>
                <a:ea typeface="+mn-ea"/>
                <a:cs typeface="+mn-cs"/>
              </a:rPr>
              <a:t> third human Moon landing; </a:t>
            </a:r>
            <a:r>
              <a:rPr lang="en-US" sz="1200" b="0" i="0" kern="1200" baseline="0" dirty="0" err="1">
                <a:solidFill>
                  <a:schemeClr val="tx1"/>
                </a:solidFill>
                <a:effectLst/>
                <a:latin typeface="+mn-lt"/>
                <a:ea typeface="+mn-ea"/>
                <a:cs typeface="+mn-cs"/>
              </a:rPr>
              <a:t>Haise</a:t>
            </a:r>
            <a:r>
              <a:rPr lang="en-US" sz="1200" b="0" i="0" kern="1200" baseline="0" dirty="0">
                <a:solidFill>
                  <a:schemeClr val="tx1"/>
                </a:solidFill>
                <a:effectLst/>
                <a:latin typeface="+mn-lt"/>
                <a:ea typeface="+mn-ea"/>
                <a:cs typeface="+mn-cs"/>
              </a:rPr>
              <a:t> and Lovell were to land in the Fra Mauro Formation, but due to an explosion in the command and service module (CSM), the lunar landing was aborted. The intended landing site became the site for Apollo 14 instead.</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-Jim Lovell was the mission commander and was back-up pilot for </a:t>
            </a:r>
            <a:r>
              <a:rPr lang="en-US" sz="1200" b="0" i="1" kern="1200" baseline="0" dirty="0">
                <a:solidFill>
                  <a:schemeClr val="tx1"/>
                </a:solidFill>
                <a:effectLst/>
                <a:latin typeface="+mn-lt"/>
                <a:ea typeface="+mn-ea"/>
                <a:cs typeface="+mn-cs"/>
              </a:rPr>
              <a:t>Gemini 4</a:t>
            </a:r>
            <a:r>
              <a:rPr lang="en-US" sz="1200" b="0" i="0" kern="1200" baseline="0" dirty="0">
                <a:solidFill>
                  <a:schemeClr val="tx1"/>
                </a:solidFill>
                <a:effectLst/>
                <a:latin typeface="+mn-lt"/>
                <a:ea typeface="+mn-ea"/>
                <a:cs typeface="+mn-cs"/>
              </a:rPr>
              <a:t>, pilot of </a:t>
            </a:r>
            <a:r>
              <a:rPr lang="en-US" sz="1200" b="0" i="1" kern="1200" baseline="0" dirty="0">
                <a:solidFill>
                  <a:schemeClr val="tx1"/>
                </a:solidFill>
                <a:effectLst/>
                <a:latin typeface="+mn-lt"/>
                <a:ea typeface="+mn-ea"/>
                <a:cs typeface="+mn-cs"/>
              </a:rPr>
              <a:t>Gemini 7</a:t>
            </a:r>
            <a:r>
              <a:rPr lang="en-US" sz="1200" b="0" i="0" kern="1200" baseline="0" dirty="0">
                <a:solidFill>
                  <a:schemeClr val="tx1"/>
                </a:solidFill>
                <a:effectLst/>
                <a:latin typeface="+mn-lt"/>
                <a:ea typeface="+mn-ea"/>
                <a:cs typeface="+mn-cs"/>
              </a:rPr>
              <a:t>, back-up command pilot for </a:t>
            </a:r>
            <a:r>
              <a:rPr lang="en-US" sz="1200" b="0" i="1" kern="1200" baseline="0" dirty="0">
                <a:solidFill>
                  <a:schemeClr val="tx1"/>
                </a:solidFill>
                <a:effectLst/>
                <a:latin typeface="+mn-lt"/>
                <a:ea typeface="+mn-ea"/>
                <a:cs typeface="+mn-cs"/>
              </a:rPr>
              <a:t>Gemini 9</a:t>
            </a:r>
            <a:r>
              <a:rPr lang="en-US" sz="1200" b="0" i="0" kern="1200" baseline="0" dirty="0">
                <a:solidFill>
                  <a:schemeClr val="tx1"/>
                </a:solidFill>
                <a:effectLst/>
                <a:latin typeface="+mn-lt"/>
                <a:ea typeface="+mn-ea"/>
                <a:cs typeface="+mn-cs"/>
              </a:rPr>
              <a:t>, command pilot for </a:t>
            </a:r>
            <a:r>
              <a:rPr lang="en-US" sz="1200" b="0" i="1" kern="1200" baseline="0" dirty="0">
                <a:solidFill>
                  <a:schemeClr val="tx1"/>
                </a:solidFill>
                <a:effectLst/>
                <a:latin typeface="+mn-lt"/>
                <a:ea typeface="+mn-ea"/>
                <a:cs typeface="+mn-cs"/>
              </a:rPr>
              <a:t>Gemini 12</a:t>
            </a:r>
            <a:r>
              <a:rPr lang="en-US" sz="1200" b="0" i="0" kern="1200" baseline="0" dirty="0">
                <a:solidFill>
                  <a:schemeClr val="tx1"/>
                </a:solidFill>
                <a:effectLst/>
                <a:latin typeface="+mn-lt"/>
                <a:ea typeface="+mn-ea"/>
                <a:cs typeface="+mn-cs"/>
              </a:rPr>
              <a:t>, command module pilot of </a:t>
            </a:r>
            <a:r>
              <a:rPr lang="en-US" sz="1200" b="0" i="1" kern="1200" baseline="0" dirty="0">
                <a:solidFill>
                  <a:schemeClr val="tx1"/>
                </a:solidFill>
                <a:effectLst/>
                <a:latin typeface="+mn-lt"/>
                <a:ea typeface="+mn-ea"/>
                <a:cs typeface="+mn-cs"/>
              </a:rPr>
              <a:t>Apollo 8</a:t>
            </a:r>
            <a:r>
              <a:rPr lang="en-US" sz="1200" b="0" i="0" kern="1200" baseline="0" dirty="0">
                <a:solidFill>
                  <a:schemeClr val="tx1"/>
                </a:solidFill>
                <a:effectLst/>
                <a:latin typeface="+mn-lt"/>
                <a:ea typeface="+mn-ea"/>
                <a:cs typeface="+mn-cs"/>
              </a:rPr>
              <a:t>, and back-up commander for </a:t>
            </a:r>
            <a:r>
              <a:rPr lang="en-US" sz="1200" b="0" i="1" kern="1200" baseline="0" dirty="0">
                <a:solidFill>
                  <a:schemeClr val="tx1"/>
                </a:solidFill>
                <a:effectLst/>
                <a:latin typeface="+mn-lt"/>
                <a:ea typeface="+mn-ea"/>
                <a:cs typeface="+mn-cs"/>
              </a:rPr>
              <a:t>Apollo 11</a:t>
            </a:r>
            <a:r>
              <a:rPr lang="en-U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-Jack Swigert was the command module pilot. He was scheduled to be the back-up command module pilot for Apollo 13 but was moved to the prime crew 72 hours before the launch in place of Ken Mattingly who had been exposed to measles.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-Fred </a:t>
            </a:r>
            <a:r>
              <a:rPr lang="en-US" sz="1200" b="0" i="0" kern="1200" baseline="0" dirty="0" err="1">
                <a:solidFill>
                  <a:schemeClr val="tx1"/>
                </a:solidFill>
                <a:effectLst/>
                <a:latin typeface="+mn-lt"/>
                <a:ea typeface="+mn-ea"/>
                <a:cs typeface="+mn-cs"/>
              </a:rPr>
              <a:t>Haise</a:t>
            </a:r>
            <a:r>
              <a:rPr lang="en-US" sz="1200" b="0" i="0" kern="1200" baseline="0" dirty="0">
                <a:solidFill>
                  <a:schemeClr val="tx1"/>
                </a:solidFill>
                <a:effectLst/>
                <a:latin typeface="+mn-lt"/>
                <a:ea typeface="+mn-ea"/>
                <a:cs typeface="+mn-cs"/>
              </a:rPr>
              <a:t> was the lunar module pilot and was</a:t>
            </a:r>
            <a:r>
              <a:rPr lang="en-US" sz="1200" b="0" i="0" kern="1200" dirty="0">
                <a:solidFill>
                  <a:schemeClr val="tx1"/>
                </a:solidFill>
                <a:effectLst/>
                <a:latin typeface="+mn-lt"/>
                <a:ea typeface="+mn-ea"/>
                <a:cs typeface="+mn-cs"/>
              </a:rPr>
              <a:t> back-up lunar pilot for </a:t>
            </a:r>
            <a:r>
              <a:rPr lang="en-US" sz="1200" b="0" i="1" kern="1200" dirty="0">
                <a:solidFill>
                  <a:schemeClr val="tx1"/>
                </a:solidFill>
                <a:effectLst/>
                <a:latin typeface="+mn-lt"/>
                <a:ea typeface="+mn-ea"/>
                <a:cs typeface="+mn-cs"/>
              </a:rPr>
              <a:t>Apollo 8</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Apollo 11</a:t>
            </a:r>
            <a:r>
              <a:rPr lang="en-US" sz="1200" b="0" i="1"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backup commander for </a:t>
            </a:r>
            <a:r>
              <a:rPr lang="en-US" sz="1200" b="0" i="1" kern="1200" dirty="0">
                <a:solidFill>
                  <a:schemeClr val="tx1"/>
                </a:solidFill>
                <a:effectLst/>
                <a:latin typeface="+mn-lt"/>
                <a:ea typeface="+mn-ea"/>
                <a:cs typeface="+mn-cs"/>
              </a:rPr>
              <a:t>Apollo 16.</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4</a:t>
            </a:fld>
            <a:endParaRPr lang="en-US" dirty="0"/>
          </a:p>
        </p:txBody>
      </p:sp>
    </p:spTree>
    <p:extLst>
      <p:ext uri="{BB962C8B-B14F-4D97-AF65-F5344CB8AC3E}">
        <p14:creationId xmlns:p14="http://schemas.microsoft.com/office/powerpoint/2010/main" val="352191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Astronaut Thomas K. (Ken) Mattingly, II, Apollo 16 command module pilot.</a:t>
            </a:r>
            <a:endParaRPr lang="en-US" sz="1200" b="0" i="0" kern="1200" baseline="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-Command module pilot Ken Mattingly was removed 72 hours prior to scheduled launch due to presumed exposure to the German measles through backup crew member Charles Duke. He later flew on Apollo 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 back-up command module pilot, Jack Swigert, replaced Mattingly. </a:t>
            </a:r>
            <a:endParaRPr lang="en-US" i="1" dirty="0"/>
          </a:p>
        </p:txBody>
      </p:sp>
      <p:sp>
        <p:nvSpPr>
          <p:cNvPr id="4" name="Slide Number Placeholder 3"/>
          <p:cNvSpPr>
            <a:spLocks noGrp="1"/>
          </p:cNvSpPr>
          <p:nvPr>
            <p:ph type="sldNum" sz="quarter" idx="5"/>
          </p:nvPr>
        </p:nvSpPr>
        <p:spPr/>
        <p:txBody>
          <a:bodyPr/>
          <a:lstStyle/>
          <a:p>
            <a:fld id="{BBC85203-AFB5-4C5F-A739-A15855DE2D17}" type="slidenum">
              <a:rPr lang="en-US" smtClean="0"/>
              <a:t>5</a:t>
            </a:fld>
            <a:endParaRPr lang="en-US" dirty="0"/>
          </a:p>
        </p:txBody>
      </p:sp>
    </p:spTree>
    <p:extLst>
      <p:ext uri="{BB962C8B-B14F-4D97-AF65-F5344CB8AC3E}">
        <p14:creationId xmlns:p14="http://schemas.microsoft.com/office/powerpoint/2010/main" val="23311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credits: </a:t>
            </a:r>
            <a:r>
              <a:rPr lang="en-US" i="0" u="sng" dirty="0"/>
              <a:t>Left</a:t>
            </a:r>
            <a:r>
              <a:rPr lang="en-US" i="0" u="none" dirty="0"/>
              <a:t>:</a:t>
            </a:r>
            <a:r>
              <a:rPr lang="en-US" i="0" u="none" baseline="0" dirty="0"/>
              <a:t> </a:t>
            </a:r>
            <a:r>
              <a:rPr lang="en-US" i="1" u="none" dirty="0"/>
              <a:t>Associated Press,</a:t>
            </a:r>
            <a:r>
              <a:rPr lang="en-US" i="0" u="none" dirty="0"/>
              <a:t> link</a:t>
            </a:r>
            <a:r>
              <a:rPr lang="en-US" i="0" u="none" baseline="0" dirty="0"/>
              <a:t> to video from which the image was taken: </a:t>
            </a:r>
            <a:r>
              <a:rPr lang="en-US" i="1" u="none" baseline="0" dirty="0"/>
              <a:t>https://bit.ly/3bA2v5Z</a:t>
            </a:r>
            <a:r>
              <a:rPr lang="en-US" i="0" u="none" baseline="0" dirty="0"/>
              <a:t>;</a:t>
            </a:r>
            <a:r>
              <a:rPr lang="en-US" i="1" u="none" baseline="0" dirty="0"/>
              <a:t> </a:t>
            </a:r>
            <a:r>
              <a:rPr lang="en-US" i="0" u="sng" baseline="0" dirty="0"/>
              <a:t>Right:</a:t>
            </a:r>
            <a:r>
              <a:rPr lang="en-US" i="0" dirty="0"/>
              <a:t> </a:t>
            </a:r>
            <a:r>
              <a:rPr lang="en-US" i="1" dirty="0"/>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r>
              <a:rPr lang="en-US" sz="1200" b="0" i="0" kern="1200" dirty="0">
                <a:solidFill>
                  <a:schemeClr val="tx1"/>
                </a:solidFill>
                <a:effectLst/>
                <a:latin typeface="+mn-lt"/>
                <a:ea typeface="+mn-ea"/>
                <a:cs typeface="+mn-cs"/>
              </a:rPr>
              <a:t>The 363-foot-tall Apollo 13 space vehicle was launched from Pad A, Launch Complex 39, Kennedy Space Center, at 2:13 p.m. EST, April 11, 1970.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 the launch, the second-stage inboard engine shut down early because of high-amplitude longitudinal oscillations; however, near-nominal trajectory parameters were achieved at orbital insertion. The Earth-orbital and translunar injection phases went as planned.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with Apollos 11 and 12, </a:t>
            </a:r>
            <a:r>
              <a:rPr lang="en-US" sz="1200" b="0" i="0" kern="1200" baseline="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djacent to Kennedy Space Center (~3.5 miles away), s</a:t>
            </a:r>
            <a:r>
              <a:rPr lang="en-US" sz="1200" b="0" i="0" kern="1200" baseline="0" dirty="0">
                <a:solidFill>
                  <a:schemeClr val="tx1"/>
                </a:solidFill>
                <a:effectLst/>
                <a:latin typeface="+mn-lt"/>
                <a:ea typeface="+mn-ea"/>
                <a:cs typeface="+mn-cs"/>
              </a:rPr>
              <a:t>pectators gathered to watch the launch of Apollo 13.</a:t>
            </a:r>
          </a:p>
        </p:txBody>
      </p:sp>
      <p:sp>
        <p:nvSpPr>
          <p:cNvPr id="4" name="Slide Number Placeholder 3"/>
          <p:cNvSpPr>
            <a:spLocks noGrp="1"/>
          </p:cNvSpPr>
          <p:nvPr>
            <p:ph type="sldNum" sz="quarter" idx="5"/>
          </p:nvPr>
        </p:nvSpPr>
        <p:spPr/>
        <p:txBody>
          <a:bodyPr/>
          <a:lstStyle/>
          <a:p>
            <a:fld id="{BBC85203-AFB5-4C5F-A739-A15855DE2D17}" type="slidenum">
              <a:rPr lang="en-US" smtClean="0"/>
              <a:t>6</a:t>
            </a:fld>
            <a:endParaRPr lang="en-US" dirty="0"/>
          </a:p>
        </p:txBody>
      </p:sp>
    </p:spTree>
    <p:extLst>
      <p:ext uri="{BB962C8B-B14F-4D97-AF65-F5344CB8AC3E}">
        <p14:creationId xmlns:p14="http://schemas.microsoft.com/office/powerpoint/2010/main" val="14521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1967 illustration compares the Apollo Saturn V spacecraft (363 ft) of the Moon Landing era to the Statue of Liberty (305 ft). </a:t>
            </a:r>
          </a:p>
          <a:p>
            <a:r>
              <a:rPr lang="en-US" i="0" dirty="0"/>
              <a:t>-A Saturn V rocket has a rocket engine, three stages, a solid fuel motor, two </a:t>
            </a:r>
            <a:r>
              <a:rPr lang="en-US" i="0" dirty="0" err="1"/>
              <a:t>interstages</a:t>
            </a:r>
            <a:r>
              <a:rPr lang="en-US" i="0" dirty="0"/>
              <a:t>, a payload, a parachute, an aerodynamic nose cap, avionics, a fuel tank, an oxidizer tank, and stabilizing fins.</a:t>
            </a:r>
          </a:p>
          <a:p>
            <a:pPr marL="628650" lvl="1" indent="-171450">
              <a:buFont typeface="Arial" panose="020B0604020202020204" pitchFamily="34" charset="0"/>
              <a:buChar char="•"/>
            </a:pPr>
            <a:r>
              <a:rPr lang="en-US" i="0" dirty="0"/>
              <a:t>Height: 111 meters (363 feet)</a:t>
            </a:r>
          </a:p>
          <a:p>
            <a:pPr marL="628650" lvl="1" indent="-171450">
              <a:buFont typeface="Arial" panose="020B0604020202020204" pitchFamily="34" charset="0"/>
              <a:buChar char="•"/>
            </a:pPr>
            <a:r>
              <a:rPr lang="en-US" i="0" dirty="0"/>
              <a:t>Diameter: 10 meters (33 feet)</a:t>
            </a:r>
          </a:p>
          <a:p>
            <a:pPr marL="628650" lvl="1" indent="-171450">
              <a:buFont typeface="Arial" panose="020B0604020202020204" pitchFamily="34" charset="0"/>
              <a:buChar char="•"/>
            </a:pPr>
            <a:r>
              <a:rPr lang="en-US" i="0" dirty="0"/>
              <a:t>Mass: 2,840,622 kg (6,262,500 pounds) at liftoff (the weight of 400 elephants)</a:t>
            </a:r>
          </a:p>
          <a:p>
            <a:pPr marL="628650" lvl="1" indent="-171450">
              <a:buFont typeface="Arial" panose="020B0604020202020204" pitchFamily="34" charset="0"/>
              <a:buChar char="•"/>
            </a:pPr>
            <a:r>
              <a:rPr lang="en-US" i="0" dirty="0"/>
              <a:t>Maiden Flight: Nov. 9, 1967 (uncrewed)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rocket generated 34.5 million newtons (7.6 million pounds) of thrust at launch, creating more power than 85 Hoover Dams.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Could launch about 43,500 kg (50 tons) to the Moon (about the same as 4 school buses).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Apollo 13 launch vehicle was the eighth in the Apollo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series and was the sixth crewed </a:t>
            </a:r>
            <a:r>
              <a:rPr lang="en-US" sz="1200" b="0" i="1" kern="1200" dirty="0">
                <a:solidFill>
                  <a:schemeClr val="tx1"/>
                </a:solidFill>
                <a:effectLst/>
                <a:latin typeface="+mn-lt"/>
                <a:ea typeface="+mn-ea"/>
                <a:cs typeface="+mn-cs"/>
              </a:rPr>
              <a:t>Saturn V</a:t>
            </a:r>
            <a:r>
              <a:rPr lang="en-US" sz="1200" b="0" i="0" kern="1200" dirty="0">
                <a:solidFill>
                  <a:schemeClr val="tx1"/>
                </a:solidFill>
                <a:effectLst/>
                <a:latin typeface="+mn-lt"/>
                <a:ea typeface="+mn-ea"/>
                <a:cs typeface="+mn-cs"/>
              </a:rPr>
              <a:t> vehicle.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info on Saturn V: </a:t>
            </a:r>
            <a:r>
              <a:rPr lang="en-US" sz="1200" b="0" i="1" kern="1200" dirty="0">
                <a:solidFill>
                  <a:schemeClr val="tx1"/>
                </a:solidFill>
                <a:effectLst/>
                <a:latin typeface="+mn-lt"/>
                <a:ea typeface="+mn-ea"/>
                <a:cs typeface="+mn-cs"/>
              </a:rPr>
              <a:t>https://solarsystem.nasa.gov/news/337/what-was-the-saturn-v/</a:t>
            </a:r>
          </a:p>
        </p:txBody>
      </p:sp>
      <p:sp>
        <p:nvSpPr>
          <p:cNvPr id="4" name="Slide Number Placeholder 3"/>
          <p:cNvSpPr>
            <a:spLocks noGrp="1"/>
          </p:cNvSpPr>
          <p:nvPr>
            <p:ph type="sldNum" sz="quarter" idx="5"/>
          </p:nvPr>
        </p:nvSpPr>
        <p:spPr/>
        <p:txBody>
          <a:bodyPr/>
          <a:lstStyle/>
          <a:p>
            <a:fld id="{BBC85203-AFB5-4C5F-A739-A15855DE2D17}" type="slidenum">
              <a:rPr lang="en-US" smtClean="0"/>
              <a:t>7</a:t>
            </a:fld>
            <a:endParaRPr lang="en-US" dirty="0"/>
          </a:p>
        </p:txBody>
      </p:sp>
    </p:spTree>
    <p:extLst>
      <p:ext uri="{BB962C8B-B14F-4D97-AF65-F5344CB8AC3E}">
        <p14:creationId xmlns:p14="http://schemas.microsoft.com/office/powerpoint/2010/main" val="397443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credit: </a:t>
            </a:r>
            <a:r>
              <a:rPr lang="en-US" sz="1200" b="0" i="1" kern="1200" dirty="0">
                <a:solidFill>
                  <a:schemeClr val="tx1"/>
                </a:solidFill>
                <a:effectLst/>
                <a:latin typeface="+mn-lt"/>
                <a:ea typeface="+mn-ea"/>
                <a:cs typeface="+mn-cs"/>
              </a:rPr>
              <a:t>NASA</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Diagram</a:t>
            </a:r>
            <a:r>
              <a:rPr lang="en-US" sz="1200" b="0" i="0" kern="1200" baseline="0" dirty="0">
                <a:solidFill>
                  <a:schemeClr val="tx1"/>
                </a:solidFill>
                <a:effectLst/>
                <a:latin typeface="+mn-lt"/>
                <a:ea typeface="+mn-ea"/>
                <a:cs typeface="+mn-cs"/>
                <a:sym typeface="Wingdings" panose="05000000000000000000" pitchFamily="2" charset="2"/>
              </a:rPr>
              <a:t> of the combined Apollo command and service module/lunar module translunar coast configuration.</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 lunar module was named Aquarius while the command module was named Odyssey.</a:t>
            </a:r>
          </a:p>
          <a:p>
            <a:r>
              <a:rPr lang="en-US" sz="1200" b="0" i="0" kern="1200" baseline="0" dirty="0">
                <a:solidFill>
                  <a:schemeClr val="tx1"/>
                </a:solidFill>
                <a:effectLst/>
                <a:latin typeface="+mn-lt"/>
                <a:ea typeface="+mn-ea"/>
                <a:cs typeface="+mn-cs"/>
              </a:rPr>
              <a:t>-Source: </a:t>
            </a:r>
            <a:r>
              <a:rPr lang="en-US" sz="1200" b="0" i="1" kern="1200" baseline="0" dirty="0">
                <a:solidFill>
                  <a:schemeClr val="tx1"/>
                </a:solidFill>
                <a:effectLst/>
                <a:latin typeface="+mn-lt"/>
                <a:ea typeface="+mn-ea"/>
                <a:cs typeface="+mn-cs"/>
              </a:rPr>
              <a:t>https://history.nasa.gov/afj/ap13fj/04day1-end.html</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-Link to animation showing the Apollo 13 spacecraft and the d</a:t>
            </a:r>
            <a:r>
              <a:rPr lang="en-US" sz="1200" b="0" i="0" kern="1200" baseline="0" dirty="0">
                <a:solidFill>
                  <a:schemeClr val="tx1"/>
                </a:solidFill>
                <a:effectLst/>
                <a:latin typeface="+mn-lt"/>
                <a:ea typeface="+mn-ea"/>
                <a:cs typeface="+mn-cs"/>
                <a:sym typeface="Wingdings" panose="05000000000000000000" pitchFamily="2" charset="2"/>
              </a:rPr>
              <a:t>amage from the oxygen tank explosion: </a:t>
            </a:r>
            <a:r>
              <a:rPr lang="en-US" sz="1200" b="0" i="1" kern="1200" baseline="0" dirty="0">
                <a:solidFill>
                  <a:schemeClr val="tx1"/>
                </a:solidFill>
                <a:effectLst/>
                <a:latin typeface="+mn-lt"/>
                <a:ea typeface="+mn-ea"/>
                <a:cs typeface="+mn-cs"/>
                <a:sym typeface="Wingdings" panose="05000000000000000000" pitchFamily="2" charset="2"/>
              </a:rPr>
              <a:t>https://media.apolloinrealtime.org/A13/apollo13_rotate8_2.mp4</a:t>
            </a:r>
            <a:endParaRPr lang="en-US" sz="1200" b="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C85203-AFB5-4C5F-A739-A15855DE2D17}" type="slidenum">
              <a:rPr lang="en-US" smtClean="0"/>
              <a:t>8</a:t>
            </a:fld>
            <a:endParaRPr lang="en-US" dirty="0"/>
          </a:p>
        </p:txBody>
      </p:sp>
    </p:spTree>
    <p:extLst>
      <p:ext uri="{BB962C8B-B14F-4D97-AF65-F5344CB8AC3E}">
        <p14:creationId xmlns:p14="http://schemas.microsoft.com/office/powerpoint/2010/main" val="105896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dirty="0"/>
              <a:t>-Image credit: </a:t>
            </a:r>
            <a:r>
              <a:rPr lang="en-US" sz="1200" b="0" i="1" kern="1200" dirty="0">
                <a:solidFill>
                  <a:schemeClr val="tx1"/>
                </a:solidFill>
                <a:effectLst/>
                <a:latin typeface="+mn-lt"/>
                <a:ea typeface="+mn-ea"/>
                <a:cs typeface="+mn-cs"/>
              </a:rPr>
              <a:t>NASA's Scientific Visualization Studio</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a:solidFill>
                  <a:schemeClr val="tx1"/>
                </a:solidFill>
                <a:effectLst/>
                <a:latin typeface="+mn-lt"/>
                <a:ea typeface="+mn-ea"/>
                <a:cs typeface="+mn-cs"/>
              </a:rPr>
              <a:t>The green dot at left marks the site of the Apollo 12 landing in Oceanus </a:t>
            </a:r>
            <a:r>
              <a:rPr lang="en-US" sz="1200" b="0" i="0" kern="1200" dirty="0" err="1">
                <a:solidFill>
                  <a:schemeClr val="tx1"/>
                </a:solidFill>
                <a:effectLst/>
                <a:latin typeface="+mn-lt"/>
                <a:ea typeface="+mn-ea"/>
                <a:cs typeface="+mn-cs"/>
              </a:rPr>
              <a:t>Procellarum</a:t>
            </a:r>
            <a:r>
              <a:rPr lang="en-US" sz="1200" b="0" i="0" kern="1200" dirty="0">
                <a:solidFill>
                  <a:schemeClr val="tx1"/>
                </a:solidFill>
                <a:effectLst/>
                <a:latin typeface="+mn-lt"/>
                <a:ea typeface="+mn-ea"/>
                <a:cs typeface="+mn-cs"/>
              </a:rPr>
              <a:t> (“Ocean</a:t>
            </a:r>
            <a:r>
              <a:rPr lang="en-US" sz="1200" b="0" i="0" kern="1200" baseline="0" dirty="0">
                <a:solidFill>
                  <a:schemeClr val="tx1"/>
                </a:solidFill>
                <a:effectLst/>
                <a:latin typeface="+mn-lt"/>
                <a:ea typeface="+mn-ea"/>
                <a:cs typeface="+mn-cs"/>
              </a:rPr>
              <a:t> of Storms”).</a:t>
            </a:r>
            <a:r>
              <a:rPr lang="en-US" sz="1200" b="0" i="0" kern="1200" dirty="0">
                <a:solidFill>
                  <a:schemeClr val="tx1"/>
                </a:solidFill>
                <a:effectLst/>
                <a:latin typeface="+mn-lt"/>
                <a:ea typeface="+mn-ea"/>
                <a:cs typeface="+mn-cs"/>
              </a:rPr>
              <a:t> Apollo 11’s landing site in Mare </a:t>
            </a:r>
            <a:r>
              <a:rPr lang="en-US" sz="1200" b="0" i="0" kern="1200" dirty="0" err="1">
                <a:solidFill>
                  <a:schemeClr val="tx1"/>
                </a:solidFill>
                <a:effectLst/>
                <a:latin typeface="+mn-lt"/>
                <a:ea typeface="+mn-ea"/>
                <a:cs typeface="+mn-cs"/>
              </a:rPr>
              <a:t>Tranquillitatis</a:t>
            </a:r>
            <a:r>
              <a:rPr lang="en-US" sz="1200" b="0" i="0" kern="1200" dirty="0">
                <a:solidFill>
                  <a:schemeClr val="tx1"/>
                </a:solidFill>
                <a:effectLst/>
                <a:latin typeface="+mn-lt"/>
                <a:ea typeface="+mn-ea"/>
                <a:cs typeface="+mn-cs"/>
              </a:rPr>
              <a:t> is shown as the green dot at right.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Apollo 13</a:t>
            </a:r>
            <a:r>
              <a:rPr lang="en-US" sz="1200" b="0" i="0" kern="1200" baseline="0" dirty="0">
                <a:solidFill>
                  <a:schemeClr val="tx1"/>
                </a:solidFill>
                <a:effectLst/>
                <a:latin typeface="+mn-lt"/>
                <a:ea typeface="+mn-ea"/>
                <a:cs typeface="+mn-cs"/>
              </a:rPr>
              <a:t> would have landed about 181 km (112 mi) east of the Apollo 12 landing site, in the Fra Mauro Formation.</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Lunar surface touchdown was scheduled to take place at 9:55 p.m. EST on April</a:t>
            </a:r>
            <a:r>
              <a:rPr lang="en-US" sz="1200" b="0" i="0" kern="1200" baseline="0" dirty="0">
                <a:solidFill>
                  <a:schemeClr val="tx1"/>
                </a:solidFill>
                <a:effectLst/>
                <a:latin typeface="+mn-lt"/>
                <a:ea typeface="+mn-ea"/>
                <a:cs typeface="+mn-cs"/>
              </a:rPr>
              <a:t> 15, 1970.</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sz="1200" b="0" i="1" kern="1200" dirty="0">
                <a:solidFill>
                  <a:schemeClr val="tx1"/>
                </a:solidFill>
                <a:effectLst/>
                <a:latin typeface="+mn-lt"/>
                <a:ea typeface="+mn-ea"/>
                <a:cs typeface="+mn-cs"/>
              </a:rPr>
              <a:t>https://svs.gsfc.nasa.gov/4731</a:t>
            </a:r>
          </a:p>
        </p:txBody>
      </p:sp>
      <p:sp>
        <p:nvSpPr>
          <p:cNvPr id="4" name="Slide Number Placeholder 3"/>
          <p:cNvSpPr>
            <a:spLocks noGrp="1"/>
          </p:cNvSpPr>
          <p:nvPr>
            <p:ph type="sldNum" sz="quarter" idx="5"/>
          </p:nvPr>
        </p:nvSpPr>
        <p:spPr/>
        <p:txBody>
          <a:bodyPr/>
          <a:lstStyle/>
          <a:p>
            <a:fld id="{BBC85203-AFB5-4C5F-A739-A15855DE2D17}" type="slidenum">
              <a:rPr lang="en-US" smtClean="0"/>
              <a:t>9</a:t>
            </a:fld>
            <a:endParaRPr lang="en-US" dirty="0"/>
          </a:p>
        </p:txBody>
      </p:sp>
    </p:spTree>
    <p:extLst>
      <p:ext uri="{BB962C8B-B14F-4D97-AF65-F5344CB8AC3E}">
        <p14:creationId xmlns:p14="http://schemas.microsoft.com/office/powerpoint/2010/main" val="7401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97583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1213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06241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4010859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17775E-F660-4BFC-855A-38424B4DF672}"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69423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7707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17775E-F660-4BFC-855A-38424B4DF672}"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696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17775E-F660-4BFC-855A-38424B4DF672}"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243492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775E-F660-4BFC-855A-38424B4DF672}" type="datetimeFigureOut">
              <a:rPr lang="en-US" smtClean="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63115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166447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17775E-F660-4BFC-855A-38424B4DF672}"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105EC6-2F18-4D4C-AF99-0479890AAEF7}" type="slidenum">
              <a:rPr lang="en-US" smtClean="0"/>
              <a:t>‹#›</a:t>
            </a:fld>
            <a:endParaRPr lang="en-US"/>
          </a:p>
        </p:txBody>
      </p:sp>
    </p:spTree>
    <p:extLst>
      <p:ext uri="{BB962C8B-B14F-4D97-AF65-F5344CB8AC3E}">
        <p14:creationId xmlns:p14="http://schemas.microsoft.com/office/powerpoint/2010/main" val="329800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7775E-F660-4BFC-855A-38424B4DF672}" type="datetimeFigureOut">
              <a:rPr lang="en-US" smtClean="0"/>
              <a:t>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105EC6-2F18-4D4C-AF99-0479890AAEF7}" type="slidenum">
              <a:rPr lang="en-US" smtClean="0"/>
              <a:t>‹#›</a:t>
            </a:fld>
            <a:endParaRPr lang="en-US"/>
          </a:p>
        </p:txBody>
      </p:sp>
    </p:spTree>
    <p:extLst>
      <p:ext uri="{BB962C8B-B14F-4D97-AF65-F5344CB8AC3E}">
        <p14:creationId xmlns:p14="http://schemas.microsoft.com/office/powerpoint/2010/main" val="206372619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Ilifg26TZrI" TargetMode="Externa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svs.gsfc.nasa.gov/Gallery/apollo.html" TargetMode="External"/><Relationship Id="rId3" Type="http://schemas.openxmlformats.org/officeDocument/2006/relationships/image" Target="../media/image1.jpeg"/><Relationship Id="rId7" Type="http://schemas.openxmlformats.org/officeDocument/2006/relationships/hyperlink" Target="http://lroc.sese.asu.edu/featured_sites#ApolloLandingSites"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lpi.usra.edu/resources/apollo/catalog/70mm/mission/?15" TargetMode="External"/><Relationship Id="rId11" Type="http://schemas.openxmlformats.org/officeDocument/2006/relationships/hyperlink" Target="https://www.lpi.usra.edu/lunar/missions/apollo/apollo_13/overview" TargetMode="External"/><Relationship Id="rId5" Type="http://schemas.openxmlformats.org/officeDocument/2006/relationships/hyperlink" Target="https://www.hq.nasa.gov/alsj/a13/images13.html" TargetMode="External"/><Relationship Id="rId10" Type="http://schemas.openxmlformats.org/officeDocument/2006/relationships/hyperlink" Target="https://nssdc.gsfc.nasa.gov/planetary/lunar/apollo13info.html" TargetMode="External"/><Relationship Id="rId4" Type="http://schemas.openxmlformats.org/officeDocument/2006/relationships/hyperlink" Target="https://images.nasa.gov/" TargetMode="External"/><Relationship Id="rId9" Type="http://schemas.openxmlformats.org/officeDocument/2006/relationships/hyperlink" Target="http://apolloinrealtim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turn V rocket waiting to launch" title="Saturn V Ro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003" y="0"/>
            <a:ext cx="5488733" cy="68444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20646" y="404644"/>
            <a:ext cx="8270342" cy="1204740"/>
          </a:xfrm>
        </p:spPr>
        <p:txBody>
          <a:bodyPr>
            <a:noAutofit/>
          </a:bodyPr>
          <a:lstStyle/>
          <a:p>
            <a:pPr algn="l"/>
            <a:r>
              <a:rPr lang="en-US" sz="8000" dirty="0">
                <a:latin typeface="Century Gothic" panose="020B0502020202020204" pitchFamily="34" charset="0"/>
              </a:rPr>
              <a:t>Apollo 13</a:t>
            </a:r>
          </a:p>
        </p:txBody>
      </p:sp>
      <p:pic>
        <p:nvPicPr>
          <p:cNvPr id="11" name="Picture 10" descr="NASA meatball logo" title="NASA meatball logo">
            <a:extLst>
              <a:ext uri="{FF2B5EF4-FFF2-40B4-BE49-F238E27FC236}">
                <a16:creationId xmlns:a16="http://schemas.microsoft.com/office/drawing/2014/main" id="{EA3DD65F-948A-3A4C-B433-3C7D53AED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0398" y="237784"/>
            <a:ext cx="1657524" cy="1371600"/>
          </a:xfrm>
          <a:prstGeom prst="rect">
            <a:avLst/>
          </a:prstGeom>
        </p:spPr>
      </p:pic>
      <p:pic>
        <p:nvPicPr>
          <p:cNvPr id="10" name="Picture 9" descr="Apollo program logo" title="Apollo Program Logo">
            <a:extLst>
              <a:ext uri="{FF2B5EF4-FFF2-40B4-BE49-F238E27FC236}">
                <a16:creationId xmlns:a16="http://schemas.microsoft.com/office/drawing/2014/main" id="{6F0F205C-ED6D-47C6-8B77-316BE8B0BB7C}"/>
              </a:ext>
            </a:extLst>
          </p:cNvPr>
          <p:cNvPicPr>
            <a:picLocks noChangeAspect="1"/>
          </p:cNvPicPr>
          <p:nvPr/>
        </p:nvPicPr>
        <p:blipFill rotWithShape="1">
          <a:blip r:embed="rId5"/>
          <a:srcRect l="3765" t="4419" r="4532" b="3609"/>
          <a:stretch/>
        </p:blipFill>
        <p:spPr>
          <a:xfrm>
            <a:off x="10437336" y="3454752"/>
            <a:ext cx="1367624" cy="1371600"/>
          </a:xfrm>
          <a:prstGeom prst="ellipse">
            <a:avLst/>
          </a:prstGeom>
        </p:spPr>
      </p:pic>
      <p:pic>
        <p:nvPicPr>
          <p:cNvPr id="7" name="Picture 2" descr="Apollo 13 Mission Patch" title="Apollo 13 Mission Pat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87" t="4724" r="5483" b="5747"/>
          <a:stretch/>
        </p:blipFill>
        <p:spPr bwMode="auto">
          <a:xfrm>
            <a:off x="10433360" y="1846268"/>
            <a:ext cx="1371600" cy="137160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0646" y="3217868"/>
            <a:ext cx="6526244" cy="984885"/>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entury Gothic" panose="020B0502020202020204" pitchFamily="34" charset="0"/>
              </a:rPr>
              <a:t>Presenter’s name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dirty="0">
              <a:ln>
                <a:noFill/>
              </a:ln>
              <a:solidFill>
                <a:prstClr val="white"/>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entury Gothic" panose="020B0502020202020204" pitchFamily="34" charset="0"/>
              </a:rPr>
              <a:t>Presenter’s title/position</a:t>
            </a:r>
          </a:p>
        </p:txBody>
      </p:sp>
    </p:spTree>
    <p:extLst>
      <p:ext uri="{BB962C8B-B14F-4D97-AF65-F5344CB8AC3E}">
        <p14:creationId xmlns:p14="http://schemas.microsoft.com/office/powerpoint/2010/main" val="3009375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36344" y="1387364"/>
            <a:ext cx="10982386" cy="5307724"/>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024:18:10</a:t>
            </a:r>
            <a:r>
              <a:rPr lang="en-US" sz="2800" dirty="0">
                <a:latin typeface="Century Gothic" panose="020B0502020202020204" pitchFamily="34" charset="0"/>
              </a:rPr>
              <a:t> </a:t>
            </a:r>
            <a:r>
              <a:rPr lang="en-US" sz="2800" i="1" dirty="0">
                <a:latin typeface="Century Gothic" panose="020B0502020202020204" pitchFamily="34" charset="0"/>
              </a:rPr>
              <a:t>Kerwin</a:t>
            </a:r>
            <a:r>
              <a:rPr lang="en-US" sz="2800" dirty="0">
                <a:latin typeface="Century Gothic" panose="020B0502020202020204" pitchFamily="34" charset="0"/>
              </a:rPr>
              <a:t>: …Today's favorite pastime across the - Uh oh; have you guys completed your income tax?</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024:18:28</a:t>
            </a:r>
            <a:r>
              <a:rPr lang="en-US" sz="2800" dirty="0">
                <a:latin typeface="Century Gothic" panose="020B0502020202020204" pitchFamily="34" charset="0"/>
              </a:rPr>
              <a:t> </a:t>
            </a:r>
            <a:r>
              <a:rPr lang="en-US" sz="2800" i="1" dirty="0">
                <a:latin typeface="Century Gothic" panose="020B0502020202020204" pitchFamily="34" charset="0"/>
              </a:rPr>
              <a:t>Lovell</a:t>
            </a:r>
            <a:r>
              <a:rPr lang="en-US" sz="2800" dirty="0">
                <a:latin typeface="Century Gothic" panose="020B0502020202020204" pitchFamily="34" charset="0"/>
              </a:rPr>
              <a:t>: How do I apply for an extension?</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024:18:31</a:t>
            </a:r>
            <a:r>
              <a:rPr lang="en-US" sz="2800" dirty="0">
                <a:latin typeface="Century Gothic" panose="020B0502020202020204" pitchFamily="34" charset="0"/>
              </a:rPr>
              <a:t> </a:t>
            </a:r>
            <a:r>
              <a:rPr lang="en-US" sz="2800" i="1" dirty="0">
                <a:latin typeface="Century Gothic" panose="020B0502020202020204" pitchFamily="34" charset="0"/>
              </a:rPr>
              <a:t>Kerwin</a:t>
            </a:r>
            <a:r>
              <a:rPr lang="en-US" sz="2800" dirty="0">
                <a:latin typeface="Century Gothic" panose="020B0502020202020204" pitchFamily="34" charset="0"/>
              </a:rPr>
              <a:t>: [Laughter.]</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024:18:32</a:t>
            </a:r>
            <a:r>
              <a:rPr lang="en-US" sz="2800" dirty="0">
                <a:latin typeface="Century Gothic" panose="020B0502020202020204" pitchFamily="34" charset="0"/>
              </a:rPr>
              <a:t> </a:t>
            </a:r>
            <a:r>
              <a:rPr lang="en-US" sz="2800" i="1" dirty="0">
                <a:latin typeface="Century Gothic" panose="020B0502020202020204" pitchFamily="34" charset="0"/>
              </a:rPr>
              <a:t>Swigert</a:t>
            </a:r>
            <a:r>
              <a:rPr lang="en-US" sz="2800" dirty="0">
                <a:latin typeface="Century Gothic" panose="020B0502020202020204" pitchFamily="34" charset="0"/>
              </a:rPr>
              <a:t>: Yeah, Joe. I got to - hey, listen - It </a:t>
            </a:r>
            <a:r>
              <a:rPr lang="en-US" sz="2800" dirty="0" err="1">
                <a:latin typeface="Century Gothic" panose="020B0502020202020204" pitchFamily="34" charset="0"/>
              </a:rPr>
              <a:t>ain't</a:t>
            </a:r>
            <a:r>
              <a:rPr lang="en-US" sz="2800" dirty="0">
                <a:latin typeface="Century Gothic" panose="020B0502020202020204" pitchFamily="34" charset="0"/>
              </a:rPr>
              <a:t> too funny; things kind of happened real fast down there, and I do need an extension.</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024:18:43</a:t>
            </a:r>
            <a:r>
              <a:rPr lang="en-US" sz="2800" dirty="0">
                <a:latin typeface="Century Gothic" panose="020B0502020202020204" pitchFamily="34" charset="0"/>
              </a:rPr>
              <a:t> </a:t>
            </a:r>
            <a:r>
              <a:rPr lang="en-US" sz="2800" i="1" dirty="0">
                <a:latin typeface="Century Gothic" panose="020B0502020202020204" pitchFamily="34" charset="0"/>
              </a:rPr>
              <a:t>Kerwin</a:t>
            </a:r>
            <a:r>
              <a:rPr lang="en-US" sz="2800" dirty="0">
                <a:latin typeface="Century Gothic" panose="020B0502020202020204" pitchFamily="34" charset="0"/>
              </a:rPr>
              <a:t>: [Laughter.]</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024:18:44</a:t>
            </a:r>
            <a:r>
              <a:rPr lang="en-US" sz="2800" dirty="0">
                <a:latin typeface="Century Gothic" panose="020B0502020202020204" pitchFamily="34" charset="0"/>
              </a:rPr>
              <a:t> </a:t>
            </a:r>
            <a:r>
              <a:rPr lang="en-US" sz="2800" i="1" dirty="0">
                <a:latin typeface="Century Gothic" panose="020B0502020202020204" pitchFamily="34" charset="0"/>
              </a:rPr>
              <a:t>Swigert</a:t>
            </a:r>
            <a:r>
              <a:rPr lang="en-US" sz="2800" dirty="0">
                <a:latin typeface="Century Gothic" panose="020B0502020202020204" pitchFamily="34" charset="0"/>
              </a:rPr>
              <a:t>: I didn't get mine filed. I'm really serious; would you...</a:t>
            </a:r>
          </a:p>
          <a:p>
            <a:pPr algn="l">
              <a:lnSpc>
                <a:spcPct val="100000"/>
              </a:lnSpc>
              <a:spcBef>
                <a:spcPts val="1200"/>
              </a:spcBef>
            </a:pPr>
            <a:r>
              <a:rPr lang="en-US" sz="2800" b="1" dirty="0">
                <a:solidFill>
                  <a:schemeClr val="accent4">
                    <a:lumMod val="40000"/>
                    <a:lumOff val="60000"/>
                  </a:schemeClr>
                </a:solidFill>
                <a:latin typeface="Century Gothic" panose="020B0502020202020204" pitchFamily="34" charset="0"/>
              </a:rPr>
              <a:t>024:18:47</a:t>
            </a:r>
            <a:r>
              <a:rPr lang="en-US" sz="2800" dirty="0">
                <a:latin typeface="Century Gothic" panose="020B0502020202020204" pitchFamily="34" charset="0"/>
              </a:rPr>
              <a:t> </a:t>
            </a:r>
            <a:r>
              <a:rPr lang="en-US" sz="2800" i="1" dirty="0">
                <a:latin typeface="Century Gothic" panose="020B0502020202020204" pitchFamily="34" charset="0"/>
              </a:rPr>
              <a:t>Kerwin</a:t>
            </a:r>
            <a:r>
              <a:rPr lang="en-US" sz="2800" dirty="0">
                <a:latin typeface="Century Gothic" panose="020B0502020202020204" pitchFamily="34" charset="0"/>
              </a:rPr>
              <a:t>: You're breaking up the room down here.</a:t>
            </a:r>
          </a:p>
          <a:p>
            <a:pPr algn="l">
              <a:lnSpc>
                <a:spcPct val="100000"/>
              </a:lnSpc>
              <a:spcBef>
                <a:spcPts val="1200"/>
              </a:spcBef>
            </a:pPr>
            <a:endParaRPr lang="en-US" sz="2800" dirty="0">
              <a:latin typeface="Century Gothic" panose="020B0502020202020204" pitchFamily="34" charset="0"/>
            </a:endParaRPr>
          </a:p>
          <a:p>
            <a:pPr algn="l">
              <a:lnSpc>
                <a:spcPct val="100000"/>
              </a:lnSpc>
              <a:spcBef>
                <a:spcPts val="1200"/>
              </a:spcBef>
            </a:pPr>
            <a:endParaRPr lang="en-US" sz="2800" dirty="0">
              <a:latin typeface="Century Gothic" panose="020B0502020202020204" pitchFamily="34" charset="0"/>
            </a:endParaRPr>
          </a:p>
        </p:txBody>
      </p:sp>
      <p:sp>
        <p:nvSpPr>
          <p:cNvPr id="3" name="Title 11"/>
          <p:cNvSpPr txBox="1">
            <a:spLocks/>
          </p:cNvSpPr>
          <p:nvPr/>
        </p:nvSpPr>
        <p:spPr>
          <a:xfrm>
            <a:off x="866770" y="424833"/>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Taxes!</a:t>
            </a:r>
          </a:p>
        </p:txBody>
      </p:sp>
      <p:sp>
        <p:nvSpPr>
          <p:cNvPr id="10" name="Title 9" hidden="1"/>
          <p:cNvSpPr>
            <a:spLocks noGrp="1"/>
          </p:cNvSpPr>
          <p:nvPr>
            <p:ph type="ctrTitle"/>
          </p:nvPr>
        </p:nvSpPr>
        <p:spPr/>
        <p:txBody>
          <a:bodyPr/>
          <a:lstStyle/>
          <a:p>
            <a:r>
              <a:rPr lang="en-US" dirty="0"/>
              <a:t>Friendly banter between the crew</a:t>
            </a:r>
          </a:p>
        </p:txBody>
      </p:sp>
      <p:pic>
        <p:nvPicPr>
          <p:cNvPr id="1026" name="Picture 2" descr="Portrait of Astronaut Joseph Kerwin" title="Astronaut Joseph Kerw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2" t="10481" r="44057" b="66163"/>
          <a:stretch/>
        </p:blipFill>
        <p:spPr bwMode="auto">
          <a:xfrm>
            <a:off x="222852" y="1301113"/>
            <a:ext cx="633804"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Lovell posing in his spacesui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60" t="5777" r="32564" b="69738"/>
          <a:stretch/>
        </p:blipFill>
        <p:spPr bwMode="auto">
          <a:xfrm>
            <a:off x="248266" y="2080030"/>
            <a:ext cx="618504"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Portrait of Astronaut Joseph Kerwin" title="Astronaut Joseph Kerw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2" t="10481" r="44057" b="66163"/>
          <a:stretch/>
        </p:blipFill>
        <p:spPr bwMode="auto">
          <a:xfrm>
            <a:off x="222852" y="2745019"/>
            <a:ext cx="633804"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jack swige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22" t="18664" r="32614" b="32494"/>
          <a:stretch/>
        </p:blipFill>
        <p:spPr bwMode="auto">
          <a:xfrm>
            <a:off x="255135" y="3575087"/>
            <a:ext cx="604765"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Portrait of Astronaut Joseph Kerwin" title="Astronaut Joseph Kerw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2" t="10481" r="44057" b="66163"/>
          <a:stretch/>
        </p:blipFill>
        <p:spPr bwMode="auto">
          <a:xfrm>
            <a:off x="230632" y="4524655"/>
            <a:ext cx="633804"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2" descr="Image result for jack swige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22" t="18664" r="32614" b="32494"/>
          <a:stretch/>
        </p:blipFill>
        <p:spPr bwMode="auto">
          <a:xfrm>
            <a:off x="259671" y="5285102"/>
            <a:ext cx="604765" cy="640080"/>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Portrait of Astronaut Joseph Kerwin" title="Astronaut Joseph Kerw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2" t="10481" r="44057" b="66163"/>
          <a:stretch/>
        </p:blipFill>
        <p:spPr bwMode="auto">
          <a:xfrm>
            <a:off x="222852" y="6045549"/>
            <a:ext cx="633804" cy="64008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36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Onboard TV Broadcast</a:t>
            </a:r>
          </a:p>
        </p:txBody>
      </p:sp>
      <p:pic>
        <p:nvPicPr>
          <p:cNvPr id="3" name="Picture 2" descr="Fred Haise is shown onboard the command module during a live TV broadcast" title="Fred Haise Onboard TV Broadcast"/>
          <p:cNvPicPr>
            <a:picLocks noChangeAspect="1"/>
          </p:cNvPicPr>
          <p:nvPr/>
        </p:nvPicPr>
        <p:blipFill>
          <a:blip r:embed="rId3"/>
          <a:stretch>
            <a:fillRect/>
          </a:stretch>
        </p:blipFill>
        <p:spPr>
          <a:xfrm>
            <a:off x="0" y="1636986"/>
            <a:ext cx="6096000" cy="4572000"/>
          </a:xfrm>
          <a:prstGeom prst="rect">
            <a:avLst/>
          </a:prstGeom>
        </p:spPr>
      </p:pic>
      <p:pic>
        <p:nvPicPr>
          <p:cNvPr id="4" name="Picture 3" descr="Mission Control is shown during the onboard live TV broadcast" title="TV Broadcast"/>
          <p:cNvPicPr>
            <a:picLocks noChangeAspect="1"/>
          </p:cNvPicPr>
          <p:nvPr/>
        </p:nvPicPr>
        <p:blipFill>
          <a:blip r:embed="rId4"/>
          <a:stretch>
            <a:fillRect/>
          </a:stretch>
        </p:blipFill>
        <p:spPr>
          <a:xfrm>
            <a:off x="5439277" y="1636986"/>
            <a:ext cx="6752724" cy="4572000"/>
          </a:xfrm>
          <a:prstGeom prst="rect">
            <a:avLst/>
          </a:prstGeom>
        </p:spPr>
      </p:pic>
      <p:sp>
        <p:nvSpPr>
          <p:cNvPr id="6" name="Title 5" hidden="1"/>
          <p:cNvSpPr>
            <a:spLocks noGrp="1"/>
          </p:cNvSpPr>
          <p:nvPr>
            <p:ph type="title"/>
          </p:nvPr>
        </p:nvSpPr>
        <p:spPr/>
        <p:txBody>
          <a:bodyPr/>
          <a:lstStyle/>
          <a:p>
            <a:r>
              <a:rPr lang="en-US" dirty="0">
                <a:ln w="6350">
                  <a:noFill/>
                </a:ln>
                <a:latin typeface="Century Gothic" panose="020B0502020202020204" pitchFamily="34" charset="0"/>
              </a:rPr>
              <a:t>Onboard TV Broadcast</a:t>
            </a:r>
          </a:p>
        </p:txBody>
      </p:sp>
    </p:spTree>
    <p:extLst>
      <p:ext uri="{BB962C8B-B14F-4D97-AF65-F5344CB8AC3E}">
        <p14:creationId xmlns:p14="http://schemas.microsoft.com/office/powerpoint/2010/main" val="375733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Pete Conrad stepping on the lunar surface</a:t>
            </a:r>
          </a:p>
        </p:txBody>
      </p:sp>
      <p:sp>
        <p:nvSpPr>
          <p:cNvPr id="6" name="Title 11"/>
          <p:cNvSpPr txBox="1">
            <a:spLocks/>
          </p:cNvSpPr>
          <p:nvPr/>
        </p:nvSpPr>
        <p:spPr>
          <a:xfrm>
            <a:off x="814220" y="571975"/>
            <a:ext cx="10610525"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Stirring of the Cryogenic Tanks</a:t>
            </a:r>
          </a:p>
        </p:txBody>
      </p:sp>
      <p:pic>
        <p:nvPicPr>
          <p:cNvPr id="3" name="Picture 2" descr="EECOM Sy Liebergot at his station in Mission Control" title="Sy Liebergot"/>
          <p:cNvPicPr>
            <a:picLocks noChangeAspect="1"/>
          </p:cNvPicPr>
          <p:nvPr/>
        </p:nvPicPr>
        <p:blipFill>
          <a:blip r:embed="rId3"/>
          <a:stretch>
            <a:fillRect/>
          </a:stretch>
        </p:blipFill>
        <p:spPr>
          <a:xfrm>
            <a:off x="0" y="1734206"/>
            <a:ext cx="5067929" cy="4985187"/>
          </a:xfrm>
          <a:prstGeom prst="rect">
            <a:avLst/>
          </a:prstGeom>
        </p:spPr>
      </p:pic>
      <p:pic>
        <p:nvPicPr>
          <p:cNvPr id="4" name="Picture 3" descr="Master DIsplay Console controls and displays for the cryogenic tanks and the switches for controlling heaters and fans" title="Master Display Console (MDC)"/>
          <p:cNvPicPr>
            <a:picLocks noChangeAspect="1"/>
          </p:cNvPicPr>
          <p:nvPr/>
        </p:nvPicPr>
        <p:blipFill>
          <a:blip r:embed="rId4"/>
          <a:stretch>
            <a:fillRect/>
          </a:stretch>
        </p:blipFill>
        <p:spPr>
          <a:xfrm>
            <a:off x="5183124" y="1734207"/>
            <a:ext cx="7008876" cy="4985187"/>
          </a:xfrm>
          <a:prstGeom prst="rect">
            <a:avLst/>
          </a:prstGeom>
        </p:spPr>
      </p:pic>
    </p:spTree>
    <p:extLst>
      <p:ext uri="{BB962C8B-B14F-4D97-AF65-F5344CB8AC3E}">
        <p14:creationId xmlns:p14="http://schemas.microsoft.com/office/powerpoint/2010/main" val="236651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1184875" y="2116441"/>
            <a:ext cx="9822250" cy="2625118"/>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9600" dirty="0">
                <a:ln w="6350">
                  <a:noFill/>
                </a:ln>
                <a:latin typeface="Century Gothic" panose="020B0502020202020204" pitchFamily="34" charset="0"/>
              </a:rPr>
              <a:t>“Houston, we’ve had a problem.”</a:t>
            </a:r>
          </a:p>
        </p:txBody>
      </p:sp>
      <p:sp>
        <p:nvSpPr>
          <p:cNvPr id="4" name="Title 3" hidden="1"/>
          <p:cNvSpPr>
            <a:spLocks noGrp="1"/>
          </p:cNvSpPr>
          <p:nvPr>
            <p:ph type="title"/>
          </p:nvPr>
        </p:nvSpPr>
        <p:spPr/>
        <p:txBody>
          <a:bodyPr/>
          <a:lstStyle/>
          <a:p>
            <a:r>
              <a:rPr lang="en-US" dirty="0">
                <a:ln w="6350">
                  <a:noFill/>
                </a:ln>
                <a:latin typeface="Century Gothic" panose="020B0502020202020204" pitchFamily="34" charset="0"/>
              </a:rPr>
              <a:t>“Houston, we’ve had a problem.”</a:t>
            </a:r>
            <a:endParaRPr lang="en-US" dirty="0"/>
          </a:p>
        </p:txBody>
      </p:sp>
    </p:spTree>
    <p:extLst>
      <p:ext uri="{BB962C8B-B14F-4D97-AF65-F5344CB8AC3E}">
        <p14:creationId xmlns:p14="http://schemas.microsoft.com/office/powerpoint/2010/main" val="404419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 severely damaged service module after it was jettisoned" title="Damaged Service Module"/>
          <p:cNvPicPr>
            <a:picLocks noChangeAspect="1"/>
          </p:cNvPicPr>
          <p:nvPr/>
        </p:nvPicPr>
        <p:blipFill rotWithShape="1">
          <a:blip r:embed="rId3"/>
          <a:srcRect l="17780" t="2054" r="21229" b="11549"/>
          <a:stretch/>
        </p:blipFill>
        <p:spPr>
          <a:xfrm>
            <a:off x="4854010" y="-5254"/>
            <a:ext cx="5948855" cy="6863254"/>
          </a:xfrm>
          <a:prstGeom prst="rect">
            <a:avLst/>
          </a:prstGeom>
        </p:spPr>
      </p:pic>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Explosion</a:t>
            </a:r>
          </a:p>
        </p:txBody>
      </p:sp>
      <p:sp>
        <p:nvSpPr>
          <p:cNvPr id="8" name="Content Placeholder 2"/>
          <p:cNvSpPr txBox="1">
            <a:spLocks/>
          </p:cNvSpPr>
          <p:nvPr/>
        </p:nvSpPr>
        <p:spPr>
          <a:xfrm>
            <a:off x="814220" y="3226675"/>
            <a:ext cx="4782539" cy="124120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Micrometeoroid impact?</a:t>
            </a:r>
          </a:p>
          <a:p>
            <a:pPr marL="171450" indent="-171450" algn="l">
              <a:buFont typeface="Arial" panose="020B0604020202020204" pitchFamily="34" charset="0"/>
              <a:buChar char="•"/>
            </a:pPr>
            <a:r>
              <a:rPr lang="en-US" sz="2800" dirty="0">
                <a:latin typeface="Century Gothic" panose="020B0502020202020204" pitchFamily="34" charset="0"/>
              </a:rPr>
              <a:t>Or something else…</a:t>
            </a:r>
          </a:p>
        </p:txBody>
      </p:sp>
      <p:sp>
        <p:nvSpPr>
          <p:cNvPr id="5" name="Title 4" hidden="1"/>
          <p:cNvSpPr>
            <a:spLocks noGrp="1"/>
          </p:cNvSpPr>
          <p:nvPr>
            <p:ph type="title"/>
          </p:nvPr>
        </p:nvSpPr>
        <p:spPr/>
        <p:txBody>
          <a:bodyPr/>
          <a:lstStyle/>
          <a:p>
            <a:r>
              <a:rPr lang="en-US" dirty="0">
                <a:ln w="6350">
                  <a:noFill/>
                </a:ln>
                <a:latin typeface="Century Gothic" panose="020B0502020202020204" pitchFamily="34" charset="0"/>
              </a:rPr>
              <a:t>Explosion</a:t>
            </a:r>
          </a:p>
        </p:txBody>
      </p:sp>
    </p:spTree>
    <p:extLst>
      <p:ext uri="{BB962C8B-B14F-4D97-AF65-F5344CB8AC3E}">
        <p14:creationId xmlns:p14="http://schemas.microsoft.com/office/powerpoint/2010/main" val="3506405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lescopic photograph showing the Apollo 13 spacecraft in translunar trajectory in the distant sky. Also shown is the leaking oxygen cloud surrounding the spacecraft" title="Apollo 13 Telescopic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958" y="0"/>
            <a:ext cx="8772757" cy="6858000"/>
          </a:xfrm>
          <a:prstGeom prst="rect">
            <a:avLst/>
          </a:prstGeom>
        </p:spPr>
      </p:pic>
      <p:sp>
        <p:nvSpPr>
          <p:cNvPr id="6" name="Title 11"/>
          <p:cNvSpPr txBox="1">
            <a:spLocks/>
          </p:cNvSpPr>
          <p:nvPr/>
        </p:nvSpPr>
        <p:spPr>
          <a:xfrm>
            <a:off x="288704" y="256665"/>
            <a:ext cx="3652676" cy="162468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Venting into Space</a:t>
            </a:r>
          </a:p>
        </p:txBody>
      </p:sp>
      <p:sp>
        <p:nvSpPr>
          <p:cNvPr id="8" name="Content Placeholder 2"/>
          <p:cNvSpPr txBox="1">
            <a:spLocks/>
          </p:cNvSpPr>
          <p:nvPr/>
        </p:nvSpPr>
        <p:spPr>
          <a:xfrm>
            <a:off x="220386" y="3279227"/>
            <a:ext cx="3789311" cy="167114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Oxygen leaking from tank 1</a:t>
            </a:r>
          </a:p>
          <a:p>
            <a:pPr marL="628650" lvl="1" indent="-171450" algn="l">
              <a:buFont typeface="Arial" panose="020B0604020202020204" pitchFamily="34" charset="0"/>
              <a:buChar char="•"/>
            </a:pPr>
            <a:r>
              <a:rPr lang="en-US" sz="2600" dirty="0">
                <a:latin typeface="Century Gothic" panose="020B0502020202020204" pitchFamily="34" charset="0"/>
              </a:rPr>
              <a:t>Acts like a rocket thruster</a:t>
            </a:r>
          </a:p>
          <a:p>
            <a:pPr marL="171450" indent="-171450" algn="l">
              <a:buFont typeface="Arial" panose="020B0604020202020204" pitchFamily="34" charset="0"/>
              <a:buChar char="•"/>
            </a:pPr>
            <a:endParaRPr lang="en-US" sz="2800" dirty="0">
              <a:latin typeface="Century Gothic" panose="020B0502020202020204" pitchFamily="34" charset="0"/>
            </a:endParaRPr>
          </a:p>
        </p:txBody>
      </p:sp>
      <p:sp>
        <p:nvSpPr>
          <p:cNvPr id="5" name="Title 4" hidden="1"/>
          <p:cNvSpPr>
            <a:spLocks noGrp="1"/>
          </p:cNvSpPr>
          <p:nvPr>
            <p:ph type="title"/>
          </p:nvPr>
        </p:nvSpPr>
        <p:spPr/>
        <p:txBody>
          <a:bodyPr/>
          <a:lstStyle/>
          <a:p>
            <a:r>
              <a:rPr lang="en-US" dirty="0">
                <a:ln w="6350">
                  <a:noFill/>
                </a:ln>
                <a:latin typeface="Century Gothic" panose="020B0502020202020204" pitchFamily="34" charset="0"/>
              </a:rPr>
              <a:t>Venting into Space</a:t>
            </a:r>
          </a:p>
        </p:txBody>
      </p:sp>
    </p:spTree>
    <p:extLst>
      <p:ext uri="{BB962C8B-B14F-4D97-AF65-F5344CB8AC3E}">
        <p14:creationId xmlns:p14="http://schemas.microsoft.com/office/powerpoint/2010/main" val="59398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ctrTitle"/>
          </p:nvPr>
        </p:nvSpPr>
        <p:spPr/>
        <p:txBody>
          <a:bodyPr/>
          <a:lstStyle/>
          <a:p>
            <a:r>
              <a:rPr lang="en-US" dirty="0"/>
              <a:t>Splashdown</a:t>
            </a:r>
          </a:p>
        </p:txBody>
      </p:sp>
      <p:pic>
        <p:nvPicPr>
          <p:cNvPr id="2" name="Picture 1" descr="London workers read evening newspapers recounting the troubles aboard the Apollo 13 spacecraft on April 14, 1970" title="London Newspapers"/>
          <p:cNvPicPr>
            <a:picLocks noChangeAspect="1"/>
          </p:cNvPicPr>
          <p:nvPr/>
        </p:nvPicPr>
        <p:blipFill>
          <a:blip r:embed="rId3"/>
          <a:stretch>
            <a:fillRect/>
          </a:stretch>
        </p:blipFill>
        <p:spPr>
          <a:xfrm>
            <a:off x="0" y="0"/>
            <a:ext cx="4582511" cy="5012121"/>
          </a:xfrm>
          <a:prstGeom prst="rect">
            <a:avLst/>
          </a:prstGeom>
        </p:spPr>
      </p:pic>
      <p:pic>
        <p:nvPicPr>
          <p:cNvPr id="1026" name="Picture 2" descr="Worshipers prayed for the safe return of the Apollo 13 crew at St. Patrick's Cathedral in New York City, NY" title="New York City Worship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14" y="-17419"/>
            <a:ext cx="5980387" cy="4186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of Italian newspaper stand &#10;displaying papers with Apollo 13 Peril headlines" title="Italian Newspaper Head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011" y="3105807"/>
            <a:ext cx="5624702" cy="375219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1"/>
          <p:cNvSpPr txBox="1">
            <a:spLocks/>
          </p:cNvSpPr>
          <p:nvPr/>
        </p:nvSpPr>
        <p:spPr>
          <a:xfrm>
            <a:off x="3528683" y="645547"/>
            <a:ext cx="5134635"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Global Support</a:t>
            </a:r>
          </a:p>
        </p:txBody>
      </p:sp>
      <p:sp>
        <p:nvSpPr>
          <p:cNvPr id="11" name="Title 11"/>
          <p:cNvSpPr txBox="1">
            <a:spLocks/>
          </p:cNvSpPr>
          <p:nvPr/>
        </p:nvSpPr>
        <p:spPr>
          <a:xfrm>
            <a:off x="0" y="4555899"/>
            <a:ext cx="1429407" cy="465106"/>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2800" dirty="0">
                <a:ln w="6350">
                  <a:noFill/>
                </a:ln>
                <a:latin typeface="Century Gothic" panose="020B0502020202020204" pitchFamily="34" charset="0"/>
              </a:rPr>
              <a:t>London</a:t>
            </a:r>
          </a:p>
        </p:txBody>
      </p:sp>
      <p:sp>
        <p:nvSpPr>
          <p:cNvPr id="12" name="Title 11"/>
          <p:cNvSpPr txBox="1">
            <a:spLocks/>
          </p:cNvSpPr>
          <p:nvPr/>
        </p:nvSpPr>
        <p:spPr>
          <a:xfrm>
            <a:off x="9785130" y="3703747"/>
            <a:ext cx="2406871" cy="465106"/>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2800" dirty="0">
                <a:ln w="6350">
                  <a:noFill/>
                </a:ln>
                <a:latin typeface="Century Gothic" panose="020B0502020202020204" pitchFamily="34" charset="0"/>
              </a:rPr>
              <a:t>New York City</a:t>
            </a:r>
          </a:p>
        </p:txBody>
      </p:sp>
      <p:sp>
        <p:nvSpPr>
          <p:cNvPr id="13" name="Title 11"/>
          <p:cNvSpPr txBox="1">
            <a:spLocks/>
          </p:cNvSpPr>
          <p:nvPr/>
        </p:nvSpPr>
        <p:spPr>
          <a:xfrm>
            <a:off x="2632011" y="6392894"/>
            <a:ext cx="841907" cy="465106"/>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2800" dirty="0">
                <a:ln w="6350">
                  <a:noFill/>
                </a:ln>
                <a:latin typeface="Century Gothic" panose="020B0502020202020204" pitchFamily="34" charset="0"/>
              </a:rPr>
              <a:t>Italy</a:t>
            </a:r>
          </a:p>
        </p:txBody>
      </p:sp>
    </p:spTree>
    <p:extLst>
      <p:ext uri="{BB962C8B-B14F-4D97-AF65-F5344CB8AC3E}">
        <p14:creationId xmlns:p14="http://schemas.microsoft.com/office/powerpoint/2010/main" val="3609853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p:cNvSpPr txBox="1">
            <a:spLocks/>
          </p:cNvSpPr>
          <p:nvPr/>
        </p:nvSpPr>
        <p:spPr>
          <a:xfrm>
            <a:off x="814220" y="571975"/>
            <a:ext cx="10610525"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Shift Change</a:t>
            </a:r>
          </a:p>
        </p:txBody>
      </p:sp>
      <p:sp>
        <p:nvSpPr>
          <p:cNvPr id="7" name="Content Placeholder 2"/>
          <p:cNvSpPr txBox="1">
            <a:spLocks/>
          </p:cNvSpPr>
          <p:nvPr/>
        </p:nvSpPr>
        <p:spPr>
          <a:xfrm>
            <a:off x="315630" y="5884408"/>
            <a:ext cx="4651907" cy="94136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entury Gothic" panose="020B0502020202020204" pitchFamily="34" charset="0"/>
              </a:rPr>
              <a:t>Gene </a:t>
            </a:r>
            <a:r>
              <a:rPr lang="en-US" sz="2800" dirty="0" err="1">
                <a:latin typeface="Century Gothic" panose="020B0502020202020204" pitchFamily="34" charset="0"/>
              </a:rPr>
              <a:t>Kranz’s</a:t>
            </a:r>
            <a:r>
              <a:rPr lang="en-US" sz="2800" dirty="0">
                <a:latin typeface="Century Gothic" panose="020B0502020202020204" pitchFamily="34" charset="0"/>
              </a:rPr>
              <a:t> “White Team” (also “Tiger Team”)</a:t>
            </a:r>
          </a:p>
        </p:txBody>
      </p:sp>
      <p:sp>
        <p:nvSpPr>
          <p:cNvPr id="5" name="Content Placeholder 2"/>
          <p:cNvSpPr txBox="1">
            <a:spLocks/>
          </p:cNvSpPr>
          <p:nvPr/>
        </p:nvSpPr>
        <p:spPr>
          <a:xfrm>
            <a:off x="7522252" y="5884408"/>
            <a:ext cx="2911367" cy="92383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entury Gothic" panose="020B0502020202020204" pitchFamily="34" charset="0"/>
              </a:rPr>
              <a:t>Glynn </a:t>
            </a:r>
            <a:r>
              <a:rPr lang="en-US" sz="2800" dirty="0" err="1">
                <a:latin typeface="Century Gothic" panose="020B0502020202020204" pitchFamily="34" charset="0"/>
              </a:rPr>
              <a:t>Lunney's</a:t>
            </a:r>
            <a:r>
              <a:rPr lang="en-US" sz="2800" dirty="0">
                <a:latin typeface="Century Gothic" panose="020B0502020202020204" pitchFamily="34" charset="0"/>
              </a:rPr>
              <a:t> “Black Team”</a:t>
            </a:r>
          </a:p>
        </p:txBody>
      </p:sp>
      <p:pic>
        <p:nvPicPr>
          <p:cNvPr id="1026" name="Picture 2" descr="Flight Director Glynn Lunney" title="Flight Director Glynn Lunney"/>
          <p:cNvPicPr>
            <a:picLocks noChangeAspect="1" noChangeArrowheads="1"/>
          </p:cNvPicPr>
          <p:nvPr/>
        </p:nvPicPr>
        <p:blipFill rotWithShape="1">
          <a:blip r:embed="rId3">
            <a:extLst>
              <a:ext uri="{28A0092B-C50C-407E-A947-70E740481C1C}">
                <a14:useLocalDpi xmlns:a14="http://schemas.microsoft.com/office/drawing/2010/main" val="0"/>
              </a:ext>
            </a:extLst>
          </a:blip>
          <a:srcRect r="4963"/>
          <a:stretch/>
        </p:blipFill>
        <p:spPr bwMode="auto">
          <a:xfrm>
            <a:off x="6119482" y="1671145"/>
            <a:ext cx="5716909" cy="4145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ight Director Gene Kranz" title="Flight Director Gene Kran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30" y="1671145"/>
            <a:ext cx="5526720" cy="414504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title="Arrow"/>
          <p:cNvSpPr/>
          <p:nvPr/>
        </p:nvSpPr>
        <p:spPr>
          <a:xfrm>
            <a:off x="5116117" y="5383920"/>
            <a:ext cx="2006730" cy="864531"/>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7" hidden="1"/>
          <p:cNvSpPr>
            <a:spLocks noGrp="1"/>
          </p:cNvSpPr>
          <p:nvPr>
            <p:ph type="title"/>
          </p:nvPr>
        </p:nvSpPr>
        <p:spPr/>
        <p:txBody>
          <a:bodyPr/>
          <a:lstStyle/>
          <a:p>
            <a:r>
              <a:rPr lang="en-US" dirty="0">
                <a:ln w="6350">
                  <a:noFill/>
                </a:ln>
                <a:latin typeface="Century Gothic" panose="020B0502020202020204" pitchFamily="34" charset="0"/>
              </a:rPr>
              <a:t>Shift Change</a:t>
            </a:r>
          </a:p>
        </p:txBody>
      </p:sp>
    </p:spTree>
    <p:extLst>
      <p:ext uri="{BB962C8B-B14F-4D97-AF65-F5344CB8AC3E}">
        <p14:creationId xmlns:p14="http://schemas.microsoft.com/office/powerpoint/2010/main" val="68750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lunar module Aquarius is shown after separation from the command module Odyssey" title="Aquarius"/>
          <p:cNvPicPr>
            <a:picLocks noChangeAspect="1" noChangeArrowheads="1"/>
          </p:cNvPicPr>
          <p:nvPr/>
        </p:nvPicPr>
        <p:blipFill rotWithShape="1">
          <a:blip r:embed="rId3">
            <a:extLst>
              <a:ext uri="{28A0092B-C50C-407E-A947-70E740481C1C}">
                <a14:useLocalDpi xmlns:a14="http://schemas.microsoft.com/office/drawing/2010/main" val="0"/>
              </a:ext>
            </a:extLst>
          </a:blip>
          <a:srcRect l="10214" r="4777"/>
          <a:stretch/>
        </p:blipFill>
        <p:spPr bwMode="auto">
          <a:xfrm>
            <a:off x="4897820" y="0"/>
            <a:ext cx="729418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1"/>
          <p:cNvSpPr txBox="1">
            <a:spLocks/>
          </p:cNvSpPr>
          <p:nvPr/>
        </p:nvSpPr>
        <p:spPr>
          <a:xfrm>
            <a:off x="540950" y="2690228"/>
            <a:ext cx="4356870" cy="147754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Aquarius, the Lifeboat</a:t>
            </a:r>
          </a:p>
        </p:txBody>
      </p:sp>
      <p:sp>
        <p:nvSpPr>
          <p:cNvPr id="4" name="Title 3" hidden="1"/>
          <p:cNvSpPr>
            <a:spLocks noGrp="1"/>
          </p:cNvSpPr>
          <p:nvPr>
            <p:ph type="title"/>
          </p:nvPr>
        </p:nvSpPr>
        <p:spPr/>
        <p:txBody>
          <a:bodyPr/>
          <a:lstStyle/>
          <a:p>
            <a:r>
              <a:rPr lang="en-US" dirty="0">
                <a:ln w="6350">
                  <a:noFill/>
                </a:ln>
                <a:latin typeface="Century Gothic" panose="020B0502020202020204" pitchFamily="34" charset="0"/>
              </a:rPr>
              <a:t>Aquarius, the Lifeboat</a:t>
            </a:r>
          </a:p>
        </p:txBody>
      </p:sp>
    </p:spTree>
    <p:extLst>
      <p:ext uri="{BB962C8B-B14F-4D97-AF65-F5344CB8AC3E}">
        <p14:creationId xmlns:p14="http://schemas.microsoft.com/office/powerpoint/2010/main" val="1150140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e Apollo Mission Simulator is shown" title="Apollo Mission Simul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115" y="0"/>
            <a:ext cx="815777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p:cNvSpPr>
            <a:spLocks noGrp="1"/>
          </p:cNvSpPr>
          <p:nvPr>
            <p:ph type="title"/>
          </p:nvPr>
        </p:nvSpPr>
        <p:spPr/>
        <p:txBody>
          <a:bodyPr/>
          <a:lstStyle/>
          <a:p>
            <a:r>
              <a:rPr lang="en-US" dirty="0">
                <a:solidFill>
                  <a:schemeClr val="bg1"/>
                </a:solidFill>
              </a:rPr>
              <a:t>Apollo Mission Simulator</a:t>
            </a:r>
          </a:p>
        </p:txBody>
      </p:sp>
    </p:spTree>
    <p:extLst>
      <p:ext uri="{BB962C8B-B14F-4D97-AF65-F5344CB8AC3E}">
        <p14:creationId xmlns:p14="http://schemas.microsoft.com/office/powerpoint/2010/main" val="321665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bg1"/>
                </a:solidFill>
              </a:rPr>
              <a:t>NASA Press Releases</a:t>
            </a:r>
          </a:p>
        </p:txBody>
      </p:sp>
      <p:pic>
        <p:nvPicPr>
          <p:cNvPr id="6" name="Picture 5" descr="An overview of Apollo 13 as described in the press kit." title="Apollo 13 Overview"/>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54264" y="0"/>
            <a:ext cx="4831262" cy="6858000"/>
          </a:xfrm>
          <a:prstGeom prst="rect">
            <a:avLst/>
          </a:prstGeom>
        </p:spPr>
      </p:pic>
      <p:pic>
        <p:nvPicPr>
          <p:cNvPr id="7" name="Picture 6" descr="The front page of the Apollo 13 press kit." title="Apollo 13 Press Kit Front Page"/>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1128" y="0"/>
            <a:ext cx="4771433" cy="6858000"/>
          </a:xfrm>
          <a:prstGeom prst="rect">
            <a:avLst/>
          </a:prstGeom>
        </p:spPr>
      </p:pic>
    </p:spTree>
    <p:extLst>
      <p:ext uri="{BB962C8B-B14F-4D97-AF65-F5344CB8AC3E}">
        <p14:creationId xmlns:p14="http://schemas.microsoft.com/office/powerpoint/2010/main" val="193758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509420" y="2629546"/>
            <a:ext cx="3799821" cy="149856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Improvised Air Filter</a:t>
            </a:r>
          </a:p>
        </p:txBody>
      </p:sp>
      <p:pic>
        <p:nvPicPr>
          <p:cNvPr id="5122" name="Picture 2" descr="In-flight photo of the air filter device constructed by the crew" title="Air Filter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189" y="0"/>
            <a:ext cx="6753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hidden="1"/>
          <p:cNvSpPr>
            <a:spLocks noGrp="1"/>
          </p:cNvSpPr>
          <p:nvPr>
            <p:ph type="title"/>
          </p:nvPr>
        </p:nvSpPr>
        <p:spPr/>
        <p:txBody>
          <a:bodyPr/>
          <a:lstStyle/>
          <a:p>
            <a:r>
              <a:rPr lang="en-US" dirty="0">
                <a:ln w="6350">
                  <a:noFill/>
                </a:ln>
                <a:latin typeface="Century Gothic" panose="020B0502020202020204" pitchFamily="34" charset="0"/>
              </a:rPr>
              <a:t>Jury-rigged Air Filter</a:t>
            </a:r>
          </a:p>
        </p:txBody>
      </p:sp>
    </p:spTree>
    <p:extLst>
      <p:ext uri="{BB962C8B-B14F-4D97-AF65-F5344CB8AC3E}">
        <p14:creationId xmlns:p14="http://schemas.microsoft.com/office/powerpoint/2010/main" val="1636642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401265" y="296672"/>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Return to Earth</a:t>
            </a:r>
          </a:p>
        </p:txBody>
      </p:sp>
      <p:sp>
        <p:nvSpPr>
          <p:cNvPr id="12" name="Title 11" hidden="1"/>
          <p:cNvSpPr>
            <a:spLocks noGrp="1"/>
          </p:cNvSpPr>
          <p:nvPr>
            <p:ph type="title"/>
          </p:nvPr>
        </p:nvSpPr>
        <p:spPr/>
        <p:txBody>
          <a:bodyPr/>
          <a:lstStyle/>
          <a:p>
            <a:r>
              <a:rPr lang="en-US" dirty="0">
                <a:ln w="6350">
                  <a:noFill/>
                </a:ln>
                <a:latin typeface="Century Gothic" panose="020B0502020202020204" pitchFamily="34" charset="0"/>
              </a:rPr>
              <a:t>Return to Earth</a:t>
            </a:r>
          </a:p>
        </p:txBody>
      </p:sp>
      <p:pic>
        <p:nvPicPr>
          <p:cNvPr id="2" name="Ilifg26TZrI" descr="A video showing the Apollo 13 spacecraft flying around the Moon." title="Apollo 13 Lunar Flyby Video"/>
          <p:cNvPicPr>
            <a:picLocks noRot="1" noChangeAspect="1"/>
          </p:cNvPicPr>
          <p:nvPr>
            <a:videoFile r:link="rId1"/>
          </p:nvPr>
        </p:nvPicPr>
        <p:blipFill>
          <a:blip r:embed="rId4"/>
          <a:stretch>
            <a:fillRect/>
          </a:stretch>
        </p:blipFill>
        <p:spPr>
          <a:xfrm>
            <a:off x="930252" y="1046532"/>
            <a:ext cx="10331497" cy="5811468"/>
          </a:xfrm>
          <a:prstGeom prst="rect">
            <a:avLst/>
          </a:prstGeom>
        </p:spPr>
      </p:pic>
    </p:spTree>
    <p:extLst>
      <p:ext uri="{BB962C8B-B14F-4D97-AF65-F5344CB8AC3E}">
        <p14:creationId xmlns:p14="http://schemas.microsoft.com/office/powerpoint/2010/main" val="421158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Return to Earth</a:t>
            </a:r>
          </a:p>
        </p:txBody>
      </p:sp>
      <p:sp>
        <p:nvSpPr>
          <p:cNvPr id="6" name="Content Placeholder 2"/>
          <p:cNvSpPr txBox="1">
            <a:spLocks/>
          </p:cNvSpPr>
          <p:nvPr/>
        </p:nvSpPr>
        <p:spPr>
          <a:xfrm>
            <a:off x="1119010" y="2490254"/>
            <a:ext cx="5649643" cy="319932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3600" dirty="0">
                <a:latin typeface="Century Gothic" panose="020B0502020202020204" pitchFamily="34" charset="0"/>
              </a:rPr>
              <a:t>Service module jettison</a:t>
            </a:r>
          </a:p>
          <a:p>
            <a:pPr marL="171450" indent="-171450" algn="l">
              <a:buFont typeface="Arial" panose="020B0604020202020204" pitchFamily="34" charset="0"/>
              <a:buChar char="•"/>
            </a:pPr>
            <a:endParaRPr lang="en-US" sz="3600" dirty="0">
              <a:latin typeface="Century Gothic" panose="020B0502020202020204" pitchFamily="34" charset="0"/>
            </a:endParaRPr>
          </a:p>
          <a:p>
            <a:pPr marL="171450" indent="-171450" algn="l">
              <a:buFont typeface="Arial" panose="020B0604020202020204" pitchFamily="34" charset="0"/>
              <a:buChar char="•"/>
            </a:pPr>
            <a:r>
              <a:rPr lang="en-US" sz="3600" dirty="0">
                <a:latin typeface="Century Gothic" panose="020B0502020202020204" pitchFamily="34" charset="0"/>
              </a:rPr>
              <a:t>Return to Odyssey</a:t>
            </a:r>
          </a:p>
          <a:p>
            <a:pPr marL="171450" indent="-171450" algn="l">
              <a:buFont typeface="Arial" panose="020B0604020202020204" pitchFamily="34" charset="0"/>
              <a:buChar char="•"/>
            </a:pPr>
            <a:endParaRPr lang="en-US" sz="3600" dirty="0">
              <a:latin typeface="Century Gothic" panose="020B0502020202020204" pitchFamily="34" charset="0"/>
            </a:endParaRPr>
          </a:p>
          <a:p>
            <a:pPr marL="171450" indent="-171450" algn="l">
              <a:buFont typeface="Arial" panose="020B0604020202020204" pitchFamily="34" charset="0"/>
              <a:buChar char="•"/>
            </a:pPr>
            <a:r>
              <a:rPr lang="en-US" sz="3600" dirty="0">
                <a:latin typeface="Century Gothic" panose="020B0502020202020204" pitchFamily="34" charset="0"/>
                <a:sym typeface="Wingdings" panose="05000000000000000000" pitchFamily="2" charset="2"/>
              </a:rPr>
              <a:t>Farewell, Aquarius</a:t>
            </a:r>
          </a:p>
        </p:txBody>
      </p:sp>
      <p:sp>
        <p:nvSpPr>
          <p:cNvPr id="9" name="Curved Right Arrow 8" title="Arrow"/>
          <p:cNvSpPr/>
          <p:nvPr/>
        </p:nvSpPr>
        <p:spPr>
          <a:xfrm>
            <a:off x="320227" y="2732690"/>
            <a:ext cx="693683" cy="1357227"/>
          </a:xfrm>
          <a:prstGeom prst="curved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1" name="Curved Right Arrow 10" title="Arrow"/>
          <p:cNvSpPr/>
          <p:nvPr/>
        </p:nvSpPr>
        <p:spPr>
          <a:xfrm>
            <a:off x="320226" y="4089917"/>
            <a:ext cx="693683" cy="1357227"/>
          </a:xfrm>
          <a:prstGeom prst="curved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2" name="Title 11" hidden="1"/>
          <p:cNvSpPr>
            <a:spLocks noGrp="1"/>
          </p:cNvSpPr>
          <p:nvPr>
            <p:ph type="title"/>
          </p:nvPr>
        </p:nvSpPr>
        <p:spPr/>
        <p:txBody>
          <a:bodyPr/>
          <a:lstStyle/>
          <a:p>
            <a:r>
              <a:rPr lang="en-US" dirty="0">
                <a:ln w="6350">
                  <a:noFill/>
                </a:ln>
                <a:latin typeface="Century Gothic" panose="020B0502020202020204" pitchFamily="34" charset="0"/>
              </a:rPr>
              <a:t>Return to Earth</a:t>
            </a:r>
          </a:p>
        </p:txBody>
      </p:sp>
    </p:spTree>
    <p:extLst>
      <p:ext uri="{BB962C8B-B14F-4D97-AF65-F5344CB8AC3E}">
        <p14:creationId xmlns:p14="http://schemas.microsoft.com/office/powerpoint/2010/main" val="193491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Splashdown</a:t>
            </a:r>
          </a:p>
        </p:txBody>
      </p:sp>
      <p:pic>
        <p:nvPicPr>
          <p:cNvPr id="2050" name="Picture 2" descr="Fred Haise, Jim Lovell, and Jack Swigert emerge from the recovery helicopter on-board the aircraft carrier Iwo Jima; April 17, 1970.&#10;" title="Splashdown - Astrona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4136"/>
            <a:ext cx="6559574" cy="5173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ollo 13 splashdown" title="Splashdown - Command Module"/>
          <p:cNvPicPr>
            <a:picLocks noChangeAspect="1" noChangeArrowheads="1"/>
          </p:cNvPicPr>
          <p:nvPr/>
        </p:nvPicPr>
        <p:blipFill rotWithShape="1">
          <a:blip r:embed="rId4">
            <a:extLst>
              <a:ext uri="{28A0092B-C50C-407E-A947-70E740481C1C}">
                <a14:useLocalDpi xmlns:a14="http://schemas.microsoft.com/office/drawing/2010/main" val="0"/>
              </a:ext>
            </a:extLst>
          </a:blip>
          <a:srcRect l="5830" r="3048"/>
          <a:stretch/>
        </p:blipFill>
        <p:spPr bwMode="auto">
          <a:xfrm>
            <a:off x="6537434" y="1684136"/>
            <a:ext cx="5654566" cy="51738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hidden="1"/>
          <p:cNvSpPr>
            <a:spLocks noGrp="1"/>
          </p:cNvSpPr>
          <p:nvPr>
            <p:ph type="title"/>
          </p:nvPr>
        </p:nvSpPr>
        <p:spPr/>
        <p:txBody>
          <a:bodyPr/>
          <a:lstStyle/>
          <a:p>
            <a:r>
              <a:rPr lang="en-US" dirty="0">
                <a:ln w="6350">
                  <a:noFill/>
                </a:ln>
                <a:latin typeface="Century Gothic" panose="020B0502020202020204" pitchFamily="34" charset="0"/>
              </a:rPr>
              <a:t>Splashdown - Astronauts</a:t>
            </a:r>
          </a:p>
        </p:txBody>
      </p:sp>
    </p:spTree>
    <p:extLst>
      <p:ext uri="{BB962C8B-B14F-4D97-AF65-F5344CB8AC3E}">
        <p14:creationId xmlns:p14="http://schemas.microsoft.com/office/powerpoint/2010/main" val="201063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ssion Control in Houston celebrates the safe return of the Apollo 13 crew" title="Mission Control Celeb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3" y="0"/>
            <a:ext cx="1031239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p:cNvSpPr>
          <p:nvPr/>
        </p:nvSpPr>
        <p:spPr>
          <a:xfrm>
            <a:off x="814220" y="571975"/>
            <a:ext cx="4041559" cy="749860"/>
          </a:xfrm>
          <a:prstGeom prst="rect">
            <a:avLst/>
          </a:prstGeom>
          <a:solidFill>
            <a:srgbClr val="000000">
              <a:alpha val="50196"/>
            </a:srgbClr>
          </a:solidFill>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Splashdown</a:t>
            </a:r>
          </a:p>
        </p:txBody>
      </p:sp>
      <p:sp>
        <p:nvSpPr>
          <p:cNvPr id="3" name="Title 2" hidden="1"/>
          <p:cNvSpPr>
            <a:spLocks noGrp="1"/>
          </p:cNvSpPr>
          <p:nvPr>
            <p:ph type="title"/>
          </p:nvPr>
        </p:nvSpPr>
        <p:spPr/>
        <p:txBody>
          <a:bodyPr/>
          <a:lstStyle/>
          <a:p>
            <a:r>
              <a:rPr lang="en-US" dirty="0">
                <a:ln w="6350">
                  <a:noFill/>
                </a:ln>
                <a:latin typeface="Century Gothic" panose="020B0502020202020204" pitchFamily="34" charset="0"/>
              </a:rPr>
              <a:t>Splashdown – Mission Control</a:t>
            </a:r>
          </a:p>
        </p:txBody>
      </p:sp>
    </p:spTree>
    <p:extLst>
      <p:ext uri="{BB962C8B-B14F-4D97-AF65-F5344CB8AC3E}">
        <p14:creationId xmlns:p14="http://schemas.microsoft.com/office/powerpoint/2010/main" val="367935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ames Lov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599" y="0"/>
            <a:ext cx="10321402"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1"/>
          <p:cNvSpPr txBox="1">
            <a:spLocks/>
          </p:cNvSpPr>
          <p:nvPr/>
        </p:nvSpPr>
        <p:spPr>
          <a:xfrm>
            <a:off x="814220" y="571975"/>
            <a:ext cx="5880870" cy="749860"/>
          </a:xfrm>
          <a:prstGeom prst="rect">
            <a:avLst/>
          </a:prstGeom>
          <a:solidFill>
            <a:srgbClr val="000000">
              <a:alpha val="50196"/>
            </a:srgbClr>
          </a:solidFill>
        </p:spPr>
        <p:txBody>
          <a:bodyPr vert="horz" lIns="91440" tIns="45720" rIns="91440" bIns="45720" rtlCol="0" anchor="b">
            <a:normAutofit fontScale="92500"/>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Ticker Tape Parade</a:t>
            </a:r>
          </a:p>
        </p:txBody>
      </p:sp>
      <p:sp>
        <p:nvSpPr>
          <p:cNvPr id="8" name="Title 7" hidden="1"/>
          <p:cNvSpPr>
            <a:spLocks noGrp="1"/>
          </p:cNvSpPr>
          <p:nvPr>
            <p:ph type="title"/>
          </p:nvPr>
        </p:nvSpPr>
        <p:spPr/>
        <p:txBody>
          <a:bodyPr/>
          <a:lstStyle/>
          <a:p>
            <a:r>
              <a:rPr lang="en-US" dirty="0">
                <a:ln w="6350">
                  <a:noFill/>
                </a:ln>
                <a:latin typeface="Century Gothic" panose="020B0502020202020204" pitchFamily="34" charset="0"/>
              </a:rPr>
              <a:t>Ticker Tape Parade</a:t>
            </a:r>
          </a:p>
        </p:txBody>
      </p:sp>
    </p:spTree>
    <p:extLst>
      <p:ext uri="{BB962C8B-B14F-4D97-AF65-F5344CB8AC3E}">
        <p14:creationId xmlns:p14="http://schemas.microsoft.com/office/powerpoint/2010/main" val="401263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378373" y="571975"/>
            <a:ext cx="11435255"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Lunar Impact of S-IVB Rocket Stage</a:t>
            </a:r>
          </a:p>
        </p:txBody>
      </p:sp>
      <p:pic>
        <p:nvPicPr>
          <p:cNvPr id="2052" name="Picture 4" descr="Apollo 13's spent S-IVB rocket stage drifting away after separation" title="S-IVB Rocket Stage"/>
          <p:cNvPicPr>
            <a:picLocks noChangeAspect="1" noChangeArrowheads="1"/>
          </p:cNvPicPr>
          <p:nvPr/>
        </p:nvPicPr>
        <p:blipFill rotWithShape="1">
          <a:blip r:embed="rId3">
            <a:extLst>
              <a:ext uri="{28A0092B-C50C-407E-A947-70E740481C1C}">
                <a14:useLocalDpi xmlns:a14="http://schemas.microsoft.com/office/drawing/2010/main" val="0"/>
              </a:ext>
            </a:extLst>
          </a:blip>
          <a:srcRect t="39139" r="23553"/>
          <a:stretch/>
        </p:blipFill>
        <p:spPr bwMode="auto">
          <a:xfrm>
            <a:off x="0" y="1762207"/>
            <a:ext cx="6400800" cy="50957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seismic station at the Apollo 12 site. The seismometer monitors the level of ground motion to detect arriving seismic waves. The instrument (left) is protected by metal foil against the varying temperatures on the lunar surface that produce large thermal stresses . Credit: NA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917" y="2222936"/>
            <a:ext cx="6180084" cy="463506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hidden="1"/>
          <p:cNvSpPr>
            <a:spLocks noGrp="1"/>
          </p:cNvSpPr>
          <p:nvPr>
            <p:ph type="title"/>
          </p:nvPr>
        </p:nvSpPr>
        <p:spPr/>
        <p:txBody>
          <a:bodyPr/>
          <a:lstStyle/>
          <a:p>
            <a:r>
              <a:rPr lang="en-US" dirty="0">
                <a:ln w="6350">
                  <a:noFill/>
                </a:ln>
                <a:latin typeface="Century Gothic" panose="020B0502020202020204" pitchFamily="34" charset="0"/>
              </a:rPr>
              <a:t>Lunar Impact of S-IVB Rocket Stage</a:t>
            </a:r>
          </a:p>
        </p:txBody>
      </p:sp>
    </p:spTree>
    <p:extLst>
      <p:ext uri="{BB962C8B-B14F-4D97-AF65-F5344CB8AC3E}">
        <p14:creationId xmlns:p14="http://schemas.microsoft.com/office/powerpoint/2010/main" val="222677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copy of the invoice sent by Grumman Aerospace to North American Rockwell for charges associated with the Grumman lunar module (LM) towing Rockwell’s command and service module (CSM) back to Earth." title="Grumman's Mock Invoice"/>
          <p:cNvPicPr>
            <a:picLocks noChangeAspect="1" noChangeArrowheads="1"/>
          </p:cNvPicPr>
          <p:nvPr/>
        </p:nvPicPr>
        <p:blipFill rotWithShape="1">
          <a:blip r:embed="rId3">
            <a:extLst>
              <a:ext uri="{28A0092B-C50C-407E-A947-70E740481C1C}">
                <a14:useLocalDpi xmlns:a14="http://schemas.microsoft.com/office/drawing/2010/main" val="0"/>
              </a:ext>
            </a:extLst>
          </a:blip>
          <a:srcRect b="2905"/>
          <a:stretch/>
        </p:blipFill>
        <p:spPr bwMode="auto">
          <a:xfrm>
            <a:off x="5758971" y="0"/>
            <a:ext cx="600210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1"/>
          <p:cNvSpPr txBox="1">
            <a:spLocks/>
          </p:cNvSpPr>
          <p:nvPr/>
        </p:nvSpPr>
        <p:spPr>
          <a:xfrm>
            <a:off x="635545" y="2690228"/>
            <a:ext cx="4609118" cy="147754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Grumman’s Mock Invoice</a:t>
            </a:r>
          </a:p>
        </p:txBody>
      </p:sp>
      <p:sp>
        <p:nvSpPr>
          <p:cNvPr id="7" name="Title 6" hidden="1"/>
          <p:cNvSpPr>
            <a:spLocks noGrp="1"/>
          </p:cNvSpPr>
          <p:nvPr>
            <p:ph type="title"/>
          </p:nvPr>
        </p:nvSpPr>
        <p:spPr/>
        <p:txBody>
          <a:bodyPr/>
          <a:lstStyle/>
          <a:p>
            <a:r>
              <a:rPr lang="en-US" dirty="0">
                <a:ln w="6350">
                  <a:noFill/>
                </a:ln>
                <a:latin typeface="Century Gothic" panose="020B0502020202020204" pitchFamily="34" charset="0"/>
              </a:rPr>
              <a:t>Grumman’s Mock Invoice</a:t>
            </a:r>
          </a:p>
        </p:txBody>
      </p:sp>
    </p:spTree>
    <p:extLst>
      <p:ext uri="{BB962C8B-B14F-4D97-AF65-F5344CB8AC3E}">
        <p14:creationId xmlns:p14="http://schemas.microsoft.com/office/powerpoint/2010/main" val="156532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people involved in the Apollo 13 Review Board" title="Apollo 13 Review Board Members"/>
          <p:cNvPicPr>
            <a:picLocks noChangeAspect="1"/>
          </p:cNvPicPr>
          <p:nvPr/>
        </p:nvPicPr>
        <p:blipFill rotWithShape="1">
          <a:blip r:embed="rId3"/>
          <a:srcRect l="17435" t="12248" r="10509" b="8186"/>
          <a:stretch/>
        </p:blipFill>
        <p:spPr>
          <a:xfrm>
            <a:off x="1329559" y="0"/>
            <a:ext cx="9532883" cy="6884861"/>
          </a:xfrm>
          <a:prstGeom prst="rect">
            <a:avLst/>
          </a:prstGeom>
        </p:spPr>
      </p:pic>
      <p:sp>
        <p:nvSpPr>
          <p:cNvPr id="5" name="Oval 4" title="Oval"/>
          <p:cNvSpPr/>
          <p:nvPr/>
        </p:nvSpPr>
        <p:spPr>
          <a:xfrm>
            <a:off x="5265683" y="105100"/>
            <a:ext cx="1660635" cy="3573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hidden="1"/>
          <p:cNvSpPr>
            <a:spLocks noGrp="1"/>
          </p:cNvSpPr>
          <p:nvPr>
            <p:ph type="title"/>
          </p:nvPr>
        </p:nvSpPr>
        <p:spPr/>
        <p:txBody>
          <a:bodyPr/>
          <a:lstStyle/>
          <a:p>
            <a:r>
              <a:rPr lang="en-US" dirty="0">
                <a:solidFill>
                  <a:schemeClr val="bg1"/>
                </a:solidFill>
              </a:rPr>
              <a:t>Apollo 13 Review Board Members</a:t>
            </a:r>
          </a:p>
        </p:txBody>
      </p:sp>
    </p:spTree>
    <p:extLst>
      <p:ext uri="{BB962C8B-B14F-4D97-AF65-F5344CB8AC3E}">
        <p14:creationId xmlns:p14="http://schemas.microsoft.com/office/powerpoint/2010/main" val="4235586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xygen tank test article showing the insulation in the wiring burning in a liquid oxygen environment. (From later forensic study of the accident)" title="Oxygen Tank Test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755" y="332760"/>
            <a:ext cx="4467225" cy="64579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1"/>
          <p:cNvSpPr txBox="1">
            <a:spLocks/>
          </p:cNvSpPr>
          <p:nvPr/>
        </p:nvSpPr>
        <p:spPr>
          <a:xfrm>
            <a:off x="435848" y="550954"/>
            <a:ext cx="9359794"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Oxygen Tank No. 2 Findings</a:t>
            </a:r>
          </a:p>
        </p:txBody>
      </p:sp>
      <p:sp>
        <p:nvSpPr>
          <p:cNvPr id="8" name="Content Placeholder 2"/>
          <p:cNvSpPr txBox="1">
            <a:spLocks/>
          </p:cNvSpPr>
          <p:nvPr/>
        </p:nvSpPr>
        <p:spPr>
          <a:xfrm>
            <a:off x="435848" y="2070537"/>
            <a:ext cx="7142111" cy="421683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Previously installed in Apollo 10’s SM, removed for modification, damaged in process</a:t>
            </a:r>
          </a:p>
          <a:p>
            <a:pPr marL="171450" indent="-171450" algn="l">
              <a:buFont typeface="Arial" panose="020B0604020202020204" pitchFamily="34" charset="0"/>
              <a:buChar char="•"/>
            </a:pPr>
            <a:r>
              <a:rPr lang="en-US" sz="2800" dirty="0">
                <a:latin typeface="Century Gothic" panose="020B0502020202020204" pitchFamily="34" charset="0"/>
              </a:rPr>
              <a:t>Tank installed in Apollo 13’s SM &amp; tested </a:t>
            </a:r>
          </a:p>
          <a:p>
            <a:pPr marL="628650" lvl="1" indent="-171450" algn="l">
              <a:buFont typeface="Arial" panose="020B0604020202020204" pitchFamily="34" charset="0"/>
              <a:buChar char="•"/>
            </a:pPr>
            <a:r>
              <a:rPr lang="en-US" sz="2600" dirty="0">
                <a:latin typeface="Century Gothic" panose="020B0502020202020204" pitchFamily="34" charset="0"/>
              </a:rPr>
              <a:t>Didn’t empty properly</a:t>
            </a:r>
          </a:p>
          <a:p>
            <a:pPr marL="1085850" lvl="2" indent="-171450" algn="l">
              <a:buFont typeface="Arial" panose="020B0604020202020204" pitchFamily="34" charset="0"/>
              <a:buChar char="•"/>
            </a:pPr>
            <a:r>
              <a:rPr lang="en-US" sz="2400" dirty="0">
                <a:latin typeface="Century Gothic" panose="020B0502020202020204" pitchFamily="34" charset="0"/>
              </a:rPr>
              <a:t>Remaining oxygen was “boiled off” using electrical heater w/in tank</a:t>
            </a:r>
          </a:p>
          <a:p>
            <a:pPr marL="1543050" lvl="3" indent="-171450" algn="l">
              <a:buFont typeface="Arial" panose="020B0604020202020204" pitchFamily="34" charset="0"/>
              <a:buChar char="•"/>
            </a:pPr>
            <a:r>
              <a:rPr lang="en-US" sz="2200" dirty="0">
                <a:latin typeface="Century Gothic" panose="020B0502020202020204" pitchFamily="34" charset="0"/>
              </a:rPr>
              <a:t>Tank’s internal heating elements severely damaged</a:t>
            </a:r>
          </a:p>
          <a:p>
            <a:pPr marL="171450" indent="-171450" algn="l">
              <a:buFont typeface="Arial" panose="020B0604020202020204" pitchFamily="34" charset="0"/>
              <a:buChar char="•"/>
            </a:pPr>
            <a:r>
              <a:rPr lang="en-US" sz="2800" dirty="0">
                <a:latin typeface="Century Gothic" panose="020B0502020202020204" pitchFamily="34" charset="0"/>
              </a:rPr>
              <a:t>Spark </a:t>
            </a:r>
            <a:r>
              <a:rPr lang="en-US" sz="2800" dirty="0">
                <a:latin typeface="Century Gothic" panose="020B0502020202020204" pitchFamily="34" charset="0"/>
                <a:sym typeface="Wingdings" panose="05000000000000000000" pitchFamily="2" charset="2"/>
              </a:rPr>
              <a:t> Fire  Explosion</a:t>
            </a:r>
            <a:endParaRPr lang="en-US" sz="2800" dirty="0">
              <a:latin typeface="Century Gothic" panose="020B0502020202020204" pitchFamily="34" charset="0"/>
            </a:endParaRPr>
          </a:p>
        </p:txBody>
      </p:sp>
      <p:sp>
        <p:nvSpPr>
          <p:cNvPr id="4" name="Title 3" hidden="1"/>
          <p:cNvSpPr>
            <a:spLocks noGrp="1"/>
          </p:cNvSpPr>
          <p:nvPr>
            <p:ph type="title"/>
          </p:nvPr>
        </p:nvSpPr>
        <p:spPr/>
        <p:txBody>
          <a:bodyPr/>
          <a:lstStyle/>
          <a:p>
            <a:r>
              <a:rPr lang="en-US" dirty="0">
                <a:ln w="6350">
                  <a:noFill/>
                </a:ln>
                <a:latin typeface="Century Gothic" panose="020B0502020202020204" pitchFamily="34" charset="0"/>
              </a:rPr>
              <a:t>Oxygen Tank No. 2 Findings</a:t>
            </a:r>
          </a:p>
        </p:txBody>
      </p:sp>
    </p:spTree>
    <p:extLst>
      <p:ext uri="{BB962C8B-B14F-4D97-AF65-F5344CB8AC3E}">
        <p14:creationId xmlns:p14="http://schemas.microsoft.com/office/powerpoint/2010/main" val="212228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first page of the Apollo 13 Review Board" title="Apollo 13 Review Board Re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27" y="0"/>
            <a:ext cx="5280898" cy="6858000"/>
          </a:xfrm>
          <a:prstGeom prst="rect">
            <a:avLst/>
          </a:prstGeom>
        </p:spPr>
      </p:pic>
      <p:pic>
        <p:nvPicPr>
          <p:cNvPr id="4" name="Picture 3" descr="Screenshot of the second page of the Apollo 13 Review Board" title="Apollo 13 Review Board Repo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930" y="0"/>
            <a:ext cx="5245768" cy="6858000"/>
          </a:xfrm>
          <a:prstGeom prst="rect">
            <a:avLst/>
          </a:prstGeom>
        </p:spPr>
      </p:pic>
      <p:sp>
        <p:nvSpPr>
          <p:cNvPr id="6" name="Title 5" hidden="1"/>
          <p:cNvSpPr>
            <a:spLocks noGrp="1"/>
          </p:cNvSpPr>
          <p:nvPr>
            <p:ph type="title"/>
          </p:nvPr>
        </p:nvSpPr>
        <p:spPr/>
        <p:txBody>
          <a:bodyPr/>
          <a:lstStyle/>
          <a:p>
            <a:r>
              <a:rPr lang="en-US" dirty="0">
                <a:solidFill>
                  <a:schemeClr val="bg1"/>
                </a:solidFill>
              </a:rPr>
              <a:t>Apollo 13 Review Board Report</a:t>
            </a:r>
          </a:p>
        </p:txBody>
      </p:sp>
    </p:spTree>
    <p:extLst>
      <p:ext uri="{BB962C8B-B14F-4D97-AF65-F5344CB8AC3E}">
        <p14:creationId xmlns:p14="http://schemas.microsoft.com/office/powerpoint/2010/main" val="183044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By the Numbers</a:t>
            </a:r>
          </a:p>
        </p:txBody>
      </p:sp>
      <p:sp>
        <p:nvSpPr>
          <p:cNvPr id="6" name="Title 11"/>
          <p:cNvSpPr txBox="1">
            <a:spLocks/>
          </p:cNvSpPr>
          <p:nvPr/>
        </p:nvSpPr>
        <p:spPr>
          <a:xfrm>
            <a:off x="1" y="2650538"/>
            <a:ext cx="12191999" cy="1556925"/>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9600" dirty="0">
                <a:ln w="6350">
                  <a:noFill/>
                </a:ln>
                <a:latin typeface="Century Gothic" panose="020B0502020202020204" pitchFamily="34" charset="0"/>
              </a:rPr>
              <a:t>“Successful Failure”</a:t>
            </a:r>
          </a:p>
        </p:txBody>
      </p:sp>
    </p:spTree>
    <p:extLst>
      <p:ext uri="{BB962C8B-B14F-4D97-AF65-F5344CB8AC3E}">
        <p14:creationId xmlns:p14="http://schemas.microsoft.com/office/powerpoint/2010/main" val="1284413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irror that the Apollo 13 astronauts brought back from their spacecraft" title="Apollo 13 Mirror"/>
          <p:cNvPicPr>
            <a:picLocks noChangeAspect="1"/>
          </p:cNvPicPr>
          <p:nvPr/>
        </p:nvPicPr>
        <p:blipFill rotWithShape="1">
          <a:blip r:embed="rId3"/>
          <a:srcRect l="23462" t="24838" r="26779" b="21817"/>
          <a:stretch/>
        </p:blipFill>
        <p:spPr>
          <a:xfrm>
            <a:off x="4445874" y="0"/>
            <a:ext cx="4750677" cy="6848376"/>
          </a:xfrm>
          <a:prstGeom prst="rect">
            <a:avLst/>
          </a:prstGeom>
        </p:spPr>
      </p:pic>
      <p:sp>
        <p:nvSpPr>
          <p:cNvPr id="5" name="Title 11"/>
          <p:cNvSpPr txBox="1">
            <a:spLocks/>
          </p:cNvSpPr>
          <p:nvPr/>
        </p:nvSpPr>
        <p:spPr>
          <a:xfrm>
            <a:off x="646054" y="2652770"/>
            <a:ext cx="3242773" cy="154283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13 Mirror</a:t>
            </a:r>
          </a:p>
        </p:txBody>
      </p:sp>
      <p:sp>
        <p:nvSpPr>
          <p:cNvPr id="9" name="Title 8" hidden="1"/>
          <p:cNvSpPr>
            <a:spLocks noGrp="1"/>
          </p:cNvSpPr>
          <p:nvPr>
            <p:ph type="title"/>
          </p:nvPr>
        </p:nvSpPr>
        <p:spPr/>
        <p:txBody>
          <a:bodyPr/>
          <a:lstStyle/>
          <a:p>
            <a:r>
              <a:rPr lang="en-US" dirty="0">
                <a:ln w="6350">
                  <a:noFill/>
                </a:ln>
                <a:latin typeface="Century Gothic" panose="020B0502020202020204" pitchFamily="34" charset="0"/>
              </a:rPr>
              <a:t>Apollo 13 Mirror</a:t>
            </a:r>
          </a:p>
        </p:txBody>
      </p:sp>
    </p:spTree>
    <p:extLst>
      <p:ext uri="{BB962C8B-B14F-4D97-AF65-F5344CB8AC3E}">
        <p14:creationId xmlns:p14="http://schemas.microsoft.com/office/powerpoint/2010/main" val="20881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14220" y="2879726"/>
            <a:ext cx="4681331" cy="31532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Name: “Odyssey”</a:t>
            </a:r>
          </a:p>
          <a:p>
            <a:pPr marL="171450" indent="-171450" algn="l">
              <a:buFont typeface="Arial" panose="020B0604020202020204" pitchFamily="34" charset="0"/>
              <a:buChar char="•"/>
            </a:pPr>
            <a:r>
              <a:rPr lang="en-US" sz="2800" dirty="0">
                <a:latin typeface="Century Gothic" panose="020B0502020202020204" pitchFamily="34" charset="0"/>
              </a:rPr>
              <a:t>Location:</a:t>
            </a:r>
          </a:p>
          <a:p>
            <a:pPr marL="628650" lvl="1" indent="-171450" algn="l">
              <a:buFont typeface="Arial" panose="020B0604020202020204" pitchFamily="34" charset="0"/>
              <a:buChar char="•"/>
            </a:pPr>
            <a:r>
              <a:rPr lang="en-US" sz="2600" dirty="0">
                <a:latin typeface="Century Gothic" panose="020B0502020202020204" pitchFamily="34" charset="0"/>
              </a:rPr>
              <a:t>Kansas </a:t>
            </a:r>
            <a:r>
              <a:rPr lang="en-US" sz="2600" dirty="0" err="1">
                <a:latin typeface="Century Gothic" panose="020B0502020202020204" pitchFamily="34" charset="0"/>
              </a:rPr>
              <a:t>Cosmosphere</a:t>
            </a:r>
            <a:r>
              <a:rPr lang="en-US" sz="2600" dirty="0">
                <a:latin typeface="Century Gothic" panose="020B0502020202020204" pitchFamily="34" charset="0"/>
              </a:rPr>
              <a:t> and Space Center</a:t>
            </a:r>
          </a:p>
          <a:p>
            <a:pPr marL="628650" lvl="1" indent="-171450" algn="l">
              <a:buFont typeface="Arial" panose="020B0604020202020204" pitchFamily="34" charset="0"/>
              <a:buChar char="•"/>
            </a:pPr>
            <a:r>
              <a:rPr lang="en-US" sz="2600" dirty="0">
                <a:latin typeface="Century Gothic" panose="020B0502020202020204" pitchFamily="34" charset="0"/>
              </a:rPr>
              <a:t>Hutchinson, KS</a:t>
            </a:r>
          </a:p>
        </p:txBody>
      </p:sp>
      <p:sp>
        <p:nvSpPr>
          <p:cNvPr id="6"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13 Command Module</a:t>
            </a:r>
          </a:p>
        </p:txBody>
      </p:sp>
      <p:sp>
        <p:nvSpPr>
          <p:cNvPr id="2" name="Title 1" hidden="1"/>
          <p:cNvSpPr>
            <a:spLocks noGrp="1"/>
          </p:cNvSpPr>
          <p:nvPr>
            <p:ph type="ctrTitle"/>
          </p:nvPr>
        </p:nvSpPr>
        <p:spPr/>
        <p:txBody>
          <a:bodyPr>
            <a:normAutofit/>
          </a:bodyPr>
          <a:lstStyle/>
          <a:p>
            <a:r>
              <a:rPr lang="en-US" dirty="0">
                <a:ln w="6350">
                  <a:noFill/>
                </a:ln>
                <a:latin typeface="Century Gothic" panose="020B0502020202020204" pitchFamily="34" charset="0"/>
              </a:rPr>
              <a:t>Apollo 12 Command Module</a:t>
            </a:r>
            <a:endParaRPr lang="en-US" dirty="0"/>
          </a:p>
        </p:txBody>
      </p:sp>
      <p:pic>
        <p:nvPicPr>
          <p:cNvPr id="7" name="Picture 2" descr="Apollo 13 Command Module" title="Apollo 13 Command Module"/>
          <p:cNvPicPr>
            <a:picLocks noChangeAspect="1" noChangeArrowheads="1"/>
          </p:cNvPicPr>
          <p:nvPr/>
        </p:nvPicPr>
        <p:blipFill rotWithShape="1">
          <a:blip r:embed="rId3">
            <a:extLst>
              <a:ext uri="{28A0092B-C50C-407E-A947-70E740481C1C}">
                <a14:useLocalDpi xmlns:a14="http://schemas.microsoft.com/office/drawing/2010/main" val="0"/>
              </a:ext>
            </a:extLst>
          </a:blip>
          <a:srcRect l="17395" t="2259" r="11340" b="12699"/>
          <a:stretch/>
        </p:blipFill>
        <p:spPr bwMode="auto">
          <a:xfrm>
            <a:off x="5864771" y="1520694"/>
            <a:ext cx="6056095" cy="5138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304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More Info</a:t>
            </a:r>
            <a:endParaRPr lang="en-US" dirty="0"/>
          </a:p>
        </p:txBody>
      </p:sp>
      <p:pic>
        <p:nvPicPr>
          <p:cNvPr id="5" name="Picture 2" descr="The Saturn V rocket waits to launch" title="Saturn V Rocket Launch"/>
          <p:cNvPicPr>
            <a:picLocks noChangeAspect="1" noChangeArrowheads="1"/>
          </p:cNvPicPr>
          <p:nvPr/>
        </p:nvPicPr>
        <p:blipFill rotWithShape="1">
          <a:blip r:embed="rId3">
            <a:extLst>
              <a:ext uri="{28A0092B-C50C-407E-A947-70E740481C1C}">
                <a14:useLocalDpi xmlns:a14="http://schemas.microsoft.com/office/drawing/2010/main" val="0"/>
              </a:ext>
            </a:extLst>
          </a:blip>
          <a:srcRect t="2872" b="3763"/>
          <a:stretch/>
        </p:blipFill>
        <p:spPr bwMode="auto">
          <a:xfrm>
            <a:off x="5513557" y="0"/>
            <a:ext cx="5894542" cy="686275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1"/>
          <p:cNvSpPr txBox="1">
            <a:spLocks/>
          </p:cNvSpPr>
          <p:nvPr/>
        </p:nvSpPr>
        <p:spPr>
          <a:xfrm>
            <a:off x="240888" y="2798040"/>
            <a:ext cx="5272669" cy="1266675"/>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pPr algn="ctr"/>
            <a:r>
              <a:rPr lang="en-US" sz="8800" dirty="0">
                <a:ln w="6350">
                  <a:noFill/>
                </a:ln>
                <a:latin typeface="Century Gothic" panose="020B0502020202020204" pitchFamily="34" charset="0"/>
              </a:rPr>
              <a:t>More Info</a:t>
            </a:r>
          </a:p>
        </p:txBody>
      </p:sp>
    </p:spTree>
    <p:extLst>
      <p:ext uri="{BB962C8B-B14F-4D97-AF65-F5344CB8AC3E}">
        <p14:creationId xmlns:p14="http://schemas.microsoft.com/office/powerpoint/2010/main" val="364506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e lunar near side and far side are shown, along with the landing sites of the six Apollo missions to land on the Moon." title="Apollo Landing Sites">
            <a:extLst>
              <a:ext uri="{FF2B5EF4-FFF2-40B4-BE49-F238E27FC236}">
                <a16:creationId xmlns:a16="http://schemas.microsoft.com/office/drawing/2014/main" id="{5EA5D42A-60C8-416E-90DB-82577387A579}"/>
              </a:ext>
            </a:extLst>
          </p:cNvPr>
          <p:cNvGrpSpPr/>
          <p:nvPr/>
        </p:nvGrpSpPr>
        <p:grpSpPr>
          <a:xfrm>
            <a:off x="771456" y="1461054"/>
            <a:ext cx="10649088" cy="5241632"/>
            <a:chOff x="1028330" y="1546607"/>
            <a:chExt cx="9438974" cy="4645993"/>
          </a:xfrm>
        </p:grpSpPr>
        <p:pic>
          <p:nvPicPr>
            <p:cNvPr id="7" name="Picture 6" descr="Lunar near side with Apollo landing sites is shown." title="Apollo Landing Sites">
              <a:extLst>
                <a:ext uri="{FF2B5EF4-FFF2-40B4-BE49-F238E27FC236}">
                  <a16:creationId xmlns:a16="http://schemas.microsoft.com/office/drawing/2014/main" id="{EAE8AC25-7248-40E9-B1BA-054A2B8E2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6"/>
            <a:stretch/>
          </p:blipFill>
          <p:spPr>
            <a:xfrm>
              <a:off x="1028330" y="1552912"/>
              <a:ext cx="4624779" cy="4639688"/>
            </a:xfrm>
            <a:prstGeom prst="rect">
              <a:avLst/>
            </a:prstGeom>
          </p:spPr>
        </p:pic>
        <p:pic>
          <p:nvPicPr>
            <p:cNvPr id="8" name="Picture 7" descr="Lunar far side is shown." title="Lunar Far Side">
              <a:extLst>
                <a:ext uri="{FF2B5EF4-FFF2-40B4-BE49-F238E27FC236}">
                  <a16:creationId xmlns:a16="http://schemas.microsoft.com/office/drawing/2014/main" id="{BFB2A1BF-7756-4E06-BAC4-1EA1A8594B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2"/>
            <a:stretch/>
          </p:blipFill>
          <p:spPr>
            <a:xfrm>
              <a:off x="5829299" y="1546607"/>
              <a:ext cx="4638005" cy="4645993"/>
            </a:xfrm>
            <a:prstGeom prst="rect">
              <a:avLst/>
            </a:prstGeom>
            <a:ln>
              <a:noFill/>
            </a:ln>
          </p:spPr>
        </p:pic>
      </p:grpSp>
      <p:sp>
        <p:nvSpPr>
          <p:cNvPr id="9"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Landing Sites</a:t>
            </a:r>
          </a:p>
        </p:txBody>
      </p:sp>
      <p:sp>
        <p:nvSpPr>
          <p:cNvPr id="3" name="Title 2" hidden="1"/>
          <p:cNvSpPr>
            <a:spLocks noGrp="1"/>
          </p:cNvSpPr>
          <p:nvPr>
            <p:ph type="ctrTitle"/>
          </p:nvPr>
        </p:nvSpPr>
        <p:spPr/>
        <p:txBody>
          <a:bodyPr/>
          <a:lstStyle/>
          <a:p>
            <a:r>
              <a:rPr lang="en-US" dirty="0">
                <a:ln w="6350">
                  <a:noFill/>
                </a:ln>
                <a:latin typeface="Century Gothic" panose="020B0502020202020204" pitchFamily="34" charset="0"/>
              </a:rPr>
              <a:t>Apollo Landing Sites</a:t>
            </a:r>
            <a:endParaRPr lang="en-US" dirty="0"/>
          </a:p>
        </p:txBody>
      </p:sp>
    </p:spTree>
    <p:extLst>
      <p:ext uri="{BB962C8B-B14F-4D97-AF65-F5344CB8AC3E}">
        <p14:creationId xmlns:p14="http://schemas.microsoft.com/office/powerpoint/2010/main" val="182410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pollo 11 tracks overlain on the Intrepid Sea, Air &amp; Space Museum in NYC." title="Apollo 11 Traverses">
            <a:extLst>
              <a:ext uri="{FF2B5EF4-FFF2-40B4-BE49-F238E27FC236}">
                <a16:creationId xmlns:a16="http://schemas.microsoft.com/office/drawing/2014/main" id="{453906D2-AA58-421F-A2E8-4F554B7A9E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8207"/>
          <a:stretch/>
        </p:blipFill>
        <p:spPr>
          <a:xfrm>
            <a:off x="484837" y="1411357"/>
            <a:ext cx="11222327" cy="5446643"/>
          </a:xfrm>
          <a:prstGeom prst="rect">
            <a:avLst/>
          </a:prstGeom>
        </p:spPr>
      </p:pic>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11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11 Traverses</a:t>
            </a:r>
            <a:endParaRPr lang="en-US" dirty="0"/>
          </a:p>
        </p:txBody>
      </p:sp>
    </p:spTree>
    <p:extLst>
      <p:ext uri="{BB962C8B-B14F-4D97-AF65-F5344CB8AC3E}">
        <p14:creationId xmlns:p14="http://schemas.microsoft.com/office/powerpoint/2010/main" val="281469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tracks on the lunar surface that the astronauts took during Apollo 12 are shown." title="Apollo 12 Travers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50" y="0"/>
            <a:ext cx="10303100" cy="6858001"/>
          </a:xfrm>
          <a:prstGeom prst="rect">
            <a:avLst/>
          </a:prstGeom>
        </p:spPr>
      </p:pic>
      <p:sp>
        <p:nvSpPr>
          <p:cNvPr id="3" name="Title 2" hidden="1"/>
          <p:cNvSpPr>
            <a:spLocks noGrp="1"/>
          </p:cNvSpPr>
          <p:nvPr>
            <p:ph type="ctrTitle"/>
          </p:nvPr>
        </p:nvSpPr>
        <p:spPr/>
        <p:txBody>
          <a:bodyPr/>
          <a:lstStyle/>
          <a:p>
            <a:r>
              <a:rPr lang="en-US" dirty="0"/>
              <a:t>Apollo 12 Traverses</a:t>
            </a:r>
          </a:p>
        </p:txBody>
      </p:sp>
    </p:spTree>
    <p:extLst>
      <p:ext uri="{BB962C8B-B14F-4D97-AF65-F5344CB8AC3E}">
        <p14:creationId xmlns:p14="http://schemas.microsoft.com/office/powerpoint/2010/main" val="272179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a16="http://schemas.microsoft.com/office/drawing/2014/main" id="{E6492DA9-2EF2-4E26-9381-1591ACA45B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52" b="-1"/>
          <a:stretch/>
        </p:blipFill>
        <p:spPr>
          <a:xfrm>
            <a:off x="1235371" y="1388847"/>
            <a:ext cx="9721258" cy="5462003"/>
          </a:xfrm>
          <a:prstGeom prst="rect">
            <a:avLst/>
          </a:prstGeom>
        </p:spPr>
      </p:pic>
      <p:sp>
        <p:nvSpPr>
          <p:cNvPr id="7"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17 Traverses</a:t>
            </a: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Apollo 17 Traverses</a:t>
            </a:r>
            <a:endParaRPr lang="en-US" dirty="0"/>
          </a:p>
        </p:txBody>
      </p:sp>
    </p:spTree>
    <p:extLst>
      <p:ext uri="{BB962C8B-B14F-4D97-AF65-F5344CB8AC3E}">
        <p14:creationId xmlns:p14="http://schemas.microsoft.com/office/powerpoint/2010/main" val="3038504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President John F. Kennedy addressing Congress on May 25, 1961." title="U.S. President John F. Kenne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889" y="1660635"/>
            <a:ext cx="6846111" cy="51973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814220" y="2925662"/>
            <a:ext cx="4195039" cy="26673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The Decision to Go to the Moon</a:t>
            </a:r>
          </a:p>
          <a:p>
            <a:pPr marL="628650" lvl="1" indent="-171450" algn="l">
              <a:buFont typeface="Arial" panose="020B0604020202020204" pitchFamily="34" charset="0"/>
              <a:buChar char="•"/>
            </a:pPr>
            <a:r>
              <a:rPr lang="en-US" sz="2600" dirty="0">
                <a:latin typeface="Century Gothic" panose="020B0502020202020204" pitchFamily="34" charset="0"/>
              </a:rPr>
              <a:t>May 25, 1961</a:t>
            </a:r>
          </a:p>
          <a:p>
            <a:pPr marL="171450" indent="-171450" algn="l">
              <a:buFont typeface="Arial" panose="020B0604020202020204" pitchFamily="34" charset="0"/>
              <a:buChar char="•"/>
            </a:pPr>
            <a:r>
              <a:rPr lang="en-US" sz="2800" dirty="0">
                <a:latin typeface="Century Gothic" panose="020B0502020202020204" pitchFamily="34" charset="0"/>
              </a:rPr>
              <a:t>We Choose to Go to the Moon</a:t>
            </a:r>
          </a:p>
          <a:p>
            <a:pPr marL="628650" lvl="1" indent="-171450" algn="l">
              <a:buFont typeface="Arial" panose="020B0604020202020204" pitchFamily="34" charset="0"/>
              <a:buChar char="•"/>
            </a:pPr>
            <a:r>
              <a:rPr lang="en-US" sz="2600" dirty="0">
                <a:latin typeface="Century Gothic" panose="020B0502020202020204" pitchFamily="34" charset="0"/>
              </a:rPr>
              <a:t>September 12, 1962</a:t>
            </a:r>
          </a:p>
        </p:txBody>
      </p:sp>
      <p:sp>
        <p:nvSpPr>
          <p:cNvPr id="2" name="Title 1" hidden="1"/>
          <p:cNvSpPr>
            <a:spLocks noGrp="1"/>
          </p:cNvSpPr>
          <p:nvPr>
            <p:ph type="title"/>
          </p:nvPr>
        </p:nvSpPr>
        <p:spPr/>
        <p:txBody>
          <a:bodyPr/>
          <a:lstStyle/>
          <a:p>
            <a:r>
              <a:rPr lang="en-US" dirty="0">
                <a:ln w="6350">
                  <a:noFill/>
                </a:ln>
                <a:latin typeface="Century Gothic" panose="020B0502020202020204" pitchFamily="34" charset="0"/>
              </a:rPr>
              <a:t>JFK’s Speech</a:t>
            </a:r>
          </a:p>
        </p:txBody>
      </p:sp>
      <p:sp>
        <p:nvSpPr>
          <p:cNvPr id="9" name="Title 11"/>
          <p:cNvSpPr txBox="1">
            <a:spLocks/>
          </p:cNvSpPr>
          <p:nvPr/>
        </p:nvSpPr>
        <p:spPr>
          <a:xfrm>
            <a:off x="814220" y="57197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JFK’s Speech</a:t>
            </a:r>
          </a:p>
        </p:txBody>
      </p:sp>
    </p:spTree>
    <p:extLst>
      <p:ext uri="{BB962C8B-B14F-4D97-AF65-F5344CB8AC3E}">
        <p14:creationId xmlns:p14="http://schemas.microsoft.com/office/powerpoint/2010/main" val="44786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he Saturn V rocket waits to launch" title="Saturn V Rocket Launch"/>
          <p:cNvPicPr>
            <a:picLocks noChangeAspect="1" noChangeArrowheads="1"/>
          </p:cNvPicPr>
          <p:nvPr/>
        </p:nvPicPr>
        <p:blipFill rotWithShape="1">
          <a:blip r:embed="rId3">
            <a:extLst>
              <a:ext uri="{28A0092B-C50C-407E-A947-70E740481C1C}">
                <a14:useLocalDpi xmlns:a14="http://schemas.microsoft.com/office/drawing/2010/main" val="0"/>
              </a:ext>
            </a:extLst>
          </a:blip>
          <a:srcRect t="2872" b="3763"/>
          <a:stretch/>
        </p:blipFill>
        <p:spPr bwMode="auto">
          <a:xfrm>
            <a:off x="6297458" y="-4756"/>
            <a:ext cx="5894542" cy="686275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35847" y="1700224"/>
            <a:ext cx="11576483" cy="4985210"/>
          </a:xfrm>
          <a:prstGeom prst="rect">
            <a:avLst/>
          </a:prstGeom>
          <a:solidFill>
            <a:srgbClr val="000000">
              <a:alpha val="50196"/>
            </a:srgb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Apollo Images:</a:t>
            </a: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4"/>
              </a:rPr>
              <a:t>https://images.nasa.gov/</a:t>
            </a:r>
            <a:endParaRPr lang="en-US" sz="2600" dirty="0">
              <a:solidFill>
                <a:schemeClr val="accent1">
                  <a:lumMod val="40000"/>
                  <a:lumOff val="6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40000"/>
                    <a:lumOff val="60000"/>
                  </a:schemeClr>
                </a:solidFill>
                <a:latin typeface="Century Gothic" panose="020B0502020202020204" pitchFamily="34" charset="0"/>
                <a:hlinkClick r:id="rId5"/>
              </a:rPr>
              <a:t>https://www.hq.nasa.gov/alsj/a13/images13.html</a:t>
            </a:r>
            <a:endParaRPr lang="en-US" sz="2600" dirty="0">
              <a:solidFill>
                <a:schemeClr val="accent1">
                  <a:lumMod val="40000"/>
                  <a:lumOff val="60000"/>
                </a:schemeClr>
              </a:solidFill>
              <a:latin typeface="Century Gothic" panose="020B0502020202020204" pitchFamily="34" charset="0"/>
              <a:hlinkClick r:id="rId6"/>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7"/>
              </a:rPr>
              <a:t>http://lroc.sese.asu.edu/featured_sites#ApolloLandingSites</a:t>
            </a:r>
            <a:endParaRPr lang="en-US" sz="2600" dirty="0">
              <a:solidFill>
                <a:schemeClr val="accent1">
                  <a:lumMod val="40000"/>
                  <a:lumOff val="60000"/>
                </a:schemeClr>
              </a:solidFill>
              <a:latin typeface="Century Gothic" panose="020B0502020202020204" pitchFamily="34" charset="0"/>
            </a:endParaRPr>
          </a:p>
          <a:p>
            <a:pPr marL="171450" indent="-171450" algn="l">
              <a:buFont typeface="Arial" panose="020B0604020202020204" pitchFamily="34" charset="0"/>
              <a:buChar char="•"/>
            </a:pPr>
            <a:r>
              <a:rPr lang="en-US" sz="2800" dirty="0">
                <a:latin typeface="Century Gothic" panose="020B0502020202020204" pitchFamily="34" charset="0"/>
              </a:rPr>
              <a:t>Apollo Videos:</a:t>
            </a:r>
          </a:p>
          <a:p>
            <a:pPr marL="628650" lvl="1" indent="-171450" algn="l">
              <a:buFont typeface="Arial" panose="020B0604020202020204" pitchFamily="34" charset="0"/>
              <a:buChar char="•"/>
            </a:pPr>
            <a:r>
              <a:rPr lang="en-US" sz="2600" dirty="0">
                <a:latin typeface="Century Gothic" panose="020B0502020202020204" pitchFamily="34" charset="0"/>
                <a:hlinkClick r:id="rId8"/>
              </a:rPr>
              <a:t>https://svs.gsfc.nasa.gov/Gallery/apollo.html</a:t>
            </a:r>
            <a:r>
              <a:rPr lang="en-US" sz="2600" dirty="0">
                <a:latin typeface="Century Gothic" panose="020B0502020202020204" pitchFamily="34" charset="0"/>
              </a:rPr>
              <a:t> </a:t>
            </a:r>
          </a:p>
          <a:p>
            <a:pPr marL="171450" indent="-171450" algn="l">
              <a:buFont typeface="Arial" panose="020B0604020202020204" pitchFamily="34" charset="0"/>
              <a:buChar char="•"/>
            </a:pPr>
            <a:r>
              <a:rPr lang="en-US" sz="2800" dirty="0">
                <a:latin typeface="Century Gothic" panose="020B0502020202020204" pitchFamily="34" charset="0"/>
              </a:rPr>
              <a:t>Apollo 13 General:</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9"/>
              </a:rPr>
              <a:t>http://apolloinrealtime.org/</a:t>
            </a:r>
            <a:r>
              <a:rPr lang="en-US" sz="2600" dirty="0">
                <a:solidFill>
                  <a:schemeClr val="accent1">
                    <a:lumMod val="20000"/>
                    <a:lumOff val="80000"/>
                  </a:schemeClr>
                </a:solidFill>
                <a:latin typeface="Century Gothic" panose="020B0502020202020204" pitchFamily="34" charset="0"/>
              </a:rPr>
              <a:t> </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10"/>
              </a:rPr>
              <a:t>https://history.nasa.gov/afj/ap13fj/index.html</a:t>
            </a: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10"/>
              </a:rPr>
              <a:t>https://nssdc.gsfc.nasa.gov/planetary/lunar/apollo13info.html</a:t>
            </a:r>
            <a:endParaRPr lang="en-US" sz="2600" dirty="0">
              <a:solidFill>
                <a:schemeClr val="accent1">
                  <a:lumMod val="20000"/>
                  <a:lumOff val="80000"/>
                </a:schemeClr>
              </a:solidFill>
              <a:latin typeface="Century Gothic" panose="020B0502020202020204" pitchFamily="34" charset="0"/>
            </a:endParaRPr>
          </a:p>
          <a:p>
            <a:pPr marL="628650" lvl="1" indent="-171450" algn="l">
              <a:buFont typeface="Arial" panose="020B0604020202020204" pitchFamily="34" charset="0"/>
              <a:buChar char="•"/>
            </a:pPr>
            <a:r>
              <a:rPr lang="en-US" sz="2600" dirty="0">
                <a:solidFill>
                  <a:schemeClr val="accent1">
                    <a:lumMod val="20000"/>
                    <a:lumOff val="80000"/>
                  </a:schemeClr>
                </a:solidFill>
                <a:latin typeface="Century Gothic" panose="020B0502020202020204" pitchFamily="34" charset="0"/>
                <a:hlinkClick r:id="rId11"/>
              </a:rPr>
              <a:t>https://www.lpi.usra.edu/lunar/missions/apollo/apollo_13/overview</a:t>
            </a:r>
            <a:endParaRPr lang="en-US" sz="2600" dirty="0">
              <a:solidFill>
                <a:schemeClr val="accent1">
                  <a:lumMod val="20000"/>
                  <a:lumOff val="80000"/>
                </a:schemeClr>
              </a:solidFill>
              <a:latin typeface="Century Gothic" panose="020B0502020202020204" pitchFamily="34" charset="0"/>
            </a:endParaRPr>
          </a:p>
        </p:txBody>
      </p:sp>
      <p:sp>
        <p:nvSpPr>
          <p:cNvPr id="2" name="Title 1" hidden="1"/>
          <p:cNvSpPr>
            <a:spLocks noGrp="1"/>
          </p:cNvSpPr>
          <p:nvPr>
            <p:ph type="ctrTitle"/>
          </p:nvPr>
        </p:nvSpPr>
        <p:spPr/>
        <p:txBody>
          <a:bodyPr/>
          <a:lstStyle/>
          <a:p>
            <a:r>
              <a:rPr lang="en-US" dirty="0">
                <a:ln w="6350">
                  <a:noFill/>
                </a:ln>
                <a:latin typeface="Century Gothic" panose="020B0502020202020204" pitchFamily="34" charset="0"/>
              </a:rPr>
              <a:t>Additional Resources</a:t>
            </a:r>
            <a:endParaRPr lang="en-US" dirty="0"/>
          </a:p>
        </p:txBody>
      </p:sp>
      <p:sp>
        <p:nvSpPr>
          <p:cNvPr id="10" name="Title 11"/>
          <p:cNvSpPr txBox="1">
            <a:spLocks/>
          </p:cNvSpPr>
          <p:nvPr/>
        </p:nvSpPr>
        <p:spPr>
          <a:xfrm>
            <a:off x="435847" y="561465"/>
            <a:ext cx="9721258"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Additional Resources</a:t>
            </a:r>
          </a:p>
        </p:txBody>
      </p:sp>
    </p:spTree>
    <p:extLst>
      <p:ext uri="{BB962C8B-B14F-4D97-AF65-F5344CB8AC3E}">
        <p14:creationId xmlns:p14="http://schemas.microsoft.com/office/powerpoint/2010/main" val="47970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Overview</a:t>
            </a:r>
          </a:p>
        </p:txBody>
      </p:sp>
      <p:sp>
        <p:nvSpPr>
          <p:cNvPr id="9" name="Content Placeholder 2"/>
          <p:cNvSpPr txBox="1">
            <a:spLocks/>
          </p:cNvSpPr>
          <p:nvPr/>
        </p:nvSpPr>
        <p:spPr>
          <a:xfrm>
            <a:off x="814220" y="2985097"/>
            <a:ext cx="4640650" cy="177994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April 11-17, 1970</a:t>
            </a:r>
          </a:p>
          <a:p>
            <a:pPr marL="171450" indent="-171450" algn="l">
              <a:buFont typeface="Arial" panose="020B0604020202020204" pitchFamily="34" charset="0"/>
              <a:buChar char="•"/>
            </a:pPr>
            <a:r>
              <a:rPr lang="en-US" sz="2800" dirty="0">
                <a:latin typeface="Century Gothic" panose="020B0502020202020204" pitchFamily="34" charset="0"/>
              </a:rPr>
              <a:t>Fred W. </a:t>
            </a:r>
            <a:r>
              <a:rPr lang="en-US" sz="2800" dirty="0" err="1">
                <a:latin typeface="Century Gothic" panose="020B0502020202020204" pitchFamily="34" charset="0"/>
              </a:rPr>
              <a:t>Haise</a:t>
            </a:r>
            <a:r>
              <a:rPr lang="en-US" sz="2800" dirty="0">
                <a:latin typeface="Century Gothic" panose="020B0502020202020204" pitchFamily="34" charset="0"/>
              </a:rPr>
              <a:t>, Jr., John “Jack” L. Swigert, Jr., James A. Lovell, Jr.</a:t>
            </a:r>
          </a:p>
        </p:txBody>
      </p:sp>
      <p:sp>
        <p:nvSpPr>
          <p:cNvPr id="2" name="Title 1" hidden="1"/>
          <p:cNvSpPr>
            <a:spLocks noGrp="1"/>
          </p:cNvSpPr>
          <p:nvPr>
            <p:ph type="ctrTitle"/>
          </p:nvPr>
        </p:nvSpPr>
        <p:spPr/>
        <p:txBody>
          <a:bodyPr/>
          <a:lstStyle/>
          <a:p>
            <a:r>
              <a:rPr lang="en-US" dirty="0"/>
              <a:t>Overview</a:t>
            </a:r>
          </a:p>
        </p:txBody>
      </p:sp>
      <p:pic>
        <p:nvPicPr>
          <p:cNvPr id="8" name="Picture 7" descr="Fred W. Haise, Jr., John “Jack” L. Swigert, Jr., James A. Lovell, Jr.&#10;" title="Apollo 13 Cr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973" y="1225226"/>
            <a:ext cx="6760027" cy="4753144"/>
          </a:xfrm>
          <a:prstGeom prst="rect">
            <a:avLst/>
          </a:prstGeom>
          <a:ln>
            <a:noFill/>
          </a:ln>
          <a:effectLst/>
        </p:spPr>
      </p:pic>
    </p:spTree>
    <p:extLst>
      <p:ext uri="{BB962C8B-B14F-4D97-AF65-F5344CB8AC3E}">
        <p14:creationId xmlns:p14="http://schemas.microsoft.com/office/powerpoint/2010/main" val="160860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ctrTitle"/>
          </p:nvPr>
        </p:nvSpPr>
        <p:spPr/>
        <p:txBody>
          <a:bodyPr/>
          <a:lstStyle/>
          <a:p>
            <a:r>
              <a:rPr lang="en-US" dirty="0"/>
              <a:t>Apollo 12 Landing Site</a:t>
            </a:r>
          </a:p>
        </p:txBody>
      </p:sp>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Change of Crew</a:t>
            </a:r>
          </a:p>
        </p:txBody>
      </p:sp>
      <p:sp>
        <p:nvSpPr>
          <p:cNvPr id="8" name="Content Placeholder 2"/>
          <p:cNvSpPr txBox="1">
            <a:spLocks/>
          </p:cNvSpPr>
          <p:nvPr/>
        </p:nvSpPr>
        <p:spPr>
          <a:xfrm>
            <a:off x="814220" y="3057544"/>
            <a:ext cx="5292290" cy="206474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800" dirty="0">
                <a:latin typeface="Century Gothic" panose="020B0502020202020204" pitchFamily="34" charset="0"/>
              </a:rPr>
              <a:t>Jack </a:t>
            </a:r>
            <a:r>
              <a:rPr lang="en-US" sz="2800" dirty="0">
                <a:latin typeface="Century Gothic" panose="020B0502020202020204" pitchFamily="34" charset="0"/>
                <a:sym typeface="Wingdings" panose="05000000000000000000" pitchFamily="2" charset="2"/>
              </a:rPr>
              <a:t>Swigert replaced c</a:t>
            </a:r>
            <a:r>
              <a:rPr lang="en-US" sz="2800" dirty="0">
                <a:latin typeface="Century Gothic" panose="020B0502020202020204" pitchFamily="34" charset="0"/>
              </a:rPr>
              <a:t>ommand module pilot Ken Mattingly </a:t>
            </a:r>
            <a:endParaRPr lang="en-US" sz="2800" dirty="0">
              <a:latin typeface="Century Gothic" panose="020B0502020202020204" pitchFamily="34" charset="0"/>
              <a:sym typeface="Wingdings" panose="05000000000000000000" pitchFamily="2" charset="2"/>
            </a:endParaRPr>
          </a:p>
          <a:p>
            <a:pPr marL="628650" lvl="1" indent="-171450" algn="l">
              <a:buFont typeface="Arial" panose="020B0604020202020204" pitchFamily="34" charset="0"/>
              <a:buChar char="•"/>
            </a:pPr>
            <a:r>
              <a:rPr lang="en-US" sz="2600" dirty="0">
                <a:latin typeface="Century Gothic" panose="020B0502020202020204" pitchFamily="34" charset="0"/>
                <a:sym typeface="Wingdings" panose="05000000000000000000" pitchFamily="2" charset="2"/>
              </a:rPr>
              <a:t>Exposed to the German measles during training</a:t>
            </a:r>
            <a:endParaRPr lang="en-US" sz="2600" dirty="0">
              <a:latin typeface="Century Gothic" panose="020B0502020202020204" pitchFamily="34" charset="0"/>
            </a:endParaRPr>
          </a:p>
        </p:txBody>
      </p:sp>
      <p:pic>
        <p:nvPicPr>
          <p:cNvPr id="2" name="Picture 1" descr="Portrait of astronaut Ken Mattingly" title="Astronaut Ken Matting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150" y="0"/>
            <a:ext cx="5501850" cy="6858000"/>
          </a:xfrm>
          <a:prstGeom prst="rect">
            <a:avLst/>
          </a:prstGeom>
        </p:spPr>
      </p:pic>
    </p:spTree>
    <p:extLst>
      <p:ext uri="{BB962C8B-B14F-4D97-AF65-F5344CB8AC3E}">
        <p14:creationId xmlns:p14="http://schemas.microsoft.com/office/powerpoint/2010/main" val="43838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ctrTitle"/>
          </p:nvPr>
        </p:nvSpPr>
        <p:spPr/>
        <p:txBody>
          <a:bodyPr/>
          <a:lstStyle/>
          <a:p>
            <a:r>
              <a:rPr lang="en-US" dirty="0"/>
              <a:t>Launch</a:t>
            </a:r>
          </a:p>
        </p:txBody>
      </p:sp>
      <p:pic>
        <p:nvPicPr>
          <p:cNvPr id="1026" name="Picture 2" descr="Apollo 13"/>
          <p:cNvPicPr>
            <a:picLocks noChangeAspect="1" noChangeArrowheads="1"/>
          </p:cNvPicPr>
          <p:nvPr/>
        </p:nvPicPr>
        <p:blipFill rotWithShape="1">
          <a:blip r:embed="rId3">
            <a:extLst>
              <a:ext uri="{28A0092B-C50C-407E-A947-70E740481C1C}">
                <a14:useLocalDpi xmlns:a14="http://schemas.microsoft.com/office/drawing/2010/main" val="0"/>
              </a:ext>
            </a:extLst>
          </a:blip>
          <a:srcRect l="660" t="7833" b="3154"/>
          <a:stretch/>
        </p:blipFill>
        <p:spPr bwMode="auto">
          <a:xfrm>
            <a:off x="7809880" y="0"/>
            <a:ext cx="4382120" cy="68384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eople in the audience at the Apollo 13 launch" title="Apollo 13 Launch Crow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8897"/>
            <a:ext cx="7809880" cy="5709103"/>
          </a:xfrm>
          <a:prstGeom prst="rect">
            <a:avLst/>
          </a:prstGeom>
        </p:spPr>
      </p:pic>
      <p:sp>
        <p:nvSpPr>
          <p:cNvPr id="5" name="Title 11"/>
          <p:cNvSpPr txBox="1">
            <a:spLocks/>
          </p:cNvSpPr>
          <p:nvPr/>
        </p:nvSpPr>
        <p:spPr>
          <a:xfrm>
            <a:off x="225969" y="246817"/>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Launch – April 11, 1970</a:t>
            </a:r>
          </a:p>
        </p:txBody>
      </p:sp>
    </p:spTree>
    <p:extLst>
      <p:ext uri="{BB962C8B-B14F-4D97-AF65-F5344CB8AC3E}">
        <p14:creationId xmlns:p14="http://schemas.microsoft.com/office/powerpoint/2010/main" val="93154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turn V Size Comparison" title="Saturn V Size Comparison">
            <a:extLst>
              <a:ext uri="{FF2B5EF4-FFF2-40B4-BE49-F238E27FC236}">
                <a16:creationId xmlns:a16="http://schemas.microsoft.com/office/drawing/2014/main" id="{D45ABDD7-B3C7-4B70-A4D1-F23115B25A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43"/>
          <a:stretch/>
        </p:blipFill>
        <p:spPr bwMode="auto">
          <a:xfrm>
            <a:off x="150581" y="0"/>
            <a:ext cx="11890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ctrTitle"/>
          </p:nvPr>
        </p:nvSpPr>
        <p:spPr/>
        <p:txBody>
          <a:bodyPr/>
          <a:lstStyle/>
          <a:p>
            <a:r>
              <a:rPr lang="en-US" dirty="0"/>
              <a:t>Saturn V Size Comparison</a:t>
            </a:r>
          </a:p>
        </p:txBody>
      </p:sp>
    </p:spTree>
    <p:extLst>
      <p:ext uri="{BB962C8B-B14F-4D97-AF65-F5344CB8AC3E}">
        <p14:creationId xmlns:p14="http://schemas.microsoft.com/office/powerpoint/2010/main" val="204021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p:cNvSpPr txBox="1">
            <a:spLocks/>
          </p:cNvSpPr>
          <p:nvPr/>
        </p:nvSpPr>
        <p:spPr>
          <a:xfrm>
            <a:off x="814220" y="571975"/>
            <a:ext cx="8079581" cy="74986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000" kern="1200" spc="-120" baseline="0">
                <a:solidFill>
                  <a:schemeClr val="tx1"/>
                </a:solidFill>
                <a:latin typeface="+mj-lt"/>
                <a:ea typeface="+mj-ea"/>
                <a:cs typeface="+mj-cs"/>
              </a:defRPr>
            </a:lvl1pPr>
          </a:lstStyle>
          <a:p>
            <a:r>
              <a:rPr lang="en-US" sz="5400" dirty="0">
                <a:ln w="6350">
                  <a:noFill/>
                </a:ln>
                <a:latin typeface="Century Gothic" panose="020B0502020202020204" pitchFamily="34" charset="0"/>
              </a:rPr>
              <a:t>Apollo Spacecraft</a:t>
            </a:r>
          </a:p>
        </p:txBody>
      </p:sp>
      <p:grpSp>
        <p:nvGrpSpPr>
          <p:cNvPr id="104" name="Group 103" descr="A diagram showing the Apollo spacecraft, including the lunar module and command and service module" title="Apollo Spacecraft Diagram"/>
          <p:cNvGrpSpPr/>
          <p:nvPr/>
        </p:nvGrpSpPr>
        <p:grpSpPr>
          <a:xfrm>
            <a:off x="241738" y="1587063"/>
            <a:ext cx="11708524" cy="5161788"/>
            <a:chOff x="992895" y="1849423"/>
            <a:chExt cx="10356715" cy="4573607"/>
          </a:xfrm>
        </p:grpSpPr>
        <p:grpSp>
          <p:nvGrpSpPr>
            <p:cNvPr id="101" name="Group 100"/>
            <p:cNvGrpSpPr/>
            <p:nvPr/>
          </p:nvGrpSpPr>
          <p:grpSpPr>
            <a:xfrm>
              <a:off x="992895" y="1849423"/>
              <a:ext cx="10356715" cy="4573607"/>
              <a:chOff x="992895" y="1849423"/>
              <a:chExt cx="10356715" cy="4573607"/>
            </a:xfrm>
          </p:grpSpPr>
          <p:grpSp>
            <p:nvGrpSpPr>
              <p:cNvPr id="99" name="Group 98"/>
              <p:cNvGrpSpPr/>
              <p:nvPr/>
            </p:nvGrpSpPr>
            <p:grpSpPr>
              <a:xfrm>
                <a:off x="992896" y="2322787"/>
                <a:ext cx="10356714" cy="4100243"/>
                <a:chOff x="992896" y="1660635"/>
                <a:chExt cx="10356714" cy="4100243"/>
              </a:xfrm>
            </p:grpSpPr>
            <p:grpSp>
              <p:nvGrpSpPr>
                <p:cNvPr id="91" name="Group 90"/>
                <p:cNvGrpSpPr/>
                <p:nvPr/>
              </p:nvGrpSpPr>
              <p:grpSpPr>
                <a:xfrm>
                  <a:off x="992896" y="1660635"/>
                  <a:ext cx="10356714" cy="4100243"/>
                  <a:chOff x="2555631" y="2399323"/>
                  <a:chExt cx="7057292" cy="2793996"/>
                </a:xfrm>
              </p:grpSpPr>
              <p:grpSp>
                <p:nvGrpSpPr>
                  <p:cNvPr id="86" name="Group 85"/>
                  <p:cNvGrpSpPr/>
                  <p:nvPr/>
                </p:nvGrpSpPr>
                <p:grpSpPr>
                  <a:xfrm>
                    <a:off x="2555631" y="2399323"/>
                    <a:ext cx="7057292" cy="2793996"/>
                    <a:chOff x="2555631" y="2391508"/>
                    <a:chExt cx="7057292" cy="2793996"/>
                  </a:xfrm>
                </p:grpSpPr>
                <p:grpSp>
                  <p:nvGrpSpPr>
                    <p:cNvPr id="85" name="Group 84"/>
                    <p:cNvGrpSpPr/>
                    <p:nvPr/>
                  </p:nvGrpSpPr>
                  <p:grpSpPr>
                    <a:xfrm>
                      <a:off x="2555631" y="2391508"/>
                      <a:ext cx="7057292" cy="2793996"/>
                      <a:chOff x="2555631" y="2391508"/>
                      <a:chExt cx="7057292" cy="2793996"/>
                    </a:xfrm>
                  </p:grpSpPr>
                  <p:grpSp>
                    <p:nvGrpSpPr>
                      <p:cNvPr id="78" name="Group 77"/>
                      <p:cNvGrpSpPr/>
                      <p:nvPr/>
                    </p:nvGrpSpPr>
                    <p:grpSpPr>
                      <a:xfrm>
                        <a:off x="2555631" y="2391508"/>
                        <a:ext cx="7057292" cy="2793996"/>
                        <a:chOff x="2555631" y="2391508"/>
                        <a:chExt cx="7057292" cy="2793996"/>
                      </a:xfrm>
                    </p:grpSpPr>
                    <p:grpSp>
                      <p:nvGrpSpPr>
                        <p:cNvPr id="68" name="Group 67"/>
                        <p:cNvGrpSpPr/>
                        <p:nvPr/>
                      </p:nvGrpSpPr>
                      <p:grpSpPr>
                        <a:xfrm>
                          <a:off x="2555631" y="2391508"/>
                          <a:ext cx="7057292" cy="2793996"/>
                          <a:chOff x="2555631" y="2391508"/>
                          <a:chExt cx="7057292" cy="2793996"/>
                        </a:xfrm>
                      </p:grpSpPr>
                      <p:grpSp>
                        <p:nvGrpSpPr>
                          <p:cNvPr id="67" name="Group 66"/>
                          <p:cNvGrpSpPr/>
                          <p:nvPr/>
                        </p:nvGrpSpPr>
                        <p:grpSpPr>
                          <a:xfrm>
                            <a:off x="2555631" y="2391508"/>
                            <a:ext cx="7057292" cy="2793996"/>
                            <a:chOff x="2555631" y="2391508"/>
                            <a:chExt cx="7057292" cy="2793996"/>
                          </a:xfrm>
                        </p:grpSpPr>
                        <p:grpSp>
                          <p:nvGrpSpPr>
                            <p:cNvPr id="54" name="Group 53"/>
                            <p:cNvGrpSpPr/>
                            <p:nvPr/>
                          </p:nvGrpSpPr>
                          <p:grpSpPr>
                            <a:xfrm>
                              <a:off x="2555631" y="2391508"/>
                              <a:ext cx="7057292" cy="2793996"/>
                              <a:chOff x="2555631" y="2391508"/>
                              <a:chExt cx="7057292" cy="2793996"/>
                            </a:xfrm>
                          </p:grpSpPr>
                          <p:grpSp>
                            <p:nvGrpSpPr>
                              <p:cNvPr id="52" name="Group 51"/>
                              <p:cNvGrpSpPr/>
                              <p:nvPr/>
                            </p:nvGrpSpPr>
                            <p:grpSpPr>
                              <a:xfrm>
                                <a:off x="2555631" y="2391508"/>
                                <a:ext cx="7057292" cy="2793996"/>
                                <a:chOff x="2555631" y="2391508"/>
                                <a:chExt cx="7057292" cy="2793996"/>
                              </a:xfrm>
                            </p:grpSpPr>
                            <p:grpSp>
                              <p:nvGrpSpPr>
                                <p:cNvPr id="49" name="Group 48"/>
                                <p:cNvGrpSpPr/>
                                <p:nvPr/>
                              </p:nvGrpSpPr>
                              <p:grpSpPr>
                                <a:xfrm>
                                  <a:off x="2555631" y="2391508"/>
                                  <a:ext cx="7057292" cy="2793996"/>
                                  <a:chOff x="2555631" y="2391508"/>
                                  <a:chExt cx="7057292" cy="2793996"/>
                                </a:xfrm>
                              </p:grpSpPr>
                              <p:sp>
                                <p:nvSpPr>
                                  <p:cNvPr id="48" name="Rectangle 47"/>
                                  <p:cNvSpPr/>
                                  <p:nvPr/>
                                </p:nvSpPr>
                                <p:spPr>
                                  <a:xfrm>
                                    <a:off x="2555631" y="4892429"/>
                                    <a:ext cx="7057292" cy="293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55631" y="2391508"/>
                                    <a:ext cx="7057292" cy="2512611"/>
                                    <a:chOff x="2555631" y="2391508"/>
                                    <a:chExt cx="7057292" cy="2512611"/>
                                  </a:xfrm>
                                </p:grpSpPr>
                                <p:grpSp>
                                  <p:nvGrpSpPr>
                                    <p:cNvPr id="44" name="Group 43"/>
                                    <p:cNvGrpSpPr/>
                                    <p:nvPr/>
                                  </p:nvGrpSpPr>
                                  <p:grpSpPr>
                                    <a:xfrm>
                                      <a:off x="2555631" y="2391508"/>
                                      <a:ext cx="7057292" cy="2512611"/>
                                      <a:chOff x="2555631" y="2391508"/>
                                      <a:chExt cx="7057292" cy="2512611"/>
                                    </a:xfrm>
                                  </p:grpSpPr>
                                  <p:grpSp>
                                    <p:nvGrpSpPr>
                                      <p:cNvPr id="42" name="Group 41"/>
                                      <p:cNvGrpSpPr/>
                                      <p:nvPr/>
                                    </p:nvGrpSpPr>
                                    <p:grpSpPr>
                                      <a:xfrm>
                                        <a:off x="2555631" y="2391508"/>
                                        <a:ext cx="7057292" cy="2512611"/>
                                        <a:chOff x="2555631" y="2391508"/>
                                        <a:chExt cx="7057292" cy="2512611"/>
                                      </a:xfrm>
                                    </p:grpSpPr>
                                    <p:grpSp>
                                      <p:nvGrpSpPr>
                                        <p:cNvPr id="40" name="Group 39"/>
                                        <p:cNvGrpSpPr/>
                                        <p:nvPr/>
                                      </p:nvGrpSpPr>
                                      <p:grpSpPr>
                                        <a:xfrm>
                                          <a:off x="2555631" y="2391508"/>
                                          <a:ext cx="7057292" cy="2512611"/>
                                          <a:chOff x="2555631" y="2391508"/>
                                          <a:chExt cx="7057292" cy="2512611"/>
                                        </a:xfrm>
                                      </p:grpSpPr>
                                      <p:grpSp>
                                        <p:nvGrpSpPr>
                                          <p:cNvPr id="36" name="Group 35"/>
                                          <p:cNvGrpSpPr/>
                                          <p:nvPr/>
                                        </p:nvGrpSpPr>
                                        <p:grpSpPr>
                                          <a:xfrm>
                                            <a:off x="2555631" y="2391508"/>
                                            <a:ext cx="7057292" cy="2512611"/>
                                            <a:chOff x="2555631" y="2391508"/>
                                            <a:chExt cx="7057292" cy="2512611"/>
                                          </a:xfrm>
                                        </p:grpSpPr>
                                        <p:grpSp>
                                          <p:nvGrpSpPr>
                                            <p:cNvPr id="33" name="Group 32"/>
                                            <p:cNvGrpSpPr/>
                                            <p:nvPr/>
                                          </p:nvGrpSpPr>
                                          <p:grpSpPr>
                                            <a:xfrm>
                                              <a:off x="2555631" y="2391508"/>
                                              <a:ext cx="7057292" cy="2512611"/>
                                              <a:chOff x="2555631" y="2391508"/>
                                              <a:chExt cx="7057292" cy="2512611"/>
                                            </a:xfrm>
                                          </p:grpSpPr>
                                          <p:grpSp>
                                            <p:nvGrpSpPr>
                                              <p:cNvPr id="31" name="Group 30"/>
                                              <p:cNvGrpSpPr/>
                                              <p:nvPr/>
                                            </p:nvGrpSpPr>
                                            <p:grpSpPr>
                                              <a:xfrm>
                                                <a:off x="2555631" y="2391508"/>
                                                <a:ext cx="7057292" cy="2512611"/>
                                                <a:chOff x="2555631" y="2391508"/>
                                                <a:chExt cx="7057292" cy="2512611"/>
                                              </a:xfrm>
                                            </p:grpSpPr>
                                            <p:grpSp>
                                              <p:nvGrpSpPr>
                                                <p:cNvPr id="29" name="Group 28"/>
                                                <p:cNvGrpSpPr/>
                                                <p:nvPr/>
                                              </p:nvGrpSpPr>
                                              <p:grpSpPr>
                                                <a:xfrm>
                                                  <a:off x="2555631" y="2391508"/>
                                                  <a:ext cx="7057292" cy="2512611"/>
                                                  <a:chOff x="2555631" y="2391508"/>
                                                  <a:chExt cx="7057292" cy="2512611"/>
                                                </a:xfrm>
                                              </p:grpSpPr>
                                              <p:grpSp>
                                                <p:nvGrpSpPr>
                                                  <p:cNvPr id="26" name="Group 25"/>
                                                  <p:cNvGrpSpPr/>
                                                  <p:nvPr/>
                                                </p:nvGrpSpPr>
                                                <p:grpSpPr>
                                                  <a:xfrm>
                                                    <a:off x="2555631" y="2391508"/>
                                                    <a:ext cx="7057292" cy="2512611"/>
                                                    <a:chOff x="2555631" y="2391508"/>
                                                    <a:chExt cx="7057292" cy="2512611"/>
                                                  </a:xfrm>
                                                </p:grpSpPr>
                                                <p:grpSp>
                                                  <p:nvGrpSpPr>
                                                    <p:cNvPr id="24" name="Group 23"/>
                                                    <p:cNvGrpSpPr/>
                                                    <p:nvPr/>
                                                  </p:nvGrpSpPr>
                                                  <p:grpSpPr>
                                                    <a:xfrm>
                                                      <a:off x="2555631" y="2391508"/>
                                                      <a:ext cx="7057292" cy="2512611"/>
                                                      <a:chOff x="2555631" y="2391508"/>
                                                      <a:chExt cx="7057292" cy="2512611"/>
                                                    </a:xfrm>
                                                  </p:grpSpPr>
                                                  <p:grpSp>
                                                    <p:nvGrpSpPr>
                                                      <p:cNvPr id="22" name="Group 21"/>
                                                      <p:cNvGrpSpPr/>
                                                      <p:nvPr/>
                                                    </p:nvGrpSpPr>
                                                    <p:grpSpPr>
                                                      <a:xfrm>
                                                        <a:off x="2555631" y="2391508"/>
                                                        <a:ext cx="7057292" cy="2512611"/>
                                                        <a:chOff x="2555631" y="2391508"/>
                                                        <a:chExt cx="7057292" cy="2512611"/>
                                                      </a:xfrm>
                                                    </p:grpSpPr>
                                                    <p:grpSp>
                                                      <p:nvGrpSpPr>
                                                        <p:cNvPr id="20" name="Group 19"/>
                                                        <p:cNvGrpSpPr/>
                                                        <p:nvPr/>
                                                      </p:nvGrpSpPr>
                                                      <p:grpSpPr>
                                                        <a:xfrm>
                                                          <a:off x="2555631" y="2391508"/>
                                                          <a:ext cx="7057292" cy="2512611"/>
                                                          <a:chOff x="2555631" y="2391508"/>
                                                          <a:chExt cx="7057292" cy="2512611"/>
                                                        </a:xfrm>
                                                      </p:grpSpPr>
                                                      <p:grpSp>
                                                        <p:nvGrpSpPr>
                                                          <p:cNvPr id="17" name="Group 16"/>
                                                          <p:cNvGrpSpPr/>
                                                          <p:nvPr/>
                                                        </p:nvGrpSpPr>
                                                        <p:grpSpPr>
                                                          <a:xfrm>
                                                            <a:off x="2555631" y="2391508"/>
                                                            <a:ext cx="7057292" cy="2512611"/>
                                                            <a:chOff x="2555631" y="2391508"/>
                                                            <a:chExt cx="7057292" cy="2512611"/>
                                                          </a:xfrm>
                                                        </p:grpSpPr>
                                                        <p:grpSp>
                                                          <p:nvGrpSpPr>
                                                            <p:cNvPr id="15" name="Group 14"/>
                                                            <p:cNvGrpSpPr/>
                                                            <p:nvPr/>
                                                          </p:nvGrpSpPr>
                                                          <p:grpSpPr>
                                                            <a:xfrm>
                                                              <a:off x="2555631" y="2391508"/>
                                                              <a:ext cx="7057292" cy="2512611"/>
                                                              <a:chOff x="2555631" y="2391508"/>
                                                              <a:chExt cx="7057292" cy="2512611"/>
                                                            </a:xfrm>
                                                          </p:grpSpPr>
                                                          <p:grpSp>
                                                            <p:nvGrpSpPr>
                                                              <p:cNvPr id="6" name="Group 5"/>
                                                              <p:cNvGrpSpPr/>
                                                              <p:nvPr/>
                                                            </p:nvGrpSpPr>
                                                            <p:grpSpPr>
                                                              <a:xfrm>
                                                                <a:off x="2555631" y="2391508"/>
                                                                <a:ext cx="7057292" cy="2500923"/>
                                                                <a:chOff x="2555631" y="2391508"/>
                                                                <a:chExt cx="7057292" cy="2500923"/>
                                                              </a:xfrm>
                                                            </p:grpSpPr>
                                                            <p:pic>
                                                              <p:nvPicPr>
                                                                <p:cNvPr id="4" name="Picture 3" descr="Labels for the various parts of the Apollo spacecraft" title="Apollo Spacecraft Diagram"/>
                                                                <p:cNvPicPr>
                                                                  <a:picLocks noChangeAspect="1"/>
                                                                </p:cNvPicPr>
                                                                <p:nvPr/>
                                                              </p:nvPicPr>
                                                              <p:blipFill rotWithShape="1">
                                                                <a:blip r:embed="rId3">
                                                                  <a:extLst>
                                                                    <a:ext uri="{28A0092B-C50C-407E-A947-70E740481C1C}">
                                                                      <a14:useLocalDpi xmlns:a14="http://schemas.microsoft.com/office/drawing/2010/main" val="0"/>
                                                                    </a:ext>
                                                                  </a:extLst>
                                                                </a:blip>
                                                                <a:srcRect l="11078" t="18843" r="8124" b="33848"/>
                                                                <a:stretch/>
                                                              </p:blipFill>
                                                              <p:spPr>
                                                                <a:xfrm>
                                                                  <a:off x="2555631" y="2391508"/>
                                                                  <a:ext cx="7057292" cy="2500923"/>
                                                                </a:xfrm>
                                                                <a:prstGeom prst="rect">
                                                                  <a:avLst/>
                                                                </a:prstGeom>
                                                              </p:spPr>
                                                            </p:pic>
                                                            <p:sp>
                                                              <p:nvSpPr>
                                                                <p:cNvPr id="5" name="Rectangle 4"/>
                                                                <p:cNvSpPr/>
                                                                <p:nvPr/>
                                                              </p:nvSpPr>
                                                              <p:spPr>
                                                                <a:xfrm>
                                                                  <a:off x="3212779" y="2391510"/>
                                                                  <a:ext cx="5110606"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1712" y="2594706"/>
                                                                  <a:ext cx="2047303"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59465" y="2520461"/>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4827915">
                                                                  <a:off x="5649051" y="2621669"/>
                                                                  <a:ext cx="420720"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8757795" y="2391508"/>
                                                                <a:ext cx="855128" cy="2579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59446" y="4521166"/>
                                                                <a:ext cx="889507"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Engine Bell</a:t>
                                                                </a:r>
                                                              </a:p>
                                                            </p:txBody>
                                                          </p:sp>
                                                        </p:grpSp>
                                                        <p:sp>
                                                          <p:nvSpPr>
                                                            <p:cNvPr id="16" name="Rectangle 15"/>
                                                            <p:cNvSpPr/>
                                                            <p:nvPr/>
                                                          </p:nvSpPr>
                                                          <p:spPr>
                                                            <a:xfrm rot="4189037">
                                                              <a:off x="4337556" y="2506278"/>
                                                              <a:ext cx="420720" cy="3388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3896559" y="2594706"/>
                                                            <a:ext cx="420720" cy="1255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rot="20902164">
                                                          <a:off x="3479628" y="2633784"/>
                                                          <a:ext cx="284092" cy="151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7894813">
                                                        <a:off x="2989242" y="2642396"/>
                                                        <a:ext cx="378886" cy="178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rot="5400000">
                                                      <a:off x="2642583" y="3149928"/>
                                                      <a:ext cx="514504" cy="657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5438691" y="4439137"/>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44292" y="4652205"/>
                                                    <a:ext cx="420720" cy="2402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rot="1942793">
                                                  <a:off x="5527359" y="4186530"/>
                                                  <a:ext cx="420720"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5159465" y="4798646"/>
                                                <a:ext cx="209704" cy="93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Parallelogram 33"/>
                                            <p:cNvSpPr/>
                                            <p:nvPr/>
                                          </p:nvSpPr>
                                          <p:spPr>
                                            <a:xfrm>
                                              <a:off x="5115516" y="4423507"/>
                                              <a:ext cx="238022" cy="15630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5128204" y="4099165"/>
                                            <a:ext cx="108104" cy="2930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5159464" y="4204675"/>
                                          <a:ext cx="143555" cy="1875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rot="2134116">
                                        <a:off x="5963765" y="2626047"/>
                                        <a:ext cx="322659" cy="4461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rot="656070" flipH="1">
                                      <a:off x="5152616" y="2713574"/>
                                      <a:ext cx="187969" cy="2020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1" name="Rectangle 50"/>
                                <p:cNvSpPr/>
                                <p:nvPr/>
                              </p:nvSpPr>
                              <p:spPr>
                                <a:xfrm>
                                  <a:off x="8980861" y="2659274"/>
                                  <a:ext cx="568092"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8893498" y="2808975"/>
                                <a:ext cx="261878" cy="453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p:cNvCxnSpPr/>
                            <p:nvPr/>
                          </p:nvCxnSpPr>
                          <p:spPr>
                            <a:xfrm flipH="1">
                              <a:off x="8757137" y="2750622"/>
                              <a:ext cx="267300" cy="19908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p:cNvCxnSpPr/>
                            <p:nvPr/>
                          </p:nvCxnSpPr>
                          <p:spPr>
                            <a:xfrm flipH="1" flipV="1">
                              <a:off x="9024436" y="4324182"/>
                              <a:ext cx="1" cy="2860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47" name="Rectangle 46"/>
                          <p:cNvSpPr/>
                          <p:nvPr/>
                        </p:nvSpPr>
                        <p:spPr>
                          <a:xfrm>
                            <a:off x="6834534" y="4749702"/>
                            <a:ext cx="781538" cy="382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0" name="Rectangle 49"/>
                          <p:cNvSpPr/>
                          <p:nvPr/>
                        </p:nvSpPr>
                        <p:spPr>
                          <a:xfrm>
                            <a:off x="8873155" y="2419050"/>
                            <a:ext cx="739767" cy="317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High-Gain Antenna</a:t>
                            </a:r>
                          </a:p>
                        </p:txBody>
                      </p:sp>
                      <p:sp>
                        <p:nvSpPr>
                          <p:cNvPr id="55" name="Rectangle 54"/>
                          <p:cNvSpPr/>
                          <p:nvPr/>
                        </p:nvSpPr>
                        <p:spPr>
                          <a:xfrm>
                            <a:off x="5454320" y="4736122"/>
                            <a:ext cx="781538" cy="2657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sp>
                        <p:nvSpPr>
                          <p:cNvPr id="56" name="Rectangle 55"/>
                          <p:cNvSpPr/>
                          <p:nvPr/>
                        </p:nvSpPr>
                        <p:spPr>
                          <a:xfrm>
                            <a:off x="4165738" y="2410766"/>
                            <a:ext cx="705574" cy="263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Thrusters</a:t>
                            </a:r>
                          </a:p>
                        </p:txBody>
                      </p:sp>
                    </p:grpSp>
                    <p:cxnSp>
                      <p:nvCxnSpPr>
                        <p:cNvPr id="69" name="Straight Arrow Connector 68"/>
                        <p:cNvCxnSpPr/>
                        <p:nvPr/>
                      </p:nvCxnSpPr>
                      <p:spPr>
                        <a:xfrm flipH="1" flipV="1">
                          <a:off x="6944042" y="4324182"/>
                          <a:ext cx="197889" cy="5213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flipH="1" flipV="1">
                          <a:off x="5201798" y="4798647"/>
                          <a:ext cx="276879" cy="6525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79" name="Straight Arrow Connector 78"/>
                      <p:cNvCxnSpPr/>
                      <p:nvPr/>
                    </p:nvCxnSpPr>
                    <p:spPr>
                      <a:xfrm>
                        <a:off x="4629000" y="2628457"/>
                        <a:ext cx="233574" cy="7564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
                  <p:nvSpPr>
                    <p:cNvPr id="37" name="Parallelogram 36"/>
                    <p:cNvSpPr/>
                    <p:nvPr/>
                  </p:nvSpPr>
                  <p:spPr>
                    <a:xfrm rot="16200000">
                      <a:off x="5055397" y="4136803"/>
                      <a:ext cx="351690" cy="143553"/>
                    </a:xfrm>
                    <a:prstGeom prst="parallelogram">
                      <a:avLst>
                        <a:gd name="adj" fmla="val 5041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p:cNvSpPr/>
                  <p:nvPr/>
                </p:nvSpPr>
                <p:spPr>
                  <a:xfrm>
                    <a:off x="3269142" y="4900243"/>
                    <a:ext cx="1137624" cy="221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Descent Stage</a:t>
                    </a:r>
                  </a:p>
                </p:txBody>
              </p:sp>
              <p:sp>
                <p:nvSpPr>
                  <p:cNvPr id="88" name="Rectangle 87"/>
                  <p:cNvSpPr/>
                  <p:nvPr/>
                </p:nvSpPr>
                <p:spPr>
                  <a:xfrm>
                    <a:off x="4475539" y="4917133"/>
                    <a:ext cx="948688" cy="20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Ascent Stage</a:t>
                    </a:r>
                  </a:p>
                </p:txBody>
              </p:sp>
            </p:grpSp>
            <p:sp>
              <p:nvSpPr>
                <p:cNvPr id="94" name="Rectangle 93"/>
                <p:cNvSpPr/>
                <p:nvPr/>
              </p:nvSpPr>
              <p:spPr>
                <a:xfrm>
                  <a:off x="5091780" y="1716445"/>
                  <a:ext cx="1882067" cy="295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Command Module</a:t>
                  </a:r>
                </a:p>
              </p:txBody>
            </p:sp>
            <p:sp>
              <p:nvSpPr>
                <p:cNvPr id="95" name="Rectangle 94"/>
                <p:cNvSpPr/>
                <p:nvPr/>
              </p:nvSpPr>
              <p:spPr>
                <a:xfrm>
                  <a:off x="7461619" y="1721221"/>
                  <a:ext cx="1527359" cy="316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Century Gothic" panose="020B0502020202020204" pitchFamily="34" charset="0"/>
                    </a:rPr>
                    <a:t>Service Module</a:t>
                  </a:r>
                </a:p>
              </p:txBody>
            </p:sp>
            <p:sp>
              <p:nvSpPr>
                <p:cNvPr id="96" name="Left Bracket 95"/>
                <p:cNvSpPr/>
                <p:nvPr/>
              </p:nvSpPr>
              <p:spPr>
                <a:xfrm rot="5400000">
                  <a:off x="8050035" y="854064"/>
                  <a:ext cx="211200" cy="260310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7" name="Left Bracket 96"/>
                <p:cNvSpPr/>
                <p:nvPr/>
              </p:nvSpPr>
              <p:spPr>
                <a:xfrm rot="5400000">
                  <a:off x="5937422" y="1445725"/>
                  <a:ext cx="218485" cy="1427078"/>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00" name="Rectangle 99"/>
              <p:cNvSpPr/>
              <p:nvPr/>
            </p:nvSpPr>
            <p:spPr>
              <a:xfrm>
                <a:off x="992895" y="1849423"/>
                <a:ext cx="10356714" cy="50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101"/>
            <p:cNvSpPr/>
            <p:nvPr/>
          </p:nvSpPr>
          <p:spPr>
            <a:xfrm>
              <a:off x="1900232" y="1970618"/>
              <a:ext cx="2738417" cy="26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Aquarius Lunar Module</a:t>
              </a:r>
            </a:p>
          </p:txBody>
        </p:sp>
        <p:sp>
          <p:nvSpPr>
            <p:cNvPr id="103" name="Rectangle 102"/>
            <p:cNvSpPr/>
            <p:nvPr/>
          </p:nvSpPr>
          <p:spPr>
            <a:xfrm>
              <a:off x="6700090" y="1969193"/>
              <a:ext cx="1137292" cy="2610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entury Gothic" panose="020B0502020202020204" pitchFamily="34" charset="0"/>
                </a:rPr>
                <a:t>Odyssey</a:t>
              </a:r>
            </a:p>
          </p:txBody>
        </p:sp>
      </p:grpSp>
      <p:sp>
        <p:nvSpPr>
          <p:cNvPr id="9" name="Title 8" hidden="1"/>
          <p:cNvSpPr>
            <a:spLocks noGrp="1"/>
          </p:cNvSpPr>
          <p:nvPr>
            <p:ph type="title"/>
          </p:nvPr>
        </p:nvSpPr>
        <p:spPr/>
        <p:txBody>
          <a:bodyPr/>
          <a:lstStyle/>
          <a:p>
            <a:r>
              <a:rPr lang="en-US" dirty="0"/>
              <a:t>Apollo Spacecraft Design</a:t>
            </a:r>
          </a:p>
        </p:txBody>
      </p:sp>
    </p:spTree>
    <p:extLst>
      <p:ext uri="{BB962C8B-B14F-4D97-AF65-F5344CB8AC3E}">
        <p14:creationId xmlns:p14="http://schemas.microsoft.com/office/powerpoint/2010/main" val="275045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at the Moon looked like from Earth on what would have been Apollo 13's landing date (April 15, 1970)" title="Moon Phase on April 15, 1970"/>
          <p:cNvPicPr>
            <a:picLocks noChangeAspect="1"/>
          </p:cNvPicPr>
          <p:nvPr/>
        </p:nvPicPr>
        <p:blipFill rotWithShape="1">
          <a:blip r:embed="rId3">
            <a:extLst>
              <a:ext uri="{28A0092B-C50C-407E-A947-70E740481C1C}">
                <a14:useLocalDpi xmlns:a14="http://schemas.microsoft.com/office/drawing/2010/main" val="0"/>
              </a:ext>
            </a:extLst>
          </a:blip>
          <a:srcRect l="22820" t="672" r="22886" b="379"/>
          <a:stretch/>
        </p:blipFill>
        <p:spPr>
          <a:xfrm>
            <a:off x="2977888" y="103555"/>
            <a:ext cx="6236225" cy="6228861"/>
          </a:xfrm>
          <a:prstGeom prst="ellipse">
            <a:avLst/>
          </a:prstGeom>
        </p:spPr>
      </p:pic>
      <p:sp>
        <p:nvSpPr>
          <p:cNvPr id="5" name="TextBox 4"/>
          <p:cNvSpPr txBox="1"/>
          <p:nvPr/>
        </p:nvSpPr>
        <p:spPr>
          <a:xfrm>
            <a:off x="4193844" y="6312910"/>
            <a:ext cx="3804313" cy="492443"/>
          </a:xfrm>
          <a:prstGeom prst="rect">
            <a:avLst/>
          </a:prstGeom>
          <a:noFill/>
        </p:spPr>
        <p:txBody>
          <a:bodyPr wrap="square" rtlCol="0">
            <a:spAutoFit/>
          </a:bodyPr>
          <a:lstStyle/>
          <a:p>
            <a:r>
              <a:rPr lang="en-US" sz="2600" dirty="0">
                <a:latin typeface="Century Gothic" panose="020B0502020202020204" pitchFamily="34" charset="0"/>
              </a:rPr>
              <a:t>Moon on April 15, 1970</a:t>
            </a:r>
          </a:p>
        </p:txBody>
      </p:sp>
      <p:sp>
        <p:nvSpPr>
          <p:cNvPr id="4" name="Title 3" hidden="1"/>
          <p:cNvSpPr>
            <a:spLocks noGrp="1"/>
          </p:cNvSpPr>
          <p:nvPr>
            <p:ph type="title"/>
          </p:nvPr>
        </p:nvSpPr>
        <p:spPr/>
        <p:txBody>
          <a:bodyPr/>
          <a:lstStyle/>
          <a:p>
            <a:r>
              <a:rPr lang="en-US" dirty="0"/>
              <a:t>Moon Phase on April 15, 1970</a:t>
            </a:r>
          </a:p>
        </p:txBody>
      </p:sp>
    </p:spTree>
    <p:extLst>
      <p:ext uri="{BB962C8B-B14F-4D97-AF65-F5344CB8AC3E}">
        <p14:creationId xmlns:p14="http://schemas.microsoft.com/office/powerpoint/2010/main" val="399616526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16888</TotalTime>
  <Words>7055</Words>
  <Application>Microsoft Office PowerPoint</Application>
  <PresentationFormat>Widescreen</PresentationFormat>
  <Paragraphs>378</Paragraphs>
  <Slides>39</Slides>
  <Notes>39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Century Gothic</vt:lpstr>
      <vt:lpstr>Office Theme</vt:lpstr>
      <vt:lpstr>Apollo 13</vt:lpstr>
      <vt:lpstr>NASA Press Releases</vt:lpstr>
      <vt:lpstr>Apollo 13 Review Board Report</vt:lpstr>
      <vt:lpstr>Overview</vt:lpstr>
      <vt:lpstr>Apollo 12 Landing Site</vt:lpstr>
      <vt:lpstr>Launch</vt:lpstr>
      <vt:lpstr>Saturn V Size Comparison</vt:lpstr>
      <vt:lpstr>Apollo Spacecraft Design</vt:lpstr>
      <vt:lpstr>Moon Phase on April 15, 1970</vt:lpstr>
      <vt:lpstr>Friendly banter between the crew</vt:lpstr>
      <vt:lpstr>Onboard TV Broadcast</vt:lpstr>
      <vt:lpstr>Pete Conrad stepping on the lunar surface</vt:lpstr>
      <vt:lpstr>“Houston, we’ve had a problem.”</vt:lpstr>
      <vt:lpstr>Explosion</vt:lpstr>
      <vt:lpstr>Venting into Space</vt:lpstr>
      <vt:lpstr>Splashdown</vt:lpstr>
      <vt:lpstr>Shift Change</vt:lpstr>
      <vt:lpstr>Aquarius, the Lifeboat</vt:lpstr>
      <vt:lpstr>Apollo Mission Simulator</vt:lpstr>
      <vt:lpstr>Jury-rigged Air Filter</vt:lpstr>
      <vt:lpstr>Return to Earth</vt:lpstr>
      <vt:lpstr>Return to Earth</vt:lpstr>
      <vt:lpstr>Splashdown - Astronauts</vt:lpstr>
      <vt:lpstr>Splashdown – Mission Control</vt:lpstr>
      <vt:lpstr>Ticker Tape Parade</vt:lpstr>
      <vt:lpstr>Lunar Impact of S-IVB Rocket Stage</vt:lpstr>
      <vt:lpstr>Grumman’s Mock Invoice</vt:lpstr>
      <vt:lpstr>Apollo 13 Review Board Members</vt:lpstr>
      <vt:lpstr>Oxygen Tank No. 2 Findings</vt:lpstr>
      <vt:lpstr>By the Numbers</vt:lpstr>
      <vt:lpstr>Apollo 13 Mirror</vt:lpstr>
      <vt:lpstr>Apollo 12 Command Module</vt:lpstr>
      <vt:lpstr>More Info</vt:lpstr>
      <vt:lpstr>Apollo Landing Sites</vt:lpstr>
      <vt:lpstr>Apollo 11 Traverses</vt:lpstr>
      <vt:lpstr>Apollo 12 Traverses</vt:lpstr>
      <vt:lpstr>Apollo 17 Traverses</vt:lpstr>
      <vt:lpstr>JFK’s Speech</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Staci T</dc:creator>
  <cp:lastModifiedBy>Tiedeken, Staci L. (GSFC-690.0)[ADNET SYSTEMS INC]</cp:lastModifiedBy>
  <cp:revision>366</cp:revision>
  <dcterms:created xsi:type="dcterms:W3CDTF">2019-04-27T20:19:51Z</dcterms:created>
  <dcterms:modified xsi:type="dcterms:W3CDTF">2023-01-03T20:56:24Z</dcterms:modified>
</cp:coreProperties>
</file>