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35"/>
  </p:notesMasterIdLst>
  <p:sldIdLst>
    <p:sldId id="258" r:id="rId2"/>
    <p:sldId id="262" r:id="rId3"/>
    <p:sldId id="307" r:id="rId4"/>
    <p:sldId id="261" r:id="rId5"/>
    <p:sldId id="291" r:id="rId6"/>
    <p:sldId id="290" r:id="rId7"/>
    <p:sldId id="295" r:id="rId8"/>
    <p:sldId id="280" r:id="rId9"/>
    <p:sldId id="306" r:id="rId10"/>
    <p:sldId id="309" r:id="rId11"/>
    <p:sldId id="308" r:id="rId12"/>
    <p:sldId id="302" r:id="rId13"/>
    <p:sldId id="285" r:id="rId14"/>
    <p:sldId id="301" r:id="rId15"/>
    <p:sldId id="303" r:id="rId16"/>
    <p:sldId id="296" r:id="rId17"/>
    <p:sldId id="287" r:id="rId18"/>
    <p:sldId id="304" r:id="rId19"/>
    <p:sldId id="297" r:id="rId20"/>
    <p:sldId id="300" r:id="rId21"/>
    <p:sldId id="270" r:id="rId22"/>
    <p:sldId id="278" r:id="rId23"/>
    <p:sldId id="279" r:id="rId24"/>
    <p:sldId id="274" r:id="rId25"/>
    <p:sldId id="286" r:id="rId26"/>
    <p:sldId id="266" r:id="rId27"/>
    <p:sldId id="281" r:id="rId28"/>
    <p:sldId id="272" r:id="rId29"/>
    <p:sldId id="267" r:id="rId30"/>
    <p:sldId id="298" r:id="rId31"/>
    <p:sldId id="265" r:id="rId32"/>
    <p:sldId id="294" r:id="rId33"/>
    <p:sldId id="289"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86764" autoAdjust="0"/>
  </p:normalViewPr>
  <p:slideViewPr>
    <p:cSldViewPr snapToGrid="0">
      <p:cViewPr varScale="1">
        <p:scale>
          <a:sx n="99" d="100"/>
          <a:sy n="99" d="100"/>
        </p:scale>
        <p:origin x="942" y="78"/>
      </p:cViewPr>
      <p:guideLst/>
    </p:cSldViewPr>
  </p:slideViewPr>
  <p:notesTextViewPr>
    <p:cViewPr>
      <p:scale>
        <a:sx n="1" d="1"/>
        <a:sy n="1" d="1"/>
      </p:scale>
      <p:origin x="0" y="-354"/>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0C3662-0B42-43C1-9ADA-6420492C40C4}" type="datetimeFigureOut">
              <a:rPr lang="en-US" smtClean="0"/>
              <a:t>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5AAB96-40DE-4BDD-8D7D-DC35DB9F27B9}" type="slidenum">
              <a:rPr lang="en-US" smtClean="0"/>
              <a:t>‹#›</a:t>
            </a:fld>
            <a:endParaRPr lang="en-US"/>
          </a:p>
        </p:txBody>
      </p:sp>
    </p:spTree>
    <p:extLst>
      <p:ext uri="{BB962C8B-B14F-4D97-AF65-F5344CB8AC3E}">
        <p14:creationId xmlns:p14="http://schemas.microsoft.com/office/powerpoint/2010/main" val="419455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-Image source: </a:t>
            </a:r>
            <a:r>
              <a:rPr lang="en-US" i="1" dirty="0"/>
              <a:t>https://www.lpi.usra.edu/resources/apollopanoramas/pans/?pan=JSC2011e118358</a:t>
            </a:r>
          </a:p>
          <a:p>
            <a:r>
              <a:rPr lang="en-US" sz="1200" b="0" i="0" kern="1200" dirty="0">
                <a:solidFill>
                  <a:schemeClr val="tx1"/>
                </a:solidFill>
                <a:effectLst/>
                <a:latin typeface="+mn-lt"/>
                <a:ea typeface="+mn-ea"/>
                <a:cs typeface="+mn-cs"/>
              </a:rPr>
              <a:t>-</a:t>
            </a:r>
            <a:r>
              <a:rPr lang="en-US" dirty="0"/>
              <a:t>For mission</a:t>
            </a:r>
            <a:r>
              <a:rPr lang="en-US" baseline="0" dirty="0"/>
              <a:t> patch image, see </a:t>
            </a:r>
            <a:r>
              <a:rPr lang="en-US" i="1" baseline="0" dirty="0"/>
              <a:t>https://history.nasa.gov/apollo_patches.html</a:t>
            </a:r>
          </a:p>
          <a:p>
            <a:r>
              <a:rPr lang="en-US" sz="1200" b="0" i="0" kern="1200" dirty="0">
                <a:solidFill>
                  <a:schemeClr val="tx1"/>
                </a:solidFill>
                <a:effectLst/>
                <a:latin typeface="+mn-lt"/>
                <a:ea typeface="+mn-ea"/>
                <a:cs typeface="+mn-cs"/>
              </a:rPr>
              <a:t>-Note that the Apollo 12 mission patch has four stars</a:t>
            </a:r>
            <a:r>
              <a:rPr lang="en-US" sz="1200" b="0" i="0" kern="1200" baseline="0" dirty="0">
                <a:solidFill>
                  <a:schemeClr val="tx1"/>
                </a:solidFill>
                <a:effectLst/>
                <a:latin typeface="+mn-lt"/>
                <a:ea typeface="+mn-ea"/>
                <a:cs typeface="+mn-cs"/>
              </a:rPr>
              <a:t> – the extra star was added in honor of astronaut C.C. Williams who would have been the lunar module pilot on Apollo 12 had he lived (he died on Oct. 5, 1967 when the plane he was flying experienced a mechanical failure and crashed). </a:t>
            </a:r>
          </a:p>
          <a:p>
            <a:r>
              <a:rPr lang="en-US" i="0" baseline="0" dirty="0"/>
              <a:t>-Tips:</a:t>
            </a:r>
            <a:endParaRPr lang="en-US"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You do not need to use everything in this presentation!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Feel</a:t>
            </a:r>
            <a:r>
              <a:rPr lang="en-US" baseline="0" dirty="0"/>
              <a:t> free to alter/edit this presentation to fit your specific needs/audience</a:t>
            </a:r>
          </a:p>
          <a:p>
            <a:r>
              <a:rPr lang="en-US" i="0" baseline="0" dirty="0"/>
              <a:t>-</a:t>
            </a:r>
            <a:r>
              <a:rPr lang="en-US" sz="1200" b="0" i="0" kern="1200" baseline="0" dirty="0">
                <a:solidFill>
                  <a:schemeClr val="tx1"/>
                </a:solidFill>
                <a:effectLst/>
                <a:latin typeface="+mn-lt"/>
                <a:ea typeface="+mn-ea"/>
                <a:cs typeface="+mn-cs"/>
              </a:rPr>
              <a:t>I</a:t>
            </a:r>
            <a:r>
              <a:rPr lang="en-US" sz="1200" b="0" i="0" kern="1200" dirty="0">
                <a:solidFill>
                  <a:schemeClr val="tx1"/>
                </a:solidFill>
                <a:effectLst/>
                <a:latin typeface="+mn-lt"/>
                <a:ea typeface="+mn-ea"/>
                <a:cs typeface="+mn-cs"/>
              </a:rPr>
              <a:t>f you have any questions, please contact presentation author Staci Tiedeken (staci.l.tiedeken@nasa.gov, NASA GSFC)</a:t>
            </a:r>
            <a:endParaRPr lang="en-US" i="0" baseline="0" dirty="0"/>
          </a:p>
          <a:p>
            <a:r>
              <a:rPr lang="en-US" i="0" baseline="0" dirty="0"/>
              <a:t>-Updated January 2023</a:t>
            </a:r>
          </a:p>
        </p:txBody>
      </p:sp>
      <p:sp>
        <p:nvSpPr>
          <p:cNvPr id="4" name="Slide Number Placeholder 3"/>
          <p:cNvSpPr>
            <a:spLocks noGrp="1"/>
          </p:cNvSpPr>
          <p:nvPr>
            <p:ph type="sldNum" sz="quarter" idx="10"/>
          </p:nvPr>
        </p:nvSpPr>
        <p:spPr/>
        <p:txBody>
          <a:bodyPr/>
          <a:lstStyle/>
          <a:p>
            <a:fld id="{7A5AAB96-40DE-4BDD-8D7D-DC35DB9F27B9}" type="slidenum">
              <a:rPr lang="en-US" smtClean="0"/>
              <a:t>1</a:t>
            </a:fld>
            <a:endParaRPr lang="en-US"/>
          </a:p>
        </p:txBody>
      </p:sp>
    </p:spTree>
    <p:extLst>
      <p:ext uri="{BB962C8B-B14F-4D97-AF65-F5344CB8AC3E}">
        <p14:creationId xmlns:p14="http://schemas.microsoft.com/office/powerpoint/2010/main" val="1905085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-Image credit: </a:t>
            </a:r>
            <a:r>
              <a:rPr lang="en-US" i="1" dirty="0"/>
              <a:t>NASA</a:t>
            </a:r>
            <a:r>
              <a:rPr lang="en-US" i="1" baseline="0" dirty="0"/>
              <a:t> </a:t>
            </a:r>
            <a:r>
              <a:rPr lang="en-US" i="0" baseline="0" dirty="0"/>
              <a:t>(</a:t>
            </a:r>
            <a:r>
              <a:rPr lang="en-US" i="0" dirty="0"/>
              <a:t>Source: </a:t>
            </a:r>
            <a:r>
              <a:rPr lang="en-US" i="1" dirty="0"/>
              <a:t>Eric M. Jones;</a:t>
            </a:r>
            <a:r>
              <a:rPr lang="en-US" i="1" baseline="0" dirty="0"/>
              <a:t> https://www.hq.nasa.gov/alsj/a12/images12.html#6726</a:t>
            </a:r>
            <a:r>
              <a:rPr lang="en-US" i="0" baseline="0" dirty="0"/>
              <a:t>)</a:t>
            </a:r>
            <a:endParaRPr lang="en-US" i="1" dirty="0"/>
          </a:p>
          <a:p>
            <a:r>
              <a:rPr lang="en-US" i="0" baseline="0" dirty="0"/>
              <a:t>-</a:t>
            </a:r>
            <a:r>
              <a:rPr lang="en-US" sz="1200" b="0" i="0" kern="1200" dirty="0">
                <a:solidFill>
                  <a:schemeClr val="tx1"/>
                </a:solidFill>
                <a:effectLst/>
                <a:latin typeface="+mn-lt"/>
                <a:ea typeface="+mn-ea"/>
                <a:cs typeface="+mn-cs"/>
              </a:rPr>
              <a:t>Al Bean stands on the top rung of the ladder with his hands on the porch rails. The TV camera is on the Modularized</a:t>
            </a:r>
            <a:r>
              <a:rPr lang="en-US" sz="1200" b="0" i="0" kern="1200" baseline="0" dirty="0">
                <a:solidFill>
                  <a:schemeClr val="tx1"/>
                </a:solidFill>
                <a:effectLst/>
                <a:latin typeface="+mn-lt"/>
                <a:ea typeface="+mn-ea"/>
                <a:cs typeface="+mn-cs"/>
              </a:rPr>
              <a:t> Equipment Stowage Assembly (</a:t>
            </a:r>
            <a:r>
              <a:rPr lang="en-US" sz="1200" b="0" i="0" kern="1200" dirty="0">
                <a:solidFill>
                  <a:schemeClr val="tx1"/>
                </a:solidFill>
                <a:effectLst/>
                <a:latin typeface="+mn-lt"/>
                <a:ea typeface="+mn-ea"/>
                <a:cs typeface="+mn-cs"/>
              </a:rPr>
              <a:t>MESA), at the lower left, pointed at the bottom of the ladder.</a:t>
            </a:r>
            <a:endParaRPr lang="en-US" i="1" dirty="0"/>
          </a:p>
        </p:txBody>
      </p:sp>
      <p:sp>
        <p:nvSpPr>
          <p:cNvPr id="4" name="Slide Number Placeholder 3"/>
          <p:cNvSpPr>
            <a:spLocks noGrp="1"/>
          </p:cNvSpPr>
          <p:nvPr>
            <p:ph type="sldNum" sz="quarter" idx="5"/>
          </p:nvPr>
        </p:nvSpPr>
        <p:spPr/>
        <p:txBody>
          <a:bodyPr/>
          <a:lstStyle/>
          <a:p>
            <a:fld id="{BBC85203-AFB5-4C5F-A739-A15855DE2D17}" type="slidenum">
              <a:rPr lang="en-US" smtClean="0"/>
              <a:t>10</a:t>
            </a:fld>
            <a:endParaRPr lang="en-US" dirty="0"/>
          </a:p>
        </p:txBody>
      </p:sp>
    </p:spTree>
    <p:extLst>
      <p:ext uri="{BB962C8B-B14F-4D97-AF65-F5344CB8AC3E}">
        <p14:creationId xmlns:p14="http://schemas.microsoft.com/office/powerpoint/2010/main" val="1204575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credits: </a:t>
            </a:r>
            <a:r>
              <a:rPr lang="en-US" i="1" dirty="0"/>
              <a:t>NASA</a:t>
            </a:r>
            <a:endParaRPr lang="en-US" i="0" dirty="0"/>
          </a:p>
          <a:p>
            <a:r>
              <a:rPr lang="en-US" i="0" dirty="0"/>
              <a:t>-Transcript</a:t>
            </a:r>
            <a:r>
              <a:rPr lang="en-US" i="0" baseline="0" dirty="0"/>
              <a:t> between Apollo 12 astronauts and Houston Mission Control (times are elapsed time after launch):</a:t>
            </a:r>
          </a:p>
          <a:p>
            <a:r>
              <a:rPr lang="en-US" sz="1200" b="1" i="0" kern="1200" dirty="0">
                <a:solidFill>
                  <a:schemeClr val="tx1"/>
                </a:solidFill>
                <a:effectLst/>
                <a:latin typeface="+mn-lt"/>
                <a:ea typeface="+mn-ea"/>
                <a:cs typeface="+mn-cs"/>
              </a:rPr>
              <a:t>112:37:07</a:t>
            </a:r>
            <a:r>
              <a:rPr lang="en-US" sz="1200" b="0" i="0" kern="1200" dirty="0">
                <a:solidFill>
                  <a:schemeClr val="tx1"/>
                </a:solidFill>
                <a:effectLst/>
                <a:latin typeface="+mn-lt"/>
                <a:ea typeface="+mn-ea"/>
                <a:cs typeface="+mn-cs"/>
              </a:rPr>
              <a:t> Conrad: Soon as we get done eating here, we'll get with it. We're pretty hungry.</a:t>
            </a:r>
          </a:p>
          <a:p>
            <a:r>
              <a:rPr lang="en-US" sz="1200" b="1" i="0" kern="1200" dirty="0">
                <a:solidFill>
                  <a:schemeClr val="tx1"/>
                </a:solidFill>
                <a:effectLst/>
                <a:latin typeface="+mn-lt"/>
                <a:ea typeface="+mn-ea"/>
                <a:cs typeface="+mn-cs"/>
              </a:rPr>
              <a:t>112:37:16</a:t>
            </a:r>
            <a:r>
              <a:rPr lang="en-US" sz="1200" b="0" i="0" kern="1200" dirty="0">
                <a:solidFill>
                  <a:schemeClr val="tx1"/>
                </a:solidFill>
                <a:effectLst/>
                <a:latin typeface="+mn-lt"/>
                <a:ea typeface="+mn-ea"/>
                <a:cs typeface="+mn-cs"/>
              </a:rPr>
              <a:t> Gibson: Roger, Intrepid. You deserve it. (Pause)</a:t>
            </a:r>
          </a:p>
          <a:p>
            <a:r>
              <a:rPr lang="en-US" sz="1200" b="1" i="0" kern="1200" dirty="0">
                <a:solidFill>
                  <a:schemeClr val="tx1"/>
                </a:solidFill>
                <a:effectLst/>
                <a:latin typeface="+mn-lt"/>
                <a:ea typeface="+mn-ea"/>
                <a:cs typeface="+mn-cs"/>
              </a:rPr>
              <a:t>112:37:24</a:t>
            </a:r>
            <a:r>
              <a:rPr lang="en-US" sz="1200" b="0" i="0" kern="1200" dirty="0">
                <a:solidFill>
                  <a:schemeClr val="tx1"/>
                </a:solidFill>
                <a:effectLst/>
                <a:latin typeface="+mn-lt"/>
                <a:ea typeface="+mn-ea"/>
                <a:cs typeface="+mn-cs"/>
              </a:rPr>
              <a:t> Gordon: This is Yankee Clipper. (Joking in response to Ed's "You deserve it.") No, they don't. Tell them to get to work.</a:t>
            </a:r>
          </a:p>
          <a:p>
            <a:r>
              <a:rPr lang="en-US" sz="1200" b="1" i="0" kern="1200" dirty="0">
                <a:solidFill>
                  <a:schemeClr val="tx1"/>
                </a:solidFill>
                <a:effectLst/>
                <a:latin typeface="+mn-lt"/>
                <a:ea typeface="+mn-ea"/>
                <a:cs typeface="+mn-cs"/>
              </a:rPr>
              <a:t>112:37:32</a:t>
            </a:r>
            <a:r>
              <a:rPr lang="en-US" sz="1200" b="0" i="0" kern="1200" dirty="0">
                <a:solidFill>
                  <a:schemeClr val="tx1"/>
                </a:solidFill>
                <a:effectLst/>
                <a:latin typeface="+mn-lt"/>
                <a:ea typeface="+mn-ea"/>
                <a:cs typeface="+mn-cs"/>
              </a:rPr>
              <a:t> Gibson: Roger, Clipper.</a:t>
            </a:r>
          </a:p>
          <a:p>
            <a:r>
              <a:rPr lang="en-US" sz="1200" b="1" i="0" kern="1200" dirty="0">
                <a:solidFill>
                  <a:schemeClr val="tx1"/>
                </a:solidFill>
                <a:effectLst/>
                <a:latin typeface="+mn-lt"/>
                <a:ea typeface="+mn-ea"/>
                <a:cs typeface="+mn-cs"/>
              </a:rPr>
              <a:t>112:37:36</a:t>
            </a:r>
            <a:r>
              <a:rPr lang="en-US" sz="1200" b="0" i="0" kern="1200" dirty="0">
                <a:solidFill>
                  <a:schemeClr val="tx1"/>
                </a:solidFill>
                <a:effectLst/>
                <a:latin typeface="+mn-lt"/>
                <a:ea typeface="+mn-ea"/>
                <a:cs typeface="+mn-cs"/>
              </a:rPr>
              <a:t> Gordon: For heaven's sakes, Ed, they're down there having all the fun, and you and I are doing all the work.</a:t>
            </a:r>
          </a:p>
          <a:p>
            <a:r>
              <a:rPr lang="en-US" sz="1200" b="1" i="0" kern="1200" dirty="0">
                <a:solidFill>
                  <a:schemeClr val="tx1"/>
                </a:solidFill>
                <a:effectLst/>
                <a:latin typeface="+mn-lt"/>
                <a:ea typeface="+mn-ea"/>
                <a:cs typeface="+mn-cs"/>
              </a:rPr>
              <a:t>112:37:44</a:t>
            </a:r>
            <a:r>
              <a:rPr lang="en-US" sz="1200" b="0" i="0" kern="1200" dirty="0">
                <a:solidFill>
                  <a:schemeClr val="tx1"/>
                </a:solidFill>
                <a:effectLst/>
                <a:latin typeface="+mn-lt"/>
                <a:ea typeface="+mn-ea"/>
                <a:cs typeface="+mn-cs"/>
              </a:rPr>
              <a:t> Gibson: They'll get with it soon, Clipper. (Long Pause)</a:t>
            </a:r>
          </a:p>
          <a:p>
            <a:r>
              <a:rPr lang="en-US" i="0" dirty="0"/>
              <a:t>-Source: </a:t>
            </a:r>
            <a:r>
              <a:rPr lang="en-US" i="1" dirty="0"/>
              <a:t>Eric M. Jones;</a:t>
            </a:r>
            <a:r>
              <a:rPr lang="en-US" i="1" baseline="0" dirty="0"/>
              <a:t> https://history.nasa.gov/alsj/a12/a12.postland.html</a:t>
            </a:r>
            <a:endParaRPr lang="en-US" i="1" dirty="0"/>
          </a:p>
        </p:txBody>
      </p:sp>
      <p:sp>
        <p:nvSpPr>
          <p:cNvPr id="4" name="Slide Number Placeholder 3"/>
          <p:cNvSpPr>
            <a:spLocks noGrp="1"/>
          </p:cNvSpPr>
          <p:nvPr>
            <p:ph type="sldNum" sz="quarter" idx="5"/>
          </p:nvPr>
        </p:nvSpPr>
        <p:spPr/>
        <p:txBody>
          <a:bodyPr/>
          <a:lstStyle/>
          <a:p>
            <a:fld id="{BBC85203-AFB5-4C5F-A739-A15855DE2D17}" type="slidenum">
              <a:rPr lang="en-US" smtClean="0"/>
              <a:t>11</a:t>
            </a:fld>
            <a:endParaRPr lang="en-US" dirty="0"/>
          </a:p>
        </p:txBody>
      </p:sp>
    </p:spTree>
    <p:extLst>
      <p:ext uri="{BB962C8B-B14F-4D97-AF65-F5344CB8AC3E}">
        <p14:creationId xmlns:p14="http://schemas.microsoft.com/office/powerpoint/2010/main" val="2210472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-Image credit: </a:t>
            </a:r>
            <a:r>
              <a:rPr lang="en-US" i="1" dirty="0"/>
              <a:t>NASA</a:t>
            </a:r>
            <a:r>
              <a:rPr lang="en-US" i="0" dirty="0"/>
              <a:t> </a:t>
            </a:r>
            <a:r>
              <a:rPr lang="en-US" i="0" dirty="0">
                <a:sym typeface="Wingdings" panose="05000000000000000000" pitchFamily="2" charset="2"/>
              </a:rPr>
              <a:t> A narrow angle Surveyor 3 TV picture of large twin boulders north of the spacecraft taken at 7:47 a.m. April 30, 1967.</a:t>
            </a:r>
            <a:endParaRPr lang="en-US" i="0"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prstClr val="black"/>
                </a:solidFill>
                <a:latin typeface="Century Gothic" panose="020B0502020202020204" pitchFamily="34" charset="0"/>
                <a:sym typeface="Wingdings" panose="05000000000000000000" pitchFamily="2" charset="2"/>
              </a:rPr>
              <a:t>-</a:t>
            </a:r>
            <a:r>
              <a:rPr lang="en-US" sz="1200" b="0" i="0" kern="1200" dirty="0">
                <a:solidFill>
                  <a:schemeClr val="tx1"/>
                </a:solidFill>
                <a:effectLst/>
                <a:latin typeface="+mn-lt"/>
                <a:ea typeface="+mn-ea"/>
                <a:cs typeface="+mn-cs"/>
              </a:rPr>
              <a:t>Surveyor 3, the second of 5 uncrewed explorers to land on the Moon, touched firmly down on the Ocean of Storms in April 1967.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-Its television camera took 6,000 photographs and a soil-mechanics/surface-sampler scoop performed a number of successful experiments.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-Its mission completed, Surveyor</a:t>
            </a:r>
            <a:r>
              <a:rPr lang="en-US" sz="1200" b="0" i="0" kern="1200" baseline="0" dirty="0">
                <a:solidFill>
                  <a:schemeClr val="tx1"/>
                </a:solidFill>
                <a:effectLst/>
                <a:latin typeface="+mn-lt"/>
                <a:ea typeface="+mn-ea"/>
                <a:cs typeface="+mn-cs"/>
              </a:rPr>
              <a:t> 3 </a:t>
            </a:r>
            <a:r>
              <a:rPr lang="en-US" sz="1200" b="0" i="0" kern="1200" dirty="0">
                <a:solidFill>
                  <a:schemeClr val="tx1"/>
                </a:solidFill>
                <a:effectLst/>
                <a:latin typeface="+mn-lt"/>
                <a:ea typeface="+mn-ea"/>
                <a:cs typeface="+mn-cs"/>
              </a:rPr>
              <a:t>rested quietly on the 13-degree slope of the 656-foot-diameter crater where it landed (unti</a:t>
            </a:r>
            <a:r>
              <a:rPr lang="en-US" sz="1200" b="0" i="0" kern="1200" baseline="0" dirty="0">
                <a:solidFill>
                  <a:schemeClr val="tx1"/>
                </a:solidFill>
                <a:effectLst/>
                <a:latin typeface="+mn-lt"/>
                <a:ea typeface="+mn-ea"/>
                <a:cs typeface="+mn-cs"/>
              </a:rPr>
              <a:t>l Apollo 12 astronauts visited it over two years later)</a:t>
            </a:r>
            <a:r>
              <a:rPr lang="en-US" sz="1200" b="0" i="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BBC85203-AFB5-4C5F-A739-A15855DE2D17}" type="slidenum">
              <a:rPr lang="en-US" smtClean="0"/>
              <a:t>12</a:t>
            </a:fld>
            <a:endParaRPr lang="en-US" dirty="0"/>
          </a:p>
        </p:txBody>
      </p:sp>
    </p:spTree>
    <p:extLst>
      <p:ext uri="{BB962C8B-B14F-4D97-AF65-F5344CB8AC3E}">
        <p14:creationId xmlns:p14="http://schemas.microsoft.com/office/powerpoint/2010/main" val="583643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-Image credit: </a:t>
            </a:r>
            <a:r>
              <a:rPr lang="en-US" i="1" dirty="0"/>
              <a:t>NASA</a:t>
            </a:r>
            <a:r>
              <a:rPr lang="en-US" i="0" dirty="0"/>
              <a:t> </a:t>
            </a:r>
            <a:r>
              <a:rPr lang="en-US" i="0" dirty="0">
                <a:sym typeface="Wingdings" panose="05000000000000000000" pitchFamily="2" charset="2"/>
              </a:rPr>
              <a:t> </a:t>
            </a:r>
            <a:r>
              <a:rPr lang="en-US" dirty="0"/>
              <a:t>This unusual photograph, taken during the second Apollo 12 EVA, shows two U.S. spacecraft on the surface of the Moon.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Apollo 12 Lunar Module (LM) is in the background. The uncrewed Surveyor 3 spacecraft is in the foreground.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the image, Conrad examines the Surveyor's TV camera prior to detaching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Apollo 12 LM, with astronauts Pete Conrad and Al Bean aboard, landed about 600 feet from Surveyor 3 in the Ocean of Storms </a:t>
            </a:r>
            <a:r>
              <a:rPr lang="en-US" dirty="0">
                <a:latin typeface="+mn-lt"/>
              </a:rPr>
              <a:t>(</a:t>
            </a:r>
            <a:r>
              <a:rPr lang="en-US" sz="1200" dirty="0">
                <a:solidFill>
                  <a:prstClr val="black"/>
                </a:solidFill>
                <a:latin typeface="+mn-lt"/>
              </a:rPr>
              <a:t>precision targeting w/use of Doppler effect radar was used to pinpoint the landing)</a:t>
            </a:r>
            <a:r>
              <a:rPr lang="en-US" dirty="0">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television camera, the</a:t>
            </a:r>
            <a:r>
              <a:rPr lang="en-US" baseline="0" dirty="0"/>
              <a:t> scoop, a piece of cable, and an unpainted support strut</a:t>
            </a:r>
            <a:r>
              <a:rPr lang="en-US" dirty="0"/>
              <a:t> were taken from Surveyor 3 and brought back to Earth for scientific examination.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 failures or serious adverse environmental</a:t>
            </a:r>
            <a:r>
              <a:rPr lang="en-US" baseline="0" dirty="0"/>
              <a:t> effects on the hardware were uncovered.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a:t>
            </a:r>
            <a:r>
              <a:rPr lang="en-US" baseline="0" dirty="0"/>
              <a:t> radiation-induced discoloration on various surfaces was found to be proportional to the degree of solar illumination (i.e. exposure to solar radiation caused parts of the spacecraft to become discolored).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Almost all surfaces on the camera were partially covered with a fine layer of lunar dust.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More info: </a:t>
            </a:r>
            <a:r>
              <a:rPr lang="en-US" i="1" baseline="0" dirty="0"/>
              <a:t>https://www.lpi.usra.edu/lunar/documents/NTRS/collection2/NASA_SP_284.pdf</a:t>
            </a:r>
            <a:endParaRPr lang="en-US" i="1" dirty="0"/>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-It was a unique opportunity to evaluate the influence of prolonged exposure to the lunar environment on typical spacecraft systems.</a:t>
            </a:r>
            <a:endParaRPr lang="en-US" dirty="0"/>
          </a:p>
        </p:txBody>
      </p:sp>
      <p:sp>
        <p:nvSpPr>
          <p:cNvPr id="4" name="Slide Number Placeholder 3"/>
          <p:cNvSpPr>
            <a:spLocks noGrp="1"/>
          </p:cNvSpPr>
          <p:nvPr>
            <p:ph type="sldNum" sz="quarter" idx="5"/>
          </p:nvPr>
        </p:nvSpPr>
        <p:spPr/>
        <p:txBody>
          <a:bodyPr/>
          <a:lstStyle/>
          <a:p>
            <a:fld id="{BBC85203-AFB5-4C5F-A739-A15855DE2D17}" type="slidenum">
              <a:rPr lang="en-US" smtClean="0"/>
              <a:t>13</a:t>
            </a:fld>
            <a:endParaRPr lang="en-US" dirty="0"/>
          </a:p>
        </p:txBody>
      </p:sp>
    </p:spTree>
    <p:extLst>
      <p:ext uri="{BB962C8B-B14F-4D97-AF65-F5344CB8AC3E}">
        <p14:creationId xmlns:p14="http://schemas.microsoft.com/office/powerpoint/2010/main" val="2049366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 </a:t>
            </a:r>
            <a:r>
              <a:rPr lang="en-US" i="1" dirty="0"/>
              <a:t>NASA</a:t>
            </a:r>
            <a:r>
              <a:rPr lang="en-US" i="0" dirty="0"/>
              <a:t> </a:t>
            </a:r>
            <a:r>
              <a:rPr lang="en-US" i="0" dirty="0">
                <a:sym typeface="Wingdings" panose="05000000000000000000" pitchFamily="2" charset="2"/>
              </a:rPr>
              <a:t> Close-up view of a set of tongs, an Apollo Lunar Hand Tool, being used by astronaut Pete Conrad to pick up lunar samples during an Apollo 12 extravehicular activity. This photograph shows Conrad's legs and a good view of the lunar soil.</a:t>
            </a:r>
            <a:endParaRPr lang="en-US" i="0" dirty="0"/>
          </a:p>
          <a:p>
            <a:r>
              <a:rPr lang="en-US" i="0" dirty="0"/>
              <a:t>-</a:t>
            </a:r>
            <a:r>
              <a:rPr lang="en-US" sz="1200" b="0" i="0" kern="1200" dirty="0">
                <a:solidFill>
                  <a:schemeClr val="tx1"/>
                </a:solidFill>
                <a:effectLst/>
                <a:latin typeface="+mn-lt"/>
                <a:ea typeface="+mn-ea"/>
                <a:cs typeface="+mn-cs"/>
              </a:rPr>
              <a:t>Soon after touching the lunar surface, the astronauts collected the </a:t>
            </a:r>
            <a:r>
              <a:rPr lang="en-US" sz="1200" b="0" i="1" kern="1200" dirty="0">
                <a:solidFill>
                  <a:schemeClr val="tx1"/>
                </a:solidFill>
                <a:effectLst/>
                <a:latin typeface="+mn-lt"/>
                <a:ea typeface="+mn-ea"/>
                <a:cs typeface="+mn-cs"/>
              </a:rPr>
              <a:t>contingency</a:t>
            </a:r>
            <a:r>
              <a:rPr lang="en-US" sz="1200" b="0" i="1" kern="1200" baseline="0" dirty="0">
                <a:solidFill>
                  <a:schemeClr val="tx1"/>
                </a:solidFill>
                <a:effectLst/>
                <a:latin typeface="+mn-lt"/>
                <a:ea typeface="+mn-ea"/>
                <a:cs typeface="+mn-cs"/>
              </a:rPr>
              <a:t> sample</a:t>
            </a:r>
            <a:r>
              <a:rPr lang="en-US" sz="1200" b="0" i="0" kern="1200" baseline="0" dirty="0">
                <a:solidFill>
                  <a:schemeClr val="tx1"/>
                </a:solidFill>
                <a:effectLst/>
                <a:latin typeface="+mn-lt"/>
                <a:ea typeface="+mn-ea"/>
                <a:cs typeface="+mn-cs"/>
              </a:rPr>
              <a:t> (six scoops were taken, amounting to ~1.9 kg of material).</a:t>
            </a:r>
            <a:endParaRPr lang="en-US" sz="1200" b="0" i="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This was done early to make sure that some material</a:t>
            </a:r>
            <a:r>
              <a:rPr lang="en-US" sz="1200" b="0" i="0" kern="1200" baseline="0" dirty="0">
                <a:solidFill>
                  <a:schemeClr val="tx1"/>
                </a:solidFill>
                <a:effectLst/>
                <a:latin typeface="+mn-lt"/>
                <a:ea typeface="+mn-ea"/>
                <a:cs typeface="+mn-cs"/>
              </a:rPr>
              <a:t> from this landing site would be returned to Earth </a:t>
            </a:r>
            <a:r>
              <a:rPr lang="en-US" sz="1200" b="0" i="0" kern="1200" dirty="0">
                <a:solidFill>
                  <a:schemeClr val="tx1"/>
                </a:solidFill>
                <a:effectLst/>
                <a:latin typeface="+mn-lt"/>
                <a:ea typeface="+mn-ea"/>
                <a:cs typeface="+mn-cs"/>
              </a:rPr>
              <a:t>in case the mission had to be cut short.</a:t>
            </a:r>
            <a:endParaRPr lang="en-US" i="0" dirty="0"/>
          </a:p>
          <a:p>
            <a:r>
              <a:rPr lang="en-US" i="0" dirty="0"/>
              <a:t>-T</a:t>
            </a:r>
            <a:r>
              <a:rPr lang="en-US" sz="1200" b="0" i="0" kern="1200" dirty="0">
                <a:solidFill>
                  <a:schemeClr val="tx1"/>
                </a:solidFill>
                <a:effectLst/>
                <a:latin typeface="+mn-lt"/>
                <a:ea typeface="+mn-ea"/>
                <a:cs typeface="+mn-cs"/>
              </a:rPr>
              <a:t>hey had specially designed tools (like those t-rex claw grabbers) made out of either stainless steel or aluminum to pick up the rocks. They also had sieves and some rakes to collect the rocks.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After</a:t>
            </a:r>
            <a:r>
              <a:rPr lang="en-US" sz="1200" b="0" i="0" kern="1200" baseline="0" dirty="0">
                <a:solidFill>
                  <a:schemeClr val="tx1"/>
                </a:solidFill>
                <a:effectLst/>
                <a:latin typeface="+mn-lt"/>
                <a:ea typeface="+mn-ea"/>
                <a:cs typeface="+mn-cs"/>
              </a:rPr>
              <a:t> collecting the rocks, the astronauts put them inside a Teflon bag and then put the bag in a special box.</a:t>
            </a:r>
          </a:p>
        </p:txBody>
      </p:sp>
      <p:sp>
        <p:nvSpPr>
          <p:cNvPr id="4" name="Slide Number Placeholder 3"/>
          <p:cNvSpPr>
            <a:spLocks noGrp="1"/>
          </p:cNvSpPr>
          <p:nvPr>
            <p:ph type="sldNum" sz="quarter" idx="5"/>
          </p:nvPr>
        </p:nvSpPr>
        <p:spPr/>
        <p:txBody>
          <a:bodyPr/>
          <a:lstStyle/>
          <a:p>
            <a:fld id="{BBC85203-AFB5-4C5F-A739-A15855DE2D17}" type="slidenum">
              <a:rPr lang="en-US" smtClean="0"/>
              <a:t>14</a:t>
            </a:fld>
            <a:endParaRPr lang="en-US" dirty="0"/>
          </a:p>
        </p:txBody>
      </p:sp>
    </p:spTree>
    <p:extLst>
      <p:ext uri="{BB962C8B-B14F-4D97-AF65-F5344CB8AC3E}">
        <p14:creationId xmlns:p14="http://schemas.microsoft.com/office/powerpoint/2010/main" val="2115576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1" indent="0">
              <a:buFont typeface="Arial" panose="020B0604020202020204" pitchFamily="34" charset="0"/>
              <a:buNone/>
            </a:pPr>
            <a:r>
              <a:rPr lang="en-US" i="0" dirty="0"/>
              <a:t>-Image credit: </a:t>
            </a:r>
            <a:r>
              <a:rPr lang="en-US" i="1" dirty="0"/>
              <a:t>NASA</a:t>
            </a:r>
            <a:r>
              <a:rPr lang="en-US" i="0" dirty="0"/>
              <a:t> </a:t>
            </a:r>
            <a:r>
              <a:rPr lang="en-US" i="0" dirty="0">
                <a:sym typeface="Wingdings" panose="05000000000000000000" pitchFamily="2" charset="2"/>
              </a:rPr>
              <a:t> The TV camera from Apollo 12.</a:t>
            </a:r>
          </a:p>
          <a:p>
            <a:pPr marL="0" lvl="1" indent="0">
              <a:buFont typeface="Arial" panose="020B0604020202020204" pitchFamily="34" charset="0"/>
              <a:buNone/>
            </a:pPr>
            <a:r>
              <a:rPr lang="en-US" i="0" dirty="0">
                <a:sym typeface="Wingdings" panose="05000000000000000000" pitchFamily="2" charset="2"/>
              </a:rPr>
              <a:t>-</a:t>
            </a:r>
            <a:r>
              <a:rPr lang="en-US" sz="1200" b="0" i="0" kern="1200" dirty="0">
                <a:solidFill>
                  <a:schemeClr val="tx1"/>
                </a:solidFill>
                <a:effectLst/>
                <a:latin typeface="+mn-lt"/>
                <a:ea typeface="+mn-ea"/>
                <a:cs typeface="+mn-cs"/>
              </a:rPr>
              <a:t>The TV camera was removed from the LM for deployment on the surface. However, during the transfer, the camera was accidentally pointed at the Sun or the Sun's reflection on the descent stage and the </a:t>
            </a:r>
            <a:r>
              <a:rPr lang="en-US" sz="1200" b="0" i="0" kern="1200" dirty="0" err="1">
                <a:solidFill>
                  <a:schemeClr val="tx1"/>
                </a:solidFill>
                <a:effectLst/>
                <a:latin typeface="+mn-lt"/>
                <a:ea typeface="+mn-ea"/>
                <a:cs typeface="+mn-cs"/>
              </a:rPr>
              <a:t>vidicon</a:t>
            </a:r>
            <a:r>
              <a:rPr lang="en-US" sz="1200" b="0" i="0" kern="1200" dirty="0">
                <a:solidFill>
                  <a:schemeClr val="tx1"/>
                </a:solidFill>
                <a:effectLst/>
                <a:latin typeface="+mn-lt"/>
                <a:ea typeface="+mn-ea"/>
                <a:cs typeface="+mn-cs"/>
              </a:rPr>
              <a:t> tube apparently burned out. This ended the TV coverage of the lunar surface activities.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-More info: </a:t>
            </a:r>
            <a:r>
              <a:rPr lang="en-US" sz="1200" b="0" i="1" kern="1200" dirty="0">
                <a:solidFill>
                  <a:schemeClr val="tx1"/>
                </a:solidFill>
                <a:effectLst/>
                <a:latin typeface="+mn-lt"/>
                <a:ea typeface="+mn-ea"/>
                <a:cs typeface="+mn-cs"/>
              </a:rPr>
              <a:t>https://www.hq.nasa.gov/alsj/a12/a12.tvtrbls.html</a:t>
            </a:r>
            <a:endParaRPr lang="en-US" i="1" dirty="0"/>
          </a:p>
        </p:txBody>
      </p:sp>
      <p:sp>
        <p:nvSpPr>
          <p:cNvPr id="4" name="Slide Number Placeholder 3"/>
          <p:cNvSpPr>
            <a:spLocks noGrp="1"/>
          </p:cNvSpPr>
          <p:nvPr>
            <p:ph type="sldNum" sz="quarter" idx="5"/>
          </p:nvPr>
        </p:nvSpPr>
        <p:spPr/>
        <p:txBody>
          <a:bodyPr/>
          <a:lstStyle/>
          <a:p>
            <a:fld id="{BBC85203-AFB5-4C5F-A739-A15855DE2D17}" type="slidenum">
              <a:rPr lang="en-US" smtClean="0"/>
              <a:t>15</a:t>
            </a:fld>
            <a:endParaRPr lang="en-US" dirty="0"/>
          </a:p>
        </p:txBody>
      </p:sp>
    </p:spTree>
    <p:extLst>
      <p:ext uri="{BB962C8B-B14F-4D97-AF65-F5344CB8AC3E}">
        <p14:creationId xmlns:p14="http://schemas.microsoft.com/office/powerpoint/2010/main" val="1317653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 </a:t>
            </a:r>
            <a:r>
              <a:rPr lang="en-US" i="1" dirty="0"/>
              <a:t>NASA</a:t>
            </a:r>
            <a:r>
              <a:rPr lang="en-US" i="0" dirty="0"/>
              <a:t> </a:t>
            </a:r>
            <a:r>
              <a:rPr lang="en-US" i="0" dirty="0">
                <a:sym typeface="Wingdings" panose="05000000000000000000" pitchFamily="2" charset="2"/>
              </a:rPr>
              <a:t> Solar Wind Composition experiment.</a:t>
            </a:r>
          </a:p>
          <a:p>
            <a:r>
              <a:rPr lang="en-US" i="0" dirty="0"/>
              <a:t>-In addition to collecting samples, the Apollo 12 astronauts deployed a set of experiments during their time on the lunar surface. </a:t>
            </a:r>
          </a:p>
          <a:p>
            <a:pPr marL="628650" lvl="1" indent="-171450">
              <a:buFont typeface="Arial" panose="020B0604020202020204" pitchFamily="34" charset="0"/>
              <a:buChar char="•"/>
            </a:pPr>
            <a:r>
              <a:rPr lang="en-US" i="0" dirty="0"/>
              <a:t>The Soil Mechanics Investigation studied the properties of the lunar soil.</a:t>
            </a:r>
          </a:p>
          <a:p>
            <a:pPr marL="628650" lvl="1" indent="-171450">
              <a:buFont typeface="Arial" panose="020B0604020202020204" pitchFamily="34" charset="0"/>
              <a:buChar char="•"/>
            </a:pPr>
            <a:r>
              <a:rPr lang="en-US" i="0" dirty="0"/>
              <a:t>The Solar Wind Composition Experiment collected particles of the solar wind (electrically charged particles emitted by the Sun), allowing the chemical composition of the solar wind to be measured.</a:t>
            </a:r>
          </a:p>
          <a:p>
            <a:pPr marL="1085850" lvl="2" indent="-171450">
              <a:buFont typeface="Arial" panose="020B0604020202020204" pitchFamily="34" charset="0"/>
              <a:buChar char="•"/>
            </a:pPr>
            <a:r>
              <a:rPr lang="en-US" i="0" dirty="0"/>
              <a:t>The Solar Wind Composition experiment on Apollo 12 was the same as the experiment flown on Apollo 11. The experiment was deployed on the lunar surface and was exposed to the solar wind for 18 hours and 42 minutes. Afterward, the foil was removed and placed in a Teflon bag and returned to Earth for analysis.</a:t>
            </a:r>
          </a:p>
          <a:p>
            <a:r>
              <a:rPr lang="en-US" i="0" dirty="0"/>
              <a:t>-More info: </a:t>
            </a:r>
            <a:r>
              <a:rPr lang="en-US" i="1" dirty="0"/>
              <a:t>https://www.lpi.usra.edu/lunar/missions/apollo/apollo_12/experiments/</a:t>
            </a:r>
          </a:p>
        </p:txBody>
      </p:sp>
      <p:sp>
        <p:nvSpPr>
          <p:cNvPr id="4" name="Slide Number Placeholder 3"/>
          <p:cNvSpPr>
            <a:spLocks noGrp="1"/>
          </p:cNvSpPr>
          <p:nvPr>
            <p:ph type="sldNum" sz="quarter" idx="5"/>
          </p:nvPr>
        </p:nvSpPr>
        <p:spPr/>
        <p:txBody>
          <a:bodyPr/>
          <a:lstStyle/>
          <a:p>
            <a:fld id="{BBC85203-AFB5-4C5F-A739-A15855DE2D17}" type="slidenum">
              <a:rPr lang="en-US" smtClean="0"/>
              <a:t>16</a:t>
            </a:fld>
            <a:endParaRPr lang="en-US" dirty="0"/>
          </a:p>
        </p:txBody>
      </p:sp>
    </p:spTree>
    <p:extLst>
      <p:ext uri="{BB962C8B-B14F-4D97-AF65-F5344CB8AC3E}">
        <p14:creationId xmlns:p14="http://schemas.microsoft.com/office/powerpoint/2010/main" val="169343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1" indent="0">
              <a:buFont typeface="Arial" panose="020B0604020202020204" pitchFamily="34" charset="0"/>
              <a:buNone/>
            </a:pPr>
            <a:r>
              <a:rPr lang="en-US" i="0" dirty="0"/>
              <a:t>-Image credit: </a:t>
            </a:r>
            <a:r>
              <a:rPr lang="en-US" i="1" dirty="0"/>
              <a:t>NASA</a:t>
            </a:r>
            <a:r>
              <a:rPr lang="en-US" i="0" dirty="0"/>
              <a:t> </a:t>
            </a:r>
            <a:r>
              <a:rPr lang="en-US" i="0" dirty="0">
                <a:sym typeface="Wingdings" panose="05000000000000000000" pitchFamily="2" charset="2"/>
              </a:rPr>
              <a:t> Commander Pete Conrad aligns the antenna on the central station for the ALSEP. </a:t>
            </a:r>
          </a:p>
          <a:p>
            <a:pPr marL="628650" lvl="2" indent="-171450">
              <a:buFont typeface="Arial" panose="020B0604020202020204" pitchFamily="34" charset="0"/>
              <a:buChar char="•"/>
            </a:pPr>
            <a:r>
              <a:rPr lang="en-US" i="0" dirty="0">
                <a:sym typeface="Wingdings" panose="05000000000000000000" pitchFamily="2" charset="2"/>
              </a:rPr>
              <a:t>The ALSEP's Lunar Surface Magnetometer is in the foreground. </a:t>
            </a:r>
          </a:p>
          <a:p>
            <a:pPr marL="628650" lvl="2" indent="-171450">
              <a:buFont typeface="Arial" panose="020B0604020202020204" pitchFamily="34" charset="0"/>
              <a:buChar char="•"/>
            </a:pPr>
            <a:r>
              <a:rPr lang="en-US" i="0" dirty="0">
                <a:sym typeface="Wingdings" panose="05000000000000000000" pitchFamily="2" charset="2"/>
              </a:rPr>
              <a:t>In the center background near Conrad are other ALSEP components.</a:t>
            </a:r>
          </a:p>
          <a:p>
            <a:pPr marL="0" lvl="1" indent="0">
              <a:buFont typeface="Arial" panose="020B0604020202020204" pitchFamily="34" charset="0"/>
              <a:buNone/>
            </a:pPr>
            <a:r>
              <a:rPr lang="en-US" sz="1200" b="0" i="0" kern="1200" dirty="0">
                <a:solidFill>
                  <a:schemeClr val="tx1"/>
                </a:solidFill>
                <a:effectLst/>
                <a:latin typeface="+mn-lt"/>
                <a:ea typeface="+mn-ea"/>
                <a:cs typeface="+mn-cs"/>
              </a:rPr>
              <a:t>-The </a:t>
            </a:r>
            <a:r>
              <a:rPr lang="en-US" i="0" dirty="0"/>
              <a:t>Apollo Lunar Surface Experiment Package (</a:t>
            </a:r>
            <a:r>
              <a:rPr lang="en-US" sz="1200" b="0" i="0" kern="1200" dirty="0">
                <a:solidFill>
                  <a:schemeClr val="tx1"/>
                </a:solidFill>
                <a:effectLst/>
                <a:latin typeface="+mn-lt"/>
                <a:ea typeface="+mn-ea"/>
                <a:cs typeface="+mn-cs"/>
              </a:rPr>
              <a:t>ALSEP) system consisted of a central station with a</a:t>
            </a:r>
            <a:r>
              <a:rPr lang="en-US" sz="1200" b="0" i="0" kern="1200" baseline="0" dirty="0">
                <a:solidFill>
                  <a:schemeClr val="tx1"/>
                </a:solidFill>
                <a:effectLst/>
                <a:latin typeface="+mn-lt"/>
                <a:ea typeface="+mn-ea"/>
                <a:cs typeface="+mn-cs"/>
              </a:rPr>
              <a:t> communications package and with leads running out to the instruments placed around it.</a:t>
            </a:r>
          </a:p>
          <a:p>
            <a:pPr marL="628650" lvl="2" indent="-171450">
              <a:buFont typeface="Arial" panose="020B0604020202020204" pitchFamily="34" charset="0"/>
              <a:buChar char="•"/>
            </a:pPr>
            <a:r>
              <a:rPr lang="en-US" sz="1200" b="0" i="0" kern="1200" baseline="0" dirty="0">
                <a:solidFill>
                  <a:schemeClr val="tx1"/>
                </a:solidFill>
                <a:effectLst/>
                <a:latin typeface="+mn-lt"/>
                <a:ea typeface="+mn-ea"/>
                <a:cs typeface="+mn-cs"/>
              </a:rPr>
              <a:t>DC power was supplied by a radioisotope thermo-electric generator (RTG) – a plutonium fuel element was used.</a:t>
            </a:r>
          </a:p>
          <a:p>
            <a:pPr marL="628650" lvl="2" indent="-171450">
              <a:buFont typeface="Arial" panose="020B0604020202020204" pitchFamily="34" charset="0"/>
              <a:buChar char="•"/>
            </a:pPr>
            <a:r>
              <a:rPr lang="en-US" sz="1200" b="0" i="0" kern="1200" baseline="0" dirty="0">
                <a:solidFill>
                  <a:schemeClr val="tx1"/>
                </a:solidFill>
                <a:effectLst/>
                <a:latin typeface="+mn-lt"/>
                <a:ea typeface="+mn-ea"/>
                <a:cs typeface="+mn-cs"/>
              </a:rPr>
              <a:t>The power required by the whole station and experiments was less than the power of a 75-watt light bulb!</a:t>
            </a:r>
            <a:endParaRPr lang="en-US" sz="1200" b="0" i="0" kern="1200" dirty="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a:t>
            </a:r>
            <a:r>
              <a:rPr lang="en-US" i="0" dirty="0"/>
              <a:t>The Apollo Lunar Surface Experiment Package (ALSEP) consisted of 6 experiments:</a:t>
            </a: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Lunar Surface</a:t>
            </a:r>
            <a:r>
              <a:rPr lang="en-US" i="0" baseline="0" dirty="0"/>
              <a:t> Magnetometer: </a:t>
            </a:r>
            <a:r>
              <a:rPr lang="en-US" dirty="0"/>
              <a:t>measured the strength of the Moon's magnetic field.</a:t>
            </a:r>
          </a:p>
          <a:p>
            <a:pPr marL="10858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More info: </a:t>
            </a:r>
            <a:r>
              <a:rPr lang="en-US" i="1" dirty="0"/>
              <a:t>https://www.lpi.usra.edu/lunar/missions/apollo/apollo_12/experiments/lsme/index.shtml</a:t>
            </a:r>
            <a:endParaRPr lang="en-US" i="0" dirty="0"/>
          </a:p>
        </p:txBody>
      </p:sp>
      <p:sp>
        <p:nvSpPr>
          <p:cNvPr id="4" name="Slide Number Placeholder 3"/>
          <p:cNvSpPr>
            <a:spLocks noGrp="1"/>
          </p:cNvSpPr>
          <p:nvPr>
            <p:ph type="sldNum" sz="quarter" idx="5"/>
          </p:nvPr>
        </p:nvSpPr>
        <p:spPr/>
        <p:txBody>
          <a:bodyPr/>
          <a:lstStyle/>
          <a:p>
            <a:fld id="{BBC85203-AFB5-4C5F-A739-A15855DE2D17}" type="slidenum">
              <a:rPr lang="en-US" smtClean="0"/>
              <a:t>17</a:t>
            </a:fld>
            <a:endParaRPr lang="en-US" dirty="0"/>
          </a:p>
        </p:txBody>
      </p:sp>
    </p:spTree>
    <p:extLst>
      <p:ext uri="{BB962C8B-B14F-4D97-AF65-F5344CB8AC3E}">
        <p14:creationId xmlns:p14="http://schemas.microsoft.com/office/powerpoint/2010/main" val="4116027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0" dirty="0"/>
              <a:t>-Image credit: </a:t>
            </a:r>
            <a:r>
              <a:rPr lang="en-US" i="1" dirty="0"/>
              <a:t>NASA</a:t>
            </a:r>
            <a:r>
              <a:rPr lang="en-US" i="0" dirty="0"/>
              <a:t> (Source: </a:t>
            </a:r>
            <a:r>
              <a:rPr lang="en-US" i="1" dirty="0"/>
              <a:t>Eric M. Jones;</a:t>
            </a:r>
            <a:r>
              <a:rPr lang="en-US" i="1" baseline="0" dirty="0"/>
              <a:t> </a:t>
            </a:r>
            <a:r>
              <a:rPr lang="en-US" i="1" dirty="0"/>
              <a:t>https://www.hq.nasa.gov/alsj/a12/images12.html#6726</a:t>
            </a:r>
            <a:r>
              <a:rPr lang="en-US" i="0" dirty="0"/>
              <a:t>)</a:t>
            </a:r>
            <a:r>
              <a:rPr lang="en-US" i="1" dirty="0"/>
              <a:t> </a:t>
            </a:r>
            <a:r>
              <a:rPr lang="en-US" i="0" dirty="0">
                <a:sym typeface="Wingdings" panose="05000000000000000000" pitchFamily="2" charset="2"/>
              </a:rPr>
              <a:t> The Passive Seismic Experiment (PSE), which is surrounded by its thermal skirt. The skirt protects the ground underneath the instrument from temperature swings as the Sun moves across the lunar sky. The blue coloration at the top right is undoubtedly an artifact.</a:t>
            </a:r>
            <a:endParaRPr lang="en-US" i="0" dirty="0"/>
          </a:p>
          <a:p>
            <a:pPr marL="628650" lvl="3" indent="-171450">
              <a:buFont typeface="Arial" panose="020B0604020202020204" pitchFamily="34" charset="0"/>
              <a:buChar char="•"/>
            </a:pPr>
            <a:r>
              <a:rPr lang="en-US" i="0" dirty="0"/>
              <a:t>Passive Seismic Experiment: d</a:t>
            </a:r>
            <a:r>
              <a:rPr lang="en-US" dirty="0"/>
              <a:t>etected lunar "moonquakes" and provided information about the internal structure of the Moon.</a:t>
            </a:r>
            <a:endParaRPr lang="en-US" i="0" dirty="0"/>
          </a:p>
          <a:p>
            <a:pPr marL="1085850" lvl="4" indent="-171450">
              <a:buFont typeface="Arial" panose="020B0604020202020204" pitchFamily="34" charset="0"/>
              <a:buChar char="•"/>
            </a:pPr>
            <a:r>
              <a:rPr lang="en-US" i="0" dirty="0"/>
              <a:t>More info: </a:t>
            </a:r>
            <a:r>
              <a:rPr lang="en-US" i="1" dirty="0"/>
              <a:t>https://www.lpi.usra.edu/lunar/missions/apollo/apollo_12/experiments/pse/index.shtml</a:t>
            </a:r>
            <a:endParaRPr lang="en-US" i="0" dirty="0"/>
          </a:p>
          <a:p>
            <a:pPr marL="628650" lvl="3" indent="-171450">
              <a:buFont typeface="Arial" panose="020B0604020202020204" pitchFamily="34" charset="0"/>
              <a:buChar char="•"/>
            </a:pPr>
            <a:r>
              <a:rPr lang="en-US" i="0" dirty="0"/>
              <a:t>Cold Cathode Gauge: </a:t>
            </a:r>
            <a:r>
              <a:rPr lang="en-US" dirty="0"/>
              <a:t>measured the abundance of gases in the lunar atmosphere.</a:t>
            </a:r>
          </a:p>
          <a:p>
            <a:pPr marL="1085850" lvl="4" indent="-171450">
              <a:buFont typeface="Arial" panose="020B0604020202020204" pitchFamily="34" charset="0"/>
              <a:buChar char="•"/>
            </a:pPr>
            <a:r>
              <a:rPr lang="en-US" i="0" dirty="0"/>
              <a:t>More info: </a:t>
            </a:r>
            <a:r>
              <a:rPr lang="en-US" i="1" dirty="0"/>
              <a:t>https://www.lpi.usra.edu/lunar/missions/apollo/apollo_12/experiments/ccg/index.shtml</a:t>
            </a:r>
          </a:p>
        </p:txBody>
      </p:sp>
      <p:sp>
        <p:nvSpPr>
          <p:cNvPr id="4" name="Slide Number Placeholder 3"/>
          <p:cNvSpPr>
            <a:spLocks noGrp="1"/>
          </p:cNvSpPr>
          <p:nvPr>
            <p:ph type="sldNum" sz="quarter" idx="5"/>
          </p:nvPr>
        </p:nvSpPr>
        <p:spPr/>
        <p:txBody>
          <a:bodyPr/>
          <a:lstStyle/>
          <a:p>
            <a:fld id="{BBC85203-AFB5-4C5F-A739-A15855DE2D17}" type="slidenum">
              <a:rPr lang="en-US" smtClean="0"/>
              <a:t>18</a:t>
            </a:fld>
            <a:endParaRPr lang="en-US" dirty="0"/>
          </a:p>
        </p:txBody>
      </p:sp>
    </p:spTree>
    <p:extLst>
      <p:ext uri="{BB962C8B-B14F-4D97-AF65-F5344CB8AC3E}">
        <p14:creationId xmlns:p14="http://schemas.microsoft.com/office/powerpoint/2010/main" val="4187739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0" dirty="0"/>
              <a:t>-Image credit: </a:t>
            </a:r>
            <a:r>
              <a:rPr lang="en-US" i="1" dirty="0"/>
              <a:t>NASA</a:t>
            </a:r>
            <a:r>
              <a:rPr lang="en-US" i="0" dirty="0"/>
              <a:t> </a:t>
            </a:r>
            <a:r>
              <a:rPr lang="en-US" i="0" dirty="0">
                <a:sym typeface="Wingdings" panose="05000000000000000000" pitchFamily="2" charset="2"/>
              </a:rPr>
              <a:t> The Solar Wind Spectrometer Experiment.</a:t>
            </a:r>
            <a:endParaRPr lang="en-US" i="0" dirty="0"/>
          </a:p>
          <a:p>
            <a:pPr marL="628650" lvl="3" indent="-171450">
              <a:buFont typeface="Arial" panose="020B0604020202020204" pitchFamily="34" charset="0"/>
              <a:buChar char="•"/>
            </a:pPr>
            <a:r>
              <a:rPr lang="en-US" i="0" dirty="0"/>
              <a:t>The Suprathermal Ion Detector Experiment (SIDE): studied the lunar ionosphere.</a:t>
            </a:r>
          </a:p>
          <a:p>
            <a:pPr marL="1085850" lvl="4" indent="-171450">
              <a:buFont typeface="Arial" panose="020B0604020202020204" pitchFamily="34" charset="0"/>
              <a:buChar char="•"/>
            </a:pPr>
            <a:r>
              <a:rPr lang="en-US" i="0" dirty="0"/>
              <a:t>More info: </a:t>
            </a:r>
            <a:r>
              <a:rPr lang="en-US" i="1" dirty="0"/>
              <a:t>https://www.lpi.usra.edu/lunar/missions/apollo/apollo_12/experiments/side/index.shtml</a:t>
            </a:r>
          </a:p>
          <a:p>
            <a:pPr marL="628650" lvl="3" indent="-171450">
              <a:buFont typeface="Arial" panose="020B0604020202020204" pitchFamily="34" charset="0"/>
              <a:buChar char="•"/>
            </a:pPr>
            <a:r>
              <a:rPr lang="en-US" i="0" dirty="0"/>
              <a:t>The Solar Wind Spectrometer: measured the composition of the solar wind</a:t>
            </a:r>
            <a:r>
              <a:rPr lang="en-US" i="0" baseline="0" dirty="0"/>
              <a:t> </a:t>
            </a:r>
            <a:r>
              <a:rPr lang="en-US" i="0" dirty="0"/>
              <a:t>(electrically charged particles emitted by the Sun).</a:t>
            </a:r>
          </a:p>
          <a:p>
            <a:pPr marL="1085850" lvl="4" indent="-171450">
              <a:buFont typeface="Arial" panose="020B0604020202020204" pitchFamily="34" charset="0"/>
              <a:buChar char="•"/>
            </a:pPr>
            <a:r>
              <a:rPr lang="en-US" i="0" dirty="0"/>
              <a:t>Although</a:t>
            </a:r>
            <a:r>
              <a:rPr lang="en-US" i="0" baseline="0" dirty="0"/>
              <a:t> the solar wind contains ions of most chemical elements (including the noble gases measured by the Solar Wind Composition Experiment), over 95% of the particles in the solar wind are electrons and protons, in roughly equal numbers.</a:t>
            </a:r>
          </a:p>
          <a:p>
            <a:pPr marL="1085850" lvl="4" indent="-171450">
              <a:buFont typeface="Arial" panose="020B0604020202020204" pitchFamily="34" charset="0"/>
              <a:buChar char="•"/>
            </a:pPr>
            <a:r>
              <a:rPr lang="en-US" i="0" baseline="0" dirty="0"/>
              <a:t>This instrument measured the flux (rate of flow) of protons and electrons as a function of particle velocity.</a:t>
            </a:r>
          </a:p>
          <a:p>
            <a:pPr marL="1085850" lvl="4" indent="-171450">
              <a:buFont typeface="Arial" panose="020B0604020202020204" pitchFamily="34" charset="0"/>
              <a:buChar char="•"/>
            </a:pPr>
            <a:r>
              <a:rPr lang="en-US" i="0" dirty="0"/>
              <a:t>Because this</a:t>
            </a:r>
            <a:r>
              <a:rPr lang="en-US" i="0" baseline="0" dirty="0"/>
              <a:t> instrument made continuous measurements, it was possible to measure how the Earth’s magnetic field affects arriving solar wind particles.</a:t>
            </a:r>
          </a:p>
          <a:p>
            <a:pPr marL="1543050" lvl="5" indent="-171450">
              <a:buFont typeface="Arial" panose="020B0604020202020204" pitchFamily="34" charset="0"/>
              <a:buChar char="•"/>
            </a:pPr>
            <a:r>
              <a:rPr lang="en-US" i="0" baseline="0" dirty="0"/>
              <a:t>For ~2/3 of each orbit, the Moon is outside Earth’s magnetic field. At these times, a typical proton density was 10-20 per cubic cm, w/most protons having velocities between 400-650 km/s.</a:t>
            </a:r>
            <a:endParaRPr lang="en-US" i="0" dirty="0"/>
          </a:p>
          <a:p>
            <a:pPr marL="10858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More info: </a:t>
            </a:r>
            <a:r>
              <a:rPr lang="en-US" i="1" dirty="0"/>
              <a:t>https://www.lpi.usra.edu/lunar/missions/apollo/apollo_12/experiments/swc/index.shtml</a:t>
            </a:r>
          </a:p>
          <a:p>
            <a:pPr marL="628650" lvl="3" indent="-171450">
              <a:buFont typeface="Arial" panose="020B0604020202020204" pitchFamily="34" charset="0"/>
              <a:buChar char="•"/>
            </a:pPr>
            <a:r>
              <a:rPr lang="en-US" i="0" dirty="0"/>
              <a:t>The Lunar Dust Detector: studied the effects of lunar dust on the operation of the experiment package.</a:t>
            </a:r>
          </a:p>
          <a:p>
            <a:pPr marL="10858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More info:</a:t>
            </a:r>
            <a:r>
              <a:rPr lang="en-US" i="0" baseline="0" dirty="0"/>
              <a:t> </a:t>
            </a:r>
            <a:r>
              <a:rPr lang="en-US" i="1" baseline="0" dirty="0"/>
              <a:t>https://www.lpi.usra.edu/lunar/missions/apollo/apollo_12/experiments/ldd/index.shtml</a:t>
            </a:r>
            <a:endParaRPr lang="en-US" i="1" dirty="0"/>
          </a:p>
        </p:txBody>
      </p:sp>
      <p:sp>
        <p:nvSpPr>
          <p:cNvPr id="4" name="Slide Number Placeholder 3"/>
          <p:cNvSpPr>
            <a:spLocks noGrp="1"/>
          </p:cNvSpPr>
          <p:nvPr>
            <p:ph type="sldNum" sz="quarter" idx="5"/>
          </p:nvPr>
        </p:nvSpPr>
        <p:spPr/>
        <p:txBody>
          <a:bodyPr/>
          <a:lstStyle/>
          <a:p>
            <a:fld id="{BBC85203-AFB5-4C5F-A739-A15855DE2D17}" type="slidenum">
              <a:rPr lang="en-US" smtClean="0"/>
              <a:t>19</a:t>
            </a:fld>
            <a:endParaRPr lang="en-US" dirty="0"/>
          </a:p>
        </p:txBody>
      </p:sp>
    </p:spTree>
    <p:extLst>
      <p:ext uri="{BB962C8B-B14F-4D97-AF65-F5344CB8AC3E}">
        <p14:creationId xmlns:p14="http://schemas.microsoft.com/office/powerpoint/2010/main" val="2056474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-NASA press release</a:t>
            </a:r>
            <a:r>
              <a:rPr lang="en-US" baseline="0" dirty="0"/>
              <a:t>s (November 1969): </a:t>
            </a:r>
            <a:r>
              <a:rPr lang="en-US" i="1" dirty="0"/>
              <a:t>https://historydms.hq.nasa.gov/sites/default/files/DMS/e000041717.pdf </a:t>
            </a:r>
            <a:r>
              <a:rPr lang="en-US" dirty="0"/>
              <a:t>and </a:t>
            </a:r>
            <a:r>
              <a:rPr lang="en-US" i="1" dirty="0"/>
              <a:t>https://historydms.hq.nasa.gov/sites/default/files/DMS/e000041718.pdf</a:t>
            </a:r>
          </a:p>
        </p:txBody>
      </p:sp>
      <p:sp>
        <p:nvSpPr>
          <p:cNvPr id="4" name="Slide Number Placeholder 3"/>
          <p:cNvSpPr>
            <a:spLocks noGrp="1"/>
          </p:cNvSpPr>
          <p:nvPr>
            <p:ph type="sldNum" sz="quarter" idx="10"/>
          </p:nvPr>
        </p:nvSpPr>
        <p:spPr/>
        <p:txBody>
          <a:bodyPr/>
          <a:lstStyle/>
          <a:p>
            <a:fld id="{BBC85203-AFB5-4C5F-A739-A15855DE2D17}" type="slidenum">
              <a:rPr lang="en-US" smtClean="0"/>
              <a:t>2</a:t>
            </a:fld>
            <a:endParaRPr lang="en-US" dirty="0"/>
          </a:p>
        </p:txBody>
      </p:sp>
    </p:spTree>
    <p:extLst>
      <p:ext uri="{BB962C8B-B14F-4D97-AF65-F5344CB8AC3E}">
        <p14:creationId xmlns:p14="http://schemas.microsoft.com/office/powerpoint/2010/main" val="3461413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 source: </a:t>
            </a:r>
            <a:r>
              <a:rPr lang="en-US" sz="1200" b="0" i="1" kern="1200" dirty="0">
                <a:solidFill>
                  <a:schemeClr val="tx1"/>
                </a:solidFill>
                <a:effectLst/>
                <a:latin typeface="+mn-lt"/>
                <a:ea typeface="+mn-ea"/>
                <a:cs typeface="+mn-cs"/>
              </a:rPr>
              <a:t>https://www.lpi.usra.edu/publications/slidesets/apollolanding/ApolloLanding/slide_13.html</a:t>
            </a:r>
          </a:p>
          <a:p>
            <a:pPr marL="0" indent="0">
              <a:buFont typeface="Arial" panose="020B0604020202020204" pitchFamily="34" charset="0"/>
              <a:buNone/>
            </a:pPr>
            <a:r>
              <a:rPr lang="en-US" sz="1200" b="0" i="0" kern="1200" dirty="0">
                <a:solidFill>
                  <a:schemeClr val="tx1"/>
                </a:solidFill>
                <a:effectLst/>
                <a:latin typeface="+mn-lt"/>
                <a:ea typeface="+mn-ea"/>
                <a:cs typeface="+mn-cs"/>
              </a:rPr>
              <a:t>-The Apollo 12 traverses.</a:t>
            </a:r>
          </a:p>
          <a:p>
            <a:pPr marL="0" indent="0">
              <a:buFont typeface="Arial" panose="020B0604020202020204" pitchFamily="34" charset="0"/>
              <a:buNone/>
            </a:pPr>
            <a:r>
              <a:rPr lang="en-US" sz="1200" kern="1200" dirty="0">
                <a:solidFill>
                  <a:schemeClr val="tx1"/>
                </a:solidFill>
                <a:latin typeface="+mn-lt"/>
                <a:ea typeface="+mn-ea"/>
                <a:cs typeface="+mn-cs"/>
              </a:rPr>
              <a:t>-The thick lines indicate the paths taken by the astronauts during the two EVAs. The Lunar Module location is designated by the X. </a:t>
            </a:r>
          </a:p>
          <a:p>
            <a:pPr marL="628650" lvl="1" indent="-171450">
              <a:buFont typeface="Arial" panose="020B0604020202020204" pitchFamily="34" charset="0"/>
              <a:buChar char="•"/>
            </a:pPr>
            <a:r>
              <a:rPr lang="en-US" sz="1200" kern="1200" dirty="0">
                <a:solidFill>
                  <a:schemeClr val="tx1"/>
                </a:solidFill>
                <a:latin typeface="+mn-lt"/>
                <a:ea typeface="+mn-ea"/>
                <a:cs typeface="+mn-cs"/>
              </a:rPr>
              <a:t>The first EVA was devoted to the setup of the Apollo Lunar Surface Experiments Package (ALSEP), a series of instruments that could be monitored and controlled from the Earth.</a:t>
            </a:r>
          </a:p>
          <a:p>
            <a:pPr marL="628650" lvl="1" indent="-171450">
              <a:buFont typeface="Arial" panose="020B0604020202020204" pitchFamily="34" charset="0"/>
              <a:buChar char="•"/>
            </a:pPr>
            <a:r>
              <a:rPr lang="en-US" sz="1200" kern="1200" dirty="0">
                <a:solidFill>
                  <a:schemeClr val="tx1"/>
                </a:solidFill>
                <a:latin typeface="+mn-lt"/>
                <a:ea typeface="+mn-ea"/>
                <a:cs typeface="+mn-cs"/>
              </a:rPr>
              <a:t>The second EVA included an investigation of several craters and the Surveyor 3 spacecraft.</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C85203-AFB5-4C5F-A739-A15855DE2D17}" type="slidenum">
              <a:rPr lang="en-US" smtClean="0"/>
              <a:t>20</a:t>
            </a:fld>
            <a:endParaRPr lang="en-US" dirty="0"/>
          </a:p>
        </p:txBody>
      </p:sp>
    </p:spTree>
    <p:extLst>
      <p:ext uri="{BB962C8B-B14F-4D97-AF65-F5344CB8AC3E}">
        <p14:creationId xmlns:p14="http://schemas.microsoft.com/office/powerpoint/2010/main" val="34982421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-Image credit: </a:t>
            </a:r>
            <a:r>
              <a:rPr lang="en-US" sz="1200" b="0" i="1" kern="1200" dirty="0">
                <a:solidFill>
                  <a:schemeClr val="tx1"/>
                </a:solidFill>
                <a:effectLst/>
                <a:latin typeface="+mn-lt"/>
                <a:ea typeface="+mn-ea"/>
                <a:cs typeface="+mn-cs"/>
              </a:rPr>
              <a:t>LROC </a:t>
            </a:r>
            <a:r>
              <a:rPr lang="en-US" sz="1200" b="0" i="0" kern="1200" dirty="0">
                <a:solidFill>
                  <a:schemeClr val="tx1"/>
                </a:solidFill>
                <a:effectLst/>
                <a:latin typeface="+mn-lt"/>
                <a:ea typeface="+mn-ea"/>
                <a:cs typeface="+mn-cs"/>
                <a:sym typeface="Wingdings" panose="05000000000000000000" pitchFamily="2" charset="2"/>
              </a:rPr>
              <a:t> </a:t>
            </a:r>
            <a:r>
              <a:rPr lang="en-US" sz="1200" b="0" i="1" kern="1200" dirty="0">
                <a:solidFill>
                  <a:schemeClr val="tx1"/>
                </a:solidFill>
                <a:effectLst/>
                <a:latin typeface="+mn-lt"/>
                <a:ea typeface="+mn-ea"/>
                <a:cs typeface="+mn-cs"/>
                <a:sym typeface="Wingdings" panose="05000000000000000000" pitchFamily="2" charset="2"/>
              </a:rPr>
              <a:t>https://www.lroc.asu.edu/featured_sites/view_site/2</a:t>
            </a:r>
            <a:endParaRPr lang="en-US" i="1" dirty="0"/>
          </a:p>
          <a:p>
            <a:r>
              <a:rPr lang="en-US" dirty="0"/>
              <a:t>-The Apollo 12 landing site, as imaged by the Lunar Reconnaissance Orbiter</a:t>
            </a:r>
            <a:r>
              <a:rPr lang="en-US" baseline="0" dirty="0"/>
              <a:t> Camera (taken on 11/8/2011).</a:t>
            </a:r>
          </a:p>
          <a:p>
            <a:endParaRPr lang="en-US" dirty="0"/>
          </a:p>
        </p:txBody>
      </p:sp>
      <p:sp>
        <p:nvSpPr>
          <p:cNvPr id="4" name="Slide Number Placeholder 3"/>
          <p:cNvSpPr>
            <a:spLocks noGrp="1"/>
          </p:cNvSpPr>
          <p:nvPr>
            <p:ph type="sldNum" sz="quarter" idx="5"/>
          </p:nvPr>
        </p:nvSpPr>
        <p:spPr/>
        <p:txBody>
          <a:bodyPr/>
          <a:lstStyle/>
          <a:p>
            <a:fld id="{BE7B85CD-DF83-C140-9F69-7242B2DB2DF4}" type="slidenum">
              <a:rPr lang="en-US" smtClean="0"/>
              <a:t>21</a:t>
            </a:fld>
            <a:endParaRPr lang="en-US"/>
          </a:p>
        </p:txBody>
      </p:sp>
    </p:spTree>
    <p:extLst>
      <p:ext uri="{BB962C8B-B14F-4D97-AF65-F5344CB8AC3E}">
        <p14:creationId xmlns:p14="http://schemas.microsoft.com/office/powerpoint/2010/main" val="3256986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credits: </a:t>
            </a:r>
            <a:r>
              <a:rPr lang="en-US" i="1" dirty="0"/>
              <a:t>NASA</a:t>
            </a:r>
          </a:p>
          <a:p>
            <a:r>
              <a:rPr lang="en-US" i="0" dirty="0">
                <a:sym typeface="Wingdings" panose="05000000000000000000" pitchFamily="2" charset="2"/>
              </a:rPr>
              <a:t>-</a:t>
            </a:r>
            <a:r>
              <a:rPr lang="en-US" i="0" u="sng" dirty="0">
                <a:sym typeface="Wingdings" panose="05000000000000000000" pitchFamily="2" charset="2"/>
              </a:rPr>
              <a:t>Left image:</a:t>
            </a:r>
            <a:r>
              <a:rPr lang="en-US" i="0" u="none" dirty="0">
                <a:sym typeface="Wingdings" panose="05000000000000000000" pitchFamily="2" charset="2"/>
              </a:rPr>
              <a:t> A U.S. Navy Underwater Demolition Team swimmer assists the Apollo 12 crew during recovery operations in the Pacific Ocean. In the life raft are astronauts Pete Conrad (facing camera), Dick Gordon (middle),</a:t>
            </a:r>
            <a:r>
              <a:rPr lang="en-US" i="0" u="none" baseline="0" dirty="0">
                <a:sym typeface="Wingdings" panose="05000000000000000000" pitchFamily="2" charset="2"/>
              </a:rPr>
              <a:t> </a:t>
            </a:r>
            <a:r>
              <a:rPr lang="en-US" i="0" u="none" dirty="0">
                <a:sym typeface="Wingdings" panose="05000000000000000000" pitchFamily="2" charset="2"/>
              </a:rPr>
              <a:t>and Al Bean (nearest camera). The three crew men were picked up by helicopter and flown to the prime recovery ship, USS Hornet (same ship</a:t>
            </a:r>
            <a:r>
              <a:rPr lang="en-US" i="0" u="none" baseline="0" dirty="0">
                <a:sym typeface="Wingdings" panose="05000000000000000000" pitchFamily="2" charset="2"/>
              </a:rPr>
              <a:t> as Apollo 11)</a:t>
            </a:r>
            <a:r>
              <a:rPr lang="en-US" i="0" u="none" dirty="0">
                <a:sym typeface="Wingdings" panose="05000000000000000000" pitchFamily="2" charset="2"/>
              </a:rPr>
              <a:t>.</a:t>
            </a:r>
            <a:endParaRPr lang="en-US" i="0" dirty="0">
              <a:sym typeface="Wingdings" panose="05000000000000000000" pitchFamily="2" charset="2"/>
            </a:endParaRPr>
          </a:p>
          <a:p>
            <a:r>
              <a:rPr lang="en-US" i="0" dirty="0">
                <a:sym typeface="Wingdings" panose="05000000000000000000" pitchFamily="2" charset="2"/>
              </a:rPr>
              <a:t>-</a:t>
            </a:r>
            <a:r>
              <a:rPr lang="en-US" i="0" u="sng" dirty="0">
                <a:sym typeface="Wingdings" panose="05000000000000000000" pitchFamily="2" charset="2"/>
              </a:rPr>
              <a:t>Right</a:t>
            </a:r>
            <a:r>
              <a:rPr lang="en-US" i="0" u="sng" baseline="0" dirty="0">
                <a:sym typeface="Wingdings" panose="05000000000000000000" pitchFamily="2" charset="2"/>
              </a:rPr>
              <a:t> image:</a:t>
            </a:r>
            <a:r>
              <a:rPr lang="en-US" i="0" u="none" baseline="0" dirty="0">
                <a:sym typeface="Wingdings" panose="05000000000000000000" pitchFamily="2" charset="2"/>
              </a:rPr>
              <a:t> </a:t>
            </a:r>
            <a:r>
              <a:rPr lang="en-US" i="0" dirty="0">
                <a:sym typeface="Wingdings" panose="05000000000000000000" pitchFamily="2" charset="2"/>
              </a:rPr>
              <a:t>The Apollo 12 Command Module, with astronauts Pete Conrad, Dick Gordon, and Al Bean aboard, nears splashdown in the Pacific Ocean to conclude the second lunar landing mission.</a:t>
            </a:r>
          </a:p>
          <a:p>
            <a:r>
              <a:rPr lang="en-US" i="0" dirty="0">
                <a:sym typeface="Wingdings" panose="05000000000000000000" pitchFamily="2" charset="2"/>
              </a:rPr>
              <a:t>-The Apollo 12 splashdown occurred at 3:58 p.m. EST, Nov. 24, 1969, near (800 km east of) American Samoa.</a:t>
            </a:r>
          </a:p>
        </p:txBody>
      </p:sp>
      <p:sp>
        <p:nvSpPr>
          <p:cNvPr id="4" name="Slide Number Placeholder 3"/>
          <p:cNvSpPr>
            <a:spLocks noGrp="1"/>
          </p:cNvSpPr>
          <p:nvPr>
            <p:ph type="sldNum" sz="quarter" idx="5"/>
          </p:nvPr>
        </p:nvSpPr>
        <p:spPr/>
        <p:txBody>
          <a:bodyPr/>
          <a:lstStyle/>
          <a:p>
            <a:fld id="{BBC85203-AFB5-4C5F-A739-A15855DE2D17}" type="slidenum">
              <a:rPr lang="en-US" smtClean="0"/>
              <a:t>22</a:t>
            </a:fld>
            <a:endParaRPr lang="en-US" dirty="0"/>
          </a:p>
        </p:txBody>
      </p:sp>
    </p:spTree>
    <p:extLst>
      <p:ext uri="{BB962C8B-B14F-4D97-AF65-F5344CB8AC3E}">
        <p14:creationId xmlns:p14="http://schemas.microsoft.com/office/powerpoint/2010/main" val="1437081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a:t>
            </a:r>
            <a:r>
              <a:rPr lang="en-US" i="1" dirty="0"/>
              <a:t> NASA</a:t>
            </a:r>
            <a:r>
              <a:rPr lang="en-US" i="0" dirty="0"/>
              <a:t> </a:t>
            </a:r>
            <a:r>
              <a:rPr lang="en-US" i="0" dirty="0">
                <a:sym typeface="Wingdings" panose="05000000000000000000" pitchFamily="2" charset="2"/>
              </a:rPr>
              <a:t> The smiling Apollo 12 astronauts peer out of the window of the mobile quarantine facility aboard the recovery ship, USS Hornet. Pictured (left to right) are Pete Conrad,</a:t>
            </a:r>
            <a:r>
              <a:rPr lang="en-US" i="0" baseline="0" dirty="0">
                <a:sym typeface="Wingdings" panose="05000000000000000000" pitchFamily="2" charset="2"/>
              </a:rPr>
              <a:t> Dick </a:t>
            </a:r>
            <a:r>
              <a:rPr lang="en-US" i="0" dirty="0">
                <a:sym typeface="Wingdings" panose="05000000000000000000" pitchFamily="2" charset="2"/>
              </a:rPr>
              <a:t>Gordon</a:t>
            </a:r>
            <a:r>
              <a:rPr lang="en-US" i="0" baseline="0" dirty="0">
                <a:sym typeface="Wingdings" panose="05000000000000000000" pitchFamily="2" charset="2"/>
              </a:rPr>
              <a:t>, </a:t>
            </a:r>
            <a:r>
              <a:rPr lang="en-US" i="0" dirty="0">
                <a:sym typeface="Wingdings" panose="05000000000000000000" pitchFamily="2" charset="2"/>
              </a:rPr>
              <a:t>and Al Bean. The crew were housed in the quarantine facility immediately after the Pacific recovery operation took place.</a:t>
            </a:r>
          </a:p>
          <a:p>
            <a:r>
              <a:rPr lang="en-US" sz="1200" i="0" kern="1200" dirty="0">
                <a:solidFill>
                  <a:schemeClr val="tx1"/>
                </a:solidFill>
                <a:effectLst/>
                <a:latin typeface="+mn-lt"/>
                <a:ea typeface="+mn-ea"/>
                <a:cs typeface="+mn-cs"/>
                <a:sym typeface="Wingdings" panose="05000000000000000000" pitchFamily="2" charset="2"/>
              </a:rPr>
              <a:t>-</a:t>
            </a:r>
            <a:r>
              <a:rPr lang="en-US" sz="1200" b="0" i="0" kern="1200" dirty="0">
                <a:solidFill>
                  <a:schemeClr val="tx1"/>
                </a:solidFill>
                <a:effectLst/>
                <a:latin typeface="+mn-lt"/>
                <a:ea typeface="+mn-ea"/>
                <a:cs typeface="+mn-cs"/>
              </a:rPr>
              <a:t>Upon splashdown, a camera in the capsule came loose and hit Bean in the head, knocking him out</a:t>
            </a:r>
            <a:r>
              <a:rPr lang="en-US" sz="1200" b="0" i="0" kern="1200" baseline="0" dirty="0">
                <a:solidFill>
                  <a:schemeClr val="tx1"/>
                </a:solidFill>
                <a:effectLst/>
                <a:latin typeface="+mn-lt"/>
                <a:ea typeface="+mn-ea"/>
                <a:cs typeface="+mn-cs"/>
              </a:rPr>
              <a:t> (hence the Band Aid on his forehead in the image).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BC85203-AFB5-4C5F-A739-A15855DE2D17}" type="slidenum">
              <a:rPr lang="en-US" smtClean="0"/>
              <a:t>23</a:t>
            </a:fld>
            <a:endParaRPr lang="en-US" dirty="0"/>
          </a:p>
        </p:txBody>
      </p:sp>
    </p:spTree>
    <p:extLst>
      <p:ext uri="{BB962C8B-B14F-4D97-AF65-F5344CB8AC3E}">
        <p14:creationId xmlns:p14="http://schemas.microsoft.com/office/powerpoint/2010/main" val="18277984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credits: </a:t>
            </a:r>
            <a:r>
              <a:rPr lang="en-US" sz="1200" i="1" kern="1200" dirty="0">
                <a:solidFill>
                  <a:schemeClr val="tx1"/>
                </a:solidFill>
                <a:effectLst/>
                <a:latin typeface="+mn-lt"/>
                <a:ea typeface="+mn-ea"/>
                <a:cs typeface="+mn-cs"/>
              </a:rPr>
              <a:t>NASA</a:t>
            </a:r>
            <a:endParaRPr lang="en-US"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a:t>
            </a:r>
            <a:r>
              <a:rPr lang="en-US" sz="1200" i="0" u="sng" kern="1200" dirty="0">
                <a:solidFill>
                  <a:schemeClr val="tx1"/>
                </a:solidFill>
                <a:effectLst/>
                <a:latin typeface="+mn-lt"/>
                <a:ea typeface="+mn-ea"/>
                <a:cs typeface="+mn-cs"/>
              </a:rPr>
              <a:t>Left</a:t>
            </a:r>
            <a:r>
              <a:rPr lang="en-US" sz="1200" i="0" u="sng" kern="1200" baseline="0" dirty="0">
                <a:solidFill>
                  <a:schemeClr val="tx1"/>
                </a:solidFill>
                <a:effectLst/>
                <a:latin typeface="+mn-lt"/>
                <a:ea typeface="+mn-ea"/>
                <a:cs typeface="+mn-cs"/>
              </a:rPr>
              <a:t> image:</a:t>
            </a:r>
            <a:r>
              <a:rPr lang="en-US" sz="1200" i="0" u="none" kern="1200" baseline="0" dirty="0">
                <a:solidFill>
                  <a:schemeClr val="tx1"/>
                </a:solidFill>
                <a:effectLst/>
                <a:latin typeface="+mn-lt"/>
                <a:ea typeface="+mn-ea"/>
                <a:cs typeface="+mn-cs"/>
              </a:rPr>
              <a:t> Apollo 12 basalt 12008. This sample has a mass of 58 grams and is up to 5 centimeters across. Basalts are dark-colored rocks solidified from molten lava – they are a common type of volcanic rock on Earth.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u="none" kern="1200" baseline="0" dirty="0">
                <a:solidFill>
                  <a:schemeClr val="tx1"/>
                </a:solidFill>
                <a:effectLst/>
                <a:latin typeface="+mn-lt"/>
                <a:ea typeface="+mn-ea"/>
                <a:cs typeface="+mn-cs"/>
              </a:rPr>
              <a:t>-</a:t>
            </a:r>
            <a:r>
              <a:rPr lang="en-US" sz="1200" i="0" u="sng" kern="1200" baseline="0" dirty="0">
                <a:solidFill>
                  <a:schemeClr val="tx1"/>
                </a:solidFill>
                <a:effectLst/>
                <a:latin typeface="+mn-lt"/>
                <a:ea typeface="+mn-ea"/>
                <a:cs typeface="+mn-cs"/>
              </a:rPr>
              <a:t>Right image:</a:t>
            </a:r>
            <a:r>
              <a:rPr lang="en-US" sz="1200" i="0" u="none" kern="1200" baseline="0" dirty="0">
                <a:solidFill>
                  <a:schemeClr val="tx1"/>
                </a:solidFill>
                <a:effectLst/>
                <a:latin typeface="+mn-lt"/>
                <a:ea typeface="+mn-ea"/>
                <a:cs typeface="+mn-cs"/>
              </a:rPr>
              <a:t> Astronaut Pete Conrad holds two lunar rocks which were among the samples brought back from the Moon by the Apollo 12 astronauts. The samples are stored in Johnson Space Center (JSC)’s Lunar Receiving Laboratory.</a:t>
            </a:r>
            <a:endParaRPr lang="en-US" i="0" dirty="0"/>
          </a:p>
        </p:txBody>
      </p:sp>
      <p:sp>
        <p:nvSpPr>
          <p:cNvPr id="4" name="Slide Number Placeholder 3"/>
          <p:cNvSpPr>
            <a:spLocks noGrp="1"/>
          </p:cNvSpPr>
          <p:nvPr>
            <p:ph type="sldNum" sz="quarter" idx="5"/>
          </p:nvPr>
        </p:nvSpPr>
        <p:spPr/>
        <p:txBody>
          <a:bodyPr/>
          <a:lstStyle/>
          <a:p>
            <a:fld id="{BBC85203-AFB5-4C5F-A739-A15855DE2D17}" type="slidenum">
              <a:rPr lang="en-US" smtClean="0"/>
              <a:t>24</a:t>
            </a:fld>
            <a:endParaRPr lang="en-US" dirty="0"/>
          </a:p>
        </p:txBody>
      </p:sp>
    </p:spTree>
    <p:extLst>
      <p:ext uri="{BB962C8B-B14F-4D97-AF65-F5344CB8AC3E}">
        <p14:creationId xmlns:p14="http://schemas.microsoft.com/office/powerpoint/2010/main" val="547699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-Farthest point traveled from the LM:</a:t>
            </a:r>
            <a:r>
              <a:rPr lang="en-US" i="0" baseline="0" dirty="0"/>
              <a:t> 1,350 </a:t>
            </a:r>
            <a:r>
              <a:rPr lang="en-US" i="0" baseline="0" dirty="0" err="1"/>
              <a:t>ft</a:t>
            </a:r>
            <a:r>
              <a:rPr lang="en-US" i="0" baseline="0" dirty="0"/>
              <a:t> (411.48 m) </a:t>
            </a:r>
            <a:r>
              <a:rPr lang="en-US" i="0" baseline="0" dirty="0">
                <a:sym typeface="Wingdings" panose="05000000000000000000" pitchFamily="2" charset="2"/>
              </a:rPr>
              <a:t> a bit farther than the height of the Empire State Building (1,250 </a:t>
            </a:r>
            <a:r>
              <a:rPr lang="en-US" i="0" baseline="0" dirty="0" err="1">
                <a:sym typeface="Wingdings" panose="05000000000000000000" pitchFamily="2" charset="2"/>
              </a:rPr>
              <a:t>ft</a:t>
            </a:r>
            <a:r>
              <a:rPr lang="en-US" i="0" baseline="0" dirty="0">
                <a:sym typeface="Wingdings" panose="05000000000000000000" pitchFamily="2" charset="2"/>
              </a:rPr>
              <a:t>)</a:t>
            </a:r>
            <a:endParaRPr lang="en-US" i="0" dirty="0"/>
          </a:p>
          <a:p>
            <a:r>
              <a:rPr lang="en-US" i="0" dirty="0"/>
              <a:t>-Compare to Apollo 11:</a:t>
            </a:r>
          </a:p>
          <a:p>
            <a:pPr marL="628650" lvl="1" indent="-171450" algn="l">
              <a:buFont typeface="Arial" panose="020B0604020202020204" pitchFamily="34" charset="0"/>
              <a:buChar char="•"/>
            </a:pPr>
            <a:r>
              <a:rPr lang="en-US" sz="1200" b="1" dirty="0">
                <a:latin typeface="Century Gothic" panose="020B0502020202020204" pitchFamily="34" charset="0"/>
              </a:rPr>
              <a:t>60 m</a:t>
            </a:r>
            <a:r>
              <a:rPr lang="en-US" sz="1200" b="0" dirty="0">
                <a:latin typeface="Century Gothic" panose="020B0502020202020204" pitchFamily="34" charset="0"/>
              </a:rPr>
              <a:t> – farthest point traveled from the LM</a:t>
            </a:r>
            <a:endParaRPr lang="en-US" sz="1200" b="1" dirty="0">
              <a:latin typeface="Century Gothic" panose="020B0502020202020204" pitchFamily="34" charset="0"/>
            </a:endParaRPr>
          </a:p>
          <a:p>
            <a:pPr marL="628650" lvl="1" indent="-171450" algn="l">
              <a:buFont typeface="Arial" panose="020B0604020202020204" pitchFamily="34" charset="0"/>
              <a:buChar char="•"/>
            </a:pPr>
            <a:r>
              <a:rPr lang="en-US" sz="1200" b="1" dirty="0">
                <a:latin typeface="Century Gothic" panose="020B0502020202020204" pitchFamily="34" charset="0"/>
              </a:rPr>
              <a:t>2.5 </a:t>
            </a:r>
            <a:r>
              <a:rPr lang="en-US" sz="1200" b="1" dirty="0" err="1">
                <a:latin typeface="Century Gothic" panose="020B0502020202020204" pitchFamily="34" charset="0"/>
              </a:rPr>
              <a:t>hrs</a:t>
            </a:r>
            <a:r>
              <a:rPr lang="en-US" sz="1200" dirty="0">
                <a:latin typeface="Century Gothic" panose="020B0502020202020204" pitchFamily="34" charset="0"/>
              </a:rPr>
              <a:t> spent outside the lunar module</a:t>
            </a:r>
          </a:p>
          <a:p>
            <a:pPr marL="628650" lvl="1" indent="-171450" algn="l">
              <a:buFont typeface="Arial" panose="020B0604020202020204" pitchFamily="34" charset="0"/>
              <a:buChar char="•"/>
            </a:pPr>
            <a:r>
              <a:rPr lang="en-US" sz="1200" b="1" dirty="0">
                <a:latin typeface="Century Gothic" panose="020B0502020202020204" pitchFamily="34" charset="0"/>
              </a:rPr>
              <a:t>47.8 </a:t>
            </a:r>
            <a:r>
              <a:rPr lang="en-US" sz="1200" b="1" dirty="0" err="1">
                <a:latin typeface="Century Gothic" panose="020B0502020202020204" pitchFamily="34" charset="0"/>
              </a:rPr>
              <a:t>lbs</a:t>
            </a:r>
            <a:r>
              <a:rPr lang="en-US" sz="1200" b="1" dirty="0">
                <a:latin typeface="Century Gothic" panose="020B0502020202020204" pitchFamily="34" charset="0"/>
              </a:rPr>
              <a:t> </a:t>
            </a:r>
            <a:r>
              <a:rPr lang="en-US" sz="1200" dirty="0">
                <a:latin typeface="Century Gothic" panose="020B0502020202020204" pitchFamily="34" charset="0"/>
              </a:rPr>
              <a:t>of samples collected</a:t>
            </a:r>
          </a:p>
          <a:p>
            <a:pPr marL="628650" lvl="1" indent="-171450" algn="l">
              <a:buFont typeface="Arial" panose="020B0604020202020204" pitchFamily="34" charset="0"/>
              <a:buChar char="•"/>
            </a:pPr>
            <a:r>
              <a:rPr lang="en-US" sz="1200" b="1" dirty="0">
                <a:latin typeface="Century Gothic" panose="020B0502020202020204" pitchFamily="34" charset="0"/>
              </a:rPr>
              <a:t>195 </a:t>
            </a:r>
            <a:r>
              <a:rPr lang="en-US" sz="1200" b="1" dirty="0" err="1">
                <a:latin typeface="Century Gothic" panose="020B0502020202020204" pitchFamily="34" charset="0"/>
              </a:rPr>
              <a:t>hrs</a:t>
            </a:r>
            <a:r>
              <a:rPr lang="en-US" sz="1200" b="1" dirty="0">
                <a:latin typeface="Century Gothic" panose="020B0502020202020204" pitchFamily="34" charset="0"/>
              </a:rPr>
              <a:t>, 18 min, 35 sec </a:t>
            </a:r>
            <a:r>
              <a:rPr lang="en-US" sz="1200" dirty="0">
                <a:latin typeface="Century Gothic" panose="020B0502020202020204" pitchFamily="34" charset="0"/>
              </a:rPr>
              <a:t>(~8 days) total mission time</a:t>
            </a:r>
          </a:p>
        </p:txBody>
      </p:sp>
      <p:sp>
        <p:nvSpPr>
          <p:cNvPr id="4" name="Slide Number Placeholder 3"/>
          <p:cNvSpPr>
            <a:spLocks noGrp="1"/>
          </p:cNvSpPr>
          <p:nvPr>
            <p:ph type="sldNum" sz="quarter" idx="5"/>
          </p:nvPr>
        </p:nvSpPr>
        <p:spPr/>
        <p:txBody>
          <a:bodyPr/>
          <a:lstStyle/>
          <a:p>
            <a:fld id="{BBC85203-AFB5-4C5F-A739-A15855DE2D17}" type="slidenum">
              <a:rPr lang="en-US" smtClean="0"/>
              <a:t>25</a:t>
            </a:fld>
            <a:endParaRPr lang="en-US" dirty="0"/>
          </a:p>
        </p:txBody>
      </p:sp>
    </p:spTree>
    <p:extLst>
      <p:ext uri="{BB962C8B-B14F-4D97-AF65-F5344CB8AC3E}">
        <p14:creationId xmlns:p14="http://schemas.microsoft.com/office/powerpoint/2010/main" val="11005133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a:t>
            </a:r>
            <a:r>
              <a:rPr lang="en-US" i="1" dirty="0"/>
              <a:t>National Air and Space Museum</a:t>
            </a:r>
            <a:r>
              <a:rPr lang="en-US" i="0" baseline="0" dirty="0"/>
              <a:t> </a:t>
            </a:r>
            <a:r>
              <a:rPr lang="en-US" i="0" baseline="0" dirty="0">
                <a:sym typeface="Wingdings" panose="05000000000000000000" pitchFamily="2" charset="2"/>
              </a:rPr>
              <a:t> </a:t>
            </a:r>
            <a:r>
              <a:rPr lang="en-US" i="1" baseline="0" dirty="0">
                <a:sym typeface="Wingdings" panose="05000000000000000000" pitchFamily="2" charset="2"/>
              </a:rPr>
              <a:t>https://airandspace.si.edu/collection-objects/command-module-apollo-12</a:t>
            </a:r>
          </a:p>
          <a:p>
            <a:r>
              <a:rPr lang="en-US" i="0" baseline="0" dirty="0">
                <a:sym typeface="Wingdings" panose="05000000000000000000" pitchFamily="2" charset="2"/>
              </a:rPr>
              <a:t>-Color of the command module is due to the mylar material used.</a:t>
            </a:r>
            <a:endParaRPr lang="en-US" dirty="0"/>
          </a:p>
        </p:txBody>
      </p:sp>
      <p:sp>
        <p:nvSpPr>
          <p:cNvPr id="4" name="Slide Number Placeholder 3"/>
          <p:cNvSpPr>
            <a:spLocks noGrp="1"/>
          </p:cNvSpPr>
          <p:nvPr>
            <p:ph type="sldNum" sz="quarter" idx="10"/>
          </p:nvPr>
        </p:nvSpPr>
        <p:spPr/>
        <p:txBody>
          <a:bodyPr/>
          <a:lstStyle/>
          <a:p>
            <a:fld id="{BBC85203-AFB5-4C5F-A739-A15855DE2D17}" type="slidenum">
              <a:rPr lang="en-US" smtClean="0"/>
              <a:t>26</a:t>
            </a:fld>
            <a:endParaRPr lang="en-US" dirty="0"/>
          </a:p>
        </p:txBody>
      </p:sp>
    </p:spTree>
    <p:extLst>
      <p:ext uri="{BB962C8B-B14F-4D97-AF65-F5344CB8AC3E}">
        <p14:creationId xmlns:p14="http://schemas.microsoft.com/office/powerpoint/2010/main" val="5923237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-Image source: </a:t>
            </a:r>
            <a:r>
              <a:rPr lang="en-US" i="1" dirty="0"/>
              <a:t>https://www.lpi.usra.edu/resources/apollopanoramas/pans/?pan=JSC2011e118358</a:t>
            </a:r>
          </a:p>
        </p:txBody>
      </p:sp>
      <p:sp>
        <p:nvSpPr>
          <p:cNvPr id="4" name="Slide Number Placeholder 3"/>
          <p:cNvSpPr>
            <a:spLocks noGrp="1"/>
          </p:cNvSpPr>
          <p:nvPr>
            <p:ph type="sldNum" sz="quarter" idx="10"/>
          </p:nvPr>
        </p:nvSpPr>
        <p:spPr/>
        <p:txBody>
          <a:bodyPr/>
          <a:lstStyle/>
          <a:p>
            <a:fld id="{BBC85203-AFB5-4C5F-A739-A15855DE2D17}" type="slidenum">
              <a:rPr lang="en-US" smtClean="0"/>
              <a:t>27</a:t>
            </a:fld>
            <a:endParaRPr lang="en-US" dirty="0"/>
          </a:p>
        </p:txBody>
      </p:sp>
    </p:spTree>
    <p:extLst>
      <p:ext uri="{BB962C8B-B14F-4D97-AF65-F5344CB8AC3E}">
        <p14:creationId xmlns:p14="http://schemas.microsoft.com/office/powerpoint/2010/main" val="13763709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-Image credit: </a:t>
            </a:r>
            <a:r>
              <a:rPr lang="it-IT" sz="1200" b="0" i="1" kern="1200" dirty="0">
                <a:solidFill>
                  <a:schemeClr val="tx1"/>
                </a:solidFill>
                <a:effectLst/>
                <a:latin typeface="+mn-lt"/>
                <a:ea typeface="+mn-ea"/>
                <a:cs typeface="+mn-cs"/>
              </a:rPr>
              <a:t>NASA/GSFC/Arizona State University</a:t>
            </a:r>
            <a:endParaRPr lang="it-IT" sz="1200" b="0" i="0" kern="1200" dirty="0">
              <a:solidFill>
                <a:schemeClr val="tx1"/>
              </a:solidFill>
              <a:effectLst/>
              <a:latin typeface="+mn-lt"/>
              <a:ea typeface="+mn-ea"/>
              <a:cs typeface="+mn-cs"/>
            </a:endParaRPr>
          </a:p>
          <a:p>
            <a:r>
              <a:rPr lang="it-IT" sz="1200" b="0" i="0" kern="1200" dirty="0">
                <a:solidFill>
                  <a:schemeClr val="tx1"/>
                </a:solidFill>
                <a:effectLst/>
                <a:latin typeface="+mn-lt"/>
                <a:ea typeface="+mn-ea"/>
                <a:cs typeface="+mn-cs"/>
                <a:sym typeface="Wingdings" panose="05000000000000000000" pitchFamily="2" charset="2"/>
              </a:rPr>
              <a:t>-</a:t>
            </a:r>
            <a:r>
              <a:rPr lang="it-IT" sz="1200" b="0" i="0" u="sng" kern="1200" dirty="0">
                <a:solidFill>
                  <a:schemeClr val="tx1"/>
                </a:solidFill>
                <a:effectLst/>
                <a:latin typeface="+mn-lt"/>
                <a:ea typeface="+mn-ea"/>
                <a:cs typeface="+mn-cs"/>
                <a:sym typeface="Wingdings" panose="05000000000000000000" pitchFamily="2" charset="2"/>
              </a:rPr>
              <a:t>Left:</a:t>
            </a:r>
            <a:r>
              <a:rPr lang="it-IT" sz="1200" b="0" i="0" kern="1200" dirty="0">
                <a:solidFill>
                  <a:schemeClr val="tx1"/>
                </a:solidFill>
                <a:effectLst/>
                <a:latin typeface="+mn-lt"/>
                <a:ea typeface="+mn-ea"/>
                <a:cs typeface="+mn-cs"/>
                <a:sym typeface="Wingdings" panose="05000000000000000000" pitchFamily="2" charset="2"/>
              </a:rPr>
              <a:t> Apollo landing sites (lunar near side)</a:t>
            </a:r>
          </a:p>
          <a:p>
            <a:r>
              <a:rPr lang="it-IT" sz="1200" b="0" i="0" kern="1200" dirty="0">
                <a:solidFill>
                  <a:schemeClr val="tx1"/>
                </a:solidFill>
                <a:effectLst/>
                <a:latin typeface="+mn-lt"/>
                <a:ea typeface="+mn-ea"/>
                <a:cs typeface="+mn-cs"/>
                <a:sym typeface="Wingdings" panose="05000000000000000000" pitchFamily="2" charset="2"/>
              </a:rPr>
              <a:t>-</a:t>
            </a:r>
            <a:r>
              <a:rPr lang="it-IT" sz="1200" b="0" i="0" u="sng" kern="1200" dirty="0">
                <a:solidFill>
                  <a:schemeClr val="tx1"/>
                </a:solidFill>
                <a:effectLst/>
                <a:latin typeface="+mn-lt"/>
                <a:ea typeface="+mn-ea"/>
                <a:cs typeface="+mn-cs"/>
                <a:sym typeface="Wingdings" panose="05000000000000000000" pitchFamily="2" charset="2"/>
              </a:rPr>
              <a:t>Right:</a:t>
            </a:r>
            <a:r>
              <a:rPr lang="it-IT" sz="1200" b="0" i="0" kern="1200" dirty="0">
                <a:solidFill>
                  <a:schemeClr val="tx1"/>
                </a:solidFill>
                <a:effectLst/>
                <a:latin typeface="+mn-lt"/>
                <a:ea typeface="+mn-ea"/>
                <a:cs typeface="+mn-cs"/>
                <a:sym typeface="Wingdings" panose="05000000000000000000" pitchFamily="2" charset="2"/>
              </a:rPr>
              <a:t> Lunar far side </a:t>
            </a:r>
          </a:p>
          <a:p>
            <a:r>
              <a:rPr lang="it-IT" sz="1200" b="0" i="0" kern="1200" dirty="0">
                <a:solidFill>
                  <a:schemeClr val="tx1"/>
                </a:solidFill>
                <a:effectLst/>
                <a:latin typeface="+mn-lt"/>
                <a:ea typeface="+mn-ea"/>
                <a:cs typeface="+mn-cs"/>
                <a:sym typeface="Wingdings" panose="05000000000000000000" pitchFamily="2" charset="2"/>
              </a:rPr>
              <a:t>(captured by the Lunar Reconnaissance Orbiter spacecraft)</a:t>
            </a:r>
            <a:endParaRPr lang="en-US" i="1" dirty="0"/>
          </a:p>
        </p:txBody>
      </p:sp>
      <p:sp>
        <p:nvSpPr>
          <p:cNvPr id="4" name="Slide Number Placeholder 3"/>
          <p:cNvSpPr>
            <a:spLocks noGrp="1"/>
          </p:cNvSpPr>
          <p:nvPr>
            <p:ph type="sldNum" sz="quarter" idx="5"/>
          </p:nvPr>
        </p:nvSpPr>
        <p:spPr/>
        <p:txBody>
          <a:bodyPr/>
          <a:lstStyle/>
          <a:p>
            <a:fld id="{BBC85203-AFB5-4C5F-A739-A15855DE2D17}" type="slidenum">
              <a:rPr lang="en-US" smtClean="0"/>
              <a:t>28</a:t>
            </a:fld>
            <a:endParaRPr lang="en-US" dirty="0"/>
          </a:p>
        </p:txBody>
      </p:sp>
    </p:spTree>
    <p:extLst>
      <p:ext uri="{BB962C8B-B14F-4D97-AF65-F5344CB8AC3E}">
        <p14:creationId xmlns:p14="http://schemas.microsoft.com/office/powerpoint/2010/main" val="8333338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 credit: </a:t>
            </a:r>
            <a:r>
              <a:rPr lang="en-US" sz="1200" b="0" i="1" kern="1200" dirty="0">
                <a:solidFill>
                  <a:schemeClr val="tx1"/>
                </a:solidFill>
                <a:effectLst/>
                <a:latin typeface="+mn-lt"/>
                <a:ea typeface="+mn-ea"/>
                <a:cs typeface="+mn-cs"/>
              </a:rPr>
              <a:t>NASA/GSFC/Brent Garry</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-Apollo 17 tracks overlain on New York City, NY.</a:t>
            </a:r>
          </a:p>
          <a:p>
            <a:r>
              <a:rPr lang="en-US" sz="1200" b="0" i="0" kern="1200" dirty="0">
                <a:solidFill>
                  <a:schemeClr val="tx1"/>
                </a:solidFill>
                <a:effectLst/>
                <a:latin typeface="+mn-lt"/>
                <a:ea typeface="+mn-ea"/>
                <a:cs typeface="+mn-cs"/>
              </a:rPr>
              <a:t>-Dates: December 11, 12, 13; 1972 (3 years after Apollo 12)</a:t>
            </a:r>
          </a:p>
          <a:p>
            <a:r>
              <a:rPr lang="en-US" sz="1200" b="0" i="0" kern="1200" dirty="0">
                <a:solidFill>
                  <a:schemeClr val="tx1"/>
                </a:solidFill>
                <a:effectLst/>
                <a:latin typeface="+mn-lt"/>
                <a:ea typeface="+mn-ea"/>
                <a:cs typeface="+mn-cs"/>
              </a:rPr>
              <a:t>-Notice how much farther the Apollo 17 astronauts were able to travel than the Apollo 12 astronauts (since they had a lunar roving vehicle).</a:t>
            </a:r>
            <a:endParaRPr lang="en-US" sz="1200" b="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C85203-AFB5-4C5F-A739-A15855DE2D17}" type="slidenum">
              <a:rPr lang="en-US" smtClean="0"/>
              <a:t>29</a:t>
            </a:fld>
            <a:endParaRPr lang="en-US" dirty="0"/>
          </a:p>
        </p:txBody>
      </p:sp>
    </p:spTree>
    <p:extLst>
      <p:ext uri="{BB962C8B-B14F-4D97-AF65-F5344CB8AC3E}">
        <p14:creationId xmlns:p14="http://schemas.microsoft.com/office/powerpoint/2010/main" val="2090638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-Saturn V Launch Vehicle Flight Evaluation Report - AS-507 Apollo 12 Mission</a:t>
            </a:r>
          </a:p>
          <a:p>
            <a:r>
              <a:rPr lang="en-US" dirty="0"/>
              <a:t>-Source: </a:t>
            </a:r>
            <a:r>
              <a:rPr lang="en-US" i="1" dirty="0"/>
              <a:t>https://www.scribd.com/document/47696842/Saturn-VLaunch-Vehicle-Flight-Evaluation-Report-AS-507-Apollo-12-Mission</a:t>
            </a:r>
          </a:p>
        </p:txBody>
      </p:sp>
      <p:sp>
        <p:nvSpPr>
          <p:cNvPr id="4" name="Slide Number Placeholder 3"/>
          <p:cNvSpPr>
            <a:spLocks noGrp="1"/>
          </p:cNvSpPr>
          <p:nvPr>
            <p:ph type="sldNum" sz="quarter" idx="10"/>
          </p:nvPr>
        </p:nvSpPr>
        <p:spPr/>
        <p:txBody>
          <a:bodyPr/>
          <a:lstStyle/>
          <a:p>
            <a:fld id="{BBC85203-AFB5-4C5F-A739-A15855DE2D17}" type="slidenum">
              <a:rPr lang="en-US" smtClean="0"/>
              <a:t>3</a:t>
            </a:fld>
            <a:endParaRPr lang="en-US" dirty="0"/>
          </a:p>
        </p:txBody>
      </p:sp>
    </p:spTree>
    <p:extLst>
      <p:ext uri="{BB962C8B-B14F-4D97-AF65-F5344CB8AC3E}">
        <p14:creationId xmlns:p14="http://schemas.microsoft.com/office/powerpoint/2010/main" val="38684718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 source: </a:t>
            </a:r>
            <a:r>
              <a:rPr lang="en-US" sz="1200" b="0" i="1" kern="1200" dirty="0">
                <a:solidFill>
                  <a:schemeClr val="tx1"/>
                </a:solidFill>
                <a:effectLst/>
                <a:latin typeface="+mn-lt"/>
                <a:ea typeface="+mn-ea"/>
                <a:cs typeface="+mn-cs"/>
              </a:rPr>
              <a:t>https://www.lpi.usra.edu/publications/slidesets/apollolanding/ApolloLanding/slide_13.html</a:t>
            </a:r>
          </a:p>
          <a:p>
            <a:pPr marL="0" indent="0">
              <a:buFont typeface="Arial" panose="020B0604020202020204" pitchFamily="34" charset="0"/>
              <a:buNone/>
            </a:pPr>
            <a:r>
              <a:rPr lang="en-US" sz="1200" b="0" i="0" kern="1200" dirty="0">
                <a:solidFill>
                  <a:schemeClr val="tx1"/>
                </a:solidFill>
                <a:effectLst/>
                <a:latin typeface="+mn-lt"/>
                <a:ea typeface="+mn-ea"/>
                <a:cs typeface="+mn-cs"/>
              </a:rPr>
              <a:t>-The Apollo 12 traverses.</a:t>
            </a:r>
          </a:p>
          <a:p>
            <a:pPr marL="0" indent="0">
              <a:buFont typeface="Arial" panose="020B0604020202020204" pitchFamily="34" charset="0"/>
              <a:buNone/>
            </a:pPr>
            <a:r>
              <a:rPr lang="en-US" sz="1200" kern="1200" dirty="0">
                <a:solidFill>
                  <a:schemeClr val="tx1"/>
                </a:solidFill>
                <a:latin typeface="+mn-lt"/>
                <a:ea typeface="+mn-ea"/>
                <a:cs typeface="+mn-cs"/>
              </a:rPr>
              <a:t>-The thick lines indicate the paths taken by the astronauts during the two EVAs. The Lunar Module location is designated by the X. </a:t>
            </a:r>
          </a:p>
          <a:p>
            <a:pPr marL="628650" lvl="1" indent="-171450">
              <a:buFont typeface="Arial" panose="020B0604020202020204" pitchFamily="34" charset="0"/>
              <a:buChar char="•"/>
            </a:pPr>
            <a:r>
              <a:rPr lang="en-US" sz="1200" kern="1200" dirty="0">
                <a:solidFill>
                  <a:schemeClr val="tx1"/>
                </a:solidFill>
                <a:latin typeface="+mn-lt"/>
                <a:ea typeface="+mn-ea"/>
                <a:cs typeface="+mn-cs"/>
              </a:rPr>
              <a:t>The first EVA was devoted to the setup of the Apollo Lunar Surface Experiments Package (ALSEP), a series of instruments that could be monitored and controlled from the Earth.</a:t>
            </a:r>
          </a:p>
          <a:p>
            <a:pPr marL="628650" lvl="1" indent="-171450">
              <a:buFont typeface="Arial" panose="020B0604020202020204" pitchFamily="34" charset="0"/>
              <a:buChar char="•"/>
            </a:pPr>
            <a:r>
              <a:rPr lang="en-US" sz="1200" kern="1200" dirty="0">
                <a:solidFill>
                  <a:schemeClr val="tx1"/>
                </a:solidFill>
                <a:latin typeface="+mn-lt"/>
                <a:ea typeface="+mn-ea"/>
                <a:cs typeface="+mn-cs"/>
              </a:rPr>
              <a:t>The second EVA included an investigation of several craters and the Surveyor 3 spacecraft.</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C85203-AFB5-4C5F-A739-A15855DE2D17}" type="slidenum">
              <a:rPr lang="en-US" smtClean="0"/>
              <a:t>30</a:t>
            </a:fld>
            <a:endParaRPr lang="en-US" dirty="0"/>
          </a:p>
        </p:txBody>
      </p:sp>
    </p:spTree>
    <p:extLst>
      <p:ext uri="{BB962C8B-B14F-4D97-AF65-F5344CB8AC3E}">
        <p14:creationId xmlns:p14="http://schemas.microsoft.com/office/powerpoint/2010/main" val="19588512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 credit: </a:t>
            </a:r>
            <a:r>
              <a:rPr lang="en-US" sz="1200" b="0" i="1" kern="1200" dirty="0">
                <a:solidFill>
                  <a:schemeClr val="tx1"/>
                </a:solidFill>
                <a:effectLst/>
                <a:latin typeface="+mn-lt"/>
                <a:ea typeface="+mn-ea"/>
                <a:cs typeface="+mn-cs"/>
              </a:rPr>
              <a:t>NASA/GSFC/Brent Garry</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-Apollo 11 tracks overlain on the Intrepid Sea, Air &amp; Space Museum in New York City, NY.</a:t>
            </a:r>
          </a:p>
          <a:p>
            <a:r>
              <a:rPr lang="en-US" sz="1200" b="0" i="0" kern="1200" dirty="0">
                <a:solidFill>
                  <a:schemeClr val="tx1"/>
                </a:solidFill>
                <a:effectLst/>
                <a:latin typeface="+mn-lt"/>
                <a:ea typeface="+mn-ea"/>
                <a:cs typeface="+mn-cs"/>
              </a:rPr>
              <a:t>-Date: July 20, 1969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t>
            </a:r>
            <a:r>
              <a:rPr lang="en-US" i="0" dirty="0"/>
              <a:t>Future Apollo missions would travel up to ~5 mi from the lunar module (Apollo 17).</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C85203-AFB5-4C5F-A739-A15855DE2D17}" type="slidenum">
              <a:rPr lang="en-US" smtClean="0"/>
              <a:t>31</a:t>
            </a:fld>
            <a:endParaRPr lang="en-US" dirty="0"/>
          </a:p>
        </p:txBody>
      </p:sp>
    </p:spTree>
    <p:extLst>
      <p:ext uri="{BB962C8B-B14F-4D97-AF65-F5344CB8AC3E}">
        <p14:creationId xmlns:p14="http://schemas.microsoft.com/office/powerpoint/2010/main" val="29073862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a:t>
            </a:r>
            <a:r>
              <a:rPr lang="en-US" i="0" baseline="0" dirty="0"/>
              <a:t> source: </a:t>
            </a:r>
            <a:r>
              <a:rPr lang="en-US" i="1" baseline="0" dirty="0"/>
              <a:t>https://history.nasa.gov/moondec.html</a:t>
            </a:r>
            <a:r>
              <a:rPr lang="en-US" i="0" baseline="0" dirty="0"/>
              <a:t> </a:t>
            </a:r>
            <a:r>
              <a:rPr lang="en-US" i="0" baseline="0" dirty="0">
                <a:sym typeface="Wingdings" panose="05000000000000000000" pitchFamily="2" charset="2"/>
              </a:rPr>
              <a:t> JFK’s address to Congress.</a:t>
            </a:r>
            <a:endParaRPr lang="en-US" i="0" baseline="0" dirty="0"/>
          </a:p>
          <a:p>
            <a:r>
              <a:rPr lang="en-US" i="0" baseline="0" dirty="0"/>
              <a:t>-”The Decision to Go to the Moon”: President John F. Kennedy's May 25, 1961 Speech before Congress. JFK announced before a special joint session of Congress the dramatic and ambitious goal of sending an American safely to the Moon before the end of the decade.</a:t>
            </a:r>
          </a:p>
          <a:p>
            <a:r>
              <a:rPr lang="en-US" i="0" baseline="0" dirty="0"/>
              <a:t>-”</a:t>
            </a:r>
            <a:r>
              <a:rPr lang="en-US" sz="1200" b="0" i="0" kern="1200" dirty="0">
                <a:solidFill>
                  <a:schemeClr val="tx1"/>
                </a:solidFill>
                <a:effectLst/>
                <a:latin typeface="+mn-lt"/>
                <a:ea typeface="+mn-ea"/>
                <a:cs typeface="+mn-cs"/>
              </a:rPr>
              <a:t>We choose to go to the Moon" is the famous tagline of a speech about the effort to reach the Moon delivered by President John F. Kennedy to a large crowd gathered at Rice Stadium in Houston, Texas on September 12, 1962.</a:t>
            </a:r>
            <a:endParaRPr lang="en-US" i="1" dirty="0"/>
          </a:p>
        </p:txBody>
      </p:sp>
      <p:sp>
        <p:nvSpPr>
          <p:cNvPr id="4" name="Slide Number Placeholder 3"/>
          <p:cNvSpPr>
            <a:spLocks noGrp="1"/>
          </p:cNvSpPr>
          <p:nvPr>
            <p:ph type="sldNum" sz="quarter" idx="5"/>
          </p:nvPr>
        </p:nvSpPr>
        <p:spPr/>
        <p:txBody>
          <a:bodyPr/>
          <a:lstStyle/>
          <a:p>
            <a:fld id="{BBC85203-AFB5-4C5F-A739-A15855DE2D17}" type="slidenum">
              <a:rPr lang="en-US" smtClean="0"/>
              <a:t>32</a:t>
            </a:fld>
            <a:endParaRPr lang="en-US" dirty="0"/>
          </a:p>
        </p:txBody>
      </p:sp>
    </p:spTree>
    <p:extLst>
      <p:ext uri="{BB962C8B-B14F-4D97-AF65-F5344CB8AC3E}">
        <p14:creationId xmlns:p14="http://schemas.microsoft.com/office/powerpoint/2010/main" val="24056782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C85203-AFB5-4C5F-A739-A15855DE2D17}" type="slidenum">
              <a:rPr lang="en-US" smtClean="0"/>
              <a:t>33</a:t>
            </a:fld>
            <a:endParaRPr lang="en-US" dirty="0"/>
          </a:p>
        </p:txBody>
      </p:sp>
    </p:spTree>
    <p:extLst>
      <p:ext uri="{BB962C8B-B14F-4D97-AF65-F5344CB8AC3E}">
        <p14:creationId xmlns:p14="http://schemas.microsoft.com/office/powerpoint/2010/main" val="2051757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credit: </a:t>
            </a:r>
            <a:r>
              <a:rPr lang="en-US" sz="1200" b="0" i="1" kern="1200" dirty="0">
                <a:solidFill>
                  <a:schemeClr val="tx1"/>
                </a:solidFill>
                <a:effectLst/>
                <a:latin typeface="+mn-lt"/>
                <a:ea typeface="+mn-ea"/>
                <a:cs typeface="+mn-cs"/>
              </a:rPr>
              <a:t>NASA </a:t>
            </a:r>
            <a:r>
              <a:rPr lang="en-US" sz="1200" b="0" i="0" kern="1200" baseline="0" dirty="0">
                <a:solidFill>
                  <a:schemeClr val="tx1"/>
                </a:solidFill>
                <a:effectLst/>
                <a:latin typeface="+mn-lt"/>
                <a:ea typeface="+mn-ea"/>
                <a:cs typeface="+mn-cs"/>
                <a:sym typeface="Wingdings" panose="05000000000000000000" pitchFamily="2" charset="2"/>
              </a:rPr>
              <a:t> </a:t>
            </a:r>
            <a:r>
              <a:rPr lang="en-US" sz="1200" b="0" i="0" kern="1200" dirty="0">
                <a:solidFill>
                  <a:schemeClr val="tx1"/>
                </a:solidFill>
                <a:effectLst/>
                <a:latin typeface="+mn-lt"/>
                <a:ea typeface="+mn-ea"/>
                <a:cs typeface="+mn-cs"/>
              </a:rPr>
              <a:t>The Apollo 12 crew at Johnson Space Center, September 1969. From left: Pete Conrad Jr.</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commander), Dick Gordon Jr. (command module pilot), and Alan</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Bean</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lunar module pilot).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Second human Moon landing – Conrad &amp; Bean set foot on the lunar surface on November 19, 1969, just 4 months after Apollo 11.</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a:t>
            </a:r>
            <a:r>
              <a:rPr lang="en-US" sz="1200" b="0" i="0" kern="1200" baseline="0" dirty="0">
                <a:solidFill>
                  <a:schemeClr val="tx1"/>
                </a:solidFill>
                <a:effectLst/>
                <a:latin typeface="+mn-lt"/>
                <a:ea typeface="+mn-ea"/>
                <a:cs typeface="+mn-cs"/>
              </a:rPr>
              <a:t> mission plan for Apollo 12 had several objectives for the crew to accomplish: perform a survey of the area &amp; collect samples; deploy a number of experiments; develop techniques for point landing capability; further develop the capability to work in the lunar environment; and obtain photographs of candidate exploration sites.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-Pete Conrad was the mission commander and was the pilot of </a:t>
            </a:r>
            <a:r>
              <a:rPr lang="en-US" sz="1200" b="0" i="1" kern="1200" baseline="0" dirty="0">
                <a:solidFill>
                  <a:schemeClr val="tx1"/>
                </a:solidFill>
                <a:effectLst/>
                <a:latin typeface="+mn-lt"/>
                <a:ea typeface="+mn-ea"/>
                <a:cs typeface="+mn-cs"/>
              </a:rPr>
              <a:t>Gemini 5</a:t>
            </a:r>
            <a:r>
              <a:rPr lang="en-US" sz="1200" b="0" i="0" kern="1200" baseline="0" dirty="0">
                <a:solidFill>
                  <a:schemeClr val="tx1"/>
                </a:solidFill>
                <a:effectLst/>
                <a:latin typeface="+mn-lt"/>
                <a:ea typeface="+mn-ea"/>
                <a:cs typeface="+mn-cs"/>
              </a:rPr>
              <a:t> and command pilot for </a:t>
            </a:r>
            <a:r>
              <a:rPr lang="en-US" sz="1200" b="0" i="1" kern="1200" baseline="0" dirty="0">
                <a:solidFill>
                  <a:schemeClr val="tx1"/>
                </a:solidFill>
                <a:effectLst/>
                <a:latin typeface="+mn-lt"/>
                <a:ea typeface="+mn-ea"/>
                <a:cs typeface="+mn-cs"/>
              </a:rPr>
              <a:t>Gemini 11</a:t>
            </a:r>
            <a:r>
              <a:rPr lang="en-US" sz="1200" b="0" i="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-Dick Gordon was the command module pilot and was the pilot for </a:t>
            </a:r>
            <a:r>
              <a:rPr lang="en-US" sz="1200" b="0" i="1" kern="1200" baseline="0" dirty="0">
                <a:solidFill>
                  <a:schemeClr val="tx1"/>
                </a:solidFill>
                <a:effectLst/>
                <a:latin typeface="+mn-lt"/>
                <a:ea typeface="+mn-ea"/>
                <a:cs typeface="+mn-cs"/>
              </a:rPr>
              <a:t>Gemini 11</a:t>
            </a:r>
            <a:r>
              <a:rPr lang="en-US" sz="1200" b="0" i="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-Al Bean was the lunar module pilot and was the backup command pilot for </a:t>
            </a:r>
            <a:r>
              <a:rPr lang="en-US" sz="1200" b="0" i="1" kern="1200" baseline="0" dirty="0">
                <a:solidFill>
                  <a:schemeClr val="tx1"/>
                </a:solidFill>
                <a:effectLst/>
                <a:latin typeface="+mn-lt"/>
                <a:ea typeface="+mn-ea"/>
                <a:cs typeface="+mn-cs"/>
              </a:rPr>
              <a:t>Gemini 10</a:t>
            </a:r>
            <a:r>
              <a:rPr lang="en-US" sz="1200" b="0" i="0" kern="1200" baseline="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BBC85203-AFB5-4C5F-A739-A15855DE2D17}" type="slidenum">
              <a:rPr lang="en-US" smtClean="0"/>
              <a:t>4</a:t>
            </a:fld>
            <a:endParaRPr lang="en-US" dirty="0"/>
          </a:p>
        </p:txBody>
      </p:sp>
    </p:spTree>
    <p:extLst>
      <p:ext uri="{BB962C8B-B14F-4D97-AF65-F5344CB8AC3E}">
        <p14:creationId xmlns:p14="http://schemas.microsoft.com/office/powerpoint/2010/main" val="3521912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credits: </a:t>
            </a:r>
            <a:r>
              <a:rPr lang="en-US" i="0" u="sng" dirty="0"/>
              <a:t>Left:</a:t>
            </a:r>
            <a:r>
              <a:rPr lang="en-US" i="0" u="none" dirty="0"/>
              <a:t> </a:t>
            </a:r>
            <a:r>
              <a:rPr lang="en-US" i="1" u="none" dirty="0"/>
              <a:t>Associated Press</a:t>
            </a:r>
            <a:r>
              <a:rPr lang="en-US" i="0" u="none" dirty="0"/>
              <a:t>; link</a:t>
            </a:r>
            <a:r>
              <a:rPr lang="en-US" i="0" u="none" baseline="0" dirty="0"/>
              <a:t> to video from which the image was taken: </a:t>
            </a:r>
            <a:r>
              <a:rPr lang="en-US" i="1" u="none" baseline="0" dirty="0"/>
              <a:t>http://www.aparchive.com/metadata/youtube/1a7ebc8b23ed43458847227135a39312</a:t>
            </a:r>
            <a:r>
              <a:rPr lang="en-US" i="0" u="none" baseline="0" dirty="0"/>
              <a:t># or </a:t>
            </a:r>
            <a:r>
              <a:rPr lang="en-US" i="1" u="none" baseline="0" dirty="0"/>
              <a:t>https://www.youtube.com/watch?v=22yT4mvIru8</a:t>
            </a:r>
            <a:r>
              <a:rPr lang="en-US" i="0" u="none" baseline="0" dirty="0"/>
              <a:t>;</a:t>
            </a:r>
            <a:r>
              <a:rPr lang="en-US" i="1" baseline="0" dirty="0"/>
              <a:t> </a:t>
            </a:r>
            <a:r>
              <a:rPr lang="en-US" i="0" u="sng" baseline="0" dirty="0"/>
              <a:t>Right:</a:t>
            </a:r>
            <a:r>
              <a:rPr lang="en-US" i="0" dirty="0"/>
              <a:t> </a:t>
            </a:r>
            <a:r>
              <a:rPr lang="en-US" i="1" dirty="0"/>
              <a:t>NASA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a:t>
            </a:r>
            <a:r>
              <a:rPr lang="en-US" sz="1200" b="0" i="0" kern="1200" dirty="0">
                <a:solidFill>
                  <a:schemeClr val="tx1"/>
                </a:solidFill>
                <a:effectLst/>
                <a:latin typeface="+mn-lt"/>
                <a:ea typeface="+mn-ea"/>
                <a:cs typeface="+mn-cs"/>
              </a:rPr>
              <a:t>The 363-foot-tall Apollo 12 space vehicle was launched from Pad A, Launch Complex 39, Kennedy Space Center, at 11:22 a.m. EST, November</a:t>
            </a:r>
            <a:r>
              <a:rPr lang="en-US" sz="1200" b="0" i="0" kern="1200" baseline="0" dirty="0">
                <a:solidFill>
                  <a:schemeClr val="tx1"/>
                </a:solidFill>
                <a:effectLst/>
                <a:latin typeface="+mn-lt"/>
                <a:ea typeface="+mn-ea"/>
                <a:cs typeface="+mn-cs"/>
              </a:rPr>
              <a:t> 14</a:t>
            </a:r>
            <a:r>
              <a:rPr lang="en-US" sz="1200" b="0" i="0" kern="1200" dirty="0">
                <a:solidFill>
                  <a:schemeClr val="tx1"/>
                </a:solidFill>
                <a:effectLst/>
                <a:latin typeface="+mn-lt"/>
                <a:ea typeface="+mn-ea"/>
                <a:cs typeface="+mn-cs"/>
              </a:rPr>
              <a:t>, 1969.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-As with Apollo 11, </a:t>
            </a:r>
            <a:r>
              <a:rPr lang="en-US" sz="1200" b="0" i="0" kern="1200" baseline="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djacent to Kennedy Space Center (~3.5 miles away), thousands</a:t>
            </a:r>
            <a:r>
              <a:rPr lang="en-US" sz="1200" b="0" i="0" kern="1200" baseline="0" dirty="0">
                <a:solidFill>
                  <a:schemeClr val="tx1"/>
                </a:solidFill>
                <a:effectLst/>
                <a:latin typeface="+mn-lt"/>
                <a:ea typeface="+mn-ea"/>
                <a:cs typeface="+mn-cs"/>
              </a:rPr>
              <a:t> of spectators camped out on beaches and roads to watch the launch of Apollo 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-Lightning!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kern="1200" baseline="0" dirty="0">
                <a:solidFill>
                  <a:schemeClr val="tx1"/>
                </a:solidFill>
                <a:effectLst/>
                <a:latin typeface="+mn-lt"/>
                <a:ea typeface="+mn-ea"/>
                <a:cs typeface="+mn-cs"/>
              </a:rPr>
              <a:t>Apollo 12 was the first Saturn vehicle launched in rainy weather.</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kern="1200" baseline="0" dirty="0">
                <a:solidFill>
                  <a:schemeClr val="tx1"/>
                </a:solidFill>
                <a:effectLst/>
                <a:latin typeface="+mn-lt"/>
                <a:ea typeface="+mn-ea"/>
                <a:cs typeface="+mn-cs"/>
              </a:rPr>
              <a:t>Shortly after 36.5 seconds into the flight, there were numerous space vehicle indications of a massive electrical disturbance, followed by a second disturbance at 52 seconds.</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kern="1200" baseline="0" dirty="0">
                <a:solidFill>
                  <a:schemeClr val="tx1"/>
                </a:solidFill>
                <a:effectLst/>
                <a:latin typeface="+mn-lt"/>
                <a:ea typeface="+mn-ea"/>
                <a:cs typeface="+mn-cs"/>
              </a:rPr>
              <a:t>The lightning discharge at 36.5 seconds was triggered by the vehicle, and the 52-second disturbance may have been due to a lesser lightning discharge.</a:t>
            </a:r>
            <a:endParaRPr lang="en-US" i="0" dirty="0"/>
          </a:p>
        </p:txBody>
      </p:sp>
      <p:sp>
        <p:nvSpPr>
          <p:cNvPr id="4" name="Slide Number Placeholder 3"/>
          <p:cNvSpPr>
            <a:spLocks noGrp="1"/>
          </p:cNvSpPr>
          <p:nvPr>
            <p:ph type="sldNum" sz="quarter" idx="5"/>
          </p:nvPr>
        </p:nvSpPr>
        <p:spPr/>
        <p:txBody>
          <a:bodyPr/>
          <a:lstStyle/>
          <a:p>
            <a:fld id="{BBC85203-AFB5-4C5F-A739-A15855DE2D17}" type="slidenum">
              <a:rPr lang="en-US" smtClean="0"/>
              <a:t>5</a:t>
            </a:fld>
            <a:endParaRPr lang="en-US" dirty="0"/>
          </a:p>
        </p:txBody>
      </p:sp>
    </p:spTree>
    <p:extLst>
      <p:ext uri="{BB962C8B-B14F-4D97-AF65-F5344CB8AC3E}">
        <p14:creationId xmlns:p14="http://schemas.microsoft.com/office/powerpoint/2010/main" val="145219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 </a:t>
            </a:r>
            <a:r>
              <a:rPr lang="en-US" i="1" dirty="0"/>
              <a:t>NASA</a:t>
            </a:r>
            <a:r>
              <a:rPr lang="en-US" i="0" dirty="0"/>
              <a:t> </a:t>
            </a:r>
            <a:r>
              <a:rPr lang="en-US" i="0" dirty="0">
                <a:sym typeface="Wingdings" panose="05000000000000000000" pitchFamily="2" charset="2"/>
              </a:rPr>
              <a:t> </a:t>
            </a:r>
            <a:r>
              <a:rPr lang="en-US" sz="1200" b="0" i="0" kern="1200" dirty="0">
                <a:solidFill>
                  <a:schemeClr val="tx1"/>
                </a:solidFill>
                <a:effectLst/>
                <a:latin typeface="+mn-lt"/>
                <a:ea typeface="+mn-ea"/>
                <a:cs typeface="+mn-cs"/>
              </a:rPr>
              <a:t>1967 illustration compares the Apollo Saturn V spacecraft (363 ft) of the Moon Landing era to the Statue of Liberty (305 ft). </a:t>
            </a:r>
          </a:p>
          <a:p>
            <a:r>
              <a:rPr lang="en-US" i="0" dirty="0"/>
              <a:t>-A Saturn V rocket has a rocket engine, three stages, a solid fuel motor, two </a:t>
            </a:r>
            <a:r>
              <a:rPr lang="en-US" i="0" dirty="0" err="1"/>
              <a:t>interstages</a:t>
            </a:r>
            <a:r>
              <a:rPr lang="en-US" i="0" dirty="0"/>
              <a:t>, a payload, a parachute, an aerodynamic nose cap, avionics, a fuel tank, an oxidizer tank, and stabilizing fins.</a:t>
            </a:r>
          </a:p>
          <a:p>
            <a:pPr marL="628650" lvl="1" indent="-171450">
              <a:buFont typeface="Arial" panose="020B0604020202020204" pitchFamily="34" charset="0"/>
              <a:buChar char="•"/>
            </a:pPr>
            <a:r>
              <a:rPr lang="en-US" i="0" dirty="0"/>
              <a:t>Height: 111 meters (363 feet)</a:t>
            </a:r>
          </a:p>
          <a:p>
            <a:pPr marL="628650" lvl="1" indent="-171450">
              <a:buFont typeface="Arial" panose="020B0604020202020204" pitchFamily="34" charset="0"/>
              <a:buChar char="•"/>
            </a:pPr>
            <a:r>
              <a:rPr lang="en-US" i="0" dirty="0"/>
              <a:t>Diameter: 10 meters (33 feet)</a:t>
            </a:r>
          </a:p>
          <a:p>
            <a:pPr marL="628650" lvl="1" indent="-171450">
              <a:buFont typeface="Arial" panose="020B0604020202020204" pitchFamily="34" charset="0"/>
              <a:buChar char="•"/>
            </a:pPr>
            <a:r>
              <a:rPr lang="en-US" i="0" dirty="0"/>
              <a:t>Mass: 2,840,622 kg (6,262,500 pounds) at liftoff (the weight of 400 elephants)</a:t>
            </a:r>
          </a:p>
          <a:p>
            <a:pPr marL="628650" lvl="1" indent="-171450">
              <a:buFont typeface="Arial" panose="020B0604020202020204" pitchFamily="34" charset="0"/>
              <a:buChar char="•"/>
            </a:pPr>
            <a:r>
              <a:rPr lang="en-US" i="0" dirty="0"/>
              <a:t>Maiden Flight: Nov. 9, 1967 (uncrewed)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The rocket generated 34.5 million newtons (7.6 million pounds) of thrust at launch, creating more power than 85 Hoover Dams.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Could launch about 43,500 kg (50 tons) to the Moon (about the same as 4 school buses).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The Apollo 12 launch vehicle was the seventh in the Apollo </a:t>
            </a:r>
            <a:r>
              <a:rPr lang="en-US" sz="1200" b="0" i="1" kern="1200" dirty="0">
                <a:solidFill>
                  <a:schemeClr val="tx1"/>
                </a:solidFill>
                <a:effectLst/>
                <a:latin typeface="+mn-lt"/>
                <a:ea typeface="+mn-ea"/>
                <a:cs typeface="+mn-cs"/>
              </a:rPr>
              <a:t>Saturn V</a:t>
            </a:r>
            <a:r>
              <a:rPr lang="en-US" sz="1200" b="0" i="0" kern="1200" dirty="0">
                <a:solidFill>
                  <a:schemeClr val="tx1"/>
                </a:solidFill>
                <a:effectLst/>
                <a:latin typeface="+mn-lt"/>
                <a:ea typeface="+mn-ea"/>
                <a:cs typeface="+mn-cs"/>
              </a:rPr>
              <a:t> series and was the fifth crewed </a:t>
            </a:r>
            <a:r>
              <a:rPr lang="en-US" sz="1200" b="0" i="1" kern="1200" dirty="0">
                <a:solidFill>
                  <a:schemeClr val="tx1"/>
                </a:solidFill>
                <a:effectLst/>
                <a:latin typeface="+mn-lt"/>
                <a:ea typeface="+mn-ea"/>
                <a:cs typeface="+mn-cs"/>
              </a:rPr>
              <a:t>Saturn V</a:t>
            </a:r>
            <a:r>
              <a:rPr lang="en-US" sz="1200" b="0" i="0" kern="1200" dirty="0">
                <a:solidFill>
                  <a:schemeClr val="tx1"/>
                </a:solidFill>
                <a:effectLst/>
                <a:latin typeface="+mn-lt"/>
                <a:ea typeface="+mn-ea"/>
                <a:cs typeface="+mn-cs"/>
              </a:rPr>
              <a:t> vehicle.</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More info on Saturn V: </a:t>
            </a:r>
            <a:r>
              <a:rPr lang="en-US" sz="1200" b="0" i="1" kern="1200" dirty="0">
                <a:solidFill>
                  <a:schemeClr val="tx1"/>
                </a:solidFill>
                <a:effectLst/>
                <a:latin typeface="+mn-lt"/>
                <a:ea typeface="+mn-ea"/>
                <a:cs typeface="+mn-cs"/>
              </a:rPr>
              <a:t>https://solarsystem.nasa.gov/news/337/what-was-the-saturn-v/</a:t>
            </a:r>
          </a:p>
        </p:txBody>
      </p:sp>
      <p:sp>
        <p:nvSpPr>
          <p:cNvPr id="4" name="Slide Number Placeholder 3"/>
          <p:cNvSpPr>
            <a:spLocks noGrp="1"/>
          </p:cNvSpPr>
          <p:nvPr>
            <p:ph type="sldNum" sz="quarter" idx="5"/>
          </p:nvPr>
        </p:nvSpPr>
        <p:spPr/>
        <p:txBody>
          <a:bodyPr/>
          <a:lstStyle/>
          <a:p>
            <a:fld id="{BBC85203-AFB5-4C5F-A739-A15855DE2D17}" type="slidenum">
              <a:rPr lang="en-US" smtClean="0"/>
              <a:t>6</a:t>
            </a:fld>
            <a:endParaRPr lang="en-US" dirty="0"/>
          </a:p>
        </p:txBody>
      </p:sp>
    </p:spTree>
    <p:extLst>
      <p:ext uri="{BB962C8B-B14F-4D97-AF65-F5344CB8AC3E}">
        <p14:creationId xmlns:p14="http://schemas.microsoft.com/office/powerpoint/2010/main" val="3974438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 </a:t>
            </a:r>
            <a:r>
              <a:rPr lang="en-US" sz="1200" b="0" i="1" kern="1200" dirty="0">
                <a:solidFill>
                  <a:schemeClr val="tx1"/>
                </a:solidFill>
                <a:effectLst/>
                <a:latin typeface="+mn-lt"/>
                <a:ea typeface="+mn-ea"/>
                <a:cs typeface="+mn-cs"/>
              </a:rPr>
              <a:t>NASA's Scientific Visualization Studio</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sym typeface="Wingdings" panose="05000000000000000000" pitchFamily="2" charset="2"/>
              </a:rPr>
              <a:t> </a:t>
            </a:r>
            <a:r>
              <a:rPr lang="en-US" sz="1200" b="0" i="0" kern="1200" dirty="0">
                <a:solidFill>
                  <a:schemeClr val="tx1"/>
                </a:solidFill>
                <a:effectLst/>
                <a:latin typeface="+mn-lt"/>
                <a:ea typeface="+mn-ea"/>
                <a:cs typeface="+mn-cs"/>
              </a:rPr>
              <a:t>The green dot at left marks the site of the Apollo 12 landing in Oceanus </a:t>
            </a:r>
            <a:r>
              <a:rPr lang="en-US" sz="1200" b="0" i="0" kern="1200" dirty="0" err="1">
                <a:solidFill>
                  <a:schemeClr val="tx1"/>
                </a:solidFill>
                <a:effectLst/>
                <a:latin typeface="+mn-lt"/>
                <a:ea typeface="+mn-ea"/>
                <a:cs typeface="+mn-cs"/>
              </a:rPr>
              <a:t>Procellarum</a:t>
            </a:r>
            <a:r>
              <a:rPr lang="en-US" sz="1200" b="0" i="0" kern="1200" dirty="0">
                <a:solidFill>
                  <a:schemeClr val="tx1"/>
                </a:solidFill>
                <a:effectLst/>
                <a:latin typeface="+mn-lt"/>
                <a:ea typeface="+mn-ea"/>
                <a:cs typeface="+mn-cs"/>
              </a:rPr>
              <a:t> (“Ocean</a:t>
            </a:r>
            <a:r>
              <a:rPr lang="en-US" sz="1200" b="0" i="0" kern="1200" baseline="0" dirty="0">
                <a:solidFill>
                  <a:schemeClr val="tx1"/>
                </a:solidFill>
                <a:effectLst/>
                <a:latin typeface="+mn-lt"/>
                <a:ea typeface="+mn-ea"/>
                <a:cs typeface="+mn-cs"/>
              </a:rPr>
              <a:t> of Storms”).</a:t>
            </a:r>
            <a:r>
              <a:rPr lang="en-US" sz="1200" b="0" i="0" kern="1200" dirty="0">
                <a:solidFill>
                  <a:schemeClr val="tx1"/>
                </a:solidFill>
                <a:effectLst/>
                <a:latin typeface="+mn-lt"/>
                <a:ea typeface="+mn-ea"/>
                <a:cs typeface="+mn-cs"/>
              </a:rPr>
              <a:t> Apollo 11’s landing site in Mare </a:t>
            </a:r>
            <a:r>
              <a:rPr lang="en-US" sz="1200" b="0" i="0" kern="1200" dirty="0" err="1">
                <a:solidFill>
                  <a:schemeClr val="tx1"/>
                </a:solidFill>
                <a:effectLst/>
                <a:latin typeface="+mn-lt"/>
                <a:ea typeface="+mn-ea"/>
                <a:cs typeface="+mn-cs"/>
              </a:rPr>
              <a:t>Tranquillitatis</a:t>
            </a:r>
            <a:r>
              <a:rPr lang="en-US" sz="1200" b="0" i="0" kern="1200" dirty="0">
                <a:solidFill>
                  <a:schemeClr val="tx1"/>
                </a:solidFill>
                <a:effectLst/>
                <a:latin typeface="+mn-lt"/>
                <a:ea typeface="+mn-ea"/>
                <a:cs typeface="+mn-cs"/>
              </a:rPr>
              <a:t> is shown as the green dot at right.</a:t>
            </a:r>
          </a:p>
          <a:p>
            <a:r>
              <a:rPr lang="en-US" sz="1200" b="0" i="0" kern="1200" dirty="0">
                <a:solidFill>
                  <a:schemeClr val="tx1"/>
                </a:solidFill>
                <a:effectLst/>
                <a:latin typeface="+mn-lt"/>
                <a:ea typeface="+mn-ea"/>
                <a:cs typeface="+mn-cs"/>
              </a:rPr>
              <a:t>-Landing occurred at 1:54 a.m. </a:t>
            </a:r>
            <a:r>
              <a:rPr lang="en-US" sz="1200" b="0" i="0" kern="1200">
                <a:solidFill>
                  <a:schemeClr val="tx1"/>
                </a:solidFill>
                <a:effectLst/>
                <a:latin typeface="+mn-lt"/>
                <a:ea typeface="+mn-ea"/>
                <a:cs typeface="+mn-cs"/>
              </a:rPr>
              <a:t>EST </a:t>
            </a:r>
            <a:r>
              <a:rPr lang="en-US" sz="1200" b="0" i="0" kern="1200" dirty="0">
                <a:solidFill>
                  <a:schemeClr val="tx1"/>
                </a:solidFill>
                <a:effectLst/>
                <a:latin typeface="+mn-lt"/>
                <a:ea typeface="+mn-ea"/>
                <a:cs typeface="+mn-cs"/>
              </a:rPr>
              <a:t>on November 19, 1969.</a:t>
            </a:r>
          </a:p>
          <a:p>
            <a:r>
              <a:rPr lang="en-US" sz="1200" b="0" i="0" kern="1200" dirty="0">
                <a:solidFill>
                  <a:schemeClr val="tx1"/>
                </a:solidFill>
                <a:effectLst/>
                <a:latin typeface="+mn-lt"/>
                <a:ea typeface="+mn-ea"/>
                <a:cs typeface="+mn-cs"/>
              </a:rPr>
              <a:t>-A waxing gibbous Moon phase was chosen since the terminator was reasonably close to the landing site.</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This meant that the Sun would be behind the lunar module as it came in for landing. This provided the most favorable lighting conditions to enable the astronauts to better discern and avoid craters, because the craters would have more elongated shadows. </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It also kept the surface temperatures at a reasonable level once the astronauts got outside, since it was effectively “lunar morning.”</a:t>
            </a:r>
            <a:endParaRPr lang="en-US" i="1" dirty="0"/>
          </a:p>
        </p:txBody>
      </p:sp>
      <p:sp>
        <p:nvSpPr>
          <p:cNvPr id="4" name="Slide Number Placeholder 3"/>
          <p:cNvSpPr>
            <a:spLocks noGrp="1"/>
          </p:cNvSpPr>
          <p:nvPr>
            <p:ph type="sldNum" sz="quarter" idx="5"/>
          </p:nvPr>
        </p:nvSpPr>
        <p:spPr/>
        <p:txBody>
          <a:bodyPr/>
          <a:lstStyle/>
          <a:p>
            <a:fld id="{BBC85203-AFB5-4C5F-A739-A15855DE2D17}" type="slidenum">
              <a:rPr lang="en-US" smtClean="0"/>
              <a:t>7</a:t>
            </a:fld>
            <a:endParaRPr lang="en-US" dirty="0"/>
          </a:p>
        </p:txBody>
      </p:sp>
    </p:spTree>
    <p:extLst>
      <p:ext uri="{BB962C8B-B14F-4D97-AF65-F5344CB8AC3E}">
        <p14:creationId xmlns:p14="http://schemas.microsoft.com/office/powerpoint/2010/main" val="74017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-Video credit: </a:t>
            </a:r>
            <a:r>
              <a:rPr lang="en-US" i="1" dirty="0"/>
              <a:t>NASA</a:t>
            </a:r>
            <a:r>
              <a:rPr lang="en-US" i="1" baseline="0" dirty="0"/>
              <a:t> (credit to Ken Glover for digitization)</a:t>
            </a:r>
            <a:r>
              <a:rPr lang="en-US" i="0" baseline="0" dirty="0"/>
              <a:t>; link to video: </a:t>
            </a:r>
            <a:r>
              <a:rPr lang="en-US" i="1" baseline="0" dirty="0"/>
              <a:t>https://www.hq.nasa.gov/alsj/a12/video12.html#Step</a:t>
            </a:r>
            <a:endParaRPr lang="en-US" i="1" dirty="0"/>
          </a:p>
          <a:p>
            <a:r>
              <a:rPr lang="en-US" i="0" dirty="0"/>
              <a:t>-At 11:16</a:t>
            </a:r>
            <a:r>
              <a:rPr lang="en-US" i="0" baseline="0" dirty="0"/>
              <a:t> p.m. EST </a:t>
            </a:r>
            <a:r>
              <a:rPr lang="en-US" i="0" dirty="0"/>
              <a:t>on November 18, 1969, the lunar module detached from the command module, and then landed on the Moon at 1:54 a.m. EST on November 19, 1969.</a:t>
            </a:r>
          </a:p>
          <a:p>
            <a:r>
              <a:rPr lang="en-US" i="0" dirty="0"/>
              <a:t>-At 6:32 a.m. EST, the first extravehicular activity began.</a:t>
            </a:r>
          </a:p>
          <a:p>
            <a:pPr marL="628650" lvl="1" indent="-171450">
              <a:buFont typeface="Arial" panose="020B0604020202020204" pitchFamily="34" charset="0"/>
              <a:buChar char="•"/>
            </a:pPr>
            <a:r>
              <a:rPr lang="en-US" i="0" dirty="0"/>
              <a:t>Conrad: (As he lands) “</a:t>
            </a:r>
            <a:r>
              <a:rPr lang="en-US" i="0" dirty="0" err="1"/>
              <a:t>Whoopie</a:t>
            </a:r>
            <a:r>
              <a:rPr lang="en-US" i="0" dirty="0"/>
              <a:t>! Man, that may have been a small one for Neil, but that's a long one for me.”</a:t>
            </a:r>
          </a:p>
          <a:p>
            <a:pPr marL="1085850" lvl="2" indent="-171450">
              <a:buFont typeface="Arial" panose="020B0604020202020204" pitchFamily="34" charset="0"/>
              <a:buChar char="•"/>
            </a:pPr>
            <a:r>
              <a:rPr lang="en-US" i="0" dirty="0"/>
              <a:t>Neil</a:t>
            </a:r>
            <a:r>
              <a:rPr lang="en-US" i="0" baseline="0" dirty="0"/>
              <a:t> Armstrong was 5’11” tall while Pete Conrad was 5’6” tall.</a:t>
            </a:r>
            <a:endParaRPr lang="en-US" i="0" dirty="0"/>
          </a:p>
        </p:txBody>
      </p:sp>
      <p:sp>
        <p:nvSpPr>
          <p:cNvPr id="4" name="Slide Number Placeholder 3"/>
          <p:cNvSpPr>
            <a:spLocks noGrp="1"/>
          </p:cNvSpPr>
          <p:nvPr>
            <p:ph type="sldNum" sz="quarter" idx="5"/>
          </p:nvPr>
        </p:nvSpPr>
        <p:spPr/>
        <p:txBody>
          <a:bodyPr/>
          <a:lstStyle/>
          <a:p>
            <a:fld id="{BBC85203-AFB5-4C5F-A739-A15855DE2D17}" type="slidenum">
              <a:rPr lang="en-US" smtClean="0"/>
              <a:t>8</a:t>
            </a:fld>
            <a:endParaRPr lang="en-US" dirty="0"/>
          </a:p>
        </p:txBody>
      </p:sp>
    </p:spTree>
    <p:extLst>
      <p:ext uri="{BB962C8B-B14F-4D97-AF65-F5344CB8AC3E}">
        <p14:creationId xmlns:p14="http://schemas.microsoft.com/office/powerpoint/2010/main" val="532506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 </a:t>
            </a:r>
            <a:r>
              <a:rPr lang="en-US" i="1" dirty="0"/>
              <a:t>NASA</a:t>
            </a:r>
            <a:r>
              <a:rPr lang="en-US" i="1" baseline="0" dirty="0"/>
              <a:t> (credit to Eric Nelson for enhanced version)</a:t>
            </a:r>
            <a:endParaRPr lang="en-US" i="0" baseline="0" dirty="0"/>
          </a:p>
          <a:p>
            <a:r>
              <a:rPr lang="en-US" i="0" baseline="0" dirty="0"/>
              <a:t>-Pete Conrad coming down the ladder from the LM; image captured by Al Bean.</a:t>
            </a:r>
            <a:endParaRPr lang="en-US" i="1" dirty="0"/>
          </a:p>
        </p:txBody>
      </p:sp>
      <p:sp>
        <p:nvSpPr>
          <p:cNvPr id="4" name="Slide Number Placeholder 3"/>
          <p:cNvSpPr>
            <a:spLocks noGrp="1"/>
          </p:cNvSpPr>
          <p:nvPr>
            <p:ph type="sldNum" sz="quarter" idx="5"/>
          </p:nvPr>
        </p:nvSpPr>
        <p:spPr/>
        <p:txBody>
          <a:bodyPr/>
          <a:lstStyle/>
          <a:p>
            <a:fld id="{BBC85203-AFB5-4C5F-A739-A15855DE2D17}" type="slidenum">
              <a:rPr lang="en-US" smtClean="0"/>
              <a:t>9</a:t>
            </a:fld>
            <a:endParaRPr lang="en-US" dirty="0"/>
          </a:p>
        </p:txBody>
      </p:sp>
    </p:spTree>
    <p:extLst>
      <p:ext uri="{BB962C8B-B14F-4D97-AF65-F5344CB8AC3E}">
        <p14:creationId xmlns:p14="http://schemas.microsoft.com/office/powerpoint/2010/main" val="3317996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17775E-F660-4BFC-855A-38424B4DF672}" type="datetimeFigureOut">
              <a:rPr lang="en-US" smtClean="0"/>
              <a:t>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105EC6-2F18-4D4C-AF99-0479890AAEF7}" type="slidenum">
              <a:rPr lang="en-US" smtClean="0"/>
              <a:t>‹#›</a:t>
            </a:fld>
            <a:endParaRPr lang="en-US"/>
          </a:p>
        </p:txBody>
      </p:sp>
    </p:spTree>
    <p:extLst>
      <p:ext uri="{BB962C8B-B14F-4D97-AF65-F5344CB8AC3E}">
        <p14:creationId xmlns:p14="http://schemas.microsoft.com/office/powerpoint/2010/main" val="3975839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17775E-F660-4BFC-855A-38424B4DF672}" type="datetimeFigureOut">
              <a:rPr lang="en-US" smtClean="0"/>
              <a:t>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105EC6-2F18-4D4C-AF99-0479890AAEF7}" type="slidenum">
              <a:rPr lang="en-US" smtClean="0"/>
              <a:t>‹#›</a:t>
            </a:fld>
            <a:endParaRPr lang="en-US"/>
          </a:p>
        </p:txBody>
      </p:sp>
    </p:spTree>
    <p:extLst>
      <p:ext uri="{BB962C8B-B14F-4D97-AF65-F5344CB8AC3E}">
        <p14:creationId xmlns:p14="http://schemas.microsoft.com/office/powerpoint/2010/main" val="4121308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17775E-F660-4BFC-855A-38424B4DF672}" type="datetimeFigureOut">
              <a:rPr lang="en-US" smtClean="0"/>
              <a:t>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105EC6-2F18-4D4C-AF99-0479890AAEF7}" type="slidenum">
              <a:rPr lang="en-US" smtClean="0"/>
              <a:t>‹#›</a:t>
            </a:fld>
            <a:endParaRPr lang="en-US"/>
          </a:p>
        </p:txBody>
      </p:sp>
    </p:spTree>
    <p:extLst>
      <p:ext uri="{BB962C8B-B14F-4D97-AF65-F5344CB8AC3E}">
        <p14:creationId xmlns:p14="http://schemas.microsoft.com/office/powerpoint/2010/main" val="1062414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17775E-F660-4BFC-855A-38424B4DF672}" type="datetimeFigureOut">
              <a:rPr lang="en-US" smtClean="0"/>
              <a:t>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105EC6-2F18-4D4C-AF99-0479890AAEF7}" type="slidenum">
              <a:rPr lang="en-US" smtClean="0"/>
              <a:t>‹#›</a:t>
            </a:fld>
            <a:endParaRPr lang="en-US"/>
          </a:p>
        </p:txBody>
      </p:sp>
    </p:spTree>
    <p:extLst>
      <p:ext uri="{BB962C8B-B14F-4D97-AF65-F5344CB8AC3E}">
        <p14:creationId xmlns:p14="http://schemas.microsoft.com/office/powerpoint/2010/main" val="4010859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17775E-F660-4BFC-855A-38424B4DF672}" type="datetimeFigureOut">
              <a:rPr lang="en-US" smtClean="0"/>
              <a:t>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105EC6-2F18-4D4C-AF99-0479890AAEF7}" type="slidenum">
              <a:rPr lang="en-US" smtClean="0"/>
              <a:t>‹#›</a:t>
            </a:fld>
            <a:endParaRPr lang="en-US"/>
          </a:p>
        </p:txBody>
      </p:sp>
    </p:spTree>
    <p:extLst>
      <p:ext uri="{BB962C8B-B14F-4D97-AF65-F5344CB8AC3E}">
        <p14:creationId xmlns:p14="http://schemas.microsoft.com/office/powerpoint/2010/main" val="3694231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A17775E-F660-4BFC-855A-38424B4DF672}" type="datetimeFigureOut">
              <a:rPr lang="en-US" smtClean="0"/>
              <a:t>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105EC6-2F18-4D4C-AF99-0479890AAEF7}" type="slidenum">
              <a:rPr lang="en-US" smtClean="0"/>
              <a:t>‹#›</a:t>
            </a:fld>
            <a:endParaRPr lang="en-US"/>
          </a:p>
        </p:txBody>
      </p:sp>
    </p:spTree>
    <p:extLst>
      <p:ext uri="{BB962C8B-B14F-4D97-AF65-F5344CB8AC3E}">
        <p14:creationId xmlns:p14="http://schemas.microsoft.com/office/powerpoint/2010/main" val="2770710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17775E-F660-4BFC-855A-38424B4DF672}" type="datetimeFigureOut">
              <a:rPr lang="en-US" smtClean="0"/>
              <a:t>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105EC6-2F18-4D4C-AF99-0479890AAEF7}" type="slidenum">
              <a:rPr lang="en-US" smtClean="0"/>
              <a:t>‹#›</a:t>
            </a:fld>
            <a:endParaRPr lang="en-US"/>
          </a:p>
        </p:txBody>
      </p:sp>
    </p:spTree>
    <p:extLst>
      <p:ext uri="{BB962C8B-B14F-4D97-AF65-F5344CB8AC3E}">
        <p14:creationId xmlns:p14="http://schemas.microsoft.com/office/powerpoint/2010/main" val="2696798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A17775E-F660-4BFC-855A-38424B4DF672}" type="datetimeFigureOut">
              <a:rPr lang="en-US" smtClean="0"/>
              <a:t>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105EC6-2F18-4D4C-AF99-0479890AAEF7}" type="slidenum">
              <a:rPr lang="en-US" smtClean="0"/>
              <a:t>‹#›</a:t>
            </a:fld>
            <a:endParaRPr lang="en-US"/>
          </a:p>
        </p:txBody>
      </p:sp>
    </p:spTree>
    <p:extLst>
      <p:ext uri="{BB962C8B-B14F-4D97-AF65-F5344CB8AC3E}">
        <p14:creationId xmlns:p14="http://schemas.microsoft.com/office/powerpoint/2010/main" val="2434925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17775E-F660-4BFC-855A-38424B4DF672}" type="datetimeFigureOut">
              <a:rPr lang="en-US" smtClean="0"/>
              <a:t>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105EC6-2F18-4D4C-AF99-0479890AAEF7}" type="slidenum">
              <a:rPr lang="en-US" smtClean="0"/>
              <a:t>‹#›</a:t>
            </a:fld>
            <a:endParaRPr lang="en-US"/>
          </a:p>
        </p:txBody>
      </p:sp>
    </p:spTree>
    <p:extLst>
      <p:ext uri="{BB962C8B-B14F-4D97-AF65-F5344CB8AC3E}">
        <p14:creationId xmlns:p14="http://schemas.microsoft.com/office/powerpoint/2010/main" val="631157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17775E-F660-4BFC-855A-38424B4DF672}" type="datetimeFigureOut">
              <a:rPr lang="en-US" smtClean="0"/>
              <a:t>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105EC6-2F18-4D4C-AF99-0479890AAEF7}" type="slidenum">
              <a:rPr lang="en-US" smtClean="0"/>
              <a:t>‹#›</a:t>
            </a:fld>
            <a:endParaRPr lang="en-US"/>
          </a:p>
        </p:txBody>
      </p:sp>
    </p:spTree>
    <p:extLst>
      <p:ext uri="{BB962C8B-B14F-4D97-AF65-F5344CB8AC3E}">
        <p14:creationId xmlns:p14="http://schemas.microsoft.com/office/powerpoint/2010/main" val="1664476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17775E-F660-4BFC-855A-38424B4DF672}" type="datetimeFigureOut">
              <a:rPr lang="en-US" smtClean="0"/>
              <a:t>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105EC6-2F18-4D4C-AF99-0479890AAEF7}" type="slidenum">
              <a:rPr lang="en-US" smtClean="0"/>
              <a:t>‹#›</a:t>
            </a:fld>
            <a:endParaRPr lang="en-US"/>
          </a:p>
        </p:txBody>
      </p:sp>
    </p:spTree>
    <p:extLst>
      <p:ext uri="{BB962C8B-B14F-4D97-AF65-F5344CB8AC3E}">
        <p14:creationId xmlns:p14="http://schemas.microsoft.com/office/powerpoint/2010/main" val="3298007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17775E-F660-4BFC-855A-38424B4DF672}" type="datetimeFigureOut">
              <a:rPr lang="en-US" smtClean="0"/>
              <a:t>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105EC6-2F18-4D4C-AF99-0479890AAEF7}" type="slidenum">
              <a:rPr lang="en-US" smtClean="0"/>
              <a:t>‹#›</a:t>
            </a:fld>
            <a:endParaRPr lang="en-US"/>
          </a:p>
        </p:txBody>
      </p:sp>
    </p:spTree>
    <p:extLst>
      <p:ext uri="{BB962C8B-B14F-4D97-AF65-F5344CB8AC3E}">
        <p14:creationId xmlns:p14="http://schemas.microsoft.com/office/powerpoint/2010/main" val="2063726191"/>
      </p:ext>
    </p:extLst>
  </p:cSld>
  <p:clrMap bg1="dk1" tx1="lt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8" Type="http://schemas.openxmlformats.org/officeDocument/2006/relationships/hyperlink" Target="https://svs.gsfc.nasa.gov/Gallery/apollo.html" TargetMode="External"/><Relationship Id="rId3" Type="http://schemas.openxmlformats.org/officeDocument/2006/relationships/image" Target="../media/image1.jpeg"/><Relationship Id="rId7" Type="http://schemas.openxmlformats.org/officeDocument/2006/relationships/hyperlink" Target="http://lroc.sese.asu.edu/featured_sites#ApolloLandingSites"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hyperlink" Target="https://www.lpi.usra.edu/resources/apollo/catalog/70mm/mission/?15" TargetMode="External"/><Relationship Id="rId5" Type="http://schemas.openxmlformats.org/officeDocument/2006/relationships/hyperlink" Target="https://www.hq.nasa.gov/alsj/a12/images12.html" TargetMode="External"/><Relationship Id="rId10" Type="http://schemas.openxmlformats.org/officeDocument/2006/relationships/hyperlink" Target="https://www.lpi.usra.edu/lunar/missions/apollo/apollo_12/overview/" TargetMode="External"/><Relationship Id="rId4" Type="http://schemas.openxmlformats.org/officeDocument/2006/relationships/hyperlink" Target="https://images.nasa.gov/" TargetMode="External"/><Relationship Id="rId9" Type="http://schemas.openxmlformats.org/officeDocument/2006/relationships/hyperlink" Target="https://nssdc.gsfc.nasa.gov/planetary/lunar/apollo12info.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he Apollo 12 lunar module along with a panorama of the landing site is shown." title="Apollo 12 Panorama"/>
          <p:cNvPicPr>
            <a:picLocks noChangeAspect="1"/>
          </p:cNvPicPr>
          <p:nvPr/>
        </p:nvPicPr>
        <p:blipFill rotWithShape="1">
          <a:blip r:embed="rId3" cstate="print">
            <a:extLst>
              <a:ext uri="{28A0092B-C50C-407E-A947-70E740481C1C}">
                <a14:useLocalDpi xmlns:a14="http://schemas.microsoft.com/office/drawing/2010/main" val="0"/>
              </a:ext>
            </a:extLst>
          </a:blip>
          <a:srcRect t="-207" b="24227"/>
          <a:stretch/>
        </p:blipFill>
        <p:spPr>
          <a:xfrm>
            <a:off x="0" y="3826566"/>
            <a:ext cx="12179507" cy="3031434"/>
          </a:xfrm>
          <a:prstGeom prst="rect">
            <a:avLst/>
          </a:prstGeom>
        </p:spPr>
      </p:pic>
      <p:sp>
        <p:nvSpPr>
          <p:cNvPr id="2" name="Title 1"/>
          <p:cNvSpPr>
            <a:spLocks noGrp="1"/>
          </p:cNvSpPr>
          <p:nvPr>
            <p:ph type="ctrTitle"/>
          </p:nvPr>
        </p:nvSpPr>
        <p:spPr>
          <a:xfrm>
            <a:off x="1748410" y="923584"/>
            <a:ext cx="8270342" cy="1204740"/>
          </a:xfrm>
        </p:spPr>
        <p:txBody>
          <a:bodyPr>
            <a:noAutofit/>
          </a:bodyPr>
          <a:lstStyle/>
          <a:p>
            <a:pPr algn="l"/>
            <a:r>
              <a:rPr lang="en-US" sz="8000" dirty="0">
                <a:latin typeface="Century Gothic" panose="020B0502020202020204" pitchFamily="34" charset="0"/>
              </a:rPr>
              <a:t>Apollo 12</a:t>
            </a:r>
          </a:p>
        </p:txBody>
      </p:sp>
      <p:pic>
        <p:nvPicPr>
          <p:cNvPr id="11" name="Picture 10" descr="NASA meatball logo" title="NASA meatball logo">
            <a:extLst>
              <a:ext uri="{FF2B5EF4-FFF2-40B4-BE49-F238E27FC236}">
                <a16:creationId xmlns:a16="http://schemas.microsoft.com/office/drawing/2014/main" id="{EA3DD65F-948A-3A4C-B433-3C7D53AEDE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0398" y="237784"/>
            <a:ext cx="1657524" cy="1371600"/>
          </a:xfrm>
          <a:prstGeom prst="rect">
            <a:avLst/>
          </a:prstGeom>
        </p:spPr>
      </p:pic>
      <p:pic>
        <p:nvPicPr>
          <p:cNvPr id="10" name="Picture 9" descr="Apollo program logo" title="Apollo Program Logo">
            <a:extLst>
              <a:ext uri="{FF2B5EF4-FFF2-40B4-BE49-F238E27FC236}">
                <a16:creationId xmlns:a16="http://schemas.microsoft.com/office/drawing/2014/main" id="{6F0F205C-ED6D-47C6-8B77-316BE8B0BB7C}"/>
              </a:ext>
            </a:extLst>
          </p:cNvPr>
          <p:cNvPicPr>
            <a:picLocks noChangeAspect="1"/>
          </p:cNvPicPr>
          <p:nvPr/>
        </p:nvPicPr>
        <p:blipFill rotWithShape="1">
          <a:blip r:embed="rId5"/>
          <a:srcRect l="3765" t="4419" r="4532" b="3609"/>
          <a:stretch/>
        </p:blipFill>
        <p:spPr>
          <a:xfrm>
            <a:off x="10437336" y="3454752"/>
            <a:ext cx="1367624" cy="1371600"/>
          </a:xfrm>
          <a:prstGeom prst="ellipse">
            <a:avLst/>
          </a:prstGeom>
        </p:spPr>
      </p:pic>
      <p:pic>
        <p:nvPicPr>
          <p:cNvPr id="12" name="Picture 2" descr="Apollo 12 Mission Patch" title="Apollo 12 Mission Patch"/>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095" t="5114" r="4666" b="5365"/>
          <a:stretch/>
        </p:blipFill>
        <p:spPr bwMode="auto">
          <a:xfrm>
            <a:off x="10433360" y="1847651"/>
            <a:ext cx="1371600" cy="137160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375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l Bean stands on the top rung of the ladder with his hands on the porch rails." title="Al Bean on Lunar Modu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9609" y="1"/>
            <a:ext cx="681278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hidden="1"/>
          <p:cNvSpPr>
            <a:spLocks noGrp="1"/>
          </p:cNvSpPr>
          <p:nvPr>
            <p:ph type="ctrTitle"/>
          </p:nvPr>
        </p:nvSpPr>
        <p:spPr/>
        <p:txBody>
          <a:bodyPr/>
          <a:lstStyle/>
          <a:p>
            <a:r>
              <a:rPr lang="en-US" dirty="0"/>
              <a:t>Al Bean standing on the lunar module’s ladder</a:t>
            </a:r>
          </a:p>
        </p:txBody>
      </p:sp>
    </p:spTree>
    <p:extLst>
      <p:ext uri="{BB962C8B-B14F-4D97-AF65-F5344CB8AC3E}">
        <p14:creationId xmlns:p14="http://schemas.microsoft.com/office/powerpoint/2010/main" val="2792588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883793" y="1733699"/>
            <a:ext cx="11043163" cy="4740966"/>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pPr>
            <a:r>
              <a:rPr lang="en-US" sz="2800" b="1" dirty="0">
                <a:solidFill>
                  <a:schemeClr val="accent4">
                    <a:lumMod val="40000"/>
                    <a:lumOff val="60000"/>
                  </a:schemeClr>
                </a:solidFill>
                <a:latin typeface="Century Gothic" panose="020B0502020202020204" pitchFamily="34" charset="0"/>
              </a:rPr>
              <a:t>112:37:07</a:t>
            </a:r>
            <a:r>
              <a:rPr lang="en-US" sz="2800" dirty="0">
                <a:latin typeface="Century Gothic" panose="020B0502020202020204" pitchFamily="34" charset="0"/>
              </a:rPr>
              <a:t> </a:t>
            </a:r>
            <a:r>
              <a:rPr lang="en-US" sz="2800" i="1" dirty="0">
                <a:latin typeface="Century Gothic" panose="020B0502020202020204" pitchFamily="34" charset="0"/>
              </a:rPr>
              <a:t>Conrad</a:t>
            </a:r>
            <a:r>
              <a:rPr lang="en-US" sz="2800" dirty="0">
                <a:latin typeface="Century Gothic" panose="020B0502020202020204" pitchFamily="34" charset="0"/>
              </a:rPr>
              <a:t>: Soon as we get done eating here, we'll get with it. We're pretty hungry.</a:t>
            </a:r>
          </a:p>
          <a:p>
            <a:pPr algn="l">
              <a:lnSpc>
                <a:spcPct val="100000"/>
              </a:lnSpc>
              <a:spcBef>
                <a:spcPts val="1200"/>
              </a:spcBef>
            </a:pPr>
            <a:r>
              <a:rPr lang="en-US" sz="2800" b="1" dirty="0">
                <a:solidFill>
                  <a:schemeClr val="accent4">
                    <a:lumMod val="40000"/>
                    <a:lumOff val="60000"/>
                  </a:schemeClr>
                </a:solidFill>
                <a:latin typeface="Century Gothic" panose="020B0502020202020204" pitchFamily="34" charset="0"/>
              </a:rPr>
              <a:t>112:37:16</a:t>
            </a:r>
            <a:r>
              <a:rPr lang="en-US" sz="2800" dirty="0">
                <a:latin typeface="Century Gothic" panose="020B0502020202020204" pitchFamily="34" charset="0"/>
              </a:rPr>
              <a:t> </a:t>
            </a:r>
            <a:r>
              <a:rPr lang="en-US" sz="2800" i="1" dirty="0">
                <a:latin typeface="Century Gothic" panose="020B0502020202020204" pitchFamily="34" charset="0"/>
              </a:rPr>
              <a:t>Gibson</a:t>
            </a:r>
            <a:r>
              <a:rPr lang="en-US" sz="2800" dirty="0">
                <a:latin typeface="Century Gothic" panose="020B0502020202020204" pitchFamily="34" charset="0"/>
              </a:rPr>
              <a:t>: Roger, Intrepid. You deserve it. (Pause)</a:t>
            </a:r>
          </a:p>
          <a:p>
            <a:pPr algn="l">
              <a:lnSpc>
                <a:spcPct val="100000"/>
              </a:lnSpc>
              <a:spcBef>
                <a:spcPts val="1200"/>
              </a:spcBef>
            </a:pPr>
            <a:r>
              <a:rPr lang="en-US" sz="2800" b="1" dirty="0">
                <a:solidFill>
                  <a:schemeClr val="accent4">
                    <a:lumMod val="40000"/>
                    <a:lumOff val="60000"/>
                  </a:schemeClr>
                </a:solidFill>
                <a:latin typeface="Century Gothic" panose="020B0502020202020204" pitchFamily="34" charset="0"/>
              </a:rPr>
              <a:t>112:37:24</a:t>
            </a:r>
            <a:r>
              <a:rPr lang="en-US" sz="2800" dirty="0">
                <a:latin typeface="Century Gothic" panose="020B0502020202020204" pitchFamily="34" charset="0"/>
              </a:rPr>
              <a:t> </a:t>
            </a:r>
            <a:r>
              <a:rPr lang="en-US" sz="2800" i="1" dirty="0">
                <a:latin typeface="Century Gothic" panose="020B0502020202020204" pitchFamily="34" charset="0"/>
              </a:rPr>
              <a:t>Gordon</a:t>
            </a:r>
            <a:r>
              <a:rPr lang="en-US" sz="2800" dirty="0">
                <a:latin typeface="Century Gothic" panose="020B0502020202020204" pitchFamily="34" charset="0"/>
              </a:rPr>
              <a:t>: This is Yankee Clipper. (Joking in response to Ed's "You deserve it.") No, they don't. Tell them to get to work.</a:t>
            </a:r>
          </a:p>
          <a:p>
            <a:pPr algn="l">
              <a:lnSpc>
                <a:spcPct val="100000"/>
              </a:lnSpc>
              <a:spcBef>
                <a:spcPts val="1200"/>
              </a:spcBef>
            </a:pPr>
            <a:r>
              <a:rPr lang="en-US" sz="2800" b="1" dirty="0">
                <a:solidFill>
                  <a:schemeClr val="accent4">
                    <a:lumMod val="40000"/>
                    <a:lumOff val="60000"/>
                  </a:schemeClr>
                </a:solidFill>
                <a:latin typeface="Century Gothic" panose="020B0502020202020204" pitchFamily="34" charset="0"/>
              </a:rPr>
              <a:t>112:37:32</a:t>
            </a:r>
            <a:r>
              <a:rPr lang="en-US" sz="2800" dirty="0">
                <a:latin typeface="Century Gothic" panose="020B0502020202020204" pitchFamily="34" charset="0"/>
              </a:rPr>
              <a:t> </a:t>
            </a:r>
            <a:r>
              <a:rPr lang="en-US" sz="2800" i="1" dirty="0">
                <a:latin typeface="Century Gothic" panose="020B0502020202020204" pitchFamily="34" charset="0"/>
              </a:rPr>
              <a:t>Gibson</a:t>
            </a:r>
            <a:r>
              <a:rPr lang="en-US" sz="2800" dirty="0">
                <a:latin typeface="Century Gothic" panose="020B0502020202020204" pitchFamily="34" charset="0"/>
              </a:rPr>
              <a:t>: Roger, Clipper.</a:t>
            </a:r>
          </a:p>
          <a:p>
            <a:pPr algn="l">
              <a:lnSpc>
                <a:spcPct val="100000"/>
              </a:lnSpc>
              <a:spcBef>
                <a:spcPts val="1200"/>
              </a:spcBef>
            </a:pPr>
            <a:r>
              <a:rPr lang="en-US" sz="2800" b="1" dirty="0">
                <a:solidFill>
                  <a:schemeClr val="accent4">
                    <a:lumMod val="40000"/>
                    <a:lumOff val="60000"/>
                  </a:schemeClr>
                </a:solidFill>
                <a:latin typeface="Century Gothic" panose="020B0502020202020204" pitchFamily="34" charset="0"/>
              </a:rPr>
              <a:t>112:37:36</a:t>
            </a:r>
            <a:r>
              <a:rPr lang="en-US" sz="2800" dirty="0">
                <a:latin typeface="Century Gothic" panose="020B0502020202020204" pitchFamily="34" charset="0"/>
              </a:rPr>
              <a:t> </a:t>
            </a:r>
            <a:r>
              <a:rPr lang="en-US" sz="2800" i="1" dirty="0">
                <a:latin typeface="Century Gothic" panose="020B0502020202020204" pitchFamily="34" charset="0"/>
              </a:rPr>
              <a:t>Gordon</a:t>
            </a:r>
            <a:r>
              <a:rPr lang="en-US" sz="2800" dirty="0">
                <a:latin typeface="Century Gothic" panose="020B0502020202020204" pitchFamily="34" charset="0"/>
              </a:rPr>
              <a:t>: For heaven's sakes, Ed, they're down there having all the fun, and you and I are doing all the work.</a:t>
            </a:r>
          </a:p>
          <a:p>
            <a:pPr algn="l">
              <a:lnSpc>
                <a:spcPct val="100000"/>
              </a:lnSpc>
              <a:spcBef>
                <a:spcPts val="1200"/>
              </a:spcBef>
            </a:pPr>
            <a:r>
              <a:rPr lang="en-US" sz="2800" b="1" dirty="0">
                <a:solidFill>
                  <a:schemeClr val="accent4">
                    <a:lumMod val="40000"/>
                    <a:lumOff val="60000"/>
                  </a:schemeClr>
                </a:solidFill>
                <a:latin typeface="Century Gothic" panose="020B0502020202020204" pitchFamily="34" charset="0"/>
              </a:rPr>
              <a:t>112:37:44</a:t>
            </a:r>
            <a:r>
              <a:rPr lang="en-US" sz="2800" dirty="0">
                <a:solidFill>
                  <a:schemeClr val="accent4">
                    <a:lumMod val="40000"/>
                    <a:lumOff val="60000"/>
                  </a:schemeClr>
                </a:solidFill>
                <a:latin typeface="Century Gothic" panose="020B0502020202020204" pitchFamily="34" charset="0"/>
              </a:rPr>
              <a:t> </a:t>
            </a:r>
            <a:r>
              <a:rPr lang="en-US" sz="2800" i="1" dirty="0">
                <a:latin typeface="Century Gothic" panose="020B0502020202020204" pitchFamily="34" charset="0"/>
              </a:rPr>
              <a:t>Gibson</a:t>
            </a:r>
            <a:r>
              <a:rPr lang="en-US" sz="2800" dirty="0">
                <a:latin typeface="Century Gothic" panose="020B0502020202020204" pitchFamily="34" charset="0"/>
              </a:rPr>
              <a:t>: They'll get with it soon, Clipper. (Long Pause)</a:t>
            </a:r>
          </a:p>
        </p:txBody>
      </p:sp>
      <p:sp>
        <p:nvSpPr>
          <p:cNvPr id="3" name="Title 11"/>
          <p:cNvSpPr txBox="1">
            <a:spLocks/>
          </p:cNvSpPr>
          <p:nvPr/>
        </p:nvSpPr>
        <p:spPr>
          <a:xfrm>
            <a:off x="814220" y="571975"/>
            <a:ext cx="8079581"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Friendly Banter</a:t>
            </a:r>
          </a:p>
        </p:txBody>
      </p:sp>
      <p:pic>
        <p:nvPicPr>
          <p:cNvPr id="2" name="Picture 1" descr="Astronaut Dick Gordon" title="Astronaut Dick Gordon"/>
          <p:cNvPicPr>
            <a:picLocks noChangeAspect="1"/>
          </p:cNvPicPr>
          <p:nvPr/>
        </p:nvPicPr>
        <p:blipFill rotWithShape="1">
          <a:blip r:embed="rId3"/>
          <a:srcRect l="20284" t="24632" r="57042" b="46745"/>
          <a:stretch/>
        </p:blipFill>
        <p:spPr>
          <a:xfrm>
            <a:off x="153787" y="3464102"/>
            <a:ext cx="633804" cy="640080"/>
          </a:xfrm>
          <a:prstGeom prst="ellipse">
            <a:avLst/>
          </a:prstGeom>
        </p:spPr>
      </p:pic>
      <p:pic>
        <p:nvPicPr>
          <p:cNvPr id="5" name="Picture 4" descr="Astronaut Pete Conrad" title="Astronaut Pete Conrad"/>
          <p:cNvPicPr>
            <a:picLocks noChangeAspect="1"/>
          </p:cNvPicPr>
          <p:nvPr/>
        </p:nvPicPr>
        <p:blipFill rotWithShape="1">
          <a:blip r:embed="rId3"/>
          <a:srcRect l="55815" t="21551" r="22241" b="50459"/>
          <a:stretch/>
        </p:blipFill>
        <p:spPr>
          <a:xfrm>
            <a:off x="160313" y="1867115"/>
            <a:ext cx="627278" cy="640080"/>
          </a:xfrm>
          <a:prstGeom prst="ellipse">
            <a:avLst/>
          </a:prstGeom>
        </p:spPr>
      </p:pic>
      <p:pic>
        <p:nvPicPr>
          <p:cNvPr id="6" name="Picture 5" descr="Astronaut Ed Gibson" title="Astronaut Ed Gibson"/>
          <p:cNvPicPr>
            <a:picLocks noChangeAspect="1"/>
          </p:cNvPicPr>
          <p:nvPr/>
        </p:nvPicPr>
        <p:blipFill rotWithShape="1">
          <a:blip r:embed="rId4"/>
          <a:srcRect l="34227" t="14131" r="38869" b="63261"/>
          <a:stretch/>
        </p:blipFill>
        <p:spPr>
          <a:xfrm>
            <a:off x="155953" y="2688403"/>
            <a:ext cx="609307" cy="640080"/>
          </a:xfrm>
          <a:prstGeom prst="ellipse">
            <a:avLst/>
          </a:prstGeom>
        </p:spPr>
      </p:pic>
      <p:pic>
        <p:nvPicPr>
          <p:cNvPr id="7" name="Picture 6" descr="Astronaut Ed Gibson" title="Astronaut Ed Gibson"/>
          <p:cNvPicPr>
            <a:picLocks noChangeAspect="1"/>
          </p:cNvPicPr>
          <p:nvPr/>
        </p:nvPicPr>
        <p:blipFill rotWithShape="1">
          <a:blip r:embed="rId4"/>
          <a:srcRect l="34227" t="14131" r="38869" b="63261"/>
          <a:stretch/>
        </p:blipFill>
        <p:spPr>
          <a:xfrm>
            <a:off x="155953" y="4285390"/>
            <a:ext cx="609307" cy="640080"/>
          </a:xfrm>
          <a:prstGeom prst="ellipse">
            <a:avLst/>
          </a:prstGeom>
        </p:spPr>
      </p:pic>
      <p:pic>
        <p:nvPicPr>
          <p:cNvPr id="8" name="Picture 7" descr="Astronaut Dick Gordon" title="Astronaut Dick Gordon"/>
          <p:cNvPicPr>
            <a:picLocks noChangeAspect="1"/>
          </p:cNvPicPr>
          <p:nvPr/>
        </p:nvPicPr>
        <p:blipFill rotWithShape="1">
          <a:blip r:embed="rId3"/>
          <a:srcRect l="20284" t="24632" r="57042" b="46745"/>
          <a:stretch/>
        </p:blipFill>
        <p:spPr>
          <a:xfrm>
            <a:off x="160313" y="5061089"/>
            <a:ext cx="633804" cy="640080"/>
          </a:xfrm>
          <a:prstGeom prst="ellipse">
            <a:avLst/>
          </a:prstGeom>
        </p:spPr>
      </p:pic>
      <p:pic>
        <p:nvPicPr>
          <p:cNvPr id="9" name="Picture 8" descr="Astronaut Ed Gibson" title="Astronaut Ed Gibson"/>
          <p:cNvPicPr>
            <a:picLocks noChangeAspect="1"/>
          </p:cNvPicPr>
          <p:nvPr/>
        </p:nvPicPr>
        <p:blipFill rotWithShape="1">
          <a:blip r:embed="rId4"/>
          <a:srcRect l="34227" t="14131" r="38869" b="63261"/>
          <a:stretch/>
        </p:blipFill>
        <p:spPr>
          <a:xfrm>
            <a:off x="160313" y="5851458"/>
            <a:ext cx="609307" cy="640080"/>
          </a:xfrm>
          <a:prstGeom prst="ellipse">
            <a:avLst/>
          </a:prstGeom>
        </p:spPr>
      </p:pic>
      <p:sp>
        <p:nvSpPr>
          <p:cNvPr id="10" name="Title 9" hidden="1"/>
          <p:cNvSpPr>
            <a:spLocks noGrp="1"/>
          </p:cNvSpPr>
          <p:nvPr>
            <p:ph type="ctrTitle"/>
          </p:nvPr>
        </p:nvSpPr>
        <p:spPr/>
        <p:txBody>
          <a:bodyPr/>
          <a:lstStyle/>
          <a:p>
            <a:r>
              <a:rPr lang="en-US" dirty="0"/>
              <a:t>Friendly banter between the crew</a:t>
            </a:r>
          </a:p>
        </p:txBody>
      </p:sp>
    </p:spTree>
    <p:extLst>
      <p:ext uri="{BB962C8B-B14F-4D97-AF65-F5344CB8AC3E}">
        <p14:creationId xmlns:p14="http://schemas.microsoft.com/office/powerpoint/2010/main" val="3395368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814220" y="3243993"/>
            <a:ext cx="3221067" cy="1228616"/>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buFont typeface="Arial" panose="020B0604020202020204" pitchFamily="34" charset="0"/>
              <a:buChar char="•"/>
            </a:pPr>
            <a:r>
              <a:rPr lang="en-US" sz="2800" dirty="0">
                <a:latin typeface="Century Gothic" panose="020B0502020202020204" pitchFamily="34" charset="0"/>
              </a:rPr>
              <a:t>Landed in the Ocean of Storms in April 1967</a:t>
            </a:r>
          </a:p>
        </p:txBody>
      </p:sp>
      <p:sp>
        <p:nvSpPr>
          <p:cNvPr id="4" name="Title 11"/>
          <p:cNvSpPr txBox="1">
            <a:spLocks/>
          </p:cNvSpPr>
          <p:nvPr/>
        </p:nvSpPr>
        <p:spPr>
          <a:xfrm>
            <a:off x="814220" y="571975"/>
            <a:ext cx="8079581"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Surveyor 3</a:t>
            </a:r>
          </a:p>
        </p:txBody>
      </p:sp>
      <p:pic>
        <p:nvPicPr>
          <p:cNvPr id="2" name="Picture 1" descr="A narrow angle Surveyor 3 TV picture of large twin boulders north of the spacecraft taken at 7:47 a.m. April 30, 1967." title="Surveyor 3 Image of Lunar Surface"/>
          <p:cNvPicPr>
            <a:picLocks noChangeAspect="1"/>
          </p:cNvPicPr>
          <p:nvPr/>
        </p:nvPicPr>
        <p:blipFill>
          <a:blip r:embed="rId3"/>
          <a:stretch>
            <a:fillRect/>
          </a:stretch>
        </p:blipFill>
        <p:spPr>
          <a:xfrm>
            <a:off x="4905753" y="0"/>
            <a:ext cx="7011263" cy="6860185"/>
          </a:xfrm>
          <a:prstGeom prst="rect">
            <a:avLst/>
          </a:prstGeom>
        </p:spPr>
      </p:pic>
      <p:sp>
        <p:nvSpPr>
          <p:cNvPr id="5" name="Title 4" hidden="1"/>
          <p:cNvSpPr>
            <a:spLocks noGrp="1"/>
          </p:cNvSpPr>
          <p:nvPr>
            <p:ph type="ctrTitle"/>
          </p:nvPr>
        </p:nvSpPr>
        <p:spPr/>
        <p:txBody>
          <a:bodyPr/>
          <a:lstStyle/>
          <a:p>
            <a:r>
              <a:rPr lang="en-US" dirty="0"/>
              <a:t>Surveyor 3</a:t>
            </a:r>
          </a:p>
        </p:txBody>
      </p:sp>
    </p:spTree>
    <p:extLst>
      <p:ext uri="{BB962C8B-B14F-4D97-AF65-F5344CB8AC3E}">
        <p14:creationId xmlns:p14="http://schemas.microsoft.com/office/powerpoint/2010/main" val="3426614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unusual photograph, taken during the second Apollo 12 EVA, shows two U.S. spacecraft on the surface of the Moon." title="Apollo 12 &amp; Surveyo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4" name="Title 11"/>
          <p:cNvSpPr txBox="1">
            <a:spLocks/>
          </p:cNvSpPr>
          <p:nvPr/>
        </p:nvSpPr>
        <p:spPr>
          <a:xfrm>
            <a:off x="814220" y="571975"/>
            <a:ext cx="8079581"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Surveyor 3</a:t>
            </a:r>
          </a:p>
        </p:txBody>
      </p:sp>
      <p:sp>
        <p:nvSpPr>
          <p:cNvPr id="3" name="Title 2" hidden="1"/>
          <p:cNvSpPr>
            <a:spLocks noGrp="1"/>
          </p:cNvSpPr>
          <p:nvPr>
            <p:ph type="ctrTitle"/>
          </p:nvPr>
        </p:nvSpPr>
        <p:spPr/>
        <p:txBody>
          <a:bodyPr/>
          <a:lstStyle/>
          <a:p>
            <a:r>
              <a:rPr lang="en-US" dirty="0"/>
              <a:t>Surveyor 3</a:t>
            </a:r>
          </a:p>
        </p:txBody>
      </p:sp>
    </p:spTree>
    <p:extLst>
      <p:ext uri="{BB962C8B-B14F-4D97-AF65-F5344CB8AC3E}">
        <p14:creationId xmlns:p14="http://schemas.microsoft.com/office/powerpoint/2010/main" val="17311890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ose-up view of a set of tongs, an Apollo Lunar Hand Tool, being used by astronaut Pete Conrad to pick up lunar samples during an Apollo 12 extravehicular activity." title="Apollo Lunar Hand Tool"/>
          <p:cNvPicPr>
            <a:picLocks noChangeAspect="1"/>
          </p:cNvPicPr>
          <p:nvPr/>
        </p:nvPicPr>
        <p:blipFill rotWithShape="1">
          <a:blip r:embed="rId3" cstate="print">
            <a:extLst>
              <a:ext uri="{28A0092B-C50C-407E-A947-70E740481C1C}">
                <a14:useLocalDpi xmlns:a14="http://schemas.microsoft.com/office/drawing/2010/main" val="0"/>
              </a:ext>
            </a:extLst>
          </a:blip>
          <a:srcRect b="16522"/>
          <a:stretch/>
        </p:blipFill>
        <p:spPr>
          <a:xfrm>
            <a:off x="1871102" y="0"/>
            <a:ext cx="8449796" cy="6858000"/>
          </a:xfrm>
          <a:prstGeom prst="rect">
            <a:avLst/>
          </a:prstGeom>
        </p:spPr>
      </p:pic>
      <p:sp>
        <p:nvSpPr>
          <p:cNvPr id="4" name="Title 11"/>
          <p:cNvSpPr txBox="1">
            <a:spLocks/>
          </p:cNvSpPr>
          <p:nvPr/>
        </p:nvSpPr>
        <p:spPr>
          <a:xfrm>
            <a:off x="814221" y="571975"/>
            <a:ext cx="4463458" cy="749860"/>
          </a:xfrm>
          <a:prstGeom prst="rect">
            <a:avLst/>
          </a:prstGeom>
          <a:solidFill>
            <a:srgbClr val="000000">
              <a:alpha val="50196"/>
            </a:srgbClr>
          </a:solidFill>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On the Moon</a:t>
            </a:r>
          </a:p>
        </p:txBody>
      </p:sp>
      <p:sp>
        <p:nvSpPr>
          <p:cNvPr id="3" name="Title 2" hidden="1"/>
          <p:cNvSpPr>
            <a:spLocks noGrp="1"/>
          </p:cNvSpPr>
          <p:nvPr>
            <p:ph type="ctrTitle"/>
          </p:nvPr>
        </p:nvSpPr>
        <p:spPr/>
        <p:txBody>
          <a:bodyPr/>
          <a:lstStyle/>
          <a:p>
            <a:r>
              <a:rPr lang="en-US" dirty="0"/>
              <a:t>Sample Collecting on the Moon</a:t>
            </a:r>
          </a:p>
        </p:txBody>
      </p:sp>
    </p:spTree>
    <p:extLst>
      <p:ext uri="{BB962C8B-B14F-4D97-AF65-F5344CB8AC3E}">
        <p14:creationId xmlns:p14="http://schemas.microsoft.com/office/powerpoint/2010/main" val="430032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334BB2B6-854C-494D-BA0A-F32F7BA0E4E1}"/>
              </a:ext>
            </a:extLst>
          </p:cNvPr>
          <p:cNvSpPr txBox="1">
            <a:spLocks/>
          </p:cNvSpPr>
          <p:nvPr/>
        </p:nvSpPr>
        <p:spPr>
          <a:xfrm>
            <a:off x="524564" y="3299791"/>
            <a:ext cx="4146084" cy="864705"/>
          </a:xfrm>
          <a:prstGeom prst="rect">
            <a:avLst/>
          </a:prstGeom>
          <a:solidFill>
            <a:srgbClr val="000000">
              <a:alpha val="50196"/>
            </a:srgbClr>
          </a:solidFill>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buFont typeface="Arial" panose="020B0604020202020204" pitchFamily="34" charset="0"/>
              <a:buChar char="•"/>
            </a:pPr>
            <a:r>
              <a:rPr lang="en-US" sz="2800" dirty="0">
                <a:latin typeface="Century Gothic" panose="020B0502020202020204" pitchFamily="34" charset="0"/>
              </a:rPr>
              <a:t>Deployment of the TV camera</a:t>
            </a:r>
            <a:endParaRPr lang="en-US" dirty="0">
              <a:latin typeface="Century Gothic" panose="020B0502020202020204" pitchFamily="34" charset="0"/>
            </a:endParaRPr>
          </a:p>
        </p:txBody>
      </p:sp>
      <p:sp>
        <p:nvSpPr>
          <p:cNvPr id="5" name="Title 11"/>
          <p:cNvSpPr txBox="1">
            <a:spLocks/>
          </p:cNvSpPr>
          <p:nvPr/>
        </p:nvSpPr>
        <p:spPr>
          <a:xfrm>
            <a:off x="524564" y="571975"/>
            <a:ext cx="8079581"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On the Moon</a:t>
            </a:r>
          </a:p>
        </p:txBody>
      </p:sp>
      <p:pic>
        <p:nvPicPr>
          <p:cNvPr id="2" name="Picture 1" descr="The TV camera from Apollo 12 is shown." title="Apollo 12 TV Camera"/>
          <p:cNvPicPr>
            <a:picLocks noChangeAspect="1"/>
          </p:cNvPicPr>
          <p:nvPr/>
        </p:nvPicPr>
        <p:blipFill>
          <a:blip r:embed="rId3"/>
          <a:stretch>
            <a:fillRect/>
          </a:stretch>
        </p:blipFill>
        <p:spPr>
          <a:xfrm>
            <a:off x="5381215" y="1"/>
            <a:ext cx="6810785" cy="6858000"/>
          </a:xfrm>
          <a:prstGeom prst="rect">
            <a:avLst/>
          </a:prstGeom>
        </p:spPr>
      </p:pic>
      <p:sp>
        <p:nvSpPr>
          <p:cNvPr id="3" name="Title 2" hidden="1"/>
          <p:cNvSpPr>
            <a:spLocks noGrp="1"/>
          </p:cNvSpPr>
          <p:nvPr>
            <p:ph type="ctrTitle"/>
          </p:nvPr>
        </p:nvSpPr>
        <p:spPr/>
        <p:txBody>
          <a:bodyPr/>
          <a:lstStyle/>
          <a:p>
            <a:r>
              <a:rPr lang="en-US" dirty="0"/>
              <a:t>TV Camera on the Moon</a:t>
            </a:r>
          </a:p>
        </p:txBody>
      </p:sp>
    </p:spTree>
    <p:extLst>
      <p:ext uri="{BB962C8B-B14F-4D97-AF65-F5344CB8AC3E}">
        <p14:creationId xmlns:p14="http://schemas.microsoft.com/office/powerpoint/2010/main" val="65002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Solar Wind Composition experiment from Apollo 12." title="Apollo 12 Solar Wind Composition Experime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6339" y="6323"/>
            <a:ext cx="6695661" cy="6851677"/>
          </a:xfrm>
          <a:prstGeom prst="rect">
            <a:avLst/>
          </a:prstGeom>
        </p:spPr>
      </p:pic>
      <p:sp>
        <p:nvSpPr>
          <p:cNvPr id="4" name="Content Placeholder 2">
            <a:extLst>
              <a:ext uri="{FF2B5EF4-FFF2-40B4-BE49-F238E27FC236}">
                <a16:creationId xmlns:a16="http://schemas.microsoft.com/office/drawing/2014/main" id="{55D729C9-E1C4-4C00-A79A-58E34608080C}"/>
              </a:ext>
            </a:extLst>
          </p:cNvPr>
          <p:cNvSpPr txBox="1">
            <a:spLocks/>
          </p:cNvSpPr>
          <p:nvPr/>
        </p:nvSpPr>
        <p:spPr>
          <a:xfrm>
            <a:off x="524564" y="3229168"/>
            <a:ext cx="4569072" cy="1721498"/>
          </a:xfrm>
          <a:prstGeom prst="rect">
            <a:avLst/>
          </a:prstGeom>
          <a:solidFill>
            <a:srgbClr val="000000">
              <a:alpha val="50196"/>
            </a:srgbClr>
          </a:solidFill>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buFont typeface="Arial" panose="020B0604020202020204" pitchFamily="34" charset="0"/>
              <a:buChar char="•"/>
            </a:pPr>
            <a:r>
              <a:rPr lang="en-US" sz="2800" dirty="0">
                <a:latin typeface="Century Gothic" panose="020B0502020202020204" pitchFamily="34" charset="0"/>
              </a:rPr>
              <a:t>Surface experiments</a:t>
            </a:r>
          </a:p>
          <a:p>
            <a:pPr marL="628650" lvl="1" indent="-171450" algn="l">
              <a:buFont typeface="Arial" panose="020B0604020202020204" pitchFamily="34" charset="0"/>
              <a:buChar char="•"/>
            </a:pPr>
            <a:r>
              <a:rPr lang="en-US" sz="2600" dirty="0">
                <a:latin typeface="Century Gothic" panose="020B0502020202020204" pitchFamily="34" charset="0"/>
              </a:rPr>
              <a:t>Soil Mechanics Investigation</a:t>
            </a:r>
          </a:p>
          <a:p>
            <a:pPr marL="628650" lvl="1" indent="-171450" algn="l">
              <a:buFont typeface="Arial" panose="020B0604020202020204" pitchFamily="34" charset="0"/>
              <a:buChar char="•"/>
            </a:pPr>
            <a:r>
              <a:rPr lang="en-US" sz="2600" dirty="0">
                <a:latin typeface="Century Gothic" panose="020B0502020202020204" pitchFamily="34" charset="0"/>
              </a:rPr>
              <a:t>Solar Wind Composition</a:t>
            </a:r>
            <a:endParaRPr lang="en-US" sz="2400" dirty="0">
              <a:latin typeface="Century Gothic" panose="020B0502020202020204" pitchFamily="34" charset="0"/>
            </a:endParaRPr>
          </a:p>
          <a:p>
            <a:pPr marL="1085850" lvl="2" indent="-171450" algn="l">
              <a:buFont typeface="Arial" panose="020B0604020202020204" pitchFamily="34" charset="0"/>
              <a:buChar char="•"/>
            </a:pPr>
            <a:endParaRPr lang="en-US" sz="2400" dirty="0">
              <a:latin typeface="Century Gothic" panose="020B0502020202020204" pitchFamily="34" charset="0"/>
            </a:endParaRPr>
          </a:p>
        </p:txBody>
      </p:sp>
      <p:sp>
        <p:nvSpPr>
          <p:cNvPr id="5" name="Title 11"/>
          <p:cNvSpPr txBox="1">
            <a:spLocks/>
          </p:cNvSpPr>
          <p:nvPr/>
        </p:nvSpPr>
        <p:spPr>
          <a:xfrm>
            <a:off x="524564" y="571975"/>
            <a:ext cx="8079581"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On the Moon</a:t>
            </a:r>
          </a:p>
        </p:txBody>
      </p:sp>
      <p:sp>
        <p:nvSpPr>
          <p:cNvPr id="2" name="Title 1" hidden="1"/>
          <p:cNvSpPr>
            <a:spLocks noGrp="1"/>
          </p:cNvSpPr>
          <p:nvPr>
            <p:ph type="ctrTitle"/>
          </p:nvPr>
        </p:nvSpPr>
        <p:spPr/>
        <p:txBody>
          <a:bodyPr/>
          <a:lstStyle/>
          <a:p>
            <a:r>
              <a:rPr lang="en-US" dirty="0"/>
              <a:t>Surface Experiments on the Moon</a:t>
            </a:r>
          </a:p>
        </p:txBody>
      </p:sp>
    </p:spTree>
    <p:extLst>
      <p:ext uri="{BB962C8B-B14F-4D97-AF65-F5344CB8AC3E}">
        <p14:creationId xmlns:p14="http://schemas.microsoft.com/office/powerpoint/2010/main" val="2782436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mmander Pete Conrad is shown aligning the antenna on the central station for the ALSEP." title="Apollo Lunar Surface Experiment Package (ALSE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6341" y="1"/>
            <a:ext cx="8825659" cy="6891268"/>
          </a:xfrm>
          <a:prstGeom prst="rect">
            <a:avLst/>
          </a:prstGeom>
        </p:spPr>
      </p:pic>
      <p:sp>
        <p:nvSpPr>
          <p:cNvPr id="8" name="Content Placeholder 2">
            <a:extLst>
              <a:ext uri="{FF2B5EF4-FFF2-40B4-BE49-F238E27FC236}">
                <a16:creationId xmlns:a16="http://schemas.microsoft.com/office/drawing/2014/main" id="{334BB2B6-854C-494D-BA0A-F32F7BA0E4E1}"/>
              </a:ext>
            </a:extLst>
          </p:cNvPr>
          <p:cNvSpPr txBox="1">
            <a:spLocks/>
          </p:cNvSpPr>
          <p:nvPr/>
        </p:nvSpPr>
        <p:spPr>
          <a:xfrm>
            <a:off x="416653" y="2937297"/>
            <a:ext cx="5589897" cy="1273098"/>
          </a:xfrm>
          <a:prstGeom prst="rect">
            <a:avLst/>
          </a:prstGeom>
          <a:solidFill>
            <a:srgbClr val="000000">
              <a:alpha val="50196"/>
            </a:srgbClr>
          </a:solidFill>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buFont typeface="Arial" panose="020B0604020202020204" pitchFamily="34" charset="0"/>
              <a:buChar char="•"/>
            </a:pPr>
            <a:r>
              <a:rPr lang="en-US" sz="2800" dirty="0">
                <a:latin typeface="Century Gothic" panose="020B0502020202020204" pitchFamily="34" charset="0"/>
              </a:rPr>
              <a:t>Apollo Lunar Surface Experiment Package (ALSEP)</a:t>
            </a:r>
          </a:p>
          <a:p>
            <a:pPr marL="628650" lvl="1" indent="-171450" algn="l">
              <a:buFont typeface="Arial" panose="020B0604020202020204" pitchFamily="34" charset="0"/>
              <a:buChar char="•"/>
            </a:pPr>
            <a:r>
              <a:rPr lang="en-US" sz="2600" dirty="0">
                <a:latin typeface="Century Gothic" panose="020B0502020202020204" pitchFamily="34" charset="0"/>
              </a:rPr>
              <a:t>Lunar Surface Magnetometer</a:t>
            </a:r>
            <a:endParaRPr lang="en-US" sz="2400" dirty="0">
              <a:latin typeface="Century Gothic" panose="020B0502020202020204" pitchFamily="34" charset="0"/>
            </a:endParaRPr>
          </a:p>
        </p:txBody>
      </p:sp>
      <p:sp>
        <p:nvSpPr>
          <p:cNvPr id="6" name="Title 11"/>
          <p:cNvSpPr txBox="1">
            <a:spLocks/>
          </p:cNvSpPr>
          <p:nvPr/>
        </p:nvSpPr>
        <p:spPr>
          <a:xfrm>
            <a:off x="524564" y="571975"/>
            <a:ext cx="4464879" cy="749860"/>
          </a:xfrm>
          <a:prstGeom prst="rect">
            <a:avLst/>
          </a:prstGeom>
          <a:solidFill>
            <a:srgbClr val="000000">
              <a:alpha val="50196"/>
            </a:srgbClr>
          </a:solidFill>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On the Moon</a:t>
            </a:r>
          </a:p>
        </p:txBody>
      </p:sp>
      <p:sp>
        <p:nvSpPr>
          <p:cNvPr id="2" name="Title 1" hidden="1"/>
          <p:cNvSpPr>
            <a:spLocks noGrp="1"/>
          </p:cNvSpPr>
          <p:nvPr>
            <p:ph type="ctrTitle"/>
          </p:nvPr>
        </p:nvSpPr>
        <p:spPr/>
        <p:txBody>
          <a:bodyPr/>
          <a:lstStyle/>
          <a:p>
            <a:r>
              <a:rPr lang="en-US" dirty="0"/>
              <a:t>Apollo Lunar Surface Experiment Package</a:t>
            </a:r>
          </a:p>
        </p:txBody>
      </p:sp>
    </p:spTree>
    <p:extLst>
      <p:ext uri="{BB962C8B-B14F-4D97-AF65-F5344CB8AC3E}">
        <p14:creationId xmlns:p14="http://schemas.microsoft.com/office/powerpoint/2010/main" val="3536892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Passive Seismic Experiment (PSE) from Apollo 12 is shown." title="Apollo 12 Passive Seismic Experi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2162" y="-2060"/>
            <a:ext cx="6829838" cy="686006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334BB2B6-854C-494D-BA0A-F32F7BA0E4E1}"/>
              </a:ext>
            </a:extLst>
          </p:cNvPr>
          <p:cNvSpPr txBox="1">
            <a:spLocks/>
          </p:cNvSpPr>
          <p:nvPr/>
        </p:nvSpPr>
        <p:spPr>
          <a:xfrm>
            <a:off x="477327" y="3143863"/>
            <a:ext cx="4932072" cy="102063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buFont typeface="Arial" panose="020B0604020202020204" pitchFamily="34" charset="0"/>
              <a:buChar char="•"/>
            </a:pPr>
            <a:r>
              <a:rPr lang="en-US" sz="2800" dirty="0">
                <a:latin typeface="Century Gothic" panose="020B0502020202020204" pitchFamily="34" charset="0"/>
              </a:rPr>
              <a:t>Passive Seismic Experiment</a:t>
            </a:r>
          </a:p>
          <a:p>
            <a:pPr marL="171450" indent="-171450" algn="l">
              <a:buFont typeface="Arial" panose="020B0604020202020204" pitchFamily="34" charset="0"/>
              <a:buChar char="•"/>
            </a:pPr>
            <a:r>
              <a:rPr lang="en-US" sz="2800" dirty="0">
                <a:latin typeface="Century Gothic" panose="020B0502020202020204" pitchFamily="34" charset="0"/>
              </a:rPr>
              <a:t>Cold Cathode Gauge</a:t>
            </a:r>
          </a:p>
        </p:txBody>
      </p:sp>
      <p:sp>
        <p:nvSpPr>
          <p:cNvPr id="5" name="Title 11"/>
          <p:cNvSpPr txBox="1">
            <a:spLocks/>
          </p:cNvSpPr>
          <p:nvPr/>
        </p:nvSpPr>
        <p:spPr>
          <a:xfrm>
            <a:off x="524564" y="571975"/>
            <a:ext cx="8079581"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On the Moon</a:t>
            </a:r>
          </a:p>
        </p:txBody>
      </p:sp>
      <p:sp>
        <p:nvSpPr>
          <p:cNvPr id="2" name="Title 1" hidden="1"/>
          <p:cNvSpPr>
            <a:spLocks noGrp="1"/>
          </p:cNvSpPr>
          <p:nvPr>
            <p:ph type="ctrTitle"/>
          </p:nvPr>
        </p:nvSpPr>
        <p:spPr/>
        <p:txBody>
          <a:bodyPr/>
          <a:lstStyle/>
          <a:p>
            <a:r>
              <a:rPr lang="en-US" dirty="0"/>
              <a:t>Apollo Lunar Surface Experiment Package</a:t>
            </a:r>
          </a:p>
        </p:txBody>
      </p:sp>
    </p:spTree>
    <p:extLst>
      <p:ext uri="{BB962C8B-B14F-4D97-AF65-F5344CB8AC3E}">
        <p14:creationId xmlns:p14="http://schemas.microsoft.com/office/powerpoint/2010/main" val="2886215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Solar Wind Spectrometer Experiment from Apollo 12 is shown." title="Apollo 12 Solar Wind Spectrometer Experiment"/>
          <p:cNvPicPr>
            <a:picLocks noChangeAspect="1"/>
          </p:cNvPicPr>
          <p:nvPr/>
        </p:nvPicPr>
        <p:blipFill>
          <a:blip r:embed="rId3"/>
          <a:stretch>
            <a:fillRect/>
          </a:stretch>
        </p:blipFill>
        <p:spPr>
          <a:xfrm>
            <a:off x="4309531" y="1"/>
            <a:ext cx="7882469" cy="6855860"/>
          </a:xfrm>
          <a:prstGeom prst="rect">
            <a:avLst/>
          </a:prstGeom>
        </p:spPr>
      </p:pic>
      <p:sp>
        <p:nvSpPr>
          <p:cNvPr id="8" name="Content Placeholder 2">
            <a:extLst>
              <a:ext uri="{FF2B5EF4-FFF2-40B4-BE49-F238E27FC236}">
                <a16:creationId xmlns:a16="http://schemas.microsoft.com/office/drawing/2014/main" id="{334BB2B6-854C-494D-BA0A-F32F7BA0E4E1}"/>
              </a:ext>
            </a:extLst>
          </p:cNvPr>
          <p:cNvSpPr txBox="1">
            <a:spLocks/>
          </p:cNvSpPr>
          <p:nvPr/>
        </p:nvSpPr>
        <p:spPr>
          <a:xfrm>
            <a:off x="524564" y="3074288"/>
            <a:ext cx="6929784" cy="1517590"/>
          </a:xfrm>
          <a:prstGeom prst="rect">
            <a:avLst/>
          </a:prstGeom>
          <a:solidFill>
            <a:srgbClr val="000000">
              <a:alpha val="50196"/>
            </a:srgbClr>
          </a:solidFill>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buFont typeface="Arial" panose="020B0604020202020204" pitchFamily="34" charset="0"/>
              <a:buChar char="•"/>
            </a:pPr>
            <a:r>
              <a:rPr lang="en-US" sz="2800" dirty="0">
                <a:latin typeface="Century Gothic" panose="020B0502020202020204" pitchFamily="34" charset="0"/>
              </a:rPr>
              <a:t>Suprathermal Ion Detector Experiment</a:t>
            </a:r>
          </a:p>
          <a:p>
            <a:pPr marL="171450" indent="-171450" algn="l">
              <a:buFont typeface="Arial" panose="020B0604020202020204" pitchFamily="34" charset="0"/>
              <a:buChar char="•"/>
            </a:pPr>
            <a:r>
              <a:rPr lang="en-US" sz="2800" dirty="0">
                <a:latin typeface="Century Gothic" panose="020B0502020202020204" pitchFamily="34" charset="0"/>
              </a:rPr>
              <a:t>Solar Wind Spectrometer</a:t>
            </a:r>
          </a:p>
          <a:p>
            <a:pPr marL="171450" indent="-171450" algn="l">
              <a:buFont typeface="Arial" panose="020B0604020202020204" pitchFamily="34" charset="0"/>
              <a:buChar char="•"/>
            </a:pPr>
            <a:r>
              <a:rPr lang="en-US" sz="2800" dirty="0">
                <a:latin typeface="Century Gothic" panose="020B0502020202020204" pitchFamily="34" charset="0"/>
              </a:rPr>
              <a:t>Lunar Dust Detector</a:t>
            </a:r>
          </a:p>
        </p:txBody>
      </p:sp>
      <p:sp>
        <p:nvSpPr>
          <p:cNvPr id="6" name="Title 11"/>
          <p:cNvSpPr txBox="1">
            <a:spLocks/>
          </p:cNvSpPr>
          <p:nvPr/>
        </p:nvSpPr>
        <p:spPr>
          <a:xfrm>
            <a:off x="524564" y="571975"/>
            <a:ext cx="4464879" cy="749860"/>
          </a:xfrm>
          <a:prstGeom prst="rect">
            <a:avLst/>
          </a:prstGeom>
          <a:solidFill>
            <a:srgbClr val="000000">
              <a:alpha val="50196"/>
            </a:srgbClr>
          </a:solidFill>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On the Moon</a:t>
            </a:r>
          </a:p>
        </p:txBody>
      </p:sp>
      <p:sp>
        <p:nvSpPr>
          <p:cNvPr id="3" name="Title 2" hidden="1"/>
          <p:cNvSpPr>
            <a:spLocks noGrp="1"/>
          </p:cNvSpPr>
          <p:nvPr>
            <p:ph type="ctrTitle"/>
          </p:nvPr>
        </p:nvSpPr>
        <p:spPr/>
        <p:txBody>
          <a:bodyPr>
            <a:normAutofit/>
          </a:bodyPr>
          <a:lstStyle/>
          <a:p>
            <a:r>
              <a:rPr lang="en-US"/>
              <a:t>Apollo Lunar Surface Experiment Package</a:t>
            </a:r>
            <a:endParaRPr lang="en-US" dirty="0"/>
          </a:p>
        </p:txBody>
      </p:sp>
    </p:spTree>
    <p:extLst>
      <p:ext uri="{BB962C8B-B14F-4D97-AF65-F5344CB8AC3E}">
        <p14:creationId xmlns:p14="http://schemas.microsoft.com/office/powerpoint/2010/main" val="1503535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 overview of Apollo 12 as described in the press kit." title="Apollo 12 Overview"/>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236333" y="0"/>
            <a:ext cx="4789479" cy="6858000"/>
          </a:xfrm>
          <a:prstGeom prst="rect">
            <a:avLst/>
          </a:prstGeom>
        </p:spPr>
      </p:pic>
      <p:pic>
        <p:nvPicPr>
          <p:cNvPr id="5" name="Picture 4" descr="The front page of the Apollo 12 press kit." title="Apollo 12 Press Kit Front Page"/>
          <p:cNvPicPr>
            <a:picLocks noChangeAspect="1"/>
          </p:cNvPicPr>
          <p:nvPr/>
        </p:nvPicPr>
        <p:blipFill rotWithShape="1">
          <a:blip r:embed="rId4" cstate="screen">
            <a:extLst>
              <a:ext uri="{28A0092B-C50C-407E-A947-70E740481C1C}">
                <a14:useLocalDpi xmlns:a14="http://schemas.microsoft.com/office/drawing/2010/main" val="0"/>
              </a:ext>
            </a:extLst>
          </a:blip>
          <a:srcRect r="3554"/>
          <a:stretch/>
        </p:blipFill>
        <p:spPr>
          <a:xfrm>
            <a:off x="1106559" y="0"/>
            <a:ext cx="4562061" cy="6858000"/>
          </a:xfrm>
          <a:prstGeom prst="rect">
            <a:avLst/>
          </a:prstGeom>
        </p:spPr>
      </p:pic>
      <p:sp>
        <p:nvSpPr>
          <p:cNvPr id="2" name="Title 1" hidden="1"/>
          <p:cNvSpPr>
            <a:spLocks noGrp="1"/>
          </p:cNvSpPr>
          <p:nvPr>
            <p:ph type="title"/>
          </p:nvPr>
        </p:nvSpPr>
        <p:spPr/>
        <p:txBody>
          <a:bodyPr/>
          <a:lstStyle/>
          <a:p>
            <a:r>
              <a:rPr lang="en-US" dirty="0">
                <a:solidFill>
                  <a:schemeClr val="bg1"/>
                </a:solidFill>
              </a:rPr>
              <a:t>NASA Press Releases</a:t>
            </a:r>
          </a:p>
        </p:txBody>
      </p:sp>
    </p:spTree>
    <p:extLst>
      <p:ext uri="{BB962C8B-B14F-4D97-AF65-F5344CB8AC3E}">
        <p14:creationId xmlns:p14="http://schemas.microsoft.com/office/powerpoint/2010/main" val="19375801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tracks on the lunar surface that the astronauts took during Apollo 12 are shown." title="Apollo 12 Travers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451" y="0"/>
            <a:ext cx="10306645" cy="6860360"/>
          </a:xfrm>
          <a:prstGeom prst="rect">
            <a:avLst/>
          </a:prstGeom>
        </p:spPr>
      </p:pic>
      <p:sp>
        <p:nvSpPr>
          <p:cNvPr id="2" name="Title 1" hidden="1"/>
          <p:cNvSpPr>
            <a:spLocks noGrp="1"/>
          </p:cNvSpPr>
          <p:nvPr>
            <p:ph type="ctrTitle"/>
          </p:nvPr>
        </p:nvSpPr>
        <p:spPr/>
        <p:txBody>
          <a:bodyPr/>
          <a:lstStyle/>
          <a:p>
            <a:r>
              <a:rPr lang="en-US" dirty="0"/>
              <a:t>Apollo 12 Traverses</a:t>
            </a:r>
          </a:p>
        </p:txBody>
      </p:sp>
    </p:spTree>
    <p:extLst>
      <p:ext uri="{BB962C8B-B14F-4D97-AF65-F5344CB8AC3E}">
        <p14:creationId xmlns:p14="http://schemas.microsoft.com/office/powerpoint/2010/main" val="24503699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Apollo 12 landing site, as imaged by the Lunar Reconnaissance Orbiter Camera (taken on 11/8/2011)." title="Apollo 12 Landing Site"/>
          <p:cNvPicPr>
            <a:picLocks noChangeAspect="1"/>
          </p:cNvPicPr>
          <p:nvPr/>
        </p:nvPicPr>
        <p:blipFill rotWithShape="1">
          <a:blip r:embed="rId3">
            <a:extLst>
              <a:ext uri="{28A0092B-C50C-407E-A947-70E740481C1C}">
                <a14:useLocalDpi xmlns:a14="http://schemas.microsoft.com/office/drawing/2010/main" val="0"/>
              </a:ext>
            </a:extLst>
          </a:blip>
          <a:srcRect l="488"/>
          <a:stretch/>
        </p:blipFill>
        <p:spPr>
          <a:xfrm>
            <a:off x="248668" y="0"/>
            <a:ext cx="11694665" cy="6858000"/>
          </a:xfrm>
          <a:prstGeom prst="rect">
            <a:avLst/>
          </a:prstGeom>
        </p:spPr>
      </p:pic>
      <p:sp>
        <p:nvSpPr>
          <p:cNvPr id="2" name="Title 1" hidden="1"/>
          <p:cNvSpPr>
            <a:spLocks noGrp="1"/>
          </p:cNvSpPr>
          <p:nvPr>
            <p:ph type="title"/>
          </p:nvPr>
        </p:nvSpPr>
        <p:spPr/>
        <p:txBody>
          <a:bodyPr/>
          <a:lstStyle/>
          <a:p>
            <a:r>
              <a:rPr lang="en-US" dirty="0"/>
              <a:t>Apollo 12 landing site, as imaged by the Lunar Reconnaissance Orbiter Camera</a:t>
            </a:r>
          </a:p>
        </p:txBody>
      </p:sp>
    </p:spTree>
    <p:extLst>
      <p:ext uri="{BB962C8B-B14F-4D97-AF65-F5344CB8AC3E}">
        <p14:creationId xmlns:p14="http://schemas.microsoft.com/office/powerpoint/2010/main" val="2881290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1"/>
          <p:cNvSpPr txBox="1">
            <a:spLocks/>
          </p:cNvSpPr>
          <p:nvPr/>
        </p:nvSpPr>
        <p:spPr>
          <a:xfrm>
            <a:off x="814220" y="571975"/>
            <a:ext cx="8079581"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Splashdown</a:t>
            </a:r>
          </a:p>
        </p:txBody>
      </p:sp>
      <p:pic>
        <p:nvPicPr>
          <p:cNvPr id="2" name="Picture 1" descr="The Apollo 12 Command Module, with astronauts Pete Conrad, Dick Gordon, and Al Bean aboard, nears splashdown in the Pacific Ocean to conclude the second lunar landing mission." title="Apollo 12 Splashdown"/>
          <p:cNvPicPr>
            <a:picLocks noChangeAspect="1"/>
          </p:cNvPicPr>
          <p:nvPr/>
        </p:nvPicPr>
        <p:blipFill rotWithShape="1">
          <a:blip r:embed="rId3"/>
          <a:srcRect l="10456" t="7362" r="13112" b="22908"/>
          <a:stretch/>
        </p:blipFill>
        <p:spPr>
          <a:xfrm>
            <a:off x="7192617" y="0"/>
            <a:ext cx="4999383" cy="6858000"/>
          </a:xfrm>
          <a:prstGeom prst="rect">
            <a:avLst/>
          </a:prstGeom>
        </p:spPr>
      </p:pic>
      <p:pic>
        <p:nvPicPr>
          <p:cNvPr id="3" name="Picture 2" descr="A U.S. Navy Underwater Demolition Team swimmer assists the Apollo 12 crew during recovery operations in the Pacific Ocean. " title="Apollo 12 Splashdown &amp; Recovery"/>
          <p:cNvPicPr>
            <a:picLocks noChangeAspect="1"/>
          </p:cNvPicPr>
          <p:nvPr/>
        </p:nvPicPr>
        <p:blipFill>
          <a:blip r:embed="rId4"/>
          <a:stretch>
            <a:fillRect/>
          </a:stretch>
        </p:blipFill>
        <p:spPr>
          <a:xfrm>
            <a:off x="0" y="2037522"/>
            <a:ext cx="7199595" cy="4820478"/>
          </a:xfrm>
          <a:prstGeom prst="rect">
            <a:avLst/>
          </a:prstGeom>
        </p:spPr>
      </p:pic>
      <p:sp>
        <p:nvSpPr>
          <p:cNvPr id="4" name="Title 3" hidden="1"/>
          <p:cNvSpPr>
            <a:spLocks noGrp="1"/>
          </p:cNvSpPr>
          <p:nvPr>
            <p:ph type="ctrTitle"/>
          </p:nvPr>
        </p:nvSpPr>
        <p:spPr/>
        <p:txBody>
          <a:bodyPr/>
          <a:lstStyle/>
          <a:p>
            <a:r>
              <a:rPr lang="en-US" dirty="0"/>
              <a:t>Splashdown</a:t>
            </a:r>
          </a:p>
        </p:txBody>
      </p:sp>
    </p:spTree>
    <p:extLst>
      <p:ext uri="{BB962C8B-B14F-4D97-AF65-F5344CB8AC3E}">
        <p14:creationId xmlns:p14="http://schemas.microsoft.com/office/powerpoint/2010/main" val="1636642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smiling Apollo 12 astronauts peer out of the window of the mobile quarantine facility aboard the recovery ship, USS Hornet." title="Apollo 12 Astronaut Quarantine"/>
          <p:cNvPicPr>
            <a:picLocks noChangeAspect="1"/>
          </p:cNvPicPr>
          <p:nvPr/>
        </p:nvPicPr>
        <p:blipFill>
          <a:blip r:embed="rId3"/>
          <a:stretch>
            <a:fillRect/>
          </a:stretch>
        </p:blipFill>
        <p:spPr>
          <a:xfrm>
            <a:off x="1147725" y="1"/>
            <a:ext cx="9896550" cy="6858000"/>
          </a:xfrm>
          <a:prstGeom prst="rect">
            <a:avLst/>
          </a:prstGeom>
        </p:spPr>
      </p:pic>
      <p:sp>
        <p:nvSpPr>
          <p:cNvPr id="7" name="Title 11"/>
          <p:cNvSpPr txBox="1">
            <a:spLocks/>
          </p:cNvSpPr>
          <p:nvPr/>
        </p:nvSpPr>
        <p:spPr>
          <a:xfrm>
            <a:off x="1147725" y="283741"/>
            <a:ext cx="3857171" cy="749860"/>
          </a:xfrm>
          <a:prstGeom prst="rect">
            <a:avLst/>
          </a:prstGeom>
          <a:solidFill>
            <a:srgbClr val="000000">
              <a:alpha val="50196"/>
            </a:srgbClr>
          </a:solidFill>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Quarantine</a:t>
            </a:r>
          </a:p>
        </p:txBody>
      </p:sp>
      <p:sp>
        <p:nvSpPr>
          <p:cNvPr id="3" name="Title 2" hidden="1"/>
          <p:cNvSpPr>
            <a:spLocks noGrp="1"/>
          </p:cNvSpPr>
          <p:nvPr>
            <p:ph type="ctrTitle"/>
          </p:nvPr>
        </p:nvSpPr>
        <p:spPr/>
        <p:txBody>
          <a:bodyPr/>
          <a:lstStyle/>
          <a:p>
            <a:r>
              <a:rPr lang="en-US" dirty="0"/>
              <a:t>Quarantine</a:t>
            </a:r>
          </a:p>
        </p:txBody>
      </p:sp>
    </p:spTree>
    <p:extLst>
      <p:ext uri="{BB962C8B-B14F-4D97-AF65-F5344CB8AC3E}">
        <p14:creationId xmlns:p14="http://schemas.microsoft.com/office/powerpoint/2010/main" val="577574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1"/>
          <p:cNvSpPr txBox="1">
            <a:spLocks/>
          </p:cNvSpPr>
          <p:nvPr/>
        </p:nvSpPr>
        <p:spPr>
          <a:xfrm>
            <a:off x="396777" y="571975"/>
            <a:ext cx="8079581"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Returned Samples</a:t>
            </a:r>
          </a:p>
        </p:txBody>
      </p:sp>
      <p:pic>
        <p:nvPicPr>
          <p:cNvPr id="2" name="Picture 1" descr="Astronaut Pete Conrad holds two lunar rocks which were among the samples brought back from the Moon by the Apollo 12 astronauts. The samples are stored in Johnson Space Center (JSC)’s Lunar Receiving Laboratory." title="Pete Conrad &amp; Returned Samples"/>
          <p:cNvPicPr>
            <a:picLocks noChangeAspect="1"/>
          </p:cNvPicPr>
          <p:nvPr/>
        </p:nvPicPr>
        <p:blipFill>
          <a:blip r:embed="rId3"/>
          <a:stretch>
            <a:fillRect/>
          </a:stretch>
        </p:blipFill>
        <p:spPr>
          <a:xfrm>
            <a:off x="6838189" y="0"/>
            <a:ext cx="5353811" cy="6858000"/>
          </a:xfrm>
          <a:prstGeom prst="rect">
            <a:avLst/>
          </a:prstGeom>
        </p:spPr>
      </p:pic>
      <p:pic>
        <p:nvPicPr>
          <p:cNvPr id="4" name="Picture 3" descr="Apollo 12 basalt 12008. This sample has a mass of 58 grams and is up to 5 centimeters across." title="Returned Sample"/>
          <p:cNvPicPr>
            <a:picLocks noChangeAspect="1"/>
          </p:cNvPicPr>
          <p:nvPr/>
        </p:nvPicPr>
        <p:blipFill rotWithShape="1">
          <a:blip r:embed="rId4"/>
          <a:srcRect t="4600"/>
          <a:stretch/>
        </p:blipFill>
        <p:spPr>
          <a:xfrm>
            <a:off x="1022335" y="1604748"/>
            <a:ext cx="4762239" cy="5253252"/>
          </a:xfrm>
          <a:prstGeom prst="rect">
            <a:avLst/>
          </a:prstGeom>
        </p:spPr>
      </p:pic>
      <p:sp>
        <p:nvSpPr>
          <p:cNvPr id="3" name="Title 2" hidden="1"/>
          <p:cNvSpPr>
            <a:spLocks noGrp="1"/>
          </p:cNvSpPr>
          <p:nvPr>
            <p:ph type="ctrTitle"/>
          </p:nvPr>
        </p:nvSpPr>
        <p:spPr/>
        <p:txBody>
          <a:bodyPr/>
          <a:lstStyle/>
          <a:p>
            <a:r>
              <a:rPr lang="en-US" dirty="0"/>
              <a:t>Returned Samples</a:t>
            </a:r>
          </a:p>
        </p:txBody>
      </p:sp>
    </p:spTree>
    <p:extLst>
      <p:ext uri="{BB962C8B-B14F-4D97-AF65-F5344CB8AC3E}">
        <p14:creationId xmlns:p14="http://schemas.microsoft.com/office/powerpoint/2010/main" val="7115264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021EF46C-A961-49F3-9EA3-A9F583936F87}"/>
              </a:ext>
            </a:extLst>
          </p:cNvPr>
          <p:cNvSpPr txBox="1">
            <a:spLocks/>
          </p:cNvSpPr>
          <p:nvPr/>
        </p:nvSpPr>
        <p:spPr>
          <a:xfrm>
            <a:off x="814220" y="1813857"/>
            <a:ext cx="9184545" cy="1520687"/>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buFont typeface="Arial" panose="020B0604020202020204" pitchFamily="34" charset="0"/>
              <a:buChar char="•"/>
            </a:pPr>
            <a:r>
              <a:rPr lang="en-US" sz="2800" b="1" dirty="0">
                <a:latin typeface="Century Gothic" panose="020B0502020202020204" pitchFamily="34" charset="0"/>
              </a:rPr>
              <a:t>7 </a:t>
            </a:r>
            <a:r>
              <a:rPr lang="en-US" sz="2800" b="1" dirty="0" err="1">
                <a:latin typeface="Century Gothic" panose="020B0502020202020204" pitchFamily="34" charset="0"/>
              </a:rPr>
              <a:t>hrs</a:t>
            </a:r>
            <a:r>
              <a:rPr lang="en-US" sz="2800" b="1" dirty="0">
                <a:latin typeface="Century Gothic" panose="020B0502020202020204" pitchFamily="34" charset="0"/>
              </a:rPr>
              <a:t>, 45 min</a:t>
            </a:r>
            <a:r>
              <a:rPr lang="en-US" sz="2800" dirty="0">
                <a:latin typeface="Century Gothic" panose="020B0502020202020204" pitchFamily="34" charset="0"/>
              </a:rPr>
              <a:t> spent outside the lunar module</a:t>
            </a:r>
          </a:p>
          <a:p>
            <a:pPr marL="171450" indent="-171450" algn="l">
              <a:buFont typeface="Arial" panose="020B0604020202020204" pitchFamily="34" charset="0"/>
              <a:buChar char="•"/>
            </a:pPr>
            <a:r>
              <a:rPr lang="en-US" sz="2800" b="1" dirty="0">
                <a:latin typeface="Century Gothic" panose="020B0502020202020204" pitchFamily="34" charset="0"/>
              </a:rPr>
              <a:t>75.7 </a:t>
            </a:r>
            <a:r>
              <a:rPr lang="en-US" sz="2800" b="1" dirty="0" err="1">
                <a:latin typeface="Century Gothic" panose="020B0502020202020204" pitchFamily="34" charset="0"/>
              </a:rPr>
              <a:t>lbs</a:t>
            </a:r>
            <a:r>
              <a:rPr lang="en-US" sz="2800" b="1" dirty="0">
                <a:latin typeface="Century Gothic" panose="020B0502020202020204" pitchFamily="34" charset="0"/>
              </a:rPr>
              <a:t> </a:t>
            </a:r>
            <a:r>
              <a:rPr lang="en-US" sz="2800" dirty="0">
                <a:latin typeface="Century Gothic" panose="020B0502020202020204" pitchFamily="34" charset="0"/>
              </a:rPr>
              <a:t>of samples collected</a:t>
            </a:r>
          </a:p>
          <a:p>
            <a:pPr marL="171450" indent="-171450" algn="l">
              <a:buFont typeface="Arial" panose="020B0604020202020204" pitchFamily="34" charset="0"/>
              <a:buChar char="•"/>
            </a:pPr>
            <a:r>
              <a:rPr lang="en-US" sz="2800" b="1" dirty="0">
                <a:latin typeface="Century Gothic" panose="020B0502020202020204" pitchFamily="34" charset="0"/>
              </a:rPr>
              <a:t>244 </a:t>
            </a:r>
            <a:r>
              <a:rPr lang="en-US" sz="2800" b="1" dirty="0" err="1">
                <a:latin typeface="Century Gothic" panose="020B0502020202020204" pitchFamily="34" charset="0"/>
              </a:rPr>
              <a:t>hrs</a:t>
            </a:r>
            <a:r>
              <a:rPr lang="en-US" sz="2800" b="1" dirty="0">
                <a:latin typeface="Century Gothic" panose="020B0502020202020204" pitchFamily="34" charset="0"/>
              </a:rPr>
              <a:t>, 36 min, 24 sec </a:t>
            </a:r>
            <a:r>
              <a:rPr lang="en-US" sz="2800" dirty="0">
                <a:latin typeface="Century Gothic" panose="020B0502020202020204" pitchFamily="34" charset="0"/>
              </a:rPr>
              <a:t>(~10 days) total mission time</a:t>
            </a:r>
          </a:p>
        </p:txBody>
      </p:sp>
      <p:sp>
        <p:nvSpPr>
          <p:cNvPr id="5" name="Title 11"/>
          <p:cNvSpPr txBox="1">
            <a:spLocks/>
          </p:cNvSpPr>
          <p:nvPr/>
        </p:nvSpPr>
        <p:spPr>
          <a:xfrm>
            <a:off x="814220" y="571975"/>
            <a:ext cx="8079581"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By the Numbers</a:t>
            </a:r>
          </a:p>
        </p:txBody>
      </p:sp>
      <p:sp>
        <p:nvSpPr>
          <p:cNvPr id="2" name="Title 1" hidden="1"/>
          <p:cNvSpPr>
            <a:spLocks noGrp="1"/>
          </p:cNvSpPr>
          <p:nvPr>
            <p:ph type="ctrTitle"/>
          </p:nvPr>
        </p:nvSpPr>
        <p:spPr/>
        <p:txBody>
          <a:bodyPr/>
          <a:lstStyle/>
          <a:p>
            <a:r>
              <a:rPr lang="en-US" dirty="0"/>
              <a:t>By the Numbers</a:t>
            </a:r>
          </a:p>
        </p:txBody>
      </p:sp>
      <p:pic>
        <p:nvPicPr>
          <p:cNvPr id="8" name="Picture 7" descr="The Apollo 12 lunar module along with a panorama of the landing site is shown." title="Apollo 12 Panorama"/>
          <p:cNvPicPr>
            <a:picLocks noChangeAspect="1"/>
          </p:cNvPicPr>
          <p:nvPr/>
        </p:nvPicPr>
        <p:blipFill rotWithShape="1">
          <a:blip r:embed="rId3" cstate="print">
            <a:extLst>
              <a:ext uri="{28A0092B-C50C-407E-A947-70E740481C1C}">
                <a14:useLocalDpi xmlns:a14="http://schemas.microsoft.com/office/drawing/2010/main" val="0"/>
              </a:ext>
            </a:extLst>
          </a:blip>
          <a:srcRect t="-207" b="24227"/>
          <a:stretch/>
        </p:blipFill>
        <p:spPr>
          <a:xfrm>
            <a:off x="0" y="3826566"/>
            <a:ext cx="12179507" cy="3031434"/>
          </a:xfrm>
          <a:prstGeom prst="rect">
            <a:avLst/>
          </a:prstGeom>
        </p:spPr>
      </p:pic>
    </p:spTree>
    <p:extLst>
      <p:ext uri="{BB962C8B-B14F-4D97-AF65-F5344CB8AC3E}">
        <p14:creationId xmlns:p14="http://schemas.microsoft.com/office/powerpoint/2010/main" val="319400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814220" y="2879726"/>
            <a:ext cx="4681331" cy="2355575"/>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buFont typeface="Arial" panose="020B0604020202020204" pitchFamily="34" charset="0"/>
              <a:buChar char="•"/>
            </a:pPr>
            <a:r>
              <a:rPr lang="en-US" sz="2800" dirty="0">
                <a:latin typeface="Century Gothic" panose="020B0502020202020204" pitchFamily="34" charset="0"/>
              </a:rPr>
              <a:t>Name: “Yankee Clipper”</a:t>
            </a:r>
          </a:p>
          <a:p>
            <a:pPr marL="171450" indent="-171450" algn="l">
              <a:buFont typeface="Arial" panose="020B0604020202020204" pitchFamily="34" charset="0"/>
              <a:buChar char="•"/>
            </a:pPr>
            <a:r>
              <a:rPr lang="en-US" sz="2800" dirty="0">
                <a:latin typeface="Century Gothic" panose="020B0502020202020204" pitchFamily="34" charset="0"/>
              </a:rPr>
              <a:t>Location:</a:t>
            </a:r>
          </a:p>
          <a:p>
            <a:pPr marL="514350" lvl="1" indent="-171450" algn="l">
              <a:buFont typeface="Arial" panose="020B0604020202020204" pitchFamily="34" charset="0"/>
              <a:buChar char="•"/>
            </a:pPr>
            <a:r>
              <a:rPr lang="fr-FR" sz="2600" dirty="0">
                <a:latin typeface="Century Gothic" panose="020B0502020202020204" pitchFamily="34" charset="0"/>
              </a:rPr>
              <a:t>Virginia Air &amp; </a:t>
            </a:r>
            <a:r>
              <a:rPr lang="fr-FR" sz="2600" dirty="0" err="1">
                <a:latin typeface="Century Gothic" panose="020B0502020202020204" pitchFamily="34" charset="0"/>
              </a:rPr>
              <a:t>Space</a:t>
            </a:r>
            <a:r>
              <a:rPr lang="fr-FR" sz="2600" dirty="0">
                <a:latin typeface="Century Gothic" panose="020B0502020202020204" pitchFamily="34" charset="0"/>
              </a:rPr>
              <a:t> Center</a:t>
            </a:r>
          </a:p>
          <a:p>
            <a:pPr marL="514350" lvl="1" indent="-171450" algn="l">
              <a:buFont typeface="Arial" panose="020B0604020202020204" pitchFamily="34" charset="0"/>
              <a:buChar char="•"/>
            </a:pPr>
            <a:r>
              <a:rPr lang="fr-FR" sz="2600" dirty="0">
                <a:latin typeface="Century Gothic" panose="020B0502020202020204" pitchFamily="34" charset="0"/>
              </a:rPr>
              <a:t>Hampton, VA</a:t>
            </a:r>
          </a:p>
        </p:txBody>
      </p:sp>
      <p:pic>
        <p:nvPicPr>
          <p:cNvPr id="5" name="Picture 4" descr="Apollo 12 Command Module" title="Apollo 12 Command Module"/>
          <p:cNvPicPr>
            <a:picLocks noChangeAspect="1"/>
          </p:cNvPicPr>
          <p:nvPr/>
        </p:nvPicPr>
        <p:blipFill rotWithShape="1">
          <a:blip r:embed="rId3"/>
          <a:srcRect l="17310" t="1564" r="8515" b="4433"/>
          <a:stretch/>
        </p:blipFill>
        <p:spPr>
          <a:xfrm>
            <a:off x="5910648" y="1376251"/>
            <a:ext cx="5641939" cy="5362527"/>
          </a:xfrm>
          <a:prstGeom prst="rect">
            <a:avLst/>
          </a:prstGeom>
          <a:ln>
            <a:noFill/>
          </a:ln>
          <a:effectLst>
            <a:softEdge rad="112500"/>
          </a:effectLst>
        </p:spPr>
      </p:pic>
      <p:sp>
        <p:nvSpPr>
          <p:cNvPr id="6" name="Title 11"/>
          <p:cNvSpPr txBox="1">
            <a:spLocks/>
          </p:cNvSpPr>
          <p:nvPr/>
        </p:nvSpPr>
        <p:spPr>
          <a:xfrm>
            <a:off x="814220" y="571975"/>
            <a:ext cx="9721258"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Apollo 12 Command Module</a:t>
            </a:r>
          </a:p>
        </p:txBody>
      </p:sp>
      <p:sp>
        <p:nvSpPr>
          <p:cNvPr id="2" name="Title 1" hidden="1"/>
          <p:cNvSpPr>
            <a:spLocks noGrp="1"/>
          </p:cNvSpPr>
          <p:nvPr>
            <p:ph type="ctrTitle"/>
          </p:nvPr>
        </p:nvSpPr>
        <p:spPr/>
        <p:txBody>
          <a:bodyPr>
            <a:normAutofit/>
          </a:bodyPr>
          <a:lstStyle/>
          <a:p>
            <a:r>
              <a:rPr lang="en-US" dirty="0">
                <a:ln w="6350">
                  <a:noFill/>
                </a:ln>
                <a:latin typeface="Century Gothic" panose="020B0502020202020204" pitchFamily="34" charset="0"/>
              </a:rPr>
              <a:t>Apollo 12 Command Module</a:t>
            </a:r>
            <a:endParaRPr lang="en-US" dirty="0"/>
          </a:p>
        </p:txBody>
      </p:sp>
    </p:spTree>
    <p:extLst>
      <p:ext uri="{BB962C8B-B14F-4D97-AF65-F5344CB8AC3E}">
        <p14:creationId xmlns:p14="http://schemas.microsoft.com/office/powerpoint/2010/main" val="41163045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1"/>
          <p:cNvSpPr txBox="1">
            <a:spLocks/>
          </p:cNvSpPr>
          <p:nvPr/>
        </p:nvSpPr>
        <p:spPr>
          <a:xfrm>
            <a:off x="2168654" y="1272209"/>
            <a:ext cx="7854692" cy="1535367"/>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pPr algn="ctr"/>
            <a:r>
              <a:rPr lang="en-US" sz="8800" dirty="0">
                <a:ln w="6350">
                  <a:noFill/>
                </a:ln>
                <a:latin typeface="Century Gothic" panose="020B0502020202020204" pitchFamily="34" charset="0"/>
              </a:rPr>
              <a:t>More Info</a:t>
            </a:r>
          </a:p>
        </p:txBody>
      </p:sp>
      <p:sp>
        <p:nvSpPr>
          <p:cNvPr id="2" name="Title 1" hidden="1"/>
          <p:cNvSpPr>
            <a:spLocks noGrp="1"/>
          </p:cNvSpPr>
          <p:nvPr>
            <p:ph type="ctrTitle"/>
          </p:nvPr>
        </p:nvSpPr>
        <p:spPr/>
        <p:txBody>
          <a:bodyPr/>
          <a:lstStyle/>
          <a:p>
            <a:r>
              <a:rPr lang="en-US" dirty="0">
                <a:ln w="6350">
                  <a:noFill/>
                </a:ln>
                <a:latin typeface="Century Gothic" panose="020B0502020202020204" pitchFamily="34" charset="0"/>
              </a:rPr>
              <a:t>More Info</a:t>
            </a:r>
            <a:endParaRPr lang="en-US" dirty="0"/>
          </a:p>
        </p:txBody>
      </p:sp>
      <p:pic>
        <p:nvPicPr>
          <p:cNvPr id="6" name="Picture 5" descr="The Apollo 12 lunar module along with a panorama of the landing site is shown." title="Apollo 12 Panorama"/>
          <p:cNvPicPr>
            <a:picLocks noChangeAspect="1"/>
          </p:cNvPicPr>
          <p:nvPr/>
        </p:nvPicPr>
        <p:blipFill rotWithShape="1">
          <a:blip r:embed="rId3" cstate="print">
            <a:extLst>
              <a:ext uri="{28A0092B-C50C-407E-A947-70E740481C1C}">
                <a14:useLocalDpi xmlns:a14="http://schemas.microsoft.com/office/drawing/2010/main" val="0"/>
              </a:ext>
            </a:extLst>
          </a:blip>
          <a:srcRect t="-207" b="24227"/>
          <a:stretch/>
        </p:blipFill>
        <p:spPr>
          <a:xfrm>
            <a:off x="0" y="3826566"/>
            <a:ext cx="12179507" cy="3031434"/>
          </a:xfrm>
          <a:prstGeom prst="rect">
            <a:avLst/>
          </a:prstGeom>
        </p:spPr>
      </p:pic>
    </p:spTree>
    <p:extLst>
      <p:ext uri="{BB962C8B-B14F-4D97-AF65-F5344CB8AC3E}">
        <p14:creationId xmlns:p14="http://schemas.microsoft.com/office/powerpoint/2010/main" val="364506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The lunar near side and far side are shown, along with the landing sites of the six Apollo missions to land on the Moon." title="Apollo Landing Sites">
            <a:extLst>
              <a:ext uri="{FF2B5EF4-FFF2-40B4-BE49-F238E27FC236}">
                <a16:creationId xmlns:a16="http://schemas.microsoft.com/office/drawing/2014/main" id="{5EA5D42A-60C8-416E-90DB-82577387A579}"/>
              </a:ext>
            </a:extLst>
          </p:cNvPr>
          <p:cNvGrpSpPr/>
          <p:nvPr/>
        </p:nvGrpSpPr>
        <p:grpSpPr>
          <a:xfrm>
            <a:off x="771456" y="1461054"/>
            <a:ext cx="10649088" cy="5241632"/>
            <a:chOff x="1028330" y="1546607"/>
            <a:chExt cx="9438974" cy="4645993"/>
          </a:xfrm>
        </p:grpSpPr>
        <p:pic>
          <p:nvPicPr>
            <p:cNvPr id="7" name="Picture 6" descr="Lunar near side with Apollo landing sites is shown." title="Apollo Landing Sites">
              <a:extLst>
                <a:ext uri="{FF2B5EF4-FFF2-40B4-BE49-F238E27FC236}">
                  <a16:creationId xmlns:a16="http://schemas.microsoft.com/office/drawing/2014/main" id="{EAE8AC25-7248-40E9-B1BA-054A2B8E27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36"/>
            <a:stretch/>
          </p:blipFill>
          <p:spPr>
            <a:xfrm>
              <a:off x="1028330" y="1552912"/>
              <a:ext cx="4624779" cy="4639688"/>
            </a:xfrm>
            <a:prstGeom prst="rect">
              <a:avLst/>
            </a:prstGeom>
          </p:spPr>
        </p:pic>
        <p:pic>
          <p:nvPicPr>
            <p:cNvPr id="8" name="Picture 7" descr="Lunar far side is shown." title="Lunar Far Side">
              <a:extLst>
                <a:ext uri="{FF2B5EF4-FFF2-40B4-BE49-F238E27FC236}">
                  <a16:creationId xmlns:a16="http://schemas.microsoft.com/office/drawing/2014/main" id="{BFB2A1BF-7756-4E06-BAC4-1EA1A8594B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72"/>
            <a:stretch/>
          </p:blipFill>
          <p:spPr>
            <a:xfrm>
              <a:off x="5829299" y="1546607"/>
              <a:ext cx="4638005" cy="4645993"/>
            </a:xfrm>
            <a:prstGeom prst="rect">
              <a:avLst/>
            </a:prstGeom>
            <a:ln>
              <a:noFill/>
            </a:ln>
          </p:spPr>
        </p:pic>
      </p:grpSp>
      <p:sp>
        <p:nvSpPr>
          <p:cNvPr id="9" name="Title 11"/>
          <p:cNvSpPr txBox="1">
            <a:spLocks/>
          </p:cNvSpPr>
          <p:nvPr/>
        </p:nvSpPr>
        <p:spPr>
          <a:xfrm>
            <a:off x="814220" y="571975"/>
            <a:ext cx="9721258"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Apollo Landing Sites</a:t>
            </a:r>
          </a:p>
        </p:txBody>
      </p:sp>
      <p:sp>
        <p:nvSpPr>
          <p:cNvPr id="3" name="Title 2" hidden="1"/>
          <p:cNvSpPr>
            <a:spLocks noGrp="1"/>
          </p:cNvSpPr>
          <p:nvPr>
            <p:ph type="ctrTitle"/>
          </p:nvPr>
        </p:nvSpPr>
        <p:spPr/>
        <p:txBody>
          <a:bodyPr/>
          <a:lstStyle/>
          <a:p>
            <a:r>
              <a:rPr lang="en-US" dirty="0">
                <a:ln w="6350">
                  <a:noFill/>
                </a:ln>
                <a:latin typeface="Century Gothic" panose="020B0502020202020204" pitchFamily="34" charset="0"/>
              </a:rPr>
              <a:t>Apollo Landing Sites</a:t>
            </a:r>
            <a:endParaRPr lang="en-US" dirty="0"/>
          </a:p>
        </p:txBody>
      </p:sp>
    </p:spTree>
    <p:extLst>
      <p:ext uri="{BB962C8B-B14F-4D97-AF65-F5344CB8AC3E}">
        <p14:creationId xmlns:p14="http://schemas.microsoft.com/office/powerpoint/2010/main" val="18241095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rcuit board&#10;&#10;Description automatically generated">
            <a:extLst>
              <a:ext uri="{FF2B5EF4-FFF2-40B4-BE49-F238E27FC236}">
                <a16:creationId xmlns:a16="http://schemas.microsoft.com/office/drawing/2014/main" id="{E6492DA9-2EF2-4E26-9381-1591ACA45B0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352" b="-1"/>
          <a:stretch/>
        </p:blipFill>
        <p:spPr>
          <a:xfrm>
            <a:off x="1235371" y="1388847"/>
            <a:ext cx="9721258" cy="5462003"/>
          </a:xfrm>
          <a:prstGeom prst="rect">
            <a:avLst/>
          </a:prstGeom>
        </p:spPr>
      </p:pic>
      <p:sp>
        <p:nvSpPr>
          <p:cNvPr id="7" name="Title 11"/>
          <p:cNvSpPr txBox="1">
            <a:spLocks/>
          </p:cNvSpPr>
          <p:nvPr/>
        </p:nvSpPr>
        <p:spPr>
          <a:xfrm>
            <a:off x="814220" y="571975"/>
            <a:ext cx="9721258"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Apollo 17 Traverses</a:t>
            </a:r>
          </a:p>
        </p:txBody>
      </p:sp>
      <p:sp>
        <p:nvSpPr>
          <p:cNvPr id="2" name="Title 1" hidden="1"/>
          <p:cNvSpPr>
            <a:spLocks noGrp="1"/>
          </p:cNvSpPr>
          <p:nvPr>
            <p:ph type="ctrTitle"/>
          </p:nvPr>
        </p:nvSpPr>
        <p:spPr/>
        <p:txBody>
          <a:bodyPr/>
          <a:lstStyle/>
          <a:p>
            <a:r>
              <a:rPr lang="en-US" dirty="0">
                <a:ln w="6350">
                  <a:noFill/>
                </a:ln>
                <a:latin typeface="Century Gothic" panose="020B0502020202020204" pitchFamily="34" charset="0"/>
              </a:rPr>
              <a:t>Apollo 17 Traverses</a:t>
            </a:r>
            <a:endParaRPr lang="en-US" dirty="0"/>
          </a:p>
        </p:txBody>
      </p:sp>
    </p:spTree>
    <p:extLst>
      <p:ext uri="{BB962C8B-B14F-4D97-AF65-F5344CB8AC3E}">
        <p14:creationId xmlns:p14="http://schemas.microsoft.com/office/powerpoint/2010/main" val="3038504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cover page of the Saturn V launch vehicle flight evaluation report is shown." title="Saturn V Launch Vehic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948" y="-13118"/>
            <a:ext cx="5018987" cy="6871118"/>
          </a:xfrm>
          <a:prstGeom prst="rect">
            <a:avLst/>
          </a:prstGeom>
        </p:spPr>
      </p:pic>
      <p:pic>
        <p:nvPicPr>
          <p:cNvPr id="3" name="Picture 2" descr="A page from the Saturn V launch vehicle flight evaluation report is shown." title="Saturn V Launch Vehic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0498" y="-13118"/>
            <a:ext cx="4868026" cy="6870817"/>
          </a:xfrm>
          <a:prstGeom prst="rect">
            <a:avLst/>
          </a:prstGeom>
        </p:spPr>
      </p:pic>
      <p:sp>
        <p:nvSpPr>
          <p:cNvPr id="4" name="Title 3" hidden="1"/>
          <p:cNvSpPr>
            <a:spLocks noGrp="1"/>
          </p:cNvSpPr>
          <p:nvPr>
            <p:ph type="ctrTitle"/>
          </p:nvPr>
        </p:nvSpPr>
        <p:spPr/>
        <p:txBody>
          <a:bodyPr/>
          <a:lstStyle/>
          <a:p>
            <a:r>
              <a:rPr lang="en-US" dirty="0"/>
              <a:t>Saturn V Launch Vehicle Flight Evaluation Report </a:t>
            </a:r>
          </a:p>
        </p:txBody>
      </p:sp>
    </p:spTree>
    <p:extLst>
      <p:ext uri="{BB962C8B-B14F-4D97-AF65-F5344CB8AC3E}">
        <p14:creationId xmlns:p14="http://schemas.microsoft.com/office/powerpoint/2010/main" val="29969427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tracks on the lunar surface that the astronauts took during Apollo 12 are shown." title="Apollo 12 Travers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450" y="0"/>
            <a:ext cx="10303100" cy="6858001"/>
          </a:xfrm>
          <a:prstGeom prst="rect">
            <a:avLst/>
          </a:prstGeom>
        </p:spPr>
      </p:pic>
      <p:sp>
        <p:nvSpPr>
          <p:cNvPr id="3" name="Title 2" hidden="1"/>
          <p:cNvSpPr>
            <a:spLocks noGrp="1"/>
          </p:cNvSpPr>
          <p:nvPr>
            <p:ph type="ctrTitle"/>
          </p:nvPr>
        </p:nvSpPr>
        <p:spPr/>
        <p:txBody>
          <a:bodyPr/>
          <a:lstStyle/>
          <a:p>
            <a:r>
              <a:rPr lang="en-US" dirty="0"/>
              <a:t>Apollo 12 Traverses</a:t>
            </a:r>
          </a:p>
        </p:txBody>
      </p:sp>
    </p:spTree>
    <p:extLst>
      <p:ext uri="{BB962C8B-B14F-4D97-AF65-F5344CB8AC3E}">
        <p14:creationId xmlns:p14="http://schemas.microsoft.com/office/powerpoint/2010/main" val="27217984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pollo 11 tracks overlain on the Intrepid Sea, Air &amp; Space Museum in NYC." title="Apollo 11 Traverses">
            <a:extLst>
              <a:ext uri="{FF2B5EF4-FFF2-40B4-BE49-F238E27FC236}">
                <a16:creationId xmlns:a16="http://schemas.microsoft.com/office/drawing/2014/main" id="{453906D2-AA58-421F-A2E8-4F554B7A9E8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18207"/>
          <a:stretch/>
        </p:blipFill>
        <p:spPr>
          <a:xfrm>
            <a:off x="484837" y="1411357"/>
            <a:ext cx="11222327" cy="5446643"/>
          </a:xfrm>
          <a:prstGeom prst="rect">
            <a:avLst/>
          </a:prstGeom>
        </p:spPr>
      </p:pic>
      <p:sp>
        <p:nvSpPr>
          <p:cNvPr id="7" name="Title 11"/>
          <p:cNvSpPr txBox="1">
            <a:spLocks/>
          </p:cNvSpPr>
          <p:nvPr/>
        </p:nvSpPr>
        <p:spPr>
          <a:xfrm>
            <a:off x="814220" y="571975"/>
            <a:ext cx="8079581"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Apollo 11 Traverses</a:t>
            </a:r>
          </a:p>
        </p:txBody>
      </p:sp>
      <p:sp>
        <p:nvSpPr>
          <p:cNvPr id="2" name="Title 1" hidden="1"/>
          <p:cNvSpPr>
            <a:spLocks noGrp="1"/>
          </p:cNvSpPr>
          <p:nvPr>
            <p:ph type="ctrTitle"/>
          </p:nvPr>
        </p:nvSpPr>
        <p:spPr/>
        <p:txBody>
          <a:bodyPr/>
          <a:lstStyle/>
          <a:p>
            <a:r>
              <a:rPr lang="en-US" dirty="0">
                <a:ln w="6350">
                  <a:noFill/>
                </a:ln>
                <a:latin typeface="Century Gothic" panose="020B0502020202020204" pitchFamily="34" charset="0"/>
              </a:rPr>
              <a:t>Apollo 11 Traverses</a:t>
            </a:r>
            <a:endParaRPr lang="en-US" dirty="0"/>
          </a:p>
        </p:txBody>
      </p:sp>
    </p:spTree>
    <p:extLst>
      <p:ext uri="{BB962C8B-B14F-4D97-AF65-F5344CB8AC3E}">
        <p14:creationId xmlns:p14="http://schemas.microsoft.com/office/powerpoint/2010/main" val="28146982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he Apollo 12 lunar module along with a panorama of the landing site is shown." title="Apollo 12 Panorama"/>
          <p:cNvPicPr>
            <a:picLocks noChangeAspect="1"/>
          </p:cNvPicPr>
          <p:nvPr/>
        </p:nvPicPr>
        <p:blipFill rotWithShape="1">
          <a:blip r:embed="rId3" cstate="print">
            <a:extLst>
              <a:ext uri="{28A0092B-C50C-407E-A947-70E740481C1C}">
                <a14:useLocalDpi xmlns:a14="http://schemas.microsoft.com/office/drawing/2010/main" val="0"/>
              </a:ext>
            </a:extLst>
          </a:blip>
          <a:srcRect t="-207" b="24227"/>
          <a:stretch/>
        </p:blipFill>
        <p:spPr>
          <a:xfrm>
            <a:off x="0" y="3826566"/>
            <a:ext cx="12179507" cy="3031434"/>
          </a:xfrm>
          <a:prstGeom prst="rect">
            <a:avLst/>
          </a:prstGeom>
        </p:spPr>
      </p:pic>
      <p:pic>
        <p:nvPicPr>
          <p:cNvPr id="1026" name="Picture 2" descr="U.S. President John F. Kennedy addressing Congress on May 25, 1961." title="U.S. President John F. Kenned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1676" y="0"/>
            <a:ext cx="5590324" cy="424400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7" name="Content Placeholder 2"/>
          <p:cNvSpPr txBox="1">
            <a:spLocks/>
          </p:cNvSpPr>
          <p:nvPr/>
        </p:nvSpPr>
        <p:spPr>
          <a:xfrm>
            <a:off x="545864" y="1678222"/>
            <a:ext cx="5975092" cy="1811836"/>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buFont typeface="Arial" panose="020B0604020202020204" pitchFamily="34" charset="0"/>
              <a:buChar char="•"/>
            </a:pPr>
            <a:r>
              <a:rPr lang="en-US" sz="2800" dirty="0">
                <a:latin typeface="Century Gothic" panose="020B0502020202020204" pitchFamily="34" charset="0"/>
              </a:rPr>
              <a:t>The Decision to Go to the Moon</a:t>
            </a:r>
          </a:p>
          <a:p>
            <a:pPr marL="628650" lvl="1" indent="-171450" algn="l">
              <a:buFont typeface="Arial" panose="020B0604020202020204" pitchFamily="34" charset="0"/>
              <a:buChar char="•"/>
            </a:pPr>
            <a:r>
              <a:rPr lang="en-US" sz="2600" dirty="0">
                <a:latin typeface="Century Gothic" panose="020B0502020202020204" pitchFamily="34" charset="0"/>
              </a:rPr>
              <a:t>May 25, 1961</a:t>
            </a:r>
          </a:p>
          <a:p>
            <a:pPr marL="171450" indent="-171450" algn="l">
              <a:buFont typeface="Arial" panose="020B0604020202020204" pitchFamily="34" charset="0"/>
              <a:buChar char="•"/>
            </a:pPr>
            <a:r>
              <a:rPr lang="en-US" sz="2800" dirty="0">
                <a:latin typeface="Century Gothic" panose="020B0502020202020204" pitchFamily="34" charset="0"/>
              </a:rPr>
              <a:t>We Choose to Go to the Moon</a:t>
            </a:r>
          </a:p>
          <a:p>
            <a:pPr marL="628650" lvl="1" indent="-171450" algn="l">
              <a:buFont typeface="Arial" panose="020B0604020202020204" pitchFamily="34" charset="0"/>
              <a:buChar char="•"/>
            </a:pPr>
            <a:r>
              <a:rPr lang="en-US" sz="2600" dirty="0">
                <a:latin typeface="Century Gothic" panose="020B0502020202020204" pitchFamily="34" charset="0"/>
              </a:rPr>
              <a:t>September 12, 1962</a:t>
            </a:r>
          </a:p>
        </p:txBody>
      </p:sp>
      <p:sp>
        <p:nvSpPr>
          <p:cNvPr id="7" name="Title 11"/>
          <p:cNvSpPr txBox="1">
            <a:spLocks/>
          </p:cNvSpPr>
          <p:nvPr/>
        </p:nvSpPr>
        <p:spPr>
          <a:xfrm>
            <a:off x="545864" y="591854"/>
            <a:ext cx="9721258"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JFK’s Speech</a:t>
            </a:r>
          </a:p>
        </p:txBody>
      </p:sp>
      <p:sp>
        <p:nvSpPr>
          <p:cNvPr id="2" name="Title 1" hidden="1"/>
          <p:cNvSpPr>
            <a:spLocks noGrp="1"/>
          </p:cNvSpPr>
          <p:nvPr>
            <p:ph type="title"/>
          </p:nvPr>
        </p:nvSpPr>
        <p:spPr/>
        <p:txBody>
          <a:bodyPr/>
          <a:lstStyle/>
          <a:p>
            <a:r>
              <a:rPr lang="en-US" dirty="0">
                <a:ln w="6350">
                  <a:noFill/>
                </a:ln>
                <a:latin typeface="Century Gothic" panose="020B0502020202020204" pitchFamily="34" charset="0"/>
              </a:rPr>
              <a:t>JFK’s Speech</a:t>
            </a:r>
          </a:p>
        </p:txBody>
      </p:sp>
    </p:spTree>
    <p:extLst>
      <p:ext uri="{BB962C8B-B14F-4D97-AF65-F5344CB8AC3E}">
        <p14:creationId xmlns:p14="http://schemas.microsoft.com/office/powerpoint/2010/main" val="4478665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he Apollo 12 lunar module along with a panorama of the landing site is shown." title="Apollo 12 Panorama"/>
          <p:cNvPicPr>
            <a:picLocks noChangeAspect="1"/>
          </p:cNvPicPr>
          <p:nvPr/>
        </p:nvPicPr>
        <p:blipFill rotWithShape="1">
          <a:blip r:embed="rId3" cstate="print">
            <a:extLst>
              <a:ext uri="{28A0092B-C50C-407E-A947-70E740481C1C}">
                <a14:useLocalDpi xmlns:a14="http://schemas.microsoft.com/office/drawing/2010/main" val="0"/>
              </a:ext>
            </a:extLst>
          </a:blip>
          <a:srcRect t="-207" b="24227"/>
          <a:stretch/>
        </p:blipFill>
        <p:spPr>
          <a:xfrm>
            <a:off x="0" y="3826566"/>
            <a:ext cx="12179507" cy="3031434"/>
          </a:xfrm>
          <a:prstGeom prst="rect">
            <a:avLst/>
          </a:prstGeom>
        </p:spPr>
      </p:pic>
      <p:sp>
        <p:nvSpPr>
          <p:cNvPr id="8" name="Content Placeholder 2"/>
          <p:cNvSpPr txBox="1">
            <a:spLocks/>
          </p:cNvSpPr>
          <p:nvPr/>
        </p:nvSpPr>
        <p:spPr>
          <a:xfrm>
            <a:off x="272048" y="1336868"/>
            <a:ext cx="11635409" cy="4063563"/>
          </a:xfrm>
          <a:prstGeom prst="rect">
            <a:avLst/>
          </a:prstGeom>
          <a:solidFill>
            <a:srgbClr val="000000">
              <a:alpha val="50196"/>
            </a:srgbClr>
          </a:solidFill>
        </p:spPr>
        <p:txBody>
          <a:bodyPr vert="horz" lIns="68580" tIns="34290" rIns="68580" bIns="3429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buFont typeface="Arial" panose="020B0604020202020204" pitchFamily="34" charset="0"/>
              <a:buChar char="•"/>
            </a:pPr>
            <a:r>
              <a:rPr lang="en-US" sz="2800" dirty="0">
                <a:latin typeface="Century Gothic" panose="020B0502020202020204" pitchFamily="34" charset="0"/>
              </a:rPr>
              <a:t>Apollo Images:</a:t>
            </a:r>
          </a:p>
          <a:p>
            <a:pPr marL="628650" lvl="1" indent="-171450" algn="l">
              <a:buFont typeface="Arial" panose="020B0604020202020204" pitchFamily="34" charset="0"/>
              <a:buChar char="•"/>
            </a:pPr>
            <a:r>
              <a:rPr lang="en-US" sz="2600" dirty="0">
                <a:solidFill>
                  <a:schemeClr val="accent1">
                    <a:lumMod val="40000"/>
                    <a:lumOff val="60000"/>
                  </a:schemeClr>
                </a:solidFill>
                <a:latin typeface="Century Gothic" panose="020B0502020202020204" pitchFamily="34" charset="0"/>
                <a:hlinkClick r:id="rId4"/>
              </a:rPr>
              <a:t>https://images.nasa.gov/</a:t>
            </a:r>
            <a:endParaRPr lang="en-US" sz="2600" dirty="0">
              <a:solidFill>
                <a:schemeClr val="accent1">
                  <a:lumMod val="40000"/>
                  <a:lumOff val="60000"/>
                </a:schemeClr>
              </a:solidFill>
              <a:latin typeface="Century Gothic" panose="020B0502020202020204" pitchFamily="34" charset="0"/>
            </a:endParaRPr>
          </a:p>
          <a:p>
            <a:pPr marL="628650" lvl="1" indent="-171450" algn="l">
              <a:buFont typeface="Arial" panose="020B0604020202020204" pitchFamily="34" charset="0"/>
              <a:buChar char="•"/>
            </a:pPr>
            <a:r>
              <a:rPr lang="en-US" sz="2600" dirty="0">
                <a:solidFill>
                  <a:schemeClr val="accent1">
                    <a:lumMod val="40000"/>
                    <a:lumOff val="60000"/>
                  </a:schemeClr>
                </a:solidFill>
                <a:latin typeface="Century Gothic" panose="020B0502020202020204" pitchFamily="34" charset="0"/>
                <a:hlinkClick r:id="rId5"/>
              </a:rPr>
              <a:t>https://www.hq.nasa.gov/alsj/a12/images12.html</a:t>
            </a:r>
            <a:endParaRPr lang="en-US" sz="2600" dirty="0">
              <a:solidFill>
                <a:schemeClr val="accent1">
                  <a:lumMod val="40000"/>
                  <a:lumOff val="60000"/>
                </a:schemeClr>
              </a:solidFill>
              <a:latin typeface="Century Gothic" panose="020B0502020202020204" pitchFamily="34" charset="0"/>
              <a:hlinkClick r:id="rId6"/>
            </a:endParaRPr>
          </a:p>
          <a:p>
            <a:pPr marL="628650" lvl="1" indent="-171450" algn="l">
              <a:buFont typeface="Arial" panose="020B0604020202020204" pitchFamily="34" charset="0"/>
              <a:buChar char="•"/>
            </a:pPr>
            <a:r>
              <a:rPr lang="en-US" sz="2600" dirty="0">
                <a:solidFill>
                  <a:schemeClr val="accent1">
                    <a:lumMod val="20000"/>
                    <a:lumOff val="80000"/>
                  </a:schemeClr>
                </a:solidFill>
                <a:latin typeface="Century Gothic" panose="020B0502020202020204" pitchFamily="34" charset="0"/>
                <a:hlinkClick r:id="rId7"/>
              </a:rPr>
              <a:t>http://lroc.sese.asu.edu/featured_sites#ApolloLandingSites</a:t>
            </a:r>
            <a:endParaRPr lang="en-US" sz="2600" dirty="0">
              <a:solidFill>
                <a:schemeClr val="accent1">
                  <a:lumMod val="40000"/>
                  <a:lumOff val="60000"/>
                </a:schemeClr>
              </a:solidFill>
              <a:latin typeface="Century Gothic" panose="020B0502020202020204" pitchFamily="34" charset="0"/>
            </a:endParaRPr>
          </a:p>
          <a:p>
            <a:pPr marL="171450" indent="-171450" algn="l">
              <a:buFont typeface="Arial" panose="020B0604020202020204" pitchFamily="34" charset="0"/>
              <a:buChar char="•"/>
            </a:pPr>
            <a:r>
              <a:rPr lang="en-US" sz="2800" dirty="0">
                <a:latin typeface="Century Gothic" panose="020B0502020202020204" pitchFamily="34" charset="0"/>
              </a:rPr>
              <a:t>Apollo Videos:</a:t>
            </a:r>
          </a:p>
          <a:p>
            <a:pPr marL="628650" lvl="1" indent="-171450" algn="l">
              <a:buFont typeface="Arial" panose="020B0604020202020204" pitchFamily="34" charset="0"/>
              <a:buChar char="•"/>
            </a:pPr>
            <a:r>
              <a:rPr lang="en-US" sz="2600" dirty="0">
                <a:latin typeface="Century Gothic" panose="020B0502020202020204" pitchFamily="34" charset="0"/>
                <a:hlinkClick r:id="rId8"/>
              </a:rPr>
              <a:t>https://svs.gsfc.nasa.gov/Gallery/apollo.html</a:t>
            </a:r>
            <a:r>
              <a:rPr lang="en-US" sz="2600" dirty="0">
                <a:latin typeface="Century Gothic" panose="020B0502020202020204" pitchFamily="34" charset="0"/>
              </a:rPr>
              <a:t> </a:t>
            </a:r>
          </a:p>
          <a:p>
            <a:pPr marL="171450" indent="-171450" algn="l">
              <a:buFont typeface="Arial" panose="020B0604020202020204" pitchFamily="34" charset="0"/>
              <a:buChar char="•"/>
            </a:pPr>
            <a:r>
              <a:rPr lang="en-US" sz="2800" dirty="0">
                <a:latin typeface="Century Gothic" panose="020B0502020202020204" pitchFamily="34" charset="0"/>
              </a:rPr>
              <a:t>Apollo 12 General:</a:t>
            </a:r>
          </a:p>
          <a:p>
            <a:pPr marL="628650" lvl="1" indent="-171450" algn="l">
              <a:buFont typeface="Arial" panose="020B0604020202020204" pitchFamily="34" charset="0"/>
              <a:buChar char="•"/>
            </a:pPr>
            <a:r>
              <a:rPr lang="en-US" sz="2600" dirty="0">
                <a:solidFill>
                  <a:schemeClr val="accent1">
                    <a:lumMod val="20000"/>
                    <a:lumOff val="80000"/>
                  </a:schemeClr>
                </a:solidFill>
                <a:latin typeface="Century Gothic" panose="020B0502020202020204" pitchFamily="34" charset="0"/>
                <a:hlinkClick r:id="rId9"/>
              </a:rPr>
              <a:t>https://nssdc.gsfc.nasa.gov/planetary/lunar/apollo12info.html</a:t>
            </a:r>
            <a:r>
              <a:rPr lang="en-US" sz="2600" dirty="0">
                <a:solidFill>
                  <a:schemeClr val="accent1">
                    <a:lumMod val="20000"/>
                    <a:lumOff val="80000"/>
                  </a:schemeClr>
                </a:solidFill>
                <a:latin typeface="Century Gothic" panose="020B0502020202020204" pitchFamily="34" charset="0"/>
              </a:rPr>
              <a:t> </a:t>
            </a:r>
            <a:endParaRPr lang="en-US" sz="2600" dirty="0">
              <a:solidFill>
                <a:schemeClr val="accent1">
                  <a:lumMod val="20000"/>
                  <a:lumOff val="80000"/>
                </a:schemeClr>
              </a:solidFill>
              <a:latin typeface="Century Gothic" panose="020B0502020202020204" pitchFamily="34" charset="0"/>
              <a:hlinkClick r:id="rId10"/>
            </a:endParaRPr>
          </a:p>
          <a:p>
            <a:pPr marL="628650" lvl="1" indent="-171450" algn="l">
              <a:buFont typeface="Arial" panose="020B0604020202020204" pitchFamily="34" charset="0"/>
              <a:buChar char="•"/>
            </a:pPr>
            <a:r>
              <a:rPr lang="en-US" sz="2600" dirty="0">
                <a:solidFill>
                  <a:schemeClr val="accent1">
                    <a:lumMod val="20000"/>
                    <a:lumOff val="80000"/>
                  </a:schemeClr>
                </a:solidFill>
                <a:latin typeface="Century Gothic" panose="020B0502020202020204" pitchFamily="34" charset="0"/>
                <a:hlinkClick r:id="rId10"/>
              </a:rPr>
              <a:t>https://www.lpi.usra.edu/lunar/missions/apollo/apollo_12/overview/</a:t>
            </a:r>
            <a:endParaRPr lang="en-US" sz="2600" dirty="0">
              <a:solidFill>
                <a:schemeClr val="accent1">
                  <a:lumMod val="20000"/>
                  <a:lumOff val="80000"/>
                </a:schemeClr>
              </a:solidFill>
              <a:latin typeface="Century Gothic" panose="020B0502020202020204" pitchFamily="34" charset="0"/>
            </a:endParaRPr>
          </a:p>
          <a:p>
            <a:pPr marL="628650" lvl="1" indent="-171450" algn="l">
              <a:buFont typeface="Arial" panose="020B0604020202020204" pitchFamily="34" charset="0"/>
              <a:buChar char="•"/>
            </a:pPr>
            <a:r>
              <a:rPr lang="en-US" sz="2600" dirty="0">
                <a:solidFill>
                  <a:schemeClr val="accent1">
                    <a:lumMod val="20000"/>
                    <a:lumOff val="80000"/>
                  </a:schemeClr>
                </a:solidFill>
                <a:latin typeface="Century Gothic" panose="020B0502020202020204" pitchFamily="34" charset="0"/>
                <a:hlinkClick r:id="rId7"/>
              </a:rPr>
              <a:t>http://lroc.sese.asu.edu/featured_sites#ApolloLandingSites</a:t>
            </a:r>
            <a:endParaRPr lang="en-US" sz="2600" dirty="0">
              <a:solidFill>
                <a:schemeClr val="accent1">
                  <a:lumMod val="20000"/>
                  <a:lumOff val="80000"/>
                </a:schemeClr>
              </a:solidFill>
              <a:latin typeface="Century Gothic" panose="020B0502020202020204" pitchFamily="34" charset="0"/>
            </a:endParaRPr>
          </a:p>
        </p:txBody>
      </p:sp>
      <p:sp>
        <p:nvSpPr>
          <p:cNvPr id="5" name="Title 11"/>
          <p:cNvSpPr txBox="1">
            <a:spLocks/>
          </p:cNvSpPr>
          <p:nvPr/>
        </p:nvSpPr>
        <p:spPr>
          <a:xfrm>
            <a:off x="272048" y="263861"/>
            <a:ext cx="9721258"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Additional Resources</a:t>
            </a:r>
          </a:p>
        </p:txBody>
      </p:sp>
      <p:sp>
        <p:nvSpPr>
          <p:cNvPr id="2" name="Title 1" hidden="1"/>
          <p:cNvSpPr>
            <a:spLocks noGrp="1"/>
          </p:cNvSpPr>
          <p:nvPr>
            <p:ph type="ctrTitle"/>
          </p:nvPr>
        </p:nvSpPr>
        <p:spPr/>
        <p:txBody>
          <a:bodyPr/>
          <a:lstStyle/>
          <a:p>
            <a:r>
              <a:rPr lang="en-US" dirty="0">
                <a:ln w="6350">
                  <a:noFill/>
                </a:ln>
                <a:latin typeface="Century Gothic" panose="020B0502020202020204" pitchFamily="34" charset="0"/>
              </a:rPr>
              <a:t>Additional Resources</a:t>
            </a:r>
            <a:endParaRPr lang="en-US" dirty="0"/>
          </a:p>
        </p:txBody>
      </p:sp>
    </p:spTree>
    <p:extLst>
      <p:ext uri="{BB962C8B-B14F-4D97-AF65-F5344CB8AC3E}">
        <p14:creationId xmlns:p14="http://schemas.microsoft.com/office/powerpoint/2010/main" val="479702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he Apollo 12 lunar module along with a panorama of the landing site is shown." title="Apollo 12 Panorama"/>
          <p:cNvPicPr>
            <a:picLocks noChangeAspect="1"/>
          </p:cNvPicPr>
          <p:nvPr/>
        </p:nvPicPr>
        <p:blipFill rotWithShape="1">
          <a:blip r:embed="rId3" cstate="print">
            <a:extLst>
              <a:ext uri="{28A0092B-C50C-407E-A947-70E740481C1C}">
                <a14:useLocalDpi xmlns:a14="http://schemas.microsoft.com/office/drawing/2010/main" val="0"/>
              </a:ext>
            </a:extLst>
          </a:blip>
          <a:srcRect t="-207" b="24227"/>
          <a:stretch/>
        </p:blipFill>
        <p:spPr>
          <a:xfrm>
            <a:off x="0" y="3826566"/>
            <a:ext cx="12179507" cy="3031434"/>
          </a:xfrm>
          <a:prstGeom prst="rect">
            <a:avLst/>
          </a:prstGeom>
        </p:spPr>
      </p:pic>
      <p:sp>
        <p:nvSpPr>
          <p:cNvPr id="7" name="Title 11"/>
          <p:cNvSpPr txBox="1">
            <a:spLocks/>
          </p:cNvSpPr>
          <p:nvPr/>
        </p:nvSpPr>
        <p:spPr>
          <a:xfrm>
            <a:off x="814220" y="571975"/>
            <a:ext cx="8079581"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Overview</a:t>
            </a:r>
          </a:p>
        </p:txBody>
      </p:sp>
      <p:sp>
        <p:nvSpPr>
          <p:cNvPr id="9" name="Content Placeholder 2"/>
          <p:cNvSpPr txBox="1">
            <a:spLocks/>
          </p:cNvSpPr>
          <p:nvPr/>
        </p:nvSpPr>
        <p:spPr>
          <a:xfrm>
            <a:off x="814220" y="1698494"/>
            <a:ext cx="4735130" cy="187075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buFont typeface="Arial" panose="020B0604020202020204" pitchFamily="34" charset="0"/>
              <a:buChar char="•"/>
            </a:pPr>
            <a:r>
              <a:rPr lang="en-US" sz="2800" dirty="0">
                <a:latin typeface="Century Gothic" panose="020B0502020202020204" pitchFamily="34" charset="0"/>
              </a:rPr>
              <a:t>November 14-24, 1969</a:t>
            </a:r>
          </a:p>
          <a:p>
            <a:pPr marL="171450" indent="-171450" algn="l">
              <a:buFont typeface="Arial" panose="020B0604020202020204" pitchFamily="34" charset="0"/>
              <a:buChar char="•"/>
            </a:pPr>
            <a:r>
              <a:rPr lang="en-US" sz="2800" dirty="0">
                <a:latin typeface="Century Gothic" panose="020B0502020202020204" pitchFamily="34" charset="0"/>
              </a:rPr>
              <a:t>Charles “Pete” Conrad, Jr., Richard “Dick” F. Gordon, Jr., Alan L. Bean</a:t>
            </a:r>
          </a:p>
        </p:txBody>
      </p:sp>
      <p:pic>
        <p:nvPicPr>
          <p:cNvPr id="1026" name="Picture 2" descr="https://airandspace.si.edu/sites/default/files/styles/slideshow_lg/public/images/WEB11162-2009_640.jpg?itok=qJdO53J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53005" y="298175"/>
            <a:ext cx="3904123" cy="46713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hidden="1"/>
          <p:cNvSpPr>
            <a:spLocks noGrp="1"/>
          </p:cNvSpPr>
          <p:nvPr>
            <p:ph type="ctrTitle"/>
          </p:nvPr>
        </p:nvSpPr>
        <p:spPr/>
        <p:txBody>
          <a:bodyPr/>
          <a:lstStyle/>
          <a:p>
            <a:r>
              <a:rPr lang="en-US" dirty="0"/>
              <a:t>Overview</a:t>
            </a:r>
          </a:p>
        </p:txBody>
      </p:sp>
    </p:spTree>
    <p:extLst>
      <p:ext uri="{BB962C8B-B14F-4D97-AF65-F5344CB8AC3E}">
        <p14:creationId xmlns:p14="http://schemas.microsoft.com/office/powerpoint/2010/main" val="1608603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1"/>
          <p:cNvSpPr txBox="1">
            <a:spLocks/>
          </p:cNvSpPr>
          <p:nvPr/>
        </p:nvSpPr>
        <p:spPr>
          <a:xfrm>
            <a:off x="814220" y="571975"/>
            <a:ext cx="8079581"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Launch</a:t>
            </a:r>
          </a:p>
        </p:txBody>
      </p:sp>
      <p:pic>
        <p:nvPicPr>
          <p:cNvPr id="2" name="Picture 1" descr="The Apollo 12 Saturn V launch vehicle is shown on launch day." title="Saturn V Launch"/>
          <p:cNvPicPr>
            <a:picLocks noChangeAspect="1"/>
          </p:cNvPicPr>
          <p:nvPr/>
        </p:nvPicPr>
        <p:blipFill>
          <a:blip r:embed="rId3"/>
          <a:stretch>
            <a:fillRect/>
          </a:stretch>
        </p:blipFill>
        <p:spPr>
          <a:xfrm>
            <a:off x="7286734" y="0"/>
            <a:ext cx="4905266" cy="6869518"/>
          </a:xfrm>
          <a:prstGeom prst="rect">
            <a:avLst/>
          </a:prstGeom>
        </p:spPr>
      </p:pic>
      <p:pic>
        <p:nvPicPr>
          <p:cNvPr id="3" name="Picture 2" descr="Child with a camera is shown on Apollo 12 launch day." title="Launch Da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80253"/>
            <a:ext cx="7286734" cy="5071034"/>
          </a:xfrm>
          <a:prstGeom prst="rect">
            <a:avLst/>
          </a:prstGeom>
        </p:spPr>
      </p:pic>
      <p:sp>
        <p:nvSpPr>
          <p:cNvPr id="4" name="Title 3" hidden="1"/>
          <p:cNvSpPr>
            <a:spLocks noGrp="1"/>
          </p:cNvSpPr>
          <p:nvPr>
            <p:ph type="ctrTitle"/>
          </p:nvPr>
        </p:nvSpPr>
        <p:spPr/>
        <p:txBody>
          <a:bodyPr/>
          <a:lstStyle/>
          <a:p>
            <a:r>
              <a:rPr lang="en-US" dirty="0"/>
              <a:t>Launch</a:t>
            </a:r>
          </a:p>
        </p:txBody>
      </p:sp>
    </p:spTree>
    <p:extLst>
      <p:ext uri="{BB962C8B-B14F-4D97-AF65-F5344CB8AC3E}">
        <p14:creationId xmlns:p14="http://schemas.microsoft.com/office/powerpoint/2010/main" val="931549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aturn V Size Comparison" title="Saturn V Size Comparison">
            <a:extLst>
              <a:ext uri="{FF2B5EF4-FFF2-40B4-BE49-F238E27FC236}">
                <a16:creationId xmlns:a16="http://schemas.microsoft.com/office/drawing/2014/main" id="{D45ABDD7-B3C7-4B70-A4D1-F23115B25AA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543"/>
          <a:stretch/>
        </p:blipFill>
        <p:spPr bwMode="auto">
          <a:xfrm>
            <a:off x="150581" y="0"/>
            <a:ext cx="1189083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hidden="1"/>
          <p:cNvSpPr>
            <a:spLocks noGrp="1"/>
          </p:cNvSpPr>
          <p:nvPr>
            <p:ph type="ctrTitle"/>
          </p:nvPr>
        </p:nvSpPr>
        <p:spPr/>
        <p:txBody>
          <a:bodyPr/>
          <a:lstStyle/>
          <a:p>
            <a:r>
              <a:rPr lang="en-US" dirty="0"/>
              <a:t>Saturn V Size Comparison</a:t>
            </a:r>
          </a:p>
        </p:txBody>
      </p:sp>
    </p:spTree>
    <p:extLst>
      <p:ext uri="{BB962C8B-B14F-4D97-AF65-F5344CB8AC3E}">
        <p14:creationId xmlns:p14="http://schemas.microsoft.com/office/powerpoint/2010/main" val="2040217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ase of the Moon on November 19, 1969 (Apollo 12 lunar landing day) is shown." title="Apollo 12 Landing 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9273" y="0"/>
            <a:ext cx="6693461" cy="6858000"/>
          </a:xfrm>
          <a:prstGeom prst="rect">
            <a:avLst/>
          </a:prstGeom>
        </p:spPr>
      </p:pic>
      <p:sp>
        <p:nvSpPr>
          <p:cNvPr id="5" name="TextBox 4"/>
          <p:cNvSpPr txBox="1"/>
          <p:nvPr/>
        </p:nvSpPr>
        <p:spPr>
          <a:xfrm>
            <a:off x="3682827" y="6286375"/>
            <a:ext cx="4826351" cy="492443"/>
          </a:xfrm>
          <a:prstGeom prst="rect">
            <a:avLst/>
          </a:prstGeom>
          <a:noFill/>
        </p:spPr>
        <p:txBody>
          <a:bodyPr wrap="square" rtlCol="0">
            <a:spAutoFit/>
          </a:bodyPr>
          <a:lstStyle/>
          <a:p>
            <a:r>
              <a:rPr lang="en-US" sz="2600" dirty="0">
                <a:latin typeface="Century Gothic" panose="020B0502020202020204" pitchFamily="34" charset="0"/>
              </a:rPr>
              <a:t>Moon on November 19, 1969</a:t>
            </a:r>
          </a:p>
        </p:txBody>
      </p:sp>
      <p:sp>
        <p:nvSpPr>
          <p:cNvPr id="3" name="Title 2" hidden="1"/>
          <p:cNvSpPr>
            <a:spLocks noGrp="1"/>
          </p:cNvSpPr>
          <p:nvPr>
            <p:ph type="ctrTitle"/>
          </p:nvPr>
        </p:nvSpPr>
        <p:spPr/>
        <p:txBody>
          <a:bodyPr/>
          <a:lstStyle/>
          <a:p>
            <a:r>
              <a:rPr lang="en-US" dirty="0"/>
              <a:t>Apollo 12 Landing Site</a:t>
            </a:r>
          </a:p>
        </p:txBody>
      </p:sp>
    </p:spTree>
    <p:extLst>
      <p:ext uri="{BB962C8B-B14F-4D97-AF65-F5344CB8AC3E}">
        <p14:creationId xmlns:p14="http://schemas.microsoft.com/office/powerpoint/2010/main" val="3996165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1"/>
          <p:cNvSpPr txBox="1">
            <a:spLocks/>
          </p:cNvSpPr>
          <p:nvPr/>
        </p:nvSpPr>
        <p:spPr>
          <a:xfrm>
            <a:off x="262690" y="367749"/>
            <a:ext cx="11688417" cy="70567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4400" dirty="0">
                <a:ln w="6350">
                  <a:noFill/>
                </a:ln>
                <a:latin typeface="Century Gothic" panose="020B0502020202020204" pitchFamily="34" charset="0"/>
              </a:rPr>
              <a:t>“That may have been a small one for Neil…”</a:t>
            </a:r>
          </a:p>
        </p:txBody>
      </p:sp>
      <p:pic>
        <p:nvPicPr>
          <p:cNvPr id="3" name="a12v.1152124" descr="A clip of Pete Conrad as he takes his first step on the lunar surface." title="Video of Pete Conra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99861" y="1143663"/>
            <a:ext cx="7792279" cy="5714338"/>
          </a:xfrm>
          <a:prstGeom prst="rect">
            <a:avLst/>
          </a:prstGeom>
        </p:spPr>
      </p:pic>
      <p:sp>
        <p:nvSpPr>
          <p:cNvPr id="2" name="Title 1" hidden="1"/>
          <p:cNvSpPr>
            <a:spLocks noGrp="1"/>
          </p:cNvSpPr>
          <p:nvPr>
            <p:ph type="ctrTitle"/>
          </p:nvPr>
        </p:nvSpPr>
        <p:spPr/>
        <p:txBody>
          <a:bodyPr/>
          <a:lstStyle/>
          <a:p>
            <a:r>
              <a:rPr lang="en-US" dirty="0"/>
              <a:t>Pete Conrad stepping on the lunar surface</a:t>
            </a:r>
          </a:p>
        </p:txBody>
      </p:sp>
    </p:spTree>
    <p:extLst>
      <p:ext uri="{BB962C8B-B14F-4D97-AF65-F5344CB8AC3E}">
        <p14:creationId xmlns:p14="http://schemas.microsoft.com/office/powerpoint/2010/main" val="40441947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12enh6716ecn.jpg (954×9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6824" y="0"/>
            <a:ext cx="6818352" cy="686123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1"/>
          <p:cNvSpPr txBox="1">
            <a:spLocks/>
          </p:cNvSpPr>
          <p:nvPr/>
        </p:nvSpPr>
        <p:spPr>
          <a:xfrm>
            <a:off x="262690" y="367749"/>
            <a:ext cx="11688417" cy="70567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4400" dirty="0">
                <a:ln w="6350">
                  <a:noFill/>
                </a:ln>
                <a:latin typeface="Century Gothic" panose="020B0502020202020204" pitchFamily="34" charset="0"/>
              </a:rPr>
              <a:t>“That may have been a small one for Neil…”</a:t>
            </a:r>
          </a:p>
        </p:txBody>
      </p:sp>
      <p:sp>
        <p:nvSpPr>
          <p:cNvPr id="2" name="Title 1" hidden="1"/>
          <p:cNvSpPr>
            <a:spLocks noGrp="1"/>
          </p:cNvSpPr>
          <p:nvPr>
            <p:ph type="ctrTitle"/>
          </p:nvPr>
        </p:nvSpPr>
        <p:spPr/>
        <p:txBody>
          <a:bodyPr>
            <a:normAutofit fontScale="90000"/>
          </a:bodyPr>
          <a:lstStyle/>
          <a:p>
            <a:r>
              <a:rPr lang="en-US" dirty="0"/>
              <a:t>Pete Conrad coming down the ladder from the lunar module</a:t>
            </a:r>
          </a:p>
        </p:txBody>
      </p:sp>
    </p:spTree>
    <p:extLst>
      <p:ext uri="{BB962C8B-B14F-4D97-AF65-F5344CB8AC3E}">
        <p14:creationId xmlns:p14="http://schemas.microsoft.com/office/powerpoint/2010/main" val="734977128"/>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9CC3E5"/>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3871</TotalTime>
  <Words>4445</Words>
  <Application>Microsoft Office PowerPoint</Application>
  <PresentationFormat>Widescreen</PresentationFormat>
  <Paragraphs>286</Paragraphs>
  <Slides>33</Slides>
  <Notes>33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Calibri Light</vt:lpstr>
      <vt:lpstr>Century Gothic</vt:lpstr>
      <vt:lpstr>Office Theme</vt:lpstr>
      <vt:lpstr>Apollo 12</vt:lpstr>
      <vt:lpstr>NASA Press Releases</vt:lpstr>
      <vt:lpstr>Saturn V Launch Vehicle Flight Evaluation Report </vt:lpstr>
      <vt:lpstr>Overview</vt:lpstr>
      <vt:lpstr>Launch</vt:lpstr>
      <vt:lpstr>Saturn V Size Comparison</vt:lpstr>
      <vt:lpstr>Apollo 12 Landing Site</vt:lpstr>
      <vt:lpstr>Pete Conrad stepping on the lunar surface</vt:lpstr>
      <vt:lpstr>Pete Conrad coming down the ladder from the lunar module</vt:lpstr>
      <vt:lpstr>Al Bean standing on the lunar module’s ladder</vt:lpstr>
      <vt:lpstr>Friendly banter between the crew</vt:lpstr>
      <vt:lpstr>Surveyor 3</vt:lpstr>
      <vt:lpstr>Surveyor 3</vt:lpstr>
      <vt:lpstr>Sample Collecting on the Moon</vt:lpstr>
      <vt:lpstr>TV Camera on the Moon</vt:lpstr>
      <vt:lpstr>Surface Experiments on the Moon</vt:lpstr>
      <vt:lpstr>Apollo Lunar Surface Experiment Package</vt:lpstr>
      <vt:lpstr>Apollo Lunar Surface Experiment Package</vt:lpstr>
      <vt:lpstr>Apollo Lunar Surface Experiment Package</vt:lpstr>
      <vt:lpstr>Apollo 12 Traverses</vt:lpstr>
      <vt:lpstr>Apollo 12 landing site, as imaged by the Lunar Reconnaissance Orbiter Camera</vt:lpstr>
      <vt:lpstr>Splashdown</vt:lpstr>
      <vt:lpstr>Quarantine</vt:lpstr>
      <vt:lpstr>Returned Samples</vt:lpstr>
      <vt:lpstr>By the Numbers</vt:lpstr>
      <vt:lpstr>Apollo 12 Command Module</vt:lpstr>
      <vt:lpstr>More Info</vt:lpstr>
      <vt:lpstr>Apollo Landing Sites</vt:lpstr>
      <vt:lpstr>Apollo 17 Traverses</vt:lpstr>
      <vt:lpstr>Apollo 12 Traverses</vt:lpstr>
      <vt:lpstr>Apollo 11 Traverses</vt:lpstr>
      <vt:lpstr>JFK’s Speech</vt:lpstr>
      <vt:lpstr>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Staci T</dc:creator>
  <cp:lastModifiedBy>Tiedeken, Staci L. (GSFC-690.0)[ADNET SYSTEMS INC]</cp:lastModifiedBy>
  <cp:revision>180</cp:revision>
  <dcterms:created xsi:type="dcterms:W3CDTF">2019-04-27T20:19:51Z</dcterms:created>
  <dcterms:modified xsi:type="dcterms:W3CDTF">2023-01-03T20:53:10Z</dcterms:modified>
</cp:coreProperties>
</file>