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5"/>
  </p:notesMasterIdLst>
  <p:sldIdLst>
    <p:sldId id="256" r:id="rId2"/>
    <p:sldId id="15928" r:id="rId3"/>
    <p:sldId id="407" r:id="rId4"/>
    <p:sldId id="265" r:id="rId5"/>
    <p:sldId id="15933" r:id="rId6"/>
    <p:sldId id="266" r:id="rId7"/>
    <p:sldId id="267" r:id="rId8"/>
    <p:sldId id="268" r:id="rId9"/>
    <p:sldId id="269" r:id="rId10"/>
    <p:sldId id="271" r:id="rId11"/>
    <p:sldId id="272" r:id="rId12"/>
    <p:sldId id="270" r:id="rId13"/>
    <p:sldId id="15929" r:id="rId14"/>
    <p:sldId id="308" r:id="rId15"/>
    <p:sldId id="418" r:id="rId16"/>
    <p:sldId id="360" r:id="rId17"/>
    <p:sldId id="355" r:id="rId18"/>
    <p:sldId id="1918" r:id="rId19"/>
    <p:sldId id="356" r:id="rId20"/>
    <p:sldId id="328" r:id="rId21"/>
    <p:sldId id="329" r:id="rId22"/>
    <p:sldId id="15927" r:id="rId23"/>
    <p:sldId id="475" r:id="rId24"/>
    <p:sldId id="277" r:id="rId25"/>
    <p:sldId id="362" r:id="rId26"/>
    <p:sldId id="532" r:id="rId27"/>
    <p:sldId id="15936" r:id="rId28"/>
    <p:sldId id="15935" r:id="rId29"/>
    <p:sldId id="357" r:id="rId30"/>
    <p:sldId id="415" r:id="rId31"/>
    <p:sldId id="280" r:id="rId32"/>
    <p:sldId id="1949" r:id="rId33"/>
    <p:sldId id="671" r:id="rId34"/>
    <p:sldId id="354" r:id="rId35"/>
    <p:sldId id="804" r:id="rId36"/>
    <p:sldId id="15937" r:id="rId37"/>
    <p:sldId id="341" r:id="rId38"/>
    <p:sldId id="15931" r:id="rId39"/>
    <p:sldId id="1910" r:id="rId40"/>
    <p:sldId id="349" r:id="rId41"/>
    <p:sldId id="314" r:id="rId42"/>
    <p:sldId id="15932" r:id="rId43"/>
    <p:sldId id="194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0075" autoAdjust="0"/>
  </p:normalViewPr>
  <p:slideViewPr>
    <p:cSldViewPr snapToGrid="0">
      <p:cViewPr varScale="1">
        <p:scale>
          <a:sx n="77" d="100"/>
          <a:sy n="77" d="100"/>
        </p:scale>
        <p:origin x="682" y="67"/>
      </p:cViewPr>
      <p:guideLst/>
    </p:cSldViewPr>
  </p:slideViewPr>
  <p:outlineViewPr>
    <p:cViewPr>
      <p:scale>
        <a:sx n="33" d="100"/>
        <a:sy n="33" d="100"/>
      </p:scale>
      <p:origin x="0" y="-55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48874-131E-4C38-8D3F-6EA0D88EECF4}"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011E9-5AE4-40F1-9822-1DC87260430C}" type="slidenum">
              <a:rPr lang="en-US" smtClean="0"/>
              <a:t>‹#›</a:t>
            </a:fld>
            <a:endParaRPr lang="en-US"/>
          </a:p>
        </p:txBody>
      </p:sp>
    </p:spTree>
    <p:extLst>
      <p:ext uri="{BB962C8B-B14F-4D97-AF65-F5344CB8AC3E}">
        <p14:creationId xmlns:p14="http://schemas.microsoft.com/office/powerpoint/2010/main" val="32203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combines three slide decks originally given by Noah Petro, </a:t>
            </a:r>
            <a:r>
              <a:rPr lang="en-US" sz="1200" dirty="0">
                <a:solidFill>
                  <a:schemeClr val="bg1"/>
                </a:solidFill>
                <a:latin typeface="Avenir Next"/>
              </a:rPr>
              <a:t>John Keller, and Andrea Jones. Additional content has been added to include updates as of September 2022.</a:t>
            </a:r>
          </a:p>
          <a:p>
            <a:r>
              <a:rPr lang="en-US" sz="1200" dirty="0">
                <a:solidFill>
                  <a:schemeClr val="bg1"/>
                </a:solidFill>
                <a:latin typeface="Avenir Next"/>
              </a:rPr>
              <a:t>-Noah Petro is the Project Scientist for the Lunar Reconnaissance Orbiter mission.</a:t>
            </a:r>
          </a:p>
          <a:p>
            <a:r>
              <a:rPr lang="en-US" sz="1200" dirty="0">
                <a:solidFill>
                  <a:schemeClr val="bg1"/>
                </a:solidFill>
                <a:latin typeface="Avenir Next"/>
              </a:rPr>
              <a:t>-John Keller is the former Project Scientist for the Lunar Reconnaissance Orbiter mission.</a:t>
            </a:r>
          </a:p>
          <a:p>
            <a:r>
              <a:rPr lang="en-US" baseline="0" dirty="0"/>
              <a:t>-Andrea Jones is the Lunar Reconnaissance Orbiter Education and Public Outreach Lead. </a:t>
            </a:r>
            <a:endParaRPr lang="en-US" dirty="0"/>
          </a:p>
        </p:txBody>
      </p:sp>
      <p:sp>
        <p:nvSpPr>
          <p:cNvPr id="4" name="Slide Number Placeholder 3"/>
          <p:cNvSpPr>
            <a:spLocks noGrp="1"/>
          </p:cNvSpPr>
          <p:nvPr>
            <p:ph type="sldNum" sz="quarter" idx="5"/>
          </p:nvPr>
        </p:nvSpPr>
        <p:spPr/>
        <p:txBody>
          <a:bodyPr/>
          <a:lstStyle/>
          <a:p>
            <a:fld id="{33B011E9-5AE4-40F1-9822-1DC87260430C}" type="slidenum">
              <a:rPr lang="en-US" smtClean="0"/>
              <a:t>1</a:t>
            </a:fld>
            <a:endParaRPr lang="en-US"/>
          </a:p>
        </p:txBody>
      </p:sp>
    </p:spTree>
    <p:extLst>
      <p:ext uri="{BB962C8B-B14F-4D97-AF65-F5344CB8AC3E}">
        <p14:creationId xmlns:p14="http://schemas.microsoft.com/office/powerpoint/2010/main" val="122291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Measures</a:t>
            </a:r>
            <a:r>
              <a:rPr lang="en-US" baseline="0" dirty="0"/>
              <a:t> likely hydrogen concentrations, which indicates likely water concentrations (expect in form of water ice)</a:t>
            </a:r>
          </a:p>
          <a:p>
            <a:endParaRPr lang="en-US" baseline="0" dirty="0"/>
          </a:p>
          <a:p>
            <a:r>
              <a:rPr lang="en-US" i="1" dirty="0"/>
              <a:t>https://np.cosmos.ru/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83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https://crater.unh.edu/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83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https://www.nasa.gov/mission_pages/Mini-RF/main/index.html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837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b="0" i="1" dirty="0">
                <a:solidFill>
                  <a:srgbClr val="3A3A3A"/>
                </a:solidFill>
                <a:effectLst/>
                <a:latin typeface="Metropolis"/>
              </a:rPr>
              <a:t>NASA/GSFC/Arizona State University</a:t>
            </a:r>
            <a:endParaRPr lang="en-US" i="1" dirty="0"/>
          </a:p>
          <a:p>
            <a:pPr marL="628650" lvl="1" indent="-171450">
              <a:buFont typeface="Arial" panose="020B0604020202020204" pitchFamily="34" charset="0"/>
              <a:buChar char="•"/>
            </a:pPr>
            <a:r>
              <a:rPr lang="en-US" dirty="0"/>
              <a:t>The central peaks of Plaskett crater rise more than 6500 feet (about 2000 meters) above the shadowy crater floor. An image from NASA’s Lunar Reconnaissance Orbiter.</a:t>
            </a:r>
          </a:p>
        </p:txBody>
      </p:sp>
      <p:sp>
        <p:nvSpPr>
          <p:cNvPr id="4" name="Slide Number Placeholder 3"/>
          <p:cNvSpPr>
            <a:spLocks noGrp="1"/>
          </p:cNvSpPr>
          <p:nvPr>
            <p:ph type="sldNum" sz="quarter" idx="10"/>
          </p:nvPr>
        </p:nvSpPr>
        <p:spPr/>
        <p:txBody>
          <a:bodyPr/>
          <a:lstStyle/>
          <a:p>
            <a:fld id="{666263DA-0965-3A49-9976-D91E3C6F7F93}" type="slidenum">
              <a:rPr lang="en-US" smtClean="0"/>
              <a:t>13</a:t>
            </a:fld>
            <a:endParaRPr lang="en-US"/>
          </a:p>
        </p:txBody>
      </p:sp>
    </p:spTree>
    <p:extLst>
      <p:ext uri="{BB962C8B-B14F-4D97-AF65-F5344CB8AC3E}">
        <p14:creationId xmlns:p14="http://schemas.microsoft.com/office/powerpoint/2010/main" val="28888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white"/>
                </a:solidFill>
                <a:effectLst/>
                <a:uLnTx/>
                <a:uFillTx/>
                <a:ea typeface="+mn-ea"/>
                <a:cs typeface="+mn-cs"/>
              </a:rPr>
              <a:t>-Image credits: </a:t>
            </a:r>
            <a:r>
              <a:rPr kumimoji="0" lang="it-IT" sz="1200" b="0" i="1" u="none" strike="noStrike" kern="0" cap="none" spc="0" normalizeH="0" baseline="0" noProof="0" dirty="0">
                <a:ln>
                  <a:noFill/>
                </a:ln>
                <a:solidFill>
                  <a:prstClr val="white"/>
                </a:solidFill>
                <a:effectLst/>
                <a:uLnTx/>
                <a:uFillTx/>
                <a:ea typeface="+mn-ea"/>
                <a:cs typeface="+mn-cs"/>
              </a:rPr>
              <a:t>NASA/GSFC/Arizona State University </a:t>
            </a:r>
            <a:r>
              <a:rPr kumimoji="0" lang="it-IT" sz="1200" b="0" i="0" u="none" strike="noStrike" kern="0" cap="none" spc="0" normalizeH="0" baseline="0" noProof="0" dirty="0">
                <a:ln>
                  <a:noFill/>
                </a:ln>
                <a:solidFill>
                  <a:prstClr val="white"/>
                </a:solidFill>
                <a:effectLst/>
                <a:uLnTx/>
                <a:uFillTx/>
                <a:ea typeface="+mn-ea"/>
                <a:cs typeface="+mn-cs"/>
                <a:sym typeface="Wingdings" panose="05000000000000000000" pitchFamily="2" charset="2"/>
              </a:rPr>
              <a:t> </a:t>
            </a:r>
            <a:r>
              <a:rPr lang="en-US" i="1" dirty="0"/>
              <a:t>http://lroc.sese.asu.edu/posts/707</a:t>
            </a:r>
            <a:endParaRPr lang="en-US" dirty="0"/>
          </a:p>
          <a:p>
            <a:pPr marL="628650" lvl="1" indent="-171450">
              <a:buFont typeface="Arial" panose="020B0604020202020204" pitchFamily="34" charset="0"/>
              <a:buChar char="•"/>
            </a:pPr>
            <a:r>
              <a:rPr lang="en-US" dirty="0"/>
              <a:t>The LRO Camera imaged the entire Moon in great detail!</a:t>
            </a:r>
          </a:p>
          <a:p>
            <a:pPr marL="628650" lvl="1" indent="-171450">
              <a:buFont typeface="Arial" panose="020B0604020202020204" pitchFamily="34" charset="0"/>
              <a:buChar char="•"/>
            </a:pPr>
            <a:r>
              <a:rPr lang="en-US" dirty="0"/>
              <a:t>Note how different the near side (left image) and far side (right image) of the Moon look. We still don’t know why they look so different. We have some ideas, but we’re not sure yet.</a:t>
            </a:r>
          </a:p>
        </p:txBody>
      </p:sp>
      <p:sp>
        <p:nvSpPr>
          <p:cNvPr id="4" name="Slide Number Placeholder 3"/>
          <p:cNvSpPr>
            <a:spLocks noGrp="1"/>
          </p:cNvSpPr>
          <p:nvPr>
            <p:ph type="sldNum" sz="quarter" idx="10"/>
          </p:nvPr>
        </p:nvSpPr>
        <p:spPr/>
        <p:txBody>
          <a:bodyPr/>
          <a:lstStyle/>
          <a:p>
            <a:fld id="{666263DA-0965-3A49-9976-D91E3C6F7F93}" type="slidenum">
              <a:rPr lang="en-US" smtClean="0"/>
              <a:t>14</a:t>
            </a:fld>
            <a:endParaRPr lang="en-US"/>
          </a:p>
        </p:txBody>
      </p:sp>
    </p:spTree>
    <p:extLst>
      <p:ext uri="{BB962C8B-B14F-4D97-AF65-F5344CB8AC3E}">
        <p14:creationId xmlns:p14="http://schemas.microsoft.com/office/powerpoint/2010/main" val="250562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NASA/GSFC/DLR/ASU</a:t>
            </a:r>
            <a:r>
              <a:rPr lang="en-US" sz="1200" b="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sym typeface="Wingdings" panose="05000000000000000000" pitchFamily="2" charset="2"/>
              </a:rPr>
              <a:t> T</a:t>
            </a:r>
            <a:r>
              <a:rPr lang="en-US" sz="1200" b="0" i="0" kern="1200" dirty="0">
                <a:solidFill>
                  <a:schemeClr val="tx1"/>
                </a:solidFill>
                <a:effectLst/>
                <a:latin typeface="+mn-lt"/>
                <a:ea typeface="+mn-ea"/>
                <a:cs typeface="+mn-cs"/>
              </a:rPr>
              <a:t>his color-shaded relief view of the Moon’s far side, taken by NASA’s Lunar Reconnaissance Orbiter, is part of the highest-resolution near-global lunar topographic map ever created.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blues and the purples are lower parts of the Moon while the reds and whites are higher mountainous parts.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giant purple region in the south is called the South Pole-Aitken basin and is the largest impact basin on the Moon.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Its diameter is roughly 2,500 km (1,550 mi) which means that it stretches over nearly a quarter of the Moon (this translates to roughly the height of the contiguous U.S.)!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can now determine slopes of all major geologic terrains on the Moon at 100-meter scale.</a:t>
            </a:r>
          </a:p>
          <a:p>
            <a:r>
              <a:rPr lang="en-US"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sym typeface="Wingdings" panose="05000000000000000000" pitchFamily="2" charset="2"/>
              </a:rPr>
              <a:t> Current radial accuracy of the LOLA global topographic model is &lt;1 m and the spatial accuracy of the lunar geodetic grid is ~30 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know the topography of the Moon better than the Earth (since the Earth has oceans). </a:t>
            </a:r>
            <a:endParaRPr lang="en-US" sz="1200" b="0" i="0" kern="1200" baseline="0" dirty="0">
              <a:solidFill>
                <a:schemeClr val="tx1"/>
              </a:solidFill>
              <a:effectLst/>
              <a:latin typeface="+mn-lt"/>
              <a:ea typeface="+mn-ea"/>
              <a:cs typeface="+mn-cs"/>
              <a:sym typeface="Wingdings" panose="05000000000000000000" pitchFamily="2" charset="2"/>
            </a:endParaRPr>
          </a:p>
          <a:p>
            <a:r>
              <a:rPr lang="en-US" sz="1200" b="0" i="0" kern="1200" baseline="0" dirty="0">
                <a:solidFill>
                  <a:schemeClr val="tx1"/>
                </a:solidFill>
                <a:effectLst/>
                <a:latin typeface="+mn-lt"/>
                <a:ea typeface="+mn-ea"/>
                <a:cs typeface="+mn-cs"/>
                <a:sym typeface="Wingdings" panose="05000000000000000000" pitchFamily="2" charset="2"/>
              </a:rPr>
              <a:t>(</a:t>
            </a:r>
            <a:r>
              <a:rPr lang="en-US" sz="1200" b="0" i="1" kern="1200" baseline="0" dirty="0">
                <a:solidFill>
                  <a:schemeClr val="tx1"/>
                </a:solidFill>
                <a:effectLst/>
                <a:latin typeface="+mn-lt"/>
                <a:ea typeface="+mn-ea"/>
                <a:cs typeface="+mn-cs"/>
                <a:sym typeface="Wingdings" panose="05000000000000000000" pitchFamily="2" charset="2"/>
              </a:rPr>
              <a:t>https://www.lpi.usra.edu/meetings/lpsc2011/pdf/2350.pdf</a:t>
            </a:r>
            <a:r>
              <a:rPr lang="en-US" sz="1200" b="0" i="0" kern="1200" baseline="0" dirty="0">
                <a:solidFill>
                  <a:schemeClr val="tx1"/>
                </a:solidFill>
                <a:effectLst/>
                <a:latin typeface="+mn-lt"/>
                <a:ea typeface="+mn-ea"/>
                <a:cs typeface="+mn-cs"/>
                <a:sym typeface="Wingdings" panose="05000000000000000000" pitchFamily="2" charset="2"/>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5AAB96-40DE-4BDD-8D7D-DC35DB9F2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75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sz="1200" b="0" dirty="0">
                <a:solidFill>
                  <a:schemeClr val="bg1"/>
                </a:solidFill>
              </a:rPr>
              <a:t>-Image credit: </a:t>
            </a:r>
            <a:r>
              <a:rPr lang="en-US" i="1" dirty="0"/>
              <a:t>NASA/GSFC/ASU/Smithsonian</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i="0" dirty="0"/>
              <a:t>-</a:t>
            </a:r>
            <a:r>
              <a:rPr lang="en-US" dirty="0"/>
              <a:t>Contraction causes the lunar crust to be pushed together, breaking the near-surface materials. The result is a steep slope on the surface called a </a:t>
            </a:r>
            <a:r>
              <a:rPr lang="en-US" b="1" dirty="0"/>
              <a:t>scarp</a:t>
            </a:r>
            <a:r>
              <a:rPr lang="en-US" dirty="0"/>
              <a:t>.</a:t>
            </a:r>
          </a:p>
          <a:p>
            <a:pPr>
              <a:buFont typeface="Arial" pitchFamily="34" charset="0"/>
              <a:buNone/>
            </a:pPr>
            <a:r>
              <a:rPr lang="en-US" i="0" dirty="0">
                <a:sym typeface="Wingdings" panose="05000000000000000000" pitchFamily="2" charset="2"/>
              </a:rPr>
              <a:t>-Left image: </a:t>
            </a:r>
            <a:r>
              <a:rPr lang="en-US" dirty="0"/>
              <a:t>A fault scarp cut across and deformed several small diameter (~40m) impact craters (arrows) on the flanks of Mandel’shtam crater (6.5°N, 161°E). The fault carried near-surface crustal materials up and over the craters, burying parts of their floors and rims. About half of the rim and floor of a 20m in diameter crater shown in the box has been lost. Since small craters only have a limited lifetime before they are destroyed by newer impacts, their deformation by the fault shows the fault to be relatively young.</a:t>
            </a:r>
          </a:p>
          <a:p>
            <a:pPr>
              <a:buFont typeface="Arial" pitchFamily="34" charset="0"/>
              <a:buNone/>
            </a:pPr>
            <a:r>
              <a:rPr lang="en-US" sz="1200" b="0" i="0" dirty="0">
                <a:solidFill>
                  <a:schemeClr val="bg1"/>
                </a:solidFill>
              </a:rPr>
              <a:t>-Right image: </a:t>
            </a:r>
            <a:r>
              <a:rPr lang="en-US" dirty="0"/>
              <a:t>A thrust fault pushed crustal materials up the side of Gregory crater (2.1°N, 128.1°E). White arrows indicate the fault scarp.</a:t>
            </a:r>
          </a:p>
          <a:p>
            <a:pPr>
              <a:buFont typeface="Arial" pitchFamily="34" charset="0"/>
              <a:buNone/>
            </a:pPr>
            <a:r>
              <a:rPr lang="en-US" dirty="0"/>
              <a:t>-Scientists have found hundreds of previously undetected scarps in LRO images. LRO Camera (LROC) data have shown that many of the newly discovered scarps formed much less than a billion years ago, and they could be as young as 50 million years! </a:t>
            </a:r>
          </a:p>
          <a:p>
            <a:pPr>
              <a:buFont typeface="Arial" pitchFamily="34" charset="0"/>
              <a:buNone/>
            </a:pPr>
            <a:r>
              <a:rPr lang="en-US" dirty="0"/>
              <a:t>-The scarps are found globally, making a shrinking Moon the most likely explanation for their wide distribution.</a:t>
            </a:r>
          </a:p>
          <a:p>
            <a:pPr>
              <a:buFont typeface="Arial" pitchFamily="34" charset="0"/>
              <a:buNone/>
            </a:pPr>
            <a:r>
              <a:rPr lang="en-US" sz="1200" b="0" i="0" dirty="0">
                <a:solidFill>
                  <a:schemeClr val="bg1"/>
                </a:solidFill>
              </a:rPr>
              <a:t>-For more info: </a:t>
            </a:r>
            <a:r>
              <a:rPr lang="en-US" sz="1200" b="0" i="1" dirty="0">
                <a:solidFill>
                  <a:schemeClr val="bg1"/>
                </a:solidFill>
              </a:rPr>
              <a:t>https://www.nasa.gov/mission_pages/LRO/news/shrinking-moon.html</a:t>
            </a:r>
          </a:p>
        </p:txBody>
      </p:sp>
      <p:sp>
        <p:nvSpPr>
          <p:cNvPr id="4" name="Slide Number Placeholder 3"/>
          <p:cNvSpPr>
            <a:spLocks noGrp="1"/>
          </p:cNvSpPr>
          <p:nvPr>
            <p:ph type="sldNum" sz="quarter" idx="10"/>
          </p:nvPr>
        </p:nvSpPr>
        <p:spPr/>
        <p:txBody>
          <a:bodyPr/>
          <a:lstStyle/>
          <a:p>
            <a:fld id="{BBC85203-AFB5-4C5F-A739-A15855DE2D17}" type="slidenum">
              <a:rPr lang="en-US" smtClean="0"/>
              <a:t>16</a:t>
            </a:fld>
            <a:endParaRPr lang="en-US" dirty="0"/>
          </a:p>
        </p:txBody>
      </p:sp>
    </p:spTree>
    <p:extLst>
      <p:ext uri="{BB962C8B-B14F-4D97-AF65-F5344CB8AC3E}">
        <p14:creationId xmlns:p14="http://schemas.microsoft.com/office/powerpoint/2010/main" val="247622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0" i="0" kern="1200" dirty="0">
                <a:solidFill>
                  <a:schemeClr val="tx1"/>
                </a:solidFill>
                <a:effectLst/>
                <a:latin typeface="+mn-lt"/>
                <a:ea typeface="+mn-ea"/>
                <a:cs typeface="+mn-cs"/>
              </a:rPr>
              <a:t>-Image credit: </a:t>
            </a:r>
            <a:r>
              <a:rPr lang="en-US" sz="1200" i="1" kern="1200" dirty="0">
                <a:solidFill>
                  <a:schemeClr val="tx1"/>
                </a:solidFill>
                <a:latin typeface="+mn-lt"/>
                <a:ea typeface="+mn-ea"/>
                <a:cs typeface="+mn-cs"/>
              </a:rPr>
              <a:t>NASA/GSFC/Arizona State University</a:t>
            </a:r>
            <a:r>
              <a:rPr lang="en-US" sz="1200" i="0" kern="1200" dirty="0">
                <a:solidFill>
                  <a:schemeClr val="tx1"/>
                </a:solidFill>
                <a:latin typeface="+mn-lt"/>
                <a:ea typeface="+mn-ea"/>
                <a:cs typeface="+mn-cs"/>
              </a:rPr>
              <a:t> </a:t>
            </a:r>
            <a:endParaRPr lang="en-US" sz="1200" b="0" i="0" kern="1200" dirty="0">
              <a:solidFill>
                <a:schemeClr val="tx1"/>
              </a:solidFill>
              <a:effectLst/>
              <a:latin typeface="+mn-lt"/>
              <a:ea typeface="+mn-ea"/>
              <a:cs typeface="+mn-cs"/>
            </a:endParaRPr>
          </a:p>
          <a:p>
            <a:pPr marL="0" indent="0"/>
            <a:r>
              <a:rPr lang="en-US" sz="1200" b="0" i="0" kern="1200" dirty="0">
                <a:solidFill>
                  <a:schemeClr val="tx1"/>
                </a:solidFill>
                <a:effectLst/>
                <a:latin typeface="+mn-lt"/>
                <a:ea typeface="+mn-ea"/>
                <a:cs typeface="+mn-cs"/>
              </a:rPr>
              <a:t>-The </a:t>
            </a:r>
            <a:r>
              <a:rPr lang="en-US" sz="1200" b="0" i="0" u="none" strike="noStrike" kern="1200" cap="none" dirty="0">
                <a:solidFill>
                  <a:schemeClr val="tx1"/>
                </a:solidFill>
                <a:effectLst/>
                <a:latin typeface="+mn-lt"/>
                <a:ea typeface="+mn-ea"/>
                <a:cs typeface="+mn-cs"/>
                <a:sym typeface="Calibri"/>
              </a:rPr>
              <a:t>Moon is shrinking </a:t>
            </a:r>
            <a:r>
              <a:rPr lang="en-US" sz="1200" b="0" i="0" kern="1200" dirty="0">
                <a:solidFill>
                  <a:schemeClr val="tx1"/>
                </a:solidFill>
                <a:effectLst/>
                <a:latin typeface="+mn-lt"/>
                <a:ea typeface="+mn-ea"/>
                <a:cs typeface="+mn-cs"/>
              </a:rPr>
              <a:t>as its interior cools, getting more than about 150 feet (50 meters) skinnier over the last several hundred million years. Just as a grape wrinkles as it shrinks down to a raisin, the Moon gets wrinkles as it shrinks. Unlike the flexible skin on a grape, the Moon’s surface crust is brittle, so it breaks as the Moon shrinks, forming “thrust faults” where one section of crust is pushed up over a neighboring 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shrinking of the Moon is also generating Moonquakes!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effectLst/>
                <a:latin typeface="+mn-lt"/>
                <a:ea typeface="+mn-ea"/>
                <a:cs typeface="+mn-cs"/>
              </a:rPr>
              <a:t>https://www.nasa.gov/press-release/goddard/2019/moonquakes</a:t>
            </a:r>
          </a:p>
        </p:txBody>
      </p:sp>
      <p:sp>
        <p:nvSpPr>
          <p:cNvPr id="4" name="Slide Number Placeholder 3"/>
          <p:cNvSpPr>
            <a:spLocks noGrp="1"/>
          </p:cNvSpPr>
          <p:nvPr>
            <p:ph type="sldNum" sz="quarter" idx="5"/>
          </p:nvPr>
        </p:nvSpPr>
        <p:spPr/>
        <p:txBody>
          <a:bodyPr/>
          <a:lstStyle/>
          <a:p>
            <a:fld id="{BE7B85CD-DF83-C140-9F69-7242B2DB2DF4}" type="slidenum">
              <a:rPr lang="en-US" smtClean="0"/>
              <a:t>17</a:t>
            </a:fld>
            <a:endParaRPr lang="en-US"/>
          </a:p>
        </p:txBody>
      </p:sp>
    </p:spTree>
    <p:extLst>
      <p:ext uri="{BB962C8B-B14F-4D97-AF65-F5344CB8AC3E}">
        <p14:creationId xmlns:p14="http://schemas.microsoft.com/office/powerpoint/2010/main" val="3444213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pt-BR" i="1" dirty="0"/>
              <a:t>NASA/LRO/Lunar Prospector/D. Moriarty</a:t>
            </a:r>
            <a:r>
              <a:rPr lang="pt-BR" i="0" dirty="0"/>
              <a:t> </a:t>
            </a:r>
            <a:r>
              <a:rPr lang="pt-BR" i="0" dirty="0">
                <a:sym typeface="Wingdings" panose="05000000000000000000" pitchFamily="2" charset="2"/>
              </a:rPr>
              <a:t> T</a:t>
            </a:r>
            <a:r>
              <a:rPr lang="en-US" sz="1200" b="0" i="0" kern="1200" dirty="0">
                <a:solidFill>
                  <a:schemeClr val="tx1"/>
                </a:solidFill>
                <a:effectLst/>
                <a:latin typeface="+mn-lt"/>
                <a:ea typeface="+mn-ea"/>
                <a:cs typeface="+mn-cs"/>
              </a:rPr>
              <a:t>he thorium concentration across the vast South Pole – Aitken Basin on the lunar </a:t>
            </a:r>
            <a:r>
              <a:rPr lang="en-US" sz="1200" b="0" i="0" kern="1200" dirty="0" err="1">
                <a:solidFill>
                  <a:schemeClr val="tx1"/>
                </a:solidFill>
                <a:effectLst/>
                <a:latin typeface="+mn-lt"/>
                <a:ea typeface="+mn-ea"/>
                <a:cs typeface="+mn-cs"/>
              </a:rPr>
              <a:t>farside</a:t>
            </a:r>
            <a:r>
              <a:rPr lang="en-US" sz="1200" b="0" i="0" kern="1200" dirty="0">
                <a:solidFill>
                  <a:schemeClr val="tx1"/>
                </a:solidFill>
                <a:effectLst/>
                <a:latin typeface="+mn-lt"/>
                <a:ea typeface="+mn-ea"/>
                <a:cs typeface="+mn-cs"/>
              </a:rPr>
              <a:t> reveals the distribution of mantle materials violently ejected during the basin-forming impact.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Here, thorium abundance is represented by a rainbow color scale, with high-thorium areas shown in red, trending to purple and grey with lower abundances.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Two craters in the northwestern region of the basin exhibit especially high thorium abundance (indicated in red on the map), suggesting the presence of abundant mantle materials currently exposed on the surface.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Lunar Reconnaissance Orbiter (LRO) is NASA’s flagship mission at the Moon, and it’s been orbiting the Moon for over 10 years! LRO is building on the legacy of Apollo, reshaping our understanding of our nearest neighbor in space – revealing an unexpectedly dynamic world right beside our own. And, it’s helping us prepare for the next phase in human exploration of the Moon through the Artemis program.</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-Using data from LRO, Lunar Prospector, and the Moon Mineralogy Mapper instrument on board India’s </a:t>
            </a:r>
            <a:r>
              <a:rPr lang="en-US" sz="1200" b="0" i="0" u="none" strike="noStrike" kern="1200" dirty="0" err="1">
                <a:solidFill>
                  <a:schemeClr val="tx1"/>
                </a:solidFill>
                <a:effectLst/>
                <a:latin typeface="+mn-lt"/>
                <a:ea typeface="+mn-ea"/>
                <a:cs typeface="+mn-cs"/>
              </a:rPr>
              <a:t>Chandrayaan</a:t>
            </a:r>
            <a:r>
              <a:rPr lang="en-US" sz="1200" b="0" i="0" u="none" strike="noStrike" kern="1200" dirty="0">
                <a:solidFill>
                  <a:schemeClr val="tx1"/>
                </a:solidFill>
                <a:effectLst/>
                <a:latin typeface="+mn-lt"/>
                <a:ea typeface="+mn-ea"/>
                <a:cs typeface="+mn-cs"/>
              </a:rPr>
              <a:t>-I spacecraft, scientists have identified likely locations for NASA’s Artemis missions to find and collect pieces of the Moon’s mantle.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years, scientists have been puzzled by a radioactive anomaly in the northwest quadrant of the South Pole – Aitken Basin on the lunar far side. The team’s analysis demonstrates that the composition of this anomaly is consistent with the “sludge” that forms in the uppermost mantle at the very end of magma ocean crystallization. Because this sludge is very dense, scientists have previously assumed that it should completely sink into the lower mantle early in lunar history.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But, recent models and experiments indicate that some of this sludge gets trapped in the upper mantle, and later excavated by this vast impact basin. So, this northwest region of the South Pole – Aitken Basin is the best location to access excavated mantle materials currently on the lunar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precious rocks born deep within the Moon can help us understand how our Moon and other rocky worlds evolved.</a:t>
            </a:r>
            <a:endParaRPr lang="en-US" dirty="0"/>
          </a:p>
          <a:p>
            <a:r>
              <a:rPr lang="en-US" dirty="0"/>
              <a:t>-More info: </a:t>
            </a:r>
            <a:r>
              <a:rPr lang="en-US" i="1" dirty="0"/>
              <a:t>https://www.nasa.gov/feature/goddard/2021/lro-deep-secrets-of-moon</a:t>
            </a:r>
          </a:p>
        </p:txBody>
      </p:sp>
      <p:sp>
        <p:nvSpPr>
          <p:cNvPr id="4" name="Slide Number Placeholder 3"/>
          <p:cNvSpPr>
            <a:spLocks noGrp="1"/>
          </p:cNvSpPr>
          <p:nvPr>
            <p:ph type="sldNum" sz="quarter" idx="5"/>
          </p:nvPr>
        </p:nvSpPr>
        <p:spPr/>
        <p:txBody>
          <a:bodyPr/>
          <a:lstStyle/>
          <a:p>
            <a:fld id="{BE7B85CD-DF83-C140-9F69-7242B2DB2DF4}" type="slidenum">
              <a:rPr lang="en-US" smtClean="0"/>
              <a:t>18</a:t>
            </a:fld>
            <a:endParaRPr lang="en-US"/>
          </a:p>
        </p:txBody>
      </p:sp>
    </p:spTree>
    <p:extLst>
      <p:ext uri="{BB962C8B-B14F-4D97-AF65-F5344CB8AC3E}">
        <p14:creationId xmlns:p14="http://schemas.microsoft.com/office/powerpoint/2010/main" val="1132883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-Image credit: </a:t>
            </a:r>
            <a:r>
              <a:rPr lang="en-US" b="0" i="1" dirty="0"/>
              <a:t>N</a:t>
            </a:r>
            <a:r>
              <a:rPr lang="en-US" i="1" dirty="0"/>
              <a:t>ASA/GSFC/UCLA</a:t>
            </a:r>
            <a:r>
              <a:rPr lang="en-US" i="0" dirty="0"/>
              <a:t> </a:t>
            </a:r>
            <a:r>
              <a:rPr lang="en-US" i="0" dirty="0">
                <a:sym typeface="Wingdings" panose="05000000000000000000" pitchFamily="2" charset="2"/>
              </a:rPr>
              <a:t> Left: Maximum daytime temperatures of the north pole of the Moon, as measured by the Diviner instrument onboard LRO. Right: Minimum daytime temperatures of the north pole of the Moon, as measured by the Diviner instrument onboard LRO. </a:t>
            </a:r>
            <a:endParaRPr lang="en-US" b="0" i="1" dirty="0"/>
          </a:p>
          <a:p>
            <a:r>
              <a:rPr lang="en-US" b="0" dirty="0"/>
              <a:t>-</a:t>
            </a:r>
            <a:r>
              <a:rPr lang="en-US" sz="1200" b="0" i="0" kern="1200" dirty="0">
                <a:solidFill>
                  <a:schemeClr val="tx1"/>
                </a:solidFill>
                <a:effectLst/>
                <a:latin typeface="+mn-lt"/>
                <a:ea typeface="+mn-ea"/>
                <a:cs typeface="+mn-cs"/>
              </a:rPr>
              <a:t>The Diviner Lunar Radiometer (DLRE) instrument provides orbital thermal mapping measurements, giving detailed information about surface and subsurface temperatures (identifying cold traps and potential ice deposits), as well as landing hazards such as rough terrain or rocks.</a:t>
            </a:r>
          </a:p>
          <a:p>
            <a:r>
              <a:rPr lang="en-US" sz="1200" b="0" i="0" kern="1200" dirty="0">
                <a:solidFill>
                  <a:schemeClr val="tx1"/>
                </a:solidFill>
                <a:effectLst/>
                <a:latin typeface="+mn-lt"/>
                <a:ea typeface="+mn-ea"/>
                <a:cs typeface="+mn-cs"/>
              </a:rPr>
              <a:t>-The spin axis of the Moon is almost perpendicular to the ecliptic plane. The result is that areas of high and low elevation at the lunar poles experience extremes in illumination, with some crater floors remaining in permanent shadow.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-Diviner has revealed that temperatures within these </a:t>
            </a:r>
            <a:r>
              <a:rPr lang="en-US" sz="1200" b="1" i="0" kern="1200" dirty="0">
                <a:solidFill>
                  <a:schemeClr val="tx1"/>
                </a:solidFill>
                <a:effectLst/>
                <a:latin typeface="+mn-lt"/>
                <a:ea typeface="+mn-ea"/>
                <a:cs typeface="+mn-cs"/>
              </a:rPr>
              <a:t>permanently shadowed craters </a:t>
            </a:r>
            <a:r>
              <a:rPr lang="en-US" sz="1200" b="0" i="0" kern="1200" dirty="0">
                <a:solidFill>
                  <a:schemeClr val="tx1"/>
                </a:solidFill>
                <a:effectLst/>
                <a:latin typeface="+mn-lt"/>
                <a:ea typeface="+mn-ea"/>
                <a:cs typeface="+mn-cs"/>
              </a:rPr>
              <a:t>can fall as low as 25K (-414.4°F). For comparison, </a:t>
            </a:r>
            <a:r>
              <a:rPr lang="en-US" dirty="0"/>
              <a:t>Pluto is</a:t>
            </a:r>
            <a:r>
              <a:rPr lang="en-US" baseline="0" dirty="0"/>
              <a:t> about -234</a:t>
            </a:r>
            <a:r>
              <a:rPr lang="en-US" dirty="0">
                <a:solidFill>
                  <a:srgbClr val="FFFFFF"/>
                </a:solidFill>
              </a:rPr>
              <a:t>°C </a:t>
            </a:r>
            <a:r>
              <a:rPr lang="en-US" baseline="0" dirty="0"/>
              <a:t>(-390</a:t>
            </a:r>
            <a:r>
              <a:rPr lang="en-US" dirty="0">
                <a:solidFill>
                  <a:srgbClr val="FFFFFF"/>
                </a:solidFill>
              </a:rPr>
              <a:t>°F). </a:t>
            </a:r>
            <a:r>
              <a:rPr lang="en-US" sz="1200" b="0" i="0" kern="1200" dirty="0">
                <a:solidFill>
                  <a:schemeClr val="tx1"/>
                </a:solidFill>
                <a:effectLst/>
                <a:latin typeface="+mn-lt"/>
                <a:ea typeface="+mn-ea"/>
                <a:cs typeface="+mn-cs"/>
              </a:rPr>
              <a:t>These cold traps present ideal candidates for potential stores of ice on the lunar surface because although the Moon has no indigenous water, molecules are deposited on its surface from comet and asteroid impacts. </a:t>
            </a:r>
          </a:p>
          <a:p>
            <a:r>
              <a:rPr lang="en-US" sz="1200" b="0" i="0" kern="1200" dirty="0">
                <a:solidFill>
                  <a:schemeClr val="tx1"/>
                </a:solidFill>
                <a:effectLst/>
                <a:latin typeface="+mn-lt"/>
                <a:ea typeface="+mn-ea"/>
                <a:cs typeface="+mn-cs"/>
              </a:rPr>
              <a:t>-With the exception of Mercury, the Moon has the most extreme surface thermal environment of any planetary body in the solar system. </a:t>
            </a:r>
          </a:p>
          <a:p>
            <a:r>
              <a:rPr lang="en-US" sz="1200" b="0" i="0" kern="1200" dirty="0">
                <a:solidFill>
                  <a:schemeClr val="tx1"/>
                </a:solidFill>
                <a:effectLst/>
                <a:latin typeface="+mn-lt"/>
                <a:ea typeface="+mn-ea"/>
                <a:cs typeface="+mn-cs"/>
              </a:rPr>
              <a:t>-At the lunar equator, mean surface temperatures reach almost 400K (260.6°F) at noon and then drop to below 100K (-279.4°F) during the night. For comparison, the mean surface temperature on Earth is a temperate 295K (71.6°F).</a:t>
            </a:r>
          </a:p>
          <a:p>
            <a:r>
              <a:rPr lang="en-US" sz="1200" b="0" i="0" kern="1200" dirty="0">
                <a:solidFill>
                  <a:schemeClr val="tx1"/>
                </a:solidFill>
                <a:effectLst/>
                <a:latin typeface="+mn-lt"/>
                <a:ea typeface="+mn-ea"/>
                <a:cs typeface="+mn-cs"/>
              </a:rPr>
              <a:t>-For more info on Diviner: </a:t>
            </a:r>
            <a:r>
              <a:rPr lang="en-US" sz="1200" b="0" i="1" kern="1200" dirty="0">
                <a:solidFill>
                  <a:schemeClr val="tx1"/>
                </a:solidFill>
                <a:effectLst/>
                <a:latin typeface="+mn-lt"/>
                <a:ea typeface="+mn-ea"/>
                <a:cs typeface="+mn-cs"/>
              </a:rPr>
              <a:t>https://www.diviner.ucla.edu/science</a:t>
            </a:r>
            <a:endParaRPr lang="en-US" b="0" i="1" dirty="0"/>
          </a:p>
        </p:txBody>
      </p:sp>
      <p:sp>
        <p:nvSpPr>
          <p:cNvPr id="4" name="Slide Number Placeholder 3"/>
          <p:cNvSpPr>
            <a:spLocks noGrp="1"/>
          </p:cNvSpPr>
          <p:nvPr>
            <p:ph type="sldNum" sz="quarter" idx="10"/>
          </p:nvPr>
        </p:nvSpPr>
        <p:spPr/>
        <p:txBody>
          <a:bodyPr/>
          <a:lstStyle/>
          <a:p>
            <a:fld id="{BBC85203-AFB5-4C5F-A739-A15855DE2D17}" type="slidenum">
              <a:rPr lang="en-US" smtClean="0"/>
              <a:t>19</a:t>
            </a:fld>
            <a:endParaRPr lang="en-US" dirty="0"/>
          </a:p>
        </p:txBody>
      </p:sp>
    </p:spTree>
    <p:extLst>
      <p:ext uri="{BB962C8B-B14F-4D97-AF65-F5344CB8AC3E}">
        <p14:creationId xmlns:p14="http://schemas.microsoft.com/office/powerpoint/2010/main" val="209951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NASA’s Scientific</a:t>
            </a:r>
            <a:r>
              <a:rPr lang="en-US" sz="1200" b="0" i="1" kern="1200" baseline="0" dirty="0">
                <a:solidFill>
                  <a:schemeClr val="tx1"/>
                </a:solidFill>
                <a:effectLst/>
                <a:latin typeface="+mn-lt"/>
                <a:ea typeface="+mn-ea"/>
                <a:cs typeface="+mn-cs"/>
              </a:rPr>
              <a:t> Visualization Studio</a:t>
            </a: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-LRO was launched in</a:t>
            </a:r>
            <a:r>
              <a:rPr lang="en-US" sz="1200" b="0" i="0" kern="1200" baseline="0" dirty="0">
                <a:solidFill>
                  <a:schemeClr val="tx1"/>
                </a:solidFill>
                <a:effectLst/>
                <a:latin typeface="+mn-lt"/>
                <a:ea typeface="+mn-ea"/>
                <a:cs typeface="+mn-cs"/>
              </a:rPr>
              <a:t> June 2009 from Cape Canaveral, FL.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t>
            </a:r>
            <a:r>
              <a:rPr kumimoji="0" lang="en-US" sz="1200" b="0" i="0" u="none" strike="noStrike" kern="1200" cap="none" spc="0" normalizeH="0" baseline="0" noProof="0" dirty="0">
                <a:ln>
                  <a:noFill/>
                </a:ln>
                <a:solidFill>
                  <a:prstClr val="white"/>
                </a:solidFill>
                <a:effectLst/>
                <a:uLnTx/>
                <a:uFillTx/>
                <a:latin typeface="Avenir Next"/>
                <a:ea typeface="+mn-ea"/>
                <a:cs typeface="Arial"/>
              </a:rPr>
              <a:t>LRO has generated the largest volume of data of any planetary body.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-LRO has 6 instruments &amp; 1 technology demonstration </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1" kern="1200" baseline="0" dirty="0">
                <a:solidFill>
                  <a:schemeClr val="tx1"/>
                </a:solidFill>
                <a:effectLst/>
                <a:latin typeface="+mn-lt"/>
                <a:ea typeface="+mn-ea"/>
                <a:cs typeface="+mn-cs"/>
                <a:sym typeface="Wingdings" panose="05000000000000000000" pitchFamily="2" charset="2"/>
              </a:rPr>
              <a:t>https://lunar.gsfc.nasa.gov/instruments.html</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1" kern="1200" baseline="0" dirty="0">
                <a:solidFill>
                  <a:schemeClr val="tx1"/>
                </a:solidFill>
                <a:effectLst/>
                <a:latin typeface="+mn-lt"/>
                <a:ea typeface="+mn-ea"/>
                <a:cs typeface="+mn-cs"/>
              </a:rPr>
              <a:t>https://www.nasa.gov/mission_pages/LRO/spacecraft/index.html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-LRO is helping to pave the way for future human exploration of the Moon through NASA’s Artemis missions.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mn-lt"/>
                <a:ea typeface="+mn-ea"/>
                <a:cs typeface="+mn-cs"/>
              </a:rPr>
              <a:t>LRO data is critical for identifying Artemis landing sites and can be used to support other aspects of Artemis.</a:t>
            </a:r>
          </a:p>
          <a:p>
            <a:pPr marL="0" indent="0">
              <a:buNone/>
            </a:pPr>
            <a:r>
              <a:rPr lang="en-US" sz="1200" b="0" i="0" kern="1200" baseline="0" dirty="0">
                <a:solidFill>
                  <a:schemeClr val="tx1"/>
                </a:solidFill>
                <a:effectLst/>
                <a:latin typeface="+mn-lt"/>
                <a:ea typeface="+mn-ea"/>
                <a:cs typeface="+mn-cs"/>
              </a:rPr>
              <a:t>-</a:t>
            </a:r>
            <a:r>
              <a:rPr lang="en-US" sz="1200" b="1" i="0" kern="1200" baseline="0" dirty="0">
                <a:solidFill>
                  <a:schemeClr val="tx1"/>
                </a:solidFill>
                <a:effectLst/>
                <a:latin typeface="+mn-lt"/>
                <a:ea typeface="+mn-ea"/>
                <a:cs typeface="+mn-cs"/>
              </a:rPr>
              <a:t>LRO’s </a:t>
            </a:r>
            <a:r>
              <a:rPr lang="en-US" b="1" dirty="0">
                <a:solidFill>
                  <a:srgbClr val="FFFFFF"/>
                </a:solidFill>
              </a:rPr>
              <a:t>Science Objectives:</a:t>
            </a:r>
          </a:p>
          <a:p>
            <a:pPr marL="0" indent="0">
              <a:buNone/>
            </a:pPr>
            <a:r>
              <a:rPr lang="en-US" i="1" dirty="0">
                <a:solidFill>
                  <a:srgbClr val="FFFFFF"/>
                </a:solidFill>
              </a:rPr>
              <a:t>Investigate:</a:t>
            </a:r>
          </a:p>
          <a:p>
            <a:pPr marL="628650" lvl="1" indent="-171450">
              <a:buFont typeface="Arial" panose="020B0604020202020204" pitchFamily="34" charset="0"/>
              <a:buChar char="•"/>
            </a:pPr>
            <a:r>
              <a:rPr lang="en-US" dirty="0">
                <a:solidFill>
                  <a:srgbClr val="FFFFFF"/>
                </a:solidFill>
              </a:rPr>
              <a:t>Impact history of the Moon</a:t>
            </a:r>
          </a:p>
          <a:p>
            <a:pPr marL="628650" lvl="1" indent="-171450">
              <a:buFont typeface="Arial" panose="020B0604020202020204" pitchFamily="34" charset="0"/>
              <a:buChar char="•"/>
            </a:pPr>
            <a:r>
              <a:rPr lang="en-US" dirty="0">
                <a:solidFill>
                  <a:srgbClr val="FFFFFF"/>
                </a:solidFill>
              </a:rPr>
              <a:t>Lunar geologic processes and their role in the evolution of the lunar crust</a:t>
            </a:r>
          </a:p>
          <a:p>
            <a:pPr marL="628650" lvl="1" indent="-171450">
              <a:buFont typeface="Arial" panose="020B0604020202020204" pitchFamily="34" charset="0"/>
              <a:buChar char="•"/>
            </a:pPr>
            <a:r>
              <a:rPr lang="en-US" dirty="0">
                <a:solidFill>
                  <a:srgbClr val="FFFFFF"/>
                </a:solidFill>
              </a:rPr>
              <a:t>Formation of the lunar regolith (soil)</a:t>
            </a:r>
          </a:p>
          <a:p>
            <a:pPr marL="628650" lvl="1" indent="-171450">
              <a:buFont typeface="Arial" panose="020B0604020202020204" pitchFamily="34" charset="0"/>
              <a:buChar char="•"/>
            </a:pPr>
            <a:r>
              <a:rPr lang="en-US" dirty="0">
                <a:solidFill>
                  <a:srgbClr val="FFFFFF"/>
                </a:solidFill>
              </a:rPr>
              <a:t>Volatiles on the Moon, especially at the poles</a:t>
            </a:r>
          </a:p>
          <a:p>
            <a:pPr marL="628650" lvl="1" indent="-171450">
              <a:buFont typeface="Arial" panose="020B0604020202020204" pitchFamily="34" charset="0"/>
              <a:buChar char="•"/>
            </a:pPr>
            <a:r>
              <a:rPr lang="en-US" dirty="0">
                <a:solidFill>
                  <a:srgbClr val="FFFFFF"/>
                </a:solidFill>
              </a:rPr>
              <a:t>Lunar radiation environment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5AAB96-40DE-4BDD-8D7D-DC35DB9F2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075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Gill Sans" charset="0"/>
                <a:ea typeface="ＭＳ Ｐゴシック" charset="0"/>
                <a:cs typeface="ＭＳ Ｐゴシック" charset="0"/>
              </a:rPr>
              <a:t>-Image credit: </a:t>
            </a:r>
            <a:r>
              <a:rPr lang="en-US" sz="1200" i="1" dirty="0">
                <a:solidFill>
                  <a:srgbClr val="FFFFFF"/>
                </a:solidFill>
                <a:latin typeface="Gill Sans" charset="0"/>
                <a:ea typeface="ＭＳ Ｐゴシック" charset="0"/>
                <a:cs typeface="ＭＳ Ｐゴシック" charset="0"/>
              </a:rPr>
              <a:t>NASA/GSFC/Arizona State University </a:t>
            </a:r>
            <a:r>
              <a:rPr lang="en-US" sz="1200" i="0" dirty="0">
                <a:solidFill>
                  <a:srgbClr val="FFFFFF"/>
                </a:solidFill>
                <a:latin typeface="Gill Sans" charset="0"/>
                <a:ea typeface="ＭＳ Ｐゴシック" charset="0"/>
                <a:cs typeface="ＭＳ Ｐゴシック" charset="0"/>
                <a:sym typeface="Wingdings" panose="05000000000000000000" pitchFamily="2" charset="2"/>
              </a:rPr>
              <a:t> </a:t>
            </a:r>
            <a:r>
              <a:rPr lang="en-US" i="1" dirty="0"/>
              <a:t>http://lroc.sese.asu.edu/posts/384</a:t>
            </a:r>
            <a:endParaRPr lang="en-US" sz="1200" i="1" dirty="0">
              <a:solidFill>
                <a:srgbClr val="FFFFFF"/>
              </a:solidFill>
              <a:latin typeface="Gill Sans" charset="0"/>
              <a:ea typeface="ＭＳ Ｐゴシック" charset="0"/>
              <a:cs typeface="ＭＳ Ｐゴシック" charset="0"/>
            </a:endParaRPr>
          </a:p>
          <a:p>
            <a:pPr marL="628650" lvl="1" indent="-171450" algn="l">
              <a:buFont typeface="Arial" panose="020B0604020202020204" pitchFamily="34" charset="0"/>
              <a:buChar char="•"/>
            </a:pPr>
            <a:r>
              <a:rPr lang="en-US" sz="1200" dirty="0">
                <a:solidFill>
                  <a:srgbClr val="FFFFFF"/>
                </a:solidFill>
                <a:latin typeface="Gill Sans" charset="0"/>
                <a:ea typeface="ＭＳ Ｐゴシック" charset="0"/>
                <a:cs typeface="ＭＳ Ｐゴシック" charset="0"/>
              </a:rPr>
              <a:t>LROC NAC oblique view of Tycho crater; highlights the summit area of this spectacular image. </a:t>
            </a:r>
          </a:p>
          <a:p>
            <a:pPr marL="628650" lvl="1" indent="-171450" algn="l">
              <a:buFont typeface="Arial" panose="020B0604020202020204" pitchFamily="34" charset="0"/>
              <a:buChar char="•"/>
            </a:pPr>
            <a:r>
              <a:rPr lang="en-US" sz="1200" dirty="0">
                <a:solidFill>
                  <a:srgbClr val="FFFFFF"/>
                </a:solidFill>
                <a:latin typeface="Gill Sans" charset="0"/>
                <a:ea typeface="ＭＳ Ｐゴシック" charset="0"/>
                <a:cs typeface="ＭＳ Ｐゴシック" charset="0"/>
              </a:rPr>
              <a:t>The central peak complex is about 15 km wide southeast to northwest (left to right in this view).</a:t>
            </a:r>
          </a:p>
          <a:p>
            <a:pPr marL="628650" lvl="1" indent="-171450" algn="l">
              <a:buFont typeface="Arial" panose="020B0604020202020204" pitchFamily="34" charset="0"/>
              <a:buChar char="•"/>
            </a:pPr>
            <a:r>
              <a:rPr lang="en-US" sz="1200" dirty="0">
                <a:solidFill>
                  <a:srgbClr val="FFFFFF"/>
                </a:solidFill>
                <a:latin typeface="Gill Sans" charset="0"/>
                <a:ea typeface="ＭＳ Ｐゴシック" charset="0"/>
                <a:cs typeface="ＭＳ Ｐゴシック" charset="0"/>
              </a:rPr>
              <a:t>The crater is 86 km in diameter, 4.8 km deep.</a:t>
            </a:r>
          </a:p>
        </p:txBody>
      </p:sp>
      <p:sp>
        <p:nvSpPr>
          <p:cNvPr id="4" name="Slide Number Placeholder 3"/>
          <p:cNvSpPr>
            <a:spLocks noGrp="1"/>
          </p:cNvSpPr>
          <p:nvPr>
            <p:ph type="sldNum" sz="quarter" idx="10"/>
          </p:nvPr>
        </p:nvSpPr>
        <p:spPr/>
        <p:txBody>
          <a:bodyPr/>
          <a:lstStyle/>
          <a:p>
            <a:fld id="{666263DA-0965-3A49-9976-D91E3C6F7F93}" type="slidenum">
              <a:rPr lang="en-US" smtClean="0"/>
              <a:t>20</a:t>
            </a:fld>
            <a:endParaRPr lang="en-US"/>
          </a:p>
        </p:txBody>
      </p:sp>
    </p:spTree>
    <p:extLst>
      <p:ext uri="{BB962C8B-B14F-4D97-AF65-F5344CB8AC3E}">
        <p14:creationId xmlns:p14="http://schemas.microsoft.com/office/powerpoint/2010/main" val="95841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Gill Sans" charset="0"/>
                <a:ea typeface="ＭＳ Ｐゴシック" charset="0"/>
                <a:cs typeface="ＭＳ Ｐゴシック" charset="0"/>
              </a:rPr>
              <a:t>-Image credit: </a:t>
            </a:r>
            <a:r>
              <a:rPr lang="en-US" sz="1200" i="1" dirty="0">
                <a:solidFill>
                  <a:srgbClr val="FFFFFF"/>
                </a:solidFill>
                <a:latin typeface="Gill Sans" charset="0"/>
                <a:ea typeface="ＭＳ Ｐゴシック" charset="0"/>
                <a:cs typeface="ＭＳ Ｐゴシック" charset="0"/>
              </a:rPr>
              <a:t>NASA/GSFC/Arizona State University </a:t>
            </a:r>
            <a:r>
              <a:rPr lang="en-US" sz="1200" i="0" dirty="0">
                <a:solidFill>
                  <a:srgbClr val="FFFFFF"/>
                </a:solidFill>
                <a:latin typeface="Gill Sans" charset="0"/>
                <a:ea typeface="ＭＳ Ｐゴシック" charset="0"/>
                <a:cs typeface="ＭＳ Ｐゴシック" charset="0"/>
                <a:sym typeface="Wingdings" panose="05000000000000000000" pitchFamily="2" charset="2"/>
              </a:rPr>
              <a:t> </a:t>
            </a:r>
            <a:r>
              <a:rPr lang="en-US" i="1" dirty="0"/>
              <a:t>http://lroc.sese.asu.edu/posts/384</a:t>
            </a:r>
            <a:endParaRPr lang="en-US" dirty="0"/>
          </a:p>
          <a:p>
            <a:pPr marL="628650" lvl="1" indent="-171450">
              <a:buFont typeface="Arial" panose="020B0604020202020204" pitchFamily="34" charset="0"/>
              <a:buChar char="•"/>
            </a:pPr>
            <a:r>
              <a:rPr lang="en-US" dirty="0"/>
              <a:t>Boulder at the top of this mountain is the size of a baseball stadium!</a:t>
            </a:r>
          </a:p>
          <a:p>
            <a:pPr marL="628650" lvl="1" indent="-171450">
              <a:buFont typeface="Arial" panose="020B0604020202020204" pitchFamily="34" charset="0"/>
              <a:buChar char="•"/>
            </a:pPr>
            <a:r>
              <a:rPr lang="en-US" dirty="0"/>
              <a:t>And, we have no idea how it got there! Our</a:t>
            </a:r>
            <a:r>
              <a:rPr lang="en-US" baseline="0" dirty="0"/>
              <a:t> current impact cratering models do not permit it to be there. Images like this have revolutionized our understanding of impact crater formation.</a:t>
            </a:r>
            <a:endParaRPr lang="en-US" dirty="0"/>
          </a:p>
        </p:txBody>
      </p:sp>
      <p:sp>
        <p:nvSpPr>
          <p:cNvPr id="4" name="Slide Number Placeholder 3"/>
          <p:cNvSpPr>
            <a:spLocks noGrp="1"/>
          </p:cNvSpPr>
          <p:nvPr>
            <p:ph type="sldNum" sz="quarter" idx="10"/>
          </p:nvPr>
        </p:nvSpPr>
        <p:spPr/>
        <p:txBody>
          <a:bodyPr/>
          <a:lstStyle/>
          <a:p>
            <a:fld id="{A54362D8-6D90-214A-9A02-124539795999}" type="slidenum">
              <a:rPr lang="en-US" smtClean="0"/>
              <a:t>21</a:t>
            </a:fld>
            <a:endParaRPr lang="en-US"/>
          </a:p>
        </p:txBody>
      </p:sp>
    </p:spTree>
    <p:extLst>
      <p:ext uri="{BB962C8B-B14F-4D97-AF65-F5344CB8AC3E}">
        <p14:creationId xmlns:p14="http://schemas.microsoft.com/office/powerpoint/2010/main" val="909851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mn-lt"/>
                <a:ea typeface="+mn-ea"/>
                <a:cs typeface="+mn-cs"/>
                <a:sym typeface="Calibri"/>
              </a:rPr>
              <a:t>-Image credit: </a:t>
            </a:r>
            <a:r>
              <a:rPr kumimoji="0" lang="it-IT" sz="1200" b="0" i="1" u="none" strike="noStrike" kern="0" cap="none" spc="0" normalizeH="0" baseline="0" noProof="0" dirty="0">
                <a:ln>
                  <a:noFill/>
                </a:ln>
                <a:solidFill>
                  <a:prstClr val="white"/>
                </a:solidFill>
                <a:effectLst/>
                <a:uLnTx/>
                <a:uFillTx/>
                <a:ea typeface="+mn-ea"/>
                <a:cs typeface="+mn-cs"/>
              </a:rPr>
              <a:t>NASA/GSFC/Arizona State University</a:t>
            </a:r>
            <a:r>
              <a:rPr kumimoji="0" lang="en-US" sz="1200" b="0" i="1" u="none" strike="noStrike" kern="0" cap="none" spc="0" normalizeH="0" baseline="0" noProof="0" dirty="0">
                <a:ln>
                  <a:noFill/>
                </a:ln>
                <a:solidFill>
                  <a:prstClr val="white"/>
                </a:solidFill>
                <a:effectLst/>
                <a:uLnTx/>
                <a:uFillTx/>
                <a:latin typeface="+mn-lt"/>
                <a:ea typeface="+mn-ea"/>
                <a:cs typeface="+mn-cs"/>
              </a:rPr>
              <a:t> </a:t>
            </a:r>
            <a:r>
              <a:rPr kumimoji="0" lang="en-US" sz="1200" b="0" i="0" u="none" strike="noStrike" kern="0" cap="none" spc="0" normalizeH="0" baseline="0" noProof="0" dirty="0">
                <a:ln>
                  <a:noFill/>
                </a:ln>
                <a:solidFill>
                  <a:prstClr val="white"/>
                </a:solidFill>
                <a:effectLst/>
                <a:uLnTx/>
                <a:uFillTx/>
                <a:latin typeface="+mn-lt"/>
                <a:ea typeface="+mn-ea"/>
                <a:cs typeface="+mn-cs"/>
                <a:sym typeface="Wingdings" panose="05000000000000000000" pitchFamily="2" charset="2"/>
              </a:rPr>
              <a:t></a:t>
            </a:r>
            <a:r>
              <a:rPr lang="en-US" sz="1200" b="0" i="0" u="none" strike="noStrike" kern="1200" cap="none" dirty="0">
                <a:solidFill>
                  <a:schemeClr val="tx1"/>
                </a:solidFill>
                <a:effectLst/>
                <a:latin typeface="+mn-lt"/>
                <a:ea typeface="+mn-ea"/>
                <a:cs typeface="+mn-cs"/>
                <a:sym typeface="Calibri"/>
              </a:rPr>
              <a:t> </a:t>
            </a:r>
            <a:r>
              <a:rPr lang="en-US" sz="1200" b="0" i="1" u="none" strike="noStrike" kern="1200" cap="none" dirty="0">
                <a:solidFill>
                  <a:schemeClr val="tx1"/>
                </a:solidFill>
                <a:effectLst/>
                <a:latin typeface="+mn-lt"/>
                <a:ea typeface="+mn-ea"/>
                <a:cs typeface="+mn-cs"/>
                <a:sym typeface="Calibri"/>
              </a:rPr>
              <a:t>http://lroc.sese.asu.edu/posts/899</a:t>
            </a:r>
          </a:p>
          <a:p>
            <a:pPr marL="628650" lvl="1" indent="-171450">
              <a:buFont typeface="Arial" panose="020B0604020202020204" pitchFamily="34" charset="0"/>
              <a:buChar char="•"/>
            </a:pPr>
            <a:r>
              <a:rPr lang="en-US" b="0" i="0" dirty="0">
                <a:solidFill>
                  <a:srgbClr val="000000"/>
                </a:solidFill>
                <a:effectLst/>
                <a:latin typeface="Roboto" panose="02000000000000000000" pitchFamily="2" charset="0"/>
              </a:rPr>
              <a:t>Chappy crater (1400 m diameter) is a very young impact crater whose ejecta spreads out more than ten diameters from the crater.</a:t>
            </a:r>
            <a:endParaRPr lang="en-US" b="0" i="0" baseline="0" dirty="0">
              <a:solidFill>
                <a:srgbClr val="000000"/>
              </a:solidFill>
              <a:effectLst/>
              <a:latin typeface="Roboto" panose="02000000000000000000" pitchFamily="2" charset="0"/>
            </a:endParaRPr>
          </a:p>
          <a:p>
            <a:pPr marL="628650" lvl="1" indent="-171450">
              <a:buFont typeface="Arial" panose="020B0604020202020204" pitchFamily="34" charset="0"/>
              <a:buChar char="•"/>
            </a:pPr>
            <a:r>
              <a:rPr lang="en-US" baseline="0" dirty="0"/>
              <a:t>This image really gives you a sense of the power and the forces involved in creating impact craters. Also – the Moon was impacted more frequently than we realized before we began monitoring with LRO. All of this bombardment breaks up the lunar surface, producing lots of broken rock and dust called regolith.</a:t>
            </a:r>
          </a:p>
        </p:txBody>
      </p:sp>
      <p:sp>
        <p:nvSpPr>
          <p:cNvPr id="4" name="Slide Number Placeholder 3"/>
          <p:cNvSpPr>
            <a:spLocks noGrp="1"/>
          </p:cNvSpPr>
          <p:nvPr>
            <p:ph type="sldNum" sz="quarter" idx="5"/>
          </p:nvPr>
        </p:nvSpPr>
        <p:spPr/>
        <p:txBody>
          <a:bodyPr/>
          <a:lstStyle/>
          <a:p>
            <a:fld id="{BE7B85CD-DF83-C140-9F69-7242B2DB2DF4}" type="slidenum">
              <a:rPr lang="en-US" smtClean="0"/>
              <a:t>22</a:t>
            </a:fld>
            <a:endParaRPr lang="en-US"/>
          </a:p>
        </p:txBody>
      </p:sp>
    </p:spTree>
    <p:extLst>
      <p:ext uri="{BB962C8B-B14F-4D97-AF65-F5344CB8AC3E}">
        <p14:creationId xmlns:p14="http://schemas.microsoft.com/office/powerpoint/2010/main" val="3959281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kumimoji="0" lang="it-IT" sz="1200" b="0" i="1" u="none" strike="noStrike" kern="0" cap="none" spc="0" normalizeH="0" baseline="0" noProof="0" dirty="0">
                <a:ln>
                  <a:noFill/>
                </a:ln>
                <a:solidFill>
                  <a:prstClr val="white"/>
                </a:solidFill>
                <a:effectLst/>
                <a:uLnTx/>
                <a:uFillTx/>
                <a:ea typeface="+mn-ea"/>
                <a:cs typeface="+mn-cs"/>
              </a:rPr>
              <a:t>NASA/GSFC/Arizona State University </a:t>
            </a:r>
            <a:r>
              <a:rPr kumimoji="0" lang="it-IT" sz="1200" b="0" i="0" u="none" strike="noStrike" kern="0" cap="none" spc="0" normalizeH="0" baseline="0" noProof="0" dirty="0">
                <a:ln>
                  <a:noFill/>
                </a:ln>
                <a:solidFill>
                  <a:prstClr val="white"/>
                </a:solidFill>
                <a:effectLst/>
                <a:uLnTx/>
                <a:uFillTx/>
                <a:ea typeface="+mn-ea"/>
                <a:cs typeface="+mn-cs"/>
                <a:sym typeface="Wingdings" panose="05000000000000000000" pitchFamily="2" charset="2"/>
              </a:rPr>
              <a:t> </a:t>
            </a:r>
            <a:r>
              <a:rPr lang="en-US" i="1" dirty="0"/>
              <a:t>https://lroc.sese.asu.edu/posts/818</a:t>
            </a:r>
            <a:endParaRPr kumimoji="0" lang="en-US" sz="1200" b="0" i="1" u="none" strike="noStrike" kern="0" cap="none" spc="0" normalizeH="0" baseline="0" noProof="0" dirty="0">
              <a:ln>
                <a:noFill/>
              </a:ln>
              <a:solidFill>
                <a:prstClr val="white"/>
              </a:solidFill>
              <a:effectLst/>
              <a:uLnTx/>
              <a:uFillTx/>
              <a:ea typeface="+mn-ea"/>
              <a:cs typeface="+mn-cs"/>
            </a:endParaRPr>
          </a:p>
          <a:p>
            <a:pPr marL="628650" lvl="1" indent="-171450">
              <a:buFont typeface="Arial" panose="020B0604020202020204" pitchFamily="34" charset="0"/>
              <a:buChar char="•"/>
            </a:pPr>
            <a:r>
              <a:rPr lang="en-US" dirty="0"/>
              <a:t>Interpreted as evidence of recent volcanism – possibly less than 50 million years old. Before the Lunar Reconnaissance Orbiter, most scientists thought volcanism ended on the Moon *billions* of years ago, so this is really recent! Changes how we think about lunar evolution – it might be that the interior of the Moon is hotter than we thought.</a:t>
            </a:r>
          </a:p>
          <a:p>
            <a:pPr marL="1085850" lvl="2" indent="-171450">
              <a:buFont typeface="Arial" panose="020B0604020202020204" pitchFamily="34" charset="0"/>
              <a:buChar char="•"/>
            </a:pPr>
            <a:r>
              <a:rPr lang="en-US" sz="1200" kern="1200" dirty="0">
                <a:solidFill>
                  <a:schemeClr val="tx1"/>
                </a:solidFill>
                <a:latin typeface="+mn-lt"/>
                <a:ea typeface="+mn-ea"/>
                <a:cs typeface="+mn-cs"/>
              </a:rPr>
              <a:t>The end of lunar volcanism took place more than a billion years ago. Or did it? Over sixty small patches of very young volcanic flows were discovered in LROC images. These small extrusions of basaltic material, similar to lava being erupted in Hawaii, are known as Irregular Mare Patches, or IMPs, and were erupted in the past 10 to 100 million years. </a:t>
            </a:r>
          </a:p>
          <a:p>
            <a:pPr marL="1085850" lvl="2" indent="-171450">
              <a:buFont typeface="Arial" panose="020B0604020202020204" pitchFamily="34" charset="0"/>
              <a:buChar char="•"/>
            </a:pPr>
            <a:r>
              <a:rPr lang="en-US" sz="1200" kern="1200" dirty="0">
                <a:solidFill>
                  <a:schemeClr val="tx1"/>
                </a:solidFill>
                <a:latin typeface="+mn-lt"/>
                <a:ea typeface="+mn-ea"/>
                <a:cs typeface="+mn-cs"/>
              </a:rPr>
              <a:t>The most famous IMP is Ina-D (shown in this image) and was known from Apollo era images. The smooth blobs inside the volcanic crater (caldera; 1800 meters wide) have very few impact craters on them testifying to their young age. How young are they? Only a returned sample will tell us!</a:t>
            </a:r>
          </a:p>
        </p:txBody>
      </p:sp>
      <p:sp>
        <p:nvSpPr>
          <p:cNvPr id="4" name="Slide Number Placeholder 3"/>
          <p:cNvSpPr>
            <a:spLocks noGrp="1"/>
          </p:cNvSpPr>
          <p:nvPr>
            <p:ph type="sldNum" sz="quarter" idx="5"/>
          </p:nvPr>
        </p:nvSpPr>
        <p:spPr/>
        <p:txBody>
          <a:bodyPr/>
          <a:lstStyle/>
          <a:p>
            <a:fld id="{BE7B85CD-DF83-C140-9F69-7242B2DB2DF4}" type="slidenum">
              <a:rPr lang="en-US" smtClean="0"/>
              <a:t>23</a:t>
            </a:fld>
            <a:endParaRPr lang="en-US"/>
          </a:p>
        </p:txBody>
      </p:sp>
    </p:spTree>
    <p:extLst>
      <p:ext uri="{BB962C8B-B14F-4D97-AF65-F5344CB8AC3E}">
        <p14:creationId xmlns:p14="http://schemas.microsoft.com/office/powerpoint/2010/main" val="140335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http://lroc.sese.asu.edu/exhibits/A%20New%20Moon%20Rises/41</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This is an illumination map of the Moon’s South Pole. </a:t>
            </a:r>
            <a:r>
              <a:rPr lang="en-US" sz="1200" b="0" i="0" kern="1200" dirty="0">
                <a:solidFill>
                  <a:schemeClr val="tx1"/>
                </a:solidFill>
                <a:effectLst/>
                <a:latin typeface="+mn-lt"/>
                <a:ea typeface="+mn-ea"/>
                <a:cs typeface="+mn-cs"/>
              </a:rPr>
              <a:t>The illumination maps illustrate what percent of a year each pixel is in sunlight. Some peaks are illuminated for more than 80% of the time while areas of permanent shadow appear black.</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We are using maps like this to decide where to land for future human Moon missions, and where to build a lunar base. </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We are combining this with lots and lots of additional data from other instruments onboard the Lunar Reconnaissance Orbiter and other spacecraft – including upcoming lunar </a:t>
            </a:r>
            <a:r>
              <a:rPr lang="en-US" sz="1200" b="0" i="0" kern="1200" dirty="0" err="1">
                <a:solidFill>
                  <a:schemeClr val="tx1"/>
                </a:solidFill>
                <a:effectLst/>
                <a:latin typeface="+mn-lt"/>
                <a:ea typeface="+mn-ea"/>
                <a:cs typeface="+mn-cs"/>
              </a:rPr>
              <a:t>cubesats</a:t>
            </a:r>
            <a:r>
              <a:rPr lang="en-US" sz="1200" b="0" i="0" kern="1200" dirty="0">
                <a:solidFill>
                  <a:schemeClr val="tx1"/>
                </a:solidFill>
                <a:effectLst/>
                <a:latin typeface="+mn-lt"/>
                <a:ea typeface="+mn-ea"/>
                <a:cs typeface="+mn-cs"/>
              </a:rPr>
              <a:t>. We want to make sure we go to the Moon safely, and to areas of rich scientific interest.</a:t>
            </a:r>
          </a:p>
        </p:txBody>
      </p:sp>
      <p:sp>
        <p:nvSpPr>
          <p:cNvPr id="4" name="Slide Number Placeholder 3"/>
          <p:cNvSpPr>
            <a:spLocks noGrp="1"/>
          </p:cNvSpPr>
          <p:nvPr>
            <p:ph type="sldNum" sz="quarter" idx="5"/>
          </p:nvPr>
        </p:nvSpPr>
        <p:spPr/>
        <p:txBody>
          <a:bodyPr/>
          <a:lstStyle/>
          <a:p>
            <a:fld id="{02AD37C1-FC43-754F-8545-EF454401FF9F}" type="slidenum">
              <a:rPr lang="en-US" smtClean="0"/>
              <a:t>24</a:t>
            </a:fld>
            <a:endParaRPr lang="en-US"/>
          </a:p>
        </p:txBody>
      </p:sp>
    </p:spTree>
    <p:extLst>
      <p:ext uri="{BB962C8B-B14F-4D97-AF65-F5344CB8AC3E}">
        <p14:creationId xmlns:p14="http://schemas.microsoft.com/office/powerpoint/2010/main" val="2215609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 </a:t>
            </a:r>
            <a:r>
              <a:rPr lang="en-US" i="1" dirty="0"/>
              <a:t>http://lroc.sese.asu.edu/posts/991</a:t>
            </a:r>
          </a:p>
        </p:txBody>
      </p:sp>
      <p:sp>
        <p:nvSpPr>
          <p:cNvPr id="4" name="Slide Number Placeholder 3"/>
          <p:cNvSpPr>
            <a:spLocks noGrp="1"/>
          </p:cNvSpPr>
          <p:nvPr>
            <p:ph type="sldNum" sz="quarter" idx="10"/>
          </p:nvPr>
        </p:nvSpPr>
        <p:spPr/>
        <p:txBody>
          <a:bodyPr/>
          <a:lstStyle/>
          <a:p>
            <a:fld id="{E2476AEB-479E-426D-BDF3-FFC2A53849DA}" type="slidenum">
              <a:rPr lang="en-US" smtClean="0"/>
              <a:pPr/>
              <a:t>25</a:t>
            </a:fld>
            <a:endParaRPr lang="en-US"/>
          </a:p>
        </p:txBody>
      </p:sp>
    </p:spTree>
    <p:extLst>
      <p:ext uri="{BB962C8B-B14F-4D97-AF65-F5344CB8AC3E}">
        <p14:creationId xmlns:p14="http://schemas.microsoft.com/office/powerpoint/2010/main" val="2433914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LRO observations indicate that Cabeus, Shoemaker, and Faustini craters show great potential for containing subsurface ice – these craters are located near the lunar South Pole. </a:t>
            </a:r>
            <a:r>
              <a:rPr lang="en-US" sz="1200" b="0" i="1"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sym typeface="Wingdings" panose="05000000000000000000" pitchFamily="2" charset="2"/>
              </a:rPr>
              <a:t>https://svs.gsfc.nasa.gov/11756; https://svs.gsfc.nasa.gov/4057)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-LRO looks for water using its Lunar Explorer Neutron Detector (LEND) instrument, which detects the presence of hydrogen atoms by counting neutrons released from the Moon’s soils. The measurements allow scientists to create maps that show areas of the Moon that are rich in hydrogen, the main ingredient of water.</a:t>
            </a:r>
            <a:endParaRPr lang="en-US" sz="1200" b="0" i="0" kern="1200" dirty="0">
              <a:solidFill>
                <a:schemeClr val="tx1"/>
              </a:solidFill>
              <a:effectLst/>
              <a:latin typeface="+mn-lt"/>
              <a:ea typeface="+mn-ea"/>
              <a:cs typeface="+mn-cs"/>
              <a:sym typeface="Wingdings" panose="05000000000000000000" pitchFamily="2" charset="2"/>
            </a:endParaRPr>
          </a:p>
          <a:p>
            <a:r>
              <a:rPr lang="en-US" sz="1200" b="0" i="0" kern="1200" dirty="0">
                <a:solidFill>
                  <a:schemeClr val="tx1"/>
                </a:solidFill>
                <a:effectLst/>
                <a:latin typeface="+mn-lt"/>
                <a:ea typeface="+mn-ea"/>
                <a:cs typeface="+mn-cs"/>
                <a:sym typeface="Wingdings" panose="05000000000000000000" pitchFamily="2" charset="2"/>
              </a:rPr>
              <a:t>-W</a:t>
            </a:r>
            <a:r>
              <a:rPr lang="en-US" sz="1200" b="0" i="0" kern="1200" dirty="0">
                <a:solidFill>
                  <a:schemeClr val="tx1"/>
                </a:solidFill>
                <a:effectLst/>
                <a:latin typeface="+mn-lt"/>
                <a:ea typeface="+mn-ea"/>
                <a:cs typeface="+mn-cs"/>
              </a:rPr>
              <a:t>hen galactic cosmic rays strike atoms in the lunar soil (regolith), some neutrons get knocked off. These neutrons bounce from atom to atom like billiard balls, losing energy with each collision. Along the way, some of these neutrons escape into space, where LEND can detect them. The presence of hydrogen in the lunar soil reduces the number of neutrons that escape.</a:t>
            </a:r>
          </a:p>
          <a:p>
            <a:r>
              <a:rPr lang="en-US" sz="1200" b="0" i="0" kern="1200" dirty="0">
                <a:solidFill>
                  <a:schemeClr val="tx1"/>
                </a:solidFill>
                <a:effectLst/>
                <a:latin typeface="+mn-lt"/>
                <a:ea typeface="+mn-ea"/>
                <a:cs typeface="+mn-cs"/>
              </a:rPr>
              <a:t>-To map out likely deposits of water ice, LEND scientists look for this deficit of neutrons in the epithermal (medium) energy range.</a:t>
            </a:r>
          </a:p>
          <a:p>
            <a:r>
              <a:rPr lang="en-US" sz="1200" b="0" i="0" kern="1200" dirty="0">
                <a:solidFill>
                  <a:schemeClr val="tx1"/>
                </a:solidFill>
                <a:effectLst/>
                <a:latin typeface="+mn-lt"/>
                <a:ea typeface="+mn-ea"/>
                <a:cs typeface="+mn-cs"/>
              </a:rPr>
              <a:t>-Since LRO’s launch in 2009, the mission has identified likely deposits of water ice in a handful of craters on the Moon’s south pole, including shadowy regions (permanently shadowed regions) that have gone without sunlight for millions or even billions of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-LEND and other missions have found signs of water in places that aren't permanently shadowed while apparently excluding some places that are, both of which are surprising and exciting discoveries.</a:t>
            </a:r>
          </a:p>
          <a:p>
            <a:r>
              <a:rPr lang="en-US" sz="1200" b="0" i="0" kern="1200" dirty="0">
                <a:solidFill>
                  <a:schemeClr val="tx1"/>
                </a:solidFill>
                <a:effectLst/>
                <a:latin typeface="+mn-lt"/>
                <a:ea typeface="+mn-ea"/>
                <a:cs typeface="+mn-cs"/>
              </a:rPr>
              <a:t>-LEND also provides space radiation environment measurements useful for future human exploration.</a:t>
            </a:r>
          </a:p>
          <a:p>
            <a:r>
              <a:rPr lang="en-US" sz="1200" b="0" i="0" kern="1200" dirty="0">
                <a:solidFill>
                  <a:schemeClr val="tx1"/>
                </a:solidFill>
                <a:effectLst/>
                <a:latin typeface="+mn-lt"/>
                <a:ea typeface="+mn-ea"/>
                <a:cs typeface="+mn-cs"/>
              </a:rPr>
              <a:t>-For more info on LEND: </a:t>
            </a:r>
            <a:r>
              <a:rPr lang="en-US" sz="1200" b="0" i="1" kern="1200" dirty="0">
                <a:solidFill>
                  <a:schemeClr val="tx1"/>
                </a:solidFill>
                <a:effectLst/>
                <a:latin typeface="+mn-lt"/>
                <a:ea typeface="+mn-ea"/>
                <a:cs typeface="+mn-cs"/>
              </a:rPr>
              <a:t>https://np.cosmos.ru/pribory/lend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on water on the Moon: </a:t>
            </a:r>
            <a:r>
              <a:rPr lang="en-US" sz="1200" b="0" i="1" kern="1200" dirty="0">
                <a:solidFill>
                  <a:schemeClr val="tx1"/>
                </a:solidFill>
                <a:effectLst/>
                <a:latin typeface="+mn-lt"/>
                <a:ea typeface="+mn-ea"/>
                <a:cs typeface="+mn-cs"/>
              </a:rPr>
              <a:t>https://moon.nasa.gov/inside-and-out/water-on-the-moon/</a:t>
            </a:r>
            <a:endParaRPr lang="en-US"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85203-AFB5-4C5F-A739-A15855DE2D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58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-Source: </a:t>
            </a:r>
            <a:r>
              <a:rPr kumimoji="0" lang="en-US" sz="1200" b="0" i="1" u="none" strike="noStrike" kern="1200" cap="none" spc="0" normalizeH="0" baseline="0" noProof="0" dirty="0">
                <a:ln>
                  <a:noFill/>
                </a:ln>
                <a:solidFill>
                  <a:prstClr val="white"/>
                </a:solidFill>
                <a:effectLst/>
                <a:uLnTx/>
                <a:uFillTx/>
                <a:latin typeface="Avenir Next"/>
                <a:ea typeface="+mn-ea"/>
                <a:cs typeface="Arial"/>
              </a:rPr>
              <a:t>Brown et al., 2022</a:t>
            </a:r>
            <a:r>
              <a:rPr kumimoji="0" lang="en-US" sz="1200" b="0" i="1"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 Icarus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Resource potential for volatiles (group of chemical elements and chemical compounds that can be readily vaporized; e.g., nitrogen, carbon dioxide, hydrogen, water) in lunar permanently shadowed regions (PSRs)</a:t>
            </a:r>
            <a:r>
              <a:rPr kumimoji="0" lang="en-US" sz="1200" b="0" i="1"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a:t>
            </a: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North (left) and South (right) Pole PSR volatile ranking thematic maps overlaying Diviner annual maximum bolometric temperature (Paige et al., 2011; Williams et al., 2019).</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Blue PSRs have observations of volatiles strongly consistent with water ice in multiple datasets, while orange PSRs are inconsistent with water ice or have a low signal-to-noise ratio (SNR), inhibiting the interpretation of water ice.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Next" panose="020B0503020202020204" pitchFamily="34" charset="0"/>
                <a:ea typeface="+mn-ea"/>
                <a:cs typeface="+mn-cs"/>
              </a:rPr>
              <a:t>PSRs in green have observations of volatiles that are inconsistent between datasets or show a limited potential area consistent with water ice.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B2F7DA-86D3-4295-86E1-191301AF15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394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-Image credit: </a:t>
            </a:r>
            <a:r>
              <a:rPr lang="en-US" sz="1200" i="1" kern="1200" dirty="0">
                <a:solidFill>
                  <a:schemeClr val="tx1"/>
                </a:solidFill>
                <a:latin typeface="+mn-lt"/>
                <a:ea typeface="+mn-ea"/>
                <a:cs typeface="+mn-cs"/>
              </a:rPr>
              <a:t>NASA/GSFC/Arizona State University</a:t>
            </a:r>
            <a:r>
              <a:rPr lang="en-US" sz="1200" i="0" kern="1200" dirty="0">
                <a:solidFill>
                  <a:schemeClr val="tx1"/>
                </a:solidFill>
                <a:latin typeface="+mn-lt"/>
                <a:ea typeface="+mn-ea"/>
                <a:cs typeface="+mn-cs"/>
              </a:rPr>
              <a:t> </a:t>
            </a:r>
            <a:r>
              <a:rPr lang="en-US" sz="1200" i="0" kern="1200" dirty="0">
                <a:solidFill>
                  <a:schemeClr val="tx1"/>
                </a:solidFill>
                <a:latin typeface="+mn-lt"/>
                <a:ea typeface="+mn-ea"/>
                <a:cs typeface="+mn-cs"/>
                <a:sym typeface="Wingdings" panose="05000000000000000000" pitchFamily="2" charset="2"/>
              </a:rPr>
              <a:t> </a:t>
            </a:r>
            <a:r>
              <a:rPr lang="en-US" sz="1200" i="1" kern="1200" dirty="0">
                <a:solidFill>
                  <a:schemeClr val="tx1"/>
                </a:solidFill>
                <a:latin typeface="+mn-lt"/>
                <a:ea typeface="+mn-ea"/>
                <a:cs typeface="+mn-cs"/>
              </a:rPr>
              <a:t>http://lroc.sese.asu.edu/posts/286</a:t>
            </a:r>
          </a:p>
          <a:p>
            <a:r>
              <a:rPr lang="en-US" sz="1200" kern="1200" dirty="0">
                <a:solidFill>
                  <a:schemeClr val="tx1"/>
                </a:solidFill>
                <a:latin typeface="+mn-lt"/>
                <a:ea typeface="+mn-ea"/>
                <a:cs typeface="+mn-cs"/>
              </a:rPr>
              <a:t>-The LRO Camera (LROC) </a:t>
            </a:r>
            <a:r>
              <a:rPr lang="en-US" sz="1200" b="0" i="0" kern="1200" dirty="0">
                <a:solidFill>
                  <a:schemeClr val="tx1"/>
                </a:solidFill>
                <a:effectLst/>
                <a:latin typeface="+mn-lt"/>
                <a:ea typeface="+mn-ea"/>
                <a:cs typeface="+mn-cs"/>
              </a:rPr>
              <a:t>Narrow Angle Camera (</a:t>
            </a:r>
            <a:r>
              <a:rPr lang="en-US" sz="1200" kern="1200" dirty="0">
                <a:solidFill>
                  <a:schemeClr val="tx1"/>
                </a:solidFill>
                <a:latin typeface="+mn-lt"/>
                <a:ea typeface="+mn-ea"/>
                <a:cs typeface="+mn-cs"/>
              </a:rPr>
              <a:t>NAC) acquired an oblique view of the Marius Hills pit with just the right angle to reveal an overhang! Pit is about 65 meters in diameter.</a:t>
            </a:r>
          </a:p>
          <a:p>
            <a:r>
              <a:rPr lang="en-US" sz="1200" kern="1200" dirty="0">
                <a:solidFill>
                  <a:schemeClr val="tx1"/>
                </a:solidFill>
                <a:latin typeface="+mn-lt"/>
                <a:ea typeface="+mn-ea"/>
                <a:cs typeface="+mn-cs"/>
              </a:rPr>
              <a:t>-Since LRO completes a full cycle of lunar imaging each month, it is possible to follow up previous discoveries and re-image targets under different lighting conditions. The LROC team waited patiently until the Sun and orbit position in the Marius Hills region was such that the bottom of the previously imaged pit wall was illuminated at just the right angle so that if there was an open lava tube extending horizontally its floor would be illuminated. The spacecraft slewed 43° to the east and the solar incidence angle was 34° from vertical.</a:t>
            </a:r>
          </a:p>
          <a:p>
            <a:r>
              <a:rPr lang="en-US" sz="1200" kern="1200" dirty="0">
                <a:solidFill>
                  <a:schemeClr val="tx1"/>
                </a:solidFill>
                <a:latin typeface="+mn-lt"/>
                <a:ea typeface="+mn-ea"/>
                <a:cs typeface="+mn-cs"/>
              </a:rPr>
              <a:t>-In this geometry, the NAC was able to image a few meters under the overhang discovering a sublunarean void.</a:t>
            </a:r>
          </a:p>
          <a:p>
            <a:r>
              <a:rPr lang="en-US" sz="1200" kern="1200" dirty="0">
                <a:solidFill>
                  <a:schemeClr val="tx1"/>
                </a:solidFill>
                <a:latin typeface="+mn-lt"/>
                <a:ea typeface="+mn-ea"/>
                <a:cs typeface="+mn-cs"/>
              </a:rPr>
              <a:t>-Also note how the oblique angle really brings out the layered nature of the mare bedrock in the pit walls. These exposed layers give scientists important clues as to how the vast mare were deposited.</a:t>
            </a:r>
          </a:p>
          <a:p>
            <a:r>
              <a:rPr lang="en-US" sz="1200" kern="1200" dirty="0">
                <a:solidFill>
                  <a:schemeClr val="tx1"/>
                </a:solidFill>
                <a:latin typeface="+mn-lt"/>
                <a:ea typeface="+mn-ea"/>
                <a:cs typeface="+mn-cs"/>
              </a:rPr>
              <a:t>-More on lunar pits: </a:t>
            </a:r>
            <a:r>
              <a:rPr lang="en-US" i="1" dirty="0"/>
              <a:t>http://lroc.sese.asu.edu/posts/228 </a:t>
            </a:r>
            <a:r>
              <a:rPr lang="en-US" dirty="0"/>
              <a:t>&amp; </a:t>
            </a:r>
            <a:r>
              <a:rPr lang="en-US" i="1" dirty="0"/>
              <a:t>http://lroc.sese.asu.edu/posts/230</a:t>
            </a:r>
          </a:p>
        </p:txBody>
      </p:sp>
      <p:sp>
        <p:nvSpPr>
          <p:cNvPr id="4" name="Slide Number Placeholder 3"/>
          <p:cNvSpPr>
            <a:spLocks noGrp="1"/>
          </p:cNvSpPr>
          <p:nvPr>
            <p:ph type="sldNum" sz="quarter" idx="10"/>
          </p:nvPr>
        </p:nvSpPr>
        <p:spPr/>
        <p:txBody>
          <a:bodyPr/>
          <a:lstStyle/>
          <a:p>
            <a:fld id="{BBC85203-AFB5-4C5F-A739-A15855DE2D17}" type="slidenum">
              <a:rPr lang="en-US" smtClean="0"/>
              <a:t>28</a:t>
            </a:fld>
            <a:endParaRPr lang="en-US" dirty="0"/>
          </a:p>
        </p:txBody>
      </p:sp>
    </p:spTree>
    <p:extLst>
      <p:ext uri="{BB962C8B-B14F-4D97-AF65-F5344CB8AC3E}">
        <p14:creationId xmlns:p14="http://schemas.microsoft.com/office/powerpoint/2010/main" val="1037576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-Image credit: </a:t>
            </a:r>
            <a:r>
              <a:rPr lang="en-US" b="0" i="1" dirty="0"/>
              <a:t>Ashley, J &amp; S. Robinson, M &amp; Ray Hawke, B &amp; Boyd, A &amp; Wagner, Robert &amp; J. Speyerer, E &amp; Hiesinger, H &amp; van der Bogert, Carolyn. (2011). Lunar Caves in Mare Deposits Imaged by the LROC Narrow Angle Cameras. </a:t>
            </a:r>
            <a:r>
              <a:rPr lang="en-US" b="0" i="0" dirty="0">
                <a:sym typeface="Wingdings" panose="05000000000000000000" pitchFamily="2" charset="2"/>
              </a:rPr>
              <a:t> https://www.researchgate.net/publication/234129963_Lunar_Caves_in_Mare_Deposits_Imaged_by_the_LROC_Narrow_Angle_Cameras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-Mare Tranquillitatis pit: top left: near-nadir image, top right: 7° emission angle image; collectively reveal more than 90 percent of the floor - both images are approximately 175 m wide.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-Bottom left: oblique view (26° emission angle)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-Bottom right: Schematic showing Marius Hills cave in cross-section with viewing geometry for direct observing under the surrounding mare. A similar situation is shown in bottom left image for the cave in Mare Tranquillitatis. The dotted lined portion of this void space is speculative. </a:t>
            </a:r>
          </a:p>
        </p:txBody>
      </p:sp>
      <p:sp>
        <p:nvSpPr>
          <p:cNvPr id="4" name="Slide Number Placeholder 3"/>
          <p:cNvSpPr>
            <a:spLocks noGrp="1"/>
          </p:cNvSpPr>
          <p:nvPr>
            <p:ph type="sldNum" sz="quarter" idx="10"/>
          </p:nvPr>
        </p:nvSpPr>
        <p:spPr/>
        <p:txBody>
          <a:bodyPr/>
          <a:lstStyle/>
          <a:p>
            <a:fld id="{BBC85203-AFB5-4C5F-A739-A15855DE2D17}" type="slidenum">
              <a:rPr lang="en-US" smtClean="0"/>
              <a:t>29</a:t>
            </a:fld>
            <a:endParaRPr lang="en-US" dirty="0"/>
          </a:p>
        </p:txBody>
      </p:sp>
    </p:spTree>
    <p:extLst>
      <p:ext uri="{BB962C8B-B14F-4D97-AF65-F5344CB8AC3E}">
        <p14:creationId xmlns:p14="http://schemas.microsoft.com/office/powerpoint/2010/main" val="425679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43125-D2C3-40A5-B39C-587623DCC06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dirty="0"/>
              <a:t>-Image credit:</a:t>
            </a:r>
            <a:r>
              <a:rPr lang="en-US" i="1" dirty="0"/>
              <a:t> NASA</a:t>
            </a:r>
          </a:p>
        </p:txBody>
      </p:sp>
    </p:spTree>
    <p:extLst>
      <p:ext uri="{BB962C8B-B14F-4D97-AF65-F5344CB8AC3E}">
        <p14:creationId xmlns:p14="http://schemas.microsoft.com/office/powerpoint/2010/main" val="2409955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200" b="0" i="1" kern="1200" dirty="0">
                <a:solidFill>
                  <a:schemeClr val="tx1"/>
                </a:solidFill>
                <a:effectLst/>
                <a:latin typeface="+mn-lt"/>
                <a:ea typeface="+mn-ea"/>
                <a:cs typeface="+mn-cs"/>
              </a:rPr>
              <a:t>NASA/GSFC/Arizona State University</a:t>
            </a:r>
            <a:r>
              <a:rPr lang="en-US" sz="1200" b="0" i="0" kern="1200" dirty="0">
                <a:solidFill>
                  <a:schemeClr val="tx1"/>
                </a:solidFill>
                <a:effectLst/>
                <a:latin typeface="+mn-lt"/>
                <a:ea typeface="+mn-ea"/>
                <a:cs typeface="+mn-cs"/>
              </a:rPr>
              <a:t> </a:t>
            </a:r>
            <a:endParaRPr lang="en-US" dirty="0"/>
          </a:p>
          <a:p>
            <a:r>
              <a:rPr lang="en-US" dirty="0"/>
              <a:t>-More on new lunar impact craters: </a:t>
            </a:r>
            <a:r>
              <a:rPr lang="en-US" i="1" dirty="0"/>
              <a:t>https://www.nasa.gov/content/goddard/nasas-lro-spacecraft-finds-march-17-2013-impact-crater-and-more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B2F7DA-86D3-4295-86E1-191301AF15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43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credits: </a:t>
            </a:r>
            <a:r>
              <a:rPr kumimoji="0" lang="it-IT" sz="1200" b="0" i="1" u="none" strike="noStrike" kern="0" cap="none" spc="0" normalizeH="0" baseline="0" noProof="0" dirty="0">
                <a:ln>
                  <a:noFill/>
                </a:ln>
                <a:solidFill>
                  <a:prstClr val="white"/>
                </a:solidFill>
                <a:effectLst/>
                <a:uLnTx/>
                <a:uFillTx/>
                <a:ea typeface="+mn-ea"/>
                <a:cs typeface="+mn-cs"/>
              </a:rPr>
              <a:t>NASA/GSFC/Arizona State University</a:t>
            </a:r>
            <a:endParaRPr lang="en-US" dirty="0"/>
          </a:p>
          <a:p>
            <a:pPr marL="628650" lvl="1" indent="-171450">
              <a:buFont typeface="Arial" panose="020B0604020202020204" pitchFamily="34" charset="0"/>
              <a:buChar char="•"/>
            </a:pPr>
            <a:r>
              <a:rPr lang="en-US" dirty="0"/>
              <a:t>LRO takes images of the Apollo landing sites every</a:t>
            </a:r>
            <a:r>
              <a:rPr lang="en-US" baseline="0" dirty="0"/>
              <a:t> time it passes over them.</a:t>
            </a:r>
          </a:p>
          <a:p>
            <a:pPr marL="628650" lvl="1" indent="-171450">
              <a:buFont typeface="Arial" panose="020B0604020202020204" pitchFamily="34" charset="0"/>
              <a:buChar char="•"/>
            </a:pPr>
            <a:r>
              <a:rPr lang="en-US" baseline="0" dirty="0"/>
              <a:t>Near side (left image): </a:t>
            </a:r>
            <a:r>
              <a:rPr lang="en-US" i="1" dirty="0"/>
              <a:t>http://lroc.sese.asu.edu/posts/707</a:t>
            </a:r>
          </a:p>
          <a:p>
            <a:pPr marL="628650" lvl="1" indent="-171450">
              <a:buFont typeface="Arial" panose="020B0604020202020204" pitchFamily="34" charset="0"/>
              <a:buChar char="•"/>
            </a:pPr>
            <a:r>
              <a:rPr lang="en-US" dirty="0"/>
              <a:t>Far side (right image): </a:t>
            </a:r>
            <a:r>
              <a:rPr lang="en-US" i="1" dirty="0"/>
              <a:t>http://lroc.sese.asu.edu/posts/298</a:t>
            </a:r>
          </a:p>
        </p:txBody>
      </p:sp>
      <p:sp>
        <p:nvSpPr>
          <p:cNvPr id="4" name="Slide Number Placeholder 3"/>
          <p:cNvSpPr>
            <a:spLocks noGrp="1"/>
          </p:cNvSpPr>
          <p:nvPr>
            <p:ph type="sldNum" sz="quarter" idx="10"/>
          </p:nvPr>
        </p:nvSpPr>
        <p:spPr/>
        <p:txBody>
          <a:bodyPr/>
          <a:lstStyle/>
          <a:p>
            <a:fld id="{666263DA-0965-3A49-9976-D91E3C6F7F93}" type="slidenum">
              <a:rPr lang="en-US" smtClean="0"/>
              <a:t>31</a:t>
            </a:fld>
            <a:endParaRPr lang="en-US"/>
          </a:p>
        </p:txBody>
      </p:sp>
    </p:spTree>
    <p:extLst>
      <p:ext uri="{BB962C8B-B14F-4D97-AF65-F5344CB8AC3E}">
        <p14:creationId xmlns:p14="http://schemas.microsoft.com/office/powerpoint/2010/main" val="95841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a:t>
            </a:r>
            <a:r>
              <a:rPr lang="en-US" sz="1200" b="1"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NASA/GSFC/Arizona State University</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1" kern="1200" dirty="0">
                <a:solidFill>
                  <a:schemeClr val="tx1"/>
                </a:solidFill>
                <a:effectLst/>
                <a:latin typeface="+mn-lt"/>
                <a:ea typeface="+mn-ea"/>
                <a:cs typeface="+mn-cs"/>
                <a:sym typeface="Wingdings" panose="05000000000000000000" pitchFamily="2" charset="2"/>
              </a:rPr>
              <a:t>http://lroc.sese.asu.edu/posts/401</a:t>
            </a:r>
            <a:endParaRPr lang="en-US" sz="1200" b="1"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b="0" i="0" dirty="0">
                <a:solidFill>
                  <a:srgbClr val="000000"/>
                </a:solidFill>
                <a:effectLst/>
                <a:latin typeface="Lato" panose="020F0502020204030203" pitchFamily="34" charset="0"/>
              </a:rPr>
              <a:t>The Apollo 12 landing site in Oceanus </a:t>
            </a:r>
            <a:r>
              <a:rPr lang="en-US" b="0" i="0" dirty="0" err="1">
                <a:solidFill>
                  <a:srgbClr val="000000"/>
                </a:solidFill>
                <a:effectLst/>
                <a:latin typeface="Lato" panose="020F0502020204030203" pitchFamily="34" charset="0"/>
              </a:rPr>
              <a:t>Procellarum</a:t>
            </a:r>
            <a:r>
              <a:rPr lang="en-US" b="0" i="0" dirty="0">
                <a:solidFill>
                  <a:srgbClr val="000000"/>
                </a:solidFill>
                <a:effectLst/>
                <a:latin typeface="Lato" panose="020F0502020204030203" pitchFamily="34" charset="0"/>
              </a:rPr>
              <a:t> as imaged by LRO’s Narrow Angle Camera (NAC).</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HGA: High Gain Antenna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PLSS: Portable Life Support System backpacks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5AAB96-40DE-4BDD-8D7D-DC35DB9F2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14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credit: </a:t>
            </a:r>
            <a:r>
              <a:rPr lang="en-US" i="1" dirty="0"/>
              <a:t>NASA’s Scientific Visualization Studio </a:t>
            </a:r>
            <a:r>
              <a:rPr lang="en-US" i="0" dirty="0">
                <a:sym typeface="Wingdings" panose="05000000000000000000" pitchFamily="2" charset="2"/>
              </a:rPr>
              <a:t> </a:t>
            </a:r>
            <a:r>
              <a:rPr lang="en-US" i="1" dirty="0"/>
              <a:t>https://svs.gsfc.nasa.gov/4185</a:t>
            </a:r>
            <a:endParaRPr lang="en-US" dirty="0"/>
          </a:p>
          <a:p>
            <a:pPr marL="628650" lvl="1" indent="-171450">
              <a:buFont typeface="Arial" panose="020B0604020202020204" pitchFamily="34" charset="0"/>
              <a:buChar char="•"/>
            </a:pPr>
            <a:r>
              <a:rPr lang="en-US" dirty="0"/>
              <a:t>The Apollo 11 landing site as visualized using LROC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Taking LRO data and recreating Apollo landing sites from a flyover perspective.</a:t>
            </a:r>
          </a:p>
        </p:txBody>
      </p:sp>
      <p:sp>
        <p:nvSpPr>
          <p:cNvPr id="4" name="Slide Number Placeholder 3"/>
          <p:cNvSpPr>
            <a:spLocks noGrp="1"/>
          </p:cNvSpPr>
          <p:nvPr>
            <p:ph type="sldNum" sz="quarter" idx="5"/>
          </p:nvPr>
        </p:nvSpPr>
        <p:spPr/>
        <p:txBody>
          <a:bodyPr/>
          <a:lstStyle/>
          <a:p>
            <a:fld id="{33B011E9-5AE4-40F1-9822-1DC87260430C}" type="slidenum">
              <a:rPr lang="en-US" smtClean="0"/>
              <a:t>33</a:t>
            </a:fld>
            <a:endParaRPr lang="en-US"/>
          </a:p>
        </p:txBody>
      </p:sp>
    </p:spTree>
    <p:extLst>
      <p:ext uri="{BB962C8B-B14F-4D97-AF65-F5344CB8AC3E}">
        <p14:creationId xmlns:p14="http://schemas.microsoft.com/office/powerpoint/2010/main" val="3184124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NASA/GSFC/Arizona State University</a:t>
            </a:r>
          </a:p>
          <a:p>
            <a:r>
              <a:rPr lang="en-US" sz="1200" b="0" i="0" kern="1200" dirty="0">
                <a:solidFill>
                  <a:schemeClr val="tx1"/>
                </a:solidFill>
                <a:effectLst/>
                <a:latin typeface="+mn-lt"/>
                <a:ea typeface="+mn-ea"/>
                <a:cs typeface="+mn-cs"/>
              </a:rPr>
              <a:t>-This image of the Apollo 17 landing site was taken by the Lunar Reconnaissance Orbiter Camera.</a:t>
            </a:r>
          </a:p>
          <a:p>
            <a:r>
              <a:rPr lang="en-US" sz="1200" b="0" i="0" kern="1200" dirty="0">
                <a:solidFill>
                  <a:schemeClr val="tx1"/>
                </a:solidFill>
                <a:effectLst/>
                <a:latin typeface="+mn-lt"/>
                <a:ea typeface="+mn-ea"/>
                <a:cs typeface="+mn-cs"/>
              </a:rPr>
              <a:t>-You can see the astronauts’ footprints, r</a:t>
            </a:r>
            <a:r>
              <a:rPr lang="en-US" dirty="0"/>
              <a:t>over tracks, and equipment.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34</a:t>
            </a:fld>
            <a:endParaRPr lang="en-US" dirty="0"/>
          </a:p>
        </p:txBody>
      </p:sp>
    </p:spTree>
    <p:extLst>
      <p:ext uri="{BB962C8B-B14F-4D97-AF65-F5344CB8AC3E}">
        <p14:creationId xmlns:p14="http://schemas.microsoft.com/office/powerpoint/2010/main" val="956741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LRO mission is in its fifth extended science mission phase with an emphasis on supporting Artemis, the Commercial Lunar Payload Services (CLPS) program, as well as partner international space agencies.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-LRO has been extended to operate until at least October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-LRO continues to collect new data to support the Commercial Lunar Payload Services (CLPS) landing site characterization.</a:t>
            </a:r>
          </a:p>
        </p:txBody>
      </p:sp>
      <p:sp>
        <p:nvSpPr>
          <p:cNvPr id="4" name="Slide Number Placeholder 3"/>
          <p:cNvSpPr>
            <a:spLocks noGrp="1"/>
          </p:cNvSpPr>
          <p:nvPr>
            <p:ph type="sldNum" sz="quarter" idx="5"/>
          </p:nvPr>
        </p:nvSpPr>
        <p:spPr/>
        <p:txBody>
          <a:bodyPr/>
          <a:lstStyle/>
          <a:p>
            <a:fld id="{F4EC6058-5648-461D-B352-577568D8B32D}" type="slidenum">
              <a:rPr lang="en-US" smtClean="0"/>
              <a:t>35</a:t>
            </a:fld>
            <a:endParaRPr lang="en-US"/>
          </a:p>
        </p:txBody>
      </p:sp>
    </p:spTree>
    <p:extLst>
      <p:ext uri="{BB962C8B-B14F-4D97-AF65-F5344CB8AC3E}">
        <p14:creationId xmlns:p14="http://schemas.microsoft.com/office/powerpoint/2010/main" val="617485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NASA/GSFC</a:t>
            </a:r>
          </a:p>
          <a:p>
            <a:r>
              <a:rPr lang="en-US" dirty="0"/>
              <a:t>-Volatiles and External Interactions:</a:t>
            </a:r>
          </a:p>
          <a:p>
            <a:pPr marL="628650" lvl="1" indent="-171450">
              <a:buFont typeface="Arial" panose="020B0604020202020204" pitchFamily="34" charset="0"/>
              <a:buChar char="•"/>
            </a:pPr>
            <a:r>
              <a:rPr lang="en-US" dirty="0"/>
              <a:t>Temporal coverage over </a:t>
            </a:r>
            <a:r>
              <a:rPr lang="en-US" dirty="0" err="1"/>
              <a:t>Cabeus</a:t>
            </a:r>
            <a:r>
              <a:rPr lang="en-US" dirty="0"/>
              <a:t> crater will be excellent in LRO’s 5</a:t>
            </a:r>
            <a:r>
              <a:rPr lang="en-US" baseline="30000" dirty="0"/>
              <a:t>th</a:t>
            </a:r>
            <a:r>
              <a:rPr lang="en-US" dirty="0"/>
              <a:t> extended science mission (ESM5), allowing scientists to revisit the LCROSS impact results.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Avenir Next" panose="020B0503020202020204" pitchFamily="34" charset="0"/>
              </a:rPr>
              <a:t>Extreme temperature changes and areas coming into sunlight after extended periods in shadow may drive volatile migration, which scientists will be able to learn more about in LRO’s </a:t>
            </a:r>
            <a:r>
              <a:rPr lang="en-US" dirty="0"/>
              <a:t>ESM5</a:t>
            </a:r>
            <a:r>
              <a:rPr lang="en-US" sz="1200" dirty="0">
                <a:solidFill>
                  <a:schemeClr val="bg1"/>
                </a:solidFill>
                <a:latin typeface="Avenir Next" panose="020B0503020202020204" pitchFamily="34" charset="0"/>
              </a:rPr>
              <a:t>.</a:t>
            </a:r>
          </a:p>
          <a:p>
            <a:pPr lvl="0" defTabSz="457200">
              <a:defRPr/>
            </a:pPr>
            <a:r>
              <a:rPr lang="en-US" sz="1200" b="0" dirty="0">
                <a:solidFill>
                  <a:schemeClr val="bg1"/>
                </a:solidFill>
                <a:latin typeface="Avenir Next"/>
                <a:cs typeface="Arial"/>
              </a:rPr>
              <a:t>-Interior, Volcanism, and Tectonics</a:t>
            </a:r>
            <a:r>
              <a:rPr kumimoji="0" lang="en-US" sz="1200" b="0" i="0" u="none" strike="noStrike" kern="1200" cap="none" spc="0" normalizeH="0" baseline="0" noProof="0" dirty="0">
                <a:ln>
                  <a:noFill/>
                </a:ln>
                <a:solidFill>
                  <a:schemeClr val="bg1"/>
                </a:solidFill>
                <a:effectLst/>
                <a:uLnTx/>
                <a:uFillTx/>
                <a:latin typeface="Avenir Next"/>
                <a:cs typeface="Arial"/>
              </a:rPr>
              <a:t>:</a:t>
            </a:r>
            <a:endParaRPr lang="en-US" sz="1200" b="0" i="1" dirty="0">
              <a:solidFill>
                <a:schemeClr val="bg1"/>
              </a:solidFill>
              <a:latin typeface="Avenir Next"/>
              <a:cs typeface="Aria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Surface changes identified through temporal imaging may be associated with activity along faults. New images for detection of low-relief landforms will be acquired in LRO’s ESM5 to help better understand the Moon’s interior structure.</a:t>
            </a:r>
          </a:p>
          <a:p>
            <a:pPr lvl="0" defTabSz="457200">
              <a:defRPr/>
            </a:pPr>
            <a:r>
              <a:rPr lang="en-US" sz="1200" b="0" dirty="0">
                <a:solidFill>
                  <a:schemeClr val="bg1"/>
                </a:solidFill>
                <a:latin typeface="Avenir Next"/>
                <a:cs typeface="Arial"/>
              </a:rPr>
              <a:t>-Regolith and Impacts: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Avenir Next" panose="020B0503020202020204" pitchFamily="34" charset="0"/>
              </a:rPr>
              <a:t>Temporal imaging enables the identification of surface changes (new craters), differences in regolith (lunar soil) exposed in new crater ejecta, as well as new targets for space weathering studies. Only a spacecraft in orbit at the Moon for extended periods of time can build this set of self-consistent data. These features become targets for all instruments.</a:t>
            </a:r>
          </a:p>
          <a:p>
            <a:pPr lvl="0" defTabSz="457200">
              <a:defRPr/>
            </a:pPr>
            <a:r>
              <a:rPr lang="en-US" sz="1200" b="0" dirty="0">
                <a:solidFill>
                  <a:schemeClr val="bg1"/>
                </a:solidFill>
                <a:latin typeface="Avenir Next"/>
                <a:cs typeface="Arial"/>
              </a:rPr>
              <a:t>-Programmatic Support:</a:t>
            </a:r>
          </a:p>
          <a:p>
            <a:pPr marL="628650" lvl="1" indent="-171450" defTabSz="457200">
              <a:buFont typeface="Arial" panose="020B0604020202020204" pitchFamily="34" charset="0"/>
              <a:buChar char="•"/>
              <a:defRPr/>
            </a:pPr>
            <a:r>
              <a:rPr lang="en-US" sz="1200" dirty="0">
                <a:solidFill>
                  <a:schemeClr val="bg1"/>
                </a:solidFill>
                <a:latin typeface="Avenir Next" panose="020B0503020202020204" pitchFamily="34" charset="0"/>
              </a:rPr>
              <a:t>A host of missions are slated to go to the lunar surface during LRO’s </a:t>
            </a:r>
            <a:r>
              <a:rPr lang="en-US" dirty="0"/>
              <a:t>ESM5</a:t>
            </a:r>
            <a:r>
              <a:rPr lang="en-US" sz="1200" dirty="0">
                <a:solidFill>
                  <a:schemeClr val="bg1"/>
                </a:solidFill>
                <a:latin typeface="Avenir Next" panose="020B0503020202020204" pitchFamily="34" charset="0"/>
              </a:rPr>
              <a:t>. LRO will support landing site characterization, new product development, and coincident science measurements during operations for both landed and orbital missions. Researchers are at a unique moment in lunar science where they can connect surface measurements to simultaneous orbital measurements.</a:t>
            </a:r>
          </a:p>
          <a:p>
            <a:pPr lvl="0" defTabSz="457200">
              <a:defRPr/>
            </a:pPr>
            <a:r>
              <a:rPr lang="en-US" sz="1200" b="0" dirty="0">
                <a:solidFill>
                  <a:schemeClr val="bg1"/>
                </a:solidFill>
                <a:latin typeface="Avenir Next"/>
                <a:cs typeface="Arial"/>
              </a:rPr>
              <a:t>-More: </a:t>
            </a:r>
            <a:r>
              <a:rPr lang="en-US" sz="1200" b="0" i="1" dirty="0">
                <a:solidFill>
                  <a:schemeClr val="bg1"/>
                </a:solidFill>
                <a:latin typeface="Avenir Next"/>
                <a:cs typeface="Arial"/>
              </a:rPr>
              <a:t>https://svs.gsfc.nasa.gov/14171</a:t>
            </a:r>
          </a:p>
        </p:txBody>
      </p:sp>
      <p:sp>
        <p:nvSpPr>
          <p:cNvPr id="4" name="Slide Number Placeholder 3"/>
          <p:cNvSpPr>
            <a:spLocks noGrp="1"/>
          </p:cNvSpPr>
          <p:nvPr>
            <p:ph type="sldNum" sz="quarter" idx="5"/>
          </p:nvPr>
        </p:nvSpPr>
        <p:spPr/>
        <p:txBody>
          <a:bodyPr/>
          <a:lstStyle/>
          <a:p>
            <a:fld id="{F4EC6058-5648-461D-B352-577568D8B32D}" type="slidenum">
              <a:rPr lang="en-US" smtClean="0"/>
              <a:t>36</a:t>
            </a:fld>
            <a:endParaRPr lang="en-US"/>
          </a:p>
        </p:txBody>
      </p:sp>
    </p:spTree>
    <p:extLst>
      <p:ext uri="{BB962C8B-B14F-4D97-AF65-F5344CB8AC3E}">
        <p14:creationId xmlns:p14="http://schemas.microsoft.com/office/powerpoint/2010/main" val="3921704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b="0" i="1" dirty="0">
                <a:solidFill>
                  <a:srgbClr val="3A3A3A"/>
                </a:solidFill>
                <a:effectLst/>
                <a:latin typeface="Metropolis"/>
              </a:rPr>
              <a:t>NASA/GSFC/Arizona State University</a:t>
            </a:r>
            <a:endParaRPr lang="en-US" dirty="0"/>
          </a:p>
          <a:p>
            <a:r>
              <a:rPr lang="en-US" dirty="0"/>
              <a:t>-Changes: volatile movement, new impact craters, lunar tides, shrinking Moon!</a:t>
            </a:r>
          </a:p>
          <a:p>
            <a:r>
              <a:rPr lang="en-US" sz="1200" b="0" i="0" kern="1200" baseline="0" dirty="0">
                <a:solidFill>
                  <a:schemeClr val="tx1"/>
                </a:solidFill>
                <a:effectLst/>
                <a:latin typeface="+mn-lt"/>
                <a:ea typeface="+mn-ea"/>
                <a:cs typeface="+mn-cs"/>
              </a:rPr>
              <a:t>-A temperature of </a:t>
            </a:r>
            <a:r>
              <a:rPr lang="en-US" sz="1200" b="0" i="0" kern="1200" dirty="0">
                <a:solidFill>
                  <a:schemeClr val="tx1"/>
                </a:solidFill>
                <a:effectLst/>
                <a:latin typeface="+mn-lt"/>
                <a:ea typeface="+mn-ea"/>
                <a:cs typeface="+mn-cs"/>
              </a:rPr>
              <a:t>-414.4</a:t>
            </a:r>
            <a:r>
              <a:rPr lang="en-US" dirty="0">
                <a:solidFill>
                  <a:srgbClr val="FFFFFF"/>
                </a:solidFill>
              </a:rPr>
              <a:t>°F </a:t>
            </a:r>
            <a:r>
              <a:rPr lang="en-US" sz="1200" b="0" i="0" kern="1200" baseline="0" dirty="0">
                <a:solidFill>
                  <a:schemeClr val="tx1"/>
                </a:solidFill>
                <a:effectLst/>
                <a:latin typeface="+mn-lt"/>
                <a:ea typeface="+mn-ea"/>
                <a:cs typeface="+mn-cs"/>
              </a:rPr>
              <a:t>(-</a:t>
            </a:r>
            <a:r>
              <a:rPr lang="en-US" dirty="0">
                <a:solidFill>
                  <a:srgbClr val="FFFFFF"/>
                </a:solidFill>
              </a:rPr>
              <a:t>248°C) was found on the floor of Hermite Crater (near the lunar north pole). These temperatures are among the coldest surface temperatures measured in the solar system, colder even than Pluto.</a:t>
            </a:r>
            <a:endParaRPr lang="en-US" dirty="0"/>
          </a:p>
          <a:p>
            <a:r>
              <a:rPr lang="en-US" sz="1200" b="0" i="0" kern="1200" baseline="0" dirty="0">
                <a:solidFill>
                  <a:schemeClr val="tx1"/>
                </a:solidFill>
                <a:effectLst/>
                <a:latin typeface="+mn-lt"/>
                <a:ea typeface="+mn-ea"/>
                <a:cs typeface="+mn-cs"/>
              </a:rPr>
              <a:t>-Lunar pits: could be used as safe havens for astronauts.</a:t>
            </a:r>
            <a:endParaRPr lang="en-US" dirty="0"/>
          </a:p>
          <a:p>
            <a:r>
              <a:rPr lang="en-US" dirty="0"/>
              <a:t>-Geologic activity could have happened in the last 100s of millions of years!</a:t>
            </a:r>
          </a:p>
        </p:txBody>
      </p:sp>
      <p:sp>
        <p:nvSpPr>
          <p:cNvPr id="4" name="Slide Number Placeholder 3"/>
          <p:cNvSpPr>
            <a:spLocks noGrp="1"/>
          </p:cNvSpPr>
          <p:nvPr>
            <p:ph type="sldNum" sz="quarter" idx="10"/>
          </p:nvPr>
        </p:nvSpPr>
        <p:spPr/>
        <p:txBody>
          <a:bodyPr/>
          <a:lstStyle/>
          <a:p>
            <a:fld id="{666263DA-0965-3A49-9976-D91E3C6F7F93}" type="slidenum">
              <a:rPr lang="en-US" smtClean="0"/>
              <a:t>37</a:t>
            </a:fld>
            <a:endParaRPr lang="en-US"/>
          </a:p>
        </p:txBody>
      </p:sp>
    </p:spTree>
    <p:extLst>
      <p:ext uri="{BB962C8B-B14F-4D97-AF65-F5344CB8AC3E}">
        <p14:creationId xmlns:p14="http://schemas.microsoft.com/office/powerpoint/2010/main" val="3819128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b="0" i="1" dirty="0">
                <a:solidFill>
                  <a:srgbClr val="3A3A3A"/>
                </a:solidFill>
                <a:effectLst/>
                <a:latin typeface="Metropolis"/>
              </a:rPr>
              <a:t>NASA/GSFC/Arizona State University</a:t>
            </a:r>
            <a:endParaRPr lang="en-US" i="1" dirty="0"/>
          </a:p>
          <a:p>
            <a:pPr marL="628650" lvl="1" indent="-171450">
              <a:buFont typeface="Arial" panose="020B0604020202020204" pitchFamily="34" charset="0"/>
              <a:buChar char="•"/>
            </a:pPr>
            <a:r>
              <a:rPr lang="en-US" dirty="0"/>
              <a:t>The central peaks of Plaskett crater rise more than 6500 feet (about 2000 meters) above the shadowy crater floor. An image from NASA’s Lunar Reconnaissance Orbiter.</a:t>
            </a:r>
          </a:p>
        </p:txBody>
      </p:sp>
      <p:sp>
        <p:nvSpPr>
          <p:cNvPr id="4" name="Slide Number Placeholder 3"/>
          <p:cNvSpPr>
            <a:spLocks noGrp="1"/>
          </p:cNvSpPr>
          <p:nvPr>
            <p:ph type="sldNum" sz="quarter" idx="10"/>
          </p:nvPr>
        </p:nvSpPr>
        <p:spPr/>
        <p:txBody>
          <a:bodyPr/>
          <a:lstStyle/>
          <a:p>
            <a:fld id="{666263DA-0965-3A49-9976-D91E3C6F7F93}" type="slidenum">
              <a:rPr lang="en-US" smtClean="0"/>
              <a:t>38</a:t>
            </a:fld>
            <a:endParaRPr lang="en-US"/>
          </a:p>
        </p:txBody>
      </p:sp>
    </p:spTree>
    <p:extLst>
      <p:ext uri="{BB962C8B-B14F-4D97-AF65-F5344CB8AC3E}">
        <p14:creationId xmlns:p14="http://schemas.microsoft.com/office/powerpoint/2010/main" val="677750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International Observe the Moon Night is a worldwide celebration of lunar science and exploration, celestial observation, and our cultural and personal connections to the Moon. Every autumn, we invite everyone on Earth to observe, learn about, and celebrate the Moon together. People participate in a variety of ways, including hosting or attending virtual or in-person events and observing the Moon from home. Participants also connect online with fellow lunar enthusiasts around the world through our social media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 more and register on the program website: </a:t>
            </a:r>
            <a:r>
              <a:rPr lang="en-US" sz="1200" i="1" kern="1200" dirty="0">
                <a:solidFill>
                  <a:schemeClr val="tx1"/>
                </a:solidFill>
                <a:effectLst/>
                <a:latin typeface="+mn-lt"/>
                <a:ea typeface="+mn-ea"/>
                <a:cs typeface="+mn-cs"/>
              </a:rPr>
              <a:t>https://moon.nasa.gov/observe.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CFA15-A145-E44B-B3B2-2AF57BF76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59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credit: </a:t>
            </a:r>
            <a:r>
              <a:rPr lang="en-US" b="0" i="1" dirty="0">
                <a:solidFill>
                  <a:srgbClr val="000000"/>
                </a:solidFill>
                <a:effectLst/>
                <a:latin typeface="Roboto" panose="02000000000000000000" pitchFamily="2" charset="0"/>
              </a:rPr>
              <a:t>Pat Corkery, United Launch Alliance</a:t>
            </a:r>
            <a:r>
              <a:rPr lang="en-US" b="0" i="0"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sym typeface="Wingdings" panose="05000000000000000000" pitchFamily="2" charset="2"/>
              </a:rPr>
              <a:t> </a:t>
            </a:r>
            <a:r>
              <a:rPr lang="en-US" i="1" dirty="0"/>
              <a:t>https://www.lroc.asu.edu/posts/145</a:t>
            </a:r>
          </a:p>
          <a:p>
            <a:r>
              <a:rPr lang="en-US" i="0" dirty="0"/>
              <a:t>-More on LCROSS:</a:t>
            </a:r>
            <a:r>
              <a:rPr lang="en-US" i="1" dirty="0"/>
              <a:t> https://www.nasa.gov/mission_pages/LCROSS/overview/index.html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1531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See the latest visualizations from the LRO visualization team, the latest press releases of</a:t>
            </a:r>
            <a:r>
              <a:rPr lang="en-US" sz="1200" kern="1200" baseline="0" dirty="0">
                <a:solidFill>
                  <a:schemeClr val="tx1"/>
                </a:solidFill>
                <a:latin typeface="+mn-lt"/>
                <a:ea typeface="+mn-ea"/>
                <a:cs typeface="+mn-cs"/>
              </a:rPr>
              <a:t> LRO science results,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FFFF"/>
                </a:solidFill>
                <a:cs typeface="Avenir Light"/>
              </a:rPr>
              <a:t>https://www.nasa.gov/LRO</a:t>
            </a:r>
          </a:p>
        </p:txBody>
      </p:sp>
      <p:sp>
        <p:nvSpPr>
          <p:cNvPr id="4" name="Slide Number Placeholder 3"/>
          <p:cNvSpPr>
            <a:spLocks noGrp="1"/>
          </p:cNvSpPr>
          <p:nvPr>
            <p:ph type="sldNum" sz="quarter" idx="10"/>
          </p:nvPr>
        </p:nvSpPr>
        <p:spPr/>
        <p:txBody>
          <a:bodyPr/>
          <a:lstStyle/>
          <a:p>
            <a:fld id="{666263DA-0965-3A49-9976-D91E3C6F7F93}" type="slidenum">
              <a:rPr lang="en-US" smtClean="0"/>
              <a:t>40</a:t>
            </a:fld>
            <a:endParaRPr lang="en-US"/>
          </a:p>
        </p:txBody>
      </p:sp>
    </p:spTree>
    <p:extLst>
      <p:ext uri="{BB962C8B-B14F-4D97-AF65-F5344CB8AC3E}">
        <p14:creationId xmlns:p14="http://schemas.microsoft.com/office/powerpoint/2010/main" val="1359811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Find images, data, where LRO is now, and more on the Lunar Reconnaissance Orbiter Camera website: </a:t>
            </a:r>
            <a:r>
              <a:rPr lang="en-US" sz="1200" i="1" dirty="0">
                <a:solidFill>
                  <a:srgbClr val="FFFFFF"/>
                </a:solidFill>
                <a:cs typeface="Avenir Light"/>
              </a:rPr>
              <a:t>https://lroc.sese.asu.edu</a:t>
            </a:r>
          </a:p>
          <a:p>
            <a:endParaRPr lang="en-US" dirty="0"/>
          </a:p>
        </p:txBody>
      </p:sp>
      <p:sp>
        <p:nvSpPr>
          <p:cNvPr id="4" name="Slide Number Placeholder 3"/>
          <p:cNvSpPr>
            <a:spLocks noGrp="1"/>
          </p:cNvSpPr>
          <p:nvPr>
            <p:ph type="sldNum" sz="quarter" idx="5"/>
          </p:nvPr>
        </p:nvSpPr>
        <p:spPr/>
        <p:txBody>
          <a:bodyPr/>
          <a:lstStyle/>
          <a:p>
            <a:fld id="{33B011E9-5AE4-40F1-9822-1DC87260430C}" type="slidenum">
              <a:rPr lang="en-US" smtClean="0"/>
              <a:t>41</a:t>
            </a:fld>
            <a:endParaRPr lang="en-US"/>
          </a:p>
        </p:txBody>
      </p:sp>
    </p:spTree>
    <p:extLst>
      <p:ext uri="{BB962C8B-B14F-4D97-AF65-F5344CB8AC3E}">
        <p14:creationId xmlns:p14="http://schemas.microsoft.com/office/powerpoint/2010/main" val="1596380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Explore Earth’s nearest celestial neighbor using this interactive website. Perform a wide range of analyses such as measuring distances, creating elevation plots, and conducting lighting and slope analysis. You can also draw bounding boxes around any areas of interest to generate output files for 3D printing of desired surface features.</a:t>
            </a:r>
          </a:p>
          <a:p>
            <a:endParaRPr lang="en-US" sz="1800" b="0" i="1"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FFFF"/>
                </a:solidFill>
                <a:cs typeface="Avenir Light"/>
              </a:rPr>
              <a:t>https://trek.nasa.gov/moon/</a:t>
            </a:r>
          </a:p>
        </p:txBody>
      </p:sp>
      <p:sp>
        <p:nvSpPr>
          <p:cNvPr id="4" name="Slide Number Placeholder 3"/>
          <p:cNvSpPr>
            <a:spLocks noGrp="1"/>
          </p:cNvSpPr>
          <p:nvPr>
            <p:ph type="sldNum" sz="quarter" idx="5"/>
          </p:nvPr>
        </p:nvSpPr>
        <p:spPr/>
        <p:txBody>
          <a:bodyPr/>
          <a:lstStyle/>
          <a:p>
            <a:fld id="{33B011E9-5AE4-40F1-9822-1DC87260430C}" type="slidenum">
              <a:rPr lang="en-US" smtClean="0"/>
              <a:t>42</a:t>
            </a:fld>
            <a:endParaRPr lang="en-US"/>
          </a:p>
        </p:txBody>
      </p:sp>
    </p:spTree>
    <p:extLst>
      <p:ext uri="{BB962C8B-B14F-4D97-AF65-F5344CB8AC3E}">
        <p14:creationId xmlns:p14="http://schemas.microsoft.com/office/powerpoint/2010/main" val="2996964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i="1" dirty="0"/>
              <a:t>NASA</a:t>
            </a:r>
            <a:r>
              <a:rPr lang="en-US" i="0" dirty="0"/>
              <a:t> </a:t>
            </a:r>
            <a:r>
              <a:rPr lang="en-US" i="0" dirty="0">
                <a:sym typeface="Wingdings" panose="05000000000000000000" pitchFamily="2" charset="2"/>
              </a:rPr>
              <a:t> A Station 1 pan from the first EVA of Apollo 15, showing Hadley </a:t>
            </a:r>
            <a:r>
              <a:rPr lang="en-US" i="0" dirty="0" err="1">
                <a:sym typeface="Wingdings" panose="05000000000000000000" pitchFamily="2" charset="2"/>
              </a:rPr>
              <a:t>Rille</a:t>
            </a:r>
            <a:r>
              <a:rPr lang="en-US" i="0" dirty="0">
                <a:sym typeface="Wingdings" panose="05000000000000000000" pitchFamily="2" charset="2"/>
              </a:rPr>
              <a:t> on the left and Mt. Hadley on the right.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5AAB96-40DE-4BDD-8D7D-DC35DB9F2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55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b="0" i="1" dirty="0">
                <a:solidFill>
                  <a:srgbClr val="3A3A3A"/>
                </a:solidFill>
                <a:effectLst/>
                <a:latin typeface="Metropolis"/>
              </a:rPr>
              <a:t>NASA/GSFC/Arizona State University</a:t>
            </a:r>
            <a:endParaRPr lang="en-US" i="1" dirty="0"/>
          </a:p>
          <a:p>
            <a:pPr marL="628650" lvl="1" indent="-171450">
              <a:buFont typeface="Arial" panose="020B0604020202020204" pitchFamily="34" charset="0"/>
              <a:buChar char="•"/>
            </a:pPr>
            <a:r>
              <a:rPr lang="en-US" dirty="0"/>
              <a:t>The central peaks of Plaskett crater rise more than 6500 feet (about 2000 meters) above the shadowy crater floor. An image from NASA’s Lunar Reconnaissance Orbiter.</a:t>
            </a:r>
          </a:p>
        </p:txBody>
      </p:sp>
      <p:sp>
        <p:nvSpPr>
          <p:cNvPr id="4" name="Slide Number Placeholder 3"/>
          <p:cNvSpPr>
            <a:spLocks noGrp="1"/>
          </p:cNvSpPr>
          <p:nvPr>
            <p:ph type="sldNum" sz="quarter" idx="10"/>
          </p:nvPr>
        </p:nvSpPr>
        <p:spPr/>
        <p:txBody>
          <a:bodyPr/>
          <a:lstStyle/>
          <a:p>
            <a:fld id="{666263DA-0965-3A49-9976-D91E3C6F7F93}" type="slidenum">
              <a:rPr lang="en-US" smtClean="0"/>
              <a:t>5</a:t>
            </a:fld>
            <a:endParaRPr lang="en-US"/>
          </a:p>
        </p:txBody>
      </p:sp>
    </p:spTree>
    <p:extLst>
      <p:ext uri="{BB962C8B-B14F-4D97-AF65-F5344CB8AC3E}">
        <p14:creationId xmlns:p14="http://schemas.microsoft.com/office/powerpoint/2010/main" val="2230312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Supports:</a:t>
            </a:r>
          </a:p>
          <a:p>
            <a:pPr marL="171450" indent="-171450">
              <a:buFont typeface="Arial" panose="020B0604020202020204" pitchFamily="34" charset="0"/>
              <a:buChar char="•"/>
            </a:pPr>
            <a:r>
              <a:rPr lang="en-US" dirty="0">
                <a:solidFill>
                  <a:srgbClr val="FFFFFF"/>
                </a:solidFill>
              </a:rPr>
              <a:t>Detailed characterization of the lunar surface</a:t>
            </a:r>
          </a:p>
          <a:p>
            <a:pPr marL="171450" indent="-171450">
              <a:buFont typeface="Arial" panose="020B0604020202020204" pitchFamily="34" charset="0"/>
              <a:buChar char="•"/>
            </a:pPr>
            <a:r>
              <a:rPr lang="en-US" dirty="0">
                <a:solidFill>
                  <a:srgbClr val="FFFFFF"/>
                </a:solidFill>
              </a:rPr>
              <a:t>Identify resources</a:t>
            </a:r>
            <a:r>
              <a:rPr lang="en-US" baseline="0" dirty="0">
                <a:solidFill>
                  <a:srgbClr val="FFFFFF"/>
                </a:solidFill>
              </a:rPr>
              <a:t> - </a:t>
            </a:r>
            <a:r>
              <a:rPr lang="en-US" dirty="0">
                <a:solidFill>
                  <a:srgbClr val="FFFFFF"/>
                </a:solidFill>
              </a:rPr>
              <a:t>sunlight</a:t>
            </a:r>
          </a:p>
          <a:p>
            <a:pPr marL="171450" indent="-171450">
              <a:buFont typeface="Arial" panose="020B0604020202020204" pitchFamily="34" charset="0"/>
              <a:buChar char="•"/>
            </a:pPr>
            <a:r>
              <a:rPr lang="en-US" dirty="0">
                <a:solidFill>
                  <a:srgbClr val="FFFFFF"/>
                </a:solidFill>
              </a:rPr>
              <a:t>Identify landing hazards, such as rough terrain or rocks</a:t>
            </a:r>
          </a:p>
          <a:p>
            <a:endParaRPr lang="en-US" dirty="0"/>
          </a:p>
          <a:p>
            <a:r>
              <a:rPr lang="en-US" i="1" dirty="0"/>
              <a:t>https://lunar.gsfc.nasa.gov/lola/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71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resolution camera can resolve</a:t>
            </a:r>
            <a:r>
              <a:rPr lang="en-US" baseline="0" dirty="0"/>
              <a:t> objects down to 1m in diameter.</a:t>
            </a:r>
          </a:p>
          <a:p>
            <a:endParaRPr lang="en-US" baseline="0" dirty="0"/>
          </a:p>
          <a:p>
            <a:r>
              <a:rPr lang="en-US" dirty="0">
                <a:solidFill>
                  <a:srgbClr val="FFFFFF"/>
                </a:solidFill>
              </a:rPr>
              <a:t>Supports:</a:t>
            </a:r>
          </a:p>
          <a:p>
            <a:r>
              <a:rPr lang="en-US" dirty="0">
                <a:solidFill>
                  <a:srgbClr val="FFFFFF"/>
                </a:solidFill>
              </a:rPr>
              <a:t>Detailed characterization of the lunar surface</a:t>
            </a:r>
          </a:p>
          <a:p>
            <a:r>
              <a:rPr lang="en-US" dirty="0">
                <a:solidFill>
                  <a:srgbClr val="FFFFFF"/>
                </a:solidFill>
              </a:rPr>
              <a:t>Identify resources</a:t>
            </a:r>
            <a:r>
              <a:rPr lang="en-US" baseline="0" dirty="0">
                <a:solidFill>
                  <a:srgbClr val="FFFFFF"/>
                </a:solidFill>
              </a:rPr>
              <a:t> - </a:t>
            </a:r>
            <a:r>
              <a:rPr lang="en-US" dirty="0">
                <a:solidFill>
                  <a:srgbClr val="FFFFFF"/>
                </a:solidFill>
              </a:rPr>
              <a:t>sunlight</a:t>
            </a:r>
          </a:p>
          <a:p>
            <a:r>
              <a:rPr lang="en-US" dirty="0">
                <a:solidFill>
                  <a:srgbClr val="FFFFFF"/>
                </a:solidFill>
              </a:rPr>
              <a:t>Identify landing hazards, such as rough terrain or rocks</a:t>
            </a:r>
          </a:p>
          <a:p>
            <a:endParaRPr lang="en-US" dirty="0">
              <a:solidFill>
                <a:srgbClr val="FFFFFF"/>
              </a:solidFill>
            </a:endParaRPr>
          </a:p>
          <a:p>
            <a:r>
              <a:rPr lang="en-US" i="1" dirty="0">
                <a:solidFill>
                  <a:srgbClr val="FFFFFF"/>
                </a:solidFill>
              </a:rPr>
              <a:t>https://www.lroc.asu.edu/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023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https://www.diviner.ucla.edu/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837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https://www.boulder.swri.edu/lamp/index.html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263DA-0965-3A49-9976-D91E3C6F7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837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C4D6EB-F9C8-441E-94E3-401208411FAC}"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127192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4D6EB-F9C8-441E-94E3-401208411FAC}"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385714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4D6EB-F9C8-441E-94E3-401208411FAC}"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2667443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19075"/>
            <a:ext cx="8940800" cy="685800"/>
          </a:xfrm>
        </p:spPr>
        <p:txBody>
          <a:bodyPr/>
          <a:lstStyle/>
          <a:p>
            <a:r>
              <a:rPr lang="en-US"/>
              <a:t>Click to edit Master title style</a:t>
            </a:r>
          </a:p>
        </p:txBody>
      </p:sp>
      <p:sp>
        <p:nvSpPr>
          <p:cNvPr id="3" name="Content Placeholder 2"/>
          <p:cNvSpPr>
            <a:spLocks noGrp="1"/>
          </p:cNvSpPr>
          <p:nvPr>
            <p:ph sz="half" idx="1"/>
          </p:nvPr>
        </p:nvSpPr>
        <p:spPr>
          <a:xfrm>
            <a:off x="254000" y="1295400"/>
            <a:ext cx="11684000" cy="2376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4000" y="3824311"/>
            <a:ext cx="11684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fld id="{CB4BF10E-CC29-4292-975A-874FEBD01E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85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4D6EB-F9C8-441E-94E3-401208411FAC}"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22132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C4D6EB-F9C8-441E-94E3-401208411FAC}"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8824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C4D6EB-F9C8-441E-94E3-401208411FAC}"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1742647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C4D6EB-F9C8-441E-94E3-401208411FAC}" type="datetimeFigureOut">
              <a:rPr lang="en-US" smtClean="0"/>
              <a:t>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149129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C4D6EB-F9C8-441E-94E3-401208411FAC}" type="datetimeFigureOut">
              <a:rPr lang="en-US" smtClean="0"/>
              <a:t>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355563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4D6EB-F9C8-441E-94E3-401208411FAC}" type="datetimeFigureOut">
              <a:rPr lang="en-US" smtClean="0"/>
              <a:t>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366144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C4D6EB-F9C8-441E-94E3-401208411FAC}"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3430621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C4D6EB-F9C8-441E-94E3-401208411FAC}"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CFF0C-8C38-4A34-A3CA-82FE2F0DFADE}" type="slidenum">
              <a:rPr lang="en-US" smtClean="0"/>
              <a:t>‹#›</a:t>
            </a:fld>
            <a:endParaRPr lang="en-US"/>
          </a:p>
        </p:txBody>
      </p:sp>
    </p:spTree>
    <p:extLst>
      <p:ext uri="{BB962C8B-B14F-4D97-AF65-F5344CB8AC3E}">
        <p14:creationId xmlns:p14="http://schemas.microsoft.com/office/powerpoint/2010/main" val="186766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4D6EB-F9C8-441E-94E3-401208411FAC}" type="datetimeFigureOut">
              <a:rPr lang="en-US" smtClean="0"/>
              <a:t>9/6/2022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CFF0C-8C38-4A34-A3CA-82FE2F0DFADE}" type="slidenum">
              <a:rPr lang="en-US" smtClean="0"/>
              <a:t>‹#›</a:t>
            </a:fld>
            <a:endParaRPr lang="en-US"/>
          </a:p>
        </p:txBody>
      </p:sp>
    </p:spTree>
    <p:extLst>
      <p:ext uri="{BB962C8B-B14F-4D97-AF65-F5344CB8AC3E}">
        <p14:creationId xmlns:p14="http://schemas.microsoft.com/office/powerpoint/2010/main" val="1470927524"/>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trek.nasa.gov/" TargetMode="External"/><Relationship Id="rId3" Type="http://schemas.openxmlformats.org/officeDocument/2006/relationships/image" Target="../media/image54.png"/><Relationship Id="rId7" Type="http://schemas.openxmlformats.org/officeDocument/2006/relationships/hyperlink" Target="https://solarsystem.nasa.gov/"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svs.gsfc.nasa.gov/" TargetMode="External"/><Relationship Id="rId5" Type="http://schemas.openxmlformats.org/officeDocument/2006/relationships/hyperlink" Target="http://lroc.sese.asu.edu/educators/activities" TargetMode="External"/><Relationship Id="rId4" Type="http://schemas.openxmlformats.org/officeDocument/2006/relationships/hyperlink" Target="https://moon.nasa.gov/" TargetMode="External"/><Relationship Id="rId9" Type="http://schemas.openxmlformats.org/officeDocument/2006/relationships/hyperlink" Target="https://solarsystem.nasa.gov/resource-packag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view of the Moon when it is half lit (in third quarter).">
            <a:extLst>
              <a:ext uri="{FF2B5EF4-FFF2-40B4-BE49-F238E27FC236}">
                <a16:creationId xmlns:a16="http://schemas.microsoft.com/office/drawing/2014/main" id="{DECC75AA-7339-4DC0-8559-87553C0F57C5}"/>
              </a:ext>
            </a:extLst>
          </p:cNvPr>
          <p:cNvPicPr>
            <a:picLocks noChangeAspect="1"/>
          </p:cNvPicPr>
          <p:nvPr/>
        </p:nvPicPr>
        <p:blipFill rotWithShape="1">
          <a:blip r:embed="rId3"/>
          <a:srcRect l="2544" t="2904" r="1697" b="2856"/>
          <a:stretch/>
        </p:blipFill>
        <p:spPr>
          <a:xfrm rot="2305862">
            <a:off x="375866" y="197528"/>
            <a:ext cx="6567145" cy="6462944"/>
          </a:xfrm>
          <a:prstGeom prst="ellipse">
            <a:avLst/>
          </a:prstGeom>
        </p:spPr>
      </p:pic>
      <p:sp>
        <p:nvSpPr>
          <p:cNvPr id="2" name="Title 1">
            <a:extLst>
              <a:ext uri="{FF2B5EF4-FFF2-40B4-BE49-F238E27FC236}">
                <a16:creationId xmlns:a16="http://schemas.microsoft.com/office/drawing/2014/main" id="{8012276B-E09E-4023-8F03-75AC9E4A5131}"/>
              </a:ext>
            </a:extLst>
          </p:cNvPr>
          <p:cNvSpPr>
            <a:spLocks noGrp="1"/>
          </p:cNvSpPr>
          <p:nvPr>
            <p:ph type="ctrTitle"/>
          </p:nvPr>
        </p:nvSpPr>
        <p:spPr>
          <a:xfrm>
            <a:off x="1014918" y="1450236"/>
            <a:ext cx="10162162" cy="2387600"/>
          </a:xfrm>
        </p:spPr>
        <p:txBody>
          <a:bodyPr>
            <a:normAutofit fontScale="90000"/>
          </a:bodyPr>
          <a:lstStyle/>
          <a:p>
            <a:r>
              <a:rPr lang="en-US" dirty="0">
                <a:latin typeface="+mn-lt"/>
              </a:rPr>
              <a:t>A Decade Plus of Discovery – Observing a Changing Moon with the Lunar Reconnaissance Orbiter</a:t>
            </a:r>
          </a:p>
        </p:txBody>
      </p:sp>
      <p:sp>
        <p:nvSpPr>
          <p:cNvPr id="3" name="Subtitle 2">
            <a:extLst>
              <a:ext uri="{FF2B5EF4-FFF2-40B4-BE49-F238E27FC236}">
                <a16:creationId xmlns:a16="http://schemas.microsoft.com/office/drawing/2014/main" id="{8D291CFF-32E2-4FFB-B387-E9D9C1718715}"/>
              </a:ext>
            </a:extLst>
          </p:cNvPr>
          <p:cNvSpPr>
            <a:spLocks noGrp="1"/>
          </p:cNvSpPr>
          <p:nvPr>
            <p:ph type="subTitle" idx="1"/>
          </p:nvPr>
        </p:nvSpPr>
        <p:spPr>
          <a:xfrm>
            <a:off x="1523999" y="4633336"/>
            <a:ext cx="9144000" cy="521067"/>
          </a:xfrm>
        </p:spPr>
        <p:txBody>
          <a:bodyPr>
            <a:normAutofit/>
          </a:bodyPr>
          <a:lstStyle/>
          <a:p>
            <a:r>
              <a:rPr lang="en-US" sz="2800" dirty="0"/>
              <a:t>NASA’s Goddard Space Flight Center</a:t>
            </a:r>
          </a:p>
        </p:txBody>
      </p:sp>
      <p:pic>
        <p:nvPicPr>
          <p:cNvPr id="4" name="LROlogotransparent.psd" descr="LROlogotransparent.psd">
            <a:extLst>
              <a:ext uri="{FF2B5EF4-FFF2-40B4-BE49-F238E27FC236}">
                <a16:creationId xmlns:a16="http://schemas.microsoft.com/office/drawing/2014/main" id="{B55098DC-D39D-4E4E-8ACD-C92EF4D10539}"/>
              </a:ext>
            </a:extLst>
          </p:cNvPr>
          <p:cNvPicPr>
            <a:picLocks noChangeAspect="1"/>
          </p:cNvPicPr>
          <p:nvPr/>
        </p:nvPicPr>
        <p:blipFill>
          <a:blip r:embed="rId4"/>
          <a:stretch>
            <a:fillRect/>
          </a:stretch>
        </p:blipFill>
        <p:spPr>
          <a:xfrm>
            <a:off x="10557600" y="5324854"/>
            <a:ext cx="1421875" cy="1355912"/>
          </a:xfrm>
          <a:prstGeom prst="rect">
            <a:avLst/>
          </a:prstGeom>
          <a:ln w="12700">
            <a:miter lim="400000"/>
          </a:ln>
        </p:spPr>
      </p:pic>
      <p:pic>
        <p:nvPicPr>
          <p:cNvPr id="5" name="Picture 4" descr="NASA Logo" title="NASA Logo">
            <a:extLst>
              <a:ext uri="{FF2B5EF4-FFF2-40B4-BE49-F238E27FC236}">
                <a16:creationId xmlns:a16="http://schemas.microsoft.com/office/drawing/2014/main" id="{243789C2-73F7-4E3C-91D3-437A830E2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0" y="177234"/>
            <a:ext cx="1369065" cy="1133856"/>
          </a:xfrm>
          <a:prstGeom prst="rect">
            <a:avLst/>
          </a:prstGeom>
        </p:spPr>
      </p:pic>
    </p:spTree>
    <p:extLst>
      <p:ext uri="{BB962C8B-B14F-4D97-AF65-F5344CB8AC3E}">
        <p14:creationId xmlns:p14="http://schemas.microsoft.com/office/powerpoint/2010/main" val="221008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36" y="398614"/>
            <a:ext cx="9704942" cy="1453799"/>
          </a:xfrm>
        </p:spPr>
        <p:txBody>
          <a:bodyPr vert="horz" lIns="91440" tIns="45720" rIns="91440" bIns="45720" rtlCol="0" anchor="ctr">
            <a:noAutofit/>
          </a:bodyPr>
          <a:lstStyle/>
          <a:p>
            <a:r>
              <a:rPr lang="en-US" sz="5400" dirty="0">
                <a:solidFill>
                  <a:srgbClr val="FFFFFF"/>
                </a:solidFill>
                <a:latin typeface="+mn-lt"/>
              </a:rPr>
              <a:t>LEND: Lunar Exploration Neutron Detector</a:t>
            </a:r>
          </a:p>
        </p:txBody>
      </p:sp>
      <p:grpSp>
        <p:nvGrpSpPr>
          <p:cNvPr id="4" name="Group 3" descr="The Lunar Reconnaissance Orbiter spacecraft with the Lunar Exploration Neutron Detector circled in red.">
            <a:extLst>
              <a:ext uri="{FF2B5EF4-FFF2-40B4-BE49-F238E27FC236}">
                <a16:creationId xmlns:a16="http://schemas.microsoft.com/office/drawing/2014/main" id="{B8D08AB3-78D1-4839-BA2F-15FF9BEE81A1}"/>
              </a:ext>
            </a:extLst>
          </p:cNvPr>
          <p:cNvGrpSpPr/>
          <p:nvPr/>
        </p:nvGrpSpPr>
        <p:grpSpPr>
          <a:xfrm>
            <a:off x="6170418" y="1752600"/>
            <a:ext cx="7994650" cy="5105400"/>
            <a:chOff x="6170418" y="1752600"/>
            <a:chExt cx="7994650" cy="5105400"/>
          </a:xfrm>
        </p:grpSpPr>
        <p:pic>
          <p:nvPicPr>
            <p:cNvPr id="8" name="Content Placeholder 3" descr="LROspacecraft_full_MD_web.png"/>
            <p:cNvPicPr>
              <a:picLocks noChangeAspect="1"/>
            </p:cNvPicPr>
            <p:nvPr/>
          </p:nvPicPr>
          <p:blipFill>
            <a:blip r:embed="rId3">
              <a:extLst>
                <a:ext uri="{28A0092B-C50C-407E-A947-70E740481C1C}">
                  <a14:useLocalDpi xmlns:a14="http://schemas.microsoft.com/office/drawing/2010/main" val="0"/>
                </a:ext>
              </a:extLst>
            </a:blip>
            <a:srcRect l="-67677" r="-67677"/>
            <a:stretch>
              <a:fillRect/>
            </a:stretch>
          </p:blipFill>
          <p:spPr bwMode="auto">
            <a:xfrm>
              <a:off x="6170418" y="1752600"/>
              <a:ext cx="7994650" cy="5105400"/>
            </a:xfrm>
            <a:prstGeom prst="rect">
              <a:avLst/>
            </a:prstGeom>
          </p:spPr>
        </p:pic>
        <p:sp>
          <p:nvSpPr>
            <p:cNvPr id="6" name="Oval 5"/>
            <p:cNvSpPr/>
            <p:nvPr/>
          </p:nvSpPr>
          <p:spPr>
            <a:xfrm>
              <a:off x="9956746" y="5060212"/>
              <a:ext cx="732082" cy="67227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grpSp>
      <p:sp>
        <p:nvSpPr>
          <p:cNvPr id="7" name="TextBox 6"/>
          <p:cNvSpPr txBox="1"/>
          <p:nvPr/>
        </p:nvSpPr>
        <p:spPr>
          <a:xfrm>
            <a:off x="377581" y="3228082"/>
            <a:ext cx="4633193" cy="1832130"/>
          </a:xfrm>
          <a:prstGeom prst="rect">
            <a:avLst/>
          </a:prstGeom>
        </p:spPr>
        <p:txBody>
          <a:bodyPr vert="horz" lIns="91440" tIns="45720" rIns="91440" bIns="45720" rtlCol="0">
            <a:normAutofit/>
          </a:bodyPr>
          <a:lstStyle>
            <a:defPPr>
              <a:defRPr lang="en-US"/>
            </a:defPPr>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Measures the flux of neutrons from the Moon</a:t>
            </a:r>
          </a:p>
          <a:p>
            <a:r>
              <a:rPr lang="en-US" dirty="0"/>
              <a:t>Identifies potential ice deposits</a:t>
            </a:r>
          </a:p>
          <a:p>
            <a:endParaRPr lang="en-US" dirty="0"/>
          </a:p>
        </p:txBody>
      </p:sp>
      <p:pic>
        <p:nvPicPr>
          <p:cNvPr id="3" name="Picture 2" descr="The Lunar Exploration Neutron Detector on display."/>
          <p:cNvPicPr>
            <a:picLocks noChangeAspect="1"/>
          </p:cNvPicPr>
          <p:nvPr/>
        </p:nvPicPr>
        <p:blipFill>
          <a:blip r:embed="rId4"/>
          <a:stretch>
            <a:fillRect/>
          </a:stretch>
        </p:blipFill>
        <p:spPr>
          <a:xfrm>
            <a:off x="4802129" y="2892287"/>
            <a:ext cx="3261453" cy="3966907"/>
          </a:xfrm>
          <a:prstGeom prst="rect">
            <a:avLst/>
          </a:prstGeom>
        </p:spPr>
      </p:pic>
    </p:spTree>
    <p:extLst>
      <p:ext uri="{BB962C8B-B14F-4D97-AF65-F5344CB8AC3E}">
        <p14:creationId xmlns:p14="http://schemas.microsoft.com/office/powerpoint/2010/main" val="2353769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191078"/>
            <a:ext cx="11042374" cy="1458818"/>
          </a:xfrm>
        </p:spPr>
        <p:txBody>
          <a:bodyPr vert="horz" lIns="91440" tIns="45720" rIns="91440" bIns="45720" rtlCol="0" anchor="ctr">
            <a:noAutofit/>
          </a:bodyPr>
          <a:lstStyle/>
          <a:p>
            <a:r>
              <a:rPr lang="en-US" sz="5400" dirty="0" err="1">
                <a:solidFill>
                  <a:srgbClr val="FFFFFF"/>
                </a:solidFill>
                <a:latin typeface="+mn-lt"/>
              </a:rPr>
              <a:t>CRaTER</a:t>
            </a:r>
            <a:r>
              <a:rPr lang="en-US" sz="5400" dirty="0">
                <a:solidFill>
                  <a:srgbClr val="FFFFFF"/>
                </a:solidFill>
                <a:latin typeface="+mn-lt"/>
              </a:rPr>
              <a:t>: Cosmic Ray Telescope for the Effects of Radiation</a:t>
            </a:r>
          </a:p>
        </p:txBody>
      </p:sp>
      <p:grpSp>
        <p:nvGrpSpPr>
          <p:cNvPr id="4" name="Group 3" descr="The Lunar Reconnaissance Orbiter spacecraft with the Cosmic Ray Telescope for the Effects of Radiation instrument circled in red.">
            <a:extLst>
              <a:ext uri="{FF2B5EF4-FFF2-40B4-BE49-F238E27FC236}">
                <a16:creationId xmlns:a16="http://schemas.microsoft.com/office/drawing/2014/main" id="{DCD62BCA-1A43-413C-9E08-5FF0C74C1BB5}"/>
              </a:ext>
            </a:extLst>
          </p:cNvPr>
          <p:cNvGrpSpPr/>
          <p:nvPr/>
        </p:nvGrpSpPr>
        <p:grpSpPr>
          <a:xfrm>
            <a:off x="5599573" y="1442720"/>
            <a:ext cx="8491077" cy="5422419"/>
            <a:chOff x="5599573" y="1442720"/>
            <a:chExt cx="8491077" cy="5422419"/>
          </a:xfrm>
        </p:grpSpPr>
        <p:pic>
          <p:nvPicPr>
            <p:cNvPr id="8" name="Content Placeholder 3" descr="LROspacecraft_full_MD_web.png"/>
            <p:cNvPicPr>
              <a:picLocks noChangeAspect="1"/>
            </p:cNvPicPr>
            <p:nvPr/>
          </p:nvPicPr>
          <p:blipFill>
            <a:blip r:embed="rId3">
              <a:extLst>
                <a:ext uri="{28A0092B-C50C-407E-A947-70E740481C1C}">
                  <a14:useLocalDpi xmlns:a14="http://schemas.microsoft.com/office/drawing/2010/main" val="0"/>
                </a:ext>
              </a:extLst>
            </a:blip>
            <a:srcRect l="-67677" r="-67677"/>
            <a:stretch>
              <a:fillRect/>
            </a:stretch>
          </p:blipFill>
          <p:spPr bwMode="auto">
            <a:xfrm>
              <a:off x="5599573" y="1442720"/>
              <a:ext cx="8491077" cy="5422419"/>
            </a:xfrm>
            <a:prstGeom prst="rect">
              <a:avLst/>
            </a:prstGeom>
          </p:spPr>
        </p:pic>
        <p:sp>
          <p:nvSpPr>
            <p:cNvPr id="6" name="Oval 5"/>
            <p:cNvSpPr/>
            <p:nvPr/>
          </p:nvSpPr>
          <p:spPr>
            <a:xfrm>
              <a:off x="9808854" y="1540554"/>
              <a:ext cx="732082" cy="67227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grpSp>
      <p:sp>
        <p:nvSpPr>
          <p:cNvPr id="7" name="TextBox 6"/>
          <p:cNvSpPr txBox="1"/>
          <p:nvPr/>
        </p:nvSpPr>
        <p:spPr>
          <a:xfrm>
            <a:off x="645140" y="2137680"/>
            <a:ext cx="7912452" cy="1996998"/>
          </a:xfrm>
          <a:prstGeom prst="rect">
            <a:avLst/>
          </a:prstGeom>
        </p:spPr>
        <p:txBody>
          <a:bodyPr vert="horz" lIns="91440" tIns="45720" rIns="91440" bIns="45720" rtlCol="0">
            <a:normAutofit/>
          </a:bodyPr>
          <a:lstStyle>
            <a:defPPr>
              <a:defRPr lang="en-US"/>
            </a:defPPr>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Measures incoming radiation (solar, cosmic background, and reflected lunar radiation)</a:t>
            </a:r>
          </a:p>
          <a:p>
            <a:r>
              <a:rPr lang="en-US" dirty="0"/>
              <a:t>Contains a human Tissue Equivalent Plastic to assess biological impacts of radiation</a:t>
            </a:r>
          </a:p>
          <a:p>
            <a:endParaRPr lang="en-US" dirty="0"/>
          </a:p>
        </p:txBody>
      </p:sp>
      <p:pic>
        <p:nvPicPr>
          <p:cNvPr id="3" name="Picture 2" descr="The Cosmic Ray Telescope for the Effects of Radiation instrument on display."/>
          <p:cNvPicPr>
            <a:picLocks noChangeAspect="1"/>
          </p:cNvPicPr>
          <p:nvPr/>
        </p:nvPicPr>
        <p:blipFill>
          <a:blip r:embed="rId4"/>
          <a:stretch>
            <a:fillRect/>
          </a:stretch>
        </p:blipFill>
        <p:spPr>
          <a:xfrm>
            <a:off x="4022910" y="4134678"/>
            <a:ext cx="3631096" cy="2723322"/>
          </a:xfrm>
          <a:prstGeom prst="rect">
            <a:avLst/>
          </a:prstGeom>
          <a:ln>
            <a:solidFill>
              <a:schemeClr val="bg1"/>
            </a:solidFill>
          </a:ln>
        </p:spPr>
      </p:pic>
    </p:spTree>
    <p:extLst>
      <p:ext uri="{BB962C8B-B14F-4D97-AF65-F5344CB8AC3E}">
        <p14:creationId xmlns:p14="http://schemas.microsoft.com/office/powerpoint/2010/main" val="360056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Mini-RF Technology Demonstration on display."/>
          <p:cNvPicPr>
            <a:picLocks noChangeAspect="1"/>
          </p:cNvPicPr>
          <p:nvPr/>
        </p:nvPicPr>
        <p:blipFill>
          <a:blip r:embed="rId3"/>
          <a:stretch>
            <a:fillRect/>
          </a:stretch>
        </p:blipFill>
        <p:spPr>
          <a:xfrm>
            <a:off x="5374239" y="4293704"/>
            <a:ext cx="3414952" cy="2564296"/>
          </a:xfrm>
          <a:prstGeom prst="rect">
            <a:avLst/>
          </a:prstGeom>
        </p:spPr>
      </p:pic>
      <p:sp>
        <p:nvSpPr>
          <p:cNvPr id="2" name="Title 1"/>
          <p:cNvSpPr>
            <a:spLocks noGrp="1"/>
          </p:cNvSpPr>
          <p:nvPr>
            <p:ph type="title"/>
          </p:nvPr>
        </p:nvSpPr>
        <p:spPr>
          <a:xfrm>
            <a:off x="499232" y="277840"/>
            <a:ext cx="10045148" cy="1143000"/>
          </a:xfrm>
        </p:spPr>
        <p:txBody>
          <a:bodyPr vert="horz" lIns="91440" tIns="45720" rIns="91440" bIns="45720" rtlCol="0" anchor="ctr">
            <a:noAutofit/>
          </a:bodyPr>
          <a:lstStyle/>
          <a:p>
            <a:r>
              <a:rPr lang="en-US" sz="5400" dirty="0">
                <a:solidFill>
                  <a:srgbClr val="FFFFFF"/>
                </a:solidFill>
                <a:latin typeface="+mn-lt"/>
              </a:rPr>
              <a:t>Mini-RF Technology Demonstration</a:t>
            </a:r>
          </a:p>
        </p:txBody>
      </p:sp>
      <p:grpSp>
        <p:nvGrpSpPr>
          <p:cNvPr id="4" name="Group 3" descr="The Lunar Reconnaissance Orbiter spacecraft with the Mini-RF technology demonstration circled in red.">
            <a:extLst>
              <a:ext uri="{FF2B5EF4-FFF2-40B4-BE49-F238E27FC236}">
                <a16:creationId xmlns:a16="http://schemas.microsoft.com/office/drawing/2014/main" id="{E31C31D5-9EEA-4B8F-A35D-A904E5F29BAE}"/>
              </a:ext>
            </a:extLst>
          </p:cNvPr>
          <p:cNvGrpSpPr/>
          <p:nvPr/>
        </p:nvGrpSpPr>
        <p:grpSpPr>
          <a:xfrm>
            <a:off x="6501578" y="1752600"/>
            <a:ext cx="7994650" cy="5105400"/>
            <a:chOff x="6501578" y="1752600"/>
            <a:chExt cx="7994650" cy="5105400"/>
          </a:xfrm>
        </p:grpSpPr>
        <p:pic>
          <p:nvPicPr>
            <p:cNvPr id="8" name="Content Placeholder 3" descr="LROspacecraft_full_MD_web.png"/>
            <p:cNvPicPr>
              <a:picLocks noChangeAspect="1"/>
            </p:cNvPicPr>
            <p:nvPr/>
          </p:nvPicPr>
          <p:blipFill>
            <a:blip r:embed="rId4">
              <a:extLst>
                <a:ext uri="{28A0092B-C50C-407E-A947-70E740481C1C}">
                  <a14:useLocalDpi xmlns:a14="http://schemas.microsoft.com/office/drawing/2010/main" val="0"/>
                </a:ext>
              </a:extLst>
            </a:blip>
            <a:srcRect l="-67677" r="-67677"/>
            <a:stretch>
              <a:fillRect/>
            </a:stretch>
          </p:blipFill>
          <p:spPr bwMode="auto">
            <a:xfrm>
              <a:off x="6501578" y="1752600"/>
              <a:ext cx="7994650" cy="5105400"/>
            </a:xfrm>
            <a:prstGeom prst="rect">
              <a:avLst/>
            </a:prstGeom>
          </p:spPr>
        </p:pic>
        <p:sp>
          <p:nvSpPr>
            <p:cNvPr id="6" name="Oval 5"/>
            <p:cNvSpPr/>
            <p:nvPr/>
          </p:nvSpPr>
          <p:spPr>
            <a:xfrm>
              <a:off x="10742559" y="2912066"/>
              <a:ext cx="1442345" cy="285374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grpSp>
      <p:sp>
        <p:nvSpPr>
          <p:cNvPr id="7" name="TextBox 6"/>
          <p:cNvSpPr txBox="1"/>
          <p:nvPr/>
        </p:nvSpPr>
        <p:spPr>
          <a:xfrm>
            <a:off x="655702" y="2564296"/>
            <a:ext cx="7483707" cy="2345846"/>
          </a:xfrm>
          <a:prstGeom prst="rect">
            <a:avLst/>
          </a:prstGeom>
        </p:spPr>
        <p:txBody>
          <a:bodyPr vert="horz" lIns="91440" tIns="45720" rIns="91440" bIns="45720" rtlCol="0">
            <a:normAutofit/>
          </a:bodyPr>
          <a:lstStyle>
            <a:defPPr>
              <a:defRPr lang="en-US"/>
            </a:defPPr>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Measures reflectivity using X and S band radar</a:t>
            </a:r>
          </a:p>
          <a:p>
            <a:r>
              <a:rPr lang="en-US" dirty="0"/>
              <a:t>Can identify likely ice deposits</a:t>
            </a:r>
          </a:p>
          <a:p>
            <a:r>
              <a:rPr lang="en-US" dirty="0"/>
              <a:t>Can “see” beneath the surface</a:t>
            </a:r>
          </a:p>
          <a:p>
            <a:r>
              <a:rPr lang="en-US" dirty="0"/>
              <a:t>Supplements visible imagery</a:t>
            </a:r>
          </a:p>
        </p:txBody>
      </p:sp>
    </p:spTree>
    <p:extLst>
      <p:ext uri="{BB962C8B-B14F-4D97-AF65-F5344CB8AC3E}">
        <p14:creationId xmlns:p14="http://schemas.microsoft.com/office/powerpoint/2010/main" val="349103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entral peaks of a lunar crater rise above the shadowy crater floor.">
            <a:extLst>
              <a:ext uri="{FF2B5EF4-FFF2-40B4-BE49-F238E27FC236}">
                <a16:creationId xmlns:a16="http://schemas.microsoft.com/office/drawing/2014/main" id="{849A9681-51A4-4761-9F0E-143FF7D48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55" b="4203"/>
          <a:stretch/>
        </p:blipFill>
        <p:spPr bwMode="auto">
          <a:xfrm>
            <a:off x="3676765" y="0"/>
            <a:ext cx="8017565" cy="68382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69131" y="2790411"/>
            <a:ext cx="6527408" cy="1277178"/>
          </a:xfrm>
        </p:spPr>
        <p:txBody>
          <a:bodyPr>
            <a:noAutofit/>
          </a:bodyPr>
          <a:lstStyle/>
          <a:p>
            <a:r>
              <a:rPr lang="en-US" sz="7200" dirty="0">
                <a:latin typeface="+mn-lt"/>
              </a:rPr>
              <a:t>Science Results</a:t>
            </a:r>
          </a:p>
        </p:txBody>
      </p:sp>
    </p:spTree>
    <p:extLst>
      <p:ext uri="{BB962C8B-B14F-4D97-AF65-F5344CB8AC3E}">
        <p14:creationId xmlns:p14="http://schemas.microsoft.com/office/powerpoint/2010/main" val="2701576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D01A-6866-4F1D-8F2B-97B285AEEF53}"/>
              </a:ext>
            </a:extLst>
          </p:cNvPr>
          <p:cNvSpPr>
            <a:spLocks noGrp="1"/>
          </p:cNvSpPr>
          <p:nvPr>
            <p:ph type="title"/>
          </p:nvPr>
        </p:nvSpPr>
        <p:spPr>
          <a:xfrm>
            <a:off x="866441" y="347696"/>
            <a:ext cx="10515600" cy="889686"/>
          </a:xfrm>
        </p:spPr>
        <p:txBody>
          <a:bodyPr vert="horz" lIns="91440" tIns="45720" rIns="91440" bIns="45720" rtlCol="0" anchor="b">
            <a:normAutofit/>
          </a:bodyPr>
          <a:lstStyle/>
          <a:p>
            <a:r>
              <a:rPr lang="en-US" dirty="0">
                <a:solidFill>
                  <a:schemeClr val="bg1"/>
                </a:solidFill>
                <a:latin typeface="+mn-lt"/>
              </a:rPr>
              <a:t>Near and Far Side Images of the Moon</a:t>
            </a:r>
          </a:p>
        </p:txBody>
      </p:sp>
      <p:pic>
        <p:nvPicPr>
          <p:cNvPr id="3" name="Picture 1" descr="The near side of the Moon as viewed by the Lunar Reconnaissance Orbiter Camera."/>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29" y="422966"/>
            <a:ext cx="6052786" cy="6052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The far side of the Moon as viewed by the Lunar Reconnaissance Orbiter Camera."/>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24241" y="452945"/>
            <a:ext cx="6022807" cy="6022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4D6261E-D8A5-4228-808B-5CE653102583}"/>
              </a:ext>
            </a:extLst>
          </p:cNvPr>
          <p:cNvSpPr/>
          <p:nvPr/>
        </p:nvSpPr>
        <p:spPr>
          <a:xfrm>
            <a:off x="10992679" y="6581001"/>
            <a:ext cx="139525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white"/>
                </a:solidFill>
                <a:effectLst/>
                <a:uLnTx/>
                <a:uFillTx/>
                <a:ea typeface="+mn-ea"/>
                <a:cs typeface="+mn-cs"/>
              </a:rPr>
              <a:t>NASA/GSFC/ASU</a:t>
            </a:r>
            <a:endParaRPr kumimoji="0" lang="en-US" sz="1200" b="0" i="0" u="none" strike="noStrike" kern="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444268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4132-621A-45BB-A3BA-6C90CEBEC319}"/>
              </a:ext>
            </a:extLst>
          </p:cNvPr>
          <p:cNvSpPr>
            <a:spLocks noGrp="1"/>
          </p:cNvSpPr>
          <p:nvPr>
            <p:ph type="title"/>
          </p:nvPr>
        </p:nvSpPr>
        <p:spPr/>
        <p:txBody>
          <a:bodyPr/>
          <a:lstStyle/>
          <a:p>
            <a:r>
              <a:rPr lang="en-US" dirty="0">
                <a:solidFill>
                  <a:schemeClr val="bg1"/>
                </a:solidFill>
              </a:rPr>
              <a:t>Topographic Map of the Moon</a:t>
            </a:r>
          </a:p>
        </p:txBody>
      </p:sp>
      <p:pic>
        <p:nvPicPr>
          <p:cNvPr id="4" name="Picture 3" descr="A topographic view of the far side of the Moon."/>
          <p:cNvPicPr>
            <a:picLocks noChangeAspect="1"/>
          </p:cNvPicPr>
          <p:nvPr/>
        </p:nvPicPr>
        <p:blipFill>
          <a:blip r:embed="rId3"/>
          <a:stretch>
            <a:fillRect/>
          </a:stretch>
        </p:blipFill>
        <p:spPr>
          <a:xfrm>
            <a:off x="2673439" y="-1"/>
            <a:ext cx="6858001" cy="6858001"/>
          </a:xfrm>
          <a:prstGeom prst="rect">
            <a:avLst/>
          </a:prstGeom>
          <a:ln>
            <a:noFill/>
          </a:ln>
        </p:spPr>
      </p:pic>
      <p:sp>
        <p:nvSpPr>
          <p:cNvPr id="9" name="Rectangle 8">
            <a:extLst>
              <a:ext uri="{FF2B5EF4-FFF2-40B4-BE49-F238E27FC236}">
                <a16:creationId xmlns:a16="http://schemas.microsoft.com/office/drawing/2014/main" id="{D6BA0ACA-B92A-4927-933A-DF5CD9ABDA59}"/>
              </a:ext>
            </a:extLst>
          </p:cNvPr>
          <p:cNvSpPr/>
          <p:nvPr/>
        </p:nvSpPr>
        <p:spPr>
          <a:xfrm>
            <a:off x="9651999" y="6507585"/>
            <a:ext cx="157921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NASA/GSFC/DLR/ASU</a:t>
            </a:r>
          </a:p>
        </p:txBody>
      </p:sp>
    </p:spTree>
    <p:extLst>
      <p:ext uri="{BB962C8B-B14F-4D97-AF65-F5344CB8AC3E}">
        <p14:creationId xmlns:p14="http://schemas.microsoft.com/office/powerpoint/2010/main" val="218815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42627D-5272-4654-9AF6-E1002F262EC3}"/>
              </a:ext>
            </a:extLst>
          </p:cNvPr>
          <p:cNvSpPr txBox="1">
            <a:spLocks noGrp="1"/>
          </p:cNvSpPr>
          <p:nvPr>
            <p:ph type="title" idx="4294967295"/>
          </p:nvPr>
        </p:nvSpPr>
        <p:spPr>
          <a:xfrm>
            <a:off x="390836" y="510089"/>
            <a:ext cx="9505951" cy="76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Shrinking</a:t>
            </a:r>
            <a:r>
              <a:rPr kumimoji="0" lang="en-US" sz="5400" b="0" i="0" u="none" strike="noStrike" kern="1200" cap="none" spc="0" normalizeH="0" baseline="0" noProof="0" dirty="0">
                <a:ln w="6350">
                  <a:noFill/>
                </a:ln>
                <a:solidFill>
                  <a:schemeClr val="tx1"/>
                </a:solidFill>
                <a:effectLst/>
                <a:uLnTx/>
                <a:uFillTx/>
                <a:latin typeface="+mn-lt"/>
                <a:ea typeface="+mj-ea"/>
                <a:cs typeface="+mj-cs"/>
              </a:rPr>
              <a:t> Moon</a:t>
            </a:r>
          </a:p>
        </p:txBody>
      </p:sp>
      <p:grpSp>
        <p:nvGrpSpPr>
          <p:cNvPr id="7" name="Group 6" descr="A fault scarp cut across and deformed several small diameter impact craters on the Moon. This is evidence that the Moon is shrinking." title="Shrinking Moon">
            <a:extLst>
              <a:ext uri="{FF2B5EF4-FFF2-40B4-BE49-F238E27FC236}">
                <a16:creationId xmlns:a16="http://schemas.microsoft.com/office/drawing/2014/main" id="{0DFD71C7-D684-448B-B8F6-0DFF09478B5B}"/>
              </a:ext>
            </a:extLst>
          </p:cNvPr>
          <p:cNvGrpSpPr/>
          <p:nvPr/>
        </p:nvGrpSpPr>
        <p:grpSpPr>
          <a:xfrm>
            <a:off x="1265809" y="173349"/>
            <a:ext cx="9660383" cy="6511302"/>
            <a:chOff x="3278804" y="1264484"/>
            <a:chExt cx="8314476" cy="5604132"/>
          </a:xfrm>
        </p:grpSpPr>
        <p:pic>
          <p:nvPicPr>
            <p:cNvPr id="5" name="Picture 4" descr="A picture containing photo, building&#10;&#10;Description automatically generated">
              <a:extLst>
                <a:ext uri="{FF2B5EF4-FFF2-40B4-BE49-F238E27FC236}">
                  <a16:creationId xmlns:a16="http://schemas.microsoft.com/office/drawing/2014/main" id="{6FC4F6BF-E1E2-4F7A-996B-C81FF0D44C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6499"/>
            <a:stretch/>
          </p:blipFill>
          <p:spPr>
            <a:xfrm>
              <a:off x="7976477" y="1264484"/>
              <a:ext cx="3616803" cy="5604132"/>
            </a:xfrm>
            <a:prstGeom prst="rect">
              <a:avLst/>
            </a:prstGeom>
          </p:spPr>
        </p:pic>
        <p:pic>
          <p:nvPicPr>
            <p:cNvPr id="14" name="Picture 13" descr="A picture containing photo, building&#10;&#10;Description automatically generated">
              <a:extLst>
                <a:ext uri="{FF2B5EF4-FFF2-40B4-BE49-F238E27FC236}">
                  <a16:creationId xmlns:a16="http://schemas.microsoft.com/office/drawing/2014/main" id="{CEF36E1C-454D-4C3F-85D4-23E5D3BCB35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21615" r="44935" b="22385"/>
            <a:stretch/>
          </p:blipFill>
          <p:spPr>
            <a:xfrm>
              <a:off x="3278804" y="2474233"/>
              <a:ext cx="4578334" cy="3138291"/>
            </a:xfrm>
            <a:prstGeom prst="rect">
              <a:avLst/>
            </a:prstGeom>
          </p:spPr>
        </p:pic>
      </p:grpSp>
      <p:sp>
        <p:nvSpPr>
          <p:cNvPr id="9" name="Rectangle 8">
            <a:extLst>
              <a:ext uri="{FF2B5EF4-FFF2-40B4-BE49-F238E27FC236}">
                <a16:creationId xmlns:a16="http://schemas.microsoft.com/office/drawing/2014/main" id="{23E26A5C-8490-487D-AA05-9830CF43A28C}"/>
              </a:ext>
            </a:extLst>
          </p:cNvPr>
          <p:cNvSpPr/>
          <p:nvPr/>
        </p:nvSpPr>
        <p:spPr>
          <a:xfrm>
            <a:off x="10926192" y="6272681"/>
            <a:ext cx="1313829" cy="461665"/>
          </a:xfrm>
          <a:prstGeom prst="rect">
            <a:avLst/>
          </a:prstGeom>
        </p:spPr>
        <p:txBody>
          <a:bodyPr wrap="square">
            <a:spAutoFit/>
          </a:bodyPr>
          <a:lstStyle/>
          <a:p>
            <a:pPr defTabSz="914400"/>
            <a:r>
              <a:rPr lang="en-US" sz="1200" kern="0" dirty="0">
                <a:solidFill>
                  <a:prstClr val="white"/>
                </a:solidFill>
              </a:rPr>
              <a:t>NASA/GSFC/ASU/Smithsonian</a:t>
            </a:r>
          </a:p>
        </p:txBody>
      </p:sp>
    </p:spTree>
    <p:extLst>
      <p:ext uri="{BB962C8B-B14F-4D97-AF65-F5344CB8AC3E}">
        <p14:creationId xmlns:p14="http://schemas.microsoft.com/office/powerpoint/2010/main" val="2290469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E77285-708C-47A1-9F2A-36948847973D}"/>
              </a:ext>
            </a:extLst>
          </p:cNvPr>
          <p:cNvSpPr txBox="1">
            <a:spLocks noGrp="1"/>
          </p:cNvSpPr>
          <p:nvPr>
            <p:ph type="title" idx="4294967295"/>
          </p:nvPr>
        </p:nvSpPr>
        <p:spPr>
          <a:xfrm>
            <a:off x="390836" y="510089"/>
            <a:ext cx="9505951" cy="76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j-ea"/>
                <a:cs typeface="+mj-cs"/>
              </a:rPr>
              <a:t>Shrinking</a:t>
            </a:r>
            <a:r>
              <a:rPr kumimoji="0" lang="en-US" sz="5400" b="0" i="0" u="none" strike="noStrike" kern="1200" cap="none" spc="0" normalizeH="0" baseline="0" noProof="0" dirty="0">
                <a:ln w="6350">
                  <a:noFill/>
                </a:ln>
                <a:solidFill>
                  <a:schemeClr val="bg1"/>
                </a:solidFill>
                <a:effectLst/>
                <a:uLnTx/>
                <a:uFillTx/>
                <a:latin typeface="+mn-lt"/>
                <a:ea typeface="+mj-ea"/>
                <a:cs typeface="+mj-cs"/>
              </a:rPr>
              <a:t> Moon</a:t>
            </a:r>
          </a:p>
        </p:txBody>
      </p:sp>
      <p:pic>
        <p:nvPicPr>
          <p:cNvPr id="6" name="Picture 3" descr="An image of the surface of the Moon, with a long curving line showing a lunar fault.">
            <a:extLst>
              <a:ext uri="{FF2B5EF4-FFF2-40B4-BE49-F238E27FC236}">
                <a16:creationId xmlns:a16="http://schemas.microsoft.com/office/drawing/2014/main" id="{783A3446-1143-CF46-A90D-D57E5A7E1604}"/>
              </a:ext>
            </a:extLst>
          </p:cNvPr>
          <p:cNvPicPr>
            <a:picLocks noChangeAspect="1" noChangeArrowheads="1"/>
          </p:cNvPicPr>
          <p:nvPr/>
        </p:nvPicPr>
        <p:blipFill>
          <a:blip r:embed="rId3">
            <a:lum bright="10000" contrast="10000"/>
            <a:extLst>
              <a:ext uri="{28A0092B-C50C-407E-A947-70E740481C1C}">
                <a14:useLocalDpi xmlns:a14="http://schemas.microsoft.com/office/drawing/2010/main"/>
              </a:ext>
            </a:extLst>
          </a:blip>
          <a:srcRect/>
          <a:stretch>
            <a:fillRect/>
          </a:stretch>
        </p:blipFill>
        <p:spPr bwMode="auto">
          <a:xfrm rot="5400000">
            <a:off x="3413506" y="-722191"/>
            <a:ext cx="4166684" cy="1099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An image of the surface of the Moon, with a long curving line showing a lunar fault.">
            <a:extLst>
              <a:ext uri="{FF2B5EF4-FFF2-40B4-BE49-F238E27FC236}">
                <a16:creationId xmlns:a16="http://schemas.microsoft.com/office/drawing/2014/main" id="{C8169D62-0515-5F4E-95B8-70425B26A9F4}"/>
              </a:ext>
            </a:extLst>
          </p:cNvPr>
          <p:cNvPicPr>
            <a:picLocks noChangeAspect="1" noChangeArrowheads="1"/>
          </p:cNvPicPr>
          <p:nvPr/>
        </p:nvPicPr>
        <p:blipFill>
          <a:blip r:embed="rId4">
            <a:lum bright="10000"/>
            <a:extLst>
              <a:ext uri="{28A0092B-C50C-407E-A947-70E740481C1C}">
                <a14:useLocalDpi xmlns:a14="http://schemas.microsoft.com/office/drawing/2010/main"/>
              </a:ext>
            </a:extLst>
          </a:blip>
          <a:srcRect/>
          <a:stretch>
            <a:fillRect/>
          </a:stretch>
        </p:blipFill>
        <p:spPr bwMode="auto">
          <a:xfrm rot="5400000">
            <a:off x="4885874" y="-3408044"/>
            <a:ext cx="3858324" cy="10753928"/>
          </a:xfrm>
          <a:prstGeom prst="rect">
            <a:avLst/>
          </a:prstGeom>
          <a:noFill/>
          <a:ln w="4127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033EC39D-4AAE-45FB-8041-927DE43976A8}"/>
              </a:ext>
            </a:extLst>
          </p:cNvPr>
          <p:cNvSpPr/>
          <p:nvPr/>
        </p:nvSpPr>
        <p:spPr>
          <a:xfrm>
            <a:off x="10992679" y="6581001"/>
            <a:ext cx="139525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white"/>
                </a:solidFill>
                <a:effectLst/>
                <a:uLnTx/>
                <a:uFillTx/>
                <a:ea typeface="+mn-ea"/>
                <a:cs typeface="+mn-cs"/>
              </a:rPr>
              <a:t>NASA/GSFC/ASU</a:t>
            </a:r>
            <a:endParaRPr kumimoji="0" lang="en-US" sz="1200" b="0" i="0" u="none" strike="noStrike" kern="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46678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map of the Moon showing different thorium abundances on its surface.">
            <a:extLst>
              <a:ext uri="{FF2B5EF4-FFF2-40B4-BE49-F238E27FC236}">
                <a16:creationId xmlns:a16="http://schemas.microsoft.com/office/drawing/2014/main" id="{00549C24-B184-42F0-9574-E4A7BD7D39C4}"/>
              </a:ext>
            </a:extLst>
          </p:cNvPr>
          <p:cNvPicPr>
            <a:picLocks noChangeAspect="1"/>
          </p:cNvPicPr>
          <p:nvPr/>
        </p:nvPicPr>
        <p:blipFill rotWithShape="1">
          <a:blip r:embed="rId3"/>
          <a:srcRect l="26587" t="18818" r="23086" b="34187"/>
          <a:stretch/>
        </p:blipFill>
        <p:spPr>
          <a:xfrm>
            <a:off x="5482" y="-2876"/>
            <a:ext cx="12204389" cy="6860039"/>
          </a:xfrm>
          <a:prstGeom prst="rect">
            <a:avLst/>
          </a:prstGeom>
        </p:spPr>
      </p:pic>
      <p:sp>
        <p:nvSpPr>
          <p:cNvPr id="7" name="Title 1">
            <a:extLst>
              <a:ext uri="{FF2B5EF4-FFF2-40B4-BE49-F238E27FC236}">
                <a16:creationId xmlns:a16="http://schemas.microsoft.com/office/drawing/2014/main" id="{5BD6BC4E-5F52-4F93-B3AA-218CCB445722}"/>
              </a:ext>
            </a:extLst>
          </p:cNvPr>
          <p:cNvSpPr txBox="1">
            <a:spLocks noGrp="1"/>
          </p:cNvSpPr>
          <p:nvPr>
            <p:ph type="title" idx="4294967295"/>
          </p:nvPr>
        </p:nvSpPr>
        <p:spPr>
          <a:xfrm>
            <a:off x="1246430" y="236538"/>
            <a:ext cx="9699141" cy="1420812"/>
          </a:xfrm>
          <a:prstGeom prst="rect">
            <a:avLst/>
          </a:prstGeom>
          <a:solidFill>
            <a:srgbClr val="000000">
              <a:alpha val="50196"/>
            </a:srgbClr>
          </a:solidFill>
        </p:spPr>
        <p:txBody>
          <a:bodyPr vert="horz" lIns="91440" tIns="45720" rIns="91440" bIns="45720" rtlCol="0" anchor="ctr">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r>
              <a:rPr lang="en-US" sz="5400" dirty="0">
                <a:latin typeface="+mn-lt"/>
              </a:rPr>
              <a:t>Likely Locations of Early Molten Moon’s Deep Secrets</a:t>
            </a:r>
          </a:p>
        </p:txBody>
      </p:sp>
      <p:sp>
        <p:nvSpPr>
          <p:cNvPr id="4" name="TextBox 3">
            <a:extLst>
              <a:ext uri="{FF2B5EF4-FFF2-40B4-BE49-F238E27FC236}">
                <a16:creationId xmlns:a16="http://schemas.microsoft.com/office/drawing/2014/main" id="{6E091D15-15C9-4452-845D-C7FF1C409450}"/>
              </a:ext>
            </a:extLst>
          </p:cNvPr>
          <p:cNvSpPr txBox="1"/>
          <p:nvPr/>
        </p:nvSpPr>
        <p:spPr>
          <a:xfrm>
            <a:off x="9452376" y="6580164"/>
            <a:ext cx="3206662" cy="276999"/>
          </a:xfrm>
          <a:prstGeom prst="rect">
            <a:avLst/>
          </a:prstGeom>
          <a:noFill/>
        </p:spPr>
        <p:txBody>
          <a:bodyPr wrap="square" rtlCol="0">
            <a:spAutoFit/>
          </a:bodyPr>
          <a:lstStyle/>
          <a:p>
            <a:pPr lvl="0" defTabSz="609585">
              <a:defRPr/>
            </a:pPr>
            <a:r>
              <a:rPr lang="pt-BR" sz="1200" dirty="0">
                <a:solidFill>
                  <a:prstClr val="white"/>
                </a:solidFill>
                <a:ea typeface="Kozuka Gothic Pr6N L" pitchFamily="34" charset="-128"/>
              </a:rPr>
              <a:t>NASA/LRO/Lunar Prospector/D. Moriarty </a:t>
            </a:r>
            <a:endParaRPr kumimoji="0" lang="en-US" sz="1200" b="0" i="0" u="none" strike="noStrike" kern="1200" cap="none" spc="0" normalizeH="0" baseline="0" noProof="0" dirty="0">
              <a:ln>
                <a:noFill/>
              </a:ln>
              <a:solidFill>
                <a:prstClr val="white"/>
              </a:solidFill>
              <a:effectLst/>
              <a:uLnTx/>
              <a:uFillTx/>
              <a:ea typeface="Kozuka Gothic Pr6N L" pitchFamily="34" charset="-128"/>
            </a:endParaRPr>
          </a:p>
        </p:txBody>
      </p:sp>
    </p:spTree>
    <p:extLst>
      <p:ext uri="{BB962C8B-B14F-4D97-AF65-F5344CB8AC3E}">
        <p14:creationId xmlns:p14="http://schemas.microsoft.com/office/powerpoint/2010/main" val="60301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3647-79EA-4244-9736-DE04B9AF146D}"/>
              </a:ext>
            </a:extLst>
          </p:cNvPr>
          <p:cNvSpPr>
            <a:spLocks noGrp="1"/>
          </p:cNvSpPr>
          <p:nvPr>
            <p:ph type="ctrTitle"/>
          </p:nvPr>
        </p:nvSpPr>
        <p:spPr>
          <a:xfrm>
            <a:off x="1524000" y="1122363"/>
            <a:ext cx="9144000" cy="965929"/>
          </a:xfrm>
        </p:spPr>
        <p:txBody>
          <a:bodyPr/>
          <a:lstStyle/>
          <a:p>
            <a:r>
              <a:rPr lang="en-US" dirty="0">
                <a:solidFill>
                  <a:schemeClr val="bg1"/>
                </a:solidFill>
              </a:rPr>
              <a:t>North Pole Temperatures</a:t>
            </a:r>
          </a:p>
        </p:txBody>
      </p:sp>
      <p:pic>
        <p:nvPicPr>
          <p:cNvPr id="19" name="Picture 18" descr="A plot of temperature variations at the lunar north pole." title="Lunar North Pole Temperature Variations">
            <a:extLst>
              <a:ext uri="{FF2B5EF4-FFF2-40B4-BE49-F238E27FC236}">
                <a16:creationId xmlns:a16="http://schemas.microsoft.com/office/drawing/2014/main" id="{C9A89D1B-4E30-4CC0-B60C-1D51A12225D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3759" y="10616"/>
            <a:ext cx="10264478" cy="6858000"/>
          </a:xfrm>
          <a:prstGeom prst="rect">
            <a:avLst/>
          </a:prstGeom>
        </p:spPr>
      </p:pic>
      <p:sp>
        <p:nvSpPr>
          <p:cNvPr id="7" name="Rectangle 6">
            <a:extLst>
              <a:ext uri="{FF2B5EF4-FFF2-40B4-BE49-F238E27FC236}">
                <a16:creationId xmlns:a16="http://schemas.microsoft.com/office/drawing/2014/main" id="{11CC24C4-0B31-4E6F-9373-E45CAC61AD07}"/>
              </a:ext>
            </a:extLst>
          </p:cNvPr>
          <p:cNvSpPr/>
          <p:nvPr/>
        </p:nvSpPr>
        <p:spPr>
          <a:xfrm>
            <a:off x="10483918" y="6570385"/>
            <a:ext cx="1318591" cy="276999"/>
          </a:xfrm>
          <a:prstGeom prst="rect">
            <a:avLst/>
          </a:prstGeom>
        </p:spPr>
        <p:txBody>
          <a:bodyPr wrap="square">
            <a:spAutoFit/>
          </a:bodyPr>
          <a:lstStyle/>
          <a:p>
            <a:pPr defTabSz="914400"/>
            <a:r>
              <a:rPr lang="en-US" sz="1200" kern="0" dirty="0">
                <a:solidFill>
                  <a:prstClr val="white"/>
                </a:solidFill>
              </a:rPr>
              <a:t>NASA/GSFC/UCLA </a:t>
            </a:r>
          </a:p>
        </p:txBody>
      </p:sp>
    </p:spTree>
    <p:extLst>
      <p:ext uri="{BB962C8B-B14F-4D97-AF65-F5344CB8AC3E}">
        <p14:creationId xmlns:p14="http://schemas.microsoft.com/office/powerpoint/2010/main" val="348259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e Lunar Reconnaissance Orbiter spacecraft as seen above the Moon's limb, with Earth and stars in the distance."/>
          <p:cNvGrpSpPr/>
          <p:nvPr/>
        </p:nvGrpSpPr>
        <p:grpSpPr>
          <a:xfrm>
            <a:off x="2230837" y="1089052"/>
            <a:ext cx="8170889" cy="5749070"/>
            <a:chOff x="2275138" y="1344245"/>
            <a:chExt cx="7881476" cy="5458373"/>
          </a:xfrm>
        </p:grpSpPr>
        <p:pic>
          <p:nvPicPr>
            <p:cNvPr id="8" name="Picture 2" descr="https://lunar.gsfc.nasa.gov/images/gallery/hi-res/LRO-Print3-with-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38" y="1344245"/>
              <a:ext cx="7641724" cy="545837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852511-0928-4801-B89A-E25C24C8E129}"/>
                </a:ext>
              </a:extLst>
            </p:cNvPr>
            <p:cNvSpPr/>
            <p:nvPr/>
          </p:nvSpPr>
          <p:spPr>
            <a:xfrm>
              <a:off x="7579436" y="6525619"/>
              <a:ext cx="257717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NASA's Scientific Visualization Studio</a:t>
              </a:r>
            </a:p>
          </p:txBody>
        </p:sp>
      </p:grpSp>
      <p:sp>
        <p:nvSpPr>
          <p:cNvPr id="3" name="Title 2">
            <a:extLst>
              <a:ext uri="{FF2B5EF4-FFF2-40B4-BE49-F238E27FC236}">
                <a16:creationId xmlns:a16="http://schemas.microsoft.com/office/drawing/2014/main" id="{A23035A5-C589-4D3D-911C-A78C204E959D}"/>
              </a:ext>
            </a:extLst>
          </p:cNvPr>
          <p:cNvSpPr>
            <a:spLocks noGrp="1"/>
          </p:cNvSpPr>
          <p:nvPr>
            <p:ph type="title"/>
          </p:nvPr>
        </p:nvSpPr>
        <p:spPr>
          <a:xfrm>
            <a:off x="665205" y="365125"/>
            <a:ext cx="10515600" cy="1018832"/>
          </a:xfrm>
        </p:spPr>
        <p:txBody>
          <a:bodyPr/>
          <a:lstStyle/>
          <a:p>
            <a:pPr rtl="0" eaLnBrk="1" fontAlgn="auto" latinLnBrk="0" hangingPunct="1"/>
            <a:r>
              <a:rPr lang="en-US" sz="5400" b="0" i="0" kern="1200" spc="-120" baseline="0" dirty="0">
                <a:ln>
                  <a:noFill/>
                </a:ln>
                <a:solidFill>
                  <a:srgbClr val="FFFFFF"/>
                </a:solidFill>
                <a:effectLst/>
                <a:latin typeface="Calibri" panose="020F0502020204030204" pitchFamily="34" charset="0"/>
                <a:ea typeface="+mn-ea"/>
                <a:cs typeface="+mn-cs"/>
              </a:rPr>
              <a:t>Lunar Reconnaissance Orbiter (LRO)</a:t>
            </a:r>
            <a:endParaRPr lang="en-US" dirty="0">
              <a:effectLst/>
            </a:endParaRPr>
          </a:p>
        </p:txBody>
      </p:sp>
    </p:spTree>
    <p:extLst>
      <p:ext uri="{BB962C8B-B14F-4D97-AF65-F5344CB8AC3E}">
        <p14:creationId xmlns:p14="http://schemas.microsoft.com/office/powerpoint/2010/main" val="877519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the central peak inside Tycho crater, showing a large boulder at the peak's top."/>
          <p:cNvPicPr>
            <a:picLocks noChangeAspect="1"/>
          </p:cNvPicPr>
          <p:nvPr/>
        </p:nvPicPr>
        <p:blipFill rotWithShape="1">
          <a:blip r:embed="rId3">
            <a:extLst>
              <a:ext uri="{28A0092B-C50C-407E-A947-70E740481C1C}">
                <a14:useLocalDpi xmlns:a14="http://schemas.microsoft.com/office/drawing/2010/main" val="0"/>
              </a:ext>
            </a:extLst>
          </a:blip>
          <a:srcRect l="13544" r="25542"/>
          <a:stretch/>
        </p:blipFill>
        <p:spPr bwMode="auto">
          <a:xfrm>
            <a:off x="1524000" y="2517"/>
            <a:ext cx="9090991" cy="685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05641" y="326131"/>
            <a:ext cx="11441802" cy="876504"/>
          </a:xfrm>
          <a:solidFill>
            <a:srgbClr val="000000">
              <a:alpha val="50196"/>
            </a:srgbClr>
          </a:solidFill>
        </p:spPr>
        <p:txBody>
          <a:bodyPr vert="horz" lIns="91440" tIns="45720" rIns="91440" bIns="45720" rtlCol="0" anchor="ctr">
            <a:noAutofit/>
          </a:bodyPr>
          <a:lstStyle/>
          <a:p>
            <a:r>
              <a:rPr lang="en-US" sz="5400" dirty="0">
                <a:latin typeface="+mn-lt"/>
              </a:rPr>
              <a:t>Improvements to Impact Crater Science</a:t>
            </a:r>
          </a:p>
        </p:txBody>
      </p:sp>
      <p:sp>
        <p:nvSpPr>
          <p:cNvPr id="4" name="Rectangle 3">
            <a:extLst>
              <a:ext uri="{FF2B5EF4-FFF2-40B4-BE49-F238E27FC236}">
                <a16:creationId xmlns:a16="http://schemas.microsoft.com/office/drawing/2014/main" id="{11862168-96C1-4E6A-B477-A349CC3C98A0}"/>
              </a:ext>
            </a:extLst>
          </p:cNvPr>
          <p:cNvSpPr/>
          <p:nvPr/>
        </p:nvSpPr>
        <p:spPr>
          <a:xfrm>
            <a:off x="10614991" y="6522577"/>
            <a:ext cx="1318591" cy="276999"/>
          </a:xfrm>
          <a:prstGeom prst="rect">
            <a:avLst/>
          </a:prstGeom>
        </p:spPr>
        <p:txBody>
          <a:bodyPr wrap="square">
            <a:spAutoFit/>
          </a:bodyPr>
          <a:lstStyle/>
          <a:p>
            <a:pPr defTabSz="914400"/>
            <a:r>
              <a:rPr lang="en-US" sz="1200" kern="0" dirty="0">
                <a:solidFill>
                  <a:prstClr val="white"/>
                </a:solidFill>
              </a:rPr>
              <a:t>NASA/GSFC/ASU</a:t>
            </a:r>
          </a:p>
        </p:txBody>
      </p:sp>
    </p:spTree>
    <p:extLst>
      <p:ext uri="{BB962C8B-B14F-4D97-AF65-F5344CB8AC3E}">
        <p14:creationId xmlns:p14="http://schemas.microsoft.com/office/powerpoint/2010/main" val="211194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B534-746B-4150-A2FB-CCB664564A0A}"/>
              </a:ext>
            </a:extLst>
          </p:cNvPr>
          <p:cNvSpPr>
            <a:spLocks noGrp="1"/>
          </p:cNvSpPr>
          <p:nvPr>
            <p:ph type="title"/>
          </p:nvPr>
        </p:nvSpPr>
        <p:spPr/>
        <p:txBody>
          <a:bodyPr/>
          <a:lstStyle/>
          <a:p>
            <a:r>
              <a:rPr lang="en-US" dirty="0">
                <a:solidFill>
                  <a:schemeClr val="bg1"/>
                </a:solidFill>
              </a:rPr>
              <a:t>Large Moon Boulder</a:t>
            </a:r>
          </a:p>
        </p:txBody>
      </p:sp>
      <p:pic>
        <p:nvPicPr>
          <p:cNvPr id="5" name="Picture 4" descr="A boulder sitting on top of a lunar peak. Other smaller rocks are shown surrounding the boulder."/>
          <p:cNvPicPr>
            <a:picLocks noChangeAspect="1"/>
          </p:cNvPicPr>
          <p:nvPr/>
        </p:nvPicPr>
        <p:blipFill>
          <a:blip r:embed="rId3"/>
          <a:stretch>
            <a:fillRect/>
          </a:stretch>
        </p:blipFill>
        <p:spPr>
          <a:xfrm>
            <a:off x="2667000" y="0"/>
            <a:ext cx="6858000" cy="6858000"/>
          </a:xfrm>
          <a:prstGeom prst="rect">
            <a:avLst/>
          </a:prstGeom>
        </p:spPr>
      </p:pic>
      <p:sp>
        <p:nvSpPr>
          <p:cNvPr id="3" name="Rectangle 2">
            <a:extLst>
              <a:ext uri="{FF2B5EF4-FFF2-40B4-BE49-F238E27FC236}">
                <a16:creationId xmlns:a16="http://schemas.microsoft.com/office/drawing/2014/main" id="{444865C6-3BFF-4090-A2A4-BCC800A4EA2C}"/>
              </a:ext>
            </a:extLst>
          </p:cNvPr>
          <p:cNvSpPr/>
          <p:nvPr/>
        </p:nvSpPr>
        <p:spPr>
          <a:xfrm>
            <a:off x="9525000" y="6581001"/>
            <a:ext cx="1318591" cy="276999"/>
          </a:xfrm>
          <a:prstGeom prst="rect">
            <a:avLst/>
          </a:prstGeom>
        </p:spPr>
        <p:txBody>
          <a:bodyPr wrap="square">
            <a:spAutoFit/>
          </a:bodyPr>
          <a:lstStyle/>
          <a:p>
            <a:pPr defTabSz="914400"/>
            <a:r>
              <a:rPr lang="en-US" sz="1200" kern="0" dirty="0">
                <a:solidFill>
                  <a:prstClr val="white"/>
                </a:solidFill>
              </a:rPr>
              <a:t>NASA/GSFC/ASU</a:t>
            </a:r>
          </a:p>
        </p:txBody>
      </p:sp>
    </p:spTree>
    <p:extLst>
      <p:ext uri="{BB962C8B-B14F-4D97-AF65-F5344CB8AC3E}">
        <p14:creationId xmlns:p14="http://schemas.microsoft.com/office/powerpoint/2010/main" val="151934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0D8D69C-B706-45D3-969E-B608F0DD7CD2}"/>
              </a:ext>
            </a:extLst>
          </p:cNvPr>
          <p:cNvSpPr>
            <a:spLocks noGrp="1"/>
          </p:cNvSpPr>
          <p:nvPr>
            <p:ph type="title"/>
          </p:nvPr>
        </p:nvSpPr>
        <p:spPr/>
        <p:txBody>
          <a:bodyPr>
            <a:normAutofit/>
          </a:bodyPr>
          <a:lstStyle/>
          <a:p>
            <a:r>
              <a:rPr lang="en-US" sz="5400" b="0" i="0" kern="1200" dirty="0">
                <a:solidFill>
                  <a:srgbClr val="000000"/>
                </a:solidFill>
                <a:effectLst/>
                <a:latin typeface="+mn-lt"/>
                <a:ea typeface="+mn-ea"/>
                <a:cs typeface="+mn-cs"/>
              </a:rPr>
              <a:t>Chappy Crater </a:t>
            </a:r>
            <a:endParaRPr lang="en-US" sz="5400" dirty="0">
              <a:latin typeface="+mn-lt"/>
            </a:endParaRPr>
          </a:p>
        </p:txBody>
      </p:sp>
      <p:pic>
        <p:nvPicPr>
          <p:cNvPr id="7" name="Picture 6" descr="A close-up image of a lunar crater, with ejecta material radiating outward.">
            <a:extLst>
              <a:ext uri="{FF2B5EF4-FFF2-40B4-BE49-F238E27FC236}">
                <a16:creationId xmlns:a16="http://schemas.microsoft.com/office/drawing/2014/main" id="{B531661A-4AFF-41BE-BDAA-CF8C7B8EAB5E}"/>
              </a:ext>
            </a:extLst>
          </p:cNvPr>
          <p:cNvPicPr>
            <a:picLocks noChangeAspect="1"/>
          </p:cNvPicPr>
          <p:nvPr/>
        </p:nvPicPr>
        <p:blipFill rotWithShape="1">
          <a:blip r:embed="rId3">
            <a:extLst>
              <a:ext uri="{28A0092B-C50C-407E-A947-70E740481C1C}">
                <a14:useLocalDpi xmlns:a14="http://schemas.microsoft.com/office/drawing/2010/main" val="0"/>
              </a:ext>
            </a:extLst>
          </a:blip>
          <a:srcRect t="5385" b="538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4E07797-71EC-47F3-93BE-287D6FD8C664}"/>
              </a:ext>
            </a:extLst>
          </p:cNvPr>
          <p:cNvSpPr/>
          <p:nvPr/>
        </p:nvSpPr>
        <p:spPr>
          <a:xfrm>
            <a:off x="10992679" y="6581001"/>
            <a:ext cx="139525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white"/>
                </a:solidFill>
                <a:effectLst/>
                <a:uLnTx/>
                <a:uFillTx/>
                <a:ea typeface="+mn-ea"/>
                <a:cs typeface="+mn-cs"/>
              </a:rPr>
              <a:t>NASA/GSFC/ASU</a:t>
            </a:r>
            <a:endParaRPr kumimoji="0" lang="en-US" sz="1200" b="0" i="0" u="none" strike="noStrike" kern="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037915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rregular mare patch on the Moon. Its surface is covered in blobs and indentations inside a volcanic crater.">
            <a:extLst>
              <a:ext uri="{FF2B5EF4-FFF2-40B4-BE49-F238E27FC236}">
                <a16:creationId xmlns:a16="http://schemas.microsoft.com/office/drawing/2014/main" id="{3993ADFE-23E0-A046-8E2A-429BB8A33B5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222607" cy="6858000"/>
          </a:xfrm>
          <a:prstGeom prst="rect">
            <a:avLst/>
          </a:prstGeom>
        </p:spPr>
      </p:pic>
      <p:sp>
        <p:nvSpPr>
          <p:cNvPr id="6" name="Rectangle 5">
            <a:extLst>
              <a:ext uri="{FF2B5EF4-FFF2-40B4-BE49-F238E27FC236}">
                <a16:creationId xmlns:a16="http://schemas.microsoft.com/office/drawing/2014/main" id="{104BA5C6-3625-41E4-9C15-749381D8280D}"/>
              </a:ext>
            </a:extLst>
          </p:cNvPr>
          <p:cNvSpPr/>
          <p:nvPr/>
        </p:nvSpPr>
        <p:spPr>
          <a:xfrm>
            <a:off x="11022496" y="6581001"/>
            <a:ext cx="139525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white"/>
                </a:solidFill>
                <a:effectLst/>
                <a:uLnTx/>
                <a:uFillTx/>
                <a:ea typeface="+mn-ea"/>
                <a:cs typeface="+mn-cs"/>
              </a:rPr>
              <a:t>NASA/GSFC/ASU</a:t>
            </a:r>
            <a:endParaRPr kumimoji="0" lang="en-US" sz="1200" b="0" i="0" u="none" strike="noStrike" kern="0" cap="none" spc="0" normalizeH="0" baseline="0" noProof="0" dirty="0">
              <a:ln>
                <a:noFill/>
              </a:ln>
              <a:solidFill>
                <a:prstClr val="white"/>
              </a:solidFill>
              <a:effectLst/>
              <a:uLnTx/>
              <a:uFillTx/>
              <a:ea typeface="+mn-ea"/>
              <a:cs typeface="+mn-cs"/>
            </a:endParaRPr>
          </a:p>
        </p:txBody>
      </p:sp>
      <p:sp>
        <p:nvSpPr>
          <p:cNvPr id="5" name="Title 1">
            <a:extLst>
              <a:ext uri="{FF2B5EF4-FFF2-40B4-BE49-F238E27FC236}">
                <a16:creationId xmlns:a16="http://schemas.microsoft.com/office/drawing/2014/main" id="{6F4B466E-192C-4011-976D-A1D22E94A6EC}"/>
              </a:ext>
            </a:extLst>
          </p:cNvPr>
          <p:cNvSpPr>
            <a:spLocks noGrp="1"/>
          </p:cNvSpPr>
          <p:nvPr>
            <p:ph type="title"/>
          </p:nvPr>
        </p:nvSpPr>
        <p:spPr>
          <a:xfrm>
            <a:off x="685801" y="385765"/>
            <a:ext cx="5307495" cy="926200"/>
          </a:xfrm>
          <a:solidFill>
            <a:srgbClr val="000000">
              <a:alpha val="50196"/>
            </a:srgbClr>
          </a:solidFill>
        </p:spPr>
        <p:txBody>
          <a:bodyPr vert="horz" lIns="91440" tIns="45720" rIns="91440" bIns="45720" rtlCol="0" anchor="ctr">
            <a:noAutofit/>
          </a:bodyPr>
          <a:lstStyle/>
          <a:p>
            <a:r>
              <a:rPr lang="en-US" sz="5400" dirty="0">
                <a:latin typeface="+mn-lt"/>
              </a:rPr>
              <a:t>Recent Volcanism</a:t>
            </a:r>
          </a:p>
        </p:txBody>
      </p:sp>
    </p:spTree>
    <p:extLst>
      <p:ext uri="{BB962C8B-B14F-4D97-AF65-F5344CB8AC3E}">
        <p14:creationId xmlns:p14="http://schemas.microsoft.com/office/powerpoint/2010/main" val="722103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llumination map of the Moon’s South Pole, showing one large black circle alongside smaller black circles dispersed throughout a white lunar surface.">
            <a:extLst>
              <a:ext uri="{FF2B5EF4-FFF2-40B4-BE49-F238E27FC236}">
                <a16:creationId xmlns:a16="http://schemas.microsoft.com/office/drawing/2014/main" id="{C43A0B45-6A34-6541-B521-91C98F1F7DF7}"/>
              </a:ext>
            </a:extLst>
          </p:cNvPr>
          <p:cNvPicPr>
            <a:picLocks noChangeAspect="1"/>
          </p:cNvPicPr>
          <p:nvPr/>
        </p:nvPicPr>
        <p:blipFill rotWithShape="1">
          <a:blip r:embed="rId3">
            <a:extLst>
              <a:ext uri="{28A0092B-C50C-407E-A947-70E740481C1C}">
                <a14:useLocalDpi xmlns:a14="http://schemas.microsoft.com/office/drawing/2010/main"/>
              </a:ext>
            </a:extLst>
          </a:blip>
          <a:srcRect l="-2518"/>
          <a:stretch/>
        </p:blipFill>
        <p:spPr>
          <a:xfrm>
            <a:off x="-306978" y="0"/>
            <a:ext cx="12498978" cy="6858000"/>
          </a:xfrm>
          <a:prstGeom prst="rect">
            <a:avLst/>
          </a:prstGeom>
        </p:spPr>
      </p:pic>
      <p:sp>
        <p:nvSpPr>
          <p:cNvPr id="4" name="Title 1">
            <a:extLst>
              <a:ext uri="{FF2B5EF4-FFF2-40B4-BE49-F238E27FC236}">
                <a16:creationId xmlns:a16="http://schemas.microsoft.com/office/drawing/2014/main" id="{4A30BD16-646F-4B53-95BD-F1A0F4C2CA61}"/>
              </a:ext>
            </a:extLst>
          </p:cNvPr>
          <p:cNvSpPr txBox="1">
            <a:spLocks noGrp="1"/>
          </p:cNvSpPr>
          <p:nvPr>
            <p:ph type="title" idx="4294967295"/>
          </p:nvPr>
        </p:nvSpPr>
        <p:spPr>
          <a:xfrm>
            <a:off x="685801" y="385765"/>
            <a:ext cx="5307495" cy="926200"/>
          </a:xfrm>
          <a:prstGeom prst="rect">
            <a:avLst/>
          </a:prstGeom>
          <a:solidFill>
            <a:srgbClr val="000000">
              <a:alpha val="50196"/>
            </a:srgb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Illumination Maps</a:t>
            </a:r>
          </a:p>
        </p:txBody>
      </p:sp>
    </p:spTree>
    <p:extLst>
      <p:ext uri="{BB962C8B-B14F-4D97-AF65-F5344CB8AC3E}">
        <p14:creationId xmlns:p14="http://schemas.microsoft.com/office/powerpoint/2010/main" val="2750572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llumination map of the Moon’s South Pole, showing numerous black circles dispersed throughout a white lunar sur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9144000" cy="6858000"/>
          </a:xfrm>
          <a:prstGeom prst="rect">
            <a:avLst/>
          </a:prstGeom>
        </p:spPr>
      </p:pic>
      <p:sp>
        <p:nvSpPr>
          <p:cNvPr id="5" name="TextBox 4"/>
          <p:cNvSpPr txBox="1"/>
          <p:nvPr/>
        </p:nvSpPr>
        <p:spPr>
          <a:xfrm>
            <a:off x="6858000" y="2057400"/>
            <a:ext cx="1797048" cy="769441"/>
          </a:xfrm>
          <a:prstGeom prst="rect">
            <a:avLst/>
          </a:prstGeom>
          <a:noFill/>
        </p:spPr>
        <p:txBody>
          <a:bodyPr wrap="square" rtlCol="0">
            <a:spAutoFit/>
          </a:bodyPr>
          <a:lstStyle/>
          <a:p>
            <a:pPr algn="ctr"/>
            <a:r>
              <a:rPr lang="en-US" sz="2200" dirty="0">
                <a:solidFill>
                  <a:srgbClr val="FFFFFF"/>
                </a:solidFill>
                <a:cs typeface="Arial"/>
              </a:rPr>
              <a:t>1.8 km</a:t>
            </a:r>
          </a:p>
          <a:p>
            <a:pPr algn="ctr"/>
            <a:r>
              <a:rPr lang="en-US" sz="2200" dirty="0">
                <a:solidFill>
                  <a:srgbClr val="FFFFFF"/>
                </a:solidFill>
                <a:cs typeface="Arial"/>
              </a:rPr>
              <a:t>(1.1 miles)</a:t>
            </a:r>
          </a:p>
        </p:txBody>
      </p:sp>
      <p:sp>
        <p:nvSpPr>
          <p:cNvPr id="6" name="TextBox 5"/>
          <p:cNvSpPr txBox="1"/>
          <p:nvPr/>
        </p:nvSpPr>
        <p:spPr>
          <a:xfrm>
            <a:off x="7380363" y="3282563"/>
            <a:ext cx="1797048" cy="769441"/>
          </a:xfrm>
          <a:prstGeom prst="rect">
            <a:avLst/>
          </a:prstGeom>
          <a:noFill/>
        </p:spPr>
        <p:txBody>
          <a:bodyPr wrap="square" rtlCol="0">
            <a:spAutoFit/>
          </a:bodyPr>
          <a:lstStyle/>
          <a:p>
            <a:pPr algn="ctr"/>
            <a:r>
              <a:rPr lang="en-US" sz="2200" dirty="0">
                <a:solidFill>
                  <a:srgbClr val="FFFFFF"/>
                </a:solidFill>
                <a:cs typeface="Arial"/>
              </a:rPr>
              <a:t>2.1 km</a:t>
            </a:r>
          </a:p>
          <a:p>
            <a:pPr algn="ctr"/>
            <a:r>
              <a:rPr lang="en-US" sz="2200" dirty="0">
                <a:solidFill>
                  <a:srgbClr val="FFFFFF"/>
                </a:solidFill>
                <a:cs typeface="Arial"/>
              </a:rPr>
              <a:t>(1.3 miles)</a:t>
            </a:r>
          </a:p>
        </p:txBody>
      </p:sp>
      <p:sp>
        <p:nvSpPr>
          <p:cNvPr id="7" name="TextBox 6"/>
          <p:cNvSpPr txBox="1"/>
          <p:nvPr/>
        </p:nvSpPr>
        <p:spPr>
          <a:xfrm>
            <a:off x="6249440" y="6188766"/>
            <a:ext cx="4670352" cy="523220"/>
          </a:xfrm>
          <a:prstGeom prst="rect">
            <a:avLst/>
          </a:prstGeom>
          <a:noFill/>
        </p:spPr>
        <p:txBody>
          <a:bodyPr wrap="square" rtlCol="0">
            <a:spAutoFit/>
          </a:bodyPr>
          <a:lstStyle/>
          <a:p>
            <a:pPr algn="ctr"/>
            <a:r>
              <a:rPr lang="en-US" sz="2800" dirty="0">
                <a:solidFill>
                  <a:srgbClr val="FFFFFF"/>
                </a:solidFill>
                <a:cs typeface="Arial"/>
              </a:rPr>
              <a:t>South Pole Illumination Map</a:t>
            </a:r>
          </a:p>
        </p:txBody>
      </p:sp>
      <p:sp>
        <p:nvSpPr>
          <p:cNvPr id="8" name="Title 7"/>
          <p:cNvSpPr txBox="1">
            <a:spLocks noGrp="1"/>
          </p:cNvSpPr>
          <p:nvPr>
            <p:ph type="title" idx="4294967295"/>
          </p:nvPr>
        </p:nvSpPr>
        <p:spPr>
          <a:xfrm>
            <a:off x="496957" y="-36731"/>
            <a:ext cx="10094843" cy="15881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defTabSz="914400">
              <a:lnSpc>
                <a:spcPct val="90000"/>
              </a:lnSpc>
              <a:spcBef>
                <a:spcPct val="0"/>
              </a:spcBef>
              <a:buNone/>
              <a:defRPr sz="5400">
                <a:ea typeface="+mj-ea"/>
                <a:cs typeface="+mj-cs"/>
              </a:defRPr>
            </a:lvl1pPr>
            <a:extLst/>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Explore the Lunar South Pole!</a:t>
            </a:r>
          </a:p>
        </p:txBody>
      </p:sp>
      <p:sp>
        <p:nvSpPr>
          <p:cNvPr id="9" name="TextBox 8"/>
          <p:cNvSpPr txBox="1"/>
          <p:nvPr/>
        </p:nvSpPr>
        <p:spPr>
          <a:xfrm>
            <a:off x="784710" y="1851401"/>
            <a:ext cx="5029681" cy="1815882"/>
          </a:xfrm>
          <a:prstGeom prst="rect">
            <a:avLst/>
          </a:prstGeom>
          <a:solidFill>
            <a:srgbClr val="000000">
              <a:alpha val="50196"/>
            </a:srgbClr>
          </a:solidFill>
        </p:spPr>
        <p:txBody>
          <a:bodyPr wrap="square" rtlCol="0">
            <a:spAutoFit/>
          </a:bodyPr>
          <a:lstStyle/>
          <a:p>
            <a:pPr marL="284163" indent="-284163">
              <a:buFont typeface="Arial"/>
              <a:buChar char="•"/>
            </a:pPr>
            <a:r>
              <a:rPr lang="en-US" sz="2800" dirty="0">
                <a:solidFill>
                  <a:srgbClr val="FFFFFF"/>
                </a:solidFill>
                <a:cs typeface="Arial"/>
                <a:sym typeface="Wingdings"/>
              </a:rPr>
              <a:t>Illuminated for 94% of the year</a:t>
            </a:r>
          </a:p>
          <a:p>
            <a:pPr marL="284163" indent="-284163">
              <a:buFont typeface="Arial"/>
              <a:buChar char="•"/>
            </a:pPr>
            <a:r>
              <a:rPr lang="en-US" sz="2800" dirty="0">
                <a:solidFill>
                  <a:srgbClr val="FFFFFF"/>
                </a:solidFill>
                <a:cs typeface="Arial"/>
                <a:sym typeface="Wingdings"/>
              </a:rPr>
              <a:t>Longest eclipse is 43 hours</a:t>
            </a:r>
          </a:p>
          <a:p>
            <a:pPr marL="284163" indent="-284163">
              <a:buFont typeface="Arial"/>
              <a:buChar char="•"/>
            </a:pPr>
            <a:r>
              <a:rPr lang="en-US" sz="2800" dirty="0">
                <a:solidFill>
                  <a:srgbClr val="FFFFFF"/>
                </a:solidFill>
                <a:cs typeface="Arial"/>
                <a:sym typeface="Wingdings"/>
              </a:rPr>
              <a:t>As low as -407°F in cold traps</a:t>
            </a:r>
          </a:p>
          <a:p>
            <a:pPr marL="284163" indent="-284163">
              <a:buFont typeface="Arial"/>
              <a:buChar char="•"/>
            </a:pPr>
            <a:r>
              <a:rPr lang="en-US" sz="2800" dirty="0">
                <a:solidFill>
                  <a:srgbClr val="FFFFFF"/>
                </a:solidFill>
                <a:cs typeface="Arial"/>
                <a:sym typeface="Wingdings"/>
              </a:rPr>
              <a:t>Constant -64°F in sunlight</a:t>
            </a:r>
            <a:endParaRPr lang="en-US" sz="2800" dirty="0">
              <a:solidFill>
                <a:srgbClr val="FFFFFF"/>
              </a:solidFill>
              <a:cs typeface="Arial"/>
            </a:endParaRPr>
          </a:p>
        </p:txBody>
      </p:sp>
    </p:spTree>
    <p:extLst>
      <p:ext uri="{BB962C8B-B14F-4D97-AF65-F5344CB8AC3E}">
        <p14:creationId xmlns:p14="http://schemas.microsoft.com/office/powerpoint/2010/main" val="2407306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title="Slide background">
            <a:extLst>
              <a:ext uri="{FF2B5EF4-FFF2-40B4-BE49-F238E27FC236}">
                <a16:creationId xmlns:a16="http://schemas.microsoft.com/office/drawing/2014/main" id="{77007233-FE53-47A2-AD13-2AE6553F2006}"/>
              </a:ext>
            </a:extLst>
          </p:cNvPr>
          <p:cNvGrpSpPr/>
          <p:nvPr/>
        </p:nvGrpSpPr>
        <p:grpSpPr>
          <a:xfrm>
            <a:off x="-2" y="10616"/>
            <a:ext cx="12192000" cy="6858000"/>
            <a:chOff x="0" y="0"/>
            <a:chExt cx="12192000" cy="6858000"/>
          </a:xfrm>
        </p:grpSpPr>
        <p:pic>
          <p:nvPicPr>
            <p:cNvPr id="4" name="Picture 3" title="Slide background">
              <a:extLst>
                <a:ext uri="{FF2B5EF4-FFF2-40B4-BE49-F238E27FC236}">
                  <a16:creationId xmlns:a16="http://schemas.microsoft.com/office/drawing/2014/main" id="{E423F9EB-ED6F-DB4A-AA0A-01AB1150ED56}"/>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F7A6959-3BEB-4745-AE0D-9A130FC4DF90}"/>
                </a:ext>
              </a:extLst>
            </p:cNvPr>
            <p:cNvSpPr/>
            <p:nvPr/>
          </p:nvSpPr>
          <p:spPr>
            <a:xfrm>
              <a:off x="7981948" y="5428159"/>
              <a:ext cx="4210050" cy="1419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grpSp>
      <p:pic>
        <p:nvPicPr>
          <p:cNvPr id="2" name="Picture 1" descr="A plot of water ice at the Moon's South Pole.">
            <a:extLst>
              <a:ext uri="{FF2B5EF4-FFF2-40B4-BE49-F238E27FC236}">
                <a16:creationId xmlns:a16="http://schemas.microsoft.com/office/drawing/2014/main" id="{BA983405-D221-498A-98D1-27B0556D9EDC}"/>
              </a:ext>
            </a:extLst>
          </p:cNvPr>
          <p:cNvPicPr>
            <a:picLocks noChangeAspect="1"/>
          </p:cNvPicPr>
          <p:nvPr/>
        </p:nvPicPr>
        <p:blipFill>
          <a:blip r:embed="rId4"/>
          <a:stretch>
            <a:fillRect/>
          </a:stretch>
        </p:blipFill>
        <p:spPr>
          <a:xfrm>
            <a:off x="0" y="-10616"/>
            <a:ext cx="12192000" cy="6858000"/>
          </a:xfrm>
          <a:prstGeom prst="rect">
            <a:avLst/>
          </a:prstGeom>
        </p:spPr>
      </p:pic>
      <p:sp>
        <p:nvSpPr>
          <p:cNvPr id="10" name="Title 1">
            <a:extLst>
              <a:ext uri="{FF2B5EF4-FFF2-40B4-BE49-F238E27FC236}">
                <a16:creationId xmlns:a16="http://schemas.microsoft.com/office/drawing/2014/main" id="{BE54D9A9-845F-43F3-B9B8-0636C9013703}"/>
              </a:ext>
            </a:extLst>
          </p:cNvPr>
          <p:cNvSpPr txBox="1">
            <a:spLocks noGrp="1"/>
          </p:cNvSpPr>
          <p:nvPr>
            <p:ph type="title" idx="4294967295"/>
          </p:nvPr>
        </p:nvSpPr>
        <p:spPr>
          <a:xfrm>
            <a:off x="337929" y="159614"/>
            <a:ext cx="3400057" cy="2325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defTabSz="914400">
              <a:lnSpc>
                <a:spcPct val="90000"/>
              </a:lnSpc>
              <a:spcBef>
                <a:spcPct val="0"/>
              </a:spcBef>
              <a:buNone/>
              <a:defRPr sz="540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Water ice on the Moon</a:t>
            </a:r>
          </a:p>
        </p:txBody>
      </p:sp>
    </p:spTree>
    <p:extLst>
      <p:ext uri="{BB962C8B-B14F-4D97-AF65-F5344CB8AC3E}">
        <p14:creationId xmlns:p14="http://schemas.microsoft.com/office/powerpoint/2010/main" val="2755217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77" y="235918"/>
            <a:ext cx="10515600" cy="1363296"/>
          </a:xfrm>
        </p:spPr>
        <p:txBody>
          <a:bodyPr vert="horz" lIns="91440" tIns="45720" rIns="91440" bIns="45720" rtlCol="0" anchor="ctr">
            <a:noAutofit/>
          </a:bodyPr>
          <a:lstStyle/>
          <a:p>
            <a:r>
              <a:rPr kumimoji="0" lang="en-US" sz="5400" b="0" i="0" u="none" strike="noStrike" kern="1200" cap="none" spc="0" normalizeH="0" baseline="0" noProof="0" dirty="0">
                <a:ln>
                  <a:noFill/>
                </a:ln>
                <a:solidFill>
                  <a:prstClr val="white"/>
                </a:solidFill>
                <a:effectLst/>
                <a:uLnTx/>
                <a:uFillTx/>
                <a:latin typeface="Avenir Next"/>
                <a:ea typeface="+mn-ea"/>
                <a:cs typeface="Arial"/>
              </a:rPr>
              <a:t>Resource Potential of Permanently Shadowed Regions</a:t>
            </a:r>
            <a:endParaRPr lang="en-US" sz="5400" dirty="0"/>
          </a:p>
        </p:txBody>
      </p:sp>
      <p:sp>
        <p:nvSpPr>
          <p:cNvPr id="5" name="Rectangle 4">
            <a:extLst>
              <a:ext uri="{FF2B5EF4-FFF2-40B4-BE49-F238E27FC236}">
                <a16:creationId xmlns:a16="http://schemas.microsoft.com/office/drawing/2014/main" id="{BC831229-E5F5-4A53-A62E-4D4D1C375EB7}"/>
              </a:ext>
            </a:extLst>
          </p:cNvPr>
          <p:cNvSpPr/>
          <p:nvPr/>
        </p:nvSpPr>
        <p:spPr>
          <a:xfrm>
            <a:off x="10336740" y="6573683"/>
            <a:ext cx="1906864" cy="276999"/>
          </a:xfrm>
          <a:prstGeom prst="rect">
            <a:avLst/>
          </a:prstGeom>
        </p:spPr>
        <p:txBody>
          <a:bodyPr wrap="square">
            <a:spAutoFit/>
          </a:bodyPr>
          <a:lstStyle/>
          <a:p>
            <a:pPr defTabSz="914400"/>
            <a:r>
              <a:rPr lang="en-US" sz="1200" kern="0" dirty="0">
                <a:solidFill>
                  <a:prstClr val="white"/>
                </a:solidFill>
              </a:rPr>
              <a:t>Brown et al., 2022, Icarus</a:t>
            </a:r>
          </a:p>
        </p:txBody>
      </p:sp>
      <p:pic>
        <p:nvPicPr>
          <p:cNvPr id="6" name="Picture 5" descr="A plot showing the Moon's North and South Poles, and the permanently shadowed regions with resource potential for volatiles.">
            <a:extLst>
              <a:ext uri="{FF2B5EF4-FFF2-40B4-BE49-F238E27FC236}">
                <a16:creationId xmlns:a16="http://schemas.microsoft.com/office/drawing/2014/main" id="{34754942-66B5-4C5F-B7DD-58B7F5FEDB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5259" y="1746644"/>
            <a:ext cx="8481481" cy="5111356"/>
          </a:xfrm>
          <a:prstGeom prst="rect">
            <a:avLst/>
          </a:prstGeom>
        </p:spPr>
      </p:pic>
    </p:spTree>
    <p:extLst>
      <p:ext uri="{BB962C8B-B14F-4D97-AF65-F5344CB8AC3E}">
        <p14:creationId xmlns:p14="http://schemas.microsoft.com/office/powerpoint/2010/main" val="4185602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LRO Camera (LROC) Narrow Angle Camera (NAC) acquired an oblique view of the Marius Hills pit with just the right angle to reveal an overhang in the lunar surface.">
            <a:extLst>
              <a:ext uri="{FF2B5EF4-FFF2-40B4-BE49-F238E27FC236}">
                <a16:creationId xmlns:a16="http://schemas.microsoft.com/office/drawing/2014/main" id="{A42F4BE6-A04C-46F6-A748-2564A5796243}"/>
              </a:ext>
            </a:extLst>
          </p:cNvPr>
          <p:cNvPicPr>
            <a:picLocks noChangeAspect="1"/>
          </p:cNvPicPr>
          <p:nvPr/>
        </p:nvPicPr>
        <p:blipFill rotWithShape="1">
          <a:blip r:embed="rId3">
            <a:extLst>
              <a:ext uri="{28A0092B-C50C-407E-A947-70E740481C1C}">
                <a14:useLocalDpi xmlns:a14="http://schemas.microsoft.com/office/drawing/2010/main" val="0"/>
              </a:ext>
            </a:extLst>
          </a:blip>
          <a:srcRect l="8043" t="12588" r="8195" b="12500"/>
          <a:stretch/>
        </p:blipFill>
        <p:spPr>
          <a:xfrm>
            <a:off x="4210055" y="10616"/>
            <a:ext cx="7659149" cy="6849922"/>
          </a:xfrm>
          <a:prstGeom prst="rect">
            <a:avLst/>
          </a:prstGeom>
        </p:spPr>
      </p:pic>
      <p:sp>
        <p:nvSpPr>
          <p:cNvPr id="8" name="Title 1">
            <a:extLst>
              <a:ext uri="{FF2B5EF4-FFF2-40B4-BE49-F238E27FC236}">
                <a16:creationId xmlns:a16="http://schemas.microsoft.com/office/drawing/2014/main" id="{5E42627D-5272-4654-9AF6-E1002F262EC3}"/>
              </a:ext>
            </a:extLst>
          </p:cNvPr>
          <p:cNvSpPr txBox="1">
            <a:spLocks noGrp="1"/>
          </p:cNvSpPr>
          <p:nvPr>
            <p:ph type="title" idx="4294967295"/>
          </p:nvPr>
        </p:nvSpPr>
        <p:spPr>
          <a:xfrm>
            <a:off x="407504" y="500150"/>
            <a:ext cx="9300440" cy="76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defTabSz="914400">
              <a:lnSpc>
                <a:spcPct val="90000"/>
              </a:lnSpc>
              <a:spcBef>
                <a:spcPct val="0"/>
              </a:spcBef>
              <a:buNone/>
              <a:defRPr sz="540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Lunar Pits</a:t>
            </a:r>
          </a:p>
        </p:txBody>
      </p:sp>
      <p:sp>
        <p:nvSpPr>
          <p:cNvPr id="16" name="Content Placeholder 2">
            <a:extLst>
              <a:ext uri="{FF2B5EF4-FFF2-40B4-BE49-F238E27FC236}">
                <a16:creationId xmlns:a16="http://schemas.microsoft.com/office/drawing/2014/main" id="{A75926CC-C62A-4341-BFC0-7DF4360E851B}"/>
              </a:ext>
            </a:extLst>
          </p:cNvPr>
          <p:cNvSpPr txBox="1">
            <a:spLocks/>
          </p:cNvSpPr>
          <p:nvPr/>
        </p:nvSpPr>
        <p:spPr>
          <a:xfrm>
            <a:off x="672871" y="3429000"/>
            <a:ext cx="4103713" cy="1168168"/>
          </a:xfrm>
          <a:prstGeom prst="rect">
            <a:avLst/>
          </a:prstGeom>
        </p:spPr>
        <p:txBody>
          <a:bodyPr vert="horz" lIns="91440" tIns="45720" rIns="91440" bIns="45720" rtlCol="0">
            <a:normAutofit/>
          </a:bodyPr>
          <a:lstStyle>
            <a:defPPr>
              <a:defRPr lang="en-US"/>
            </a:defPPr>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Safe havens for astronauts?</a:t>
            </a:r>
          </a:p>
        </p:txBody>
      </p:sp>
      <p:sp>
        <p:nvSpPr>
          <p:cNvPr id="10" name="Rectangle 9">
            <a:extLst>
              <a:ext uri="{FF2B5EF4-FFF2-40B4-BE49-F238E27FC236}">
                <a16:creationId xmlns:a16="http://schemas.microsoft.com/office/drawing/2014/main" id="{162B7899-DED2-4A84-9E96-669CC5511ACB}"/>
              </a:ext>
            </a:extLst>
          </p:cNvPr>
          <p:cNvSpPr/>
          <p:nvPr/>
        </p:nvSpPr>
        <p:spPr>
          <a:xfrm>
            <a:off x="10677713" y="6570385"/>
            <a:ext cx="1313829" cy="276999"/>
          </a:xfrm>
          <a:prstGeom prst="rect">
            <a:avLst/>
          </a:prstGeom>
        </p:spPr>
        <p:txBody>
          <a:bodyPr wrap="square">
            <a:spAutoFit/>
          </a:bodyPr>
          <a:lstStyle/>
          <a:p>
            <a:pPr defTabSz="914400"/>
            <a:r>
              <a:rPr lang="en-US" sz="1200" kern="0" dirty="0">
                <a:solidFill>
                  <a:prstClr val="white"/>
                </a:solidFill>
              </a:rPr>
              <a:t>NASA/GSFC/ASU</a:t>
            </a:r>
          </a:p>
        </p:txBody>
      </p:sp>
    </p:spTree>
    <p:extLst>
      <p:ext uri="{BB962C8B-B14F-4D97-AF65-F5344CB8AC3E}">
        <p14:creationId xmlns:p14="http://schemas.microsoft.com/office/powerpoint/2010/main" val="763282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42627D-5272-4654-9AF6-E1002F262EC3}"/>
              </a:ext>
            </a:extLst>
          </p:cNvPr>
          <p:cNvSpPr txBox="1">
            <a:spLocks noGrp="1"/>
          </p:cNvSpPr>
          <p:nvPr>
            <p:ph type="title" idx="4294967295"/>
          </p:nvPr>
        </p:nvSpPr>
        <p:spPr>
          <a:xfrm>
            <a:off x="467729" y="579663"/>
            <a:ext cx="9505951" cy="76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defTabSz="914400">
              <a:lnSpc>
                <a:spcPct val="90000"/>
              </a:lnSpc>
              <a:spcBef>
                <a:spcPct val="0"/>
              </a:spcBef>
              <a:buNone/>
              <a:defRPr sz="540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Lunar Pits</a:t>
            </a:r>
          </a:p>
        </p:txBody>
      </p:sp>
      <p:pic>
        <p:nvPicPr>
          <p:cNvPr id="14" name="Picture 2" descr="A diagram of pits on the Moon, with varying angles of sunlight illuminating their interiors.">
            <a:extLst>
              <a:ext uri="{FF2B5EF4-FFF2-40B4-BE49-F238E27FC236}">
                <a16:creationId xmlns:a16="http://schemas.microsoft.com/office/drawing/2014/main" id="{876B6A0C-DD81-408A-B551-845AE1987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284" y="10616"/>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A75926CC-C62A-4341-BFC0-7DF4360E851B}"/>
              </a:ext>
            </a:extLst>
          </p:cNvPr>
          <p:cNvSpPr txBox="1">
            <a:spLocks/>
          </p:cNvSpPr>
          <p:nvPr/>
        </p:nvSpPr>
        <p:spPr>
          <a:xfrm>
            <a:off x="617559" y="3146747"/>
            <a:ext cx="4692598" cy="1680580"/>
          </a:xfrm>
          <a:prstGeom prst="rect">
            <a:avLst/>
          </a:prstGeom>
        </p:spPr>
        <p:txBody>
          <a:bodyPr vert="horz" lIns="91440" tIns="45720" rIns="91440" bIns="45720" rtlCol="0">
            <a:normAutofit/>
          </a:bodyPr>
          <a:lstStyle>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Mare Tranquillitatis pit</a:t>
            </a:r>
          </a:p>
          <a:p>
            <a:r>
              <a:rPr lang="en-US" dirty="0"/>
              <a:t>Pit diameter: 100 m</a:t>
            </a:r>
          </a:p>
          <a:p>
            <a:r>
              <a:rPr lang="en-US" dirty="0"/>
              <a:t>Pit depth: 107 m</a:t>
            </a:r>
          </a:p>
        </p:txBody>
      </p:sp>
    </p:spTree>
    <p:extLst>
      <p:ext uri="{BB962C8B-B14F-4D97-AF65-F5344CB8AC3E}">
        <p14:creationId xmlns:p14="http://schemas.microsoft.com/office/powerpoint/2010/main" val="408419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1" descr="a15b"/>
          <p:cNvPicPr>
            <a:picLocks noChangeAspect="1" noChangeArrowheads="1"/>
          </p:cNvPicPr>
          <p:nvPr/>
        </p:nvPicPr>
        <p:blipFill rotWithShape="1">
          <a:blip r:embed="rId3" cstate="print"/>
          <a:srcRect b="4525"/>
          <a:stretch/>
        </p:blipFill>
        <p:spPr bwMode="auto">
          <a:xfrm>
            <a:off x="9939" y="3712677"/>
            <a:ext cx="12172122" cy="3145323"/>
          </a:xfrm>
          <a:prstGeom prst="rect">
            <a:avLst/>
          </a:prstGeom>
          <a:noFill/>
          <a:ln w="9525">
            <a:noFill/>
            <a:miter lim="800000"/>
            <a:headEnd/>
            <a:tailEnd/>
          </a:ln>
        </p:spPr>
      </p:pic>
      <p:sp>
        <p:nvSpPr>
          <p:cNvPr id="7172" name="Rectangle 8"/>
          <p:cNvSpPr>
            <a:spLocks noChangeArrowheads="1"/>
          </p:cNvSpPr>
          <p:nvPr/>
        </p:nvSpPr>
        <p:spPr bwMode="auto">
          <a:xfrm>
            <a:off x="5919100" y="1814763"/>
            <a:ext cx="5540717" cy="1987365"/>
          </a:xfrm>
          <a:prstGeom prst="rect">
            <a:avLst/>
          </a:prstGeom>
          <a:noFill/>
          <a:ln w="9525">
            <a:noFill/>
            <a:miter lim="800000"/>
            <a:headEnd/>
            <a:tailEnd/>
          </a:ln>
        </p:spPr>
        <p:txBody>
          <a:bodyPr/>
          <a:lstStyle/>
          <a:p>
            <a:pPr marL="342900" indent="-342900">
              <a:spcBef>
                <a:spcPct val="20000"/>
              </a:spcBef>
              <a:buFontTx/>
              <a:buChar char="•"/>
            </a:pPr>
            <a:r>
              <a:rPr lang="en-US" sz="2800" dirty="0">
                <a:solidFill>
                  <a:srgbClr val="FFFFFF"/>
                </a:solidFill>
              </a:rPr>
              <a:t>Locate potential resources</a:t>
            </a:r>
          </a:p>
          <a:p>
            <a:pPr marL="742950" lvl="1" indent="-285750">
              <a:spcBef>
                <a:spcPct val="20000"/>
              </a:spcBef>
              <a:buFontTx/>
              <a:buChar char="–"/>
            </a:pPr>
            <a:r>
              <a:rPr lang="en-US" sz="2600" dirty="0">
                <a:solidFill>
                  <a:srgbClr val="FFFFFF"/>
                </a:solidFill>
              </a:rPr>
              <a:t>Water at the lunar poles?</a:t>
            </a:r>
          </a:p>
          <a:p>
            <a:pPr marL="742950" lvl="1" indent="-285750">
              <a:spcBef>
                <a:spcPct val="20000"/>
              </a:spcBef>
              <a:buFontTx/>
              <a:buChar char="–"/>
            </a:pPr>
            <a:r>
              <a:rPr lang="en-US" sz="2600" dirty="0">
                <a:solidFill>
                  <a:srgbClr val="FFFFFF"/>
                </a:solidFill>
              </a:rPr>
              <a:t>Continuous source of solar energy</a:t>
            </a:r>
          </a:p>
          <a:p>
            <a:pPr marL="742950" lvl="1" indent="-285750">
              <a:spcBef>
                <a:spcPct val="20000"/>
              </a:spcBef>
              <a:buFontTx/>
              <a:buChar char="–"/>
            </a:pPr>
            <a:r>
              <a:rPr lang="en-US" sz="2600" dirty="0">
                <a:solidFill>
                  <a:srgbClr val="FFFFFF"/>
                </a:solidFill>
              </a:rPr>
              <a:t>Mineralogy</a:t>
            </a:r>
          </a:p>
        </p:txBody>
      </p:sp>
      <p:sp>
        <p:nvSpPr>
          <p:cNvPr id="7173" name="Rectangle 9"/>
          <p:cNvSpPr>
            <a:spLocks noChangeArrowheads="1"/>
          </p:cNvSpPr>
          <p:nvPr/>
        </p:nvSpPr>
        <p:spPr bwMode="auto">
          <a:xfrm>
            <a:off x="1143347" y="4811648"/>
            <a:ext cx="3438813" cy="1463675"/>
          </a:xfrm>
          <a:prstGeom prst="rect">
            <a:avLst/>
          </a:prstGeom>
          <a:solidFill>
            <a:srgbClr val="000000">
              <a:alpha val="50196"/>
            </a:srgbClr>
          </a:solidFill>
          <a:ln w="9525">
            <a:noFill/>
            <a:miter lim="800000"/>
            <a:headEnd/>
            <a:tailEnd/>
          </a:ln>
        </p:spPr>
        <p:txBody>
          <a:bodyPr/>
          <a:lstStyle/>
          <a:p>
            <a:pPr marL="342900" indent="-342900">
              <a:spcBef>
                <a:spcPct val="20000"/>
              </a:spcBef>
              <a:buFontTx/>
              <a:buChar char="•"/>
            </a:pPr>
            <a:r>
              <a:rPr lang="en-US" sz="2800" dirty="0">
                <a:solidFill>
                  <a:srgbClr val="FFFFFF"/>
                </a:solidFill>
              </a:rPr>
              <a:t>Space environment</a:t>
            </a:r>
          </a:p>
          <a:p>
            <a:pPr marL="742950" lvl="1" indent="-285750">
              <a:spcBef>
                <a:spcPct val="20000"/>
              </a:spcBef>
              <a:buFontTx/>
              <a:buChar char="–"/>
            </a:pPr>
            <a:r>
              <a:rPr lang="en-US" sz="2600" dirty="0">
                <a:solidFill>
                  <a:srgbClr val="FFFFFF"/>
                </a:solidFill>
              </a:rPr>
              <a:t>Energetic particles</a:t>
            </a:r>
          </a:p>
          <a:p>
            <a:pPr marL="742950" lvl="1" indent="-285750">
              <a:spcBef>
                <a:spcPct val="20000"/>
              </a:spcBef>
              <a:buFontTx/>
              <a:buChar char="–"/>
            </a:pPr>
            <a:r>
              <a:rPr lang="en-US" sz="2600" dirty="0">
                <a:solidFill>
                  <a:srgbClr val="FFFFFF"/>
                </a:solidFill>
              </a:rPr>
              <a:t>Neutrons</a:t>
            </a:r>
          </a:p>
        </p:txBody>
      </p:sp>
      <p:sp>
        <p:nvSpPr>
          <p:cNvPr id="7178" name="Rectangle 16"/>
          <p:cNvSpPr>
            <a:spLocks noChangeArrowheads="1"/>
          </p:cNvSpPr>
          <p:nvPr/>
        </p:nvSpPr>
        <p:spPr bwMode="auto">
          <a:xfrm>
            <a:off x="6096000" y="4811648"/>
            <a:ext cx="3134013" cy="1036832"/>
          </a:xfrm>
          <a:prstGeom prst="rect">
            <a:avLst/>
          </a:prstGeom>
          <a:solidFill>
            <a:srgbClr val="000000">
              <a:alpha val="50196"/>
            </a:srgbClr>
          </a:solidFill>
          <a:ln w="9525">
            <a:noFill/>
            <a:miter lim="800000"/>
            <a:headEnd/>
            <a:tailEnd/>
          </a:ln>
        </p:spPr>
        <p:txBody>
          <a:bodyPr/>
          <a:lstStyle/>
          <a:p>
            <a:pPr marL="342900" indent="-342900">
              <a:spcBef>
                <a:spcPct val="20000"/>
              </a:spcBef>
              <a:buFontTx/>
              <a:buChar char="•"/>
            </a:pPr>
            <a:r>
              <a:rPr lang="en-US" sz="2800" dirty="0">
                <a:solidFill>
                  <a:srgbClr val="FFFFFF"/>
                </a:solidFill>
              </a:rPr>
              <a:t>New technology</a:t>
            </a:r>
          </a:p>
          <a:p>
            <a:pPr marL="742950" lvl="1" indent="-285750">
              <a:spcBef>
                <a:spcPct val="20000"/>
              </a:spcBef>
              <a:buFontTx/>
              <a:buChar char="–"/>
            </a:pPr>
            <a:r>
              <a:rPr lang="en-US" sz="2600" dirty="0">
                <a:solidFill>
                  <a:srgbClr val="FFFFFF"/>
                </a:solidFill>
              </a:rPr>
              <a:t>Advanced radar</a:t>
            </a:r>
          </a:p>
        </p:txBody>
      </p:sp>
      <p:sp>
        <p:nvSpPr>
          <p:cNvPr id="8" name="Rectangle 8">
            <a:extLst>
              <a:ext uri="{FF2B5EF4-FFF2-40B4-BE49-F238E27FC236}">
                <a16:creationId xmlns:a16="http://schemas.microsoft.com/office/drawing/2014/main" id="{F06A45B8-2F50-4174-A57C-000AAEA1C444}"/>
              </a:ext>
            </a:extLst>
          </p:cNvPr>
          <p:cNvSpPr>
            <a:spLocks noChangeArrowheads="1"/>
          </p:cNvSpPr>
          <p:nvPr/>
        </p:nvSpPr>
        <p:spPr bwMode="auto">
          <a:xfrm>
            <a:off x="1143347" y="1814763"/>
            <a:ext cx="4228754" cy="2371726"/>
          </a:xfrm>
          <a:prstGeom prst="rect">
            <a:avLst/>
          </a:prstGeom>
          <a:noFill/>
          <a:ln w="9525">
            <a:noFill/>
            <a:miter lim="800000"/>
            <a:headEnd/>
            <a:tailEnd/>
          </a:ln>
        </p:spPr>
        <p:txBody>
          <a:bodyPr/>
          <a:lstStyle/>
          <a:p>
            <a:pPr marL="342900" indent="-342900">
              <a:spcBef>
                <a:spcPct val="20000"/>
              </a:spcBef>
              <a:buFontTx/>
              <a:buChar char="•"/>
              <a:defRPr/>
            </a:pPr>
            <a:r>
              <a:rPr lang="en-US" sz="2800" dirty="0">
                <a:solidFill>
                  <a:srgbClr val="FFFFFF"/>
                </a:solidFill>
              </a:rPr>
              <a:t>Safe landing sites</a:t>
            </a:r>
          </a:p>
          <a:p>
            <a:pPr marL="742950" lvl="1" indent="-285750">
              <a:spcBef>
                <a:spcPct val="20000"/>
              </a:spcBef>
              <a:buFontTx/>
              <a:buChar char="–"/>
              <a:defRPr/>
            </a:pPr>
            <a:r>
              <a:rPr lang="en-US" sz="2600" dirty="0">
                <a:solidFill>
                  <a:srgbClr val="FFFFFF"/>
                </a:solidFill>
              </a:rPr>
              <a:t>High resolution imagery</a:t>
            </a:r>
          </a:p>
          <a:p>
            <a:pPr marL="742950" lvl="1" indent="-285750">
              <a:spcBef>
                <a:spcPct val="20000"/>
              </a:spcBef>
              <a:buFontTx/>
              <a:buChar char="–"/>
              <a:defRPr/>
            </a:pPr>
            <a:r>
              <a:rPr lang="en-US" sz="2600" dirty="0">
                <a:solidFill>
                  <a:srgbClr val="FFFFFF"/>
                </a:solidFill>
              </a:rPr>
              <a:t>Global maps</a:t>
            </a:r>
          </a:p>
          <a:p>
            <a:pPr marL="1200150" lvl="2" indent="-285750">
              <a:spcBef>
                <a:spcPct val="20000"/>
              </a:spcBef>
              <a:buFont typeface="Arial" panose="020B0604020202020204" pitchFamily="34" charset="0"/>
              <a:buChar char="•"/>
              <a:defRPr/>
            </a:pPr>
            <a:r>
              <a:rPr lang="en-US" sz="2400" dirty="0">
                <a:solidFill>
                  <a:srgbClr val="FFFFFF"/>
                </a:solidFill>
              </a:rPr>
              <a:t>Topography</a:t>
            </a:r>
          </a:p>
          <a:p>
            <a:pPr marL="1200150" lvl="2" indent="-285750">
              <a:spcBef>
                <a:spcPct val="20000"/>
              </a:spcBef>
              <a:buFont typeface="Arial" panose="020B0604020202020204" pitchFamily="34" charset="0"/>
              <a:buChar char="•"/>
              <a:defRPr/>
            </a:pPr>
            <a:r>
              <a:rPr lang="en-US" sz="2400" dirty="0">
                <a:solidFill>
                  <a:srgbClr val="FFFFFF"/>
                </a:solidFill>
              </a:rPr>
              <a:t>Rock abundances</a:t>
            </a:r>
          </a:p>
        </p:txBody>
      </p:sp>
      <p:sp>
        <p:nvSpPr>
          <p:cNvPr id="6" name="Title 5">
            <a:extLst>
              <a:ext uri="{FF2B5EF4-FFF2-40B4-BE49-F238E27FC236}">
                <a16:creationId xmlns:a16="http://schemas.microsoft.com/office/drawing/2014/main" id="{83D3A3B5-0E5A-4D73-A93C-5443D295AEFE}"/>
              </a:ext>
            </a:extLst>
          </p:cNvPr>
          <p:cNvSpPr>
            <a:spLocks noGrp="1"/>
          </p:cNvSpPr>
          <p:nvPr>
            <p:ph type="title"/>
          </p:nvPr>
        </p:nvSpPr>
        <p:spPr>
          <a:xfrm>
            <a:off x="838200" y="365125"/>
            <a:ext cx="10515600" cy="1082675"/>
          </a:xfrm>
        </p:spPr>
        <p:txBody>
          <a:bodyPr>
            <a:normAutofit/>
          </a:bodyPr>
          <a:lstStyle/>
          <a:p>
            <a:r>
              <a:rPr kumimoji="0" lang="en-US" sz="5400" b="0" i="0" u="none" strike="noStrike" kern="1200" cap="none" spc="-120" normalizeH="0" baseline="0" noProof="0" dirty="0">
                <a:ln>
                  <a:noFill/>
                </a:ln>
                <a:solidFill>
                  <a:prstClr val="white"/>
                </a:solidFill>
                <a:effectLst/>
                <a:uLnTx/>
                <a:uFillTx/>
                <a:latin typeface="+mn-lt"/>
                <a:ea typeface="+mj-ea"/>
                <a:cs typeface="+mj-cs"/>
              </a:rPr>
              <a:t>LRO Exploration Objectives</a:t>
            </a:r>
            <a:endParaRPr lang="en-US" sz="5400" dirty="0">
              <a:latin typeface="+mn-lt"/>
            </a:endParaRPr>
          </a:p>
        </p:txBody>
      </p:sp>
    </p:spTree>
    <p:extLst>
      <p:ext uri="{BB962C8B-B14F-4D97-AF65-F5344CB8AC3E}">
        <p14:creationId xmlns:p14="http://schemas.microsoft.com/office/powerpoint/2010/main" val="391729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47" y="265735"/>
            <a:ext cx="10515600" cy="976658"/>
          </a:xfrm>
        </p:spPr>
        <p:txBody>
          <a:bodyPr vert="horz" lIns="91440" tIns="45720" rIns="91440" bIns="45720" rtlCol="0" anchor="ctr">
            <a:noAutofit/>
          </a:bodyPr>
          <a:lstStyle/>
          <a:p>
            <a:r>
              <a:rPr lang="en-US" sz="5400" dirty="0">
                <a:latin typeface="+mn-lt"/>
              </a:rPr>
              <a:t>New Impacts!</a:t>
            </a:r>
          </a:p>
        </p:txBody>
      </p:sp>
      <p:pic>
        <p:nvPicPr>
          <p:cNvPr id="4" name="Content Placeholder 7" descr="Six different views showing before and after images of new craters forming on the lunar surfac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4854" y="1495205"/>
            <a:ext cx="8122292" cy="5362795"/>
          </a:xfrm>
        </p:spPr>
      </p:pic>
      <p:sp>
        <p:nvSpPr>
          <p:cNvPr id="5" name="Rectangle 4">
            <a:extLst>
              <a:ext uri="{FF2B5EF4-FFF2-40B4-BE49-F238E27FC236}">
                <a16:creationId xmlns:a16="http://schemas.microsoft.com/office/drawing/2014/main" id="{BC831229-E5F5-4A53-A62E-4D4D1C375EB7}"/>
              </a:ext>
            </a:extLst>
          </p:cNvPr>
          <p:cNvSpPr/>
          <p:nvPr/>
        </p:nvSpPr>
        <p:spPr>
          <a:xfrm>
            <a:off x="10285136" y="6581001"/>
            <a:ext cx="1318591" cy="276999"/>
          </a:xfrm>
          <a:prstGeom prst="rect">
            <a:avLst/>
          </a:prstGeom>
        </p:spPr>
        <p:txBody>
          <a:bodyPr wrap="square">
            <a:spAutoFit/>
          </a:bodyPr>
          <a:lstStyle/>
          <a:p>
            <a:pPr defTabSz="914400"/>
            <a:r>
              <a:rPr lang="en-US" sz="1200" kern="0" dirty="0">
                <a:solidFill>
                  <a:prstClr val="white"/>
                </a:solidFill>
              </a:rPr>
              <a:t>NASA/GSFC/ASU</a:t>
            </a:r>
          </a:p>
        </p:txBody>
      </p:sp>
    </p:spTree>
    <p:extLst>
      <p:ext uri="{BB962C8B-B14F-4D97-AF65-F5344CB8AC3E}">
        <p14:creationId xmlns:p14="http://schemas.microsoft.com/office/powerpoint/2010/main" val="2118780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7626" y="8078"/>
            <a:ext cx="11804374" cy="1591201"/>
          </a:xfrm>
        </p:spPr>
        <p:txBody>
          <a:bodyPr>
            <a:noAutofit/>
          </a:bodyPr>
          <a:lstStyle/>
          <a:p>
            <a:r>
              <a:rPr lang="en-US" sz="5400" dirty="0">
                <a:latin typeface="+mn-lt"/>
              </a:rPr>
              <a:t>Repeat Imaging of Apollo Landing Sites</a:t>
            </a:r>
          </a:p>
        </p:txBody>
      </p:sp>
      <p:pic>
        <p:nvPicPr>
          <p:cNvPr id="7" name="Picture 2" descr="The far side of the Moon as viewed by the Lunar Reconnaissance Orbiter Camer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5023" y="1480009"/>
            <a:ext cx="5175504" cy="517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The near side of the Moon as viewed by the Lunar Reconnaissance Orbiter Camera. Six green stars denote the Apollo landing sites.">
            <a:extLst>
              <a:ext uri="{FF2B5EF4-FFF2-40B4-BE49-F238E27FC236}">
                <a16:creationId xmlns:a16="http://schemas.microsoft.com/office/drawing/2014/main" id="{AC879FC5-F417-45F0-B1F0-E78F688D02A4}"/>
              </a:ext>
            </a:extLst>
          </p:cNvPr>
          <p:cNvGrpSpPr/>
          <p:nvPr/>
        </p:nvGrpSpPr>
        <p:grpSpPr>
          <a:xfrm>
            <a:off x="641935" y="1480009"/>
            <a:ext cx="5174974" cy="5174974"/>
            <a:chOff x="1524000" y="1497680"/>
            <a:chExt cx="4572000" cy="4572000"/>
          </a:xfrm>
        </p:grpSpPr>
        <p:grpSp>
          <p:nvGrpSpPr>
            <p:cNvPr id="2" name="Group 1">
              <a:extLst>
                <a:ext uri="{FF2B5EF4-FFF2-40B4-BE49-F238E27FC236}">
                  <a16:creationId xmlns:a16="http://schemas.microsoft.com/office/drawing/2014/main" id="{D575BB87-ABAE-4F27-A9DA-896F4C5906C5}"/>
                </a:ext>
              </a:extLst>
            </p:cNvPr>
            <p:cNvGrpSpPr/>
            <p:nvPr/>
          </p:nvGrpSpPr>
          <p:grpSpPr>
            <a:xfrm>
              <a:off x="1524000" y="1497680"/>
              <a:ext cx="4572000" cy="4572000"/>
              <a:chOff x="1524000" y="1497680"/>
              <a:chExt cx="4572000" cy="4572000"/>
            </a:xfrm>
          </p:grpSpPr>
          <p:pic>
            <p:nvPicPr>
              <p:cNvPr id="6" name="Picture 1" descr="WAC_HighSun_Ne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9768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a:off x="3810000" y="2691480"/>
                <a:ext cx="228600" cy="228600"/>
              </a:xfrm>
              <a:prstGeom prst="star5">
                <a:avLst/>
              </a:prstGeom>
              <a:solidFill>
                <a:schemeClr val="accent1"/>
              </a:solidFill>
              <a:ln w="9525">
                <a:solidFill>
                  <a:schemeClr val="tx1"/>
                </a:solidFill>
                <a:miter lim="800000"/>
                <a:headEnd/>
                <a:tailEnd/>
              </a:ln>
            </p:spPr>
            <p:txBody>
              <a:bodyPr wrap="none" anchor="ctr"/>
              <a:lstStyle/>
              <a:p>
                <a:pPr>
                  <a:defRPr/>
                </a:pPr>
                <a:endParaRPr lang="en-US">
                  <a:latin typeface="Gill Sans" charset="0"/>
                  <a:ea typeface="ＭＳ Ｐゴシック" charset="-128"/>
                  <a:cs typeface="ＭＳ Ｐゴシック" charset="-128"/>
                </a:endParaRPr>
              </a:p>
            </p:txBody>
          </p:sp>
          <p:sp>
            <p:nvSpPr>
              <p:cNvPr id="9" name="AutoShape 5"/>
              <p:cNvSpPr>
                <a:spLocks noChangeArrowheads="1"/>
              </p:cNvSpPr>
              <p:nvPr/>
            </p:nvSpPr>
            <p:spPr bwMode="auto">
              <a:xfrm>
                <a:off x="4800600" y="2691480"/>
                <a:ext cx="228600" cy="228600"/>
              </a:xfrm>
              <a:prstGeom prst="star5">
                <a:avLst/>
              </a:prstGeom>
              <a:solidFill>
                <a:schemeClr val="accent1"/>
              </a:solidFill>
              <a:ln w="9525">
                <a:solidFill>
                  <a:schemeClr val="tx1"/>
                </a:solidFill>
                <a:miter lim="800000"/>
                <a:headEnd/>
                <a:tailEnd/>
              </a:ln>
            </p:spPr>
            <p:txBody>
              <a:bodyPr wrap="none" anchor="ctr"/>
              <a:lstStyle/>
              <a:p>
                <a:pPr>
                  <a:defRPr/>
                </a:pPr>
                <a:endParaRPr lang="en-US">
                  <a:latin typeface="Gill Sans" charset="0"/>
                  <a:ea typeface="ＭＳ Ｐゴシック" charset="-128"/>
                  <a:cs typeface="ＭＳ Ｐゴシック" charset="-128"/>
                </a:endParaRPr>
              </a:p>
            </p:txBody>
          </p:sp>
          <p:sp>
            <p:nvSpPr>
              <p:cNvPr id="10" name="AutoShape 6"/>
              <p:cNvSpPr>
                <a:spLocks noChangeArrowheads="1"/>
              </p:cNvSpPr>
              <p:nvPr/>
            </p:nvSpPr>
            <p:spPr bwMode="auto">
              <a:xfrm>
                <a:off x="4648200" y="3529680"/>
                <a:ext cx="228600" cy="228600"/>
              </a:xfrm>
              <a:prstGeom prst="star5">
                <a:avLst/>
              </a:prstGeom>
              <a:solidFill>
                <a:schemeClr val="accent1"/>
              </a:solidFill>
              <a:ln w="9525">
                <a:solidFill>
                  <a:schemeClr val="tx1"/>
                </a:solidFill>
                <a:miter lim="800000"/>
                <a:headEnd/>
                <a:tailEnd/>
              </a:ln>
            </p:spPr>
            <p:txBody>
              <a:bodyPr wrap="none" anchor="ctr"/>
              <a:lstStyle/>
              <a:p>
                <a:pPr>
                  <a:defRPr/>
                </a:pPr>
                <a:endParaRPr lang="en-US">
                  <a:latin typeface="Gill Sans" charset="0"/>
                  <a:ea typeface="ＭＳ Ｐゴシック" charset="-128"/>
                  <a:cs typeface="ＭＳ Ｐゴシック" charset="-128"/>
                </a:endParaRPr>
              </a:p>
            </p:txBody>
          </p:sp>
          <p:sp>
            <p:nvSpPr>
              <p:cNvPr id="11" name="AutoShape 7"/>
              <p:cNvSpPr>
                <a:spLocks noChangeArrowheads="1"/>
              </p:cNvSpPr>
              <p:nvPr/>
            </p:nvSpPr>
            <p:spPr bwMode="auto">
              <a:xfrm>
                <a:off x="4267200" y="3986880"/>
                <a:ext cx="228600" cy="228600"/>
              </a:xfrm>
              <a:prstGeom prst="star5">
                <a:avLst/>
              </a:prstGeom>
              <a:solidFill>
                <a:schemeClr val="accent1"/>
              </a:solidFill>
              <a:ln w="9525">
                <a:solidFill>
                  <a:schemeClr val="tx1"/>
                </a:solidFill>
                <a:miter lim="800000"/>
                <a:headEnd/>
                <a:tailEnd/>
              </a:ln>
            </p:spPr>
            <p:txBody>
              <a:bodyPr wrap="none" anchor="ctr"/>
              <a:lstStyle/>
              <a:p>
                <a:pPr>
                  <a:defRPr/>
                </a:pPr>
                <a:endParaRPr lang="en-US">
                  <a:latin typeface="Gill Sans" charset="0"/>
                  <a:ea typeface="ＭＳ Ｐゴシック" charset="-128"/>
                  <a:cs typeface="ＭＳ Ｐゴシック" charset="-128"/>
                </a:endParaRPr>
              </a:p>
            </p:txBody>
          </p:sp>
          <p:sp>
            <p:nvSpPr>
              <p:cNvPr id="12" name="AutoShape 8"/>
              <p:cNvSpPr>
                <a:spLocks noChangeArrowheads="1"/>
              </p:cNvSpPr>
              <p:nvPr/>
            </p:nvSpPr>
            <p:spPr bwMode="auto">
              <a:xfrm>
                <a:off x="2971800" y="3682080"/>
                <a:ext cx="228600" cy="228600"/>
              </a:xfrm>
              <a:prstGeom prst="star5">
                <a:avLst/>
              </a:prstGeom>
              <a:solidFill>
                <a:schemeClr val="accent1"/>
              </a:solidFill>
              <a:ln w="9525">
                <a:solidFill>
                  <a:schemeClr val="tx1"/>
                </a:solidFill>
                <a:miter lim="800000"/>
                <a:headEnd/>
                <a:tailEnd/>
              </a:ln>
            </p:spPr>
            <p:txBody>
              <a:bodyPr wrap="none" anchor="ctr"/>
              <a:lstStyle/>
              <a:p>
                <a:pPr>
                  <a:defRPr/>
                </a:pPr>
                <a:endParaRPr lang="en-US">
                  <a:latin typeface="Gill Sans" charset="0"/>
                  <a:ea typeface="ＭＳ Ｐゴシック" charset="-128"/>
                  <a:cs typeface="ＭＳ Ｐゴシック" charset="-128"/>
                </a:endParaRPr>
              </a:p>
            </p:txBody>
          </p:sp>
          <p:sp>
            <p:nvSpPr>
              <p:cNvPr id="13" name="AutoShape 9"/>
              <p:cNvSpPr>
                <a:spLocks noChangeArrowheads="1"/>
              </p:cNvSpPr>
              <p:nvPr/>
            </p:nvSpPr>
            <p:spPr bwMode="auto">
              <a:xfrm>
                <a:off x="3200400" y="3758280"/>
                <a:ext cx="228600" cy="228600"/>
              </a:xfrm>
              <a:prstGeom prst="star5">
                <a:avLst/>
              </a:prstGeom>
              <a:solidFill>
                <a:schemeClr val="accent1"/>
              </a:solidFill>
              <a:ln w="9525">
                <a:solidFill>
                  <a:schemeClr val="tx1"/>
                </a:solidFill>
                <a:miter lim="800000"/>
                <a:headEnd/>
                <a:tailEnd/>
              </a:ln>
            </p:spPr>
            <p:txBody>
              <a:bodyPr wrap="none" anchor="ctr"/>
              <a:lstStyle/>
              <a:p>
                <a:pPr>
                  <a:defRPr/>
                </a:pPr>
                <a:endParaRPr lang="en-US">
                  <a:latin typeface="Gill Sans" charset="0"/>
                  <a:ea typeface="ＭＳ Ｐゴシック" charset="-128"/>
                  <a:cs typeface="ＭＳ Ｐゴシック" charset="-128"/>
                </a:endParaRPr>
              </a:p>
            </p:txBody>
          </p:sp>
          <p:sp>
            <p:nvSpPr>
              <p:cNvPr id="14" name="TextBox 10"/>
              <p:cNvSpPr txBox="1">
                <a:spLocks noChangeArrowheads="1"/>
              </p:cNvSpPr>
              <p:nvPr/>
            </p:nvSpPr>
            <p:spPr bwMode="auto">
              <a:xfrm>
                <a:off x="4567238" y="2724819"/>
                <a:ext cx="33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Gill Sans" charset="0"/>
                  </a:rPr>
                  <a:t>17</a:t>
                </a:r>
              </a:p>
            </p:txBody>
          </p:sp>
          <p:sp>
            <p:nvSpPr>
              <p:cNvPr id="16" name="TextBox 12"/>
              <p:cNvSpPr txBox="1">
                <a:spLocks noChangeArrowheads="1"/>
              </p:cNvSpPr>
              <p:nvPr/>
            </p:nvSpPr>
            <p:spPr bwMode="auto">
              <a:xfrm>
                <a:off x="3644900" y="2567656"/>
                <a:ext cx="33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Gill Sans" charset="0"/>
                  </a:rPr>
                  <a:t>15</a:t>
                </a:r>
              </a:p>
            </p:txBody>
          </p:sp>
          <p:sp>
            <p:nvSpPr>
              <p:cNvPr id="17" name="TextBox 13"/>
              <p:cNvSpPr txBox="1">
                <a:spLocks noChangeArrowheads="1"/>
              </p:cNvSpPr>
              <p:nvPr/>
            </p:nvSpPr>
            <p:spPr bwMode="auto">
              <a:xfrm>
                <a:off x="2806700" y="3558256"/>
                <a:ext cx="33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Gill Sans" charset="0"/>
                  </a:rPr>
                  <a:t>12</a:t>
                </a:r>
              </a:p>
            </p:txBody>
          </p:sp>
          <p:sp>
            <p:nvSpPr>
              <p:cNvPr id="18" name="TextBox 14"/>
              <p:cNvSpPr txBox="1">
                <a:spLocks noChangeArrowheads="1"/>
              </p:cNvSpPr>
              <p:nvPr/>
            </p:nvSpPr>
            <p:spPr bwMode="auto">
              <a:xfrm>
                <a:off x="3314700" y="3910681"/>
                <a:ext cx="33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Gill Sans" charset="0"/>
                  </a:rPr>
                  <a:t>14</a:t>
                </a:r>
              </a:p>
            </p:txBody>
          </p:sp>
          <p:sp>
            <p:nvSpPr>
              <p:cNvPr id="19" name="TextBox 15"/>
              <p:cNvSpPr txBox="1">
                <a:spLocks noChangeArrowheads="1"/>
              </p:cNvSpPr>
              <p:nvPr/>
            </p:nvSpPr>
            <p:spPr bwMode="auto">
              <a:xfrm>
                <a:off x="4038600" y="4091656"/>
                <a:ext cx="33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latin typeface="Gill Sans" charset="0"/>
                  </a:rPr>
                  <a:t>16</a:t>
                </a:r>
              </a:p>
            </p:txBody>
          </p:sp>
        </p:grpSp>
        <p:sp>
          <p:nvSpPr>
            <p:cNvPr id="15" name="TextBox 11"/>
            <p:cNvSpPr txBox="1">
              <a:spLocks noChangeArrowheads="1"/>
            </p:cNvSpPr>
            <p:nvPr/>
          </p:nvSpPr>
          <p:spPr bwMode="auto">
            <a:xfrm>
              <a:off x="4719638" y="3405856"/>
              <a:ext cx="33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latin typeface="Gill Sans" charset="0"/>
                </a:rPr>
                <a:t>11</a:t>
              </a:r>
            </a:p>
          </p:txBody>
        </p:sp>
      </p:grpSp>
      <p:sp>
        <p:nvSpPr>
          <p:cNvPr id="20" name="Rectangle 19">
            <a:extLst>
              <a:ext uri="{FF2B5EF4-FFF2-40B4-BE49-F238E27FC236}">
                <a16:creationId xmlns:a16="http://schemas.microsoft.com/office/drawing/2014/main" id="{062038D8-E20D-42CE-8CB3-5ADC2D31FF8C}"/>
              </a:ext>
            </a:extLst>
          </p:cNvPr>
          <p:cNvSpPr/>
          <p:nvPr/>
        </p:nvSpPr>
        <p:spPr>
          <a:xfrm>
            <a:off x="10992679" y="6581001"/>
            <a:ext cx="139525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prstClr val="white"/>
                </a:solidFill>
                <a:effectLst/>
                <a:uLnTx/>
                <a:uFillTx/>
                <a:ea typeface="+mn-ea"/>
                <a:cs typeface="+mn-cs"/>
              </a:rPr>
              <a:t>NASA/GSFC/ASU</a:t>
            </a:r>
            <a:endParaRPr kumimoji="0" lang="en-US" sz="1200" b="0" i="0" u="none" strike="noStrike" kern="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97487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Apollo 12 landing site in Oceanus Procellarum as imaged by LRO’s Narrow Angle Camera (NAC). The Surveyor 3 spacecraft, the Intrepid descent stage, the American flag, the High Gain Antenna, and the Portable Life Support System backpacks are labeled.">
            <a:extLst>
              <a:ext uri="{FF2B5EF4-FFF2-40B4-BE49-F238E27FC236}">
                <a16:creationId xmlns:a16="http://schemas.microsoft.com/office/drawing/2014/main" id="{1BC4491D-5093-4BB4-BCD6-6EE15D2C2266}"/>
              </a:ext>
            </a:extLst>
          </p:cNvPr>
          <p:cNvPicPr>
            <a:picLocks noChangeAspect="1"/>
          </p:cNvPicPr>
          <p:nvPr/>
        </p:nvPicPr>
        <p:blipFill rotWithShape="1">
          <a:blip r:embed="rId3"/>
          <a:srcRect l="2222" r="1946"/>
          <a:stretch/>
        </p:blipFill>
        <p:spPr>
          <a:xfrm>
            <a:off x="5619750" y="0"/>
            <a:ext cx="6572250" cy="6858000"/>
          </a:xfrm>
          <a:prstGeom prst="rect">
            <a:avLst/>
          </a:prstGeom>
        </p:spPr>
      </p:pic>
      <p:sp>
        <p:nvSpPr>
          <p:cNvPr id="9" name="Title 11">
            <a:extLst>
              <a:ext uri="{FF2B5EF4-FFF2-40B4-BE49-F238E27FC236}">
                <a16:creationId xmlns:a16="http://schemas.microsoft.com/office/drawing/2014/main" id="{FFDB857E-72F7-4076-8179-F98468FC6279}"/>
              </a:ext>
            </a:extLst>
          </p:cNvPr>
          <p:cNvSpPr txBox="1">
            <a:spLocks noGrp="1"/>
          </p:cNvSpPr>
          <p:nvPr>
            <p:ph type="title" idx="4294967295"/>
          </p:nvPr>
        </p:nvSpPr>
        <p:spPr>
          <a:xfrm>
            <a:off x="-77649" y="2514832"/>
            <a:ext cx="5619750" cy="18283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defTabSz="914400">
              <a:lnSpc>
                <a:spcPct val="90000"/>
              </a:lnSpc>
              <a:spcBef>
                <a:spcPct val="0"/>
              </a:spcBef>
              <a:buNone/>
              <a:defRPr sz="5400">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Apollo 12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Landing Site</a:t>
            </a:r>
          </a:p>
        </p:txBody>
      </p:sp>
      <p:sp>
        <p:nvSpPr>
          <p:cNvPr id="10" name="Rectangle 9">
            <a:extLst>
              <a:ext uri="{FF2B5EF4-FFF2-40B4-BE49-F238E27FC236}">
                <a16:creationId xmlns:a16="http://schemas.microsoft.com/office/drawing/2014/main" id="{592D3C2F-DF67-4327-B194-5A17F5D2EAF7}"/>
              </a:ext>
            </a:extLst>
          </p:cNvPr>
          <p:cNvSpPr/>
          <p:nvPr/>
        </p:nvSpPr>
        <p:spPr>
          <a:xfrm>
            <a:off x="10951058" y="6581001"/>
            <a:ext cx="1318591" cy="276999"/>
          </a:xfrm>
          <a:prstGeom prst="rect">
            <a:avLst/>
          </a:prstGeom>
        </p:spPr>
        <p:txBody>
          <a:bodyPr wrap="square">
            <a:spAutoFit/>
          </a:bodyPr>
          <a:lstStyle/>
          <a:p>
            <a:pPr defTabSz="914400"/>
            <a:r>
              <a:rPr lang="en-US" sz="1200" kern="0" dirty="0">
                <a:solidFill>
                  <a:prstClr val="white"/>
                </a:solidFill>
              </a:rPr>
              <a:t>NASA/GSFC/ASU</a:t>
            </a:r>
          </a:p>
        </p:txBody>
      </p:sp>
    </p:spTree>
    <p:extLst>
      <p:ext uri="{BB962C8B-B14F-4D97-AF65-F5344CB8AC3E}">
        <p14:creationId xmlns:p14="http://schemas.microsoft.com/office/powerpoint/2010/main" val="3865940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8639-A2CB-4A0B-BD4C-99BCCDDAB9B2}"/>
              </a:ext>
            </a:extLst>
          </p:cNvPr>
          <p:cNvSpPr>
            <a:spLocks noGrp="1"/>
          </p:cNvSpPr>
          <p:nvPr>
            <p:ph type="title" idx="4294967295"/>
          </p:nvPr>
        </p:nvSpPr>
        <p:spPr/>
        <p:txBody>
          <a:bodyPr>
            <a:normAutofit/>
          </a:bodyPr>
          <a:lstStyle/>
          <a:p>
            <a:r>
              <a:rPr lang="en-US" sz="5400" kern="1200" dirty="0">
                <a:solidFill>
                  <a:srgbClr val="000000"/>
                </a:solidFill>
                <a:effectLst/>
                <a:latin typeface="Calibri" panose="020F0502020204030204" pitchFamily="34" charset="0"/>
                <a:ea typeface="+mn-ea"/>
                <a:cs typeface="+mn-cs"/>
              </a:rPr>
              <a:t>Apollo 11 Landing Site </a:t>
            </a:r>
            <a:endParaRPr lang="en-US" sz="5400" dirty="0"/>
          </a:p>
        </p:txBody>
      </p:sp>
      <p:sp>
        <p:nvSpPr>
          <p:cNvPr id="4" name="Slide Number Placeholder 3">
            <a:extLst>
              <a:ext uri="{FF2B5EF4-FFF2-40B4-BE49-F238E27FC236}">
                <a16:creationId xmlns:a16="http://schemas.microsoft.com/office/drawing/2014/main" id="{D9692B66-AA28-4795-8026-24C16170F9DF}"/>
              </a:ext>
            </a:extLst>
          </p:cNvPr>
          <p:cNvSpPr>
            <a:spLocks noGrp="1"/>
          </p:cNvSpPr>
          <p:nvPr>
            <p:ph type="sldNum" sz="quarter" idx="12"/>
          </p:nvPr>
        </p:nvSpPr>
        <p:spPr/>
        <p:txBody>
          <a:bodyPr/>
          <a:lstStyle/>
          <a:p>
            <a:fld id="{FDF7C0BB-0C6E-4F1B-B96A-2DB96C338A5F}" type="slidenum">
              <a:rPr lang="en-US" smtClean="0">
                <a:solidFill>
                  <a:srgbClr val="000000"/>
                </a:solidFill>
              </a:rPr>
              <a:pPr/>
              <a:t>33</a:t>
            </a:fld>
            <a:endParaRPr lang="en-US" dirty="0">
              <a:solidFill>
                <a:srgbClr val="000000"/>
              </a:solidFill>
            </a:endParaRPr>
          </a:p>
        </p:txBody>
      </p:sp>
      <p:pic>
        <p:nvPicPr>
          <p:cNvPr id="7" name="apollo11_flyover_720p30" descr="The Apollo 11 landing site as visualized using LROC data.">
            <a:hlinkClick r:id="" action="ppaction://media"/>
            <a:extLst>
              <a:ext uri="{FF2B5EF4-FFF2-40B4-BE49-F238E27FC236}">
                <a16:creationId xmlns:a16="http://schemas.microsoft.com/office/drawing/2014/main" id="{72F0A7A5-2719-4EC8-9F2F-A5D75E3E1F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1751" cy="6858000"/>
          </a:xfrm>
          <a:prstGeom prst="rect">
            <a:avLst/>
          </a:prstGeom>
        </p:spPr>
      </p:pic>
      <p:sp>
        <p:nvSpPr>
          <p:cNvPr id="9" name="Rectangle 8">
            <a:extLst>
              <a:ext uri="{FF2B5EF4-FFF2-40B4-BE49-F238E27FC236}">
                <a16:creationId xmlns:a16="http://schemas.microsoft.com/office/drawing/2014/main" id="{992A948B-08CF-4FAD-9506-DD1B743E795D}"/>
              </a:ext>
            </a:extLst>
          </p:cNvPr>
          <p:cNvSpPr/>
          <p:nvPr/>
        </p:nvSpPr>
        <p:spPr>
          <a:xfrm>
            <a:off x="9040255" y="6566249"/>
            <a:ext cx="2671814" cy="2917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NASA's Scientific Visualization Studio</a:t>
            </a:r>
          </a:p>
        </p:txBody>
      </p:sp>
    </p:spTree>
    <p:extLst>
      <p:ext uri="{BB962C8B-B14F-4D97-AF65-F5344CB8AC3E}">
        <p14:creationId xmlns:p14="http://schemas.microsoft.com/office/powerpoint/2010/main" val="346049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pollo 17 landing site as seen by the Lunar Reconnaissance Orbiter Camera. The astronauts' footprints, rover tracks, and equipment are visible.&#10;" title="Traces from Apollo 17">
            <a:extLst>
              <a:ext uri="{FF2B5EF4-FFF2-40B4-BE49-F238E27FC236}">
                <a16:creationId xmlns:a16="http://schemas.microsoft.com/office/drawing/2014/main" id="{D1F83DAC-89A3-4016-AB21-B7B03F1F0D82}"/>
              </a:ext>
            </a:extLst>
          </p:cNvPr>
          <p:cNvPicPr>
            <a:picLocks noChangeAspect="1"/>
          </p:cNvPicPr>
          <p:nvPr/>
        </p:nvPicPr>
        <p:blipFill>
          <a:blip r:embed="rId3"/>
          <a:stretch>
            <a:fillRect/>
          </a:stretch>
        </p:blipFill>
        <p:spPr>
          <a:xfrm>
            <a:off x="481868" y="1461729"/>
            <a:ext cx="11228265" cy="5396271"/>
          </a:xfrm>
          <a:prstGeom prst="rect">
            <a:avLst/>
          </a:prstGeom>
        </p:spPr>
      </p:pic>
      <p:sp>
        <p:nvSpPr>
          <p:cNvPr id="8" name="Title 1">
            <a:extLst>
              <a:ext uri="{FF2B5EF4-FFF2-40B4-BE49-F238E27FC236}">
                <a16:creationId xmlns:a16="http://schemas.microsoft.com/office/drawing/2014/main" id="{5E42627D-5272-4654-9AF6-E1002F262EC3}"/>
              </a:ext>
            </a:extLst>
          </p:cNvPr>
          <p:cNvSpPr txBox="1">
            <a:spLocks noGrp="1"/>
          </p:cNvSpPr>
          <p:nvPr>
            <p:ph type="title" idx="4294967295"/>
          </p:nvPr>
        </p:nvSpPr>
        <p:spPr>
          <a:xfrm>
            <a:off x="201993" y="500150"/>
            <a:ext cx="9505951" cy="76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defTabSz="914400">
              <a:lnSpc>
                <a:spcPct val="90000"/>
              </a:lnSpc>
              <a:spcBef>
                <a:spcPct val="0"/>
              </a:spcBef>
              <a:buNone/>
              <a:defRPr sz="540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j-ea"/>
                <a:cs typeface="+mj-cs"/>
              </a:rPr>
              <a:t>Traces from Apollo 17</a:t>
            </a:r>
          </a:p>
        </p:txBody>
      </p:sp>
      <p:sp>
        <p:nvSpPr>
          <p:cNvPr id="7" name="Rectangle 6">
            <a:extLst>
              <a:ext uri="{FF2B5EF4-FFF2-40B4-BE49-F238E27FC236}">
                <a16:creationId xmlns:a16="http://schemas.microsoft.com/office/drawing/2014/main" id="{31F8A847-9255-4ABE-832B-500161888F5C}"/>
              </a:ext>
            </a:extLst>
          </p:cNvPr>
          <p:cNvSpPr/>
          <p:nvPr/>
        </p:nvSpPr>
        <p:spPr>
          <a:xfrm>
            <a:off x="10951058" y="6581001"/>
            <a:ext cx="1318591" cy="276999"/>
          </a:xfrm>
          <a:prstGeom prst="rect">
            <a:avLst/>
          </a:prstGeom>
        </p:spPr>
        <p:txBody>
          <a:bodyPr wrap="square">
            <a:spAutoFit/>
          </a:bodyPr>
          <a:lstStyle/>
          <a:p>
            <a:pPr defTabSz="914400"/>
            <a:r>
              <a:rPr lang="en-US" sz="1200" kern="0" dirty="0">
                <a:solidFill>
                  <a:prstClr val="white"/>
                </a:solidFill>
              </a:rPr>
              <a:t>NASA/GSFC/ASU</a:t>
            </a:r>
          </a:p>
        </p:txBody>
      </p:sp>
    </p:spTree>
    <p:extLst>
      <p:ext uri="{BB962C8B-B14F-4D97-AF65-F5344CB8AC3E}">
        <p14:creationId xmlns:p14="http://schemas.microsoft.com/office/powerpoint/2010/main" val="2805636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D538-A9B5-44AE-8EBD-E20F670C9080}"/>
              </a:ext>
            </a:extLst>
          </p:cNvPr>
          <p:cNvSpPr>
            <a:spLocks noGrp="1"/>
          </p:cNvSpPr>
          <p:nvPr>
            <p:ph type="title"/>
          </p:nvPr>
        </p:nvSpPr>
        <p:spPr>
          <a:xfrm>
            <a:off x="457199" y="418995"/>
            <a:ext cx="8929743" cy="763761"/>
          </a:xfrm>
        </p:spPr>
        <p:txBody>
          <a:bodyPr>
            <a:normAutofit/>
          </a:bodyPr>
          <a:lstStyle/>
          <a:p>
            <a:pPr marL="0" marR="0" lvl="0" indent="0" algn="l" defTabSz="914400" rtl="0" eaLnBrk="1" fontAlgn="auto" latinLnBrk="0" hangingPunct="1">
              <a:lnSpc>
                <a:spcPts val="4420"/>
              </a:lnSpc>
              <a:spcBef>
                <a:spcPts val="0"/>
              </a:spcBef>
              <a:spcAft>
                <a:spcPts val="0"/>
              </a:spcAft>
              <a:buClrTx/>
              <a:buSzTx/>
              <a:buFontTx/>
              <a:buNone/>
              <a:tabLst/>
              <a:defRPr/>
            </a:pPr>
            <a:r>
              <a:rPr kumimoji="0" lang="en-US" sz="5400" i="0" u="none" strike="noStrike" kern="1200" cap="none" spc="0" normalizeH="0" baseline="0" noProof="0" dirty="0">
                <a:ln>
                  <a:noFill/>
                </a:ln>
                <a:solidFill>
                  <a:prstClr val="white"/>
                </a:solidFill>
                <a:effectLst/>
                <a:uLnTx/>
                <a:uFillTx/>
                <a:latin typeface="+mn-lt"/>
                <a:ea typeface="+mj-ea"/>
                <a:cs typeface="+mj-cs"/>
              </a:rPr>
              <a:t>Where is LRO now?</a:t>
            </a:r>
          </a:p>
        </p:txBody>
      </p:sp>
      <p:pic>
        <p:nvPicPr>
          <p:cNvPr id="5" name="Content Placeholder 4" descr="Graphical user interface&#10;&#10;Description automatically generated">
            <a:extLst>
              <a:ext uri="{FF2B5EF4-FFF2-40B4-BE49-F238E27FC236}">
                <a16:creationId xmlns:a16="http://schemas.microsoft.com/office/drawing/2014/main" id="{E2BA7FA2-254C-4ACA-BB8E-26692EE58B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693517"/>
            <a:ext cx="12192000" cy="3164483"/>
          </a:xfrm>
        </p:spPr>
      </p:pic>
      <p:sp>
        <p:nvSpPr>
          <p:cNvPr id="4" name="TextBox 3">
            <a:extLst>
              <a:ext uri="{FF2B5EF4-FFF2-40B4-BE49-F238E27FC236}">
                <a16:creationId xmlns:a16="http://schemas.microsoft.com/office/drawing/2014/main" id="{0734F3FB-7DE2-492C-A31E-2C732CE745F9}"/>
              </a:ext>
            </a:extLst>
          </p:cNvPr>
          <p:cNvSpPr txBox="1"/>
          <p:nvPr/>
        </p:nvSpPr>
        <p:spPr>
          <a:xfrm>
            <a:off x="532723" y="1781460"/>
            <a:ext cx="10529529" cy="954107"/>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kern="1200" cap="none" spc="0" normalizeH="0" baseline="0" noProof="0" dirty="0">
                <a:ln>
                  <a:noFill/>
                </a:ln>
                <a:solidFill>
                  <a:schemeClr val="tx1">
                    <a:lumMod val="95000"/>
                  </a:schemeClr>
                </a:solidFill>
                <a:effectLst/>
                <a:uLnTx/>
                <a:uFillTx/>
                <a:cs typeface="Arial"/>
              </a:rPr>
              <a:t>LRO continues to serve the science and exploration communities of NASA, commercial entities, and international partners.</a:t>
            </a:r>
          </a:p>
        </p:txBody>
      </p:sp>
    </p:spTree>
    <p:extLst>
      <p:ext uri="{BB962C8B-B14F-4D97-AF65-F5344CB8AC3E}">
        <p14:creationId xmlns:p14="http://schemas.microsoft.com/office/powerpoint/2010/main" val="920269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view of the Lunar Reconnaissance Orbiter above the Moon's surface.">
            <a:extLst>
              <a:ext uri="{FF2B5EF4-FFF2-40B4-BE49-F238E27FC236}">
                <a16:creationId xmlns:a16="http://schemas.microsoft.com/office/drawing/2014/main" id="{981B5C83-ACBB-42E7-A81C-B15971DC7BD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51D538-A9B5-44AE-8EBD-E20F670C9080}"/>
              </a:ext>
            </a:extLst>
          </p:cNvPr>
          <p:cNvSpPr>
            <a:spLocks noGrp="1"/>
          </p:cNvSpPr>
          <p:nvPr>
            <p:ph type="title"/>
          </p:nvPr>
        </p:nvSpPr>
        <p:spPr>
          <a:xfrm>
            <a:off x="327990" y="339483"/>
            <a:ext cx="10923106" cy="1051995"/>
          </a:xfrm>
        </p:spPr>
        <p:txBody>
          <a:bodyPr>
            <a:normAutofit/>
          </a:bodyPr>
          <a:lstStyle/>
          <a:p>
            <a:pPr marL="0" marR="0" lvl="0" indent="0" algn="l" defTabSz="914400" rtl="0" eaLnBrk="1" fontAlgn="auto" latinLnBrk="0" hangingPunct="1">
              <a:lnSpc>
                <a:spcPts val="4420"/>
              </a:lnSpc>
              <a:spcBef>
                <a:spcPts val="0"/>
              </a:spcBef>
              <a:spcAft>
                <a:spcPts val="0"/>
              </a:spcAft>
              <a:buClrTx/>
              <a:buSzTx/>
              <a:buFontTx/>
              <a:buNone/>
              <a:tabLst/>
              <a:defRPr/>
            </a:pPr>
            <a:r>
              <a:rPr kumimoji="0" lang="en-US" sz="5400" i="0" u="none" strike="noStrike" kern="1200" cap="none" spc="0" normalizeH="0" baseline="0" noProof="0" dirty="0">
                <a:ln>
                  <a:noFill/>
                </a:ln>
                <a:solidFill>
                  <a:prstClr val="white"/>
                </a:solidFill>
                <a:effectLst/>
                <a:uLnTx/>
                <a:uFillTx/>
                <a:latin typeface="+mn-lt"/>
                <a:ea typeface="+mj-ea"/>
                <a:cs typeface="+mj-cs"/>
              </a:rPr>
              <a:t>Science in LRO’s 5</a:t>
            </a:r>
            <a:r>
              <a:rPr kumimoji="0" lang="en-US" sz="5400" i="0" u="none" strike="noStrike" kern="1200" cap="none" spc="0" normalizeH="0" baseline="30000" noProof="0" dirty="0">
                <a:ln>
                  <a:noFill/>
                </a:ln>
                <a:solidFill>
                  <a:prstClr val="white"/>
                </a:solidFill>
                <a:effectLst/>
                <a:uLnTx/>
                <a:uFillTx/>
                <a:latin typeface="+mn-lt"/>
                <a:ea typeface="+mj-ea"/>
                <a:cs typeface="+mj-cs"/>
              </a:rPr>
              <a:t>th</a:t>
            </a:r>
            <a:r>
              <a:rPr kumimoji="0" lang="en-US" sz="5400" i="0" u="none" strike="noStrike" kern="1200" cap="none" spc="0" normalizeH="0" baseline="0" noProof="0" dirty="0">
                <a:ln>
                  <a:noFill/>
                </a:ln>
                <a:solidFill>
                  <a:prstClr val="white"/>
                </a:solidFill>
                <a:effectLst/>
                <a:uLnTx/>
                <a:uFillTx/>
                <a:latin typeface="+mn-lt"/>
                <a:ea typeface="+mj-ea"/>
                <a:cs typeface="+mj-cs"/>
              </a:rPr>
              <a:t> Extended Mission</a:t>
            </a:r>
          </a:p>
        </p:txBody>
      </p:sp>
      <p:sp>
        <p:nvSpPr>
          <p:cNvPr id="6" name="Content Placeholder 5">
            <a:extLst>
              <a:ext uri="{FF2B5EF4-FFF2-40B4-BE49-F238E27FC236}">
                <a16:creationId xmlns:a16="http://schemas.microsoft.com/office/drawing/2014/main" id="{7EE8DD7C-04FB-4927-AEC8-FB7DF58973D2}"/>
              </a:ext>
            </a:extLst>
          </p:cNvPr>
          <p:cNvSpPr>
            <a:spLocks noGrp="1"/>
          </p:cNvSpPr>
          <p:nvPr>
            <p:ph idx="1"/>
          </p:nvPr>
        </p:nvSpPr>
        <p:spPr>
          <a:xfrm>
            <a:off x="838200" y="2829478"/>
            <a:ext cx="10515600" cy="1891609"/>
          </a:xfrm>
        </p:spPr>
        <p:txBody>
          <a:bodyPr>
            <a:normAutofit/>
          </a:bodyPr>
          <a:lstStyle/>
          <a:p>
            <a:pPr marR="0" lvl="0" algn="l" defTabSz="457200" rtl="0" eaLnBrk="1" fontAlgn="auto" latinLnBrk="0" hangingPunct="1">
              <a:lnSpc>
                <a:spcPct val="100000"/>
              </a:lnSpc>
              <a:spcBef>
                <a:spcPts val="0"/>
              </a:spcBef>
              <a:spcAft>
                <a:spcPts val="0"/>
              </a:spcAft>
              <a:buClrTx/>
              <a:buSzTx/>
              <a:tabLst/>
              <a:defRPr/>
            </a:pPr>
            <a:r>
              <a:rPr lang="en-US" dirty="0">
                <a:solidFill>
                  <a:schemeClr val="tx1">
                    <a:lumMod val="95000"/>
                  </a:schemeClr>
                </a:solidFill>
                <a:cs typeface="Arial"/>
              </a:rPr>
              <a:t>Volatiles and external interactions</a:t>
            </a:r>
          </a:p>
          <a:p>
            <a:pPr marR="0" lvl="0" algn="l" defTabSz="457200" rtl="0" eaLnBrk="1" fontAlgn="auto" latinLnBrk="0" hangingPunct="1">
              <a:lnSpc>
                <a:spcPct val="100000"/>
              </a:lnSpc>
              <a:spcBef>
                <a:spcPts val="0"/>
              </a:spcBef>
              <a:spcAft>
                <a:spcPts val="0"/>
              </a:spcAft>
              <a:buClrTx/>
              <a:buSzTx/>
              <a:tabLst/>
              <a:defRPr/>
            </a:pPr>
            <a:r>
              <a:rPr lang="en-US" dirty="0">
                <a:solidFill>
                  <a:schemeClr val="tx1">
                    <a:lumMod val="95000"/>
                  </a:schemeClr>
                </a:solidFill>
                <a:cs typeface="Arial"/>
              </a:rPr>
              <a:t>Interior, volcanism, and tectonics</a:t>
            </a:r>
          </a:p>
          <a:p>
            <a:pPr marR="0" lvl="0" algn="l" defTabSz="457200" rtl="0" eaLnBrk="1" fontAlgn="auto" latinLnBrk="0" hangingPunct="1">
              <a:lnSpc>
                <a:spcPct val="100000"/>
              </a:lnSpc>
              <a:spcBef>
                <a:spcPts val="0"/>
              </a:spcBef>
              <a:spcAft>
                <a:spcPts val="0"/>
              </a:spcAft>
              <a:buClrTx/>
              <a:buSzTx/>
              <a:tabLst/>
              <a:defRPr/>
            </a:pPr>
            <a:r>
              <a:rPr lang="en-US" dirty="0">
                <a:solidFill>
                  <a:schemeClr val="tx1">
                    <a:lumMod val="95000"/>
                  </a:schemeClr>
                </a:solidFill>
                <a:cs typeface="Arial"/>
              </a:rPr>
              <a:t>Regolith and impacts</a:t>
            </a:r>
          </a:p>
          <a:p>
            <a:pPr marR="0" lvl="0" algn="l" defTabSz="457200" rtl="0" eaLnBrk="1" fontAlgn="auto" latinLnBrk="0" hangingPunct="1">
              <a:lnSpc>
                <a:spcPct val="100000"/>
              </a:lnSpc>
              <a:spcBef>
                <a:spcPts val="0"/>
              </a:spcBef>
              <a:spcAft>
                <a:spcPts val="0"/>
              </a:spcAft>
              <a:buClrTx/>
              <a:buSzTx/>
              <a:tabLst/>
              <a:defRPr/>
            </a:pPr>
            <a:r>
              <a:rPr lang="en-US" dirty="0">
                <a:solidFill>
                  <a:schemeClr val="tx1">
                    <a:lumMod val="95000"/>
                  </a:schemeClr>
                </a:solidFill>
                <a:cs typeface="Arial"/>
              </a:rPr>
              <a:t>Programmatic support</a:t>
            </a:r>
          </a:p>
          <a:p>
            <a:pPr marR="0" lvl="0" algn="l" defTabSz="457200" rtl="0" eaLnBrk="1" fontAlgn="auto" latinLnBrk="0" hangingPunct="1">
              <a:lnSpc>
                <a:spcPct val="100000"/>
              </a:lnSpc>
              <a:spcBef>
                <a:spcPts val="0"/>
              </a:spcBef>
              <a:spcAft>
                <a:spcPts val="0"/>
              </a:spcAft>
              <a:buClrTx/>
              <a:buSzTx/>
              <a:tabLst/>
              <a:defRPr/>
            </a:pPr>
            <a:endParaRPr lang="en-US" dirty="0">
              <a:solidFill>
                <a:schemeClr val="tx1">
                  <a:lumMod val="95000"/>
                </a:schemeClr>
              </a:solidFill>
              <a:cs typeface="Arial"/>
            </a:endParaRPr>
          </a:p>
          <a:p>
            <a:endParaRPr lang="en-US" dirty="0"/>
          </a:p>
        </p:txBody>
      </p:sp>
    </p:spTree>
    <p:extLst>
      <p:ext uri="{BB962C8B-B14F-4D97-AF65-F5344CB8AC3E}">
        <p14:creationId xmlns:p14="http://schemas.microsoft.com/office/powerpoint/2010/main" val="4171721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central peaks of a lunar crater rise above the shadowy crater floor.">
            <a:extLst>
              <a:ext uri="{FF2B5EF4-FFF2-40B4-BE49-F238E27FC236}">
                <a16:creationId xmlns:a16="http://schemas.microsoft.com/office/drawing/2014/main" id="{7C0F835B-D25F-499A-997D-D3F5E357A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55" b="4203"/>
          <a:stretch/>
        </p:blipFill>
        <p:spPr bwMode="auto">
          <a:xfrm>
            <a:off x="4174435" y="9888"/>
            <a:ext cx="8017565" cy="68382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0208" y="256822"/>
            <a:ext cx="9144000" cy="1143000"/>
          </a:xfrm>
        </p:spPr>
        <p:txBody>
          <a:bodyPr>
            <a:normAutofit/>
          </a:bodyPr>
          <a:lstStyle/>
          <a:p>
            <a:r>
              <a:rPr lang="en-US" sz="5400" dirty="0">
                <a:solidFill>
                  <a:srgbClr val="FFFFFF"/>
                </a:solidFill>
                <a:latin typeface="+mn-lt"/>
              </a:rPr>
              <a:t>Fun Discoveries from LRO</a:t>
            </a:r>
          </a:p>
        </p:txBody>
      </p:sp>
      <p:sp>
        <p:nvSpPr>
          <p:cNvPr id="7" name="Content Placeholder 2"/>
          <p:cNvSpPr>
            <a:spLocks noGrp="1"/>
          </p:cNvSpPr>
          <p:nvPr>
            <p:ph idx="1"/>
          </p:nvPr>
        </p:nvSpPr>
        <p:spPr>
          <a:xfrm>
            <a:off x="845597" y="2640989"/>
            <a:ext cx="7483396" cy="2477663"/>
          </a:xfrm>
          <a:solidFill>
            <a:srgbClr val="000000">
              <a:alpha val="50196"/>
            </a:srgbClr>
          </a:solidFill>
        </p:spPr>
        <p:txBody>
          <a:bodyPr>
            <a:normAutofit/>
          </a:bodyPr>
          <a:lstStyle/>
          <a:p>
            <a:r>
              <a:rPr lang="en-US" dirty="0">
                <a:solidFill>
                  <a:srgbClr val="FFFFFF"/>
                </a:solidFill>
              </a:rPr>
              <a:t>The Moon is changing, and we can watch it!</a:t>
            </a:r>
          </a:p>
          <a:p>
            <a:r>
              <a:rPr lang="en-US" dirty="0">
                <a:solidFill>
                  <a:srgbClr val="FFFFFF"/>
                </a:solidFill>
              </a:rPr>
              <a:t>Some regions are really cold (-414.4°F)!</a:t>
            </a:r>
          </a:p>
          <a:p>
            <a:r>
              <a:rPr lang="en-US" dirty="0">
                <a:solidFill>
                  <a:srgbClr val="FFFFFF"/>
                </a:solidFill>
              </a:rPr>
              <a:t>Lunar pits as possible safe havens for astronauts</a:t>
            </a:r>
          </a:p>
          <a:p>
            <a:r>
              <a:rPr lang="en-US" dirty="0">
                <a:solidFill>
                  <a:srgbClr val="FFFFFF"/>
                </a:solidFill>
              </a:rPr>
              <a:t>The Moon may have been geologically active </a:t>
            </a:r>
            <a:r>
              <a:rPr lang="en-US" b="1" dirty="0">
                <a:solidFill>
                  <a:srgbClr val="FFFFFF"/>
                </a:solidFill>
              </a:rPr>
              <a:t>very recently</a:t>
            </a:r>
            <a:r>
              <a:rPr lang="en-US" dirty="0">
                <a:solidFill>
                  <a:srgbClr val="FFFFFF"/>
                </a:solidFill>
              </a:rPr>
              <a:t> (for a geologist…)</a:t>
            </a:r>
          </a:p>
        </p:txBody>
      </p:sp>
    </p:spTree>
    <p:extLst>
      <p:ext uri="{BB962C8B-B14F-4D97-AF65-F5344CB8AC3E}">
        <p14:creationId xmlns:p14="http://schemas.microsoft.com/office/powerpoint/2010/main" val="1598933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entral peaks of a lunar crater rise above the shadowy crater floor.">
            <a:extLst>
              <a:ext uri="{FF2B5EF4-FFF2-40B4-BE49-F238E27FC236}">
                <a16:creationId xmlns:a16="http://schemas.microsoft.com/office/drawing/2014/main" id="{849A9681-51A4-4761-9F0E-143FF7D48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55" b="4203"/>
          <a:stretch/>
        </p:blipFill>
        <p:spPr bwMode="auto">
          <a:xfrm>
            <a:off x="3865609" y="0"/>
            <a:ext cx="8017565" cy="68382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601905" y="2408997"/>
            <a:ext cx="6527408" cy="2040006"/>
          </a:xfrm>
        </p:spPr>
        <p:txBody>
          <a:bodyPr>
            <a:noAutofit/>
          </a:bodyPr>
          <a:lstStyle/>
          <a:p>
            <a:r>
              <a:rPr lang="en-US" sz="7200" dirty="0">
                <a:latin typeface="+mn-lt"/>
              </a:rPr>
              <a:t>Learn More &amp; Get Involved!</a:t>
            </a:r>
          </a:p>
        </p:txBody>
      </p:sp>
    </p:spTree>
    <p:extLst>
      <p:ext uri="{BB962C8B-B14F-4D97-AF65-F5344CB8AC3E}">
        <p14:creationId xmlns:p14="http://schemas.microsoft.com/office/powerpoint/2010/main" val="254568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Imagined landscape featuring landmarks from around the world, with the International Observe the Moon Night logo in the sky.">
            <a:extLst>
              <a:ext uri="{FF2B5EF4-FFF2-40B4-BE49-F238E27FC236}">
                <a16:creationId xmlns:a16="http://schemas.microsoft.com/office/drawing/2014/main" id="{10E2FB40-354D-4EB9-A852-D99E377D5C7F}"/>
              </a:ext>
            </a:extLst>
          </p:cNvPr>
          <p:cNvPicPr>
            <a:picLocks noChangeAspect="1"/>
          </p:cNvPicPr>
          <p:nvPr/>
        </p:nvPicPr>
        <p:blipFill rotWithShape="1">
          <a:blip r:embed="rId3"/>
          <a:srcRect r="2216" b="2066"/>
          <a:stretch/>
        </p:blipFill>
        <p:spPr>
          <a:xfrm>
            <a:off x="2144526" y="-1214"/>
            <a:ext cx="8333752" cy="4694953"/>
          </a:xfrm>
          <a:prstGeom prst="rect">
            <a:avLst/>
          </a:prstGeom>
        </p:spPr>
      </p:pic>
      <p:pic>
        <p:nvPicPr>
          <p:cNvPr id="11" name="Picture 10" descr="A woman with a face mask looking through the eyepiece of a blue telescope.">
            <a:extLst>
              <a:ext uri="{FF2B5EF4-FFF2-40B4-BE49-F238E27FC236}">
                <a16:creationId xmlns:a16="http://schemas.microsoft.com/office/drawing/2014/main" id="{C48C968B-D73A-4FF3-8B7B-9A5011111551}"/>
              </a:ext>
            </a:extLst>
          </p:cNvPr>
          <p:cNvPicPr>
            <a:picLocks noChangeAspect="1"/>
          </p:cNvPicPr>
          <p:nvPr/>
        </p:nvPicPr>
        <p:blipFill rotWithShape="1">
          <a:blip r:embed="rId4"/>
          <a:srcRect l="3639" r="10287"/>
          <a:stretch/>
        </p:blipFill>
        <p:spPr>
          <a:xfrm>
            <a:off x="0" y="2435682"/>
            <a:ext cx="2143946" cy="2160734"/>
          </a:xfrm>
          <a:prstGeom prst="rect">
            <a:avLst/>
          </a:prstGeom>
        </p:spPr>
      </p:pic>
      <p:pic>
        <p:nvPicPr>
          <p:cNvPr id="24" name="Picture 23" descr="A drawing of a little girl sitting with the full moon in view in the night sky. A poem is written in the sky next to the Moon.">
            <a:extLst>
              <a:ext uri="{FF2B5EF4-FFF2-40B4-BE49-F238E27FC236}">
                <a16:creationId xmlns:a16="http://schemas.microsoft.com/office/drawing/2014/main" id="{2035F1C9-5E98-4628-B1A0-ACDF2C41C378}"/>
              </a:ext>
            </a:extLst>
          </p:cNvPr>
          <p:cNvPicPr>
            <a:picLocks noChangeAspect="1"/>
          </p:cNvPicPr>
          <p:nvPr/>
        </p:nvPicPr>
        <p:blipFill rotWithShape="1">
          <a:blip r:embed="rId5"/>
          <a:srcRect l="10408" t="1986" r="1633" b="18535"/>
          <a:stretch/>
        </p:blipFill>
        <p:spPr>
          <a:xfrm>
            <a:off x="10130946" y="-2429"/>
            <a:ext cx="2060290" cy="2482234"/>
          </a:xfrm>
          <a:prstGeom prst="rect">
            <a:avLst/>
          </a:prstGeom>
        </p:spPr>
      </p:pic>
      <p:pic>
        <p:nvPicPr>
          <p:cNvPr id="20" name="Picture 19" descr="A young boy looks through a white telescope, with an older boy and man waiting alongside him."/>
          <p:cNvPicPr>
            <a:picLocks noChangeAspect="1"/>
          </p:cNvPicPr>
          <p:nvPr/>
        </p:nvPicPr>
        <p:blipFill rotWithShape="1">
          <a:blip r:embed="rId6" cstate="print">
            <a:extLst>
              <a:ext uri="{28A0092B-C50C-407E-A947-70E740481C1C}">
                <a14:useLocalDpi xmlns:a14="http://schemas.microsoft.com/office/drawing/2010/main" val="0"/>
              </a:ext>
            </a:extLst>
          </a:blip>
          <a:srcRect l="19772" t="6121" r="11198" b="37534"/>
          <a:stretch/>
        </p:blipFill>
        <p:spPr>
          <a:xfrm>
            <a:off x="10146316" y="2479805"/>
            <a:ext cx="2026614" cy="2205603"/>
          </a:xfrm>
          <a:prstGeom prst="rect">
            <a:avLst/>
          </a:prstGeom>
        </p:spPr>
      </p:pic>
      <p:grpSp>
        <p:nvGrpSpPr>
          <p:cNvPr id="2" name="Group 1" descr="A young girl squatting on the ground as she looks through the eyepiece of a black telescope."/>
          <p:cNvGrpSpPr/>
          <p:nvPr/>
        </p:nvGrpSpPr>
        <p:grpSpPr>
          <a:xfrm>
            <a:off x="0" y="0"/>
            <a:ext cx="2149355" cy="2327327"/>
            <a:chOff x="0" y="1"/>
            <a:chExt cx="2149355" cy="2327327"/>
          </a:xfrm>
        </p:grpSpPr>
        <p:pic>
          <p:nvPicPr>
            <p:cNvPr id="25" name="Picture 24">
              <a:extLst>
                <a:ext uri="{FF2B5EF4-FFF2-40B4-BE49-F238E27FC236}">
                  <a16:creationId xmlns:a16="http://schemas.microsoft.com/office/drawing/2014/main" id="{5996372E-782E-2C43-924A-8AAB06A267A7}"/>
                </a:ext>
              </a:extLst>
            </p:cNvPr>
            <p:cNvPicPr>
              <a:picLocks noChangeAspect="1"/>
            </p:cNvPicPr>
            <p:nvPr/>
          </p:nvPicPr>
          <p:blipFill>
            <a:blip r:embed="rId7"/>
            <a:stretch>
              <a:fillRect/>
            </a:stretch>
          </p:blipFill>
          <p:spPr>
            <a:xfrm>
              <a:off x="0" y="1"/>
              <a:ext cx="2149355" cy="2327327"/>
            </a:xfrm>
            <a:prstGeom prst="rect">
              <a:avLst/>
            </a:prstGeom>
          </p:spPr>
        </p:pic>
        <p:sp>
          <p:nvSpPr>
            <p:cNvPr id="27" name="TextBox 26">
              <a:extLst>
                <a:ext uri="{FF2B5EF4-FFF2-40B4-BE49-F238E27FC236}">
                  <a16:creationId xmlns:a16="http://schemas.microsoft.com/office/drawing/2014/main" id="{5CF34EF6-3B59-B14E-9BD2-2FBADDBCE57B}"/>
                </a:ext>
              </a:extLst>
            </p:cNvPr>
            <p:cNvSpPr txBox="1"/>
            <p:nvPr/>
          </p:nvSpPr>
          <p:spPr>
            <a:xfrm>
              <a:off x="837575" y="1703870"/>
              <a:ext cx="1310445" cy="307777"/>
            </a:xfrm>
            <a:prstGeom prst="rect">
              <a:avLst/>
            </a:prstGeom>
            <a:solidFill>
              <a:srgbClr val="000000">
                <a:alpha val="50196"/>
              </a:srgb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Calibri Light" panose="020F0302020204030204"/>
                  <a:ea typeface="Kozuka Gothic Pr6N L" pitchFamily="34" charset="-128"/>
                </a:defRPr>
              </a:lvl1pPr>
            </a:lstStyle>
            <a:p>
              <a:pPr algn="ctr"/>
              <a:r>
                <a:rPr lang="en-US" dirty="0"/>
                <a:t>Linda McKenna</a:t>
              </a:r>
            </a:p>
          </p:txBody>
        </p:sp>
      </p:grpSp>
      <p:sp>
        <p:nvSpPr>
          <p:cNvPr id="30" name="TextBox 29">
            <a:extLst>
              <a:ext uri="{FF2B5EF4-FFF2-40B4-BE49-F238E27FC236}">
                <a16:creationId xmlns:a16="http://schemas.microsoft.com/office/drawing/2014/main" id="{5CF34EF6-3B59-B14E-9BD2-2FBADDBCE57B}"/>
              </a:ext>
            </a:extLst>
          </p:cNvPr>
          <p:cNvSpPr txBox="1"/>
          <p:nvPr/>
        </p:nvSpPr>
        <p:spPr>
          <a:xfrm>
            <a:off x="506544" y="3998384"/>
            <a:ext cx="1637402" cy="307777"/>
          </a:xfrm>
          <a:prstGeom prst="rect">
            <a:avLst/>
          </a:prstGeom>
          <a:solidFill>
            <a:srgbClr val="000000">
              <a:alpha val="50196"/>
            </a:srgb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a:ea typeface="Kozuka Gothic Pr6N L" pitchFamily="34" charset="-128"/>
                <a:cs typeface="+mn-cs"/>
              </a:rPr>
              <a:t>Sylvain Bouley/ASPA</a:t>
            </a:r>
          </a:p>
        </p:txBody>
      </p:sp>
      <p:pic>
        <p:nvPicPr>
          <p:cNvPr id="17" name="Picture 16" descr="A woman and a man pose behind a white telescope, holding a NASA logo and an amateur astronomers logo on pieces of white paper.">
            <a:extLst>
              <a:ext uri="{FF2B5EF4-FFF2-40B4-BE49-F238E27FC236}">
                <a16:creationId xmlns:a16="http://schemas.microsoft.com/office/drawing/2014/main" id="{7B1C1C3D-B6ED-4A06-A8B8-9DC7008D96A3}"/>
              </a:ext>
            </a:extLst>
          </p:cNvPr>
          <p:cNvPicPr>
            <a:picLocks noChangeAspect="1"/>
          </p:cNvPicPr>
          <p:nvPr/>
        </p:nvPicPr>
        <p:blipFill rotWithShape="1">
          <a:blip r:embed="rId8"/>
          <a:srcRect l="15105" t="2718" r="7358" b="15517"/>
          <a:stretch/>
        </p:blipFill>
        <p:spPr>
          <a:xfrm>
            <a:off x="3762977" y="4742355"/>
            <a:ext cx="3571307" cy="2123078"/>
          </a:xfrm>
          <a:prstGeom prst="rect">
            <a:avLst/>
          </a:prstGeom>
        </p:spPr>
      </p:pic>
      <p:sp>
        <p:nvSpPr>
          <p:cNvPr id="41" name="TextBox 40">
            <a:extLst>
              <a:ext uri="{FF2B5EF4-FFF2-40B4-BE49-F238E27FC236}">
                <a16:creationId xmlns:a16="http://schemas.microsoft.com/office/drawing/2014/main" id="{E0867F5C-C572-48BB-9AD3-C25B89B2DA83}"/>
              </a:ext>
            </a:extLst>
          </p:cNvPr>
          <p:cNvSpPr txBox="1"/>
          <p:nvPr/>
        </p:nvSpPr>
        <p:spPr>
          <a:xfrm>
            <a:off x="10210800" y="4126565"/>
            <a:ext cx="1981200" cy="307777"/>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a:ea typeface="Kozuka Gothic Pr6N L" pitchFamily="34" charset="-128"/>
                <a:cs typeface="+mn-cs"/>
              </a:rPr>
              <a:t>Victoriano Canales Cerdá</a:t>
            </a:r>
          </a:p>
        </p:txBody>
      </p:sp>
      <p:sp>
        <p:nvSpPr>
          <p:cNvPr id="18" name="Rectangle 17">
            <a:extLst>
              <a:ext uri="{FF2B5EF4-FFF2-40B4-BE49-F238E27FC236}">
                <a16:creationId xmlns:a16="http://schemas.microsoft.com/office/drawing/2014/main" id="{8589740D-99D4-4F14-8CBA-75E943D4432B}"/>
              </a:ext>
            </a:extLst>
          </p:cNvPr>
          <p:cNvSpPr/>
          <p:nvPr/>
        </p:nvSpPr>
        <p:spPr>
          <a:xfrm>
            <a:off x="5422111" y="6557656"/>
            <a:ext cx="1220014" cy="307777"/>
          </a:xfrm>
          <a:prstGeom prst="rect">
            <a:avLst/>
          </a:prstGeom>
          <a:solidFill>
            <a:srgbClr val="000000">
              <a:alpha val="50196"/>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Gunstar</a:t>
            </a: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 Team</a:t>
            </a:r>
          </a:p>
        </p:txBody>
      </p:sp>
      <p:sp>
        <p:nvSpPr>
          <p:cNvPr id="26" name="TextBox 25">
            <a:extLst>
              <a:ext uri="{FF2B5EF4-FFF2-40B4-BE49-F238E27FC236}">
                <a16:creationId xmlns:a16="http://schemas.microsoft.com/office/drawing/2014/main" id="{AA0029BB-B00C-4135-AD1D-575566730EDA}"/>
              </a:ext>
            </a:extLst>
          </p:cNvPr>
          <p:cNvSpPr txBox="1"/>
          <p:nvPr/>
        </p:nvSpPr>
        <p:spPr>
          <a:xfrm>
            <a:off x="10137395" y="2192014"/>
            <a:ext cx="1215695" cy="307777"/>
          </a:xfrm>
          <a:prstGeom prst="rect">
            <a:avLst/>
          </a:prstGeom>
          <a:solidFill>
            <a:srgbClr val="000000">
              <a:alpha val="50196"/>
            </a:srgb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Calibri Light" panose="020F0302020204030204"/>
                <a:ea typeface="Kozuka Gothic Pr6N L" pitchFamily="34" charset="-128"/>
              </a:defRPr>
            </a:lvl1pPr>
          </a:lstStyle>
          <a:p>
            <a:pPr algn="ctr"/>
            <a:r>
              <a:rPr lang="en-US" dirty="0"/>
              <a:t>Joaquin </a:t>
            </a:r>
            <a:r>
              <a:rPr lang="en-US" dirty="0" err="1"/>
              <a:t>Zurdo</a:t>
            </a:r>
            <a:endParaRPr lang="en-US" dirty="0"/>
          </a:p>
        </p:txBody>
      </p:sp>
      <p:pic>
        <p:nvPicPr>
          <p:cNvPr id="15" name="Picture 14" descr="A rectangular cookie with the words &quot;Moon Night 2020 South Pole&quot; written across its surface in blue frosting and with a white frosted Moon in the center.">
            <a:extLst>
              <a:ext uri="{FF2B5EF4-FFF2-40B4-BE49-F238E27FC236}">
                <a16:creationId xmlns:a16="http://schemas.microsoft.com/office/drawing/2014/main" id="{E18BBD0F-B8D6-4294-85E8-632D2012C76C}"/>
              </a:ext>
            </a:extLst>
          </p:cNvPr>
          <p:cNvPicPr>
            <a:picLocks noChangeAspect="1"/>
          </p:cNvPicPr>
          <p:nvPr/>
        </p:nvPicPr>
        <p:blipFill rotWithShape="1">
          <a:blip r:embed="rId9"/>
          <a:srcRect l="24326" t="59749" r="25590" b="5971"/>
          <a:stretch/>
        </p:blipFill>
        <p:spPr>
          <a:xfrm>
            <a:off x="7334284" y="4713331"/>
            <a:ext cx="4859614" cy="2164492"/>
          </a:xfrm>
          <a:prstGeom prst="rect">
            <a:avLst/>
          </a:prstGeom>
        </p:spPr>
      </p:pic>
      <p:sp>
        <p:nvSpPr>
          <p:cNvPr id="31" name="TextBox 30">
            <a:extLst>
              <a:ext uri="{FF2B5EF4-FFF2-40B4-BE49-F238E27FC236}">
                <a16:creationId xmlns:a16="http://schemas.microsoft.com/office/drawing/2014/main" id="{AD41B95B-31BF-4548-AC70-7F377865AE1B}"/>
              </a:ext>
            </a:extLst>
          </p:cNvPr>
          <p:cNvSpPr txBox="1"/>
          <p:nvPr/>
        </p:nvSpPr>
        <p:spPr>
          <a:xfrm>
            <a:off x="10158663" y="6558872"/>
            <a:ext cx="951814" cy="307777"/>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a:ea typeface="Kozuka Gothic Pr6N L" pitchFamily="34" charset="-128"/>
                <a:cs typeface="+mn-cs"/>
              </a:rPr>
              <a:t>Zach </a:t>
            </a:r>
            <a:r>
              <a:rPr kumimoji="0" lang="en-US" sz="1400" b="0" i="0" u="none" strike="noStrike" kern="1200" cap="none" spc="0" normalizeH="0" baseline="0" noProof="0" dirty="0" err="1">
                <a:ln>
                  <a:noFill/>
                </a:ln>
                <a:solidFill>
                  <a:srgbClr val="FFFFFF"/>
                </a:solidFill>
                <a:effectLst/>
                <a:uLnTx/>
                <a:uFillTx/>
                <a:latin typeface="Calibri Light" panose="020F0302020204030204"/>
                <a:ea typeface="Kozuka Gothic Pr6N L" pitchFamily="34" charset="-128"/>
                <a:cs typeface="+mn-cs"/>
              </a:rPr>
              <a:t>Tejral</a:t>
            </a:r>
            <a:endParaRPr kumimoji="0" lang="en-US" sz="1400" b="0" i="0" u="none" strike="noStrike" kern="1200" cap="none" spc="0" normalizeH="0" baseline="0" noProof="0" dirty="0">
              <a:ln>
                <a:noFill/>
              </a:ln>
              <a:solidFill>
                <a:srgbClr val="FFFFFF"/>
              </a:solidFill>
              <a:effectLst/>
              <a:uLnTx/>
              <a:uFillTx/>
              <a:latin typeface="Calibri Light" panose="020F0302020204030204"/>
              <a:ea typeface="Kozuka Gothic Pr6N L" pitchFamily="34" charset="-128"/>
              <a:cs typeface="+mn-cs"/>
            </a:endParaRPr>
          </a:p>
        </p:txBody>
      </p:sp>
      <p:sp>
        <p:nvSpPr>
          <p:cNvPr id="28" name="Rectangle 27">
            <a:extLst>
              <a:ext uri="{FF2B5EF4-FFF2-40B4-BE49-F238E27FC236}">
                <a16:creationId xmlns:a16="http://schemas.microsoft.com/office/drawing/2014/main" id="{B5FB64A3-B09C-490A-984B-D4C0AC0218DE}"/>
              </a:ext>
            </a:extLst>
          </p:cNvPr>
          <p:cNvSpPr/>
          <p:nvPr/>
        </p:nvSpPr>
        <p:spPr>
          <a:xfrm>
            <a:off x="2199539" y="4253769"/>
            <a:ext cx="5287584" cy="461665"/>
          </a:xfrm>
          <a:prstGeom prst="rect">
            <a:avLst/>
          </a:prstGeom>
        </p:spPr>
        <p:txBody>
          <a:bodyPr wrap="square">
            <a:spAutoFit/>
          </a:bodyPr>
          <a:lstStyle/>
          <a:p>
            <a:r>
              <a:rPr lang="en-US" sz="2400" dirty="0">
                <a:cs typeface="Khmer Sangam MN" panose="02000400000000000000" pitchFamily="2" charset="0"/>
              </a:rPr>
              <a:t>#ObserveTheMoon</a:t>
            </a:r>
          </a:p>
        </p:txBody>
      </p:sp>
      <p:sp>
        <p:nvSpPr>
          <p:cNvPr id="29" name="Rectangle 28">
            <a:extLst>
              <a:ext uri="{FF2B5EF4-FFF2-40B4-BE49-F238E27FC236}">
                <a16:creationId xmlns:a16="http://schemas.microsoft.com/office/drawing/2014/main" id="{427A2447-4E73-4671-BA83-D9BEDCFD2677}"/>
              </a:ext>
            </a:extLst>
          </p:cNvPr>
          <p:cNvSpPr/>
          <p:nvPr/>
        </p:nvSpPr>
        <p:spPr>
          <a:xfrm>
            <a:off x="4773495" y="4257857"/>
            <a:ext cx="5287584" cy="461665"/>
          </a:xfrm>
          <a:prstGeom prst="rect">
            <a:avLst/>
          </a:prstGeom>
        </p:spPr>
        <p:txBody>
          <a:bodyPr wrap="square">
            <a:spAutoFit/>
          </a:bodyPr>
          <a:lstStyle/>
          <a:p>
            <a:pPr algn="r"/>
            <a:r>
              <a:rPr lang="en-US" sz="2400" dirty="0">
                <a:cs typeface="Khmer Sangam MN" panose="02000400000000000000" pitchFamily="2" charset="0"/>
              </a:rPr>
              <a:t>moon.nasa.gov/observe</a:t>
            </a:r>
          </a:p>
        </p:txBody>
      </p:sp>
      <p:sp>
        <p:nvSpPr>
          <p:cNvPr id="32" name="Rectangle 31">
            <a:extLst>
              <a:ext uri="{FF2B5EF4-FFF2-40B4-BE49-F238E27FC236}">
                <a16:creationId xmlns:a16="http://schemas.microsoft.com/office/drawing/2014/main" id="{6DA1B2F6-5179-44C9-A032-EEB2DCAEA8FA}"/>
              </a:ext>
            </a:extLst>
          </p:cNvPr>
          <p:cNvSpPr/>
          <p:nvPr/>
        </p:nvSpPr>
        <p:spPr>
          <a:xfrm>
            <a:off x="6642125" y="6557884"/>
            <a:ext cx="679994" cy="307777"/>
          </a:xfrm>
          <a:prstGeom prst="rect">
            <a:avLst/>
          </a:prstGeom>
          <a:solidFill>
            <a:srgbClr val="000000">
              <a:alpha val="50196"/>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B6FF"/>
                </a:solidFill>
                <a:effectLst/>
                <a:uLnTx/>
                <a:uFillTx/>
                <a:latin typeface="Calibri Light" panose="020F0302020204030204"/>
                <a:ea typeface="+mn-ea"/>
                <a:cs typeface="+mn-cs"/>
              </a:rPr>
              <a:t>BRAZIL</a:t>
            </a:r>
          </a:p>
        </p:txBody>
      </p:sp>
      <p:sp>
        <p:nvSpPr>
          <p:cNvPr id="33" name="Rectangle 32">
            <a:extLst>
              <a:ext uri="{FF2B5EF4-FFF2-40B4-BE49-F238E27FC236}">
                <a16:creationId xmlns:a16="http://schemas.microsoft.com/office/drawing/2014/main" id="{831D4647-A9D0-48C6-9378-22422CDCB507}"/>
              </a:ext>
            </a:extLst>
          </p:cNvPr>
          <p:cNvSpPr/>
          <p:nvPr/>
        </p:nvSpPr>
        <p:spPr>
          <a:xfrm>
            <a:off x="11110477" y="6550223"/>
            <a:ext cx="1077090" cy="307777"/>
          </a:xfrm>
          <a:prstGeom prst="rect">
            <a:avLst/>
          </a:prstGeom>
          <a:solidFill>
            <a:srgbClr val="000000">
              <a:alpha val="50196"/>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B6FF"/>
                </a:solidFill>
                <a:effectLst/>
                <a:uLnTx/>
                <a:uFillTx/>
                <a:latin typeface="Calibri Light" panose="020F0302020204030204"/>
                <a:ea typeface="+mn-ea"/>
                <a:cs typeface="+mn-cs"/>
              </a:rPr>
              <a:t>ANTARCTICA</a:t>
            </a:r>
          </a:p>
        </p:txBody>
      </p:sp>
      <p:sp>
        <p:nvSpPr>
          <p:cNvPr id="34" name="Rectangle 33">
            <a:extLst>
              <a:ext uri="{FF2B5EF4-FFF2-40B4-BE49-F238E27FC236}">
                <a16:creationId xmlns:a16="http://schemas.microsoft.com/office/drawing/2014/main" id="{07DB3FBC-E38B-41A5-B1AF-4C576676EE50}"/>
              </a:ext>
            </a:extLst>
          </p:cNvPr>
          <p:cNvSpPr/>
          <p:nvPr/>
        </p:nvSpPr>
        <p:spPr>
          <a:xfrm>
            <a:off x="11584198" y="4397220"/>
            <a:ext cx="595419" cy="307777"/>
          </a:xfrm>
          <a:prstGeom prst="rect">
            <a:avLst/>
          </a:prstGeom>
          <a:solidFill>
            <a:srgbClr val="000000">
              <a:alpha val="50196"/>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B6FF"/>
                </a:solidFill>
                <a:effectLst/>
                <a:uLnTx/>
                <a:uFillTx/>
                <a:latin typeface="Calibri Light" panose="020F0302020204030204"/>
                <a:ea typeface="+mn-ea"/>
                <a:cs typeface="+mn-cs"/>
              </a:rPr>
              <a:t>SPAIN</a:t>
            </a:r>
          </a:p>
        </p:txBody>
      </p:sp>
      <p:pic>
        <p:nvPicPr>
          <p:cNvPr id="9" name="Picture 8" descr="A young boy colors a coloring page showing the Lunar Reconnaissance Orbiter above the Moon's surface.">
            <a:extLst>
              <a:ext uri="{FF2B5EF4-FFF2-40B4-BE49-F238E27FC236}">
                <a16:creationId xmlns:a16="http://schemas.microsoft.com/office/drawing/2014/main" id="{295D7742-72B3-4862-91C7-2938FEC9F51C}"/>
              </a:ext>
            </a:extLst>
          </p:cNvPr>
          <p:cNvPicPr>
            <a:picLocks noChangeAspect="1"/>
          </p:cNvPicPr>
          <p:nvPr/>
        </p:nvPicPr>
        <p:blipFill rotWithShape="1">
          <a:blip r:embed="rId10"/>
          <a:srcRect t="10686" r="13234"/>
          <a:stretch/>
        </p:blipFill>
        <p:spPr>
          <a:xfrm>
            <a:off x="0" y="4704771"/>
            <a:ext cx="3721599" cy="2154900"/>
          </a:xfrm>
          <a:prstGeom prst="rect">
            <a:avLst/>
          </a:prstGeom>
        </p:spPr>
      </p:pic>
      <p:sp>
        <p:nvSpPr>
          <p:cNvPr id="35" name="Rectangle 34">
            <a:extLst>
              <a:ext uri="{FF2B5EF4-FFF2-40B4-BE49-F238E27FC236}">
                <a16:creationId xmlns:a16="http://schemas.microsoft.com/office/drawing/2014/main" id="{9FC60B98-4AE0-40BD-B561-455E86D19DE8}"/>
              </a:ext>
            </a:extLst>
          </p:cNvPr>
          <p:cNvSpPr/>
          <p:nvPr/>
        </p:nvSpPr>
        <p:spPr>
          <a:xfrm>
            <a:off x="1455417" y="6559100"/>
            <a:ext cx="1234184" cy="307777"/>
          </a:xfrm>
          <a:prstGeom prst="rect">
            <a:avLst/>
          </a:prstGeom>
          <a:solidFill>
            <a:srgbClr val="000000">
              <a:alpha val="50196"/>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Yvelice</a:t>
            </a: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 Castillo</a:t>
            </a:r>
          </a:p>
        </p:txBody>
      </p:sp>
      <p:sp>
        <p:nvSpPr>
          <p:cNvPr id="36" name="Rectangle 35">
            <a:extLst>
              <a:ext uri="{FF2B5EF4-FFF2-40B4-BE49-F238E27FC236}">
                <a16:creationId xmlns:a16="http://schemas.microsoft.com/office/drawing/2014/main" id="{C620F307-6C3A-41AD-AB21-024BEBEB6003}"/>
              </a:ext>
            </a:extLst>
          </p:cNvPr>
          <p:cNvSpPr/>
          <p:nvPr/>
        </p:nvSpPr>
        <p:spPr>
          <a:xfrm>
            <a:off x="2686495" y="6558872"/>
            <a:ext cx="1015021" cy="307777"/>
          </a:xfrm>
          <a:prstGeom prst="rect">
            <a:avLst/>
          </a:prstGeom>
          <a:solidFill>
            <a:srgbClr val="000000">
              <a:alpha val="50196"/>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B6FF"/>
                </a:solidFill>
                <a:effectLst/>
                <a:uLnTx/>
                <a:uFillTx/>
                <a:latin typeface="Calibri Light" panose="020F0302020204030204"/>
                <a:ea typeface="+mn-ea"/>
                <a:cs typeface="+mn-cs"/>
              </a:rPr>
              <a:t>HONDURAS</a:t>
            </a:r>
          </a:p>
        </p:txBody>
      </p:sp>
      <p:sp>
        <p:nvSpPr>
          <p:cNvPr id="37" name="Rectangle 36">
            <a:extLst>
              <a:ext uri="{FF2B5EF4-FFF2-40B4-BE49-F238E27FC236}">
                <a16:creationId xmlns:a16="http://schemas.microsoft.com/office/drawing/2014/main" id="{994B6E3B-84B0-4192-B1B2-8F6C0CCF6679}"/>
              </a:ext>
            </a:extLst>
          </p:cNvPr>
          <p:cNvSpPr/>
          <p:nvPr/>
        </p:nvSpPr>
        <p:spPr>
          <a:xfrm>
            <a:off x="11353090" y="2197101"/>
            <a:ext cx="819840" cy="307777"/>
          </a:xfrm>
          <a:prstGeom prst="rect">
            <a:avLst/>
          </a:prstGeom>
          <a:solidFill>
            <a:srgbClr val="000000">
              <a:alpha val="50196"/>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B6FF"/>
                </a:solidFill>
                <a:effectLst/>
                <a:uLnTx/>
                <a:uFillTx/>
                <a:latin typeface="Calibri Light" panose="020F0302020204030204"/>
                <a:ea typeface="+mn-ea"/>
                <a:cs typeface="+mn-cs"/>
              </a:rPr>
              <a:t>PANAMA</a:t>
            </a:r>
          </a:p>
        </p:txBody>
      </p:sp>
      <p:sp>
        <p:nvSpPr>
          <p:cNvPr id="38" name="Rectangle 37">
            <a:extLst>
              <a:ext uri="{FF2B5EF4-FFF2-40B4-BE49-F238E27FC236}">
                <a16:creationId xmlns:a16="http://schemas.microsoft.com/office/drawing/2014/main" id="{7AD4B513-9E8A-44C5-A869-C582F8D07D26}"/>
              </a:ext>
            </a:extLst>
          </p:cNvPr>
          <p:cNvSpPr/>
          <p:nvPr/>
        </p:nvSpPr>
        <p:spPr>
          <a:xfrm>
            <a:off x="833032" y="2019551"/>
            <a:ext cx="1311247" cy="307777"/>
          </a:xfrm>
          <a:prstGeom prst="rect">
            <a:avLst/>
          </a:prstGeom>
          <a:solidFill>
            <a:srgbClr val="0000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6B6FF"/>
                </a:solidFill>
                <a:latin typeface="Calibri Light" panose="020F0302020204030204"/>
              </a:rPr>
              <a:t>UNITED STATES</a:t>
            </a:r>
            <a:endParaRPr kumimoji="0" lang="en-US" sz="1400" b="1" i="0" u="none" strike="noStrike" kern="1200" cap="none" spc="0" normalizeH="0" baseline="0" noProof="0" dirty="0">
              <a:ln>
                <a:noFill/>
              </a:ln>
              <a:solidFill>
                <a:srgbClr val="C6B6FF"/>
              </a:solidFill>
              <a:effectLst/>
              <a:uLnTx/>
              <a:uFillTx/>
              <a:latin typeface="Calibri Light" panose="020F0302020204030204"/>
              <a:ea typeface="+mn-ea"/>
              <a:cs typeface="+mn-cs"/>
            </a:endParaRPr>
          </a:p>
        </p:txBody>
      </p:sp>
      <p:sp>
        <p:nvSpPr>
          <p:cNvPr id="39" name="Rectangle 38">
            <a:extLst>
              <a:ext uri="{FF2B5EF4-FFF2-40B4-BE49-F238E27FC236}">
                <a16:creationId xmlns:a16="http://schemas.microsoft.com/office/drawing/2014/main" id="{DEB3DDCE-2635-4CC6-815B-451F61A3E18A}"/>
              </a:ext>
            </a:extLst>
          </p:cNvPr>
          <p:cNvSpPr/>
          <p:nvPr/>
        </p:nvSpPr>
        <p:spPr>
          <a:xfrm>
            <a:off x="1273531" y="4306161"/>
            <a:ext cx="885240" cy="307777"/>
          </a:xfrm>
          <a:prstGeom prst="rect">
            <a:avLst/>
          </a:prstGeom>
          <a:solidFill>
            <a:srgbClr val="0000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6B6FF"/>
                </a:solidFill>
                <a:latin typeface="Calibri Light" panose="020F0302020204030204"/>
              </a:rPr>
              <a:t>SENEGAL</a:t>
            </a:r>
            <a:endParaRPr kumimoji="0" lang="en-US" sz="1400" b="1" i="0" u="none" strike="noStrike" kern="1200" cap="none" spc="0" normalizeH="0" baseline="0" noProof="0" dirty="0">
              <a:ln>
                <a:noFill/>
              </a:ln>
              <a:solidFill>
                <a:srgbClr val="C6B6FF"/>
              </a:solidFill>
              <a:effectLst/>
              <a:uLnTx/>
              <a:uFillTx/>
              <a:latin typeface="Calibri Light" panose="020F0302020204030204"/>
              <a:ea typeface="+mn-ea"/>
              <a:cs typeface="+mn-cs"/>
            </a:endParaRPr>
          </a:p>
        </p:txBody>
      </p:sp>
      <p:sp>
        <p:nvSpPr>
          <p:cNvPr id="42" name="Title 5">
            <a:extLst>
              <a:ext uri="{FF2B5EF4-FFF2-40B4-BE49-F238E27FC236}">
                <a16:creationId xmlns:a16="http://schemas.microsoft.com/office/drawing/2014/main" id="{028121C8-064E-40D7-A197-05D576BC1835}"/>
              </a:ext>
            </a:extLst>
          </p:cNvPr>
          <p:cNvSpPr txBox="1">
            <a:spLocks noGrp="1"/>
          </p:cNvSpPr>
          <p:nvPr>
            <p:ph type="title" idx="4294967295"/>
          </p:nvPr>
        </p:nvSpPr>
        <p:spPr>
          <a:xfrm>
            <a:off x="9833" y="36255"/>
            <a:ext cx="12182167" cy="813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International Observe the Moon Night</a:t>
            </a:r>
          </a:p>
        </p:txBody>
      </p:sp>
    </p:spTree>
    <p:extLst>
      <p:ext uri="{BB962C8B-B14F-4D97-AF65-F5344CB8AC3E}">
        <p14:creationId xmlns:p14="http://schemas.microsoft.com/office/powerpoint/2010/main" val="88655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Lunar Reconnaissance Orbiter spacecraft being launched, with flames spewing from the bottom of the rocket.">
            <a:extLst>
              <a:ext uri="{FF2B5EF4-FFF2-40B4-BE49-F238E27FC236}">
                <a16:creationId xmlns:a16="http://schemas.microsoft.com/office/drawing/2014/main" id="{9D955037-F7E2-4A1C-B6BD-F55B69115895}"/>
              </a:ext>
            </a:extLst>
          </p:cNvPr>
          <p:cNvPicPr>
            <a:picLocks noChangeAspect="1"/>
          </p:cNvPicPr>
          <p:nvPr/>
        </p:nvPicPr>
        <p:blipFill>
          <a:blip r:embed="rId3"/>
          <a:stretch>
            <a:fillRect/>
          </a:stretch>
        </p:blipFill>
        <p:spPr>
          <a:xfrm>
            <a:off x="6705601" y="0"/>
            <a:ext cx="5486400" cy="6858000"/>
          </a:xfrm>
          <a:prstGeom prst="rect">
            <a:avLst/>
          </a:prstGeom>
        </p:spPr>
      </p:pic>
      <p:sp>
        <p:nvSpPr>
          <p:cNvPr id="2" name="Title 1"/>
          <p:cNvSpPr>
            <a:spLocks noGrp="1"/>
          </p:cNvSpPr>
          <p:nvPr>
            <p:ph type="title"/>
          </p:nvPr>
        </p:nvSpPr>
        <p:spPr>
          <a:xfrm>
            <a:off x="717599" y="424692"/>
            <a:ext cx="3654317" cy="928464"/>
          </a:xfrm>
        </p:spPr>
        <p:txBody>
          <a:bodyPr>
            <a:normAutofit/>
          </a:bodyPr>
          <a:lstStyle/>
          <a:p>
            <a:r>
              <a:rPr lang="en-US" sz="5400" dirty="0">
                <a:solidFill>
                  <a:srgbClr val="FFFFFF"/>
                </a:solidFill>
                <a:latin typeface="+mn-lt"/>
              </a:rPr>
              <a:t>Launch!</a:t>
            </a:r>
          </a:p>
        </p:txBody>
      </p:sp>
      <p:sp>
        <p:nvSpPr>
          <p:cNvPr id="3" name="Content Placeholder 2"/>
          <p:cNvSpPr>
            <a:spLocks noGrp="1"/>
          </p:cNvSpPr>
          <p:nvPr>
            <p:ph idx="1"/>
          </p:nvPr>
        </p:nvSpPr>
        <p:spPr>
          <a:xfrm>
            <a:off x="717599" y="2451684"/>
            <a:ext cx="5601027" cy="3044656"/>
          </a:xfrm>
        </p:spPr>
        <p:txBody>
          <a:bodyPr>
            <a:normAutofit/>
          </a:bodyPr>
          <a:lstStyle/>
          <a:p>
            <a:r>
              <a:rPr lang="en-US" dirty="0">
                <a:solidFill>
                  <a:srgbClr val="FFFFFF"/>
                </a:solidFill>
              </a:rPr>
              <a:t>June 18, 2009</a:t>
            </a:r>
          </a:p>
          <a:p>
            <a:r>
              <a:rPr lang="en-US" dirty="0">
                <a:solidFill>
                  <a:srgbClr val="FFFFFF"/>
                </a:solidFill>
              </a:rPr>
              <a:t>Arrived at the Moon 4.5 days later</a:t>
            </a:r>
          </a:p>
          <a:p>
            <a:r>
              <a:rPr lang="en-US" dirty="0">
                <a:solidFill>
                  <a:srgbClr val="FFFFFF"/>
                </a:solidFill>
              </a:rPr>
              <a:t>3 months commissioning (instrument check-out)</a:t>
            </a:r>
          </a:p>
          <a:p>
            <a:r>
              <a:rPr lang="en-US" dirty="0">
                <a:solidFill>
                  <a:srgbClr val="FFFFFF"/>
                </a:solidFill>
              </a:rPr>
              <a:t>Initial 50-km polar mapping orbit</a:t>
            </a:r>
          </a:p>
          <a:p>
            <a:r>
              <a:rPr lang="en-US" dirty="0">
                <a:solidFill>
                  <a:srgbClr val="FFFFFF"/>
                </a:solidFill>
              </a:rPr>
              <a:t>Sister spacecraft: LCROSS</a:t>
            </a:r>
          </a:p>
        </p:txBody>
      </p:sp>
      <p:sp>
        <p:nvSpPr>
          <p:cNvPr id="5" name="Rectangle 4">
            <a:extLst>
              <a:ext uri="{FF2B5EF4-FFF2-40B4-BE49-F238E27FC236}">
                <a16:creationId xmlns:a16="http://schemas.microsoft.com/office/drawing/2014/main" id="{D8F8A95B-9C9E-47E9-B4A5-5A3FB5519E0E}"/>
              </a:ext>
            </a:extLst>
          </p:cNvPr>
          <p:cNvSpPr/>
          <p:nvPr/>
        </p:nvSpPr>
        <p:spPr>
          <a:xfrm>
            <a:off x="9775754" y="6430618"/>
            <a:ext cx="241624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ea typeface="+mn-ea"/>
                <a:cs typeface="+mn-cs"/>
              </a:rPr>
              <a:t>Pat Corkery, United Launch Alliance</a:t>
            </a:r>
          </a:p>
        </p:txBody>
      </p:sp>
    </p:spTree>
    <p:extLst>
      <p:ext uri="{BB962C8B-B14F-4D97-AF65-F5344CB8AC3E}">
        <p14:creationId xmlns:p14="http://schemas.microsoft.com/office/powerpoint/2010/main" val="2876822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the Lunar Reconnaissance Orbiter website, highlighting different views of the Moon and recent news stories.">
            <a:extLst>
              <a:ext uri="{FF2B5EF4-FFF2-40B4-BE49-F238E27FC236}">
                <a16:creationId xmlns:a16="http://schemas.microsoft.com/office/drawing/2014/main" id="{E934F93C-7758-42F9-AC7E-72ACFF506718}"/>
              </a:ext>
            </a:extLst>
          </p:cNvPr>
          <p:cNvPicPr>
            <a:picLocks noChangeAspect="1"/>
          </p:cNvPicPr>
          <p:nvPr/>
        </p:nvPicPr>
        <p:blipFill rotWithShape="1">
          <a:blip r:embed="rId3">
            <a:extLst>
              <a:ext uri="{28A0092B-C50C-407E-A947-70E740481C1C}">
                <a14:useLocalDpi xmlns:a14="http://schemas.microsoft.com/office/drawing/2010/main" val="0"/>
              </a:ext>
            </a:extLst>
          </a:blip>
          <a:srcRect t="1449"/>
          <a:stretch/>
        </p:blipFill>
        <p:spPr>
          <a:xfrm>
            <a:off x="1242391" y="1211870"/>
            <a:ext cx="9707217" cy="5646130"/>
          </a:xfrm>
          <a:prstGeom prst="rect">
            <a:avLst/>
          </a:prstGeom>
        </p:spPr>
      </p:pic>
      <p:sp>
        <p:nvSpPr>
          <p:cNvPr id="2" name="Title 1"/>
          <p:cNvSpPr>
            <a:spLocks noGrp="1"/>
          </p:cNvSpPr>
          <p:nvPr>
            <p:ph type="title"/>
          </p:nvPr>
        </p:nvSpPr>
        <p:spPr>
          <a:xfrm>
            <a:off x="440634" y="166893"/>
            <a:ext cx="8229600" cy="1012158"/>
          </a:xfrm>
        </p:spPr>
        <p:txBody>
          <a:bodyPr>
            <a:normAutofit/>
          </a:bodyPr>
          <a:lstStyle/>
          <a:p>
            <a:r>
              <a:rPr lang="en-US" sz="5400" dirty="0">
                <a:solidFill>
                  <a:srgbClr val="FFFFFF"/>
                </a:solidFill>
                <a:latin typeface="+mn-lt"/>
              </a:rPr>
              <a:t>LRO on the NASA Website </a:t>
            </a:r>
          </a:p>
        </p:txBody>
      </p:sp>
      <p:sp>
        <p:nvSpPr>
          <p:cNvPr id="5" name="TextBox 4"/>
          <p:cNvSpPr txBox="1"/>
          <p:nvPr/>
        </p:nvSpPr>
        <p:spPr>
          <a:xfrm>
            <a:off x="5022574" y="6363516"/>
            <a:ext cx="8229600" cy="461665"/>
          </a:xfrm>
          <a:prstGeom prst="rect">
            <a:avLst/>
          </a:prstGeom>
          <a:noFill/>
        </p:spPr>
        <p:txBody>
          <a:bodyPr wrap="square" rtlCol="0">
            <a:spAutoFit/>
          </a:bodyPr>
          <a:lstStyle/>
          <a:p>
            <a:pPr algn="ctr"/>
            <a:r>
              <a:rPr lang="en-US" sz="2400" dirty="0">
                <a:solidFill>
                  <a:srgbClr val="FFFFFF"/>
                </a:solidFill>
                <a:cs typeface="Avenir Light"/>
              </a:rPr>
              <a:t>https://www.nasa.gov/LRO</a:t>
            </a:r>
          </a:p>
        </p:txBody>
      </p:sp>
    </p:spTree>
    <p:extLst>
      <p:ext uri="{BB962C8B-B14F-4D97-AF65-F5344CB8AC3E}">
        <p14:creationId xmlns:p14="http://schemas.microsoft.com/office/powerpoint/2010/main" val="2915977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the Lunar Reconnaissance Orbiter Camera website, showing the spacecraft above the Moon, with the Earth and stars in the background.">
            <a:extLst>
              <a:ext uri="{FF2B5EF4-FFF2-40B4-BE49-F238E27FC236}">
                <a16:creationId xmlns:a16="http://schemas.microsoft.com/office/drawing/2014/main" id="{05DB7A9F-5351-4C02-8C79-AACB4F204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59" y="1093305"/>
            <a:ext cx="10226281" cy="5606159"/>
          </a:xfrm>
          <a:prstGeom prst="rect">
            <a:avLst/>
          </a:prstGeom>
        </p:spPr>
      </p:pic>
      <p:sp>
        <p:nvSpPr>
          <p:cNvPr id="5" name="Title 1"/>
          <p:cNvSpPr>
            <a:spLocks noGrp="1"/>
          </p:cNvSpPr>
          <p:nvPr>
            <p:ph type="title"/>
          </p:nvPr>
        </p:nvSpPr>
        <p:spPr>
          <a:xfrm>
            <a:off x="500270" y="237559"/>
            <a:ext cx="8229600" cy="677463"/>
          </a:xfrm>
        </p:spPr>
        <p:txBody>
          <a:bodyPr>
            <a:noAutofit/>
          </a:bodyPr>
          <a:lstStyle/>
          <a:p>
            <a:r>
              <a:rPr lang="en-US" sz="5400" dirty="0">
                <a:solidFill>
                  <a:srgbClr val="FFFFFF"/>
                </a:solidFill>
                <a:latin typeface="+mn-lt"/>
              </a:rPr>
              <a:t>LRO Camera Website</a:t>
            </a:r>
          </a:p>
        </p:txBody>
      </p:sp>
      <p:sp>
        <p:nvSpPr>
          <p:cNvPr id="7" name="TextBox 6"/>
          <p:cNvSpPr txBox="1"/>
          <p:nvPr/>
        </p:nvSpPr>
        <p:spPr>
          <a:xfrm>
            <a:off x="6456533" y="6237799"/>
            <a:ext cx="5735467" cy="461665"/>
          </a:xfrm>
          <a:prstGeom prst="rect">
            <a:avLst/>
          </a:prstGeom>
          <a:noFill/>
        </p:spPr>
        <p:txBody>
          <a:bodyPr wrap="square" rtlCol="0">
            <a:spAutoFit/>
          </a:bodyPr>
          <a:lstStyle/>
          <a:p>
            <a:pPr algn="ctr"/>
            <a:r>
              <a:rPr lang="en-US" sz="2400" dirty="0">
                <a:solidFill>
                  <a:srgbClr val="FFFFFF"/>
                </a:solidFill>
                <a:cs typeface="Avenir Light"/>
              </a:rPr>
              <a:t>https://lroc.sese.asu.edu</a:t>
            </a:r>
          </a:p>
        </p:txBody>
      </p:sp>
    </p:spTree>
    <p:extLst>
      <p:ext uri="{BB962C8B-B14F-4D97-AF65-F5344CB8AC3E}">
        <p14:creationId xmlns:p14="http://schemas.microsoft.com/office/powerpoint/2010/main" val="3114994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at horizontally projected view of the Moon's surface.">
            <a:extLst>
              <a:ext uri="{FF2B5EF4-FFF2-40B4-BE49-F238E27FC236}">
                <a16:creationId xmlns:a16="http://schemas.microsoft.com/office/drawing/2014/main" id="{0ADE44EE-8115-48A6-95D6-5F21C93CAE14}"/>
              </a:ext>
            </a:extLst>
          </p:cNvPr>
          <p:cNvPicPr>
            <a:picLocks noChangeAspect="1"/>
          </p:cNvPicPr>
          <p:nvPr/>
        </p:nvPicPr>
        <p:blipFill rotWithShape="1">
          <a:blip r:embed="rId3">
            <a:extLst>
              <a:ext uri="{28A0092B-C50C-407E-A947-70E740481C1C}">
                <a14:useLocalDpi xmlns:a14="http://schemas.microsoft.com/office/drawing/2010/main" val="0"/>
              </a:ext>
            </a:extLst>
          </a:blip>
          <a:srcRect b="726"/>
          <a:stretch/>
        </p:blipFill>
        <p:spPr>
          <a:xfrm>
            <a:off x="0" y="377197"/>
            <a:ext cx="12192000" cy="5755247"/>
          </a:xfrm>
          <a:prstGeom prst="rect">
            <a:avLst/>
          </a:prstGeom>
        </p:spPr>
      </p:pic>
      <p:sp>
        <p:nvSpPr>
          <p:cNvPr id="5" name="Title 1"/>
          <p:cNvSpPr>
            <a:spLocks noGrp="1"/>
          </p:cNvSpPr>
          <p:nvPr>
            <p:ph type="title"/>
          </p:nvPr>
        </p:nvSpPr>
        <p:spPr>
          <a:xfrm>
            <a:off x="917714" y="377197"/>
            <a:ext cx="8229600" cy="677463"/>
          </a:xfrm>
        </p:spPr>
        <p:txBody>
          <a:bodyPr>
            <a:noAutofit/>
          </a:bodyPr>
          <a:lstStyle/>
          <a:p>
            <a:r>
              <a:rPr lang="en-US" sz="5400" dirty="0" err="1">
                <a:solidFill>
                  <a:srgbClr val="FFFFFF"/>
                </a:solidFill>
                <a:latin typeface="+mn-lt"/>
              </a:rPr>
              <a:t>MoonTrek</a:t>
            </a:r>
            <a:endParaRPr lang="en-US" sz="5400" dirty="0">
              <a:solidFill>
                <a:srgbClr val="FFFFFF"/>
              </a:solidFill>
              <a:latin typeface="+mn-lt"/>
            </a:endParaRPr>
          </a:p>
        </p:txBody>
      </p:sp>
      <p:sp>
        <p:nvSpPr>
          <p:cNvPr id="7" name="TextBox 6"/>
          <p:cNvSpPr txBox="1"/>
          <p:nvPr/>
        </p:nvSpPr>
        <p:spPr>
          <a:xfrm>
            <a:off x="7321237" y="6322268"/>
            <a:ext cx="5735467" cy="461665"/>
          </a:xfrm>
          <a:prstGeom prst="rect">
            <a:avLst/>
          </a:prstGeom>
          <a:noFill/>
        </p:spPr>
        <p:txBody>
          <a:bodyPr wrap="square" rtlCol="0">
            <a:spAutoFit/>
          </a:bodyPr>
          <a:lstStyle/>
          <a:p>
            <a:pPr algn="ctr"/>
            <a:r>
              <a:rPr lang="en-US" sz="2400" dirty="0">
                <a:solidFill>
                  <a:srgbClr val="FFFFFF"/>
                </a:solidFill>
                <a:cs typeface="Avenir Light"/>
              </a:rPr>
              <a:t>https://trek.nasa.gov/moon/</a:t>
            </a:r>
          </a:p>
        </p:txBody>
      </p:sp>
    </p:spTree>
    <p:extLst>
      <p:ext uri="{BB962C8B-B14F-4D97-AF65-F5344CB8AC3E}">
        <p14:creationId xmlns:p14="http://schemas.microsoft.com/office/powerpoint/2010/main" val="392778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tion 1 panorama from the first extravehicular activity of Apollo 15, showing Hadley Rille on the left and Mt. Hadley on the right.">
            <a:extLst>
              <a:ext uri="{FF2B5EF4-FFF2-40B4-BE49-F238E27FC236}">
                <a16:creationId xmlns:a16="http://schemas.microsoft.com/office/drawing/2014/main" id="{0DAE9F3B-2EA3-44E0-8A5D-5644626FD021}"/>
              </a:ext>
            </a:extLst>
          </p:cNvPr>
          <p:cNvPicPr>
            <a:picLocks noChangeAspect="1"/>
          </p:cNvPicPr>
          <p:nvPr/>
        </p:nvPicPr>
        <p:blipFill>
          <a:blip r:embed="rId3"/>
          <a:stretch>
            <a:fillRect/>
          </a:stretch>
        </p:blipFill>
        <p:spPr>
          <a:xfrm>
            <a:off x="0" y="0"/>
            <a:ext cx="12192000" cy="6857999"/>
          </a:xfrm>
          <a:prstGeom prst="rect">
            <a:avLst/>
          </a:prstGeom>
        </p:spPr>
      </p:pic>
      <p:sp>
        <p:nvSpPr>
          <p:cNvPr id="5" name="Content Placeholder 2"/>
          <p:cNvSpPr txBox="1">
            <a:spLocks/>
          </p:cNvSpPr>
          <p:nvPr/>
        </p:nvSpPr>
        <p:spPr>
          <a:xfrm>
            <a:off x="771393" y="1846828"/>
            <a:ext cx="9495729" cy="4522303"/>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lvl="0" indent="-171450" algn="l">
              <a:buFont typeface="Arial" panose="020B0604020202020204" pitchFamily="34" charset="0"/>
              <a:buChar char="•"/>
              <a:defRPr/>
            </a:pPr>
            <a:r>
              <a:rPr lang="en-US" sz="3200" dirty="0">
                <a:solidFill>
                  <a:prstClr val="white"/>
                </a:solidFill>
              </a:rPr>
              <a:t>Moon:</a:t>
            </a:r>
          </a:p>
          <a:p>
            <a:pPr marL="628650" lvl="1" indent="-171450" algn="l">
              <a:buFont typeface="Arial" panose="020B0604020202020204" pitchFamily="34" charset="0"/>
              <a:buChar char="•"/>
              <a:defRPr/>
            </a:pPr>
            <a:r>
              <a:rPr lang="en-US" sz="2600" dirty="0">
                <a:solidFill>
                  <a:schemeClr val="accent3">
                    <a:lumMod val="40000"/>
                    <a:lumOff val="60000"/>
                  </a:schemeClr>
                </a:solidFill>
                <a:hlinkClick r:id="rId4">
                  <a:extLst>
                    <a:ext uri="{A12FA001-AC4F-418D-AE19-62706E023703}">
                      <ahyp:hlinkClr xmlns:ahyp="http://schemas.microsoft.com/office/drawing/2018/hyperlinkcolor" val="tx"/>
                    </a:ext>
                  </a:extLst>
                </a:hlinkClick>
              </a:rPr>
              <a:t>https://moon.nasa.gov</a:t>
            </a:r>
            <a:endParaRPr lang="en-US" sz="2600" dirty="0">
              <a:solidFill>
                <a:schemeClr val="accent3">
                  <a:lumMod val="40000"/>
                  <a:lumOff val="60000"/>
                </a:schemeClr>
              </a:solidFill>
              <a:hlinkClick r:id="" action="ppaction://noaction">
                <a:extLst>
                  <a:ext uri="{A12FA001-AC4F-418D-AE19-62706E023703}">
                    <ahyp:hlinkClr xmlns:ahyp="http://schemas.microsoft.com/office/drawing/2018/hyperlinkcolor" val="tx"/>
                  </a:ext>
                </a:extLst>
              </a:hlinkClick>
            </a:endParaRPr>
          </a:p>
          <a:p>
            <a:pPr marL="628650" lvl="1" indent="-171450" algn="l">
              <a:buFont typeface="Arial" panose="020B0604020202020204" pitchFamily="34" charset="0"/>
              <a:buChar char="•"/>
              <a:defRPr/>
            </a:pPr>
            <a:r>
              <a:rPr lang="en-US" sz="2600" dirty="0">
                <a:solidFill>
                  <a:schemeClr val="accent3">
                    <a:lumMod val="40000"/>
                    <a:lumOff val="60000"/>
                  </a:schemeClr>
                </a:solidFill>
                <a:hlinkClick r:id="" action="ppaction://noaction">
                  <a:extLst>
                    <a:ext uri="{A12FA001-AC4F-418D-AE19-62706E023703}">
                      <ahyp:hlinkClr xmlns:ahyp="http://schemas.microsoft.com/office/drawing/2018/hyperlinkcolor" val="tx"/>
                    </a:ext>
                  </a:extLst>
                </a:hlinkClick>
              </a:rPr>
              <a:t>https://lunar.gsfc.nasa.gov/education.html</a:t>
            </a:r>
            <a:r>
              <a:rPr lang="en-US" sz="2600" dirty="0">
                <a:solidFill>
                  <a:schemeClr val="accent3">
                    <a:lumMod val="40000"/>
                    <a:lumOff val="60000"/>
                  </a:schemeClr>
                </a:solidFill>
              </a:rPr>
              <a:t>	</a:t>
            </a:r>
          </a:p>
          <a:p>
            <a:pPr marL="628650" lvl="1" indent="-171450" algn="l">
              <a:buFont typeface="Arial" panose="020B0604020202020204" pitchFamily="34" charset="0"/>
              <a:buChar char="•"/>
              <a:defRPr/>
            </a:pPr>
            <a:r>
              <a:rPr lang="en-US" sz="2600" dirty="0">
                <a:solidFill>
                  <a:schemeClr val="accent3">
                    <a:lumMod val="40000"/>
                    <a:lumOff val="60000"/>
                  </a:schemeClr>
                </a:solidFill>
                <a:hlinkClick r:id="rId5">
                  <a:extLst>
                    <a:ext uri="{A12FA001-AC4F-418D-AE19-62706E023703}">
                      <ahyp:hlinkClr xmlns:ahyp="http://schemas.microsoft.com/office/drawing/2018/hyperlinkcolor" val="tx"/>
                    </a:ext>
                  </a:extLst>
                </a:hlinkClick>
              </a:rPr>
              <a:t>http://lroc.sese.asu.edu/educators/activities</a:t>
            </a:r>
            <a:r>
              <a:rPr lang="en-US" sz="2600" dirty="0">
                <a:solidFill>
                  <a:schemeClr val="accent3">
                    <a:lumMod val="40000"/>
                    <a:lumOff val="60000"/>
                  </a:schemeClr>
                </a:solidFill>
              </a:rPr>
              <a:t> </a:t>
            </a:r>
          </a:p>
          <a:p>
            <a:pPr marL="171450" lvl="0" indent="-171450" algn="l">
              <a:buFont typeface="Arial" panose="020B0604020202020204" pitchFamily="34" charset="0"/>
              <a:buChar char="•"/>
              <a:defRPr/>
            </a:pPr>
            <a:r>
              <a:rPr lang="en-US" sz="3200" dirty="0">
                <a:solidFill>
                  <a:prstClr val="white"/>
                </a:solidFill>
              </a:rPr>
              <a:t>General:</a:t>
            </a:r>
          </a:p>
          <a:p>
            <a:pPr marL="628650" lvl="1" indent="-171450" algn="l">
              <a:buFont typeface="Arial" panose="020B0604020202020204" pitchFamily="34" charset="0"/>
              <a:buChar char="•"/>
              <a:defRPr/>
            </a:pPr>
            <a:r>
              <a:rPr lang="en-US" sz="2600" dirty="0">
                <a:solidFill>
                  <a:prstClr val="white"/>
                </a:solidFill>
              </a:rPr>
              <a:t>NASA’s Scientific Visualization Studio: </a:t>
            </a:r>
            <a:r>
              <a:rPr lang="en-US" sz="2600" dirty="0">
                <a:solidFill>
                  <a:schemeClr val="accent3">
                    <a:lumMod val="40000"/>
                    <a:lumOff val="60000"/>
                  </a:schemeClr>
                </a:solidFill>
                <a:hlinkClick r:id="rId6">
                  <a:extLst>
                    <a:ext uri="{A12FA001-AC4F-418D-AE19-62706E023703}">
                      <ahyp:hlinkClr xmlns:ahyp="http://schemas.microsoft.com/office/drawing/2018/hyperlinkcolor" val="tx"/>
                    </a:ext>
                  </a:extLst>
                </a:hlinkClick>
              </a:rPr>
              <a:t>https://svs.gsfc.nasa.gov/</a:t>
            </a:r>
            <a:r>
              <a:rPr lang="en-US" sz="2600" dirty="0">
                <a:solidFill>
                  <a:schemeClr val="accent3">
                    <a:lumMod val="40000"/>
                    <a:lumOff val="60000"/>
                  </a:schemeClr>
                </a:solidFill>
              </a:rPr>
              <a:t> </a:t>
            </a:r>
            <a:endParaRPr lang="en-US" sz="2600" dirty="0">
              <a:solidFill>
                <a:schemeClr val="accent3">
                  <a:lumMod val="40000"/>
                  <a:lumOff val="60000"/>
                </a:schemeClr>
              </a:solidFill>
              <a:hlinkClick r:id="rId7"/>
            </a:endParaRPr>
          </a:p>
          <a:p>
            <a:pPr marL="628650" lvl="1" indent="-171450" algn="l">
              <a:buFont typeface="Arial" panose="020B0604020202020204" pitchFamily="34" charset="0"/>
              <a:buChar char="•"/>
              <a:defRPr/>
            </a:pPr>
            <a:r>
              <a:rPr lang="en-US" sz="2600" dirty="0">
                <a:solidFill>
                  <a:prstClr val="white"/>
                </a:solidFill>
              </a:rPr>
              <a:t>NASA’s Solar System: </a:t>
            </a:r>
            <a:r>
              <a:rPr lang="en-US" sz="2600" dirty="0">
                <a:solidFill>
                  <a:schemeClr val="accent3">
                    <a:lumMod val="40000"/>
                    <a:lumOff val="60000"/>
                  </a:schemeClr>
                </a:solidFill>
                <a:hlinkClick r:id="rId7">
                  <a:extLst>
                    <a:ext uri="{A12FA001-AC4F-418D-AE19-62706E023703}">
                      <ahyp:hlinkClr xmlns:ahyp="http://schemas.microsoft.com/office/drawing/2018/hyperlinkcolor" val="tx"/>
                    </a:ext>
                  </a:extLst>
                </a:hlinkClick>
              </a:rPr>
              <a:t>https://solarsystem.nasa.gov/</a:t>
            </a:r>
            <a:r>
              <a:rPr lang="en-US" sz="2600" dirty="0">
                <a:solidFill>
                  <a:schemeClr val="accent3">
                    <a:lumMod val="40000"/>
                    <a:lumOff val="60000"/>
                  </a:schemeClr>
                </a:solidFill>
              </a:rPr>
              <a:t> </a:t>
            </a:r>
          </a:p>
          <a:p>
            <a:pPr marL="628650" lvl="1" indent="-171450" algn="l">
              <a:buFont typeface="Arial" panose="020B0604020202020204" pitchFamily="34" charset="0"/>
              <a:buChar char="•"/>
              <a:defRPr/>
            </a:pPr>
            <a:r>
              <a:rPr lang="en-US" sz="2600" dirty="0">
                <a:solidFill>
                  <a:prstClr val="white"/>
                </a:solidFill>
              </a:rPr>
              <a:t>NASA’s Solar System Treks: </a:t>
            </a:r>
            <a:r>
              <a:rPr lang="en-US" sz="2600" dirty="0">
                <a:solidFill>
                  <a:schemeClr val="accent3">
                    <a:lumMod val="40000"/>
                    <a:lumOff val="60000"/>
                  </a:schemeClr>
                </a:solidFill>
                <a:hlinkClick r:id="rId8">
                  <a:extLst>
                    <a:ext uri="{A12FA001-AC4F-418D-AE19-62706E023703}">
                      <ahyp:hlinkClr xmlns:ahyp="http://schemas.microsoft.com/office/drawing/2018/hyperlinkcolor" val="tx"/>
                    </a:ext>
                  </a:extLst>
                </a:hlinkClick>
              </a:rPr>
              <a:t>https://trek.nasa.gov/</a:t>
            </a:r>
            <a:endParaRPr lang="en-US" sz="2600" dirty="0">
              <a:solidFill>
                <a:schemeClr val="accent3">
                  <a:lumMod val="40000"/>
                  <a:lumOff val="60000"/>
                </a:schemeClr>
              </a:solidFill>
            </a:endParaRPr>
          </a:p>
          <a:p>
            <a:pPr marL="628650" lvl="1" indent="-171450" algn="l">
              <a:buFont typeface="Arial" panose="020B0604020202020204" pitchFamily="34" charset="0"/>
              <a:buChar char="•"/>
              <a:defRPr/>
            </a:pPr>
            <a:r>
              <a:rPr lang="en-US" sz="2600" dirty="0">
                <a:solidFill>
                  <a:prstClr val="white"/>
                </a:solidFill>
              </a:rPr>
              <a:t>NASA Solar System Resource Packages: </a:t>
            </a:r>
            <a:r>
              <a:rPr lang="en-US" sz="2600" dirty="0">
                <a:solidFill>
                  <a:schemeClr val="accent3">
                    <a:lumMod val="40000"/>
                    <a:lumOff val="60000"/>
                  </a:schemeClr>
                </a:solidFill>
                <a:hlinkClick r:id="rId9">
                  <a:extLst>
                    <a:ext uri="{A12FA001-AC4F-418D-AE19-62706E023703}">
                      <ahyp:hlinkClr xmlns:ahyp="http://schemas.microsoft.com/office/drawing/2018/hyperlinkcolor" val="tx"/>
                    </a:ext>
                  </a:extLst>
                </a:hlinkClick>
              </a:rPr>
              <a:t>https://solarsystem.nasa.gov/resource-packages/</a:t>
            </a:r>
            <a:r>
              <a:rPr lang="en-US" sz="2600" dirty="0">
                <a:solidFill>
                  <a:schemeClr val="accent3">
                    <a:lumMod val="40000"/>
                    <a:lumOff val="60000"/>
                  </a:schemeClr>
                </a:solidFill>
              </a:rPr>
              <a:t>  </a:t>
            </a:r>
          </a:p>
        </p:txBody>
      </p:sp>
      <p:sp>
        <p:nvSpPr>
          <p:cNvPr id="6" name="Title 11"/>
          <p:cNvSpPr txBox="1">
            <a:spLocks noGrp="1"/>
          </p:cNvSpPr>
          <p:nvPr>
            <p:ph type="title" idx="4294967295"/>
          </p:nvPr>
        </p:nvSpPr>
        <p:spPr>
          <a:xfrm>
            <a:off x="602428" y="488869"/>
            <a:ext cx="9365854" cy="7459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Resources</a:t>
            </a:r>
            <a:endParaRPr kumimoji="0" lang="en-US" sz="5400" b="0" i="0" u="none" strike="noStrike" kern="1200" cap="none" spc="-120" normalizeH="0" baseline="0" noProof="0" dirty="0">
              <a:ln w="6350">
                <a:noFill/>
              </a:ln>
              <a:solidFill>
                <a:prstClr val="white"/>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69154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entral peaks of a lunar crater rise above the shadowy crater floor.&#10;">
            <a:extLst>
              <a:ext uri="{FF2B5EF4-FFF2-40B4-BE49-F238E27FC236}">
                <a16:creationId xmlns:a16="http://schemas.microsoft.com/office/drawing/2014/main" id="{849A9681-51A4-4761-9F0E-143FF7D48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55" b="4203"/>
          <a:stretch/>
        </p:blipFill>
        <p:spPr bwMode="auto">
          <a:xfrm>
            <a:off x="3805974" y="0"/>
            <a:ext cx="8017565" cy="68382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698340" y="2448753"/>
            <a:ext cx="6855400" cy="1960493"/>
          </a:xfrm>
        </p:spPr>
        <p:txBody>
          <a:bodyPr>
            <a:noAutofit/>
          </a:bodyPr>
          <a:lstStyle/>
          <a:p>
            <a:r>
              <a:rPr lang="en-US" sz="7200" dirty="0">
                <a:latin typeface="+mn-lt"/>
              </a:rPr>
              <a:t>LRO’s Instruments</a:t>
            </a:r>
          </a:p>
        </p:txBody>
      </p:sp>
    </p:spTree>
    <p:extLst>
      <p:ext uri="{BB962C8B-B14F-4D97-AF65-F5344CB8AC3E}">
        <p14:creationId xmlns:p14="http://schemas.microsoft.com/office/powerpoint/2010/main" val="677720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3" y="213996"/>
            <a:ext cx="10210801" cy="964096"/>
          </a:xfrm>
        </p:spPr>
        <p:txBody>
          <a:bodyPr vert="horz" lIns="91440" tIns="45720" rIns="91440" bIns="45720" rtlCol="0" anchor="ctr">
            <a:noAutofit/>
          </a:bodyPr>
          <a:lstStyle/>
          <a:p>
            <a:r>
              <a:rPr lang="en-US" sz="5400" dirty="0">
                <a:solidFill>
                  <a:srgbClr val="FFFFFF"/>
                </a:solidFill>
                <a:latin typeface="+mn-lt"/>
              </a:rPr>
              <a:t>LOLA: Lunar Orbiter Laser Altimeter</a:t>
            </a:r>
          </a:p>
        </p:txBody>
      </p:sp>
      <p:sp>
        <p:nvSpPr>
          <p:cNvPr id="11" name="TextBox 10"/>
          <p:cNvSpPr txBox="1"/>
          <p:nvPr/>
        </p:nvSpPr>
        <p:spPr>
          <a:xfrm>
            <a:off x="629617" y="1663903"/>
            <a:ext cx="6914324" cy="2246769"/>
          </a:xfrm>
          <a:prstGeom prst="rect">
            <a:avLst/>
          </a:prstGeom>
        </p:spPr>
        <p:txBody>
          <a:bodyPr vert="horz" lIns="91440" tIns="45720" rIns="91440" bIns="45720" rtlCol="0">
            <a:normAutofit/>
          </a:bodyPr>
          <a:lstStyle>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Uses laser pulses to characterize topography, slope, and surface reflectance</a:t>
            </a:r>
          </a:p>
          <a:p>
            <a:r>
              <a:rPr lang="en-US" dirty="0"/>
              <a:t>Can identify areas of permanent sunlight and shadow through analysis of surface elevations</a:t>
            </a:r>
          </a:p>
        </p:txBody>
      </p:sp>
      <p:pic>
        <p:nvPicPr>
          <p:cNvPr id="12" name="Picture 11" descr="The Lunar Orbiter Laser Altimeter instrument inside a clear container."/>
          <p:cNvPicPr>
            <a:picLocks noChangeAspect="1"/>
          </p:cNvPicPr>
          <p:nvPr/>
        </p:nvPicPr>
        <p:blipFill>
          <a:blip r:embed="rId3"/>
          <a:stretch>
            <a:fillRect/>
          </a:stretch>
        </p:blipFill>
        <p:spPr>
          <a:xfrm>
            <a:off x="3714773" y="3945835"/>
            <a:ext cx="4355802" cy="2912165"/>
          </a:xfrm>
          <a:prstGeom prst="rect">
            <a:avLst/>
          </a:prstGeom>
          <a:ln>
            <a:solidFill>
              <a:schemeClr val="bg1"/>
            </a:solidFill>
          </a:ln>
        </p:spPr>
      </p:pic>
      <p:grpSp>
        <p:nvGrpSpPr>
          <p:cNvPr id="6" name="Group 5" descr="The Lunar Reconnaissance Orbiter spacecraft with the Lunar Orbiter Laser Altimeter instrument circled in red.">
            <a:extLst>
              <a:ext uri="{FF2B5EF4-FFF2-40B4-BE49-F238E27FC236}">
                <a16:creationId xmlns:a16="http://schemas.microsoft.com/office/drawing/2014/main" id="{76672984-8018-4AB8-BB2C-01ACEEF2B114}"/>
              </a:ext>
            </a:extLst>
          </p:cNvPr>
          <p:cNvGrpSpPr/>
          <p:nvPr/>
        </p:nvGrpSpPr>
        <p:grpSpPr>
          <a:xfrm>
            <a:off x="8395252" y="1178092"/>
            <a:ext cx="3796748" cy="5685897"/>
            <a:chOff x="8395252" y="1178092"/>
            <a:chExt cx="3796748" cy="5685897"/>
          </a:xfrm>
        </p:grpSpPr>
        <p:pic>
          <p:nvPicPr>
            <p:cNvPr id="9" name="Content Placeholder 3" descr="LROspacecraft_full_MD_web.png">
              <a:extLst>
                <a:ext uri="{FF2B5EF4-FFF2-40B4-BE49-F238E27FC236}">
                  <a16:creationId xmlns:a16="http://schemas.microsoft.com/office/drawing/2014/main" id="{5583024A-61E0-4EF8-B6FC-42E2FD3BFE33}"/>
                </a:ext>
              </a:extLst>
            </p:cNvPr>
            <p:cNvPicPr>
              <a:picLocks noChangeAspect="1"/>
            </p:cNvPicPr>
            <p:nvPr/>
          </p:nvPicPr>
          <p:blipFill rotWithShape="1">
            <a:blip r:embed="rId4">
              <a:extLst>
                <a:ext uri="{28A0092B-C50C-407E-A947-70E740481C1C}">
                  <a14:useLocalDpi xmlns:a14="http://schemas.microsoft.com/office/drawing/2010/main" val="0"/>
                </a:ext>
              </a:extLst>
            </a:blip>
            <a:srcRect l="-620" r="257"/>
            <a:stretch/>
          </p:blipFill>
          <p:spPr bwMode="auto">
            <a:xfrm>
              <a:off x="8395252" y="1178092"/>
              <a:ext cx="3796748" cy="5685897"/>
            </a:xfrm>
            <a:prstGeom prst="rect">
              <a:avLst/>
            </a:prstGeom>
          </p:spPr>
        </p:pic>
        <p:sp>
          <p:nvSpPr>
            <p:cNvPr id="7" name="Oval 6">
              <a:extLst>
                <a:ext uri="{FF2B5EF4-FFF2-40B4-BE49-F238E27FC236}">
                  <a16:creationId xmlns:a16="http://schemas.microsoft.com/office/drawing/2014/main" id="{5E205643-2A7D-433D-A266-A733DEB85E86}"/>
                </a:ext>
              </a:extLst>
            </p:cNvPr>
            <p:cNvSpPr/>
            <p:nvPr/>
          </p:nvSpPr>
          <p:spPr>
            <a:xfrm>
              <a:off x="9862201" y="2600857"/>
              <a:ext cx="594049" cy="54932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grpSp>
    </p:spTree>
    <p:extLst>
      <p:ext uri="{BB962C8B-B14F-4D97-AF65-F5344CB8AC3E}">
        <p14:creationId xmlns:p14="http://schemas.microsoft.com/office/powerpoint/2010/main" val="301344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91" y="277840"/>
            <a:ext cx="10043491" cy="1325563"/>
          </a:xfrm>
        </p:spPr>
        <p:txBody>
          <a:bodyPr>
            <a:noAutofit/>
          </a:bodyPr>
          <a:lstStyle/>
          <a:p>
            <a:r>
              <a:rPr lang="en-US" sz="5400" dirty="0">
                <a:solidFill>
                  <a:srgbClr val="FFFFFF"/>
                </a:solidFill>
                <a:latin typeface="+mn-lt"/>
              </a:rPr>
              <a:t>LROC: Lunar Reconnaissance </a:t>
            </a:r>
            <a:br>
              <a:rPr lang="en-US" sz="5400" dirty="0">
                <a:solidFill>
                  <a:srgbClr val="FFFFFF"/>
                </a:solidFill>
                <a:latin typeface="+mn-lt"/>
              </a:rPr>
            </a:br>
            <a:r>
              <a:rPr lang="en-US" sz="5400" dirty="0">
                <a:solidFill>
                  <a:srgbClr val="FFFFFF"/>
                </a:solidFill>
                <a:latin typeface="+mn-lt"/>
              </a:rPr>
              <a:t>Orbiter Camera</a:t>
            </a:r>
          </a:p>
        </p:txBody>
      </p:sp>
      <p:grpSp>
        <p:nvGrpSpPr>
          <p:cNvPr id="3" name="Group 2" descr="The Lunar Reconnaissance Orbiter spacecraft with the Lunar Reconnaissance Orbiter Camera circled in red.">
            <a:extLst>
              <a:ext uri="{FF2B5EF4-FFF2-40B4-BE49-F238E27FC236}">
                <a16:creationId xmlns:a16="http://schemas.microsoft.com/office/drawing/2014/main" id="{4EA9133A-E520-40CD-B3DE-B43163DC553A}"/>
              </a:ext>
            </a:extLst>
          </p:cNvPr>
          <p:cNvGrpSpPr/>
          <p:nvPr/>
        </p:nvGrpSpPr>
        <p:grpSpPr>
          <a:xfrm>
            <a:off x="6508348" y="1752600"/>
            <a:ext cx="7994650" cy="5105400"/>
            <a:chOff x="6508348" y="1752600"/>
            <a:chExt cx="7994650" cy="5105400"/>
          </a:xfrm>
        </p:grpSpPr>
        <p:pic>
          <p:nvPicPr>
            <p:cNvPr id="14" name="Content Placeholder 3" descr="LROspacecraft_full_MD_web.png"/>
            <p:cNvPicPr>
              <a:picLocks noChangeAspect="1"/>
            </p:cNvPicPr>
            <p:nvPr/>
          </p:nvPicPr>
          <p:blipFill>
            <a:blip r:embed="rId3">
              <a:extLst>
                <a:ext uri="{28A0092B-C50C-407E-A947-70E740481C1C}">
                  <a14:useLocalDpi xmlns:a14="http://schemas.microsoft.com/office/drawing/2010/main" val="0"/>
                </a:ext>
              </a:extLst>
            </a:blip>
            <a:srcRect l="-67677" r="-67677"/>
            <a:stretch>
              <a:fillRect/>
            </a:stretch>
          </p:blipFill>
          <p:spPr bwMode="auto">
            <a:xfrm>
              <a:off x="6508348" y="1752600"/>
              <a:ext cx="7994650" cy="5105400"/>
            </a:xfrm>
            <a:prstGeom prst="rect">
              <a:avLst/>
            </a:prstGeom>
          </p:spPr>
        </p:pic>
        <p:grpSp>
          <p:nvGrpSpPr>
            <p:cNvPr id="5" name="Group 55"/>
            <p:cNvGrpSpPr>
              <a:grpSpLocks/>
            </p:cNvGrpSpPr>
            <p:nvPr/>
          </p:nvGrpSpPr>
          <p:grpSpPr bwMode="auto">
            <a:xfrm>
              <a:off x="9892511" y="3608288"/>
              <a:ext cx="488900" cy="930153"/>
              <a:chOff x="1447800" y="3429000"/>
              <a:chExt cx="533400" cy="1066800"/>
            </a:xfrm>
          </p:grpSpPr>
          <p:sp>
            <p:nvSpPr>
              <p:cNvPr id="6" name="Oval 5"/>
              <p:cNvSpPr/>
              <p:nvPr/>
            </p:nvSpPr>
            <p:spPr>
              <a:xfrm>
                <a:off x="1447800" y="3962400"/>
                <a:ext cx="533400" cy="533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sp>
            <p:nvSpPr>
              <p:cNvPr id="8" name="Oval 7"/>
              <p:cNvSpPr/>
              <p:nvPr/>
            </p:nvSpPr>
            <p:spPr>
              <a:xfrm>
                <a:off x="1447800" y="3429000"/>
                <a:ext cx="533400" cy="533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grpSp>
      </p:grpSp>
      <p:sp>
        <p:nvSpPr>
          <p:cNvPr id="10" name="TextBox 9"/>
          <p:cNvSpPr txBox="1"/>
          <p:nvPr/>
        </p:nvSpPr>
        <p:spPr>
          <a:xfrm>
            <a:off x="788284" y="2058531"/>
            <a:ext cx="7604143" cy="2246769"/>
          </a:xfrm>
          <a:prstGeom prst="rect">
            <a:avLst/>
          </a:prstGeom>
        </p:spPr>
        <p:txBody>
          <a:bodyPr vert="horz" lIns="91440" tIns="45720" rIns="91440" bIns="45720" rtlCol="0">
            <a:normAutofit lnSpcReduction="10000"/>
          </a:bodyPr>
          <a:lstStyle>
            <a:defPPr>
              <a:defRPr lang="en-US"/>
            </a:defPPr>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Visible, UV, and infrared imagery</a:t>
            </a:r>
          </a:p>
          <a:p>
            <a:r>
              <a:rPr lang="en-US" dirty="0"/>
              <a:t>High resolution camera </a:t>
            </a:r>
          </a:p>
          <a:p>
            <a:r>
              <a:rPr lang="en-US" dirty="0"/>
              <a:t>Images help characterize the surface, identify resources and hazards, and provide polar illumination data</a:t>
            </a:r>
          </a:p>
        </p:txBody>
      </p:sp>
      <p:pic>
        <p:nvPicPr>
          <p:cNvPr id="11" name="Picture 10" descr="One of the Lunar Reconnaissance &#10;Orbiter Cameras in the lab."/>
          <p:cNvPicPr>
            <a:picLocks noChangeAspect="1"/>
          </p:cNvPicPr>
          <p:nvPr/>
        </p:nvPicPr>
        <p:blipFill>
          <a:blip r:embed="rId4"/>
          <a:stretch>
            <a:fillRect/>
          </a:stretch>
        </p:blipFill>
        <p:spPr>
          <a:xfrm>
            <a:off x="1723253" y="4653332"/>
            <a:ext cx="2867103" cy="2204668"/>
          </a:xfrm>
          <a:prstGeom prst="rect">
            <a:avLst/>
          </a:prstGeom>
          <a:ln>
            <a:solidFill>
              <a:schemeClr val="tx1"/>
            </a:solidFill>
          </a:ln>
        </p:spPr>
      </p:pic>
      <p:pic>
        <p:nvPicPr>
          <p:cNvPr id="12" name="Picture 11" descr="One of the Lunar Reconnaissance &#10;Orbiter Cameras in the lab."/>
          <p:cNvPicPr>
            <a:picLocks noChangeAspect="1"/>
          </p:cNvPicPr>
          <p:nvPr/>
        </p:nvPicPr>
        <p:blipFill>
          <a:blip r:embed="rId5"/>
          <a:stretch>
            <a:fillRect/>
          </a:stretch>
        </p:blipFill>
        <p:spPr>
          <a:xfrm>
            <a:off x="4690508" y="4653332"/>
            <a:ext cx="2935863" cy="2204668"/>
          </a:xfrm>
          <a:prstGeom prst="rect">
            <a:avLst/>
          </a:prstGeom>
          <a:ln>
            <a:noFill/>
          </a:ln>
        </p:spPr>
      </p:pic>
    </p:spTree>
    <p:extLst>
      <p:ext uri="{BB962C8B-B14F-4D97-AF65-F5344CB8AC3E}">
        <p14:creationId xmlns:p14="http://schemas.microsoft.com/office/powerpoint/2010/main" val="20775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Diviner Lunar Radiometer Experiment in the lab."/>
          <p:cNvPicPr>
            <a:picLocks noChangeAspect="1"/>
          </p:cNvPicPr>
          <p:nvPr/>
        </p:nvPicPr>
        <p:blipFill rotWithShape="1">
          <a:blip r:embed="rId3"/>
          <a:srcRect b="6407"/>
          <a:stretch/>
        </p:blipFill>
        <p:spPr>
          <a:xfrm>
            <a:off x="5555975" y="3809222"/>
            <a:ext cx="3257500" cy="3048778"/>
          </a:xfrm>
          <a:prstGeom prst="rect">
            <a:avLst/>
          </a:prstGeom>
          <a:ln>
            <a:solidFill>
              <a:schemeClr val="bg1"/>
            </a:solidFill>
          </a:ln>
        </p:spPr>
      </p:pic>
      <p:sp>
        <p:nvSpPr>
          <p:cNvPr id="2" name="Title 1"/>
          <p:cNvSpPr>
            <a:spLocks noGrp="1"/>
          </p:cNvSpPr>
          <p:nvPr>
            <p:ph type="title"/>
          </p:nvPr>
        </p:nvSpPr>
        <p:spPr>
          <a:xfrm>
            <a:off x="337930" y="307251"/>
            <a:ext cx="10903226" cy="1143000"/>
          </a:xfrm>
        </p:spPr>
        <p:txBody>
          <a:bodyPr>
            <a:noAutofit/>
          </a:bodyPr>
          <a:lstStyle/>
          <a:p>
            <a:r>
              <a:rPr lang="en-US" sz="5400" dirty="0">
                <a:solidFill>
                  <a:srgbClr val="FFFFFF"/>
                </a:solidFill>
                <a:latin typeface="+mn-lt"/>
              </a:rPr>
              <a:t>Diviner</a:t>
            </a:r>
            <a:r>
              <a:rPr lang="en-US" sz="5400" b="1" dirty="0">
                <a:solidFill>
                  <a:srgbClr val="FFFFFF"/>
                </a:solidFill>
              </a:rPr>
              <a:t> Lunar Radiometer Experiment</a:t>
            </a:r>
          </a:p>
        </p:txBody>
      </p:sp>
      <p:grpSp>
        <p:nvGrpSpPr>
          <p:cNvPr id="3" name="Group 2" descr="The Lunar Reconnaissance Orbiter spacecraft with the Diviner Lunar Radiometer Experiment circled in red.">
            <a:extLst>
              <a:ext uri="{FF2B5EF4-FFF2-40B4-BE49-F238E27FC236}">
                <a16:creationId xmlns:a16="http://schemas.microsoft.com/office/drawing/2014/main" id="{249F3A54-8B0B-4BD1-9243-7FF21D4CF183}"/>
              </a:ext>
            </a:extLst>
          </p:cNvPr>
          <p:cNvGrpSpPr/>
          <p:nvPr/>
        </p:nvGrpSpPr>
        <p:grpSpPr>
          <a:xfrm>
            <a:off x="6508348" y="1752600"/>
            <a:ext cx="7994650" cy="5105400"/>
            <a:chOff x="6508348" y="1752600"/>
            <a:chExt cx="7994650" cy="5105400"/>
          </a:xfrm>
        </p:grpSpPr>
        <p:pic>
          <p:nvPicPr>
            <p:cNvPr id="10" name="Content Placeholder 3" descr="LROspacecraft_full_MD_web.png"/>
            <p:cNvPicPr>
              <a:picLocks noChangeAspect="1"/>
            </p:cNvPicPr>
            <p:nvPr/>
          </p:nvPicPr>
          <p:blipFill>
            <a:blip r:embed="rId4">
              <a:extLst>
                <a:ext uri="{28A0092B-C50C-407E-A947-70E740481C1C}">
                  <a14:useLocalDpi xmlns:a14="http://schemas.microsoft.com/office/drawing/2010/main" val="0"/>
                </a:ext>
              </a:extLst>
            </a:blip>
            <a:srcRect l="-67677" r="-67677"/>
            <a:stretch>
              <a:fillRect/>
            </a:stretch>
          </p:blipFill>
          <p:spPr bwMode="auto">
            <a:xfrm>
              <a:off x="6508348" y="1752600"/>
              <a:ext cx="7994650" cy="5105400"/>
            </a:xfrm>
            <a:prstGeom prst="rect">
              <a:avLst/>
            </a:prstGeom>
          </p:spPr>
        </p:pic>
        <p:sp>
          <p:nvSpPr>
            <p:cNvPr id="6" name="Oval 5"/>
            <p:cNvSpPr/>
            <p:nvPr/>
          </p:nvSpPr>
          <p:spPr>
            <a:xfrm>
              <a:off x="10608230" y="2049669"/>
              <a:ext cx="732082" cy="67227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grpSp>
      <p:sp>
        <p:nvSpPr>
          <p:cNvPr id="7" name="TextBox 6"/>
          <p:cNvSpPr txBox="1"/>
          <p:nvPr/>
        </p:nvSpPr>
        <p:spPr>
          <a:xfrm>
            <a:off x="526773" y="2277052"/>
            <a:ext cx="7613375" cy="2028248"/>
          </a:xfrm>
          <a:prstGeom prst="rect">
            <a:avLst/>
          </a:prstGeom>
        </p:spPr>
        <p:txBody>
          <a:bodyPr vert="horz" lIns="91440" tIns="45720" rIns="91440" bIns="45720" rtlCol="0">
            <a:normAutofit/>
          </a:bodyPr>
          <a:lstStyle>
            <a:defPPr>
              <a:defRPr lang="en-US"/>
            </a:defPPr>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Measures surface and subsurface temperatures</a:t>
            </a:r>
          </a:p>
          <a:p>
            <a:r>
              <a:rPr lang="en-US" dirty="0"/>
              <a:t>Identifies cold traps and potential ice deposits</a:t>
            </a:r>
          </a:p>
          <a:p>
            <a:r>
              <a:rPr lang="en-US" dirty="0"/>
              <a:t>Identifies landing hazards, such as rocky terrain</a:t>
            </a:r>
          </a:p>
          <a:p>
            <a:r>
              <a:rPr lang="en-US" dirty="0"/>
              <a:t>Helps determine surface composition</a:t>
            </a:r>
          </a:p>
        </p:txBody>
      </p:sp>
    </p:spTree>
    <p:extLst>
      <p:ext uri="{BB962C8B-B14F-4D97-AF65-F5344CB8AC3E}">
        <p14:creationId xmlns:p14="http://schemas.microsoft.com/office/powerpoint/2010/main" val="696185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61" y="191078"/>
            <a:ext cx="11516139" cy="1143000"/>
          </a:xfrm>
        </p:spPr>
        <p:txBody>
          <a:bodyPr vert="horz" lIns="91440" tIns="45720" rIns="91440" bIns="45720" rtlCol="0" anchor="ctr">
            <a:noAutofit/>
          </a:bodyPr>
          <a:lstStyle/>
          <a:p>
            <a:r>
              <a:rPr lang="en-US" sz="5400" dirty="0">
                <a:solidFill>
                  <a:srgbClr val="FFFFFF"/>
                </a:solidFill>
                <a:latin typeface="+mn-lt"/>
              </a:rPr>
              <a:t>LAMP: Lyman Alpha Mapping Project</a:t>
            </a:r>
          </a:p>
        </p:txBody>
      </p:sp>
      <p:grpSp>
        <p:nvGrpSpPr>
          <p:cNvPr id="4" name="Group 3" descr="The Lunar Reconnaissance Orbiter spacecraft with the Lyman Alpha Mapping Project circled in red.">
            <a:extLst>
              <a:ext uri="{FF2B5EF4-FFF2-40B4-BE49-F238E27FC236}">
                <a16:creationId xmlns:a16="http://schemas.microsoft.com/office/drawing/2014/main" id="{97CA0A81-D2B7-4059-87AA-B31ACED5EB2A}"/>
              </a:ext>
            </a:extLst>
          </p:cNvPr>
          <p:cNvGrpSpPr/>
          <p:nvPr/>
        </p:nvGrpSpPr>
        <p:grpSpPr>
          <a:xfrm>
            <a:off x="6004621" y="1752600"/>
            <a:ext cx="7994650" cy="5105400"/>
            <a:chOff x="6004621" y="1752600"/>
            <a:chExt cx="7994650" cy="5105400"/>
          </a:xfrm>
        </p:grpSpPr>
        <p:pic>
          <p:nvPicPr>
            <p:cNvPr id="9" name="Content Placeholder 3" descr="LROspacecraft_full_MD_web.png"/>
            <p:cNvPicPr>
              <a:picLocks noChangeAspect="1"/>
            </p:cNvPicPr>
            <p:nvPr/>
          </p:nvPicPr>
          <p:blipFill>
            <a:blip r:embed="rId3">
              <a:extLst>
                <a:ext uri="{28A0092B-C50C-407E-A947-70E740481C1C}">
                  <a14:useLocalDpi xmlns:a14="http://schemas.microsoft.com/office/drawing/2010/main" val="0"/>
                </a:ext>
              </a:extLst>
            </a:blip>
            <a:srcRect l="-67677" r="-67677"/>
            <a:stretch>
              <a:fillRect/>
            </a:stretch>
          </p:blipFill>
          <p:spPr bwMode="auto">
            <a:xfrm>
              <a:off x="6004621" y="1752600"/>
              <a:ext cx="7994650" cy="5105400"/>
            </a:xfrm>
            <a:prstGeom prst="rect">
              <a:avLst/>
            </a:prstGeom>
          </p:spPr>
        </p:pic>
        <p:sp>
          <p:nvSpPr>
            <p:cNvPr id="6" name="Oval 5"/>
            <p:cNvSpPr/>
            <p:nvPr/>
          </p:nvSpPr>
          <p:spPr>
            <a:xfrm>
              <a:off x="8897322" y="3313162"/>
              <a:ext cx="732082" cy="67227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ＭＳ Ｐゴシック" charset="-128"/>
                <a:cs typeface="ＭＳ Ｐゴシック" charset="-128"/>
              </a:endParaRPr>
            </a:p>
          </p:txBody>
        </p:sp>
      </p:grpSp>
      <p:sp>
        <p:nvSpPr>
          <p:cNvPr id="7" name="TextBox 6"/>
          <p:cNvSpPr txBox="1"/>
          <p:nvPr/>
        </p:nvSpPr>
        <p:spPr>
          <a:xfrm>
            <a:off x="675860" y="2190622"/>
            <a:ext cx="7132921" cy="1596188"/>
          </a:xfrm>
          <a:prstGeom prst="rect">
            <a:avLst/>
          </a:prstGeom>
        </p:spPr>
        <p:txBody>
          <a:bodyPr vert="horz" lIns="91440" tIns="45720" rIns="91440" bIns="45720" rtlCol="0">
            <a:normAutofit/>
          </a:bodyPr>
          <a:lstStyle>
            <a:defPPr>
              <a:defRPr lang="en-US"/>
            </a:defPPr>
            <a:lvl1pPr marL="228600" indent="-228600" defTabSz="914400">
              <a:lnSpc>
                <a:spcPct val="90000"/>
              </a:lnSpc>
              <a:spcBef>
                <a:spcPts val="1000"/>
              </a:spcBef>
              <a:buFont typeface="Arial" panose="020B0604020202020204" pitchFamily="34" charset="0"/>
              <a:buChar char="•"/>
              <a:defRPr sz="2800">
                <a:solidFill>
                  <a:srgbClr val="FFFFFF"/>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Measures reflected UV radiation from distant stars</a:t>
            </a:r>
          </a:p>
          <a:p>
            <a:r>
              <a:rPr lang="en-US" dirty="0"/>
              <a:t>“Sees inside” permanently shadowed craters</a:t>
            </a:r>
          </a:p>
        </p:txBody>
      </p:sp>
      <p:pic>
        <p:nvPicPr>
          <p:cNvPr id="3" name="Picture 2" descr="The Lyman Alpha Mapping Project in the lab."/>
          <p:cNvPicPr>
            <a:picLocks noChangeAspect="1"/>
          </p:cNvPicPr>
          <p:nvPr/>
        </p:nvPicPr>
        <p:blipFill rotWithShape="1">
          <a:blip r:embed="rId4"/>
          <a:srcRect b="10692"/>
          <a:stretch/>
        </p:blipFill>
        <p:spPr>
          <a:xfrm>
            <a:off x="3594591" y="4035287"/>
            <a:ext cx="4214190" cy="2822713"/>
          </a:xfrm>
          <a:prstGeom prst="rect">
            <a:avLst/>
          </a:prstGeom>
          <a:ln>
            <a:solidFill>
              <a:schemeClr val="bg1"/>
            </a:solidFill>
          </a:ln>
        </p:spPr>
      </p:pic>
    </p:spTree>
    <p:extLst>
      <p:ext uri="{BB962C8B-B14F-4D97-AF65-F5344CB8AC3E}">
        <p14:creationId xmlns:p14="http://schemas.microsoft.com/office/powerpoint/2010/main" val="23720524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1980</TotalTime>
  <Words>5355</Words>
  <Application>Microsoft Office PowerPoint</Application>
  <PresentationFormat>Widescreen</PresentationFormat>
  <Paragraphs>376</Paragraphs>
  <Slides>43</Slides>
  <Notes>43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Avenir Next</vt:lpstr>
      <vt:lpstr>Calibri</vt:lpstr>
      <vt:lpstr>Calibri Light</vt:lpstr>
      <vt:lpstr>Century Gothic</vt:lpstr>
      <vt:lpstr>Gill Sans</vt:lpstr>
      <vt:lpstr>Lato</vt:lpstr>
      <vt:lpstr>Metropolis</vt:lpstr>
      <vt:lpstr>Roboto</vt:lpstr>
      <vt:lpstr>Office Theme</vt:lpstr>
      <vt:lpstr>A Decade Plus of Discovery – Observing a Changing Moon with the Lunar Reconnaissance Orbiter</vt:lpstr>
      <vt:lpstr>Lunar Reconnaissance Orbiter (LRO)</vt:lpstr>
      <vt:lpstr>LRO Exploration Objectives</vt:lpstr>
      <vt:lpstr>Launch!</vt:lpstr>
      <vt:lpstr>LRO’s Instruments</vt:lpstr>
      <vt:lpstr>LOLA: Lunar Orbiter Laser Altimeter</vt:lpstr>
      <vt:lpstr>LROC: Lunar Reconnaissance  Orbiter Camera</vt:lpstr>
      <vt:lpstr>Diviner Lunar Radiometer Experiment</vt:lpstr>
      <vt:lpstr>LAMP: Lyman Alpha Mapping Project</vt:lpstr>
      <vt:lpstr>LEND: Lunar Exploration Neutron Detector</vt:lpstr>
      <vt:lpstr>CRaTER: Cosmic Ray Telescope for the Effects of Radiation</vt:lpstr>
      <vt:lpstr>Mini-RF Technology Demonstration</vt:lpstr>
      <vt:lpstr>Science Results</vt:lpstr>
      <vt:lpstr>Near and Far Side Images of the Moon</vt:lpstr>
      <vt:lpstr>Topographic Map of the Moon</vt:lpstr>
      <vt:lpstr>Shrinking Moon</vt:lpstr>
      <vt:lpstr>Shrinking Moon</vt:lpstr>
      <vt:lpstr>Likely Locations of Early Molten Moon’s Deep Secrets</vt:lpstr>
      <vt:lpstr>North Pole Temperatures</vt:lpstr>
      <vt:lpstr>Improvements to Impact Crater Science</vt:lpstr>
      <vt:lpstr>Large Moon Boulder</vt:lpstr>
      <vt:lpstr>Chappy Crater </vt:lpstr>
      <vt:lpstr>Recent Volcanism</vt:lpstr>
      <vt:lpstr>Illumination Maps</vt:lpstr>
      <vt:lpstr>Explore the Lunar South Pole!</vt:lpstr>
      <vt:lpstr>Water ice on the Moon</vt:lpstr>
      <vt:lpstr>Resource Potential of Permanently Shadowed Regions</vt:lpstr>
      <vt:lpstr>Lunar Pits</vt:lpstr>
      <vt:lpstr>Lunar Pits</vt:lpstr>
      <vt:lpstr>New Impacts!</vt:lpstr>
      <vt:lpstr>Repeat Imaging of Apollo Landing Sites</vt:lpstr>
      <vt:lpstr>Apollo 12  Landing Site</vt:lpstr>
      <vt:lpstr>Apollo 11 Landing Site </vt:lpstr>
      <vt:lpstr>Traces from Apollo 17</vt:lpstr>
      <vt:lpstr>Where is LRO now?</vt:lpstr>
      <vt:lpstr>Science in LRO’s 5th Extended Mission</vt:lpstr>
      <vt:lpstr>Fun Discoveries from LRO</vt:lpstr>
      <vt:lpstr>Learn More &amp; Get Involved!</vt:lpstr>
      <vt:lpstr>International Observe the Moon Night</vt:lpstr>
      <vt:lpstr>LRO on the NASA Website </vt:lpstr>
      <vt:lpstr>LRO Camera Website</vt:lpstr>
      <vt:lpstr>MoonTrek</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Decade Plus of Discovery - Observing a Changing Moon with the Lunar Reconnaissance Orbiter</dc:title>
  <dc:creator>Staci</dc:creator>
  <cp:lastModifiedBy>Tiedeken, Staci L. (GSFC-690.0)[ADNET SYSTEMS INC]</cp:lastModifiedBy>
  <cp:revision>56</cp:revision>
  <dcterms:created xsi:type="dcterms:W3CDTF">2022-09-02T14:26:24Z</dcterms:created>
  <dcterms:modified xsi:type="dcterms:W3CDTF">2022-09-06T17:13:31Z</dcterms:modified>
</cp:coreProperties>
</file>