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22"/>
  </p:notesMasterIdLst>
  <p:sldIdLst>
    <p:sldId id="821" r:id="rId2"/>
    <p:sldId id="1127" r:id="rId3"/>
    <p:sldId id="540" r:id="rId4"/>
    <p:sldId id="1129" r:id="rId5"/>
    <p:sldId id="274" r:id="rId6"/>
    <p:sldId id="275" r:id="rId7"/>
    <p:sldId id="276" r:id="rId8"/>
    <p:sldId id="277" r:id="rId9"/>
    <p:sldId id="279" r:id="rId10"/>
    <p:sldId id="818" r:id="rId11"/>
    <p:sldId id="278" r:id="rId12"/>
    <p:sldId id="281" r:id="rId13"/>
    <p:sldId id="282" r:id="rId14"/>
    <p:sldId id="283" r:id="rId15"/>
    <p:sldId id="284" r:id="rId16"/>
    <p:sldId id="285" r:id="rId17"/>
    <p:sldId id="258" r:id="rId18"/>
    <p:sldId id="286" r:id="rId19"/>
    <p:sldId id="1131" r:id="rId20"/>
    <p:sldId id="287" r:id="rId21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5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1F07A-0E8D-274F-B5F6-E3C3396B72EF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43EA2-B766-E94D-90F9-3B954D2C4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43EA2-B766-E94D-90F9-3B954D2C4A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7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43EA2-B766-E94D-90F9-3B954D2C4A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0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43EA2-B766-E94D-90F9-3B954D2C4A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0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43EA2-B766-E94D-90F9-3B954D2C4A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8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43EA2-B766-E94D-90F9-3B954D2C4A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9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75B6-0296-F545-BB06-3F7131276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E14D9-58BB-9047-B18D-33C841546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65A06-7F23-F549-8A62-B4265C1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2C59-E374-2841-87EC-1390E0CE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19B47-FEEA-FD4B-9CA9-51F4F8FF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DB3D-7144-AE46-B03D-22EB5FEE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EE8120-7746-2C49-839A-1C65E1C50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42727-3664-1D47-9C4B-D7D0AD72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D54B7-64E5-0945-95A2-40F8E4F52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1E81F-F750-D048-B246-4078006A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12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721924-FD50-BE46-8102-0F49795A5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64F62-E9CE-AB4B-BB12-13C4B220C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CE56-AF95-5149-AC1E-98C4DF5B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A0767-AA39-1548-BE3B-C06D46DC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07CB-1CF5-E743-B903-6839737D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37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ADEC-11F1-364F-A008-DF0E15FE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3ECB6-8F68-8047-B494-3FB5E9F34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5A2F8-4771-7449-85FB-4562DF98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776D6-3DA3-2149-B6CD-02EC6821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1A30-354F-0947-A10A-DD37D27F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8A50-593E-FE47-95C5-46EC56A4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FABF6-D578-884B-A5DE-12D0873C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F26AE-5D26-1E48-B032-D60A7DC8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EFF1-8E94-DC45-959D-97A76553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26CF1-6406-004B-807E-BA5067BE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4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508B-2E99-8845-B63E-D93424D5D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49CC1-6731-D240-8861-F17F1B226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850A5-43EC-594A-867A-18934A145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3D21D-024A-F349-9171-4F2C06FEE3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29FAE-FF67-1B45-9FAA-ABB147CC6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100-212B-C44E-958A-E46DFE46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30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83A4-2A5B-0841-B04F-FBA86274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FA72A-E827-8741-95A1-EC6BAA5A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7FE606-8925-F740-BA1C-74202954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6C3CFD-A594-364B-80C0-9A3F43E79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88335-80C8-FB41-A7A8-31B25F656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57C8C-8A8A-764F-9FB9-C92FC07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C8654-0D53-1E4E-B0A9-B143976D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61C05-EF72-C744-8ADD-269612F1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0BB9F-4F8C-7D4A-8CD8-6071E0B2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DBA36-1750-204D-9ECA-FEDEF5A8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5B695-C343-A14E-B2CD-B7B677FD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8A07C-50B4-B947-880E-D3A6AE45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90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3AE33-DABF-BD4C-92A3-621CFE71B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25994-FF30-E943-99C8-CDA0036BB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8EE94-0FDF-C845-A001-7F2B4242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1F1E-12D6-9645-91FA-CD4AC181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C8F9D-1EC9-AB4E-80FF-F16C69181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ADBCE-5810-094E-A301-74B2FF7D9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5CAFB-298E-2346-8E55-19AEC0C4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D9347-352A-6A4C-8F2C-C15CEF28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5808-0663-174E-88E6-B51A46D7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55A0-7E7D-F04F-AF78-5556A960F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2C5B86-DEBE-D647-8D65-F18F310233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10751-6CB1-324F-B143-36522C789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CEE11-8598-A443-BEFC-7CB98F36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7D0288FF-0020-A145-A38A-C93848756FD0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D5597-E731-D644-8FBF-D5DAE4C1A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B7CA8-049A-2447-ACD1-593066F7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9938" y="7007225"/>
            <a:ext cx="2266950" cy="401638"/>
          </a:xfrm>
          <a:prstGeom prst="rect">
            <a:avLst/>
          </a:prstGeom>
        </p:spPr>
        <p:txBody>
          <a:bodyPr/>
          <a:lstStyle/>
          <a:p>
            <a:fld id="{8E417764-D145-424A-9A2B-23083E8C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3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2C1ED7-E316-364E-B498-E848F771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024A5-7015-B04D-9DA9-4694F3175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054F56-3EB3-A844-B7A5-9C3D52942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14028" t="50225" r="25151" b="34110"/>
          <a:stretch/>
        </p:blipFill>
        <p:spPr>
          <a:xfrm>
            <a:off x="1149304" y="6260537"/>
            <a:ext cx="8931321" cy="1293938"/>
          </a:xfrm>
          <a:prstGeom prst="rect">
            <a:avLst/>
          </a:prstGeom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3880A1-ED37-4641-9567-A973FAF7E59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2112" y="6263749"/>
            <a:ext cx="1121918" cy="12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9" r:id="rId11"/>
    <p:sldLayoutId id="2147483678" r:id="rId12"/>
    <p:sldLayoutId id="21474836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6AA804-BDCF-8142-BEF9-506CA712E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29" t="8480" r="20900" b="-1"/>
          <a:stretch/>
        </p:blipFill>
        <p:spPr>
          <a:xfrm>
            <a:off x="262598" y="23110"/>
            <a:ext cx="9555429" cy="7559664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19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60247"/>
            <a:ext cx="10079567" cy="529841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  <a:tabLst>
                <a:tab pos="2337868" algn="l"/>
              </a:tabLst>
              <a:defRPr/>
            </a:pPr>
            <a:r>
              <a:rPr lang="en-US" sz="5952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Notional Parameters, Extensions, and Auxiliary Science of the Roman Galactic Bulge Time Domain Survey</a:t>
            </a:r>
            <a:br>
              <a:rPr lang="en-US" sz="5952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en-US" sz="5952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3527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Exploring the Transient Universe with the Nancy Grace Roman Space Telescope</a:t>
            </a:r>
            <a:br>
              <a:rPr lang="en-US" sz="3527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br>
              <a:rPr lang="en-US" sz="2646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</a:br>
            <a:r>
              <a:rPr lang="en-US" sz="2646" b="1" dirty="0">
                <a:solidFill>
                  <a:schemeClr val="bg1"/>
                </a:solidFill>
                <a:latin typeface="Garamond" panose="02020404030301010803" pitchFamily="18" charset="0"/>
                <a:cs typeface="Calibri" panose="020F0502020204030204" pitchFamily="34" charset="0"/>
              </a:rPr>
              <a:t>February 9, 2022</a:t>
            </a:r>
            <a:endParaRPr lang="en-US" sz="2205" dirty="0">
              <a:solidFill>
                <a:schemeClr val="bg1"/>
              </a:solidFill>
              <a:effectLst>
                <a:outerShdw blurRad="38100" dist="38100" dir="2700000" algn="tl">
                  <a:srgbClr val="336699"/>
                </a:outerShdw>
              </a:effectLst>
              <a:latin typeface="Garamond" panose="02020404030301010803" pitchFamily="18" charset="0"/>
              <a:cs typeface="Calibri" panose="020F0502020204030204" pitchFamily="34" charset="0"/>
            </a:endParaRP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54462" y="6529965"/>
            <a:ext cx="6971700" cy="8468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cs typeface="+mn-cs"/>
              </a:rPr>
              <a:t>Scott Gaudi</a:t>
            </a:r>
          </a:p>
          <a:p>
            <a:pPr eaLnBrk="1" hangingPunct="1">
              <a:defRPr/>
            </a:pPr>
            <a:r>
              <a:rPr lang="en-US" sz="2646" dirty="0">
                <a:solidFill>
                  <a:schemeClr val="bg1"/>
                </a:solidFill>
                <a:cs typeface="+mn-cs"/>
              </a:rPr>
              <a:t>The Ohio State University</a:t>
            </a:r>
          </a:p>
        </p:txBody>
      </p:sp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9082639" y="10499"/>
            <a:ext cx="184731" cy="4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10079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646">
              <a:solidFill>
                <a:srgbClr val="FFFFFF"/>
              </a:solidFill>
              <a:latin typeface="Times" charset="0"/>
              <a:ea typeface="ヒラギノ角ゴ Pro W3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57C601-3B86-C740-8F34-8A2686D514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019" y="6529965"/>
            <a:ext cx="3303077" cy="10023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F1E1A-A1FB-D542-8787-AA19BBAD9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7" y="6265175"/>
            <a:ext cx="1111426" cy="1271966"/>
          </a:xfrm>
          <a:prstGeom prst="rect">
            <a:avLst/>
          </a:prstGeom>
        </p:spPr>
      </p:pic>
      <p:pic>
        <p:nvPicPr>
          <p:cNvPr id="1026" name="Picture 2" descr="NASA Names Dark Energy Telescope for Nancy Grace Roman - The New York Times">
            <a:extLst>
              <a:ext uri="{FF2B5EF4-FFF2-40B4-BE49-F238E27FC236}">
                <a16:creationId xmlns:a16="http://schemas.microsoft.com/office/drawing/2014/main" id="{00B762BC-FC97-EF4C-B670-7ED8E3C1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88" y="6168936"/>
            <a:ext cx="1380125" cy="13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43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11" y="18665"/>
            <a:ext cx="9239603" cy="1259946"/>
          </a:xfrm>
        </p:spPr>
        <p:txBody>
          <a:bodyPr/>
          <a:lstStyle/>
          <a:p>
            <a:pPr algn="ctr"/>
            <a:r>
              <a:rPr lang="en-US" sz="3527" dirty="0"/>
              <a:t>…to Free-Floating Planets!</a:t>
            </a:r>
            <a:endParaRPr lang="en-US" sz="3527" dirty="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A6EAF49-1690-4244-B35C-6C8926674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8" y="1075991"/>
            <a:ext cx="6505487" cy="4853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DF69-49E8-9040-A257-E41FB512E227}"/>
              </a:ext>
            </a:extLst>
          </p:cNvPr>
          <p:cNvSpPr txBox="1"/>
          <p:nvPr/>
        </p:nvSpPr>
        <p:spPr>
          <a:xfrm>
            <a:off x="3819015" y="5929291"/>
            <a:ext cx="2442592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205" dirty="0">
                <a:solidFill>
                  <a:srgbClr val="FFFFFF"/>
                </a:solidFill>
                <a:cs typeface="Helvetica"/>
              </a:rPr>
              <a:t>(Johnson et al. 2020)</a:t>
            </a:r>
          </a:p>
        </p:txBody>
      </p:sp>
    </p:spTree>
    <p:extLst>
      <p:ext uri="{BB962C8B-B14F-4D97-AF65-F5344CB8AC3E}">
        <p14:creationId xmlns:p14="http://schemas.microsoft.com/office/powerpoint/2010/main" val="237990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88700" y="-4497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Astero</a:t>
            </a:r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seismology of ~10</a:t>
            </a:r>
            <a:r>
              <a:rPr lang="en-US" sz="4400" b="1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6</a:t>
            </a:r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giants</a:t>
            </a:r>
            <a:endParaRPr lang="en-US" sz="4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931763" y="1047049"/>
            <a:ext cx="5042397" cy="483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Roman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will be able to measure </a:t>
            </a:r>
            <a:r>
              <a:rPr lang="en-US" sz="2800" i="1" dirty="0" err="1">
                <a:solidFill>
                  <a:prstClr val="white"/>
                </a:solidFill>
              </a:rPr>
              <a:t>ν</a:t>
            </a:r>
            <a:r>
              <a:rPr lang="en-US" sz="2800" baseline="-25000" dirty="0" err="1">
                <a:solidFill>
                  <a:prstClr val="white"/>
                </a:solidFill>
              </a:rPr>
              <a:t>max</a:t>
            </a:r>
            <a:r>
              <a:rPr lang="en-US" sz="2800" dirty="0">
                <a:solidFill>
                  <a:prstClr val="white"/>
                </a:solidFill>
              </a:rPr>
              <a:t> and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Δ</a:t>
            </a:r>
            <a:r>
              <a:rPr lang="en-US" sz="2800" i="1" dirty="0" err="1">
                <a:solidFill>
                  <a:schemeClr val="bg1"/>
                </a:solidFill>
              </a:rPr>
              <a:t>ν</a:t>
            </a:r>
            <a:r>
              <a:rPr lang="en-US" sz="2800" dirty="0">
                <a:solidFill>
                  <a:schemeClr val="bg1"/>
                </a:solidFill>
              </a:rPr>
              <a:t> for the ~10</a:t>
            </a:r>
            <a:r>
              <a:rPr lang="en-US" sz="2800" baseline="30000" dirty="0">
                <a:solidFill>
                  <a:schemeClr val="bg1"/>
                </a:solidFill>
              </a:rPr>
              <a:t>6</a:t>
            </a:r>
            <a:r>
              <a:rPr lang="en-US" sz="2800" dirty="0">
                <a:solidFill>
                  <a:schemeClr val="bg1"/>
                </a:solidFill>
              </a:rPr>
              <a:t> H</a:t>
            </a:r>
            <a:r>
              <a:rPr lang="en-US" sz="2800" baseline="-25000" dirty="0">
                <a:solidFill>
                  <a:schemeClr val="bg1"/>
                </a:solidFill>
              </a:rPr>
              <a:t>AB</a:t>
            </a:r>
            <a:r>
              <a:rPr lang="en-US" sz="2800" dirty="0">
                <a:solidFill>
                  <a:schemeClr val="bg1"/>
                </a:solidFill>
              </a:rPr>
              <a:t>&lt;14 red giant stars in the survey fields.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chemeClr val="bg1"/>
                </a:solidFill>
              </a:rPr>
              <a:t>Only measure </a:t>
            </a:r>
            <a:r>
              <a:rPr lang="en-US" sz="2800" i="1" dirty="0" err="1">
                <a:solidFill>
                  <a:prstClr val="white"/>
                </a:solidFill>
              </a:rPr>
              <a:t>ν</a:t>
            </a:r>
            <a:r>
              <a:rPr lang="en-US" sz="2800" baseline="-25000" dirty="0" err="1">
                <a:solidFill>
                  <a:prstClr val="white"/>
                </a:solidFill>
              </a:rPr>
              <a:t>max</a:t>
            </a:r>
            <a:r>
              <a:rPr lang="en-US" sz="2800" dirty="0">
                <a:solidFill>
                  <a:prstClr val="white"/>
                </a:solidFill>
              </a:rPr>
              <a:t> for fainter stars.</a:t>
            </a:r>
            <a:endParaRPr lang="en-US" sz="2800" dirty="0">
              <a:solidFill>
                <a:schemeClr val="bg1"/>
              </a:solidFill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Will also be able to measure precise (~0.3%) distances to these stars via parallax (if photon-noise limited).</a:t>
            </a:r>
          </a:p>
        </p:txBody>
      </p:sp>
      <p:pic>
        <p:nvPicPr>
          <p:cNvPr id="11" name="Picture 10" descr="Macintosh HD:Users:sgaudi:Desktop:simplot2.jpg">
            <a:extLst>
              <a:ext uri="{FF2B5EF4-FFF2-40B4-BE49-F238E27FC236}">
                <a16:creationId xmlns:a16="http://schemas.microsoft.com/office/drawing/2014/main" id="{8917F6BB-3C1A-B943-A747-F4AED05BA3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2" y="1047049"/>
            <a:ext cx="3963379" cy="48333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3EB3E2-409C-5F4F-A302-E090756C6D04}"/>
              </a:ext>
            </a:extLst>
          </p:cNvPr>
          <p:cNvSpPr txBox="1"/>
          <p:nvPr/>
        </p:nvSpPr>
        <p:spPr>
          <a:xfrm>
            <a:off x="1720879" y="1296702"/>
            <a:ext cx="98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Rounded MT Bold" panose="020F0704030504030204" pitchFamily="34" charset="77"/>
              </a:rPr>
              <a:t>Kepler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CEFAC3-6EF6-D147-88B5-AD5427380366}"/>
              </a:ext>
            </a:extLst>
          </p:cNvPr>
          <p:cNvSpPr txBox="1"/>
          <p:nvPr/>
        </p:nvSpPr>
        <p:spPr>
          <a:xfrm>
            <a:off x="1720880" y="3463743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 Rounded MT Bold" panose="020F0704030504030204" pitchFamily="34" charset="77"/>
              </a:rPr>
              <a:t>Simulated </a:t>
            </a:r>
          </a:p>
          <a:p>
            <a:r>
              <a:rPr lang="en-US" sz="1600" i="1" dirty="0">
                <a:latin typeface="Arial Rounded MT Bold" panose="020F0704030504030204" pitchFamily="34" charset="77"/>
              </a:rPr>
              <a:t>WFIRST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699E9-6371-9244-A225-056BAD10C06B}"/>
              </a:ext>
            </a:extLst>
          </p:cNvPr>
          <p:cNvSpPr txBox="1"/>
          <p:nvPr/>
        </p:nvSpPr>
        <p:spPr>
          <a:xfrm>
            <a:off x="808869" y="5784672"/>
            <a:ext cx="380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Gould et al. 2015 </a:t>
            </a:r>
          </a:p>
        </p:txBody>
      </p:sp>
    </p:spTree>
    <p:extLst>
      <p:ext uri="{BB962C8B-B14F-4D97-AF65-F5344CB8AC3E}">
        <p14:creationId xmlns:p14="http://schemas.microsoft.com/office/powerpoint/2010/main" val="327033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88700" y="-4497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Resolved Stellar Populations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65FA5-4F7F-C348-B11A-FD6ECAB92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3" y="1047049"/>
            <a:ext cx="4922147" cy="4699856"/>
          </a:xfrm>
          <a:prstGeom prst="rect">
            <a:avLst/>
          </a:prstGeom>
        </p:spPr>
      </p:pic>
      <p:sp>
        <p:nvSpPr>
          <p:cNvPr id="9" name="TextShape 2">
            <a:extLst>
              <a:ext uri="{FF2B5EF4-FFF2-40B4-BE49-F238E27FC236}">
                <a16:creationId xmlns:a16="http://schemas.microsoft.com/office/drawing/2014/main" id="{2EF2DC2A-0565-C54C-A820-8931F4E72F05}"/>
              </a:ext>
            </a:extLst>
          </p:cNvPr>
          <p:cNvSpPr txBox="1"/>
          <p:nvPr/>
        </p:nvSpPr>
        <p:spPr>
          <a:xfrm>
            <a:off x="5024520" y="1065353"/>
            <a:ext cx="5042397" cy="483338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Roman will obtain one of the deepest fields ever taken.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~2x10</a:t>
            </a:r>
            <a:r>
              <a:rPr lang="en-US" sz="2800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6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 in F146.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~3x10</a:t>
            </a:r>
            <a:r>
              <a:rPr lang="en-US" sz="2800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 in F087.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Compare to the SWEEPS 9x10</a:t>
            </a:r>
            <a:r>
              <a:rPr lang="en-US" sz="2800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en-US" sz="28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 in F606W (V) and F814W (I).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B34E5-E848-F941-BEC5-BABEEA3D78CD}"/>
              </a:ext>
            </a:extLst>
          </p:cNvPr>
          <p:cNvSpPr/>
          <p:nvPr/>
        </p:nvSpPr>
        <p:spPr>
          <a:xfrm>
            <a:off x="1170500" y="5746905"/>
            <a:ext cx="2785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z="32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Sahu</a:t>
            </a: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et al. 2006</a:t>
            </a:r>
          </a:p>
        </p:txBody>
      </p:sp>
    </p:spTree>
    <p:extLst>
      <p:ext uri="{BB962C8B-B14F-4D97-AF65-F5344CB8AC3E}">
        <p14:creationId xmlns:p14="http://schemas.microsoft.com/office/powerpoint/2010/main" val="2909887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88700" y="-115241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Galactic Structur</a:t>
            </a:r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</a:t>
            </a:r>
            <a:endParaRPr lang="en-US" sz="4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12295" y="934756"/>
            <a:ext cx="9861866" cy="4728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Photon noise-limited parallaxes of &lt;10% and proper motion measurements of 0.3% (0.01 mas/</a:t>
            </a:r>
            <a:r>
              <a:rPr lang="en-US" sz="2800" strike="noStrike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yr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) for ~4x10</a:t>
            </a:r>
            <a:r>
              <a:rPr lang="en-US" sz="2800" strike="noStrike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6</a:t>
            </a:r>
            <a:r>
              <a:rPr lang="en-US" sz="28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bulge and disk stars with </a:t>
            </a:r>
            <a:r>
              <a:rPr lang="en-US" sz="28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</a:t>
            </a: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146</a:t>
            </a:r>
            <a:r>
              <a:rPr lang="en-US" sz="2800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AB</a:t>
            </a:r>
            <a:r>
              <a:rPr lang="en-US" sz="28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&lt;21. </a:t>
            </a:r>
            <a:endParaRPr lang="en-US" sz="2800" dirty="0">
              <a:solidFill>
                <a:schemeClr val="bg1"/>
              </a:solidFill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chemeClr val="bg1"/>
                </a:solidFill>
              </a:rPr>
              <a:t>Deep multicolor photometry in a least one narrower bluer filter (e.g., F087) and one narrower red filter (e.g., F213) for these stars.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chemeClr val="bg1"/>
                </a:solidFill>
              </a:rPr>
              <a:t>Shallow photometry in all filters.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dirty="0">
                <a:solidFill>
                  <a:schemeClr val="bg1"/>
                </a:solidFill>
              </a:rPr>
              <a:t>With this dataset, it will be possible to: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300" dirty="0">
                <a:solidFill>
                  <a:schemeClr val="bg1"/>
                </a:solidFill>
              </a:rPr>
              <a:t>Estimate </a:t>
            </a:r>
            <a:r>
              <a:rPr lang="en-US" sz="2300" dirty="0" err="1">
                <a:solidFill>
                  <a:schemeClr val="bg1"/>
                </a:solidFill>
              </a:rPr>
              <a:t>T</a:t>
            </a:r>
            <a:r>
              <a:rPr lang="en-US" sz="2300" baseline="-25000" dirty="0" err="1">
                <a:solidFill>
                  <a:schemeClr val="bg1"/>
                </a:solidFill>
              </a:rPr>
              <a:t>eff</a:t>
            </a:r>
            <a:r>
              <a:rPr lang="en-US" sz="2300" dirty="0">
                <a:solidFill>
                  <a:schemeClr val="bg1"/>
                </a:solidFill>
              </a:rPr>
              <a:t>, [M/H], Age, Luminosity, and A</a:t>
            </a:r>
            <a:r>
              <a:rPr lang="en-US" sz="2300" baseline="-25000" dirty="0">
                <a:solidFill>
                  <a:schemeClr val="bg1"/>
                </a:solidFill>
              </a:rPr>
              <a:t>H </a:t>
            </a:r>
            <a:r>
              <a:rPr lang="en-US" sz="2300" dirty="0">
                <a:solidFill>
                  <a:schemeClr val="bg1"/>
                </a:solidFill>
              </a:rPr>
              <a:t>for all these stars.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300" dirty="0">
                <a:solidFill>
                  <a:schemeClr val="bg1"/>
                </a:solidFill>
              </a:rPr>
              <a:t>Probe the disk and Galactic bulge mass and velocity distribution (including Galactic bar structure).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300" dirty="0">
                <a:solidFill>
                  <a:schemeClr val="bg1"/>
                </a:solidFill>
              </a:rPr>
              <a:t>Probe the metallicity and age distribution of the disk and bulge.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300" dirty="0">
                <a:solidFill>
                  <a:schemeClr val="bg1"/>
                </a:solidFill>
              </a:rPr>
              <a:t>Create an exquisite extinction map in the survey area.</a:t>
            </a:r>
          </a:p>
        </p:txBody>
      </p:sp>
    </p:spTree>
    <p:extLst>
      <p:ext uri="{BB962C8B-B14F-4D97-AF65-F5344CB8AC3E}">
        <p14:creationId xmlns:p14="http://schemas.microsoft.com/office/powerpoint/2010/main" val="305889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88700" y="-4497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Solar System Science </a:t>
            </a: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2EF2DC2A-0565-C54C-A820-8931F4E72F05}"/>
              </a:ext>
            </a:extLst>
          </p:cNvPr>
          <p:cNvSpPr txBox="1"/>
          <p:nvPr/>
        </p:nvSpPr>
        <p:spPr>
          <a:xfrm>
            <a:off x="5152857" y="1065354"/>
            <a:ext cx="4689355" cy="47098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Roman will detect ~5000 TNOs down to</a:t>
            </a: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F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146</a:t>
            </a:r>
            <a:r>
              <a:rPr lang="en-US" sz="2400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AB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&lt;30 (corresponding to D~10 km) of 17 deg</a:t>
            </a:r>
            <a:r>
              <a:rPr lang="en-US" sz="2400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Substantially below the collisional break. </a:t>
            </a:r>
            <a:endParaRPr lang="en-US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Orbital elements will be determined to a few %, allowing for dynamical classification.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~1000 of these will occult stars, and several dozen will occult more than one star.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B34E5-E848-F941-BEC5-BABEEA3D78CD}"/>
              </a:ext>
            </a:extLst>
          </p:cNvPr>
          <p:cNvSpPr/>
          <p:nvPr/>
        </p:nvSpPr>
        <p:spPr>
          <a:xfrm>
            <a:off x="1612084" y="5775157"/>
            <a:ext cx="219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Gould 2014</a:t>
            </a:r>
          </a:p>
        </p:txBody>
      </p:sp>
      <p:pic>
        <p:nvPicPr>
          <p:cNvPr id="6" name="Picture 5" descr="Macintosh HD:Users:sgaudi:Desktop:gould.jpg">
            <a:extLst>
              <a:ext uri="{FF2B5EF4-FFF2-40B4-BE49-F238E27FC236}">
                <a16:creationId xmlns:a16="http://schemas.microsoft.com/office/drawing/2014/main" id="{F6C52577-AE97-6645-8A6E-3B2EB5536F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7" y="1065352"/>
            <a:ext cx="4990279" cy="470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9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88700" y="-4497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10</a:t>
            </a:r>
            <a:r>
              <a:rPr lang="en-US" sz="4400" b="1" strike="noStrike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44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Transiting Planets</a:t>
            </a:r>
          </a:p>
        </p:txBody>
      </p:sp>
      <p:sp>
        <p:nvSpPr>
          <p:cNvPr id="9" name="TextShape 2">
            <a:extLst>
              <a:ext uri="{FF2B5EF4-FFF2-40B4-BE49-F238E27FC236}">
                <a16:creationId xmlns:a16="http://schemas.microsoft.com/office/drawing/2014/main" id="{2EF2DC2A-0565-C54C-A820-8931F4E72F05}"/>
              </a:ext>
            </a:extLst>
          </p:cNvPr>
          <p:cNvSpPr txBox="1"/>
          <p:nvPr/>
        </p:nvSpPr>
        <p:spPr>
          <a:xfrm>
            <a:off x="5174101" y="1236996"/>
            <a:ext cx="4689355" cy="41243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Roman</a:t>
            </a: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will detect ~10</a:t>
            </a:r>
            <a:r>
              <a:rPr lang="en-US" sz="2400" strike="noStrike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transiting planets with radii down to ~2R</a:t>
            </a:r>
            <a:r>
              <a:rPr lang="en-US" sz="20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⊕</a:t>
            </a: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Most host stars will have measured distances.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Several thousand can be confirmed by the detection of their secondary eclipses.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Some systems will have measured transiting timing variations. </a:t>
            </a:r>
            <a:endParaRPr lang="en-US" sz="2400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B34E5-E848-F941-BEC5-BABEEA3D78CD}"/>
              </a:ext>
            </a:extLst>
          </p:cNvPr>
          <p:cNvSpPr/>
          <p:nvPr/>
        </p:nvSpPr>
        <p:spPr>
          <a:xfrm>
            <a:off x="5755600" y="4568836"/>
            <a:ext cx="37584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Bennett &amp; </a:t>
            </a:r>
            <a:r>
              <a:rPr lang="en-US" sz="32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Rhie</a:t>
            </a: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2002 </a:t>
            </a:r>
          </a:p>
          <a:p>
            <a:pPr marL="108000" algn="ctr">
              <a:buClr>
                <a:srgbClr val="FFFFFF"/>
              </a:buClr>
              <a:buSzPct val="45000"/>
            </a:pPr>
            <a:r>
              <a:rPr lang="en-US" sz="3200" spc="-1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Montet</a:t>
            </a:r>
            <a:r>
              <a:rPr lang="en-US" sz="32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 et al. 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E2689-11FF-B24A-9198-B312F68BAC2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4" y="1188393"/>
            <a:ext cx="4967273" cy="41569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698C68-20B7-414C-8E2A-22BC8BB10364}"/>
              </a:ext>
            </a:extLst>
          </p:cNvPr>
          <p:cNvSpPr/>
          <p:nvPr/>
        </p:nvSpPr>
        <p:spPr>
          <a:xfrm>
            <a:off x="-230493" y="5284427"/>
            <a:ext cx="5508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Expected yield of transiting planets orbiting dwarfs with 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W149</a:t>
            </a:r>
            <a:r>
              <a:rPr lang="en-US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AB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&lt;21 (</a:t>
            </a:r>
            <a:r>
              <a:rPr lang="en-US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Montet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et al. 2017)</a:t>
            </a:r>
            <a:endParaRPr lang="en-US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339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-1" y="-115241"/>
            <a:ext cx="1008062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Auxiliary </a:t>
            </a:r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with the RGES Survey</a:t>
            </a:r>
          </a:p>
        </p:txBody>
      </p:sp>
      <p:sp>
        <p:nvSpPr>
          <p:cNvPr id="117" name="TextShape 2"/>
          <p:cNvSpPr txBox="1"/>
          <p:nvPr/>
        </p:nvSpPr>
        <p:spPr>
          <a:xfrm>
            <a:off x="109378" y="1288718"/>
            <a:ext cx="9861866" cy="47281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Measurement of the Compact Object Mass Function over 10 Orders of Magnitude.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Detection of ~10</a:t>
            </a:r>
            <a:r>
              <a:rPr lang="en-US" sz="3200" baseline="30000" dirty="0">
                <a:solidFill>
                  <a:schemeClr val="bg1"/>
                </a:solidFill>
              </a:rPr>
              <a:t>5</a:t>
            </a:r>
            <a:r>
              <a:rPr lang="en-US" sz="3200" dirty="0">
                <a:solidFill>
                  <a:schemeClr val="bg1"/>
                </a:solidFill>
              </a:rPr>
              <a:t> Transiting Planets.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bg1"/>
                </a:solidFill>
              </a:rPr>
              <a:t>Astroseismology</a:t>
            </a:r>
            <a:r>
              <a:rPr lang="en-US" sz="3200" dirty="0">
                <a:solidFill>
                  <a:schemeClr val="bg1"/>
                </a:solidFill>
              </a:rPr>
              <a:t> of ~10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Bulge Giants.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Resolved Stellar Populations and Galactic </a:t>
            </a:r>
            <a:r>
              <a:rPr lang="en-US" sz="3200" dirty="0" err="1">
                <a:solidFill>
                  <a:schemeClr val="bg1"/>
                </a:solidFill>
              </a:rPr>
              <a:t>Stucture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Detection of ~5x10</a:t>
            </a:r>
            <a:r>
              <a:rPr lang="en-US" sz="3200" baseline="30000" dirty="0">
                <a:solidFill>
                  <a:schemeClr val="bg1"/>
                </a:solidFill>
              </a:rPr>
              <a:t>3</a:t>
            </a:r>
            <a:r>
              <a:rPr lang="en-US" sz="3200" dirty="0">
                <a:solidFill>
                  <a:schemeClr val="bg1"/>
                </a:solidFill>
              </a:rPr>
              <a:t> Trans-Neptunian Objects.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Parallaxes and Proper Motions of ~6x10</a:t>
            </a:r>
            <a:r>
              <a:rPr lang="en-US" sz="3200" baseline="30000" dirty="0">
                <a:solidFill>
                  <a:schemeClr val="bg1"/>
                </a:solidFill>
              </a:rPr>
              <a:t>6</a:t>
            </a:r>
            <a:r>
              <a:rPr lang="en-US" sz="3200" dirty="0">
                <a:solidFill>
                  <a:schemeClr val="bg1"/>
                </a:solidFill>
              </a:rPr>
              <a:t> Bulge and Disk Stars.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Oh, and some planets found by microlensing too…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30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3280" y="124136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Control of Systemics:</a:t>
            </a:r>
          </a:p>
          <a:p>
            <a:pPr algn="ctr"/>
            <a:r>
              <a:rPr lang="en-US" sz="4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Detector Characterization.</a:t>
            </a:r>
            <a:endParaRPr lang="en-US" sz="440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14FF4D3C-95F6-9C4C-936C-E6BF758E1E52}"/>
              </a:ext>
            </a:extLst>
          </p:cNvPr>
          <p:cNvSpPr txBox="1"/>
          <p:nvPr/>
        </p:nvSpPr>
        <p:spPr>
          <a:xfrm>
            <a:off x="204420" y="1704776"/>
            <a:ext cx="9669360" cy="43430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Many of these applications will require new data reduction algorithms in order to realize their full science potential.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i="1" dirty="0">
                <a:solidFill>
                  <a:schemeClr val="bg1"/>
                </a:solidFill>
              </a:rPr>
              <a:t>Excellent-to-exquisite</a:t>
            </a:r>
            <a:r>
              <a:rPr lang="en-US" sz="2400" dirty="0">
                <a:solidFill>
                  <a:schemeClr val="bg1"/>
                </a:solidFill>
              </a:rPr>
              <a:t> control of systematics will be required for many of these applications.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The extent to which systematics can be controlled in unclear.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However, with its ~4x10</a:t>
            </a:r>
            <a:r>
              <a:rPr lang="en-US" sz="2400" baseline="30000" dirty="0">
                <a:solidFill>
                  <a:schemeClr val="bg1"/>
                </a:solidFill>
              </a:rPr>
              <a:t>4</a:t>
            </a:r>
            <a:r>
              <a:rPr lang="en-US" sz="2400" dirty="0">
                <a:solidFill>
                  <a:schemeClr val="bg1"/>
                </a:solidFill>
              </a:rPr>
              <a:t> dithered images of ~10</a:t>
            </a:r>
            <a:r>
              <a:rPr lang="en-US" sz="2400" baseline="30000" dirty="0">
                <a:solidFill>
                  <a:schemeClr val="bg1"/>
                </a:solidFill>
              </a:rPr>
              <a:t>8</a:t>
            </a:r>
            <a:r>
              <a:rPr lang="en-US" sz="2400" dirty="0">
                <a:solidFill>
                  <a:schemeClr val="bg1"/>
                </a:solidFill>
              </a:rPr>
              <a:t> mostly constant point sources of known fluxes, positions, and colors, the microlensing survey may provide the best dataset to characterize the WFI detectors, including artifacts such as: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</a:rPr>
              <a:t>Persistence, Inter-pixel Capacitance, Count Rate Nonlinearity, and Intra-pixel Response Variations.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492" y="-108486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‘Tweaks’ of the Survey.</a:t>
            </a:r>
            <a:endParaRPr lang="en-US" sz="4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Shape 2">
                <a:extLst>
                  <a:ext uri="{FF2B5EF4-FFF2-40B4-BE49-F238E27FC236}">
                    <a16:creationId xmlns:a16="http://schemas.microsoft.com/office/drawing/2014/main" id="{14FF4D3C-95F6-9C4C-936C-E6BF758E1E52}"/>
                  </a:ext>
                </a:extLst>
              </p:cNvPr>
              <p:cNvSpPr txBox="1"/>
              <p:nvPr/>
            </p:nvSpPr>
            <p:spPr>
              <a:xfrm>
                <a:off x="0" y="1043946"/>
                <a:ext cx="5108005" cy="4802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08000">
                  <a:buClr>
                    <a:srgbClr val="FFFFFF"/>
                  </a:buClr>
                  <a:buSzPct val="45000"/>
                </a:pPr>
                <a:r>
                  <a:rPr lang="en-US" sz="2400" strike="noStrike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Many ways in which the survey strategy can be ‘tweaked’ to yield additional science without significantly impacting the requirements of the microlensing survey.</a:t>
                </a:r>
              </a:p>
              <a:p>
                <a:pPr marL="108000">
                  <a:buClr>
                    <a:srgbClr val="FFFFFF"/>
                  </a:buClr>
                  <a:buSzPct val="45000"/>
                </a:pPr>
                <a:endParaRPr lang="en-US" sz="2400" strike="noStrike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108000">
                  <a:buClr>
                    <a:srgbClr val="FFFFFF"/>
                  </a:buClr>
                  <a:buSzPct val="45000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To first order, Yield </a:t>
                </a:r>
                <a14:m>
                  <m:oMath xmlns:m="http://schemas.openxmlformats.org/officeDocument/2006/math">
                    <m:r>
                      <a:rPr lang="en-US" sz="2400" i="1" spc="-1" smtClean="0">
                        <a:solidFill>
                          <a:schemeClr val="bg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400" strike="noStrike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 Total Time</a:t>
                </a:r>
              </a:p>
              <a:p>
                <a:pPr marL="108000">
                  <a:buClr>
                    <a:srgbClr val="FFFFFF"/>
                  </a:buClr>
                  <a:buSzPct val="45000"/>
                </a:pPr>
                <a:endParaRPr lang="en-US" sz="2400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108000">
                  <a:buClr>
                    <a:srgbClr val="FFFFFF"/>
                  </a:buClr>
                  <a:buSzPct val="45000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For example:</a:t>
                </a:r>
              </a:p>
              <a:p>
                <a:pPr marL="450900" indent="-3429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Periodic observations of the GC.</a:t>
                </a:r>
              </a:p>
              <a:p>
                <a:pPr marL="450900" indent="-3429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Periodic observations of the survey fields in all filters.</a:t>
                </a:r>
              </a:p>
              <a:p>
                <a:pPr marL="450900" indent="-3429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Periodic observations of a much larger survey area.</a:t>
                </a:r>
              </a:p>
              <a:p>
                <a:pPr marL="450900" indent="-3429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400" spc="-1" dirty="0">
                    <a:solidFill>
                      <a:schemeClr val="bg1"/>
                    </a:solidFill>
                    <a:uFill>
                      <a:solidFill>
                        <a:srgbClr val="FFFFFF"/>
                      </a:solidFill>
                    </a:uFill>
                  </a:rPr>
                  <a:t>Others?</a:t>
                </a:r>
              </a:p>
              <a:p>
                <a:pPr marL="432000" indent="-324000">
                  <a:buClr>
                    <a:srgbClr val="FFFFFF"/>
                  </a:buClr>
                  <a:buSzPct val="45000"/>
                  <a:buFont typeface="Wingdings" charset="2"/>
                  <a:buChar char=""/>
                </a:pPr>
                <a:endParaRPr lang="en-US" sz="2100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</a:endParaRPr>
              </a:p>
              <a:p>
                <a:pPr marL="889200" lvl="1" indent="-324000">
                  <a:buClr>
                    <a:srgbClr val="FFFFFF"/>
                  </a:buClr>
                  <a:buSzPct val="45000"/>
                  <a:buFont typeface="Wingdings" charset="2"/>
                  <a:buChar char=""/>
                </a:pPr>
                <a:endParaRPr lang="en-US" sz="2400" strike="noStrike" spc="-1" dirty="0">
                  <a:solidFill>
                    <a:schemeClr val="bg1"/>
                  </a:solidFill>
                  <a:uFill>
                    <a:solidFill>
                      <a:srgbClr val="FFFFFF"/>
                    </a:solidFill>
                  </a:uFill>
                  <a:latin typeface="Arial Rounded MT Bold" panose="020F0704030504030204" pitchFamily="34" charset="77"/>
                </a:endParaRPr>
              </a:p>
            </p:txBody>
          </p:sp>
        </mc:Choice>
        <mc:Fallback xmlns="">
          <p:sp>
            <p:nvSpPr>
              <p:cNvPr id="4" name="TextShape 2">
                <a:extLst>
                  <a:ext uri="{FF2B5EF4-FFF2-40B4-BE49-F238E27FC236}">
                    <a16:creationId xmlns:a16="http://schemas.microsoft.com/office/drawing/2014/main" id="{14FF4D3C-95F6-9C4C-936C-E6BF758E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3946"/>
                <a:ext cx="5108005" cy="4802760"/>
              </a:xfrm>
              <a:prstGeom prst="rect">
                <a:avLst/>
              </a:prstGeom>
              <a:blipFill>
                <a:blip r:embed="rId2"/>
                <a:stretch>
                  <a:fillRect l="-1737" t="-2111" r="-4963" b="-10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CE3EC05-86EC-8B4D-BECC-AAC49B7AC65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12425" y="1153674"/>
            <a:ext cx="4768200" cy="4802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4ECDFF-10E1-F449-814D-0C77163325BC}"/>
              </a:ext>
            </a:extLst>
          </p:cNvPr>
          <p:cNvSpPr/>
          <p:nvPr/>
        </p:nvSpPr>
        <p:spPr>
          <a:xfrm>
            <a:off x="7388941" y="3779837"/>
            <a:ext cx="235975" cy="3939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1758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6F86E-C772-304C-9747-56C31B86C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Extensions of the Survey?</a:t>
            </a:r>
            <a:b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476C-5257-964F-8CC2-B8D556693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pc="-1" dirty="0">
                <a:uFill>
                  <a:solidFill>
                    <a:srgbClr val="FFFFFF"/>
                  </a:solidFill>
                </a:uFill>
              </a:rPr>
              <a:t>There are many possible extensions to the RGBTDS that may yield additional science, e.g., during an extended mission.</a:t>
            </a:r>
          </a:p>
          <a:p>
            <a:r>
              <a:rPr lang="en-US" dirty="0"/>
              <a:t>Extending the survey for N additional seasons</a:t>
            </a:r>
          </a:p>
          <a:p>
            <a:r>
              <a:rPr lang="en-US" dirty="0"/>
              <a:t>Very high cadence observations of a smaller area</a:t>
            </a:r>
          </a:p>
          <a:p>
            <a:r>
              <a:rPr lang="en-US" dirty="0"/>
              <a:t>Lower-cadence observations of a larger area</a:t>
            </a:r>
          </a:p>
          <a:p>
            <a:r>
              <a:rPr lang="en-US" dirty="0"/>
              <a:t>High-cadence observations in alternate filters</a:t>
            </a:r>
          </a:p>
          <a:p>
            <a:r>
              <a:rPr lang="en-US" dirty="0"/>
              <a:t>Surveying Northern Galactic fields</a:t>
            </a:r>
          </a:p>
          <a:p>
            <a:r>
              <a:rPr lang="en-US" dirty="0"/>
              <a:t>High cadence observations of the GC</a:t>
            </a:r>
          </a:p>
        </p:txBody>
      </p:sp>
    </p:spTree>
    <p:extLst>
      <p:ext uri="{BB962C8B-B14F-4D97-AF65-F5344CB8AC3E}">
        <p14:creationId xmlns:p14="http://schemas.microsoft.com/office/powerpoint/2010/main" val="351463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DC18-EAAE-DA44-80F0-2A5D15595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" y="-1"/>
            <a:ext cx="10079567" cy="1259946"/>
          </a:xfrm>
        </p:spPr>
        <p:txBody>
          <a:bodyPr/>
          <a:lstStyle/>
          <a:p>
            <a:pPr algn="ctr"/>
            <a:r>
              <a:rPr lang="en-US" sz="4409" dirty="0"/>
              <a:t>Science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6BF4-B3CC-A948-B81B-F25700F08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11" y="1511935"/>
            <a:ext cx="9239603" cy="4535805"/>
          </a:xfrm>
        </p:spPr>
        <p:txBody>
          <a:bodyPr/>
          <a:lstStyle/>
          <a:p>
            <a:r>
              <a:rPr lang="en-US" sz="1984" dirty="0"/>
              <a:t>Roman shall be capable of measuring the mass function of exoplanets with masses in the range 1 </a:t>
            </a:r>
            <a:r>
              <a:rPr lang="en-US" sz="1984" dirty="0" err="1"/>
              <a:t>M</a:t>
            </a:r>
            <a:r>
              <a:rPr lang="en-US" sz="1984" baseline="-25000" dirty="0" err="1"/>
              <a:t>Earth</a:t>
            </a:r>
            <a:r>
              <a:rPr lang="en-US" sz="1984" dirty="0"/>
              <a:t> &lt; m &lt; 30 </a:t>
            </a:r>
            <a:r>
              <a:rPr lang="en-US" sz="1984" dirty="0" err="1"/>
              <a:t>M</a:t>
            </a:r>
            <a:r>
              <a:rPr lang="en-US" sz="1984" baseline="-25000" dirty="0" err="1"/>
              <a:t>Jupiter</a:t>
            </a:r>
            <a:r>
              <a:rPr lang="en-US" sz="1984" dirty="0"/>
              <a:t> and orbital semi-major axes ≥ 1 AU to better than 15% per decade in mass.</a:t>
            </a:r>
          </a:p>
          <a:p>
            <a:r>
              <a:rPr lang="en-US" sz="1984" dirty="0"/>
              <a:t>Roman shall be capable of measuring the frequency of bound exoplanets with masses in the range 0.1 </a:t>
            </a:r>
            <a:r>
              <a:rPr lang="en-US" sz="1984" dirty="0" err="1"/>
              <a:t>M</a:t>
            </a:r>
            <a:r>
              <a:rPr lang="en-US" sz="1984" baseline="-25000" dirty="0" err="1"/>
              <a:t>Earth</a:t>
            </a:r>
            <a:r>
              <a:rPr lang="en-US" sz="1984" baseline="-25000" dirty="0"/>
              <a:t> </a:t>
            </a:r>
            <a:r>
              <a:rPr lang="en-US" sz="1984" dirty="0"/>
              <a:t>&lt; m &lt; 0.3M</a:t>
            </a:r>
            <a:r>
              <a:rPr lang="en-US" sz="1984" baseline="-25000" dirty="0"/>
              <a:t>Earth</a:t>
            </a:r>
            <a:r>
              <a:rPr lang="en-US" sz="1984" dirty="0"/>
              <a:t> to better than 25%</a:t>
            </a:r>
          </a:p>
          <a:p>
            <a:r>
              <a:rPr lang="en-US" sz="1984" dirty="0"/>
              <a:t>Roman shall be capable of determining the masses of, and distances to, host stars of 40% of the detected planets with a precision of 20% or better.</a:t>
            </a:r>
          </a:p>
          <a:p>
            <a:r>
              <a:rPr lang="en-US" sz="1984" dirty="0"/>
              <a:t>Roman shall be capable of measuring the frequency of free floating planetary-mass objects in the Galaxy from Mars to 10 Jupiter masses in mass. If there is one </a:t>
            </a:r>
            <a:r>
              <a:rPr lang="en-US" sz="1984" dirty="0" err="1"/>
              <a:t>M</a:t>
            </a:r>
            <a:r>
              <a:rPr lang="en-US" sz="1984" baseline="-25000" dirty="0" err="1"/>
              <a:t>Earth</a:t>
            </a:r>
            <a:r>
              <a:rPr lang="en-US" sz="1984" dirty="0"/>
              <a:t> free-floating planet per star, measure this frequency to better than 25%.</a:t>
            </a:r>
          </a:p>
          <a:p>
            <a:r>
              <a:rPr lang="en-US" sz="1984" dirty="0"/>
              <a:t>Roman shall be capable of estimating </a:t>
            </a:r>
            <a:r>
              <a:rPr lang="el-GR" sz="1984" dirty="0"/>
              <a:t>η</a:t>
            </a:r>
            <a:r>
              <a:rPr lang="en-US" sz="1984" baseline="-25000" dirty="0"/>
              <a:t>Earth</a:t>
            </a:r>
            <a:r>
              <a:rPr lang="en-US" sz="1984" dirty="0"/>
              <a:t> (defined as the frequency of planets orbiting FGK stars with mass ratio and estimated projected semimajor axis within 20% of the Earth-Sun system) to a precision of 0.2 </a:t>
            </a:r>
            <a:r>
              <a:rPr lang="en-US" sz="1984" dirty="0" err="1"/>
              <a:t>dex</a:t>
            </a:r>
            <a:r>
              <a:rPr lang="en-US" sz="1984" dirty="0"/>
              <a:t> via extrapolation from larger and longer-period planets.</a:t>
            </a:r>
          </a:p>
        </p:txBody>
      </p:sp>
    </p:spTree>
    <p:extLst>
      <p:ext uri="{BB962C8B-B14F-4D97-AF65-F5344CB8AC3E}">
        <p14:creationId xmlns:p14="http://schemas.microsoft.com/office/powerpoint/2010/main" val="359105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3280" y="-294378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Summary and Path Forward</a:t>
            </a:r>
            <a:endParaRPr lang="en-US" sz="44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14FF4D3C-95F6-9C4C-936C-E6BF758E1E52}"/>
              </a:ext>
            </a:extLst>
          </p:cNvPr>
          <p:cNvSpPr txBox="1"/>
          <p:nvPr/>
        </p:nvSpPr>
        <p:spPr>
          <a:xfrm>
            <a:off x="204420" y="748326"/>
            <a:ext cx="9669360" cy="5064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The properties of an ~optimized GBTD survey that can achieve the science requirements flow directly from these requirements and the fixed parameters.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</a:rPr>
              <a:t>There is not a lot of freedom in choosing these survey properties.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Nevertheless, small teaks in the survey strategy can lead to additional science without jeopardizing the science requirements.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Questions for the community: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What additional science can be extracted from the survey as is?</a:t>
            </a:r>
          </a:p>
          <a:p>
            <a:pPr marL="889200" lvl="1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What additional science might be extracted from small tweaks in the survey strategy?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Consider very ‘out of the box’ ideas for extending the scientific grasp of the microlensing survey.  Many of these ideas will be unfeasible, but some of them may not. 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chemeClr val="bg1"/>
                </a:solidFill>
              </a:rPr>
              <a:t>As a survey mission, past experience tells us that ancillary </a:t>
            </a:r>
            <a:r>
              <a:rPr lang="en-US" sz="2400">
                <a:solidFill>
                  <a:schemeClr val="bg1"/>
                </a:solidFill>
              </a:rPr>
              <a:t>science is </a:t>
            </a:r>
            <a:r>
              <a:rPr lang="en-US" sz="2400" dirty="0">
                <a:solidFill>
                  <a:schemeClr val="bg1"/>
                </a:solidFill>
              </a:rPr>
              <a:t>guaranteed, and this science may ultimately eclipse the science that the survey was designed to do.</a:t>
            </a:r>
          </a:p>
        </p:txBody>
      </p:sp>
    </p:spTree>
    <p:extLst>
      <p:ext uri="{BB962C8B-B14F-4D97-AF65-F5344CB8AC3E}">
        <p14:creationId xmlns:p14="http://schemas.microsoft.com/office/powerpoint/2010/main" val="580183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10" y="-178838"/>
            <a:ext cx="9239603" cy="1259946"/>
          </a:xfrm>
        </p:spPr>
        <p:txBody>
          <a:bodyPr/>
          <a:lstStyle/>
          <a:p>
            <a:pPr algn="ctr"/>
            <a:r>
              <a:rPr lang="en-US" dirty="0"/>
              <a:t>Survey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10" y="928739"/>
            <a:ext cx="9660115" cy="52891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Monitor hundreds of millions of bulge stars continuously on a time scale of ~10 minutes.</a:t>
            </a:r>
          </a:p>
          <a:p>
            <a:pPr lvl="1">
              <a:lnSpc>
                <a:spcPct val="100000"/>
              </a:lnSpc>
            </a:pPr>
            <a:r>
              <a:rPr lang="en-US" sz="2646" dirty="0"/>
              <a:t>Event rate ~10</a:t>
            </a:r>
            <a:r>
              <a:rPr lang="en-US" sz="2646" baseline="30000" dirty="0"/>
              <a:t>-5</a:t>
            </a:r>
            <a:r>
              <a:rPr lang="en-US" sz="2646" dirty="0"/>
              <a:t>/year/star.</a:t>
            </a:r>
          </a:p>
          <a:p>
            <a:pPr lvl="1">
              <a:lnSpc>
                <a:spcPct val="100000"/>
              </a:lnSpc>
            </a:pPr>
            <a:r>
              <a:rPr lang="en-US" sz="2646" dirty="0"/>
              <a:t>Detection probability ~0.1-1%.</a:t>
            </a:r>
          </a:p>
          <a:p>
            <a:pPr lvl="1">
              <a:lnSpc>
                <a:spcPct val="100000"/>
              </a:lnSpc>
            </a:pPr>
            <a:r>
              <a:rPr lang="en-US" sz="2646" dirty="0"/>
              <a:t>Shortest features are ~30 minutes.</a:t>
            </a:r>
          </a:p>
          <a:p>
            <a:pPr>
              <a:lnSpc>
                <a:spcPct val="100000"/>
              </a:lnSpc>
            </a:pPr>
            <a:r>
              <a:rPr lang="en-US" dirty="0"/>
              <a:t>Relative photometry of a few %. </a:t>
            </a:r>
          </a:p>
          <a:p>
            <a:pPr lvl="1">
              <a:lnSpc>
                <a:spcPct val="100000"/>
              </a:lnSpc>
            </a:pPr>
            <a:r>
              <a:rPr lang="en-US" sz="2866" dirty="0"/>
              <a:t>Deviations are few – 10%. </a:t>
            </a:r>
          </a:p>
          <a:p>
            <a:pPr>
              <a:lnSpc>
                <a:spcPct val="100000"/>
              </a:lnSpc>
            </a:pPr>
            <a:r>
              <a:rPr lang="en-US" dirty="0"/>
              <a:t>Resolve main sequence source stars for smallest planets. </a:t>
            </a:r>
          </a:p>
          <a:p>
            <a:pPr>
              <a:lnSpc>
                <a:spcPct val="100000"/>
              </a:lnSpc>
            </a:pPr>
            <a:r>
              <a:rPr lang="en-US" dirty="0"/>
              <a:t>Resolve unrelated stars for lens flux measurements.</a:t>
            </a:r>
          </a:p>
          <a:p>
            <a:pPr>
              <a:lnSpc>
                <a:spcPct val="100000"/>
              </a:lnSpc>
            </a:pPr>
            <a:r>
              <a:rPr lang="en-US" dirty="0"/>
              <a:t>Longest possible time baseline for proper motion measurements. </a:t>
            </a:r>
          </a:p>
        </p:txBody>
      </p:sp>
    </p:spTree>
    <p:extLst>
      <p:ext uri="{BB962C8B-B14F-4D97-AF65-F5344CB8AC3E}">
        <p14:creationId xmlns:p14="http://schemas.microsoft.com/office/powerpoint/2010/main" val="342007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A3B2-E3BC-5C47-A2EF-E56F35C05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0"/>
            <a:ext cx="8693150" cy="1460500"/>
          </a:xfrm>
        </p:spPr>
        <p:txBody>
          <a:bodyPr/>
          <a:lstStyle/>
          <a:p>
            <a:pPr algn="ctr"/>
            <a:r>
              <a:rPr lang="en-US" dirty="0"/>
              <a:t>Free and Fixed Survey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A4A0A-48F6-D243-BA4A-E2E048DF4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7" y="1647190"/>
            <a:ext cx="4270375" cy="4795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Fixed Parameters</a:t>
            </a:r>
          </a:p>
          <a:p>
            <a:r>
              <a:rPr lang="en-US" dirty="0"/>
              <a:t>Duration of a ‘bulge season’</a:t>
            </a:r>
          </a:p>
          <a:p>
            <a:pPr lvl="1"/>
            <a:r>
              <a:rPr lang="en-US" dirty="0"/>
              <a:t>Set by field of regard</a:t>
            </a:r>
          </a:p>
          <a:p>
            <a:r>
              <a:rPr lang="en-US" dirty="0"/>
              <a:t>Slew &amp; Settle time</a:t>
            </a:r>
          </a:p>
          <a:p>
            <a:r>
              <a:rPr lang="en-US" dirty="0"/>
              <a:t>Detector size</a:t>
            </a:r>
          </a:p>
          <a:p>
            <a:r>
              <a:rPr lang="en-US" dirty="0"/>
              <a:t>Pixel size</a:t>
            </a:r>
          </a:p>
          <a:p>
            <a:r>
              <a:rPr lang="en-US" dirty="0"/>
              <a:t>Field of View</a:t>
            </a:r>
          </a:p>
          <a:p>
            <a:r>
              <a:rPr lang="en-US" dirty="0"/>
              <a:t>Non-microlensing filters</a:t>
            </a:r>
          </a:p>
          <a:p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8A044-EFB4-C24E-B938-F3E2187A4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4609" y="1647190"/>
            <a:ext cx="4270375" cy="4795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Free Parameters</a:t>
            </a:r>
          </a:p>
          <a:p>
            <a:r>
              <a:rPr lang="en-US" dirty="0"/>
              <a:t>Microlensing filter</a:t>
            </a:r>
          </a:p>
          <a:p>
            <a:r>
              <a:rPr lang="en-US" dirty="0"/>
              <a:t>Cadence of primary filter</a:t>
            </a:r>
          </a:p>
          <a:p>
            <a:r>
              <a:rPr lang="en-US" dirty="0"/>
              <a:t>Number of fields</a:t>
            </a:r>
          </a:p>
          <a:p>
            <a:r>
              <a:rPr lang="en-US" dirty="0"/>
              <a:t>Field location</a:t>
            </a:r>
          </a:p>
          <a:p>
            <a:r>
              <a:rPr lang="en-US" dirty="0"/>
              <a:t>Exposure time</a:t>
            </a:r>
          </a:p>
          <a:p>
            <a:r>
              <a:rPr lang="en-US" dirty="0"/>
              <a:t>Total survey time</a:t>
            </a:r>
          </a:p>
          <a:p>
            <a:r>
              <a:rPr lang="en-US" dirty="0"/>
              <a:t>Choice of bulge seasons</a:t>
            </a:r>
          </a:p>
          <a:p>
            <a:r>
              <a:rPr lang="en-US" dirty="0"/>
              <a:t>Cadence of secondary filters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2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28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Roman Galactic Exoplanet Survey</a:t>
            </a:r>
          </a:p>
          <a:p>
            <a:pPr algn="ctr"/>
            <a:r>
              <a:rPr lang="en-US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(notional*)</a:t>
            </a:r>
            <a:endParaRPr lang="en-US" sz="36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503280" y="176832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19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 Rounded MT Bold Regular"/>
            </a:endParaRPr>
          </a:p>
        </p:txBody>
      </p:sp>
      <p:sp useBgFill="1">
        <p:nvSpPr>
          <p:cNvPr id="80" name="TextShape 3"/>
          <p:cNvSpPr txBox="1"/>
          <p:nvPr/>
        </p:nvSpPr>
        <p:spPr>
          <a:xfrm>
            <a:off x="4856820" y="1393188"/>
            <a:ext cx="5066669" cy="465183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7 fields for a total of ~2 deg</a:t>
            </a:r>
            <a:r>
              <a:rPr lang="en-US" sz="2400" strike="noStrike" spc="-1" baseline="33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2</a:t>
            </a: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Wide F146</a:t>
            </a:r>
            <a:r>
              <a:rPr lang="en-US" sz="2400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(0.93-2 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  <a:ea typeface="Times New Roman"/>
              </a:rPr>
              <a:t>μ</a:t>
            </a:r>
            <a:r>
              <a:rPr lang="en-US" sz="2400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m</a:t>
            </a: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) filter**.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15-minute cadence.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~50s exposures.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Observations every at 6 hours in alternating filters (e.g., F087,F219), 2 x  450 total obs.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6 x 72-day seasons.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~41,000 exposures in W149</a:t>
            </a:r>
            <a:r>
              <a:rPr lang="en-US" sz="2400" strike="noStrike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</a:t>
            </a: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.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~432 total days spread over 5-year mission.</a:t>
            </a: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118600" y="1348920"/>
            <a:ext cx="4768200" cy="480276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15481A-C1C3-BA46-AD1C-74AE4B212F56}"/>
              </a:ext>
            </a:extLst>
          </p:cNvPr>
          <p:cNvSpPr txBox="1"/>
          <p:nvPr/>
        </p:nvSpPr>
        <p:spPr>
          <a:xfrm>
            <a:off x="4402987" y="5909264"/>
            <a:ext cx="515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**One photon per second for F146</a:t>
            </a:r>
            <a:r>
              <a:rPr lang="en-US" sz="1600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AB</a:t>
            </a: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 ~27.6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754B7-CE05-0F47-BABC-95A688A3D39F}"/>
              </a:ext>
            </a:extLst>
          </p:cNvPr>
          <p:cNvSpPr txBox="1"/>
          <p:nvPr/>
        </p:nvSpPr>
        <p:spPr>
          <a:xfrm>
            <a:off x="-905692" y="5752110"/>
            <a:ext cx="380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</a:rPr>
              <a:t>Penny et al.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09345-EB44-5B4C-B07B-E44B82D275AA}"/>
              </a:ext>
            </a:extLst>
          </p:cNvPr>
          <p:cNvSpPr txBox="1"/>
          <p:nvPr/>
        </p:nvSpPr>
        <p:spPr>
          <a:xfrm>
            <a:off x="4761654" y="5398957"/>
            <a:ext cx="515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algn="ctr">
              <a:buClr>
                <a:srgbClr val="FFFFFF"/>
              </a:buClr>
              <a:buSzPct val="45000"/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*Notional time allocation; exact survey strategy to be determined based on broad community input.</a:t>
            </a:r>
          </a:p>
        </p:txBody>
      </p:sp>
    </p:spTree>
    <p:extLst>
      <p:ext uri="{BB962C8B-B14F-4D97-AF65-F5344CB8AC3E}">
        <p14:creationId xmlns:p14="http://schemas.microsoft.com/office/powerpoint/2010/main" val="328520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28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8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 panose="02020404030301010803" pitchFamily="18" charset="0"/>
              </a:rPr>
              <a:t>Statistical Power</a:t>
            </a:r>
          </a:p>
        </p:txBody>
      </p:sp>
      <p:sp>
        <p:nvSpPr>
          <p:cNvPr id="79" name="TextShape 2"/>
          <p:cNvSpPr txBox="1"/>
          <p:nvPr/>
        </p:nvSpPr>
        <p:spPr>
          <a:xfrm>
            <a:off x="503280" y="176832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19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Shape 3">
                <a:extLst>
                  <a:ext uri="{FF2B5EF4-FFF2-40B4-BE49-F238E27FC236}">
                    <a16:creationId xmlns:a16="http://schemas.microsoft.com/office/drawing/2014/main" id="{2D93B430-7155-2B4D-9390-37C1FF3014F5}"/>
                  </a:ext>
                </a:extLst>
              </p:cNvPr>
              <p:cNvSpPr txBox="1"/>
              <p:nvPr/>
            </p:nvSpPr>
            <p:spPr>
              <a:xfrm>
                <a:off x="5367916" y="1412677"/>
                <a:ext cx="4647146" cy="38976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108000">
                  <a:buClr>
                    <a:srgbClr val="FFFFFF"/>
                  </a:buClr>
                  <a:buSzPct val="45000"/>
                </a:pPr>
                <a:r>
                  <a:rPr lang="en-US" sz="280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For a F146</a:t>
                </a:r>
                <a:r>
                  <a:rPr lang="en-US" sz="2800" strike="noStrike" spc="-1" baseline="-25000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AB</a:t>
                </a:r>
                <a:r>
                  <a:rPr lang="en-US" sz="2800" strike="noStrike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~21.15 star:</a:t>
                </a:r>
              </a:p>
              <a:p>
                <a:pPr marL="565200" indent="-4572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Photon-noise relative photometric precision of σ~0.01 mag per exposure.</a:t>
                </a:r>
              </a:p>
              <a:p>
                <a:pPr marL="565200" indent="-4572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Total of ~10</a:t>
                </a:r>
                <a:r>
                  <a:rPr lang="en-US" sz="2800" spc="-1" baseline="30000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9</a:t>
                </a: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 photons over the survey.</a:t>
                </a:r>
              </a:p>
              <a:p>
                <a:pPr marL="565200" indent="-4572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Saturation @ F146</a:t>
                </a:r>
                <a:r>
                  <a:rPr lang="en-US" sz="2800" spc="-1" baseline="-25000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AB </a:t>
                </a: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~14.8.</a:t>
                </a:r>
              </a:p>
              <a:p>
                <a:pPr marL="565200" indent="-457200">
                  <a:buClr>
                    <a:srgbClr val="FFFFFF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Root N: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2800" i="1" spc="-1" smtClean="0">
                            <a:solidFill>
                              <a:srgbClr val="FFFFFF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800" b="0" i="1" spc="-1" smtClean="0">
                            <a:solidFill>
                              <a:srgbClr val="FFFFFF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US" sz="2800" b="0" i="1" spc="-1" smtClean="0">
                            <a:solidFill>
                              <a:srgbClr val="FFFFFF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41,000</m:t>
                        </m:r>
                      </m:e>
                    </m:rad>
                  </m:oMath>
                </a14:m>
                <a:r>
                  <a:rPr lang="en-US" sz="2800" spc="-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Garamond" panose="02020404030301010803" pitchFamily="18" charset="0"/>
                  </a:rPr>
                  <a:t> ~ 200.</a:t>
                </a:r>
              </a:p>
              <a:p>
                <a:pPr marL="432000" indent="-324000">
                  <a:buClr>
                    <a:srgbClr val="FFFFFF"/>
                  </a:buClr>
                  <a:buSzPct val="45000"/>
                  <a:buFont typeface="Wingdings" charset="2"/>
                  <a:buChar char=""/>
                </a:pPr>
                <a:endParaRPr lang="en-US" sz="3190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9" name="TextShape 3">
                <a:extLst>
                  <a:ext uri="{FF2B5EF4-FFF2-40B4-BE49-F238E27FC236}">
                    <a16:creationId xmlns:a16="http://schemas.microsoft.com/office/drawing/2014/main" id="{2D93B430-7155-2B4D-9390-37C1FF301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916" y="1412677"/>
                <a:ext cx="4647146" cy="3897638"/>
              </a:xfrm>
              <a:prstGeom prst="rect">
                <a:avLst/>
              </a:prstGeom>
              <a:blipFill>
                <a:blip r:embed="rId3"/>
                <a:stretch>
                  <a:fillRect l="-2452" t="-2922" r="-8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C010FE6-F533-484D-B84A-17E7BE5537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" r="2247"/>
          <a:stretch/>
        </p:blipFill>
        <p:spPr>
          <a:xfrm>
            <a:off x="65564" y="1476434"/>
            <a:ext cx="5302351" cy="3770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6507E5-EF64-F04C-B41E-CC637EFE9A1E}"/>
              </a:ext>
            </a:extLst>
          </p:cNvPr>
          <p:cNvSpPr txBox="1"/>
          <p:nvPr/>
        </p:nvSpPr>
        <p:spPr>
          <a:xfrm>
            <a:off x="815379" y="5246558"/>
            <a:ext cx="380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Penny et al. 2019</a:t>
            </a:r>
          </a:p>
        </p:txBody>
      </p:sp>
    </p:spTree>
    <p:extLst>
      <p:ext uri="{BB962C8B-B14F-4D97-AF65-F5344CB8AC3E}">
        <p14:creationId xmlns:p14="http://schemas.microsoft.com/office/powerpoint/2010/main" val="152592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28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Sample Size and Microlensing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2C234-3F15-534E-8752-91485E9D5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2" y="1398330"/>
            <a:ext cx="4198896" cy="3828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BBD4D0-6945-D948-9D52-AA4A52F68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11" y="1394087"/>
            <a:ext cx="5307536" cy="3833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D8F32-76F9-AC4D-A354-AA6DD3EDA19D}"/>
              </a:ext>
            </a:extLst>
          </p:cNvPr>
          <p:cNvSpPr txBox="1"/>
          <p:nvPr/>
        </p:nvSpPr>
        <p:spPr>
          <a:xfrm>
            <a:off x="344321" y="5246558"/>
            <a:ext cx="380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Penny et al. 2019</a:t>
            </a:r>
          </a:p>
        </p:txBody>
      </p:sp>
    </p:spTree>
    <p:extLst>
      <p:ext uri="{BB962C8B-B14F-4D97-AF65-F5344CB8AC3E}">
        <p14:creationId xmlns:p14="http://schemas.microsoft.com/office/powerpoint/2010/main" val="81297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328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Photometric and Astrometric Precision</a:t>
            </a:r>
            <a:endParaRPr lang="en-US" sz="36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/>
            <a:r>
              <a:rPr lang="en-US" sz="28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(Relative, Poisson Noise Only)</a:t>
            </a:r>
            <a:endParaRPr lang="en-US" sz="2800" b="1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2C234-3F15-534E-8752-91485E9D5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2" y="1398330"/>
            <a:ext cx="4198896" cy="382897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FD764F-8E6E-8747-8390-46C79B0FD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866683"/>
              </p:ext>
            </p:extLst>
          </p:nvPr>
        </p:nvGraphicFramePr>
        <p:xfrm>
          <a:off x="4482058" y="1398329"/>
          <a:ext cx="5246557" cy="3833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848">
                  <a:extLst>
                    <a:ext uri="{9D8B030D-6E8A-4147-A177-3AD203B41FA5}">
                      <a16:colId xmlns:a16="http://schemas.microsoft.com/office/drawing/2014/main" val="2838692991"/>
                    </a:ext>
                  </a:extLst>
                </a:gridCol>
                <a:gridCol w="1316669">
                  <a:extLst>
                    <a:ext uri="{9D8B030D-6E8A-4147-A177-3AD203B41FA5}">
                      <a16:colId xmlns:a16="http://schemas.microsoft.com/office/drawing/2014/main" val="329315577"/>
                    </a:ext>
                  </a:extLst>
                </a:gridCol>
                <a:gridCol w="1573580">
                  <a:extLst>
                    <a:ext uri="{9D8B030D-6E8A-4147-A177-3AD203B41FA5}">
                      <a16:colId xmlns:a16="http://schemas.microsoft.com/office/drawing/2014/main" val="1193201026"/>
                    </a:ext>
                  </a:extLst>
                </a:gridCol>
                <a:gridCol w="1553460">
                  <a:extLst>
                    <a:ext uri="{9D8B030D-6E8A-4147-A177-3AD203B41FA5}">
                      <a16:colId xmlns:a16="http://schemas.microsoft.com/office/drawing/2014/main" val="1175637612"/>
                    </a:ext>
                  </a:extLst>
                </a:gridCol>
              </a:tblGrid>
              <a:tr h="1451589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Rounded MT Bold" panose="020F0704030504030204" pitchFamily="34" charset="77"/>
                        </a:rPr>
                        <a:t>H</a:t>
                      </a:r>
                      <a:r>
                        <a:rPr lang="en-US" baseline="-25000" dirty="0">
                          <a:latin typeface="Arial Rounded MT Bold" panose="020F0704030504030204" pitchFamily="34" charset="77"/>
                        </a:rPr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of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 photometric precision</a:t>
                      </a:r>
                    </a:p>
                    <a:p>
                      <a:r>
                        <a:rPr lang="en-US" dirty="0"/>
                        <a:t>(per exp.)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Astrometric precision</a:t>
                      </a:r>
                    </a:p>
                    <a:p>
                      <a:r>
                        <a:rPr lang="en-US" dirty="0"/>
                        <a:t>(per exp.)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016385"/>
                  </a:ext>
                </a:extLst>
              </a:tr>
              <a:tr h="1190824">
                <a:tc>
                  <a:txBody>
                    <a:bodyPr/>
                    <a:lstStyle/>
                    <a:p>
                      <a:r>
                        <a:rPr lang="en-US" dirty="0"/>
                        <a:t>&lt;19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x 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~0.6 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405206"/>
                  </a:ext>
                </a:extLst>
              </a:tr>
              <a:tr h="1190824">
                <a:tc>
                  <a:txBody>
                    <a:bodyPr/>
                    <a:lstStyle/>
                    <a:p>
                      <a:r>
                        <a:rPr lang="en-US" dirty="0"/>
                        <a:t>&lt;21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x 10</a:t>
                      </a:r>
                      <a:r>
                        <a:rPr lang="en-US" baseline="30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~1.5 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91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F72EB3-676C-6443-BA69-8AD61BECA845}"/>
              </a:ext>
            </a:extLst>
          </p:cNvPr>
          <p:cNvSpPr txBox="1"/>
          <p:nvPr/>
        </p:nvSpPr>
        <p:spPr>
          <a:xfrm>
            <a:off x="344321" y="5246558"/>
            <a:ext cx="380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aramond" panose="02020404030301010803" pitchFamily="18" charset="0"/>
              </a:rPr>
              <a:t>Penny et al. 2019</a:t>
            </a:r>
          </a:p>
        </p:txBody>
      </p:sp>
    </p:spTree>
    <p:extLst>
      <p:ext uri="{BB962C8B-B14F-4D97-AF65-F5344CB8AC3E}">
        <p14:creationId xmlns:p14="http://schemas.microsoft.com/office/powerpoint/2010/main" val="198183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00510" y="0"/>
            <a:ext cx="9663018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Probe the Compact Object Mass Function </a:t>
            </a:r>
          </a:p>
          <a:p>
            <a:pPr algn="ctr"/>
            <a:r>
              <a:rPr lang="en-US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from ~30 M</a:t>
            </a:r>
            <a:r>
              <a:rPr lang="en-US" sz="3200" b="1" spc="-1" baseline="-25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⊙</a:t>
            </a:r>
            <a:r>
              <a:rPr lang="en-US" sz="32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…</a:t>
            </a:r>
            <a:endParaRPr lang="en-US" sz="2400" b="1" strike="noStrike" spc="-1" baseline="-25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93C9B-C7D9-1849-A0BF-19AE7AE91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0" y="1516990"/>
            <a:ext cx="4520759" cy="398439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2729C2A-B190-7E43-9A61-830EB2B7A441}"/>
              </a:ext>
            </a:extLst>
          </p:cNvPr>
          <p:cNvGrpSpPr/>
          <p:nvPr/>
        </p:nvGrpSpPr>
        <p:grpSpPr>
          <a:xfrm>
            <a:off x="4721269" y="1516990"/>
            <a:ext cx="5257472" cy="3984397"/>
            <a:chOff x="1783828" y="1262160"/>
            <a:chExt cx="5877363" cy="46481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240E0-E1C9-CD49-AA71-41124BAE6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828" y="1262160"/>
              <a:ext cx="5877363" cy="4648111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558DFC9-9027-904B-AF7F-96D3866452F5}"/>
                </a:ext>
              </a:extLst>
            </p:cNvPr>
            <p:cNvSpPr/>
            <p:nvPr/>
          </p:nvSpPr>
          <p:spPr>
            <a:xfrm>
              <a:off x="3072984" y="2907201"/>
              <a:ext cx="1439055" cy="2339356"/>
            </a:xfrm>
            <a:custGeom>
              <a:avLst/>
              <a:gdLst>
                <a:gd name="connsiteX0" fmla="*/ 1409075 w 1439055"/>
                <a:gd name="connsiteY0" fmla="*/ 480576 h 2339356"/>
                <a:gd name="connsiteX1" fmla="*/ 1409075 w 1439055"/>
                <a:gd name="connsiteY1" fmla="*/ 480576 h 2339356"/>
                <a:gd name="connsiteX2" fmla="*/ 1319134 w 1439055"/>
                <a:gd name="connsiteY2" fmla="*/ 615488 h 2339356"/>
                <a:gd name="connsiteX3" fmla="*/ 1244183 w 1439055"/>
                <a:gd name="connsiteY3" fmla="*/ 735409 h 2339356"/>
                <a:gd name="connsiteX4" fmla="*/ 1199213 w 1439055"/>
                <a:gd name="connsiteY4" fmla="*/ 780379 h 2339356"/>
                <a:gd name="connsiteX5" fmla="*/ 1169232 w 1439055"/>
                <a:gd name="connsiteY5" fmla="*/ 855330 h 2339356"/>
                <a:gd name="connsiteX6" fmla="*/ 1079291 w 1439055"/>
                <a:gd name="connsiteY6" fmla="*/ 975251 h 2339356"/>
                <a:gd name="connsiteX7" fmla="*/ 1064301 w 1439055"/>
                <a:gd name="connsiteY7" fmla="*/ 1020222 h 2339356"/>
                <a:gd name="connsiteX8" fmla="*/ 1139252 w 1439055"/>
                <a:gd name="connsiteY8" fmla="*/ 1065192 h 2339356"/>
                <a:gd name="connsiteX9" fmla="*/ 1169232 w 1439055"/>
                <a:gd name="connsiteY9" fmla="*/ 1095173 h 2339356"/>
                <a:gd name="connsiteX10" fmla="*/ 1154242 w 1439055"/>
                <a:gd name="connsiteY10" fmla="*/ 1050202 h 2339356"/>
                <a:gd name="connsiteX11" fmla="*/ 1139252 w 1439055"/>
                <a:gd name="connsiteY11" fmla="*/ 1095173 h 2339356"/>
                <a:gd name="connsiteX12" fmla="*/ 1109272 w 1439055"/>
                <a:gd name="connsiteY12" fmla="*/ 1140143 h 2339356"/>
                <a:gd name="connsiteX13" fmla="*/ 1079291 w 1439055"/>
                <a:gd name="connsiteY13" fmla="*/ 1230084 h 2339356"/>
                <a:gd name="connsiteX14" fmla="*/ 1034321 w 1439055"/>
                <a:gd name="connsiteY14" fmla="*/ 1335015 h 2339356"/>
                <a:gd name="connsiteX15" fmla="*/ 974360 w 1439055"/>
                <a:gd name="connsiteY15" fmla="*/ 1394976 h 2339356"/>
                <a:gd name="connsiteX16" fmla="*/ 929390 w 1439055"/>
                <a:gd name="connsiteY16" fmla="*/ 1439947 h 2339356"/>
                <a:gd name="connsiteX17" fmla="*/ 899409 w 1439055"/>
                <a:gd name="connsiteY17" fmla="*/ 1469927 h 2339356"/>
                <a:gd name="connsiteX18" fmla="*/ 869429 w 1439055"/>
                <a:gd name="connsiteY18" fmla="*/ 1514897 h 2339356"/>
                <a:gd name="connsiteX19" fmla="*/ 824459 w 1439055"/>
                <a:gd name="connsiteY19" fmla="*/ 1529888 h 2339356"/>
                <a:gd name="connsiteX20" fmla="*/ 779488 w 1439055"/>
                <a:gd name="connsiteY20" fmla="*/ 1679789 h 2339356"/>
                <a:gd name="connsiteX21" fmla="*/ 764498 w 1439055"/>
                <a:gd name="connsiteY21" fmla="*/ 1724760 h 2339356"/>
                <a:gd name="connsiteX22" fmla="*/ 749508 w 1439055"/>
                <a:gd name="connsiteY22" fmla="*/ 1799710 h 2339356"/>
                <a:gd name="connsiteX23" fmla="*/ 704537 w 1439055"/>
                <a:gd name="connsiteY23" fmla="*/ 1874661 h 2339356"/>
                <a:gd name="connsiteX24" fmla="*/ 644577 w 1439055"/>
                <a:gd name="connsiteY24" fmla="*/ 1979592 h 2339356"/>
                <a:gd name="connsiteX25" fmla="*/ 629586 w 1439055"/>
                <a:gd name="connsiteY25" fmla="*/ 2039553 h 2339356"/>
                <a:gd name="connsiteX26" fmla="*/ 554636 w 1439055"/>
                <a:gd name="connsiteY26" fmla="*/ 2174465 h 2339356"/>
                <a:gd name="connsiteX27" fmla="*/ 509665 w 1439055"/>
                <a:gd name="connsiteY27" fmla="*/ 2264406 h 2339356"/>
                <a:gd name="connsiteX28" fmla="*/ 494675 w 1439055"/>
                <a:gd name="connsiteY28" fmla="*/ 2309376 h 2339356"/>
                <a:gd name="connsiteX29" fmla="*/ 404734 w 1439055"/>
                <a:gd name="connsiteY29" fmla="*/ 2339356 h 2339356"/>
                <a:gd name="connsiteX30" fmla="*/ 239842 w 1439055"/>
                <a:gd name="connsiteY30" fmla="*/ 2309376 h 2339356"/>
                <a:gd name="connsiteX31" fmla="*/ 194872 w 1439055"/>
                <a:gd name="connsiteY31" fmla="*/ 2279396 h 2339356"/>
                <a:gd name="connsiteX32" fmla="*/ 164891 w 1439055"/>
                <a:gd name="connsiteY32" fmla="*/ 2234425 h 2339356"/>
                <a:gd name="connsiteX33" fmla="*/ 89941 w 1439055"/>
                <a:gd name="connsiteY33" fmla="*/ 2144484 h 2339356"/>
                <a:gd name="connsiteX34" fmla="*/ 59960 w 1439055"/>
                <a:gd name="connsiteY34" fmla="*/ 2039553 h 2339356"/>
                <a:gd name="connsiteX35" fmla="*/ 44970 w 1439055"/>
                <a:gd name="connsiteY35" fmla="*/ 1994583 h 2339356"/>
                <a:gd name="connsiteX36" fmla="*/ 29980 w 1439055"/>
                <a:gd name="connsiteY36" fmla="*/ 1739750 h 2339356"/>
                <a:gd name="connsiteX37" fmla="*/ 14990 w 1439055"/>
                <a:gd name="connsiteY37" fmla="*/ 1664799 h 2339356"/>
                <a:gd name="connsiteX38" fmla="*/ 0 w 1439055"/>
                <a:gd name="connsiteY38" fmla="*/ 1484917 h 2339356"/>
                <a:gd name="connsiteX39" fmla="*/ 44970 w 1439055"/>
                <a:gd name="connsiteY39" fmla="*/ 975251 h 2339356"/>
                <a:gd name="connsiteX40" fmla="*/ 59960 w 1439055"/>
                <a:gd name="connsiteY40" fmla="*/ 930281 h 2339356"/>
                <a:gd name="connsiteX41" fmla="*/ 74950 w 1439055"/>
                <a:gd name="connsiteY41" fmla="*/ 705429 h 2339356"/>
                <a:gd name="connsiteX42" fmla="*/ 89941 w 1439055"/>
                <a:gd name="connsiteY42" fmla="*/ 630478 h 2339356"/>
                <a:gd name="connsiteX43" fmla="*/ 134911 w 1439055"/>
                <a:gd name="connsiteY43" fmla="*/ 480576 h 2339356"/>
                <a:gd name="connsiteX44" fmla="*/ 149901 w 1439055"/>
                <a:gd name="connsiteY44" fmla="*/ 435606 h 2339356"/>
                <a:gd name="connsiteX45" fmla="*/ 164891 w 1439055"/>
                <a:gd name="connsiteY45" fmla="*/ 375645 h 2339356"/>
                <a:gd name="connsiteX46" fmla="*/ 194872 w 1439055"/>
                <a:gd name="connsiteY46" fmla="*/ 345665 h 2339356"/>
                <a:gd name="connsiteX47" fmla="*/ 269823 w 1439055"/>
                <a:gd name="connsiteY47" fmla="*/ 255724 h 2339356"/>
                <a:gd name="connsiteX48" fmla="*/ 284813 w 1439055"/>
                <a:gd name="connsiteY48" fmla="*/ 210753 h 2339356"/>
                <a:gd name="connsiteX49" fmla="*/ 449705 w 1439055"/>
                <a:gd name="connsiteY49" fmla="*/ 75842 h 2339356"/>
                <a:gd name="connsiteX50" fmla="*/ 569626 w 1439055"/>
                <a:gd name="connsiteY50" fmla="*/ 30871 h 2339356"/>
                <a:gd name="connsiteX51" fmla="*/ 854439 w 1439055"/>
                <a:gd name="connsiteY51" fmla="*/ 15881 h 2339356"/>
                <a:gd name="connsiteX52" fmla="*/ 914400 w 1439055"/>
                <a:gd name="connsiteY52" fmla="*/ 891 h 2339356"/>
                <a:gd name="connsiteX53" fmla="*/ 1184223 w 1439055"/>
                <a:gd name="connsiteY53" fmla="*/ 45861 h 2339356"/>
                <a:gd name="connsiteX54" fmla="*/ 1229193 w 1439055"/>
                <a:gd name="connsiteY54" fmla="*/ 75842 h 2339356"/>
                <a:gd name="connsiteX55" fmla="*/ 1274164 w 1439055"/>
                <a:gd name="connsiteY55" fmla="*/ 120812 h 2339356"/>
                <a:gd name="connsiteX56" fmla="*/ 1364105 w 1439055"/>
                <a:gd name="connsiteY56" fmla="*/ 210753 h 2339356"/>
                <a:gd name="connsiteX57" fmla="*/ 1379095 w 1439055"/>
                <a:gd name="connsiteY57" fmla="*/ 255724 h 2339356"/>
                <a:gd name="connsiteX58" fmla="*/ 1439055 w 1439055"/>
                <a:gd name="connsiteY58" fmla="*/ 360655 h 2339356"/>
                <a:gd name="connsiteX59" fmla="*/ 1409075 w 1439055"/>
                <a:gd name="connsiteY59" fmla="*/ 510556 h 2339356"/>
                <a:gd name="connsiteX60" fmla="*/ 1379095 w 1439055"/>
                <a:gd name="connsiteY60" fmla="*/ 525547 h 2339356"/>
                <a:gd name="connsiteX61" fmla="*/ 1379095 w 1439055"/>
                <a:gd name="connsiteY61" fmla="*/ 315684 h 2339356"/>
                <a:gd name="connsiteX62" fmla="*/ 1379095 w 1439055"/>
                <a:gd name="connsiteY62" fmla="*/ 300694 h 2339356"/>
                <a:gd name="connsiteX63" fmla="*/ 1379095 w 1439055"/>
                <a:gd name="connsiteY63" fmla="*/ 300694 h 2339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439055" h="2339356">
                  <a:moveTo>
                    <a:pt x="1409075" y="480576"/>
                  </a:moveTo>
                  <a:lnTo>
                    <a:pt x="1409075" y="480576"/>
                  </a:lnTo>
                  <a:cubicBezTo>
                    <a:pt x="1379095" y="525547"/>
                    <a:pt x="1348361" y="570024"/>
                    <a:pt x="1319134" y="615488"/>
                  </a:cubicBezTo>
                  <a:cubicBezTo>
                    <a:pt x="1310903" y="628292"/>
                    <a:pt x="1261876" y="714178"/>
                    <a:pt x="1244183" y="735409"/>
                  </a:cubicBezTo>
                  <a:cubicBezTo>
                    <a:pt x="1230612" y="751695"/>
                    <a:pt x="1214203" y="765389"/>
                    <a:pt x="1199213" y="780379"/>
                  </a:cubicBezTo>
                  <a:cubicBezTo>
                    <a:pt x="1189219" y="805363"/>
                    <a:pt x="1182117" y="831707"/>
                    <a:pt x="1169232" y="855330"/>
                  </a:cubicBezTo>
                  <a:cubicBezTo>
                    <a:pt x="1128550" y="929914"/>
                    <a:pt x="1124114" y="930429"/>
                    <a:pt x="1079291" y="975251"/>
                  </a:cubicBezTo>
                  <a:cubicBezTo>
                    <a:pt x="1074294" y="990241"/>
                    <a:pt x="1061202" y="1004728"/>
                    <a:pt x="1064301" y="1020222"/>
                  </a:cubicBezTo>
                  <a:cubicBezTo>
                    <a:pt x="1070180" y="1049616"/>
                    <a:pt x="1120312" y="1058879"/>
                    <a:pt x="1139252" y="1065192"/>
                  </a:cubicBezTo>
                  <a:cubicBezTo>
                    <a:pt x="1149245" y="1075186"/>
                    <a:pt x="1159238" y="1105167"/>
                    <a:pt x="1169232" y="1095173"/>
                  </a:cubicBezTo>
                  <a:cubicBezTo>
                    <a:pt x="1180405" y="1084000"/>
                    <a:pt x="1170043" y="1050202"/>
                    <a:pt x="1154242" y="1050202"/>
                  </a:cubicBezTo>
                  <a:cubicBezTo>
                    <a:pt x="1138441" y="1050202"/>
                    <a:pt x="1146318" y="1081040"/>
                    <a:pt x="1139252" y="1095173"/>
                  </a:cubicBezTo>
                  <a:cubicBezTo>
                    <a:pt x="1131195" y="1111287"/>
                    <a:pt x="1119265" y="1125153"/>
                    <a:pt x="1109272" y="1140143"/>
                  </a:cubicBezTo>
                  <a:lnTo>
                    <a:pt x="1079291" y="1230084"/>
                  </a:lnTo>
                  <a:cubicBezTo>
                    <a:pt x="1067712" y="1264820"/>
                    <a:pt x="1056550" y="1305376"/>
                    <a:pt x="1034321" y="1335015"/>
                  </a:cubicBezTo>
                  <a:cubicBezTo>
                    <a:pt x="1017361" y="1357628"/>
                    <a:pt x="994347" y="1374989"/>
                    <a:pt x="974360" y="1394976"/>
                  </a:cubicBezTo>
                  <a:lnTo>
                    <a:pt x="929390" y="1439947"/>
                  </a:lnTo>
                  <a:cubicBezTo>
                    <a:pt x="919396" y="1449941"/>
                    <a:pt x="907249" y="1458168"/>
                    <a:pt x="899409" y="1469927"/>
                  </a:cubicBezTo>
                  <a:cubicBezTo>
                    <a:pt x="889416" y="1484917"/>
                    <a:pt x="883497" y="1503643"/>
                    <a:pt x="869429" y="1514897"/>
                  </a:cubicBezTo>
                  <a:cubicBezTo>
                    <a:pt x="857091" y="1524768"/>
                    <a:pt x="839449" y="1524891"/>
                    <a:pt x="824459" y="1529888"/>
                  </a:cubicBezTo>
                  <a:cubicBezTo>
                    <a:pt x="801803" y="1620507"/>
                    <a:pt x="815983" y="1570302"/>
                    <a:pt x="779488" y="1679789"/>
                  </a:cubicBezTo>
                  <a:cubicBezTo>
                    <a:pt x="774491" y="1694779"/>
                    <a:pt x="767597" y="1709266"/>
                    <a:pt x="764498" y="1724760"/>
                  </a:cubicBezTo>
                  <a:cubicBezTo>
                    <a:pt x="759501" y="1749743"/>
                    <a:pt x="758970" y="1776054"/>
                    <a:pt x="749508" y="1799710"/>
                  </a:cubicBezTo>
                  <a:cubicBezTo>
                    <a:pt x="738687" y="1826762"/>
                    <a:pt x="718687" y="1849192"/>
                    <a:pt x="704537" y="1874661"/>
                  </a:cubicBezTo>
                  <a:cubicBezTo>
                    <a:pt x="641139" y="1988778"/>
                    <a:pt x="707399" y="1885359"/>
                    <a:pt x="644577" y="1979592"/>
                  </a:cubicBezTo>
                  <a:cubicBezTo>
                    <a:pt x="639580" y="1999579"/>
                    <a:pt x="637953" y="2020726"/>
                    <a:pt x="629586" y="2039553"/>
                  </a:cubicBezTo>
                  <a:cubicBezTo>
                    <a:pt x="583791" y="2142591"/>
                    <a:pt x="589461" y="2081598"/>
                    <a:pt x="554636" y="2174465"/>
                  </a:cubicBezTo>
                  <a:cubicBezTo>
                    <a:pt x="521484" y="2262870"/>
                    <a:pt x="564321" y="2209750"/>
                    <a:pt x="509665" y="2264406"/>
                  </a:cubicBezTo>
                  <a:cubicBezTo>
                    <a:pt x="504668" y="2279396"/>
                    <a:pt x="507533" y="2300192"/>
                    <a:pt x="494675" y="2309376"/>
                  </a:cubicBezTo>
                  <a:cubicBezTo>
                    <a:pt x="468959" y="2327744"/>
                    <a:pt x="404734" y="2339356"/>
                    <a:pt x="404734" y="2339356"/>
                  </a:cubicBezTo>
                  <a:cubicBezTo>
                    <a:pt x="363397" y="2334189"/>
                    <a:pt x="286057" y="2332483"/>
                    <a:pt x="239842" y="2309376"/>
                  </a:cubicBezTo>
                  <a:cubicBezTo>
                    <a:pt x="223728" y="2301319"/>
                    <a:pt x="209862" y="2289389"/>
                    <a:pt x="194872" y="2279396"/>
                  </a:cubicBezTo>
                  <a:cubicBezTo>
                    <a:pt x="184878" y="2264406"/>
                    <a:pt x="176425" y="2248265"/>
                    <a:pt x="164891" y="2234425"/>
                  </a:cubicBezTo>
                  <a:cubicBezTo>
                    <a:pt x="123447" y="2184693"/>
                    <a:pt x="117857" y="2200314"/>
                    <a:pt x="89941" y="2144484"/>
                  </a:cubicBezTo>
                  <a:cubicBezTo>
                    <a:pt x="77957" y="2120516"/>
                    <a:pt x="66366" y="2061976"/>
                    <a:pt x="59960" y="2039553"/>
                  </a:cubicBezTo>
                  <a:cubicBezTo>
                    <a:pt x="55619" y="2024360"/>
                    <a:pt x="49967" y="2009573"/>
                    <a:pt x="44970" y="1994583"/>
                  </a:cubicBezTo>
                  <a:cubicBezTo>
                    <a:pt x="39973" y="1909639"/>
                    <a:pt x="37684" y="1824492"/>
                    <a:pt x="29980" y="1739750"/>
                  </a:cubicBezTo>
                  <a:cubicBezTo>
                    <a:pt x="27673" y="1714376"/>
                    <a:pt x="17967" y="1690103"/>
                    <a:pt x="14990" y="1664799"/>
                  </a:cubicBezTo>
                  <a:cubicBezTo>
                    <a:pt x="7960" y="1605043"/>
                    <a:pt x="4997" y="1544878"/>
                    <a:pt x="0" y="1484917"/>
                  </a:cubicBezTo>
                  <a:cubicBezTo>
                    <a:pt x="15045" y="1259245"/>
                    <a:pt x="-4221" y="1147420"/>
                    <a:pt x="44970" y="975251"/>
                  </a:cubicBezTo>
                  <a:cubicBezTo>
                    <a:pt x="49311" y="960058"/>
                    <a:pt x="54963" y="945271"/>
                    <a:pt x="59960" y="930281"/>
                  </a:cubicBezTo>
                  <a:cubicBezTo>
                    <a:pt x="64957" y="855330"/>
                    <a:pt x="67475" y="780173"/>
                    <a:pt x="74950" y="705429"/>
                  </a:cubicBezTo>
                  <a:cubicBezTo>
                    <a:pt x="77485" y="680077"/>
                    <a:pt x="84414" y="655350"/>
                    <a:pt x="89941" y="630478"/>
                  </a:cubicBezTo>
                  <a:cubicBezTo>
                    <a:pt x="105046" y="562509"/>
                    <a:pt x="109997" y="555318"/>
                    <a:pt x="134911" y="480576"/>
                  </a:cubicBezTo>
                  <a:cubicBezTo>
                    <a:pt x="139908" y="465586"/>
                    <a:pt x="146069" y="450935"/>
                    <a:pt x="149901" y="435606"/>
                  </a:cubicBezTo>
                  <a:cubicBezTo>
                    <a:pt x="154898" y="415619"/>
                    <a:pt x="155677" y="394072"/>
                    <a:pt x="164891" y="375645"/>
                  </a:cubicBezTo>
                  <a:cubicBezTo>
                    <a:pt x="171212" y="363004"/>
                    <a:pt x="184878" y="355658"/>
                    <a:pt x="194872" y="345665"/>
                  </a:cubicBezTo>
                  <a:cubicBezTo>
                    <a:pt x="229242" y="242554"/>
                    <a:pt x="179071" y="364626"/>
                    <a:pt x="269823" y="255724"/>
                  </a:cubicBezTo>
                  <a:cubicBezTo>
                    <a:pt x="279939" y="243585"/>
                    <a:pt x="275332" y="223394"/>
                    <a:pt x="284813" y="210753"/>
                  </a:cubicBezTo>
                  <a:cubicBezTo>
                    <a:pt x="321668" y="161613"/>
                    <a:pt x="395199" y="103096"/>
                    <a:pt x="449705" y="75842"/>
                  </a:cubicBezTo>
                  <a:cubicBezTo>
                    <a:pt x="493140" y="54124"/>
                    <a:pt x="520210" y="35168"/>
                    <a:pt x="569626" y="30871"/>
                  </a:cubicBezTo>
                  <a:cubicBezTo>
                    <a:pt x="664338" y="22635"/>
                    <a:pt x="759501" y="20878"/>
                    <a:pt x="854439" y="15881"/>
                  </a:cubicBezTo>
                  <a:cubicBezTo>
                    <a:pt x="874426" y="10884"/>
                    <a:pt x="893798" y="891"/>
                    <a:pt x="914400" y="891"/>
                  </a:cubicBezTo>
                  <a:cubicBezTo>
                    <a:pt x="1069393" y="891"/>
                    <a:pt x="1086118" y="-10199"/>
                    <a:pt x="1184223" y="45861"/>
                  </a:cubicBezTo>
                  <a:cubicBezTo>
                    <a:pt x="1199865" y="54799"/>
                    <a:pt x="1215353" y="64308"/>
                    <a:pt x="1229193" y="75842"/>
                  </a:cubicBezTo>
                  <a:cubicBezTo>
                    <a:pt x="1245479" y="89413"/>
                    <a:pt x="1258068" y="107016"/>
                    <a:pt x="1274164" y="120812"/>
                  </a:cubicBezTo>
                  <a:cubicBezTo>
                    <a:pt x="1360931" y="195184"/>
                    <a:pt x="1311327" y="131589"/>
                    <a:pt x="1364105" y="210753"/>
                  </a:cubicBezTo>
                  <a:cubicBezTo>
                    <a:pt x="1369102" y="225743"/>
                    <a:pt x="1371255" y="242005"/>
                    <a:pt x="1379095" y="255724"/>
                  </a:cubicBezTo>
                  <a:cubicBezTo>
                    <a:pt x="1451696" y="382777"/>
                    <a:pt x="1404685" y="257544"/>
                    <a:pt x="1439055" y="360655"/>
                  </a:cubicBezTo>
                  <a:cubicBezTo>
                    <a:pt x="1439037" y="360783"/>
                    <a:pt x="1427543" y="485931"/>
                    <a:pt x="1409075" y="510556"/>
                  </a:cubicBezTo>
                  <a:cubicBezTo>
                    <a:pt x="1402371" y="519494"/>
                    <a:pt x="1389088" y="520550"/>
                    <a:pt x="1379095" y="525547"/>
                  </a:cubicBezTo>
                  <a:lnTo>
                    <a:pt x="1379095" y="315684"/>
                  </a:lnTo>
                  <a:lnTo>
                    <a:pt x="1379095" y="300694"/>
                  </a:lnTo>
                  <a:lnTo>
                    <a:pt x="1379095" y="30069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4BD235A-8ADA-344B-BD52-C7D94E2E0006}"/>
              </a:ext>
            </a:extLst>
          </p:cNvPr>
          <p:cNvSpPr txBox="1"/>
          <p:nvPr/>
        </p:nvSpPr>
        <p:spPr>
          <a:xfrm>
            <a:off x="3009401" y="5501387"/>
            <a:ext cx="4521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Clanton &amp; Gaudi 2017</a:t>
            </a:r>
          </a:p>
        </p:txBody>
      </p:sp>
    </p:spTree>
    <p:extLst>
      <p:ext uri="{BB962C8B-B14F-4D97-AF65-F5344CB8AC3E}">
        <p14:creationId xmlns:p14="http://schemas.microsoft.com/office/powerpoint/2010/main" val="140368845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1480</Words>
  <Application>Microsoft Macintosh PowerPoint</Application>
  <PresentationFormat>Custom</PresentationFormat>
  <Paragraphs>166</Paragraphs>
  <Slides>20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Rounded MT Bold</vt:lpstr>
      <vt:lpstr>Arial Rounded MT Bold Regular</vt:lpstr>
      <vt:lpstr>Calibri</vt:lpstr>
      <vt:lpstr>Cambria Math</vt:lpstr>
      <vt:lpstr>Garamond</vt:lpstr>
      <vt:lpstr>Times</vt:lpstr>
      <vt:lpstr>Wingdings</vt:lpstr>
      <vt:lpstr>Custom Design</vt:lpstr>
      <vt:lpstr>Notional Parameters, Extensions, and Auxiliary Science of the Roman Galactic Bulge Time Domain Survey  Exploring the Transient Universe with the Nancy Grace Roman Space Telescope  February 9, 2022</vt:lpstr>
      <vt:lpstr>Science Requirements</vt:lpstr>
      <vt:lpstr>Survey Requirements</vt:lpstr>
      <vt:lpstr>Free and Fixed Survey Parameters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…to Free-Floating Planets!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Extensions of the Survey?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McEnery, Julie E. (GSFC-6600)</cp:lastModifiedBy>
  <cp:revision>102</cp:revision>
  <cp:lastPrinted>2019-06-18T15:52:38Z</cp:lastPrinted>
  <dcterms:created xsi:type="dcterms:W3CDTF">2018-07-18T08:28:44Z</dcterms:created>
  <dcterms:modified xsi:type="dcterms:W3CDTF">2022-02-16T16:33:09Z</dcterms:modified>
  <dc:language>en-US</dc:language>
</cp:coreProperties>
</file>