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9" r:id="rId1"/>
    <p:sldMasterId id="2147483675" r:id="rId2"/>
    <p:sldMasterId id="2147483689" r:id="rId3"/>
    <p:sldMasterId id="2147483661" r:id="rId4"/>
  </p:sldMasterIdLst>
  <p:notesMasterIdLst>
    <p:notesMasterId r:id="rId41"/>
  </p:notesMasterIdLst>
  <p:sldIdLst>
    <p:sldId id="838" r:id="rId5"/>
    <p:sldId id="779" r:id="rId6"/>
    <p:sldId id="837" r:id="rId7"/>
    <p:sldId id="800" r:id="rId8"/>
    <p:sldId id="782" r:id="rId9"/>
    <p:sldId id="784" r:id="rId10"/>
    <p:sldId id="783" r:id="rId11"/>
    <p:sldId id="787" r:id="rId12"/>
    <p:sldId id="836" r:id="rId13"/>
    <p:sldId id="790" r:id="rId14"/>
    <p:sldId id="810" r:id="rId15"/>
    <p:sldId id="809" r:id="rId16"/>
    <p:sldId id="804" r:id="rId17"/>
    <p:sldId id="832" r:id="rId18"/>
    <p:sldId id="816" r:id="rId19"/>
    <p:sldId id="806" r:id="rId20"/>
    <p:sldId id="801" r:id="rId21"/>
    <p:sldId id="805" r:id="rId22"/>
    <p:sldId id="817" r:id="rId23"/>
    <p:sldId id="802" r:id="rId24"/>
    <p:sldId id="811" r:id="rId25"/>
    <p:sldId id="834" r:id="rId26"/>
    <p:sldId id="835" r:id="rId27"/>
    <p:sldId id="793" r:id="rId28"/>
    <p:sldId id="794" r:id="rId29"/>
    <p:sldId id="795" r:id="rId30"/>
    <p:sldId id="797" r:id="rId31"/>
    <p:sldId id="798" r:id="rId32"/>
    <p:sldId id="819" r:id="rId33"/>
    <p:sldId id="821" r:id="rId34"/>
    <p:sldId id="822" r:id="rId35"/>
    <p:sldId id="824" r:id="rId36"/>
    <p:sldId id="826" r:id="rId37"/>
    <p:sldId id="827" r:id="rId38"/>
    <p:sldId id="766" r:id="rId39"/>
    <p:sldId id="830" r:id="rId40"/>
  </p:sldIdLst>
  <p:sldSz cx="12192000" cy="6858000"/>
  <p:notesSz cx="6858000" cy="9144000"/>
  <p:embeddedFontLst>
    <p:embeddedFont>
      <p:font typeface="Helvetica" pitchFamily="2" charset="0"/>
      <p:regular r:id="rId42"/>
      <p:bold r:id="rId43"/>
      <p:italic r:id="rId44"/>
      <p:boldItalic r:id="rId45"/>
    </p:embeddedFont>
  </p:embeddedFontLst>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What Is Roman?" id="{7564206D-0837-D145-9F69-B6F6B61747A9}">
          <p14:sldIdLst>
            <p14:sldId id="838"/>
            <p14:sldId id="779"/>
            <p14:sldId id="837"/>
            <p14:sldId id="800"/>
          </p14:sldIdLst>
        </p14:section>
        <p14:section name="The Observatory" id="{784D094D-6A7D-6C40-B0D8-9774A94D1FDB}">
          <p14:sldIdLst>
            <p14:sldId id="782"/>
            <p14:sldId id="784"/>
            <p14:sldId id="783"/>
            <p14:sldId id="787"/>
          </p14:sldIdLst>
        </p14:section>
        <p14:section name="Roman's Surveys" id="{6AF13C31-5AA0-AB48-93A3-0897F20881E5}">
          <p14:sldIdLst>
            <p14:sldId id="836"/>
            <p14:sldId id="790"/>
            <p14:sldId id="810"/>
            <p14:sldId id="809"/>
            <p14:sldId id="804"/>
            <p14:sldId id="832"/>
            <p14:sldId id="816"/>
            <p14:sldId id="806"/>
            <p14:sldId id="801"/>
            <p14:sldId id="805"/>
            <p14:sldId id="817"/>
            <p14:sldId id="802"/>
            <p14:sldId id="811"/>
          </p14:sldIdLst>
        </p14:section>
        <p14:section name="From Data to Discovery" id="{8F94E202-6A4F-9742-9C53-1DA07A9C08BB}">
          <p14:sldIdLst>
            <p14:sldId id="834"/>
            <p14:sldId id="835"/>
            <p14:sldId id="793"/>
            <p14:sldId id="794"/>
          </p14:sldIdLst>
        </p14:section>
        <p14:section name="The Road Ahead" id="{EC5F722B-BF27-AA45-885E-73788F57E94C}">
          <p14:sldIdLst>
            <p14:sldId id="795"/>
            <p14:sldId id="797"/>
            <p14:sldId id="798"/>
          </p14:sldIdLst>
        </p14:section>
        <p14:section name="FAQ" id="{92A01878-687D-624F-BA7D-EDF058974846}">
          <p14:sldIdLst>
            <p14:sldId id="819"/>
            <p14:sldId id="821"/>
            <p14:sldId id="822"/>
            <p14:sldId id="824"/>
            <p14:sldId id="826"/>
            <p14:sldId id="827"/>
            <p14:sldId id="766"/>
            <p14:sldId id="83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BDB10D-13A8-47EA-22D9-6EE19C5AA4E6}" name="Yesenia Perez" initials="YP" userId="S::yperez@stsci.edu::1a55a5a3-4f03-465d-808b-365facb1bf7d" providerId="AD"/>
  <p188:author id="{805A3117-32D8-A1D6-8964-506F90820D7C}" name="Abigail Major" initials="AM" userId="Rml+C2aUCucphxz1F3FQMN6HMLFcgUwL3OQp4gJFmbI=" providerId="None"/>
  <p188:author id="{964BBD5F-FF43-A7A6-AB82-B1134B7126FA}" name="Martha Irene Saladino" initials="MIS" userId="21055418929_tp_box_2" providerId="Windows Live"/>
  <p188:author id="{04C0FA85-23FF-2611-E59B-8B6EF2404551}" name="Andi James" initials="AJ" userId="S::ajames@stsci.edu::904a0343-d25e-4ebd-b3cb-c8699504d73e"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F33"/>
    <a:srgbClr val="548DD1"/>
    <a:srgbClr val="000025"/>
    <a:srgbClr val="506A9B"/>
    <a:srgbClr val="0B1929"/>
    <a:srgbClr val="70CBFF"/>
    <a:srgbClr val="548CD2"/>
    <a:srgbClr val="01275B"/>
    <a:srgbClr val="01357D"/>
    <a:srgbClr val="0E20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39"/>
    <p:restoredTop sz="60587"/>
  </p:normalViewPr>
  <p:slideViewPr>
    <p:cSldViewPr snapToGrid="0">
      <p:cViewPr varScale="1">
        <p:scale>
          <a:sx n="66" d="100"/>
          <a:sy n="66" d="100"/>
        </p:scale>
        <p:origin x="2208"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A2F8971-D5C2-D34F-BB0A-B8D89FED486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latin typeface="Arial" pitchFamily="34" charset="0"/>
                <a:ea typeface="+mn-ea"/>
                <a:cs typeface="Arial" pitchFamily="34" charset="0"/>
              </a:defRPr>
            </a:lvl1pPr>
          </a:lstStyle>
          <a:p>
            <a:pPr>
              <a:defRPr/>
            </a:pPr>
            <a:endParaRPr lang="en-US"/>
          </a:p>
        </p:txBody>
      </p:sp>
      <p:sp>
        <p:nvSpPr>
          <p:cNvPr id="27651" name="Rectangle 3">
            <a:extLst>
              <a:ext uri="{FF2B5EF4-FFF2-40B4-BE49-F238E27FC236}">
                <a16:creationId xmlns:a16="http://schemas.microsoft.com/office/drawing/2014/main" id="{5F0C8E9E-54AF-2F4F-8D7A-3BABA83BD89A}"/>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atin typeface="Arial" pitchFamily="34" charset="0"/>
                <a:ea typeface="+mn-ea"/>
                <a:cs typeface="Arial" pitchFamily="34" charset="0"/>
              </a:defRPr>
            </a:lvl1pPr>
          </a:lstStyle>
          <a:p>
            <a:pPr>
              <a:defRPr/>
            </a:pPr>
            <a:endParaRPr lang="en-US"/>
          </a:p>
        </p:txBody>
      </p:sp>
      <p:sp>
        <p:nvSpPr>
          <p:cNvPr id="13316" name="Rectangle 4">
            <a:extLst>
              <a:ext uri="{FF2B5EF4-FFF2-40B4-BE49-F238E27FC236}">
                <a16:creationId xmlns:a16="http://schemas.microsoft.com/office/drawing/2014/main" id="{929CE654-1904-1744-B6FE-9EA711284BC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43F9C194-A137-D348-A963-1C3E1A3E840E}"/>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EFEC94FA-11B3-AF4C-A035-332FD0B59974}"/>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latin typeface="Arial" pitchFamily="34" charset="0"/>
                <a:ea typeface="+mn-ea"/>
                <a:cs typeface="Arial" pitchFamily="34" charset="0"/>
              </a:defRPr>
            </a:lvl1pPr>
          </a:lstStyle>
          <a:p>
            <a:pPr>
              <a:defRPr/>
            </a:pPr>
            <a:endParaRPr lang="en-US"/>
          </a:p>
        </p:txBody>
      </p:sp>
      <p:sp>
        <p:nvSpPr>
          <p:cNvPr id="27655" name="Rectangle 7">
            <a:extLst>
              <a:ext uri="{FF2B5EF4-FFF2-40B4-BE49-F238E27FC236}">
                <a16:creationId xmlns:a16="http://schemas.microsoft.com/office/drawing/2014/main" id="{491F83C2-A2F5-EC48-873B-4875A62837C9}"/>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FD82A15-5316-CA4D-88E5-5ADED07BD17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science.nasa.gov/mission/webb/science-overview/science-explainers/spectroscopy-101-introduction/" TargetMode="External"/><Relationship Id="rId3" Type="http://schemas.openxmlformats.org/officeDocument/2006/relationships/hyperlink" Target="https://www.youtube.com/watch?v=PbY8JFpimIs&amp;list=PLm0MBdI3VlBV6atJO-wb04zG32hIosyTR&amp;index=1" TargetMode="External"/><Relationship Id="rId7" Type="http://schemas.openxmlformats.org/officeDocument/2006/relationships/hyperlink" Target="https://svs.gsfc.nasa.gov/12956/"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universe-of-learning.org/contents/events/training-webinars-for-subject-matter-experts-helping-audiences-learn-about-dark-energy-and-dark-matt" TargetMode="External"/><Relationship Id="rId5" Type="http://schemas.openxmlformats.org/officeDocument/2006/relationships/hyperlink" Target="https://roman-docs.stsci.edu/roman-community-defined-surveys/high-latitude-wide-area-survey" TargetMode="External"/><Relationship Id="rId4" Type="http://schemas.openxmlformats.org/officeDocument/2006/relationships/hyperlink" Target="https://science.nasa.gov/mission/roman-space-telescope/high-latitude-wide-area-survey/"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science.nasa.gov/dark-matter/" TargetMode="External"/><Relationship Id="rId3" Type="http://schemas.openxmlformats.org/officeDocument/2006/relationships/hyperlink" Target="https://science.nasa.gov/mission/roman-space-telescope/dark-matter/" TargetMode="External"/><Relationship Id="rId7" Type="http://schemas.openxmlformats.org/officeDocument/2006/relationships/hyperlink" Target="https://viewspace.org/video_library/videos/1042-STScI-H-BeyondTheHeadlines_WarpedLightandDarkMatter-1280x720-459520367?tags=1639"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science.nasa.gov/mission/roman-space-telescope/weak-lensing/" TargetMode="External"/><Relationship Id="rId5" Type="http://schemas.openxmlformats.org/officeDocument/2006/relationships/hyperlink" Target="https://www.nasa.gov/missions/roman-space-telescope/millions-of-galaxies-emerge-in-new-simulated-images-from-nasas-roman/" TargetMode="External"/><Relationship Id="rId10" Type="http://schemas.openxmlformats.org/officeDocument/2006/relationships/hyperlink" Target="https://viewspace.org/interactives/unveiling_invisible_universe/dark_matter/bullet_cluster" TargetMode="External"/><Relationship Id="rId4" Type="http://schemas.openxmlformats.org/officeDocument/2006/relationships/hyperlink" Target="https://roman.ipac.caltech.edu/news/nasa-s-roman-to-search-for-signs-of-dark-matter-clumps" TargetMode="External"/><Relationship Id="rId9" Type="http://schemas.openxmlformats.org/officeDocument/2006/relationships/hyperlink" Target="https://viewspace.org/interactives/unveiling_invisible_universe/dark_matter/supernova_refsdal"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svs.gsfc.nasa.gov/12956/" TargetMode="External"/><Relationship Id="rId3" Type="http://schemas.openxmlformats.org/officeDocument/2006/relationships/hyperlink" Target="https://www.stsci.edu/contents/media/videos/2021/048/01FF86JNN52KFZYQWPNNS9FQH7" TargetMode="External"/><Relationship Id="rId7" Type="http://schemas.openxmlformats.org/officeDocument/2006/relationships/hyperlink" Target="https://science.nasa.gov/mission/roman-space-telescope/baryon-acoustic-oscillation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nasa.gov/feature/goddard/2020/nasa-s-roman-space-telescope-to-uncover-echoes-of-the-universe-s-creation" TargetMode="External"/><Relationship Id="rId5" Type="http://schemas.openxmlformats.org/officeDocument/2006/relationships/hyperlink" Target="https://roman.ipac.caltech.edu/page/darkenergy" TargetMode="External"/><Relationship Id="rId4" Type="http://schemas.openxmlformats.org/officeDocument/2006/relationships/hyperlink" Target="https://science.nasa.gov/mission/roman-space-telescope/dark-energy/" TargetMode="External"/><Relationship Id="rId9" Type="http://schemas.openxmlformats.org/officeDocument/2006/relationships/hyperlink" Target="https://science.nasa.gov/mission/webb/science-overview/science-explainers/spectroscopy-101-introductio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i.adsabs.harvard.edu/abs/2025AAS...24533802H/abstrac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i.adsabs.harvard.edu/abs/2018JATIS...4c4003H/abstrac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i4TDwzti0T4&amp;list=PLm0MBdI3VlBV6atJO-wb04zG32hIosyTR&amp;index" TargetMode="External"/><Relationship Id="rId7" Type="http://schemas.openxmlformats.org/officeDocument/2006/relationships/hyperlink" Target="https://www.youtube.com/watch?v=szV5ON231DI"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tsci.edu/contents/news-releases/2025/news-2025-202" TargetMode="External"/><Relationship Id="rId5" Type="http://schemas.openxmlformats.org/officeDocument/2006/relationships/hyperlink" Target="https://roman-docs.stsci.edu/roman-community-defined-surveys/high-latitude-time-domain-survey" TargetMode="External"/><Relationship Id="rId4" Type="http://schemas.openxmlformats.org/officeDocument/2006/relationships/hyperlink" Target="https://science.nasa.gov/mission/roman-space-telescope/high-latitude-time-domain-survey/"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nasa.gov/missions/roman-space-telescope/nasas-roman-mission-will-test-competing-cosmic-acceleration-theories/" TargetMode="External"/><Relationship Id="rId3" Type="http://schemas.openxmlformats.org/officeDocument/2006/relationships/hyperlink" Target="https://science.nasa.gov/mission/roman-space-telescope/type-ia-supernovae/" TargetMode="External"/><Relationship Id="rId7" Type="http://schemas.openxmlformats.org/officeDocument/2006/relationships/hyperlink" Target="https://science.nasa.gov/mission/roman-space-telescope/dark-energy/"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viewspace.org/video_library/videos/885-VS-BtH-HubbleConstant-1920x1080-363907575?" TargetMode="External"/><Relationship Id="rId5" Type="http://schemas.openxmlformats.org/officeDocument/2006/relationships/hyperlink" Target="https://www.youtube.com/watch?v=tXkBfkeJJ5c" TargetMode="External"/><Relationship Id="rId4" Type="http://schemas.openxmlformats.org/officeDocument/2006/relationships/hyperlink" Target="https://www.nasa.gov/missions/roman-space-telescope/team-preps-to-study-dark-energy-via-exploding-stars-with-nasas-roman/"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asa.gov/missions/roman-space-telescope/one-survey-by-nasas-roman-could-unveil-100000-cosmic-explo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universe-of-learning.org/contents/events/science-briefings/2025/science-briefing-time-domain-astronomy" TargetMode="External"/><Relationship Id="rId4" Type="http://schemas.openxmlformats.org/officeDocument/2006/relationships/hyperlink" Target="https://www.youtube.com/watch?v=szV5ON231DI"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cience.nasa.gov/mission/roman-space-telescope/galactic-bulge-time-domain-survey/"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roman.ipac.caltech.edu/event/aug-2025-lecture" TargetMode="External"/><Relationship Id="rId5" Type="http://schemas.openxmlformats.org/officeDocument/2006/relationships/hyperlink" Target="https://www.youtube.com/watch?v=TM26_fVTNWM&amp;list=PLm0MBdI3VlBV6atJO-wb04zG32hIosyTR&amp;index=3" TargetMode="External"/><Relationship Id="rId4" Type="http://schemas.openxmlformats.org/officeDocument/2006/relationships/hyperlink" Target="https://roman-docs.stsci.edu/roman-community-defined-surveys/galactic-bulge-time-domain-survey"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nasa.gov/missions/roman-space-telescope/nasas-roman-mission-will-probe-galaxys-core-for-hot-jupiters-brown-dwarfs/" TargetMode="External"/><Relationship Id="rId13" Type="http://schemas.openxmlformats.org/officeDocument/2006/relationships/hyperlink" Target="https://universe-of-learning.org/informal-educators/program-facilitator-guides/cosmic-canvas-exoplanets-program-guide" TargetMode="External"/><Relationship Id="rId3" Type="http://schemas.openxmlformats.org/officeDocument/2006/relationships/hyperlink" Target="https://roman.gsfc.nasa.gov/exoplanets.html" TargetMode="External"/><Relationship Id="rId7" Type="http://schemas.openxmlformats.org/officeDocument/2006/relationships/hyperlink" Target="https://www.nasa.gov/universe/exoplanets/nasas-tally-of-planets-outside-our-solar-system-reaches-6000/" TargetMode="External"/><Relationship Id="rId12" Type="http://schemas.openxmlformats.org/officeDocument/2006/relationships/hyperlink" Target="https://universe-of-learning.org/contents/products/program-theme-5-finding-exoplanet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nasa.gov/feature/goddard/2021/nasa-s-roman-mission-predicted-to-find-thousands-of-transiting-planets" TargetMode="External"/><Relationship Id="rId11" Type="http://schemas.openxmlformats.org/officeDocument/2006/relationships/hyperlink" Target="https://universe-of-learning.org/contents/products/exoplanet-detectives" TargetMode="External"/><Relationship Id="rId5" Type="http://schemas.openxmlformats.org/officeDocument/2006/relationships/hyperlink" Target="https://science.nasa.gov/mission/roman-space-telescope/transit-method/" TargetMode="External"/><Relationship Id="rId10" Type="http://schemas.openxmlformats.org/officeDocument/2006/relationships/hyperlink" Target="https://exoplanetarchive.ipac.caltech.edu/" TargetMode="External"/><Relationship Id="rId4" Type="http://schemas.openxmlformats.org/officeDocument/2006/relationships/hyperlink" Target="https://science.nasa.gov/mission/roman-space-telescope/microlensing/" TargetMode="External"/><Relationship Id="rId9" Type="http://schemas.openxmlformats.org/officeDocument/2006/relationships/hyperlink" Target="https://www.nasa.gov/missions/roman-space-telescope/unveiling-rogue-planets-with-nasas-roman-space-telescop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asa.gov/feature/goddard/2021/how-nasa-s-roman-space-telescope-will-uncover-lonesome-black-holes"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nasa.gov/missions/roman-space-telescope/why-nasas-roman-mission-will-study-milky-ways-flickering-lights/" TargetMode="External"/><Relationship Id="rId4" Type="http://schemas.openxmlformats.org/officeDocument/2006/relationships/hyperlink" Target="https://www.nasa.gov/missions/roman-space-telescope/nasas-roman-could-bring-new-waves-of-information-on-galaxys-stars/"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youtube.com/playlist?list=PLm0MBdI3VlBX6CsHwHGbfEUxbD3laKvKr" TargetMode="External"/><Relationship Id="rId13" Type="http://schemas.openxmlformats.org/officeDocument/2006/relationships/hyperlink" Target="https://www.jpl.nasa.gov/missions/the-nancy-grace-roman-space-telescope" TargetMode="External"/><Relationship Id="rId3" Type="http://schemas.openxmlformats.org/officeDocument/2006/relationships/hyperlink" Target="https://www.universe-of-learning.org/informal-educators/roman-launch-resources" TargetMode="External"/><Relationship Id="rId7" Type="http://schemas.openxmlformats.org/officeDocument/2006/relationships/hyperlink" Target="https://svs.gsfc.nasa.gov/gallery/roman/" TargetMode="External"/><Relationship Id="rId12" Type="http://schemas.openxmlformats.org/officeDocument/2006/relationships/hyperlink" Target="https://urldefense.com/v3/__http:/roman.ipac.caltech.edu__;!!CrWY41Z8OgsX0i-WU-0LuAcUu2o!wN8dngeE7dtBQTAY3OV2tAoEtObVFSDYxb-B0s0L5suUdDaoWYPVGFX209Uj56eJUs7XuNPtDqzX-Jyij64-tg$"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outerspace.stsci.edu/display/SRO/Library+of+Roman+Visuals" TargetMode="External"/><Relationship Id="rId11" Type="http://schemas.openxmlformats.org/officeDocument/2006/relationships/hyperlink" Target="https://roman.gsfc.nasa.gov/" TargetMode="External"/><Relationship Id="rId5" Type="http://schemas.openxmlformats.org/officeDocument/2006/relationships/hyperlink" Target="https://science.nasa.gov/mission/roman-space-telescope/" TargetMode="External"/><Relationship Id="rId10" Type="http://schemas.openxmlformats.org/officeDocument/2006/relationships/hyperlink" Target="https://www.stsci.edu/roman" TargetMode="External"/><Relationship Id="rId4" Type="http://schemas.openxmlformats.org/officeDocument/2006/relationships/hyperlink" Target="https://science.nasa.gov/mission/roman-space-telescope/education-and-outreach-materials/" TargetMode="External"/><Relationship Id="rId9" Type="http://schemas.openxmlformats.org/officeDocument/2006/relationships/hyperlink" Target="https://science.nasa.gov/blogs/roman/"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gVPyadHvYK0" TargetMode="External"/><Relationship Id="rId7" Type="http://schemas.openxmlformats.org/officeDocument/2006/relationships/hyperlink" Target="https://science.nasa.gov/mission/webb/science-overview/science-explainers/spectroscopy-101-introduction/"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svs.gsfc.nasa.gov/12956/" TargetMode="External"/><Relationship Id="rId5" Type="http://schemas.openxmlformats.org/officeDocument/2006/relationships/hyperlink" Target="https://www.nasa.gov/missions/roman-space-telescope/nasas-roman-team-selects-survey-to-map-our-galaxys-far-side/" TargetMode="External"/><Relationship Id="rId4" Type="http://schemas.openxmlformats.org/officeDocument/2006/relationships/hyperlink" Target="https://roman-docs.stsci.edu/roman-community-defined-surveys/galactic-plane-survey"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asa.gov/missions/roman-space-telescope/how-nasas-roman-mission-will-unveil-our-home-galaxy-using-cosmic-dus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science.nasa.gov/astrophysics/programs/cosmic-origins/community/announcing-the-opening-of-the-roman-research-nexus/" TargetMode="External"/><Relationship Id="rId3" Type="http://schemas.openxmlformats.org/officeDocument/2006/relationships/hyperlink" Target="https://www.howtogeek.com/353116/how-big-are-gigabytes-terabytes-and-petabytes/" TargetMode="External"/><Relationship Id="rId7" Type="http://schemas.openxmlformats.org/officeDocument/2006/relationships/hyperlink" Target="https://svs.gsfc.nasa.gov/13667/"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stsci.edu/contents/newsletters/2024-volume-41-issue-02/preparing-for-roman-as-a-big-data-survey-mission" TargetMode="External"/><Relationship Id="rId5" Type="http://schemas.openxmlformats.org/officeDocument/2006/relationships/hyperlink" Target="https://www.stsci.edu/contents/newsletters/2026-volume-43-issue-01/roman-delivering-data-that-unlocks-discovery" TargetMode="External"/><Relationship Id="rId4" Type="http://schemas.openxmlformats.org/officeDocument/2006/relationships/hyperlink" Target="https://www.geeksforgeeks.org/understanding-file-sizes-bytes-kb-mb-gb-tb-pb-eb-zb-yb/"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cience.nasa.gov/astrophysics/programs/cosmic-origins/community/announcing-the-opening-of-the-roman-research-nexus/"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stsci.edu/contents/newsletters/2026-volume-43-issue-01/join-the-roman-research-nexus-plug-into-a-full-suite-of-resources-and-simulated-data" TargetMode="External"/><Relationship Id="rId4" Type="http://schemas.openxmlformats.org/officeDocument/2006/relationships/hyperlink" Target="https://www.stsci.edu/contents/news-releases/2026/news-2026-401"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asa.gov/missions/roman-space-telescope/nasas-roman-and-esas-euclid-will-team-up-to-investigate-dark-energy/"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science.nasa.gov/roman-and-hubble/" TargetMode="External"/><Relationship Id="rId4" Type="http://schemas.openxmlformats.org/officeDocument/2006/relationships/hyperlink" Target="https://science.nasa.gov/roman-and-webb/"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science.nasa.gov/blogs/roman/" TargetMode="External"/><Relationship Id="rId7" Type="http://schemas.openxmlformats.org/officeDocument/2006/relationships/hyperlink" Target="https://www.universe-of-learning.org/informal-educators/roman-launch-resource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science.nasa.gov/mission/roman-space-telescope/timeline/" TargetMode="External"/><Relationship Id="rId5" Type="http://schemas.openxmlformats.org/officeDocument/2006/relationships/hyperlink" Target="https://www.nasa.gov/missions/roman-space-telescope/nasa-completes-nancy-grace-roman-space-telescope-construction/" TargetMode="External"/><Relationship Id="rId4" Type="http://schemas.openxmlformats.org/officeDocument/2006/relationships/hyperlink" Target="https://solarsystem.nasa.gov/faq/88/what-are-lagrange-point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universe-of-learning.org/informal-educators/roman-launch-resources"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science.nasa.gov/mission/roman-space-telescope/" TargetMode="External"/><Relationship Id="rId5" Type="http://schemas.openxmlformats.org/officeDocument/2006/relationships/hyperlink" Target="https://www.stsci.edu/roman/news-and-events/press" TargetMode="External"/><Relationship Id="rId4" Type="http://schemas.openxmlformats.org/officeDocument/2006/relationships/hyperlink" Target="https://science.nasa.gov/mission/roman-space-telescope/roman-social-media/"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science.nasa.gov/mission/hubble/" TargetMode="External"/><Relationship Id="rId3" Type="http://schemas.openxmlformats.org/officeDocument/2006/relationships/hyperlink" Target="https://science.nasa.gov/mission/roman-space-telescope/" TargetMode="External"/><Relationship Id="rId7" Type="http://schemas.openxmlformats.org/officeDocument/2006/relationships/hyperlink" Target="https://science.nasa.gov/mission/roman-space-telescope/exoplanet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science.nasa.gov/mission/roman-space-telescope/dark-matter/" TargetMode="External"/><Relationship Id="rId11" Type="http://schemas.openxmlformats.org/officeDocument/2006/relationships/hyperlink" Target="https://science.nasa.gov/mission/kepler/" TargetMode="External"/><Relationship Id="rId5" Type="http://schemas.openxmlformats.org/officeDocument/2006/relationships/hyperlink" Target="https://science.nasa.gov/mission/roman-space-telescope/dark-energy/" TargetMode="External"/><Relationship Id="rId10" Type="http://schemas.openxmlformats.org/officeDocument/2006/relationships/hyperlink" Target="https://science.nasa.gov/mission/tess" TargetMode="External"/><Relationship Id="rId4" Type="http://schemas.openxmlformats.org/officeDocument/2006/relationships/hyperlink" Target="https://www.stsci.edu/roman/about/science-themes" TargetMode="External"/><Relationship Id="rId9" Type="http://schemas.openxmlformats.org/officeDocument/2006/relationships/hyperlink" Target="https://science.nasa.gov/mission/spitzer/"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olarsystem.nasa.gov/people/225/nancy-roman-1925-2018/" TargetMode="External"/><Relationship Id="rId7" Type="http://schemas.openxmlformats.org/officeDocument/2006/relationships/hyperlink" Target="https://www.annualreviews.org/doi/abs/10.1146/annurev-astro-091918-104446"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svs.gsfc.nasa.gov/12634" TargetMode="External"/><Relationship Id="rId5" Type="http://schemas.openxmlformats.org/officeDocument/2006/relationships/hyperlink" Target="https://www.youtube.com/watch?v=m5fC3FIUngk" TargetMode="External"/><Relationship Id="rId4" Type="http://schemas.openxmlformats.org/officeDocument/2006/relationships/hyperlink" Target="https://www.nasa.gov/news-release/nasa-telescope-named-for-mother-of-hubble-nancy-grace-roman/"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cience.nasa.gov/roman-and-webb/"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science.nasa.gov/roman-and-hubble/"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olarsystem.nasa.gov/faq/88/what-are-lagrange-point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cience.nasa.gov/mission/roman-space-telescope/dark-energy/" TargetMode="External"/><Relationship Id="rId7" Type="http://schemas.openxmlformats.org/officeDocument/2006/relationships/hyperlink" Target="https://science.nasa.gov/mission/hubble/science/science-highlights/discovering-a-runaway-universe/"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science.nasa.gov/dark-matter/" TargetMode="External"/><Relationship Id="rId5" Type="http://schemas.openxmlformats.org/officeDocument/2006/relationships/hyperlink" Target="https://science.nasa.gov/dark-energy/" TargetMode="External"/><Relationship Id="rId4" Type="http://schemas.openxmlformats.org/officeDocument/2006/relationships/hyperlink" Target="https://science.nasa.gov/mission/roman-space-telescope/dark-matter/"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cience.nasa.gov/mission/roman-space-telescope/microlensin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stsci.edu/files/live/sites/www/files/home/roman/_documents/roman-expanding-our-view.pdf" TargetMode="External"/><Relationship Id="rId13" Type="http://schemas.openxmlformats.org/officeDocument/2006/relationships/hyperlink" Target="https://viewspace.org/video_library/videos/236-322871998?page=3&amp;tags=111#step-light-and-distance-video-segments" TargetMode="External"/><Relationship Id="rId3" Type="http://schemas.openxmlformats.org/officeDocument/2006/relationships/hyperlink" Target="https://svs.gsfc.nasa.gov/13672" TargetMode="External"/><Relationship Id="rId7" Type="http://schemas.openxmlformats.org/officeDocument/2006/relationships/hyperlink" Target="https://svs.gsfc.nasa.gov/13793/" TargetMode="External"/><Relationship Id="rId12" Type="http://schemas.openxmlformats.org/officeDocument/2006/relationships/hyperlink" Target="https://viewspace.org/interactives/unveiling_invisible_universe/forms_of_light/infrared_animal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projects.cosmicds.cfa.harvard.edu/roman-view-finder/" TargetMode="External"/><Relationship Id="rId11" Type="http://schemas.openxmlformats.org/officeDocument/2006/relationships/hyperlink" Target="https://viewspace.org/interactives/unveiling_invisible_universe/forms_of_light/seeing_through_smoke" TargetMode="External"/><Relationship Id="rId5" Type="http://schemas.openxmlformats.org/officeDocument/2006/relationships/hyperlink" Target="https://universe-of-learning.org/files/live/sites/uol/files/home/informal-educators/roman-launch-resources/_documents/roman-FOV-stamping-activity-guide.pdf" TargetMode="External"/><Relationship Id="rId10" Type="http://schemas.openxmlformats.org/officeDocument/2006/relationships/hyperlink" Target="https://science.nasa.gov/ems/07_infraredwaves/" TargetMode="External"/><Relationship Id="rId4" Type="http://schemas.openxmlformats.org/officeDocument/2006/relationships/hyperlink" Target="https://universe-of-learning.org/files/live/sites/uol/files/home/informal-educators/roman-launch-resources/_documents/roman-FOV-tube-telescopes-activity-guide.pdf" TargetMode="External"/><Relationship Id="rId9" Type="http://schemas.openxmlformats.org/officeDocument/2006/relationships/hyperlink" Target="https://www.nasa.gov/missions/roman-space-telescope/a-tale-of-two-telescopes-wfirst-and-hubble/" TargetMode="External"/><Relationship Id="rId14" Type="http://schemas.openxmlformats.org/officeDocument/2006/relationships/hyperlink" Target="https://universe-of-learning.org/contents/events/science-briefings/science-briefing-exploring-the-infrared-univers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oman.gsfc.nasa.gov/observatory.html" TargetMode="External"/><Relationship Id="rId7" Type="http://schemas.openxmlformats.org/officeDocument/2006/relationships/hyperlink" Target="https://www.jpl.nasa.gov/missions/the-nancy-grace-roman-space-telescop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roman.gsfc.nasa.gov/interactive/" TargetMode="External"/><Relationship Id="rId5" Type="http://schemas.openxmlformats.org/officeDocument/2006/relationships/hyperlink" Target="https://svs.gsfc.nasa.gov/13295" TargetMode="External"/><Relationship Id="rId4" Type="http://schemas.openxmlformats.org/officeDocument/2006/relationships/hyperlink" Target="https://www.stsci.edu/roman/observatory"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svs.gsfc.nasa.gov/12956/" TargetMode="External"/><Relationship Id="rId3" Type="http://schemas.openxmlformats.org/officeDocument/2006/relationships/hyperlink" Target="https://svs.gsfc.nasa.gov/13235" TargetMode="External"/><Relationship Id="rId7" Type="http://schemas.openxmlformats.org/officeDocument/2006/relationships/hyperlink" Target="https://science.nasa.gov/mission/roman-space-telescope/wfi-technical/"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roman.gsfc.nasa.gov/interactive/parts/wfi/" TargetMode="External"/><Relationship Id="rId5" Type="http://schemas.openxmlformats.org/officeDocument/2006/relationships/hyperlink" Target="https://science.nasa.gov/image-article/wide-field-instrument-poster/" TargetMode="External"/><Relationship Id="rId4" Type="http://schemas.openxmlformats.org/officeDocument/2006/relationships/hyperlink" Target="https://science.nasa.gov/mission/roman-space-telescope/wide-field-instrument/" TargetMode="External"/><Relationship Id="rId9" Type="http://schemas.openxmlformats.org/officeDocument/2006/relationships/hyperlink" Target="https://science.nasa.gov/mission/webb/science-overview/science-explainers/spectroscopy-101-introduction/"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universe-of-learning.org/contents/products/lights-coronagraph-action" TargetMode="External"/><Relationship Id="rId3" Type="http://schemas.openxmlformats.org/officeDocument/2006/relationships/hyperlink" Target="https://www.youtube.com/watch?v=_1zfz-OEKH8" TargetMode="External"/><Relationship Id="rId7" Type="http://schemas.openxmlformats.org/officeDocument/2006/relationships/hyperlink" Target="https://www.jpl.nasa.gov/videos/seeing-exoplanets-like-never-before-with-the-roman-coronagraph-instrument-overview/"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jpl.nasa.gov/missions/the-roman-coronagraph-instrument" TargetMode="External"/><Relationship Id="rId5" Type="http://schemas.openxmlformats.org/officeDocument/2006/relationships/hyperlink" Target="https://science.nasa.gov/mission/roman-space-telescope/coronagraph/" TargetMode="External"/><Relationship Id="rId4" Type="http://schemas.openxmlformats.org/officeDocument/2006/relationships/hyperlink" Target="https://science.nasa.gov/mission/roman-space-telescope/direct-imagin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cience.nasa.gov/mission/roman-space-telescope/direct-imaging"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science.nasa.gov/mission/roman-space-telescope/interactive/" TargetMode="External"/><Relationship Id="rId5" Type="http://schemas.openxmlformats.org/officeDocument/2006/relationships/hyperlink" Target="https://svs.gsfc.nasa.gov/14409/" TargetMode="External"/><Relationship Id="rId4" Type="http://schemas.openxmlformats.org/officeDocument/2006/relationships/hyperlink" Target="https://www.nasa.gov/image-article/high-gain-antenna-nasas-roman-mission-clears-environmental-tests/"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stsci.edu/contents/newsletters/2025-volume-42-issue-02/what-can-roman-do-for-you-explore-its-four-fully-defined-surveys" TargetMode="External"/><Relationship Id="rId3" Type="http://schemas.openxmlformats.org/officeDocument/2006/relationships/hyperlink" Target="https://www.stsci.edu/roman/surveys-and-programs" TargetMode="External"/><Relationship Id="rId7" Type="http://schemas.openxmlformats.org/officeDocument/2006/relationships/hyperlink" Target="https://roman-docs.stsci.edu/roman-community-defined-survey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science.nasa.gov/mission/roman-space-telescope/general-astrophysics/" TargetMode="External"/><Relationship Id="rId5" Type="http://schemas.openxmlformats.org/officeDocument/2006/relationships/hyperlink" Target="https://science.nasa.gov/mission/roman-space-telescope/core-community-surveys/" TargetMode="External"/><Relationship Id="rId10" Type="http://schemas.openxmlformats.org/officeDocument/2006/relationships/hyperlink" Target="https://www.youtube.com/playlist?list=PLm0MBdI3VlBV6atJO-wb04zG32hIosyTR" TargetMode="External"/><Relationship Id="rId4" Type="http://schemas.openxmlformats.org/officeDocument/2006/relationships/hyperlink" Target="https://www.stsci.edu/roman/about/science-themes" TargetMode="External"/><Relationship Id="rId9" Type="http://schemas.openxmlformats.org/officeDocument/2006/relationships/hyperlink" Target="https://www.nasa.gov/missions/roman-space-telescope/nasas-roman-mission-shares-detailed-plans-to-scour-ski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5EA3D-7313-AA1C-D6A5-B77E46714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86FAE-2801-9CB4-733B-694B4F9C3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F849E-EF41-972C-022C-6F606C3B6D7F}"/>
              </a:ext>
            </a:extLst>
          </p:cNvPr>
          <p:cNvSpPr>
            <a:spLocks noGrp="1"/>
          </p:cNvSpPr>
          <p:nvPr>
            <p:ph type="body" idx="1"/>
          </p:nvPr>
        </p:nvSpPr>
        <p:spPr/>
        <p:txBody>
          <a:bodyPr/>
          <a:lstStyle/>
          <a:p>
            <a:endParaRPr lang="en-US" sz="2800" dirty="0">
              <a:latin typeface="Helvetica" pitchFamily="2" charset="0"/>
            </a:endParaRPr>
          </a:p>
        </p:txBody>
      </p:sp>
      <p:sp>
        <p:nvSpPr>
          <p:cNvPr id="4" name="Slide Number Placeholder 3">
            <a:extLst>
              <a:ext uri="{FF2B5EF4-FFF2-40B4-BE49-F238E27FC236}">
                <a16:creationId xmlns:a16="http://schemas.microsoft.com/office/drawing/2014/main" id="{74E57E38-69FB-DF14-6F41-30DB89653FB1}"/>
              </a:ext>
            </a:extLst>
          </p:cNvPr>
          <p:cNvSpPr>
            <a:spLocks noGrp="1"/>
          </p:cNvSpPr>
          <p:nvPr>
            <p:ph type="sldNum" sz="quarter" idx="5"/>
          </p:nvPr>
        </p:nvSpPr>
        <p:spPr/>
        <p:txBody>
          <a:bodyPr/>
          <a:lstStyle/>
          <a:p>
            <a:fld id="{3FD82A15-5316-CA4D-88E5-5ADED07BD175}" type="slidenum">
              <a:rPr lang="en-US" altLang="en-US" smtClean="0"/>
              <a:pPr/>
              <a:t>1</a:t>
            </a:fld>
            <a:endParaRPr lang="en-US" altLang="en-US"/>
          </a:p>
        </p:txBody>
      </p:sp>
    </p:spTree>
    <p:extLst>
      <p:ext uri="{BB962C8B-B14F-4D97-AF65-F5344CB8AC3E}">
        <p14:creationId xmlns:p14="http://schemas.microsoft.com/office/powerpoint/2010/main" val="932286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9A51-C348-F351-CCF7-50AD48D9B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2FF82-5DC9-1759-9C73-3ACB7B08B9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F1501-5A23-8D86-F581-2356230F29CB}"/>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High-Latitude Wide-Area Survey </a:t>
            </a:r>
          </a:p>
          <a:p>
            <a:pPr marL="0" marR="0">
              <a:lnSpc>
                <a:spcPct val="115000"/>
              </a:lnSpc>
              <a:spcAft>
                <a:spcPts val="800"/>
              </a:spcAft>
              <a:buNone/>
            </a:pP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To understand the universe’s large, and mostly hidden, structure, astronomers need both depth and breadth.</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These two elements are evident in Roman’s High-Latitude Wide-Area Survey, which will help us see the bigger, more intricate picture of the cosmos.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Breaking down the survey name:</a:t>
            </a:r>
          </a:p>
          <a:p>
            <a:pPr marL="1143000" marR="0" lvl="2" indent="-2286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High Latitude: Observing beyond — above and below — the plane of our own galaxy.</a:t>
            </a:r>
          </a:p>
          <a:p>
            <a:pPr marL="1143000" marR="0" lvl="2" indent="-2286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Wide Area: This survey will observe a large portion of the sky. (about 12% or the equivalent area of 25,000 full moons)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Through this survey, Roman will chart a detailed map of our universe with its high-resolution imaging and spectroscopy capabilities. The blue regions indicate the area of sky Roman will observe during this survey.</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will include uncovering hundreds of millions of galaxies, including some dating back to when the universe was just a few hundred million years old, which will help astronomers investigate the universe’s hidden structure and understand:</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What is dark matter</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The effects of dark energy</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Why the universe’s expansion is accelerating</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universe is so large that if we ever want to get a glimpse of how the universe changes over time, we need to look far back into the past (which is looking at objects far away), and we need to capture a lot of the sky too. Past deep surveys have been pencil-beams in the sky compared to what Roman will capture.</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Seeing this bigger picture of the universe with Roman will shed light on big mysteries in astrophysics, where currently it is “dark.” Roman’s detailed view of the universe will help astronomers uncover the underlying structure of the universe, including the contributions of dark energy, dark matter, and regular matter.</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survey’s scientific return goes even further than its defined core goals. Researchers will be able to learn all about galaxies (satellite, interacting, and distant), including the dense groupings of stars within them, which are known as globular clusters. Roman’s expected tally of hundreds of millions of galaxies will also improve our current understanding of galaxy evolution.</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Definition:</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Spectroscopy: A type of data collection method that splits the light into a rainbow, providing even more details about an object than an image can alone.</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Technical Information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Survey duration: 520 days altogether over Roman’s five-year primary mission</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Coverage: 12% of the entire sky, or about 25,500 full moons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Exposure Time: Ranging from 11-150 minutes</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Image:</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all-sky map shows the area to be covered by Roman’s High-Latitude Wide-Area Survey. The survey is represented in blue and takes up big chunks of the sky at left and right.</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Background: M. Troxel and Caltech-IPAC/R. Hurt; Graphic: J. Olmsted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Nancy Grace Roman Space Telescope: Mapping the Universe: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https://www.youtube.com/watch?v=PbY8JFpimIs&amp;list=PLm0MBdI3VlBV6atJO-wb04zG32hIosyTR&amp;index=1</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High-Latitude Wide-Area Survey: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https://science.nasa.gov/mission/roman-space-telescope/high-latitude-wide-area-survey</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High-Latitude Wide-Area Survey Technical Information: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https://roman-docs.stsci.edu/roman-community-defined-surveys/high-latitude-wide-area-survey</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[Talk] Training Webinars for Subject Matter Experts: Helping Audiences Learn About Dark Energy and Dark Matter: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https://universe-of-learning.org/contents/events/training-webinars-for-subject-matter-experts-helping-audiences-learn-about-dark-energy-and-dark-matt</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Spectroscopy, Explained: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https://svs.gsfc.nasa.gov/12956</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[Science Explainer] Spectroscopy 101: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https://science.nasa.gov/mission/webb/science-overview/science-explainers/spectroscopy-101-introduction</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9CA5E76-AD37-0F3C-D463-65A3CB91AE21}"/>
              </a:ext>
            </a:extLst>
          </p:cNvPr>
          <p:cNvSpPr>
            <a:spLocks noGrp="1"/>
          </p:cNvSpPr>
          <p:nvPr>
            <p:ph type="sldNum" sz="quarter" idx="5"/>
          </p:nvPr>
        </p:nvSpPr>
        <p:spPr/>
        <p:txBody>
          <a:bodyPr/>
          <a:lstStyle/>
          <a:p>
            <a:fld id="{3FD82A15-5316-CA4D-88E5-5ADED07BD175}" type="slidenum">
              <a:rPr lang="en-US" altLang="en-US" smtClean="0"/>
              <a:pPr/>
              <a:t>10</a:t>
            </a:fld>
            <a:endParaRPr lang="en-US" altLang="en-US"/>
          </a:p>
        </p:txBody>
      </p:sp>
    </p:spTree>
    <p:extLst>
      <p:ext uri="{BB962C8B-B14F-4D97-AF65-F5344CB8AC3E}">
        <p14:creationId xmlns:p14="http://schemas.microsoft.com/office/powerpoint/2010/main" val="4767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0DCCA-6025-880E-2331-981732173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DAD74-D9BF-72EB-7D1C-48CBA4982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8ECFD7-A05E-204A-64A7-327398463198}"/>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Helvetica" pitchFamily="2" charset="0"/>
                <a:ea typeface="Aptos" panose="020B0004020202020204" pitchFamily="34" charset="0"/>
                <a:cs typeface="Times New Roman" panose="02020603050405020304" pitchFamily="18" charset="0"/>
              </a:rPr>
              <a:t>Understanding Dark Matter with Imaging</a:t>
            </a:r>
          </a:p>
          <a:p>
            <a:pPr marL="0" marR="0">
              <a:lnSpc>
                <a:spcPct val="115000"/>
              </a:lnSpc>
              <a:spcAft>
                <a:spcPts val="800"/>
              </a:spcAft>
              <a:buNone/>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Dark matter cannot be directly observed by telescopes, but we know it exists because we can see its gravitational effects, including how galaxies move and how light from distant objects bends as massive objects warp spacetime — a phenomenon called gravitational lensing.</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Because of its wide and high-resolution views, Roman will observe hundreds of millions of galaxies in detail. This large sample size is necessary to measure the very subtle distortions in galaxy shapes caused by the gravitational pull of matter, primarily dark matter, which cannot be identified visually.</a:t>
            </a:r>
          </a:p>
          <a:p>
            <a:pPr marL="742950" marR="0" lvl="1" indent="-285750">
              <a:lnSpc>
                <a:spcPct val="115000"/>
              </a:lnSpc>
              <a:spcAft>
                <a:spcPts val="800"/>
              </a:spcAft>
              <a:buFont typeface="Courier New" panose="02070309020205020404" pitchFamily="49" charset="0"/>
              <a:buChar char="o"/>
            </a:pPr>
            <a:r>
              <a:rPr lang="en-US" sz="1200" kern="100" dirty="0">
                <a:effectLst/>
                <a:latin typeface="Helvetica" pitchFamily="2" charset="0"/>
                <a:ea typeface="Aptos" panose="020B0004020202020204" pitchFamily="34" charset="0"/>
                <a:cs typeface="Times New Roman" panose="02020603050405020304" pitchFamily="18" charset="0"/>
              </a:rPr>
              <a:t>This visually indiscernible influence of dark matter is known as weak lensing.</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With this survey, astronomers will create a detailed map of how matter — seen and unseen — is distributed.</a:t>
            </a:r>
          </a:p>
          <a:p>
            <a:pPr marL="742950" marR="0" lvl="1" indent="-285750">
              <a:lnSpc>
                <a:spcPct val="115000"/>
              </a:lnSpc>
              <a:spcAft>
                <a:spcPts val="800"/>
              </a:spcAft>
              <a:buFont typeface="Courier New" panose="02070309020205020404" pitchFamily="49" charset="0"/>
              <a:buChar char="o"/>
            </a:pPr>
            <a:r>
              <a:rPr lang="en-US" sz="1200" kern="100" dirty="0">
                <a:effectLst/>
                <a:latin typeface="Helvetica" pitchFamily="2" charset="0"/>
                <a:ea typeface="Aptos" panose="020B0004020202020204" pitchFamily="34" charset="0"/>
                <a:cs typeface="Times New Roman" panose="02020603050405020304" pitchFamily="18" charset="0"/>
              </a:rPr>
              <a:t>This will help them understand how the distribution of matter has changed over cosmic time.</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Dark matter’s mass warps space and acts as a gravitational lens, redirecting light that passes by it. Uncovering the mysteries about dark matter will require mapping out the curved paths of light and back-tracking to figure out the distribution of dark matter that causes gravitational lensing. Dark matter can also cause the shape of galaxies to be warped, which requires the high-precision imaging that only Roman can provide for a very large number of very distant galaxies.</a:t>
            </a: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About the Image:</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This animation is a simulation that shows the type of science that astronomers will be able to do with future Roman deep field observations. The gravity of intervening galaxy clusters and dark matter can lens the light from farther objects, warping their appearance. By studying the distorted light, astronomers can study elusive dark matter, which can only be measured indirectly through its gravitational effects on visible matter. This lensing also makes it easier to see the most distant galaxies whose light they magnify.</a:t>
            </a: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Animation Credit: Caltech-IPAC/R. Hurt</a:t>
            </a: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[Webpage] Dark Matter: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3"/>
              </a:rPr>
              <a:t>https://science.nasa.gov/mission/roman-space-telescope/dark-matter</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[News Release] NASA’s Roman to Search for Signs of Dark Matter Clumps: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4"/>
              </a:rPr>
              <a:t>https://roman.ipac.caltech.edu/news/nasa-s-roman-to-search-for-signs-of-dark-matter-clumps</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[News Release] Millions of Galaxies Emerge in New Simulated Images from NASA’s Roman: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5"/>
              </a:rPr>
              <a:t>https://www.nasa.gov/missions/roman-space-telescope/millions-of-galaxies-emerge-in-new-simulated-images-from-nasas-roman</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[Webpage] Weak Lensing: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6"/>
              </a:rPr>
              <a:t>https://science.nasa.gov/mission/roman-space-telescope/weak-lensing</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[Video] Warped Light and Dark Matter: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7"/>
              </a:rPr>
              <a:t>https://viewspace.org/video_library/videos/1042-STScI-H-BeyondTheHeadlines_WarpedLightandDarkMatter-1280x720-459520367?tags=1639</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[Webpage] Dark Matter: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8"/>
              </a:rPr>
              <a:t>https://science.nasa.gov/dark-matter</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[Interactive] Dark Matter: Supernova Refsdal: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9"/>
              </a:rPr>
              <a:t>https://viewspace.org/interactives/unveiling_invisible_universe/dark_matter/supernova_refsdal</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[Interactive] Dark Matter: Bullet Cluster: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10"/>
              </a:rPr>
              <a:t>https://viewspace.org/interactives/unveiling_invisible_universe/dark_matter/bullet_cluster</a:t>
            </a:r>
            <a:endParaRPr lang="en-US" sz="1200" kern="100" dirty="0">
              <a:effectLst/>
              <a:latin typeface="Helvetica" pitchFamily="2" charset="0"/>
              <a:ea typeface="Aptos" panose="020B0004020202020204" pitchFamily="34" charset="0"/>
              <a:cs typeface="Times New Roman" panose="02020603050405020304" pitchFamily="18" charset="0"/>
            </a:endParaRPr>
          </a:p>
          <a:p>
            <a:endParaRPr lang="en-US" sz="1200" dirty="0">
              <a:latin typeface="Helvetica" pitchFamily="2" charset="0"/>
            </a:endParaRPr>
          </a:p>
        </p:txBody>
      </p:sp>
      <p:sp>
        <p:nvSpPr>
          <p:cNvPr id="4" name="Slide Number Placeholder 3">
            <a:extLst>
              <a:ext uri="{FF2B5EF4-FFF2-40B4-BE49-F238E27FC236}">
                <a16:creationId xmlns:a16="http://schemas.microsoft.com/office/drawing/2014/main" id="{BF82167D-D6BF-42D5-D6FC-9AFEF874BE70}"/>
              </a:ext>
            </a:extLst>
          </p:cNvPr>
          <p:cNvSpPr>
            <a:spLocks noGrp="1"/>
          </p:cNvSpPr>
          <p:nvPr>
            <p:ph type="sldNum" sz="quarter" idx="5"/>
          </p:nvPr>
        </p:nvSpPr>
        <p:spPr/>
        <p:txBody>
          <a:bodyPr/>
          <a:lstStyle/>
          <a:p>
            <a:fld id="{3FD82A15-5316-CA4D-88E5-5ADED07BD175}" type="slidenum">
              <a:rPr lang="en-US" altLang="en-US" smtClean="0"/>
              <a:pPr/>
              <a:t>11</a:t>
            </a:fld>
            <a:endParaRPr lang="en-US" altLang="en-US"/>
          </a:p>
        </p:txBody>
      </p:sp>
    </p:spTree>
    <p:extLst>
      <p:ext uri="{BB962C8B-B14F-4D97-AF65-F5344CB8AC3E}">
        <p14:creationId xmlns:p14="http://schemas.microsoft.com/office/powerpoint/2010/main" val="145311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0ADED-F667-8847-C6E0-AEDAD61ED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56974-B608-3E39-C33A-0F7B5358CE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B3384-50E4-AF16-0612-3BBBF46CF4EF}"/>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Understanding Dark Energy with Imaging and Spectroscopy</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 don’t know what dark energy is, but we know it exists because this mysterious force is making the universe expand at increasing speed.</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Because of its wide, infrared views and its spectroscopy capabilities, Roman will measure distances and distributions of millions of galaxies. The telescope’s observations will essentially produce a 3D map of all the galaxies to about 11.5 billion light-years away. (The universe is around 13.8 billion years old.)</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These measurements will enable astronomers to trace how the expansion of the universe has changed over time, helping reveal the nature of dark energy.</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Roman will impact all areas of astronomy, but the investigation of dark energy has been a major mission goal from the very beginning of the Roman mission concept.</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changing rate of the universe’s expansion is a huge question astronomers are trying to answer. Detailed studies have led to different results that cannot both be true, which means that there is likely an important piece of the puzzle that is missing from our understanding of the laws of physics.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One method scientists can use to understand the dynamics of dark energy is by detecting sound wave relics known as Baryon Acoustic Oscillations (BAOs). These subtle fluctuations once rippled through the early universe, leaving their imprint on the 3D distributions of galaxies. Studying their changes will help astronomers trace the evolution of the universe.</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Definition:</a:t>
            </a:r>
          </a:p>
          <a:p>
            <a:pPr marL="0" marR="0" lvl="0" indent="0">
              <a:lnSpc>
                <a:spcPct val="115000"/>
              </a:lnSpc>
              <a:spcAft>
                <a:spcPts val="800"/>
              </a:spcAft>
              <a:buFont typeface="Wingdings" pitchFamily="2" charset="2"/>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Spectroscopy: A type of data collection method that splits the light into a rainbow, providing even more details about an object than an image can alone.</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Video:</a:t>
            </a:r>
          </a:p>
          <a:p>
            <a:pPr marL="0" marR="0" lvl="0" indent="0">
              <a:lnSpc>
                <a:spcPct val="115000"/>
              </a:lnSpc>
              <a:spcAft>
                <a:spcPts val="800"/>
              </a:spcAft>
              <a:buFont typeface="Wingdings" pitchFamily="2" charset="2"/>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animation portrays the complementary nature of imaging and spectroscopy to understand galaxies. Rainbow-colored lines called spectra are added next to selected galaxies, but in reality, every star and galaxy has its light spread out. The underlying image later fades away to highlight the galaxies’ spectra, which contain a wealth of information including distances (redshifts). The image and spectra were obtained by Hubble and illustrate what will be done with Roman over a vastly larger number of galaxies.</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Background: NASA; Graphic: NASA, ESA, Joseph DePasquale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gn="l" defTabSz="914400" rtl="0" eaLnBrk="0" fontAlgn="base" latinLnBrk="0" hangingPunct="0">
              <a:lnSpc>
                <a:spcPct val="115000"/>
              </a:lnSpc>
              <a:spcBef>
                <a:spcPct val="30000"/>
              </a:spcBef>
              <a:spcAft>
                <a:spcPts val="800"/>
              </a:spcAft>
              <a:buClrTx/>
              <a:buSzTx/>
              <a:buFont typeface="Symbol" pitchFamily="2" charset="2"/>
              <a:buChar char=""/>
              <a:tabLst/>
              <a:defRPr/>
            </a:pPr>
            <a:r>
              <a:rPr lang="en-US" sz="1200" kern="100" dirty="0">
                <a:effectLst/>
                <a:latin typeface="Arial" panose="020B0604020202020204" pitchFamily="34" charset="0"/>
                <a:ea typeface="Aptos" panose="020B0004020202020204" pitchFamily="34" charset="0"/>
                <a:cs typeface="Arial" panose="020B0604020202020204" pitchFamily="34" charset="0"/>
              </a:rPr>
              <a:t>[Video] Animation of Spectroscopy with Roman: </a:t>
            </a:r>
            <a:r>
              <a:rPr lang="en-US" sz="1200" u="sng" kern="1200" dirty="0">
                <a:solidFill>
                  <a:schemeClr val="tx1"/>
                </a:solidFill>
                <a:effectLst/>
                <a:latin typeface="Arial" pitchFamily="34" charset="0"/>
                <a:ea typeface="ＭＳ Ｐゴシック" charset="0"/>
                <a:cs typeface="Arial" pitchFamily="34" charset="0"/>
                <a:hlinkClick r:id="rId3"/>
              </a:rPr>
              <a:t>https://www.stsci.edu/contents/media/videos/2021/048/01FF86JNN52KFZYQWPNNS9FQH7</a:t>
            </a:r>
            <a:r>
              <a:rPr lang="en-US" sz="1200" kern="1200" dirty="0">
                <a:solidFill>
                  <a:schemeClr val="tx1"/>
                </a:solidFill>
                <a:effectLst/>
                <a:latin typeface="Arial" pitchFamily="34" charset="0"/>
                <a:ea typeface="ＭＳ Ｐゴシック" charset="0"/>
                <a:cs typeface="Arial" pitchFamily="34" charset="0"/>
              </a:rPr>
              <a:t>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Dark Energy: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https://science.nasa.gov/mission/roman-space-telescope/dark-energy</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Dark Energy and the Universe: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https://roman.ipac.caltech.edu/page/darkenergy</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NASA’s Roman Space Telescope to Uncover Echoes of the Universe’s Creation: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https://www.nasa.gov/feature/goddard/2020/nasa-s-roman-space-telescope-to-uncover-echoes-of-the-universe-s-creation</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Baryon Acoustic Oscillations: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https://science.nasa.gov/mission/roman-space-telescope/baryon-acoustic-oscillations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Spectroscopy, Explained: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https://svs.gsfc.nasa.gov/12956</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[Science Explainer] Spectroscopy 101: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https://science.nasa.gov/mission/webb/science-overview/science-explainers/spectroscopy-101-introduction</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CF7DBC9-1EC4-1C44-9DC8-DCD43A721D24}"/>
              </a:ext>
            </a:extLst>
          </p:cNvPr>
          <p:cNvSpPr>
            <a:spLocks noGrp="1"/>
          </p:cNvSpPr>
          <p:nvPr>
            <p:ph type="sldNum" sz="quarter" idx="5"/>
          </p:nvPr>
        </p:nvSpPr>
        <p:spPr/>
        <p:txBody>
          <a:bodyPr/>
          <a:lstStyle/>
          <a:p>
            <a:fld id="{3FD82A15-5316-CA4D-88E5-5ADED07BD175}" type="slidenum">
              <a:rPr lang="en-US" altLang="en-US" smtClean="0"/>
              <a:pPr/>
              <a:t>12</a:t>
            </a:fld>
            <a:endParaRPr lang="en-US" altLang="en-US"/>
          </a:p>
        </p:txBody>
      </p:sp>
    </p:spTree>
    <p:extLst>
      <p:ext uri="{BB962C8B-B14F-4D97-AF65-F5344CB8AC3E}">
        <p14:creationId xmlns:p14="http://schemas.microsoft.com/office/powerpoint/2010/main" val="4054800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7976C-8E15-E9EB-C6E7-E397AB8E7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269A1-90AD-3B19-D065-F3FD7AF86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4E4B0-13D2-2000-804D-933A2092A891}"/>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Helvetica" pitchFamily="2" charset="0"/>
                <a:ea typeface="Aptos" panose="020B0004020202020204" pitchFamily="34" charset="0"/>
                <a:cs typeface="Times New Roman" panose="02020603050405020304" pitchFamily="18" charset="0"/>
              </a:rPr>
              <a:t>Our Solar System</a:t>
            </a:r>
          </a:p>
          <a:p>
            <a:pPr marL="0" marR="0">
              <a:lnSpc>
                <a:spcPct val="115000"/>
              </a:lnSpc>
              <a:spcAft>
                <a:spcPts val="800"/>
              </a:spcAft>
              <a:buNone/>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To study the distant universe with its wide surveys, Roman must look through our own solar system. This means the telescope will be simultaneously capturing a lot of information about our planetary system.</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Roman will provide a wealth of data on solar system objects, including dwarf planets, moons, asteroids, and potentially even the eight planets.</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With its near-infrared sensitivity, Roman will be able to detect small, faint objects like trans-Neptunian objects.</a:t>
            </a:r>
          </a:p>
          <a:p>
            <a:pPr marL="742950" marR="0" lvl="1" indent="-285750">
              <a:lnSpc>
                <a:spcPct val="115000"/>
              </a:lnSpc>
              <a:spcAft>
                <a:spcPts val="800"/>
              </a:spcAft>
              <a:buFont typeface="Courier New" panose="02070309020205020404" pitchFamily="49" charset="0"/>
              <a:buChar char="o"/>
            </a:pPr>
            <a:r>
              <a:rPr lang="en-US" sz="1200" kern="100" dirty="0">
                <a:effectLst/>
                <a:latin typeface="Helvetica" pitchFamily="2" charset="0"/>
                <a:ea typeface="Aptos" panose="020B0004020202020204" pitchFamily="34" charset="0"/>
                <a:cs typeface="Times New Roman" panose="02020603050405020304" pitchFamily="18" charset="0"/>
              </a:rPr>
              <a:t>Because their locations are farther than Neptune’s orbit, observing these objects is difficult because they tend to be more than 100 million times fainter than objects visible to our eyes.</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Roman’s observations of our solar system’s contents will contribute to our broader understanding of small-body populations and help enhance our planetary defense capabilities.</a:t>
            </a: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Roman's infrared sensitivity, large field of view, and repeated survey observations will enable discoveries of faint objects in the solar system that have previously gone unseen. As Roman looks through the solar system into deep space, the telescope will collect a wealth of data that can shed light on the solar system’s history and development over time.</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For instance, because water ice provides a “fingerprint” of its presence in certain parts of infrared light, Roman’s sharp infrared vision can be applied toward astronomers’ search for signatures of water in Kuiper belt objects.</a:t>
            </a: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Image Credit: NASA, J. Kang (STScI)</a:t>
            </a: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[Science Paper] Exploring the Solar System with the Roman Space Telescope: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3"/>
              </a:rPr>
              <a:t>https://ui.adsabs.harvard.edu/abs/2025AAS...24533802H/abstract</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[Science Paper] Solar system science with the Wide-Field Infrared Survey Telescope: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4"/>
              </a:rPr>
              <a:t>https://ui.adsabs.harvard.edu/abs/2018JATIS...4c4003H/abstract</a:t>
            </a:r>
            <a:endParaRPr lang="en-US" sz="1200" kern="100" dirty="0">
              <a:effectLst/>
              <a:latin typeface="Helvetica" pitchFamily="2" charset="0"/>
              <a:ea typeface="Aptos" panose="020B0004020202020204" pitchFamily="34" charset="0"/>
              <a:cs typeface="Times New Roman" panose="02020603050405020304" pitchFamily="18" charset="0"/>
            </a:endParaRPr>
          </a:p>
          <a:p>
            <a:endParaRPr lang="en-US" sz="2800" dirty="0">
              <a:latin typeface="Helvetica" pitchFamily="2" charset="0"/>
            </a:endParaRPr>
          </a:p>
        </p:txBody>
      </p:sp>
      <p:sp>
        <p:nvSpPr>
          <p:cNvPr id="4" name="Slide Number Placeholder 3">
            <a:extLst>
              <a:ext uri="{FF2B5EF4-FFF2-40B4-BE49-F238E27FC236}">
                <a16:creationId xmlns:a16="http://schemas.microsoft.com/office/drawing/2014/main" id="{E48174EB-95AD-53BD-37C5-69710536A726}"/>
              </a:ext>
            </a:extLst>
          </p:cNvPr>
          <p:cNvSpPr>
            <a:spLocks noGrp="1"/>
          </p:cNvSpPr>
          <p:nvPr>
            <p:ph type="sldNum" sz="quarter" idx="5"/>
          </p:nvPr>
        </p:nvSpPr>
        <p:spPr/>
        <p:txBody>
          <a:bodyPr/>
          <a:lstStyle/>
          <a:p>
            <a:fld id="{3FD82A15-5316-CA4D-88E5-5ADED07BD175}" type="slidenum">
              <a:rPr lang="en-US" altLang="en-US" smtClean="0"/>
              <a:pPr/>
              <a:t>13</a:t>
            </a:fld>
            <a:endParaRPr lang="en-US" altLang="en-US"/>
          </a:p>
        </p:txBody>
      </p:sp>
    </p:spTree>
    <p:extLst>
      <p:ext uri="{BB962C8B-B14F-4D97-AF65-F5344CB8AC3E}">
        <p14:creationId xmlns:p14="http://schemas.microsoft.com/office/powerpoint/2010/main" val="2647009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B9744-FEEC-56E4-4A1F-50875BFF6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028E2-3A6F-6BBD-6AA9-4FB677339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07C4E-A52F-C41D-D8F8-A45043F2091E}"/>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Helvetica" pitchFamily="2" charset="0"/>
                <a:ea typeface="Aptos" panose="020B0004020202020204" pitchFamily="34" charset="0"/>
                <a:cs typeface="Arial" panose="020B0604020202020204" pitchFamily="34" charset="0"/>
              </a:rPr>
              <a:t>High-Latitude Time-Domain Survey </a:t>
            </a:r>
          </a:p>
          <a:p>
            <a:pPr marL="0" marR="0">
              <a:lnSpc>
                <a:spcPct val="115000"/>
              </a:lnSpc>
              <a:spcAft>
                <a:spcPts val="800"/>
              </a:spcAft>
              <a:buNone/>
            </a:pP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Through the High-Latitude Time-Domain Survey, Roman will visit the same regions of sky (represented by red circles in this all-sky map) again and again over a period of years, allowing astronomers to see sporadic events as they unfold and changes in our universe.</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Breaking down the survey name:</a:t>
            </a:r>
          </a:p>
          <a:p>
            <a:pPr marL="1143000" marR="0" lvl="2" indent="-2286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High Latitude: Observing beyond — above and below — the plane of our own galaxy.</a:t>
            </a:r>
          </a:p>
          <a:p>
            <a:pPr marL="1143000" marR="0" lvl="2" indent="-2286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Time Domain: This branch of astronomy studies how cosmic objects change over time.</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survey’s design provides the opportunity to discover a particular type of exploding star that astronomers can use to trace the evolution of the universe and probe possible explanations for its accelerated expansion.</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With this survey, we will be able to study our dynamic universe, including witnessing rare events and discovering exotic phenomena, like extremely bright star explosions, explosions caused by the merging of two stars, and accreting black holes at the center of their galaxies. Observing the changes that are occurring within deep space will help us enrich our current understanding of cosmic history.</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Technical Information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Survey duration: 180 days altogether. These observations will primarily occur throughout the middle of Roman’s five-year mission.</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Coverage: Total of 19 square degrees, or a region of sky as large as 95 full moons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Frequency: About every five days</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Image:</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all-sky map shows the area to be covered by Roman’s High-Latitude Time-Domain Survey. The survey is represented by red circles, with one circle appearing toward the top center and two circles toward the bottom left.</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Background: M. Troxel and Caltech-IPAC/R. Hurt; Graphic: J. Olmsted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Nancy Grace Roman Space Telescope: Tracking Change Over Time: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https://www.youtube.com/watch?v=i4TDwzti0T4&amp;list=PLm0MBdI3VlBV6atJO-wb04zG32hIosyTR&amp;index</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High-Latitude Time-Domain Survey: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https://science.nasa.gov/mission/roman-space-telescope/high-latitude-time-domain-survey</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High-Latitude Time-Domain Survey Technical Information: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https://roman-docs.stsci.edu/roman-community-defined-surveys/high-latitude-time-domain-survey</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NASA Roman Core Survey Will Trace Cosmic Expansion Over Time: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https://www.stsci.edu/contents/news-releases/2025/news-2025-202</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[Sonification] Sonification of the High-Latitude Time-Domain Survey (Simulated Data):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https://www.youtube.com/watch?v=szV5ON231DI</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F00193A-8F29-4872-71BE-582E3E1B2AD5}"/>
              </a:ext>
            </a:extLst>
          </p:cNvPr>
          <p:cNvSpPr>
            <a:spLocks noGrp="1"/>
          </p:cNvSpPr>
          <p:nvPr>
            <p:ph type="sldNum" sz="quarter" idx="5"/>
          </p:nvPr>
        </p:nvSpPr>
        <p:spPr/>
        <p:txBody>
          <a:bodyPr/>
          <a:lstStyle/>
          <a:p>
            <a:fld id="{3FD82A15-5316-CA4D-88E5-5ADED07BD175}" type="slidenum">
              <a:rPr lang="en-US" altLang="en-US" smtClean="0"/>
              <a:pPr/>
              <a:t>14</a:t>
            </a:fld>
            <a:endParaRPr lang="en-US" altLang="en-US"/>
          </a:p>
        </p:txBody>
      </p:sp>
    </p:spTree>
    <p:extLst>
      <p:ext uri="{BB962C8B-B14F-4D97-AF65-F5344CB8AC3E}">
        <p14:creationId xmlns:p14="http://schemas.microsoft.com/office/powerpoint/2010/main" val="21305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DAB7F-1B9F-A17D-B20E-4FCFE19DD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6F7AB-AF3C-B03F-65B3-BEBFA90D8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C2BFB-D8FC-B0D5-587C-414D5EAFC54A}"/>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Helvetica" pitchFamily="2" charset="0"/>
                <a:ea typeface="Aptos" panose="020B0004020202020204" pitchFamily="34" charset="0"/>
                <a:cs typeface="Times New Roman" panose="02020603050405020304" pitchFamily="18" charset="0"/>
              </a:rPr>
              <a:t>Hunting for Exploding Stars</a:t>
            </a:r>
          </a:p>
          <a:p>
            <a:pPr marL="0" marR="0">
              <a:lnSpc>
                <a:spcPct val="115000"/>
              </a:lnSpc>
              <a:spcAft>
                <a:spcPts val="800"/>
              </a:spcAft>
              <a:buNone/>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6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Dark energy is one of the biggest and most mysterious scientific discoveries of modern times. In addition to mapping the universe to understand how its large-scale structure has evolved, Roman will also use another approach to understand dark energy.</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Astronomers can use a type of exploding star known as Type Ia supernovae to measure the universe’s expansion rate.</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Because of its repeated observations, Roman will find many of these across cosmic time — an estimated 20,000 Type Ia supernovae! The sheer number of expected supernovae detections will allow astronomers to track how the universe changes over time.</a:t>
            </a:r>
          </a:p>
          <a:p>
            <a:pPr marL="742950" marR="0" lvl="1" indent="-285750">
              <a:lnSpc>
                <a:spcPct val="115000"/>
              </a:lnSpc>
              <a:spcAft>
                <a:spcPts val="800"/>
              </a:spcAft>
              <a:buFont typeface="Courier New" panose="02070309020205020404" pitchFamily="49" charset="0"/>
              <a:buChar char="o"/>
            </a:pPr>
            <a:r>
              <a:rPr lang="en-US" sz="1200" kern="100" dirty="0">
                <a:effectLst/>
                <a:latin typeface="Helvetica" pitchFamily="2" charset="0"/>
                <a:ea typeface="Aptos" panose="020B0004020202020204" pitchFamily="34" charset="0"/>
                <a:cs typeface="Times New Roman" panose="02020603050405020304" pitchFamily="18" charset="0"/>
              </a:rPr>
              <a:t>This includes finding possible explanations for its accelerating expansion.</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By observing a big patch of the sky over and over again, the odds of Roman finding these objects at very large distances increase. Because Type Ia supernovae can be calibrated to a common intrinsic brightness, researchers can use them as cosmic distance indicators to study how the universe is expanding.</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By studying their spectra, astronomers can determine how rapidly they appear to be moving away at different distances, which can inform scientists about the expansion of space and whether dark energy’s influence has caused the universe’s expansion to change throughout time.</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Roman’s ability to find distant Type Ia supernovae means it will track the universe’s expansion history farther back in time than has ever been possible.</a:t>
            </a: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Definition:</a:t>
            </a:r>
          </a:p>
          <a:p>
            <a:pPr marL="0" marR="0" lvl="0" indent="0">
              <a:lnSpc>
                <a:spcPct val="115000"/>
              </a:lnSpc>
              <a:spcAft>
                <a:spcPts val="800"/>
              </a:spcAft>
              <a:buFont typeface="Wingdings" pitchFamily="2" charset="2"/>
              <a:buNone/>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Type Ia Supernovae: They occur from certain types of two-star systems that contain a white dwarf — the small, hot core remnant of a Sun-like star — siphoning material from its companion. This triggers a runaway nuclear reaction that detonates the white dwarf.</a:t>
            </a: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About the Image:</a:t>
            </a:r>
          </a:p>
          <a:p>
            <a:pPr marL="0" marR="0" lvl="0" indent="0">
              <a:lnSpc>
                <a:spcPct val="115000"/>
              </a:lnSpc>
              <a:spcAft>
                <a:spcPts val="800"/>
              </a:spcAft>
              <a:buFont typeface="Wingdings" pitchFamily="2" charset="2"/>
              <a:buNone/>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Left: This animation shows one of the scenarios in which Type Ia supernovae originate. Type Ia supernova can form from some binary star systems that contain at least one white dwarf — the small, hot core remnant of a Sun-like star. In some cases, the dwarf may siphon material from its companion, triggering a runaway reaction that detonates the white dwarf star once it reaches a specific point where it has gained so much mass that it becomes unstable.</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Background: Roman will measure dark energy by tracking exploding stars called Type Ia supernovae. The farther away these objects are, the fainter the explosions look. By measuring how bright Type Ia supernovae appear to be, we have a way to measure their distances. The illustration shows these types of events at different cosmic distances.</a:t>
            </a: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Image Credit: NASA</a:t>
            </a: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Supportive Resources:</a:t>
            </a: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[Article] Type Ia Supernovae: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3"/>
              </a:rPr>
              <a:t>https://science.nasa.gov/mission/roman-space-telescope/type-ia-supernovae</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[News Release] Team Preps to Study Dark Energy via Exploding Stars With NASA’s Roman: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4"/>
              </a:rPr>
              <a:t>https://www.nasa.gov/missions/roman-space-telescope/team-preps-to-study-dark-energy-via-exploding-stars-with-nasas-roman</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[Video] How Do We Know the Universe is Accelerating: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5"/>
              </a:rPr>
              <a:t>https://www.youtube.com/watch?v=tXkBfkeJJ5c</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[Video] Mystery of Cosmic Expansion Deepens: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6"/>
              </a:rPr>
              <a:t>https://viewspace.org/video_library/videos/885-VS-BtH-HubbleConstant-1920x1080-363907575?</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[Webpage] Dark Energy: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7"/>
              </a:rPr>
              <a:t>https://science.nasa.gov/mission/roman-space-telescope/dark-energy</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[News Release] NASA’s Roman Mission Will Test Competing Cosmic Acceleration Theories: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8"/>
              </a:rPr>
              <a:t>https://www.nasa.gov/missions/roman-space-telescope/nasas-roman-mission-will-test-competing-cosmic-acceleration-theories</a:t>
            </a:r>
            <a:endParaRPr lang="en-US" sz="1200" kern="100" dirty="0">
              <a:effectLst/>
              <a:latin typeface="Helvetica" pitchFamily="2" charset="0"/>
              <a:ea typeface="Aptos" panose="020B0004020202020204" pitchFamily="34" charset="0"/>
              <a:cs typeface="Times New Roman" panose="02020603050405020304" pitchFamily="18" charset="0"/>
            </a:endParaRPr>
          </a:p>
          <a:p>
            <a:endParaRPr lang="en-US" sz="1200" dirty="0">
              <a:latin typeface="Helvetica" pitchFamily="2" charset="0"/>
            </a:endParaRPr>
          </a:p>
        </p:txBody>
      </p:sp>
      <p:sp>
        <p:nvSpPr>
          <p:cNvPr id="4" name="Slide Number Placeholder 3">
            <a:extLst>
              <a:ext uri="{FF2B5EF4-FFF2-40B4-BE49-F238E27FC236}">
                <a16:creationId xmlns:a16="http://schemas.microsoft.com/office/drawing/2014/main" id="{3DA1B1A1-9969-69BB-BB44-6CF337DC0DA3}"/>
              </a:ext>
            </a:extLst>
          </p:cNvPr>
          <p:cNvSpPr>
            <a:spLocks noGrp="1"/>
          </p:cNvSpPr>
          <p:nvPr>
            <p:ph type="sldNum" sz="quarter" idx="5"/>
          </p:nvPr>
        </p:nvSpPr>
        <p:spPr/>
        <p:txBody>
          <a:bodyPr/>
          <a:lstStyle/>
          <a:p>
            <a:fld id="{3FD82A15-5316-CA4D-88E5-5ADED07BD175}" type="slidenum">
              <a:rPr lang="en-US" altLang="en-US" smtClean="0"/>
              <a:pPr/>
              <a:t>15</a:t>
            </a:fld>
            <a:endParaRPr lang="en-US" altLang="en-US"/>
          </a:p>
        </p:txBody>
      </p:sp>
    </p:spTree>
    <p:extLst>
      <p:ext uri="{BB962C8B-B14F-4D97-AF65-F5344CB8AC3E}">
        <p14:creationId xmlns:p14="http://schemas.microsoft.com/office/powerpoint/2010/main" val="3917203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C5F31-DF40-A629-6385-AF8E3085B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561E6-DC68-51BC-3702-4F24297A0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BFE7A-55DC-79B4-FDEA-32F2BE5A68BF}"/>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Time-Domain and Transient Events</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Because of the way this survey will observe the cosmos, repeating observations of the same area of sky, Roman will also spot other rare phenomena and short-lived events that would otherwise be missed.</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Scientists estimate Roman will collect data from more than 100,000 dynamic events, like the deaths of massive stars via supernovae and tidal disruption events.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survey will also allow astronomers to explore other transient events and variable objects, like stars that change in brightness over time.</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Definitions: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Tidal Disruption Event: When a star wanders too close to a supermassive black hole and is torn apart.</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Transient Event: Astrophysical phenomenon that shows changes in brightness over short timescales.</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Image:</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is an illustration of a tidal disruption event: a star being torn apart by a black hole. The black sphere represents a black hole, and the bright white sphere represents a star.</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R. Crawford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One Survey by NASA’s Roman Could Unveil 100,000 Cosmic Explosions: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https://www.nasa.gov/missions/roman-space-telescope/one-survey-by-nasas-roman-could-unveil-100000-cosmic-explosions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[Sonification] Sonification of the High-Latitude Time-Domain Survey (Simulated Data):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https://www.youtube.com/watch?v=szV5ON231DI</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[Science Briefing] The Dynamic Universe — From Exoplanets to Stars and Black Holes: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https://universe-of-learning.org/contents/events/science-briefings/2025/science-briefing-time-domain-astronomy</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Helvetica" pitchFamily="2" charset="0"/>
            </a:endParaRPr>
          </a:p>
        </p:txBody>
      </p:sp>
      <p:sp>
        <p:nvSpPr>
          <p:cNvPr id="4" name="Slide Number Placeholder 3">
            <a:extLst>
              <a:ext uri="{FF2B5EF4-FFF2-40B4-BE49-F238E27FC236}">
                <a16:creationId xmlns:a16="http://schemas.microsoft.com/office/drawing/2014/main" id="{D5271BAE-A68F-CBD3-AC40-8E7DB1E30678}"/>
              </a:ext>
            </a:extLst>
          </p:cNvPr>
          <p:cNvSpPr>
            <a:spLocks noGrp="1"/>
          </p:cNvSpPr>
          <p:nvPr>
            <p:ph type="sldNum" sz="quarter" idx="5"/>
          </p:nvPr>
        </p:nvSpPr>
        <p:spPr/>
        <p:txBody>
          <a:bodyPr/>
          <a:lstStyle/>
          <a:p>
            <a:fld id="{3FD82A15-5316-CA4D-88E5-5ADED07BD175}" type="slidenum">
              <a:rPr lang="en-US" altLang="en-US" smtClean="0"/>
              <a:pPr/>
              <a:t>16</a:t>
            </a:fld>
            <a:endParaRPr lang="en-US" altLang="en-US"/>
          </a:p>
        </p:txBody>
      </p:sp>
    </p:spTree>
    <p:extLst>
      <p:ext uri="{BB962C8B-B14F-4D97-AF65-F5344CB8AC3E}">
        <p14:creationId xmlns:p14="http://schemas.microsoft.com/office/powerpoint/2010/main" val="1404334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3BF4A-0861-9F8A-B1AF-A3FA088DC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CF6C9-52F8-20CC-5B0C-FACF7CDE1A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97ECF-E202-011A-DB4D-E5EDA9BD6195}"/>
              </a:ext>
            </a:extLst>
          </p:cNvPr>
          <p:cNvSpPr>
            <a:spLocks noGrp="1"/>
          </p:cNvSpPr>
          <p:nvPr>
            <p:ph type="body" idx="1"/>
          </p:nvPr>
        </p:nvSpPr>
        <p:spPr/>
        <p:txBody>
          <a:bodyPr/>
          <a:lstStyle/>
          <a:p>
            <a:pPr marL="0" marR="0">
              <a:lnSpc>
                <a:spcPct val="115000"/>
              </a:lnSpc>
              <a:spcAft>
                <a:spcPts val="800"/>
              </a:spcAft>
              <a:buNone/>
            </a:pPr>
            <a:r>
              <a:rPr lang="en-US" sz="1600" b="1" dirty="0">
                <a:effectLst/>
                <a:latin typeface="Helvetica" pitchFamily="2" charset="0"/>
                <a:ea typeface="Aptos" panose="020B0004020202020204" pitchFamily="34" charset="0"/>
                <a:cs typeface="Times New Roman" panose="02020603050405020304" pitchFamily="18" charset="0"/>
              </a:rPr>
              <a:t>Galactic Bulge Time-Domain Survey</a:t>
            </a:r>
          </a:p>
          <a:p>
            <a:pPr marL="0" marR="0">
              <a:lnSpc>
                <a:spcPct val="115000"/>
              </a:lnSpc>
              <a:spcAft>
                <a:spcPts val="800"/>
              </a:spcAft>
              <a:buNone/>
            </a:pPr>
            <a:endParaRPr lang="en-US" sz="1600" b="1" kern="100" dirty="0">
              <a:effectLst/>
              <a:latin typeface="Helvetica" pitchFamily="2"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b="1" kern="100" dirty="0">
              <a:effectLst/>
              <a:latin typeface="Helvetica" pitchFamily="2"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Key Points:</a:t>
            </a:r>
          </a:p>
          <a:p>
            <a:pPr marL="342900" marR="0" lvl="0" indent="-342900">
              <a:lnSpc>
                <a:spcPct val="115000"/>
              </a:lnSpc>
              <a:spcAft>
                <a:spcPts val="800"/>
              </a:spcAft>
              <a:buFont typeface="Wingdings" pitchFamily="2" charset="2"/>
              <a:buChar char=""/>
            </a:pPr>
            <a:endParaRPr lang="en-US" sz="16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The Galactic Bulge Time-Domain Survey will consist of repeating observations of six fields (seen here as orange outlines) toward the bulge of our Milky Way galaxy, one of which includes the galactic center. It will see beyond the clouds of dust in the galaxy’s central region that have historically blocked our view in visible light.</a:t>
            </a:r>
          </a:p>
          <a:p>
            <a:pPr marL="742950" marR="0" lvl="1" indent="-285750">
              <a:lnSpc>
                <a:spcPct val="115000"/>
              </a:lnSpc>
              <a:spcAft>
                <a:spcPts val="800"/>
              </a:spcAft>
              <a:buFont typeface="Courier New" panose="02070309020205020404" pitchFamily="49" charset="0"/>
              <a:buChar char="o"/>
            </a:pPr>
            <a:r>
              <a:rPr lang="en-US" sz="1200" kern="100" dirty="0">
                <a:effectLst/>
                <a:latin typeface="Helvetica" pitchFamily="2" charset="0"/>
                <a:ea typeface="Aptos" panose="020B0004020202020204" pitchFamily="34" charset="0"/>
                <a:cs typeface="Times New Roman" panose="02020603050405020304" pitchFamily="18" charset="0"/>
              </a:rPr>
              <a:t>Breaking down the survey name:</a:t>
            </a:r>
          </a:p>
          <a:p>
            <a:pPr marL="1143000" marR="0" lvl="2" indent="-228600">
              <a:lnSpc>
                <a:spcPct val="115000"/>
              </a:lnSpc>
              <a:spcAft>
                <a:spcPts val="800"/>
              </a:spcAft>
              <a:buFont typeface="Wingdings"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Galactic Bulge: This refers to the galaxy’s dense, central hub, which is located approximately 26,000 light-years from Earth.</a:t>
            </a:r>
          </a:p>
          <a:p>
            <a:pPr marL="1143000" marR="0" lvl="2" indent="-228600">
              <a:lnSpc>
                <a:spcPct val="115000"/>
              </a:lnSpc>
              <a:spcAft>
                <a:spcPts val="800"/>
              </a:spcAft>
              <a:buFont typeface="Wingdings"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Time Domain: This branch of astronomy studies how cosmic objects change over time.</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Roman’s infrared sensitivity along with this survey’s cadence is the ideal combination for us to study our Milky Way galaxy in ways previous observations could not.</a:t>
            </a:r>
          </a:p>
          <a:p>
            <a:pPr marL="742950" marR="0" lvl="1" indent="-285750">
              <a:lnSpc>
                <a:spcPct val="115000"/>
              </a:lnSpc>
              <a:spcAft>
                <a:spcPts val="800"/>
              </a:spcAft>
              <a:buFont typeface="Courier New" panose="02070309020205020404" pitchFamily="49" charset="0"/>
              <a:buChar char="o"/>
            </a:pPr>
            <a:r>
              <a:rPr lang="en-US" sz="1200" kern="100" dirty="0">
                <a:effectLst/>
                <a:latin typeface="Helvetica" pitchFamily="2" charset="0"/>
                <a:ea typeface="Aptos" panose="020B0004020202020204" pitchFamily="34" charset="0"/>
                <a:cs typeface="Times New Roman" panose="02020603050405020304" pitchFamily="18" charset="0"/>
              </a:rPr>
              <a:t>Through this survey, astronomers will be able to do different types of science, including exoplanets, stellar populations, and time-domain astronomy within our galaxy.</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Definitions:</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Exoplanet: A planet outside our solar system.</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Transient Event: Astrophysical phenomenon that shows changes in brightness over short timescales.</a:t>
            </a:r>
          </a:p>
          <a:p>
            <a:pPr marL="342900" marR="0" lvl="0" indent="-342900">
              <a:lnSpc>
                <a:spcPct val="115000"/>
              </a:lnSpc>
              <a:spcAft>
                <a:spcPts val="800"/>
              </a:spcAft>
              <a:buFont typeface="Wingdings"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Technical Information (Optional):</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Survey duration: 438 days altogether over its five-year primary mission, primarily in six sets of 72 days each</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Coverage: 1.7 square degrees, or about 8.5 full moons</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Frequency: Each field will be observed every 12 minutes</a:t>
            </a: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About the Image:</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This all-sky map shows the area to be covered by Roman’s Galactic Bulge Time-Domain Survey. The survey is represented in orange and appears as a dot toward the bottom center of the all-sky map. A pull-out of the selected area shows the six fields in greater detail.</a:t>
            </a: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Image Credit: Image Credit: Background: M. Troxel and Caltech-IPAC/R. Hurt; Graphic: J. Olmsted (STScI)</a:t>
            </a: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[Webpage] Galactic Bulge Time-Domain Survey: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3"/>
              </a:rPr>
              <a:t>https://science.nasa.gov/mission/roman-space-telescope/galactic-bulge-time-domain-survey</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[Webpage] Galactic Bulge Time-Domain Survey Technical Information: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4"/>
              </a:rPr>
              <a:t>https://roman-docs.stsci.edu/roman-community-defined-surveys/galactic-bulge-time-domain-survey</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[Video] Nancy Grace Roman Space Telescope: Exploring the Dynamic Heart of the Milky Way: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5"/>
              </a:rPr>
              <a:t>https://www.youtube.com/watch?v=TM26_fVTNWM&amp;list=PLm0MBdI3VlBV6atJO-wb04zG32hIosyTR&amp;index=3</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[Event] The Roman Galactic Bulge Time Domain Survey: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6"/>
              </a:rPr>
              <a:t>https://roman.ipac.caltech.edu/event/aug-2025-lecture</a:t>
            </a:r>
            <a:endParaRPr lang="en-US" sz="1200" kern="100" dirty="0">
              <a:effectLst/>
              <a:latin typeface="Helvetica" pitchFamily="2" charset="0"/>
              <a:ea typeface="Aptos" panose="020B0004020202020204" pitchFamily="34" charset="0"/>
              <a:cs typeface="Times New Roman" panose="02020603050405020304" pitchFamily="18"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9CB7E86-7594-1063-61C2-38FCA5C82F6E}"/>
              </a:ext>
            </a:extLst>
          </p:cNvPr>
          <p:cNvSpPr>
            <a:spLocks noGrp="1"/>
          </p:cNvSpPr>
          <p:nvPr>
            <p:ph type="sldNum" sz="quarter" idx="5"/>
          </p:nvPr>
        </p:nvSpPr>
        <p:spPr/>
        <p:txBody>
          <a:bodyPr/>
          <a:lstStyle/>
          <a:p>
            <a:fld id="{3FD82A15-5316-CA4D-88E5-5ADED07BD175}" type="slidenum">
              <a:rPr lang="en-US" altLang="en-US" smtClean="0"/>
              <a:pPr/>
              <a:t>17</a:t>
            </a:fld>
            <a:endParaRPr lang="en-US" altLang="en-US"/>
          </a:p>
        </p:txBody>
      </p:sp>
    </p:spTree>
    <p:extLst>
      <p:ext uri="{BB962C8B-B14F-4D97-AF65-F5344CB8AC3E}">
        <p14:creationId xmlns:p14="http://schemas.microsoft.com/office/powerpoint/2010/main" val="1639284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2303F-5A34-D836-255D-B7FAC9D89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A6AAB-7944-B0CE-A3D0-90A706082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88932-23DE-84F2-F95A-AB0FC48F0A1F}"/>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Exoplanets</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Symbol"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More than 6,000 exoplanets have been confirmed to date. With Roman, our exoplanet count is expected to rise rapidly.</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Galactic Bulge Time-Domain Survey is expected to find more than 100,000 exoplanets in our galaxy by using two different exoplanet-finding methods: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Transit: When a planet crosses the face of its host star, blocking some of the star’s light.</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Microlensing: When the gravity of a planet briefly magnifies light from a more distant star.</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By discovering thousands of exoplanets, scientists will be able to uncover how common smaller, rocky planets like Earth are; understand the demographics of distant worlds; and find out how common or unusual our own solar system is compared to the rest of our galaxy.</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first planets outside the solar system — exoplanets — were discovered in the 1990s. Since then, more than 6,000 exoplanets have been confirmed, and scientists now estimate that most stars have at least one planet orbiting them.</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means there are countless other solar systems waiting to be discovered, and Roman will have the unique ability to find solar system analogs.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Roman will use the transit and microlensing methods to find distant worlds.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More than 250 exoplanets have been discovered using the microlensing technique with ground-based telescopes.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Microlensing is effective at finding large planets; small, rocky planets orbiting close to their host stars; and free-floating exoplanets.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Combined with results from other planet-detecting missions like Kepler and TESS, plus those in the future, Roman will provide a much fuller census of exoplanets, and a better understanding of how unique — or not — our home planet and solar system are in the universe.</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Note: Since Roman’s coronagraph is a technology demonstration, it is not part of any of the surveys.</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NASA’s Goddard Space Flight Center</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Exoplanets: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https://roman.gsfc.nasa.gov/exoplanets.html</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Microlensing: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https://science.nasa.gov/mission/roman-space-telescope/microlensing</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Transit Method: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https://science.nasa.gov/mission/roman-space-telescope/transit-method</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NASA’s Roman Mission Predicted to Find 100,000 Transiting Planets: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https://www.nasa.gov/feature/goddard/2021/nasa-s-roman-mission-predicted-to-find-thousands-of-transiting-planets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NASA’s Tally of Planets Outside Our Solar System Reaches 6,000: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https://www.nasa.gov/universe/exoplanets/nasas-tally-of-planets-outside-our-solar-system-reaches-6000</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NASA’s Roman Mission Will Probe Galaxy’s Core for Hot </a:t>
            </a:r>
            <a:r>
              <a:rPr lang="en-US" sz="1200" kern="100" dirty="0" err="1">
                <a:effectLst/>
                <a:latin typeface="Arial" panose="020B0604020202020204" pitchFamily="34" charset="0"/>
                <a:ea typeface="Aptos" panose="020B0004020202020204" pitchFamily="34" charset="0"/>
                <a:cs typeface="Arial" panose="020B0604020202020204" pitchFamily="34" charset="0"/>
              </a:rPr>
              <a:t>Jupiters</a:t>
            </a:r>
            <a:r>
              <a:rPr lang="en-US" sz="1200" kern="100" dirty="0">
                <a:effectLst/>
                <a:latin typeface="Arial" panose="020B0604020202020204" pitchFamily="34" charset="0"/>
                <a:ea typeface="Aptos" panose="020B0004020202020204" pitchFamily="34" charset="0"/>
                <a:cs typeface="Arial" panose="020B0604020202020204" pitchFamily="34" charset="0"/>
              </a:rPr>
              <a:t>, Brown Dwarfs: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https://www.nasa.gov/missions/roman-space-telescope/nasas-roman-mission-will-probe-galaxys-core-for-hot-jupiters-brown-dwarfs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Unveiling Rogue Planets With NASA’s Roman Space Telescope: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https://www.nasa.gov/missions/roman-space-telescope/unveiling-rogue-planets-with-nasas-roman-space-telescope</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[Website] NASA Exoplanet Archive: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0"/>
              </a:rPr>
              <a:t>https://exoplanetarchive.ipac.caltech.edu</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[Activity Guide] Exoplanet Detectives: A Transit Method Activity: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1"/>
              </a:rPr>
              <a:t>https://universe-of-learning.org/contents/products/exoplanet-detectives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[Program Guide] Finding Exoplanets: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2"/>
              </a:rPr>
              <a:t>https://universe-of-learning.org/contents/products/program-theme-5-finding-exoplanets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[Program Guide] Cosmic Canvas: Exoplanets Program Guide: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3"/>
              </a:rPr>
              <a:t>https://universe-of-learning.org/informal-educators/program-facilitator-guides/cosmic-canvas-exoplanets-program-guide</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4E674D-CCCB-B683-3DE9-E3A4B62A613A}"/>
              </a:ext>
            </a:extLst>
          </p:cNvPr>
          <p:cNvSpPr>
            <a:spLocks noGrp="1"/>
          </p:cNvSpPr>
          <p:nvPr>
            <p:ph type="sldNum" sz="quarter" idx="5"/>
          </p:nvPr>
        </p:nvSpPr>
        <p:spPr/>
        <p:txBody>
          <a:bodyPr/>
          <a:lstStyle/>
          <a:p>
            <a:fld id="{3FD82A15-5316-CA4D-88E5-5ADED07BD175}" type="slidenum">
              <a:rPr lang="en-US" altLang="en-US" smtClean="0"/>
              <a:pPr/>
              <a:t>18</a:t>
            </a:fld>
            <a:endParaRPr lang="en-US" altLang="en-US"/>
          </a:p>
        </p:txBody>
      </p:sp>
    </p:spTree>
    <p:extLst>
      <p:ext uri="{BB962C8B-B14F-4D97-AF65-F5344CB8AC3E}">
        <p14:creationId xmlns:p14="http://schemas.microsoft.com/office/powerpoint/2010/main" val="1549364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66B4F-2297-0C28-EA02-852ED2062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D3F09-4299-4CB8-5FB4-8BB6E82ED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EF1CA1-2A0F-4786-2A8B-B3E66657AC86}"/>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Witnessing More in Our Dynamic Galaxy</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285750" marR="0" lvl="0"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Galactic Bulge Time-Domain Survey will also discover and provide information on other celestial objects within our Milky Way galaxy.</a:t>
            </a:r>
          </a:p>
          <a:p>
            <a:pPr marL="285750" marR="0" lvl="0"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These include small objects in the outskirts of our solar system, objects that change in brightness over time, and stellar life cycles.</a:t>
            </a:r>
          </a:p>
          <a:p>
            <a:pPr marL="285750" marR="0" lvl="0"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Roman’s observations as part of this survey will also include data collection on Sagittarius A*, the black hole in the center of our galaxy.</a:t>
            </a:r>
          </a:p>
          <a:p>
            <a:pPr marL="742950" marR="0" lvl="1" indent="-28575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survey will also allow us to identify transient events, such as isolated black holes via gravitational microlensing, and interacting double stars, also known as interacting binaries.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Examples of stellar-related science include characterizing different stellar populations, improving our knowledge of stellar characteristics, and monitoring how stars move in the sky.</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Astronomers will study oscillations, or patterns of waves within the interiors of stars, to learn more about their properties. This method of study is known as asteroseismology.</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Roman is expected to provide asteroseismology-based characterization of more than 100,000 stars.</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Image:</a:t>
            </a:r>
          </a:p>
          <a:p>
            <a:pPr marL="0" marR="0" lvl="0" indent="0">
              <a:lnSpc>
                <a:spcPct val="115000"/>
              </a:lnSpc>
              <a:spcAft>
                <a:spcPts val="800"/>
              </a:spcAft>
              <a:buFont typeface="Wingdings" pitchFamily="2" charset="2"/>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285750" marR="0" lvl="0"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Infrared-light image of the center of our Milky Way galaxy by NASA's Spitzer Space Telescope.</a:t>
            </a:r>
          </a:p>
          <a:p>
            <a:pPr marL="285750" marR="0" lvl="0" indent="-28575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NASA, JPL-Caltech, Susan </a:t>
            </a:r>
            <a:r>
              <a:rPr lang="en-US" sz="1200" kern="100" dirty="0" err="1">
                <a:effectLst/>
                <a:latin typeface="Arial" panose="020B0604020202020204" pitchFamily="34" charset="0"/>
                <a:ea typeface="Aptos" panose="020B0004020202020204" pitchFamily="34" charset="0"/>
                <a:cs typeface="Arial" panose="020B0604020202020204" pitchFamily="34" charset="0"/>
              </a:rPr>
              <a:t>Stolovy</a:t>
            </a:r>
            <a:r>
              <a:rPr lang="en-US" sz="1200" kern="100" dirty="0">
                <a:effectLst/>
                <a:latin typeface="Arial" panose="020B0604020202020204" pitchFamily="34" charset="0"/>
                <a:ea typeface="Aptos" panose="020B0004020202020204" pitchFamily="34" charset="0"/>
                <a:cs typeface="Arial" panose="020B0604020202020204" pitchFamily="34" charset="0"/>
              </a:rPr>
              <a:t> (SSC/Caltech) et al.</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How NASA’s Roman Space Telescope Will Uncover Lonesome Black Holes: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https://www.nasa.gov/feature/goddard/2021/how-nasa-s-roman-space-telescope-will-uncover-lonesome-black-holes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NASA’s Roman Could Bring New Waves of Information on Galaxy’s Stars: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https://www.nasa.gov/missions/roman-space-telescope/nasas-roman-could-bring-new-waves-of-information-on-galaxys-stars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Why NASA’s Roman Mission Will Study Milky Way’s Flickering Lights: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https://www.nasa.gov/missions/roman-space-telescope/why-nasas-roman-mission-will-study-milky-ways-flickering-lights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313B646-C617-BCB1-F0C3-B1984112CC48}"/>
              </a:ext>
            </a:extLst>
          </p:cNvPr>
          <p:cNvSpPr>
            <a:spLocks noGrp="1"/>
          </p:cNvSpPr>
          <p:nvPr>
            <p:ph type="sldNum" sz="quarter" idx="5"/>
          </p:nvPr>
        </p:nvSpPr>
        <p:spPr/>
        <p:txBody>
          <a:bodyPr/>
          <a:lstStyle/>
          <a:p>
            <a:fld id="{3FD82A15-5316-CA4D-88E5-5ADED07BD175}" type="slidenum">
              <a:rPr lang="en-US" altLang="en-US" smtClean="0"/>
              <a:pPr/>
              <a:t>19</a:t>
            </a:fld>
            <a:endParaRPr lang="en-US" altLang="en-US"/>
          </a:p>
        </p:txBody>
      </p:sp>
    </p:spTree>
    <p:extLst>
      <p:ext uri="{BB962C8B-B14F-4D97-AF65-F5344CB8AC3E}">
        <p14:creationId xmlns:p14="http://schemas.microsoft.com/office/powerpoint/2010/main" val="351750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824FB-4B2A-C350-068A-8F93A369F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52F94-E132-A30C-82BE-45A266EF8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4C068-5C07-5A55-175A-86CE550F7436}"/>
              </a:ext>
            </a:extLst>
          </p:cNvPr>
          <p:cNvSpPr>
            <a:spLocks noGrp="1"/>
          </p:cNvSpPr>
          <p:nvPr>
            <p:ph type="body" idx="1"/>
          </p:nvPr>
        </p:nvSpPr>
        <p:spPr/>
        <p:txBody>
          <a:bodyPr/>
          <a:lstStyle/>
          <a:p>
            <a:pPr marL="0" marR="0" lvl="0" indent="0" algn="l" defTabSz="914400" rtl="0" eaLnBrk="0" fontAlgn="base" latinLnBrk="0" hangingPunct="0">
              <a:lnSpc>
                <a:spcPct val="250000"/>
              </a:lnSpc>
              <a:spcBef>
                <a:spcPct val="30000"/>
              </a:spcBef>
              <a:spcAft>
                <a:spcPct val="0"/>
              </a:spcAft>
              <a:buClrTx/>
              <a:buSzTx/>
              <a:buFontTx/>
              <a:buNone/>
              <a:tabLst/>
              <a:defRPr/>
            </a:pPr>
            <a:r>
              <a:rPr lang="en-US" sz="1600" b="1" kern="1200" dirty="0">
                <a:solidFill>
                  <a:schemeClr val="tx1"/>
                </a:solidFill>
                <a:effectLst/>
                <a:latin typeface="Helvetica" pitchFamily="2" charset="0"/>
                <a:ea typeface="ＭＳ Ｐゴシック" charset="0"/>
                <a:cs typeface="Arial" pitchFamily="34" charset="0"/>
              </a:rPr>
              <a:t>Introduction to the Nancy Grace Roman Space Telescope</a:t>
            </a:r>
            <a:r>
              <a:rPr lang="en-US" sz="1600" b="1" dirty="0">
                <a:effectLst/>
                <a:latin typeface="Helvetica" pitchFamily="2" charset="0"/>
              </a:rPr>
              <a:t> </a:t>
            </a:r>
            <a:endParaRPr lang="en-US" sz="1600" b="1" kern="1200" dirty="0">
              <a:solidFill>
                <a:schemeClr val="tx1"/>
              </a:solidFill>
              <a:effectLst/>
              <a:latin typeface="Helvetica" pitchFamily="2" charset="0"/>
              <a:ea typeface="ＭＳ Ｐゴシック" charset="0"/>
              <a:cs typeface="Arial" pitchFamily="34" charset="0"/>
            </a:endParaRPr>
          </a:p>
          <a:p>
            <a:pPr marL="0" marR="0" lvl="0" indent="0" algn="l" defTabSz="914400" rtl="0" eaLnBrk="0" fontAlgn="base" latinLnBrk="0" hangingPunct="0">
              <a:lnSpc>
                <a:spcPct val="250000"/>
              </a:lnSpc>
              <a:spcBef>
                <a:spcPct val="30000"/>
              </a:spcBef>
              <a:spcAft>
                <a:spcPct val="0"/>
              </a:spcAft>
              <a:buClrTx/>
              <a:buSzTx/>
              <a:buFontTx/>
              <a:buNone/>
              <a:tabLst/>
              <a:defRPr/>
            </a:pPr>
            <a:endParaRPr lang="en-US" sz="1200" b="1" kern="1200" dirty="0">
              <a:solidFill>
                <a:schemeClr val="tx1"/>
              </a:solidFill>
              <a:effectLst/>
              <a:latin typeface="Arial" pitchFamily="34" charset="0"/>
              <a:ea typeface="ＭＳ Ｐゴシック" charset="0"/>
              <a:cs typeface="Arial" pitchFamily="34" charset="0"/>
            </a:endParaRPr>
          </a:p>
          <a:p>
            <a:pPr marL="0" marR="0" lvl="0" indent="0" algn="l" defTabSz="914400" rtl="0" eaLnBrk="0" fontAlgn="base" latinLnBrk="0" hangingPunct="0">
              <a:lnSpc>
                <a:spcPct val="250000"/>
              </a:lnSpc>
              <a:spcBef>
                <a:spcPct val="30000"/>
              </a:spcBef>
              <a:spcAft>
                <a:spcPct val="0"/>
              </a:spcAft>
              <a:buClrTx/>
              <a:buSzTx/>
              <a:buFontTx/>
              <a:buNone/>
              <a:tabLst/>
              <a:defRPr/>
            </a:pPr>
            <a:endParaRPr lang="en-US" sz="1200" b="1" kern="1200" dirty="0">
              <a:solidFill>
                <a:schemeClr val="tx1"/>
              </a:solidFill>
              <a:effectLst/>
              <a:latin typeface="Arial" pitchFamily="34" charset="0"/>
              <a:ea typeface="ＭＳ Ｐゴシック" charset="0"/>
              <a:cs typeface="Arial" pitchFamily="34" charset="0"/>
            </a:endParaRPr>
          </a:p>
          <a:p>
            <a:pPr lvl="0"/>
            <a:r>
              <a:rPr lang="en-US" sz="1600" b="1" kern="1200" dirty="0">
                <a:solidFill>
                  <a:schemeClr val="tx1"/>
                </a:solidFill>
                <a:effectLst/>
                <a:latin typeface="Arial" pitchFamily="34" charset="0"/>
                <a:ea typeface="ＭＳ Ｐゴシック" charset="0"/>
                <a:cs typeface="Arial" pitchFamily="34" charset="0"/>
              </a:rPr>
              <a:t>Key Points:</a:t>
            </a:r>
            <a:br>
              <a:rPr lang="en-US" sz="1600" b="1" kern="1200" dirty="0">
                <a:solidFill>
                  <a:schemeClr val="tx1"/>
                </a:solidFill>
                <a:effectLst/>
                <a:latin typeface="Arial" pitchFamily="34" charset="0"/>
                <a:ea typeface="ＭＳ Ｐゴシック" charset="0"/>
                <a:cs typeface="Arial" pitchFamily="34" charset="0"/>
              </a:rPr>
            </a:br>
            <a:endParaRPr lang="en-US" sz="1600" b="1" kern="1200" dirty="0">
              <a:solidFill>
                <a:schemeClr val="tx1"/>
              </a:solidFill>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The Nancy Grace Roman Space Telescope is NASA's next astrophysics flagship mission.</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The telescope is named after Dr. Nancy Grace Roman, NASA’s first Chief of Astronomy and a pioneer of modern space-based astronomy.</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In a similar spirit to Dr. Roman’s dedication to advancing our understanding of astrophysics, the Roman Space Telescope is intentionally designed and built to answer some of the biggest questions we have about the universe.</a:t>
            </a:r>
            <a:br>
              <a:rPr lang="en-US" sz="1200" kern="1200" dirty="0">
                <a:solidFill>
                  <a:schemeClr val="tx1"/>
                </a:solidFill>
                <a:effectLst/>
                <a:latin typeface="Arial" pitchFamily="34" charset="0"/>
                <a:ea typeface="ＭＳ Ｐゴシック" charset="0"/>
                <a:cs typeface="Arial" pitchFamily="34" charset="0"/>
              </a:rPr>
            </a:br>
            <a:endParaRPr lang="en-US" sz="1200" kern="1200" dirty="0">
              <a:solidFill>
                <a:schemeClr val="tx1"/>
              </a:solidFill>
              <a:effectLst/>
              <a:latin typeface="Arial" pitchFamily="34" charset="0"/>
              <a:ea typeface="ＭＳ Ｐゴシック" charset="0"/>
              <a:cs typeface="Arial" pitchFamily="34" charset="0"/>
            </a:endParaRPr>
          </a:p>
          <a:p>
            <a:pPr lvl="1"/>
            <a:r>
              <a:rPr lang="en-US" sz="1200" b="1" kern="1200" dirty="0">
                <a:solidFill>
                  <a:schemeClr val="tx1"/>
                </a:solidFill>
                <a:effectLst/>
                <a:latin typeface="Arial" pitchFamily="34" charset="0"/>
                <a:ea typeface="ＭＳ Ｐゴシック" charset="0"/>
                <a:cs typeface="Arial" pitchFamily="34" charset="0"/>
              </a:rPr>
              <a:t>Together, we’ll explore:</a:t>
            </a:r>
          </a:p>
          <a:p>
            <a:pPr lvl="2"/>
            <a:r>
              <a:rPr lang="en-US" sz="1200" kern="1200" dirty="0">
                <a:solidFill>
                  <a:schemeClr val="tx1"/>
                </a:solidFill>
                <a:effectLst/>
                <a:latin typeface="Arial" pitchFamily="34" charset="0"/>
                <a:ea typeface="ＭＳ Ｐゴシック" charset="0"/>
                <a:cs typeface="Arial" pitchFamily="34" charset="0"/>
              </a:rPr>
              <a:t>What Roman is, including its unique qualities and capabilities.</a:t>
            </a:r>
          </a:p>
          <a:p>
            <a:pPr lvl="2"/>
            <a:r>
              <a:rPr lang="en-US" sz="1200" kern="1200" dirty="0">
                <a:solidFill>
                  <a:schemeClr val="tx1"/>
                </a:solidFill>
                <a:effectLst/>
                <a:latin typeface="Arial" pitchFamily="34" charset="0"/>
                <a:ea typeface="ＭＳ Ｐゴシック" charset="0"/>
                <a:cs typeface="Arial" pitchFamily="34" charset="0"/>
              </a:rPr>
              <a:t>What we’ll discover about our universe with Roman during its five-year primary mission.</a:t>
            </a:r>
          </a:p>
          <a:p>
            <a:pPr lvl="2"/>
            <a:r>
              <a:rPr lang="en-US" sz="1200" kern="1200" dirty="0">
                <a:solidFill>
                  <a:schemeClr val="tx1"/>
                </a:solidFill>
                <a:effectLst/>
                <a:latin typeface="Arial" pitchFamily="34" charset="0"/>
                <a:ea typeface="ＭＳ Ｐゴシック" charset="0"/>
                <a:cs typeface="Arial" pitchFamily="34" charset="0"/>
              </a:rPr>
              <a:t>Why Roman matters: How this soon-to-launch space telescope fits in the overall picture of astronomy, complements other science missions, and ultimately improves our understanding of the universe and our place in it.</a:t>
            </a:r>
            <a:br>
              <a:rPr lang="en-US" sz="1200" kern="1200" dirty="0">
                <a:solidFill>
                  <a:schemeClr val="tx1"/>
                </a:solidFill>
                <a:effectLst/>
                <a:latin typeface="Arial" pitchFamily="34" charset="0"/>
                <a:ea typeface="ＭＳ Ｐゴシック" charset="0"/>
                <a:cs typeface="Arial" pitchFamily="34" charset="0"/>
              </a:rPr>
            </a:br>
            <a:br>
              <a:rPr lang="en-US" sz="1200" kern="1200" dirty="0">
                <a:solidFill>
                  <a:schemeClr val="tx1"/>
                </a:solidFill>
                <a:effectLst/>
                <a:latin typeface="Arial" pitchFamily="34" charset="0"/>
                <a:ea typeface="ＭＳ Ｐゴシック" charset="0"/>
                <a:cs typeface="Arial" pitchFamily="34" charset="0"/>
              </a:rPr>
            </a:br>
            <a:endParaRPr lang="en-US" sz="1200" kern="1200" dirty="0">
              <a:solidFill>
                <a:schemeClr val="tx1"/>
              </a:solidFill>
              <a:effectLst/>
              <a:latin typeface="Arial" pitchFamily="34" charset="0"/>
              <a:ea typeface="ＭＳ Ｐゴシック" charset="0"/>
              <a:cs typeface="Arial" pitchFamily="34" charset="0"/>
            </a:endParaRPr>
          </a:p>
          <a:p>
            <a:pPr lvl="0"/>
            <a:r>
              <a:rPr lang="en-US" sz="1200" kern="1200" dirty="0">
                <a:solidFill>
                  <a:schemeClr val="tx1"/>
                </a:solidFill>
                <a:effectLst/>
                <a:latin typeface="Arial" pitchFamily="34" charset="0"/>
                <a:ea typeface="ＭＳ Ｐゴシック" charset="0"/>
                <a:cs typeface="Arial" pitchFamily="34" charset="0"/>
              </a:rPr>
              <a:t>Image Credit: STScI</a:t>
            </a:r>
            <a:br>
              <a:rPr lang="en-US" sz="1200" kern="1200" dirty="0">
                <a:solidFill>
                  <a:schemeClr val="tx1"/>
                </a:solidFill>
                <a:effectLst/>
                <a:latin typeface="Arial" pitchFamily="34" charset="0"/>
                <a:ea typeface="ＭＳ Ｐゴシック" charset="0"/>
                <a:cs typeface="Arial" pitchFamily="34" charset="0"/>
              </a:rPr>
            </a:br>
            <a:br>
              <a:rPr lang="en-US" sz="1200" kern="1200" dirty="0">
                <a:solidFill>
                  <a:schemeClr val="tx1"/>
                </a:solidFill>
                <a:effectLst/>
                <a:latin typeface="Arial" pitchFamily="34" charset="0"/>
                <a:ea typeface="ＭＳ Ｐゴシック" charset="0"/>
                <a:cs typeface="Arial" pitchFamily="34" charset="0"/>
              </a:rPr>
            </a:br>
            <a:endParaRPr lang="en-US" sz="1200" kern="1200" dirty="0">
              <a:solidFill>
                <a:schemeClr val="tx1"/>
              </a:solidFill>
              <a:effectLst/>
              <a:latin typeface="Arial" pitchFamily="34" charset="0"/>
              <a:ea typeface="ＭＳ Ｐゴシック" charset="0"/>
              <a:cs typeface="Arial" pitchFamily="34" charset="0"/>
            </a:endParaRPr>
          </a:p>
          <a:p>
            <a:pPr lvl="0"/>
            <a:r>
              <a:rPr lang="en-US" sz="1600" b="1" kern="1200" dirty="0">
                <a:solidFill>
                  <a:schemeClr val="tx1"/>
                </a:solidFill>
                <a:effectLst/>
                <a:latin typeface="Arial" pitchFamily="34" charset="0"/>
                <a:ea typeface="ＭＳ Ｐゴシック" charset="0"/>
                <a:cs typeface="Arial" pitchFamily="34" charset="0"/>
              </a:rPr>
              <a:t>Supportive Resources:</a:t>
            </a:r>
            <a:br>
              <a:rPr lang="en-US" sz="1200" kern="1200" dirty="0">
                <a:solidFill>
                  <a:schemeClr val="tx1"/>
                </a:solidFill>
                <a:effectLst/>
                <a:latin typeface="Arial" pitchFamily="34" charset="0"/>
                <a:ea typeface="ＭＳ Ｐゴシック" charset="0"/>
                <a:cs typeface="Arial" pitchFamily="34" charset="0"/>
              </a:rPr>
            </a:br>
            <a:endParaRPr lang="en-US" sz="1200" kern="1200" dirty="0">
              <a:solidFill>
                <a:schemeClr val="tx1"/>
              </a:solidFill>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[Webpage] NASA’s Universe of Learning Roman Launch Resources: </a:t>
            </a:r>
            <a:r>
              <a:rPr lang="en-US" sz="1200" u="sng" kern="1200" dirty="0">
                <a:solidFill>
                  <a:schemeClr val="tx1"/>
                </a:solidFill>
                <a:effectLst/>
                <a:latin typeface="Arial" pitchFamily="34" charset="0"/>
                <a:ea typeface="ＭＳ Ｐゴシック" charset="0"/>
                <a:cs typeface="Arial" pitchFamily="34" charset="0"/>
                <a:hlinkClick r:id="rId3"/>
              </a:rPr>
              <a:t>https://www.universe-of-learning.org/informal-educators/roman-launch-resources</a:t>
            </a:r>
            <a:endParaRPr lang="en-US" sz="1200" kern="1200" dirty="0">
              <a:solidFill>
                <a:schemeClr val="tx1"/>
              </a:solidFill>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[Webpage] Roman Space Telescope Education and Outreach: </a:t>
            </a:r>
            <a:r>
              <a:rPr lang="en-US" sz="1200" u="sng" kern="1200" dirty="0">
                <a:solidFill>
                  <a:schemeClr val="tx1"/>
                </a:solidFill>
                <a:effectLst/>
                <a:latin typeface="Arial" pitchFamily="34" charset="0"/>
                <a:ea typeface="ＭＳ Ｐゴシック" charset="0"/>
                <a:cs typeface="Arial" pitchFamily="34" charset="0"/>
                <a:hlinkClick r:id="rId4"/>
              </a:rPr>
              <a:t>https://science.nasa.gov/mission/roman-space-telescope/education-and-outreach-materials</a:t>
            </a:r>
            <a:endParaRPr lang="en-US" sz="1200" kern="1200" dirty="0">
              <a:solidFill>
                <a:schemeClr val="tx1"/>
              </a:solidFill>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[Webpage] Roman’s Science Themes: </a:t>
            </a:r>
            <a:r>
              <a:rPr lang="en-US" sz="1200" u="sng" kern="1200" dirty="0">
                <a:solidFill>
                  <a:schemeClr val="tx1"/>
                </a:solidFill>
                <a:effectLst/>
                <a:latin typeface="Arial" pitchFamily="34" charset="0"/>
                <a:ea typeface="ＭＳ Ｐゴシック" charset="0"/>
                <a:cs typeface="Arial" pitchFamily="34" charset="0"/>
                <a:hlinkClick r:id="rId5"/>
              </a:rPr>
              <a:t>https://science.nasa.gov/mission/roman-space-telescope/</a:t>
            </a:r>
            <a:endParaRPr lang="en-US" sz="1200" kern="1200" dirty="0">
              <a:solidFill>
                <a:schemeClr val="tx1"/>
              </a:solidFill>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[Webpage] Roman Visuals Library: </a:t>
            </a:r>
            <a:r>
              <a:rPr lang="en-US" sz="1200" u="sng" kern="1200" dirty="0">
                <a:solidFill>
                  <a:schemeClr val="tx1"/>
                </a:solidFill>
                <a:effectLst/>
                <a:latin typeface="Arial" pitchFamily="34" charset="0"/>
                <a:ea typeface="ＭＳ Ｐゴシック" charset="0"/>
                <a:cs typeface="Arial" pitchFamily="34" charset="0"/>
                <a:hlinkClick r:id="rId6"/>
              </a:rPr>
              <a:t>https://outerspace.stsci.edu/display/SRO/Library+of+Roman+Visuals</a:t>
            </a:r>
            <a:endParaRPr lang="en-US" sz="1200" kern="1200" dirty="0">
              <a:solidFill>
                <a:schemeClr val="tx1"/>
              </a:solidFill>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[Webpage] Roman Scientific Visualization Studio: </a:t>
            </a:r>
            <a:r>
              <a:rPr lang="en-US" sz="1200" u="sng" kern="1200" dirty="0">
                <a:solidFill>
                  <a:schemeClr val="tx1"/>
                </a:solidFill>
                <a:effectLst/>
                <a:latin typeface="Arial" pitchFamily="34" charset="0"/>
                <a:ea typeface="ＭＳ Ｐゴシック" charset="0"/>
                <a:cs typeface="Arial" pitchFamily="34" charset="0"/>
                <a:hlinkClick r:id="rId7"/>
              </a:rPr>
              <a:t>https://svs.gsfc.nasa.gov/gallery/roman</a:t>
            </a:r>
            <a:endParaRPr lang="en-US" sz="1200" kern="1200" dirty="0">
              <a:solidFill>
                <a:schemeClr val="tx1"/>
              </a:solidFill>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[Video] Roman Science Writer’s Workshop: </a:t>
            </a:r>
            <a:r>
              <a:rPr lang="en-US" sz="1200" u="sng" kern="1200" dirty="0">
                <a:solidFill>
                  <a:schemeClr val="tx1"/>
                </a:solidFill>
                <a:effectLst/>
                <a:latin typeface="Arial" pitchFamily="34" charset="0"/>
                <a:ea typeface="ＭＳ Ｐゴシック" charset="0"/>
                <a:cs typeface="Arial" pitchFamily="34" charset="0"/>
                <a:hlinkClick r:id="rId8"/>
              </a:rPr>
              <a:t>https://www.youtube.com/playlist?list=PLm0MBdI3VlBX6CsHwHGbfEUxbD3laKvKr</a:t>
            </a:r>
            <a:endParaRPr lang="en-US" sz="1200" u="sng" kern="1200" dirty="0">
              <a:solidFill>
                <a:schemeClr val="tx1"/>
              </a:solidFill>
              <a:effectLst/>
              <a:latin typeface="Arial" pitchFamily="34" charset="0"/>
              <a:ea typeface="ＭＳ Ｐゴシック" charset="0"/>
              <a:cs typeface="Arial"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u="none" kern="1200" dirty="0">
                <a:solidFill>
                  <a:schemeClr val="tx1"/>
                </a:solidFill>
                <a:effectLst/>
                <a:latin typeface="Arial" pitchFamily="34" charset="0"/>
                <a:ea typeface="ＭＳ Ｐゴシック" charset="0"/>
                <a:cs typeface="Arial" pitchFamily="34" charset="0"/>
              </a:rPr>
              <a:t>[Blog] Roman Blog: </a:t>
            </a:r>
            <a:r>
              <a:rPr lang="en-US" sz="1200" kern="1200" dirty="0">
                <a:solidFill>
                  <a:schemeClr val="tx1"/>
                </a:solidFill>
                <a:effectLst/>
                <a:latin typeface="Arial" pitchFamily="34" charset="0"/>
                <a:ea typeface="ＭＳ Ｐゴシック" charset="0"/>
                <a:cs typeface="Arial" pitchFamily="34" charset="0"/>
                <a:hlinkClick r:id="rId9"/>
              </a:rPr>
              <a:t>https://science.nasa.gov/blogs/roman</a:t>
            </a:r>
            <a:r>
              <a:rPr lang="en-US" sz="1200" kern="1200" dirty="0">
                <a:solidFill>
                  <a:schemeClr val="tx1"/>
                </a:solidFill>
                <a:effectLst/>
                <a:latin typeface="Arial" pitchFamily="34" charset="0"/>
                <a:ea typeface="ＭＳ Ｐゴシック" charset="0"/>
                <a:cs typeface="Arial" pitchFamily="34" charset="0"/>
              </a:rPr>
              <a:t> </a:t>
            </a:r>
            <a:endParaRPr lang="en-US" sz="1200" u="none" kern="1200" dirty="0">
              <a:solidFill>
                <a:schemeClr val="tx1"/>
              </a:solidFill>
              <a:effectLst/>
              <a:latin typeface="Arial" pitchFamily="34" charset="0"/>
              <a:ea typeface="ＭＳ Ｐゴシック" charset="0"/>
              <a:cs typeface="Arial" pitchFamily="34" charset="0"/>
            </a:endParaRPr>
          </a:p>
          <a:p>
            <a:pPr lvl="0"/>
            <a:endParaRPr lang="en-US" sz="1200" kern="1200" dirty="0">
              <a:solidFill>
                <a:schemeClr val="tx1"/>
              </a:solidFill>
              <a:effectLst/>
              <a:latin typeface="Arial" pitchFamily="34" charset="0"/>
              <a:ea typeface="ＭＳ Ｐゴシック" charset="0"/>
              <a:cs typeface="Arial" pitchFamily="34" charset="0"/>
            </a:endParaRPr>
          </a:p>
          <a:p>
            <a:pPr lvl="0"/>
            <a:br>
              <a:rPr lang="en-US" sz="1600" b="1" kern="1200" dirty="0">
                <a:solidFill>
                  <a:schemeClr val="tx1"/>
                </a:solidFill>
                <a:effectLst/>
                <a:latin typeface="Arial" pitchFamily="34" charset="0"/>
                <a:ea typeface="ＭＳ Ｐゴシック" charset="0"/>
                <a:cs typeface="Arial" pitchFamily="34" charset="0"/>
              </a:rPr>
            </a:br>
            <a:r>
              <a:rPr lang="en-US" sz="1600" b="1" kern="1200" dirty="0">
                <a:solidFill>
                  <a:schemeClr val="tx1"/>
                </a:solidFill>
                <a:effectLst/>
                <a:latin typeface="Arial" pitchFamily="34" charset="0"/>
                <a:ea typeface="ＭＳ Ｐゴシック" charset="0"/>
                <a:cs typeface="Arial" pitchFamily="34" charset="0"/>
              </a:rPr>
              <a:t>Roman Partner Institution Websites:</a:t>
            </a:r>
            <a:br>
              <a:rPr lang="en-US" sz="1600" b="1" kern="1200" dirty="0">
                <a:solidFill>
                  <a:schemeClr val="tx1"/>
                </a:solidFill>
                <a:effectLst/>
                <a:latin typeface="Arial" pitchFamily="34" charset="0"/>
                <a:ea typeface="ＭＳ Ｐゴシック" charset="0"/>
                <a:cs typeface="Arial" pitchFamily="34" charset="0"/>
              </a:rPr>
            </a:br>
            <a:endParaRPr lang="en-US" sz="1600" b="1"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Space Telescope Science Institute: </a:t>
            </a:r>
            <a:r>
              <a:rPr lang="en-US" sz="1200" u="sng" kern="1200" dirty="0">
                <a:solidFill>
                  <a:schemeClr val="tx1"/>
                </a:solidFill>
                <a:effectLst/>
                <a:latin typeface="Arial" pitchFamily="34" charset="0"/>
                <a:ea typeface="ＭＳ Ｐゴシック" charset="0"/>
                <a:cs typeface="Arial" pitchFamily="34" charset="0"/>
                <a:hlinkClick r:id="rId10"/>
              </a:rPr>
              <a:t>https://www.stsci.edu/roman</a:t>
            </a:r>
            <a:endParaRPr lang="en-US" sz="1200"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NASA’s Goddard Space Flight Center: </a:t>
            </a:r>
            <a:r>
              <a:rPr lang="en-US" sz="1200" u="sng" kern="1200" dirty="0">
                <a:solidFill>
                  <a:schemeClr val="tx1"/>
                </a:solidFill>
                <a:effectLst/>
                <a:latin typeface="Arial" pitchFamily="34" charset="0"/>
                <a:ea typeface="ＭＳ Ｐゴシック" charset="0"/>
                <a:cs typeface="Arial" pitchFamily="34" charset="0"/>
                <a:hlinkClick r:id="rId11"/>
              </a:rPr>
              <a:t>https://roman.gsfc.nasa.gov</a:t>
            </a:r>
            <a:endParaRPr lang="en-US" sz="1200"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IPAC Caltech </a:t>
            </a:r>
            <a:r>
              <a:rPr lang="en-US" sz="1200" u="sng" kern="1200" dirty="0">
                <a:solidFill>
                  <a:schemeClr val="tx1"/>
                </a:solidFill>
                <a:effectLst/>
                <a:latin typeface="Arial" pitchFamily="34" charset="0"/>
                <a:ea typeface="ＭＳ Ｐゴシック" charset="0"/>
                <a:cs typeface="Arial" pitchFamily="34" charset="0"/>
                <a:hlinkClick r:id="rId12"/>
              </a:rPr>
              <a:t>roman.ipac.caltech.edu</a:t>
            </a:r>
            <a:endParaRPr lang="en-US" sz="1200"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NASA’s Jet Propulsion Laboratory: </a:t>
            </a:r>
            <a:r>
              <a:rPr lang="en-US" sz="1200" u="sng" kern="1200" dirty="0">
                <a:solidFill>
                  <a:schemeClr val="tx1"/>
                </a:solidFill>
                <a:effectLst/>
                <a:latin typeface="Arial" pitchFamily="34" charset="0"/>
                <a:ea typeface="ＭＳ Ｐゴシック" charset="0"/>
                <a:cs typeface="Arial" pitchFamily="34" charset="0"/>
                <a:hlinkClick r:id="rId13"/>
              </a:rPr>
              <a:t>https://www.jpl.nasa.gov/missions/the-nancy-grace-roman-space-telescope</a:t>
            </a:r>
            <a:endParaRPr lang="en-US" sz="1200" kern="1200" dirty="0">
              <a:solidFill>
                <a:schemeClr val="tx1"/>
              </a:solidFill>
              <a:effectLst/>
              <a:latin typeface="Arial" pitchFamily="34" charset="0"/>
              <a:ea typeface="ＭＳ Ｐゴシック" charset="0"/>
              <a:cs typeface="Arial" pitchFamily="34" charset="0"/>
            </a:endParaRPr>
          </a:p>
          <a:p>
            <a:pPr marL="0" marR="0" lvl="0" indent="0" algn="l" defTabSz="914400" rtl="0" eaLnBrk="0" fontAlgn="base" latinLnBrk="0" hangingPunct="0">
              <a:lnSpc>
                <a:spcPct val="250000"/>
              </a:lnSpc>
              <a:spcBef>
                <a:spcPct val="30000"/>
              </a:spcBef>
              <a:spcAft>
                <a:spcPct val="0"/>
              </a:spcAft>
              <a:buClrTx/>
              <a:buSzTx/>
              <a:buFontTx/>
              <a:buNone/>
              <a:tabLst/>
              <a:defRPr/>
            </a:pPr>
            <a:endParaRPr lang="en-US" sz="1200" b="1" kern="1200" dirty="0">
              <a:solidFill>
                <a:schemeClr val="tx1"/>
              </a:solidFill>
              <a:effectLst/>
              <a:latin typeface="Arial" pitchFamily="34" charset="0"/>
              <a:ea typeface="ＭＳ Ｐゴシック" charset="0"/>
              <a:cs typeface="Arial" pitchFamily="34" charset="0"/>
            </a:endParaRPr>
          </a:p>
          <a:p>
            <a:pPr marL="0" marR="0" lvl="0" indent="0" algn="l" defTabSz="914400" rtl="0" eaLnBrk="0" fontAlgn="base" latinLnBrk="0" hangingPunct="0">
              <a:lnSpc>
                <a:spcPct val="250000"/>
              </a:lnSpc>
              <a:spcBef>
                <a:spcPct val="30000"/>
              </a:spcBef>
              <a:spcAft>
                <a:spcPct val="0"/>
              </a:spcAft>
              <a:buClrTx/>
              <a:buSzTx/>
              <a:buFontTx/>
              <a:buNone/>
              <a:tabLst/>
              <a:defRPr/>
            </a:pPr>
            <a:endParaRPr lang="en-US" sz="1200" b="1" kern="1200" dirty="0">
              <a:solidFill>
                <a:schemeClr val="tx1"/>
              </a:solidFill>
              <a:effectLst/>
              <a:latin typeface="Helvetica" pitchFamily="2" charset="0"/>
              <a:ea typeface="ＭＳ Ｐゴシック" charset="0"/>
              <a:cs typeface="Arial" pitchFamily="34" charset="0"/>
            </a:endParaRPr>
          </a:p>
          <a:p>
            <a:pPr marL="0" marR="0" lvl="0" indent="0" algn="l" defTabSz="914400" rtl="0" eaLnBrk="0" fontAlgn="base" latinLnBrk="0" hangingPunct="0">
              <a:lnSpc>
                <a:spcPct val="250000"/>
              </a:lnSpc>
              <a:spcBef>
                <a:spcPct val="30000"/>
              </a:spcBef>
              <a:spcAft>
                <a:spcPct val="0"/>
              </a:spcAft>
              <a:buClrTx/>
              <a:buSzTx/>
              <a:buFontTx/>
              <a:buNone/>
              <a:tabLst/>
              <a:defRPr/>
            </a:pPr>
            <a:endParaRPr lang="en-US" sz="1200" b="1" kern="1200" dirty="0">
              <a:solidFill>
                <a:schemeClr val="tx1"/>
              </a:solidFill>
              <a:effectLst/>
              <a:latin typeface="Helvetica" pitchFamily="2" charset="0"/>
              <a:ea typeface="ＭＳ Ｐゴシック" charset="0"/>
              <a:cs typeface="Arial" pitchFamily="34" charset="0"/>
            </a:endParaRPr>
          </a:p>
          <a:p>
            <a:pPr marL="628650" lvl="1" indent="-171450">
              <a:buFont typeface="Arial" panose="020B0604020202020204" pitchFamily="34" charset="0"/>
              <a:buChar char="•"/>
            </a:pPr>
            <a:endParaRPr lang="en-US" sz="1200" b="1"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endParaRPr lang="en-US" sz="1200" b="1"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endParaRPr lang="en-US" sz="1200" b="1" kern="1200" dirty="0">
              <a:solidFill>
                <a:schemeClr val="tx1"/>
              </a:solidFill>
              <a:effectLst/>
              <a:latin typeface="Arial" pitchFamily="34" charset="0"/>
              <a:ea typeface="ＭＳ Ｐゴシック" charset="0"/>
              <a:cs typeface="Arial" pitchFamily="34" charset="0"/>
            </a:endParaRPr>
          </a:p>
          <a:p>
            <a:pPr marL="457200" lvl="1" indent="0">
              <a:buFontTx/>
              <a:buNone/>
            </a:pPr>
            <a:endParaRPr lang="en-US" sz="1200" b="1" kern="1200" dirty="0">
              <a:solidFill>
                <a:schemeClr val="tx1"/>
              </a:solidFill>
              <a:effectLst/>
              <a:latin typeface="Arial" pitchFamily="34" charset="0"/>
              <a:ea typeface="ＭＳ Ｐゴシック" charset="0"/>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Helvetica" pitchFamily="2" charset="0"/>
              <a:ea typeface="ＭＳ Ｐゴシック" charset="0"/>
              <a:cs typeface="Arial" pitchFamily="34" charset="0"/>
            </a:endParaRPr>
          </a:p>
          <a:p>
            <a:endParaRPr lang="en-US" sz="2800" kern="1200" dirty="0">
              <a:effectLst/>
              <a:latin typeface="Arial" pitchFamily="34" charset="0"/>
              <a:ea typeface="ＭＳ Ｐゴシック" charset="0"/>
              <a:cs typeface="Arial" pitchFamily="34" charset="0"/>
            </a:endParaRPr>
          </a:p>
        </p:txBody>
      </p:sp>
      <p:sp>
        <p:nvSpPr>
          <p:cNvPr id="4" name="Slide Number Placeholder 3">
            <a:extLst>
              <a:ext uri="{FF2B5EF4-FFF2-40B4-BE49-F238E27FC236}">
                <a16:creationId xmlns:a16="http://schemas.microsoft.com/office/drawing/2014/main" id="{1481AB99-1B51-605B-7EEB-71CAD60B9C6A}"/>
              </a:ext>
            </a:extLst>
          </p:cNvPr>
          <p:cNvSpPr>
            <a:spLocks noGrp="1"/>
          </p:cNvSpPr>
          <p:nvPr>
            <p:ph type="sldNum" sz="quarter" idx="5"/>
          </p:nvPr>
        </p:nvSpPr>
        <p:spPr/>
        <p:txBody>
          <a:bodyPr/>
          <a:lstStyle/>
          <a:p>
            <a:fld id="{3FD82A15-5316-CA4D-88E5-5ADED07BD175}" type="slidenum">
              <a:rPr lang="en-US" altLang="en-US" smtClean="0"/>
              <a:pPr/>
              <a:t>2</a:t>
            </a:fld>
            <a:endParaRPr lang="en-US" altLang="en-US"/>
          </a:p>
        </p:txBody>
      </p:sp>
    </p:spTree>
    <p:extLst>
      <p:ext uri="{BB962C8B-B14F-4D97-AF65-F5344CB8AC3E}">
        <p14:creationId xmlns:p14="http://schemas.microsoft.com/office/powerpoint/2010/main" val="594395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9EA10-5D4E-2C36-1F3D-32FC32837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E939D-7F3A-8191-DA74-3189E0EB8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1921B-FF26-C2A7-EA53-A623780B1E2A}"/>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Galactic Plane Survey</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To understand our cosmic home more deeply, Roman will complete the Galactic Plane Survey — seeing beyond the dust to map regions that have been historically obscured. A thin, yellow outline marks the area that will be observed.</a:t>
            </a: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is Roman’s first defined General Astrophysics Survey.</a:t>
            </a: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survey will allow us to see through the dust to study the densest parts of our galaxy to the mysterious far end of the disk, for the first time ever.</a:t>
            </a:r>
          </a:p>
          <a:p>
            <a:pPr marL="742950" marR="0" lvl="1" indent="-28575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 </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Galactic Plane Survey is the first defined General Astrophysics Survey. It is </a:t>
            </a:r>
            <a:r>
              <a:rPr lang="en-US" sz="1200" u="sng" kern="100" dirty="0">
                <a:effectLst/>
                <a:latin typeface="Arial" panose="020B0604020202020204" pitchFamily="34" charset="0"/>
                <a:ea typeface="Aptos" panose="020B0004020202020204" pitchFamily="34" charset="0"/>
                <a:cs typeface="Arial" panose="020B0604020202020204" pitchFamily="34" charset="0"/>
              </a:rPr>
              <a:t>not </a:t>
            </a:r>
            <a:r>
              <a:rPr lang="en-US" sz="1200" kern="100" dirty="0">
                <a:effectLst/>
                <a:latin typeface="Arial" panose="020B0604020202020204" pitchFamily="34" charset="0"/>
                <a:ea typeface="Aptos" panose="020B0004020202020204" pitchFamily="34" charset="0"/>
                <a:cs typeface="Arial" panose="020B0604020202020204" pitchFamily="34" charset="0"/>
              </a:rPr>
              <a:t>one of the three Core Community Surveys. Members of the astronomy community will be able to submit proposals for General Astrophysics Surveys throughout Roman’s primary mission.</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Definition:</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Galactic Plane: The flat region where most of a disk-shaped galaxy’s mass — including its stars, gas, and dust — is located.</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Time Domain: This branch of astronomy studies how cosmic objects change over time.</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Spectroscopy: A type of data collection method that splits the light into a rainbow, providing even more details about an object than an image can alone.</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Technical Information (Optional):</a:t>
            </a:r>
          </a:p>
          <a:p>
            <a:pPr marL="0" marR="0" lvl="0" indent="0">
              <a:lnSpc>
                <a:spcPct val="115000"/>
              </a:lnSpc>
              <a:spcAft>
                <a:spcPts val="800"/>
              </a:spcAft>
              <a:buFont typeface="Wingdings" pitchFamily="2" charset="2"/>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Survey duration: 29 days altogether during the first two years of Roman’s five-year primary mission</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Coverage: 691 square degrees, or about 3,455 full moons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Frequency: While most of the study area will be surveyed just once, a few select regions covering a total of 19 square degrees, equivalent to about 95 full moons, will be observed repeatedly.</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survey will feature three different aspects: a wide view of the galactic plane and bulge, a time-domain component, and deep observations and spectroscopy.</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Image:</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all-sky map shows the area to be covered by Roman’s Galactic Plane Survey. The survey is represented in yellow and appears as a long, thin, stepped outline that traces a thin region at the center.</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Background: M. Troxel and Caltech-IPAC/R. Hurt; Graphic: J. Olmsted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Nancy Grace Roman Space Telescope: Capturing Our Cosmic Home: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https://www.youtube.com/watch?v=gVPyadHvYK0</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Galactic Plane Survey Technical Information: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https://roman-docs.stsci.edu/roman-community-defined-surveys/galactic-plane-survey</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NASA’s Roman Team Selects Survey to Map Our Galaxy’s Far Side: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https://www.nasa.gov/missions/roman-space-telescope/nasas-roman-team-selects-survey-to-map-our-galaxys-far-side</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Spectroscopy, Explained: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https://svs.gsfc.nasa.gov/12956</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[Science Explainer] Spectroscopy 101: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https://science.nasa.gov/mission/webb/science-overview/science-explainers/spectroscopy-101-introduction</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9293FE3-212C-1563-6CB8-15D678191362}"/>
              </a:ext>
            </a:extLst>
          </p:cNvPr>
          <p:cNvSpPr>
            <a:spLocks noGrp="1"/>
          </p:cNvSpPr>
          <p:nvPr>
            <p:ph type="sldNum" sz="quarter" idx="5"/>
          </p:nvPr>
        </p:nvSpPr>
        <p:spPr/>
        <p:txBody>
          <a:bodyPr/>
          <a:lstStyle/>
          <a:p>
            <a:fld id="{3FD82A15-5316-CA4D-88E5-5ADED07BD175}" type="slidenum">
              <a:rPr lang="en-US" altLang="en-US" smtClean="0"/>
              <a:pPr/>
              <a:t>20</a:t>
            </a:fld>
            <a:endParaRPr lang="en-US" altLang="en-US"/>
          </a:p>
        </p:txBody>
      </p:sp>
    </p:spTree>
    <p:extLst>
      <p:ext uri="{BB962C8B-B14F-4D97-AF65-F5344CB8AC3E}">
        <p14:creationId xmlns:p14="http://schemas.microsoft.com/office/powerpoint/2010/main" val="4205139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BDD77-ACFD-A047-3702-EA950C579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21371-D3A2-BEA0-8B10-521E82C52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51E66-DB05-A479-295B-03F077908ADA}"/>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Our Milky Way Galaxy</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Roman will observe billions of stars within our Milky Way galaxy, including large swaths of stars deep inside the dusty regions that were inaccessible to us before.</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Astronomers will track the exact locations of more than 20 billion stars, taking note of their movement over time, and trace back how our Milky Way galaxy formed and how it has changed over time.</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Image:</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image shows an edge-on view of the Milky Way galaxy. The outlined area represents the total region Roman will observe as part of its Galactic Plane Survey. The survey will be conducted over the course of Roman’s first two years, taking 29 days altogether.</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Axel Mellinger</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How NASA’s Roman Mission Will Unveil Our Home Galaxy Using Cosmic Dust: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https://www.nasa.gov/missions/roman-space-telescope/how-nasas-roman-mission-will-unveil-our-home-galaxy-using-cosmic-dust</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785C2EA-C970-765D-F6DA-8C606118EFEF}"/>
              </a:ext>
            </a:extLst>
          </p:cNvPr>
          <p:cNvSpPr>
            <a:spLocks noGrp="1"/>
          </p:cNvSpPr>
          <p:nvPr>
            <p:ph type="sldNum" sz="quarter" idx="5"/>
          </p:nvPr>
        </p:nvSpPr>
        <p:spPr/>
        <p:txBody>
          <a:bodyPr/>
          <a:lstStyle/>
          <a:p>
            <a:fld id="{3FD82A15-5316-CA4D-88E5-5ADED07BD175}" type="slidenum">
              <a:rPr lang="en-US" altLang="en-US" smtClean="0"/>
              <a:pPr/>
              <a:t>21</a:t>
            </a:fld>
            <a:endParaRPr lang="en-US" altLang="en-US"/>
          </a:p>
        </p:txBody>
      </p:sp>
    </p:spTree>
    <p:extLst>
      <p:ext uri="{BB962C8B-B14F-4D97-AF65-F5344CB8AC3E}">
        <p14:creationId xmlns:p14="http://schemas.microsoft.com/office/powerpoint/2010/main" val="1889127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C433D-3F3D-8C5B-24E8-A52F6C129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B4D98-5BBA-73FB-7C5F-7D034A7CC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A537C-FC59-E743-6D16-312F6FC4296D}"/>
              </a:ext>
            </a:extLst>
          </p:cNvPr>
          <p:cNvSpPr>
            <a:spLocks noGrp="1"/>
          </p:cNvSpPr>
          <p:nvPr>
            <p:ph type="body" idx="1"/>
          </p:nvPr>
        </p:nvSpPr>
        <p:spPr/>
        <p:txBody>
          <a:bodyPr/>
          <a:lstStyle/>
          <a:p>
            <a:r>
              <a:rPr lang="en-US" sz="1600" b="1" kern="1200" dirty="0">
                <a:solidFill>
                  <a:schemeClr val="tx1"/>
                </a:solidFill>
                <a:effectLst/>
                <a:latin typeface="Arial" pitchFamily="34" charset="0"/>
                <a:ea typeface="ＭＳ Ｐゴシック" charset="0"/>
                <a:cs typeface="Arial" pitchFamily="34" charset="0"/>
              </a:rPr>
              <a:t>Big Data</a:t>
            </a:r>
          </a:p>
          <a:p>
            <a:endParaRPr lang="en-US" sz="1200" kern="1200" dirty="0">
              <a:solidFill>
                <a:schemeClr val="tx1"/>
              </a:solidFill>
              <a:effectLst/>
              <a:latin typeface="Arial" pitchFamily="34" charset="0"/>
              <a:ea typeface="ＭＳ Ｐゴシック" charset="0"/>
              <a:cs typeface="Arial" pitchFamily="34" charset="0"/>
            </a:endParaRPr>
          </a:p>
          <a:p>
            <a:pPr lvl="0"/>
            <a:endParaRPr lang="en-US" sz="1600" kern="1200" dirty="0">
              <a:solidFill>
                <a:schemeClr val="tx1"/>
              </a:solidFill>
              <a:effectLst/>
              <a:latin typeface="Arial" pitchFamily="34" charset="0"/>
              <a:ea typeface="ＭＳ Ｐゴシック" charset="0"/>
              <a:cs typeface="Arial" pitchFamily="34" charset="0"/>
            </a:endParaRPr>
          </a:p>
          <a:p>
            <a:pPr lvl="0"/>
            <a:r>
              <a:rPr lang="en-US" sz="1600" b="1" kern="1200" dirty="0">
                <a:solidFill>
                  <a:schemeClr val="tx1"/>
                </a:solidFill>
                <a:effectLst/>
                <a:latin typeface="Arial" pitchFamily="34" charset="0"/>
                <a:ea typeface="ＭＳ Ｐゴシック" charset="0"/>
                <a:cs typeface="Arial" pitchFamily="34" charset="0"/>
              </a:rPr>
              <a:t>Key Point:</a:t>
            </a:r>
          </a:p>
          <a:p>
            <a:pPr lvl="0"/>
            <a:endParaRPr lang="en-US" sz="1600" kern="1200" dirty="0">
              <a:solidFill>
                <a:schemeClr val="tx1"/>
              </a:solidFill>
              <a:effectLst/>
              <a:latin typeface="Arial" pitchFamily="34" charset="0"/>
              <a:ea typeface="ＭＳ Ｐゴシック" charset="0"/>
              <a:cs typeface="Arial" pitchFamily="34" charset="0"/>
            </a:endParaRPr>
          </a:p>
          <a:p>
            <a:pPr lvl="0"/>
            <a:r>
              <a:rPr lang="en-US" sz="1200" kern="1200" dirty="0">
                <a:solidFill>
                  <a:schemeClr val="tx1"/>
                </a:solidFill>
                <a:effectLst/>
                <a:latin typeface="Arial" pitchFamily="34" charset="0"/>
                <a:ea typeface="ＭＳ Ｐゴシック" charset="0"/>
                <a:cs typeface="Arial" pitchFamily="34" charset="0"/>
              </a:rPr>
              <a:t>Roman’s surveys create huge datasets because answering big questions and investigating foundational mysteries requires seeing patterns — and deviations from them — at scale.</a:t>
            </a:r>
          </a:p>
          <a:p>
            <a:pPr lvl="0"/>
            <a:endParaRPr lang="en-US" sz="1200" kern="1200" dirty="0">
              <a:solidFill>
                <a:schemeClr val="tx1"/>
              </a:solidFill>
              <a:effectLst/>
              <a:latin typeface="Arial" pitchFamily="34" charset="0"/>
              <a:ea typeface="ＭＳ Ｐゴシック" charset="0"/>
              <a:cs typeface="Arial" pitchFamily="34" charset="0"/>
            </a:endParaRPr>
          </a:p>
          <a:p>
            <a:pPr lvl="0"/>
            <a:r>
              <a:rPr lang="en-US" sz="1200" kern="1200" dirty="0">
                <a:solidFill>
                  <a:schemeClr val="tx1"/>
                </a:solidFill>
                <a:effectLst/>
                <a:latin typeface="Arial" pitchFamily="34" charset="0"/>
                <a:ea typeface="ＭＳ Ｐゴシック" charset="0"/>
                <a:cs typeface="Arial" pitchFamily="34" charset="0"/>
              </a:rPr>
              <a:t>Image Credit: Background: M. Troxel and Caltech-IPAC/R. Hurt; Graphic: J. Kang (STScI)</a:t>
            </a:r>
          </a:p>
          <a:p>
            <a:endParaRPr lang="en-US" sz="2800" dirty="0">
              <a:latin typeface="Helvetica" pitchFamily="2" charset="0"/>
            </a:endParaRPr>
          </a:p>
        </p:txBody>
      </p:sp>
      <p:sp>
        <p:nvSpPr>
          <p:cNvPr id="4" name="Slide Number Placeholder 3">
            <a:extLst>
              <a:ext uri="{FF2B5EF4-FFF2-40B4-BE49-F238E27FC236}">
                <a16:creationId xmlns:a16="http://schemas.microsoft.com/office/drawing/2014/main" id="{27396063-BE44-FB27-DFDF-1C5C3280446C}"/>
              </a:ext>
            </a:extLst>
          </p:cNvPr>
          <p:cNvSpPr>
            <a:spLocks noGrp="1"/>
          </p:cNvSpPr>
          <p:nvPr>
            <p:ph type="sldNum" sz="quarter" idx="5"/>
          </p:nvPr>
        </p:nvSpPr>
        <p:spPr/>
        <p:txBody>
          <a:bodyPr/>
          <a:lstStyle/>
          <a:p>
            <a:fld id="{3FD82A15-5316-CA4D-88E5-5ADED07BD175}" type="slidenum">
              <a:rPr lang="en-US" altLang="en-US" smtClean="0"/>
              <a:pPr/>
              <a:t>22</a:t>
            </a:fld>
            <a:endParaRPr lang="en-US" altLang="en-US"/>
          </a:p>
        </p:txBody>
      </p:sp>
    </p:spTree>
    <p:extLst>
      <p:ext uri="{BB962C8B-B14F-4D97-AF65-F5344CB8AC3E}">
        <p14:creationId xmlns:p14="http://schemas.microsoft.com/office/powerpoint/2010/main" val="583942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77A02-9A49-ADAD-1011-93DE70F4F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2AF7D-1F65-A597-60EC-DBC3193283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9D6311-EC27-54A2-3389-E2D918199AF0}"/>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Data Comparison</a:t>
            </a:r>
          </a:p>
          <a:p>
            <a:pPr marL="0" marR="0">
              <a:lnSpc>
                <a:spcPct val="115000"/>
              </a:lnSpc>
              <a:spcAft>
                <a:spcPts val="800"/>
              </a:spcAft>
              <a:buNone/>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What do we mean when we say that Roman’s large-scale surveys will provide us with lots of information about the cosmos? Can we quantify the amount of information?</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illustration compares Roman’s expected data volume at the end of its five-year primary mission to the amount of data Hubble collected during its first thirty years.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After its five-year primary mission, Roman will have collected 20,000 terabytes of data. This is the same amount of data as 10,000,000 HD movies.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is 100 times the amount of data that Hubble collected in its first 30 years. The first 30 years of Hubble data totaled 172 terabytes. </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Or another way of looking at it: In just one month, Roman will generate approximately twice the data volume produced by Hubble during its first 30 years.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With this amount of expected data, we can’t help but think about the richness of Roman’s observations: the sheer number of cosmic objects it will detect, the unfolding events that we’ll witness, and the underlying structure and patterns that make up our universe.</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Image: </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Infographic comparing Hubble and Roman data volume in both text and visuals. A hard drive depicted as a blue square represents Hubble’s data archive from its first thirty years. By the end of its five-year primary mission, Roman is expected to collect a total of 20,000 terabytes of data. To represent this amount, there is a total of nine stacks of hard drives. Eight of the stacks contain 13 hard drives each, and the leftmost stack contains 12 hard drives, for a total of 116 blue squares.</a:t>
            </a:r>
          </a:p>
          <a:p>
            <a:pPr marL="742950" marR="0" lvl="1" indent="-28575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Background: M. Troxel and Caltech-IPAC/R. Hurt; Graphic: J. Kang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One (1) terabyte = 1,024 GB, or: 200,000 5-minute songs; 310,000 pictures; or 500 hours of movies. Via: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https://www.howtogeek.com/353116/how-big-are-gigabytes-terabytes-and-petabytes</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Where can we find terabytes on Earth? A typical internal hard disk drive may hold two terabytes of data, whereas some servers and high-end workstations that contain multiple hard drives may have a total storage capacity of over 10 terabytes. Source: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https://www.geeksforgeeks.org/understanding-file-sizes-bytes-kb-mb-gb-tb-pb-eb-zb-yb</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[Newsletter Article] Roman: Delivering Data That Unlocks Discovery: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https://www.stsci.edu/contents/newsletters/2026-volume-43-issue-01/roman-delivering-data-that-unlocks-discovery</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[Newsletter Article] Preparing for Roman as a Big Data Survey Mission: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https://www.stsci.edu/contents/newsletters/2024-volume-41-issue-02/preparing-for-roman-as-a-big-data-survey-mission</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[Graphic] The Roman Space Telescope’s Immense Data Volume: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https://svs.gsfc.nasa.gov/13667</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742950" marR="0" lvl="1" indent="-28575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Announcing the Opening of the Roman Research Nexus: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https://science.nasa.gov/astrophysics/programs/cosmic-origins/community/announcing-the-opening-of-the-roman-research-nexus</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E96EFBC-C590-356A-9F40-CD25910AF2FB}"/>
              </a:ext>
            </a:extLst>
          </p:cNvPr>
          <p:cNvSpPr>
            <a:spLocks noGrp="1"/>
          </p:cNvSpPr>
          <p:nvPr>
            <p:ph type="sldNum" sz="quarter" idx="5"/>
          </p:nvPr>
        </p:nvSpPr>
        <p:spPr/>
        <p:txBody>
          <a:bodyPr/>
          <a:lstStyle/>
          <a:p>
            <a:fld id="{3FD82A15-5316-CA4D-88E5-5ADED07BD175}" type="slidenum">
              <a:rPr lang="en-US" altLang="en-US" smtClean="0"/>
              <a:pPr/>
              <a:t>23</a:t>
            </a:fld>
            <a:endParaRPr lang="en-US" altLang="en-US"/>
          </a:p>
        </p:txBody>
      </p:sp>
    </p:spTree>
    <p:extLst>
      <p:ext uri="{BB962C8B-B14F-4D97-AF65-F5344CB8AC3E}">
        <p14:creationId xmlns:p14="http://schemas.microsoft.com/office/powerpoint/2010/main" val="3795943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0AFE-D34C-B66A-B346-054CC4FA6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DAE6D-9D1A-58D3-78FF-0DF9802F7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E965CC-CD4E-A894-FC12-726B7041CD0A}"/>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Roman Research Nexus</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All of Roman’s data will be open access and immediately available to the scientific community.</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Instead of downloading massive datasets, scientists will be able to work in the cloud where the data already lives.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Researchers around the world will be able to access, explore, and analyze Roman’s data. This innovative, virtual environment will also promote real-time collaboration among research team members.</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There will be no waiting period to access the Roman data. It will be available to all.</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To support data analysis, the mission will release ready-to-use science products, such as catalogs, calibrated images, mosaics, and spectra.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Roman Research Nexus is an evolving environment. Resources and tools will be created to help support researchers as they sift through the Roman data.</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These assets will make it easier to access and analyze huge datasets.</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Background: M. Troxel and Caltech-IPAC/R. Hurt; Graphic: J. Kang and A. James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Announcing the Opening of the Roman Research Nexus: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https://science.nasa.gov/astrophysics/programs/cosmic-origins/community/announcing-the-opening-of-the-roman-research-nexus</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Article] Roman Space Telescope Science Platform Will Open New Frontiers in Space Science: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https://www.stsci.edu/contents/news-releases/2026/news-2026-401</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[Newsletter Article] Join the Roman Research Nexus: Plug into a Full Suite of Resources and Simulated Data: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https://www.stsci.edu/contents/newsletters/2026-volume-43-issue-01/join-the-roman-research-nexus-plug-into-a-full-suite-of-resources-and-simulated-data</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90AC4CF-1ABC-26DB-C4E4-51C3C847EEDA}"/>
              </a:ext>
            </a:extLst>
          </p:cNvPr>
          <p:cNvSpPr>
            <a:spLocks noGrp="1"/>
          </p:cNvSpPr>
          <p:nvPr>
            <p:ph type="sldNum" sz="quarter" idx="5"/>
          </p:nvPr>
        </p:nvSpPr>
        <p:spPr/>
        <p:txBody>
          <a:bodyPr/>
          <a:lstStyle/>
          <a:p>
            <a:fld id="{3FD82A15-5316-CA4D-88E5-5ADED07BD175}" type="slidenum">
              <a:rPr lang="en-US" altLang="en-US" smtClean="0"/>
              <a:pPr/>
              <a:t>24</a:t>
            </a:fld>
            <a:endParaRPr lang="en-US" altLang="en-US"/>
          </a:p>
        </p:txBody>
      </p:sp>
    </p:spTree>
    <p:extLst>
      <p:ext uri="{BB962C8B-B14F-4D97-AF65-F5344CB8AC3E}">
        <p14:creationId xmlns:p14="http://schemas.microsoft.com/office/powerpoint/2010/main" val="4111721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4A1F1-F5D3-23EB-4BA8-01D276953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A1BF7-13A2-3442-4D83-7DB7995D7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C883CB-DD73-DB65-728B-3CAF9CEE12B0}"/>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Collaboration</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Roman is part of a larger astronomy ecosystem.</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As a survey telescope, Roman will image and study broad swaths of our universe to discover unique objects and patterns that space- and ground-based observatories can follow up on to study in greater detail, helping build a more comprehensive picture of the universe.</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Think: NASA’s Hubble and Webb space telescopes, ESA’s Euclid mission, and the Vera C. Rubin Observatory.</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Even when missions are not observing the same patch of sky or astronomical target at the same time, telescope archival data will always be able to be cross-referenced.</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Areas where the telescopes overlap on wavelength sensitivity allow them to support and follow up on each other’s observations.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Roman takes the broad view, encompassing a lot of data, while telescopes like Hubble and Webb can take a more focused view on specific objects.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Roman isn’t just doing Hubble and Webb science faster, it’s doing fundamentally different science that could not be done with either of the other observatories. Together the three missions will complement each other, giving us a more complete picture of the cosmos and advancing our understanding of the universe.</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ESA’s Euclid mission, which can observe even larger areas of the sky with less sensitivity, provides an opportunity for collaboration. Roman and Euclid will work together to make 3D maps of the universe and answer fundamental questions about its history and structure. </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Finding synergies between missions means that the data will be richer, and we can observe our universe more powerfully.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Most astrophysics missions have scientific value far beyond the years they actively observe and collect data. All data collected by these (and many other) missions are archived in the Barbara A. Mikulski Archive for Space Telescopes (MAST) and are available for future astronomers to reference and compare with new observations. </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For example, observations taken by Roman in 2030 could be compared with Hubble’s observations from 1995, and new discoveries could be made using both the new and archived data.</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NASA,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0" marR="0" lvl="0" indent="0">
              <a:lnSpc>
                <a:spcPct val="115000"/>
              </a:lnSpc>
              <a:spcAft>
                <a:spcPts val="800"/>
              </a:spcAft>
              <a:buFont typeface="Wingdings" pitchFamily="2" charset="2"/>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NASA’s Roman and ESA’s Euclid Will Team Up To Investigate Dark Energy: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https://www.nasa.gov/missions/roman-space-telescope/nasas-roman-and-esas-euclid-will-team-up-to-investigate-dark-energy</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Roman and Webb: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https://science.nasa.gov/roman-and-webb</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Roman and Hubble: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https://science.nasa.gov/roman-and-hubble</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3E44EE-0024-2F72-F1D3-D49AAE1B6510}"/>
              </a:ext>
            </a:extLst>
          </p:cNvPr>
          <p:cNvSpPr>
            <a:spLocks noGrp="1"/>
          </p:cNvSpPr>
          <p:nvPr>
            <p:ph type="sldNum" sz="quarter" idx="5"/>
          </p:nvPr>
        </p:nvSpPr>
        <p:spPr/>
        <p:txBody>
          <a:bodyPr/>
          <a:lstStyle/>
          <a:p>
            <a:fld id="{3FD82A15-5316-CA4D-88E5-5ADED07BD175}" type="slidenum">
              <a:rPr lang="en-US" altLang="en-US" smtClean="0"/>
              <a:pPr/>
              <a:t>25</a:t>
            </a:fld>
            <a:endParaRPr lang="en-US" altLang="en-US"/>
          </a:p>
        </p:txBody>
      </p:sp>
    </p:spTree>
    <p:extLst>
      <p:ext uri="{BB962C8B-B14F-4D97-AF65-F5344CB8AC3E}">
        <p14:creationId xmlns:p14="http://schemas.microsoft.com/office/powerpoint/2010/main" val="484317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15706-5318-8799-EF08-765B3B6AD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4910B-B75A-C7E0-6B04-5B8D7CF62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EAF52-AF4E-9A38-35D3-39A43D51F39A}"/>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Looking Ahead with Roman</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So what happens next, and when do we see Roman’s first discoveries?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Roman is ahead of schedule. The telescope is slated to launch August 30, 2026.</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To make these observations possible, Roman will be orbiting the second Sun-Earth Lagrange point (L2).</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After launch, there will be a three-month commissioning period during which the telescope and its tools will be tested and calibrated.</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At the end of its three-month commissioning period, Roman will complete its initial images, known as its First Look Observations.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Imagine the discoveries that Roman will reveal! </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When it lifts off from the Kennedy Space Center, Roman will travel approximately 930,000 miles (1.5 million kilometers) away from Earth.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telescope’s destination will be a quasi-halo orbit around the second Sun-Earth Lagrange point (L2). </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L2 is one of five places in space where objects can stay aligned with Earth and the Sun, and keep steady without much manual assistance.</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L2 may sound familiar because of the James Webb Space Telescope, which also orbits around L2.</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J. Kang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gn="l" defTabSz="914400" rtl="0" eaLnBrk="0" fontAlgn="base" latinLnBrk="0" hangingPunct="0">
              <a:lnSpc>
                <a:spcPct val="115000"/>
              </a:lnSpc>
              <a:spcBef>
                <a:spcPct val="30000"/>
              </a:spcBef>
              <a:spcAft>
                <a:spcPts val="800"/>
              </a:spcAft>
              <a:buClrTx/>
              <a:buSzTx/>
              <a:buFont typeface="Symbol" pitchFamily="2" charset="2"/>
              <a:buChar char=""/>
              <a:tabLst/>
              <a:defRPr/>
            </a:pPr>
            <a:r>
              <a:rPr lang="en-US" sz="1200" kern="100" dirty="0">
                <a:effectLst/>
                <a:latin typeface="Arial" panose="020B0604020202020204" pitchFamily="34" charset="0"/>
                <a:ea typeface="Aptos" panose="020B0004020202020204" pitchFamily="34" charset="0"/>
                <a:cs typeface="Arial" panose="020B0604020202020204" pitchFamily="34" charset="0"/>
              </a:rPr>
              <a:t>[Blog] Roman Blog: </a:t>
            </a:r>
            <a:r>
              <a:rPr lang="en-US" sz="1200" kern="1200" dirty="0">
                <a:solidFill>
                  <a:schemeClr val="tx1"/>
                </a:solidFill>
                <a:effectLst/>
                <a:latin typeface="Arial" pitchFamily="34" charset="0"/>
                <a:ea typeface="ＭＳ Ｐゴシック" charset="0"/>
                <a:cs typeface="Arial" pitchFamily="34" charset="0"/>
                <a:hlinkClick r:id="rId3"/>
              </a:rPr>
              <a:t>https://science.nasa.gov/blogs/roman</a:t>
            </a:r>
            <a:r>
              <a:rPr lang="en-US" sz="1200" kern="1200" dirty="0">
                <a:solidFill>
                  <a:schemeClr val="tx1"/>
                </a:solidFill>
                <a:effectLst/>
                <a:latin typeface="Arial" pitchFamily="34" charset="0"/>
                <a:ea typeface="ＭＳ Ｐゴシック" charset="0"/>
                <a:cs typeface="Arial" pitchFamily="34" charset="0"/>
              </a:rPr>
              <a:t> </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What are Lagrange Points: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https://solarsystem.nasa.gov/faq/88/what-are-lagrange-points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NASA Completes Nancy Grace Roman Space Telescope Construction: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https://www.nasa.gov/missions/roman-space-telescope/nasa-completes-nancy-grace-roman-space-telescope-construction</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History of the Roman Mission: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https://science.nasa.gov/mission/roman-space-telescope/timeline</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Roman Launch Resources: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https://www.universe-of-learning.org/informal-educators/roman-launch-resources</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BA380F8-0F7D-C807-B672-95DEBB0E9B69}"/>
              </a:ext>
            </a:extLst>
          </p:cNvPr>
          <p:cNvSpPr>
            <a:spLocks noGrp="1"/>
          </p:cNvSpPr>
          <p:nvPr>
            <p:ph type="sldNum" sz="quarter" idx="5"/>
          </p:nvPr>
        </p:nvSpPr>
        <p:spPr/>
        <p:txBody>
          <a:bodyPr/>
          <a:lstStyle/>
          <a:p>
            <a:fld id="{3FD82A15-5316-CA4D-88E5-5ADED07BD175}" type="slidenum">
              <a:rPr lang="en-US" altLang="en-US" smtClean="0"/>
              <a:pPr/>
              <a:t>26</a:t>
            </a:fld>
            <a:endParaRPr lang="en-US" altLang="en-US"/>
          </a:p>
        </p:txBody>
      </p:sp>
    </p:spTree>
    <p:extLst>
      <p:ext uri="{BB962C8B-B14F-4D97-AF65-F5344CB8AC3E}">
        <p14:creationId xmlns:p14="http://schemas.microsoft.com/office/powerpoint/2010/main" val="334103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EA18B-A073-D724-D598-82F3CBB4E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F8B35-4B07-7470-FD5F-A0A457959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DEAF5-6E97-E363-BC4C-A55BABA7CED2}"/>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How to Get Involved</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Wingdings" pitchFamily="2" charset="2"/>
              <a:buChar char=""/>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Roman is not just a mission that people will watch, it is a mission that people participate in, support, follow, and learn from.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means you are part of the Roman story too.</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To get involved, you can stay up to date on Roman-related news, attend Roman-related events, or explore hands-on activities that connect to Roman science.</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By attending this presentation, you have already engaged with the Roman mission and are part of the exciting Roman story that is still being written. But there are other ways that you can get involved.</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You can stay up to date with the Roman mission through social media and news pieces, find or create a community event that connects you to other enthusiasts and the Roman mission, or explore resources to learn more about the ins and outs of Roman’s science areas and goals. </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J. Kang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Roman Launch Resources: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https://www.universe-of-learning.org/informal-educators/roman-launch-resources</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Roman Social Media Accounts: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https://science.nasa.gov/mission/roman-space-telescope/roman-social-media</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Roman News Releases: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https://www.stsci.edu/roman/news-and-events/press</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Roman: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https://science.nasa.gov/mission/roman-space-telescope</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6370CC6-F8DC-0A1F-5F54-CE10282DD625}"/>
              </a:ext>
            </a:extLst>
          </p:cNvPr>
          <p:cNvSpPr>
            <a:spLocks noGrp="1"/>
          </p:cNvSpPr>
          <p:nvPr>
            <p:ph type="sldNum" sz="quarter" idx="5"/>
          </p:nvPr>
        </p:nvSpPr>
        <p:spPr/>
        <p:txBody>
          <a:bodyPr/>
          <a:lstStyle/>
          <a:p>
            <a:fld id="{3FD82A15-5316-CA4D-88E5-5ADED07BD175}" type="slidenum">
              <a:rPr lang="en-US" altLang="en-US" smtClean="0"/>
              <a:pPr/>
              <a:t>27</a:t>
            </a:fld>
            <a:endParaRPr lang="en-US" altLang="en-US"/>
          </a:p>
        </p:txBody>
      </p:sp>
    </p:spTree>
    <p:extLst>
      <p:ext uri="{BB962C8B-B14F-4D97-AF65-F5344CB8AC3E}">
        <p14:creationId xmlns:p14="http://schemas.microsoft.com/office/powerpoint/2010/main" val="2281704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45644-3676-1C13-009A-993F2446B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7CD53-02B8-F4D5-AFE8-7F2752A94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1417D-FC61-C73E-30CE-E7587FD228F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Image Credit: STScI</a:t>
            </a:r>
          </a:p>
          <a:p>
            <a:endParaRPr lang="en-US" sz="2800" dirty="0">
              <a:latin typeface="Helvetica" pitchFamily="2" charset="0"/>
            </a:endParaRPr>
          </a:p>
        </p:txBody>
      </p:sp>
      <p:sp>
        <p:nvSpPr>
          <p:cNvPr id="4" name="Slide Number Placeholder 3">
            <a:extLst>
              <a:ext uri="{FF2B5EF4-FFF2-40B4-BE49-F238E27FC236}">
                <a16:creationId xmlns:a16="http://schemas.microsoft.com/office/drawing/2014/main" id="{89E7C12B-8A64-649A-AF85-CA21838578E5}"/>
              </a:ext>
            </a:extLst>
          </p:cNvPr>
          <p:cNvSpPr>
            <a:spLocks noGrp="1"/>
          </p:cNvSpPr>
          <p:nvPr>
            <p:ph type="sldNum" sz="quarter" idx="5"/>
          </p:nvPr>
        </p:nvSpPr>
        <p:spPr/>
        <p:txBody>
          <a:bodyPr/>
          <a:lstStyle/>
          <a:p>
            <a:fld id="{3FD82A15-5316-CA4D-88E5-5ADED07BD175}" type="slidenum">
              <a:rPr lang="en-US" altLang="en-US" smtClean="0"/>
              <a:pPr/>
              <a:t>28</a:t>
            </a:fld>
            <a:endParaRPr lang="en-US" altLang="en-US"/>
          </a:p>
        </p:txBody>
      </p:sp>
    </p:spTree>
    <p:extLst>
      <p:ext uri="{BB962C8B-B14F-4D97-AF65-F5344CB8AC3E}">
        <p14:creationId xmlns:p14="http://schemas.microsoft.com/office/powerpoint/2010/main" val="448804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2CBC8-7D01-A57D-93FB-1955A12CF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9764C-8C41-1B7E-C727-09E9E6448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25C3B-AE48-1F00-7A63-EFEE66D4784C}"/>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Image Credit: STScI</a:t>
            </a:r>
          </a:p>
          <a:p>
            <a:endParaRPr lang="en-US" sz="2800" dirty="0">
              <a:latin typeface="Helvetica" pitchFamily="2" charset="0"/>
            </a:endParaRPr>
          </a:p>
        </p:txBody>
      </p:sp>
      <p:sp>
        <p:nvSpPr>
          <p:cNvPr id="4" name="Slide Number Placeholder 3">
            <a:extLst>
              <a:ext uri="{FF2B5EF4-FFF2-40B4-BE49-F238E27FC236}">
                <a16:creationId xmlns:a16="http://schemas.microsoft.com/office/drawing/2014/main" id="{5BD19BBA-DA71-D878-600A-C4E2736CA18F}"/>
              </a:ext>
            </a:extLst>
          </p:cNvPr>
          <p:cNvSpPr>
            <a:spLocks noGrp="1"/>
          </p:cNvSpPr>
          <p:nvPr>
            <p:ph type="sldNum" sz="quarter" idx="5"/>
          </p:nvPr>
        </p:nvSpPr>
        <p:spPr/>
        <p:txBody>
          <a:bodyPr/>
          <a:lstStyle/>
          <a:p>
            <a:fld id="{3FD82A15-5316-CA4D-88E5-5ADED07BD175}" type="slidenum">
              <a:rPr lang="en-US" altLang="en-US" smtClean="0"/>
              <a:pPr/>
              <a:t>29</a:t>
            </a:fld>
            <a:endParaRPr lang="en-US" altLang="en-US"/>
          </a:p>
        </p:txBody>
      </p:sp>
    </p:spTree>
    <p:extLst>
      <p:ext uri="{BB962C8B-B14F-4D97-AF65-F5344CB8AC3E}">
        <p14:creationId xmlns:p14="http://schemas.microsoft.com/office/powerpoint/2010/main" val="1311912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BFEFF-6585-DA9C-8940-F46964794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CE006-A6F9-6A68-B1B4-86546A0BC8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76705-0276-D817-7942-3B6F9E1C7C15}"/>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Roman’s Scientific Scope</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0" marR="0" lvl="0" indent="0">
              <a:lnSpc>
                <a:spcPct val="115000"/>
              </a:lnSpc>
              <a:spcAft>
                <a:spcPts val="800"/>
              </a:spcAft>
              <a:buFont typeface="Wingdings" pitchFamily="2" charset="2"/>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Roman is a survey telescope. This means it will observe large patches of the sky at a time.</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Because Roman looks broadly, it can help scientists study patterns across huge numbers of galaxies, stars, and planets.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Through its surveys, Roman will help us answer some of the most compelling questions in astronomy such as: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How did the universe form into what we see today?</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What are dark matter and dark energy?</a:t>
            </a:r>
          </a:p>
          <a:p>
            <a:pPr marL="1143000" marR="0" lvl="2" indent="-2286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How do they influence the universe’s evolution?</a:t>
            </a:r>
          </a:p>
          <a:p>
            <a:pPr marL="342900" marR="0" lvl="0" indent="-34290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What are planets beyond our solar system like?</a:t>
            </a:r>
          </a:p>
          <a:p>
            <a:pPr marL="742950" marR="0" lvl="1" indent="-28575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Are we alone?</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And perhaps one of the most exciting things as we look even further ahead is that Roman science won’t just stop once we explore these questions. Roman’s observations will pave the way for even more questions and science curiosities!</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Roman is not just collecting more pictures of space. With its survey science approach, it is designed to help us answer some of astronomy’s biggest unresolved questions.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Dark matter: Approximately 27% of the universe is made up of dark matter, but not much is known about this invisible glue that holds the universe together.</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Dark energy: Approximately 68% of the universe is made up of dark energy, but astronomers don’t know much about the nature of this mysterious force that is accelerating the universe’s expansion.</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Exoplanets: So far, more than 6,000 planets beyond our solar system have been confirmed, but that’s only the tip of the exoplanet iceberg.</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These questions have been formed and shaped by ground- and space-based observatories across various wavelengths of light, including some of NASA’s space telescope missions. For example:</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The Hubble Space Telescope enabled astronomers to make the key observations that led to the discovery of dark energy.</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Hubble and the now-retired Spitzer Space Telescope’s infrared capabilities showed us the scientific value and beauty of our infrared universe. Their observations shaped our desire to see the universe in infrared light at a high-quality level, which we now can with the James Webb Space Telescope.</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The Transiting Exoplanet Survey Satellite (TESS) and now-retired Kepler Space Telescope have revealed to us many distant worlds outside our solar system, shaping the field of exoplanet science.</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0" marR="0" lvl="0" indent="0">
              <a:lnSpc>
                <a:spcPct val="115000"/>
              </a:lnSpc>
              <a:spcAft>
                <a:spcPts val="800"/>
              </a:spcAft>
              <a:buFont typeface="Wingdings" pitchFamily="2" charset="2"/>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800100" marR="0" lvl="1"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Roman’s Science Themes: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https://science.nasa.gov/mission/roman-space-telescope/</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800100" marR="0" lvl="1"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Roman’s Science Themes: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https://www.stsci.edu/roman/about/science-themes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800100" marR="0" lvl="1"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Dark Energy with Roman: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https://science.nasa.gov/mission/roman-space-telescope/dark-energy</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800100" marR="0" lvl="1"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Dark Matter with Roman: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https://science.nasa.gov/mission/roman-space-telescope/dark-matter</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800100" marR="0" lvl="1"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Exoplanets with Roman: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https://science.nasa.gov/mission/roman-space-telescope/exoplanets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800100" marR="0" lvl="1"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Referenced Mission Websites:</a:t>
            </a:r>
          </a:p>
          <a:p>
            <a:pPr marL="1200150" marR="0" lvl="2"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Hubble Space Telescope: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https://science.nasa.gov/mission/hubble</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1200150" marR="0" lvl="2"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Spitzer Space Telescope: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https://science.nasa.gov/mission/spitzer</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1200150" marR="0" lvl="2"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Transiting Exoplanet Survey Satellite: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0"/>
              </a:rPr>
              <a:t>https://science.nasa.gov/mission/tess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1200150" marR="0" lvl="2"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Kepler Space Telescope: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1"/>
              </a:rPr>
              <a:t>https://science.nasa.gov/mission/kepler</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EED9F2-B56E-55F2-CB98-9E9D311C1527}"/>
              </a:ext>
            </a:extLst>
          </p:cNvPr>
          <p:cNvSpPr>
            <a:spLocks noGrp="1"/>
          </p:cNvSpPr>
          <p:nvPr>
            <p:ph type="sldNum" sz="quarter" idx="5"/>
          </p:nvPr>
        </p:nvSpPr>
        <p:spPr/>
        <p:txBody>
          <a:bodyPr/>
          <a:lstStyle/>
          <a:p>
            <a:fld id="{3FD82A15-5316-CA4D-88E5-5ADED07BD175}" type="slidenum">
              <a:rPr lang="en-US" altLang="en-US" smtClean="0"/>
              <a:pPr/>
              <a:t>3</a:t>
            </a:fld>
            <a:endParaRPr lang="en-US" altLang="en-US"/>
          </a:p>
        </p:txBody>
      </p:sp>
    </p:spTree>
    <p:extLst>
      <p:ext uri="{BB962C8B-B14F-4D97-AF65-F5344CB8AC3E}">
        <p14:creationId xmlns:p14="http://schemas.microsoft.com/office/powerpoint/2010/main" val="322641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C8726-7A1D-E701-0DFC-036E3DBD6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0368F-DDF6-B995-AB61-5ADD2F104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21EA2-2F00-7457-9BEA-FEE893D7695D}"/>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Why is it called the Nancy Grace Roman Space Telescope?</a:t>
            </a:r>
          </a:p>
          <a:p>
            <a:pPr marL="0" marR="0">
              <a:lnSpc>
                <a:spcPct val="115000"/>
              </a:lnSpc>
              <a:spcAft>
                <a:spcPts val="800"/>
              </a:spcAft>
              <a:buNone/>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rial" panose="020B0604020202020204" pitchFamily="34" charset="0"/>
                <a:ea typeface="Aptos" panose="020B0004020202020204" pitchFamily="34" charset="0"/>
                <a:cs typeface="Arial" panose="020B0604020202020204" pitchFamily="34" charset="0"/>
              </a:rPr>
              <a:t>Dr. Nancy Grace Roman was an astronomer who joined NASA in 1959 when the agency was only six months old. Despite the many obstacles she faced as a woman in astronomy, she was the first female executive at NASA and the first Chief of Astronomy. </a:t>
            </a: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rial" panose="020B0604020202020204" pitchFamily="34" charset="0"/>
                <a:ea typeface="Aptos" panose="020B0004020202020204" pitchFamily="34" charset="0"/>
                <a:cs typeface="Arial" panose="020B0604020202020204" pitchFamily="34" charset="0"/>
              </a:rPr>
              <a:t>She worked diligently to plan for a robust suite of satellites and rockets to be managed by NASA, including space-based observatories that could gain a better vantage point for observing the universe above the atmosphere that clouds our vision from the ground. </a:t>
            </a: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rial" panose="020B0604020202020204" pitchFamily="34" charset="0"/>
                <a:ea typeface="Aptos" panose="020B0004020202020204" pitchFamily="34" charset="0"/>
                <a:cs typeface="Arial" panose="020B0604020202020204" pitchFamily="34" charset="0"/>
              </a:rPr>
              <a:t>Dr. Roman shepherded the Hubble Space Telescope through the political approval process in Congress. Without Dr. Roman, there very well may not have been a Hubble Space Telescope. </a:t>
            </a: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rial" panose="020B0604020202020204" pitchFamily="34" charset="0"/>
                <a:ea typeface="Aptos" panose="020B0004020202020204" pitchFamily="34" charset="0"/>
                <a:cs typeface="Arial" panose="020B0604020202020204" pitchFamily="34" charset="0"/>
              </a:rPr>
              <a:t>Dr. Nancy Grace Roman advanced space-based astronomy and general astrophysics knowledge, and the telescope bearing her name will take up that legacy by addressing big questions crucial to the future of the field.</a:t>
            </a: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NASA</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Dr. Nancy Grace Roman (1925-2018):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https://solarsystem.nasa.gov/people/225/nancy-roman-1925-2018</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NASA Telescope Named For ‘Mother of Hubble’ Nancy Grace Roman: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https://www.nasa.gov/news-release/nasa-telescope-named-for-mother-of-hubble-nancy-grace-roman</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NASA's First Chief Astronomer, the Mother of Hubble: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https://www.youtube.com/watch?v=m5fC3FIUngk</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Nancy Grace Roman, The Mother of Hubble - Media Resources: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https://svs.gsfc.nasa.gov/12634</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[Article] Nancy Grace Roman and the Dawn of Space Astronomy: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https://www.annualreviews.org/doi/abs/10.1146/annurev-astro-091918-104446</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8193A8A-DAE6-8C91-8612-3B606C10795B}"/>
              </a:ext>
            </a:extLst>
          </p:cNvPr>
          <p:cNvSpPr>
            <a:spLocks noGrp="1"/>
          </p:cNvSpPr>
          <p:nvPr>
            <p:ph type="sldNum" sz="quarter" idx="5"/>
          </p:nvPr>
        </p:nvSpPr>
        <p:spPr/>
        <p:txBody>
          <a:bodyPr/>
          <a:lstStyle/>
          <a:p>
            <a:fld id="{3FD82A15-5316-CA4D-88E5-5ADED07BD175}" type="slidenum">
              <a:rPr lang="en-US" altLang="en-US" smtClean="0"/>
              <a:pPr/>
              <a:t>30</a:t>
            </a:fld>
            <a:endParaRPr lang="en-US" altLang="en-US"/>
          </a:p>
        </p:txBody>
      </p:sp>
    </p:spTree>
    <p:extLst>
      <p:ext uri="{BB962C8B-B14F-4D97-AF65-F5344CB8AC3E}">
        <p14:creationId xmlns:p14="http://schemas.microsoft.com/office/powerpoint/2010/main" val="309385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E44B8-FC59-CDED-6862-781AE31E0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4379E-906E-9A18-D1AC-A75E5757A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D1F2B-AD52-45F3-9AD5-89BD714ADF25}"/>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What is a survey telescope? </a:t>
            </a:r>
          </a:p>
          <a:p>
            <a:pPr marL="0" marR="0">
              <a:lnSpc>
                <a:spcPct val="115000"/>
              </a:lnSpc>
              <a:spcAft>
                <a:spcPts val="800"/>
              </a:spcAft>
              <a:buNone/>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rial" panose="020B0604020202020204" pitchFamily="34" charset="0"/>
                <a:ea typeface="Aptos" panose="020B0004020202020204" pitchFamily="34" charset="0"/>
                <a:cs typeface="Arial" panose="020B0604020202020204" pitchFamily="34" charset="0"/>
              </a:rPr>
              <a:t>A survey telescope is designed to observe large swaths of the sky instead of focusing on specific targets. Astronomers can create maps of the sky and detect changes more quickly based on the collected data from survey missions. NASA’s Roman Space Telescope is a survey mission. </a:t>
            </a: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How is it different from Hubble and Webb?</a:t>
            </a:r>
          </a:p>
          <a:p>
            <a:pPr marL="0" marR="0">
              <a:lnSpc>
                <a:spcPct val="115000"/>
              </a:lnSpc>
              <a:spcAft>
                <a:spcPts val="800"/>
              </a:spcAft>
              <a:buNone/>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rial" panose="020B0604020202020204" pitchFamily="34" charset="0"/>
                <a:ea typeface="Aptos" panose="020B0004020202020204" pitchFamily="34" charset="0"/>
                <a:cs typeface="Arial" panose="020B0604020202020204" pitchFamily="34" charset="0"/>
              </a:rPr>
              <a:t>Hubble and Webb observe specific objects and regions. With Roman, scientists will be able to collect enough data to see the large picture. This information will enable researchers to identify patterns and take censuses of astronomical objects that Hubble, Webb, and other observatories can follow up on to provide additional insights. Observations of the same object or region by different observatories give us a more complete picture of the cosmos, advancing our understanding of the universe.</a:t>
            </a: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NASA</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Roman and Webb: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https://science.nasa.gov/roman-and-webb</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Roman and Hubble: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https://science.nasa.gov/roman-and-hubble</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endParaRPr lang="en-US" sz="2800" dirty="0">
              <a:latin typeface="Helvetica" pitchFamily="2" charset="0"/>
            </a:endParaRPr>
          </a:p>
        </p:txBody>
      </p:sp>
      <p:sp>
        <p:nvSpPr>
          <p:cNvPr id="4" name="Slide Number Placeholder 3">
            <a:extLst>
              <a:ext uri="{FF2B5EF4-FFF2-40B4-BE49-F238E27FC236}">
                <a16:creationId xmlns:a16="http://schemas.microsoft.com/office/drawing/2014/main" id="{0F37C8E6-41C6-7976-0B0B-ED99630FA92B}"/>
              </a:ext>
            </a:extLst>
          </p:cNvPr>
          <p:cNvSpPr>
            <a:spLocks noGrp="1"/>
          </p:cNvSpPr>
          <p:nvPr>
            <p:ph type="sldNum" sz="quarter" idx="5"/>
          </p:nvPr>
        </p:nvSpPr>
        <p:spPr/>
        <p:txBody>
          <a:bodyPr/>
          <a:lstStyle/>
          <a:p>
            <a:fld id="{3FD82A15-5316-CA4D-88E5-5ADED07BD175}" type="slidenum">
              <a:rPr lang="en-US" altLang="en-US" smtClean="0"/>
              <a:pPr/>
              <a:t>31</a:t>
            </a:fld>
            <a:endParaRPr lang="en-US" altLang="en-US"/>
          </a:p>
        </p:txBody>
      </p:sp>
    </p:spTree>
    <p:extLst>
      <p:ext uri="{BB962C8B-B14F-4D97-AF65-F5344CB8AC3E}">
        <p14:creationId xmlns:p14="http://schemas.microsoft.com/office/powerpoint/2010/main" val="1724025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C8D70-C704-8AD8-70D3-039DD4E26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DD735-73B0-BEC3-80F6-6E09C695E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F3F6E-764D-B0A5-94B5-354AC077A4F7}"/>
              </a:ext>
            </a:extLst>
          </p:cNvPr>
          <p:cNvSpPr>
            <a:spLocks noGrp="1"/>
          </p:cNvSpPr>
          <p:nvPr>
            <p:ph type="body" idx="1"/>
          </p:nvPr>
        </p:nvSpPr>
        <p:spPr/>
        <p:txBody>
          <a:bodyPr/>
          <a:lstStyle/>
          <a:p>
            <a:r>
              <a:rPr lang="en-US" sz="1600" b="1" kern="1200" dirty="0">
                <a:solidFill>
                  <a:schemeClr val="tx1"/>
                </a:solidFill>
                <a:effectLst/>
                <a:latin typeface="Arial" pitchFamily="34" charset="0"/>
                <a:ea typeface="ＭＳ Ｐゴシック" charset="0"/>
                <a:cs typeface="Arial" pitchFamily="34" charset="0"/>
              </a:rPr>
              <a:t>Where will Roman be located?</a:t>
            </a:r>
          </a:p>
          <a:p>
            <a:endParaRPr lang="en-US" sz="12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Roman will be located approximately 930,000 miles (1.5 million kilometers) from Earth. The telescope will orbit around the second Sun-Earth Lagrange point (L2), a place in space where the gravitational forces are balanced such that objects are able to stay in a fixed position without much manual assistance.</a:t>
            </a:r>
          </a:p>
          <a:p>
            <a:endParaRPr lang="en-US" sz="1200" kern="1200" dirty="0">
              <a:solidFill>
                <a:schemeClr val="tx1"/>
              </a:solidFill>
              <a:effectLst/>
              <a:latin typeface="Arial" pitchFamily="34" charset="0"/>
              <a:ea typeface="ＭＳ Ｐゴシック" charset="0"/>
              <a:cs typeface="Arial" pitchFamily="34" charset="0"/>
            </a:endParaRPr>
          </a:p>
          <a:p>
            <a:endParaRPr lang="en-US" sz="1200" kern="1200" dirty="0">
              <a:solidFill>
                <a:schemeClr val="tx1"/>
              </a:solidFill>
              <a:effectLst/>
              <a:latin typeface="Arial" pitchFamily="34" charset="0"/>
              <a:ea typeface="ＭＳ Ｐゴシック" charset="0"/>
              <a:cs typeface="Arial" pitchFamily="34" charset="0"/>
            </a:endParaRPr>
          </a:p>
          <a:p>
            <a:pPr lvl="0"/>
            <a:r>
              <a:rPr lang="en-US" sz="1200" kern="1200" dirty="0">
                <a:solidFill>
                  <a:schemeClr val="tx1"/>
                </a:solidFill>
                <a:effectLst/>
                <a:latin typeface="Arial" pitchFamily="34" charset="0"/>
                <a:ea typeface="ＭＳ Ｐゴシック" charset="0"/>
                <a:cs typeface="Arial" pitchFamily="34" charset="0"/>
              </a:rPr>
              <a:t>Image Credit: NASA</a:t>
            </a:r>
          </a:p>
          <a:p>
            <a:pPr lvl="0"/>
            <a:endParaRPr lang="en-US" sz="1200" kern="1200" dirty="0">
              <a:solidFill>
                <a:schemeClr val="tx1"/>
              </a:solidFill>
              <a:effectLst/>
              <a:latin typeface="Arial" pitchFamily="34" charset="0"/>
              <a:ea typeface="ＭＳ Ｐゴシック" charset="0"/>
              <a:cs typeface="Arial" pitchFamily="34" charset="0"/>
            </a:endParaRPr>
          </a:p>
          <a:p>
            <a:pPr lvl="0"/>
            <a:endParaRPr lang="en-US" sz="1200" kern="1200" dirty="0">
              <a:solidFill>
                <a:schemeClr val="tx1"/>
              </a:solidFill>
              <a:effectLst/>
              <a:latin typeface="Arial" pitchFamily="34" charset="0"/>
              <a:ea typeface="ＭＳ Ｐゴシック" charset="0"/>
              <a:cs typeface="Arial" pitchFamily="34" charset="0"/>
            </a:endParaRPr>
          </a:p>
          <a:p>
            <a:pPr lvl="0"/>
            <a:r>
              <a:rPr lang="en-US" sz="1600" b="1" kern="1200" dirty="0">
                <a:solidFill>
                  <a:schemeClr val="tx1"/>
                </a:solidFill>
                <a:effectLst/>
                <a:latin typeface="Arial" pitchFamily="34" charset="0"/>
                <a:ea typeface="ＭＳ Ｐゴシック" charset="0"/>
                <a:cs typeface="Arial" pitchFamily="34" charset="0"/>
              </a:rPr>
              <a:t>Supportive Resources:</a:t>
            </a:r>
          </a:p>
          <a:p>
            <a:pPr lvl="0"/>
            <a:endParaRPr lang="en-US" sz="1600" b="1" kern="1200" dirty="0">
              <a:solidFill>
                <a:schemeClr val="tx1"/>
              </a:solidFill>
              <a:effectLst/>
              <a:latin typeface="Arial" pitchFamily="34" charset="0"/>
              <a:ea typeface="ＭＳ Ｐゴシック" charset="0"/>
              <a:cs typeface="Arial" pitchFamily="34" charset="0"/>
            </a:endParaRPr>
          </a:p>
          <a:p>
            <a:pPr lvl="0"/>
            <a:r>
              <a:rPr lang="en-US" sz="1200" kern="1200" dirty="0">
                <a:solidFill>
                  <a:schemeClr val="tx1"/>
                </a:solidFill>
                <a:effectLst/>
                <a:latin typeface="Arial" pitchFamily="34" charset="0"/>
                <a:ea typeface="ＭＳ Ｐゴシック" charset="0"/>
                <a:cs typeface="Arial" pitchFamily="34" charset="0"/>
              </a:rPr>
              <a:t>[Webpage] What are Lagrange Points: </a:t>
            </a:r>
            <a:r>
              <a:rPr lang="en-US" sz="1200" u="sng" kern="1200" dirty="0">
                <a:solidFill>
                  <a:schemeClr val="tx1"/>
                </a:solidFill>
                <a:effectLst/>
                <a:latin typeface="Arial" pitchFamily="34" charset="0"/>
                <a:ea typeface="ＭＳ Ｐゴシック" charset="0"/>
                <a:cs typeface="Arial" pitchFamily="34" charset="0"/>
                <a:hlinkClick r:id="rId3"/>
              </a:rPr>
              <a:t>https://solarsystem.nasa.gov/faq/88/what-are-lagrange-points</a:t>
            </a:r>
            <a:endParaRPr lang="en-US" sz="1200" kern="1200" dirty="0">
              <a:solidFill>
                <a:schemeClr val="tx1"/>
              </a:solidFill>
              <a:effectLst/>
              <a:latin typeface="Arial" pitchFamily="34" charset="0"/>
              <a:ea typeface="ＭＳ Ｐゴシック" charset="0"/>
              <a:cs typeface="Arial" pitchFamily="34" charset="0"/>
            </a:endParaRPr>
          </a:p>
          <a:p>
            <a:endParaRPr lang="en-US" sz="2800" dirty="0">
              <a:latin typeface="Helvetica" pitchFamily="2" charset="0"/>
            </a:endParaRPr>
          </a:p>
        </p:txBody>
      </p:sp>
      <p:sp>
        <p:nvSpPr>
          <p:cNvPr id="4" name="Slide Number Placeholder 3">
            <a:extLst>
              <a:ext uri="{FF2B5EF4-FFF2-40B4-BE49-F238E27FC236}">
                <a16:creationId xmlns:a16="http://schemas.microsoft.com/office/drawing/2014/main" id="{A447B5C2-EB90-D7A0-F216-E44EABB7FB89}"/>
              </a:ext>
            </a:extLst>
          </p:cNvPr>
          <p:cNvSpPr>
            <a:spLocks noGrp="1"/>
          </p:cNvSpPr>
          <p:nvPr>
            <p:ph type="sldNum" sz="quarter" idx="5"/>
          </p:nvPr>
        </p:nvSpPr>
        <p:spPr/>
        <p:txBody>
          <a:bodyPr/>
          <a:lstStyle/>
          <a:p>
            <a:fld id="{3FD82A15-5316-CA4D-88E5-5ADED07BD175}" type="slidenum">
              <a:rPr lang="en-US" altLang="en-US" smtClean="0"/>
              <a:pPr/>
              <a:t>32</a:t>
            </a:fld>
            <a:endParaRPr lang="en-US" altLang="en-US"/>
          </a:p>
        </p:txBody>
      </p:sp>
    </p:spTree>
    <p:extLst>
      <p:ext uri="{BB962C8B-B14F-4D97-AF65-F5344CB8AC3E}">
        <p14:creationId xmlns:p14="http://schemas.microsoft.com/office/powerpoint/2010/main" val="3972910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E3433-4BAF-8485-28D0-0645C0F15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2CE7C-7712-6BBD-AA02-722922BCF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95FDB-6CC8-9A3C-E0DD-F6CA695A64C0}"/>
              </a:ext>
            </a:extLst>
          </p:cNvPr>
          <p:cNvSpPr>
            <a:spLocks noGrp="1"/>
          </p:cNvSpPr>
          <p:nvPr>
            <p:ph type="body" idx="1"/>
          </p:nvPr>
        </p:nvSpPr>
        <p:spPr/>
        <p:txBody>
          <a:bodyPr/>
          <a:lstStyle/>
          <a:p>
            <a:r>
              <a:rPr lang="en-US" sz="1600" b="1" kern="1200" dirty="0">
                <a:solidFill>
                  <a:schemeClr val="tx1"/>
                </a:solidFill>
                <a:effectLst/>
                <a:latin typeface="Arial" pitchFamily="34" charset="0"/>
                <a:ea typeface="ＭＳ Ｐゴシック" charset="0"/>
                <a:cs typeface="Arial" pitchFamily="34" charset="0"/>
              </a:rPr>
              <a:t>What is dark energy?</a:t>
            </a:r>
            <a:endParaRPr lang="en-US" sz="16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Dark energy is the mysterious force that is accelerating the universe’s expansion. Astronomers don’t know much about the nature of this force.</a:t>
            </a:r>
          </a:p>
          <a:p>
            <a:endParaRPr lang="en-US" sz="1200" kern="1200" dirty="0">
              <a:solidFill>
                <a:schemeClr val="tx1"/>
              </a:solidFill>
              <a:effectLst/>
              <a:latin typeface="Arial" pitchFamily="34" charset="0"/>
              <a:ea typeface="ＭＳ Ｐゴシック" charset="0"/>
              <a:cs typeface="Arial" pitchFamily="34" charset="0"/>
            </a:endParaRPr>
          </a:p>
          <a:p>
            <a:endParaRPr lang="en-US" sz="1200" kern="1200" dirty="0">
              <a:solidFill>
                <a:schemeClr val="tx1"/>
              </a:solidFill>
              <a:effectLst/>
              <a:latin typeface="Arial" pitchFamily="34" charset="0"/>
              <a:ea typeface="ＭＳ Ｐゴシック" charset="0"/>
              <a:cs typeface="Arial" pitchFamily="34" charset="0"/>
            </a:endParaRPr>
          </a:p>
          <a:p>
            <a:r>
              <a:rPr lang="en-US" sz="1600" b="1" kern="1200" dirty="0">
                <a:solidFill>
                  <a:schemeClr val="tx1"/>
                </a:solidFill>
                <a:effectLst/>
                <a:latin typeface="Arial" pitchFamily="34" charset="0"/>
                <a:ea typeface="ＭＳ Ｐゴシック" charset="0"/>
                <a:cs typeface="Arial" pitchFamily="34" charset="0"/>
              </a:rPr>
              <a:t>How do we know it exists?</a:t>
            </a:r>
            <a:endParaRPr lang="en-US" sz="16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Based on galactic observations made by his associate, astronomer Milton Humason, American astronomer Edwin Hubble confirmed in 1929 that the universe was expanding. </a:t>
            </a:r>
          </a:p>
          <a:p>
            <a:r>
              <a:rPr lang="en-US" sz="1200" kern="1200" dirty="0">
                <a:solidFill>
                  <a:schemeClr val="tx1"/>
                </a:solidFill>
                <a:effectLst/>
                <a:latin typeface="Arial" pitchFamily="34" charset="0"/>
                <a:ea typeface="ＭＳ Ｐゴシック" charset="0"/>
                <a:cs typeface="Arial" pitchFamily="34" charset="0"/>
              </a:rPr>
              <a:t>And while scientists previously theorized that the universe’s expansion would gradually slow down over time, in 1998, two different teams of scientists observed distant Type Ia supernovae and found they were dimmer than expected, meaning that they moved farther away from us faster than anticipated. </a:t>
            </a:r>
          </a:p>
          <a:p>
            <a:endParaRPr lang="en-US" sz="1200" kern="1200" dirty="0">
              <a:solidFill>
                <a:schemeClr val="tx1"/>
              </a:solidFill>
              <a:effectLst/>
              <a:latin typeface="Arial" pitchFamily="34" charset="0"/>
              <a:ea typeface="ＭＳ Ｐゴシック" charset="0"/>
              <a:cs typeface="Arial" pitchFamily="34" charset="0"/>
            </a:endParaRPr>
          </a:p>
          <a:p>
            <a:endParaRPr lang="en-US" sz="1200" kern="1200" dirty="0">
              <a:solidFill>
                <a:schemeClr val="tx1"/>
              </a:solidFill>
              <a:effectLst/>
              <a:latin typeface="Arial" pitchFamily="34" charset="0"/>
              <a:ea typeface="ＭＳ Ｐゴシック" charset="0"/>
              <a:cs typeface="Arial" pitchFamily="34" charset="0"/>
            </a:endParaRPr>
          </a:p>
          <a:p>
            <a:r>
              <a:rPr lang="en-US" sz="1600" b="1" kern="1200" dirty="0">
                <a:solidFill>
                  <a:schemeClr val="tx1"/>
                </a:solidFill>
                <a:effectLst/>
                <a:latin typeface="Arial" pitchFamily="34" charset="0"/>
                <a:ea typeface="ＭＳ Ｐゴシック" charset="0"/>
                <a:cs typeface="Arial" pitchFamily="34" charset="0"/>
              </a:rPr>
              <a:t>How much of the universe is made up of dark energy?</a:t>
            </a:r>
            <a:endParaRPr lang="en-US" sz="16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Astronomers estimate that approximately 68% of the universe is made up of dark energy.</a:t>
            </a:r>
          </a:p>
          <a:p>
            <a:endParaRPr lang="en-US" sz="1200" kern="1200" dirty="0">
              <a:solidFill>
                <a:schemeClr val="tx1"/>
              </a:solidFill>
              <a:effectLst/>
              <a:latin typeface="Arial" pitchFamily="34" charset="0"/>
              <a:ea typeface="ＭＳ Ｐゴシック" charset="0"/>
              <a:cs typeface="Arial" pitchFamily="34" charset="0"/>
            </a:endParaRPr>
          </a:p>
          <a:p>
            <a:endParaRPr lang="en-US" sz="1200" kern="1200" dirty="0">
              <a:solidFill>
                <a:schemeClr val="tx1"/>
              </a:solidFill>
              <a:effectLst/>
              <a:latin typeface="Arial" pitchFamily="34" charset="0"/>
              <a:ea typeface="ＭＳ Ｐゴシック" charset="0"/>
              <a:cs typeface="Arial" pitchFamily="34" charset="0"/>
            </a:endParaRPr>
          </a:p>
          <a:p>
            <a:r>
              <a:rPr lang="en-US" sz="1600" b="1" kern="1200" dirty="0">
                <a:solidFill>
                  <a:schemeClr val="tx1"/>
                </a:solidFill>
                <a:effectLst/>
                <a:latin typeface="Arial" pitchFamily="34" charset="0"/>
                <a:ea typeface="ＭＳ Ｐゴシック" charset="0"/>
                <a:cs typeface="Arial" pitchFamily="34" charset="0"/>
              </a:rPr>
              <a:t>What is dark matter?</a:t>
            </a:r>
            <a:endParaRPr lang="en-US" sz="16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Dark matter is the invisible glue that holds the universe together. </a:t>
            </a:r>
          </a:p>
          <a:p>
            <a:endParaRPr lang="en-US" sz="1200" kern="1200" dirty="0">
              <a:solidFill>
                <a:schemeClr val="tx1"/>
              </a:solidFill>
              <a:effectLst/>
              <a:latin typeface="Arial" pitchFamily="34" charset="0"/>
              <a:ea typeface="ＭＳ Ｐゴシック" charset="0"/>
              <a:cs typeface="Arial" pitchFamily="34" charset="0"/>
            </a:endParaRPr>
          </a:p>
          <a:p>
            <a:endParaRPr lang="en-US" sz="1200" kern="1200" dirty="0">
              <a:solidFill>
                <a:schemeClr val="tx1"/>
              </a:solidFill>
              <a:effectLst/>
              <a:latin typeface="Arial" pitchFamily="34" charset="0"/>
              <a:ea typeface="ＭＳ Ｐゴシック" charset="0"/>
              <a:cs typeface="Arial" pitchFamily="34" charset="0"/>
            </a:endParaRPr>
          </a:p>
          <a:p>
            <a:r>
              <a:rPr lang="en-US" sz="1600" b="1" kern="1200" dirty="0">
                <a:solidFill>
                  <a:schemeClr val="tx1"/>
                </a:solidFill>
                <a:effectLst/>
                <a:latin typeface="Arial" pitchFamily="34" charset="0"/>
                <a:ea typeface="ＭＳ Ｐゴシック" charset="0"/>
                <a:cs typeface="Arial" pitchFamily="34" charset="0"/>
              </a:rPr>
              <a:t>How do we know it exists?</a:t>
            </a:r>
            <a:endParaRPr lang="en-US" sz="16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The concept of dark matter was first proposed in the 1930s. In 1933, Swiss-born astronomer Fritz Zwicky reported that galaxies in the Coma Cluster moved too quickly for the gravitational forces caused by ordinary matter. In the 1970s, American astronomer Vera Rubin observed this strange behavior when looking at the stars located in spiral galaxies’ outer edges. To account for why these stars moved as fast as they did while still being part of their galaxies, respectively, Rubin concluded that there must be a large amount of matter holding them in place. </a:t>
            </a:r>
          </a:p>
          <a:p>
            <a:endParaRPr lang="en-US" sz="1600" kern="1200" dirty="0">
              <a:solidFill>
                <a:schemeClr val="tx1"/>
              </a:solidFill>
              <a:effectLst/>
              <a:latin typeface="Arial" pitchFamily="34" charset="0"/>
              <a:ea typeface="ＭＳ Ｐゴシック" charset="0"/>
              <a:cs typeface="Arial" pitchFamily="34" charset="0"/>
            </a:endParaRPr>
          </a:p>
          <a:p>
            <a:r>
              <a:rPr lang="en-US" sz="1600" b="1" kern="1200" dirty="0">
                <a:solidFill>
                  <a:schemeClr val="tx1"/>
                </a:solidFill>
                <a:effectLst/>
                <a:latin typeface="Arial" pitchFamily="34" charset="0"/>
                <a:ea typeface="ＭＳ Ｐゴシック" charset="0"/>
                <a:cs typeface="Arial" pitchFamily="34" charset="0"/>
              </a:rPr>
              <a:t>How much of the universe is made up of dark matter?</a:t>
            </a:r>
            <a:endParaRPr lang="en-US" sz="16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Although not much is known about dark matter, scientists do know that approximately 27% of the universe is made up of this material, and they’ve been able to collect even more evidence of its existence. Even though we can’t see dark matter, we can observe its gravitational effects, like when light emitted by massive, distant objects is bent.</a:t>
            </a:r>
          </a:p>
          <a:p>
            <a:endParaRPr lang="en-US" sz="1200" kern="1200" dirty="0">
              <a:solidFill>
                <a:schemeClr val="tx1"/>
              </a:solidFill>
              <a:effectLst/>
              <a:latin typeface="Arial" pitchFamily="34" charset="0"/>
              <a:ea typeface="ＭＳ Ｐゴシック" charset="0"/>
              <a:cs typeface="Arial" pitchFamily="34" charset="0"/>
            </a:endParaRPr>
          </a:p>
          <a:p>
            <a:endParaRPr lang="en-US" sz="1200" kern="1200" dirty="0">
              <a:solidFill>
                <a:schemeClr val="tx1"/>
              </a:solidFill>
              <a:effectLst/>
              <a:latin typeface="Arial" pitchFamily="34" charset="0"/>
              <a:ea typeface="ＭＳ Ｐゴシック" charset="0"/>
              <a:cs typeface="Arial" pitchFamily="34" charset="0"/>
            </a:endParaRPr>
          </a:p>
          <a:p>
            <a:endParaRPr lang="en-US" sz="1200" kern="1200" dirty="0">
              <a:solidFill>
                <a:schemeClr val="tx1"/>
              </a:solidFill>
              <a:effectLst/>
              <a:latin typeface="Arial" pitchFamily="34" charset="0"/>
              <a:ea typeface="ＭＳ Ｐゴシック" charset="0"/>
              <a:cs typeface="Arial" pitchFamily="34" charset="0"/>
            </a:endParaRPr>
          </a:p>
          <a:p>
            <a:pPr lvl="0"/>
            <a:r>
              <a:rPr lang="en-US" sz="1200" kern="1200" dirty="0">
                <a:solidFill>
                  <a:schemeClr val="tx1"/>
                </a:solidFill>
                <a:effectLst/>
                <a:latin typeface="Arial" pitchFamily="34" charset="0"/>
                <a:ea typeface="ＭＳ Ｐゴシック" charset="0"/>
                <a:cs typeface="Arial" pitchFamily="34" charset="0"/>
              </a:rPr>
              <a:t>Image Credit: J. Kang (STScI)</a:t>
            </a:r>
          </a:p>
          <a:p>
            <a:pPr lvl="0"/>
            <a:endParaRPr lang="en-US" sz="1200" kern="1200" dirty="0">
              <a:solidFill>
                <a:schemeClr val="tx1"/>
              </a:solidFill>
              <a:effectLst/>
              <a:latin typeface="Arial" pitchFamily="34" charset="0"/>
              <a:ea typeface="ＭＳ Ｐゴシック" charset="0"/>
              <a:cs typeface="Arial" pitchFamily="34" charset="0"/>
            </a:endParaRPr>
          </a:p>
          <a:p>
            <a:pPr lvl="0"/>
            <a:endParaRPr lang="en-US" sz="1200" kern="1200" dirty="0">
              <a:solidFill>
                <a:schemeClr val="tx1"/>
              </a:solidFill>
              <a:effectLst/>
              <a:latin typeface="Arial" pitchFamily="34" charset="0"/>
              <a:ea typeface="ＭＳ Ｐゴシック" charset="0"/>
              <a:cs typeface="Arial" pitchFamily="34" charset="0"/>
            </a:endParaRPr>
          </a:p>
          <a:p>
            <a:pPr lvl="0"/>
            <a:endParaRPr lang="en-US" sz="1200" kern="1200" dirty="0">
              <a:solidFill>
                <a:schemeClr val="tx1"/>
              </a:solidFill>
              <a:effectLst/>
              <a:latin typeface="Arial" pitchFamily="34" charset="0"/>
              <a:ea typeface="ＭＳ Ｐゴシック" charset="0"/>
              <a:cs typeface="Arial" pitchFamily="34" charset="0"/>
            </a:endParaRPr>
          </a:p>
          <a:p>
            <a:pPr lvl="0"/>
            <a:r>
              <a:rPr lang="en-US" sz="1600" b="1" kern="1200" dirty="0">
                <a:solidFill>
                  <a:schemeClr val="tx1"/>
                </a:solidFill>
                <a:effectLst/>
                <a:latin typeface="Arial" pitchFamily="34" charset="0"/>
                <a:ea typeface="ＭＳ Ｐゴシック" charset="0"/>
                <a:cs typeface="Arial" pitchFamily="34" charset="0"/>
              </a:rPr>
              <a:t>Supportive Resources:</a:t>
            </a:r>
          </a:p>
          <a:p>
            <a:pPr lvl="0"/>
            <a:r>
              <a:rPr lang="en-US" sz="1200" kern="1200" dirty="0">
                <a:solidFill>
                  <a:schemeClr val="tx1"/>
                </a:solidFill>
                <a:effectLst/>
                <a:latin typeface="Arial" pitchFamily="34" charset="0"/>
                <a:ea typeface="ＭＳ Ｐゴシック" charset="0"/>
                <a:cs typeface="Arial" pitchFamily="34" charset="0"/>
              </a:rPr>
              <a:t>[Webpage] Dark Energy with Roman: </a:t>
            </a:r>
            <a:r>
              <a:rPr lang="en-US" sz="1200" u="sng" kern="1200" dirty="0">
                <a:solidFill>
                  <a:schemeClr val="tx1"/>
                </a:solidFill>
                <a:effectLst/>
                <a:latin typeface="Arial" pitchFamily="34" charset="0"/>
                <a:ea typeface="ＭＳ Ｐゴシック" charset="0"/>
                <a:cs typeface="Arial" pitchFamily="34" charset="0"/>
                <a:hlinkClick r:id="rId3"/>
              </a:rPr>
              <a:t>https://science.nasa.gov/mission/roman-space-telescope/dark-energy</a:t>
            </a:r>
            <a:r>
              <a:rPr lang="en-US" sz="1200" kern="1200" dirty="0">
                <a:solidFill>
                  <a:schemeClr val="tx1"/>
                </a:solidFill>
                <a:effectLst/>
                <a:latin typeface="Arial" pitchFamily="34" charset="0"/>
                <a:ea typeface="ＭＳ Ｐゴシック" charset="0"/>
                <a:cs typeface="Arial" pitchFamily="34" charset="0"/>
              </a:rPr>
              <a:t> </a:t>
            </a:r>
          </a:p>
          <a:p>
            <a:pPr lvl="0"/>
            <a:r>
              <a:rPr lang="en-US" sz="1200" kern="1200" dirty="0">
                <a:solidFill>
                  <a:schemeClr val="tx1"/>
                </a:solidFill>
                <a:effectLst/>
                <a:latin typeface="Arial" pitchFamily="34" charset="0"/>
                <a:ea typeface="ＭＳ Ｐゴシック" charset="0"/>
                <a:cs typeface="Arial" pitchFamily="34" charset="0"/>
              </a:rPr>
              <a:t>[Webpage] Dark Matter with Roman: </a:t>
            </a:r>
            <a:r>
              <a:rPr lang="en-US" sz="1200" u="sng" kern="1200" dirty="0">
                <a:solidFill>
                  <a:schemeClr val="tx1"/>
                </a:solidFill>
                <a:effectLst/>
                <a:latin typeface="Arial" pitchFamily="34" charset="0"/>
                <a:ea typeface="ＭＳ Ｐゴシック" charset="0"/>
                <a:cs typeface="Arial" pitchFamily="34" charset="0"/>
                <a:hlinkClick r:id="rId4"/>
              </a:rPr>
              <a:t>https://science.nasa.gov/mission/roman-space-telescope/dark-matter</a:t>
            </a:r>
            <a:endParaRPr lang="en-US" sz="1200" kern="1200" dirty="0">
              <a:solidFill>
                <a:schemeClr val="tx1"/>
              </a:solidFill>
              <a:effectLst/>
              <a:latin typeface="Arial" pitchFamily="34" charset="0"/>
              <a:ea typeface="ＭＳ Ｐゴシック" charset="0"/>
              <a:cs typeface="Arial" pitchFamily="34" charset="0"/>
            </a:endParaRPr>
          </a:p>
          <a:p>
            <a:pPr lvl="0"/>
            <a:r>
              <a:rPr lang="en-US" sz="1200" kern="1200" dirty="0">
                <a:solidFill>
                  <a:schemeClr val="tx1"/>
                </a:solidFill>
                <a:effectLst/>
                <a:latin typeface="Arial" pitchFamily="34" charset="0"/>
                <a:ea typeface="ＭＳ Ｐゴシック" charset="0"/>
                <a:cs typeface="Arial" pitchFamily="34" charset="0"/>
              </a:rPr>
              <a:t>[Webpage] Dark Energy: </a:t>
            </a:r>
            <a:r>
              <a:rPr lang="en-US" sz="1200" u="sng" kern="1200" dirty="0">
                <a:solidFill>
                  <a:schemeClr val="tx1"/>
                </a:solidFill>
                <a:effectLst/>
                <a:latin typeface="Arial" pitchFamily="34" charset="0"/>
                <a:ea typeface="ＭＳ Ｐゴシック" charset="0"/>
                <a:cs typeface="Arial" pitchFamily="34" charset="0"/>
                <a:hlinkClick r:id="rId5"/>
              </a:rPr>
              <a:t>https://science.nasa.gov/dark-energy</a:t>
            </a:r>
            <a:endParaRPr lang="en-US" sz="1200" kern="1200" dirty="0">
              <a:solidFill>
                <a:schemeClr val="tx1"/>
              </a:solidFill>
              <a:effectLst/>
              <a:latin typeface="Arial" pitchFamily="34" charset="0"/>
              <a:ea typeface="ＭＳ Ｐゴシック" charset="0"/>
              <a:cs typeface="Arial" pitchFamily="34" charset="0"/>
            </a:endParaRPr>
          </a:p>
          <a:p>
            <a:pPr lvl="0"/>
            <a:r>
              <a:rPr lang="en-US" sz="1200" kern="1200" dirty="0">
                <a:solidFill>
                  <a:schemeClr val="tx1"/>
                </a:solidFill>
                <a:effectLst/>
                <a:latin typeface="Arial" pitchFamily="34" charset="0"/>
                <a:ea typeface="ＭＳ Ｐゴシック" charset="0"/>
                <a:cs typeface="Arial" pitchFamily="34" charset="0"/>
              </a:rPr>
              <a:t>[Webpage] Dark Matter: </a:t>
            </a:r>
            <a:r>
              <a:rPr lang="en-US" sz="1200" u="sng" kern="1200" dirty="0">
                <a:solidFill>
                  <a:schemeClr val="tx1"/>
                </a:solidFill>
                <a:effectLst/>
                <a:latin typeface="Arial" pitchFamily="34" charset="0"/>
                <a:ea typeface="ＭＳ Ｐゴシック" charset="0"/>
                <a:cs typeface="Arial" pitchFamily="34" charset="0"/>
                <a:hlinkClick r:id="rId6"/>
              </a:rPr>
              <a:t>https://science.nasa.gov/dark-matter</a:t>
            </a:r>
            <a:r>
              <a:rPr lang="en-US" sz="1200" kern="1200" dirty="0">
                <a:solidFill>
                  <a:schemeClr val="tx1"/>
                </a:solidFill>
                <a:effectLst/>
                <a:latin typeface="Arial" pitchFamily="34" charset="0"/>
                <a:ea typeface="ＭＳ Ｐゴシック" charset="0"/>
                <a:cs typeface="Arial" pitchFamily="34" charset="0"/>
              </a:rPr>
              <a:t> </a:t>
            </a:r>
          </a:p>
          <a:p>
            <a:pPr lvl="0"/>
            <a:r>
              <a:rPr lang="en-US" sz="1200" kern="1200" dirty="0">
                <a:solidFill>
                  <a:schemeClr val="tx1"/>
                </a:solidFill>
                <a:effectLst/>
                <a:latin typeface="Arial" pitchFamily="34" charset="0"/>
                <a:ea typeface="ＭＳ Ｐゴシック" charset="0"/>
                <a:cs typeface="Arial" pitchFamily="34" charset="0"/>
              </a:rPr>
              <a:t>[Webpage] Discovering the Runaway Universe: </a:t>
            </a:r>
            <a:r>
              <a:rPr lang="en-US" sz="1200" u="sng" kern="1200" dirty="0">
                <a:solidFill>
                  <a:schemeClr val="tx1"/>
                </a:solidFill>
                <a:effectLst/>
                <a:latin typeface="Arial" pitchFamily="34" charset="0"/>
                <a:ea typeface="ＭＳ Ｐゴシック" charset="0"/>
                <a:cs typeface="Arial" pitchFamily="34" charset="0"/>
                <a:hlinkClick r:id="rId7"/>
              </a:rPr>
              <a:t>https://science.nasa.gov/mission/hubble/science/science-highlights/discovering-a-runaway-universe</a:t>
            </a:r>
            <a:endParaRPr lang="en-US" sz="1200" kern="1200" dirty="0">
              <a:solidFill>
                <a:schemeClr val="tx1"/>
              </a:solidFill>
              <a:effectLst/>
              <a:latin typeface="Arial" pitchFamily="34" charset="0"/>
              <a:ea typeface="ＭＳ Ｐゴシック" charset="0"/>
              <a:cs typeface="Arial" pitchFamily="34" charset="0"/>
            </a:endParaRPr>
          </a:p>
          <a:p>
            <a:endParaRPr lang="en-US" sz="2800" dirty="0">
              <a:latin typeface="Helvetica" pitchFamily="2" charset="0"/>
            </a:endParaRPr>
          </a:p>
        </p:txBody>
      </p:sp>
      <p:sp>
        <p:nvSpPr>
          <p:cNvPr id="4" name="Slide Number Placeholder 3">
            <a:extLst>
              <a:ext uri="{FF2B5EF4-FFF2-40B4-BE49-F238E27FC236}">
                <a16:creationId xmlns:a16="http://schemas.microsoft.com/office/drawing/2014/main" id="{4A9D1A7A-B4BC-CF7B-9267-8A4E4297FD60}"/>
              </a:ext>
            </a:extLst>
          </p:cNvPr>
          <p:cNvSpPr>
            <a:spLocks noGrp="1"/>
          </p:cNvSpPr>
          <p:nvPr>
            <p:ph type="sldNum" sz="quarter" idx="5"/>
          </p:nvPr>
        </p:nvSpPr>
        <p:spPr/>
        <p:txBody>
          <a:bodyPr/>
          <a:lstStyle/>
          <a:p>
            <a:fld id="{3FD82A15-5316-CA4D-88E5-5ADED07BD175}" type="slidenum">
              <a:rPr lang="en-US" altLang="en-US" smtClean="0"/>
              <a:pPr/>
              <a:t>33</a:t>
            </a:fld>
            <a:endParaRPr lang="en-US" altLang="en-US"/>
          </a:p>
        </p:txBody>
      </p:sp>
    </p:spTree>
    <p:extLst>
      <p:ext uri="{BB962C8B-B14F-4D97-AF65-F5344CB8AC3E}">
        <p14:creationId xmlns:p14="http://schemas.microsoft.com/office/powerpoint/2010/main" val="1116679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4F6BE-BEAA-9BE5-1C31-AC9CE57ED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379B5-0884-DB32-9DE4-024367ABD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0425A-A4D3-1A57-D1F2-92AEC7D5CF99}"/>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What is microlensing?</a:t>
            </a:r>
          </a:p>
          <a:p>
            <a:pPr marL="0" marR="0">
              <a:lnSpc>
                <a:spcPct val="115000"/>
              </a:lnSpc>
              <a:spcAft>
                <a:spcPts val="800"/>
              </a:spcAft>
              <a:buNone/>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rial" panose="020B0604020202020204" pitchFamily="34" charset="0"/>
                <a:ea typeface="Aptos" panose="020B0004020202020204" pitchFamily="34" charset="0"/>
                <a:cs typeface="Arial" panose="020B0604020202020204" pitchFamily="34" charset="0"/>
              </a:rPr>
              <a:t>Scientists will use a variety of methods to find exoplanets with Roman, including microlensing. Astronomers can find planets farther out from their host stars, like ice giants, with this approach. When two stars are closely aligned from Roman’s viewpoint, the nearer star and its orbiting planets — if it has any — temporarily bend the light from the star farther away, magnifying it.</a:t>
            </a: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Image:</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graphic illustrates a microlensing event via four panels. At the bottom of the panels there is a graph that tracks the distant star’s apparent brightness before, during, and after the microlensing event. In this example, a planet and its host star are moving in between a distant star and the observer.</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Panel 1 shows the undisturbed path of light coming from the distant star and reaching the observer. As the planet-star system moves in front of the distant star, astronomers see that the distant star’s apparent brightness gradually grows, which is seen in the first half of the mostly bell curve-like graph at the bottom.</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Panel 2 shows the star in the foreground star-planet system is aligned with the distant star and the observer. Because of this placement, the foreground star acts as a lens, bending and magnifying the light coming from the distant star. This is represented as the peak of the graph at the bottom.</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Panel 3 shows that the planet orbiting the foreground star also contributes to the bending of the distant star's light. This is seen as an additional “blip” on the graph. Since astronomers cannot resolve the system, this “blip” in the mostly bell curve-like graph is a sign that the foreground star has an orbiting planet.</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Panel 4 shows that as the planet-star system moves across the sky, the distant star’s light reaches the telescope undisturbed again. The apparent brightness of the background star gradually decreases, as seen on the graph. </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J. Kang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Microlensing: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https://science.nasa.gov/mission/roman-space-telescope/microlensing</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Helvetica" pitchFamily="2" charset="0"/>
            </a:endParaRPr>
          </a:p>
        </p:txBody>
      </p:sp>
      <p:sp>
        <p:nvSpPr>
          <p:cNvPr id="4" name="Slide Number Placeholder 3">
            <a:extLst>
              <a:ext uri="{FF2B5EF4-FFF2-40B4-BE49-F238E27FC236}">
                <a16:creationId xmlns:a16="http://schemas.microsoft.com/office/drawing/2014/main" id="{71317DCA-4B63-309D-9537-1A0018AC8B97}"/>
              </a:ext>
            </a:extLst>
          </p:cNvPr>
          <p:cNvSpPr>
            <a:spLocks noGrp="1"/>
          </p:cNvSpPr>
          <p:nvPr>
            <p:ph type="sldNum" sz="quarter" idx="5"/>
          </p:nvPr>
        </p:nvSpPr>
        <p:spPr/>
        <p:txBody>
          <a:bodyPr/>
          <a:lstStyle/>
          <a:p>
            <a:fld id="{3FD82A15-5316-CA4D-88E5-5ADED07BD175}" type="slidenum">
              <a:rPr lang="en-US" altLang="en-US" smtClean="0"/>
              <a:pPr/>
              <a:t>34</a:t>
            </a:fld>
            <a:endParaRPr lang="en-US" altLang="en-US"/>
          </a:p>
        </p:txBody>
      </p:sp>
    </p:spTree>
    <p:extLst>
      <p:ext uri="{BB962C8B-B14F-4D97-AF65-F5344CB8AC3E}">
        <p14:creationId xmlns:p14="http://schemas.microsoft.com/office/powerpoint/2010/main" val="3748812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BB2C93D0-DE27-4446-8A87-21880388B05D}"/>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67970" name="Rectangle 2">
            <a:extLst>
              <a:ext uri="{FF2B5EF4-FFF2-40B4-BE49-F238E27FC236}">
                <a16:creationId xmlns:a16="http://schemas.microsoft.com/office/drawing/2014/main" id="{9B5EAE8D-05DF-6F42-A5B3-7BFB1CA93B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txBody>
          <a:bodyPr/>
          <a:lstStyle/>
          <a:p>
            <a:endParaRPr lang="en-US" sz="1400" kern="1200">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838948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C94A4-0BC2-34F7-4780-7C4395659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D6B92-A8D1-860A-92C9-3E9BAAF6D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1C909D-8B2D-8EB4-E1D9-5D2912C77082}"/>
              </a:ext>
            </a:extLst>
          </p:cNvPr>
          <p:cNvSpPr>
            <a:spLocks noGrp="1"/>
          </p:cNvSpPr>
          <p:nvPr>
            <p:ph type="body" idx="1"/>
          </p:nvPr>
        </p:nvSpPr>
        <p:spPr/>
        <p:txBody>
          <a:bodyPr/>
          <a:lstStyle/>
          <a:p>
            <a:endParaRPr lang="en-US" sz="2800">
              <a:latin typeface="Helvetica" pitchFamily="2" charset="0"/>
            </a:endParaRPr>
          </a:p>
        </p:txBody>
      </p:sp>
      <p:sp>
        <p:nvSpPr>
          <p:cNvPr id="4" name="Slide Number Placeholder 3">
            <a:extLst>
              <a:ext uri="{FF2B5EF4-FFF2-40B4-BE49-F238E27FC236}">
                <a16:creationId xmlns:a16="http://schemas.microsoft.com/office/drawing/2014/main" id="{539F5643-95F2-145C-D8E0-57F76872942E}"/>
              </a:ext>
            </a:extLst>
          </p:cNvPr>
          <p:cNvSpPr>
            <a:spLocks noGrp="1"/>
          </p:cNvSpPr>
          <p:nvPr>
            <p:ph type="sldNum" sz="quarter" idx="5"/>
          </p:nvPr>
        </p:nvSpPr>
        <p:spPr/>
        <p:txBody>
          <a:bodyPr/>
          <a:lstStyle/>
          <a:p>
            <a:fld id="{3FD82A15-5316-CA4D-88E5-5ADED07BD175}" type="slidenum">
              <a:rPr lang="en-US" altLang="en-US" smtClean="0"/>
              <a:pPr/>
              <a:t>36</a:t>
            </a:fld>
            <a:endParaRPr lang="en-US" altLang="en-US"/>
          </a:p>
        </p:txBody>
      </p:sp>
    </p:spTree>
    <p:extLst>
      <p:ext uri="{BB962C8B-B14F-4D97-AF65-F5344CB8AC3E}">
        <p14:creationId xmlns:p14="http://schemas.microsoft.com/office/powerpoint/2010/main" val="54190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758A8-B9D1-97F5-E89A-CFF088D3B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682C2-2C96-95A3-6DD9-362A5B2AC8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E093F-071F-0D3F-6EB6-696C6BC66423}"/>
              </a:ext>
            </a:extLst>
          </p:cNvPr>
          <p:cNvSpPr>
            <a:spLocks noGrp="1"/>
          </p:cNvSpPr>
          <p:nvPr>
            <p:ph type="body" idx="1"/>
          </p:nvPr>
        </p:nvSpPr>
        <p:spPr/>
        <p:txBody>
          <a:bodyPr/>
          <a:lstStyle/>
          <a:p>
            <a:pPr marL="0" marR="0" lvl="0" indent="0">
              <a:lnSpc>
                <a:spcPct val="115000"/>
              </a:lnSpc>
              <a:spcAft>
                <a:spcPts val="800"/>
              </a:spcAft>
              <a:buFont typeface="Wingdings" pitchFamily="2" charset="2"/>
              <a:buNone/>
            </a:pPr>
            <a:r>
              <a:rPr lang="en-US" sz="1600" b="1" kern="1200" dirty="0">
                <a:solidFill>
                  <a:schemeClr val="tx1"/>
                </a:solidFill>
                <a:effectLst/>
                <a:latin typeface="Arial" pitchFamily="34" charset="0"/>
                <a:ea typeface="ＭＳ Ｐゴシック" charset="0"/>
                <a:cs typeface="Arial" pitchFamily="34" charset="0"/>
              </a:rPr>
              <a:t>Understanding the Big, Detailed Picture</a:t>
            </a:r>
            <a:r>
              <a:rPr lang="en-US" sz="1600" dirty="0">
                <a:effectLst/>
              </a:rPr>
              <a:t> </a:t>
            </a: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0" marR="0" lvl="0" indent="0">
              <a:lnSpc>
                <a:spcPct val="115000"/>
              </a:lnSpc>
              <a:spcAft>
                <a:spcPts val="800"/>
              </a:spcAft>
              <a:buFont typeface="Wingdings" pitchFamily="2" charset="2"/>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Roman is designed to collect a large quantity of very detailed data in near-infrared light, a combination that makes this telescope truly unique and will help researchers detect patterns across the universe — not just study individual objects.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Near-infrared light, a type of light our eyes cannot see, will allow us to peer far across the cosmos and deep into dusty regions of space.</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telescope’s large field of view enables it to survey the sky quickly, meaning it can observe more of the cosmos faster while maintaining scientific quality.</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The on-screen graphic compares Roman’s field of view to those of Hubble and Webb:</a:t>
            </a:r>
          </a:p>
          <a:p>
            <a:pPr marL="1143000" marR="0" lvl="2" indent="-2286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Defining Large-Scale Views: Roman’s field of view is at least 100 times greater than Hubble’s.</a:t>
            </a:r>
          </a:p>
          <a:p>
            <a:pPr marL="1143000" marR="0" lvl="2" indent="-2286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Defining Speed: Roman will survey the sky 1,000 times faster than Hubble can while maintaining similar sensitivity and infrared resolution.</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More high-quality data in less time is a win for astronomy.</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0" marR="0" lvl="0" indent="0">
              <a:lnSpc>
                <a:spcPct val="115000"/>
              </a:lnSpc>
              <a:spcAft>
                <a:spcPts val="800"/>
              </a:spcAft>
              <a:buFont typeface="Wingdings" pitchFamily="2" charset="2"/>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How does Roman compare to other space telescopes, like Hubble and Webb? Roman’s wide field of view and fast survey speeds will allow it to explore broad areas of sky, which will lead to the identification of key galaxies, supernovae, exoplanets, and more. Telescopes like Hubble and Webb can then observe these cosmic objects and events in greater detail.</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Roman’s ability to provide large quantities of high-quality data could be what astronomers need to finally make progress on some cosmic mysteries that have been difficult to solve, including dark energy, dark matter, and the history and evolution of the universe.</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Image:</a:t>
            </a:r>
          </a:p>
          <a:p>
            <a:pPr marL="0" marR="0" lvl="0" indent="0">
              <a:lnSpc>
                <a:spcPct val="115000"/>
              </a:lnSpc>
              <a:spcAft>
                <a:spcPts val="800"/>
              </a:spcAft>
              <a:buFont typeface="Wingdings" pitchFamily="2" charset="2"/>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panoramic image shows approximately one-third of the Andromeda Galaxy and was taken as part of Hubble’s Panchromatic Hubble Andromeda Treasury (PHAT) survey program. To understand the vastness of Roman’s views, this graphic shows the Hubble and Webb space telescopes’ fields of view in comparison to what the Nancy Grace Roman Space Telescope will be able to observe at Hubble-like resolution. Each outlined area shows what each telescope would capture in a single pointing/shot. At the bottom is an infographic that illustrates a portion of the electromagnetic spectrum. Visible light, the type of light that our eyes can see, makes up only a small portion of the entire electromagnetic spectrum. Hubble sees ultraviolet, visible, and near-infrared light. Webb observes the universe in near- and mid-infrared light. And Roman will be able to survey large portions of the cosmos with Hubble-like </a:t>
            </a:r>
            <a:r>
              <a:rPr lang="en-US" sz="1200" kern="100">
                <a:effectLst/>
                <a:latin typeface="Arial" panose="020B0604020202020204" pitchFamily="34" charset="0"/>
                <a:ea typeface="Aptos" panose="020B0004020202020204" pitchFamily="34" charset="0"/>
                <a:cs typeface="Arial" panose="020B0604020202020204" pitchFamily="34" charset="0"/>
              </a:rPr>
              <a:t>infrared resolution.</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68580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STScI</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Nancy Grace Roman Space Telescope Field-of-View Zooms: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https://svs.gsfc.nasa.gov/13672</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[Activity Guide] Fields of View: Tube “Telescopes”: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https://universe-of-learning.org/files/live/sites/uol/files/home/informal-educators/roman-launch-resources/_documents/roman-FOV-tube-telescopes-activity-guide.pdf</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[Activity Guide] Fields of View: Flip and Stamping: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https://universe-of-learning.org/files/live/sites/uol/files/home/informal-educators/roman-launch-resources/_documents/roman-FOV-stamping-activity-guide.pdf</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[Interactive] </a:t>
            </a:r>
            <a:r>
              <a:rPr lang="en-US" sz="1200" kern="100" dirty="0" err="1">
                <a:effectLst/>
                <a:latin typeface="Arial" panose="020B0604020202020204" pitchFamily="34" charset="0"/>
                <a:ea typeface="Aptos" panose="020B0004020202020204" pitchFamily="34" charset="0"/>
                <a:cs typeface="Arial" panose="020B0604020202020204" pitchFamily="34" charset="0"/>
              </a:rPr>
              <a:t>WorldWide</a:t>
            </a:r>
            <a:r>
              <a:rPr lang="en-US" sz="1200" kern="100" dirty="0">
                <a:effectLst/>
                <a:latin typeface="Arial" panose="020B0604020202020204" pitchFamily="34" charset="0"/>
                <a:ea typeface="Aptos" panose="020B0004020202020204" pitchFamily="34" charset="0"/>
                <a:cs typeface="Arial" panose="020B0604020202020204" pitchFamily="34" charset="0"/>
              </a:rPr>
              <a:t> Telescope Roman View Finder: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https://projects.cosmicds.cfa.harvard.edu/roman-view-finder</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Imagining a Roman Space Telescope Ultra Deep Field Image: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https://svs.gsfc.nasa.gov/13793</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[PDF] Nancy Grace Roman Space Telescope: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https://www.stsci.edu/files/live/sites/www/files/home/roman/_documents/roman-expanding-our-view.pdf</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[News Release] A Tale of Two Telescopes: WFIRST and Hubble: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https://www.nasa.gov/missions/roman-space-telescope/a-tale-of-two-telescopes-wfirst-and-hubble</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Infrared Waves: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0"/>
              </a:rPr>
              <a:t>https://science.nasa.gov/ems/07_infraredwaves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[Interactive] Forms of Light: Seeing Through Smoke: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1"/>
              </a:rPr>
              <a:t>https://viewspace.org/interactives/unveiling_invisible_universe/forms_of_light/seeing_through_smoke</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[Interactive] Forms of Light: Infrared Animals: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2"/>
              </a:rPr>
              <a:t>https://viewspace.org/interactives/unveiling_invisible_universe/forms_of_light/infrared_animals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Insight Into: Electromagnetic Spectrum: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3"/>
              </a:rPr>
              <a:t>https://viewspace.org/video_library/videos/236-322871998?page=3&amp;tags=111#step-light-and-distance-video-segments</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[Science Briefing] Exploring the Infrared Universe: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4"/>
              </a:rPr>
              <a:t>https://universe-of-learning.org/contents/events/science-briefings/science-briefing-exploring-the-infrared-universe</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B3508C8-0491-8B5D-2954-811CEA937CBE}"/>
              </a:ext>
            </a:extLst>
          </p:cNvPr>
          <p:cNvSpPr>
            <a:spLocks noGrp="1"/>
          </p:cNvSpPr>
          <p:nvPr>
            <p:ph type="sldNum" sz="quarter" idx="5"/>
          </p:nvPr>
        </p:nvSpPr>
        <p:spPr/>
        <p:txBody>
          <a:bodyPr/>
          <a:lstStyle/>
          <a:p>
            <a:fld id="{3FD82A15-5316-CA4D-88E5-5ADED07BD175}" type="slidenum">
              <a:rPr lang="en-US" altLang="en-US" smtClean="0"/>
              <a:pPr/>
              <a:t>4</a:t>
            </a:fld>
            <a:endParaRPr lang="en-US" altLang="en-US"/>
          </a:p>
        </p:txBody>
      </p:sp>
    </p:spTree>
    <p:extLst>
      <p:ext uri="{BB962C8B-B14F-4D97-AF65-F5344CB8AC3E}">
        <p14:creationId xmlns:p14="http://schemas.microsoft.com/office/powerpoint/2010/main" val="193709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A32A3-AC8A-E447-B628-5C895F0FD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D649D-5687-33C2-B89A-D942EF297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B5E72-7022-C740-6879-70F69568E75F}"/>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The Roman Spacecraft </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Many pieces come together to compose a telescope like Roman and enable its science capabilities, including its: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Mirror, which gathers the near-infrared light. It’s the same size as Hubble’s primary mirror, 7.9 feet (2.4 meters) in diameter.</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Science instrument, the Wide Field Instrument (WFI), which captures wide and deep views of our universe. The WFI is a near-infrared camera.</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Technology demonstration, a coronagraph that will block out the bright light of stars to reveal exoplanets.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High-gain antenna, which is the communication link between the telescope and the ground.</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And its observatory support systems, which you can consider to be the “vessel” that houses all of these components.</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Roman’s cutting-edge and innovative technologies will map more of the universe than ever before, and will also demonstrate new capabilities. These technologies, and the spinoffs they inspire, have broad benefits to government, industry, and society.</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There’s a difference between a science instrument and technology demonstration instrument:</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Roman has one science instrument, the Wide Field Instrument, which is the near-infrared light camera that will help us see far across space and into dusty regions.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The coronagraph will test hardware that can block out distant stars’ bright light to reveal faint exoplanets — 100 million times fainter — orbiting them, and that has never before flown in space. It is intended to inform future missions like the Habitable Worlds Observatory, which will be specifically designed to search for signs of life on exoplanets.</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457200" marR="0" lvl="1" indent="0">
              <a:lnSpc>
                <a:spcPct val="115000"/>
              </a:lnSpc>
              <a:spcAft>
                <a:spcPts val="800"/>
              </a:spcAft>
              <a:buFont typeface="Courier New" panose="02070309020205020404" pitchFamily="49" charset="0"/>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Image:</a:t>
            </a:r>
          </a:p>
          <a:p>
            <a:pPr marL="0" marR="0" lvl="0" indent="0">
              <a:lnSpc>
                <a:spcPct val="115000"/>
              </a:lnSpc>
              <a:spcAft>
                <a:spcPts val="800"/>
              </a:spcAft>
              <a:buFont typeface="Wingdings" pitchFamily="2" charset="2"/>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This image of Roman’s primary mirror, which is being inspected, and some of the observatory’s supporting structures.</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NASA/Chris Gunn</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The Roman Observatory: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https://roman.gsfc.nasa.gov/observatory.html</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Roman Observatory: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https://www.stsci.edu/roman/observatory</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Take a Spin With NASA's Nancy Grace Roman Space Telescope: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https://svs.gsfc.nasa.gov/13295</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[Interactive] Roman: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https://roman.gsfc.nasa.gov/interactive</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The Roman Coronagraph Instrument: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https://www.jpl.nasa.gov/missions/the-nancy-grace-roman-space-telescope</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B8983C8-35B2-BDF3-05AD-CB9495FCFF1A}"/>
              </a:ext>
            </a:extLst>
          </p:cNvPr>
          <p:cNvSpPr>
            <a:spLocks noGrp="1"/>
          </p:cNvSpPr>
          <p:nvPr>
            <p:ph type="sldNum" sz="quarter" idx="5"/>
          </p:nvPr>
        </p:nvSpPr>
        <p:spPr/>
        <p:txBody>
          <a:bodyPr/>
          <a:lstStyle/>
          <a:p>
            <a:fld id="{3FD82A15-5316-CA4D-88E5-5ADED07BD175}" type="slidenum">
              <a:rPr lang="en-US" altLang="en-US" smtClean="0"/>
              <a:pPr/>
              <a:t>5</a:t>
            </a:fld>
            <a:endParaRPr lang="en-US" altLang="en-US"/>
          </a:p>
        </p:txBody>
      </p:sp>
    </p:spTree>
    <p:extLst>
      <p:ext uri="{BB962C8B-B14F-4D97-AF65-F5344CB8AC3E}">
        <p14:creationId xmlns:p14="http://schemas.microsoft.com/office/powerpoint/2010/main" val="3456621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09E8A-C23B-A461-DF2B-D12D69029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AB3E3-1F5E-1FB9-C5A1-8C1257B05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65299-35C0-633B-245B-85A2497ED001}"/>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The Wide Field Instrument (WFI)</a:t>
            </a:r>
          </a:p>
          <a:p>
            <a:pPr marL="0" marR="0">
              <a:lnSpc>
                <a:spcPct val="115000"/>
              </a:lnSpc>
              <a:spcAft>
                <a:spcPts val="800"/>
              </a:spcAft>
              <a:buNone/>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br>
              <a:rPr lang="en-US" sz="1600" b="1" kern="100" dirty="0">
                <a:effectLst/>
                <a:latin typeface="Arial" panose="020B0604020202020204" pitchFamily="34" charset="0"/>
                <a:ea typeface="Aptos" panose="020B0004020202020204" pitchFamily="34" charset="0"/>
                <a:cs typeface="Arial" panose="020B0604020202020204" pitchFamily="34" charset="0"/>
              </a:rPr>
            </a:b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Wide Field Instrument is Roman’s science instrument. Composed of 18 detectors, the WFI can do two important things: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Take images. The 300-megapixel camera is like Roman’s “eyes.” The WFI will help capture the scientific wonders of our universe by taking very detailed near-infrared light images.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Analyze the light the telescope gathers. This type of data collection method, also known as spectroscopy, can provide important details about cosmic objects, like their distances. (Think: information you can’t glean from an image alone!)</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br>
              <a:rPr lang="en-US" sz="1600" b="1" kern="100" dirty="0">
                <a:effectLst/>
                <a:latin typeface="Arial" panose="020B0604020202020204" pitchFamily="34" charset="0"/>
                <a:ea typeface="Aptos" panose="020B0004020202020204" pitchFamily="34" charset="0"/>
                <a:cs typeface="Arial" panose="020B0604020202020204" pitchFamily="34" charset="0"/>
              </a:rPr>
            </a:b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Its eight imaging filters will let specific bands of near-infrared light pass through to the detectors, which will allow astronomers to study specific features of a given region.</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Arial" panose="020B0604020202020204" pitchFamily="34" charset="0"/>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Technical Information (Optional):</a:t>
            </a:r>
          </a:p>
          <a:p>
            <a:pPr marL="171450" marR="0" lvl="0" indent="-171450">
              <a:lnSpc>
                <a:spcPct val="115000"/>
              </a:lnSpc>
              <a:spcAft>
                <a:spcPts val="800"/>
              </a:spcAft>
              <a:buFont typeface="Arial" panose="020B0604020202020204" pitchFamily="34" charset="0"/>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Eight imaging filters spanning 0.48–2.3 microns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Two </a:t>
            </a:r>
            <a:r>
              <a:rPr lang="en-US" sz="1200" kern="100" dirty="0" err="1">
                <a:effectLst/>
                <a:latin typeface="Arial" panose="020B0604020202020204" pitchFamily="34" charset="0"/>
                <a:ea typeface="Aptos" panose="020B0004020202020204" pitchFamily="34" charset="0"/>
                <a:cs typeface="Arial" panose="020B0604020202020204" pitchFamily="34" charset="0"/>
              </a:rPr>
              <a:t>slitless</a:t>
            </a:r>
            <a:r>
              <a:rPr lang="en-US" sz="1200" kern="100" dirty="0">
                <a:effectLst/>
                <a:latin typeface="Arial" panose="020B0604020202020204" pitchFamily="34" charset="0"/>
                <a:ea typeface="Aptos" panose="020B0004020202020204" pitchFamily="34" charset="0"/>
                <a:cs typeface="Arial" panose="020B0604020202020204" pitchFamily="34" charset="0"/>
              </a:rPr>
              <a:t> spectroscopic modes spanning 0.75–1.93 microns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18 near-IR detectors, each with 4,096×4,096 pixels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~100 times the field of view of Hubble’s Advanced Camera for Surveys (ACS) instrument, and ~200 times the field of view of Hubble’s Wide Field Camera 3/Infrared (WFC3/IR) instrument</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Image:</a:t>
            </a:r>
            <a:br>
              <a:rPr lang="en-US" sz="1600" b="1" kern="100" dirty="0">
                <a:effectLst/>
                <a:latin typeface="Arial" panose="020B0604020202020204" pitchFamily="34" charset="0"/>
                <a:ea typeface="Aptos" panose="020B0004020202020204" pitchFamily="34" charset="0"/>
                <a:cs typeface="Arial" panose="020B0604020202020204" pitchFamily="34" charset="0"/>
              </a:rPr>
            </a:b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gn="l" defTabSz="914400" rtl="0" eaLnBrk="0" fontAlgn="base" latinLnBrk="0" hangingPunct="0">
              <a:lnSpc>
                <a:spcPct val="115000"/>
              </a:lnSpc>
              <a:spcBef>
                <a:spcPct val="30000"/>
              </a:spcBef>
              <a:spcAft>
                <a:spcPts val="800"/>
              </a:spcAft>
              <a:buClrTx/>
              <a:buSzTx/>
              <a:buFont typeface="Symbol" pitchFamily="2" charset="2"/>
              <a:buChar char=""/>
              <a:tabLst/>
              <a:defRPr/>
            </a:pPr>
            <a:r>
              <a:rPr lang="en-US" sz="1200" kern="1200" dirty="0">
                <a:solidFill>
                  <a:schemeClr val="tx1"/>
                </a:solidFill>
                <a:effectLst/>
                <a:latin typeface="Arial" pitchFamily="34" charset="0"/>
                <a:ea typeface="ＭＳ Ｐゴシック" charset="0"/>
                <a:cs typeface="Arial" pitchFamily="34" charset="0"/>
              </a:rPr>
              <a:t>Left: Roman’s Mosaic Plate, which has 18 detectors, each no larger than a sticky note.</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Right: This is a simulated image showing a portion of the Andromeda Galaxy. The red square represents the field of view of Hubble’s Wide Field Camera 3/Infrared (WFC3/IR) instrument. It took Hubble more than 650 hours between 2010 and 2013 to observe the portion of the image outlined in blue-green, which was done as part of Hubble’s Panchromatic Hubble Andromeda Treasury (PHAT) survey program. Roman’s field of view during a single pointing/shot is represented by the collection of white squares. Calculations suggest Roman could observe the same area as the PHAT survey in three hours or less.</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Background: Digitized Sky Survey and R. Gendler; Roman Simulation: NASA, STScI, B. F. Williams (University of Washington)</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br>
              <a:rPr lang="en-US" sz="1600" b="1" kern="100" dirty="0">
                <a:effectLst/>
                <a:latin typeface="Arial" panose="020B0604020202020204" pitchFamily="34" charset="0"/>
                <a:ea typeface="Aptos" panose="020B0004020202020204" pitchFamily="34" charset="0"/>
                <a:cs typeface="Arial" panose="020B0604020202020204" pitchFamily="34" charset="0"/>
              </a:rPr>
            </a:b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NASA's Nancy Grace Roman Space Telescope's Wide Field Instrument: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https://svs.gsfc.nasa.gov/13235</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Wide Field Instrument: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https://science.nasa.gov/mission/roman-space-telescope/wide-field-instrument</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[Visual] Roman’s Wide Field Instrument Poster: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https://science.nasa.gov/image-article/wide-field-instrument-poster</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[Interactive] Wide Field Instrument: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https://roman.gsfc.nasa.gov/interactive/parts/wfi</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WFI Reference Information: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https://science.nasa.gov/mission/roman-space-telescope/wfi-technical</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Spectroscopy, Explained: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https://svs.gsfc.nasa.gov/12956</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[Science Explainer] Spectroscopy 101: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https://science.nasa.gov/mission/webb/science-overview/science-explainers/spectroscopy-101-introduction</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CE78FDD-5EE0-951F-2140-2AEFF36B6426}"/>
              </a:ext>
            </a:extLst>
          </p:cNvPr>
          <p:cNvSpPr>
            <a:spLocks noGrp="1"/>
          </p:cNvSpPr>
          <p:nvPr>
            <p:ph type="sldNum" sz="quarter" idx="5"/>
          </p:nvPr>
        </p:nvSpPr>
        <p:spPr/>
        <p:txBody>
          <a:bodyPr/>
          <a:lstStyle/>
          <a:p>
            <a:fld id="{3FD82A15-5316-CA4D-88E5-5ADED07BD175}" type="slidenum">
              <a:rPr lang="en-US" altLang="en-US" smtClean="0"/>
              <a:pPr/>
              <a:t>6</a:t>
            </a:fld>
            <a:endParaRPr lang="en-US" altLang="en-US"/>
          </a:p>
        </p:txBody>
      </p:sp>
    </p:spTree>
    <p:extLst>
      <p:ext uri="{BB962C8B-B14F-4D97-AF65-F5344CB8AC3E}">
        <p14:creationId xmlns:p14="http://schemas.microsoft.com/office/powerpoint/2010/main" val="3420296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F9B37-C417-74A3-D0FE-EB9031A9C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97585-B588-3DBB-75C3-D606D47B6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82903-CC3D-A2D7-3855-D62953EB0C51}"/>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The Coronagraph</a:t>
            </a:r>
          </a:p>
          <a:p>
            <a:pPr marL="0" marR="0">
              <a:lnSpc>
                <a:spcPct val="115000"/>
              </a:lnSpc>
              <a:spcAft>
                <a:spcPts val="800"/>
              </a:spcAft>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Although the main science goals and overall mission will be enabled by the Wide Field Instrument, Roman also carries a technology demonstration: an advanced coronagraph. This tool will test hardware that can block out distant stars’ bright light to reveal faint exoplanets — 100 million times fainter — orbiting them, and that has never before flown in space.</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technology being tested by the Roman Coronagraph has the potential to reveal smaller, older, and colder worlds around nearby stars than any previous direct imaging efforts.</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While this is a technology demonstration, not a science instrument, a coronagraph could play a key role in future missions that will search for and image Earth-like planets at Earth-Sun distances from their parent stars.</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The coronagraph will demonstrate key capabilities necessary for NASA to take the next step in advancing revolutionary astrophysics and the search for life with future missions like the Habitable Worlds Observatory.</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Following the completion of the technology demonstration’s primary objectives, Roman leadership may consider proposals from the science community for additional studies using the coronagraph.</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Although this is not the first coronagraph in space, it is the highest-performing coronagraph ever onboard a space-based telescope.</a:t>
            </a:r>
          </a:p>
          <a:p>
            <a:pPr marL="742950" marR="0" lvl="1" indent="-285750">
              <a:lnSpc>
                <a:spcPct val="115000"/>
              </a:lnSpc>
              <a:spcAft>
                <a:spcPts val="800"/>
              </a:spcAft>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Roman’s coronagraph is designed to detect planets 100 million times fainter than their stars. This level of sensitivity is 100 to 1,000 times better than the sensitivity of existing space-based coronagraphs.</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About the Image:</a:t>
            </a:r>
          </a:p>
          <a:p>
            <a:pPr marL="0" marR="0" lvl="0" indent="0">
              <a:lnSpc>
                <a:spcPct val="115000"/>
              </a:lnSpc>
              <a:spcAft>
                <a:spcPts val="800"/>
              </a:spcAft>
              <a:buFont typeface="Wingdings" pitchFamily="2" charset="2"/>
              <a:buNone/>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Left: The animation shows how a planet can “disappear” due to its host star’s bright light, and how a coronagraph can block out the starlight to reveal if there are exoplanets.</a:t>
            </a: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Right: The image shows how a coronagraph blocks starlight to reveal if the star has exoplanets. </a:t>
            </a:r>
          </a:p>
          <a:p>
            <a:pPr marL="342900" marR="0" lvl="0" indent="-342900">
              <a:lnSpc>
                <a:spcPct val="115000"/>
              </a:lnSpc>
              <a:spcAft>
                <a:spcPts val="800"/>
              </a:spcAft>
              <a:buFont typeface="Symbol"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Image Credit: NASA</a:t>
            </a: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Wingdings" pitchFamily="2" charset="2"/>
              <a:buChar cha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Wingdings" pitchFamily="2" charset="2"/>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The Roman Space Telescope's Coronagraph Instrument: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https://www.youtube.com/watch?v=_1zfz-OEKH8</a:t>
            </a:r>
            <a:endPar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t>
            </a:r>
            <a:r>
              <a:rPr lang="en-US" sz="1200" kern="1200" dirty="0">
                <a:solidFill>
                  <a:schemeClr val="tx1"/>
                </a:solidFill>
                <a:effectLst/>
                <a:latin typeface="Arial" pitchFamily="34" charset="0"/>
                <a:ea typeface="ＭＳ Ｐゴシック" charset="0"/>
                <a:cs typeface="Arial" pitchFamily="34" charset="0"/>
              </a:rPr>
              <a:t>Webpage] Direct Imaging: </a:t>
            </a:r>
            <a:r>
              <a:rPr lang="en-US" sz="1200" u="sng" kern="1200" dirty="0">
                <a:solidFill>
                  <a:schemeClr val="tx1"/>
                </a:solidFill>
                <a:effectLst/>
                <a:latin typeface="Arial" pitchFamily="34" charset="0"/>
                <a:ea typeface="ＭＳ Ｐゴシック" charset="0"/>
                <a:cs typeface="Arial" pitchFamily="34" charset="0"/>
                <a:hlinkClick r:id="rId4"/>
              </a:rPr>
              <a:t>https://science.nasa.gov/mission/roman-space-telescope/direct-imaging</a:t>
            </a:r>
            <a:endParaRPr lang="en-US" sz="1200" kern="1200" dirty="0">
              <a:solidFill>
                <a:schemeClr val="tx1"/>
              </a:solidFill>
              <a:effectLst/>
              <a:latin typeface="Arial" pitchFamily="34" charset="0"/>
              <a:ea typeface="ＭＳ Ｐゴシック" charset="0"/>
              <a:cs typeface="Arial"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Coronagraph: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https://science.nasa.gov/mission/roman-space-telescope/coronagraph</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[Webpage] The Roman Coronagraph Instrument: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https://www.jpl.nasa.gov/missions/the-roman-coronagraph-instrument</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[Video] Seeing Exoplanets Like Never Before With the Roman Coronagraph (Instrument Overview):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https://www.jpl.nasa.gov/videos/seeing-exoplanets-like-never-before-with-the-roman-coronagraph-instrument-overview</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800"/>
              </a:spcAft>
              <a:buFont typeface="Symbol" pitchFamily="2" charset="2"/>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[Activity Guide] Lights, Coronagraph, Action! An Exoplanet Direct Imaging Demo: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https://universe-of-learning.org/contents/products/lights-coronagraph-action</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15A75E2-5A2C-4800-57B7-A578ECFFD2B0}"/>
              </a:ext>
            </a:extLst>
          </p:cNvPr>
          <p:cNvSpPr>
            <a:spLocks noGrp="1"/>
          </p:cNvSpPr>
          <p:nvPr>
            <p:ph type="sldNum" sz="quarter" idx="5"/>
          </p:nvPr>
        </p:nvSpPr>
        <p:spPr/>
        <p:txBody>
          <a:bodyPr/>
          <a:lstStyle/>
          <a:p>
            <a:fld id="{3FD82A15-5316-CA4D-88E5-5ADED07BD175}" type="slidenum">
              <a:rPr lang="en-US" altLang="en-US" smtClean="0"/>
              <a:pPr/>
              <a:t>7</a:t>
            </a:fld>
            <a:endParaRPr lang="en-US" altLang="en-US"/>
          </a:p>
        </p:txBody>
      </p:sp>
    </p:spTree>
    <p:extLst>
      <p:ext uri="{BB962C8B-B14F-4D97-AF65-F5344CB8AC3E}">
        <p14:creationId xmlns:p14="http://schemas.microsoft.com/office/powerpoint/2010/main" val="2384156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DF8E9-5BA0-31C3-26D0-903D17A8F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9F95B0-2991-02AB-9460-A31B8F399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5013F-732A-8DDE-C48C-6EE7B624167F}"/>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Helvetica" pitchFamily="2" charset="0"/>
                <a:ea typeface="Aptos" panose="020B0004020202020204" pitchFamily="34" charset="0"/>
                <a:cs typeface="Times New Roman" panose="02020603050405020304" pitchFamily="18" charset="0"/>
              </a:rPr>
              <a:t>High-Gain Antenna and Observatory Support Systems</a:t>
            </a:r>
          </a:p>
          <a:p>
            <a:pPr marL="0" marR="0">
              <a:lnSpc>
                <a:spcPct val="115000"/>
              </a:lnSpc>
              <a:spcAft>
                <a:spcPts val="800"/>
              </a:spcAft>
              <a:buNone/>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Key Points:</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Roman’s observatory support systems can be considered as the main body and overall structure. They house the electronics and equipment that enable Roman to do its science.</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Its high-gain antenna forges the connection between the telescope and the ground systems, which is essential to receive Roman’s science data.</a:t>
            </a: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Roman’s antenna dish spans 5.6 feet (1.7 meters) in diameter, about as tall as a refrigerator. With its antenna, Roman will send radio signals across a million miles of space to Earth.</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At one frequency (2 gigahertz), the antenna will receive commands and send information about the telescope’s status. Data will be transmitted to ground stations in New Mexico, Australia, and Japan via a different frequency (26 gigahertz). These ground stations are strategically spread out around the world so that the Roman team will be able to consistently communicate with the spacecraft.</a:t>
            </a: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Image Credit: NASA</a:t>
            </a: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gn="l" defTabSz="914400" rtl="0" eaLnBrk="0" fontAlgn="base" latinLnBrk="0" hangingPunct="0">
              <a:lnSpc>
                <a:spcPct val="115000"/>
              </a:lnSpc>
              <a:spcBef>
                <a:spcPct val="30000"/>
              </a:spcBef>
              <a:spcAft>
                <a:spcPts val="800"/>
              </a:spcAft>
              <a:buClrTx/>
              <a:buSzTx/>
              <a:buFont typeface="Symbol" pitchFamily="2" charset="2"/>
              <a:buChar char=""/>
              <a:tabLst/>
              <a:defRPr/>
            </a:pPr>
            <a:r>
              <a:rPr lang="en-US" sz="1200" kern="100" dirty="0">
                <a:effectLst/>
                <a:latin typeface="Helvetica" pitchFamily="2" charset="0"/>
                <a:ea typeface="Aptos" panose="020B0004020202020204" pitchFamily="34" charset="0"/>
                <a:cs typeface="Times New Roman" panose="02020603050405020304" pitchFamily="18" charset="0"/>
              </a:rPr>
              <a:t>[Webpage] Direct Imaging: </a:t>
            </a:r>
            <a:r>
              <a:rPr lang="en-US" sz="1200" kern="1200" dirty="0">
                <a:solidFill>
                  <a:schemeClr val="tx1"/>
                </a:solidFill>
                <a:effectLst/>
                <a:latin typeface="Arial" pitchFamily="34" charset="0"/>
                <a:ea typeface="ＭＳ Ｐゴシック" charset="0"/>
                <a:cs typeface="Arial" pitchFamily="34" charset="0"/>
                <a:hlinkClick r:id="rId3"/>
              </a:rPr>
              <a:t>https://science.nasa.gov/mission/roman-space-telescope/direct-imaging</a:t>
            </a:r>
            <a:r>
              <a:rPr lang="en-US" sz="1200" kern="1200" dirty="0">
                <a:solidFill>
                  <a:schemeClr val="tx1"/>
                </a:solidFill>
                <a:effectLst/>
                <a:latin typeface="Arial" pitchFamily="34" charset="0"/>
                <a:ea typeface="ＭＳ Ｐゴシック" charset="0"/>
                <a:cs typeface="Arial" pitchFamily="34" charset="0"/>
              </a:rPr>
              <a:t>  </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[News Release] High-Gain Antenna for NASA’s Roman Mission Clears Environmental Tests: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4"/>
              </a:rPr>
              <a:t>https://www.nasa.gov/image-article/high-gain-antenna-nasas-roman-mission-clears-environmental-tests</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[Video] Roman High-Gain Antenna Dish Integration: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5"/>
              </a:rPr>
              <a:t>https://svs.gsfc.nasa.gov/14409</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[Interactive] High-Gain Antenna &amp; Observatory Support System: </a:t>
            </a:r>
            <a:r>
              <a:rPr lang="en-US" sz="1200" u="none" strike="noStrike" kern="1200" dirty="0">
                <a:solidFill>
                  <a:schemeClr val="tx1"/>
                </a:solidFill>
                <a:effectLst/>
                <a:latin typeface="Arial" pitchFamily="34" charset="0"/>
                <a:ea typeface="ＭＳ Ｐゴシック" charset="0"/>
                <a:cs typeface="Arial" pitchFamily="34" charset="0"/>
                <a:hlinkClick r:id="rId6"/>
              </a:rPr>
              <a:t>https://science.nasa.gov/mission/roman-space-telescope/interactive</a:t>
            </a:r>
            <a:endParaRPr lang="en-US" sz="2800" dirty="0">
              <a:latin typeface="Helvetica" pitchFamily="2" charset="0"/>
            </a:endParaRPr>
          </a:p>
        </p:txBody>
      </p:sp>
      <p:sp>
        <p:nvSpPr>
          <p:cNvPr id="4" name="Slide Number Placeholder 3">
            <a:extLst>
              <a:ext uri="{FF2B5EF4-FFF2-40B4-BE49-F238E27FC236}">
                <a16:creationId xmlns:a16="http://schemas.microsoft.com/office/drawing/2014/main" id="{DB8CAE95-316A-1AF3-5F81-799DDB909A95}"/>
              </a:ext>
            </a:extLst>
          </p:cNvPr>
          <p:cNvSpPr>
            <a:spLocks noGrp="1"/>
          </p:cNvSpPr>
          <p:nvPr>
            <p:ph type="sldNum" sz="quarter" idx="5"/>
          </p:nvPr>
        </p:nvSpPr>
        <p:spPr/>
        <p:txBody>
          <a:bodyPr/>
          <a:lstStyle/>
          <a:p>
            <a:fld id="{3FD82A15-5316-CA4D-88E5-5ADED07BD175}" type="slidenum">
              <a:rPr lang="en-US" altLang="en-US" smtClean="0"/>
              <a:pPr/>
              <a:t>8</a:t>
            </a:fld>
            <a:endParaRPr lang="en-US" altLang="en-US"/>
          </a:p>
        </p:txBody>
      </p:sp>
    </p:spTree>
    <p:extLst>
      <p:ext uri="{BB962C8B-B14F-4D97-AF65-F5344CB8AC3E}">
        <p14:creationId xmlns:p14="http://schemas.microsoft.com/office/powerpoint/2010/main" val="4238906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1DF09-F8E4-3F07-3786-FB08D629D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94581-0BA2-0E63-3704-5B41BF39E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EF7ED-3F28-5D80-460B-614471962850}"/>
              </a:ext>
            </a:extLst>
          </p:cNvPr>
          <p:cNvSpPr>
            <a:spLocks noGrp="1"/>
          </p:cNvSpPr>
          <p:nvPr>
            <p:ph type="body" idx="1"/>
          </p:nvPr>
        </p:nvSpPr>
        <p:spPr/>
        <p:txBody>
          <a:bodyPr/>
          <a:lstStyle/>
          <a:p>
            <a:pPr marL="0" marR="0">
              <a:lnSpc>
                <a:spcPct val="115000"/>
              </a:lnSpc>
              <a:spcAft>
                <a:spcPts val="800"/>
              </a:spcAft>
              <a:buNone/>
            </a:pPr>
            <a:r>
              <a:rPr lang="en-US" sz="1600" b="1" kern="100" dirty="0">
                <a:effectLst/>
                <a:latin typeface="Helvetica" pitchFamily="2" charset="0"/>
                <a:ea typeface="Aptos" panose="020B0004020202020204" pitchFamily="34" charset="0"/>
                <a:cs typeface="Times New Roman" panose="02020603050405020304" pitchFamily="18" charset="0"/>
              </a:rPr>
              <a:t>Broad Scientific Surveys </a:t>
            </a:r>
          </a:p>
          <a:p>
            <a:pPr marL="0" marR="0">
              <a:lnSpc>
                <a:spcPct val="115000"/>
              </a:lnSpc>
              <a:spcAft>
                <a:spcPts val="800"/>
              </a:spcAft>
              <a:buNone/>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b="1" kern="100" dirty="0">
                <a:effectLst/>
                <a:latin typeface="Helvetica" pitchFamily="2" charset="0"/>
                <a:ea typeface="Aptos" panose="020B0004020202020204" pitchFamily="34" charset="0"/>
                <a:cs typeface="Times New Roman" panose="02020603050405020304" pitchFamily="18" charset="0"/>
              </a:rPr>
              <a:t>Key Points:</a:t>
            </a:r>
          </a:p>
          <a:p>
            <a:pPr marL="0" marR="0">
              <a:lnSpc>
                <a:spcPct val="115000"/>
              </a:lnSpc>
              <a:spcAft>
                <a:spcPts val="800"/>
              </a:spcAft>
              <a:buNone/>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Instead of homing in on one object at a time, Roman will scan large regions of the sky, enabling scientists to find patterns, populations, and rare events that would be hard to spot otherwise.</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To address the Roman mission’s science goals, the telescope will observe the sky in different ways through three Core Community Surveys and selected General Astrophysics Surveys.</a:t>
            </a:r>
          </a:p>
          <a:p>
            <a:pPr marL="742950" marR="0" lvl="1" indent="-285750">
              <a:lnSpc>
                <a:spcPct val="115000"/>
              </a:lnSpc>
              <a:spcAft>
                <a:spcPts val="800"/>
              </a:spcAft>
              <a:buFont typeface="Courier New" panose="02070309020205020404" pitchFamily="49" charset="0"/>
              <a:buChar char="o"/>
            </a:pPr>
            <a:r>
              <a:rPr lang="en-US" sz="1200" kern="100" dirty="0">
                <a:effectLst/>
                <a:latin typeface="Helvetica" pitchFamily="2" charset="0"/>
                <a:ea typeface="Aptos" panose="020B0004020202020204" pitchFamily="34" charset="0"/>
                <a:cs typeface="Times New Roman" panose="02020603050405020304" pitchFamily="18" charset="0"/>
              </a:rPr>
              <a:t>We’ll explore the three Core Community Surveys and the first-defined General Astrophysics Survey in more detail in the following slides.</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More Messaging (Optional):</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All the factors that make Roman the telescope we’ve come to know — its huge field of view, ability to survey the sky at a faster speed than other NASA Astrophysics missions, and the expected Hubble-like resolution of the infrared universe — are designed for making scientific breakthroughs and answering big scientific questions.</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Some of these questions — like what are dark energy and dark matter? — arose after discoveries by other ground- and space-based missions, including some of NASA’s telescopes. Others are age-old questions: Are there other planets similar to our own? Does life exist elsewhere in the universe?</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In addition to its main science goals, Roman can conduct extraordinary science that builds on our general astrophysics knowledge, including:</a:t>
            </a:r>
          </a:p>
          <a:p>
            <a:pPr marL="742950" marR="0" lvl="1" indent="-285750">
              <a:lnSpc>
                <a:spcPct val="115000"/>
              </a:lnSpc>
              <a:spcAft>
                <a:spcPts val="800"/>
              </a:spcAft>
              <a:buFont typeface="Courier New" panose="02070309020205020404" pitchFamily="49" charset="0"/>
              <a:buChar char="o"/>
            </a:pPr>
            <a:r>
              <a:rPr lang="en-US" sz="1200" kern="100" dirty="0">
                <a:effectLst/>
                <a:latin typeface="Helvetica" pitchFamily="2" charset="0"/>
                <a:ea typeface="Aptos" panose="020B0004020202020204" pitchFamily="34" charset="0"/>
                <a:cs typeface="Times New Roman" panose="02020603050405020304" pitchFamily="18" charset="0"/>
              </a:rPr>
              <a:t>Deep surveys of star clusters and star formation regions.</a:t>
            </a:r>
          </a:p>
          <a:p>
            <a:pPr marL="742950" marR="0" lvl="1" indent="-285750">
              <a:lnSpc>
                <a:spcPct val="115000"/>
              </a:lnSpc>
              <a:spcAft>
                <a:spcPts val="800"/>
              </a:spcAft>
              <a:buFont typeface="Courier New" panose="02070309020205020404" pitchFamily="49" charset="0"/>
              <a:buChar char="o"/>
            </a:pPr>
            <a:r>
              <a:rPr lang="en-US" sz="1200" kern="100" dirty="0">
                <a:effectLst/>
                <a:latin typeface="Helvetica" pitchFamily="2" charset="0"/>
                <a:ea typeface="Aptos" panose="020B0004020202020204" pitchFamily="34" charset="0"/>
                <a:cs typeface="Times New Roman" panose="02020603050405020304" pitchFamily="18" charset="0"/>
              </a:rPr>
              <a:t>Identifying new solar system objects that may be threats to Earth.</a:t>
            </a:r>
          </a:p>
          <a:p>
            <a:pPr marL="742950" marR="0" lvl="1" indent="-285750">
              <a:lnSpc>
                <a:spcPct val="115000"/>
              </a:lnSpc>
              <a:spcAft>
                <a:spcPts val="800"/>
              </a:spcAft>
              <a:buFont typeface="Courier New" panose="02070309020205020404" pitchFamily="49" charset="0"/>
              <a:buChar char="o"/>
            </a:pPr>
            <a:r>
              <a:rPr lang="en-US" sz="1200" kern="100" dirty="0">
                <a:effectLst/>
                <a:latin typeface="Helvetica" pitchFamily="2" charset="0"/>
                <a:ea typeface="Aptos" panose="020B0004020202020204" pitchFamily="34" charset="0"/>
                <a:cs typeface="Times New Roman" panose="02020603050405020304" pitchFamily="18" charset="0"/>
              </a:rPr>
              <a:t>Conducting tandem observations with other observatories.</a:t>
            </a: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About the Surveys:</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Core Community Surveys: These observing programs will explore the key science questions and themes of the Roman mission.</a:t>
            </a:r>
          </a:p>
          <a:p>
            <a:pPr marL="742950" marR="0" lvl="1" indent="-285750">
              <a:lnSpc>
                <a:spcPct val="115000"/>
              </a:lnSpc>
              <a:spcAft>
                <a:spcPts val="800"/>
              </a:spcAft>
              <a:buFont typeface="Courier New" panose="02070309020205020404" pitchFamily="49" charset="0"/>
              <a:buChar char="o"/>
            </a:pPr>
            <a:r>
              <a:rPr lang="en-US" sz="1200" kern="100" dirty="0">
                <a:effectLst/>
                <a:latin typeface="Helvetica" pitchFamily="2" charset="0"/>
                <a:ea typeface="Aptos" panose="020B0004020202020204" pitchFamily="34" charset="0"/>
                <a:cs typeface="Times New Roman" panose="02020603050405020304" pitchFamily="18" charset="0"/>
              </a:rPr>
              <a:t>Think: the history of the universe, its structure, and exoplanet demographics.</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Roman’s Core Community Surveys were shaped by the science community. The Roman mission solicited input from more than 1,000 scientists from over 350 institutions to help ensure the telescope’s survey designs are optimized for science.</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General Astrophysics Surveys: These observing programs, which will also be proposed by the astronomical community over the course of Roman’s primary mission, will explore general astrophysics themes.</a:t>
            </a:r>
          </a:p>
          <a:p>
            <a:pPr marL="742950" marR="0" lvl="1" indent="-285750">
              <a:lnSpc>
                <a:spcPct val="115000"/>
              </a:lnSpc>
              <a:spcAft>
                <a:spcPts val="800"/>
              </a:spcAft>
              <a:buFont typeface="Courier New" panose="02070309020205020404" pitchFamily="49" charset="0"/>
              <a:buChar char="o"/>
            </a:pPr>
            <a:r>
              <a:rPr lang="en-US" sz="1200" kern="100" dirty="0">
                <a:effectLst/>
                <a:latin typeface="Helvetica" pitchFamily="2" charset="0"/>
                <a:ea typeface="Aptos" panose="020B0004020202020204" pitchFamily="34" charset="0"/>
                <a:cs typeface="Times New Roman" panose="02020603050405020304" pitchFamily="18" charset="0"/>
              </a:rPr>
              <a:t>Think: star populations and formation, black holes, solar system objects, and neighboring galaxies.</a:t>
            </a: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The General Astrophysics Surveys, which Roman will dedicate a minimum of 25% of observing time to during its five-year primary mission, differ in design. These surveys will be primarily selected through calls for proposals.</a:t>
            </a: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Image Credit: STScI</a:t>
            </a: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itchFamily="2" charset="2"/>
              <a:buChar char=""/>
            </a:pPr>
            <a:endParaRPr lang="en-US" sz="1200" kern="100" dirty="0">
              <a:effectLst/>
              <a:latin typeface="Helvetica" pitchFamily="2"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Wingdings" pitchFamily="2" charset="2"/>
              <a:buNone/>
            </a:pPr>
            <a:r>
              <a:rPr lang="en-US" sz="1600" b="1" kern="100" dirty="0">
                <a:effectLst/>
                <a:latin typeface="Helvetica" pitchFamily="2" charset="0"/>
                <a:ea typeface="Aptos" panose="020B0004020202020204" pitchFamily="34" charset="0"/>
                <a:cs typeface="Times New Roman" panose="02020603050405020304" pitchFamily="18" charset="0"/>
              </a:rPr>
              <a:t>Supportive Resources:</a:t>
            </a:r>
          </a:p>
          <a:p>
            <a:pPr marL="342900" marR="0" lvl="0" indent="-342900">
              <a:lnSpc>
                <a:spcPct val="115000"/>
              </a:lnSpc>
              <a:spcAft>
                <a:spcPts val="800"/>
              </a:spcAft>
              <a:buFont typeface="Wingdings" pitchFamily="2" charset="2"/>
              <a:buChar char=""/>
            </a:pPr>
            <a:endParaRPr lang="en-US" sz="1600" b="1"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[Webpage] Roman’s Surveys and Programs: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3"/>
              </a:rPr>
              <a:t>https://www.stsci.edu/roman/surveys-and-programs</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[Webpage] Roman’s Science Themes: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4"/>
              </a:rPr>
              <a:t>https://www.stsci.edu/roman/about/science-themes</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[Webpage] Roman’s Core Community Surveys: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5"/>
              </a:rPr>
              <a:t>https://science.nasa.gov/mission/roman-space-telescope/core-community-surveys</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[Webpage] General Astrophysics Surveys: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6"/>
              </a:rPr>
              <a:t>https://science.nasa.gov/mission/roman-space-telescope/general-astrophysics</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[Webpage] Roman Community-defined Surveys: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7"/>
              </a:rPr>
              <a:t>https://roman-docs.stsci.edu/roman-community-defined-surveys</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[Newsletter Article] What Can Roman Do for You? Explore Its Four Fully Defined Surveys: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8"/>
              </a:rPr>
              <a:t>https://www.stsci.edu/contents/newsletters/2025-volume-42-issue-02/what-can-roman-do-for-you-explore-its-four-fully-defined-surveys</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[News Release] NASA’s Roman Mission Shares Detailed Plans to Scour Skies: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9"/>
              </a:rPr>
              <a:t>https://www.nasa.gov/missions/roman-space-telescope/nasas-roman-mission-shares-detailed-plans-to-scour-skies</a:t>
            </a:r>
            <a:endParaRPr lang="en-US" sz="1200" kern="100" dirty="0">
              <a:effectLst/>
              <a:latin typeface="Helvetica" pitchFamily="2"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200" kern="100" dirty="0">
                <a:effectLst/>
                <a:latin typeface="Helvetica" pitchFamily="2" charset="0"/>
                <a:ea typeface="Aptos" panose="020B0004020202020204" pitchFamily="34" charset="0"/>
                <a:cs typeface="Times New Roman" panose="02020603050405020304" pitchFamily="18" charset="0"/>
              </a:rPr>
              <a:t>[Video Playlist] Roman Space Telescope – Observing Programs: </a:t>
            </a:r>
            <a:r>
              <a:rPr lang="en-US" sz="1200" u="sng" kern="100" dirty="0">
                <a:solidFill>
                  <a:srgbClr val="467886"/>
                </a:solidFill>
                <a:effectLst/>
                <a:latin typeface="Helvetica" pitchFamily="2" charset="0"/>
                <a:ea typeface="Aptos" panose="020B0004020202020204" pitchFamily="34" charset="0"/>
                <a:cs typeface="Times New Roman" panose="02020603050405020304" pitchFamily="18" charset="0"/>
                <a:hlinkClick r:id="rId10"/>
              </a:rPr>
              <a:t>https://www.youtube.com/playlist?list=PLm0MBdI3VlBV6atJO-wb04zG32hIosyTR</a:t>
            </a:r>
            <a:endParaRPr lang="en-US" sz="1200" kern="100" dirty="0">
              <a:effectLst/>
              <a:latin typeface="Helvetica" pitchFamily="2" charset="0"/>
              <a:ea typeface="Aptos" panose="020B0004020202020204" pitchFamily="34" charset="0"/>
              <a:cs typeface="Times New Roman" panose="02020603050405020304" pitchFamily="18" charset="0"/>
            </a:endParaRPr>
          </a:p>
          <a:p>
            <a:endParaRPr lang="en-US" sz="2800" dirty="0">
              <a:latin typeface="Helvetica" pitchFamily="2" charset="0"/>
            </a:endParaRPr>
          </a:p>
        </p:txBody>
      </p:sp>
      <p:sp>
        <p:nvSpPr>
          <p:cNvPr id="4" name="Slide Number Placeholder 3">
            <a:extLst>
              <a:ext uri="{FF2B5EF4-FFF2-40B4-BE49-F238E27FC236}">
                <a16:creationId xmlns:a16="http://schemas.microsoft.com/office/drawing/2014/main" id="{8B9FD4AD-D66E-D62E-2741-6ECEC51832D6}"/>
              </a:ext>
            </a:extLst>
          </p:cNvPr>
          <p:cNvSpPr>
            <a:spLocks noGrp="1"/>
          </p:cNvSpPr>
          <p:nvPr>
            <p:ph type="sldNum" sz="quarter" idx="5"/>
          </p:nvPr>
        </p:nvSpPr>
        <p:spPr/>
        <p:txBody>
          <a:bodyPr/>
          <a:lstStyle/>
          <a:p>
            <a:fld id="{3FD82A15-5316-CA4D-88E5-5ADED07BD175}" type="slidenum">
              <a:rPr lang="en-US" altLang="en-US" smtClean="0"/>
              <a:pPr/>
              <a:t>9</a:t>
            </a:fld>
            <a:endParaRPr lang="en-US" altLang="en-US"/>
          </a:p>
        </p:txBody>
      </p:sp>
    </p:spTree>
    <p:extLst>
      <p:ext uri="{BB962C8B-B14F-4D97-AF65-F5344CB8AC3E}">
        <p14:creationId xmlns:p14="http://schemas.microsoft.com/office/powerpoint/2010/main" val="34320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deo Placehol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C82999-0FAE-05BF-54D9-5526A30F27F3}"/>
              </a:ext>
            </a:extLst>
          </p:cNvPr>
          <p:cNvPicPr>
            <a:picLocks noChangeAspect="1"/>
          </p:cNvPicPr>
          <p:nvPr userDrawn="1"/>
        </p:nvPicPr>
        <p:blipFill rotWithShape="1">
          <a:blip r:embed="rId2">
            <a:alphaModFix amt="52000"/>
          </a:blip>
          <a:srcRect l="24903" r="20318" b="18759"/>
          <a:stretch/>
        </p:blipFill>
        <p:spPr>
          <a:xfrm rot="16200000">
            <a:off x="5648741" y="314737"/>
            <a:ext cx="6858000" cy="6228523"/>
          </a:xfrm>
          <a:prstGeom prst="rect">
            <a:avLst/>
          </a:prstGeom>
        </p:spPr>
      </p:pic>
      <p:sp>
        <p:nvSpPr>
          <p:cNvPr id="13" name="TextBox 12">
            <a:extLst>
              <a:ext uri="{FF2B5EF4-FFF2-40B4-BE49-F238E27FC236}">
                <a16:creationId xmlns:a16="http://schemas.microsoft.com/office/drawing/2014/main" id="{3CD5BBDA-7387-B944-75DD-6DAB337C0BBB}"/>
              </a:ext>
            </a:extLst>
          </p:cNvPr>
          <p:cNvSpPr txBox="1"/>
          <p:nvPr userDrawn="1"/>
        </p:nvSpPr>
        <p:spPr>
          <a:xfrm>
            <a:off x="13092545" y="6774873"/>
            <a:ext cx="184731" cy="461665"/>
          </a:xfrm>
          <a:prstGeom prst="rect">
            <a:avLst/>
          </a:prstGeom>
          <a:noFill/>
        </p:spPr>
        <p:txBody>
          <a:bodyPr wrap="none" rtlCol="0">
            <a:spAutoFit/>
          </a:bodyPr>
          <a:lstStyle/>
          <a:p>
            <a:endParaRPr lang="en-US"/>
          </a:p>
        </p:txBody>
      </p:sp>
      <p:sp>
        <p:nvSpPr>
          <p:cNvPr id="15" name="Media Placeholder 14">
            <a:extLst>
              <a:ext uri="{FF2B5EF4-FFF2-40B4-BE49-F238E27FC236}">
                <a16:creationId xmlns:a16="http://schemas.microsoft.com/office/drawing/2014/main" id="{FC0AF71F-02DE-52A2-4CC4-C162B4B37868}"/>
              </a:ext>
            </a:extLst>
          </p:cNvPr>
          <p:cNvSpPr>
            <a:spLocks noGrp="1"/>
          </p:cNvSpPr>
          <p:nvPr>
            <p:ph type="media" sz="quarter" idx="10"/>
          </p:nvPr>
        </p:nvSpPr>
        <p:spPr>
          <a:xfrm>
            <a:off x="4359274" y="1626446"/>
            <a:ext cx="5775326" cy="4139845"/>
          </a:xfrm>
        </p:spPr>
        <p:txBody>
          <a:bodyPr/>
          <a:lstStyle/>
          <a:p>
            <a:endParaRPr lang="en-US"/>
          </a:p>
        </p:txBody>
      </p:sp>
    </p:spTree>
    <p:extLst>
      <p:ext uri="{BB962C8B-B14F-4D97-AF65-F5344CB8AC3E}">
        <p14:creationId xmlns:p14="http://schemas.microsoft.com/office/powerpoint/2010/main" val="98161252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D5A13E-0449-BB42-AB07-EBEA08DA86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8A9723-A3F3-4D41-9564-CC5628F614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AB891D-7EAE-7B42-83D7-07DA1850D211}"/>
              </a:ext>
            </a:extLst>
          </p:cNvPr>
          <p:cNvSpPr>
            <a:spLocks noGrp="1" noChangeArrowheads="1"/>
          </p:cNvSpPr>
          <p:nvPr>
            <p:ph type="sldNum" sz="quarter" idx="12"/>
          </p:nvPr>
        </p:nvSpPr>
        <p:spPr>
          <a:ln/>
        </p:spPr>
        <p:txBody>
          <a:bodyPr/>
          <a:lstStyle>
            <a:lvl1pPr>
              <a:defRPr/>
            </a:lvl1pPr>
          </a:lstStyle>
          <a:p>
            <a:fld id="{10F88564-C0DE-3841-9F74-DD429DF1BE8C}" type="slidenum">
              <a:rPr lang="en-US" altLang="en-US"/>
              <a:pPr/>
              <a:t>‹#›</a:t>
            </a:fld>
            <a:endParaRPr lang="en-US" altLang="en-US"/>
          </a:p>
        </p:txBody>
      </p:sp>
    </p:spTree>
    <p:extLst>
      <p:ext uri="{BB962C8B-B14F-4D97-AF65-F5344CB8AC3E}">
        <p14:creationId xmlns:p14="http://schemas.microsoft.com/office/powerpoint/2010/main" val="17628067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526AA5-7DF5-144C-95F0-6D0CD79A62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63E398-FF33-4B41-843C-48794DD1A1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375764-4F61-7B4A-A1FD-5260904ACE40}"/>
              </a:ext>
            </a:extLst>
          </p:cNvPr>
          <p:cNvSpPr>
            <a:spLocks noGrp="1" noChangeArrowheads="1"/>
          </p:cNvSpPr>
          <p:nvPr>
            <p:ph type="sldNum" sz="quarter" idx="12"/>
          </p:nvPr>
        </p:nvSpPr>
        <p:spPr>
          <a:ln/>
        </p:spPr>
        <p:txBody>
          <a:bodyPr/>
          <a:lstStyle>
            <a:lvl1pPr>
              <a:defRPr/>
            </a:lvl1pPr>
          </a:lstStyle>
          <a:p>
            <a:fld id="{4B5D569C-34A0-B940-8B9D-F844EA9C3B5E}" type="slidenum">
              <a:rPr lang="en-US" altLang="en-US"/>
              <a:pPr/>
              <a:t>‹#›</a:t>
            </a:fld>
            <a:endParaRPr lang="en-US" altLang="en-US"/>
          </a:p>
        </p:txBody>
      </p:sp>
    </p:spTree>
    <p:extLst>
      <p:ext uri="{BB962C8B-B14F-4D97-AF65-F5344CB8AC3E}">
        <p14:creationId xmlns:p14="http://schemas.microsoft.com/office/powerpoint/2010/main" val="270362419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1D24FA-7716-B842-B518-6DB71E6860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8D01A9-AE90-374F-A7D6-18214C977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8AAC42-97A3-144E-BFE9-7B5477D49B6E}"/>
              </a:ext>
            </a:extLst>
          </p:cNvPr>
          <p:cNvSpPr>
            <a:spLocks noGrp="1" noChangeArrowheads="1"/>
          </p:cNvSpPr>
          <p:nvPr>
            <p:ph type="sldNum" sz="quarter" idx="12"/>
          </p:nvPr>
        </p:nvSpPr>
        <p:spPr>
          <a:ln/>
        </p:spPr>
        <p:txBody>
          <a:bodyPr/>
          <a:lstStyle>
            <a:lvl1pPr>
              <a:defRPr/>
            </a:lvl1pPr>
          </a:lstStyle>
          <a:p>
            <a:fld id="{22B56FF4-C5E5-B141-B054-7745AB42DF31}" type="slidenum">
              <a:rPr lang="en-US" altLang="en-US"/>
              <a:pPr/>
              <a:t>‹#›</a:t>
            </a:fld>
            <a:endParaRPr lang="en-US" altLang="en-US"/>
          </a:p>
        </p:txBody>
      </p:sp>
    </p:spTree>
    <p:extLst>
      <p:ext uri="{BB962C8B-B14F-4D97-AF65-F5344CB8AC3E}">
        <p14:creationId xmlns:p14="http://schemas.microsoft.com/office/powerpoint/2010/main" val="30478090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306B-570D-A2F7-5FFE-B659EE2C5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5CA286-F65D-8C13-4DB3-B015BFB18A36}"/>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E686261C-B001-6F44-39B3-EBFE4519FBA2}"/>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41182222-705E-EE95-CFA2-28F0970C3BA6}"/>
              </a:ext>
            </a:extLst>
          </p:cNvPr>
          <p:cNvSpPr>
            <a:spLocks noGrp="1"/>
          </p:cNvSpPr>
          <p:nvPr>
            <p:ph type="sldNum" sz="quarter" idx="12"/>
          </p:nvPr>
        </p:nvSpPr>
        <p:spPr/>
        <p:txBody>
          <a:bodyPr/>
          <a:lstStyle/>
          <a:p>
            <a:fld id="{128BE369-B0FC-FE45-BFB3-F1D5203C4AA0}" type="slidenum">
              <a:rPr lang="en-US" altLang="en-US" smtClean="0"/>
              <a:pPr/>
              <a:t>‹#›</a:t>
            </a:fld>
            <a:endParaRPr lang="en-US" altLang="en-US"/>
          </a:p>
        </p:txBody>
      </p:sp>
    </p:spTree>
    <p:extLst>
      <p:ext uri="{BB962C8B-B14F-4D97-AF65-F5344CB8AC3E}">
        <p14:creationId xmlns:p14="http://schemas.microsoft.com/office/powerpoint/2010/main" val="216016405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Placehol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C82999-0FAE-05BF-54D9-5526A30F27F3}"/>
              </a:ext>
            </a:extLst>
          </p:cNvPr>
          <p:cNvPicPr>
            <a:picLocks noChangeAspect="1"/>
          </p:cNvPicPr>
          <p:nvPr userDrawn="1"/>
        </p:nvPicPr>
        <p:blipFill rotWithShape="1">
          <a:blip r:embed="rId2">
            <a:alphaModFix amt="52000"/>
          </a:blip>
          <a:srcRect l="24903" r="20318" b="18759"/>
          <a:stretch/>
        </p:blipFill>
        <p:spPr>
          <a:xfrm rot="16200000">
            <a:off x="5648741" y="314737"/>
            <a:ext cx="6858000" cy="6228523"/>
          </a:xfrm>
          <a:prstGeom prst="rect">
            <a:avLst/>
          </a:prstGeom>
        </p:spPr>
      </p:pic>
      <p:sp>
        <p:nvSpPr>
          <p:cNvPr id="8" name="TextBox 2">
            <a:extLst>
              <a:ext uri="{FF2B5EF4-FFF2-40B4-BE49-F238E27FC236}">
                <a16:creationId xmlns:a16="http://schemas.microsoft.com/office/drawing/2014/main" id="{7A6A1040-C827-EF97-549F-E4B3DC787F63}"/>
              </a:ext>
            </a:extLst>
          </p:cNvPr>
          <p:cNvSpPr txBox="1"/>
          <p:nvPr userDrawn="1"/>
        </p:nvSpPr>
        <p:spPr>
          <a:xfrm>
            <a:off x="321108" y="1684176"/>
            <a:ext cx="4114800" cy="1676869"/>
          </a:xfrm>
          <a:prstGeom prst="rect">
            <a:avLst/>
          </a:prstGeom>
          <a:noFill/>
        </p:spPr>
        <p:txBody>
          <a:bodyPr wrap="square" rtlCol="0">
            <a:spAutoFit/>
          </a:bodyPr>
          <a:lstStyle/>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endParaRPr lang="en-US" sz="1400">
              <a:latin typeface="Helvetica" pitchFamily="2" charset="0"/>
              <a:cs typeface="Arial" panose="020B0604020202020204" pitchFamily="34" charset="0"/>
            </a:endParaRPr>
          </a:p>
        </p:txBody>
      </p:sp>
      <p:sp>
        <p:nvSpPr>
          <p:cNvPr id="9" name="TextBox 1">
            <a:extLst>
              <a:ext uri="{FF2B5EF4-FFF2-40B4-BE49-F238E27FC236}">
                <a16:creationId xmlns:a16="http://schemas.microsoft.com/office/drawing/2014/main" id="{F3491C26-41DE-4C27-B1CA-EF8EA6FDD143}"/>
              </a:ext>
            </a:extLst>
          </p:cNvPr>
          <p:cNvSpPr txBox="1"/>
          <p:nvPr userDrawn="1"/>
        </p:nvSpPr>
        <p:spPr>
          <a:xfrm>
            <a:off x="300892" y="532990"/>
            <a:ext cx="5715000" cy="592791"/>
          </a:xfrm>
          <a:prstGeom prst="rect">
            <a:avLst/>
          </a:prstGeom>
          <a:noFill/>
        </p:spPr>
        <p:txBody>
          <a:bodyPr wrap="square" rtlCol="0">
            <a:spAutoFit/>
          </a:bodyPr>
          <a:lstStyle/>
          <a:p>
            <a:pPr>
              <a:lnSpc>
                <a:spcPct val="150000"/>
              </a:lnSpc>
            </a:pPr>
            <a:r>
              <a:rPr lang="en-US" b="1">
                <a:latin typeface="Helvetica" pitchFamily="2" charset="0"/>
                <a:ea typeface="Helvetica Neue" panose="02000503000000020004" pitchFamily="2" charset="0"/>
                <a:cs typeface="Helvetica Neue" panose="02000503000000020004" pitchFamily="2" charset="0"/>
              </a:rPr>
              <a:t>Video Embed Slide</a:t>
            </a:r>
          </a:p>
        </p:txBody>
      </p:sp>
      <p:pic>
        <p:nvPicPr>
          <p:cNvPr id="10" name="Picture 9">
            <a:extLst>
              <a:ext uri="{FF2B5EF4-FFF2-40B4-BE49-F238E27FC236}">
                <a16:creationId xmlns:a16="http://schemas.microsoft.com/office/drawing/2014/main" id="{BBE3037E-C135-75A0-D687-68EAE6C49BDD}"/>
              </a:ext>
            </a:extLst>
          </p:cNvPr>
          <p:cNvPicPr>
            <a:picLocks noChangeAspect="1"/>
          </p:cNvPicPr>
          <p:nvPr userDrawn="1"/>
        </p:nvPicPr>
        <p:blipFill>
          <a:blip r:embed="rId3"/>
          <a:stretch>
            <a:fillRect/>
          </a:stretch>
        </p:blipFill>
        <p:spPr>
          <a:xfrm>
            <a:off x="215153" y="5798618"/>
            <a:ext cx="725156" cy="830781"/>
          </a:xfrm>
          <a:prstGeom prst="rect">
            <a:avLst/>
          </a:prstGeom>
        </p:spPr>
      </p:pic>
      <p:pic>
        <p:nvPicPr>
          <p:cNvPr id="12" name="Picture 11">
            <a:extLst>
              <a:ext uri="{FF2B5EF4-FFF2-40B4-BE49-F238E27FC236}">
                <a16:creationId xmlns:a16="http://schemas.microsoft.com/office/drawing/2014/main" id="{135BACE3-BACD-70A0-08DB-6ECF27FBA97C}"/>
              </a:ext>
            </a:extLst>
          </p:cNvPr>
          <p:cNvPicPr>
            <a:picLocks noChangeAspect="1"/>
          </p:cNvPicPr>
          <p:nvPr userDrawn="1"/>
        </p:nvPicPr>
        <p:blipFill rotWithShape="1">
          <a:blip r:embed="rId4"/>
          <a:srcRect l="56145" r="1"/>
          <a:stretch/>
        </p:blipFill>
        <p:spPr>
          <a:xfrm>
            <a:off x="0" y="457200"/>
            <a:ext cx="123465" cy="933225"/>
          </a:xfrm>
          <a:prstGeom prst="rect">
            <a:avLst/>
          </a:prstGeom>
        </p:spPr>
      </p:pic>
      <p:sp>
        <p:nvSpPr>
          <p:cNvPr id="13" name="TextBox 12">
            <a:extLst>
              <a:ext uri="{FF2B5EF4-FFF2-40B4-BE49-F238E27FC236}">
                <a16:creationId xmlns:a16="http://schemas.microsoft.com/office/drawing/2014/main" id="{3CD5BBDA-7387-B944-75DD-6DAB337C0BBB}"/>
              </a:ext>
            </a:extLst>
          </p:cNvPr>
          <p:cNvSpPr txBox="1"/>
          <p:nvPr userDrawn="1"/>
        </p:nvSpPr>
        <p:spPr>
          <a:xfrm>
            <a:off x="13092545" y="6774873"/>
            <a:ext cx="184731" cy="461665"/>
          </a:xfrm>
          <a:prstGeom prst="rect">
            <a:avLst/>
          </a:prstGeom>
          <a:noFill/>
        </p:spPr>
        <p:txBody>
          <a:bodyPr wrap="none" rtlCol="0">
            <a:spAutoFit/>
          </a:bodyPr>
          <a:lstStyle/>
          <a:p>
            <a:endParaRPr lang="en-US"/>
          </a:p>
        </p:txBody>
      </p:sp>
      <p:sp>
        <p:nvSpPr>
          <p:cNvPr id="15" name="Media Placeholder 14">
            <a:extLst>
              <a:ext uri="{FF2B5EF4-FFF2-40B4-BE49-F238E27FC236}">
                <a16:creationId xmlns:a16="http://schemas.microsoft.com/office/drawing/2014/main" id="{FC0AF71F-02DE-52A2-4CC4-C162B4B37868}"/>
              </a:ext>
            </a:extLst>
          </p:cNvPr>
          <p:cNvSpPr>
            <a:spLocks noGrp="1"/>
          </p:cNvSpPr>
          <p:nvPr>
            <p:ph type="media" sz="quarter" idx="10"/>
          </p:nvPr>
        </p:nvSpPr>
        <p:spPr>
          <a:xfrm>
            <a:off x="4359274" y="1626446"/>
            <a:ext cx="5775326" cy="4139845"/>
          </a:xfrm>
          <a:prstGeom prst="rect">
            <a:avLst/>
          </a:prstGeom>
        </p:spPr>
        <p:txBody>
          <a:bodyPr/>
          <a:lstStyle/>
          <a:p>
            <a:endParaRPr lang="en-US"/>
          </a:p>
        </p:txBody>
      </p:sp>
    </p:spTree>
    <p:extLst>
      <p:ext uri="{BB962C8B-B14F-4D97-AF65-F5344CB8AC3E}">
        <p14:creationId xmlns:p14="http://schemas.microsoft.com/office/powerpoint/2010/main" val="20430531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C82999-0FAE-05BF-54D9-5526A30F27F3}"/>
              </a:ext>
            </a:extLst>
          </p:cNvPr>
          <p:cNvPicPr>
            <a:picLocks noChangeAspect="1"/>
          </p:cNvPicPr>
          <p:nvPr userDrawn="1"/>
        </p:nvPicPr>
        <p:blipFill rotWithShape="1">
          <a:blip r:embed="rId2">
            <a:alphaModFix amt="52000"/>
          </a:blip>
          <a:srcRect l="24903" r="20318" b="18759"/>
          <a:stretch/>
        </p:blipFill>
        <p:spPr>
          <a:xfrm rot="16200000">
            <a:off x="5648741" y="314737"/>
            <a:ext cx="6858000" cy="6228523"/>
          </a:xfrm>
          <a:prstGeom prst="rect">
            <a:avLst/>
          </a:prstGeom>
        </p:spPr>
      </p:pic>
      <p:sp>
        <p:nvSpPr>
          <p:cNvPr id="8" name="TextBox 2">
            <a:extLst>
              <a:ext uri="{FF2B5EF4-FFF2-40B4-BE49-F238E27FC236}">
                <a16:creationId xmlns:a16="http://schemas.microsoft.com/office/drawing/2014/main" id="{7A6A1040-C827-EF97-549F-E4B3DC787F63}"/>
              </a:ext>
            </a:extLst>
          </p:cNvPr>
          <p:cNvSpPr txBox="1"/>
          <p:nvPr userDrawn="1"/>
        </p:nvSpPr>
        <p:spPr>
          <a:xfrm>
            <a:off x="321108" y="1684176"/>
            <a:ext cx="4114800" cy="1676869"/>
          </a:xfrm>
          <a:prstGeom prst="rect">
            <a:avLst/>
          </a:prstGeom>
          <a:noFill/>
        </p:spPr>
        <p:txBody>
          <a:bodyPr wrap="square" rtlCol="0">
            <a:spAutoFit/>
          </a:bodyPr>
          <a:lstStyle/>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endParaRPr lang="en-US" sz="1400">
              <a:latin typeface="Helvetica" pitchFamily="2" charset="0"/>
              <a:cs typeface="Arial" panose="020B0604020202020204" pitchFamily="34" charset="0"/>
            </a:endParaRPr>
          </a:p>
        </p:txBody>
      </p:sp>
      <p:sp>
        <p:nvSpPr>
          <p:cNvPr id="9" name="TextBox 1">
            <a:extLst>
              <a:ext uri="{FF2B5EF4-FFF2-40B4-BE49-F238E27FC236}">
                <a16:creationId xmlns:a16="http://schemas.microsoft.com/office/drawing/2014/main" id="{F3491C26-41DE-4C27-B1CA-EF8EA6FDD143}"/>
              </a:ext>
            </a:extLst>
          </p:cNvPr>
          <p:cNvSpPr txBox="1"/>
          <p:nvPr userDrawn="1"/>
        </p:nvSpPr>
        <p:spPr>
          <a:xfrm>
            <a:off x="300892" y="532990"/>
            <a:ext cx="5715000" cy="592791"/>
          </a:xfrm>
          <a:prstGeom prst="rect">
            <a:avLst/>
          </a:prstGeom>
          <a:noFill/>
        </p:spPr>
        <p:txBody>
          <a:bodyPr wrap="square" rtlCol="0">
            <a:spAutoFit/>
          </a:bodyPr>
          <a:lstStyle/>
          <a:p>
            <a:pPr>
              <a:lnSpc>
                <a:spcPct val="150000"/>
              </a:lnSpc>
            </a:pPr>
            <a:r>
              <a:rPr lang="en-US" b="1">
                <a:latin typeface="Helvetica" pitchFamily="2" charset="0"/>
                <a:ea typeface="Helvetica Neue" panose="02000503000000020004" pitchFamily="2" charset="0"/>
                <a:cs typeface="Helvetica Neue" panose="02000503000000020004" pitchFamily="2" charset="0"/>
              </a:rPr>
              <a:t>Video Embed Slide</a:t>
            </a:r>
          </a:p>
        </p:txBody>
      </p:sp>
      <p:pic>
        <p:nvPicPr>
          <p:cNvPr id="10" name="Picture 9">
            <a:extLst>
              <a:ext uri="{FF2B5EF4-FFF2-40B4-BE49-F238E27FC236}">
                <a16:creationId xmlns:a16="http://schemas.microsoft.com/office/drawing/2014/main" id="{BBE3037E-C135-75A0-D687-68EAE6C49BDD}"/>
              </a:ext>
            </a:extLst>
          </p:cNvPr>
          <p:cNvPicPr>
            <a:picLocks noChangeAspect="1"/>
          </p:cNvPicPr>
          <p:nvPr userDrawn="1"/>
        </p:nvPicPr>
        <p:blipFill>
          <a:blip r:embed="rId3"/>
          <a:stretch>
            <a:fillRect/>
          </a:stretch>
        </p:blipFill>
        <p:spPr>
          <a:xfrm>
            <a:off x="215153" y="5798618"/>
            <a:ext cx="725156" cy="830781"/>
          </a:xfrm>
          <a:prstGeom prst="rect">
            <a:avLst/>
          </a:prstGeom>
        </p:spPr>
      </p:pic>
      <p:pic>
        <p:nvPicPr>
          <p:cNvPr id="12" name="Picture 11">
            <a:extLst>
              <a:ext uri="{FF2B5EF4-FFF2-40B4-BE49-F238E27FC236}">
                <a16:creationId xmlns:a16="http://schemas.microsoft.com/office/drawing/2014/main" id="{135BACE3-BACD-70A0-08DB-6ECF27FBA97C}"/>
              </a:ext>
            </a:extLst>
          </p:cNvPr>
          <p:cNvPicPr>
            <a:picLocks noChangeAspect="1"/>
          </p:cNvPicPr>
          <p:nvPr userDrawn="1"/>
        </p:nvPicPr>
        <p:blipFill rotWithShape="1">
          <a:blip r:embed="rId4"/>
          <a:srcRect l="56145" r="1"/>
          <a:stretch/>
        </p:blipFill>
        <p:spPr>
          <a:xfrm>
            <a:off x="0" y="457200"/>
            <a:ext cx="123465" cy="933225"/>
          </a:xfrm>
          <a:prstGeom prst="rect">
            <a:avLst/>
          </a:prstGeom>
        </p:spPr>
      </p:pic>
      <p:sp>
        <p:nvSpPr>
          <p:cNvPr id="13" name="TextBox 12">
            <a:extLst>
              <a:ext uri="{FF2B5EF4-FFF2-40B4-BE49-F238E27FC236}">
                <a16:creationId xmlns:a16="http://schemas.microsoft.com/office/drawing/2014/main" id="{3CD5BBDA-7387-B944-75DD-6DAB337C0BBB}"/>
              </a:ext>
            </a:extLst>
          </p:cNvPr>
          <p:cNvSpPr txBox="1"/>
          <p:nvPr userDrawn="1"/>
        </p:nvSpPr>
        <p:spPr>
          <a:xfrm>
            <a:off x="13092545" y="6774873"/>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64730751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1981200"/>
            <a:ext cx="10363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76804E-FEE2-8F4E-998B-30D0D09721A2}"/>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E6BC7B-1ADB-0240-AA67-BDD092A4581B}"/>
              </a:ext>
            </a:extLst>
          </p:cNvPr>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8C2C63-A16A-3E4D-B6F4-C3E8223DA6F9}"/>
              </a:ext>
            </a:extLst>
          </p:cNvPr>
          <p:cNvSpPr>
            <a:spLocks noGrp="1" noChangeArrowheads="1"/>
          </p:cNvSpPr>
          <p:nvPr>
            <p:ph type="sldNum" sz="quarter" idx="12"/>
          </p:nvPr>
        </p:nvSpPr>
        <p:spPr>
          <a:xfrm>
            <a:off x="8839200" y="6248400"/>
            <a:ext cx="2540000" cy="457200"/>
          </a:xfrm>
          <a:prstGeom prst="rect">
            <a:avLst/>
          </a:prstGeom>
          <a:ln/>
        </p:spPr>
        <p:txBody>
          <a:bodyPr/>
          <a:lstStyle>
            <a:lvl1pPr>
              <a:defRPr/>
            </a:lvl1pPr>
          </a:lstStyle>
          <a:p>
            <a:fld id="{1B710000-2E9C-ED4A-A83F-14377B30785C}" type="slidenum">
              <a:rPr lang="en-US" altLang="en-US"/>
              <a:pPr/>
              <a:t>‹#›</a:t>
            </a:fld>
            <a:endParaRPr lang="en-US" altLang="en-US"/>
          </a:p>
        </p:txBody>
      </p:sp>
    </p:spTree>
    <p:extLst>
      <p:ext uri="{BB962C8B-B14F-4D97-AF65-F5344CB8AC3E}">
        <p14:creationId xmlns:p14="http://schemas.microsoft.com/office/powerpoint/2010/main" val="1155074381"/>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39E4131-2EEB-2F4A-B88D-9BC94EAB4016}"/>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294CE0-941C-8541-A447-B440066DB524}"/>
              </a:ext>
            </a:extLst>
          </p:cNvPr>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E16E40-9036-7047-8F84-A9F643D83AD7}"/>
              </a:ext>
            </a:extLst>
          </p:cNvPr>
          <p:cNvSpPr>
            <a:spLocks noGrp="1" noChangeArrowheads="1"/>
          </p:cNvSpPr>
          <p:nvPr>
            <p:ph type="sldNum" sz="quarter" idx="12"/>
          </p:nvPr>
        </p:nvSpPr>
        <p:spPr>
          <a:xfrm>
            <a:off x="8839200" y="6248400"/>
            <a:ext cx="2540000" cy="457200"/>
          </a:xfrm>
          <a:prstGeom prst="rect">
            <a:avLst/>
          </a:prstGeom>
          <a:ln/>
        </p:spPr>
        <p:txBody>
          <a:bodyPr/>
          <a:lstStyle>
            <a:lvl1pPr>
              <a:defRPr/>
            </a:lvl1pPr>
          </a:lstStyle>
          <a:p>
            <a:fld id="{339E4A74-84FB-854C-80A0-6291320574DB}" type="slidenum">
              <a:rPr lang="en-US" altLang="en-US"/>
              <a:pPr/>
              <a:t>‹#›</a:t>
            </a:fld>
            <a:endParaRPr lang="en-US" altLang="en-US"/>
          </a:p>
        </p:txBody>
      </p:sp>
    </p:spTree>
    <p:extLst>
      <p:ext uri="{BB962C8B-B14F-4D97-AF65-F5344CB8AC3E}">
        <p14:creationId xmlns:p14="http://schemas.microsoft.com/office/powerpoint/2010/main" val="41556580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8ED6AA-3B58-2144-9BF2-9B92DDF7931E}"/>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0D11ED7-A4B8-5C46-AECD-00A39F0586F4}"/>
              </a:ext>
            </a:extLst>
          </p:cNvPr>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F15F34B-DDF8-0243-86FF-572D417F62DF}"/>
              </a:ext>
            </a:extLst>
          </p:cNvPr>
          <p:cNvSpPr>
            <a:spLocks noGrp="1" noChangeArrowheads="1"/>
          </p:cNvSpPr>
          <p:nvPr>
            <p:ph type="sldNum" sz="quarter" idx="12"/>
          </p:nvPr>
        </p:nvSpPr>
        <p:spPr>
          <a:xfrm>
            <a:off x="8839200" y="6248400"/>
            <a:ext cx="2540000" cy="457200"/>
          </a:xfrm>
          <a:prstGeom prst="rect">
            <a:avLst/>
          </a:prstGeom>
          <a:ln/>
        </p:spPr>
        <p:txBody>
          <a:bodyPr/>
          <a:lstStyle>
            <a:lvl1pPr>
              <a:defRPr/>
            </a:lvl1pPr>
          </a:lstStyle>
          <a:p>
            <a:fld id="{F81AA517-2816-9A46-9723-BC8DCB004B8E}" type="slidenum">
              <a:rPr lang="en-US" altLang="en-US"/>
              <a:pPr/>
              <a:t>‹#›</a:t>
            </a:fld>
            <a:endParaRPr lang="en-US" altLang="en-US"/>
          </a:p>
        </p:txBody>
      </p:sp>
    </p:spTree>
    <p:extLst>
      <p:ext uri="{BB962C8B-B14F-4D97-AF65-F5344CB8AC3E}">
        <p14:creationId xmlns:p14="http://schemas.microsoft.com/office/powerpoint/2010/main" val="14108573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368DE9-8B52-C046-A832-F3CEA131A019}"/>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0513978-E6C8-C848-A6A3-15B7CABA8CD7}"/>
              </a:ext>
            </a:extLst>
          </p:cNvPr>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333B75-7531-594B-BC79-25C52C5FCB39}"/>
              </a:ext>
            </a:extLst>
          </p:cNvPr>
          <p:cNvSpPr>
            <a:spLocks noGrp="1" noChangeArrowheads="1"/>
          </p:cNvSpPr>
          <p:nvPr>
            <p:ph type="sldNum" sz="quarter" idx="12"/>
          </p:nvPr>
        </p:nvSpPr>
        <p:spPr>
          <a:xfrm>
            <a:off x="8839200" y="6248400"/>
            <a:ext cx="2540000" cy="457200"/>
          </a:xfrm>
          <a:prstGeom prst="rect">
            <a:avLst/>
          </a:prstGeom>
          <a:ln/>
        </p:spPr>
        <p:txBody>
          <a:bodyPr/>
          <a:lstStyle>
            <a:lvl1pPr>
              <a:defRPr/>
            </a:lvl1pPr>
          </a:lstStyle>
          <a:p>
            <a:fld id="{32FCAC9E-1684-CC42-9FE6-CEA123C4181B}" type="slidenum">
              <a:rPr lang="en-US" altLang="en-US"/>
              <a:pPr/>
              <a:t>‹#›</a:t>
            </a:fld>
            <a:endParaRPr lang="en-US" altLang="en-US"/>
          </a:p>
        </p:txBody>
      </p:sp>
    </p:spTree>
    <p:extLst>
      <p:ext uri="{BB962C8B-B14F-4D97-AF65-F5344CB8AC3E}">
        <p14:creationId xmlns:p14="http://schemas.microsoft.com/office/powerpoint/2010/main" val="11578158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C82999-0FAE-05BF-54D9-5526A30F27F3}"/>
              </a:ext>
            </a:extLst>
          </p:cNvPr>
          <p:cNvPicPr>
            <a:picLocks noChangeAspect="1"/>
          </p:cNvPicPr>
          <p:nvPr userDrawn="1"/>
        </p:nvPicPr>
        <p:blipFill rotWithShape="1">
          <a:blip r:embed="rId2">
            <a:alphaModFix amt="52000"/>
          </a:blip>
          <a:srcRect l="24903" r="20318" b="18759"/>
          <a:stretch/>
        </p:blipFill>
        <p:spPr>
          <a:xfrm rot="16200000">
            <a:off x="5648741" y="314737"/>
            <a:ext cx="6858000" cy="6228523"/>
          </a:xfrm>
          <a:prstGeom prst="rect">
            <a:avLst/>
          </a:prstGeom>
        </p:spPr>
      </p:pic>
      <p:sp>
        <p:nvSpPr>
          <p:cNvPr id="8" name="TextBox 2">
            <a:extLst>
              <a:ext uri="{FF2B5EF4-FFF2-40B4-BE49-F238E27FC236}">
                <a16:creationId xmlns:a16="http://schemas.microsoft.com/office/drawing/2014/main" id="{7A6A1040-C827-EF97-549F-E4B3DC787F63}"/>
              </a:ext>
            </a:extLst>
          </p:cNvPr>
          <p:cNvSpPr txBox="1"/>
          <p:nvPr userDrawn="1"/>
        </p:nvSpPr>
        <p:spPr>
          <a:xfrm>
            <a:off x="321108" y="1684176"/>
            <a:ext cx="4114800" cy="1676869"/>
          </a:xfrm>
          <a:prstGeom prst="rect">
            <a:avLst/>
          </a:prstGeom>
          <a:noFill/>
        </p:spPr>
        <p:txBody>
          <a:bodyPr wrap="square" rtlCol="0">
            <a:spAutoFit/>
          </a:bodyPr>
          <a:lstStyle/>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endParaRPr lang="en-US" sz="1400">
              <a:latin typeface="Helvetica" pitchFamily="2" charset="0"/>
              <a:cs typeface="Arial" panose="020B0604020202020204" pitchFamily="34" charset="0"/>
            </a:endParaRPr>
          </a:p>
        </p:txBody>
      </p:sp>
      <p:sp>
        <p:nvSpPr>
          <p:cNvPr id="9" name="TextBox 1">
            <a:extLst>
              <a:ext uri="{FF2B5EF4-FFF2-40B4-BE49-F238E27FC236}">
                <a16:creationId xmlns:a16="http://schemas.microsoft.com/office/drawing/2014/main" id="{F3491C26-41DE-4C27-B1CA-EF8EA6FDD143}"/>
              </a:ext>
            </a:extLst>
          </p:cNvPr>
          <p:cNvSpPr txBox="1"/>
          <p:nvPr userDrawn="1"/>
        </p:nvSpPr>
        <p:spPr>
          <a:xfrm>
            <a:off x="300892" y="532990"/>
            <a:ext cx="5715000" cy="592791"/>
          </a:xfrm>
          <a:prstGeom prst="rect">
            <a:avLst/>
          </a:prstGeom>
          <a:noFill/>
        </p:spPr>
        <p:txBody>
          <a:bodyPr wrap="square" rtlCol="0">
            <a:spAutoFit/>
          </a:bodyPr>
          <a:lstStyle/>
          <a:p>
            <a:pPr>
              <a:lnSpc>
                <a:spcPct val="150000"/>
              </a:lnSpc>
            </a:pPr>
            <a:r>
              <a:rPr lang="en-US" b="1">
                <a:latin typeface="Helvetica" pitchFamily="2" charset="0"/>
                <a:ea typeface="Helvetica Neue" panose="02000503000000020004" pitchFamily="2" charset="0"/>
                <a:cs typeface="Helvetica Neue" panose="02000503000000020004" pitchFamily="2" charset="0"/>
              </a:rPr>
              <a:t>Video Embed Slide</a:t>
            </a:r>
          </a:p>
        </p:txBody>
      </p:sp>
      <p:pic>
        <p:nvPicPr>
          <p:cNvPr id="10" name="Picture 9">
            <a:extLst>
              <a:ext uri="{FF2B5EF4-FFF2-40B4-BE49-F238E27FC236}">
                <a16:creationId xmlns:a16="http://schemas.microsoft.com/office/drawing/2014/main" id="{BBE3037E-C135-75A0-D687-68EAE6C49BDD}"/>
              </a:ext>
            </a:extLst>
          </p:cNvPr>
          <p:cNvPicPr>
            <a:picLocks noChangeAspect="1"/>
          </p:cNvPicPr>
          <p:nvPr userDrawn="1"/>
        </p:nvPicPr>
        <p:blipFill>
          <a:blip r:embed="rId3"/>
          <a:stretch>
            <a:fillRect/>
          </a:stretch>
        </p:blipFill>
        <p:spPr>
          <a:xfrm>
            <a:off x="215153" y="5798618"/>
            <a:ext cx="725156" cy="830781"/>
          </a:xfrm>
          <a:prstGeom prst="rect">
            <a:avLst/>
          </a:prstGeom>
        </p:spPr>
      </p:pic>
      <p:pic>
        <p:nvPicPr>
          <p:cNvPr id="12" name="Picture 11">
            <a:extLst>
              <a:ext uri="{FF2B5EF4-FFF2-40B4-BE49-F238E27FC236}">
                <a16:creationId xmlns:a16="http://schemas.microsoft.com/office/drawing/2014/main" id="{135BACE3-BACD-70A0-08DB-6ECF27FBA97C}"/>
              </a:ext>
            </a:extLst>
          </p:cNvPr>
          <p:cNvPicPr>
            <a:picLocks noChangeAspect="1"/>
          </p:cNvPicPr>
          <p:nvPr userDrawn="1"/>
        </p:nvPicPr>
        <p:blipFill rotWithShape="1">
          <a:blip r:embed="rId4"/>
          <a:srcRect l="56145" r="1"/>
          <a:stretch/>
        </p:blipFill>
        <p:spPr>
          <a:xfrm>
            <a:off x="0" y="457200"/>
            <a:ext cx="123465" cy="933225"/>
          </a:xfrm>
          <a:prstGeom prst="rect">
            <a:avLst/>
          </a:prstGeom>
        </p:spPr>
      </p:pic>
      <p:sp>
        <p:nvSpPr>
          <p:cNvPr id="13" name="TextBox 12">
            <a:extLst>
              <a:ext uri="{FF2B5EF4-FFF2-40B4-BE49-F238E27FC236}">
                <a16:creationId xmlns:a16="http://schemas.microsoft.com/office/drawing/2014/main" id="{3CD5BBDA-7387-B944-75DD-6DAB337C0BBB}"/>
              </a:ext>
            </a:extLst>
          </p:cNvPr>
          <p:cNvSpPr txBox="1"/>
          <p:nvPr userDrawn="1"/>
        </p:nvSpPr>
        <p:spPr>
          <a:xfrm>
            <a:off x="13092545" y="6774873"/>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59141791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5677D676-6D39-9140-A622-BE4876EE3E36}"/>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D4E9A3F-E31C-0C44-8D43-DDCD3D8DE3B5}"/>
              </a:ext>
            </a:extLst>
          </p:cNvPr>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A6D51DC-F9EE-7148-9F5C-364F6E6AABE4}"/>
              </a:ext>
            </a:extLst>
          </p:cNvPr>
          <p:cNvSpPr>
            <a:spLocks noGrp="1" noChangeArrowheads="1"/>
          </p:cNvSpPr>
          <p:nvPr>
            <p:ph type="sldNum" sz="quarter" idx="12"/>
          </p:nvPr>
        </p:nvSpPr>
        <p:spPr>
          <a:xfrm>
            <a:off x="8839200" y="6248400"/>
            <a:ext cx="2540000" cy="457200"/>
          </a:xfrm>
          <a:prstGeom prst="rect">
            <a:avLst/>
          </a:prstGeom>
          <a:ln/>
        </p:spPr>
        <p:txBody>
          <a:bodyPr/>
          <a:lstStyle>
            <a:lvl1pPr>
              <a:defRPr/>
            </a:lvl1pPr>
          </a:lstStyle>
          <a:p>
            <a:fld id="{93CCB8AC-DB62-0E4D-A340-CCDC9AFE3050}" type="slidenum">
              <a:rPr lang="en-US" altLang="en-US"/>
              <a:pPr/>
              <a:t>‹#›</a:t>
            </a:fld>
            <a:endParaRPr lang="en-US" altLang="en-US"/>
          </a:p>
        </p:txBody>
      </p:sp>
    </p:spTree>
    <p:extLst>
      <p:ext uri="{BB962C8B-B14F-4D97-AF65-F5344CB8AC3E}">
        <p14:creationId xmlns:p14="http://schemas.microsoft.com/office/powerpoint/2010/main" val="335321599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D3E1E5-A28D-3845-B5FF-715CF270748E}"/>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8B0DD5-2FE8-414B-8DCC-999F8394F7C6}"/>
              </a:ext>
            </a:extLst>
          </p:cNvPr>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EC89CA-C7E0-9B4B-BA85-98335C52210D}"/>
              </a:ext>
            </a:extLst>
          </p:cNvPr>
          <p:cNvSpPr>
            <a:spLocks noGrp="1" noChangeArrowheads="1"/>
          </p:cNvSpPr>
          <p:nvPr>
            <p:ph type="sldNum" sz="quarter" idx="12"/>
          </p:nvPr>
        </p:nvSpPr>
        <p:spPr>
          <a:xfrm>
            <a:off x="8839200" y="6248400"/>
            <a:ext cx="2540000" cy="457200"/>
          </a:xfrm>
          <a:prstGeom prst="rect">
            <a:avLst/>
          </a:prstGeom>
          <a:ln/>
        </p:spPr>
        <p:txBody>
          <a:bodyPr/>
          <a:lstStyle>
            <a:lvl1pPr>
              <a:defRPr/>
            </a:lvl1pPr>
          </a:lstStyle>
          <a:p>
            <a:fld id="{9AD96FD2-720F-2C49-BC09-17B4F845E57D}" type="slidenum">
              <a:rPr lang="en-US" altLang="en-US"/>
              <a:pPr/>
              <a:t>‹#›</a:t>
            </a:fld>
            <a:endParaRPr lang="en-US" altLang="en-US"/>
          </a:p>
        </p:txBody>
      </p:sp>
    </p:spTree>
    <p:extLst>
      <p:ext uri="{BB962C8B-B14F-4D97-AF65-F5344CB8AC3E}">
        <p14:creationId xmlns:p14="http://schemas.microsoft.com/office/powerpoint/2010/main" val="2951657419"/>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EF54D6B-F70D-1F45-A014-95AEFF304CD9}"/>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C41CDDEB-2C7F-B04A-A39B-CD9F5AD773A6}"/>
              </a:ext>
            </a:extLst>
          </p:cNvPr>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9D4B4B0-3911-BE47-A183-2259E1E99CDB}"/>
              </a:ext>
            </a:extLst>
          </p:cNvPr>
          <p:cNvSpPr>
            <a:spLocks noGrp="1" noChangeArrowheads="1"/>
          </p:cNvSpPr>
          <p:nvPr>
            <p:ph type="sldNum" sz="quarter" idx="12"/>
          </p:nvPr>
        </p:nvSpPr>
        <p:spPr>
          <a:xfrm>
            <a:off x="8839200" y="6248400"/>
            <a:ext cx="2540000" cy="457200"/>
          </a:xfrm>
          <a:prstGeom prst="rect">
            <a:avLst/>
          </a:prstGeom>
          <a:ln/>
        </p:spPr>
        <p:txBody>
          <a:bodyPr/>
          <a:lstStyle>
            <a:lvl1pPr>
              <a:defRPr/>
            </a:lvl1pPr>
          </a:lstStyle>
          <a:p>
            <a:fld id="{42654B55-ECF2-9547-9461-D9B58727DCD4}" type="slidenum">
              <a:rPr lang="en-US" altLang="en-US"/>
              <a:pPr/>
              <a:t>‹#›</a:t>
            </a:fld>
            <a:endParaRPr lang="en-US" altLang="en-US"/>
          </a:p>
        </p:txBody>
      </p:sp>
    </p:spTree>
    <p:extLst>
      <p:ext uri="{BB962C8B-B14F-4D97-AF65-F5344CB8AC3E}">
        <p14:creationId xmlns:p14="http://schemas.microsoft.com/office/powerpoint/2010/main" val="284707685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DD5A13E-0449-BB42-AB07-EBEA08DA86A6}"/>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C8A9723-A3F3-4D41-9564-CC5628F614D0}"/>
              </a:ext>
            </a:extLst>
          </p:cNvPr>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5AB891D-7EAE-7B42-83D7-07DA1850D211}"/>
              </a:ext>
            </a:extLst>
          </p:cNvPr>
          <p:cNvSpPr>
            <a:spLocks noGrp="1" noChangeArrowheads="1"/>
          </p:cNvSpPr>
          <p:nvPr>
            <p:ph type="sldNum" sz="quarter" idx="12"/>
          </p:nvPr>
        </p:nvSpPr>
        <p:spPr>
          <a:xfrm>
            <a:off x="8839200" y="6248400"/>
            <a:ext cx="2540000" cy="457200"/>
          </a:xfrm>
          <a:prstGeom prst="rect">
            <a:avLst/>
          </a:prstGeom>
          <a:ln/>
        </p:spPr>
        <p:txBody>
          <a:bodyPr/>
          <a:lstStyle>
            <a:lvl1pPr>
              <a:defRPr/>
            </a:lvl1pPr>
          </a:lstStyle>
          <a:p>
            <a:fld id="{10F88564-C0DE-3841-9F74-DD429DF1BE8C}" type="slidenum">
              <a:rPr lang="en-US" altLang="en-US"/>
              <a:pPr/>
              <a:t>‹#›</a:t>
            </a:fld>
            <a:endParaRPr lang="en-US" altLang="en-US"/>
          </a:p>
        </p:txBody>
      </p:sp>
    </p:spTree>
    <p:extLst>
      <p:ext uri="{BB962C8B-B14F-4D97-AF65-F5344CB8AC3E}">
        <p14:creationId xmlns:p14="http://schemas.microsoft.com/office/powerpoint/2010/main" val="320188010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914400" y="1981200"/>
            <a:ext cx="103632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526AA5-7DF5-144C-95F0-6D0CD79A6291}"/>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63E398-FF33-4B41-843C-48794DD1A1E1}"/>
              </a:ext>
            </a:extLst>
          </p:cNvPr>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375764-4F61-7B4A-A1FD-5260904ACE40}"/>
              </a:ext>
            </a:extLst>
          </p:cNvPr>
          <p:cNvSpPr>
            <a:spLocks noGrp="1" noChangeArrowheads="1"/>
          </p:cNvSpPr>
          <p:nvPr>
            <p:ph type="sldNum" sz="quarter" idx="12"/>
          </p:nvPr>
        </p:nvSpPr>
        <p:spPr>
          <a:xfrm>
            <a:off x="8839200" y="6248400"/>
            <a:ext cx="2540000" cy="457200"/>
          </a:xfrm>
          <a:prstGeom prst="rect">
            <a:avLst/>
          </a:prstGeom>
          <a:ln/>
        </p:spPr>
        <p:txBody>
          <a:bodyPr/>
          <a:lstStyle>
            <a:lvl1pPr>
              <a:defRPr/>
            </a:lvl1pPr>
          </a:lstStyle>
          <a:p>
            <a:fld id="{4B5D569C-34A0-B940-8B9D-F844EA9C3B5E}" type="slidenum">
              <a:rPr lang="en-US" altLang="en-US"/>
              <a:pPr/>
              <a:t>‹#›</a:t>
            </a:fld>
            <a:endParaRPr lang="en-US" altLang="en-US"/>
          </a:p>
        </p:txBody>
      </p:sp>
    </p:spTree>
    <p:extLst>
      <p:ext uri="{BB962C8B-B14F-4D97-AF65-F5344CB8AC3E}">
        <p14:creationId xmlns:p14="http://schemas.microsoft.com/office/powerpoint/2010/main" val="113191640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1D24FA-7716-B842-B518-6DB71E68600F}"/>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8D01A9-AE90-374F-A7D6-18214C977CCA}"/>
              </a:ext>
            </a:extLst>
          </p:cNvPr>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8AAC42-97A3-144E-BFE9-7B5477D49B6E}"/>
              </a:ext>
            </a:extLst>
          </p:cNvPr>
          <p:cNvSpPr>
            <a:spLocks noGrp="1" noChangeArrowheads="1"/>
          </p:cNvSpPr>
          <p:nvPr>
            <p:ph type="sldNum" sz="quarter" idx="12"/>
          </p:nvPr>
        </p:nvSpPr>
        <p:spPr>
          <a:xfrm>
            <a:off x="8839200" y="6248400"/>
            <a:ext cx="2540000" cy="457200"/>
          </a:xfrm>
          <a:prstGeom prst="rect">
            <a:avLst/>
          </a:prstGeom>
          <a:ln/>
        </p:spPr>
        <p:txBody>
          <a:bodyPr/>
          <a:lstStyle>
            <a:lvl1pPr>
              <a:defRPr/>
            </a:lvl1pPr>
          </a:lstStyle>
          <a:p>
            <a:fld id="{22B56FF4-C5E5-B141-B054-7745AB42DF31}" type="slidenum">
              <a:rPr lang="en-US" altLang="en-US"/>
              <a:pPr/>
              <a:t>‹#›</a:t>
            </a:fld>
            <a:endParaRPr lang="en-US" altLang="en-US"/>
          </a:p>
        </p:txBody>
      </p:sp>
    </p:spTree>
    <p:extLst>
      <p:ext uri="{BB962C8B-B14F-4D97-AF65-F5344CB8AC3E}">
        <p14:creationId xmlns:p14="http://schemas.microsoft.com/office/powerpoint/2010/main" val="339587410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306B-570D-A2F7-5FFE-B659EE2C5A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5CA286-F65D-8C13-4DB3-B015BFB18A36}"/>
              </a:ext>
            </a:extLst>
          </p:cNvPr>
          <p:cNvSpPr>
            <a:spLocks noGrp="1"/>
          </p:cNvSpPr>
          <p:nvPr>
            <p:ph type="dt" sz="half" idx="10"/>
          </p:nvPr>
        </p:nvSpPr>
        <p:spPr>
          <a:xfrm>
            <a:off x="914400" y="6248400"/>
            <a:ext cx="2540000" cy="457200"/>
          </a:xfrm>
          <a:prstGeom prst="rect">
            <a:avLst/>
          </a:prstGeom>
        </p:spPr>
        <p:txBody>
          <a:bodyPr/>
          <a:lstStyle/>
          <a:p>
            <a:pPr>
              <a:defRPr/>
            </a:pPr>
            <a:endParaRPr lang="en-US"/>
          </a:p>
        </p:txBody>
      </p:sp>
      <p:sp>
        <p:nvSpPr>
          <p:cNvPr id="4" name="Footer Placeholder 3">
            <a:extLst>
              <a:ext uri="{FF2B5EF4-FFF2-40B4-BE49-F238E27FC236}">
                <a16:creationId xmlns:a16="http://schemas.microsoft.com/office/drawing/2014/main" id="{E686261C-B001-6F44-39B3-EBFE4519FBA2}"/>
              </a:ext>
            </a:extLst>
          </p:cNvPr>
          <p:cNvSpPr>
            <a:spLocks noGrp="1"/>
          </p:cNvSpPr>
          <p:nvPr>
            <p:ph type="ftr" sz="quarter" idx="11"/>
          </p:nvPr>
        </p:nvSpPr>
        <p:spPr>
          <a:xfrm>
            <a:off x="4165600" y="6248400"/>
            <a:ext cx="3860800" cy="457200"/>
          </a:xfrm>
          <a:prstGeom prst="rect">
            <a:avLst/>
          </a:prstGeom>
        </p:spPr>
        <p:txBody>
          <a:bodyPr/>
          <a:lstStyle/>
          <a:p>
            <a:pPr>
              <a:defRPr/>
            </a:pPr>
            <a:endParaRPr lang="en-US"/>
          </a:p>
        </p:txBody>
      </p:sp>
      <p:sp>
        <p:nvSpPr>
          <p:cNvPr id="5" name="Slide Number Placeholder 4">
            <a:extLst>
              <a:ext uri="{FF2B5EF4-FFF2-40B4-BE49-F238E27FC236}">
                <a16:creationId xmlns:a16="http://schemas.microsoft.com/office/drawing/2014/main" id="{41182222-705E-EE95-CFA2-28F0970C3BA6}"/>
              </a:ext>
            </a:extLst>
          </p:cNvPr>
          <p:cNvSpPr>
            <a:spLocks noGrp="1"/>
          </p:cNvSpPr>
          <p:nvPr>
            <p:ph type="sldNum" sz="quarter" idx="12"/>
          </p:nvPr>
        </p:nvSpPr>
        <p:spPr>
          <a:xfrm>
            <a:off x="8839200" y="6248400"/>
            <a:ext cx="2540000" cy="457200"/>
          </a:xfrm>
          <a:prstGeom prst="rect">
            <a:avLst/>
          </a:prstGeom>
        </p:spPr>
        <p:txBody>
          <a:bodyPr/>
          <a:lstStyle/>
          <a:p>
            <a:fld id="{128BE369-B0FC-FE45-BFB3-F1D5203C4AA0}" type="slidenum">
              <a:rPr lang="en-US" altLang="en-US" smtClean="0"/>
              <a:pPr/>
              <a:t>‹#›</a:t>
            </a:fld>
            <a:endParaRPr lang="en-US" altLang="en-US"/>
          </a:p>
        </p:txBody>
      </p:sp>
    </p:spTree>
    <p:extLst>
      <p:ext uri="{BB962C8B-B14F-4D97-AF65-F5344CB8AC3E}">
        <p14:creationId xmlns:p14="http://schemas.microsoft.com/office/powerpoint/2010/main" val="159227784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Placehol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C82999-0FAE-05BF-54D9-5526A30F27F3}"/>
              </a:ext>
            </a:extLst>
          </p:cNvPr>
          <p:cNvPicPr>
            <a:picLocks noChangeAspect="1"/>
          </p:cNvPicPr>
          <p:nvPr userDrawn="1"/>
        </p:nvPicPr>
        <p:blipFill rotWithShape="1">
          <a:blip r:embed="rId2">
            <a:alphaModFix amt="52000"/>
          </a:blip>
          <a:srcRect l="24903" r="20318" b="18759"/>
          <a:stretch/>
        </p:blipFill>
        <p:spPr>
          <a:xfrm rot="16200000">
            <a:off x="5648741" y="314737"/>
            <a:ext cx="6858000" cy="6228523"/>
          </a:xfrm>
          <a:prstGeom prst="rect">
            <a:avLst/>
          </a:prstGeom>
        </p:spPr>
      </p:pic>
      <p:sp>
        <p:nvSpPr>
          <p:cNvPr id="8" name="TextBox 2">
            <a:extLst>
              <a:ext uri="{FF2B5EF4-FFF2-40B4-BE49-F238E27FC236}">
                <a16:creationId xmlns:a16="http://schemas.microsoft.com/office/drawing/2014/main" id="{7A6A1040-C827-EF97-549F-E4B3DC787F63}"/>
              </a:ext>
            </a:extLst>
          </p:cNvPr>
          <p:cNvSpPr txBox="1"/>
          <p:nvPr userDrawn="1"/>
        </p:nvSpPr>
        <p:spPr>
          <a:xfrm>
            <a:off x="321108" y="1684176"/>
            <a:ext cx="4114800" cy="1676869"/>
          </a:xfrm>
          <a:prstGeom prst="rect">
            <a:avLst/>
          </a:prstGeom>
          <a:noFill/>
        </p:spPr>
        <p:txBody>
          <a:bodyPr wrap="square" rtlCol="0">
            <a:spAutoFit/>
          </a:bodyPr>
          <a:lstStyle/>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endParaRPr lang="en-US" sz="1400">
              <a:latin typeface="Helvetica" pitchFamily="2" charset="0"/>
              <a:cs typeface="Arial" panose="020B0604020202020204" pitchFamily="34" charset="0"/>
            </a:endParaRPr>
          </a:p>
        </p:txBody>
      </p:sp>
      <p:sp>
        <p:nvSpPr>
          <p:cNvPr id="9" name="TextBox 1">
            <a:extLst>
              <a:ext uri="{FF2B5EF4-FFF2-40B4-BE49-F238E27FC236}">
                <a16:creationId xmlns:a16="http://schemas.microsoft.com/office/drawing/2014/main" id="{F3491C26-41DE-4C27-B1CA-EF8EA6FDD143}"/>
              </a:ext>
            </a:extLst>
          </p:cNvPr>
          <p:cNvSpPr txBox="1"/>
          <p:nvPr userDrawn="1"/>
        </p:nvSpPr>
        <p:spPr>
          <a:xfrm>
            <a:off x="300892" y="532990"/>
            <a:ext cx="5715000" cy="592791"/>
          </a:xfrm>
          <a:prstGeom prst="rect">
            <a:avLst/>
          </a:prstGeom>
          <a:noFill/>
        </p:spPr>
        <p:txBody>
          <a:bodyPr wrap="square" rtlCol="0">
            <a:spAutoFit/>
          </a:bodyPr>
          <a:lstStyle/>
          <a:p>
            <a:pPr>
              <a:lnSpc>
                <a:spcPct val="150000"/>
              </a:lnSpc>
            </a:pPr>
            <a:r>
              <a:rPr lang="en-US" b="1">
                <a:latin typeface="Helvetica" pitchFamily="2" charset="0"/>
                <a:ea typeface="Helvetica Neue" panose="02000503000000020004" pitchFamily="2" charset="0"/>
                <a:cs typeface="Helvetica Neue" panose="02000503000000020004" pitchFamily="2" charset="0"/>
              </a:rPr>
              <a:t>Video Embed Slide</a:t>
            </a:r>
          </a:p>
        </p:txBody>
      </p:sp>
      <p:pic>
        <p:nvPicPr>
          <p:cNvPr id="10" name="Picture 9">
            <a:extLst>
              <a:ext uri="{FF2B5EF4-FFF2-40B4-BE49-F238E27FC236}">
                <a16:creationId xmlns:a16="http://schemas.microsoft.com/office/drawing/2014/main" id="{BBE3037E-C135-75A0-D687-68EAE6C49BDD}"/>
              </a:ext>
            </a:extLst>
          </p:cNvPr>
          <p:cNvPicPr>
            <a:picLocks noChangeAspect="1"/>
          </p:cNvPicPr>
          <p:nvPr userDrawn="1"/>
        </p:nvPicPr>
        <p:blipFill>
          <a:blip r:embed="rId3"/>
          <a:stretch>
            <a:fillRect/>
          </a:stretch>
        </p:blipFill>
        <p:spPr>
          <a:xfrm>
            <a:off x="215153" y="5798618"/>
            <a:ext cx="725156" cy="830781"/>
          </a:xfrm>
          <a:prstGeom prst="rect">
            <a:avLst/>
          </a:prstGeom>
        </p:spPr>
      </p:pic>
      <p:pic>
        <p:nvPicPr>
          <p:cNvPr id="12" name="Picture 11">
            <a:extLst>
              <a:ext uri="{FF2B5EF4-FFF2-40B4-BE49-F238E27FC236}">
                <a16:creationId xmlns:a16="http://schemas.microsoft.com/office/drawing/2014/main" id="{135BACE3-BACD-70A0-08DB-6ECF27FBA97C}"/>
              </a:ext>
            </a:extLst>
          </p:cNvPr>
          <p:cNvPicPr>
            <a:picLocks noChangeAspect="1"/>
          </p:cNvPicPr>
          <p:nvPr userDrawn="1"/>
        </p:nvPicPr>
        <p:blipFill rotWithShape="1">
          <a:blip r:embed="rId4"/>
          <a:srcRect l="56145" r="1"/>
          <a:stretch/>
        </p:blipFill>
        <p:spPr>
          <a:xfrm>
            <a:off x="0" y="457200"/>
            <a:ext cx="123465" cy="933225"/>
          </a:xfrm>
          <a:prstGeom prst="rect">
            <a:avLst/>
          </a:prstGeom>
        </p:spPr>
      </p:pic>
      <p:sp>
        <p:nvSpPr>
          <p:cNvPr id="13" name="TextBox 12">
            <a:extLst>
              <a:ext uri="{FF2B5EF4-FFF2-40B4-BE49-F238E27FC236}">
                <a16:creationId xmlns:a16="http://schemas.microsoft.com/office/drawing/2014/main" id="{3CD5BBDA-7387-B944-75DD-6DAB337C0BBB}"/>
              </a:ext>
            </a:extLst>
          </p:cNvPr>
          <p:cNvSpPr txBox="1"/>
          <p:nvPr userDrawn="1"/>
        </p:nvSpPr>
        <p:spPr>
          <a:xfrm>
            <a:off x="13092545" y="6774873"/>
            <a:ext cx="184731" cy="461665"/>
          </a:xfrm>
          <a:prstGeom prst="rect">
            <a:avLst/>
          </a:prstGeom>
          <a:noFill/>
        </p:spPr>
        <p:txBody>
          <a:bodyPr wrap="none" rtlCol="0">
            <a:spAutoFit/>
          </a:bodyPr>
          <a:lstStyle/>
          <a:p>
            <a:endParaRPr lang="en-US"/>
          </a:p>
        </p:txBody>
      </p:sp>
      <p:sp>
        <p:nvSpPr>
          <p:cNvPr id="15" name="Media Placeholder 14">
            <a:extLst>
              <a:ext uri="{FF2B5EF4-FFF2-40B4-BE49-F238E27FC236}">
                <a16:creationId xmlns:a16="http://schemas.microsoft.com/office/drawing/2014/main" id="{FC0AF71F-02DE-52A2-4CC4-C162B4B37868}"/>
              </a:ext>
            </a:extLst>
          </p:cNvPr>
          <p:cNvSpPr>
            <a:spLocks noGrp="1"/>
          </p:cNvSpPr>
          <p:nvPr>
            <p:ph type="media" sz="quarter" idx="10"/>
          </p:nvPr>
        </p:nvSpPr>
        <p:spPr>
          <a:xfrm>
            <a:off x="4359274" y="1626446"/>
            <a:ext cx="5775326" cy="4139845"/>
          </a:xfrm>
        </p:spPr>
        <p:txBody>
          <a:bodyPr/>
          <a:lstStyle/>
          <a:p>
            <a:endParaRPr lang="en-US"/>
          </a:p>
        </p:txBody>
      </p:sp>
    </p:spTree>
    <p:extLst>
      <p:ext uri="{BB962C8B-B14F-4D97-AF65-F5344CB8AC3E}">
        <p14:creationId xmlns:p14="http://schemas.microsoft.com/office/powerpoint/2010/main" val="23229857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C82999-0FAE-05BF-54D9-5526A30F27F3}"/>
              </a:ext>
            </a:extLst>
          </p:cNvPr>
          <p:cNvPicPr>
            <a:picLocks noChangeAspect="1"/>
          </p:cNvPicPr>
          <p:nvPr userDrawn="1"/>
        </p:nvPicPr>
        <p:blipFill rotWithShape="1">
          <a:blip r:embed="rId2">
            <a:alphaModFix amt="52000"/>
          </a:blip>
          <a:srcRect l="24903" r="20318" b="18759"/>
          <a:stretch/>
        </p:blipFill>
        <p:spPr>
          <a:xfrm rot="16200000">
            <a:off x="5648741" y="314737"/>
            <a:ext cx="6858000" cy="6228523"/>
          </a:xfrm>
          <a:prstGeom prst="rect">
            <a:avLst/>
          </a:prstGeom>
        </p:spPr>
      </p:pic>
      <p:sp>
        <p:nvSpPr>
          <p:cNvPr id="8" name="TextBox 2">
            <a:extLst>
              <a:ext uri="{FF2B5EF4-FFF2-40B4-BE49-F238E27FC236}">
                <a16:creationId xmlns:a16="http://schemas.microsoft.com/office/drawing/2014/main" id="{7A6A1040-C827-EF97-549F-E4B3DC787F63}"/>
              </a:ext>
            </a:extLst>
          </p:cNvPr>
          <p:cNvSpPr txBox="1"/>
          <p:nvPr userDrawn="1"/>
        </p:nvSpPr>
        <p:spPr>
          <a:xfrm>
            <a:off x="321108" y="1684176"/>
            <a:ext cx="4114800" cy="1676869"/>
          </a:xfrm>
          <a:prstGeom prst="rect">
            <a:avLst/>
          </a:prstGeom>
          <a:noFill/>
        </p:spPr>
        <p:txBody>
          <a:bodyPr wrap="square" rtlCol="0">
            <a:spAutoFit/>
          </a:bodyPr>
          <a:lstStyle/>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r>
              <a:rPr lang="en-US" sz="1400">
                <a:latin typeface="Helvetica" pitchFamily="2" charset="0"/>
                <a:cs typeface="Arial" panose="020B0604020202020204" pitchFamily="34" charset="0"/>
              </a:rPr>
              <a:t>Place your text here</a:t>
            </a:r>
          </a:p>
          <a:p>
            <a:pPr marL="285750" indent="-285750">
              <a:lnSpc>
                <a:spcPct val="150000"/>
              </a:lnSpc>
              <a:buFont typeface="Wingdings" pitchFamily="2" charset="2"/>
              <a:buChar char="§"/>
            </a:pPr>
            <a:endParaRPr lang="en-US" sz="1400">
              <a:latin typeface="Helvetica" pitchFamily="2" charset="0"/>
              <a:cs typeface="Arial" panose="020B0604020202020204" pitchFamily="34" charset="0"/>
            </a:endParaRPr>
          </a:p>
        </p:txBody>
      </p:sp>
      <p:sp>
        <p:nvSpPr>
          <p:cNvPr id="9" name="TextBox 1">
            <a:extLst>
              <a:ext uri="{FF2B5EF4-FFF2-40B4-BE49-F238E27FC236}">
                <a16:creationId xmlns:a16="http://schemas.microsoft.com/office/drawing/2014/main" id="{F3491C26-41DE-4C27-B1CA-EF8EA6FDD143}"/>
              </a:ext>
            </a:extLst>
          </p:cNvPr>
          <p:cNvSpPr txBox="1"/>
          <p:nvPr userDrawn="1"/>
        </p:nvSpPr>
        <p:spPr>
          <a:xfrm>
            <a:off x="300892" y="532990"/>
            <a:ext cx="5715000" cy="592791"/>
          </a:xfrm>
          <a:prstGeom prst="rect">
            <a:avLst/>
          </a:prstGeom>
          <a:noFill/>
        </p:spPr>
        <p:txBody>
          <a:bodyPr wrap="square" rtlCol="0">
            <a:spAutoFit/>
          </a:bodyPr>
          <a:lstStyle/>
          <a:p>
            <a:pPr>
              <a:lnSpc>
                <a:spcPct val="150000"/>
              </a:lnSpc>
            </a:pPr>
            <a:r>
              <a:rPr lang="en-US" b="1">
                <a:latin typeface="Helvetica" pitchFamily="2" charset="0"/>
                <a:ea typeface="Helvetica Neue" panose="02000503000000020004" pitchFamily="2" charset="0"/>
                <a:cs typeface="Helvetica Neue" panose="02000503000000020004" pitchFamily="2" charset="0"/>
              </a:rPr>
              <a:t>Video Embed Slide</a:t>
            </a:r>
          </a:p>
        </p:txBody>
      </p:sp>
      <p:pic>
        <p:nvPicPr>
          <p:cNvPr id="10" name="Picture 9">
            <a:extLst>
              <a:ext uri="{FF2B5EF4-FFF2-40B4-BE49-F238E27FC236}">
                <a16:creationId xmlns:a16="http://schemas.microsoft.com/office/drawing/2014/main" id="{BBE3037E-C135-75A0-D687-68EAE6C49BDD}"/>
              </a:ext>
            </a:extLst>
          </p:cNvPr>
          <p:cNvPicPr>
            <a:picLocks noChangeAspect="1"/>
          </p:cNvPicPr>
          <p:nvPr userDrawn="1"/>
        </p:nvPicPr>
        <p:blipFill>
          <a:blip r:embed="rId3"/>
          <a:stretch>
            <a:fillRect/>
          </a:stretch>
        </p:blipFill>
        <p:spPr>
          <a:xfrm>
            <a:off x="215153" y="5798618"/>
            <a:ext cx="725156" cy="830781"/>
          </a:xfrm>
          <a:prstGeom prst="rect">
            <a:avLst/>
          </a:prstGeom>
        </p:spPr>
      </p:pic>
      <p:pic>
        <p:nvPicPr>
          <p:cNvPr id="12" name="Picture 11">
            <a:extLst>
              <a:ext uri="{FF2B5EF4-FFF2-40B4-BE49-F238E27FC236}">
                <a16:creationId xmlns:a16="http://schemas.microsoft.com/office/drawing/2014/main" id="{135BACE3-BACD-70A0-08DB-6ECF27FBA97C}"/>
              </a:ext>
            </a:extLst>
          </p:cNvPr>
          <p:cNvPicPr>
            <a:picLocks noChangeAspect="1"/>
          </p:cNvPicPr>
          <p:nvPr userDrawn="1"/>
        </p:nvPicPr>
        <p:blipFill rotWithShape="1">
          <a:blip r:embed="rId4"/>
          <a:srcRect l="56145" r="1"/>
          <a:stretch/>
        </p:blipFill>
        <p:spPr>
          <a:xfrm>
            <a:off x="0" y="457200"/>
            <a:ext cx="123465" cy="933225"/>
          </a:xfrm>
          <a:prstGeom prst="rect">
            <a:avLst/>
          </a:prstGeom>
        </p:spPr>
      </p:pic>
      <p:sp>
        <p:nvSpPr>
          <p:cNvPr id="13" name="TextBox 12">
            <a:extLst>
              <a:ext uri="{FF2B5EF4-FFF2-40B4-BE49-F238E27FC236}">
                <a16:creationId xmlns:a16="http://schemas.microsoft.com/office/drawing/2014/main" id="{3CD5BBDA-7387-B944-75DD-6DAB337C0BBB}"/>
              </a:ext>
            </a:extLst>
          </p:cNvPr>
          <p:cNvSpPr txBox="1"/>
          <p:nvPr userDrawn="1"/>
        </p:nvSpPr>
        <p:spPr>
          <a:xfrm>
            <a:off x="13092545" y="6774873"/>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03987515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76804E-FEE2-8F4E-998B-30D0D09721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E6BC7B-1ADB-0240-AA67-BDD092A458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8C2C63-A16A-3E4D-B6F4-C3E8223DA6F9}"/>
              </a:ext>
            </a:extLst>
          </p:cNvPr>
          <p:cNvSpPr>
            <a:spLocks noGrp="1" noChangeArrowheads="1"/>
          </p:cNvSpPr>
          <p:nvPr>
            <p:ph type="sldNum" sz="quarter" idx="12"/>
          </p:nvPr>
        </p:nvSpPr>
        <p:spPr>
          <a:ln/>
        </p:spPr>
        <p:txBody>
          <a:bodyPr/>
          <a:lstStyle>
            <a:lvl1pPr>
              <a:defRPr/>
            </a:lvl1pPr>
          </a:lstStyle>
          <a:p>
            <a:fld id="{1B710000-2E9C-ED4A-A83F-14377B30785C}" type="slidenum">
              <a:rPr lang="en-US" altLang="en-US"/>
              <a:pPr/>
              <a:t>‹#›</a:t>
            </a:fld>
            <a:endParaRPr lang="en-US" altLang="en-US"/>
          </a:p>
        </p:txBody>
      </p:sp>
    </p:spTree>
    <p:extLst>
      <p:ext uri="{BB962C8B-B14F-4D97-AF65-F5344CB8AC3E}">
        <p14:creationId xmlns:p14="http://schemas.microsoft.com/office/powerpoint/2010/main" val="3050899382"/>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76804E-FEE2-8F4E-998B-30D0D09721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E6BC7B-1ADB-0240-AA67-BDD092A458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8C2C63-A16A-3E4D-B6F4-C3E8223DA6F9}"/>
              </a:ext>
            </a:extLst>
          </p:cNvPr>
          <p:cNvSpPr>
            <a:spLocks noGrp="1" noChangeArrowheads="1"/>
          </p:cNvSpPr>
          <p:nvPr>
            <p:ph type="sldNum" sz="quarter" idx="12"/>
          </p:nvPr>
        </p:nvSpPr>
        <p:spPr>
          <a:ln/>
        </p:spPr>
        <p:txBody>
          <a:bodyPr/>
          <a:lstStyle>
            <a:lvl1pPr>
              <a:defRPr/>
            </a:lvl1pPr>
          </a:lstStyle>
          <a:p>
            <a:fld id="{1B710000-2E9C-ED4A-A83F-14377B30785C}" type="slidenum">
              <a:rPr lang="en-US" altLang="en-US"/>
              <a:pPr/>
              <a:t>‹#›</a:t>
            </a:fld>
            <a:endParaRPr lang="en-US" altLang="en-US"/>
          </a:p>
        </p:txBody>
      </p:sp>
    </p:spTree>
    <p:extLst>
      <p:ext uri="{BB962C8B-B14F-4D97-AF65-F5344CB8AC3E}">
        <p14:creationId xmlns:p14="http://schemas.microsoft.com/office/powerpoint/2010/main" val="1967136246"/>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39E4131-2EEB-2F4A-B88D-9BC94EAB40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294CE0-941C-8541-A447-B440066DB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E16E40-9036-7047-8F84-A9F643D83AD7}"/>
              </a:ext>
            </a:extLst>
          </p:cNvPr>
          <p:cNvSpPr>
            <a:spLocks noGrp="1" noChangeArrowheads="1"/>
          </p:cNvSpPr>
          <p:nvPr>
            <p:ph type="sldNum" sz="quarter" idx="12"/>
          </p:nvPr>
        </p:nvSpPr>
        <p:spPr>
          <a:ln/>
        </p:spPr>
        <p:txBody>
          <a:bodyPr/>
          <a:lstStyle>
            <a:lvl1pPr>
              <a:defRPr/>
            </a:lvl1pPr>
          </a:lstStyle>
          <a:p>
            <a:fld id="{339E4A74-84FB-854C-80A0-6291320574DB}" type="slidenum">
              <a:rPr lang="en-US" altLang="en-US"/>
              <a:pPr/>
              <a:t>‹#›</a:t>
            </a:fld>
            <a:endParaRPr lang="en-US" altLang="en-US"/>
          </a:p>
        </p:txBody>
      </p:sp>
    </p:spTree>
    <p:extLst>
      <p:ext uri="{BB962C8B-B14F-4D97-AF65-F5344CB8AC3E}">
        <p14:creationId xmlns:p14="http://schemas.microsoft.com/office/powerpoint/2010/main" val="1166431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8ED6AA-3B58-2144-9BF2-9B92DDF793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D11ED7-A4B8-5C46-AECD-00A39F0586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15F34B-DDF8-0243-86FF-572D417F62DF}"/>
              </a:ext>
            </a:extLst>
          </p:cNvPr>
          <p:cNvSpPr>
            <a:spLocks noGrp="1" noChangeArrowheads="1"/>
          </p:cNvSpPr>
          <p:nvPr>
            <p:ph type="sldNum" sz="quarter" idx="12"/>
          </p:nvPr>
        </p:nvSpPr>
        <p:spPr>
          <a:ln/>
        </p:spPr>
        <p:txBody>
          <a:bodyPr/>
          <a:lstStyle>
            <a:lvl1pPr>
              <a:defRPr/>
            </a:lvl1pPr>
          </a:lstStyle>
          <a:p>
            <a:fld id="{F81AA517-2816-9A46-9723-BC8DCB004B8E}" type="slidenum">
              <a:rPr lang="en-US" altLang="en-US"/>
              <a:pPr/>
              <a:t>‹#›</a:t>
            </a:fld>
            <a:endParaRPr lang="en-US" altLang="en-US"/>
          </a:p>
        </p:txBody>
      </p:sp>
    </p:spTree>
    <p:extLst>
      <p:ext uri="{BB962C8B-B14F-4D97-AF65-F5344CB8AC3E}">
        <p14:creationId xmlns:p14="http://schemas.microsoft.com/office/powerpoint/2010/main" val="40245999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368DE9-8B52-C046-A832-F3CEA131A0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0513978-E6C8-C848-A6A3-15B7CABA8C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333B75-7531-594B-BC79-25C52C5FCB39}"/>
              </a:ext>
            </a:extLst>
          </p:cNvPr>
          <p:cNvSpPr>
            <a:spLocks noGrp="1" noChangeArrowheads="1"/>
          </p:cNvSpPr>
          <p:nvPr>
            <p:ph type="sldNum" sz="quarter" idx="12"/>
          </p:nvPr>
        </p:nvSpPr>
        <p:spPr>
          <a:ln/>
        </p:spPr>
        <p:txBody>
          <a:bodyPr/>
          <a:lstStyle>
            <a:lvl1pPr>
              <a:defRPr/>
            </a:lvl1pPr>
          </a:lstStyle>
          <a:p>
            <a:fld id="{32FCAC9E-1684-CC42-9FE6-CEA123C4181B}" type="slidenum">
              <a:rPr lang="en-US" altLang="en-US"/>
              <a:pPr/>
              <a:t>‹#›</a:t>
            </a:fld>
            <a:endParaRPr lang="en-US" altLang="en-US"/>
          </a:p>
        </p:txBody>
      </p:sp>
    </p:spTree>
    <p:extLst>
      <p:ext uri="{BB962C8B-B14F-4D97-AF65-F5344CB8AC3E}">
        <p14:creationId xmlns:p14="http://schemas.microsoft.com/office/powerpoint/2010/main" val="371146902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5677D676-6D39-9140-A622-BE4876EE3E3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D4E9A3F-E31C-0C44-8D43-DDCD3D8DE3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A6D51DC-F9EE-7148-9F5C-364F6E6AABE4}"/>
              </a:ext>
            </a:extLst>
          </p:cNvPr>
          <p:cNvSpPr>
            <a:spLocks noGrp="1" noChangeArrowheads="1"/>
          </p:cNvSpPr>
          <p:nvPr>
            <p:ph type="sldNum" sz="quarter" idx="12"/>
          </p:nvPr>
        </p:nvSpPr>
        <p:spPr>
          <a:ln/>
        </p:spPr>
        <p:txBody>
          <a:bodyPr/>
          <a:lstStyle>
            <a:lvl1pPr>
              <a:defRPr/>
            </a:lvl1pPr>
          </a:lstStyle>
          <a:p>
            <a:fld id="{93CCB8AC-DB62-0E4D-A340-CCDC9AFE3050}" type="slidenum">
              <a:rPr lang="en-US" altLang="en-US"/>
              <a:pPr/>
              <a:t>‹#›</a:t>
            </a:fld>
            <a:endParaRPr lang="en-US" altLang="en-US"/>
          </a:p>
        </p:txBody>
      </p:sp>
    </p:spTree>
    <p:extLst>
      <p:ext uri="{BB962C8B-B14F-4D97-AF65-F5344CB8AC3E}">
        <p14:creationId xmlns:p14="http://schemas.microsoft.com/office/powerpoint/2010/main" val="33037074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D3E1E5-A28D-3845-B5FF-715CF270748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8B0DD5-2FE8-414B-8DCC-999F8394F7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EC89CA-C7E0-9B4B-BA85-98335C52210D}"/>
              </a:ext>
            </a:extLst>
          </p:cNvPr>
          <p:cNvSpPr>
            <a:spLocks noGrp="1" noChangeArrowheads="1"/>
          </p:cNvSpPr>
          <p:nvPr>
            <p:ph type="sldNum" sz="quarter" idx="12"/>
          </p:nvPr>
        </p:nvSpPr>
        <p:spPr>
          <a:ln/>
        </p:spPr>
        <p:txBody>
          <a:bodyPr/>
          <a:lstStyle>
            <a:lvl1pPr>
              <a:defRPr/>
            </a:lvl1pPr>
          </a:lstStyle>
          <a:p>
            <a:fld id="{9AD96FD2-720F-2C49-BC09-17B4F845E57D}" type="slidenum">
              <a:rPr lang="en-US" altLang="en-US"/>
              <a:pPr/>
              <a:t>‹#›</a:t>
            </a:fld>
            <a:endParaRPr lang="en-US" altLang="en-US"/>
          </a:p>
        </p:txBody>
      </p:sp>
    </p:spTree>
    <p:extLst>
      <p:ext uri="{BB962C8B-B14F-4D97-AF65-F5344CB8AC3E}">
        <p14:creationId xmlns:p14="http://schemas.microsoft.com/office/powerpoint/2010/main" val="352900742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F54D6B-F70D-1F45-A014-95AEFF304C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1CDDEB-2C7F-B04A-A39B-CD9F5AD773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D4B4B0-3911-BE47-A183-2259E1E99CDB}"/>
              </a:ext>
            </a:extLst>
          </p:cNvPr>
          <p:cNvSpPr>
            <a:spLocks noGrp="1" noChangeArrowheads="1"/>
          </p:cNvSpPr>
          <p:nvPr>
            <p:ph type="sldNum" sz="quarter" idx="12"/>
          </p:nvPr>
        </p:nvSpPr>
        <p:spPr>
          <a:ln/>
        </p:spPr>
        <p:txBody>
          <a:bodyPr/>
          <a:lstStyle>
            <a:lvl1pPr>
              <a:defRPr/>
            </a:lvl1pPr>
          </a:lstStyle>
          <a:p>
            <a:fld id="{42654B55-ECF2-9547-9461-D9B58727DCD4}" type="slidenum">
              <a:rPr lang="en-US" altLang="en-US"/>
              <a:pPr/>
              <a:t>‹#›</a:t>
            </a:fld>
            <a:endParaRPr lang="en-US" altLang="en-US"/>
          </a:p>
        </p:txBody>
      </p:sp>
    </p:spTree>
    <p:extLst>
      <p:ext uri="{BB962C8B-B14F-4D97-AF65-F5344CB8AC3E}">
        <p14:creationId xmlns:p14="http://schemas.microsoft.com/office/powerpoint/2010/main" val="324218749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D5A13E-0449-BB42-AB07-EBEA08DA86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8A9723-A3F3-4D41-9564-CC5628F614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AB891D-7EAE-7B42-83D7-07DA1850D211}"/>
              </a:ext>
            </a:extLst>
          </p:cNvPr>
          <p:cNvSpPr>
            <a:spLocks noGrp="1" noChangeArrowheads="1"/>
          </p:cNvSpPr>
          <p:nvPr>
            <p:ph type="sldNum" sz="quarter" idx="12"/>
          </p:nvPr>
        </p:nvSpPr>
        <p:spPr>
          <a:ln/>
        </p:spPr>
        <p:txBody>
          <a:bodyPr/>
          <a:lstStyle>
            <a:lvl1pPr>
              <a:defRPr/>
            </a:lvl1pPr>
          </a:lstStyle>
          <a:p>
            <a:fld id="{10F88564-C0DE-3841-9F74-DD429DF1BE8C}" type="slidenum">
              <a:rPr lang="en-US" altLang="en-US"/>
              <a:pPr/>
              <a:t>‹#›</a:t>
            </a:fld>
            <a:endParaRPr lang="en-US" altLang="en-US"/>
          </a:p>
        </p:txBody>
      </p:sp>
    </p:spTree>
    <p:extLst>
      <p:ext uri="{BB962C8B-B14F-4D97-AF65-F5344CB8AC3E}">
        <p14:creationId xmlns:p14="http://schemas.microsoft.com/office/powerpoint/2010/main" val="170283516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526AA5-7DF5-144C-95F0-6D0CD79A62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63E398-FF33-4B41-843C-48794DD1A1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375764-4F61-7B4A-A1FD-5260904ACE40}"/>
              </a:ext>
            </a:extLst>
          </p:cNvPr>
          <p:cNvSpPr>
            <a:spLocks noGrp="1" noChangeArrowheads="1"/>
          </p:cNvSpPr>
          <p:nvPr>
            <p:ph type="sldNum" sz="quarter" idx="12"/>
          </p:nvPr>
        </p:nvSpPr>
        <p:spPr>
          <a:ln/>
        </p:spPr>
        <p:txBody>
          <a:bodyPr/>
          <a:lstStyle>
            <a:lvl1pPr>
              <a:defRPr/>
            </a:lvl1pPr>
          </a:lstStyle>
          <a:p>
            <a:fld id="{4B5D569C-34A0-B940-8B9D-F844EA9C3B5E}" type="slidenum">
              <a:rPr lang="en-US" altLang="en-US"/>
              <a:pPr/>
              <a:t>‹#›</a:t>
            </a:fld>
            <a:endParaRPr lang="en-US" altLang="en-US"/>
          </a:p>
        </p:txBody>
      </p:sp>
    </p:spTree>
    <p:extLst>
      <p:ext uri="{BB962C8B-B14F-4D97-AF65-F5344CB8AC3E}">
        <p14:creationId xmlns:p14="http://schemas.microsoft.com/office/powerpoint/2010/main" val="296327553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1D24FA-7716-B842-B518-6DB71E6860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8D01A9-AE90-374F-A7D6-18214C977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8AAC42-97A3-144E-BFE9-7B5477D49B6E}"/>
              </a:ext>
            </a:extLst>
          </p:cNvPr>
          <p:cNvSpPr>
            <a:spLocks noGrp="1" noChangeArrowheads="1"/>
          </p:cNvSpPr>
          <p:nvPr>
            <p:ph type="sldNum" sz="quarter" idx="12"/>
          </p:nvPr>
        </p:nvSpPr>
        <p:spPr>
          <a:ln/>
        </p:spPr>
        <p:txBody>
          <a:bodyPr/>
          <a:lstStyle>
            <a:lvl1pPr>
              <a:defRPr/>
            </a:lvl1pPr>
          </a:lstStyle>
          <a:p>
            <a:fld id="{22B56FF4-C5E5-B141-B054-7745AB42DF31}" type="slidenum">
              <a:rPr lang="en-US" altLang="en-US"/>
              <a:pPr/>
              <a:t>‹#›</a:t>
            </a:fld>
            <a:endParaRPr lang="en-US" altLang="en-US"/>
          </a:p>
        </p:txBody>
      </p:sp>
    </p:spTree>
    <p:extLst>
      <p:ext uri="{BB962C8B-B14F-4D97-AF65-F5344CB8AC3E}">
        <p14:creationId xmlns:p14="http://schemas.microsoft.com/office/powerpoint/2010/main" val="285668875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306B-570D-A2F7-5FFE-B659EE2C5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5CA286-F65D-8C13-4DB3-B015BFB18A36}"/>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E686261C-B001-6F44-39B3-EBFE4519FBA2}"/>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41182222-705E-EE95-CFA2-28F0970C3BA6}"/>
              </a:ext>
            </a:extLst>
          </p:cNvPr>
          <p:cNvSpPr>
            <a:spLocks noGrp="1"/>
          </p:cNvSpPr>
          <p:nvPr>
            <p:ph type="sldNum" sz="quarter" idx="12"/>
          </p:nvPr>
        </p:nvSpPr>
        <p:spPr/>
        <p:txBody>
          <a:bodyPr/>
          <a:lstStyle/>
          <a:p>
            <a:fld id="{128BE369-B0FC-FE45-BFB3-F1D5203C4AA0}" type="slidenum">
              <a:rPr lang="en-US" altLang="en-US" smtClean="0"/>
              <a:pPr/>
              <a:t>‹#›</a:t>
            </a:fld>
            <a:endParaRPr lang="en-US" altLang="en-US"/>
          </a:p>
        </p:txBody>
      </p:sp>
    </p:spTree>
    <p:extLst>
      <p:ext uri="{BB962C8B-B14F-4D97-AF65-F5344CB8AC3E}">
        <p14:creationId xmlns:p14="http://schemas.microsoft.com/office/powerpoint/2010/main" val="47507845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39E4131-2EEB-2F4A-B88D-9BC94EAB40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294CE0-941C-8541-A447-B440066DB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E16E40-9036-7047-8F84-A9F643D83AD7}"/>
              </a:ext>
            </a:extLst>
          </p:cNvPr>
          <p:cNvSpPr>
            <a:spLocks noGrp="1" noChangeArrowheads="1"/>
          </p:cNvSpPr>
          <p:nvPr>
            <p:ph type="sldNum" sz="quarter" idx="12"/>
          </p:nvPr>
        </p:nvSpPr>
        <p:spPr>
          <a:ln/>
        </p:spPr>
        <p:txBody>
          <a:bodyPr/>
          <a:lstStyle>
            <a:lvl1pPr>
              <a:defRPr/>
            </a:lvl1pPr>
          </a:lstStyle>
          <a:p>
            <a:fld id="{339E4A74-84FB-854C-80A0-6291320574DB}" type="slidenum">
              <a:rPr lang="en-US" altLang="en-US"/>
              <a:pPr/>
              <a:t>‹#›</a:t>
            </a:fld>
            <a:endParaRPr lang="en-US" altLang="en-US"/>
          </a:p>
        </p:txBody>
      </p:sp>
    </p:spTree>
    <p:extLst>
      <p:ext uri="{BB962C8B-B14F-4D97-AF65-F5344CB8AC3E}">
        <p14:creationId xmlns:p14="http://schemas.microsoft.com/office/powerpoint/2010/main" val="257985975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058A5-A5D3-2C09-BA88-D9B5DDF092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B6F37-4A34-8DCC-82F3-9674C092A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1B56A8-47D7-F550-7A05-C9ACECB4E962}"/>
              </a:ext>
            </a:extLst>
          </p:cNvPr>
          <p:cNvSpPr>
            <a:spLocks noGrp="1"/>
          </p:cNvSpPr>
          <p:nvPr>
            <p:ph type="dt" sz="half" idx="10"/>
          </p:nvPr>
        </p:nvSpPr>
        <p:spPr/>
        <p:txBody>
          <a:bodyPr/>
          <a:lstStyle/>
          <a:p>
            <a:fld id="{962BC9C8-D4D0-ED42-9E4C-CAE9664594A9}" type="datetimeFigureOut">
              <a:rPr lang="en-US" smtClean="0"/>
              <a:t>6/15/26</a:t>
            </a:fld>
            <a:endParaRPr lang="en-US"/>
          </a:p>
        </p:txBody>
      </p:sp>
      <p:sp>
        <p:nvSpPr>
          <p:cNvPr id="5" name="Footer Placeholder 4">
            <a:extLst>
              <a:ext uri="{FF2B5EF4-FFF2-40B4-BE49-F238E27FC236}">
                <a16:creationId xmlns:a16="http://schemas.microsoft.com/office/drawing/2014/main" id="{4C60776B-164B-B742-75F4-66482647D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7236A-5DA5-CA58-D637-2FCEB982F5CC}"/>
              </a:ext>
            </a:extLst>
          </p:cNvPr>
          <p:cNvSpPr>
            <a:spLocks noGrp="1"/>
          </p:cNvSpPr>
          <p:nvPr>
            <p:ph type="sldNum" sz="quarter" idx="12"/>
          </p:nvPr>
        </p:nvSpPr>
        <p:spPr/>
        <p:txBody>
          <a:bodyPr/>
          <a:lstStyle/>
          <a:p>
            <a:fld id="{9C61EC5F-29B5-F548-A31A-171F4463F868}" type="slidenum">
              <a:rPr lang="en-US" smtClean="0"/>
              <a:t>‹#›</a:t>
            </a:fld>
            <a:endParaRPr lang="en-US"/>
          </a:p>
        </p:txBody>
      </p:sp>
    </p:spTree>
    <p:extLst>
      <p:ext uri="{BB962C8B-B14F-4D97-AF65-F5344CB8AC3E}">
        <p14:creationId xmlns:p14="http://schemas.microsoft.com/office/powerpoint/2010/main" val="770487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3E70-CEA2-E4CD-1055-4B2BFAB7E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475FD-BD92-CB82-69AE-6FB5DBE7EA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FD03E-FA1D-1233-4831-E6B9C88FB3C5}"/>
              </a:ext>
            </a:extLst>
          </p:cNvPr>
          <p:cNvSpPr>
            <a:spLocks noGrp="1"/>
          </p:cNvSpPr>
          <p:nvPr>
            <p:ph type="dt" sz="half" idx="10"/>
          </p:nvPr>
        </p:nvSpPr>
        <p:spPr/>
        <p:txBody>
          <a:bodyPr/>
          <a:lstStyle/>
          <a:p>
            <a:fld id="{962BC9C8-D4D0-ED42-9E4C-CAE9664594A9}" type="datetimeFigureOut">
              <a:rPr lang="en-US" smtClean="0"/>
              <a:t>6/15/26</a:t>
            </a:fld>
            <a:endParaRPr lang="en-US"/>
          </a:p>
        </p:txBody>
      </p:sp>
      <p:sp>
        <p:nvSpPr>
          <p:cNvPr id="5" name="Footer Placeholder 4">
            <a:extLst>
              <a:ext uri="{FF2B5EF4-FFF2-40B4-BE49-F238E27FC236}">
                <a16:creationId xmlns:a16="http://schemas.microsoft.com/office/drawing/2014/main" id="{C216B01C-3121-4BA8-F02E-3F6C24A3C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6C513-7CF5-DDBC-EA63-D54F8FA4B1F2}"/>
              </a:ext>
            </a:extLst>
          </p:cNvPr>
          <p:cNvSpPr>
            <a:spLocks noGrp="1"/>
          </p:cNvSpPr>
          <p:nvPr>
            <p:ph type="sldNum" sz="quarter" idx="12"/>
          </p:nvPr>
        </p:nvSpPr>
        <p:spPr/>
        <p:txBody>
          <a:bodyPr/>
          <a:lstStyle/>
          <a:p>
            <a:fld id="{9C61EC5F-29B5-F548-A31A-171F4463F868}" type="slidenum">
              <a:rPr lang="en-US" smtClean="0"/>
              <a:t>‹#›</a:t>
            </a:fld>
            <a:endParaRPr lang="en-US"/>
          </a:p>
        </p:txBody>
      </p:sp>
    </p:spTree>
    <p:extLst>
      <p:ext uri="{BB962C8B-B14F-4D97-AF65-F5344CB8AC3E}">
        <p14:creationId xmlns:p14="http://schemas.microsoft.com/office/powerpoint/2010/main" val="1427716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C075-D89E-76C2-65E6-0343B3D10F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956EAE-BB60-E5C5-5A80-BF8D5E6649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1940D9-41AB-CB61-2943-3D46C092912F}"/>
              </a:ext>
            </a:extLst>
          </p:cNvPr>
          <p:cNvSpPr>
            <a:spLocks noGrp="1"/>
          </p:cNvSpPr>
          <p:nvPr>
            <p:ph type="dt" sz="half" idx="10"/>
          </p:nvPr>
        </p:nvSpPr>
        <p:spPr/>
        <p:txBody>
          <a:bodyPr/>
          <a:lstStyle/>
          <a:p>
            <a:fld id="{962BC9C8-D4D0-ED42-9E4C-CAE9664594A9}" type="datetimeFigureOut">
              <a:rPr lang="en-US" smtClean="0"/>
              <a:t>6/15/26</a:t>
            </a:fld>
            <a:endParaRPr lang="en-US"/>
          </a:p>
        </p:txBody>
      </p:sp>
      <p:sp>
        <p:nvSpPr>
          <p:cNvPr id="5" name="Footer Placeholder 4">
            <a:extLst>
              <a:ext uri="{FF2B5EF4-FFF2-40B4-BE49-F238E27FC236}">
                <a16:creationId xmlns:a16="http://schemas.microsoft.com/office/drawing/2014/main" id="{13A0D829-BDEF-45A5-EAA3-76A7E2C5B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46F63-468A-54B3-D7E7-097819031E61}"/>
              </a:ext>
            </a:extLst>
          </p:cNvPr>
          <p:cNvSpPr>
            <a:spLocks noGrp="1"/>
          </p:cNvSpPr>
          <p:nvPr>
            <p:ph type="sldNum" sz="quarter" idx="12"/>
          </p:nvPr>
        </p:nvSpPr>
        <p:spPr/>
        <p:txBody>
          <a:bodyPr/>
          <a:lstStyle/>
          <a:p>
            <a:fld id="{9C61EC5F-29B5-F548-A31A-171F4463F868}" type="slidenum">
              <a:rPr lang="en-US" smtClean="0"/>
              <a:t>‹#›</a:t>
            </a:fld>
            <a:endParaRPr lang="en-US"/>
          </a:p>
        </p:txBody>
      </p:sp>
    </p:spTree>
    <p:extLst>
      <p:ext uri="{BB962C8B-B14F-4D97-AF65-F5344CB8AC3E}">
        <p14:creationId xmlns:p14="http://schemas.microsoft.com/office/powerpoint/2010/main" val="2647625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DBAC-F6B0-801E-6096-14C7DE1AE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AED06-0DBB-EE7E-4C04-FAEA945DB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A02625-FB70-4C30-815A-3A5A44F2DC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72ECA2-6D4C-AF20-E64A-037D48139678}"/>
              </a:ext>
            </a:extLst>
          </p:cNvPr>
          <p:cNvSpPr>
            <a:spLocks noGrp="1"/>
          </p:cNvSpPr>
          <p:nvPr>
            <p:ph type="dt" sz="half" idx="10"/>
          </p:nvPr>
        </p:nvSpPr>
        <p:spPr/>
        <p:txBody>
          <a:bodyPr/>
          <a:lstStyle/>
          <a:p>
            <a:fld id="{962BC9C8-D4D0-ED42-9E4C-CAE9664594A9}" type="datetimeFigureOut">
              <a:rPr lang="en-US" smtClean="0"/>
              <a:t>6/15/26</a:t>
            </a:fld>
            <a:endParaRPr lang="en-US"/>
          </a:p>
        </p:txBody>
      </p:sp>
      <p:sp>
        <p:nvSpPr>
          <p:cNvPr id="6" name="Footer Placeholder 5">
            <a:extLst>
              <a:ext uri="{FF2B5EF4-FFF2-40B4-BE49-F238E27FC236}">
                <a16:creationId xmlns:a16="http://schemas.microsoft.com/office/drawing/2014/main" id="{04EE6F3F-C847-7B9B-2B4F-412E69F07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D3072-B5DE-D4BE-6F7C-E610566FAAF6}"/>
              </a:ext>
            </a:extLst>
          </p:cNvPr>
          <p:cNvSpPr>
            <a:spLocks noGrp="1"/>
          </p:cNvSpPr>
          <p:nvPr>
            <p:ph type="sldNum" sz="quarter" idx="12"/>
          </p:nvPr>
        </p:nvSpPr>
        <p:spPr/>
        <p:txBody>
          <a:bodyPr/>
          <a:lstStyle/>
          <a:p>
            <a:fld id="{9C61EC5F-29B5-F548-A31A-171F4463F868}" type="slidenum">
              <a:rPr lang="en-US" smtClean="0"/>
              <a:t>‹#›</a:t>
            </a:fld>
            <a:endParaRPr lang="en-US"/>
          </a:p>
        </p:txBody>
      </p:sp>
    </p:spTree>
    <p:extLst>
      <p:ext uri="{BB962C8B-B14F-4D97-AF65-F5344CB8AC3E}">
        <p14:creationId xmlns:p14="http://schemas.microsoft.com/office/powerpoint/2010/main" val="841361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DEB3-CC65-4726-CE1E-0034858938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B8203A-DF75-90DD-1335-B70CD85EB4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3BF0E0-1853-72C4-B03B-B4617778E5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FA10A9-5919-4073-522B-F0DF3E7CA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4C18E-8AA2-1767-2AA5-FF125427C8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4E7ECD-8061-320D-3D33-3DE9D3FC7BED}"/>
              </a:ext>
            </a:extLst>
          </p:cNvPr>
          <p:cNvSpPr>
            <a:spLocks noGrp="1"/>
          </p:cNvSpPr>
          <p:nvPr>
            <p:ph type="dt" sz="half" idx="10"/>
          </p:nvPr>
        </p:nvSpPr>
        <p:spPr/>
        <p:txBody>
          <a:bodyPr/>
          <a:lstStyle/>
          <a:p>
            <a:fld id="{962BC9C8-D4D0-ED42-9E4C-CAE9664594A9}" type="datetimeFigureOut">
              <a:rPr lang="en-US" smtClean="0"/>
              <a:t>6/15/26</a:t>
            </a:fld>
            <a:endParaRPr lang="en-US"/>
          </a:p>
        </p:txBody>
      </p:sp>
      <p:sp>
        <p:nvSpPr>
          <p:cNvPr id="8" name="Footer Placeholder 7">
            <a:extLst>
              <a:ext uri="{FF2B5EF4-FFF2-40B4-BE49-F238E27FC236}">
                <a16:creationId xmlns:a16="http://schemas.microsoft.com/office/drawing/2014/main" id="{27C0D7F3-462B-EF8E-2117-03FEEF2003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9179CB-069D-BD5D-5359-6450A0EEEEF0}"/>
              </a:ext>
            </a:extLst>
          </p:cNvPr>
          <p:cNvSpPr>
            <a:spLocks noGrp="1"/>
          </p:cNvSpPr>
          <p:nvPr>
            <p:ph type="sldNum" sz="quarter" idx="12"/>
          </p:nvPr>
        </p:nvSpPr>
        <p:spPr/>
        <p:txBody>
          <a:bodyPr/>
          <a:lstStyle/>
          <a:p>
            <a:fld id="{9C61EC5F-29B5-F548-A31A-171F4463F868}" type="slidenum">
              <a:rPr lang="en-US" smtClean="0"/>
              <a:t>‹#›</a:t>
            </a:fld>
            <a:endParaRPr lang="en-US"/>
          </a:p>
        </p:txBody>
      </p:sp>
    </p:spTree>
    <p:extLst>
      <p:ext uri="{BB962C8B-B14F-4D97-AF65-F5344CB8AC3E}">
        <p14:creationId xmlns:p14="http://schemas.microsoft.com/office/powerpoint/2010/main" val="2162489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369E-86EF-6F08-698E-C5540363B0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E7707F-9D41-5A1B-5DDB-7C3572A1AA03}"/>
              </a:ext>
            </a:extLst>
          </p:cNvPr>
          <p:cNvSpPr>
            <a:spLocks noGrp="1"/>
          </p:cNvSpPr>
          <p:nvPr>
            <p:ph type="dt" sz="half" idx="10"/>
          </p:nvPr>
        </p:nvSpPr>
        <p:spPr/>
        <p:txBody>
          <a:bodyPr/>
          <a:lstStyle/>
          <a:p>
            <a:fld id="{962BC9C8-D4D0-ED42-9E4C-CAE9664594A9}" type="datetimeFigureOut">
              <a:rPr lang="en-US" smtClean="0"/>
              <a:t>6/15/26</a:t>
            </a:fld>
            <a:endParaRPr lang="en-US"/>
          </a:p>
        </p:txBody>
      </p:sp>
      <p:sp>
        <p:nvSpPr>
          <p:cNvPr id="4" name="Footer Placeholder 3">
            <a:extLst>
              <a:ext uri="{FF2B5EF4-FFF2-40B4-BE49-F238E27FC236}">
                <a16:creationId xmlns:a16="http://schemas.microsoft.com/office/drawing/2014/main" id="{E8734A9B-D5FA-6500-DB29-30888C28D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3FAF17-8C64-F3EB-5E0F-606C9952C64B}"/>
              </a:ext>
            </a:extLst>
          </p:cNvPr>
          <p:cNvSpPr>
            <a:spLocks noGrp="1"/>
          </p:cNvSpPr>
          <p:nvPr>
            <p:ph type="sldNum" sz="quarter" idx="12"/>
          </p:nvPr>
        </p:nvSpPr>
        <p:spPr/>
        <p:txBody>
          <a:bodyPr/>
          <a:lstStyle/>
          <a:p>
            <a:fld id="{9C61EC5F-29B5-F548-A31A-171F4463F868}" type="slidenum">
              <a:rPr lang="en-US" smtClean="0"/>
              <a:t>‹#›</a:t>
            </a:fld>
            <a:endParaRPr lang="en-US"/>
          </a:p>
        </p:txBody>
      </p:sp>
    </p:spTree>
    <p:extLst>
      <p:ext uri="{BB962C8B-B14F-4D97-AF65-F5344CB8AC3E}">
        <p14:creationId xmlns:p14="http://schemas.microsoft.com/office/powerpoint/2010/main" val="2027721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30A1E7-DF49-43DA-7E75-EE5371A89293}"/>
              </a:ext>
            </a:extLst>
          </p:cNvPr>
          <p:cNvSpPr>
            <a:spLocks noGrp="1"/>
          </p:cNvSpPr>
          <p:nvPr>
            <p:ph type="dt" sz="half" idx="10"/>
          </p:nvPr>
        </p:nvSpPr>
        <p:spPr/>
        <p:txBody>
          <a:bodyPr/>
          <a:lstStyle/>
          <a:p>
            <a:fld id="{962BC9C8-D4D0-ED42-9E4C-CAE9664594A9}" type="datetimeFigureOut">
              <a:rPr lang="en-US" smtClean="0"/>
              <a:t>6/15/26</a:t>
            </a:fld>
            <a:endParaRPr lang="en-US"/>
          </a:p>
        </p:txBody>
      </p:sp>
      <p:sp>
        <p:nvSpPr>
          <p:cNvPr id="3" name="Footer Placeholder 2">
            <a:extLst>
              <a:ext uri="{FF2B5EF4-FFF2-40B4-BE49-F238E27FC236}">
                <a16:creationId xmlns:a16="http://schemas.microsoft.com/office/drawing/2014/main" id="{A9E391C6-7267-202E-F025-849F2C5470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3791B9-1866-6C36-3682-9B3FD0B0F744}"/>
              </a:ext>
            </a:extLst>
          </p:cNvPr>
          <p:cNvSpPr>
            <a:spLocks noGrp="1"/>
          </p:cNvSpPr>
          <p:nvPr>
            <p:ph type="sldNum" sz="quarter" idx="12"/>
          </p:nvPr>
        </p:nvSpPr>
        <p:spPr/>
        <p:txBody>
          <a:bodyPr/>
          <a:lstStyle/>
          <a:p>
            <a:fld id="{9C61EC5F-29B5-F548-A31A-171F4463F868}" type="slidenum">
              <a:rPr lang="en-US" smtClean="0"/>
              <a:t>‹#›</a:t>
            </a:fld>
            <a:endParaRPr lang="en-US"/>
          </a:p>
        </p:txBody>
      </p:sp>
    </p:spTree>
    <p:extLst>
      <p:ext uri="{BB962C8B-B14F-4D97-AF65-F5344CB8AC3E}">
        <p14:creationId xmlns:p14="http://schemas.microsoft.com/office/powerpoint/2010/main" val="30335258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183C-B427-8C16-6B70-F65AD52CB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D528E2-48C5-FD09-2AD5-1491F95A8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1F664B-6530-8FBA-5746-042111275E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0B202C-7253-A457-874F-B6B069540B69}"/>
              </a:ext>
            </a:extLst>
          </p:cNvPr>
          <p:cNvSpPr>
            <a:spLocks noGrp="1"/>
          </p:cNvSpPr>
          <p:nvPr>
            <p:ph type="dt" sz="half" idx="10"/>
          </p:nvPr>
        </p:nvSpPr>
        <p:spPr/>
        <p:txBody>
          <a:bodyPr/>
          <a:lstStyle/>
          <a:p>
            <a:fld id="{962BC9C8-D4D0-ED42-9E4C-CAE9664594A9}" type="datetimeFigureOut">
              <a:rPr lang="en-US" smtClean="0"/>
              <a:t>6/15/26</a:t>
            </a:fld>
            <a:endParaRPr lang="en-US"/>
          </a:p>
        </p:txBody>
      </p:sp>
      <p:sp>
        <p:nvSpPr>
          <p:cNvPr id="6" name="Footer Placeholder 5">
            <a:extLst>
              <a:ext uri="{FF2B5EF4-FFF2-40B4-BE49-F238E27FC236}">
                <a16:creationId xmlns:a16="http://schemas.microsoft.com/office/drawing/2014/main" id="{95094ADB-1A16-DB7F-B3AA-80583624DE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41825-6EA1-7142-5EC2-F1D096713EEF}"/>
              </a:ext>
            </a:extLst>
          </p:cNvPr>
          <p:cNvSpPr>
            <a:spLocks noGrp="1"/>
          </p:cNvSpPr>
          <p:nvPr>
            <p:ph type="sldNum" sz="quarter" idx="12"/>
          </p:nvPr>
        </p:nvSpPr>
        <p:spPr/>
        <p:txBody>
          <a:bodyPr/>
          <a:lstStyle/>
          <a:p>
            <a:fld id="{9C61EC5F-29B5-F548-A31A-171F4463F868}" type="slidenum">
              <a:rPr lang="en-US" smtClean="0"/>
              <a:t>‹#›</a:t>
            </a:fld>
            <a:endParaRPr lang="en-US"/>
          </a:p>
        </p:txBody>
      </p:sp>
    </p:spTree>
    <p:extLst>
      <p:ext uri="{BB962C8B-B14F-4D97-AF65-F5344CB8AC3E}">
        <p14:creationId xmlns:p14="http://schemas.microsoft.com/office/powerpoint/2010/main" val="3613763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C1A15-5BDF-9AF4-4428-CC2B0A201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AB675B-EBB4-AA3A-1492-D015E3626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80DF7F-F0E4-B1EF-0DA1-0893C4D08C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BEB0C-F037-47F1-8400-8D47DA4ACA81}"/>
              </a:ext>
            </a:extLst>
          </p:cNvPr>
          <p:cNvSpPr>
            <a:spLocks noGrp="1"/>
          </p:cNvSpPr>
          <p:nvPr>
            <p:ph type="dt" sz="half" idx="10"/>
          </p:nvPr>
        </p:nvSpPr>
        <p:spPr/>
        <p:txBody>
          <a:bodyPr/>
          <a:lstStyle/>
          <a:p>
            <a:fld id="{962BC9C8-D4D0-ED42-9E4C-CAE9664594A9}" type="datetimeFigureOut">
              <a:rPr lang="en-US" smtClean="0"/>
              <a:t>6/15/26</a:t>
            </a:fld>
            <a:endParaRPr lang="en-US"/>
          </a:p>
        </p:txBody>
      </p:sp>
      <p:sp>
        <p:nvSpPr>
          <p:cNvPr id="6" name="Footer Placeholder 5">
            <a:extLst>
              <a:ext uri="{FF2B5EF4-FFF2-40B4-BE49-F238E27FC236}">
                <a16:creationId xmlns:a16="http://schemas.microsoft.com/office/drawing/2014/main" id="{6F5B88A9-9E59-DD0C-F084-B3A8960E75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7B07BB-0F1D-1668-89CB-76A9833DAFB0}"/>
              </a:ext>
            </a:extLst>
          </p:cNvPr>
          <p:cNvSpPr>
            <a:spLocks noGrp="1"/>
          </p:cNvSpPr>
          <p:nvPr>
            <p:ph type="sldNum" sz="quarter" idx="12"/>
          </p:nvPr>
        </p:nvSpPr>
        <p:spPr/>
        <p:txBody>
          <a:bodyPr/>
          <a:lstStyle/>
          <a:p>
            <a:fld id="{9C61EC5F-29B5-F548-A31A-171F4463F868}" type="slidenum">
              <a:rPr lang="en-US" smtClean="0"/>
              <a:t>‹#›</a:t>
            </a:fld>
            <a:endParaRPr lang="en-US"/>
          </a:p>
        </p:txBody>
      </p:sp>
    </p:spTree>
    <p:extLst>
      <p:ext uri="{BB962C8B-B14F-4D97-AF65-F5344CB8AC3E}">
        <p14:creationId xmlns:p14="http://schemas.microsoft.com/office/powerpoint/2010/main" val="146802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D633-8362-C274-E592-94A9296CC4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0A290E-FD9D-4372-0509-C4F4CBFFD1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084AB-2D09-90DD-F215-C5354CAC6B41}"/>
              </a:ext>
            </a:extLst>
          </p:cNvPr>
          <p:cNvSpPr>
            <a:spLocks noGrp="1"/>
          </p:cNvSpPr>
          <p:nvPr>
            <p:ph type="dt" sz="half" idx="10"/>
          </p:nvPr>
        </p:nvSpPr>
        <p:spPr/>
        <p:txBody>
          <a:bodyPr/>
          <a:lstStyle/>
          <a:p>
            <a:fld id="{962BC9C8-D4D0-ED42-9E4C-CAE9664594A9}" type="datetimeFigureOut">
              <a:rPr lang="en-US" smtClean="0"/>
              <a:t>6/15/26</a:t>
            </a:fld>
            <a:endParaRPr lang="en-US"/>
          </a:p>
        </p:txBody>
      </p:sp>
      <p:sp>
        <p:nvSpPr>
          <p:cNvPr id="5" name="Footer Placeholder 4">
            <a:extLst>
              <a:ext uri="{FF2B5EF4-FFF2-40B4-BE49-F238E27FC236}">
                <a16:creationId xmlns:a16="http://schemas.microsoft.com/office/drawing/2014/main" id="{CD1F3819-8AEF-02BD-68B7-5C15A2CFB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A27DA-54D7-3353-DB08-F7799D5A453B}"/>
              </a:ext>
            </a:extLst>
          </p:cNvPr>
          <p:cNvSpPr>
            <a:spLocks noGrp="1"/>
          </p:cNvSpPr>
          <p:nvPr>
            <p:ph type="sldNum" sz="quarter" idx="12"/>
          </p:nvPr>
        </p:nvSpPr>
        <p:spPr/>
        <p:txBody>
          <a:bodyPr/>
          <a:lstStyle/>
          <a:p>
            <a:fld id="{9C61EC5F-29B5-F548-A31A-171F4463F868}" type="slidenum">
              <a:rPr lang="en-US" smtClean="0"/>
              <a:t>‹#›</a:t>
            </a:fld>
            <a:endParaRPr lang="en-US"/>
          </a:p>
        </p:txBody>
      </p:sp>
    </p:spTree>
    <p:extLst>
      <p:ext uri="{BB962C8B-B14F-4D97-AF65-F5344CB8AC3E}">
        <p14:creationId xmlns:p14="http://schemas.microsoft.com/office/powerpoint/2010/main" val="3976669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8ED6AA-3B58-2144-9BF2-9B92DDF793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D11ED7-A4B8-5C46-AECD-00A39F0586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15F34B-DDF8-0243-86FF-572D417F62DF}"/>
              </a:ext>
            </a:extLst>
          </p:cNvPr>
          <p:cNvSpPr>
            <a:spLocks noGrp="1" noChangeArrowheads="1"/>
          </p:cNvSpPr>
          <p:nvPr>
            <p:ph type="sldNum" sz="quarter" idx="12"/>
          </p:nvPr>
        </p:nvSpPr>
        <p:spPr>
          <a:ln/>
        </p:spPr>
        <p:txBody>
          <a:bodyPr/>
          <a:lstStyle>
            <a:lvl1pPr>
              <a:defRPr/>
            </a:lvl1pPr>
          </a:lstStyle>
          <a:p>
            <a:fld id="{F81AA517-2816-9A46-9723-BC8DCB004B8E}" type="slidenum">
              <a:rPr lang="en-US" altLang="en-US"/>
              <a:pPr/>
              <a:t>‹#›</a:t>
            </a:fld>
            <a:endParaRPr lang="en-US" altLang="en-US"/>
          </a:p>
        </p:txBody>
      </p:sp>
    </p:spTree>
    <p:extLst>
      <p:ext uri="{BB962C8B-B14F-4D97-AF65-F5344CB8AC3E}">
        <p14:creationId xmlns:p14="http://schemas.microsoft.com/office/powerpoint/2010/main" val="117376500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3AF7DC-5132-9816-54DB-7C11B266F0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94F817-BB22-4B72-E3D2-1027D96AE9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73042-8D82-B582-4D6D-682BC6BD2639}"/>
              </a:ext>
            </a:extLst>
          </p:cNvPr>
          <p:cNvSpPr>
            <a:spLocks noGrp="1"/>
          </p:cNvSpPr>
          <p:nvPr>
            <p:ph type="dt" sz="half" idx="10"/>
          </p:nvPr>
        </p:nvSpPr>
        <p:spPr/>
        <p:txBody>
          <a:bodyPr/>
          <a:lstStyle/>
          <a:p>
            <a:fld id="{962BC9C8-D4D0-ED42-9E4C-CAE9664594A9}" type="datetimeFigureOut">
              <a:rPr lang="en-US" smtClean="0"/>
              <a:t>6/15/26</a:t>
            </a:fld>
            <a:endParaRPr lang="en-US"/>
          </a:p>
        </p:txBody>
      </p:sp>
      <p:sp>
        <p:nvSpPr>
          <p:cNvPr id="5" name="Footer Placeholder 4">
            <a:extLst>
              <a:ext uri="{FF2B5EF4-FFF2-40B4-BE49-F238E27FC236}">
                <a16:creationId xmlns:a16="http://schemas.microsoft.com/office/drawing/2014/main" id="{8163A2FC-1836-90B6-A16E-047396AE9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63AC9-958E-D11A-A9C3-80ED954CC517}"/>
              </a:ext>
            </a:extLst>
          </p:cNvPr>
          <p:cNvSpPr>
            <a:spLocks noGrp="1"/>
          </p:cNvSpPr>
          <p:nvPr>
            <p:ph type="sldNum" sz="quarter" idx="12"/>
          </p:nvPr>
        </p:nvSpPr>
        <p:spPr/>
        <p:txBody>
          <a:bodyPr/>
          <a:lstStyle/>
          <a:p>
            <a:fld id="{9C61EC5F-29B5-F548-A31A-171F4463F868}" type="slidenum">
              <a:rPr lang="en-US" smtClean="0"/>
              <a:t>‹#›</a:t>
            </a:fld>
            <a:endParaRPr lang="en-US"/>
          </a:p>
        </p:txBody>
      </p:sp>
    </p:spTree>
    <p:extLst>
      <p:ext uri="{BB962C8B-B14F-4D97-AF65-F5344CB8AC3E}">
        <p14:creationId xmlns:p14="http://schemas.microsoft.com/office/powerpoint/2010/main" val="377153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368DE9-8B52-C046-A832-F3CEA131A0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0513978-E6C8-C848-A6A3-15B7CABA8C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333B75-7531-594B-BC79-25C52C5FCB39}"/>
              </a:ext>
            </a:extLst>
          </p:cNvPr>
          <p:cNvSpPr>
            <a:spLocks noGrp="1" noChangeArrowheads="1"/>
          </p:cNvSpPr>
          <p:nvPr>
            <p:ph type="sldNum" sz="quarter" idx="12"/>
          </p:nvPr>
        </p:nvSpPr>
        <p:spPr>
          <a:ln/>
        </p:spPr>
        <p:txBody>
          <a:bodyPr/>
          <a:lstStyle>
            <a:lvl1pPr>
              <a:defRPr/>
            </a:lvl1pPr>
          </a:lstStyle>
          <a:p>
            <a:fld id="{32FCAC9E-1684-CC42-9FE6-CEA123C4181B}" type="slidenum">
              <a:rPr lang="en-US" altLang="en-US"/>
              <a:pPr/>
              <a:t>‹#›</a:t>
            </a:fld>
            <a:endParaRPr lang="en-US" altLang="en-US"/>
          </a:p>
        </p:txBody>
      </p:sp>
    </p:spTree>
    <p:extLst>
      <p:ext uri="{BB962C8B-B14F-4D97-AF65-F5344CB8AC3E}">
        <p14:creationId xmlns:p14="http://schemas.microsoft.com/office/powerpoint/2010/main" val="1601461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5677D676-6D39-9140-A622-BE4876EE3E3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D4E9A3F-E31C-0C44-8D43-DDCD3D8DE3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A6D51DC-F9EE-7148-9F5C-364F6E6AABE4}"/>
              </a:ext>
            </a:extLst>
          </p:cNvPr>
          <p:cNvSpPr>
            <a:spLocks noGrp="1" noChangeArrowheads="1"/>
          </p:cNvSpPr>
          <p:nvPr>
            <p:ph type="sldNum" sz="quarter" idx="12"/>
          </p:nvPr>
        </p:nvSpPr>
        <p:spPr>
          <a:ln/>
        </p:spPr>
        <p:txBody>
          <a:bodyPr/>
          <a:lstStyle>
            <a:lvl1pPr>
              <a:defRPr/>
            </a:lvl1pPr>
          </a:lstStyle>
          <a:p>
            <a:fld id="{93CCB8AC-DB62-0E4D-A340-CCDC9AFE3050}" type="slidenum">
              <a:rPr lang="en-US" altLang="en-US"/>
              <a:pPr/>
              <a:t>‹#›</a:t>
            </a:fld>
            <a:endParaRPr lang="en-US" altLang="en-US"/>
          </a:p>
        </p:txBody>
      </p:sp>
    </p:spTree>
    <p:extLst>
      <p:ext uri="{BB962C8B-B14F-4D97-AF65-F5344CB8AC3E}">
        <p14:creationId xmlns:p14="http://schemas.microsoft.com/office/powerpoint/2010/main" val="62777877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D3E1E5-A28D-3845-B5FF-715CF270748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8B0DD5-2FE8-414B-8DCC-999F8394F7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EC89CA-C7E0-9B4B-BA85-98335C52210D}"/>
              </a:ext>
            </a:extLst>
          </p:cNvPr>
          <p:cNvSpPr>
            <a:spLocks noGrp="1" noChangeArrowheads="1"/>
          </p:cNvSpPr>
          <p:nvPr>
            <p:ph type="sldNum" sz="quarter" idx="12"/>
          </p:nvPr>
        </p:nvSpPr>
        <p:spPr>
          <a:ln/>
        </p:spPr>
        <p:txBody>
          <a:bodyPr/>
          <a:lstStyle>
            <a:lvl1pPr>
              <a:defRPr/>
            </a:lvl1pPr>
          </a:lstStyle>
          <a:p>
            <a:fld id="{9AD96FD2-720F-2C49-BC09-17B4F845E57D}" type="slidenum">
              <a:rPr lang="en-US" altLang="en-US"/>
              <a:pPr/>
              <a:t>‹#›</a:t>
            </a:fld>
            <a:endParaRPr lang="en-US" altLang="en-US"/>
          </a:p>
        </p:txBody>
      </p:sp>
    </p:spTree>
    <p:extLst>
      <p:ext uri="{BB962C8B-B14F-4D97-AF65-F5344CB8AC3E}">
        <p14:creationId xmlns:p14="http://schemas.microsoft.com/office/powerpoint/2010/main" val="2001739130"/>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F54D6B-F70D-1F45-A014-95AEFF304C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1CDDEB-2C7F-B04A-A39B-CD9F5AD773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D4B4B0-3911-BE47-A183-2259E1E99CDB}"/>
              </a:ext>
            </a:extLst>
          </p:cNvPr>
          <p:cNvSpPr>
            <a:spLocks noGrp="1" noChangeArrowheads="1"/>
          </p:cNvSpPr>
          <p:nvPr>
            <p:ph type="sldNum" sz="quarter" idx="12"/>
          </p:nvPr>
        </p:nvSpPr>
        <p:spPr>
          <a:ln/>
        </p:spPr>
        <p:txBody>
          <a:bodyPr/>
          <a:lstStyle>
            <a:lvl1pPr>
              <a:defRPr/>
            </a:lvl1pPr>
          </a:lstStyle>
          <a:p>
            <a:fld id="{42654B55-ECF2-9547-9461-D9B58727DCD4}" type="slidenum">
              <a:rPr lang="en-US" altLang="en-US"/>
              <a:pPr/>
              <a:t>‹#›</a:t>
            </a:fld>
            <a:endParaRPr lang="en-US" altLang="en-US"/>
          </a:p>
        </p:txBody>
      </p:sp>
    </p:spTree>
    <p:extLst>
      <p:ext uri="{BB962C8B-B14F-4D97-AF65-F5344CB8AC3E}">
        <p14:creationId xmlns:p14="http://schemas.microsoft.com/office/powerpoint/2010/main" val="389965593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29724DF9-AC99-7D41-8883-8C1918222E96}"/>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a:extLst>
              <a:ext uri="{FF2B5EF4-FFF2-40B4-BE49-F238E27FC236}">
                <a16:creationId xmlns:a16="http://schemas.microsoft.com/office/drawing/2014/main" id="{79062D90-8DBA-A24F-9CAC-BA91EF3E669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8" charset="0"/>
                <a:ea typeface="+mn-ea"/>
                <a:cs typeface="Arial" pitchFamily="34" charset="0"/>
              </a:defRPr>
            </a:lvl1pPr>
          </a:lstStyle>
          <a:p>
            <a:pPr>
              <a:defRPr/>
            </a:pPr>
            <a:endParaRPr lang="en-US"/>
          </a:p>
        </p:txBody>
      </p:sp>
      <p:sp>
        <p:nvSpPr>
          <p:cNvPr id="4101" name="Rectangle 5">
            <a:extLst>
              <a:ext uri="{FF2B5EF4-FFF2-40B4-BE49-F238E27FC236}">
                <a16:creationId xmlns:a16="http://schemas.microsoft.com/office/drawing/2014/main" id="{318A850D-9475-0E44-AF36-16A03335054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8" charset="0"/>
                <a:ea typeface="+mn-ea"/>
                <a:cs typeface="Arial" pitchFamily="34" charset="0"/>
              </a:defRPr>
            </a:lvl1pPr>
          </a:lstStyle>
          <a:p>
            <a:pPr>
              <a:defRPr/>
            </a:pPr>
            <a:endParaRPr lang="en-US"/>
          </a:p>
        </p:txBody>
      </p:sp>
      <p:sp>
        <p:nvSpPr>
          <p:cNvPr id="4102" name="Rectangle 6">
            <a:extLst>
              <a:ext uri="{FF2B5EF4-FFF2-40B4-BE49-F238E27FC236}">
                <a16:creationId xmlns:a16="http://schemas.microsoft.com/office/drawing/2014/main" id="{4009E7B9-E0D7-7F4C-8B47-F3C902CCCB52}"/>
              </a:ext>
            </a:extLst>
          </p:cNvPr>
          <p:cNvSpPr>
            <a:spLocks noGrp="1" noChangeArrowheads="1"/>
          </p:cNvSpPr>
          <p:nvPr>
            <p:ph type="sldNum" sz="quarter" idx="4"/>
          </p:nvPr>
        </p:nvSpPr>
        <p:spPr bwMode="auto">
          <a:xfrm>
            <a:off x="88392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128BE369-B0FC-FE45-BFB3-F1D5203C4AA0}" type="slidenum">
              <a:rPr lang="en-US" altLang="en-US"/>
              <a:pPr/>
              <a:t>‹#›</a:t>
            </a:fld>
            <a:endParaRPr lang="en-US" altLang="en-US"/>
          </a:p>
        </p:txBody>
      </p:sp>
      <p:sp>
        <p:nvSpPr>
          <p:cNvPr id="2" name="Title Placeholder 1">
            <a:extLst>
              <a:ext uri="{FF2B5EF4-FFF2-40B4-BE49-F238E27FC236}">
                <a16:creationId xmlns:a16="http://schemas.microsoft.com/office/drawing/2014/main" id="{0BF58F93-A5CD-B143-14C4-C834BCFB38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cSld>
  <p:clrMap bg1="dk2" tx1="lt1" bg2="dk1" tx2="lt2" accent1="accent1" accent2="accent2" accent3="accent3" accent4="accent4" accent5="accent5" accent6="accent6" hlink="hlink" folHlink="folHlink"/>
  <p:sldLayoutIdLst>
    <p:sldLayoutId id="2147483650" r:id="rId1"/>
    <p:sldLayoutId id="2147483673"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transition/>
  <p:txStyles>
    <p:titleStyle>
      <a:lvl1pPr algn="ctr" rtl="0" eaLnBrk="0" fontAlgn="base" hangingPunct="0">
        <a:spcBef>
          <a:spcPct val="0"/>
        </a:spcBef>
        <a:spcAft>
          <a:spcPct val="0"/>
        </a:spcAft>
        <a:defRPr sz="4400">
          <a:solidFill>
            <a:schemeClr val="accent2"/>
          </a:solidFill>
          <a:latin typeface="+mj-lt"/>
          <a:ea typeface="ＭＳ Ｐゴシック" charset="0"/>
          <a:cs typeface="+mj-cs"/>
        </a:defRPr>
      </a:lvl1pPr>
      <a:lvl2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accent2"/>
          </a:solidFill>
          <a:latin typeface="Arial" pitchFamily="34" charset="0"/>
          <a:cs typeface="Arial" pitchFamily="34" charset="0"/>
        </a:defRPr>
      </a:lvl6pPr>
      <a:lvl7pPr marL="914400" algn="ctr" rtl="0" fontAlgn="base">
        <a:spcBef>
          <a:spcPct val="0"/>
        </a:spcBef>
        <a:spcAft>
          <a:spcPct val="0"/>
        </a:spcAft>
        <a:defRPr sz="4400">
          <a:solidFill>
            <a:schemeClr val="accent2"/>
          </a:solidFill>
          <a:latin typeface="Arial" pitchFamily="34" charset="0"/>
          <a:cs typeface="Arial" pitchFamily="34" charset="0"/>
        </a:defRPr>
      </a:lvl7pPr>
      <a:lvl8pPr marL="1371600" algn="ctr" rtl="0" fontAlgn="base">
        <a:spcBef>
          <a:spcPct val="0"/>
        </a:spcBef>
        <a:spcAft>
          <a:spcPct val="0"/>
        </a:spcAft>
        <a:defRPr sz="4400">
          <a:solidFill>
            <a:schemeClr val="accent2"/>
          </a:solidFill>
          <a:latin typeface="Arial" pitchFamily="34" charset="0"/>
          <a:cs typeface="Arial" pitchFamily="34" charset="0"/>
        </a:defRPr>
      </a:lvl8pPr>
      <a:lvl9pPr marL="1828800" algn="ctr" rtl="0" fontAlgn="base">
        <a:spcBef>
          <a:spcPct val="0"/>
        </a:spcBef>
        <a:spcAft>
          <a:spcPct val="0"/>
        </a:spcAft>
        <a:defRPr sz="4400">
          <a:solidFill>
            <a:schemeClr val="accent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094994"/>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txStyles>
    <p:titleStyle>
      <a:lvl1pPr algn="ctr" rtl="0" eaLnBrk="0" fontAlgn="base" hangingPunct="0">
        <a:spcBef>
          <a:spcPct val="0"/>
        </a:spcBef>
        <a:spcAft>
          <a:spcPct val="0"/>
        </a:spcAft>
        <a:defRPr sz="4400">
          <a:solidFill>
            <a:schemeClr val="accent2"/>
          </a:solidFill>
          <a:latin typeface="+mj-lt"/>
          <a:ea typeface="ＭＳ Ｐゴシック" charset="0"/>
          <a:cs typeface="+mj-cs"/>
        </a:defRPr>
      </a:lvl1pPr>
      <a:lvl2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accent2"/>
          </a:solidFill>
          <a:latin typeface="Arial" pitchFamily="34" charset="0"/>
          <a:cs typeface="Arial" pitchFamily="34" charset="0"/>
        </a:defRPr>
      </a:lvl6pPr>
      <a:lvl7pPr marL="914400" algn="ctr" rtl="0" fontAlgn="base">
        <a:spcBef>
          <a:spcPct val="0"/>
        </a:spcBef>
        <a:spcAft>
          <a:spcPct val="0"/>
        </a:spcAft>
        <a:defRPr sz="4400">
          <a:solidFill>
            <a:schemeClr val="accent2"/>
          </a:solidFill>
          <a:latin typeface="Arial" pitchFamily="34" charset="0"/>
          <a:cs typeface="Arial" pitchFamily="34" charset="0"/>
        </a:defRPr>
      </a:lvl7pPr>
      <a:lvl8pPr marL="1371600" algn="ctr" rtl="0" fontAlgn="base">
        <a:spcBef>
          <a:spcPct val="0"/>
        </a:spcBef>
        <a:spcAft>
          <a:spcPct val="0"/>
        </a:spcAft>
        <a:defRPr sz="4400">
          <a:solidFill>
            <a:schemeClr val="accent2"/>
          </a:solidFill>
          <a:latin typeface="Arial" pitchFamily="34" charset="0"/>
          <a:cs typeface="Arial" pitchFamily="34" charset="0"/>
        </a:defRPr>
      </a:lvl8pPr>
      <a:lvl9pPr marL="1828800" algn="ctr" rtl="0" fontAlgn="base">
        <a:spcBef>
          <a:spcPct val="0"/>
        </a:spcBef>
        <a:spcAft>
          <a:spcPct val="0"/>
        </a:spcAft>
        <a:defRPr sz="4400">
          <a:solidFill>
            <a:schemeClr val="accent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29724DF9-AC99-7D41-8883-8C1918222E96}"/>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a:extLst>
              <a:ext uri="{FF2B5EF4-FFF2-40B4-BE49-F238E27FC236}">
                <a16:creationId xmlns:a16="http://schemas.microsoft.com/office/drawing/2014/main" id="{79062D90-8DBA-A24F-9CAC-BA91EF3E669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8" charset="0"/>
                <a:ea typeface="+mn-ea"/>
                <a:cs typeface="Arial" pitchFamily="34" charset="0"/>
              </a:defRPr>
            </a:lvl1pPr>
          </a:lstStyle>
          <a:p>
            <a:pPr>
              <a:defRPr/>
            </a:pPr>
            <a:endParaRPr lang="en-US"/>
          </a:p>
        </p:txBody>
      </p:sp>
      <p:sp>
        <p:nvSpPr>
          <p:cNvPr id="4101" name="Rectangle 5">
            <a:extLst>
              <a:ext uri="{FF2B5EF4-FFF2-40B4-BE49-F238E27FC236}">
                <a16:creationId xmlns:a16="http://schemas.microsoft.com/office/drawing/2014/main" id="{318A850D-9475-0E44-AF36-16A03335054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8" charset="0"/>
                <a:ea typeface="+mn-ea"/>
                <a:cs typeface="Arial" pitchFamily="34" charset="0"/>
              </a:defRPr>
            </a:lvl1pPr>
          </a:lstStyle>
          <a:p>
            <a:pPr>
              <a:defRPr/>
            </a:pPr>
            <a:endParaRPr lang="en-US"/>
          </a:p>
        </p:txBody>
      </p:sp>
      <p:sp>
        <p:nvSpPr>
          <p:cNvPr id="4102" name="Rectangle 6">
            <a:extLst>
              <a:ext uri="{FF2B5EF4-FFF2-40B4-BE49-F238E27FC236}">
                <a16:creationId xmlns:a16="http://schemas.microsoft.com/office/drawing/2014/main" id="{4009E7B9-E0D7-7F4C-8B47-F3C902CCCB52}"/>
              </a:ext>
            </a:extLst>
          </p:cNvPr>
          <p:cNvSpPr>
            <a:spLocks noGrp="1" noChangeArrowheads="1"/>
          </p:cNvSpPr>
          <p:nvPr>
            <p:ph type="sldNum" sz="quarter" idx="4"/>
          </p:nvPr>
        </p:nvSpPr>
        <p:spPr bwMode="auto">
          <a:xfrm>
            <a:off x="88392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128BE369-B0FC-FE45-BFB3-F1D5203C4AA0}" type="slidenum">
              <a:rPr lang="en-US" altLang="en-US"/>
              <a:pPr/>
              <a:t>‹#›</a:t>
            </a:fld>
            <a:endParaRPr lang="en-US" altLang="en-US"/>
          </a:p>
        </p:txBody>
      </p:sp>
      <p:sp>
        <p:nvSpPr>
          <p:cNvPr id="2" name="Title Placeholder 1">
            <a:extLst>
              <a:ext uri="{FF2B5EF4-FFF2-40B4-BE49-F238E27FC236}">
                <a16:creationId xmlns:a16="http://schemas.microsoft.com/office/drawing/2014/main" id="{0BF58F93-A5CD-B143-14C4-C834BCFB38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18132873"/>
      </p:ext>
    </p:extLst>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ransition/>
  <p:txStyles>
    <p:titleStyle>
      <a:lvl1pPr algn="ctr" rtl="0" eaLnBrk="0" fontAlgn="base" hangingPunct="0">
        <a:spcBef>
          <a:spcPct val="0"/>
        </a:spcBef>
        <a:spcAft>
          <a:spcPct val="0"/>
        </a:spcAft>
        <a:defRPr sz="4400">
          <a:solidFill>
            <a:schemeClr val="accent2"/>
          </a:solidFill>
          <a:latin typeface="+mj-lt"/>
          <a:ea typeface="ＭＳ Ｐゴシック" charset="0"/>
          <a:cs typeface="+mj-cs"/>
        </a:defRPr>
      </a:lvl1pPr>
      <a:lvl2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accent2"/>
          </a:solidFill>
          <a:latin typeface="Arial" pitchFamily="34" charset="0"/>
          <a:cs typeface="Arial" pitchFamily="34" charset="0"/>
        </a:defRPr>
      </a:lvl6pPr>
      <a:lvl7pPr marL="914400" algn="ctr" rtl="0" fontAlgn="base">
        <a:spcBef>
          <a:spcPct val="0"/>
        </a:spcBef>
        <a:spcAft>
          <a:spcPct val="0"/>
        </a:spcAft>
        <a:defRPr sz="4400">
          <a:solidFill>
            <a:schemeClr val="accent2"/>
          </a:solidFill>
          <a:latin typeface="Arial" pitchFamily="34" charset="0"/>
          <a:cs typeface="Arial" pitchFamily="34" charset="0"/>
        </a:defRPr>
      </a:lvl7pPr>
      <a:lvl8pPr marL="1371600" algn="ctr" rtl="0" fontAlgn="base">
        <a:spcBef>
          <a:spcPct val="0"/>
        </a:spcBef>
        <a:spcAft>
          <a:spcPct val="0"/>
        </a:spcAft>
        <a:defRPr sz="4400">
          <a:solidFill>
            <a:schemeClr val="accent2"/>
          </a:solidFill>
          <a:latin typeface="Arial" pitchFamily="34" charset="0"/>
          <a:cs typeface="Arial" pitchFamily="34" charset="0"/>
        </a:defRPr>
      </a:lvl8pPr>
      <a:lvl9pPr marL="1828800" algn="ctr" rtl="0" fontAlgn="base">
        <a:spcBef>
          <a:spcPct val="0"/>
        </a:spcBef>
        <a:spcAft>
          <a:spcPct val="0"/>
        </a:spcAft>
        <a:defRPr sz="4400">
          <a:solidFill>
            <a:schemeClr val="accent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07EF84-E011-17BC-4C21-BD25178C4C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33CB20-5DDD-A43C-DD4A-010CB88483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0BD72-33FE-8B4A-1894-914E29EC6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BC9C8-D4D0-ED42-9E4C-CAE9664594A9}" type="datetimeFigureOut">
              <a:rPr lang="en-US" smtClean="0"/>
              <a:t>6/15/26</a:t>
            </a:fld>
            <a:endParaRPr lang="en-US"/>
          </a:p>
        </p:txBody>
      </p:sp>
      <p:sp>
        <p:nvSpPr>
          <p:cNvPr id="5" name="Footer Placeholder 4">
            <a:extLst>
              <a:ext uri="{FF2B5EF4-FFF2-40B4-BE49-F238E27FC236}">
                <a16:creationId xmlns:a16="http://schemas.microsoft.com/office/drawing/2014/main" id="{70747DDA-733D-4F47-1547-F57D2FC4EE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5447E2-6BD3-9BA8-10B0-B46E9AD054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1EC5F-29B5-F548-A31A-171F4463F868}" type="slidenum">
              <a:rPr lang="en-US" smtClean="0"/>
              <a:t>‹#›</a:t>
            </a:fld>
            <a:endParaRPr lang="en-US"/>
          </a:p>
        </p:txBody>
      </p:sp>
    </p:spTree>
    <p:extLst>
      <p:ext uri="{BB962C8B-B14F-4D97-AF65-F5344CB8AC3E}">
        <p14:creationId xmlns:p14="http://schemas.microsoft.com/office/powerpoint/2010/main" val="179832061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video" Target="https://www.youtube.com/embed/C38soKOuF_c?start=17&amp;feature=oembed" TargetMode="External"/><Relationship Id="rId6" Type="http://schemas.openxmlformats.org/officeDocument/2006/relationships/image" Target="../media/image29.jpeg"/><Relationship Id="rId5" Type="http://schemas.openxmlformats.org/officeDocument/2006/relationships/image" Target="../media/image5.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33.gif"/></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ideo" Target="https://www.youtube.com/embed/QSmuqBiAQ4c?feature=oembed" TargetMode="External"/><Relationship Id="rId6" Type="http://schemas.openxmlformats.org/officeDocument/2006/relationships/image" Target="../media/image5.png"/><Relationship Id="rId5" Type="http://schemas.openxmlformats.org/officeDocument/2006/relationships/image" Target="../media/image55.jpeg"/><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31FF992-E6FF-8A83-68BC-204487069603}"/>
            </a:ext>
          </a:extLst>
        </p:cNvPr>
        <p:cNvGrpSpPr/>
        <p:nvPr/>
      </p:nvGrpSpPr>
      <p:grpSpPr>
        <a:xfrm>
          <a:off x="0" y="0"/>
          <a:ext cx="0" cy="0"/>
          <a:chOff x="0" y="0"/>
          <a:chExt cx="0" cy="0"/>
        </a:xfrm>
      </p:grpSpPr>
      <p:sp>
        <p:nvSpPr>
          <p:cNvPr id="9" name="Rounded Rectangle 8">
            <a:extLst>
              <a:ext uri="{FF2B5EF4-FFF2-40B4-BE49-F238E27FC236}">
                <a16:creationId xmlns:a16="http://schemas.microsoft.com/office/drawing/2014/main" id="{F69FC096-F97A-5849-1682-93C70DA452F7}"/>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9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8" name="Picture 7">
            <a:extLst>
              <a:ext uri="{FF2B5EF4-FFF2-40B4-BE49-F238E27FC236}">
                <a16:creationId xmlns:a16="http://schemas.microsoft.com/office/drawing/2014/main" id="{CBACE9A6-0023-778E-161E-C7E52E5C2DD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50" y="0"/>
            <a:ext cx="11191913" cy="6858000"/>
          </a:xfrm>
          <a:prstGeom prst="rect">
            <a:avLst/>
          </a:prstGeom>
        </p:spPr>
      </p:pic>
      <p:pic>
        <p:nvPicPr>
          <p:cNvPr id="21" name="Picture 20">
            <a:extLst>
              <a:ext uri="{FF2B5EF4-FFF2-40B4-BE49-F238E27FC236}">
                <a16:creationId xmlns:a16="http://schemas.microsoft.com/office/drawing/2014/main" id="{200A7AAB-76B6-3E60-DF88-553A54BB63E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
        <p:nvSpPr>
          <p:cNvPr id="2" name="TextBox 1">
            <a:extLst>
              <a:ext uri="{FF2B5EF4-FFF2-40B4-BE49-F238E27FC236}">
                <a16:creationId xmlns:a16="http://schemas.microsoft.com/office/drawing/2014/main" id="{E9C22C03-A4B8-C7D5-9878-30E8824A5747}"/>
              </a:ext>
            </a:extLst>
          </p:cNvPr>
          <p:cNvSpPr txBox="1"/>
          <p:nvPr/>
        </p:nvSpPr>
        <p:spPr>
          <a:xfrm>
            <a:off x="642108" y="522091"/>
            <a:ext cx="8141283" cy="707886"/>
          </a:xfrm>
          <a:prstGeom prst="rect">
            <a:avLst/>
          </a:prstGeom>
          <a:noFill/>
        </p:spPr>
        <p:txBody>
          <a:bodyPr wrap="square" rtlCol="0">
            <a:spAutoFit/>
          </a:bodyPr>
          <a:lstStyle/>
          <a:p>
            <a:pPr lvl="0"/>
            <a:r>
              <a:rPr lang="en-US" sz="4000" b="1" dirty="0">
                <a:latin typeface="Helvetica" pitchFamily="2" charset="0"/>
              </a:rPr>
              <a:t>About This Slide Deck</a:t>
            </a:r>
            <a:endParaRPr lang="en-US" sz="1600" b="1" dirty="0">
              <a:latin typeface="Helvetica" pitchFamily="2" charset="0"/>
            </a:endParaRPr>
          </a:p>
        </p:txBody>
      </p:sp>
      <p:pic>
        <p:nvPicPr>
          <p:cNvPr id="4" name="Picture 3">
            <a:extLst>
              <a:ext uri="{FF2B5EF4-FFF2-40B4-BE49-F238E27FC236}">
                <a16:creationId xmlns:a16="http://schemas.microsoft.com/office/drawing/2014/main" id="{4D0AAB14-8685-5592-68C3-DD5E049CF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517" y="2381460"/>
            <a:ext cx="7772400" cy="174776"/>
          </a:xfrm>
          <a:prstGeom prst="rect">
            <a:avLst/>
          </a:prstGeom>
        </p:spPr>
      </p:pic>
      <p:sp>
        <p:nvSpPr>
          <p:cNvPr id="12" name="TextBox 11">
            <a:extLst>
              <a:ext uri="{FF2B5EF4-FFF2-40B4-BE49-F238E27FC236}">
                <a16:creationId xmlns:a16="http://schemas.microsoft.com/office/drawing/2014/main" id="{261185F4-27B3-FCA4-4F01-65C5E7CD2F0D}"/>
              </a:ext>
            </a:extLst>
          </p:cNvPr>
          <p:cNvSpPr txBox="1"/>
          <p:nvPr/>
        </p:nvSpPr>
        <p:spPr>
          <a:xfrm>
            <a:off x="642108" y="1376250"/>
            <a:ext cx="10527742" cy="769441"/>
          </a:xfrm>
          <a:prstGeom prst="rect">
            <a:avLst/>
          </a:prstGeom>
          <a:noFill/>
        </p:spPr>
        <p:txBody>
          <a:bodyPr wrap="square">
            <a:spAutoFit/>
          </a:bodyPr>
          <a:lstStyle/>
          <a:p>
            <a:pPr lvl="0"/>
            <a:r>
              <a:rPr lang="en-US" sz="1600" b="1" dirty="0">
                <a:latin typeface="Helvetica" pitchFamily="2" charset="0"/>
              </a:rPr>
              <a:t>Enable Content</a:t>
            </a:r>
          </a:p>
          <a:p>
            <a:pPr lvl="0"/>
            <a:br>
              <a:rPr lang="en-US" sz="1600" b="1" dirty="0">
                <a:latin typeface="Helvetica" pitchFamily="2" charset="0"/>
              </a:rPr>
            </a:br>
            <a:r>
              <a:rPr lang="en-US" sz="1200" dirty="0">
                <a:latin typeface="Helvetica" pitchFamily="2" charset="0"/>
              </a:rPr>
              <a:t>Some slides have externally linked resources such as videos. You will need to ”Enable Content” by clicking the button on the alert bar.</a:t>
            </a:r>
          </a:p>
        </p:txBody>
      </p:sp>
      <p:sp>
        <p:nvSpPr>
          <p:cNvPr id="14" name="Oval 13">
            <a:extLst>
              <a:ext uri="{FF2B5EF4-FFF2-40B4-BE49-F238E27FC236}">
                <a16:creationId xmlns:a16="http://schemas.microsoft.com/office/drawing/2014/main" id="{5CBED077-A5EF-4829-7E84-C0DF4F01639B}"/>
              </a:ext>
            </a:extLst>
          </p:cNvPr>
          <p:cNvSpPr/>
          <p:nvPr/>
        </p:nvSpPr>
        <p:spPr bwMode="auto">
          <a:xfrm>
            <a:off x="7643714" y="2202977"/>
            <a:ext cx="1017430" cy="531741"/>
          </a:xfrm>
          <a:prstGeom prst="ellipse">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3" name="TextBox 2">
            <a:extLst>
              <a:ext uri="{FF2B5EF4-FFF2-40B4-BE49-F238E27FC236}">
                <a16:creationId xmlns:a16="http://schemas.microsoft.com/office/drawing/2014/main" id="{7BE30612-516E-A764-632B-7326DDB16622}"/>
              </a:ext>
            </a:extLst>
          </p:cNvPr>
          <p:cNvSpPr txBox="1"/>
          <p:nvPr/>
        </p:nvSpPr>
        <p:spPr>
          <a:xfrm>
            <a:off x="684880" y="3116777"/>
            <a:ext cx="5045700" cy="2800767"/>
          </a:xfrm>
          <a:prstGeom prst="rect">
            <a:avLst/>
          </a:prstGeom>
          <a:noFill/>
        </p:spPr>
        <p:txBody>
          <a:bodyPr wrap="square">
            <a:spAutoFit/>
          </a:bodyPr>
          <a:lstStyle/>
          <a:p>
            <a:pPr lvl="0"/>
            <a:r>
              <a:rPr lang="en-US" sz="1600" b="1" dirty="0">
                <a:latin typeface="Helvetica" pitchFamily="2" charset="0"/>
              </a:rPr>
              <a:t>This presentation can be tailored for your needs:</a:t>
            </a:r>
          </a:p>
          <a:p>
            <a:pPr lvl="0"/>
            <a:endParaRPr lang="en-US" sz="1600" b="1" dirty="0">
              <a:latin typeface="Helvetica" pitchFamily="2" charset="0"/>
            </a:endParaRPr>
          </a:p>
          <a:p>
            <a:pPr marL="628650" lvl="1" indent="-171450">
              <a:buFont typeface="Arial" panose="020B0604020202020204" pitchFamily="34" charset="0"/>
              <a:buChar char="•"/>
            </a:pPr>
            <a:r>
              <a:rPr lang="en-US" sz="1200" dirty="0">
                <a:latin typeface="Helvetica" pitchFamily="2" charset="0"/>
              </a:rPr>
              <a:t>Each slide, including the script in its notes pane, has been designed to stand alone so that you can remove slides if preferred.</a:t>
            </a:r>
          </a:p>
          <a:p>
            <a:pPr marL="628650" lvl="1" indent="-171450">
              <a:buFont typeface="Arial" panose="020B0604020202020204" pitchFamily="34" charset="0"/>
              <a:buChar char="•"/>
            </a:pPr>
            <a:r>
              <a:rPr lang="en-US" sz="1200" dirty="0">
                <a:latin typeface="Helvetica" pitchFamily="2" charset="0"/>
              </a:rPr>
              <a:t>If you’d like to add videos to the presentation, you can refer to slide 34, which is an optional video embed slide.</a:t>
            </a:r>
          </a:p>
          <a:p>
            <a:pPr marL="628650" lvl="1" indent="-171450">
              <a:buFont typeface="Arial" panose="020B0604020202020204" pitchFamily="34" charset="0"/>
              <a:buChar char="•"/>
            </a:pPr>
            <a:r>
              <a:rPr lang="en-US" sz="1200" dirty="0">
                <a:latin typeface="Helvetica" pitchFamily="2" charset="0"/>
              </a:rPr>
              <a:t>The slide content is customizable. Graphics, formatting, and text are editable.</a:t>
            </a:r>
          </a:p>
          <a:p>
            <a:pPr marL="628650" lvl="1" indent="-171450">
              <a:buFont typeface="Arial" panose="020B0604020202020204" pitchFamily="34" charset="0"/>
              <a:buChar char="•"/>
            </a:pPr>
            <a:r>
              <a:rPr lang="en-US" sz="1200" dirty="0">
                <a:latin typeface="Helvetica" pitchFamily="2" charset="0"/>
              </a:rPr>
              <a:t>Once the slides are presentation-ready, we recommend locking them so that the slide elements do not accidentally shift. </a:t>
            </a:r>
            <a:br>
              <a:rPr lang="en-US" sz="1200" dirty="0">
                <a:latin typeface="Helvetica" pitchFamily="2" charset="0"/>
              </a:rPr>
            </a:br>
            <a:r>
              <a:rPr lang="en-US" sz="1200" dirty="0">
                <a:latin typeface="Helvetica" pitchFamily="2" charset="0"/>
              </a:rPr>
              <a:t>To lock a slide, you can right click and select the “lock” option.</a:t>
            </a:r>
          </a:p>
          <a:p>
            <a:pPr marL="628650" lvl="1" indent="-171450">
              <a:buFont typeface="Arial" panose="020B0604020202020204" pitchFamily="34" charset="0"/>
              <a:buChar char="•"/>
            </a:pPr>
            <a:r>
              <a:rPr lang="en-US" sz="1200" dirty="0">
                <a:latin typeface="Helvetica" pitchFamily="2" charset="0"/>
              </a:rPr>
              <a:t>Each slide in the PowerPoint file contains alt text.</a:t>
            </a:r>
          </a:p>
        </p:txBody>
      </p:sp>
      <p:sp>
        <p:nvSpPr>
          <p:cNvPr id="5" name="TextBox 4">
            <a:extLst>
              <a:ext uri="{FF2B5EF4-FFF2-40B4-BE49-F238E27FC236}">
                <a16:creationId xmlns:a16="http://schemas.microsoft.com/office/drawing/2014/main" id="{574819B6-3D37-A588-CB64-9C8F670301B7}"/>
              </a:ext>
            </a:extLst>
          </p:cNvPr>
          <p:cNvSpPr txBox="1"/>
          <p:nvPr/>
        </p:nvSpPr>
        <p:spPr>
          <a:xfrm>
            <a:off x="5752643" y="3116777"/>
            <a:ext cx="4799573" cy="3354765"/>
          </a:xfrm>
          <a:prstGeom prst="rect">
            <a:avLst/>
          </a:prstGeom>
          <a:noFill/>
        </p:spPr>
        <p:txBody>
          <a:bodyPr wrap="square">
            <a:spAutoFit/>
          </a:bodyPr>
          <a:lstStyle/>
          <a:p>
            <a:pPr lvl="0"/>
            <a:r>
              <a:rPr lang="en-US" sz="1600" b="1" dirty="0">
                <a:latin typeface="Helvetica" pitchFamily="2" charset="0"/>
              </a:rPr>
              <a:t>You will find the following in every notes pane:</a:t>
            </a:r>
          </a:p>
          <a:p>
            <a:pPr lvl="0"/>
            <a:endParaRPr lang="en-US" sz="1600" b="1" dirty="0">
              <a:latin typeface="Helvetica" pitchFamily="2" charset="0"/>
            </a:endParaRPr>
          </a:p>
          <a:p>
            <a:pPr marL="628650" lvl="1" indent="-171450">
              <a:buFont typeface="Arial" panose="020B0604020202020204" pitchFamily="34" charset="0"/>
              <a:buChar char="•"/>
            </a:pPr>
            <a:r>
              <a:rPr lang="en-US" sz="1200" dirty="0">
                <a:latin typeface="Helvetica" pitchFamily="2" charset="0"/>
              </a:rPr>
              <a:t>Key Points: These are the essential messaging elements of the Roman Slide Deck. Just covering the key points approximately equates to a 30-minute presentation.</a:t>
            </a:r>
          </a:p>
          <a:p>
            <a:pPr marL="628650" lvl="1" indent="-171450">
              <a:buFont typeface="Arial" panose="020B0604020202020204" pitchFamily="34" charset="0"/>
              <a:buChar char="•"/>
            </a:pPr>
            <a:endParaRPr lang="en-US" sz="1200" dirty="0">
              <a:latin typeface="Helvetica" pitchFamily="2" charset="0"/>
            </a:endParaRPr>
          </a:p>
          <a:p>
            <a:pPr marL="628650" lvl="1" indent="-171450">
              <a:buFont typeface="Arial" panose="020B0604020202020204" pitchFamily="34" charset="0"/>
              <a:buChar char="•"/>
            </a:pPr>
            <a:r>
              <a:rPr lang="en-US" sz="1200" dirty="0">
                <a:latin typeface="Helvetica" pitchFamily="2" charset="0"/>
              </a:rPr>
              <a:t>More Messaging: This information is optional and offers additional context that supports the information expressed in the Key Points. The content in this section should be used selectively based on audience, time, and desired scope.</a:t>
            </a:r>
          </a:p>
          <a:p>
            <a:pPr marL="628650" lvl="1" indent="-171450">
              <a:buFont typeface="Arial" panose="020B0604020202020204" pitchFamily="34" charset="0"/>
              <a:buChar char="•"/>
            </a:pPr>
            <a:r>
              <a:rPr lang="en-US" sz="1200" dirty="0">
                <a:latin typeface="Helvetica" pitchFamily="2" charset="0"/>
              </a:rPr>
              <a:t>Supportive Resources: Links to relevant sources, such as news releases, websites, videos, and activities.</a:t>
            </a:r>
          </a:p>
          <a:p>
            <a:pPr lvl="0"/>
            <a:endParaRPr lang="en-US" sz="1200" dirty="0">
              <a:latin typeface="Helvetica" pitchFamily="2" charset="0"/>
            </a:endParaRPr>
          </a:p>
          <a:p>
            <a:pPr lvl="0"/>
            <a:r>
              <a:rPr lang="en-US" sz="1200" dirty="0">
                <a:latin typeface="Helvetica" pitchFamily="2" charset="0"/>
              </a:rPr>
              <a:t>Some slides have information about the imagery used, technical information, and definitions of scientific terms. This content can be used as the presenter sees fit.</a:t>
            </a:r>
          </a:p>
        </p:txBody>
      </p:sp>
    </p:spTree>
    <p:extLst>
      <p:ext uri="{BB962C8B-B14F-4D97-AF65-F5344CB8AC3E}">
        <p14:creationId xmlns:p14="http://schemas.microsoft.com/office/powerpoint/2010/main" val="313325354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1000">
              <a:schemeClr val="bg1"/>
            </a:gs>
            <a:gs pos="0">
              <a:schemeClr val="bg1"/>
            </a:gs>
          </a:gsLst>
          <a:lin ang="0" scaled="1"/>
        </a:gradFill>
        <a:effectLst/>
      </p:bgPr>
    </p:bg>
    <p:spTree>
      <p:nvGrpSpPr>
        <p:cNvPr id="1" name="">
          <a:extLst>
            <a:ext uri="{FF2B5EF4-FFF2-40B4-BE49-F238E27FC236}">
              <a16:creationId xmlns:a16="http://schemas.microsoft.com/office/drawing/2014/main" id="{A6D7EE5E-D329-B89C-1756-C6F2FD0A765D}"/>
            </a:ext>
          </a:extLst>
        </p:cNvPr>
        <p:cNvGrpSpPr/>
        <p:nvPr/>
      </p:nvGrpSpPr>
      <p:grpSpPr>
        <a:xfrm>
          <a:off x="0" y="0"/>
          <a:ext cx="0" cy="0"/>
          <a:chOff x="0" y="0"/>
          <a:chExt cx="0" cy="0"/>
        </a:xfrm>
      </p:grpSpPr>
      <p:pic>
        <p:nvPicPr>
          <p:cNvPr id="51" name="Picture 50">
            <a:extLst>
              <a:ext uri="{FF2B5EF4-FFF2-40B4-BE49-F238E27FC236}">
                <a16:creationId xmlns:a16="http://schemas.microsoft.com/office/drawing/2014/main" id="{75C81AC1-A29A-ECA8-BA09-7E6935CC4B79}"/>
              </a:ext>
              <a:ext uri="{C183D7F6-B498-43B3-948B-1728B52AA6E4}">
                <adec:decorative xmlns:adec="http://schemas.microsoft.com/office/drawing/2017/decorative" val="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7" name="Picture 46">
            <a:extLst>
              <a:ext uri="{FF2B5EF4-FFF2-40B4-BE49-F238E27FC236}">
                <a16:creationId xmlns:a16="http://schemas.microsoft.com/office/drawing/2014/main" id="{8CE5DFD1-04A1-7FA6-4A27-F7C90975C58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22" y="0"/>
            <a:ext cx="11191913" cy="6858000"/>
          </a:xfrm>
          <a:prstGeom prst="rect">
            <a:avLst/>
          </a:prstGeom>
        </p:spPr>
      </p:pic>
      <p:sp>
        <p:nvSpPr>
          <p:cNvPr id="38" name="Rounded Rectangle 37">
            <a:extLst>
              <a:ext uri="{FF2B5EF4-FFF2-40B4-BE49-F238E27FC236}">
                <a16:creationId xmlns:a16="http://schemas.microsoft.com/office/drawing/2014/main" id="{C94F9906-E3C9-7720-7317-1C130CF3851C}"/>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10" name="TextBox 9">
            <a:extLst>
              <a:ext uri="{FF2B5EF4-FFF2-40B4-BE49-F238E27FC236}">
                <a16:creationId xmlns:a16="http://schemas.microsoft.com/office/drawing/2014/main" id="{F0716CB1-303F-485D-D58A-90F894A43647}"/>
              </a:ext>
            </a:extLst>
          </p:cNvPr>
          <p:cNvSpPr txBox="1"/>
          <p:nvPr/>
        </p:nvSpPr>
        <p:spPr>
          <a:xfrm>
            <a:off x="460729" y="1031801"/>
            <a:ext cx="10605857" cy="769441"/>
          </a:xfrm>
          <a:prstGeom prst="rect">
            <a:avLst/>
          </a:prstGeom>
          <a:noFill/>
        </p:spPr>
        <p:txBody>
          <a:bodyPr wrap="square" tIns="0" bIns="91440" rtlCol="0">
            <a:spAutoFit/>
          </a:bodyPr>
          <a:lstStyle/>
          <a:p>
            <a:r>
              <a:rPr lang="en-US" sz="4400" b="1" dirty="0">
                <a:solidFill>
                  <a:srgbClr val="70CBFF"/>
                </a:solidFill>
                <a:latin typeface="Helvetica" pitchFamily="2" charset="0"/>
                <a:ea typeface="Helvetica Neue" panose="02000503000000020004" pitchFamily="2" charset="0"/>
                <a:cs typeface="Helvetica Neue" panose="02000503000000020004" pitchFamily="2" charset="0"/>
              </a:rPr>
              <a:t>High-Latitude Wide-Area Survey</a:t>
            </a:r>
            <a:endParaRPr lang="en-US" sz="4400" dirty="0">
              <a:solidFill>
                <a:srgbClr val="70CBFF"/>
              </a:solidFill>
              <a:latin typeface="Helvetica" pitchFamily="2" charset="0"/>
              <a:ea typeface="Helvetica Neue" panose="02000503000000020004" pitchFamily="2" charset="0"/>
              <a:cs typeface="Helvetica Neue" panose="02000503000000020004" pitchFamily="2" charset="0"/>
            </a:endParaRPr>
          </a:p>
        </p:txBody>
      </p:sp>
      <p:sp>
        <p:nvSpPr>
          <p:cNvPr id="17" name="TextBox 1">
            <a:extLst>
              <a:ext uri="{FF2B5EF4-FFF2-40B4-BE49-F238E27FC236}">
                <a16:creationId xmlns:a16="http://schemas.microsoft.com/office/drawing/2014/main" id="{0011481B-7FDE-EB9D-6A96-D2C16E58AA8E}"/>
              </a:ext>
            </a:extLst>
          </p:cNvPr>
          <p:cNvSpPr txBox="1"/>
          <p:nvPr/>
        </p:nvSpPr>
        <p:spPr>
          <a:xfrm>
            <a:off x="483879" y="1856979"/>
            <a:ext cx="4628637" cy="400110"/>
          </a:xfrm>
          <a:prstGeom prst="rect">
            <a:avLst/>
          </a:prstGeom>
          <a:noFill/>
        </p:spPr>
        <p:txBody>
          <a:bodyPr wrap="square" rtlCol="0">
            <a:spAutoFit/>
          </a:bodyPr>
          <a:lstStyle/>
          <a:p>
            <a:r>
              <a:rPr lang="en-US" sz="2000" dirty="0">
                <a:latin typeface="Helvetica" pitchFamily="2" charset="0"/>
              </a:rPr>
              <a:t>Mapping the universe in 3D</a:t>
            </a:r>
            <a:endParaRPr lang="en-US" sz="2000" dirty="0">
              <a:latin typeface="Helvetica" pitchFamily="2" charset="0"/>
              <a:ea typeface="Helvetica Neue" panose="02000503000000020004" pitchFamily="2" charset="0"/>
              <a:cs typeface="Helvetica Neue" panose="02000503000000020004" pitchFamily="2" charset="0"/>
            </a:endParaRPr>
          </a:p>
        </p:txBody>
      </p:sp>
      <p:pic>
        <p:nvPicPr>
          <p:cNvPr id="45" name="Picture 44" descr="Map of the night sky in the shape of an oval with a flat top and bottom, with the Milky Way forming the shape of the letter S flipped and on its side. Overlaid on the map are two, irregular-shaped areas filled in blue. Both regions lie in dark areas of the sky, significantly off the bright plane of the Milky Way. The area on the right side of the map is notable smaller than the region on the left side.">
            <a:extLst>
              <a:ext uri="{FF2B5EF4-FFF2-40B4-BE49-F238E27FC236}">
                <a16:creationId xmlns:a16="http://schemas.microsoft.com/office/drawing/2014/main" id="{D39C5CFC-1751-632C-697F-E344729F1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2357" y="2240419"/>
            <a:ext cx="7772400" cy="3974522"/>
          </a:xfrm>
          <a:prstGeom prst="rect">
            <a:avLst/>
          </a:prstGeom>
        </p:spPr>
      </p:pic>
      <p:sp>
        <p:nvSpPr>
          <p:cNvPr id="48" name="TextBox 1">
            <a:extLst>
              <a:ext uri="{FF2B5EF4-FFF2-40B4-BE49-F238E27FC236}">
                <a16:creationId xmlns:a16="http://schemas.microsoft.com/office/drawing/2014/main" id="{EC8467DC-9A3C-EA21-82BA-352527FC3867}"/>
              </a:ext>
            </a:extLst>
          </p:cNvPr>
          <p:cNvSpPr txBox="1"/>
          <p:nvPr/>
        </p:nvSpPr>
        <p:spPr>
          <a:xfrm>
            <a:off x="485503" y="568326"/>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BROAD SCIENTIFIC SURVEYS  /  </a:t>
            </a:r>
            <a:r>
              <a:rPr lang="en-US" sz="1200" b="1" spc="300" dirty="0">
                <a:solidFill>
                  <a:srgbClr val="70CBFF"/>
                </a:solidFill>
                <a:latin typeface="Helvetica" pitchFamily="2" charset="0"/>
                <a:ea typeface="Helvetica Neue" panose="02000503000000020004" pitchFamily="2" charset="0"/>
                <a:cs typeface="Helvetica Neue" panose="02000503000000020004" pitchFamily="2" charset="0"/>
              </a:rPr>
              <a:t>HIGH-LATITUDE WIDE-AREA SURVEY</a:t>
            </a:r>
          </a:p>
        </p:txBody>
      </p:sp>
      <p:pic>
        <p:nvPicPr>
          <p:cNvPr id="49" name="Picture 48">
            <a:extLst>
              <a:ext uri="{FF2B5EF4-FFF2-40B4-BE49-F238E27FC236}">
                <a16:creationId xmlns:a16="http://schemas.microsoft.com/office/drawing/2014/main" id="{FAC5452C-A737-5247-4384-A87D674A2C7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4556142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7000">
              <a:schemeClr val="bg1"/>
            </a:gs>
          </a:gsLst>
          <a:lin ang="0" scaled="1"/>
        </a:gradFill>
        <a:effectLst/>
      </p:bgPr>
    </p:bg>
    <p:spTree>
      <p:nvGrpSpPr>
        <p:cNvPr id="1" name="">
          <a:extLst>
            <a:ext uri="{FF2B5EF4-FFF2-40B4-BE49-F238E27FC236}">
              <a16:creationId xmlns:a16="http://schemas.microsoft.com/office/drawing/2014/main" id="{5E2629FA-FAC7-7099-951E-7E2D1D9F7891}"/>
            </a:ext>
          </a:extLst>
        </p:cNvPr>
        <p:cNvGrpSpPr/>
        <p:nvPr/>
      </p:nvGrpSpPr>
      <p:grpSpPr>
        <a:xfrm>
          <a:off x="0" y="0"/>
          <a:ext cx="0" cy="0"/>
          <a:chOff x="0" y="0"/>
          <a:chExt cx="0" cy="0"/>
        </a:xfrm>
      </p:grpSpPr>
      <p:pic>
        <p:nvPicPr>
          <p:cNvPr id="1026" name="Picture 2" descr="An animation that begins with showing a variety of distant galaxies, which appear mainly as tiny orange splotches, across the black background of space. The gravity of intervening galaxy clusters and dark matter can lens the light from farther objects, warping their appearance as shown in the animation.">
            <a:extLst>
              <a:ext uri="{FF2B5EF4-FFF2-40B4-BE49-F238E27FC236}">
                <a16:creationId xmlns:a16="http://schemas.microsoft.com/office/drawing/2014/main" id="{07D29078-6765-1ADD-03C3-9124BFCC9C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881" b="38382"/>
          <a:stretch>
            <a:fillRect/>
          </a:stretch>
        </p:blipFill>
        <p:spPr bwMode="auto">
          <a:xfrm>
            <a:off x="-52513" y="-17599856"/>
            <a:ext cx="12297025" cy="25146000"/>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31">
            <a:extLst>
              <a:ext uri="{FF2B5EF4-FFF2-40B4-BE49-F238E27FC236}">
                <a16:creationId xmlns:a16="http://schemas.microsoft.com/office/drawing/2014/main" id="{7B84861F-2E26-3B27-4EB9-F0CBCF6B14B1}"/>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100000">
                <a:srgbClr val="0E1F33">
                  <a:alpha val="0"/>
                </a:srgbClr>
              </a:gs>
              <a:gs pos="18000">
                <a:srgbClr val="0E1F33">
                  <a:alpha val="68000"/>
                </a:srgbClr>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8" name="TextBox 7">
            <a:extLst>
              <a:ext uri="{FF2B5EF4-FFF2-40B4-BE49-F238E27FC236}">
                <a16:creationId xmlns:a16="http://schemas.microsoft.com/office/drawing/2014/main" id="{37075A8C-55EE-5BD4-29F2-C0A360C86E37}"/>
              </a:ext>
            </a:extLst>
          </p:cNvPr>
          <p:cNvSpPr txBox="1"/>
          <p:nvPr/>
        </p:nvSpPr>
        <p:spPr>
          <a:xfrm>
            <a:off x="476763" y="1607314"/>
            <a:ext cx="9505437" cy="584775"/>
          </a:xfrm>
          <a:prstGeom prst="rect">
            <a:avLst/>
          </a:prstGeom>
          <a:noFill/>
        </p:spPr>
        <p:txBody>
          <a:bodyPr wrap="square" tIns="0" bIns="91440" rtlCol="0">
            <a:spAutoFit/>
          </a:bodyPr>
          <a:lstStyle/>
          <a:p>
            <a:r>
              <a:rPr lang="en-US" sz="3200" b="1" dirty="0">
                <a:latin typeface="Helvetica" pitchFamily="2" charset="0"/>
                <a:ea typeface="Helvetica Neue" panose="02000503000000020004" pitchFamily="2" charset="0"/>
                <a:cs typeface="Helvetica Neue" panose="02000503000000020004" pitchFamily="2" charset="0"/>
              </a:rPr>
              <a:t>Understanding Dark Matter with Imaging</a:t>
            </a:r>
          </a:p>
        </p:txBody>
      </p:sp>
      <p:sp>
        <p:nvSpPr>
          <p:cNvPr id="11" name="TextBox 10">
            <a:extLst>
              <a:ext uri="{FF2B5EF4-FFF2-40B4-BE49-F238E27FC236}">
                <a16:creationId xmlns:a16="http://schemas.microsoft.com/office/drawing/2014/main" id="{C3BB1129-2150-96CD-B7A1-ED23C3E2539F}"/>
              </a:ext>
            </a:extLst>
          </p:cNvPr>
          <p:cNvSpPr txBox="1"/>
          <p:nvPr/>
        </p:nvSpPr>
        <p:spPr>
          <a:xfrm>
            <a:off x="476763" y="2402909"/>
            <a:ext cx="7752837" cy="400110"/>
          </a:xfrm>
          <a:prstGeom prst="rect">
            <a:avLst/>
          </a:prstGeom>
          <a:noFill/>
        </p:spPr>
        <p:txBody>
          <a:bodyPr wrap="square" tIns="0" bIns="91440" rtlCol="0">
            <a:spAutoFit/>
          </a:bodyPr>
          <a:lstStyle/>
          <a:p>
            <a:r>
              <a:rPr lang="en-US" sz="2000" dirty="0">
                <a:latin typeface="Helvetica" pitchFamily="2" charset="0"/>
                <a:ea typeface="Helvetica Neue" panose="02000503000000020004" pitchFamily="2" charset="0"/>
                <a:cs typeface="Helvetica Neue" panose="02000503000000020004" pitchFamily="2" charset="0"/>
              </a:rPr>
              <a:t>Revealing the hidden universe</a:t>
            </a:r>
          </a:p>
        </p:txBody>
      </p:sp>
      <p:sp>
        <p:nvSpPr>
          <p:cNvPr id="31" name="TextBox 1">
            <a:extLst>
              <a:ext uri="{FF2B5EF4-FFF2-40B4-BE49-F238E27FC236}">
                <a16:creationId xmlns:a16="http://schemas.microsoft.com/office/drawing/2014/main" id="{38111A72-88A1-28EB-B569-9A5A07898D6A}"/>
              </a:ext>
            </a:extLst>
          </p:cNvPr>
          <p:cNvSpPr txBox="1"/>
          <p:nvPr/>
        </p:nvSpPr>
        <p:spPr>
          <a:xfrm>
            <a:off x="476763" y="520301"/>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BROAD SCIENTIFIC SURVEYS  /  </a:t>
            </a:r>
            <a:r>
              <a:rPr lang="en-US" sz="1200" b="1" spc="300" dirty="0">
                <a:solidFill>
                  <a:srgbClr val="70CBFF"/>
                </a:solidFill>
                <a:latin typeface="Helvetica" pitchFamily="2" charset="0"/>
                <a:ea typeface="Helvetica Neue" panose="02000503000000020004" pitchFamily="2" charset="0"/>
                <a:cs typeface="Helvetica Neue" panose="02000503000000020004" pitchFamily="2" charset="0"/>
              </a:rPr>
              <a:t>HIGH-LATITUDE WIDE-AREA SURVEY</a:t>
            </a:r>
          </a:p>
        </p:txBody>
      </p:sp>
      <p:pic>
        <p:nvPicPr>
          <p:cNvPr id="34" name="Picture 33">
            <a:extLst>
              <a:ext uri="{FF2B5EF4-FFF2-40B4-BE49-F238E27FC236}">
                <a16:creationId xmlns:a16="http://schemas.microsoft.com/office/drawing/2014/main" id="{20E5423D-3E9D-27D3-9C07-EE547258CCC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13981176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7000">
              <a:schemeClr val="bg1"/>
            </a:gs>
          </a:gsLst>
          <a:lin ang="0" scaled="1"/>
        </a:gradFill>
        <a:effectLst/>
      </p:bgPr>
    </p:bg>
    <p:spTree>
      <p:nvGrpSpPr>
        <p:cNvPr id="1" name="">
          <a:extLst>
            <a:ext uri="{FF2B5EF4-FFF2-40B4-BE49-F238E27FC236}">
              <a16:creationId xmlns:a16="http://schemas.microsoft.com/office/drawing/2014/main" id="{1DADD884-2EE1-ED4A-46D3-47B5F4E0AF3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6E85A1-BB16-0F71-9CCC-D19812B2A4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57346"/>
            <a:ext cx="12327467" cy="6934200"/>
          </a:xfrm>
          <a:prstGeom prst="rect">
            <a:avLst/>
          </a:prstGeom>
        </p:spPr>
      </p:pic>
      <p:sp>
        <p:nvSpPr>
          <p:cNvPr id="37" name="Rounded Rectangle 36">
            <a:extLst>
              <a:ext uri="{FF2B5EF4-FFF2-40B4-BE49-F238E27FC236}">
                <a16:creationId xmlns:a16="http://schemas.microsoft.com/office/drawing/2014/main" id="{AC5F78EF-D302-60D9-D8F2-7CED6B6E4930}"/>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10" name="TextBox 9">
            <a:extLst>
              <a:ext uri="{FF2B5EF4-FFF2-40B4-BE49-F238E27FC236}">
                <a16:creationId xmlns:a16="http://schemas.microsoft.com/office/drawing/2014/main" id="{3C6344DA-9F5C-BEC8-3CE4-31F4833A54FC}"/>
              </a:ext>
            </a:extLst>
          </p:cNvPr>
          <p:cNvSpPr txBox="1"/>
          <p:nvPr/>
        </p:nvSpPr>
        <p:spPr>
          <a:xfrm>
            <a:off x="476762" y="1965598"/>
            <a:ext cx="7752837" cy="2062103"/>
          </a:xfrm>
          <a:prstGeom prst="rect">
            <a:avLst/>
          </a:prstGeom>
          <a:noFill/>
        </p:spPr>
        <p:txBody>
          <a:bodyPr wrap="square" tIns="0" bIns="91440" rtlCol="0">
            <a:spAutoFit/>
          </a:bodyPr>
          <a:lstStyle/>
          <a:p>
            <a:r>
              <a:rPr lang="en-US" sz="3200" b="1" dirty="0">
                <a:latin typeface="Helvetica" pitchFamily="2" charset="0"/>
                <a:ea typeface="Helvetica Neue" panose="02000503000000020004" pitchFamily="2" charset="0"/>
                <a:cs typeface="Helvetica Neue" panose="02000503000000020004" pitchFamily="2" charset="0"/>
              </a:rPr>
              <a:t>Understanding </a:t>
            </a:r>
          </a:p>
          <a:p>
            <a:r>
              <a:rPr lang="en-US" sz="3200" b="1" dirty="0">
                <a:latin typeface="Helvetica" pitchFamily="2" charset="0"/>
                <a:ea typeface="Helvetica Neue" panose="02000503000000020004" pitchFamily="2" charset="0"/>
                <a:cs typeface="Helvetica Neue" panose="02000503000000020004" pitchFamily="2" charset="0"/>
              </a:rPr>
              <a:t>Dark Energy</a:t>
            </a:r>
          </a:p>
          <a:p>
            <a:r>
              <a:rPr lang="en-US" sz="3200" b="1" dirty="0">
                <a:latin typeface="Helvetica" pitchFamily="2" charset="0"/>
                <a:ea typeface="Helvetica Neue" panose="02000503000000020004" pitchFamily="2" charset="0"/>
                <a:cs typeface="Helvetica Neue" panose="02000503000000020004" pitchFamily="2" charset="0"/>
              </a:rPr>
              <a:t>with Imaging </a:t>
            </a:r>
          </a:p>
          <a:p>
            <a:r>
              <a:rPr lang="en-US" sz="3200" b="1" dirty="0">
                <a:latin typeface="Helvetica" pitchFamily="2" charset="0"/>
                <a:ea typeface="Helvetica Neue" panose="02000503000000020004" pitchFamily="2" charset="0"/>
                <a:cs typeface="Helvetica Neue" panose="02000503000000020004" pitchFamily="2" charset="0"/>
              </a:rPr>
              <a:t>and Spectroscopy</a:t>
            </a:r>
          </a:p>
        </p:txBody>
      </p:sp>
      <p:sp>
        <p:nvSpPr>
          <p:cNvPr id="14" name="TextBox 13">
            <a:extLst>
              <a:ext uri="{FF2B5EF4-FFF2-40B4-BE49-F238E27FC236}">
                <a16:creationId xmlns:a16="http://schemas.microsoft.com/office/drawing/2014/main" id="{4878C37F-8238-DFB8-6D71-2D8B5FCA317E}"/>
              </a:ext>
            </a:extLst>
          </p:cNvPr>
          <p:cNvSpPr txBox="1"/>
          <p:nvPr/>
        </p:nvSpPr>
        <p:spPr>
          <a:xfrm>
            <a:off x="476763" y="4278857"/>
            <a:ext cx="7752837" cy="707886"/>
          </a:xfrm>
          <a:prstGeom prst="rect">
            <a:avLst/>
          </a:prstGeom>
          <a:noFill/>
        </p:spPr>
        <p:txBody>
          <a:bodyPr wrap="square" tIns="0" bIns="91440" rtlCol="0">
            <a:spAutoFit/>
          </a:bodyPr>
          <a:lstStyle/>
          <a:p>
            <a:r>
              <a:rPr lang="en-US" sz="2000" dirty="0">
                <a:latin typeface="Helvetica" pitchFamily="2" charset="0"/>
                <a:ea typeface="Helvetica Neue" panose="02000503000000020004" pitchFamily="2" charset="0"/>
                <a:cs typeface="Helvetica Neue" panose="02000503000000020004" pitchFamily="2" charset="0"/>
              </a:rPr>
              <a:t>Accelerating our knowledge </a:t>
            </a:r>
          </a:p>
          <a:p>
            <a:r>
              <a:rPr lang="en-US" sz="2000" dirty="0">
                <a:latin typeface="Helvetica" pitchFamily="2" charset="0"/>
                <a:ea typeface="Helvetica Neue" panose="02000503000000020004" pitchFamily="2" charset="0"/>
                <a:cs typeface="Helvetica Neue" panose="02000503000000020004" pitchFamily="2" charset="0"/>
              </a:rPr>
              <a:t>of the universe’s expansion</a:t>
            </a:r>
          </a:p>
        </p:txBody>
      </p:sp>
      <p:sp>
        <p:nvSpPr>
          <p:cNvPr id="36" name="TextBox 1">
            <a:extLst>
              <a:ext uri="{FF2B5EF4-FFF2-40B4-BE49-F238E27FC236}">
                <a16:creationId xmlns:a16="http://schemas.microsoft.com/office/drawing/2014/main" id="{519B3CB1-554E-1ADC-D67F-E15B52302C4A}"/>
              </a:ext>
            </a:extLst>
          </p:cNvPr>
          <p:cNvSpPr txBox="1"/>
          <p:nvPr/>
        </p:nvSpPr>
        <p:spPr>
          <a:xfrm>
            <a:off x="476763" y="491487"/>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BROAD SCIENTIFIC SURVEYS  /  </a:t>
            </a:r>
            <a:r>
              <a:rPr lang="en-US" sz="1200" b="1" spc="300" dirty="0">
                <a:solidFill>
                  <a:srgbClr val="70CBFF"/>
                </a:solidFill>
                <a:latin typeface="Helvetica" pitchFamily="2" charset="0"/>
                <a:ea typeface="Helvetica Neue" panose="02000503000000020004" pitchFamily="2" charset="0"/>
                <a:cs typeface="Helvetica Neue" panose="02000503000000020004" pitchFamily="2" charset="0"/>
              </a:rPr>
              <a:t>HIGH-LATITUDE WIDE-AREA SURVEY</a:t>
            </a:r>
          </a:p>
        </p:txBody>
      </p:sp>
      <p:pic>
        <p:nvPicPr>
          <p:cNvPr id="39" name="Picture 38">
            <a:extLst>
              <a:ext uri="{FF2B5EF4-FFF2-40B4-BE49-F238E27FC236}">
                <a16:creationId xmlns:a16="http://schemas.microsoft.com/office/drawing/2014/main" id="{0D9589F1-B4D3-2F86-9EDF-E5021FE0479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pic>
        <p:nvPicPr>
          <p:cNvPr id="3" name="Online Media 2" descr="A portion of the Hubble Great Observatories Origins Deep Survey South field, a region of the sky containing hundreds of visible galaxies against the black background of space. Some of the galaxies have red-to-yellow lines (spectra) that appear to trail behind them toward the left like comet tails.">
            <a:hlinkClick r:id="" action="ppaction://media"/>
            <a:extLst>
              <a:ext uri="{FF2B5EF4-FFF2-40B4-BE49-F238E27FC236}">
                <a16:creationId xmlns:a16="http://schemas.microsoft.com/office/drawing/2014/main" id="{42BFE16C-3221-F9AD-2D28-1DC37968C47F}"/>
              </a:ext>
            </a:extLst>
          </p:cNvPr>
          <p:cNvPicPr>
            <a:picLocks noRot="1" noChangeAspect="1"/>
          </p:cNvPicPr>
          <p:nvPr>
            <a:videoFile r:link="rId1"/>
          </p:nvPr>
        </p:nvPicPr>
        <p:blipFill>
          <a:blip r:embed="rId6"/>
          <a:stretch>
            <a:fillRect/>
          </a:stretch>
        </p:blipFill>
        <p:spPr>
          <a:xfrm>
            <a:off x="4640471" y="1559015"/>
            <a:ext cx="6657897" cy="3761712"/>
          </a:xfrm>
          <a:prstGeom prst="roundRect">
            <a:avLst>
              <a:gd name="adj" fmla="val 6959"/>
            </a:avLst>
          </a:prstGeom>
          <a:ln>
            <a:solidFill>
              <a:srgbClr val="548DD1"/>
            </a:solidFill>
          </a:ln>
          <a:effectLst>
            <a:innerShdw blurRad="114300" dist="50800">
              <a:srgbClr val="000000">
                <a:alpha val="0"/>
              </a:srgbClr>
            </a:innerShdw>
          </a:effectLst>
        </p:spPr>
      </p:pic>
    </p:spTree>
    <p:extLst>
      <p:ext uri="{BB962C8B-B14F-4D97-AF65-F5344CB8AC3E}">
        <p14:creationId xmlns:p14="http://schemas.microsoft.com/office/powerpoint/2010/main" val="3541145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E1F33"/>
            </a:gs>
            <a:gs pos="87000">
              <a:schemeClr val="bg1"/>
            </a:gs>
          </a:gsLst>
          <a:lin ang="0" scaled="1"/>
        </a:gradFill>
        <a:effectLst/>
      </p:bgPr>
    </p:bg>
    <p:spTree>
      <p:nvGrpSpPr>
        <p:cNvPr id="1" name="">
          <a:extLst>
            <a:ext uri="{FF2B5EF4-FFF2-40B4-BE49-F238E27FC236}">
              <a16:creationId xmlns:a16="http://schemas.microsoft.com/office/drawing/2014/main" id="{330B229C-60CB-898E-6A9E-325601837531}"/>
            </a:ext>
          </a:extLst>
        </p:cNvPr>
        <p:cNvGrpSpPr/>
        <p:nvPr/>
      </p:nvGrpSpPr>
      <p:grpSpPr>
        <a:xfrm>
          <a:off x="0" y="0"/>
          <a:ext cx="0" cy="0"/>
          <a:chOff x="0" y="0"/>
          <a:chExt cx="0" cy="0"/>
        </a:xfrm>
      </p:grpSpPr>
      <p:pic>
        <p:nvPicPr>
          <p:cNvPr id="3" name="Picture 2" descr="Our solar system in a slightly oblique view from above. At the center is a large red dot labeled “Sun.” Around it are nine tinier white dots, the first eight representing the planets and the ninth dot representing the dwarf planet Pluto. Their orbits are represented by solid white lines (ellipses). The inner four planets and orbits are separated from the outer four by a ring of dots representing asteroids.  Beyond the planets is a wide ring of tiny blue dots representing the Kuiper Belt.">
            <a:extLst>
              <a:ext uri="{FF2B5EF4-FFF2-40B4-BE49-F238E27FC236}">
                <a16:creationId xmlns:a16="http://schemas.microsoft.com/office/drawing/2014/main" id="{437028FA-D861-7A25-96B0-655457701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ounded Rectangle 18">
            <a:extLst>
              <a:ext uri="{FF2B5EF4-FFF2-40B4-BE49-F238E27FC236}">
                <a16:creationId xmlns:a16="http://schemas.microsoft.com/office/drawing/2014/main" id="{968995D1-EA2E-FF37-EACB-C533EF6E1DAA}"/>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4" name="TextBox 3">
            <a:extLst>
              <a:ext uri="{FF2B5EF4-FFF2-40B4-BE49-F238E27FC236}">
                <a16:creationId xmlns:a16="http://schemas.microsoft.com/office/drawing/2014/main" id="{ACD4F74D-571D-D858-B686-17E7C95CA83D}"/>
              </a:ext>
            </a:extLst>
          </p:cNvPr>
          <p:cNvSpPr txBox="1"/>
          <p:nvPr/>
        </p:nvSpPr>
        <p:spPr>
          <a:xfrm>
            <a:off x="616900" y="4574685"/>
            <a:ext cx="7752837" cy="584775"/>
          </a:xfrm>
          <a:prstGeom prst="rect">
            <a:avLst/>
          </a:prstGeom>
          <a:noFill/>
        </p:spPr>
        <p:txBody>
          <a:bodyPr wrap="square" tIns="0" bIns="91440" rtlCol="0">
            <a:spAutoFit/>
          </a:bodyPr>
          <a:lstStyle/>
          <a:p>
            <a:r>
              <a:rPr lang="en-US" sz="3200" b="1" dirty="0">
                <a:latin typeface="Helvetica" pitchFamily="2" charset="0"/>
                <a:ea typeface="Helvetica Neue" panose="02000503000000020004" pitchFamily="2" charset="0"/>
                <a:cs typeface="Helvetica Neue" panose="02000503000000020004" pitchFamily="2" charset="0"/>
              </a:rPr>
              <a:t>Our Solar System</a:t>
            </a:r>
          </a:p>
        </p:txBody>
      </p:sp>
      <p:sp>
        <p:nvSpPr>
          <p:cNvPr id="8" name="TextBox 7">
            <a:extLst>
              <a:ext uri="{FF2B5EF4-FFF2-40B4-BE49-F238E27FC236}">
                <a16:creationId xmlns:a16="http://schemas.microsoft.com/office/drawing/2014/main" id="{C44BB13A-EF24-30CA-2145-A0D13147A12E}"/>
              </a:ext>
            </a:extLst>
          </p:cNvPr>
          <p:cNvSpPr txBox="1"/>
          <p:nvPr/>
        </p:nvSpPr>
        <p:spPr>
          <a:xfrm>
            <a:off x="616900" y="5377935"/>
            <a:ext cx="7752837" cy="400110"/>
          </a:xfrm>
          <a:prstGeom prst="rect">
            <a:avLst/>
          </a:prstGeom>
          <a:noFill/>
        </p:spPr>
        <p:txBody>
          <a:bodyPr wrap="square" tIns="0" bIns="91440" rtlCol="0">
            <a:spAutoFit/>
          </a:bodyPr>
          <a:lstStyle/>
          <a:p>
            <a:r>
              <a:rPr lang="en-US" sz="2000" dirty="0">
                <a:latin typeface="Helvetica" pitchFamily="2" charset="0"/>
              </a:rPr>
              <a:t>Conducting science while looking through our planetary system</a:t>
            </a:r>
            <a:endParaRPr lang="en-US" sz="2000" dirty="0">
              <a:latin typeface="Helvetica" pitchFamily="2" charset="0"/>
              <a:ea typeface="Helvetica Neue" panose="02000503000000020004" pitchFamily="2" charset="0"/>
              <a:cs typeface="Helvetica Neue" panose="02000503000000020004" pitchFamily="2" charset="0"/>
            </a:endParaRPr>
          </a:p>
        </p:txBody>
      </p:sp>
      <p:sp>
        <p:nvSpPr>
          <p:cNvPr id="18" name="TextBox 1">
            <a:extLst>
              <a:ext uri="{FF2B5EF4-FFF2-40B4-BE49-F238E27FC236}">
                <a16:creationId xmlns:a16="http://schemas.microsoft.com/office/drawing/2014/main" id="{317B1432-6E24-F170-D923-9943E809C2C7}"/>
              </a:ext>
            </a:extLst>
          </p:cNvPr>
          <p:cNvSpPr txBox="1"/>
          <p:nvPr/>
        </p:nvSpPr>
        <p:spPr>
          <a:xfrm>
            <a:off x="616900" y="520301"/>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BROAD SCIENTIFIC SURVEYS  /  </a:t>
            </a:r>
            <a:r>
              <a:rPr lang="en-US" sz="1200" b="1" spc="300" dirty="0">
                <a:solidFill>
                  <a:srgbClr val="70CBFF"/>
                </a:solidFill>
                <a:latin typeface="Helvetica" pitchFamily="2" charset="0"/>
                <a:ea typeface="Helvetica Neue" panose="02000503000000020004" pitchFamily="2" charset="0"/>
                <a:cs typeface="Helvetica Neue" panose="02000503000000020004" pitchFamily="2" charset="0"/>
              </a:rPr>
              <a:t>HIGH-LATITUDE WIDE-AREA SURVEY</a:t>
            </a:r>
          </a:p>
        </p:txBody>
      </p:sp>
      <p:pic>
        <p:nvPicPr>
          <p:cNvPr id="22" name="Picture 21">
            <a:extLst>
              <a:ext uri="{FF2B5EF4-FFF2-40B4-BE49-F238E27FC236}">
                <a16:creationId xmlns:a16="http://schemas.microsoft.com/office/drawing/2014/main" id="{D806BFB9-E585-4AD8-A2D0-CF7CADB38F7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11184795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E1F33"/>
            </a:gs>
            <a:gs pos="87000">
              <a:schemeClr val="bg1"/>
            </a:gs>
          </a:gsLst>
          <a:lin ang="0" scaled="1"/>
        </a:gradFill>
        <a:effectLst/>
      </p:bgPr>
    </p:bg>
    <p:spTree>
      <p:nvGrpSpPr>
        <p:cNvPr id="1" name="">
          <a:extLst>
            <a:ext uri="{FF2B5EF4-FFF2-40B4-BE49-F238E27FC236}">
              <a16:creationId xmlns:a16="http://schemas.microsoft.com/office/drawing/2014/main" id="{DE4295CB-1D52-C0F9-563C-5B6E5AEC3572}"/>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D07001D5-2016-A6D7-9DEC-06C578834A7F}"/>
              </a:ext>
              <a:ext uri="{C183D7F6-B498-43B3-948B-1728B52AA6E4}">
                <adec:decorative xmlns:adec="http://schemas.microsoft.com/office/drawing/2017/decorative" val="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1FAE880-8543-3AB8-172F-02671C247D3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686" y="0"/>
            <a:ext cx="11191913" cy="6858000"/>
          </a:xfrm>
          <a:prstGeom prst="rect">
            <a:avLst/>
          </a:prstGeom>
        </p:spPr>
      </p:pic>
      <p:sp>
        <p:nvSpPr>
          <p:cNvPr id="45" name="Rounded Rectangle 44">
            <a:extLst>
              <a:ext uri="{FF2B5EF4-FFF2-40B4-BE49-F238E27FC236}">
                <a16:creationId xmlns:a16="http://schemas.microsoft.com/office/drawing/2014/main" id="{8F2B5EC1-DACD-6BE2-AD17-3B33882AEC2C}"/>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3" name="TextBox 22">
            <a:extLst>
              <a:ext uri="{FF2B5EF4-FFF2-40B4-BE49-F238E27FC236}">
                <a16:creationId xmlns:a16="http://schemas.microsoft.com/office/drawing/2014/main" id="{CF609367-1AAD-F8D9-72FC-4E549C72D41C}"/>
              </a:ext>
            </a:extLst>
          </p:cNvPr>
          <p:cNvSpPr txBox="1"/>
          <p:nvPr/>
        </p:nvSpPr>
        <p:spPr>
          <a:xfrm>
            <a:off x="583467" y="1283672"/>
            <a:ext cx="11025065" cy="2123658"/>
          </a:xfrm>
          <a:prstGeom prst="rect">
            <a:avLst/>
          </a:prstGeom>
          <a:noFill/>
        </p:spPr>
        <p:txBody>
          <a:bodyPr wrap="square" tIns="0" bIns="91440" rtlCol="0">
            <a:spAutoFit/>
          </a:bodyPr>
          <a:lstStyle/>
          <a:p>
            <a:r>
              <a:rPr lang="en-US" sz="4400" b="1" dirty="0">
                <a:solidFill>
                  <a:srgbClr val="70CBFF"/>
                </a:solidFill>
                <a:latin typeface="Helvetica" pitchFamily="2" charset="0"/>
                <a:ea typeface="Helvetica Neue" panose="02000503000000020004" pitchFamily="2" charset="0"/>
                <a:cs typeface="Helvetica Neue" panose="02000503000000020004" pitchFamily="2" charset="0"/>
              </a:rPr>
              <a:t>High-Latitude </a:t>
            </a:r>
          </a:p>
          <a:p>
            <a:r>
              <a:rPr lang="en-US" sz="4400" b="1" dirty="0">
                <a:solidFill>
                  <a:srgbClr val="70CBFF"/>
                </a:solidFill>
                <a:latin typeface="Helvetica" pitchFamily="2" charset="0"/>
                <a:ea typeface="Helvetica Neue" panose="02000503000000020004" pitchFamily="2" charset="0"/>
                <a:cs typeface="Helvetica Neue" panose="02000503000000020004" pitchFamily="2" charset="0"/>
              </a:rPr>
              <a:t>Time-Domain </a:t>
            </a:r>
          </a:p>
          <a:p>
            <a:r>
              <a:rPr lang="en-US" sz="4400" b="1" dirty="0">
                <a:solidFill>
                  <a:srgbClr val="70CBFF"/>
                </a:solidFill>
                <a:latin typeface="Helvetica" pitchFamily="2" charset="0"/>
                <a:ea typeface="Helvetica Neue" panose="02000503000000020004" pitchFamily="2" charset="0"/>
                <a:cs typeface="Helvetica Neue" panose="02000503000000020004" pitchFamily="2" charset="0"/>
              </a:rPr>
              <a:t>Survey</a:t>
            </a:r>
            <a:endParaRPr lang="en-US" sz="4400" dirty="0">
              <a:solidFill>
                <a:srgbClr val="70CBFF"/>
              </a:solidFill>
              <a:latin typeface="Helvetica" pitchFamily="2" charset="0"/>
              <a:ea typeface="Helvetica Neue" panose="02000503000000020004" pitchFamily="2" charset="0"/>
              <a:cs typeface="Helvetica Neue" panose="02000503000000020004" pitchFamily="2" charset="0"/>
            </a:endParaRPr>
          </a:p>
        </p:txBody>
      </p:sp>
      <p:sp>
        <p:nvSpPr>
          <p:cNvPr id="24" name="TextBox 1">
            <a:extLst>
              <a:ext uri="{FF2B5EF4-FFF2-40B4-BE49-F238E27FC236}">
                <a16:creationId xmlns:a16="http://schemas.microsoft.com/office/drawing/2014/main" id="{48DF0FEF-BBCB-8184-BA85-A56F789F463F}"/>
              </a:ext>
            </a:extLst>
          </p:cNvPr>
          <p:cNvSpPr txBox="1"/>
          <p:nvPr/>
        </p:nvSpPr>
        <p:spPr>
          <a:xfrm>
            <a:off x="583467" y="3576040"/>
            <a:ext cx="5085837" cy="707886"/>
          </a:xfrm>
          <a:prstGeom prst="rect">
            <a:avLst/>
          </a:prstGeom>
          <a:noFill/>
        </p:spPr>
        <p:txBody>
          <a:bodyPr wrap="square" rtlCol="0">
            <a:spAutoFit/>
          </a:bodyPr>
          <a:lstStyle/>
          <a:p>
            <a:r>
              <a:rPr lang="en-US" sz="2000" dirty="0">
                <a:latin typeface="Helvetica" pitchFamily="2" charset="0"/>
              </a:rPr>
              <a:t>A front row seat to our </a:t>
            </a:r>
          </a:p>
          <a:p>
            <a:r>
              <a:rPr lang="en-US" sz="2000" dirty="0">
                <a:latin typeface="Helvetica" pitchFamily="2" charset="0"/>
              </a:rPr>
              <a:t>changing universe</a:t>
            </a:r>
            <a:endParaRPr lang="en-US" sz="2000" dirty="0">
              <a:latin typeface="Helvetica" pitchFamily="2" charset="0"/>
              <a:ea typeface="Helvetica Neue" panose="02000503000000020004" pitchFamily="2" charset="0"/>
              <a:cs typeface="Helvetica Neue" panose="02000503000000020004" pitchFamily="2" charset="0"/>
            </a:endParaRPr>
          </a:p>
        </p:txBody>
      </p:sp>
      <p:sp>
        <p:nvSpPr>
          <p:cNvPr id="17" name="TextBox 1">
            <a:extLst>
              <a:ext uri="{FF2B5EF4-FFF2-40B4-BE49-F238E27FC236}">
                <a16:creationId xmlns:a16="http://schemas.microsoft.com/office/drawing/2014/main" id="{2A9C69CE-1F50-01DA-892F-109BEC8775FF}"/>
              </a:ext>
            </a:extLst>
          </p:cNvPr>
          <p:cNvSpPr txBox="1"/>
          <p:nvPr/>
        </p:nvSpPr>
        <p:spPr>
          <a:xfrm>
            <a:off x="616900" y="520301"/>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BROAD SCIENTIFIC SURVEYS  /  </a:t>
            </a:r>
            <a:r>
              <a:rPr lang="en-US" sz="1200" b="1" spc="300" dirty="0">
                <a:solidFill>
                  <a:srgbClr val="70CBFF"/>
                </a:solidFill>
                <a:latin typeface="Helvetica" pitchFamily="2" charset="0"/>
                <a:ea typeface="Helvetica Neue" panose="02000503000000020004" pitchFamily="2" charset="0"/>
                <a:cs typeface="Helvetica Neue" panose="02000503000000020004" pitchFamily="2" charset="0"/>
              </a:rPr>
              <a:t>HIGH-LATITUDE TIME-DOMAIN SURVEY</a:t>
            </a:r>
          </a:p>
        </p:txBody>
      </p:sp>
      <p:pic>
        <p:nvPicPr>
          <p:cNvPr id="18" name="Picture 17">
            <a:extLst>
              <a:ext uri="{FF2B5EF4-FFF2-40B4-BE49-F238E27FC236}">
                <a16:creationId xmlns:a16="http://schemas.microsoft.com/office/drawing/2014/main" id="{5F496E2B-0D0D-2446-B528-6E37ECE2D66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pic>
        <p:nvPicPr>
          <p:cNvPr id="4" name="Picture 3" descr="Map of the night sky in the shape of an oval with a flat top and bottom, with the Milky Way forming the shape of the letter S flipped and on its side. Overlaid on the map are two solid red ovals at the bottom left, and a third solid red oval just off center toward the top. All three cover dark regions of the sky far off the bright plane of the galaxy. Two square pull-outs, one to the right of the bottom pair of ovals, and one to the right of the top oval, show each of the red regions in more detail.">
            <a:extLst>
              <a:ext uri="{FF2B5EF4-FFF2-40B4-BE49-F238E27FC236}">
                <a16:creationId xmlns:a16="http://schemas.microsoft.com/office/drawing/2014/main" id="{F2357536-3113-959A-6297-E32F5D3C5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5159" y="1329095"/>
            <a:ext cx="7620000" cy="4775200"/>
          </a:xfrm>
          <a:prstGeom prst="rect">
            <a:avLst/>
          </a:prstGeom>
        </p:spPr>
      </p:pic>
    </p:spTree>
    <p:extLst>
      <p:ext uri="{BB962C8B-B14F-4D97-AF65-F5344CB8AC3E}">
        <p14:creationId xmlns:p14="http://schemas.microsoft.com/office/powerpoint/2010/main" val="377360729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A682A-DD0A-D599-05DF-1EEE703ACD9B}"/>
            </a:ext>
          </a:extLst>
        </p:cNvPr>
        <p:cNvGrpSpPr/>
        <p:nvPr/>
      </p:nvGrpSpPr>
      <p:grpSpPr>
        <a:xfrm>
          <a:off x="0" y="0"/>
          <a:ext cx="0" cy="0"/>
          <a:chOff x="0" y="0"/>
          <a:chExt cx="0" cy="0"/>
        </a:xfrm>
      </p:grpSpPr>
      <p:pic>
        <p:nvPicPr>
          <p:cNvPr id="4" name="Picture 3" descr="The background illustration shows two supernova events as fuzzy white orbs, each surrounded by two concentric circles, giving the overall sense of an explosion. A series of concentric ring segments, whose point of origin is off-screen below the center of the scene, gives the sense of depth into the distance. Each ring is a different color, ranging from blue (smallest circle, closest to the viewer) to green, yellow, orange, and red (largest circle, farthest from the viewer). One supernova appears closer, located between the blue and green rings. The other appears farther away, between the orange and red rings.">
            <a:extLst>
              <a:ext uri="{FF2B5EF4-FFF2-40B4-BE49-F238E27FC236}">
                <a16:creationId xmlns:a16="http://schemas.microsoft.com/office/drawing/2014/main" id="{6E7C246D-9E9A-C25C-CCE7-CB9E9965E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Rounded Rectangle 41">
            <a:extLst>
              <a:ext uri="{FF2B5EF4-FFF2-40B4-BE49-F238E27FC236}">
                <a16:creationId xmlns:a16="http://schemas.microsoft.com/office/drawing/2014/main" id="{2558DEA1-06B9-DF54-3B1A-B19C1BF8C668}"/>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14" name="TextBox 13">
            <a:extLst>
              <a:ext uri="{FF2B5EF4-FFF2-40B4-BE49-F238E27FC236}">
                <a16:creationId xmlns:a16="http://schemas.microsoft.com/office/drawing/2014/main" id="{81958842-D0FC-1F06-7099-D921F8AD7D76}"/>
              </a:ext>
            </a:extLst>
          </p:cNvPr>
          <p:cNvSpPr txBox="1"/>
          <p:nvPr/>
        </p:nvSpPr>
        <p:spPr>
          <a:xfrm>
            <a:off x="551331" y="2890391"/>
            <a:ext cx="5142474" cy="1077218"/>
          </a:xfrm>
          <a:prstGeom prst="rect">
            <a:avLst/>
          </a:prstGeom>
          <a:noFill/>
        </p:spPr>
        <p:txBody>
          <a:bodyPr wrap="square" tIns="0" bIns="91440" rtlCol="0">
            <a:spAutoFit/>
          </a:bodyPr>
          <a:lstStyle/>
          <a:p>
            <a:r>
              <a:rPr lang="en-US" sz="3200" b="1" dirty="0">
                <a:latin typeface="Helvetica" pitchFamily="2" charset="0"/>
                <a:ea typeface="Helvetica Neue" panose="02000503000000020004" pitchFamily="2" charset="0"/>
                <a:cs typeface="Helvetica Neue" panose="02000503000000020004" pitchFamily="2" charset="0"/>
              </a:rPr>
              <a:t>Hunting for </a:t>
            </a:r>
          </a:p>
          <a:p>
            <a:r>
              <a:rPr lang="en-US" sz="3200" b="1" dirty="0">
                <a:latin typeface="Helvetica" pitchFamily="2" charset="0"/>
                <a:ea typeface="Helvetica Neue" panose="02000503000000020004" pitchFamily="2" charset="0"/>
                <a:cs typeface="Helvetica Neue" panose="02000503000000020004" pitchFamily="2" charset="0"/>
              </a:rPr>
              <a:t>Exploding Stars</a:t>
            </a:r>
          </a:p>
        </p:txBody>
      </p:sp>
      <p:sp>
        <p:nvSpPr>
          <p:cNvPr id="15" name="TextBox 1">
            <a:extLst>
              <a:ext uri="{FF2B5EF4-FFF2-40B4-BE49-F238E27FC236}">
                <a16:creationId xmlns:a16="http://schemas.microsoft.com/office/drawing/2014/main" id="{1F498F7B-33F6-415D-B743-AD9F4D1704F6}"/>
              </a:ext>
            </a:extLst>
          </p:cNvPr>
          <p:cNvSpPr txBox="1"/>
          <p:nvPr/>
        </p:nvSpPr>
        <p:spPr>
          <a:xfrm>
            <a:off x="551330" y="4150489"/>
            <a:ext cx="4915926" cy="707886"/>
          </a:xfrm>
          <a:prstGeom prst="rect">
            <a:avLst/>
          </a:prstGeom>
          <a:noFill/>
        </p:spPr>
        <p:txBody>
          <a:bodyPr wrap="square" rtlCol="0">
            <a:spAutoFit/>
          </a:bodyPr>
          <a:lstStyle/>
          <a:p>
            <a:r>
              <a:rPr lang="en-US" sz="2000" dirty="0">
                <a:latin typeface="Helvetica" pitchFamily="2" charset="0"/>
              </a:rPr>
              <a:t>Tracking supernovae to understand </a:t>
            </a:r>
          </a:p>
          <a:p>
            <a:r>
              <a:rPr lang="en-US" sz="2000" dirty="0">
                <a:latin typeface="Helvetica" pitchFamily="2" charset="0"/>
              </a:rPr>
              <a:t>the </a:t>
            </a:r>
            <a:r>
              <a:rPr lang="en-US" sz="2000" dirty="0">
                <a:latin typeface="Helvetica" pitchFamily="2" charset="0"/>
                <a:ea typeface="Helvetica Neue" panose="02000503000000020004" pitchFamily="2" charset="0"/>
                <a:cs typeface="Helvetica Neue" panose="02000503000000020004" pitchFamily="2" charset="0"/>
              </a:rPr>
              <a:t>universe’s expansion</a:t>
            </a:r>
          </a:p>
        </p:txBody>
      </p:sp>
      <p:pic>
        <p:nvPicPr>
          <p:cNvPr id="34" name="Picture 2" descr="An animation shows a supernova event caused by a binary star system. A small white star siphons material from its yellow star companion, creating a disk around itself and eventually exploding.">
            <a:extLst>
              <a:ext uri="{FF2B5EF4-FFF2-40B4-BE49-F238E27FC236}">
                <a16:creationId xmlns:a16="http://schemas.microsoft.com/office/drawing/2014/main" id="{F8143AC4-B477-518F-F6E1-8062A6285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759" y="2346556"/>
            <a:ext cx="5740559" cy="3225327"/>
          </a:xfrm>
          <a:prstGeom prst="roundRect">
            <a:avLst>
              <a:gd name="adj" fmla="val 12138"/>
            </a:avLst>
          </a:prstGeom>
          <a:solidFill>
            <a:srgbClr val="FFFFFF">
              <a:shade val="85000"/>
            </a:srgbClr>
          </a:solidFill>
          <a:ln>
            <a:solidFill>
              <a:srgbClr val="548DD1"/>
            </a:solidFill>
          </a:ln>
          <a:effectLst>
            <a:reflection blurRad="12700" stA="38000" endPos="28000" dist="5000" dir="5400000" sy="-100000" algn="bl" rotWithShape="0"/>
          </a:effectLst>
        </p:spPr>
      </p:pic>
      <p:sp>
        <p:nvSpPr>
          <p:cNvPr id="45" name="TextBox 1">
            <a:extLst>
              <a:ext uri="{FF2B5EF4-FFF2-40B4-BE49-F238E27FC236}">
                <a16:creationId xmlns:a16="http://schemas.microsoft.com/office/drawing/2014/main" id="{8209A587-2B19-3E75-3DD4-ECD8FE16D998}"/>
              </a:ext>
            </a:extLst>
          </p:cNvPr>
          <p:cNvSpPr txBox="1"/>
          <p:nvPr/>
        </p:nvSpPr>
        <p:spPr>
          <a:xfrm>
            <a:off x="616900" y="520301"/>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BROAD SCIENTIFIC SURVEYS  /  </a:t>
            </a:r>
            <a:r>
              <a:rPr lang="en-US" sz="1200" b="1" spc="300" dirty="0">
                <a:solidFill>
                  <a:srgbClr val="70CBFF"/>
                </a:solidFill>
                <a:latin typeface="Helvetica" pitchFamily="2" charset="0"/>
                <a:ea typeface="Helvetica Neue" panose="02000503000000020004" pitchFamily="2" charset="0"/>
                <a:cs typeface="Helvetica Neue" panose="02000503000000020004" pitchFamily="2" charset="0"/>
              </a:rPr>
              <a:t>HIGH-LATITUDE TIME-DOMAIN SURVEY</a:t>
            </a:r>
          </a:p>
        </p:txBody>
      </p:sp>
      <p:pic>
        <p:nvPicPr>
          <p:cNvPr id="46" name="Picture 45">
            <a:extLst>
              <a:ext uri="{FF2B5EF4-FFF2-40B4-BE49-F238E27FC236}">
                <a16:creationId xmlns:a16="http://schemas.microsoft.com/office/drawing/2014/main" id="{F4511C44-2F12-A38B-B0AF-470C0288101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14898285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E1F33"/>
            </a:gs>
            <a:gs pos="87000">
              <a:schemeClr val="bg1"/>
            </a:gs>
          </a:gsLst>
          <a:lin ang="0" scaled="1"/>
        </a:gradFill>
        <a:effectLst/>
      </p:bgPr>
    </p:bg>
    <p:spTree>
      <p:nvGrpSpPr>
        <p:cNvPr id="1" name="">
          <a:extLst>
            <a:ext uri="{FF2B5EF4-FFF2-40B4-BE49-F238E27FC236}">
              <a16:creationId xmlns:a16="http://schemas.microsoft.com/office/drawing/2014/main" id="{E7C0C034-B264-D3D9-9FF0-48634E2710C6}"/>
            </a:ext>
          </a:extLst>
        </p:cNvPr>
        <p:cNvGrpSpPr/>
        <p:nvPr/>
      </p:nvGrpSpPr>
      <p:grpSpPr>
        <a:xfrm>
          <a:off x="0" y="0"/>
          <a:ext cx="0" cy="0"/>
          <a:chOff x="0" y="0"/>
          <a:chExt cx="0" cy="0"/>
        </a:xfrm>
      </p:grpSpPr>
      <p:pic>
        <p:nvPicPr>
          <p:cNvPr id="32" name="Picture 31" descr="An illustration of a star being torn apart by a black hole. To the right of center, there is a black sphere representing a black hole, surrounded by many thick wisps of light. To the left of it, there is a fuzzy, bright white object representing a star. The star has a tail of gas coming off its right, which is brightest near the star, but becomes grayer farther away. This tail flows into the black hole’s right side and swirls around the black hole in a horizontal disk. The disk is thicker toward its center and more diffuse farther away. Material in the disk also appears to wrap around the top of the black hole. Above and below the black hole, there are purple rays of light that extend upward and downward in two broad cones. This scene sits amid a black backdrop of space.">
            <a:extLst>
              <a:ext uri="{FF2B5EF4-FFF2-40B4-BE49-F238E27FC236}">
                <a16:creationId xmlns:a16="http://schemas.microsoft.com/office/drawing/2014/main" id="{48E0CFD8-FECA-2F50-99CA-C07AC0D96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4"/>
            <a:ext cx="12192000" cy="6847840"/>
          </a:xfrm>
          <a:prstGeom prst="rect">
            <a:avLst/>
          </a:prstGeom>
        </p:spPr>
      </p:pic>
      <p:sp>
        <p:nvSpPr>
          <p:cNvPr id="10" name="Rounded Rectangle 9">
            <a:extLst>
              <a:ext uri="{FF2B5EF4-FFF2-40B4-BE49-F238E27FC236}">
                <a16:creationId xmlns:a16="http://schemas.microsoft.com/office/drawing/2014/main" id="{4E1F9EAA-6C75-6ACA-5B9E-E7EAD87DE406}"/>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4" name="TextBox 3">
            <a:extLst>
              <a:ext uri="{FF2B5EF4-FFF2-40B4-BE49-F238E27FC236}">
                <a16:creationId xmlns:a16="http://schemas.microsoft.com/office/drawing/2014/main" id="{A0917FBE-ABCB-828D-1816-048FE17AAF73}"/>
              </a:ext>
            </a:extLst>
          </p:cNvPr>
          <p:cNvSpPr txBox="1"/>
          <p:nvPr/>
        </p:nvSpPr>
        <p:spPr>
          <a:xfrm>
            <a:off x="486545" y="1736035"/>
            <a:ext cx="7752837" cy="1077218"/>
          </a:xfrm>
          <a:prstGeom prst="rect">
            <a:avLst/>
          </a:prstGeom>
          <a:noFill/>
        </p:spPr>
        <p:txBody>
          <a:bodyPr wrap="square" tIns="0" bIns="91440" rtlCol="0">
            <a:spAutoFit/>
          </a:bodyPr>
          <a:lstStyle/>
          <a:p>
            <a:r>
              <a:rPr lang="en-US" sz="3200" b="1" dirty="0">
                <a:latin typeface="Helvetica" pitchFamily="2" charset="0"/>
                <a:ea typeface="Helvetica Neue" panose="02000503000000020004" pitchFamily="2" charset="0"/>
                <a:cs typeface="Helvetica Neue" panose="02000503000000020004" pitchFamily="2" charset="0"/>
              </a:rPr>
              <a:t>Time-Domain and </a:t>
            </a:r>
          </a:p>
          <a:p>
            <a:r>
              <a:rPr lang="en-US" sz="3200" b="1" dirty="0">
                <a:latin typeface="Helvetica" pitchFamily="2" charset="0"/>
                <a:ea typeface="Helvetica Neue" panose="02000503000000020004" pitchFamily="2" charset="0"/>
                <a:cs typeface="Helvetica Neue" panose="02000503000000020004" pitchFamily="2" charset="0"/>
              </a:rPr>
              <a:t>Transient Events</a:t>
            </a:r>
          </a:p>
        </p:txBody>
      </p:sp>
      <p:sp>
        <p:nvSpPr>
          <p:cNvPr id="7" name="TextBox 1">
            <a:extLst>
              <a:ext uri="{FF2B5EF4-FFF2-40B4-BE49-F238E27FC236}">
                <a16:creationId xmlns:a16="http://schemas.microsoft.com/office/drawing/2014/main" id="{10CF4D68-E5B8-29D7-4EA3-CFFDF2BDC789}"/>
              </a:ext>
            </a:extLst>
          </p:cNvPr>
          <p:cNvSpPr txBox="1"/>
          <p:nvPr/>
        </p:nvSpPr>
        <p:spPr>
          <a:xfrm>
            <a:off x="486545" y="2828638"/>
            <a:ext cx="5085837" cy="400110"/>
          </a:xfrm>
          <a:prstGeom prst="rect">
            <a:avLst/>
          </a:prstGeom>
          <a:noFill/>
        </p:spPr>
        <p:txBody>
          <a:bodyPr wrap="square" rtlCol="0">
            <a:spAutoFit/>
          </a:bodyPr>
          <a:lstStyle/>
          <a:p>
            <a:r>
              <a:rPr lang="en-US" sz="2000" dirty="0">
                <a:latin typeface="Helvetica" pitchFamily="2" charset="0"/>
              </a:rPr>
              <a:t>Seeing change in real time</a:t>
            </a:r>
            <a:endParaRPr lang="en-US" sz="2000" dirty="0">
              <a:latin typeface="Helvetica" pitchFamily="2" charset="0"/>
              <a:ea typeface="Helvetica Neue" panose="02000503000000020004" pitchFamily="2" charset="0"/>
              <a:cs typeface="Helvetica Neue" panose="02000503000000020004" pitchFamily="2" charset="0"/>
            </a:endParaRPr>
          </a:p>
        </p:txBody>
      </p:sp>
      <p:sp>
        <p:nvSpPr>
          <p:cNvPr id="9" name="TextBox 1">
            <a:extLst>
              <a:ext uri="{FF2B5EF4-FFF2-40B4-BE49-F238E27FC236}">
                <a16:creationId xmlns:a16="http://schemas.microsoft.com/office/drawing/2014/main" id="{D5A1D7BD-91F7-D9D4-6740-4B80C799BC99}"/>
              </a:ext>
            </a:extLst>
          </p:cNvPr>
          <p:cNvSpPr txBox="1"/>
          <p:nvPr/>
        </p:nvSpPr>
        <p:spPr>
          <a:xfrm>
            <a:off x="476763" y="520301"/>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BROAD SCIENTIFIC SURVEYS  /  </a:t>
            </a:r>
            <a:r>
              <a:rPr lang="en-US" sz="1200" b="1" spc="300" dirty="0">
                <a:solidFill>
                  <a:srgbClr val="70CBFF"/>
                </a:solidFill>
                <a:latin typeface="Helvetica" pitchFamily="2" charset="0"/>
                <a:ea typeface="Helvetica Neue" panose="02000503000000020004" pitchFamily="2" charset="0"/>
                <a:cs typeface="Helvetica Neue" panose="02000503000000020004" pitchFamily="2" charset="0"/>
              </a:rPr>
              <a:t>HIGH-LATITUDE TIME-DOMAIN SURVEY</a:t>
            </a:r>
          </a:p>
        </p:txBody>
      </p:sp>
      <p:pic>
        <p:nvPicPr>
          <p:cNvPr id="11" name="Picture 10">
            <a:extLst>
              <a:ext uri="{FF2B5EF4-FFF2-40B4-BE49-F238E27FC236}">
                <a16:creationId xmlns:a16="http://schemas.microsoft.com/office/drawing/2014/main" id="{AD36D7A0-144C-E590-2D8E-862E43A9FE8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274049166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E1F33"/>
            </a:gs>
            <a:gs pos="87000">
              <a:schemeClr val="bg1"/>
            </a:gs>
          </a:gsLst>
          <a:lin ang="0" scaled="1"/>
        </a:gradFill>
        <a:effectLst/>
      </p:bgPr>
    </p:bg>
    <p:spTree>
      <p:nvGrpSpPr>
        <p:cNvPr id="1" name="">
          <a:extLst>
            <a:ext uri="{FF2B5EF4-FFF2-40B4-BE49-F238E27FC236}">
              <a16:creationId xmlns:a16="http://schemas.microsoft.com/office/drawing/2014/main" id="{620B680E-9884-8166-23D2-84D2CFD19BB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A16F6B5-AF3A-880F-9BB8-A51646D77CA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48636835-AEC1-C2CF-2EB2-A875DFAFC56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687" y="0"/>
            <a:ext cx="11191913" cy="6858000"/>
          </a:xfrm>
          <a:prstGeom prst="rect">
            <a:avLst/>
          </a:prstGeom>
        </p:spPr>
      </p:pic>
      <p:sp>
        <p:nvSpPr>
          <p:cNvPr id="7" name="Rounded Rectangle 6">
            <a:extLst>
              <a:ext uri="{FF2B5EF4-FFF2-40B4-BE49-F238E27FC236}">
                <a16:creationId xmlns:a16="http://schemas.microsoft.com/office/drawing/2014/main" id="{BA07FF25-223C-C304-73E6-2D9567A57C26}"/>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B689CADB-E221-01F9-95AC-924E7AA79056}"/>
              </a:ext>
            </a:extLst>
          </p:cNvPr>
          <p:cNvSpPr txBox="1"/>
          <p:nvPr/>
        </p:nvSpPr>
        <p:spPr>
          <a:xfrm>
            <a:off x="442451" y="1047070"/>
            <a:ext cx="11105637" cy="769441"/>
          </a:xfrm>
          <a:prstGeom prst="rect">
            <a:avLst/>
          </a:prstGeom>
          <a:noFill/>
        </p:spPr>
        <p:txBody>
          <a:bodyPr wrap="square" tIns="0" bIns="91440" rtlCol="0">
            <a:spAutoFit/>
          </a:bodyPr>
          <a:lstStyle/>
          <a:p>
            <a:r>
              <a:rPr lang="en-US" sz="4400" b="1" dirty="0">
                <a:solidFill>
                  <a:srgbClr val="70CBFF"/>
                </a:solidFill>
                <a:latin typeface="Helvetica" pitchFamily="2" charset="0"/>
                <a:ea typeface="Helvetica Neue" panose="02000503000000020004" pitchFamily="2" charset="0"/>
                <a:cs typeface="Helvetica Neue" panose="02000503000000020004" pitchFamily="2" charset="0"/>
              </a:rPr>
              <a:t>Galactic Bulge Time-Domain Survey</a:t>
            </a:r>
          </a:p>
        </p:txBody>
      </p:sp>
      <p:sp>
        <p:nvSpPr>
          <p:cNvPr id="6" name="TextBox 1">
            <a:extLst>
              <a:ext uri="{FF2B5EF4-FFF2-40B4-BE49-F238E27FC236}">
                <a16:creationId xmlns:a16="http://schemas.microsoft.com/office/drawing/2014/main" id="{7F7B15D5-5951-474E-4D40-63F42C4E53BC}"/>
              </a:ext>
            </a:extLst>
          </p:cNvPr>
          <p:cNvSpPr txBox="1"/>
          <p:nvPr/>
        </p:nvSpPr>
        <p:spPr>
          <a:xfrm>
            <a:off x="442451" y="1868988"/>
            <a:ext cx="5770780" cy="400110"/>
          </a:xfrm>
          <a:prstGeom prst="rect">
            <a:avLst/>
          </a:prstGeom>
          <a:noFill/>
        </p:spPr>
        <p:txBody>
          <a:bodyPr wrap="square" rtlCol="0">
            <a:spAutoFit/>
          </a:bodyPr>
          <a:lstStyle/>
          <a:p>
            <a:r>
              <a:rPr lang="en-US" sz="2000" dirty="0">
                <a:latin typeface="Helvetica" pitchFamily="2" charset="0"/>
              </a:rPr>
              <a:t>Finding scientific gems within our galaxy’s heart</a:t>
            </a:r>
            <a:endParaRPr lang="en-US" sz="2000" dirty="0">
              <a:latin typeface="Helvetica" pitchFamily="2" charset="0"/>
              <a:ea typeface="Helvetica Neue" panose="02000503000000020004" pitchFamily="2" charset="0"/>
              <a:cs typeface="Helvetica Neue" panose="02000503000000020004" pitchFamily="2" charset="0"/>
            </a:endParaRPr>
          </a:p>
        </p:txBody>
      </p:sp>
      <p:sp>
        <p:nvSpPr>
          <p:cNvPr id="10" name="TextBox 1">
            <a:extLst>
              <a:ext uri="{FF2B5EF4-FFF2-40B4-BE49-F238E27FC236}">
                <a16:creationId xmlns:a16="http://schemas.microsoft.com/office/drawing/2014/main" id="{79D30A32-42C9-A980-43AF-20E92C79581D}"/>
              </a:ext>
            </a:extLst>
          </p:cNvPr>
          <p:cNvSpPr txBox="1"/>
          <p:nvPr/>
        </p:nvSpPr>
        <p:spPr>
          <a:xfrm>
            <a:off x="464499" y="438240"/>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BROAD SCIENTIFIC SURVEYS  /  </a:t>
            </a:r>
            <a:r>
              <a:rPr lang="en-US" sz="1200" b="1" spc="300" dirty="0">
                <a:solidFill>
                  <a:srgbClr val="70CBFF"/>
                </a:solidFill>
                <a:latin typeface="Helvetica" pitchFamily="2" charset="0"/>
                <a:ea typeface="Helvetica Neue" panose="02000503000000020004" pitchFamily="2" charset="0"/>
                <a:cs typeface="Helvetica Neue" panose="02000503000000020004" pitchFamily="2" charset="0"/>
              </a:rPr>
              <a:t>GALACTIC BULGE TIME-DOMAIN SURVEY</a:t>
            </a:r>
          </a:p>
        </p:txBody>
      </p:sp>
      <p:pic>
        <p:nvPicPr>
          <p:cNvPr id="5" name="Picture 4" descr="Map of the night sky in the shape of an oval with a flat top and bottom, with the Milky Way forming the shape of the letter S flipped and on its side. An orange dot near the center, where the Milky Way is thickest and brightest, connects to a box that zooms into the region. The zoom shows that the orange dot consists of six Roman footprints: Five are contiguous, side-by-side, with the sixth slightly separate.">
            <a:extLst>
              <a:ext uri="{FF2B5EF4-FFF2-40B4-BE49-F238E27FC236}">
                <a16:creationId xmlns:a16="http://schemas.microsoft.com/office/drawing/2014/main" id="{080F8487-39E3-C211-B1A8-7F66DEF27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6650" y="2321575"/>
            <a:ext cx="8693985" cy="3912293"/>
          </a:xfrm>
          <a:prstGeom prst="rect">
            <a:avLst/>
          </a:prstGeom>
        </p:spPr>
      </p:pic>
      <p:pic>
        <p:nvPicPr>
          <p:cNvPr id="8" name="Picture 7">
            <a:extLst>
              <a:ext uri="{FF2B5EF4-FFF2-40B4-BE49-F238E27FC236}">
                <a16:creationId xmlns:a16="http://schemas.microsoft.com/office/drawing/2014/main" id="{C432EBB6-750C-005E-0B8B-24FA4D80AEC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228418075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E1F33"/>
            </a:gs>
            <a:gs pos="87000">
              <a:schemeClr val="bg1"/>
            </a:gs>
          </a:gsLst>
          <a:lin ang="0" scaled="1"/>
        </a:gradFill>
        <a:effectLst/>
      </p:bgPr>
    </p:bg>
    <p:spTree>
      <p:nvGrpSpPr>
        <p:cNvPr id="1" name="">
          <a:extLst>
            <a:ext uri="{FF2B5EF4-FFF2-40B4-BE49-F238E27FC236}">
              <a16:creationId xmlns:a16="http://schemas.microsoft.com/office/drawing/2014/main" id="{1299145B-2FE3-BD8B-31A5-D8C943096673}"/>
            </a:ext>
          </a:extLst>
        </p:cNvPr>
        <p:cNvGrpSpPr/>
        <p:nvPr/>
      </p:nvGrpSpPr>
      <p:grpSpPr>
        <a:xfrm>
          <a:off x="0" y="0"/>
          <a:ext cx="0" cy="0"/>
          <a:chOff x="0" y="0"/>
          <a:chExt cx="0" cy="0"/>
        </a:xfrm>
      </p:grpSpPr>
      <p:pic>
        <p:nvPicPr>
          <p:cNvPr id="35" name="Picture 34" descr="A grid of 96 artist’s concepts of exoplanets appears in the background. The planets vary in size, color, and pattern. Some look similar to gas giants while others look Earth-like, with land masses, oceans, and clouds. About three quarters of the lit side of each planet faces the viewer.">
            <a:extLst>
              <a:ext uri="{FF2B5EF4-FFF2-40B4-BE49-F238E27FC236}">
                <a16:creationId xmlns:a16="http://schemas.microsoft.com/office/drawing/2014/main" id="{F9011034-1119-F30B-21D6-0E5320EE0A02}"/>
              </a:ext>
            </a:extLst>
          </p:cNvPr>
          <p:cNvPicPr>
            <a:picLocks noChangeAspect="1"/>
          </p:cNvPicPr>
          <p:nvPr/>
        </p:nvPicPr>
        <p:blipFill>
          <a:blip r:embed="rId3">
            <a:alphaModFix amt="57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ounded Rectangle 12">
            <a:extLst>
              <a:ext uri="{FF2B5EF4-FFF2-40B4-BE49-F238E27FC236}">
                <a16:creationId xmlns:a16="http://schemas.microsoft.com/office/drawing/2014/main" id="{FA1C004E-843D-FD55-7ED3-93DE11D1AF8B}"/>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100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4" name="TextBox 3">
            <a:extLst>
              <a:ext uri="{FF2B5EF4-FFF2-40B4-BE49-F238E27FC236}">
                <a16:creationId xmlns:a16="http://schemas.microsoft.com/office/drawing/2014/main" id="{8CAF38FF-E769-A1B5-84A9-0965FFCEB460}"/>
              </a:ext>
            </a:extLst>
          </p:cNvPr>
          <p:cNvSpPr txBox="1"/>
          <p:nvPr/>
        </p:nvSpPr>
        <p:spPr>
          <a:xfrm>
            <a:off x="476763" y="1981200"/>
            <a:ext cx="7752837" cy="584775"/>
          </a:xfrm>
          <a:prstGeom prst="rect">
            <a:avLst/>
          </a:prstGeom>
          <a:noFill/>
        </p:spPr>
        <p:txBody>
          <a:bodyPr wrap="square" tIns="0" bIns="91440" rtlCol="0">
            <a:spAutoFit/>
          </a:bodyPr>
          <a:lstStyle/>
          <a:p>
            <a:r>
              <a:rPr lang="en-US" sz="3200" b="1" dirty="0">
                <a:latin typeface="Helvetica" pitchFamily="2" charset="0"/>
                <a:ea typeface="Helvetica Neue" panose="02000503000000020004" pitchFamily="2" charset="0"/>
                <a:cs typeface="Helvetica Neue" panose="02000503000000020004" pitchFamily="2" charset="0"/>
              </a:rPr>
              <a:t>Exoplanets</a:t>
            </a:r>
          </a:p>
        </p:txBody>
      </p:sp>
      <p:sp>
        <p:nvSpPr>
          <p:cNvPr id="10" name="TextBox 1">
            <a:extLst>
              <a:ext uri="{FF2B5EF4-FFF2-40B4-BE49-F238E27FC236}">
                <a16:creationId xmlns:a16="http://schemas.microsoft.com/office/drawing/2014/main" id="{117CCFCE-14BE-B7F5-5AE6-198908767F66}"/>
              </a:ext>
            </a:extLst>
          </p:cNvPr>
          <p:cNvSpPr txBox="1"/>
          <p:nvPr/>
        </p:nvSpPr>
        <p:spPr>
          <a:xfrm>
            <a:off x="476763" y="2704413"/>
            <a:ext cx="6420994" cy="400110"/>
          </a:xfrm>
          <a:prstGeom prst="rect">
            <a:avLst/>
          </a:prstGeom>
          <a:noFill/>
        </p:spPr>
        <p:txBody>
          <a:bodyPr wrap="square" rtlCol="0">
            <a:spAutoFit/>
          </a:bodyPr>
          <a:lstStyle/>
          <a:p>
            <a:r>
              <a:rPr lang="en-US" sz="2000" dirty="0">
                <a:latin typeface="Helvetica" pitchFamily="2" charset="0"/>
                <a:ea typeface="Helvetica Neue" panose="02000503000000020004" pitchFamily="2" charset="0"/>
                <a:cs typeface="Helvetica Neue" panose="02000503000000020004" pitchFamily="2" charset="0"/>
              </a:rPr>
              <a:t>Expanding </a:t>
            </a:r>
            <a:r>
              <a:rPr lang="en-US" sz="2000" dirty="0">
                <a:latin typeface="Helvetica" pitchFamily="2" charset="0"/>
              </a:rPr>
              <a:t>the exoplanet census </a:t>
            </a:r>
            <a:r>
              <a:rPr lang="en-US" sz="2000" dirty="0">
                <a:latin typeface="Helvetica" pitchFamily="2" charset="0"/>
                <a:cs typeface="Arial" panose="020B0604020202020204" pitchFamily="34" charset="0"/>
              </a:rPr>
              <a:t>within</a:t>
            </a:r>
            <a:r>
              <a:rPr lang="en-US" sz="2000" dirty="0">
                <a:latin typeface="Helvetica" pitchFamily="2" charset="0"/>
              </a:rPr>
              <a:t> our galaxy</a:t>
            </a:r>
            <a:endParaRPr lang="en-US" sz="2000" dirty="0">
              <a:latin typeface="Helvetica" pitchFamily="2" charset="0"/>
              <a:ea typeface="Helvetica Neue" panose="02000503000000020004" pitchFamily="2" charset="0"/>
              <a:cs typeface="Helvetica Neue" panose="02000503000000020004" pitchFamily="2" charset="0"/>
            </a:endParaRPr>
          </a:p>
        </p:txBody>
      </p:sp>
      <p:sp>
        <p:nvSpPr>
          <p:cNvPr id="15" name="TextBox 1">
            <a:extLst>
              <a:ext uri="{FF2B5EF4-FFF2-40B4-BE49-F238E27FC236}">
                <a16:creationId xmlns:a16="http://schemas.microsoft.com/office/drawing/2014/main" id="{AF85172E-7FF4-51E2-8D0C-AD54D2FD7715}"/>
              </a:ext>
            </a:extLst>
          </p:cNvPr>
          <p:cNvSpPr txBox="1"/>
          <p:nvPr/>
        </p:nvSpPr>
        <p:spPr>
          <a:xfrm>
            <a:off x="464499" y="438240"/>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BROAD SCIENTIFIC SURVEYS  /  </a:t>
            </a:r>
            <a:r>
              <a:rPr lang="en-US" sz="1200" b="1" spc="300" dirty="0">
                <a:solidFill>
                  <a:srgbClr val="70CBFF"/>
                </a:solidFill>
                <a:latin typeface="Helvetica" pitchFamily="2" charset="0"/>
                <a:ea typeface="Helvetica Neue" panose="02000503000000020004" pitchFamily="2" charset="0"/>
                <a:cs typeface="Helvetica Neue" panose="02000503000000020004" pitchFamily="2" charset="0"/>
              </a:rPr>
              <a:t>GALACTIC BULGE TIME-DOMAIN SURVEY</a:t>
            </a:r>
          </a:p>
        </p:txBody>
      </p:sp>
      <p:pic>
        <p:nvPicPr>
          <p:cNvPr id="17" name="Picture 16">
            <a:extLst>
              <a:ext uri="{FF2B5EF4-FFF2-40B4-BE49-F238E27FC236}">
                <a16:creationId xmlns:a16="http://schemas.microsoft.com/office/drawing/2014/main" id="{277AABB3-31F3-FD7E-B610-8C34912923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420951971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E1F33"/>
            </a:gs>
            <a:gs pos="87000">
              <a:schemeClr val="bg1"/>
            </a:gs>
          </a:gsLst>
          <a:lin ang="0" scaled="1"/>
        </a:gradFill>
        <a:effectLst/>
      </p:bgPr>
    </p:bg>
    <p:spTree>
      <p:nvGrpSpPr>
        <p:cNvPr id="1" name="">
          <a:extLst>
            <a:ext uri="{FF2B5EF4-FFF2-40B4-BE49-F238E27FC236}">
              <a16:creationId xmlns:a16="http://schemas.microsoft.com/office/drawing/2014/main" id="{EADC4B18-2C71-DB32-4892-B1D2A87DBD49}"/>
            </a:ext>
          </a:extLst>
        </p:cNvPr>
        <p:cNvGrpSpPr/>
        <p:nvPr/>
      </p:nvGrpSpPr>
      <p:grpSpPr>
        <a:xfrm>
          <a:off x="0" y="0"/>
          <a:ext cx="0" cy="0"/>
          <a:chOff x="0" y="0"/>
          <a:chExt cx="0" cy="0"/>
        </a:xfrm>
      </p:grpSpPr>
      <p:pic>
        <p:nvPicPr>
          <p:cNvPr id="6" name="Picture 5" descr="An infrared image of the center of our Milky Way galaxy, filled with stars, gas, and dust. The central portion of the image is the brightest. The left side is dark red, then fades to shades of oranges and pinks toward the center. The top portion has shades of dark red. The bottom part ranges from black to red. Stars of various sizes and brightness are everywhere, giving the appearance of sand on a beach.">
            <a:extLst>
              <a:ext uri="{FF2B5EF4-FFF2-40B4-BE49-F238E27FC236}">
                <a16:creationId xmlns:a16="http://schemas.microsoft.com/office/drawing/2014/main" id="{E1FA7D42-FF6F-FC64-EF3D-6907B40E9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Rounded Rectangle 39">
            <a:extLst>
              <a:ext uri="{FF2B5EF4-FFF2-40B4-BE49-F238E27FC236}">
                <a16:creationId xmlns:a16="http://schemas.microsoft.com/office/drawing/2014/main" id="{183583F7-49E0-4E11-7B47-FD6C7B3740BF}"/>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9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12" name="TextBox 11">
            <a:extLst>
              <a:ext uri="{FF2B5EF4-FFF2-40B4-BE49-F238E27FC236}">
                <a16:creationId xmlns:a16="http://schemas.microsoft.com/office/drawing/2014/main" id="{259B44EE-3D78-B019-3CBB-A105984F28C1}"/>
              </a:ext>
            </a:extLst>
          </p:cNvPr>
          <p:cNvSpPr txBox="1"/>
          <p:nvPr/>
        </p:nvSpPr>
        <p:spPr>
          <a:xfrm>
            <a:off x="476763" y="3499170"/>
            <a:ext cx="8812380" cy="584775"/>
          </a:xfrm>
          <a:prstGeom prst="rect">
            <a:avLst/>
          </a:prstGeom>
          <a:noFill/>
        </p:spPr>
        <p:txBody>
          <a:bodyPr wrap="square" tIns="0" bIns="91440" rtlCol="0">
            <a:spAutoFit/>
          </a:bodyPr>
          <a:lstStyle/>
          <a:p>
            <a:r>
              <a:rPr lang="en-US" sz="3200" b="1" dirty="0">
                <a:latin typeface="Helvetica" pitchFamily="2" charset="0"/>
                <a:ea typeface="Helvetica Neue" panose="02000503000000020004" pitchFamily="2" charset="0"/>
                <a:cs typeface="Helvetica Neue" panose="02000503000000020004" pitchFamily="2" charset="0"/>
              </a:rPr>
              <a:t>Witnessing More in Our Dynamic Galaxy</a:t>
            </a:r>
          </a:p>
        </p:txBody>
      </p:sp>
      <p:sp>
        <p:nvSpPr>
          <p:cNvPr id="13" name="TextBox 1">
            <a:extLst>
              <a:ext uri="{FF2B5EF4-FFF2-40B4-BE49-F238E27FC236}">
                <a16:creationId xmlns:a16="http://schemas.microsoft.com/office/drawing/2014/main" id="{59DB3B49-E16F-2907-0227-0BCFA0760958}"/>
              </a:ext>
            </a:extLst>
          </p:cNvPr>
          <p:cNvSpPr txBox="1"/>
          <p:nvPr/>
        </p:nvSpPr>
        <p:spPr>
          <a:xfrm>
            <a:off x="476763" y="4222383"/>
            <a:ext cx="5085837" cy="400110"/>
          </a:xfrm>
          <a:prstGeom prst="rect">
            <a:avLst/>
          </a:prstGeom>
          <a:noFill/>
        </p:spPr>
        <p:txBody>
          <a:bodyPr wrap="square" rtlCol="0">
            <a:spAutoFit/>
          </a:bodyPr>
          <a:lstStyle/>
          <a:p>
            <a:r>
              <a:rPr lang="en-US" sz="2000" dirty="0">
                <a:latin typeface="Helvetica" pitchFamily="2" charset="0"/>
                <a:ea typeface="Helvetica Neue" panose="02000503000000020004" pitchFamily="2" charset="0"/>
                <a:cs typeface="Helvetica Neue" panose="02000503000000020004" pitchFamily="2" charset="0"/>
              </a:rPr>
              <a:t>Additional discoveries in the same data</a:t>
            </a:r>
          </a:p>
        </p:txBody>
      </p:sp>
      <p:sp>
        <p:nvSpPr>
          <p:cNvPr id="42" name="TextBox 1">
            <a:extLst>
              <a:ext uri="{FF2B5EF4-FFF2-40B4-BE49-F238E27FC236}">
                <a16:creationId xmlns:a16="http://schemas.microsoft.com/office/drawing/2014/main" id="{27B66609-5791-AFE4-87CE-D6B495DFA102}"/>
              </a:ext>
            </a:extLst>
          </p:cNvPr>
          <p:cNvSpPr txBox="1"/>
          <p:nvPr/>
        </p:nvSpPr>
        <p:spPr>
          <a:xfrm>
            <a:off x="464499" y="438240"/>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BROAD SCIENTIFIC SURVEYS  /  </a:t>
            </a:r>
            <a:r>
              <a:rPr lang="en-US" sz="1200" b="1" spc="300" dirty="0">
                <a:solidFill>
                  <a:srgbClr val="70CBFF"/>
                </a:solidFill>
                <a:latin typeface="Helvetica" pitchFamily="2" charset="0"/>
                <a:ea typeface="Helvetica Neue" panose="02000503000000020004" pitchFamily="2" charset="0"/>
                <a:cs typeface="Helvetica Neue" panose="02000503000000020004" pitchFamily="2" charset="0"/>
              </a:rPr>
              <a:t>GALACTIC BULGE TIME-DOMAIN SURVEY </a:t>
            </a:r>
          </a:p>
        </p:txBody>
      </p:sp>
      <p:pic>
        <p:nvPicPr>
          <p:cNvPr id="43" name="Picture 42">
            <a:extLst>
              <a:ext uri="{FF2B5EF4-FFF2-40B4-BE49-F238E27FC236}">
                <a16:creationId xmlns:a16="http://schemas.microsoft.com/office/drawing/2014/main" id="{1D45C347-57CC-CB36-00AF-CA37C87FCEC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14515793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1828"/>
        </a:solidFill>
        <a:effectLst/>
      </p:bgPr>
    </p:bg>
    <p:spTree>
      <p:nvGrpSpPr>
        <p:cNvPr id="1" name="">
          <a:extLst>
            <a:ext uri="{FF2B5EF4-FFF2-40B4-BE49-F238E27FC236}">
              <a16:creationId xmlns:a16="http://schemas.microsoft.com/office/drawing/2014/main" id="{688B41B0-4D11-1383-6067-674F8E7C0E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8FAA612-5B25-7F83-0E3C-24AE9AEBD0A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50" y="-242816"/>
            <a:ext cx="11191913" cy="6858000"/>
          </a:xfrm>
          <a:prstGeom prst="rect">
            <a:avLst/>
          </a:prstGeom>
        </p:spPr>
      </p:pic>
      <p:sp>
        <p:nvSpPr>
          <p:cNvPr id="2" name="Rounded Rectangle 1">
            <a:extLst>
              <a:ext uri="{FF2B5EF4-FFF2-40B4-BE49-F238E27FC236}">
                <a16:creationId xmlns:a16="http://schemas.microsoft.com/office/drawing/2014/main" id="{CAA38E28-EA50-F866-5536-517353C22BD6}"/>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100000">
                <a:srgbClr val="0E1F33">
                  <a:alpha val="0"/>
                </a:srgbClr>
              </a:gs>
              <a:gs pos="0">
                <a:srgbClr val="0E1F33">
                  <a:alpha val="0"/>
                </a:srgbClr>
              </a:gs>
            </a:gsLst>
            <a:lin ang="0" scaled="1"/>
          </a:gradFill>
          <a:ln w="101600" cap="flat" cmpd="sng" algn="ctr">
            <a:gradFill flip="none" rotWithShape="1">
              <a:gsLst>
                <a:gs pos="50000">
                  <a:srgbClr val="0E1F33">
                    <a:alpha val="0"/>
                  </a:srgbClr>
                </a:gs>
                <a:gs pos="0">
                  <a:srgbClr val="01357D"/>
                </a:gs>
                <a:gs pos="20000">
                  <a:srgbClr val="01275B"/>
                </a:gs>
                <a:gs pos="100000">
                  <a:srgbClr val="01275B"/>
                </a:gs>
              </a:gsLst>
              <a:lin ang="0" scaled="1"/>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19" name="TextBox 1">
            <a:extLst>
              <a:ext uri="{FF2B5EF4-FFF2-40B4-BE49-F238E27FC236}">
                <a16:creationId xmlns:a16="http://schemas.microsoft.com/office/drawing/2014/main" id="{9D2CB0BB-E145-B860-DAA3-2A0787ABE572}"/>
              </a:ext>
            </a:extLst>
          </p:cNvPr>
          <p:cNvSpPr txBox="1"/>
          <p:nvPr/>
        </p:nvSpPr>
        <p:spPr>
          <a:xfrm>
            <a:off x="1375183" y="5329826"/>
            <a:ext cx="3237120" cy="592791"/>
          </a:xfrm>
          <a:prstGeom prst="rect">
            <a:avLst/>
          </a:prstGeom>
          <a:noFill/>
        </p:spPr>
        <p:txBody>
          <a:bodyPr wrap="square" rtlCol="0">
            <a:spAutoFit/>
          </a:bodyPr>
          <a:lstStyle/>
          <a:p>
            <a:pPr>
              <a:lnSpc>
                <a:spcPct val="150000"/>
              </a:lnSpc>
            </a:pPr>
            <a:r>
              <a:rPr lang="en-US" sz="2300" dirty="0">
                <a:latin typeface="Helvetica" pitchFamily="2" charset="0"/>
                <a:ea typeface="Helvetica Neue" panose="02000503000000020004" pitchFamily="2" charset="0"/>
                <a:cs typeface="Helvetica Neue" panose="02000503000000020004" pitchFamily="2" charset="0"/>
              </a:rPr>
              <a:t>Expanding Our View</a:t>
            </a:r>
          </a:p>
        </p:txBody>
      </p:sp>
      <p:pic>
        <p:nvPicPr>
          <p:cNvPr id="6" name="Picture 5" descr="The words “Nancy Grace Roman” above a 3-by-6 array of squares, with the words, “Space Telescope,” below. ">
            <a:extLst>
              <a:ext uri="{FF2B5EF4-FFF2-40B4-BE49-F238E27FC236}">
                <a16:creationId xmlns:a16="http://schemas.microsoft.com/office/drawing/2014/main" id="{83385CE0-B645-B698-2FED-898F5CBE2C56}"/>
              </a:ext>
            </a:extLst>
          </p:cNvPr>
          <p:cNvPicPr>
            <a:picLocks noChangeAspect="1"/>
          </p:cNvPicPr>
          <p:nvPr/>
        </p:nvPicPr>
        <p:blipFill>
          <a:blip r:embed="rId4"/>
          <a:stretch>
            <a:fillRect/>
          </a:stretch>
        </p:blipFill>
        <p:spPr>
          <a:xfrm>
            <a:off x="1558486" y="2094137"/>
            <a:ext cx="2410915" cy="2751721"/>
          </a:xfrm>
          <a:prstGeom prst="rect">
            <a:avLst/>
          </a:prstGeom>
        </p:spPr>
      </p:pic>
      <p:pic>
        <p:nvPicPr>
          <p:cNvPr id="8" name="Picture 7" descr="NASA’s blue, white, and red meatball insignia: A blue circle with white stars, a white, almost closed loop that represents an orbit, and a red V-shaped wing. In the center is white text that says “NASA.”">
            <a:extLst>
              <a:ext uri="{FF2B5EF4-FFF2-40B4-BE49-F238E27FC236}">
                <a16:creationId xmlns:a16="http://schemas.microsoft.com/office/drawing/2014/main" id="{09BFFCC5-57FE-DF6C-B0EC-8F195C3E9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922" y="405010"/>
            <a:ext cx="1155700" cy="965200"/>
          </a:xfrm>
          <a:prstGeom prst="rect">
            <a:avLst/>
          </a:prstGeom>
        </p:spPr>
      </p:pic>
      <p:pic>
        <p:nvPicPr>
          <p:cNvPr id="5" name="Picture 4" descr="An illustration of the Roman Space Telescope, a large, cylindrical observatory with a flat solar array on top. It is facing left at an angle so its circular mirror inside is visible. An illustration of a spiral galaxy, stars, and planets is behind the Roman Space Telescope graphic.">
            <a:extLst>
              <a:ext uri="{FF2B5EF4-FFF2-40B4-BE49-F238E27FC236}">
                <a16:creationId xmlns:a16="http://schemas.microsoft.com/office/drawing/2014/main" id="{486507FD-9A5E-27C6-DE19-435801372E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9705" y="-271392"/>
            <a:ext cx="7557247" cy="6858000"/>
          </a:xfrm>
          <a:prstGeom prst="rect">
            <a:avLst/>
          </a:prstGeom>
        </p:spPr>
      </p:pic>
    </p:spTree>
    <p:extLst>
      <p:ext uri="{BB962C8B-B14F-4D97-AF65-F5344CB8AC3E}">
        <p14:creationId xmlns:p14="http://schemas.microsoft.com/office/powerpoint/2010/main" val="124710492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E1F33"/>
            </a:gs>
            <a:gs pos="87000">
              <a:schemeClr val="bg1"/>
            </a:gs>
          </a:gsLst>
          <a:lin ang="0" scaled="1"/>
        </a:gradFill>
        <a:effectLst/>
      </p:bgPr>
    </p:bg>
    <p:spTree>
      <p:nvGrpSpPr>
        <p:cNvPr id="1" name="">
          <a:extLst>
            <a:ext uri="{FF2B5EF4-FFF2-40B4-BE49-F238E27FC236}">
              <a16:creationId xmlns:a16="http://schemas.microsoft.com/office/drawing/2014/main" id="{301CF300-B8CE-DA43-F5C8-55BF3589089D}"/>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B281CD7E-C6FC-3CA8-5773-5EE7C994999D}"/>
              </a:ext>
              <a:ext uri="{C183D7F6-B498-43B3-948B-1728B52AA6E4}">
                <adec:decorative xmlns:adec="http://schemas.microsoft.com/office/drawing/2017/decorative" val="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Picture 37">
            <a:extLst>
              <a:ext uri="{FF2B5EF4-FFF2-40B4-BE49-F238E27FC236}">
                <a16:creationId xmlns:a16="http://schemas.microsoft.com/office/drawing/2014/main" id="{0918F4E8-0017-17E8-1D3E-6552C5B20F8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686" y="0"/>
            <a:ext cx="11191913" cy="6858000"/>
          </a:xfrm>
          <a:prstGeom prst="rect">
            <a:avLst/>
          </a:prstGeom>
        </p:spPr>
      </p:pic>
      <p:sp>
        <p:nvSpPr>
          <p:cNvPr id="27" name="Rounded Rectangle 26">
            <a:extLst>
              <a:ext uri="{FF2B5EF4-FFF2-40B4-BE49-F238E27FC236}">
                <a16:creationId xmlns:a16="http://schemas.microsoft.com/office/drawing/2014/main" id="{8D318EB8-CD7C-D0EA-F742-BD5A444170BA}"/>
              </a:ext>
              <a:ext uri="{C183D7F6-B498-43B3-948B-1728B52AA6E4}">
                <adec:decorative xmlns:adec="http://schemas.microsoft.com/office/drawing/2017/decorative" val="1"/>
              </a:ext>
            </a:extLst>
          </p:cNvPr>
          <p:cNvSpPr/>
          <p:nvPr/>
        </p:nvSpPr>
        <p:spPr bwMode="auto">
          <a:xfrm>
            <a:off x="152400" y="192827"/>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0F482245-6120-8C1C-A30D-D6B9B3AFD425}"/>
              </a:ext>
            </a:extLst>
          </p:cNvPr>
          <p:cNvSpPr txBox="1"/>
          <p:nvPr/>
        </p:nvSpPr>
        <p:spPr>
          <a:xfrm>
            <a:off x="520672" y="1283672"/>
            <a:ext cx="9162023" cy="830997"/>
          </a:xfrm>
          <a:prstGeom prst="rect">
            <a:avLst/>
          </a:prstGeom>
          <a:noFill/>
        </p:spPr>
        <p:txBody>
          <a:bodyPr wrap="square" tIns="0" bIns="91440" rtlCol="0">
            <a:spAutoFit/>
          </a:bodyPr>
          <a:lstStyle/>
          <a:p>
            <a:r>
              <a:rPr lang="en-US" sz="4800" b="1" dirty="0">
                <a:solidFill>
                  <a:srgbClr val="70CBFF"/>
                </a:solidFill>
                <a:latin typeface="Helvetica" pitchFamily="2" charset="0"/>
                <a:ea typeface="Helvetica Neue" panose="02000503000000020004" pitchFamily="2" charset="0"/>
                <a:cs typeface="Helvetica Neue" panose="02000503000000020004" pitchFamily="2" charset="0"/>
              </a:rPr>
              <a:t>Galactic Plane Survey</a:t>
            </a:r>
          </a:p>
        </p:txBody>
      </p:sp>
      <p:sp>
        <p:nvSpPr>
          <p:cNvPr id="6" name="TextBox 1">
            <a:extLst>
              <a:ext uri="{FF2B5EF4-FFF2-40B4-BE49-F238E27FC236}">
                <a16:creationId xmlns:a16="http://schemas.microsoft.com/office/drawing/2014/main" id="{A3F14B36-E4B7-B0E7-2F03-3DFCFEFE1793}"/>
              </a:ext>
            </a:extLst>
          </p:cNvPr>
          <p:cNvSpPr txBox="1"/>
          <p:nvPr/>
        </p:nvSpPr>
        <p:spPr>
          <a:xfrm>
            <a:off x="520672" y="2090688"/>
            <a:ext cx="5085837" cy="400110"/>
          </a:xfrm>
          <a:prstGeom prst="rect">
            <a:avLst/>
          </a:prstGeom>
          <a:noFill/>
        </p:spPr>
        <p:txBody>
          <a:bodyPr wrap="square" rtlCol="0">
            <a:spAutoFit/>
          </a:bodyPr>
          <a:lstStyle/>
          <a:p>
            <a:r>
              <a:rPr lang="en-US" sz="2000" dirty="0">
                <a:latin typeface="Helvetica" pitchFamily="2" charset="0"/>
              </a:rPr>
              <a:t>Understanding our neighborhood</a:t>
            </a:r>
            <a:endParaRPr lang="en-US" sz="2000" dirty="0">
              <a:latin typeface="Helvetica" pitchFamily="2" charset="0"/>
              <a:ea typeface="Helvetica Neue" panose="02000503000000020004" pitchFamily="2" charset="0"/>
              <a:cs typeface="Helvetica Neue" panose="02000503000000020004" pitchFamily="2" charset="0"/>
            </a:endParaRPr>
          </a:p>
        </p:txBody>
      </p:sp>
      <p:pic>
        <p:nvPicPr>
          <p:cNvPr id="25" name="Picture 24" descr="Map of the night sky in the shape of an oval with a flat top and bottom, with the Milky Way forming the shape of the letter S flipped and on its side. A long, irregular-shaped yellow outline traces a large portion of the bright center of the galaxy plane from the center to the bottom right of the map.">
            <a:extLst>
              <a:ext uri="{FF2B5EF4-FFF2-40B4-BE49-F238E27FC236}">
                <a16:creationId xmlns:a16="http://schemas.microsoft.com/office/drawing/2014/main" id="{D030DBD2-7303-7CA4-B35E-54E11E813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642" y="2490798"/>
            <a:ext cx="7620000" cy="3784600"/>
          </a:xfrm>
          <a:prstGeom prst="rect">
            <a:avLst/>
          </a:prstGeom>
        </p:spPr>
      </p:pic>
      <p:sp>
        <p:nvSpPr>
          <p:cNvPr id="31" name="TextBox 1">
            <a:extLst>
              <a:ext uri="{FF2B5EF4-FFF2-40B4-BE49-F238E27FC236}">
                <a16:creationId xmlns:a16="http://schemas.microsoft.com/office/drawing/2014/main" id="{2900E85A-C92B-95C6-CAC7-3264023051A0}"/>
              </a:ext>
            </a:extLst>
          </p:cNvPr>
          <p:cNvSpPr txBox="1"/>
          <p:nvPr/>
        </p:nvSpPr>
        <p:spPr>
          <a:xfrm>
            <a:off x="464499" y="438240"/>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BROAD SCIENTIFIC SURVEYS  /  </a:t>
            </a:r>
            <a:r>
              <a:rPr lang="en-US" sz="1200" b="1" spc="300" dirty="0">
                <a:solidFill>
                  <a:srgbClr val="70CBFF"/>
                </a:solidFill>
                <a:latin typeface="Helvetica" pitchFamily="2" charset="0"/>
                <a:ea typeface="Helvetica Neue" panose="02000503000000020004" pitchFamily="2" charset="0"/>
                <a:cs typeface="Helvetica Neue" panose="02000503000000020004" pitchFamily="2" charset="0"/>
              </a:rPr>
              <a:t>GALACTIC PLANE SURVEY</a:t>
            </a:r>
          </a:p>
        </p:txBody>
      </p:sp>
      <p:pic>
        <p:nvPicPr>
          <p:cNvPr id="32" name="Picture 31">
            <a:extLst>
              <a:ext uri="{FF2B5EF4-FFF2-40B4-BE49-F238E27FC236}">
                <a16:creationId xmlns:a16="http://schemas.microsoft.com/office/drawing/2014/main" id="{76F48ACC-44CD-ED1F-9589-33E383EB2CE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41234215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E1F33"/>
            </a:gs>
            <a:gs pos="87000">
              <a:schemeClr val="bg1"/>
            </a:gs>
          </a:gsLst>
          <a:lin ang="0" scaled="1"/>
        </a:gradFill>
        <a:effectLst/>
      </p:bgPr>
    </p:bg>
    <p:spTree>
      <p:nvGrpSpPr>
        <p:cNvPr id="1" name="">
          <a:extLst>
            <a:ext uri="{FF2B5EF4-FFF2-40B4-BE49-F238E27FC236}">
              <a16:creationId xmlns:a16="http://schemas.microsoft.com/office/drawing/2014/main" id="{1E743DEE-BDBF-5F72-CB4A-EACEDA07FE6E}"/>
            </a:ext>
          </a:extLst>
        </p:cNvPr>
        <p:cNvGrpSpPr/>
        <p:nvPr/>
      </p:nvGrpSpPr>
      <p:grpSpPr>
        <a:xfrm>
          <a:off x="0" y="0"/>
          <a:ext cx="0" cy="0"/>
          <a:chOff x="0" y="0"/>
          <a:chExt cx="0" cy="0"/>
        </a:xfrm>
      </p:grpSpPr>
      <p:pic>
        <p:nvPicPr>
          <p:cNvPr id="3" name="Picture 2" descr="An image of the center of our Milky Way galaxy, filled with stars, gas, and dust. Stars of various sizes and brightness are everywhere, giving the appearance of sand on a beach. Dark dust clouds are also scattered throughout. This portion of the Milky Way galaxy is overlaid with a footprint of the Galactic Plane Survey, which runs the full width of the image.">
            <a:extLst>
              <a:ext uri="{FF2B5EF4-FFF2-40B4-BE49-F238E27FC236}">
                <a16:creationId xmlns:a16="http://schemas.microsoft.com/office/drawing/2014/main" id="{1BD4467E-0D2E-800C-08E0-E0D368458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9" y="-63131"/>
            <a:ext cx="12357532" cy="6951112"/>
          </a:xfrm>
          <a:prstGeom prst="rect">
            <a:avLst/>
          </a:prstGeom>
        </p:spPr>
      </p:pic>
      <p:sp>
        <p:nvSpPr>
          <p:cNvPr id="8" name="Rounded Rectangle 7">
            <a:extLst>
              <a:ext uri="{FF2B5EF4-FFF2-40B4-BE49-F238E27FC236}">
                <a16:creationId xmlns:a16="http://schemas.microsoft.com/office/drawing/2014/main" id="{8A0E607B-8DE7-9F07-BED7-D1959D73EF7C}"/>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noFill/>
          <a:ln w="101600" cap="flat" cmpd="sng" algn="ctr">
            <a:gradFill flip="none" rotWithShape="1">
              <a:gsLst>
                <a:gs pos="50000">
                  <a:srgbClr val="0E1F33">
                    <a:alpha val="0"/>
                  </a:srgbClr>
                </a:gs>
                <a:gs pos="0">
                  <a:srgbClr val="01357D"/>
                </a:gs>
                <a:gs pos="20000">
                  <a:srgbClr val="01275B"/>
                </a:gs>
                <a:gs pos="100000">
                  <a:srgbClr val="01275B"/>
                </a:gs>
              </a:gsLst>
              <a:lin ang="54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4" name="TextBox 3">
            <a:extLst>
              <a:ext uri="{FF2B5EF4-FFF2-40B4-BE49-F238E27FC236}">
                <a16:creationId xmlns:a16="http://schemas.microsoft.com/office/drawing/2014/main" id="{19F9FEF1-E0D7-84F5-4A88-2A1187E59689}"/>
              </a:ext>
            </a:extLst>
          </p:cNvPr>
          <p:cNvSpPr txBox="1"/>
          <p:nvPr/>
        </p:nvSpPr>
        <p:spPr>
          <a:xfrm>
            <a:off x="503905" y="4827459"/>
            <a:ext cx="7752837" cy="584775"/>
          </a:xfrm>
          <a:prstGeom prst="rect">
            <a:avLst/>
          </a:prstGeom>
          <a:noFill/>
        </p:spPr>
        <p:txBody>
          <a:bodyPr wrap="square" tIns="0" bIns="91440" rtlCol="0">
            <a:spAutoFit/>
          </a:bodyPr>
          <a:lstStyle/>
          <a:p>
            <a:r>
              <a:rPr lang="en-US" sz="3200" b="1" dirty="0">
                <a:latin typeface="Helvetica" pitchFamily="2" charset="0"/>
                <a:ea typeface="Helvetica Neue" panose="02000503000000020004" pitchFamily="2" charset="0"/>
                <a:cs typeface="Helvetica Neue" panose="02000503000000020004" pitchFamily="2" charset="0"/>
              </a:rPr>
              <a:t>Our Milky Way Galaxy</a:t>
            </a:r>
          </a:p>
        </p:txBody>
      </p:sp>
      <p:sp>
        <p:nvSpPr>
          <p:cNvPr id="11" name="TextBox 1">
            <a:extLst>
              <a:ext uri="{FF2B5EF4-FFF2-40B4-BE49-F238E27FC236}">
                <a16:creationId xmlns:a16="http://schemas.microsoft.com/office/drawing/2014/main" id="{15F539BC-A54D-A494-E100-AA954A79508B}"/>
              </a:ext>
            </a:extLst>
          </p:cNvPr>
          <p:cNvSpPr txBox="1"/>
          <p:nvPr/>
        </p:nvSpPr>
        <p:spPr>
          <a:xfrm>
            <a:off x="503905" y="5441066"/>
            <a:ext cx="5085837" cy="400110"/>
          </a:xfrm>
          <a:prstGeom prst="rect">
            <a:avLst/>
          </a:prstGeom>
          <a:noFill/>
        </p:spPr>
        <p:txBody>
          <a:bodyPr wrap="square" lIns="91440" tIns="45720" rIns="91440" bIns="45720" rtlCol="0" anchor="t">
            <a:spAutoFit/>
          </a:bodyPr>
          <a:lstStyle/>
          <a:p>
            <a:r>
              <a:rPr lang="en-US" sz="2000" dirty="0">
                <a:latin typeface="Helvetica"/>
                <a:ea typeface="ＭＳ Ｐゴシック"/>
              </a:rPr>
              <a:t>Revealing our home in great detail</a:t>
            </a:r>
            <a:endParaRPr lang="en-US" sz="2000" dirty="0">
              <a:latin typeface="Helvetica"/>
              <a:ea typeface="ＭＳ Ｐゴシック"/>
              <a:cs typeface="Helvetica Neue" panose="02000503000000020004" pitchFamily="2" charset="0"/>
            </a:endParaRPr>
          </a:p>
        </p:txBody>
      </p:sp>
      <p:sp>
        <p:nvSpPr>
          <p:cNvPr id="17" name="TextBox 1">
            <a:extLst>
              <a:ext uri="{FF2B5EF4-FFF2-40B4-BE49-F238E27FC236}">
                <a16:creationId xmlns:a16="http://schemas.microsoft.com/office/drawing/2014/main" id="{AC5B0A32-99CC-F791-F319-07EBCA193ADB}"/>
              </a:ext>
            </a:extLst>
          </p:cNvPr>
          <p:cNvSpPr txBox="1"/>
          <p:nvPr/>
        </p:nvSpPr>
        <p:spPr>
          <a:xfrm>
            <a:off x="464499" y="438240"/>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BROAD SCIENTIFIC SURVEYS  /  </a:t>
            </a:r>
            <a:r>
              <a:rPr lang="en-US" sz="1200" b="1" spc="300" dirty="0">
                <a:solidFill>
                  <a:srgbClr val="70CBFF"/>
                </a:solidFill>
                <a:latin typeface="Helvetica" pitchFamily="2" charset="0"/>
                <a:ea typeface="Helvetica Neue" panose="02000503000000020004" pitchFamily="2" charset="0"/>
                <a:cs typeface="Helvetica Neue" panose="02000503000000020004" pitchFamily="2" charset="0"/>
              </a:rPr>
              <a:t>GALACTIC PLANE SURVEY</a:t>
            </a:r>
          </a:p>
        </p:txBody>
      </p:sp>
      <p:pic>
        <p:nvPicPr>
          <p:cNvPr id="18" name="Picture 17">
            <a:extLst>
              <a:ext uri="{FF2B5EF4-FFF2-40B4-BE49-F238E27FC236}">
                <a16:creationId xmlns:a16="http://schemas.microsoft.com/office/drawing/2014/main" id="{A31587D7-46C9-743F-4957-A841317BCEB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246502646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E1F33"/>
        </a:solidFill>
        <a:effectLst/>
      </p:bgPr>
    </p:bg>
    <p:spTree>
      <p:nvGrpSpPr>
        <p:cNvPr id="1" name="">
          <a:extLst>
            <a:ext uri="{FF2B5EF4-FFF2-40B4-BE49-F238E27FC236}">
              <a16:creationId xmlns:a16="http://schemas.microsoft.com/office/drawing/2014/main" id="{18F355A6-E10A-8F92-49F8-C06F30E28956}"/>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91C27746-DCA6-FDA1-AAE5-F82B66C8A5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a:extLst>
              <a:ext uri="{FF2B5EF4-FFF2-40B4-BE49-F238E27FC236}">
                <a16:creationId xmlns:a16="http://schemas.microsoft.com/office/drawing/2014/main" id="{0B84E228-F8D4-FFA2-1C86-B961F18918E6}"/>
              </a:ext>
            </a:extLst>
          </p:cNvPr>
          <p:cNvSpPr/>
          <p:nvPr/>
        </p:nvSpPr>
        <p:spPr bwMode="auto">
          <a:xfrm>
            <a:off x="152400" y="172933"/>
            <a:ext cx="11887200" cy="6492240"/>
          </a:xfrm>
          <a:prstGeom prst="roundRect">
            <a:avLst>
              <a:gd name="adj" fmla="val 3139"/>
            </a:avLst>
          </a:prstGeom>
          <a:gradFill>
            <a:gsLst>
              <a:gs pos="39000">
                <a:srgbClr val="05072C">
                  <a:alpha val="0"/>
                </a:srgbClr>
              </a:gs>
              <a:gs pos="100000">
                <a:srgbClr val="000025"/>
              </a:gs>
            </a:gsLst>
            <a:lin ang="12600000" scaled="0"/>
          </a:gradFill>
          <a:ln w="1016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33" name="Rounded Rectangle 32">
            <a:extLst>
              <a:ext uri="{FF2B5EF4-FFF2-40B4-BE49-F238E27FC236}">
                <a16:creationId xmlns:a16="http://schemas.microsoft.com/office/drawing/2014/main" id="{E59DE1B1-E779-C9D9-DFC4-8A6965AF7E41}"/>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41000">
                <a:srgbClr val="15273E">
                  <a:alpha val="0"/>
                </a:srgbClr>
              </a:gs>
              <a:gs pos="100000">
                <a:srgbClr val="3F5780"/>
              </a:gs>
              <a:gs pos="68000">
                <a:srgbClr val="0E1F33">
                  <a:alpha val="0"/>
                </a:srgbClr>
              </a:gs>
              <a:gs pos="0">
                <a:srgbClr val="496290">
                  <a:alpha val="37000"/>
                </a:srgbClr>
              </a:gs>
            </a:gsLst>
            <a:lin ang="660000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18" name="Picture 17">
            <a:extLst>
              <a:ext uri="{FF2B5EF4-FFF2-40B4-BE49-F238E27FC236}">
                <a16:creationId xmlns:a16="http://schemas.microsoft.com/office/drawing/2014/main" id="{1927EB23-605A-F6D0-A3D6-5ABEF6B66A7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
        <p:nvSpPr>
          <p:cNvPr id="41" name="TextBox 1">
            <a:extLst>
              <a:ext uri="{FF2B5EF4-FFF2-40B4-BE49-F238E27FC236}">
                <a16:creationId xmlns:a16="http://schemas.microsoft.com/office/drawing/2014/main" id="{F864DCFE-D545-F058-021E-54146905BABA}"/>
              </a:ext>
            </a:extLst>
          </p:cNvPr>
          <p:cNvSpPr txBox="1"/>
          <p:nvPr/>
        </p:nvSpPr>
        <p:spPr>
          <a:xfrm>
            <a:off x="485503" y="492486"/>
            <a:ext cx="10134600" cy="342530"/>
          </a:xfrm>
          <a:prstGeom prst="rect">
            <a:avLst/>
          </a:prstGeom>
          <a:noFill/>
        </p:spPr>
        <p:txBody>
          <a:bodyPr wrap="square" rtlCol="0">
            <a:spAutoFit/>
          </a:bodyPr>
          <a:lstStyle/>
          <a:p>
            <a:pPr>
              <a:lnSpc>
                <a:spcPct val="150000"/>
              </a:lnSpc>
            </a:pPr>
            <a:r>
              <a:rPr lang="en-US" sz="1200" spc="600" dirty="0">
                <a:latin typeface="Helvetica" pitchFamily="2" charset="0"/>
                <a:ea typeface="Helvetica Neue" panose="02000503000000020004" pitchFamily="2" charset="0"/>
                <a:cs typeface="Helvetica Neue" panose="02000503000000020004" pitchFamily="2" charset="0"/>
              </a:rPr>
              <a:t>BIG DATA</a:t>
            </a:r>
          </a:p>
        </p:txBody>
      </p:sp>
      <p:sp>
        <p:nvSpPr>
          <p:cNvPr id="8" name="TextBox 1">
            <a:extLst>
              <a:ext uri="{FF2B5EF4-FFF2-40B4-BE49-F238E27FC236}">
                <a16:creationId xmlns:a16="http://schemas.microsoft.com/office/drawing/2014/main" id="{2C484F5B-FAD6-274E-0182-CE8DF436B093}"/>
              </a:ext>
            </a:extLst>
          </p:cNvPr>
          <p:cNvSpPr txBox="1"/>
          <p:nvPr/>
        </p:nvSpPr>
        <p:spPr>
          <a:xfrm>
            <a:off x="485503" y="2432755"/>
            <a:ext cx="4688813" cy="509307"/>
          </a:xfrm>
          <a:prstGeom prst="rect">
            <a:avLst/>
          </a:prstGeom>
          <a:noFill/>
        </p:spPr>
        <p:txBody>
          <a:bodyPr wrap="square" rtlCol="0">
            <a:spAutoFit/>
          </a:bodyPr>
          <a:lstStyle/>
          <a:p>
            <a:pPr>
              <a:lnSpc>
                <a:spcPct val="150000"/>
              </a:lnSpc>
            </a:pPr>
            <a:r>
              <a:rPr lang="en-US" sz="2000" dirty="0">
                <a:latin typeface="Helvetica" pitchFamily="2" charset="0"/>
                <a:ea typeface="Helvetica Neue" panose="02000503000000020004" pitchFamily="2" charset="0"/>
                <a:cs typeface="Helvetica Neue" panose="02000503000000020004" pitchFamily="2" charset="0"/>
              </a:rPr>
              <a:t>Information-packed views</a:t>
            </a:r>
          </a:p>
        </p:txBody>
      </p:sp>
      <p:sp>
        <p:nvSpPr>
          <p:cNvPr id="7" name="TextBox 1">
            <a:extLst>
              <a:ext uri="{FF2B5EF4-FFF2-40B4-BE49-F238E27FC236}">
                <a16:creationId xmlns:a16="http://schemas.microsoft.com/office/drawing/2014/main" id="{60A324A1-B980-64FB-5F68-00F56FBD6BA9}"/>
              </a:ext>
            </a:extLst>
          </p:cNvPr>
          <p:cNvSpPr txBox="1"/>
          <p:nvPr/>
        </p:nvSpPr>
        <p:spPr>
          <a:xfrm>
            <a:off x="398268" y="1306104"/>
            <a:ext cx="7239000" cy="1007269"/>
          </a:xfrm>
          <a:prstGeom prst="rect">
            <a:avLst/>
          </a:prstGeom>
          <a:noFill/>
        </p:spPr>
        <p:txBody>
          <a:bodyPr wrap="square" rtlCol="0">
            <a:spAutoFit/>
          </a:bodyPr>
          <a:lstStyle/>
          <a:p>
            <a:r>
              <a:rPr lang="en-US" sz="6600" b="1" dirty="0">
                <a:latin typeface="Helvetica" pitchFamily="2" charset="0"/>
                <a:ea typeface="Helvetica Neue" panose="02000503000000020004" pitchFamily="2" charset="0"/>
                <a:cs typeface="Helvetica Neue" panose="02000503000000020004" pitchFamily="2" charset="0"/>
              </a:rPr>
              <a:t>Big Data</a:t>
            </a:r>
          </a:p>
        </p:txBody>
      </p:sp>
      <p:pic>
        <p:nvPicPr>
          <p:cNvPr id="3" name="Picture 2" descr="The shape of Roman’s field of view filled with vertical lines of 0s and 1s.">
            <a:extLst>
              <a:ext uri="{FF2B5EF4-FFF2-40B4-BE49-F238E27FC236}">
                <a16:creationId xmlns:a16="http://schemas.microsoft.com/office/drawing/2014/main" id="{8B331EDA-0758-51E2-C5A0-8EA3A4E96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6231" y="1134675"/>
            <a:ext cx="6593810" cy="4036462"/>
          </a:xfrm>
          <a:prstGeom prst="rect">
            <a:avLst/>
          </a:prstGeom>
        </p:spPr>
      </p:pic>
      <p:pic>
        <p:nvPicPr>
          <p:cNvPr id="5" name="Picture 4" descr="An illustration of Roman, which has a gray barrel-shaped body, orange sunshade, and blue solar array shield. The telescope is above a large, tiered stack of 452 blue-green cubes representing the amount of data it will return per day.">
            <a:extLst>
              <a:ext uri="{FF2B5EF4-FFF2-40B4-BE49-F238E27FC236}">
                <a16:creationId xmlns:a16="http://schemas.microsoft.com/office/drawing/2014/main" id="{A60D2DC1-51D8-852B-45E6-246C78350C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1431" y="1718706"/>
            <a:ext cx="3683409" cy="4047098"/>
          </a:xfrm>
          <a:prstGeom prst="rect">
            <a:avLst/>
          </a:prstGeom>
        </p:spPr>
      </p:pic>
    </p:spTree>
    <p:extLst>
      <p:ext uri="{BB962C8B-B14F-4D97-AF65-F5344CB8AC3E}">
        <p14:creationId xmlns:p14="http://schemas.microsoft.com/office/powerpoint/2010/main" val="3760542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E1F33"/>
        </a:solidFill>
        <a:effectLst/>
      </p:bgPr>
    </p:bg>
    <p:spTree>
      <p:nvGrpSpPr>
        <p:cNvPr id="1" name="">
          <a:extLst>
            <a:ext uri="{FF2B5EF4-FFF2-40B4-BE49-F238E27FC236}">
              <a16:creationId xmlns:a16="http://schemas.microsoft.com/office/drawing/2014/main" id="{F4A6100D-D239-3415-BF15-10BA6B981D0F}"/>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B27E1739-4E7E-5140-839B-1FB9C46242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7"/>
            <a:ext cx="12192000" cy="6858000"/>
          </a:xfrm>
          <a:prstGeom prst="rect">
            <a:avLst/>
          </a:prstGeom>
        </p:spPr>
      </p:pic>
      <p:sp>
        <p:nvSpPr>
          <p:cNvPr id="33" name="Rounded Rectangle 32">
            <a:extLst>
              <a:ext uri="{FF2B5EF4-FFF2-40B4-BE49-F238E27FC236}">
                <a16:creationId xmlns:a16="http://schemas.microsoft.com/office/drawing/2014/main" id="{AC2CE0CC-BEA3-92DA-F755-0BD43DB341AC}"/>
              </a:ext>
            </a:extLst>
          </p:cNvPr>
          <p:cNvSpPr/>
          <p:nvPr/>
        </p:nvSpPr>
        <p:spPr bwMode="auto">
          <a:xfrm>
            <a:off x="152400" y="162986"/>
            <a:ext cx="11887200" cy="6492240"/>
          </a:xfrm>
          <a:prstGeom prst="roundRect">
            <a:avLst>
              <a:gd name="adj" fmla="val 3139"/>
            </a:avLst>
          </a:prstGeom>
          <a:gradFill>
            <a:gsLst>
              <a:gs pos="69000">
                <a:srgbClr val="05072C">
                  <a:alpha val="0"/>
                </a:srgbClr>
              </a:gs>
              <a:gs pos="100000">
                <a:srgbClr val="000025"/>
              </a:gs>
            </a:gsLst>
            <a:lin ang="12600000" scaled="0"/>
          </a:gradFill>
          <a:ln w="1016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34" name="Rounded Rectangle 33">
            <a:extLst>
              <a:ext uri="{FF2B5EF4-FFF2-40B4-BE49-F238E27FC236}">
                <a16:creationId xmlns:a16="http://schemas.microsoft.com/office/drawing/2014/main" id="{32DEB3D7-B093-1DA9-BC1C-FAE8A076AD35}"/>
              </a:ext>
              <a:ext uri="{C183D7F6-B498-43B3-948B-1728B52AA6E4}">
                <adec:decorative xmlns:adec="http://schemas.microsoft.com/office/drawing/2017/decorative" val="1"/>
              </a:ext>
            </a:extLst>
          </p:cNvPr>
          <p:cNvSpPr/>
          <p:nvPr/>
        </p:nvSpPr>
        <p:spPr bwMode="auto">
          <a:xfrm>
            <a:off x="152400" y="197540"/>
            <a:ext cx="11887200" cy="6492240"/>
          </a:xfrm>
          <a:prstGeom prst="roundRect">
            <a:avLst>
              <a:gd name="adj" fmla="val 3139"/>
            </a:avLst>
          </a:prstGeom>
          <a:gradFill>
            <a:gsLst>
              <a:gs pos="35000">
                <a:srgbClr val="000025">
                  <a:alpha val="92935"/>
                </a:srgbClr>
              </a:gs>
              <a:gs pos="100000">
                <a:srgbClr val="3F5780">
                  <a:alpha val="50538"/>
                </a:srgbClr>
              </a:gs>
              <a:gs pos="68000">
                <a:srgbClr val="000025">
                  <a:alpha val="67407"/>
                </a:srgbClr>
              </a:gs>
              <a:gs pos="0">
                <a:srgbClr val="496290">
                  <a:alpha val="25295"/>
                </a:srgbClr>
              </a:gs>
            </a:gsLst>
            <a:lin ang="660000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6" name="TextBox 1">
            <a:extLst>
              <a:ext uri="{FF2B5EF4-FFF2-40B4-BE49-F238E27FC236}">
                <a16:creationId xmlns:a16="http://schemas.microsoft.com/office/drawing/2014/main" id="{388F328D-63AB-9E1B-E2FA-6AB372E184AF}"/>
              </a:ext>
            </a:extLst>
          </p:cNvPr>
          <p:cNvSpPr txBox="1"/>
          <p:nvPr/>
        </p:nvSpPr>
        <p:spPr>
          <a:xfrm>
            <a:off x="485503" y="492486"/>
            <a:ext cx="10134600" cy="342530"/>
          </a:xfrm>
          <a:prstGeom prst="rect">
            <a:avLst/>
          </a:prstGeom>
          <a:noFill/>
        </p:spPr>
        <p:txBody>
          <a:bodyPr wrap="square" rtlCol="0">
            <a:spAutoFit/>
          </a:bodyPr>
          <a:lstStyle/>
          <a:p>
            <a:pPr>
              <a:lnSpc>
                <a:spcPct val="150000"/>
              </a:lnSpc>
            </a:pPr>
            <a:r>
              <a:rPr lang="en-US" sz="1200" spc="600" dirty="0">
                <a:latin typeface="Helvetica" pitchFamily="2" charset="0"/>
                <a:ea typeface="Helvetica Neue" panose="02000503000000020004" pitchFamily="2" charset="0"/>
                <a:cs typeface="Helvetica Neue" panose="02000503000000020004" pitchFamily="2" charset="0"/>
              </a:rPr>
              <a:t>BIG DATA</a:t>
            </a:r>
          </a:p>
        </p:txBody>
      </p:sp>
      <p:sp>
        <p:nvSpPr>
          <p:cNvPr id="3" name="TextBox 2">
            <a:extLst>
              <a:ext uri="{FF2B5EF4-FFF2-40B4-BE49-F238E27FC236}">
                <a16:creationId xmlns:a16="http://schemas.microsoft.com/office/drawing/2014/main" id="{BA6333FB-4971-3BD7-E78E-49912092A214}"/>
              </a:ext>
            </a:extLst>
          </p:cNvPr>
          <p:cNvSpPr txBox="1"/>
          <p:nvPr/>
        </p:nvSpPr>
        <p:spPr>
          <a:xfrm>
            <a:off x="425771" y="1153645"/>
            <a:ext cx="6305037" cy="584775"/>
          </a:xfrm>
          <a:prstGeom prst="rect">
            <a:avLst/>
          </a:prstGeom>
          <a:noFill/>
        </p:spPr>
        <p:txBody>
          <a:bodyPr wrap="square" lIns="91440" tIns="0" rIns="91440" bIns="91440" rtlCol="0" anchor="t">
            <a:spAutoFit/>
          </a:bodyPr>
          <a:lstStyle/>
          <a:p>
            <a:r>
              <a:rPr lang="en-US" sz="3200" b="1">
                <a:latin typeface="Helvetica"/>
                <a:ea typeface="Helvetica Neue" panose="02000503000000020004" pitchFamily="2" charset="0"/>
                <a:cs typeface="Helvetica Neue" panose="02000503000000020004" pitchFamily="2" charset="0"/>
              </a:rPr>
              <a:t>Data Comparison</a:t>
            </a:r>
          </a:p>
        </p:txBody>
      </p:sp>
      <p:pic>
        <p:nvPicPr>
          <p:cNvPr id="30" name="Picture 29">
            <a:extLst>
              <a:ext uri="{FF2B5EF4-FFF2-40B4-BE49-F238E27FC236}">
                <a16:creationId xmlns:a16="http://schemas.microsoft.com/office/drawing/2014/main" id="{433081FD-BBC5-BDB7-051C-73DFB07B85C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pic>
        <p:nvPicPr>
          <p:cNvPr id="28" name="Picture 27" descr="There is a total of nine stacks of hard drives. Eight of the stacks contain 13 hard drives each, and the leftmost stack contains 12 hard drives, for a total of 116 blue squares.">
            <a:extLst>
              <a:ext uri="{FF2B5EF4-FFF2-40B4-BE49-F238E27FC236}">
                <a16:creationId xmlns:a16="http://schemas.microsoft.com/office/drawing/2014/main" id="{5228F4A6-F458-C02C-F091-3FF599DE90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1648" y="3362875"/>
            <a:ext cx="4377063" cy="1874656"/>
          </a:xfrm>
          <a:prstGeom prst="rect">
            <a:avLst/>
          </a:prstGeom>
        </p:spPr>
      </p:pic>
      <p:cxnSp>
        <p:nvCxnSpPr>
          <p:cNvPr id="9" name="Straight Connector 8">
            <a:extLst>
              <a:ext uri="{FF2B5EF4-FFF2-40B4-BE49-F238E27FC236}">
                <a16:creationId xmlns:a16="http://schemas.microsoft.com/office/drawing/2014/main" id="{F40C87D2-C8E4-04F1-6C89-896DA7515CC7}"/>
              </a:ext>
            </a:extLst>
          </p:cNvPr>
          <p:cNvCxnSpPr/>
          <p:nvPr/>
        </p:nvCxnSpPr>
        <p:spPr bwMode="auto">
          <a:xfrm>
            <a:off x="5834641" y="1060639"/>
            <a:ext cx="0" cy="4309590"/>
          </a:xfrm>
          <a:prstGeom prst="line">
            <a:avLst/>
          </a:prstGeom>
          <a:noFill/>
          <a:ln w="9525" cap="flat" cmpd="sng" algn="ctr">
            <a:solidFill>
              <a:srgbClr val="548DD1"/>
            </a:solidFill>
            <a:prstDash val="solid"/>
            <a:round/>
            <a:headEnd type="none" w="med" len="med"/>
            <a:tailEnd type="none" w="med" len="med"/>
          </a:ln>
          <a:effectLst/>
        </p:spPr>
      </p:cxnSp>
      <p:sp>
        <p:nvSpPr>
          <p:cNvPr id="7" name="TextBox 6">
            <a:extLst>
              <a:ext uri="{FF2B5EF4-FFF2-40B4-BE49-F238E27FC236}">
                <a16:creationId xmlns:a16="http://schemas.microsoft.com/office/drawing/2014/main" id="{83C9FA5A-2F98-0DAB-D21C-95652838E275}"/>
              </a:ext>
            </a:extLst>
          </p:cNvPr>
          <p:cNvSpPr txBox="1"/>
          <p:nvPr/>
        </p:nvSpPr>
        <p:spPr>
          <a:xfrm>
            <a:off x="8331694" y="2669821"/>
            <a:ext cx="2717411" cy="492443"/>
          </a:xfrm>
          <a:prstGeom prst="rect">
            <a:avLst/>
          </a:prstGeom>
          <a:noFill/>
        </p:spPr>
        <p:txBody>
          <a:bodyPr wrap="none" rtlCol="0">
            <a:spAutoFit/>
          </a:bodyPr>
          <a:lstStyle/>
          <a:p>
            <a:r>
              <a:rPr lang="en-US" sz="1400" b="1" dirty="0">
                <a:latin typeface="Helvetica" pitchFamily="2" charset="0"/>
              </a:rPr>
              <a:t>Roman’s Data Archive</a:t>
            </a:r>
          </a:p>
          <a:p>
            <a:r>
              <a:rPr lang="en-US" sz="1200" dirty="0">
                <a:latin typeface="Helvetica" pitchFamily="2" charset="0"/>
              </a:rPr>
              <a:t>Five-year primary mission (projected)</a:t>
            </a:r>
          </a:p>
        </p:txBody>
      </p:sp>
      <p:pic>
        <p:nvPicPr>
          <p:cNvPr id="12" name="Picture 11" descr="An image of the Roman Space Telescope with text that reads “20,000 terabytes, Roman’s Data archive, five-year primary mission, projected.”">
            <a:extLst>
              <a:ext uri="{FF2B5EF4-FFF2-40B4-BE49-F238E27FC236}">
                <a16:creationId xmlns:a16="http://schemas.microsoft.com/office/drawing/2014/main" id="{07775972-3F83-F809-C85B-8F2A93C89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7042" y="994502"/>
            <a:ext cx="4909663" cy="1900700"/>
          </a:xfrm>
          <a:prstGeom prst="rect">
            <a:avLst/>
          </a:prstGeom>
        </p:spPr>
      </p:pic>
      <p:pic>
        <p:nvPicPr>
          <p:cNvPr id="10" name="Picture 9" descr="A photograph of the Hubble Space Telescope with text that reads “172 terabytes, Hubble’s Data Archive, First 30 Years, 1990 to 2020.” A hard drive depicted as a blue square represents Hubble’s data archive from its first thirty years.">
            <a:extLst>
              <a:ext uri="{FF2B5EF4-FFF2-40B4-BE49-F238E27FC236}">
                <a16:creationId xmlns:a16="http://schemas.microsoft.com/office/drawing/2014/main" id="{AA96F466-574F-FD66-128E-AAB530CF59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853" y="3272121"/>
            <a:ext cx="5114988" cy="1720734"/>
          </a:xfrm>
          <a:prstGeom prst="rect">
            <a:avLst/>
          </a:prstGeom>
        </p:spPr>
      </p:pic>
      <p:sp>
        <p:nvSpPr>
          <p:cNvPr id="5" name="TextBox 4">
            <a:extLst>
              <a:ext uri="{FF2B5EF4-FFF2-40B4-BE49-F238E27FC236}">
                <a16:creationId xmlns:a16="http://schemas.microsoft.com/office/drawing/2014/main" id="{75403D35-14CC-97B2-E03B-3BC806AAB715}"/>
              </a:ext>
            </a:extLst>
          </p:cNvPr>
          <p:cNvSpPr txBox="1"/>
          <p:nvPr/>
        </p:nvSpPr>
        <p:spPr>
          <a:xfrm>
            <a:off x="2349790" y="4745088"/>
            <a:ext cx="3332451" cy="492443"/>
          </a:xfrm>
          <a:prstGeom prst="rect">
            <a:avLst/>
          </a:prstGeom>
          <a:noFill/>
        </p:spPr>
        <p:txBody>
          <a:bodyPr wrap="none" rtlCol="0">
            <a:spAutoFit/>
          </a:bodyPr>
          <a:lstStyle/>
          <a:p>
            <a:r>
              <a:rPr lang="en-US" sz="1400" b="1" dirty="0">
                <a:latin typeface="Helvetica" pitchFamily="2" charset="0"/>
              </a:rPr>
              <a:t>Hubble’s Data Archive, First 30 Years</a:t>
            </a:r>
          </a:p>
          <a:p>
            <a:r>
              <a:rPr lang="en-US" sz="1200" dirty="0">
                <a:latin typeface="Helvetica" pitchFamily="2" charset="0"/>
              </a:rPr>
              <a:t>(1990-2020)</a:t>
            </a:r>
          </a:p>
        </p:txBody>
      </p:sp>
    </p:spTree>
    <p:extLst>
      <p:ext uri="{BB962C8B-B14F-4D97-AF65-F5344CB8AC3E}">
        <p14:creationId xmlns:p14="http://schemas.microsoft.com/office/powerpoint/2010/main" val="26439081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E1F33"/>
        </a:solidFill>
        <a:effectLst/>
      </p:bgPr>
    </p:bg>
    <p:spTree>
      <p:nvGrpSpPr>
        <p:cNvPr id="1" name="">
          <a:extLst>
            <a:ext uri="{FF2B5EF4-FFF2-40B4-BE49-F238E27FC236}">
              <a16:creationId xmlns:a16="http://schemas.microsoft.com/office/drawing/2014/main" id="{F9404906-9DEA-42DF-698B-AC2AA91DA14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093CC263-720B-BE3C-D3FF-A8ED17912B2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ounded Rectangle 14">
            <a:extLst>
              <a:ext uri="{FF2B5EF4-FFF2-40B4-BE49-F238E27FC236}">
                <a16:creationId xmlns:a16="http://schemas.microsoft.com/office/drawing/2014/main" id="{678A25D8-01DF-A19C-3C13-960C3D599002}"/>
              </a:ext>
            </a:extLst>
          </p:cNvPr>
          <p:cNvSpPr/>
          <p:nvPr/>
        </p:nvSpPr>
        <p:spPr bwMode="auto">
          <a:xfrm>
            <a:off x="152400" y="172933"/>
            <a:ext cx="11887200" cy="6492240"/>
          </a:xfrm>
          <a:prstGeom prst="roundRect">
            <a:avLst>
              <a:gd name="adj" fmla="val 3139"/>
            </a:avLst>
          </a:prstGeom>
          <a:gradFill>
            <a:gsLst>
              <a:gs pos="18000">
                <a:srgbClr val="05072C">
                  <a:alpha val="0"/>
                </a:srgbClr>
              </a:gs>
              <a:gs pos="100000">
                <a:srgbClr val="000025"/>
              </a:gs>
            </a:gsLst>
            <a:lin ang="12600000" scaled="0"/>
          </a:gradFill>
          <a:ln w="1016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16" name="Rounded Rectangle 15">
            <a:extLst>
              <a:ext uri="{FF2B5EF4-FFF2-40B4-BE49-F238E27FC236}">
                <a16:creationId xmlns:a16="http://schemas.microsoft.com/office/drawing/2014/main" id="{FC951AA0-CF49-AEBD-A698-CB3FE6AC9C10}"/>
              </a:ext>
              <a:ext uri="{C183D7F6-B498-43B3-948B-1728B52AA6E4}">
                <adec:decorative xmlns:adec="http://schemas.microsoft.com/office/drawing/2017/decorative" val="1"/>
              </a:ext>
            </a:extLst>
          </p:cNvPr>
          <p:cNvSpPr/>
          <p:nvPr/>
        </p:nvSpPr>
        <p:spPr bwMode="auto">
          <a:xfrm>
            <a:off x="152400" y="223789"/>
            <a:ext cx="11887200" cy="6492240"/>
          </a:xfrm>
          <a:prstGeom prst="roundRect">
            <a:avLst>
              <a:gd name="adj" fmla="val 3139"/>
            </a:avLst>
          </a:prstGeom>
          <a:gradFill>
            <a:gsLst>
              <a:gs pos="41000">
                <a:srgbClr val="15273E">
                  <a:alpha val="0"/>
                </a:srgbClr>
              </a:gs>
              <a:gs pos="100000">
                <a:srgbClr val="3F5780"/>
              </a:gs>
              <a:gs pos="60000">
                <a:srgbClr val="0E1F33">
                  <a:alpha val="0"/>
                </a:srgbClr>
              </a:gs>
              <a:gs pos="0">
                <a:srgbClr val="496290">
                  <a:alpha val="37000"/>
                </a:srgbClr>
              </a:gs>
            </a:gsLst>
            <a:lin ang="660000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17" name="Picture 16">
            <a:extLst>
              <a:ext uri="{FF2B5EF4-FFF2-40B4-BE49-F238E27FC236}">
                <a16:creationId xmlns:a16="http://schemas.microsoft.com/office/drawing/2014/main" id="{CED5710E-FBD3-D255-F41E-7B291D1F6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pic>
        <p:nvPicPr>
          <p:cNvPr id="8" name="Picture 7" descr="Illustration shows four people at work within the outline of a large cloud. At front and center is a person with a ponytail and dark skin whose hand is raised. In the background is the Roman Space Telescope body floating in space next to small white stars. The words “Roman Research Nexus” arc above the person. To the left are two other people, one with darker skin who is wearing headphones while writing and another with lighter skin, also with headphones, at a laptop. At right is a person with glasses, short wavy brown hair, and light skin who is looking left, toward the telescope. In the left third of the background within the cloud shape are vertical lines of zeros and ones. At center is part of an outline of Roman’s field of view, and at right are representations of graphs.">
            <a:extLst>
              <a:ext uri="{FF2B5EF4-FFF2-40B4-BE49-F238E27FC236}">
                <a16:creationId xmlns:a16="http://schemas.microsoft.com/office/drawing/2014/main" id="{E75FFA4C-352D-89D6-248E-EF4AC811A3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180" y="1727256"/>
            <a:ext cx="9906962" cy="6344183"/>
          </a:xfrm>
          <a:prstGeom prst="rect">
            <a:avLst/>
          </a:prstGeom>
        </p:spPr>
      </p:pic>
      <p:sp>
        <p:nvSpPr>
          <p:cNvPr id="3" name="TextBox 2">
            <a:extLst>
              <a:ext uri="{FF2B5EF4-FFF2-40B4-BE49-F238E27FC236}">
                <a16:creationId xmlns:a16="http://schemas.microsoft.com/office/drawing/2014/main" id="{6A5195E9-5CF7-8F94-D2FB-1D207030FF24}"/>
              </a:ext>
            </a:extLst>
          </p:cNvPr>
          <p:cNvSpPr txBox="1"/>
          <p:nvPr/>
        </p:nvSpPr>
        <p:spPr>
          <a:xfrm>
            <a:off x="476763" y="1091625"/>
            <a:ext cx="6305037" cy="584775"/>
          </a:xfrm>
          <a:prstGeom prst="rect">
            <a:avLst/>
          </a:prstGeom>
          <a:noFill/>
        </p:spPr>
        <p:txBody>
          <a:bodyPr wrap="square" tIns="0" bIns="91440" rtlCol="0">
            <a:spAutoFit/>
          </a:bodyPr>
          <a:lstStyle/>
          <a:p>
            <a:r>
              <a:rPr lang="en-US" sz="3200" b="1" dirty="0">
                <a:latin typeface="Helvetica" pitchFamily="2" charset="0"/>
                <a:ea typeface="Helvetica Neue" panose="02000503000000020004" pitchFamily="2" charset="0"/>
                <a:cs typeface="Helvetica Neue" panose="02000503000000020004" pitchFamily="2" charset="0"/>
              </a:rPr>
              <a:t>Roman Research Nexus</a:t>
            </a:r>
          </a:p>
        </p:txBody>
      </p:sp>
      <p:sp>
        <p:nvSpPr>
          <p:cNvPr id="5" name="TextBox 1">
            <a:extLst>
              <a:ext uri="{FF2B5EF4-FFF2-40B4-BE49-F238E27FC236}">
                <a16:creationId xmlns:a16="http://schemas.microsoft.com/office/drawing/2014/main" id="{E9BA3357-8678-93CD-DD8C-A73795718AFC}"/>
              </a:ext>
            </a:extLst>
          </p:cNvPr>
          <p:cNvSpPr txBox="1"/>
          <p:nvPr/>
        </p:nvSpPr>
        <p:spPr>
          <a:xfrm>
            <a:off x="476763" y="1764268"/>
            <a:ext cx="4704837" cy="646331"/>
          </a:xfrm>
          <a:prstGeom prst="rect">
            <a:avLst/>
          </a:prstGeom>
          <a:noFill/>
        </p:spPr>
        <p:txBody>
          <a:bodyPr wrap="square" rtlCol="0">
            <a:spAutoFit/>
          </a:bodyPr>
          <a:lstStyle/>
          <a:p>
            <a:r>
              <a:rPr lang="en-US" sz="1800" dirty="0">
                <a:latin typeface="Helvetica" pitchFamily="2" charset="0"/>
              </a:rPr>
              <a:t>A cloud-based meeting space between Roman data and researchers </a:t>
            </a:r>
            <a:endParaRPr lang="en-US" sz="1800" dirty="0">
              <a:latin typeface="Helvetica" pitchFamily="2" charset="0"/>
              <a:ea typeface="Helvetica Neue" panose="02000503000000020004" pitchFamily="2" charset="0"/>
              <a:cs typeface="Helvetica Neue" panose="02000503000000020004" pitchFamily="2" charset="0"/>
            </a:endParaRPr>
          </a:p>
        </p:txBody>
      </p:sp>
      <p:sp>
        <p:nvSpPr>
          <p:cNvPr id="6" name="TextBox 1">
            <a:extLst>
              <a:ext uri="{FF2B5EF4-FFF2-40B4-BE49-F238E27FC236}">
                <a16:creationId xmlns:a16="http://schemas.microsoft.com/office/drawing/2014/main" id="{E6C04F8C-48FA-D898-68E5-7F6BBD728B32}"/>
              </a:ext>
            </a:extLst>
          </p:cNvPr>
          <p:cNvSpPr txBox="1"/>
          <p:nvPr/>
        </p:nvSpPr>
        <p:spPr>
          <a:xfrm>
            <a:off x="485503" y="492486"/>
            <a:ext cx="10134600" cy="342530"/>
          </a:xfrm>
          <a:prstGeom prst="rect">
            <a:avLst/>
          </a:prstGeom>
          <a:noFill/>
        </p:spPr>
        <p:txBody>
          <a:bodyPr wrap="square" rtlCol="0">
            <a:spAutoFit/>
          </a:bodyPr>
          <a:lstStyle/>
          <a:p>
            <a:pPr>
              <a:lnSpc>
                <a:spcPct val="150000"/>
              </a:lnSpc>
            </a:pPr>
            <a:r>
              <a:rPr lang="en-US" sz="1200" spc="600" dirty="0">
                <a:latin typeface="Helvetica" pitchFamily="2" charset="0"/>
                <a:ea typeface="Helvetica Neue" panose="02000503000000020004" pitchFamily="2" charset="0"/>
                <a:cs typeface="Helvetica Neue" panose="02000503000000020004" pitchFamily="2" charset="0"/>
              </a:rPr>
              <a:t>BIG DATA</a:t>
            </a:r>
          </a:p>
        </p:txBody>
      </p:sp>
      <p:pic>
        <p:nvPicPr>
          <p:cNvPr id="10" name="Picture 9">
            <a:extLst>
              <a:ext uri="{FF2B5EF4-FFF2-40B4-BE49-F238E27FC236}">
                <a16:creationId xmlns:a16="http://schemas.microsoft.com/office/drawing/2014/main" id="{B3A45282-9639-0A79-FC00-E79B6535959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435030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E1F33"/>
        </a:solidFill>
        <a:effectLst/>
      </p:bgPr>
    </p:bg>
    <p:spTree>
      <p:nvGrpSpPr>
        <p:cNvPr id="1" name="">
          <a:extLst>
            <a:ext uri="{FF2B5EF4-FFF2-40B4-BE49-F238E27FC236}">
              <a16:creationId xmlns:a16="http://schemas.microsoft.com/office/drawing/2014/main" id="{18F2C555-7E14-0F51-0BDD-5F72EC811468}"/>
            </a:ext>
          </a:extLst>
        </p:cNvPr>
        <p:cNvGrpSpPr/>
        <p:nvPr/>
      </p:nvGrpSpPr>
      <p:grpSpPr>
        <a:xfrm>
          <a:off x="0" y="0"/>
          <a:ext cx="0" cy="0"/>
          <a:chOff x="0" y="0"/>
          <a:chExt cx="0" cy="0"/>
        </a:xfrm>
      </p:grpSpPr>
      <p:sp>
        <p:nvSpPr>
          <p:cNvPr id="12" name="Rounded Rectangle 11">
            <a:extLst>
              <a:ext uri="{FF2B5EF4-FFF2-40B4-BE49-F238E27FC236}">
                <a16:creationId xmlns:a16="http://schemas.microsoft.com/office/drawing/2014/main" id="{74F6E5A9-531D-4C76-67AE-B03DE302B4FC}"/>
              </a:ext>
            </a:extLst>
          </p:cNvPr>
          <p:cNvSpPr/>
          <p:nvPr/>
        </p:nvSpPr>
        <p:spPr bwMode="auto">
          <a:xfrm>
            <a:off x="152400" y="172933"/>
            <a:ext cx="11887200" cy="6492240"/>
          </a:xfrm>
          <a:prstGeom prst="roundRect">
            <a:avLst>
              <a:gd name="adj" fmla="val 3139"/>
            </a:avLst>
          </a:prstGeom>
          <a:gradFill>
            <a:gsLst>
              <a:gs pos="18000">
                <a:srgbClr val="05072C">
                  <a:alpha val="0"/>
                </a:srgbClr>
              </a:gs>
              <a:gs pos="100000">
                <a:srgbClr val="000025"/>
              </a:gs>
            </a:gsLst>
            <a:lin ang="12600000" scaled="0"/>
          </a:gradFill>
          <a:ln w="1016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9" name="Picture 8" descr="Illustration showing nine astronomical observatories: Fermi, Chandra, Hubble, Euclid, Roman, Webb, Rubin and ELTs, ALMA, and SKA. The observatories are illustrated realistically, with their vertical position on the graphic related to location on the ground or in space. Fermi, Chandra, Hubble, Euclid, Roman, and Webb are above the atmosphere. Rubin and ELTs, ALMA, and SKA are on the ground. The horizontal position of each observatory is aligned to the type of light they observe (wavelength sensitivity). Each type of light is represented as rays of a specific color, projecting down toward Earth’s surface from above. From left to right: Gamma rays and X-rays are represented in purple, with rays that fade out above Earth’s atmosphere. UV to Visible light are shown as purple, to blue, green, yellow, orange, and red rays that travel all the way to the ground. Infrared light is represented as red rays, some of which travel partway to the ground and some that fade out high in the sky. The observatories are roughly within the following wavelength bands, from left to right. Fermi: Gamma ray; Chandra: X-ray; Hubble: Ultraviolet and Visible; Rubin and ELTs: Visible to Infrared; Euclid, Roman, and Webb: Infrared; ALMA: Microwave; SKA: Radio.">
            <a:extLst>
              <a:ext uri="{FF2B5EF4-FFF2-40B4-BE49-F238E27FC236}">
                <a16:creationId xmlns:a16="http://schemas.microsoft.com/office/drawing/2014/main" id="{CA7B1A5E-EC2B-BFEA-8BC2-2A73F3FEE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8600"/>
            <a:ext cx="11887200" cy="6463624"/>
          </a:xfrm>
          <a:prstGeom prst="rect">
            <a:avLst/>
          </a:prstGeom>
        </p:spPr>
      </p:pic>
      <p:sp>
        <p:nvSpPr>
          <p:cNvPr id="2" name="Rounded Rectangle 1">
            <a:extLst>
              <a:ext uri="{FF2B5EF4-FFF2-40B4-BE49-F238E27FC236}">
                <a16:creationId xmlns:a16="http://schemas.microsoft.com/office/drawing/2014/main" id="{F20C0E09-2C80-27F7-4137-8DB1BB22142F}"/>
              </a:ext>
            </a:extLst>
          </p:cNvPr>
          <p:cNvSpPr/>
          <p:nvPr/>
        </p:nvSpPr>
        <p:spPr bwMode="auto">
          <a:xfrm>
            <a:off x="152400" y="182880"/>
            <a:ext cx="11887200" cy="6492240"/>
          </a:xfrm>
          <a:prstGeom prst="roundRect">
            <a:avLst>
              <a:gd name="adj" fmla="val 3139"/>
            </a:avLst>
          </a:prstGeom>
          <a:noFill/>
          <a:ln w="101600" cap="flat" cmpd="sng" algn="ctr">
            <a:gradFill flip="none" rotWithShape="1">
              <a:gsLst>
                <a:gs pos="50000">
                  <a:srgbClr val="0E1F33">
                    <a:alpha val="0"/>
                  </a:srgbClr>
                </a:gs>
                <a:gs pos="0">
                  <a:srgbClr val="01357D"/>
                </a:gs>
                <a:gs pos="20000">
                  <a:srgbClr val="01275B"/>
                </a:gs>
                <a:gs pos="100000">
                  <a:srgbClr val="01275B"/>
                </a:gs>
              </a:gsLst>
              <a:lin ang="0" scaled="1"/>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3" name="TextBox 2">
            <a:extLst>
              <a:ext uri="{FF2B5EF4-FFF2-40B4-BE49-F238E27FC236}">
                <a16:creationId xmlns:a16="http://schemas.microsoft.com/office/drawing/2014/main" id="{5BBE4C07-E03D-CF52-06A7-4525510A25AD}"/>
              </a:ext>
            </a:extLst>
          </p:cNvPr>
          <p:cNvSpPr txBox="1"/>
          <p:nvPr/>
        </p:nvSpPr>
        <p:spPr>
          <a:xfrm>
            <a:off x="485503" y="1414670"/>
            <a:ext cx="6305037" cy="584775"/>
          </a:xfrm>
          <a:prstGeom prst="rect">
            <a:avLst/>
          </a:prstGeom>
          <a:noFill/>
        </p:spPr>
        <p:txBody>
          <a:bodyPr wrap="square" tIns="0" bIns="91440" rtlCol="0">
            <a:spAutoFit/>
          </a:bodyPr>
          <a:lstStyle/>
          <a:p>
            <a:r>
              <a:rPr lang="en-US" sz="3200" b="1" dirty="0">
                <a:latin typeface="Helvetica" pitchFamily="2" charset="0"/>
                <a:ea typeface="Helvetica Neue" panose="02000503000000020004" pitchFamily="2" charset="0"/>
                <a:cs typeface="Helvetica Neue" panose="02000503000000020004" pitchFamily="2" charset="0"/>
              </a:rPr>
              <a:t>Collaboration</a:t>
            </a:r>
          </a:p>
        </p:txBody>
      </p:sp>
      <p:sp>
        <p:nvSpPr>
          <p:cNvPr id="5" name="TextBox 1">
            <a:extLst>
              <a:ext uri="{FF2B5EF4-FFF2-40B4-BE49-F238E27FC236}">
                <a16:creationId xmlns:a16="http://schemas.microsoft.com/office/drawing/2014/main" id="{3D680002-7C74-9A6A-5BF4-10D10F6C93DC}"/>
              </a:ext>
            </a:extLst>
          </p:cNvPr>
          <p:cNvSpPr txBox="1"/>
          <p:nvPr/>
        </p:nvSpPr>
        <p:spPr>
          <a:xfrm>
            <a:off x="485503" y="2087313"/>
            <a:ext cx="4771098" cy="369332"/>
          </a:xfrm>
          <a:prstGeom prst="rect">
            <a:avLst/>
          </a:prstGeom>
          <a:noFill/>
        </p:spPr>
        <p:txBody>
          <a:bodyPr wrap="square" rtlCol="0">
            <a:spAutoFit/>
          </a:bodyPr>
          <a:lstStyle/>
          <a:p>
            <a:r>
              <a:rPr lang="en-US" sz="1800" dirty="0">
                <a:latin typeface="Helvetica" pitchFamily="2" charset="0"/>
                <a:ea typeface="Helvetica Neue" panose="02000503000000020004" pitchFamily="2" charset="0"/>
                <a:cs typeface="Helvetica Neue" panose="02000503000000020004" pitchFamily="2" charset="0"/>
              </a:rPr>
              <a:t>Part of a larger ecosystem</a:t>
            </a:r>
          </a:p>
        </p:txBody>
      </p:sp>
      <p:sp>
        <p:nvSpPr>
          <p:cNvPr id="6" name="TextBox 1">
            <a:extLst>
              <a:ext uri="{FF2B5EF4-FFF2-40B4-BE49-F238E27FC236}">
                <a16:creationId xmlns:a16="http://schemas.microsoft.com/office/drawing/2014/main" id="{C3F64274-B576-9DF7-AF60-33FCE929CEF5}"/>
              </a:ext>
            </a:extLst>
          </p:cNvPr>
          <p:cNvSpPr txBox="1"/>
          <p:nvPr/>
        </p:nvSpPr>
        <p:spPr>
          <a:xfrm>
            <a:off x="485503" y="492486"/>
            <a:ext cx="10134600" cy="342530"/>
          </a:xfrm>
          <a:prstGeom prst="rect">
            <a:avLst/>
          </a:prstGeom>
          <a:noFill/>
        </p:spPr>
        <p:txBody>
          <a:bodyPr wrap="square" rtlCol="0">
            <a:spAutoFit/>
          </a:bodyPr>
          <a:lstStyle/>
          <a:p>
            <a:pPr>
              <a:lnSpc>
                <a:spcPct val="150000"/>
              </a:lnSpc>
            </a:pPr>
            <a:r>
              <a:rPr lang="en-US" sz="1200" spc="600" dirty="0">
                <a:latin typeface="Helvetica" pitchFamily="2" charset="0"/>
                <a:ea typeface="Helvetica Neue" panose="02000503000000020004" pitchFamily="2" charset="0"/>
                <a:cs typeface="Helvetica Neue" panose="02000503000000020004" pitchFamily="2" charset="0"/>
              </a:rPr>
              <a:t>BIG DATA</a:t>
            </a:r>
          </a:p>
        </p:txBody>
      </p:sp>
      <p:sp>
        <p:nvSpPr>
          <p:cNvPr id="7" name="Rounded Rectangle 6">
            <a:extLst>
              <a:ext uri="{FF2B5EF4-FFF2-40B4-BE49-F238E27FC236}">
                <a16:creationId xmlns:a16="http://schemas.microsoft.com/office/drawing/2014/main" id="{8EC2BE7E-F0D2-6CBA-A7FD-AEAC87624A38}"/>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noFill/>
          <a:ln w="101600" cap="flat" cmpd="sng" algn="ctr">
            <a:gradFill flip="none" rotWithShape="1">
              <a:gsLst>
                <a:gs pos="50000">
                  <a:srgbClr val="0E1F33">
                    <a:alpha val="0"/>
                  </a:srgbClr>
                </a:gs>
                <a:gs pos="0">
                  <a:srgbClr val="01357D"/>
                </a:gs>
                <a:gs pos="20000">
                  <a:srgbClr val="01275B"/>
                </a:gs>
                <a:gs pos="100000">
                  <a:srgbClr val="01275B"/>
                </a:gs>
              </a:gsLst>
              <a:lin ang="0" scaled="1"/>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10" name="Picture 9">
            <a:extLst>
              <a:ext uri="{FF2B5EF4-FFF2-40B4-BE49-F238E27FC236}">
                <a16:creationId xmlns:a16="http://schemas.microsoft.com/office/drawing/2014/main" id="{D0555396-7812-DAAC-989F-CA0586671B4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224073354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B1929"/>
        </a:solidFill>
        <a:effectLst/>
      </p:bgPr>
    </p:bg>
    <p:spTree>
      <p:nvGrpSpPr>
        <p:cNvPr id="1" name="">
          <a:extLst>
            <a:ext uri="{FF2B5EF4-FFF2-40B4-BE49-F238E27FC236}">
              <a16:creationId xmlns:a16="http://schemas.microsoft.com/office/drawing/2014/main" id="{6F7BD44C-9C8C-7413-493D-4E82486F9132}"/>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59834A8D-33DC-309D-4385-2C17615ECD4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50" y="0"/>
            <a:ext cx="11191913" cy="6858000"/>
          </a:xfrm>
          <a:prstGeom prst="rect">
            <a:avLst/>
          </a:prstGeom>
        </p:spPr>
      </p:pic>
      <p:sp>
        <p:nvSpPr>
          <p:cNvPr id="7" name="TextBox 1">
            <a:extLst>
              <a:ext uri="{FF2B5EF4-FFF2-40B4-BE49-F238E27FC236}">
                <a16:creationId xmlns:a16="http://schemas.microsoft.com/office/drawing/2014/main" id="{AA99EB4D-2263-F930-2DA8-0CB2CCB0C54D}"/>
              </a:ext>
            </a:extLst>
          </p:cNvPr>
          <p:cNvSpPr txBox="1"/>
          <p:nvPr/>
        </p:nvSpPr>
        <p:spPr>
          <a:xfrm>
            <a:off x="573581" y="752520"/>
            <a:ext cx="8536552" cy="830997"/>
          </a:xfrm>
          <a:prstGeom prst="rect">
            <a:avLst/>
          </a:prstGeom>
          <a:noFill/>
        </p:spPr>
        <p:txBody>
          <a:bodyPr wrap="square" rtlCol="0">
            <a:spAutoFit/>
          </a:bodyPr>
          <a:lstStyle/>
          <a:p>
            <a:r>
              <a:rPr lang="en-US" sz="4800" b="1">
                <a:latin typeface="Helvetica" pitchFamily="2" charset="0"/>
                <a:ea typeface="Helvetica Neue" panose="02000503000000020004" pitchFamily="2" charset="0"/>
                <a:cs typeface="Helvetica Neue" panose="02000503000000020004" pitchFamily="2" charset="0"/>
              </a:rPr>
              <a:t>Looking Ahead with Roman</a:t>
            </a:r>
          </a:p>
        </p:txBody>
      </p:sp>
      <p:sp>
        <p:nvSpPr>
          <p:cNvPr id="5" name="TextBox 1">
            <a:extLst>
              <a:ext uri="{FF2B5EF4-FFF2-40B4-BE49-F238E27FC236}">
                <a16:creationId xmlns:a16="http://schemas.microsoft.com/office/drawing/2014/main" id="{70C4C038-2303-2EAD-9F5B-9776B1AD7B90}"/>
              </a:ext>
            </a:extLst>
          </p:cNvPr>
          <p:cNvSpPr txBox="1"/>
          <p:nvPr/>
        </p:nvSpPr>
        <p:spPr>
          <a:xfrm>
            <a:off x="573581" y="1766954"/>
            <a:ext cx="5023178" cy="400110"/>
          </a:xfrm>
          <a:prstGeom prst="rect">
            <a:avLst/>
          </a:prstGeom>
          <a:noFill/>
        </p:spPr>
        <p:txBody>
          <a:bodyPr wrap="square" rtlCol="0">
            <a:spAutoFit/>
          </a:bodyPr>
          <a:lstStyle/>
          <a:p>
            <a:r>
              <a:rPr lang="en-US" sz="2000" dirty="0">
                <a:latin typeface="Helvetica" pitchFamily="2" charset="0"/>
                <a:ea typeface="Helvetica Neue" panose="02000503000000020004" pitchFamily="2" charset="0"/>
                <a:cs typeface="Helvetica Neue" panose="02000503000000020004" pitchFamily="2" charset="0"/>
              </a:rPr>
              <a:t>Officially slated to launch August 30, 2026</a:t>
            </a:r>
          </a:p>
        </p:txBody>
      </p:sp>
      <p:sp>
        <p:nvSpPr>
          <p:cNvPr id="14" name="Rounded Rectangle 13">
            <a:extLst>
              <a:ext uri="{FF2B5EF4-FFF2-40B4-BE49-F238E27FC236}">
                <a16:creationId xmlns:a16="http://schemas.microsoft.com/office/drawing/2014/main" id="{C0044474-C4A0-9274-9794-CF8F79678EA6}"/>
              </a:ext>
              <a:ext uri="{C183D7F6-B498-43B3-948B-1728B52AA6E4}">
                <adec:decorative xmlns:adec="http://schemas.microsoft.com/office/drawing/2017/decorative" val="1"/>
              </a:ext>
            </a:extLst>
          </p:cNvPr>
          <p:cNvSpPr/>
          <p:nvPr/>
        </p:nvSpPr>
        <p:spPr bwMode="auto">
          <a:xfrm>
            <a:off x="553451" y="2872410"/>
            <a:ext cx="2468880" cy="2194560"/>
          </a:xfrm>
          <a:prstGeom prst="roundRect">
            <a:avLst>
              <a:gd name="adj" fmla="val 5740"/>
            </a:avLst>
          </a:prstGeom>
          <a:gradFill>
            <a:gsLst>
              <a:gs pos="100000">
                <a:srgbClr val="0E1F33">
                  <a:alpha val="0"/>
                </a:srgbClr>
              </a:gs>
              <a:gs pos="0">
                <a:srgbClr val="0E1F33"/>
              </a:gs>
            </a:gsLst>
            <a:lin ang="2400000" scaled="0"/>
          </a:gradFill>
          <a:ln w="9525" cap="flat" cmpd="sng" algn="ctr">
            <a:solidFill>
              <a:srgbClr val="548DD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8" name="TextBox 7">
            <a:extLst>
              <a:ext uri="{FF2B5EF4-FFF2-40B4-BE49-F238E27FC236}">
                <a16:creationId xmlns:a16="http://schemas.microsoft.com/office/drawing/2014/main" id="{E21117B8-DB3B-ACE7-5233-E7821C30E918}"/>
              </a:ext>
            </a:extLst>
          </p:cNvPr>
          <p:cNvSpPr txBox="1"/>
          <p:nvPr/>
        </p:nvSpPr>
        <p:spPr>
          <a:xfrm>
            <a:off x="659909" y="3150724"/>
            <a:ext cx="1005403" cy="369332"/>
          </a:xfrm>
          <a:prstGeom prst="rect">
            <a:avLst/>
          </a:prstGeom>
          <a:noFill/>
        </p:spPr>
        <p:txBody>
          <a:bodyPr wrap="none" rtlCol="0">
            <a:spAutoFit/>
          </a:bodyPr>
          <a:lstStyle/>
          <a:p>
            <a:r>
              <a:rPr lang="en-US" sz="1800" b="1">
                <a:solidFill>
                  <a:srgbClr val="70CBFF"/>
                </a:solidFill>
                <a:latin typeface="Helvetica" pitchFamily="2" charset="0"/>
              </a:rPr>
              <a:t>Launch</a:t>
            </a:r>
          </a:p>
        </p:txBody>
      </p:sp>
      <p:sp>
        <p:nvSpPr>
          <p:cNvPr id="16" name="Rounded Rectangle 15">
            <a:extLst>
              <a:ext uri="{FF2B5EF4-FFF2-40B4-BE49-F238E27FC236}">
                <a16:creationId xmlns:a16="http://schemas.microsoft.com/office/drawing/2014/main" id="{CADB00CF-3CED-F5B5-1816-1233BC1E104B}"/>
              </a:ext>
              <a:ext uri="{C183D7F6-B498-43B3-948B-1728B52AA6E4}">
                <adec:decorative xmlns:adec="http://schemas.microsoft.com/office/drawing/2017/decorative" val="1"/>
              </a:ext>
            </a:extLst>
          </p:cNvPr>
          <p:cNvSpPr/>
          <p:nvPr/>
        </p:nvSpPr>
        <p:spPr bwMode="auto">
          <a:xfrm>
            <a:off x="3425524" y="2872410"/>
            <a:ext cx="2468880" cy="2194560"/>
          </a:xfrm>
          <a:prstGeom prst="roundRect">
            <a:avLst>
              <a:gd name="adj" fmla="val 5740"/>
            </a:avLst>
          </a:prstGeom>
          <a:gradFill>
            <a:gsLst>
              <a:gs pos="100000">
                <a:srgbClr val="0E1F33">
                  <a:alpha val="0"/>
                </a:srgbClr>
              </a:gs>
              <a:gs pos="0">
                <a:srgbClr val="0E1F33"/>
              </a:gs>
            </a:gsLst>
            <a:lin ang="2400000" scaled="0"/>
          </a:gradFill>
          <a:ln w="9525" cap="flat" cmpd="sng" algn="ctr">
            <a:solidFill>
              <a:srgbClr val="548DD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17" name="TextBox 16">
            <a:extLst>
              <a:ext uri="{FF2B5EF4-FFF2-40B4-BE49-F238E27FC236}">
                <a16:creationId xmlns:a16="http://schemas.microsoft.com/office/drawing/2014/main" id="{6C2D300C-B7AE-3AA2-50D5-A1109937ACF9}"/>
              </a:ext>
            </a:extLst>
          </p:cNvPr>
          <p:cNvSpPr txBox="1"/>
          <p:nvPr/>
        </p:nvSpPr>
        <p:spPr>
          <a:xfrm>
            <a:off x="3523225" y="3150724"/>
            <a:ext cx="1915909" cy="369332"/>
          </a:xfrm>
          <a:prstGeom prst="rect">
            <a:avLst/>
          </a:prstGeom>
          <a:noFill/>
        </p:spPr>
        <p:txBody>
          <a:bodyPr wrap="none" rtlCol="0">
            <a:spAutoFit/>
          </a:bodyPr>
          <a:lstStyle/>
          <a:p>
            <a:r>
              <a:rPr lang="en-US" sz="1800" b="1">
                <a:solidFill>
                  <a:srgbClr val="70CBFF"/>
                </a:solidFill>
                <a:latin typeface="Helvetica" pitchFamily="2" charset="0"/>
              </a:rPr>
              <a:t>Commissioning</a:t>
            </a:r>
          </a:p>
        </p:txBody>
      </p:sp>
      <p:sp>
        <p:nvSpPr>
          <p:cNvPr id="18" name="Rounded Rectangle 17">
            <a:extLst>
              <a:ext uri="{FF2B5EF4-FFF2-40B4-BE49-F238E27FC236}">
                <a16:creationId xmlns:a16="http://schemas.microsoft.com/office/drawing/2014/main" id="{B0AEB992-4436-842B-5FD5-F3E380CD4F64}"/>
              </a:ext>
              <a:ext uri="{C183D7F6-B498-43B3-948B-1728B52AA6E4}">
                <adec:decorative xmlns:adec="http://schemas.microsoft.com/office/drawing/2017/decorative" val="1"/>
              </a:ext>
            </a:extLst>
          </p:cNvPr>
          <p:cNvSpPr/>
          <p:nvPr/>
        </p:nvSpPr>
        <p:spPr bwMode="auto">
          <a:xfrm>
            <a:off x="6297597" y="2872410"/>
            <a:ext cx="2468880" cy="2194560"/>
          </a:xfrm>
          <a:prstGeom prst="roundRect">
            <a:avLst>
              <a:gd name="adj" fmla="val 5740"/>
            </a:avLst>
          </a:prstGeom>
          <a:gradFill>
            <a:gsLst>
              <a:gs pos="100000">
                <a:srgbClr val="0E1F33">
                  <a:alpha val="0"/>
                </a:srgbClr>
              </a:gs>
              <a:gs pos="0">
                <a:srgbClr val="0E1F33"/>
              </a:gs>
            </a:gsLst>
            <a:lin ang="2400000" scaled="0"/>
          </a:gradFill>
          <a:ln w="9525" cap="flat" cmpd="sng" algn="ctr">
            <a:solidFill>
              <a:srgbClr val="548DD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19" name="TextBox 18">
            <a:extLst>
              <a:ext uri="{FF2B5EF4-FFF2-40B4-BE49-F238E27FC236}">
                <a16:creationId xmlns:a16="http://schemas.microsoft.com/office/drawing/2014/main" id="{9C821753-38DD-8FEE-F341-684C4BB235A0}"/>
              </a:ext>
            </a:extLst>
          </p:cNvPr>
          <p:cNvSpPr txBox="1"/>
          <p:nvPr/>
        </p:nvSpPr>
        <p:spPr>
          <a:xfrm>
            <a:off x="6471927" y="3150724"/>
            <a:ext cx="1659429" cy="646331"/>
          </a:xfrm>
          <a:prstGeom prst="rect">
            <a:avLst/>
          </a:prstGeom>
          <a:noFill/>
        </p:spPr>
        <p:txBody>
          <a:bodyPr wrap="none" rtlCol="0">
            <a:spAutoFit/>
          </a:bodyPr>
          <a:lstStyle/>
          <a:p>
            <a:r>
              <a:rPr lang="en-US" sz="1800" b="1">
                <a:solidFill>
                  <a:srgbClr val="70CBFF"/>
                </a:solidFill>
                <a:latin typeface="Helvetica" pitchFamily="2" charset="0"/>
              </a:rPr>
              <a:t>First Look </a:t>
            </a:r>
          </a:p>
          <a:p>
            <a:r>
              <a:rPr lang="en-US" sz="1800" b="1">
                <a:solidFill>
                  <a:srgbClr val="70CBFF"/>
                </a:solidFill>
                <a:latin typeface="Helvetica" pitchFamily="2" charset="0"/>
              </a:rPr>
              <a:t>Observations</a:t>
            </a:r>
          </a:p>
        </p:txBody>
      </p:sp>
      <p:sp>
        <p:nvSpPr>
          <p:cNvPr id="21" name="Rounded Rectangle 20">
            <a:extLst>
              <a:ext uri="{FF2B5EF4-FFF2-40B4-BE49-F238E27FC236}">
                <a16:creationId xmlns:a16="http://schemas.microsoft.com/office/drawing/2014/main" id="{FCBCEE1B-C826-D4D1-64F0-9DBE9D2773E6}"/>
              </a:ext>
              <a:ext uri="{C183D7F6-B498-43B3-948B-1728B52AA6E4}">
                <adec:decorative xmlns:adec="http://schemas.microsoft.com/office/drawing/2017/decorative" val="1"/>
              </a:ext>
            </a:extLst>
          </p:cNvPr>
          <p:cNvSpPr/>
          <p:nvPr/>
        </p:nvSpPr>
        <p:spPr bwMode="auto">
          <a:xfrm>
            <a:off x="9169669" y="2872410"/>
            <a:ext cx="2468880" cy="2194560"/>
          </a:xfrm>
          <a:prstGeom prst="roundRect">
            <a:avLst>
              <a:gd name="adj" fmla="val 5740"/>
            </a:avLst>
          </a:prstGeom>
          <a:gradFill>
            <a:gsLst>
              <a:gs pos="100000">
                <a:srgbClr val="0E1F33">
                  <a:alpha val="0"/>
                </a:srgbClr>
              </a:gs>
              <a:gs pos="0">
                <a:srgbClr val="0E1F33"/>
              </a:gs>
            </a:gsLst>
            <a:lin ang="2400000" scaled="0"/>
          </a:gradFill>
          <a:ln w="9525" cap="flat" cmpd="sng" algn="ctr">
            <a:solidFill>
              <a:srgbClr val="548DD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0" name="TextBox 19">
            <a:extLst>
              <a:ext uri="{FF2B5EF4-FFF2-40B4-BE49-F238E27FC236}">
                <a16:creationId xmlns:a16="http://schemas.microsoft.com/office/drawing/2014/main" id="{73DC4A5E-C341-E31C-5276-D9A9DED7B2E5}"/>
              </a:ext>
            </a:extLst>
          </p:cNvPr>
          <p:cNvSpPr txBox="1"/>
          <p:nvPr/>
        </p:nvSpPr>
        <p:spPr>
          <a:xfrm>
            <a:off x="9235176" y="3150724"/>
            <a:ext cx="2339102" cy="369332"/>
          </a:xfrm>
          <a:prstGeom prst="rect">
            <a:avLst/>
          </a:prstGeom>
          <a:noFill/>
        </p:spPr>
        <p:txBody>
          <a:bodyPr wrap="none" rtlCol="0">
            <a:spAutoFit/>
          </a:bodyPr>
          <a:lstStyle/>
          <a:p>
            <a:r>
              <a:rPr lang="en-US" sz="1800" b="1">
                <a:solidFill>
                  <a:srgbClr val="70CBFF"/>
                </a:solidFill>
                <a:latin typeface="Helvetica" pitchFamily="2" charset="0"/>
              </a:rPr>
              <a:t>Science Operations</a:t>
            </a:r>
          </a:p>
        </p:txBody>
      </p:sp>
      <p:sp>
        <p:nvSpPr>
          <p:cNvPr id="27" name="TextBox 26">
            <a:extLst>
              <a:ext uri="{FF2B5EF4-FFF2-40B4-BE49-F238E27FC236}">
                <a16:creationId xmlns:a16="http://schemas.microsoft.com/office/drawing/2014/main" id="{8E04A318-9471-6B29-1598-7FF9E360342A}"/>
              </a:ext>
            </a:extLst>
          </p:cNvPr>
          <p:cNvSpPr txBox="1"/>
          <p:nvPr/>
        </p:nvSpPr>
        <p:spPr>
          <a:xfrm>
            <a:off x="9250056" y="3693231"/>
            <a:ext cx="2282480" cy="646331"/>
          </a:xfrm>
          <a:prstGeom prst="rect">
            <a:avLst/>
          </a:prstGeom>
          <a:noFill/>
        </p:spPr>
        <p:txBody>
          <a:bodyPr wrap="square" rtlCol="0">
            <a:spAutoFit/>
          </a:bodyPr>
          <a:lstStyle/>
          <a:p>
            <a:r>
              <a:rPr lang="en-US" sz="1200" dirty="0">
                <a:latin typeface="Helvetica" pitchFamily="2" charset="0"/>
              </a:rPr>
              <a:t>Five-year primary mission, </a:t>
            </a:r>
          </a:p>
          <a:p>
            <a:r>
              <a:rPr lang="en-US" sz="1200" dirty="0">
                <a:latin typeface="Helvetica" pitchFamily="2" charset="0"/>
              </a:rPr>
              <a:t>with support for an additional five-year extended mission.</a:t>
            </a:r>
          </a:p>
        </p:txBody>
      </p:sp>
      <p:sp>
        <p:nvSpPr>
          <p:cNvPr id="28" name="TextBox 27">
            <a:extLst>
              <a:ext uri="{FF2B5EF4-FFF2-40B4-BE49-F238E27FC236}">
                <a16:creationId xmlns:a16="http://schemas.microsoft.com/office/drawing/2014/main" id="{249514E2-349B-D18E-FC6A-3E8BFEBF9628}"/>
              </a:ext>
            </a:extLst>
          </p:cNvPr>
          <p:cNvSpPr txBox="1"/>
          <p:nvPr/>
        </p:nvSpPr>
        <p:spPr>
          <a:xfrm>
            <a:off x="3578715" y="3644245"/>
            <a:ext cx="2295909" cy="830997"/>
          </a:xfrm>
          <a:prstGeom prst="rect">
            <a:avLst/>
          </a:prstGeom>
          <a:noFill/>
        </p:spPr>
        <p:txBody>
          <a:bodyPr wrap="square" rtlCol="0">
            <a:spAutoFit/>
          </a:bodyPr>
          <a:lstStyle/>
          <a:p>
            <a:r>
              <a:rPr lang="en-US" sz="1200" dirty="0">
                <a:latin typeface="Helvetica" pitchFamily="2" charset="0"/>
              </a:rPr>
              <a:t>Three-month commissioning period during which the telescope and its tools will be tested and calibrated. </a:t>
            </a:r>
          </a:p>
        </p:txBody>
      </p:sp>
      <p:sp>
        <p:nvSpPr>
          <p:cNvPr id="30" name="TextBox 29">
            <a:extLst>
              <a:ext uri="{FF2B5EF4-FFF2-40B4-BE49-F238E27FC236}">
                <a16:creationId xmlns:a16="http://schemas.microsoft.com/office/drawing/2014/main" id="{DB657C72-5D49-C8B6-C7C9-DEEE778028C1}"/>
              </a:ext>
            </a:extLst>
          </p:cNvPr>
          <p:cNvSpPr txBox="1"/>
          <p:nvPr/>
        </p:nvSpPr>
        <p:spPr>
          <a:xfrm>
            <a:off x="659465" y="3644245"/>
            <a:ext cx="1843917" cy="461665"/>
          </a:xfrm>
          <a:prstGeom prst="rect">
            <a:avLst/>
          </a:prstGeom>
          <a:noFill/>
        </p:spPr>
        <p:txBody>
          <a:bodyPr wrap="square" rtlCol="0">
            <a:spAutoFit/>
          </a:bodyPr>
          <a:lstStyle/>
          <a:p>
            <a:r>
              <a:rPr lang="en-US" sz="1200" dirty="0">
                <a:latin typeface="Helvetica" pitchFamily="2" charset="0"/>
              </a:rPr>
              <a:t>NASA’s Kennedy Space Center in Florida. </a:t>
            </a:r>
          </a:p>
        </p:txBody>
      </p:sp>
      <p:sp>
        <p:nvSpPr>
          <p:cNvPr id="32" name="TextBox 31">
            <a:extLst>
              <a:ext uri="{FF2B5EF4-FFF2-40B4-BE49-F238E27FC236}">
                <a16:creationId xmlns:a16="http://schemas.microsoft.com/office/drawing/2014/main" id="{676E0B44-5CC2-7C73-EDCE-5A1B9DDA3231}"/>
              </a:ext>
            </a:extLst>
          </p:cNvPr>
          <p:cNvSpPr txBox="1"/>
          <p:nvPr/>
        </p:nvSpPr>
        <p:spPr>
          <a:xfrm>
            <a:off x="6521422" y="3939453"/>
            <a:ext cx="2254132" cy="646331"/>
          </a:xfrm>
          <a:prstGeom prst="rect">
            <a:avLst/>
          </a:prstGeom>
          <a:noFill/>
        </p:spPr>
        <p:txBody>
          <a:bodyPr wrap="square" lIns="91440" tIns="45720" rIns="91440" bIns="45720" rtlCol="0" anchor="t">
            <a:spAutoFit/>
          </a:bodyPr>
          <a:lstStyle/>
          <a:p>
            <a:r>
              <a:rPr lang="en-US" sz="1200" dirty="0">
                <a:latin typeface="Helvetica" pitchFamily="2" charset="0"/>
              </a:rPr>
              <a:t>Initial observations </a:t>
            </a:r>
          </a:p>
          <a:p>
            <a:r>
              <a:rPr lang="en-US" sz="1200" dirty="0">
                <a:latin typeface="Helvetica" pitchFamily="2" charset="0"/>
              </a:rPr>
              <a:t>will showcase Roman’s </a:t>
            </a:r>
          </a:p>
          <a:p>
            <a:r>
              <a:rPr lang="en-US" sz="1200" dirty="0">
                <a:latin typeface="Helvetica" pitchFamily="2" charset="0"/>
              </a:rPr>
              <a:t>key capabilities.</a:t>
            </a:r>
            <a:endParaRPr lang="en-US" sz="1200" dirty="0">
              <a:latin typeface="Helvetica" pitchFamily="2" charset="0"/>
              <a:ea typeface="ＭＳ Ｐゴシック"/>
            </a:endParaRPr>
          </a:p>
        </p:txBody>
      </p:sp>
      <p:sp>
        <p:nvSpPr>
          <p:cNvPr id="38" name="Rounded Rectangle 37">
            <a:extLst>
              <a:ext uri="{FF2B5EF4-FFF2-40B4-BE49-F238E27FC236}">
                <a16:creationId xmlns:a16="http://schemas.microsoft.com/office/drawing/2014/main" id="{2E162ECC-5818-2326-FE48-C7179375487A}"/>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noFill/>
          <a:ln w="101600" cap="flat" cmpd="sng" algn="ctr">
            <a:gradFill flip="none" rotWithShape="1">
              <a:gsLst>
                <a:gs pos="50000">
                  <a:srgbClr val="0E1F33">
                    <a:alpha val="0"/>
                  </a:srgbClr>
                </a:gs>
                <a:gs pos="0">
                  <a:srgbClr val="01357D"/>
                </a:gs>
                <a:gs pos="20000">
                  <a:srgbClr val="01275B"/>
                </a:gs>
                <a:gs pos="100000">
                  <a:srgbClr val="01275B"/>
                </a:gs>
              </a:gsLst>
              <a:lin ang="0" scaled="1"/>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40" name="Right Arrow 39">
            <a:extLst>
              <a:ext uri="{FF2B5EF4-FFF2-40B4-BE49-F238E27FC236}">
                <a16:creationId xmlns:a16="http://schemas.microsoft.com/office/drawing/2014/main" id="{2D21D5DD-95DC-9673-8AD4-FF6FD2CE456A}"/>
              </a:ext>
            </a:extLst>
          </p:cNvPr>
          <p:cNvSpPr/>
          <p:nvPr/>
        </p:nvSpPr>
        <p:spPr bwMode="auto">
          <a:xfrm>
            <a:off x="3012155" y="3931063"/>
            <a:ext cx="400250" cy="198255"/>
          </a:xfrm>
          <a:prstGeom prst="rightArrow">
            <a:avLst/>
          </a:prstGeom>
          <a:solidFill>
            <a:srgbClr val="70CB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41" name="Right Arrow 40">
            <a:extLst>
              <a:ext uri="{FF2B5EF4-FFF2-40B4-BE49-F238E27FC236}">
                <a16:creationId xmlns:a16="http://schemas.microsoft.com/office/drawing/2014/main" id="{2FBFA43D-2E6E-D4D4-26F0-307B81760936}"/>
              </a:ext>
            </a:extLst>
          </p:cNvPr>
          <p:cNvSpPr/>
          <p:nvPr/>
        </p:nvSpPr>
        <p:spPr bwMode="auto">
          <a:xfrm>
            <a:off x="5901129" y="3931063"/>
            <a:ext cx="400250" cy="198255"/>
          </a:xfrm>
          <a:prstGeom prst="rightArrow">
            <a:avLst/>
          </a:prstGeom>
          <a:solidFill>
            <a:srgbClr val="70CB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42" name="Right Arrow 41">
            <a:extLst>
              <a:ext uri="{FF2B5EF4-FFF2-40B4-BE49-F238E27FC236}">
                <a16:creationId xmlns:a16="http://schemas.microsoft.com/office/drawing/2014/main" id="{C01C16EE-57EE-8BFE-CB04-0AFF5DBF5840}"/>
              </a:ext>
            </a:extLst>
          </p:cNvPr>
          <p:cNvSpPr/>
          <p:nvPr/>
        </p:nvSpPr>
        <p:spPr bwMode="auto">
          <a:xfrm>
            <a:off x="8763598" y="3931063"/>
            <a:ext cx="400250" cy="198255"/>
          </a:xfrm>
          <a:prstGeom prst="rightArrow">
            <a:avLst/>
          </a:prstGeom>
          <a:solidFill>
            <a:srgbClr val="70CB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43" name="Picture 42">
            <a:extLst>
              <a:ext uri="{FF2B5EF4-FFF2-40B4-BE49-F238E27FC236}">
                <a16:creationId xmlns:a16="http://schemas.microsoft.com/office/drawing/2014/main" id="{086D4CDE-8A93-FFED-9153-C656029FCCF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184795842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E1F33"/>
        </a:solidFill>
        <a:effectLst/>
      </p:bgPr>
    </p:bg>
    <p:spTree>
      <p:nvGrpSpPr>
        <p:cNvPr id="1" name="">
          <a:extLst>
            <a:ext uri="{FF2B5EF4-FFF2-40B4-BE49-F238E27FC236}">
              <a16:creationId xmlns:a16="http://schemas.microsoft.com/office/drawing/2014/main" id="{8BAA9159-F2CE-5768-7BEE-29DA15127AAD}"/>
            </a:ext>
          </a:extLst>
        </p:cNvPr>
        <p:cNvGrpSpPr/>
        <p:nvPr/>
      </p:nvGrpSpPr>
      <p:grpSpPr>
        <a:xfrm>
          <a:off x="0" y="0"/>
          <a:ext cx="0" cy="0"/>
          <a:chOff x="0" y="0"/>
          <a:chExt cx="0" cy="0"/>
        </a:xfrm>
      </p:grpSpPr>
      <p:sp>
        <p:nvSpPr>
          <p:cNvPr id="20" name="Rounded Rectangle 19">
            <a:extLst>
              <a:ext uri="{FF2B5EF4-FFF2-40B4-BE49-F238E27FC236}">
                <a16:creationId xmlns:a16="http://schemas.microsoft.com/office/drawing/2014/main" id="{6A0A1C45-855C-BBD9-80BA-1E31D8A87914}"/>
              </a:ext>
            </a:extLst>
          </p:cNvPr>
          <p:cNvSpPr/>
          <p:nvPr/>
        </p:nvSpPr>
        <p:spPr bwMode="auto">
          <a:xfrm>
            <a:off x="152400" y="172933"/>
            <a:ext cx="11887200" cy="6492240"/>
          </a:xfrm>
          <a:prstGeom prst="roundRect">
            <a:avLst>
              <a:gd name="adj" fmla="val 3139"/>
            </a:avLst>
          </a:prstGeom>
          <a:gradFill>
            <a:gsLst>
              <a:gs pos="18000">
                <a:srgbClr val="05072C">
                  <a:alpha val="0"/>
                </a:srgbClr>
              </a:gs>
              <a:gs pos="100000">
                <a:srgbClr val="000025"/>
              </a:gs>
            </a:gsLst>
            <a:lin ang="12600000" scaled="0"/>
          </a:gradFill>
          <a:ln w="1016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6" name="Picture 5" descr="Illustration showing four people seated, most in front of laptops, at the center from the waist up. To the left and right are representations of semi-transparent screens in a range of sizes. They show stars, galaxies, and graphed data. The background is dark but has a clear patterning of vertical lines made up of zeros and ones.">
            <a:extLst>
              <a:ext uri="{FF2B5EF4-FFF2-40B4-BE49-F238E27FC236}">
                <a16:creationId xmlns:a16="http://schemas.microsoft.com/office/drawing/2014/main" id="{62C2CA73-B21F-473B-6457-113AD906F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0"/>
            <a:ext cx="12192000" cy="6858000"/>
          </a:xfrm>
          <a:prstGeom prst="rect">
            <a:avLst/>
          </a:prstGeom>
        </p:spPr>
      </p:pic>
      <p:sp>
        <p:nvSpPr>
          <p:cNvPr id="7" name="TextBox 1">
            <a:extLst>
              <a:ext uri="{FF2B5EF4-FFF2-40B4-BE49-F238E27FC236}">
                <a16:creationId xmlns:a16="http://schemas.microsoft.com/office/drawing/2014/main" id="{EFC37541-02A7-317A-BC22-840C86B47E35}"/>
              </a:ext>
            </a:extLst>
          </p:cNvPr>
          <p:cNvSpPr txBox="1"/>
          <p:nvPr/>
        </p:nvSpPr>
        <p:spPr>
          <a:xfrm>
            <a:off x="486121" y="517520"/>
            <a:ext cx="7239000" cy="830997"/>
          </a:xfrm>
          <a:prstGeom prst="rect">
            <a:avLst/>
          </a:prstGeom>
          <a:noFill/>
        </p:spPr>
        <p:txBody>
          <a:bodyPr wrap="square" rtlCol="0">
            <a:spAutoFit/>
          </a:bodyPr>
          <a:lstStyle/>
          <a:p>
            <a:r>
              <a:rPr lang="en-US" sz="4800" b="1">
                <a:latin typeface="Helvetica" pitchFamily="2" charset="0"/>
                <a:ea typeface="Helvetica Neue" panose="02000503000000020004" pitchFamily="2" charset="0"/>
                <a:cs typeface="Helvetica Neue" panose="02000503000000020004" pitchFamily="2" charset="0"/>
              </a:rPr>
              <a:t>How to Get Involved</a:t>
            </a:r>
          </a:p>
        </p:txBody>
      </p:sp>
      <p:sp>
        <p:nvSpPr>
          <p:cNvPr id="14" name="TextBox 1">
            <a:extLst>
              <a:ext uri="{FF2B5EF4-FFF2-40B4-BE49-F238E27FC236}">
                <a16:creationId xmlns:a16="http://schemas.microsoft.com/office/drawing/2014/main" id="{5E55843F-5E65-5BD5-5E94-E13F5F3265EF}"/>
              </a:ext>
            </a:extLst>
          </p:cNvPr>
          <p:cNvSpPr txBox="1"/>
          <p:nvPr/>
        </p:nvSpPr>
        <p:spPr>
          <a:xfrm>
            <a:off x="564023" y="1449342"/>
            <a:ext cx="5729487" cy="467629"/>
          </a:xfrm>
          <a:prstGeom prst="rect">
            <a:avLst/>
          </a:prstGeom>
          <a:noFill/>
        </p:spPr>
        <p:txBody>
          <a:bodyPr wrap="square" rtlCol="0">
            <a:spAutoFit/>
          </a:bodyPr>
          <a:lstStyle/>
          <a:p>
            <a:pPr>
              <a:lnSpc>
                <a:spcPct val="150000"/>
              </a:lnSpc>
            </a:pPr>
            <a:r>
              <a:rPr lang="en-US" sz="1800" dirty="0">
                <a:latin typeface="Helvetica" pitchFamily="2" charset="0"/>
                <a:ea typeface="Helvetica Neue" panose="02000503000000020004" pitchFamily="2" charset="0"/>
                <a:cs typeface="Helvetica Neue" panose="02000503000000020004" pitchFamily="2" charset="0"/>
              </a:rPr>
              <a:t>Be part of the Roman story</a:t>
            </a:r>
          </a:p>
        </p:txBody>
      </p:sp>
      <p:sp>
        <p:nvSpPr>
          <p:cNvPr id="11" name="Rounded Rectangle 10">
            <a:extLst>
              <a:ext uri="{FF2B5EF4-FFF2-40B4-BE49-F238E27FC236}">
                <a16:creationId xmlns:a16="http://schemas.microsoft.com/office/drawing/2014/main" id="{4909544D-2DEC-A370-A185-68DB9E429472}"/>
              </a:ext>
            </a:extLst>
          </p:cNvPr>
          <p:cNvSpPr/>
          <p:nvPr/>
        </p:nvSpPr>
        <p:spPr bwMode="auto">
          <a:xfrm>
            <a:off x="152400" y="182880"/>
            <a:ext cx="11887200" cy="6492240"/>
          </a:xfrm>
          <a:prstGeom prst="roundRect">
            <a:avLst>
              <a:gd name="adj" fmla="val 3139"/>
            </a:avLst>
          </a:prstGeom>
          <a:noFill/>
          <a:ln w="101600" cap="flat" cmpd="sng" algn="ctr">
            <a:gradFill flip="none" rotWithShape="1">
              <a:gsLst>
                <a:gs pos="50000">
                  <a:srgbClr val="0E1F33">
                    <a:alpha val="0"/>
                  </a:srgbClr>
                </a:gs>
                <a:gs pos="0">
                  <a:srgbClr val="01357D"/>
                </a:gs>
                <a:gs pos="20000">
                  <a:srgbClr val="01275B"/>
                </a:gs>
                <a:gs pos="100000">
                  <a:srgbClr val="01275B"/>
                </a:gs>
              </a:gsLst>
              <a:lin ang="0" scaled="1"/>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18" name="TextBox 1">
            <a:extLst>
              <a:ext uri="{FF2B5EF4-FFF2-40B4-BE49-F238E27FC236}">
                <a16:creationId xmlns:a16="http://schemas.microsoft.com/office/drawing/2014/main" id="{C1D4661E-B633-7FAA-87A6-0F1F11C040E6}"/>
              </a:ext>
            </a:extLst>
          </p:cNvPr>
          <p:cNvSpPr txBox="1"/>
          <p:nvPr/>
        </p:nvSpPr>
        <p:spPr>
          <a:xfrm>
            <a:off x="8943401" y="871463"/>
            <a:ext cx="2404124" cy="954107"/>
          </a:xfrm>
          <a:prstGeom prst="rect">
            <a:avLst/>
          </a:prstGeom>
          <a:noFill/>
        </p:spPr>
        <p:txBody>
          <a:bodyPr wrap="square" rtlCol="0">
            <a:spAutoFit/>
          </a:bodyPr>
          <a:lstStyle/>
          <a:p>
            <a:r>
              <a:rPr lang="en-US" sz="1600" b="1">
                <a:latin typeface="Helvetica" pitchFamily="2" charset="0"/>
                <a:ea typeface="Helvetica Neue" panose="02000503000000020004" pitchFamily="2" charset="0"/>
                <a:cs typeface="Helvetica Neue" panose="02000503000000020004" pitchFamily="2" charset="0"/>
              </a:rPr>
              <a:t>Launch Resources</a:t>
            </a:r>
          </a:p>
          <a:p>
            <a:endParaRPr lang="en-US" sz="1600" b="1">
              <a:latin typeface="Helvetica" pitchFamily="2" charset="0"/>
              <a:ea typeface="Helvetica Neue" panose="02000503000000020004" pitchFamily="2" charset="0"/>
              <a:cs typeface="Helvetica Neue" panose="02000503000000020004" pitchFamily="2" charset="0"/>
            </a:endParaRPr>
          </a:p>
          <a:p>
            <a:r>
              <a:rPr lang="en-US" sz="1200">
                <a:latin typeface="Helvetica" pitchFamily="2" charset="0"/>
                <a:ea typeface="Helvetica Neue" panose="02000503000000020004" pitchFamily="2" charset="0"/>
                <a:cs typeface="Helvetica Neue" panose="02000503000000020004" pitchFamily="2" charset="0"/>
              </a:rPr>
              <a:t>Share Roman’s story and science with your community</a:t>
            </a:r>
          </a:p>
        </p:txBody>
      </p:sp>
      <p:pic>
        <p:nvPicPr>
          <p:cNvPr id="19" name="Picture 18">
            <a:extLst>
              <a:ext uri="{FF2B5EF4-FFF2-40B4-BE49-F238E27FC236}">
                <a16:creationId xmlns:a16="http://schemas.microsoft.com/office/drawing/2014/main" id="{547A5989-F757-35F2-7B58-1F02C7486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pic>
        <p:nvPicPr>
          <p:cNvPr id="4" name="Picture 3">
            <a:extLst>
              <a:ext uri="{FF2B5EF4-FFF2-40B4-BE49-F238E27FC236}">
                <a16:creationId xmlns:a16="http://schemas.microsoft.com/office/drawing/2014/main" id="{D27AFCD6-F101-CF06-2A02-AF867671B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2759" y="2608821"/>
            <a:ext cx="1398023" cy="1398023"/>
          </a:xfrm>
          <a:prstGeom prst="rect">
            <a:avLst/>
          </a:prstGeom>
        </p:spPr>
      </p:pic>
      <p:sp>
        <p:nvSpPr>
          <p:cNvPr id="8" name="TextBox 1">
            <a:extLst>
              <a:ext uri="{FF2B5EF4-FFF2-40B4-BE49-F238E27FC236}">
                <a16:creationId xmlns:a16="http://schemas.microsoft.com/office/drawing/2014/main" id="{397D92A1-6433-93D2-6AC8-910AA86F38E7}"/>
              </a:ext>
            </a:extLst>
          </p:cNvPr>
          <p:cNvSpPr txBox="1"/>
          <p:nvPr/>
        </p:nvSpPr>
        <p:spPr>
          <a:xfrm>
            <a:off x="8943401" y="2676890"/>
            <a:ext cx="2497612" cy="1261884"/>
          </a:xfrm>
          <a:prstGeom prst="rect">
            <a:avLst/>
          </a:prstGeom>
          <a:noFill/>
        </p:spPr>
        <p:txBody>
          <a:bodyPr wrap="square" rtlCol="0">
            <a:spAutoFit/>
          </a:bodyPr>
          <a:lstStyle/>
          <a:p>
            <a:r>
              <a:rPr lang="en-US" sz="1400" b="1">
                <a:latin typeface="Helvetica" pitchFamily="2" charset="0"/>
                <a:ea typeface="Helvetica Neue" panose="02000503000000020004" pitchFamily="2" charset="0"/>
                <a:cs typeface="Helvetica Neue" panose="02000503000000020004" pitchFamily="2" charset="0"/>
              </a:rPr>
              <a:t>Roman Community Events</a:t>
            </a:r>
          </a:p>
          <a:p>
            <a:endParaRPr lang="en-US" sz="1400" b="1">
              <a:latin typeface="Helvetica" pitchFamily="2" charset="0"/>
              <a:ea typeface="Helvetica Neue" panose="02000503000000020004" pitchFamily="2" charset="0"/>
              <a:cs typeface="Helvetica Neue" panose="02000503000000020004" pitchFamily="2" charset="0"/>
            </a:endParaRPr>
          </a:p>
          <a:p>
            <a:r>
              <a:rPr lang="en-US" sz="1200"/>
              <a:t>Get involved and learn about the Roman Space Telescope to host your own Roman-themed event for launch and first images!</a:t>
            </a:r>
            <a:endParaRPr lang="en-US" sz="1200">
              <a:latin typeface="Helvetica" pitchFamily="2" charset="0"/>
              <a:ea typeface="Helvetica Neue" panose="02000503000000020004" pitchFamily="2" charset="0"/>
              <a:cs typeface="Helvetica Neue" panose="02000503000000020004" pitchFamily="2" charset="0"/>
            </a:endParaRPr>
          </a:p>
        </p:txBody>
      </p:sp>
      <p:pic>
        <p:nvPicPr>
          <p:cNvPr id="12" name="Picture 11">
            <a:extLst>
              <a:ext uri="{FF2B5EF4-FFF2-40B4-BE49-F238E27FC236}">
                <a16:creationId xmlns:a16="http://schemas.microsoft.com/office/drawing/2014/main" id="{1A241CCA-CB8D-2ACF-1644-78F5F1E72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2759" y="683961"/>
            <a:ext cx="1388077" cy="1388077"/>
          </a:xfrm>
          <a:prstGeom prst="rect">
            <a:avLst/>
          </a:prstGeom>
        </p:spPr>
      </p:pic>
    </p:spTree>
    <p:extLst>
      <p:ext uri="{BB962C8B-B14F-4D97-AF65-F5344CB8AC3E}">
        <p14:creationId xmlns:p14="http://schemas.microsoft.com/office/powerpoint/2010/main" val="43662072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E1F33"/>
        </a:solidFill>
        <a:effectLst/>
      </p:bgPr>
    </p:bg>
    <p:spTree>
      <p:nvGrpSpPr>
        <p:cNvPr id="1" name="">
          <a:extLst>
            <a:ext uri="{FF2B5EF4-FFF2-40B4-BE49-F238E27FC236}">
              <a16:creationId xmlns:a16="http://schemas.microsoft.com/office/drawing/2014/main" id="{D51FC6C0-817F-A89F-6504-CB9F2F1DDE84}"/>
            </a:ext>
          </a:extLst>
        </p:cNvPr>
        <p:cNvGrpSpPr/>
        <p:nvPr/>
      </p:nvGrpSpPr>
      <p:grpSpPr>
        <a:xfrm>
          <a:off x="0" y="0"/>
          <a:ext cx="0" cy="0"/>
          <a:chOff x="0" y="0"/>
          <a:chExt cx="0" cy="0"/>
        </a:xfrm>
      </p:grpSpPr>
      <p:sp>
        <p:nvSpPr>
          <p:cNvPr id="9" name="Rounded Rectangle 8">
            <a:extLst>
              <a:ext uri="{FF2B5EF4-FFF2-40B4-BE49-F238E27FC236}">
                <a16:creationId xmlns:a16="http://schemas.microsoft.com/office/drawing/2014/main" id="{3A6D3297-2EA6-3F02-CA9E-3B968157DF76}"/>
              </a:ext>
            </a:extLst>
          </p:cNvPr>
          <p:cNvSpPr/>
          <p:nvPr/>
        </p:nvSpPr>
        <p:spPr bwMode="auto">
          <a:xfrm>
            <a:off x="152400" y="172933"/>
            <a:ext cx="11887200" cy="6492240"/>
          </a:xfrm>
          <a:prstGeom prst="roundRect">
            <a:avLst>
              <a:gd name="adj" fmla="val 3139"/>
            </a:avLst>
          </a:prstGeom>
          <a:gradFill>
            <a:gsLst>
              <a:gs pos="18000">
                <a:srgbClr val="05072C">
                  <a:alpha val="0"/>
                </a:srgbClr>
              </a:gs>
              <a:gs pos="100000">
                <a:srgbClr val="000025"/>
              </a:gs>
            </a:gsLst>
            <a:lin ang="12600000" scaled="0"/>
          </a:gradFill>
          <a:ln w="1016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8" name="Picture 7">
            <a:extLst>
              <a:ext uri="{FF2B5EF4-FFF2-40B4-BE49-F238E27FC236}">
                <a16:creationId xmlns:a16="http://schemas.microsoft.com/office/drawing/2014/main" id="{705DE053-3B2F-0C5F-C9CD-1A9E0DF3AE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50" y="0"/>
            <a:ext cx="11191913" cy="6858000"/>
          </a:xfrm>
          <a:prstGeom prst="rect">
            <a:avLst/>
          </a:prstGeom>
        </p:spPr>
      </p:pic>
      <p:sp>
        <p:nvSpPr>
          <p:cNvPr id="2" name="TextBox 1">
            <a:extLst>
              <a:ext uri="{FF2B5EF4-FFF2-40B4-BE49-F238E27FC236}">
                <a16:creationId xmlns:a16="http://schemas.microsoft.com/office/drawing/2014/main" id="{0EEC6319-BF95-87D4-9245-9EEE555A3EE0}"/>
              </a:ext>
            </a:extLst>
          </p:cNvPr>
          <p:cNvSpPr txBox="1"/>
          <p:nvPr/>
        </p:nvSpPr>
        <p:spPr>
          <a:xfrm>
            <a:off x="457200" y="3657600"/>
            <a:ext cx="12344400" cy="1218347"/>
          </a:xfrm>
          <a:prstGeom prst="rect">
            <a:avLst/>
          </a:prstGeom>
          <a:noFill/>
        </p:spPr>
        <p:txBody>
          <a:bodyPr wrap="square" rtlCol="0">
            <a:spAutoFit/>
          </a:bodyPr>
          <a:lstStyle/>
          <a:p>
            <a:pPr>
              <a:lnSpc>
                <a:spcPct val="150000"/>
              </a:lnSpc>
            </a:pPr>
            <a:r>
              <a:rPr lang="en-US" sz="5400" b="1" kern="4000">
                <a:latin typeface="Helvetica" pitchFamily="2" charset="0"/>
                <a:ea typeface="Helvetica Neue" panose="02000503000000020004" pitchFamily="2" charset="0"/>
                <a:cs typeface="Helvetica Neue" panose="02000503000000020004" pitchFamily="2" charset="0"/>
              </a:rPr>
              <a:t>Questions?</a:t>
            </a:r>
          </a:p>
        </p:txBody>
      </p:sp>
      <p:sp>
        <p:nvSpPr>
          <p:cNvPr id="4" name="Rounded Rectangle 3">
            <a:extLst>
              <a:ext uri="{FF2B5EF4-FFF2-40B4-BE49-F238E27FC236}">
                <a16:creationId xmlns:a16="http://schemas.microsoft.com/office/drawing/2014/main" id="{402F6F03-1CBA-64EF-09B3-955B7D206ADB}"/>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noFill/>
          <a:ln w="101600" cap="flat" cmpd="sng" algn="ctr">
            <a:gradFill flip="none" rotWithShape="1">
              <a:gsLst>
                <a:gs pos="50000">
                  <a:srgbClr val="0E1F33">
                    <a:alpha val="0"/>
                  </a:srgbClr>
                </a:gs>
                <a:gs pos="0">
                  <a:srgbClr val="01357D"/>
                </a:gs>
                <a:gs pos="20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7" name="Picture 6">
            <a:extLst>
              <a:ext uri="{FF2B5EF4-FFF2-40B4-BE49-F238E27FC236}">
                <a16:creationId xmlns:a16="http://schemas.microsoft.com/office/drawing/2014/main" id="{AB4770FA-8FAC-C708-B2CC-E8E8D62F362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385756639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E1F33"/>
        </a:solidFill>
        <a:effectLst/>
      </p:bgPr>
    </p:bg>
    <p:spTree>
      <p:nvGrpSpPr>
        <p:cNvPr id="1" name="">
          <a:extLst>
            <a:ext uri="{FF2B5EF4-FFF2-40B4-BE49-F238E27FC236}">
              <a16:creationId xmlns:a16="http://schemas.microsoft.com/office/drawing/2014/main" id="{B0F8FF04-C9E0-2DDF-31FC-5824C5C1C6EB}"/>
            </a:ext>
          </a:extLst>
        </p:cNvPr>
        <p:cNvGrpSpPr/>
        <p:nvPr/>
      </p:nvGrpSpPr>
      <p:grpSpPr>
        <a:xfrm>
          <a:off x="0" y="0"/>
          <a:ext cx="0" cy="0"/>
          <a:chOff x="0" y="0"/>
          <a:chExt cx="0" cy="0"/>
        </a:xfrm>
      </p:grpSpPr>
      <p:sp>
        <p:nvSpPr>
          <p:cNvPr id="10" name="Rounded Rectangle 9">
            <a:extLst>
              <a:ext uri="{FF2B5EF4-FFF2-40B4-BE49-F238E27FC236}">
                <a16:creationId xmlns:a16="http://schemas.microsoft.com/office/drawing/2014/main" id="{860F04D5-48E1-6147-CFBD-D29FB7B06A0A}"/>
              </a:ext>
            </a:extLst>
          </p:cNvPr>
          <p:cNvSpPr/>
          <p:nvPr/>
        </p:nvSpPr>
        <p:spPr bwMode="auto">
          <a:xfrm>
            <a:off x="152400" y="172933"/>
            <a:ext cx="11887200" cy="6492240"/>
          </a:xfrm>
          <a:prstGeom prst="roundRect">
            <a:avLst>
              <a:gd name="adj" fmla="val 3139"/>
            </a:avLst>
          </a:prstGeom>
          <a:gradFill>
            <a:gsLst>
              <a:gs pos="18000">
                <a:srgbClr val="05072C">
                  <a:alpha val="0"/>
                </a:srgbClr>
              </a:gs>
              <a:gs pos="100000">
                <a:srgbClr val="000025"/>
              </a:gs>
            </a:gsLst>
            <a:lin ang="12600000" scaled="0"/>
          </a:gradFill>
          <a:ln w="1016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8" name="Picture 7">
            <a:extLst>
              <a:ext uri="{FF2B5EF4-FFF2-40B4-BE49-F238E27FC236}">
                <a16:creationId xmlns:a16="http://schemas.microsoft.com/office/drawing/2014/main" id="{C30EBCCB-EED1-7032-A974-B33BBE3EA8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50" y="0"/>
            <a:ext cx="11191913" cy="6858000"/>
          </a:xfrm>
          <a:prstGeom prst="rect">
            <a:avLst/>
          </a:prstGeom>
        </p:spPr>
      </p:pic>
      <p:sp>
        <p:nvSpPr>
          <p:cNvPr id="2" name="TextBox 1">
            <a:extLst>
              <a:ext uri="{FF2B5EF4-FFF2-40B4-BE49-F238E27FC236}">
                <a16:creationId xmlns:a16="http://schemas.microsoft.com/office/drawing/2014/main" id="{814D8CEA-5430-5277-1564-75403577DC95}"/>
              </a:ext>
            </a:extLst>
          </p:cNvPr>
          <p:cNvSpPr txBox="1"/>
          <p:nvPr/>
        </p:nvSpPr>
        <p:spPr>
          <a:xfrm>
            <a:off x="457200" y="3657600"/>
            <a:ext cx="12344400" cy="1218347"/>
          </a:xfrm>
          <a:prstGeom prst="rect">
            <a:avLst/>
          </a:prstGeom>
          <a:noFill/>
        </p:spPr>
        <p:txBody>
          <a:bodyPr wrap="square" rtlCol="0">
            <a:spAutoFit/>
          </a:bodyPr>
          <a:lstStyle/>
          <a:p>
            <a:pPr>
              <a:lnSpc>
                <a:spcPct val="150000"/>
              </a:lnSpc>
            </a:pPr>
            <a:r>
              <a:rPr lang="en-US" sz="5400" b="1" kern="4000">
                <a:latin typeface="Helvetica" pitchFamily="2" charset="0"/>
                <a:ea typeface="Helvetica Neue" panose="02000503000000020004" pitchFamily="2" charset="0"/>
                <a:cs typeface="Helvetica Neue" panose="02000503000000020004" pitchFamily="2" charset="0"/>
              </a:rPr>
              <a:t>FAQ </a:t>
            </a:r>
          </a:p>
        </p:txBody>
      </p:sp>
      <p:sp>
        <p:nvSpPr>
          <p:cNvPr id="6" name="Rounded Rectangle 5">
            <a:extLst>
              <a:ext uri="{FF2B5EF4-FFF2-40B4-BE49-F238E27FC236}">
                <a16:creationId xmlns:a16="http://schemas.microsoft.com/office/drawing/2014/main" id="{A6A31181-C81B-EBAA-544B-9CD2942C5ED5}"/>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noFill/>
          <a:ln w="101600" cap="flat" cmpd="sng" algn="ctr">
            <a:gradFill flip="none" rotWithShape="1">
              <a:gsLst>
                <a:gs pos="50000">
                  <a:srgbClr val="0E1F33">
                    <a:alpha val="0"/>
                  </a:srgbClr>
                </a:gs>
                <a:gs pos="0">
                  <a:srgbClr val="01357D"/>
                </a:gs>
                <a:gs pos="20000">
                  <a:srgbClr val="01275B"/>
                </a:gs>
                <a:gs pos="100000">
                  <a:srgbClr val="01275B"/>
                </a:gs>
              </a:gsLst>
              <a:lin ang="69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9" name="Picture 8">
            <a:extLst>
              <a:ext uri="{FF2B5EF4-FFF2-40B4-BE49-F238E27FC236}">
                <a16:creationId xmlns:a16="http://schemas.microsoft.com/office/drawing/2014/main" id="{7B863BB4-FF53-07B5-B741-E897B213137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259750007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906F8E1-1744-D249-0515-4C74683EC047}"/>
            </a:ext>
          </a:extLst>
        </p:cNvPr>
        <p:cNvGrpSpPr/>
        <p:nvPr/>
      </p:nvGrpSpPr>
      <p:grpSpPr>
        <a:xfrm>
          <a:off x="0" y="0"/>
          <a:ext cx="0" cy="0"/>
          <a:chOff x="0" y="0"/>
          <a:chExt cx="0" cy="0"/>
        </a:xfrm>
      </p:grpSpPr>
      <p:sp>
        <p:nvSpPr>
          <p:cNvPr id="17" name="Rounded Rectangle 16">
            <a:extLst>
              <a:ext uri="{FF2B5EF4-FFF2-40B4-BE49-F238E27FC236}">
                <a16:creationId xmlns:a16="http://schemas.microsoft.com/office/drawing/2014/main" id="{B7745323-EBF9-F4EF-EA04-3102462AB1D2}"/>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100000">
                <a:srgbClr val="0E1F33">
                  <a:alpha val="39133"/>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4" name="Picture 3">
            <a:extLst>
              <a:ext uri="{FF2B5EF4-FFF2-40B4-BE49-F238E27FC236}">
                <a16:creationId xmlns:a16="http://schemas.microsoft.com/office/drawing/2014/main" id="{B1CB3700-A25B-7470-74FD-21C8D7949C52}"/>
              </a:ext>
              <a:ext uri="{C183D7F6-B498-43B3-948B-1728B52AA6E4}">
                <adec:decorative xmlns:adec="http://schemas.microsoft.com/office/drawing/2017/decorative" val="1"/>
              </a:ext>
            </a:extLst>
          </p:cNvPr>
          <p:cNvPicPr>
            <a:picLocks noChangeAspect="1"/>
          </p:cNvPicPr>
          <p:nvPr/>
        </p:nvPicPr>
        <p:blipFill>
          <a:blip r:embed="rId4">
            <a:alphaModFix amt="67000"/>
            <a:extLst>
              <a:ext uri="{28A0092B-C50C-407E-A947-70E740481C1C}">
                <a14:useLocalDpi xmlns:a14="http://schemas.microsoft.com/office/drawing/2010/main" val="0"/>
              </a:ext>
            </a:extLst>
          </a:blip>
          <a:stretch>
            <a:fillRect/>
          </a:stretch>
        </p:blipFill>
        <p:spPr>
          <a:xfrm>
            <a:off x="791617" y="-182880"/>
            <a:ext cx="11191913" cy="6858000"/>
          </a:xfrm>
          <a:prstGeom prst="rect">
            <a:avLst/>
          </a:prstGeom>
        </p:spPr>
      </p:pic>
      <p:sp>
        <p:nvSpPr>
          <p:cNvPr id="10" name="TextBox 1">
            <a:extLst>
              <a:ext uri="{FF2B5EF4-FFF2-40B4-BE49-F238E27FC236}">
                <a16:creationId xmlns:a16="http://schemas.microsoft.com/office/drawing/2014/main" id="{8F33B06A-3BF6-DB02-CF5D-D8FAE56A8FAA}"/>
              </a:ext>
            </a:extLst>
          </p:cNvPr>
          <p:cNvSpPr txBox="1"/>
          <p:nvPr/>
        </p:nvSpPr>
        <p:spPr>
          <a:xfrm>
            <a:off x="378123" y="248021"/>
            <a:ext cx="8610600" cy="1093248"/>
          </a:xfrm>
          <a:prstGeom prst="rect">
            <a:avLst/>
          </a:prstGeom>
          <a:noFill/>
        </p:spPr>
        <p:txBody>
          <a:bodyPr wrap="square" rtlCol="0">
            <a:spAutoFit/>
          </a:bodyPr>
          <a:lstStyle/>
          <a:p>
            <a:pPr>
              <a:lnSpc>
                <a:spcPct val="150000"/>
              </a:lnSpc>
            </a:pPr>
            <a:r>
              <a:rPr lang="en-US" sz="4800" b="1">
                <a:latin typeface="Helvetica" pitchFamily="2" charset="0"/>
                <a:ea typeface="Helvetica Neue" panose="02000503000000020004" pitchFamily="2" charset="0"/>
                <a:cs typeface="Helvetica Neue" panose="02000503000000020004" pitchFamily="2" charset="0"/>
              </a:rPr>
              <a:t>Roman’s Scientific Scope</a:t>
            </a:r>
          </a:p>
        </p:txBody>
      </p:sp>
      <p:sp>
        <p:nvSpPr>
          <p:cNvPr id="2" name="TextBox 1">
            <a:extLst>
              <a:ext uri="{FF2B5EF4-FFF2-40B4-BE49-F238E27FC236}">
                <a16:creationId xmlns:a16="http://schemas.microsoft.com/office/drawing/2014/main" id="{CB878600-A561-07D6-B1F5-6487C7EB20EB}"/>
              </a:ext>
            </a:extLst>
          </p:cNvPr>
          <p:cNvSpPr txBox="1"/>
          <p:nvPr/>
        </p:nvSpPr>
        <p:spPr>
          <a:xfrm>
            <a:off x="439836" y="1245241"/>
            <a:ext cx="4688813" cy="509307"/>
          </a:xfrm>
          <a:prstGeom prst="rect">
            <a:avLst/>
          </a:prstGeom>
          <a:noFill/>
        </p:spPr>
        <p:txBody>
          <a:bodyPr wrap="square" rtlCol="0">
            <a:spAutoFit/>
          </a:bodyPr>
          <a:lstStyle/>
          <a:p>
            <a:pPr>
              <a:lnSpc>
                <a:spcPct val="150000"/>
              </a:lnSpc>
            </a:pPr>
            <a:r>
              <a:rPr lang="en-US" sz="2000">
                <a:latin typeface="Helvetica" pitchFamily="2" charset="0"/>
                <a:ea typeface="Helvetica Neue" panose="02000503000000020004" pitchFamily="2" charset="0"/>
                <a:cs typeface="Helvetica Neue" panose="02000503000000020004" pitchFamily="2" charset="0"/>
              </a:rPr>
              <a:t>The questions driving Roman</a:t>
            </a:r>
          </a:p>
        </p:txBody>
      </p:sp>
      <p:sp>
        <p:nvSpPr>
          <p:cNvPr id="29" name="Rounded Rectangle 28">
            <a:extLst>
              <a:ext uri="{FF2B5EF4-FFF2-40B4-BE49-F238E27FC236}">
                <a16:creationId xmlns:a16="http://schemas.microsoft.com/office/drawing/2014/main" id="{4CC48708-D0BB-889B-BAB9-AF21D2E09D29}"/>
              </a:ext>
              <a:ext uri="{C183D7F6-B498-43B3-948B-1728B52AA6E4}">
                <adec:decorative xmlns:adec="http://schemas.microsoft.com/office/drawing/2017/decorative" val="1"/>
              </a:ext>
            </a:extLst>
          </p:cNvPr>
          <p:cNvSpPr/>
          <p:nvPr/>
        </p:nvSpPr>
        <p:spPr bwMode="auto">
          <a:xfrm>
            <a:off x="8211628" y="2819400"/>
            <a:ext cx="3554784" cy="3701504"/>
          </a:xfrm>
          <a:prstGeom prst="roundRect">
            <a:avLst>
              <a:gd name="adj" fmla="val 5740"/>
            </a:avLst>
          </a:prstGeom>
          <a:gradFill>
            <a:gsLst>
              <a:gs pos="99000">
                <a:srgbClr val="0E1F33">
                  <a:alpha val="0"/>
                </a:srgbClr>
              </a:gs>
              <a:gs pos="0">
                <a:srgbClr val="0E1F33"/>
              </a:gs>
            </a:gsLst>
            <a:lin ang="8400000" scaled="0"/>
          </a:gradFill>
          <a:ln w="9525" cap="flat" cmpd="sng" algn="ctr">
            <a:gradFill>
              <a:gsLst>
                <a:gs pos="0">
                  <a:srgbClr val="548DD1"/>
                </a:gs>
                <a:gs pos="100000">
                  <a:srgbClr val="000025">
                    <a:alpha val="0"/>
                  </a:srgbClr>
                </a:gs>
              </a:gsLst>
              <a:lin ang="6000000" scaled="0"/>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30" name="TextBox 1">
            <a:extLst>
              <a:ext uri="{FF2B5EF4-FFF2-40B4-BE49-F238E27FC236}">
                <a16:creationId xmlns:a16="http://schemas.microsoft.com/office/drawing/2014/main" id="{5ADDC1B8-46AA-E718-C9FB-A08AE41A3BB1}"/>
              </a:ext>
            </a:extLst>
          </p:cNvPr>
          <p:cNvSpPr txBox="1"/>
          <p:nvPr/>
        </p:nvSpPr>
        <p:spPr>
          <a:xfrm>
            <a:off x="8297380" y="4112052"/>
            <a:ext cx="3383280" cy="1533946"/>
          </a:xfrm>
          <a:prstGeom prst="rect">
            <a:avLst/>
          </a:prstGeom>
          <a:noFill/>
        </p:spPr>
        <p:txBody>
          <a:bodyPr wrap="square" rtlCol="0">
            <a:spAutoFit/>
          </a:bodyPr>
          <a:lstStyle/>
          <a:p>
            <a:pPr algn="ctr">
              <a:lnSpc>
                <a:spcPct val="150000"/>
              </a:lnSpc>
            </a:pPr>
            <a:r>
              <a:rPr lang="en-US" sz="1600" b="1" dirty="0">
                <a:latin typeface="Helvetica" pitchFamily="2" charset="0"/>
                <a:ea typeface="Helvetica Neue" panose="02000503000000020004" pitchFamily="2" charset="0"/>
                <a:cs typeface="Helvetica Neue" panose="02000503000000020004" pitchFamily="2" charset="0"/>
              </a:rPr>
              <a:t>What are planets beyond </a:t>
            </a:r>
          </a:p>
          <a:p>
            <a:pPr algn="ctr">
              <a:lnSpc>
                <a:spcPct val="150000"/>
              </a:lnSpc>
            </a:pPr>
            <a:r>
              <a:rPr lang="en-US" sz="1600" b="1" dirty="0">
                <a:latin typeface="Helvetica" pitchFamily="2" charset="0"/>
                <a:ea typeface="Helvetica Neue" panose="02000503000000020004" pitchFamily="2" charset="0"/>
                <a:cs typeface="Helvetica Neue" panose="02000503000000020004" pitchFamily="2" charset="0"/>
              </a:rPr>
              <a:t>our solar system like? </a:t>
            </a:r>
          </a:p>
          <a:p>
            <a:pPr algn="ctr">
              <a:lnSpc>
                <a:spcPct val="150000"/>
              </a:lnSpc>
            </a:pPr>
            <a:endParaRPr lang="en-US" sz="1600" dirty="0">
              <a:latin typeface="Helvetica" pitchFamily="2" charset="0"/>
              <a:ea typeface="Helvetica Neue" panose="02000503000000020004" pitchFamily="2" charset="0"/>
              <a:cs typeface="Helvetica Neue" panose="02000503000000020004" pitchFamily="2" charset="0"/>
            </a:endParaRPr>
          </a:p>
          <a:p>
            <a:pPr algn="ctr">
              <a:lnSpc>
                <a:spcPct val="150000"/>
              </a:lnSpc>
            </a:pPr>
            <a:r>
              <a:rPr lang="en-US" sz="1600" i="1" dirty="0">
                <a:latin typeface="Helvetica" pitchFamily="2" charset="0"/>
                <a:ea typeface="Helvetica Neue" panose="02000503000000020004" pitchFamily="2" charset="0"/>
                <a:cs typeface="Helvetica Neue" panose="02000503000000020004" pitchFamily="2" charset="0"/>
              </a:rPr>
              <a:t>Are we alone?</a:t>
            </a:r>
          </a:p>
        </p:txBody>
      </p:sp>
      <p:pic>
        <p:nvPicPr>
          <p:cNvPr id="31" name="Picture 30">
            <a:extLst>
              <a:ext uri="{FF2B5EF4-FFF2-40B4-BE49-F238E27FC236}">
                <a16:creationId xmlns:a16="http://schemas.microsoft.com/office/drawing/2014/main" id="{551A7AC7-AB3C-6535-C22C-532A2576EA9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4347" y="2216175"/>
            <a:ext cx="2189346" cy="1511548"/>
          </a:xfrm>
          <a:prstGeom prst="rect">
            <a:avLst/>
          </a:prstGeom>
        </p:spPr>
      </p:pic>
      <p:pic>
        <p:nvPicPr>
          <p:cNvPr id="24" name="Picture 23">
            <a:extLst>
              <a:ext uri="{FF2B5EF4-FFF2-40B4-BE49-F238E27FC236}">
                <a16:creationId xmlns:a16="http://schemas.microsoft.com/office/drawing/2014/main" id="{BC510321-FD07-53DC-14F4-3309129CDE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
        <p:nvSpPr>
          <p:cNvPr id="32" name="Rounded Rectangle 31">
            <a:extLst>
              <a:ext uri="{FF2B5EF4-FFF2-40B4-BE49-F238E27FC236}">
                <a16:creationId xmlns:a16="http://schemas.microsoft.com/office/drawing/2014/main" id="{B0917C82-D757-575F-EC81-05C22C334A9E}"/>
              </a:ext>
              <a:ext uri="{C183D7F6-B498-43B3-948B-1728B52AA6E4}">
                <adec:decorative xmlns:adec="http://schemas.microsoft.com/office/drawing/2017/decorative" val="1"/>
              </a:ext>
            </a:extLst>
          </p:cNvPr>
          <p:cNvSpPr/>
          <p:nvPr/>
        </p:nvSpPr>
        <p:spPr bwMode="auto">
          <a:xfrm>
            <a:off x="4327073" y="2819400"/>
            <a:ext cx="3554784" cy="3701504"/>
          </a:xfrm>
          <a:prstGeom prst="roundRect">
            <a:avLst>
              <a:gd name="adj" fmla="val 5740"/>
            </a:avLst>
          </a:prstGeom>
          <a:gradFill>
            <a:gsLst>
              <a:gs pos="99000">
                <a:srgbClr val="0E1F33">
                  <a:alpha val="0"/>
                </a:srgbClr>
              </a:gs>
              <a:gs pos="0">
                <a:srgbClr val="0E1F33"/>
              </a:gs>
            </a:gsLst>
            <a:lin ang="8400000" scaled="0"/>
          </a:gradFill>
          <a:ln w="9525" cap="flat" cmpd="sng" algn="ctr">
            <a:gradFill>
              <a:gsLst>
                <a:gs pos="0">
                  <a:srgbClr val="548DD1"/>
                </a:gs>
                <a:gs pos="100000">
                  <a:srgbClr val="000025">
                    <a:alpha val="0"/>
                  </a:srgbClr>
                </a:gs>
              </a:gsLst>
              <a:lin ang="6000000" scaled="0"/>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7" name="TextBox 1">
            <a:extLst>
              <a:ext uri="{FF2B5EF4-FFF2-40B4-BE49-F238E27FC236}">
                <a16:creationId xmlns:a16="http://schemas.microsoft.com/office/drawing/2014/main" id="{BBB916B8-E876-9268-2F12-7CC950320AB2}"/>
              </a:ext>
            </a:extLst>
          </p:cNvPr>
          <p:cNvSpPr txBox="1"/>
          <p:nvPr/>
        </p:nvSpPr>
        <p:spPr>
          <a:xfrm>
            <a:off x="4627274" y="4112052"/>
            <a:ext cx="2954383" cy="1903278"/>
          </a:xfrm>
          <a:prstGeom prst="rect">
            <a:avLst/>
          </a:prstGeom>
          <a:noFill/>
        </p:spPr>
        <p:txBody>
          <a:bodyPr wrap="square" rtlCol="0">
            <a:spAutoFit/>
          </a:bodyPr>
          <a:lstStyle/>
          <a:p>
            <a:pPr algn="ctr">
              <a:lnSpc>
                <a:spcPct val="150000"/>
              </a:lnSpc>
            </a:pPr>
            <a:r>
              <a:rPr lang="en-US" sz="1600" b="1" dirty="0">
                <a:latin typeface="Helvetica" pitchFamily="2" charset="0"/>
                <a:ea typeface="Helvetica Neue" panose="02000503000000020004" pitchFamily="2" charset="0"/>
                <a:cs typeface="Helvetica Neue" panose="02000503000000020004" pitchFamily="2" charset="0"/>
              </a:rPr>
              <a:t>What are dark energy and dark matter? </a:t>
            </a:r>
          </a:p>
          <a:p>
            <a:pPr algn="ctr">
              <a:lnSpc>
                <a:spcPct val="150000"/>
              </a:lnSpc>
            </a:pPr>
            <a:endParaRPr lang="en-US" sz="1600" dirty="0">
              <a:latin typeface="Helvetica" pitchFamily="2" charset="0"/>
              <a:ea typeface="Helvetica Neue" panose="02000503000000020004" pitchFamily="2" charset="0"/>
              <a:cs typeface="Helvetica Neue" panose="02000503000000020004" pitchFamily="2" charset="0"/>
            </a:endParaRPr>
          </a:p>
          <a:p>
            <a:pPr algn="ctr">
              <a:lnSpc>
                <a:spcPct val="150000"/>
              </a:lnSpc>
            </a:pPr>
            <a:r>
              <a:rPr lang="en-US" sz="1600" i="1" dirty="0">
                <a:latin typeface="Helvetica" pitchFamily="2" charset="0"/>
                <a:ea typeface="Helvetica Neue" panose="02000503000000020004" pitchFamily="2" charset="0"/>
                <a:cs typeface="Helvetica Neue" panose="02000503000000020004" pitchFamily="2" charset="0"/>
              </a:rPr>
              <a:t>How do they influence the universe’s evolution?</a:t>
            </a:r>
          </a:p>
        </p:txBody>
      </p:sp>
      <p:pic>
        <p:nvPicPr>
          <p:cNvPr id="28" name="Picture 27">
            <a:extLst>
              <a:ext uri="{FF2B5EF4-FFF2-40B4-BE49-F238E27FC236}">
                <a16:creationId xmlns:a16="http://schemas.microsoft.com/office/drawing/2014/main" id="{8DD67862-CA1B-F73C-4E04-403E448E3E6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3260" y="1870788"/>
            <a:ext cx="2322410" cy="2302332"/>
          </a:xfrm>
          <a:prstGeom prst="rect">
            <a:avLst/>
          </a:prstGeom>
        </p:spPr>
      </p:pic>
      <p:sp>
        <p:nvSpPr>
          <p:cNvPr id="33" name="Rounded Rectangle 32">
            <a:extLst>
              <a:ext uri="{FF2B5EF4-FFF2-40B4-BE49-F238E27FC236}">
                <a16:creationId xmlns:a16="http://schemas.microsoft.com/office/drawing/2014/main" id="{186A1511-92F7-D7BD-CC37-92CA03367080}"/>
              </a:ext>
              <a:ext uri="{C183D7F6-B498-43B3-948B-1728B52AA6E4}">
                <adec:decorative xmlns:adec="http://schemas.microsoft.com/office/drawing/2017/decorative" val="1"/>
              </a:ext>
            </a:extLst>
          </p:cNvPr>
          <p:cNvSpPr/>
          <p:nvPr/>
        </p:nvSpPr>
        <p:spPr bwMode="auto">
          <a:xfrm>
            <a:off x="442518" y="2819400"/>
            <a:ext cx="3554784" cy="3701504"/>
          </a:xfrm>
          <a:prstGeom prst="roundRect">
            <a:avLst>
              <a:gd name="adj" fmla="val 5740"/>
            </a:avLst>
          </a:prstGeom>
          <a:gradFill>
            <a:gsLst>
              <a:gs pos="99000">
                <a:srgbClr val="0E1F33">
                  <a:alpha val="0"/>
                </a:srgbClr>
              </a:gs>
              <a:gs pos="0">
                <a:srgbClr val="0E1F33"/>
              </a:gs>
            </a:gsLst>
            <a:lin ang="8400000" scaled="0"/>
          </a:gradFill>
          <a:ln w="9525" cap="flat" cmpd="sng" algn="ctr">
            <a:gradFill>
              <a:gsLst>
                <a:gs pos="0">
                  <a:srgbClr val="548DD1"/>
                </a:gs>
                <a:gs pos="100000">
                  <a:srgbClr val="000025">
                    <a:alpha val="0"/>
                  </a:srgbClr>
                </a:gs>
              </a:gsLst>
              <a:lin ang="6000000" scaled="0"/>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2" name="TextBox 1">
            <a:extLst>
              <a:ext uri="{FF2B5EF4-FFF2-40B4-BE49-F238E27FC236}">
                <a16:creationId xmlns:a16="http://schemas.microsoft.com/office/drawing/2014/main" id="{2A39227C-C235-1428-68AF-C887BAEEAB5B}"/>
              </a:ext>
            </a:extLst>
          </p:cNvPr>
          <p:cNvSpPr txBox="1"/>
          <p:nvPr/>
        </p:nvSpPr>
        <p:spPr>
          <a:xfrm>
            <a:off x="701732" y="4112052"/>
            <a:ext cx="3082650" cy="795282"/>
          </a:xfrm>
          <a:prstGeom prst="rect">
            <a:avLst/>
          </a:prstGeom>
          <a:noFill/>
        </p:spPr>
        <p:txBody>
          <a:bodyPr wrap="square" rtlCol="0">
            <a:spAutoFit/>
          </a:bodyPr>
          <a:lstStyle/>
          <a:p>
            <a:pPr algn="ctr">
              <a:lnSpc>
                <a:spcPct val="150000"/>
              </a:lnSpc>
            </a:pPr>
            <a:r>
              <a:rPr lang="en-US" sz="1600" b="1" dirty="0">
                <a:latin typeface="Helvetica" pitchFamily="2" charset="0"/>
                <a:ea typeface="Helvetica Neue" panose="02000503000000020004" pitchFamily="2" charset="0"/>
                <a:cs typeface="Helvetica Neue" panose="02000503000000020004" pitchFamily="2" charset="0"/>
              </a:rPr>
              <a:t>How did the universe form into what we see today?</a:t>
            </a:r>
          </a:p>
        </p:txBody>
      </p:sp>
      <p:pic>
        <p:nvPicPr>
          <p:cNvPr id="25" name="Picture 24">
            <a:extLst>
              <a:ext uri="{FF2B5EF4-FFF2-40B4-BE49-F238E27FC236}">
                <a16:creationId xmlns:a16="http://schemas.microsoft.com/office/drawing/2014/main" id="{4166130D-B212-33FD-7A0F-B8221A524C8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7249" y="2059979"/>
            <a:ext cx="1914594" cy="1667744"/>
          </a:xfrm>
          <a:prstGeom prst="rect">
            <a:avLst/>
          </a:prstGeom>
        </p:spPr>
      </p:pic>
    </p:spTree>
    <p:extLst>
      <p:ext uri="{BB962C8B-B14F-4D97-AF65-F5344CB8AC3E}">
        <p14:creationId xmlns:p14="http://schemas.microsoft.com/office/powerpoint/2010/main" val="200826011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111C9-F33B-6C99-BB15-C8045C2A443E}"/>
            </a:ext>
          </a:extLst>
        </p:cNvPr>
        <p:cNvGrpSpPr/>
        <p:nvPr/>
      </p:nvGrpSpPr>
      <p:grpSpPr>
        <a:xfrm>
          <a:off x="0" y="0"/>
          <a:ext cx="0" cy="0"/>
          <a:chOff x="0" y="0"/>
          <a:chExt cx="0" cy="0"/>
        </a:xfrm>
      </p:grpSpPr>
      <p:pic>
        <p:nvPicPr>
          <p:cNvPr id="7" name="Picture 6" descr="Illustration showing four people seated, most in front of laptops, at the center from the waist up. To the left and right are representations of semi-transparent screens in a range of sizes. They show stars, galaxies, and graphed data. The background is dark but has a clear patterning of vertical lines made up of zeros and ones.">
            <a:extLst>
              <a:ext uri="{FF2B5EF4-FFF2-40B4-BE49-F238E27FC236}">
                <a16:creationId xmlns:a16="http://schemas.microsoft.com/office/drawing/2014/main" id="{210D0F63-8B5E-B0ED-5B3D-D5FB0B95E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a:extLst>
              <a:ext uri="{FF2B5EF4-FFF2-40B4-BE49-F238E27FC236}">
                <a16:creationId xmlns:a16="http://schemas.microsoft.com/office/drawing/2014/main" id="{F84C4B22-F318-88A1-3171-0BF19A90E665}"/>
              </a:ext>
            </a:extLst>
          </p:cNvPr>
          <p:cNvSpPr/>
          <p:nvPr/>
        </p:nvSpPr>
        <p:spPr bwMode="auto">
          <a:xfrm rot="10800000">
            <a:off x="152400" y="182880"/>
            <a:ext cx="11887200" cy="6492240"/>
          </a:xfrm>
          <a:prstGeom prst="roundRect">
            <a:avLst>
              <a:gd name="adj" fmla="val 3139"/>
            </a:avLst>
          </a:prstGeom>
          <a:gradFill>
            <a:gsLst>
              <a:gs pos="100000">
                <a:srgbClr val="0E1F33">
                  <a:alpha val="0"/>
                </a:srgbClr>
              </a:gs>
              <a:gs pos="0">
                <a:srgbClr val="0E1F33"/>
              </a:gs>
            </a:gsLst>
            <a:lin ang="0" scaled="1"/>
          </a:gradFill>
          <a:ln w="101600" cap="flat" cmpd="sng" algn="ctr">
            <a:gradFill flip="none" rotWithShape="1">
              <a:gsLst>
                <a:gs pos="50000">
                  <a:srgbClr val="0E1F33">
                    <a:alpha val="0"/>
                  </a:srgbClr>
                </a:gs>
                <a:gs pos="0">
                  <a:srgbClr val="01357D"/>
                </a:gs>
                <a:gs pos="20000">
                  <a:srgbClr val="01275B"/>
                </a:gs>
                <a:gs pos="100000">
                  <a:srgbClr val="01275B"/>
                </a:gs>
              </a:gsLst>
              <a:lin ang="0" scaled="1"/>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14875314-4387-93DD-48BE-AE894189FC35}"/>
              </a:ext>
            </a:extLst>
          </p:cNvPr>
          <p:cNvSpPr txBox="1"/>
          <p:nvPr/>
        </p:nvSpPr>
        <p:spPr>
          <a:xfrm>
            <a:off x="6781800" y="2485362"/>
            <a:ext cx="4267200" cy="1569660"/>
          </a:xfrm>
          <a:prstGeom prst="rect">
            <a:avLst/>
          </a:prstGeom>
          <a:noFill/>
        </p:spPr>
        <p:txBody>
          <a:bodyPr wrap="square" rtlCol="0">
            <a:spAutoFit/>
          </a:bodyPr>
          <a:lstStyle/>
          <a:p>
            <a:r>
              <a:rPr lang="en-US" sz="3200" b="1" kern="4000">
                <a:latin typeface="Helvetica" pitchFamily="2" charset="0"/>
                <a:ea typeface="Helvetica Neue" panose="02000503000000020004" pitchFamily="2" charset="0"/>
                <a:cs typeface="Helvetica Neue" panose="02000503000000020004" pitchFamily="2" charset="0"/>
              </a:rPr>
              <a:t>Why is it called the </a:t>
            </a:r>
          </a:p>
          <a:p>
            <a:r>
              <a:rPr lang="en-US" sz="3200" b="1" kern="4000">
                <a:latin typeface="Helvetica" pitchFamily="2" charset="0"/>
                <a:ea typeface="Helvetica Neue" panose="02000503000000020004" pitchFamily="2" charset="0"/>
                <a:cs typeface="Helvetica Neue" panose="02000503000000020004" pitchFamily="2" charset="0"/>
              </a:rPr>
              <a:t>Nancy Grace Roman </a:t>
            </a:r>
          </a:p>
          <a:p>
            <a:r>
              <a:rPr lang="en-US" sz="3200" b="1" kern="4000">
                <a:latin typeface="Helvetica" pitchFamily="2" charset="0"/>
                <a:ea typeface="Helvetica Neue" panose="02000503000000020004" pitchFamily="2" charset="0"/>
                <a:cs typeface="Helvetica Neue" panose="02000503000000020004" pitchFamily="2" charset="0"/>
              </a:rPr>
              <a:t>Space Telescope? </a:t>
            </a:r>
          </a:p>
        </p:txBody>
      </p:sp>
      <p:sp>
        <p:nvSpPr>
          <p:cNvPr id="9" name="TextBox 1">
            <a:extLst>
              <a:ext uri="{FF2B5EF4-FFF2-40B4-BE49-F238E27FC236}">
                <a16:creationId xmlns:a16="http://schemas.microsoft.com/office/drawing/2014/main" id="{2D62E6E5-ABC5-3567-F993-1B6373BDF1A2}"/>
              </a:ext>
            </a:extLst>
          </p:cNvPr>
          <p:cNvSpPr txBox="1"/>
          <p:nvPr/>
        </p:nvSpPr>
        <p:spPr>
          <a:xfrm>
            <a:off x="485503" y="492486"/>
            <a:ext cx="10134600" cy="342530"/>
          </a:xfrm>
          <a:prstGeom prst="rect">
            <a:avLst/>
          </a:prstGeom>
          <a:noFill/>
        </p:spPr>
        <p:txBody>
          <a:bodyPr wrap="square" rtlCol="0">
            <a:spAutoFit/>
          </a:bodyPr>
          <a:lstStyle/>
          <a:p>
            <a:pPr>
              <a:lnSpc>
                <a:spcPct val="150000"/>
              </a:lnSpc>
            </a:pPr>
            <a:r>
              <a:rPr lang="en-US" sz="1200" spc="600">
                <a:latin typeface="Helvetica" pitchFamily="2" charset="0"/>
                <a:ea typeface="Helvetica Neue" panose="02000503000000020004" pitchFamily="2" charset="0"/>
                <a:cs typeface="Helvetica Neue" panose="02000503000000020004" pitchFamily="2" charset="0"/>
              </a:rPr>
              <a:t>FAQ</a:t>
            </a:r>
          </a:p>
        </p:txBody>
      </p:sp>
      <p:sp>
        <p:nvSpPr>
          <p:cNvPr id="4" name="Rounded Rectangle 3">
            <a:extLst>
              <a:ext uri="{FF2B5EF4-FFF2-40B4-BE49-F238E27FC236}">
                <a16:creationId xmlns:a16="http://schemas.microsoft.com/office/drawing/2014/main" id="{63A97382-BE51-F48B-3CE6-A7CFAD244C8B}"/>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noFill/>
          <a:ln w="101600" cap="flat" cmpd="sng" algn="ctr">
            <a:gradFill flip="none" rotWithShape="1">
              <a:gsLst>
                <a:gs pos="50000">
                  <a:srgbClr val="0E1F33">
                    <a:alpha val="0"/>
                  </a:srgbClr>
                </a:gs>
                <a:gs pos="0">
                  <a:srgbClr val="01357D"/>
                </a:gs>
                <a:gs pos="20000">
                  <a:srgbClr val="01275B"/>
                </a:gs>
                <a:gs pos="100000">
                  <a:srgbClr val="01275B"/>
                </a:gs>
              </a:gsLst>
              <a:lin ang="0" scaled="1"/>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8" name="Picture 7">
            <a:extLst>
              <a:ext uri="{FF2B5EF4-FFF2-40B4-BE49-F238E27FC236}">
                <a16:creationId xmlns:a16="http://schemas.microsoft.com/office/drawing/2014/main" id="{95712474-6847-D534-CE4B-A9FADDD7D6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428779166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3749-2EE5-A2F6-82C1-EE921765F06A}"/>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95410D0-2BFB-D82D-4837-C9B2A1E7ED7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206"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a:extLst>
              <a:ext uri="{FF2B5EF4-FFF2-40B4-BE49-F238E27FC236}">
                <a16:creationId xmlns:a16="http://schemas.microsoft.com/office/drawing/2014/main" id="{24C04CF1-8C7C-DA3F-7F60-06B88FD12E26}"/>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9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C54BA8A1-3B04-1AC3-A9D5-14B7E89B0200}"/>
              </a:ext>
            </a:extLst>
          </p:cNvPr>
          <p:cNvSpPr txBox="1"/>
          <p:nvPr/>
        </p:nvSpPr>
        <p:spPr>
          <a:xfrm>
            <a:off x="637903" y="3308792"/>
            <a:ext cx="9829800" cy="892552"/>
          </a:xfrm>
          <a:prstGeom prst="rect">
            <a:avLst/>
          </a:prstGeom>
          <a:noFill/>
        </p:spPr>
        <p:txBody>
          <a:bodyPr wrap="square" rtlCol="0">
            <a:spAutoFit/>
          </a:bodyPr>
          <a:lstStyle/>
          <a:p>
            <a:r>
              <a:rPr lang="en-US" sz="3200" b="1" kern="4000">
                <a:latin typeface="Helvetica" pitchFamily="2" charset="0"/>
                <a:ea typeface="Helvetica Neue" panose="02000503000000020004" pitchFamily="2" charset="0"/>
                <a:cs typeface="Helvetica Neue" panose="02000503000000020004" pitchFamily="2" charset="0"/>
              </a:rPr>
              <a:t>What is a survey telescope? </a:t>
            </a:r>
          </a:p>
          <a:p>
            <a:r>
              <a:rPr lang="en-US" sz="2000" i="1" kern="4000">
                <a:latin typeface="Helvetica" pitchFamily="2" charset="0"/>
                <a:ea typeface="Helvetica Neue" panose="02000503000000020004" pitchFamily="2" charset="0"/>
                <a:cs typeface="Helvetica Neue" panose="02000503000000020004" pitchFamily="2" charset="0"/>
              </a:rPr>
              <a:t>How is it different from Hubble and Webb?</a:t>
            </a:r>
          </a:p>
        </p:txBody>
      </p:sp>
      <p:sp>
        <p:nvSpPr>
          <p:cNvPr id="8" name="TextBox 1">
            <a:extLst>
              <a:ext uri="{FF2B5EF4-FFF2-40B4-BE49-F238E27FC236}">
                <a16:creationId xmlns:a16="http://schemas.microsoft.com/office/drawing/2014/main" id="{661AF70E-321A-E680-91BC-183D2B3AB88F}"/>
              </a:ext>
            </a:extLst>
          </p:cNvPr>
          <p:cNvSpPr txBox="1"/>
          <p:nvPr/>
        </p:nvSpPr>
        <p:spPr>
          <a:xfrm>
            <a:off x="485503" y="492486"/>
            <a:ext cx="10134600" cy="342530"/>
          </a:xfrm>
          <a:prstGeom prst="rect">
            <a:avLst/>
          </a:prstGeom>
          <a:noFill/>
        </p:spPr>
        <p:txBody>
          <a:bodyPr wrap="square" rtlCol="0">
            <a:spAutoFit/>
          </a:bodyPr>
          <a:lstStyle/>
          <a:p>
            <a:pPr>
              <a:lnSpc>
                <a:spcPct val="150000"/>
              </a:lnSpc>
            </a:pPr>
            <a:r>
              <a:rPr lang="en-US" sz="1200" spc="600">
                <a:latin typeface="Helvetica" pitchFamily="2" charset="0"/>
                <a:ea typeface="Helvetica Neue" panose="02000503000000020004" pitchFamily="2" charset="0"/>
                <a:cs typeface="Helvetica Neue" panose="02000503000000020004" pitchFamily="2" charset="0"/>
              </a:rPr>
              <a:t>FAQ</a:t>
            </a:r>
          </a:p>
        </p:txBody>
      </p:sp>
      <p:pic>
        <p:nvPicPr>
          <p:cNvPr id="20" name="Picture 19">
            <a:extLst>
              <a:ext uri="{FF2B5EF4-FFF2-40B4-BE49-F238E27FC236}">
                <a16:creationId xmlns:a16="http://schemas.microsoft.com/office/drawing/2014/main" id="{1EB74B29-B437-4098-A6A0-A5C5339307E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270235422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C49D7-6144-AA2A-B571-F3BC3F77F312}"/>
            </a:ext>
          </a:extLst>
        </p:cNvPr>
        <p:cNvGrpSpPr/>
        <p:nvPr/>
      </p:nvGrpSpPr>
      <p:grpSpPr>
        <a:xfrm>
          <a:off x="0" y="0"/>
          <a:ext cx="0" cy="0"/>
          <a:chOff x="0" y="0"/>
          <a:chExt cx="0" cy="0"/>
        </a:xfrm>
      </p:grpSpPr>
      <p:pic>
        <p:nvPicPr>
          <p:cNvPr id="7" name="Picture 6" descr="Diagram of the five Sun-Earth Lagrange points. Against a black background, in the middle of the image, is a yellow circle labeled “Sun.” To the right of the Sun is a blue circle labeled “Earth.” A gray ring, which encircles the Sun and runs through Earth, represents Earth’s orbit around the Sun. A gray line cuts through Earth, continues through the Sun, and connects to the far side of the circle that represents Earth’s orbit. There are a total of five green dots labeled from L1 to L5, which represent the five Sun-Earth Lagrange points. L1, L2 , and L3 are in line with the Sun and Earth, with L1 between the Sun and Earth, L2 toward the right on the far side of Earth from the Sun, and L3 at the far left, opposite the Sun from Earth. L4 is located along Earth’s orbit, ahead of Earth, while L5 follows from behind. Gray lines connecting Earth, the Sun, and L5 form an equilateral triangle, as do lines connecting Earth, the Sun, and L4.">
            <a:extLst>
              <a:ext uri="{FF2B5EF4-FFF2-40B4-BE49-F238E27FC236}">
                <a16:creationId xmlns:a16="http://schemas.microsoft.com/office/drawing/2014/main" id="{98E5AE20-3786-3AEF-2FA4-92D814950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87" y="256830"/>
            <a:ext cx="11507573" cy="6473010"/>
          </a:xfrm>
          <a:prstGeom prst="rect">
            <a:avLst/>
          </a:prstGeom>
        </p:spPr>
      </p:pic>
      <p:sp>
        <p:nvSpPr>
          <p:cNvPr id="4" name="Rounded Rectangle 3">
            <a:extLst>
              <a:ext uri="{FF2B5EF4-FFF2-40B4-BE49-F238E27FC236}">
                <a16:creationId xmlns:a16="http://schemas.microsoft.com/office/drawing/2014/main" id="{5FE3A015-E761-7023-2CDD-1C9038699D67}"/>
              </a:ext>
              <a:ext uri="{C183D7F6-B498-43B3-948B-1728B52AA6E4}">
                <adec:decorative xmlns:adec="http://schemas.microsoft.com/office/drawing/2017/decorative" val="1"/>
              </a:ext>
            </a:extLst>
          </p:cNvPr>
          <p:cNvSpPr/>
          <p:nvPr/>
        </p:nvSpPr>
        <p:spPr bwMode="auto">
          <a:xfrm>
            <a:off x="105072" y="199786"/>
            <a:ext cx="11825288" cy="6458427"/>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9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070228C6-E4A5-E87C-6F89-67D7DFB32080}"/>
              </a:ext>
            </a:extLst>
          </p:cNvPr>
          <p:cNvSpPr txBox="1"/>
          <p:nvPr/>
        </p:nvSpPr>
        <p:spPr>
          <a:xfrm>
            <a:off x="381000" y="4896292"/>
            <a:ext cx="6477000" cy="584775"/>
          </a:xfrm>
          <a:prstGeom prst="rect">
            <a:avLst/>
          </a:prstGeom>
          <a:noFill/>
        </p:spPr>
        <p:txBody>
          <a:bodyPr wrap="square" rtlCol="0">
            <a:spAutoFit/>
          </a:bodyPr>
          <a:lstStyle/>
          <a:p>
            <a:r>
              <a:rPr lang="en-US" sz="3200" b="1" kern="4000">
                <a:latin typeface="Helvetica" pitchFamily="2" charset="0"/>
                <a:ea typeface="Helvetica Neue" panose="02000503000000020004" pitchFamily="2" charset="0"/>
                <a:cs typeface="Helvetica Neue" panose="02000503000000020004" pitchFamily="2" charset="0"/>
              </a:rPr>
              <a:t>Where will Roman be located?</a:t>
            </a:r>
          </a:p>
        </p:txBody>
      </p:sp>
      <p:sp>
        <p:nvSpPr>
          <p:cNvPr id="9" name="TextBox 8">
            <a:extLst>
              <a:ext uri="{FF2B5EF4-FFF2-40B4-BE49-F238E27FC236}">
                <a16:creationId xmlns:a16="http://schemas.microsoft.com/office/drawing/2014/main" id="{A11EDA6B-E5E1-6B19-9861-10078FF0966A}"/>
              </a:ext>
            </a:extLst>
          </p:cNvPr>
          <p:cNvSpPr txBox="1"/>
          <p:nvPr/>
        </p:nvSpPr>
        <p:spPr>
          <a:xfrm>
            <a:off x="5334000" y="3429000"/>
            <a:ext cx="548548" cy="338554"/>
          </a:xfrm>
          <a:prstGeom prst="rect">
            <a:avLst/>
          </a:prstGeom>
          <a:noFill/>
        </p:spPr>
        <p:txBody>
          <a:bodyPr wrap="none" rtlCol="0">
            <a:spAutoFit/>
          </a:bodyPr>
          <a:lstStyle/>
          <a:p>
            <a:r>
              <a:rPr lang="en-US" sz="1600"/>
              <a:t>Sun</a:t>
            </a:r>
          </a:p>
        </p:txBody>
      </p:sp>
      <p:sp>
        <p:nvSpPr>
          <p:cNvPr id="10" name="TextBox 9">
            <a:extLst>
              <a:ext uri="{FF2B5EF4-FFF2-40B4-BE49-F238E27FC236}">
                <a16:creationId xmlns:a16="http://schemas.microsoft.com/office/drawing/2014/main" id="{B2E6EFD8-F4E6-F5F4-2587-6936D1E93E34}"/>
              </a:ext>
            </a:extLst>
          </p:cNvPr>
          <p:cNvSpPr txBox="1"/>
          <p:nvPr/>
        </p:nvSpPr>
        <p:spPr>
          <a:xfrm>
            <a:off x="8991600" y="3598277"/>
            <a:ext cx="675185" cy="338554"/>
          </a:xfrm>
          <a:prstGeom prst="rect">
            <a:avLst/>
          </a:prstGeom>
          <a:noFill/>
        </p:spPr>
        <p:txBody>
          <a:bodyPr wrap="none" rtlCol="0">
            <a:spAutoFit/>
          </a:bodyPr>
          <a:lstStyle/>
          <a:p>
            <a:r>
              <a:rPr lang="en-US" sz="1600"/>
              <a:t>Earth</a:t>
            </a:r>
          </a:p>
        </p:txBody>
      </p:sp>
      <p:sp>
        <p:nvSpPr>
          <p:cNvPr id="11" name="TextBox 1">
            <a:extLst>
              <a:ext uri="{FF2B5EF4-FFF2-40B4-BE49-F238E27FC236}">
                <a16:creationId xmlns:a16="http://schemas.microsoft.com/office/drawing/2014/main" id="{720C420A-8513-88EB-8742-8CD2C189C7AF}"/>
              </a:ext>
            </a:extLst>
          </p:cNvPr>
          <p:cNvSpPr txBox="1"/>
          <p:nvPr/>
        </p:nvSpPr>
        <p:spPr>
          <a:xfrm>
            <a:off x="485503" y="492486"/>
            <a:ext cx="10134600" cy="342530"/>
          </a:xfrm>
          <a:prstGeom prst="rect">
            <a:avLst/>
          </a:prstGeom>
          <a:noFill/>
        </p:spPr>
        <p:txBody>
          <a:bodyPr wrap="square" rtlCol="0">
            <a:spAutoFit/>
          </a:bodyPr>
          <a:lstStyle/>
          <a:p>
            <a:pPr>
              <a:lnSpc>
                <a:spcPct val="150000"/>
              </a:lnSpc>
            </a:pPr>
            <a:r>
              <a:rPr lang="en-US" sz="1200" spc="600">
                <a:latin typeface="Helvetica" pitchFamily="2" charset="0"/>
                <a:ea typeface="Helvetica Neue" panose="02000503000000020004" pitchFamily="2" charset="0"/>
                <a:cs typeface="Helvetica Neue" panose="02000503000000020004" pitchFamily="2" charset="0"/>
              </a:rPr>
              <a:t>FAQ</a:t>
            </a:r>
          </a:p>
        </p:txBody>
      </p:sp>
      <p:pic>
        <p:nvPicPr>
          <p:cNvPr id="8" name="Picture 7">
            <a:extLst>
              <a:ext uri="{FF2B5EF4-FFF2-40B4-BE49-F238E27FC236}">
                <a16:creationId xmlns:a16="http://schemas.microsoft.com/office/drawing/2014/main" id="{5045AE07-27B2-6178-0F51-DDB9DBF403C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367142389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3B124-9008-19DF-B83E-A2A34C26B40C}"/>
            </a:ext>
          </a:extLst>
        </p:cNvPr>
        <p:cNvGrpSpPr/>
        <p:nvPr/>
      </p:nvGrpSpPr>
      <p:grpSpPr>
        <a:xfrm>
          <a:off x="0" y="0"/>
          <a:ext cx="0" cy="0"/>
          <a:chOff x="0" y="0"/>
          <a:chExt cx="0" cy="0"/>
        </a:xfrm>
      </p:grpSpPr>
      <p:pic>
        <p:nvPicPr>
          <p:cNvPr id="7" name="Picture 6" descr="An abstract illustration showing patterns similar to those of neurons or neural networks, with paths that intersect to form bright nodes. The paths are purple, and the intersections are bright pink.">
            <a:extLst>
              <a:ext uri="{FF2B5EF4-FFF2-40B4-BE49-F238E27FC236}">
                <a16:creationId xmlns:a16="http://schemas.microsoft.com/office/drawing/2014/main" id="{1E256290-4835-C7CB-E9DB-D8CA53E9F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a:extLst>
              <a:ext uri="{FF2B5EF4-FFF2-40B4-BE49-F238E27FC236}">
                <a16:creationId xmlns:a16="http://schemas.microsoft.com/office/drawing/2014/main" id="{4E112096-4817-AF56-C2F6-8FD7FC9AB3F1}"/>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9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65821FEF-BF7F-FF87-9F14-3C882F18374E}"/>
              </a:ext>
            </a:extLst>
          </p:cNvPr>
          <p:cNvSpPr txBox="1"/>
          <p:nvPr/>
        </p:nvSpPr>
        <p:spPr>
          <a:xfrm>
            <a:off x="609600" y="2526675"/>
            <a:ext cx="4419600" cy="584775"/>
          </a:xfrm>
          <a:prstGeom prst="rect">
            <a:avLst/>
          </a:prstGeom>
          <a:noFill/>
        </p:spPr>
        <p:txBody>
          <a:bodyPr wrap="square" rtlCol="0">
            <a:spAutoFit/>
          </a:bodyPr>
          <a:lstStyle/>
          <a:p>
            <a:r>
              <a:rPr lang="en-US" sz="3200" b="1" kern="4000">
                <a:latin typeface="Helvetica" pitchFamily="2" charset="0"/>
                <a:ea typeface="Helvetica Neue" panose="02000503000000020004" pitchFamily="2" charset="0"/>
                <a:cs typeface="Helvetica Neue" panose="02000503000000020004" pitchFamily="2" charset="0"/>
              </a:rPr>
              <a:t>What is dark energy? </a:t>
            </a:r>
          </a:p>
        </p:txBody>
      </p:sp>
      <p:sp>
        <p:nvSpPr>
          <p:cNvPr id="11" name="TextBox 1">
            <a:extLst>
              <a:ext uri="{FF2B5EF4-FFF2-40B4-BE49-F238E27FC236}">
                <a16:creationId xmlns:a16="http://schemas.microsoft.com/office/drawing/2014/main" id="{8B47A1FA-2DD1-077B-B68D-FA79D1C4FAC1}"/>
              </a:ext>
            </a:extLst>
          </p:cNvPr>
          <p:cNvSpPr txBox="1"/>
          <p:nvPr/>
        </p:nvSpPr>
        <p:spPr>
          <a:xfrm>
            <a:off x="485503" y="492486"/>
            <a:ext cx="10134600" cy="342530"/>
          </a:xfrm>
          <a:prstGeom prst="rect">
            <a:avLst/>
          </a:prstGeom>
          <a:noFill/>
        </p:spPr>
        <p:txBody>
          <a:bodyPr wrap="square" rtlCol="0">
            <a:spAutoFit/>
          </a:bodyPr>
          <a:lstStyle/>
          <a:p>
            <a:pPr>
              <a:lnSpc>
                <a:spcPct val="150000"/>
              </a:lnSpc>
            </a:pPr>
            <a:r>
              <a:rPr lang="en-US" sz="1200" spc="600">
                <a:latin typeface="Helvetica" pitchFamily="2" charset="0"/>
                <a:ea typeface="Helvetica Neue" panose="02000503000000020004" pitchFamily="2" charset="0"/>
                <a:cs typeface="Helvetica Neue" panose="02000503000000020004" pitchFamily="2" charset="0"/>
              </a:rPr>
              <a:t>FAQ</a:t>
            </a:r>
          </a:p>
        </p:txBody>
      </p:sp>
      <p:sp>
        <p:nvSpPr>
          <p:cNvPr id="6" name="TextBox 5">
            <a:extLst>
              <a:ext uri="{FF2B5EF4-FFF2-40B4-BE49-F238E27FC236}">
                <a16:creationId xmlns:a16="http://schemas.microsoft.com/office/drawing/2014/main" id="{C1D0666A-A0B3-7E6D-22C9-F90B0960DB7E}"/>
              </a:ext>
            </a:extLst>
          </p:cNvPr>
          <p:cNvSpPr txBox="1"/>
          <p:nvPr/>
        </p:nvSpPr>
        <p:spPr>
          <a:xfrm>
            <a:off x="624840" y="3385644"/>
            <a:ext cx="4632960" cy="584775"/>
          </a:xfrm>
          <a:prstGeom prst="rect">
            <a:avLst/>
          </a:prstGeom>
          <a:noFill/>
        </p:spPr>
        <p:txBody>
          <a:bodyPr wrap="square" rtlCol="0">
            <a:spAutoFit/>
          </a:bodyPr>
          <a:lstStyle/>
          <a:p>
            <a:r>
              <a:rPr lang="en-US" sz="3200" b="1" kern="4000">
                <a:latin typeface="Helvetica" pitchFamily="2" charset="0"/>
                <a:ea typeface="Helvetica Neue" panose="02000503000000020004" pitchFamily="2" charset="0"/>
                <a:cs typeface="Helvetica Neue" panose="02000503000000020004" pitchFamily="2" charset="0"/>
              </a:rPr>
              <a:t>What is dark matter?</a:t>
            </a:r>
          </a:p>
        </p:txBody>
      </p:sp>
      <p:pic>
        <p:nvPicPr>
          <p:cNvPr id="8" name="Picture 7">
            <a:extLst>
              <a:ext uri="{FF2B5EF4-FFF2-40B4-BE49-F238E27FC236}">
                <a16:creationId xmlns:a16="http://schemas.microsoft.com/office/drawing/2014/main" id="{51F5B1BB-DD12-98A6-182B-90E4A6EE1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233727359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7C249-B506-2B51-3D71-7A0A76780E1E}"/>
            </a:ext>
          </a:extLst>
        </p:cNvPr>
        <p:cNvGrpSpPr/>
        <p:nvPr/>
      </p:nvGrpSpPr>
      <p:grpSpPr>
        <a:xfrm>
          <a:off x="0" y="0"/>
          <a:ext cx="0" cy="0"/>
          <a:chOff x="0" y="0"/>
          <a:chExt cx="0" cy="0"/>
        </a:xfrm>
      </p:grpSpPr>
      <p:pic>
        <p:nvPicPr>
          <p:cNvPr id="9" name="Picture 8" descr="A graphic explaining the effect of microlensing by a foreground star and planet on the apparent brightness of a background star. The graphic shows the geometry of the system and the apparent brightness of the star at four different times: one before lensing, two during lensing, and one after lensing. Along the bottom is a graph showing the change in apparent brightness of the background star over time. The graph shows a yellow curve with yellow shading below. The curve is bell-shaped with a sharp, narrow peak on the right-hand slope of the curve.&#10;&#10;Before Lensing: The small red foreground star and its planet are to the left of the line of sight between the telescope and the background star. Light from the star travels in a straight line to the telescope. The telescope image of the star looks the same as the star itself.&#10;&#10;During Lensing (left): The foreground star has moved to the right and is now between the background star and the telescope. Light rays from the background star curve around the foreground star. The telescope image of the background star looks brighter, and the graph shows that the star brightness is at its peak.&#10;&#10;During Lensing (right): The foreground star has moved farther to the right, and the planet is now also affecting the light rays, which are curving around the star and the planet. The star appears slightly dimmer than the previous step. The graph shows a general drop in brightness with a sharp increase that drops again quickly.&#10;&#10;After Lensing: The foreground star and planet have moved to the right, out of the line of sight between the telescope and the background star. Once again, light from the star travels in a straight line to the telescope. The telescope image of the star looks the same as the star itself. The graph shows that the brightness has returned to normal.&#10;">
            <a:extLst>
              <a:ext uri="{FF2B5EF4-FFF2-40B4-BE49-F238E27FC236}">
                <a16:creationId xmlns:a16="http://schemas.microsoft.com/office/drawing/2014/main" id="{DD06CC8D-CEF6-0B49-3C3D-9562B071A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C8B34F70-2F6B-F14A-ECAC-535BA3E95D59}"/>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noFill/>
          <a:ln w="101600" cap="flat" cmpd="sng" algn="ctr">
            <a:gradFill flip="none" rotWithShape="1">
              <a:gsLst>
                <a:gs pos="49000">
                  <a:srgbClr val="0E1F33">
                    <a:alpha val="0"/>
                  </a:srgbClr>
                </a:gs>
                <a:gs pos="0">
                  <a:srgbClr val="01357D"/>
                </a:gs>
                <a:gs pos="21000">
                  <a:srgbClr val="01275B"/>
                </a:gs>
                <a:gs pos="100000">
                  <a:srgbClr val="01275B"/>
                </a:gs>
              </a:gsLst>
              <a:lin ang="69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2EF61DB5-309C-CB42-F613-24C96EF0E35F}"/>
              </a:ext>
            </a:extLst>
          </p:cNvPr>
          <p:cNvSpPr txBox="1"/>
          <p:nvPr/>
        </p:nvSpPr>
        <p:spPr>
          <a:xfrm>
            <a:off x="485503" y="1400578"/>
            <a:ext cx="7848600" cy="1077218"/>
          </a:xfrm>
          <a:prstGeom prst="rect">
            <a:avLst/>
          </a:prstGeom>
          <a:noFill/>
        </p:spPr>
        <p:txBody>
          <a:bodyPr wrap="square" rtlCol="0">
            <a:spAutoFit/>
          </a:bodyPr>
          <a:lstStyle/>
          <a:p>
            <a:r>
              <a:rPr lang="en-US" sz="3200" b="1" kern="4000">
                <a:latin typeface="Helvetica" pitchFamily="2" charset="0"/>
                <a:ea typeface="Helvetica Neue" panose="02000503000000020004" pitchFamily="2" charset="0"/>
                <a:cs typeface="Helvetica Neue" panose="02000503000000020004" pitchFamily="2" charset="0"/>
              </a:rPr>
              <a:t>What is </a:t>
            </a:r>
          </a:p>
          <a:p>
            <a:r>
              <a:rPr lang="en-US" sz="3200" b="1" kern="4000">
                <a:latin typeface="Helvetica" pitchFamily="2" charset="0"/>
                <a:ea typeface="Helvetica Neue" panose="02000503000000020004" pitchFamily="2" charset="0"/>
                <a:cs typeface="Helvetica Neue" panose="02000503000000020004" pitchFamily="2" charset="0"/>
              </a:rPr>
              <a:t>microlensing? </a:t>
            </a:r>
          </a:p>
        </p:txBody>
      </p:sp>
      <p:sp>
        <p:nvSpPr>
          <p:cNvPr id="11" name="TextBox 1">
            <a:extLst>
              <a:ext uri="{FF2B5EF4-FFF2-40B4-BE49-F238E27FC236}">
                <a16:creationId xmlns:a16="http://schemas.microsoft.com/office/drawing/2014/main" id="{4DB518FF-F67B-BDBE-3F3C-2FBFA8FAA2A6}"/>
              </a:ext>
            </a:extLst>
          </p:cNvPr>
          <p:cNvSpPr txBox="1"/>
          <p:nvPr/>
        </p:nvSpPr>
        <p:spPr>
          <a:xfrm>
            <a:off x="485503" y="492486"/>
            <a:ext cx="10134600" cy="342530"/>
          </a:xfrm>
          <a:prstGeom prst="rect">
            <a:avLst/>
          </a:prstGeom>
          <a:noFill/>
        </p:spPr>
        <p:txBody>
          <a:bodyPr wrap="square" rtlCol="0">
            <a:spAutoFit/>
          </a:bodyPr>
          <a:lstStyle/>
          <a:p>
            <a:pPr>
              <a:lnSpc>
                <a:spcPct val="150000"/>
              </a:lnSpc>
            </a:pPr>
            <a:r>
              <a:rPr lang="en-US" sz="1200" spc="600">
                <a:latin typeface="Helvetica" pitchFamily="2" charset="0"/>
                <a:ea typeface="Helvetica Neue" panose="02000503000000020004" pitchFamily="2" charset="0"/>
                <a:cs typeface="Helvetica Neue" panose="02000503000000020004" pitchFamily="2" charset="0"/>
              </a:rPr>
              <a:t>FAQ</a:t>
            </a:r>
          </a:p>
        </p:txBody>
      </p:sp>
      <p:pic>
        <p:nvPicPr>
          <p:cNvPr id="7" name="Picture 6">
            <a:extLst>
              <a:ext uri="{FF2B5EF4-FFF2-40B4-BE49-F238E27FC236}">
                <a16:creationId xmlns:a16="http://schemas.microsoft.com/office/drawing/2014/main" id="{6CB88241-D35D-CED1-056F-D3F24B8C0D0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140588244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D1828"/>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DF4DE694-9887-866C-3C75-00A213A93709}"/>
              </a:ext>
            </a:extLst>
          </p:cNvPr>
          <p:cNvSpPr/>
          <p:nvPr/>
        </p:nvSpPr>
        <p:spPr bwMode="auto">
          <a:xfrm>
            <a:off x="152400" y="172933"/>
            <a:ext cx="11887200" cy="6492240"/>
          </a:xfrm>
          <a:prstGeom prst="roundRect">
            <a:avLst>
              <a:gd name="adj" fmla="val 3139"/>
            </a:avLst>
          </a:prstGeom>
          <a:gradFill>
            <a:gsLst>
              <a:gs pos="18000">
                <a:srgbClr val="05072C">
                  <a:alpha val="0"/>
                </a:srgbClr>
              </a:gs>
              <a:gs pos="100000">
                <a:srgbClr val="000025"/>
              </a:gs>
            </a:gsLst>
            <a:lin ang="12600000" scaled="0"/>
          </a:gradFill>
          <a:ln w="1016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F8260251-E580-4845-5C40-FB96CECD610C}"/>
              </a:ext>
              <a:ext uri="{C183D7F6-B498-43B3-948B-1728B52AA6E4}">
                <adec:decorative xmlns:adec="http://schemas.microsoft.com/office/drawing/2017/decorative" val="1"/>
              </a:ext>
            </a:extLst>
          </p:cNvPr>
          <p:cNvPicPr>
            <a:picLocks noChangeAspect="1"/>
          </p:cNvPicPr>
          <p:nvPr/>
        </p:nvPicPr>
        <p:blipFill rotWithShape="1">
          <a:blip r:embed="rId4">
            <a:alphaModFix amt="52000"/>
          </a:blip>
          <a:srcRect l="24903" r="20318" b="18759"/>
          <a:stretch/>
        </p:blipFill>
        <p:spPr>
          <a:xfrm rot="16200000">
            <a:off x="5648741" y="314737"/>
            <a:ext cx="6858000" cy="6228523"/>
          </a:xfrm>
          <a:prstGeom prst="rect">
            <a:avLst/>
          </a:prstGeom>
        </p:spPr>
      </p:pic>
      <p:sp>
        <p:nvSpPr>
          <p:cNvPr id="2" name="Rounded Rectangle 1">
            <a:extLst>
              <a:ext uri="{FF2B5EF4-FFF2-40B4-BE49-F238E27FC236}">
                <a16:creationId xmlns:a16="http://schemas.microsoft.com/office/drawing/2014/main" id="{7BF1490E-23C4-E2A4-AEE2-B191809E4101}"/>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9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5" name="TextBox 24">
            <a:extLst>
              <a:ext uri="{FF2B5EF4-FFF2-40B4-BE49-F238E27FC236}">
                <a16:creationId xmlns:a16="http://schemas.microsoft.com/office/drawing/2014/main" id="{0981DD2E-B138-89E0-1E97-F56B4B1E4F51}"/>
              </a:ext>
            </a:extLst>
          </p:cNvPr>
          <p:cNvSpPr txBox="1"/>
          <p:nvPr/>
        </p:nvSpPr>
        <p:spPr>
          <a:xfrm>
            <a:off x="13092545" y="6774873"/>
            <a:ext cx="184731" cy="461665"/>
          </a:xfrm>
          <a:prstGeom prst="rect">
            <a:avLst/>
          </a:prstGeom>
          <a:noFill/>
        </p:spPr>
        <p:txBody>
          <a:bodyPr wrap="none" rtlCol="0">
            <a:spAutoFit/>
          </a:bodyPr>
          <a:lstStyle/>
          <a:p>
            <a:endParaRPr lang="en-US"/>
          </a:p>
        </p:txBody>
      </p:sp>
      <p:pic>
        <p:nvPicPr>
          <p:cNvPr id="6" name="Online Media 5">
            <a:hlinkClick r:id="" action="ppaction://media"/>
            <a:extLst>
              <a:ext uri="{FF2B5EF4-FFF2-40B4-BE49-F238E27FC236}">
                <a16:creationId xmlns:a16="http://schemas.microsoft.com/office/drawing/2014/main" id="{FE0CDA32-39F2-C3DF-1226-3DC5E0F526FA}"/>
              </a:ext>
              <a:ext uri="{C183D7F6-B498-43B3-948B-1728B52AA6E4}">
                <adec:decorative xmlns:adec="http://schemas.microsoft.com/office/drawing/2017/decorative" val="1"/>
              </a:ext>
            </a:extLst>
          </p:cNvPr>
          <p:cNvPicPr>
            <a:picLocks noGrp="1" noRot="1" noChangeAspect="1"/>
          </p:cNvPicPr>
          <p:nvPr>
            <p:ph type="media" sz="quarter" idx="10"/>
            <a:videoFile r:link="rId1"/>
          </p:nvPr>
        </p:nvPicPr>
        <p:blipFill>
          <a:blip r:embed="rId5"/>
          <a:stretch>
            <a:fillRect/>
          </a:stretch>
        </p:blipFill>
        <p:spPr>
          <a:xfrm>
            <a:off x="2819400" y="1659058"/>
            <a:ext cx="7315200" cy="4132142"/>
          </a:xfrm>
          <a:prstGeom prst="rect">
            <a:avLst/>
          </a:prstGeom>
        </p:spPr>
      </p:pic>
      <p:sp>
        <p:nvSpPr>
          <p:cNvPr id="9" name="TextBox 8">
            <a:extLst>
              <a:ext uri="{FF2B5EF4-FFF2-40B4-BE49-F238E27FC236}">
                <a16:creationId xmlns:a16="http://schemas.microsoft.com/office/drawing/2014/main" id="{10CDC69B-E1A8-C18C-062D-89902EB42837}"/>
              </a:ext>
            </a:extLst>
          </p:cNvPr>
          <p:cNvSpPr txBox="1"/>
          <p:nvPr/>
        </p:nvSpPr>
        <p:spPr>
          <a:xfrm>
            <a:off x="533400" y="486709"/>
            <a:ext cx="6636326" cy="592791"/>
          </a:xfrm>
          <a:prstGeom prst="rect">
            <a:avLst/>
          </a:prstGeom>
          <a:noFill/>
        </p:spPr>
        <p:txBody>
          <a:bodyPr wrap="square">
            <a:spAutoFit/>
          </a:bodyPr>
          <a:lstStyle/>
          <a:p>
            <a:pPr>
              <a:lnSpc>
                <a:spcPct val="150000"/>
              </a:lnSpc>
            </a:pPr>
            <a:r>
              <a:rPr lang="en-US" sz="2400" b="1" kern="4000">
                <a:latin typeface="Helvetica" pitchFamily="2" charset="0"/>
                <a:ea typeface="Helvetica Neue" panose="02000503000000020004" pitchFamily="2" charset="0"/>
                <a:cs typeface="Helvetica Neue" panose="02000503000000020004" pitchFamily="2" charset="0"/>
              </a:rPr>
              <a:t>Optional Video Embed Slide</a:t>
            </a:r>
          </a:p>
        </p:txBody>
      </p:sp>
      <p:pic>
        <p:nvPicPr>
          <p:cNvPr id="4" name="Picture 3">
            <a:extLst>
              <a:ext uri="{FF2B5EF4-FFF2-40B4-BE49-F238E27FC236}">
                <a16:creationId xmlns:a16="http://schemas.microsoft.com/office/drawing/2014/main" id="{DF268CCB-5F45-0736-7925-7B1A4CB7F99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35183806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8EC12-B3F1-3CF8-2A16-F972422BC637}"/>
            </a:ext>
          </a:extLst>
        </p:cNvPr>
        <p:cNvGrpSpPr/>
        <p:nvPr/>
      </p:nvGrpSpPr>
      <p:grpSpPr>
        <a:xfrm>
          <a:off x="0" y="0"/>
          <a:ext cx="0" cy="0"/>
          <a:chOff x="0" y="0"/>
          <a:chExt cx="0" cy="0"/>
        </a:xfrm>
      </p:grpSpPr>
      <p:sp>
        <p:nvSpPr>
          <p:cNvPr id="9" name="Rounded Rectangle 8">
            <a:extLst>
              <a:ext uri="{FF2B5EF4-FFF2-40B4-BE49-F238E27FC236}">
                <a16:creationId xmlns:a16="http://schemas.microsoft.com/office/drawing/2014/main" id="{92B59B62-B1EB-14D0-A4C8-C7B5A27B2E7D}"/>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9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8" name="Picture 7">
            <a:extLst>
              <a:ext uri="{FF2B5EF4-FFF2-40B4-BE49-F238E27FC236}">
                <a16:creationId xmlns:a16="http://schemas.microsoft.com/office/drawing/2014/main" id="{12351BA8-D9A1-11FE-B983-5D2A827503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50" y="0"/>
            <a:ext cx="11191913" cy="6858000"/>
          </a:xfrm>
          <a:prstGeom prst="rect">
            <a:avLst/>
          </a:prstGeom>
        </p:spPr>
      </p:pic>
      <p:pic>
        <p:nvPicPr>
          <p:cNvPr id="21" name="Picture 20">
            <a:extLst>
              <a:ext uri="{FF2B5EF4-FFF2-40B4-BE49-F238E27FC236}">
                <a16:creationId xmlns:a16="http://schemas.microsoft.com/office/drawing/2014/main" id="{EF8BE1FF-A173-7434-CEDD-8192354DF7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pic>
        <p:nvPicPr>
          <p:cNvPr id="4" name="Picture 3" descr="NASA’s blue, white, and red meatball insignia: A blue circle with white stars, a white, almost closed loop that represents an orbit, and a red V-shaped wing. In the center is white text that says “NASA.”">
            <a:extLst>
              <a:ext uri="{FF2B5EF4-FFF2-40B4-BE49-F238E27FC236}">
                <a16:creationId xmlns:a16="http://schemas.microsoft.com/office/drawing/2014/main" id="{79043D54-A506-4861-AB7C-66FB87036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250" y="811429"/>
            <a:ext cx="2857500" cy="2362200"/>
          </a:xfrm>
          <a:prstGeom prst="rect">
            <a:avLst/>
          </a:prstGeom>
        </p:spPr>
      </p:pic>
      <p:sp>
        <p:nvSpPr>
          <p:cNvPr id="7" name="TextBox 6">
            <a:extLst>
              <a:ext uri="{FF2B5EF4-FFF2-40B4-BE49-F238E27FC236}">
                <a16:creationId xmlns:a16="http://schemas.microsoft.com/office/drawing/2014/main" id="{5FD86750-DCFB-BEE3-751A-567A220B8E3E}"/>
              </a:ext>
            </a:extLst>
          </p:cNvPr>
          <p:cNvSpPr txBox="1"/>
          <p:nvPr/>
        </p:nvSpPr>
        <p:spPr>
          <a:xfrm>
            <a:off x="1094763" y="3896937"/>
            <a:ext cx="10002475" cy="1674946"/>
          </a:xfrm>
          <a:prstGeom prst="rect">
            <a:avLst/>
          </a:prstGeom>
          <a:noFill/>
        </p:spPr>
        <p:txBody>
          <a:bodyPr wrap="square">
            <a:spAutoFit/>
          </a:bodyPr>
          <a:lstStyle/>
          <a:p>
            <a:pPr algn="ctr">
              <a:lnSpc>
                <a:spcPct val="150000"/>
              </a:lnSpc>
            </a:pPr>
            <a:r>
              <a:rPr lang="en-US" sz="1400"/>
              <a:t>The Nancy Grace Roman Space Telescope is managed at NASA’s Goddard Space Flight Center in Greenbelt, Maryland, with participation by NASA’s Jet Propulsion Laboratory in Southern California; Caltech/IPAC in Pasadena, California; the Space Telescope Science Institute in Baltimore; and a science team comprising scientists from various research institutions. The primary industrial partners are BAE Systems Inc. in Boulder, Colorado; L3Harris Technologies in Rochester, New York; and Teledyne Scientific &amp; Imaging in Thousand Oaks, California</a:t>
            </a:r>
            <a:endParaRPr lang="en-US" sz="1400" kern="4000">
              <a:latin typeface="Helvetica"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437955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E1F33"/>
            </a:gs>
            <a:gs pos="100000">
              <a:schemeClr val="bg1"/>
            </a:gs>
          </a:gsLst>
          <a:lin ang="0" scaled="1"/>
        </a:gradFill>
        <a:effectLst/>
      </p:bgPr>
    </p:bg>
    <p:spTree>
      <p:nvGrpSpPr>
        <p:cNvPr id="1" name="">
          <a:extLst>
            <a:ext uri="{FF2B5EF4-FFF2-40B4-BE49-F238E27FC236}">
              <a16:creationId xmlns:a16="http://schemas.microsoft.com/office/drawing/2014/main" id="{A470CB0D-A766-4B5D-73A0-4175CB51F9C8}"/>
            </a:ext>
          </a:extLst>
        </p:cNvPr>
        <p:cNvGrpSpPr/>
        <p:nvPr/>
      </p:nvGrpSpPr>
      <p:grpSpPr>
        <a:xfrm>
          <a:off x="0" y="0"/>
          <a:ext cx="0" cy="0"/>
          <a:chOff x="0" y="0"/>
          <a:chExt cx="0" cy="0"/>
        </a:xfrm>
      </p:grpSpPr>
      <p:pic>
        <p:nvPicPr>
          <p:cNvPr id="56" name="Picture 55" descr="Visual comparison of Roman, Webb, and Hubble fields of view. A portion of an image of the Andromeda galaxy is outlined in white in three regions. A large outline in the center represents Roman’s field of view, and just below it, two much smaller squares represent Webb and Hubble’s fields of view.">
            <a:extLst>
              <a:ext uri="{FF2B5EF4-FFF2-40B4-BE49-F238E27FC236}">
                <a16:creationId xmlns:a16="http://schemas.microsoft.com/office/drawing/2014/main" id="{8480A3DD-FE4D-D6C0-EC34-963A32BC1ED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920897" y="271188"/>
            <a:ext cx="12432827" cy="5159623"/>
          </a:xfrm>
          <a:prstGeom prst="rect">
            <a:avLst/>
          </a:prstGeom>
        </p:spPr>
      </p:pic>
      <p:sp>
        <p:nvSpPr>
          <p:cNvPr id="69" name="Rounded Rectangle 68">
            <a:extLst>
              <a:ext uri="{FF2B5EF4-FFF2-40B4-BE49-F238E27FC236}">
                <a16:creationId xmlns:a16="http://schemas.microsoft.com/office/drawing/2014/main" id="{C8FE8E4B-4FE0-F29E-7E36-FC7199800076}"/>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58" name="TextBox 1">
            <a:extLst>
              <a:ext uri="{FF2B5EF4-FFF2-40B4-BE49-F238E27FC236}">
                <a16:creationId xmlns:a16="http://schemas.microsoft.com/office/drawing/2014/main" id="{5CA8C998-6B1D-ADF7-8C54-5D8DCD3328BE}"/>
              </a:ext>
            </a:extLst>
          </p:cNvPr>
          <p:cNvSpPr txBox="1"/>
          <p:nvPr/>
        </p:nvSpPr>
        <p:spPr>
          <a:xfrm>
            <a:off x="439143" y="504655"/>
            <a:ext cx="6405660" cy="1938992"/>
          </a:xfrm>
          <a:prstGeom prst="rect">
            <a:avLst/>
          </a:prstGeom>
          <a:noFill/>
        </p:spPr>
        <p:txBody>
          <a:bodyPr wrap="square" rtlCol="0">
            <a:spAutoFit/>
          </a:bodyPr>
          <a:lstStyle/>
          <a:p>
            <a:r>
              <a:rPr lang="en-US" sz="4000" b="1" dirty="0">
                <a:latin typeface="Helvetica" pitchFamily="2" charset="0"/>
                <a:ea typeface="Helvetica Neue" panose="02000503000000020004" pitchFamily="2" charset="0"/>
                <a:cs typeface="Helvetica Neue" panose="02000503000000020004" pitchFamily="2" charset="0"/>
              </a:rPr>
              <a:t>Understanding </a:t>
            </a:r>
          </a:p>
          <a:p>
            <a:r>
              <a:rPr lang="en-US" sz="4000" b="1" dirty="0">
                <a:latin typeface="Helvetica" pitchFamily="2" charset="0"/>
                <a:ea typeface="Helvetica Neue" panose="02000503000000020004" pitchFamily="2" charset="0"/>
                <a:cs typeface="Helvetica Neue" panose="02000503000000020004" pitchFamily="2" charset="0"/>
              </a:rPr>
              <a:t>the Big, Detailed </a:t>
            </a:r>
          </a:p>
          <a:p>
            <a:r>
              <a:rPr lang="en-US" sz="4000" b="1" dirty="0">
                <a:latin typeface="Helvetica" pitchFamily="2" charset="0"/>
                <a:ea typeface="Helvetica Neue" panose="02000503000000020004" pitchFamily="2" charset="0"/>
                <a:cs typeface="Helvetica Neue" panose="02000503000000020004" pitchFamily="2" charset="0"/>
              </a:rPr>
              <a:t>Picture</a:t>
            </a:r>
          </a:p>
        </p:txBody>
      </p:sp>
      <p:sp>
        <p:nvSpPr>
          <p:cNvPr id="59" name="TextBox 58">
            <a:extLst>
              <a:ext uri="{FF2B5EF4-FFF2-40B4-BE49-F238E27FC236}">
                <a16:creationId xmlns:a16="http://schemas.microsoft.com/office/drawing/2014/main" id="{E57299CB-F5D5-0418-8F88-0DC5C9AF37CF}"/>
              </a:ext>
            </a:extLst>
          </p:cNvPr>
          <p:cNvSpPr txBox="1"/>
          <p:nvPr/>
        </p:nvSpPr>
        <p:spPr>
          <a:xfrm>
            <a:off x="439143" y="2517458"/>
            <a:ext cx="6169928" cy="707886"/>
          </a:xfrm>
          <a:prstGeom prst="rect">
            <a:avLst/>
          </a:prstGeom>
          <a:noFill/>
        </p:spPr>
        <p:txBody>
          <a:bodyPr wrap="square" rtlCol="0">
            <a:spAutoFit/>
          </a:bodyPr>
          <a:lstStyle/>
          <a:p>
            <a:r>
              <a:rPr lang="en-US" sz="2000" dirty="0">
                <a:latin typeface="Helvetica" pitchFamily="2" charset="0"/>
                <a:ea typeface="Helvetica Neue" panose="02000503000000020004" pitchFamily="2" charset="0"/>
                <a:cs typeface="Helvetica Neue" panose="02000503000000020004" pitchFamily="2" charset="0"/>
              </a:rPr>
              <a:t>Scanning more of the sky faster </a:t>
            </a:r>
          </a:p>
          <a:p>
            <a:r>
              <a:rPr lang="en-US" sz="2000" dirty="0">
                <a:latin typeface="Helvetica" pitchFamily="2" charset="0"/>
                <a:ea typeface="Helvetica Neue" panose="02000503000000020004" pitchFamily="2" charset="0"/>
                <a:cs typeface="Helvetica Neue" panose="02000503000000020004" pitchFamily="2" charset="0"/>
              </a:rPr>
              <a:t>at high resolution</a:t>
            </a:r>
          </a:p>
        </p:txBody>
      </p:sp>
      <p:sp>
        <p:nvSpPr>
          <p:cNvPr id="62" name="TextBox 61">
            <a:extLst>
              <a:ext uri="{FF2B5EF4-FFF2-40B4-BE49-F238E27FC236}">
                <a16:creationId xmlns:a16="http://schemas.microsoft.com/office/drawing/2014/main" id="{7268924C-364C-571A-0DAD-FB400B02C5E1}"/>
              </a:ext>
            </a:extLst>
          </p:cNvPr>
          <p:cNvSpPr txBox="1"/>
          <p:nvPr/>
        </p:nvSpPr>
        <p:spPr>
          <a:xfrm>
            <a:off x="7572979" y="437300"/>
            <a:ext cx="1501501" cy="369332"/>
          </a:xfrm>
          <a:prstGeom prst="rect">
            <a:avLst/>
          </a:prstGeom>
          <a:noFill/>
        </p:spPr>
        <p:txBody>
          <a:bodyPr wrap="none" rtlCol="0">
            <a:spAutoFit/>
          </a:bodyPr>
          <a:lstStyle/>
          <a:p>
            <a:r>
              <a:rPr lang="en-US" sz="1800" dirty="0">
                <a:latin typeface="Helvetica" pitchFamily="2" charset="0"/>
              </a:rPr>
              <a:t>Field of View</a:t>
            </a:r>
          </a:p>
        </p:txBody>
      </p:sp>
      <p:sp>
        <p:nvSpPr>
          <p:cNvPr id="64" name="TextBox 63">
            <a:extLst>
              <a:ext uri="{FF2B5EF4-FFF2-40B4-BE49-F238E27FC236}">
                <a16:creationId xmlns:a16="http://schemas.microsoft.com/office/drawing/2014/main" id="{57305D0F-370C-2BE6-503D-C1ADCA7895C0}"/>
              </a:ext>
            </a:extLst>
          </p:cNvPr>
          <p:cNvSpPr txBox="1"/>
          <p:nvPr/>
        </p:nvSpPr>
        <p:spPr>
          <a:xfrm>
            <a:off x="7518861" y="2176890"/>
            <a:ext cx="1609736" cy="523220"/>
          </a:xfrm>
          <a:prstGeom prst="rect">
            <a:avLst/>
          </a:prstGeom>
          <a:noFill/>
        </p:spPr>
        <p:txBody>
          <a:bodyPr wrap="none" rtlCol="0">
            <a:spAutoFit/>
          </a:bodyPr>
          <a:lstStyle/>
          <a:p>
            <a:pPr algn="ctr"/>
            <a:r>
              <a:rPr lang="en-US" sz="1600" dirty="0">
                <a:latin typeface="Helvetica" pitchFamily="2" charset="0"/>
              </a:rPr>
              <a:t>Roman</a:t>
            </a:r>
          </a:p>
          <a:p>
            <a:pPr algn="ctr"/>
            <a:r>
              <a:rPr lang="en-US" sz="1200" dirty="0">
                <a:latin typeface="Helvetica" pitchFamily="2" charset="0"/>
              </a:rPr>
              <a:t>Survey Observations</a:t>
            </a:r>
          </a:p>
        </p:txBody>
      </p:sp>
      <p:sp>
        <p:nvSpPr>
          <p:cNvPr id="65" name="TextBox 64">
            <a:extLst>
              <a:ext uri="{FF2B5EF4-FFF2-40B4-BE49-F238E27FC236}">
                <a16:creationId xmlns:a16="http://schemas.microsoft.com/office/drawing/2014/main" id="{FBEBF9B0-7D50-054E-4B29-60A3FC20F2FB}"/>
              </a:ext>
            </a:extLst>
          </p:cNvPr>
          <p:cNvSpPr txBox="1"/>
          <p:nvPr/>
        </p:nvSpPr>
        <p:spPr>
          <a:xfrm>
            <a:off x="7623235" y="3953652"/>
            <a:ext cx="716478" cy="338554"/>
          </a:xfrm>
          <a:prstGeom prst="rect">
            <a:avLst/>
          </a:prstGeom>
          <a:noFill/>
        </p:spPr>
        <p:txBody>
          <a:bodyPr wrap="none" rtlCol="0">
            <a:spAutoFit/>
          </a:bodyPr>
          <a:lstStyle/>
          <a:p>
            <a:pPr algn="r"/>
            <a:r>
              <a:rPr lang="en-US" sz="1600" dirty="0">
                <a:latin typeface="Helvetica" pitchFamily="2" charset="0"/>
              </a:rPr>
              <a:t>Webb</a:t>
            </a:r>
          </a:p>
        </p:txBody>
      </p:sp>
      <p:sp>
        <p:nvSpPr>
          <p:cNvPr id="66" name="TextBox 65">
            <a:extLst>
              <a:ext uri="{FF2B5EF4-FFF2-40B4-BE49-F238E27FC236}">
                <a16:creationId xmlns:a16="http://schemas.microsoft.com/office/drawing/2014/main" id="{02CB73C0-018C-8B84-0E60-77406AC26968}"/>
              </a:ext>
            </a:extLst>
          </p:cNvPr>
          <p:cNvSpPr txBox="1"/>
          <p:nvPr/>
        </p:nvSpPr>
        <p:spPr>
          <a:xfrm>
            <a:off x="8286176" y="4070368"/>
            <a:ext cx="832279" cy="338554"/>
          </a:xfrm>
          <a:prstGeom prst="rect">
            <a:avLst/>
          </a:prstGeom>
          <a:noFill/>
        </p:spPr>
        <p:txBody>
          <a:bodyPr wrap="none" rtlCol="0">
            <a:spAutoFit/>
          </a:bodyPr>
          <a:lstStyle/>
          <a:p>
            <a:r>
              <a:rPr lang="en-US" sz="1600" dirty="0">
                <a:latin typeface="Helvetica" pitchFamily="2" charset="0"/>
              </a:rPr>
              <a:t>Hubble</a:t>
            </a:r>
          </a:p>
        </p:txBody>
      </p:sp>
      <p:sp>
        <p:nvSpPr>
          <p:cNvPr id="67" name="Rectangle 66">
            <a:extLst>
              <a:ext uri="{FF2B5EF4-FFF2-40B4-BE49-F238E27FC236}">
                <a16:creationId xmlns:a16="http://schemas.microsoft.com/office/drawing/2014/main" id="{24D0FD66-AAF7-7F98-869C-A9D33CEB6DA4}"/>
              </a:ext>
            </a:extLst>
          </p:cNvPr>
          <p:cNvSpPr/>
          <p:nvPr/>
        </p:nvSpPr>
        <p:spPr bwMode="auto">
          <a:xfrm>
            <a:off x="7709158" y="3661566"/>
            <a:ext cx="594360" cy="30175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68" name="Rectangle 67">
            <a:extLst>
              <a:ext uri="{FF2B5EF4-FFF2-40B4-BE49-F238E27FC236}">
                <a16:creationId xmlns:a16="http://schemas.microsoft.com/office/drawing/2014/main" id="{B179C95D-56B0-77C4-6BFC-D34ACB6CAA07}"/>
              </a:ext>
            </a:extLst>
          </p:cNvPr>
          <p:cNvSpPr/>
          <p:nvPr/>
        </p:nvSpPr>
        <p:spPr bwMode="auto">
          <a:xfrm>
            <a:off x="8375907" y="3661566"/>
            <a:ext cx="411480" cy="41148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71" name="Picture 70">
            <a:extLst>
              <a:ext uri="{FF2B5EF4-FFF2-40B4-BE49-F238E27FC236}">
                <a16:creationId xmlns:a16="http://schemas.microsoft.com/office/drawing/2014/main" id="{E33F5DC1-D98B-FEE0-162A-A57C5613910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pic>
        <p:nvPicPr>
          <p:cNvPr id="73" name="Picture 72" descr="An electromagnetic spectrum that shows the types of light observed by the Hubble Space Telescope, Nancy Grace Roman Space Telescope, and James Webb Space Telescope. Horizontal gray bars beneath the spectrum show the range of wavelengths that each telescope can detect. Hubble captures near-ultraviolet light to near-infrared light. Roman captures visible to near-infrared light. Webb captures near- to mid-infrared light.">
            <a:extLst>
              <a:ext uri="{FF2B5EF4-FFF2-40B4-BE49-F238E27FC236}">
                <a16:creationId xmlns:a16="http://schemas.microsoft.com/office/drawing/2014/main" id="{5B49307D-F0AA-3EDB-3054-5929FDFBE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204" y="4848234"/>
            <a:ext cx="6054867" cy="1622175"/>
          </a:xfrm>
          <a:prstGeom prst="rect">
            <a:avLst/>
          </a:prstGeom>
        </p:spPr>
      </p:pic>
      <p:sp>
        <p:nvSpPr>
          <p:cNvPr id="2" name="TextBox 1">
            <a:extLst>
              <a:ext uri="{FF2B5EF4-FFF2-40B4-BE49-F238E27FC236}">
                <a16:creationId xmlns:a16="http://schemas.microsoft.com/office/drawing/2014/main" id="{F50C139B-C0A8-9EFE-4D2A-C030B3602E05}"/>
              </a:ext>
            </a:extLst>
          </p:cNvPr>
          <p:cNvSpPr txBox="1"/>
          <p:nvPr/>
        </p:nvSpPr>
        <p:spPr>
          <a:xfrm>
            <a:off x="7459262" y="4337317"/>
            <a:ext cx="1728935" cy="461665"/>
          </a:xfrm>
          <a:prstGeom prst="rect">
            <a:avLst/>
          </a:prstGeom>
          <a:noFill/>
        </p:spPr>
        <p:txBody>
          <a:bodyPr wrap="none" rtlCol="0">
            <a:spAutoFit/>
          </a:bodyPr>
          <a:lstStyle/>
          <a:p>
            <a:r>
              <a:rPr lang="en-US" sz="1200" dirty="0">
                <a:latin typeface="Helvetica" pitchFamily="2" charset="0"/>
              </a:rPr>
              <a:t>Targeted Observations</a:t>
            </a:r>
          </a:p>
          <a:p>
            <a:endParaRPr lang="en-US" sz="1200" dirty="0"/>
          </a:p>
        </p:txBody>
      </p:sp>
      <p:sp>
        <p:nvSpPr>
          <p:cNvPr id="3" name="Rectangle 2">
            <a:extLst>
              <a:ext uri="{FF2B5EF4-FFF2-40B4-BE49-F238E27FC236}">
                <a16:creationId xmlns:a16="http://schemas.microsoft.com/office/drawing/2014/main" id="{8038C743-F1F0-33B9-2ED5-53700D637443}"/>
              </a:ext>
            </a:extLst>
          </p:cNvPr>
          <p:cNvSpPr/>
          <p:nvPr/>
        </p:nvSpPr>
        <p:spPr bwMode="auto">
          <a:xfrm>
            <a:off x="5096435" y="1896035"/>
            <a:ext cx="6454589" cy="27028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043921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1828"/>
        </a:solidFill>
        <a:effectLst/>
      </p:bgPr>
    </p:bg>
    <p:spTree>
      <p:nvGrpSpPr>
        <p:cNvPr id="1" name="">
          <a:extLst>
            <a:ext uri="{FF2B5EF4-FFF2-40B4-BE49-F238E27FC236}">
              <a16:creationId xmlns:a16="http://schemas.microsoft.com/office/drawing/2014/main" id="{F11263C0-465C-EE62-2AF2-60602C034755}"/>
            </a:ext>
          </a:extLst>
        </p:cNvPr>
        <p:cNvGrpSpPr/>
        <p:nvPr/>
      </p:nvGrpSpPr>
      <p:grpSpPr>
        <a:xfrm>
          <a:off x="0" y="0"/>
          <a:ext cx="0" cy="0"/>
          <a:chOff x="0" y="0"/>
          <a:chExt cx="0" cy="0"/>
        </a:xfrm>
      </p:grpSpPr>
      <p:pic>
        <p:nvPicPr>
          <p:cNvPr id="9" name="Picture 8" descr="A closeup photograph of Roman’s Optical telescope Assembly, a large circular mirror with a smaller black circular piece, its secondary mirror support structure, at its center. At the edges of the mirror are six black struts that extend outward at an angle to meet in the middle, toward the left. These columns are slightly cut out of frame. The photograph shows the assembly in a clean room, with the NASA meatball on the wall in the background, and technicians in white clean suits working. An image of one of the technicians is reflected in the mirror.">
            <a:extLst>
              <a:ext uri="{FF2B5EF4-FFF2-40B4-BE49-F238E27FC236}">
                <a16:creationId xmlns:a16="http://schemas.microsoft.com/office/drawing/2014/main" id="{1C940ED1-C448-02F7-45CD-CBAB65748F65}"/>
              </a:ext>
            </a:extLst>
          </p:cNvPr>
          <p:cNvPicPr>
            <a:picLocks noChangeAspect="1"/>
          </p:cNvPicPr>
          <p:nvPr/>
        </p:nvPicPr>
        <p:blipFill>
          <a:blip r:embed="rId3">
            <a:extLst>
              <a:ext uri="{28A0092B-C50C-407E-A947-70E740481C1C}">
                <a14:useLocalDpi xmlns:a14="http://schemas.microsoft.com/office/drawing/2010/main" val="0"/>
              </a:ext>
            </a:extLst>
          </a:blip>
          <a:srcRect r="22752"/>
          <a:stretch>
            <a:fillRect/>
          </a:stretch>
        </p:blipFill>
        <p:spPr>
          <a:xfrm>
            <a:off x="2793513" y="0"/>
            <a:ext cx="9418320" cy="6858000"/>
          </a:xfrm>
          <a:prstGeom prst="rect">
            <a:avLst/>
          </a:prstGeom>
        </p:spPr>
      </p:pic>
      <p:sp>
        <p:nvSpPr>
          <p:cNvPr id="13" name="Rounded Rectangle 12">
            <a:extLst>
              <a:ext uri="{FF2B5EF4-FFF2-40B4-BE49-F238E27FC236}">
                <a16:creationId xmlns:a16="http://schemas.microsoft.com/office/drawing/2014/main" id="{0E895426-CD9F-3C75-9205-07EBD2032581}"/>
              </a:ext>
            </a:extLst>
          </p:cNvPr>
          <p:cNvSpPr/>
          <p:nvPr/>
        </p:nvSpPr>
        <p:spPr bwMode="auto">
          <a:xfrm>
            <a:off x="-19833" y="0"/>
            <a:ext cx="9011434" cy="6858000"/>
          </a:xfrm>
          <a:prstGeom prst="roundRect">
            <a:avLst>
              <a:gd name="adj" fmla="val 3139"/>
            </a:avLst>
          </a:prstGeom>
          <a:gradFill>
            <a:gsLst>
              <a:gs pos="100000">
                <a:srgbClr val="0E1F33">
                  <a:alpha val="0"/>
                </a:srgbClr>
              </a:gs>
              <a:gs pos="68000">
                <a:srgbClr val="0E1F33">
                  <a:alpha val="84000"/>
                </a:srgbClr>
              </a:gs>
              <a:gs pos="26000">
                <a:srgbClr val="0E1F33"/>
              </a:gs>
            </a:gsLst>
            <a:lin ang="0" scaled="1"/>
          </a:gradFill>
          <a:ln w="1016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3" name="Rounded Rectangle 2">
            <a:extLst>
              <a:ext uri="{FF2B5EF4-FFF2-40B4-BE49-F238E27FC236}">
                <a16:creationId xmlns:a16="http://schemas.microsoft.com/office/drawing/2014/main" id="{006A8B33-3426-0F06-F51B-C188C404870C}"/>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noFill/>
          <a:ln w="101600" cap="flat" cmpd="sng" algn="ctr">
            <a:gradFill flip="none" rotWithShape="1">
              <a:gsLst>
                <a:gs pos="50000">
                  <a:srgbClr val="0E1F33">
                    <a:alpha val="0"/>
                  </a:srgbClr>
                </a:gs>
                <a:gs pos="0">
                  <a:srgbClr val="01357D"/>
                </a:gs>
                <a:gs pos="20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10" name="TextBox 1">
            <a:extLst>
              <a:ext uri="{FF2B5EF4-FFF2-40B4-BE49-F238E27FC236}">
                <a16:creationId xmlns:a16="http://schemas.microsoft.com/office/drawing/2014/main" id="{6ABFEC23-B934-49B4-5012-B5E354CBF3DC}"/>
              </a:ext>
            </a:extLst>
          </p:cNvPr>
          <p:cNvSpPr txBox="1"/>
          <p:nvPr/>
        </p:nvSpPr>
        <p:spPr>
          <a:xfrm>
            <a:off x="518913" y="1884846"/>
            <a:ext cx="4812504" cy="1569660"/>
          </a:xfrm>
          <a:prstGeom prst="rect">
            <a:avLst/>
          </a:prstGeom>
          <a:noFill/>
        </p:spPr>
        <p:txBody>
          <a:bodyPr wrap="square" rtlCol="0">
            <a:spAutoFit/>
          </a:bodyPr>
          <a:lstStyle/>
          <a:p>
            <a:r>
              <a:rPr lang="en-US" sz="4800" b="1" dirty="0">
                <a:latin typeface="Helvetica" pitchFamily="2" charset="0"/>
                <a:ea typeface="Helvetica Neue" panose="02000503000000020004" pitchFamily="2" charset="0"/>
                <a:cs typeface="Helvetica Neue" panose="02000503000000020004" pitchFamily="2" charset="0"/>
              </a:rPr>
              <a:t>The Roman </a:t>
            </a:r>
          </a:p>
          <a:p>
            <a:r>
              <a:rPr lang="en-US" sz="4800" b="1" dirty="0">
                <a:latin typeface="Helvetica" pitchFamily="2" charset="0"/>
                <a:ea typeface="Helvetica Neue" panose="02000503000000020004" pitchFamily="2" charset="0"/>
                <a:cs typeface="Helvetica Neue" panose="02000503000000020004" pitchFamily="2" charset="0"/>
              </a:rPr>
              <a:t>Spacecraft</a:t>
            </a:r>
          </a:p>
        </p:txBody>
      </p:sp>
      <p:sp>
        <p:nvSpPr>
          <p:cNvPr id="11" name="TextBox 1">
            <a:extLst>
              <a:ext uri="{FF2B5EF4-FFF2-40B4-BE49-F238E27FC236}">
                <a16:creationId xmlns:a16="http://schemas.microsoft.com/office/drawing/2014/main" id="{AE484968-E179-4C0B-46A5-C38EDA037023}"/>
              </a:ext>
            </a:extLst>
          </p:cNvPr>
          <p:cNvSpPr txBox="1"/>
          <p:nvPr/>
        </p:nvSpPr>
        <p:spPr>
          <a:xfrm>
            <a:off x="518913" y="3584901"/>
            <a:ext cx="4688813" cy="509307"/>
          </a:xfrm>
          <a:prstGeom prst="rect">
            <a:avLst/>
          </a:prstGeom>
          <a:noFill/>
        </p:spPr>
        <p:txBody>
          <a:bodyPr wrap="square" rtlCol="0">
            <a:spAutoFit/>
          </a:bodyPr>
          <a:lstStyle/>
          <a:p>
            <a:pPr>
              <a:lnSpc>
                <a:spcPct val="150000"/>
              </a:lnSpc>
            </a:pPr>
            <a:r>
              <a:rPr lang="en-US" sz="2000" dirty="0">
                <a:latin typeface="Helvetica" pitchFamily="2" charset="0"/>
                <a:ea typeface="Helvetica Neue" panose="02000503000000020004" pitchFamily="2" charset="0"/>
                <a:cs typeface="Helvetica Neue" panose="02000503000000020004" pitchFamily="2" charset="0"/>
              </a:rPr>
              <a:t>Innovative tools for success</a:t>
            </a:r>
          </a:p>
        </p:txBody>
      </p:sp>
      <p:pic>
        <p:nvPicPr>
          <p:cNvPr id="14" name="Picture 13">
            <a:extLst>
              <a:ext uri="{FF2B5EF4-FFF2-40B4-BE49-F238E27FC236}">
                <a16:creationId xmlns:a16="http://schemas.microsoft.com/office/drawing/2014/main" id="{E5D4689B-7D8D-378D-C574-376F2371D6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42883616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E1F33"/>
            </a:gs>
            <a:gs pos="87000">
              <a:schemeClr val="bg1"/>
            </a:gs>
          </a:gsLst>
          <a:lin ang="0" scaled="1"/>
        </a:gradFill>
        <a:effectLst/>
      </p:bgPr>
    </p:bg>
    <p:spTree>
      <p:nvGrpSpPr>
        <p:cNvPr id="1" name="">
          <a:extLst>
            <a:ext uri="{FF2B5EF4-FFF2-40B4-BE49-F238E27FC236}">
              <a16:creationId xmlns:a16="http://schemas.microsoft.com/office/drawing/2014/main" id="{E44921C0-8CA0-7705-A94E-9DE33B7B05DA}"/>
            </a:ext>
          </a:extLst>
        </p:cNvPr>
        <p:cNvGrpSpPr/>
        <p:nvPr/>
      </p:nvGrpSpPr>
      <p:grpSpPr>
        <a:xfrm>
          <a:off x="0" y="0"/>
          <a:ext cx="0" cy="0"/>
          <a:chOff x="0" y="0"/>
          <a:chExt cx="0" cy="0"/>
        </a:xfrm>
      </p:grpSpPr>
      <p:pic>
        <p:nvPicPr>
          <p:cNvPr id="13" name="Picture 12" descr="Overlaid on a large portion of the Andromeda galaxy is an irregular-shaped green outline that represents the total area observed as part of Hubble’s Panchromatic Hubble Andromeda Treasury (PHAT) survey program. Within this area, toward the top, is a small red square that represents the field of view of Hubble’s Wide Field Camera 3/Infrared instrument. Below this is the 3-by-6 array of squares that represents Roman’s field of view.  Roman’s field of view covers more than half the area of the PHAT survey, and about 200 times the area covered by the Hubble WFC3/IR instrument’s field of view.">
            <a:extLst>
              <a:ext uri="{FF2B5EF4-FFF2-40B4-BE49-F238E27FC236}">
                <a16:creationId xmlns:a16="http://schemas.microsoft.com/office/drawing/2014/main" id="{ED74D611-F2AD-67FF-2748-20360869F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881" y="0"/>
            <a:ext cx="8718550" cy="6833116"/>
          </a:xfrm>
          <a:prstGeom prst="rect">
            <a:avLst/>
          </a:prstGeom>
        </p:spPr>
      </p:pic>
      <p:sp>
        <p:nvSpPr>
          <p:cNvPr id="9" name="Rounded Rectangle 8">
            <a:extLst>
              <a:ext uri="{FF2B5EF4-FFF2-40B4-BE49-F238E27FC236}">
                <a16:creationId xmlns:a16="http://schemas.microsoft.com/office/drawing/2014/main" id="{119ED868-1E88-308A-A842-466F9C42A251}"/>
              </a:ext>
              <a:ext uri="{C183D7F6-B498-43B3-948B-1728B52AA6E4}">
                <adec:decorative xmlns:adec="http://schemas.microsoft.com/office/drawing/2017/decorative" val="1"/>
              </a:ext>
            </a:extLst>
          </p:cNvPr>
          <p:cNvSpPr/>
          <p:nvPr/>
        </p:nvSpPr>
        <p:spPr bwMode="auto">
          <a:xfrm>
            <a:off x="108853" y="182880"/>
            <a:ext cx="11887200" cy="6492240"/>
          </a:xfrm>
          <a:prstGeom prst="roundRect">
            <a:avLst>
              <a:gd name="adj" fmla="val 3139"/>
            </a:avLst>
          </a:prstGeom>
          <a:gradFill>
            <a:gsLst>
              <a:gs pos="100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17000">
                  <a:srgbClr val="01275B"/>
                </a:gs>
                <a:gs pos="100000">
                  <a:srgbClr val="01275B"/>
                </a:gs>
              </a:gsLst>
              <a:lin ang="69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BBF86E94-FEFE-E867-67EB-B0DA9FEB5B7B}"/>
              </a:ext>
            </a:extLst>
          </p:cNvPr>
          <p:cNvSpPr txBox="1"/>
          <p:nvPr/>
        </p:nvSpPr>
        <p:spPr>
          <a:xfrm>
            <a:off x="476763" y="835016"/>
            <a:ext cx="6568806" cy="917302"/>
          </a:xfrm>
          <a:prstGeom prst="rect">
            <a:avLst/>
          </a:prstGeom>
          <a:noFill/>
        </p:spPr>
        <p:txBody>
          <a:bodyPr wrap="square" tIns="0" bIns="91440" rtlCol="0">
            <a:spAutoFit/>
          </a:bodyPr>
          <a:lstStyle/>
          <a:p>
            <a:pPr>
              <a:lnSpc>
                <a:spcPts val="7420"/>
              </a:lnSpc>
            </a:pPr>
            <a:r>
              <a:rPr lang="en-US" sz="2800" b="1" dirty="0">
                <a:latin typeface="Helvetica" pitchFamily="2" charset="0"/>
                <a:ea typeface="Helvetica Neue" panose="02000503000000020004" pitchFamily="2" charset="0"/>
                <a:cs typeface="Helvetica Neue" panose="02000503000000020004" pitchFamily="2" charset="0"/>
              </a:rPr>
              <a:t>The Wide Field Instrument (WFI)</a:t>
            </a:r>
          </a:p>
        </p:txBody>
      </p:sp>
      <p:sp>
        <p:nvSpPr>
          <p:cNvPr id="6" name="TextBox 1">
            <a:extLst>
              <a:ext uri="{FF2B5EF4-FFF2-40B4-BE49-F238E27FC236}">
                <a16:creationId xmlns:a16="http://schemas.microsoft.com/office/drawing/2014/main" id="{1FC5D7CA-02D7-3C8B-1597-46C6EC669510}"/>
              </a:ext>
            </a:extLst>
          </p:cNvPr>
          <p:cNvSpPr txBox="1"/>
          <p:nvPr/>
        </p:nvSpPr>
        <p:spPr>
          <a:xfrm>
            <a:off x="476763" y="1817365"/>
            <a:ext cx="5619237" cy="400110"/>
          </a:xfrm>
          <a:prstGeom prst="rect">
            <a:avLst/>
          </a:prstGeom>
          <a:noFill/>
        </p:spPr>
        <p:txBody>
          <a:bodyPr wrap="square" rtlCol="0">
            <a:spAutoFit/>
          </a:bodyPr>
          <a:lstStyle/>
          <a:p>
            <a:r>
              <a:rPr lang="en-US" sz="2000" dirty="0">
                <a:latin typeface="Helvetica" panose="020B0604020202020204" pitchFamily="34" charset="0"/>
                <a:cs typeface="Helvetica" panose="020B0604020202020204" pitchFamily="34" charset="0"/>
              </a:rPr>
              <a:t>Roman’s eyes to the near-infrared universe</a:t>
            </a:r>
            <a:endParaRPr lang="en-US" sz="2000" dirty="0">
              <a:latin typeface="Helvetica" panose="020B0604020202020204" pitchFamily="34" charset="0"/>
              <a:ea typeface="Helvetica Neue" panose="02000503000000020004" pitchFamily="2" charset="0"/>
              <a:cs typeface="Helvetica" panose="020B0604020202020204" pitchFamily="34" charset="0"/>
            </a:endParaRPr>
          </a:p>
        </p:txBody>
      </p:sp>
      <p:sp>
        <p:nvSpPr>
          <p:cNvPr id="16" name="TextBox 1">
            <a:extLst>
              <a:ext uri="{FF2B5EF4-FFF2-40B4-BE49-F238E27FC236}">
                <a16:creationId xmlns:a16="http://schemas.microsoft.com/office/drawing/2014/main" id="{8EF77494-32D5-1957-3094-A3EE29B41F6D}"/>
              </a:ext>
            </a:extLst>
          </p:cNvPr>
          <p:cNvSpPr txBox="1"/>
          <p:nvPr/>
        </p:nvSpPr>
        <p:spPr>
          <a:xfrm>
            <a:off x="476763" y="492486"/>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INNOVATIVE TOOLS FOR SUCCESS</a:t>
            </a:r>
          </a:p>
        </p:txBody>
      </p:sp>
      <p:pic>
        <p:nvPicPr>
          <p:cNvPr id="10" name="Picture 9" descr="An illustration of the Wide Field Instrument. The instrument is made up of 18 detectors, seen here as blue-green squares, broken into six columns of three.">
            <a:extLst>
              <a:ext uri="{FF2B5EF4-FFF2-40B4-BE49-F238E27FC236}">
                <a16:creationId xmlns:a16="http://schemas.microsoft.com/office/drawing/2014/main" id="{CC9EA59C-5565-BDCE-AEEA-80432148F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35" y="2534987"/>
            <a:ext cx="5062765" cy="3019116"/>
          </a:xfrm>
          <a:prstGeom prst="rect">
            <a:avLst/>
          </a:prstGeom>
        </p:spPr>
      </p:pic>
      <p:pic>
        <p:nvPicPr>
          <p:cNvPr id="12" name="Picture 11">
            <a:extLst>
              <a:ext uri="{FF2B5EF4-FFF2-40B4-BE49-F238E27FC236}">
                <a16:creationId xmlns:a16="http://schemas.microsoft.com/office/drawing/2014/main" id="{EE03C9C1-7E19-910D-DB95-C44F324D550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409919700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1F33"/>
        </a:solidFill>
        <a:effectLst/>
      </p:bgPr>
    </p:bg>
    <p:spTree>
      <p:nvGrpSpPr>
        <p:cNvPr id="1" name="">
          <a:extLst>
            <a:ext uri="{FF2B5EF4-FFF2-40B4-BE49-F238E27FC236}">
              <a16:creationId xmlns:a16="http://schemas.microsoft.com/office/drawing/2014/main" id="{6C657657-6733-28BF-151C-73EEC395C04F}"/>
            </a:ext>
          </a:extLst>
        </p:cNvPr>
        <p:cNvGrpSpPr/>
        <p:nvPr/>
      </p:nvGrpSpPr>
      <p:grpSpPr>
        <a:xfrm>
          <a:off x="0" y="0"/>
          <a:ext cx="0" cy="0"/>
          <a:chOff x="0" y="0"/>
          <a:chExt cx="0" cy="0"/>
        </a:xfrm>
      </p:grpSpPr>
      <p:pic>
        <p:nvPicPr>
          <p:cNvPr id="7" name="Picture 6" descr="Illustration of an eclipse created by a coronagraph: A solid black circle covers a star. The star’s bright light surrounds this, and a planet is visible to the right. Faint stars appear elsewhere within the black background of space.">
            <a:extLst>
              <a:ext uri="{FF2B5EF4-FFF2-40B4-BE49-F238E27FC236}">
                <a16:creationId xmlns:a16="http://schemas.microsoft.com/office/drawing/2014/main" id="{BAB12702-DA66-EC2A-0E76-7E2EFC667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A63F5196-709D-6992-C8F0-43C9749F4B81}"/>
              </a:ext>
              <a:ext uri="{C183D7F6-B498-43B3-948B-1728B52AA6E4}">
                <adec:decorative xmlns:adec="http://schemas.microsoft.com/office/drawing/2017/decorative" val="1"/>
              </a:ext>
            </a:extLst>
          </p:cNvPr>
          <p:cNvSpPr/>
          <p:nvPr/>
        </p:nvSpPr>
        <p:spPr bwMode="auto">
          <a:xfrm>
            <a:off x="139148"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A359D20A-175D-ADC3-FA89-138D2DC1707D}"/>
              </a:ext>
            </a:extLst>
          </p:cNvPr>
          <p:cNvSpPr txBox="1"/>
          <p:nvPr/>
        </p:nvSpPr>
        <p:spPr>
          <a:xfrm>
            <a:off x="533400" y="1243117"/>
            <a:ext cx="10134600" cy="759567"/>
          </a:xfrm>
          <a:prstGeom prst="rect">
            <a:avLst/>
          </a:prstGeom>
          <a:noFill/>
        </p:spPr>
        <p:txBody>
          <a:bodyPr wrap="square" rtlCol="0">
            <a:spAutoFit/>
          </a:bodyPr>
          <a:lstStyle/>
          <a:p>
            <a:pPr>
              <a:lnSpc>
                <a:spcPct val="150000"/>
              </a:lnSpc>
            </a:pPr>
            <a:r>
              <a:rPr lang="en-US" sz="3200" b="1" dirty="0">
                <a:latin typeface="Helvetica" pitchFamily="2" charset="0"/>
                <a:ea typeface="Helvetica Neue" panose="02000503000000020004" pitchFamily="2" charset="0"/>
                <a:cs typeface="Helvetica Neue" panose="02000503000000020004" pitchFamily="2" charset="0"/>
              </a:rPr>
              <a:t>The Coronagraph</a:t>
            </a:r>
            <a:endParaRPr lang="en-US" sz="1800" dirty="0">
              <a:latin typeface="Helvetica" pitchFamily="2" charset="0"/>
              <a:ea typeface="Helvetica Neue" panose="02000503000000020004" pitchFamily="2" charset="0"/>
              <a:cs typeface="Helvetica Neue" panose="02000503000000020004" pitchFamily="2" charset="0"/>
            </a:endParaRPr>
          </a:p>
        </p:txBody>
      </p:sp>
      <p:sp>
        <p:nvSpPr>
          <p:cNvPr id="6" name="TextBox 1">
            <a:extLst>
              <a:ext uri="{FF2B5EF4-FFF2-40B4-BE49-F238E27FC236}">
                <a16:creationId xmlns:a16="http://schemas.microsoft.com/office/drawing/2014/main" id="{D6355D1A-3C01-26CE-F2A0-ABAAFA6BEDC6}"/>
              </a:ext>
            </a:extLst>
          </p:cNvPr>
          <p:cNvSpPr txBox="1"/>
          <p:nvPr/>
        </p:nvSpPr>
        <p:spPr>
          <a:xfrm>
            <a:off x="533400" y="2087619"/>
            <a:ext cx="5638800" cy="707886"/>
          </a:xfrm>
          <a:prstGeom prst="rect">
            <a:avLst/>
          </a:prstGeom>
          <a:noFill/>
        </p:spPr>
        <p:txBody>
          <a:bodyPr wrap="square" rtlCol="0">
            <a:spAutoFit/>
          </a:bodyPr>
          <a:lstStyle/>
          <a:p>
            <a:r>
              <a:rPr lang="en-US" sz="2000" dirty="0">
                <a:latin typeface="Helvetica" pitchFamily="2" charset="0"/>
              </a:rPr>
              <a:t>A planet-imaging tool that will help shape </a:t>
            </a:r>
          </a:p>
          <a:p>
            <a:r>
              <a:rPr lang="en-US" sz="2000" dirty="0">
                <a:latin typeface="Helvetica" pitchFamily="2" charset="0"/>
              </a:rPr>
              <a:t>future space-based technology</a:t>
            </a:r>
            <a:endParaRPr lang="en-US" sz="2000" b="1" dirty="0">
              <a:latin typeface="Helvetica" pitchFamily="2" charset="0"/>
              <a:ea typeface="Helvetica Neue" panose="02000503000000020004" pitchFamily="2" charset="0"/>
              <a:cs typeface="Helvetica Neue" panose="02000503000000020004" pitchFamily="2" charset="0"/>
            </a:endParaRPr>
          </a:p>
        </p:txBody>
      </p:sp>
      <p:sp>
        <p:nvSpPr>
          <p:cNvPr id="18" name="TextBox 1">
            <a:extLst>
              <a:ext uri="{FF2B5EF4-FFF2-40B4-BE49-F238E27FC236}">
                <a16:creationId xmlns:a16="http://schemas.microsoft.com/office/drawing/2014/main" id="{93DC6C36-71F7-C152-2E70-23E3FE89B049}"/>
              </a:ext>
            </a:extLst>
          </p:cNvPr>
          <p:cNvSpPr txBox="1"/>
          <p:nvPr/>
        </p:nvSpPr>
        <p:spPr>
          <a:xfrm>
            <a:off x="533400" y="492486"/>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INNOVATIVE TOOLS FOR SUCCESS</a:t>
            </a:r>
          </a:p>
        </p:txBody>
      </p:sp>
      <p:pic>
        <p:nvPicPr>
          <p:cNvPr id="1026" name="Picture 2" descr="Animation that shows a planet lost in the brightness of its host star, before the host star is eclipsed to reveal the planet.">
            <a:extLst>
              <a:ext uri="{FF2B5EF4-FFF2-40B4-BE49-F238E27FC236}">
                <a16:creationId xmlns:a16="http://schemas.microsoft.com/office/drawing/2014/main" id="{5699B087-3DE5-C320-EA08-46F48782C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322210"/>
            <a:ext cx="5381897" cy="30318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2A11101-DFAE-7F8A-9FD2-A6A86CD392B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13082880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1000">
              <a:srgbClr val="0E1F33"/>
            </a:gs>
            <a:gs pos="100000">
              <a:schemeClr val="bg1"/>
            </a:gs>
          </a:gsLst>
          <a:lin ang="0" scaled="1"/>
        </a:gradFill>
        <a:effectLst/>
      </p:bgPr>
    </p:bg>
    <p:spTree>
      <p:nvGrpSpPr>
        <p:cNvPr id="1" name="">
          <a:extLst>
            <a:ext uri="{FF2B5EF4-FFF2-40B4-BE49-F238E27FC236}">
              <a16:creationId xmlns:a16="http://schemas.microsoft.com/office/drawing/2014/main" id="{5833F7BB-C80B-C310-DDA1-3C64A9B64E7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8EFB08E-5729-2CF6-EFC0-A1454236251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310" y="0"/>
            <a:ext cx="11191913" cy="6858000"/>
          </a:xfrm>
          <a:prstGeom prst="rect">
            <a:avLst/>
          </a:prstGeom>
        </p:spPr>
      </p:pic>
      <p:sp>
        <p:nvSpPr>
          <p:cNvPr id="6" name="Rounded Rectangle 5">
            <a:extLst>
              <a:ext uri="{FF2B5EF4-FFF2-40B4-BE49-F238E27FC236}">
                <a16:creationId xmlns:a16="http://schemas.microsoft.com/office/drawing/2014/main" id="{3097685D-3F39-C5AF-DB3B-5B7628994A83}"/>
              </a:ext>
              <a:ext uri="{C183D7F6-B498-43B3-948B-1728B52AA6E4}">
                <adec:decorative xmlns:adec="http://schemas.microsoft.com/office/drawing/2017/decorative" val="1"/>
              </a:ext>
            </a:extLst>
          </p:cNvPr>
          <p:cNvSpPr>
            <a:spLocks/>
          </p:cNvSpPr>
          <p:nvPr/>
        </p:nvSpPr>
        <p:spPr bwMode="auto">
          <a:xfrm>
            <a:off x="150423"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27" name="Picture 26" descr="Satellite image showing a portion of the globe. Blue oceans, brown to green landforms, and white clouds are visible.">
            <a:extLst>
              <a:ext uri="{FF2B5EF4-FFF2-40B4-BE49-F238E27FC236}">
                <a16:creationId xmlns:a16="http://schemas.microsoft.com/office/drawing/2014/main" id="{6F5355CD-C63E-DB15-5974-B73EB4A4DEFC}"/>
              </a:ext>
            </a:extLst>
          </p:cNvPr>
          <p:cNvPicPr>
            <a:picLocks noChangeAspect="1"/>
          </p:cNvPicPr>
          <p:nvPr/>
        </p:nvPicPr>
        <p:blipFill>
          <a:blip r:embed="rId4">
            <a:extLst>
              <a:ext uri="{28A0092B-C50C-407E-A947-70E740481C1C}">
                <a14:useLocalDpi xmlns:a14="http://schemas.microsoft.com/office/drawing/2010/main" val="0"/>
              </a:ext>
            </a:extLst>
          </a:blip>
          <a:srcRect t="-3284" b="65128"/>
          <a:stretch>
            <a:fillRect/>
          </a:stretch>
        </p:blipFill>
        <p:spPr>
          <a:xfrm>
            <a:off x="60960" y="4169906"/>
            <a:ext cx="6858000" cy="2651760"/>
          </a:xfrm>
          <a:prstGeom prst="rect">
            <a:avLst/>
          </a:prstGeom>
        </p:spPr>
      </p:pic>
      <p:pic>
        <p:nvPicPr>
          <p:cNvPr id="25" name="Picture 24">
            <a:extLst>
              <a:ext uri="{FF2B5EF4-FFF2-40B4-BE49-F238E27FC236}">
                <a16:creationId xmlns:a16="http://schemas.microsoft.com/office/drawing/2014/main" id="{0B95214E-D67E-9ED5-C465-E2FA3CF89FC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1389" t="-6357" r="1883" b="13038"/>
          <a:stretch>
            <a:fillRect/>
          </a:stretch>
        </p:blipFill>
        <p:spPr>
          <a:xfrm>
            <a:off x="-1509423" y="-963098"/>
            <a:ext cx="13350240" cy="7498080"/>
          </a:xfrm>
          <a:prstGeom prst="rect">
            <a:avLst/>
          </a:prstGeom>
        </p:spPr>
      </p:pic>
      <p:pic>
        <p:nvPicPr>
          <p:cNvPr id="23" name="Picture 22" descr="Illustration of Roman, a large, cylindrical observatory with a flat solar array on top. It is facing right, seen almost in profile. At the back-left side of the telescope is a semi-circle labeled “High-Gain Antenna.” Just below this, lines that form a three-sided box highlight the remainder of the telescope body, which is labeled “Observatory Support Systems.”">
            <a:extLst>
              <a:ext uri="{FF2B5EF4-FFF2-40B4-BE49-F238E27FC236}">
                <a16:creationId xmlns:a16="http://schemas.microsoft.com/office/drawing/2014/main" id="{A6E8D44D-2A57-33C3-67F4-042EA6583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0485" y="1758802"/>
            <a:ext cx="7772400" cy="3146163"/>
          </a:xfrm>
          <a:prstGeom prst="rect">
            <a:avLst/>
          </a:prstGeom>
        </p:spPr>
      </p:pic>
      <p:pic>
        <p:nvPicPr>
          <p:cNvPr id="8" name="Picture 7">
            <a:extLst>
              <a:ext uri="{FF2B5EF4-FFF2-40B4-BE49-F238E27FC236}">
                <a16:creationId xmlns:a16="http://schemas.microsoft.com/office/drawing/2014/main" id="{78CEC178-CDEB-65D3-8475-737A4EE12AC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
        <p:nvSpPr>
          <p:cNvPr id="21" name="TextBox 1">
            <a:extLst>
              <a:ext uri="{FF2B5EF4-FFF2-40B4-BE49-F238E27FC236}">
                <a16:creationId xmlns:a16="http://schemas.microsoft.com/office/drawing/2014/main" id="{E7242B53-9003-8BA1-A8D4-868F09FE5455}"/>
              </a:ext>
            </a:extLst>
          </p:cNvPr>
          <p:cNvSpPr txBox="1">
            <a:spLocks/>
          </p:cNvSpPr>
          <p:nvPr/>
        </p:nvSpPr>
        <p:spPr>
          <a:xfrm>
            <a:off x="457200" y="2362200"/>
            <a:ext cx="4343400" cy="707886"/>
          </a:xfrm>
          <a:prstGeom prst="rect">
            <a:avLst/>
          </a:prstGeom>
          <a:noFill/>
        </p:spPr>
        <p:txBody>
          <a:bodyPr wrap="square" rtlCol="0">
            <a:spAutoFit/>
          </a:bodyPr>
          <a:lstStyle/>
          <a:p>
            <a:r>
              <a:rPr lang="en-US" sz="2000" dirty="0">
                <a:latin typeface="Helvetica" pitchFamily="2" charset="0"/>
                <a:ea typeface="Helvetica Neue" panose="02000503000000020004" pitchFamily="2" charset="0"/>
                <a:cs typeface="Helvetica Neue" panose="02000503000000020004" pitchFamily="2" charset="0"/>
              </a:rPr>
              <a:t>The foundation that allows Roman </a:t>
            </a:r>
          </a:p>
          <a:p>
            <a:r>
              <a:rPr lang="en-US" sz="2000" dirty="0">
                <a:latin typeface="Helvetica" pitchFamily="2" charset="0"/>
                <a:ea typeface="Helvetica Neue" panose="02000503000000020004" pitchFamily="2" charset="0"/>
                <a:cs typeface="Helvetica Neue" panose="02000503000000020004" pitchFamily="2" charset="0"/>
              </a:rPr>
              <a:t>to collect and send data to Earth</a:t>
            </a:r>
          </a:p>
        </p:txBody>
      </p:sp>
      <p:sp>
        <p:nvSpPr>
          <p:cNvPr id="11" name="TextBox 1">
            <a:extLst>
              <a:ext uri="{FF2B5EF4-FFF2-40B4-BE49-F238E27FC236}">
                <a16:creationId xmlns:a16="http://schemas.microsoft.com/office/drawing/2014/main" id="{C837499D-D7FB-20E7-36D8-CDC6AD9C16C2}"/>
              </a:ext>
            </a:extLst>
          </p:cNvPr>
          <p:cNvSpPr txBox="1">
            <a:spLocks/>
          </p:cNvSpPr>
          <p:nvPr/>
        </p:nvSpPr>
        <p:spPr>
          <a:xfrm>
            <a:off x="485503" y="492486"/>
            <a:ext cx="10134600" cy="342530"/>
          </a:xfrm>
          <a:prstGeom prst="rect">
            <a:avLst/>
          </a:prstGeom>
          <a:noFill/>
        </p:spPr>
        <p:txBody>
          <a:bodyPr wrap="square" rtlCol="0">
            <a:spAutoFit/>
          </a:bodyPr>
          <a:lstStyle/>
          <a:p>
            <a:pPr>
              <a:lnSpc>
                <a:spcPct val="150000"/>
              </a:lnSpc>
            </a:pPr>
            <a:r>
              <a:rPr lang="en-US" sz="1200" spc="300" dirty="0">
                <a:latin typeface="Helvetica" pitchFamily="2" charset="0"/>
                <a:ea typeface="Helvetica Neue" panose="02000503000000020004" pitchFamily="2" charset="0"/>
                <a:cs typeface="Helvetica Neue" panose="02000503000000020004" pitchFamily="2" charset="0"/>
              </a:rPr>
              <a:t>INNOVATIVE TOOLS FOR SUCCESS</a:t>
            </a:r>
          </a:p>
        </p:txBody>
      </p:sp>
      <p:sp>
        <p:nvSpPr>
          <p:cNvPr id="2" name="TextBox 1">
            <a:extLst>
              <a:ext uri="{FF2B5EF4-FFF2-40B4-BE49-F238E27FC236}">
                <a16:creationId xmlns:a16="http://schemas.microsoft.com/office/drawing/2014/main" id="{A3706898-8FA2-C23D-262A-98C9E07E1A86}"/>
              </a:ext>
            </a:extLst>
          </p:cNvPr>
          <p:cNvSpPr txBox="1">
            <a:spLocks/>
          </p:cNvSpPr>
          <p:nvPr/>
        </p:nvSpPr>
        <p:spPr>
          <a:xfrm>
            <a:off x="457200" y="1106666"/>
            <a:ext cx="7391400" cy="1077218"/>
          </a:xfrm>
          <a:prstGeom prst="rect">
            <a:avLst/>
          </a:prstGeom>
          <a:noFill/>
        </p:spPr>
        <p:txBody>
          <a:bodyPr wrap="square" rtlCol="0">
            <a:spAutoFit/>
          </a:bodyPr>
          <a:lstStyle/>
          <a:p>
            <a:r>
              <a:rPr lang="en-US" sz="3200" b="1" kern="4000" dirty="0">
                <a:latin typeface="Helvetica" pitchFamily="2" charset="0"/>
                <a:ea typeface="Helvetica Neue" panose="02000503000000020004" pitchFamily="2" charset="0"/>
                <a:cs typeface="Helvetica Neue" panose="02000503000000020004" pitchFamily="2" charset="0"/>
              </a:rPr>
              <a:t>High-Gain Antenna &amp; Observatory </a:t>
            </a:r>
          </a:p>
          <a:p>
            <a:r>
              <a:rPr lang="en-US" sz="3200" b="1" kern="4000" dirty="0">
                <a:latin typeface="Helvetica" pitchFamily="2" charset="0"/>
                <a:ea typeface="Helvetica Neue" panose="02000503000000020004" pitchFamily="2" charset="0"/>
                <a:cs typeface="Helvetica Neue" panose="02000503000000020004" pitchFamily="2" charset="0"/>
              </a:rPr>
              <a:t>Support Systems</a:t>
            </a:r>
          </a:p>
        </p:txBody>
      </p:sp>
    </p:spTree>
    <p:extLst>
      <p:ext uri="{BB962C8B-B14F-4D97-AF65-F5344CB8AC3E}">
        <p14:creationId xmlns:p14="http://schemas.microsoft.com/office/powerpoint/2010/main" val="246519901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4DC490-5E78-E9DE-2925-C9E8170EBAA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29F1E02-CD14-6689-5F3C-E9E86D9B778F}"/>
              </a:ext>
              <a:ext uri="{C183D7F6-B498-43B3-948B-1728B52AA6E4}">
                <adec:decorative xmlns:adec="http://schemas.microsoft.com/office/drawing/2017/decorative" val="1"/>
              </a:ext>
            </a:extLst>
          </p:cNvPr>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28755" y="-15759"/>
            <a:ext cx="12221492" cy="6873759"/>
          </a:xfrm>
          <a:prstGeom prst="rect">
            <a:avLst/>
          </a:prstGeom>
        </p:spPr>
      </p:pic>
      <p:sp>
        <p:nvSpPr>
          <p:cNvPr id="25" name="Rounded Rectangle 24">
            <a:extLst>
              <a:ext uri="{FF2B5EF4-FFF2-40B4-BE49-F238E27FC236}">
                <a16:creationId xmlns:a16="http://schemas.microsoft.com/office/drawing/2014/main" id="{796BE45B-F429-545C-2FAC-A52886467E83}"/>
              </a:ext>
              <a:ext uri="{C183D7F6-B498-43B3-948B-1728B52AA6E4}">
                <adec:decorative xmlns:adec="http://schemas.microsoft.com/office/drawing/2017/decorative" val="1"/>
              </a:ext>
            </a:extLst>
          </p:cNvPr>
          <p:cNvSpPr/>
          <p:nvPr/>
        </p:nvSpPr>
        <p:spPr bwMode="auto">
          <a:xfrm>
            <a:off x="152400" y="182880"/>
            <a:ext cx="11887200" cy="6492240"/>
          </a:xfrm>
          <a:prstGeom prst="roundRect">
            <a:avLst>
              <a:gd name="adj" fmla="val 3139"/>
            </a:avLst>
          </a:prstGeom>
          <a:gradFill>
            <a:gsLst>
              <a:gs pos="77000">
                <a:srgbClr val="0E1F33">
                  <a:alpha val="0"/>
                </a:srgbClr>
              </a:gs>
              <a:gs pos="0">
                <a:srgbClr val="0E1F33"/>
              </a:gs>
            </a:gsLst>
            <a:lin ang="0" scaled="0"/>
          </a:gradFill>
          <a:ln w="101600" cap="flat" cmpd="sng" algn="ctr">
            <a:gradFill flip="none" rotWithShape="1">
              <a:gsLst>
                <a:gs pos="49000">
                  <a:srgbClr val="0E1F33">
                    <a:alpha val="0"/>
                  </a:srgbClr>
                </a:gs>
                <a:gs pos="0">
                  <a:srgbClr val="01357D"/>
                </a:gs>
                <a:gs pos="21000">
                  <a:srgbClr val="01275B"/>
                </a:gs>
                <a:gs pos="100000">
                  <a:srgbClr val="01275B"/>
                </a:gs>
              </a:gsLst>
              <a:lin ang="66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8" name="Picture 7">
            <a:extLst>
              <a:ext uri="{FF2B5EF4-FFF2-40B4-BE49-F238E27FC236}">
                <a16:creationId xmlns:a16="http://schemas.microsoft.com/office/drawing/2014/main" id="{BF0B454F-6346-E1EA-3B6A-8CA00D9B980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244" y="-973391"/>
            <a:ext cx="11191913" cy="6858000"/>
          </a:xfrm>
          <a:prstGeom prst="rect">
            <a:avLst/>
          </a:prstGeom>
        </p:spPr>
      </p:pic>
      <p:pic>
        <p:nvPicPr>
          <p:cNvPr id="9" name="Picture 8">
            <a:extLst>
              <a:ext uri="{FF2B5EF4-FFF2-40B4-BE49-F238E27FC236}">
                <a16:creationId xmlns:a16="http://schemas.microsoft.com/office/drawing/2014/main" id="{2984DE03-1E5A-5E3C-2837-27E926DD92F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0192" y="973391"/>
            <a:ext cx="6098009" cy="4308275"/>
          </a:xfrm>
          <a:prstGeom prst="rect">
            <a:avLst/>
          </a:prstGeom>
        </p:spPr>
      </p:pic>
      <p:sp>
        <p:nvSpPr>
          <p:cNvPr id="10" name="TextBox 1">
            <a:extLst>
              <a:ext uri="{FF2B5EF4-FFF2-40B4-BE49-F238E27FC236}">
                <a16:creationId xmlns:a16="http://schemas.microsoft.com/office/drawing/2014/main" id="{5A573375-7F7C-3553-9FEE-4B61540D6A64}"/>
              </a:ext>
            </a:extLst>
          </p:cNvPr>
          <p:cNvSpPr txBox="1"/>
          <p:nvPr/>
        </p:nvSpPr>
        <p:spPr>
          <a:xfrm>
            <a:off x="725390" y="1434923"/>
            <a:ext cx="7239000" cy="2677656"/>
          </a:xfrm>
          <a:prstGeom prst="rect">
            <a:avLst/>
          </a:prstGeom>
          <a:noFill/>
        </p:spPr>
        <p:txBody>
          <a:bodyPr wrap="square" rtlCol="0">
            <a:spAutoFit/>
          </a:bodyPr>
          <a:lstStyle/>
          <a:p>
            <a:r>
              <a:rPr lang="en-US" sz="5600" b="1" dirty="0">
                <a:latin typeface="Helvetica" pitchFamily="2" charset="0"/>
                <a:ea typeface="Helvetica Neue" panose="02000503000000020004" pitchFamily="2" charset="0"/>
                <a:cs typeface="Helvetica Neue" panose="02000503000000020004" pitchFamily="2" charset="0"/>
              </a:rPr>
              <a:t>Broad </a:t>
            </a:r>
          </a:p>
          <a:p>
            <a:r>
              <a:rPr lang="en-US" sz="5600" b="1" dirty="0">
                <a:latin typeface="Helvetica" pitchFamily="2" charset="0"/>
                <a:ea typeface="Helvetica Neue" panose="02000503000000020004" pitchFamily="2" charset="0"/>
                <a:cs typeface="Helvetica Neue" panose="02000503000000020004" pitchFamily="2" charset="0"/>
              </a:rPr>
              <a:t>Scientific</a:t>
            </a:r>
          </a:p>
          <a:p>
            <a:r>
              <a:rPr lang="en-US" sz="5600" b="1" dirty="0">
                <a:latin typeface="Helvetica" pitchFamily="2" charset="0"/>
                <a:ea typeface="Helvetica Neue" panose="02000503000000020004" pitchFamily="2" charset="0"/>
                <a:cs typeface="Helvetica Neue" panose="02000503000000020004" pitchFamily="2" charset="0"/>
              </a:rPr>
              <a:t>Surveys</a:t>
            </a:r>
          </a:p>
        </p:txBody>
      </p:sp>
      <p:sp>
        <p:nvSpPr>
          <p:cNvPr id="12" name="TextBox 1">
            <a:extLst>
              <a:ext uri="{FF2B5EF4-FFF2-40B4-BE49-F238E27FC236}">
                <a16:creationId xmlns:a16="http://schemas.microsoft.com/office/drawing/2014/main" id="{FF1DB521-495F-C836-1FAC-768D710B7AA5}"/>
              </a:ext>
            </a:extLst>
          </p:cNvPr>
          <p:cNvSpPr txBox="1"/>
          <p:nvPr/>
        </p:nvSpPr>
        <p:spPr>
          <a:xfrm>
            <a:off x="753244" y="4409430"/>
            <a:ext cx="5799956" cy="707886"/>
          </a:xfrm>
          <a:prstGeom prst="rect">
            <a:avLst/>
          </a:prstGeom>
          <a:noFill/>
        </p:spPr>
        <p:txBody>
          <a:bodyPr wrap="square" rtlCol="0">
            <a:spAutoFit/>
          </a:bodyPr>
          <a:lstStyle/>
          <a:p>
            <a:r>
              <a:rPr lang="en-US" sz="2000" dirty="0">
                <a:latin typeface="Helvetica" pitchFamily="2" charset="0"/>
              </a:rPr>
              <a:t>Planets by the thousands, </a:t>
            </a:r>
            <a:r>
              <a:rPr lang="en-US" sz="2000" dirty="0">
                <a:latin typeface="Helvetica" pitchFamily="2" charset="0"/>
                <a:ea typeface="Helvetica Neue" panose="02000503000000020004" pitchFamily="2" charset="0"/>
                <a:cs typeface="Helvetica Neue" panose="02000503000000020004" pitchFamily="2" charset="0"/>
              </a:rPr>
              <a:t>stars by </a:t>
            </a:r>
          </a:p>
          <a:p>
            <a:r>
              <a:rPr lang="en-US" sz="2000" dirty="0">
                <a:latin typeface="Helvetica" pitchFamily="2" charset="0"/>
                <a:ea typeface="Helvetica Neue" panose="02000503000000020004" pitchFamily="2" charset="0"/>
                <a:cs typeface="Helvetica Neue" panose="02000503000000020004" pitchFamily="2" charset="0"/>
              </a:rPr>
              <a:t>the billions, galaxies by the millions</a:t>
            </a:r>
          </a:p>
        </p:txBody>
      </p:sp>
      <p:sp>
        <p:nvSpPr>
          <p:cNvPr id="13" name="Rounded Rectangle 12">
            <a:extLst>
              <a:ext uri="{FF2B5EF4-FFF2-40B4-BE49-F238E27FC236}">
                <a16:creationId xmlns:a16="http://schemas.microsoft.com/office/drawing/2014/main" id="{BC0FCFFF-F863-ECD5-2AE5-69BC3B9A0D72}"/>
              </a:ext>
            </a:extLst>
          </p:cNvPr>
          <p:cNvSpPr/>
          <p:nvPr/>
        </p:nvSpPr>
        <p:spPr bwMode="auto">
          <a:xfrm>
            <a:off x="304800" y="6096000"/>
            <a:ext cx="3276600" cy="3810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26" name="Picture 25">
            <a:extLst>
              <a:ext uri="{FF2B5EF4-FFF2-40B4-BE49-F238E27FC236}">
                <a16:creationId xmlns:a16="http://schemas.microsoft.com/office/drawing/2014/main" id="{56A5CE4F-F152-2303-DB56-95EA54086FD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8318" y="5571883"/>
            <a:ext cx="1293682" cy="1286117"/>
          </a:xfrm>
          <a:prstGeom prst="rect">
            <a:avLst/>
          </a:prstGeom>
        </p:spPr>
      </p:pic>
    </p:spTree>
    <p:extLst>
      <p:ext uri="{BB962C8B-B14F-4D97-AF65-F5344CB8AC3E}">
        <p14:creationId xmlns:p14="http://schemas.microsoft.com/office/powerpoint/2010/main" val="816465344"/>
      </p:ext>
    </p:extLst>
  </p:cSld>
  <p:clrMapOvr>
    <a:masterClrMapping/>
  </p:clrMapOvr>
  <p:transition/>
</p:sld>
</file>

<file path=ppt/theme/theme1.xml><?xml version="1.0" encoding="utf-8"?>
<a:theme xmlns:a="http://schemas.openxmlformats.org/drawingml/2006/main" name="fjs_black_arial">
  <a:themeElements>
    <a:clrScheme name="fjs_black_arial 8">
      <a:dk1>
        <a:srgbClr val="808080"/>
      </a:dk1>
      <a:lt1>
        <a:srgbClr val="FFFFFF"/>
      </a:lt1>
      <a:dk2>
        <a:srgbClr val="000000"/>
      </a:dk2>
      <a:lt2>
        <a:srgbClr val="FFFF00"/>
      </a:lt2>
      <a:accent1>
        <a:srgbClr val="FF0000"/>
      </a:accent1>
      <a:accent2>
        <a:srgbClr val="FFFF00"/>
      </a:accent2>
      <a:accent3>
        <a:srgbClr val="AAAAAA"/>
      </a:accent3>
      <a:accent4>
        <a:srgbClr val="DADADA"/>
      </a:accent4>
      <a:accent5>
        <a:srgbClr val="FFAAAA"/>
      </a:accent5>
      <a:accent6>
        <a:srgbClr val="E7E700"/>
      </a:accent6>
      <a:hlink>
        <a:srgbClr val="CCCCFF"/>
      </a:hlink>
      <a:folHlink>
        <a:srgbClr val="B2B2B2"/>
      </a:folHlink>
    </a:clrScheme>
    <a:fontScheme name="fjs_black_ar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fjs_black_ari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js_black_ari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js_black_ari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js_black_ari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js_black_ari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js_black_ari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js_black_ari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fjs_black_arial 8">
        <a:dk1>
          <a:srgbClr val="808080"/>
        </a:dk1>
        <a:lt1>
          <a:srgbClr val="FFFFFF"/>
        </a:lt1>
        <a:dk2>
          <a:srgbClr val="000000"/>
        </a:dk2>
        <a:lt2>
          <a:srgbClr val="FFFF00"/>
        </a:lt2>
        <a:accent1>
          <a:srgbClr val="FF0000"/>
        </a:accent1>
        <a:accent2>
          <a:srgbClr val="FFFF00"/>
        </a:accent2>
        <a:accent3>
          <a:srgbClr val="AAAAAA"/>
        </a:accent3>
        <a:accent4>
          <a:srgbClr val="DADADA"/>
        </a:accent4>
        <a:accent5>
          <a:srgbClr val="FFAAAA"/>
        </a:accent5>
        <a:accent6>
          <a:srgbClr val="E7E700"/>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js_black_arial">
  <a:themeElements>
    <a:clrScheme name="fjs_black_arial 8">
      <a:dk1>
        <a:srgbClr val="808080"/>
      </a:dk1>
      <a:lt1>
        <a:srgbClr val="FFFFFF"/>
      </a:lt1>
      <a:dk2>
        <a:srgbClr val="000000"/>
      </a:dk2>
      <a:lt2>
        <a:srgbClr val="FFFF00"/>
      </a:lt2>
      <a:accent1>
        <a:srgbClr val="FF0000"/>
      </a:accent1>
      <a:accent2>
        <a:srgbClr val="FFFF00"/>
      </a:accent2>
      <a:accent3>
        <a:srgbClr val="AAAAAA"/>
      </a:accent3>
      <a:accent4>
        <a:srgbClr val="DADADA"/>
      </a:accent4>
      <a:accent5>
        <a:srgbClr val="FFAAAA"/>
      </a:accent5>
      <a:accent6>
        <a:srgbClr val="E7E700"/>
      </a:accent6>
      <a:hlink>
        <a:srgbClr val="CCCCFF"/>
      </a:hlink>
      <a:folHlink>
        <a:srgbClr val="B2B2B2"/>
      </a:folHlink>
    </a:clrScheme>
    <a:fontScheme name="fjs_black_ar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fjs_black_ari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js_black_ari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js_black_ari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js_black_ari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js_black_ari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js_black_ari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js_black_ari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fjs_black_arial 8">
        <a:dk1>
          <a:srgbClr val="808080"/>
        </a:dk1>
        <a:lt1>
          <a:srgbClr val="FFFFFF"/>
        </a:lt1>
        <a:dk2>
          <a:srgbClr val="000000"/>
        </a:dk2>
        <a:lt2>
          <a:srgbClr val="FFFF00"/>
        </a:lt2>
        <a:accent1>
          <a:srgbClr val="FF0000"/>
        </a:accent1>
        <a:accent2>
          <a:srgbClr val="FFFF00"/>
        </a:accent2>
        <a:accent3>
          <a:srgbClr val="AAAAAA"/>
        </a:accent3>
        <a:accent4>
          <a:srgbClr val="DADADA"/>
        </a:accent4>
        <a:accent5>
          <a:srgbClr val="FFAAAA"/>
        </a:accent5>
        <a:accent6>
          <a:srgbClr val="E7E700"/>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fjs_black_arial">
  <a:themeElements>
    <a:clrScheme name="fjs_black_arial 8">
      <a:dk1>
        <a:srgbClr val="808080"/>
      </a:dk1>
      <a:lt1>
        <a:srgbClr val="FFFFFF"/>
      </a:lt1>
      <a:dk2>
        <a:srgbClr val="000000"/>
      </a:dk2>
      <a:lt2>
        <a:srgbClr val="FFFF00"/>
      </a:lt2>
      <a:accent1>
        <a:srgbClr val="FF0000"/>
      </a:accent1>
      <a:accent2>
        <a:srgbClr val="FFFF00"/>
      </a:accent2>
      <a:accent3>
        <a:srgbClr val="AAAAAA"/>
      </a:accent3>
      <a:accent4>
        <a:srgbClr val="DADADA"/>
      </a:accent4>
      <a:accent5>
        <a:srgbClr val="FFAAAA"/>
      </a:accent5>
      <a:accent6>
        <a:srgbClr val="E7E700"/>
      </a:accent6>
      <a:hlink>
        <a:srgbClr val="CCCCFF"/>
      </a:hlink>
      <a:folHlink>
        <a:srgbClr val="B2B2B2"/>
      </a:folHlink>
    </a:clrScheme>
    <a:fontScheme name="fjs_black_ar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fjs_black_ari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js_black_ari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js_black_ari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js_black_ari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js_black_ari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js_black_ari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js_black_ari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fjs_black_arial 8">
        <a:dk1>
          <a:srgbClr val="808080"/>
        </a:dk1>
        <a:lt1>
          <a:srgbClr val="FFFFFF"/>
        </a:lt1>
        <a:dk2>
          <a:srgbClr val="000000"/>
        </a:dk2>
        <a:lt2>
          <a:srgbClr val="FFFF00"/>
        </a:lt2>
        <a:accent1>
          <a:srgbClr val="FF0000"/>
        </a:accent1>
        <a:accent2>
          <a:srgbClr val="FFFF00"/>
        </a:accent2>
        <a:accent3>
          <a:srgbClr val="AAAAAA"/>
        </a:accent3>
        <a:accent4>
          <a:srgbClr val="DADADA"/>
        </a:accent4>
        <a:accent5>
          <a:srgbClr val="FFAAAA"/>
        </a:accent5>
        <a:accent6>
          <a:srgbClr val="E7E700"/>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fjs_black_arial</Template>
  <TotalTime>10361</TotalTime>
  <Words>13754</Words>
  <Application>Microsoft Macintosh PowerPoint</Application>
  <PresentationFormat>Widescreen</PresentationFormat>
  <Paragraphs>1261</Paragraphs>
  <Slides>36</Slides>
  <Notes>36</Notes>
  <HiddenSlides>1</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36</vt:i4>
      </vt:variant>
    </vt:vector>
  </HeadingPairs>
  <TitlesOfParts>
    <vt:vector size="48" baseType="lpstr">
      <vt:lpstr>Helvetica</vt:lpstr>
      <vt:lpstr>Calibri</vt:lpstr>
      <vt:lpstr>Symbol</vt:lpstr>
      <vt:lpstr>Wingdings</vt:lpstr>
      <vt:lpstr>Courier New</vt:lpstr>
      <vt:lpstr>Times New Roman</vt:lpstr>
      <vt:lpstr>Arial</vt:lpstr>
      <vt:lpstr>Calibri Light</vt:lpstr>
      <vt:lpstr>fjs_black_arial</vt:lpstr>
      <vt:lpstr>1_fjs_black_arial</vt:lpstr>
      <vt:lpstr>2_fjs_black_arial</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Space Telescope Science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 your View with the Nancy Grace Roman Space Telescope</dc:title>
  <dc:subject/>
  <dc:creator>Roman Space Telescope Mission Office</dc:creator>
  <cp:keywords/>
  <dc:description/>
  <cp:lastModifiedBy>Andi James</cp:lastModifiedBy>
  <cp:revision>66</cp:revision>
  <cp:lastPrinted>2021-04-20T14:41:17Z</cp:lastPrinted>
  <dcterms:created xsi:type="dcterms:W3CDTF">2010-01-03T02:07:43Z</dcterms:created>
  <dcterms:modified xsi:type="dcterms:W3CDTF">2026-06-15T14:18:52Z</dcterms:modified>
  <cp:category/>
</cp:coreProperties>
</file>