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9" r:id="rId1"/>
    <p:sldMasterId id="2147483675" r:id="rId2"/>
    <p:sldMasterId id="2147483689" r:id="rId3"/>
    <p:sldMasterId id="2147483661" r:id="rId4"/>
  </p:sldMasterIdLst>
  <p:notesMasterIdLst>
    <p:notesMasterId r:id="rId42"/>
  </p:notesMasterIdLst>
  <p:sldIdLst>
    <p:sldId id="838" r:id="rId5"/>
    <p:sldId id="779" r:id="rId6"/>
    <p:sldId id="839" r:id="rId7"/>
    <p:sldId id="837" r:id="rId8"/>
    <p:sldId id="800" r:id="rId9"/>
    <p:sldId id="782" r:id="rId10"/>
    <p:sldId id="784" r:id="rId11"/>
    <p:sldId id="783" r:id="rId12"/>
    <p:sldId id="787" r:id="rId13"/>
    <p:sldId id="836" r:id="rId14"/>
    <p:sldId id="790" r:id="rId15"/>
    <p:sldId id="810" r:id="rId16"/>
    <p:sldId id="809" r:id="rId17"/>
    <p:sldId id="804" r:id="rId18"/>
    <p:sldId id="832" r:id="rId19"/>
    <p:sldId id="816" r:id="rId20"/>
    <p:sldId id="806" r:id="rId21"/>
    <p:sldId id="801" r:id="rId22"/>
    <p:sldId id="805" r:id="rId23"/>
    <p:sldId id="817" r:id="rId24"/>
    <p:sldId id="802" r:id="rId25"/>
    <p:sldId id="811" r:id="rId26"/>
    <p:sldId id="834" r:id="rId27"/>
    <p:sldId id="835" r:id="rId28"/>
    <p:sldId id="793" r:id="rId29"/>
    <p:sldId id="794" r:id="rId30"/>
    <p:sldId id="795" r:id="rId31"/>
    <p:sldId id="797" r:id="rId32"/>
    <p:sldId id="798" r:id="rId33"/>
    <p:sldId id="819" r:id="rId34"/>
    <p:sldId id="821" r:id="rId35"/>
    <p:sldId id="822" r:id="rId36"/>
    <p:sldId id="824" r:id="rId37"/>
    <p:sldId id="826" r:id="rId38"/>
    <p:sldId id="827" r:id="rId39"/>
    <p:sldId id="766" r:id="rId40"/>
    <p:sldId id="830" r:id="rId41"/>
  </p:sldIdLst>
  <p:sldSz cx="12192000" cy="6858000"/>
  <p:notesSz cx="6858000" cy="9144000"/>
  <p:embeddedFontLst>
    <p:embeddedFont>
      <p:font typeface="Helvetica" pitchFamily="2" charset="0"/>
      <p:regular r:id="rId43"/>
      <p:bold r:id="rId44"/>
      <p:italic r:id="rId45"/>
      <p:boldItalic r:id="rId46"/>
    </p:embeddedFont>
  </p:embeddedFontLst>
  <p:defaultTextStyle>
    <a:defPPr>
      <a:defRPr lang="en-US"/>
    </a:defPPr>
    <a:lvl1pPr algn="l" rtl="0" fontAlgn="base">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521415D9-36F7-43E2-AB2F-B90AF26B5E84}">
      <p14:sectionLst xmlns:p14="http://schemas.microsoft.com/office/powerpoint/2010/main">
        <p14:section name="What Is Roman?" id="{7564206D-0837-D145-9F69-B6F6B61747A9}">
          <p14:sldIdLst>
            <p14:sldId id="838"/>
          </p14:sldIdLst>
        </p14:section>
        <p14:section name="Qué es el telescopio espacial Roman?" id="{10F6867A-897A-444E-BA15-BA34EE796BD8}">
          <p14:sldIdLst>
            <p14:sldId id="779"/>
            <p14:sldId id="839"/>
            <p14:sldId id="837"/>
            <p14:sldId id="800"/>
          </p14:sldIdLst>
        </p14:section>
        <p14:section name="El observatorio" id="{784D094D-6A7D-6C40-B0D8-9774A94D1FDB}">
          <p14:sldIdLst>
            <p14:sldId id="782"/>
            <p14:sldId id="784"/>
            <p14:sldId id="783"/>
            <p14:sldId id="787"/>
          </p14:sldIdLst>
        </p14:section>
        <p14:section name="Programas de observación de Roman" id="{6AF13C31-5AA0-AB48-93A3-0897F20881E5}">
          <p14:sldIdLst>
            <p14:sldId id="836"/>
            <p14:sldId id="790"/>
            <p14:sldId id="810"/>
            <p14:sldId id="809"/>
            <p14:sldId id="804"/>
            <p14:sldId id="832"/>
            <p14:sldId id="816"/>
            <p14:sldId id="806"/>
            <p14:sldId id="801"/>
            <p14:sldId id="805"/>
            <p14:sldId id="817"/>
            <p14:sldId id="802"/>
            <p14:sldId id="811"/>
          </p14:sldIdLst>
        </p14:section>
        <p14:section name="De los datos a los descubrimientos" id="{8F94E202-6A4F-9742-9C53-1DA07A9C08BB}">
          <p14:sldIdLst>
            <p14:sldId id="834"/>
            <p14:sldId id="835"/>
            <p14:sldId id="793"/>
            <p14:sldId id="794"/>
          </p14:sldIdLst>
        </p14:section>
        <p14:section name="El camino por delante" id="{EC5F722B-BF27-AA45-885E-73788F57E94C}">
          <p14:sldIdLst>
            <p14:sldId id="795"/>
            <p14:sldId id="797"/>
            <p14:sldId id="798"/>
          </p14:sldIdLst>
        </p14:section>
        <p14:section name="Preguntas frecuentes" id="{92A01878-687D-624F-BA7D-EDF058974846}">
          <p14:sldIdLst>
            <p14:sldId id="819"/>
            <p14:sldId id="821"/>
            <p14:sldId id="822"/>
            <p14:sldId id="824"/>
            <p14:sldId id="826"/>
            <p14:sldId id="827"/>
            <p14:sldId id="766"/>
            <p14:sldId id="83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BDB10D-13A8-47EA-22D9-6EE19C5AA4E6}" name="Yesenia Perez" initials="YP" userId="S::yperez@stsci.edu::1a55a5a3-4f03-465d-808b-365facb1bf7d" providerId="AD"/>
  <p188:author id="{805A3117-32D8-A1D6-8964-506F90820D7C}" name="Abigail Major" initials="AM" userId="Rml+C2aUCucphxz1F3FQMN6HMLFcgUwL3OQp4gJFmbI=" providerId="None"/>
  <p188:author id="{964BBD5F-FF43-A7A6-AB82-B1134B7126FA}" name="Martha Irene Saladino" initials="MIS" userId="21055418929_tp_box_2" providerId="Windows Live"/>
  <p188:author id="{04C0FA85-23FF-2611-E59B-8B6EF2404551}" name="Andi James" initials="AJ" userId="S::ajames@stsci.edu::904a0343-d25e-4ebd-b3cb-c8699504d73e"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8DD1"/>
    <a:srgbClr val="70CBFF"/>
    <a:srgbClr val="0E1F33"/>
    <a:srgbClr val="000025"/>
    <a:srgbClr val="506A9B"/>
    <a:srgbClr val="0B1929"/>
    <a:srgbClr val="548CD2"/>
    <a:srgbClr val="01275B"/>
    <a:srgbClr val="01357D"/>
    <a:srgbClr val="0E20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A933EE-5BF0-4944-BAFB-D4BE5C4A7EED}" v="23" dt="2026-09-29T13:41:28.7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7503"/>
  </p:normalViewPr>
  <p:slideViewPr>
    <p:cSldViewPr snapToGrid="0">
      <p:cViewPr varScale="1">
        <p:scale>
          <a:sx n="114" d="100"/>
          <a:sy n="114" d="100"/>
        </p:scale>
        <p:origin x="1016" y="17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2.fntdata"/><Relationship Id="rId52"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4.fntdata"/><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6A2F8971-D5C2-D34F-BB0A-B8D89FED486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latin typeface="Arial" pitchFamily="34" charset="0"/>
                <a:ea typeface="+mn-ea"/>
                <a:cs typeface="Arial" pitchFamily="34" charset="0"/>
              </a:defRPr>
            </a:lvl1pPr>
          </a:lstStyle>
          <a:p>
            <a:pPr>
              <a:defRPr/>
            </a:pPr>
            <a:endParaRPr lang="en-US"/>
          </a:p>
        </p:txBody>
      </p:sp>
      <p:sp>
        <p:nvSpPr>
          <p:cNvPr id="27651" name="Rectangle 3">
            <a:extLst>
              <a:ext uri="{FF2B5EF4-FFF2-40B4-BE49-F238E27FC236}">
                <a16:creationId xmlns:a16="http://schemas.microsoft.com/office/drawing/2014/main" id="{5F0C8E9E-54AF-2F4F-8D7A-3BABA83BD89A}"/>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latin typeface="Arial" pitchFamily="34" charset="0"/>
                <a:ea typeface="+mn-ea"/>
                <a:cs typeface="Arial" pitchFamily="34" charset="0"/>
              </a:defRPr>
            </a:lvl1pPr>
          </a:lstStyle>
          <a:p>
            <a:pPr>
              <a:defRPr/>
            </a:pPr>
            <a:endParaRPr lang="en-US"/>
          </a:p>
        </p:txBody>
      </p:sp>
      <p:sp>
        <p:nvSpPr>
          <p:cNvPr id="13316" name="Rectangle 4">
            <a:extLst>
              <a:ext uri="{FF2B5EF4-FFF2-40B4-BE49-F238E27FC236}">
                <a16:creationId xmlns:a16="http://schemas.microsoft.com/office/drawing/2014/main" id="{929CE654-1904-1744-B6FE-9EA711284BC8}"/>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3" name="Rectangle 5">
            <a:extLst>
              <a:ext uri="{FF2B5EF4-FFF2-40B4-BE49-F238E27FC236}">
                <a16:creationId xmlns:a16="http://schemas.microsoft.com/office/drawing/2014/main" id="{43F9C194-A137-D348-A963-1C3E1A3E840E}"/>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a:extLst>
              <a:ext uri="{FF2B5EF4-FFF2-40B4-BE49-F238E27FC236}">
                <a16:creationId xmlns:a16="http://schemas.microsoft.com/office/drawing/2014/main" id="{EFEC94FA-11B3-AF4C-A035-332FD0B59974}"/>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a:latin typeface="Arial" pitchFamily="34" charset="0"/>
                <a:ea typeface="+mn-ea"/>
                <a:cs typeface="Arial" pitchFamily="34" charset="0"/>
              </a:defRPr>
            </a:lvl1pPr>
          </a:lstStyle>
          <a:p>
            <a:pPr>
              <a:defRPr/>
            </a:pPr>
            <a:endParaRPr lang="en-US"/>
          </a:p>
        </p:txBody>
      </p:sp>
      <p:sp>
        <p:nvSpPr>
          <p:cNvPr id="27655" name="Rectangle 7">
            <a:extLst>
              <a:ext uri="{FF2B5EF4-FFF2-40B4-BE49-F238E27FC236}">
                <a16:creationId xmlns:a16="http://schemas.microsoft.com/office/drawing/2014/main" id="{491F83C2-A2F5-EC48-873B-4875A62837C9}"/>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FD82A15-5316-CA4D-88E5-5ADED07BD17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0"/>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0"/>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0"/>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0"/>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www.youtube.com/playlist?list=PLm0MBdI3VlBX6CsHwHGbfEUxbD3laKvKr" TargetMode="External"/><Relationship Id="rId13" Type="http://schemas.openxmlformats.org/officeDocument/2006/relationships/hyperlink" Target="https://www.jpl.nasa.gov/missions/the-nancy-grace-roman-space-telescope" TargetMode="External"/><Relationship Id="rId3" Type="http://schemas.openxmlformats.org/officeDocument/2006/relationships/hyperlink" Target="https://www.universe-of-learning.org/informal-educators/roman-launch-resources" TargetMode="External"/><Relationship Id="rId7" Type="http://schemas.openxmlformats.org/officeDocument/2006/relationships/hyperlink" Target="https://svs.gsfc.nasa.gov/gallery/roman/" TargetMode="External"/><Relationship Id="rId12" Type="http://schemas.openxmlformats.org/officeDocument/2006/relationships/hyperlink" Target="https://urldefense.com/v3/__http:/roman.ipac.caltech.edu__;!!CrWY41Z8OgsX0i-WU-0LuAcUu2o!wN8dngeE7dtBQTAY3OV2tAoEtObVFSDYxb-B0s0L5suUdDaoWYPVGFX209Uj56eJUs7XuNPtDqzX-Jyij64-tg$"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outerspace.stsci.edu/display/SRO/Library+of+Roman+Visuals" TargetMode="External"/><Relationship Id="rId11" Type="http://schemas.openxmlformats.org/officeDocument/2006/relationships/hyperlink" Target="https://roman.gsfc.nasa.gov/" TargetMode="External"/><Relationship Id="rId5" Type="http://schemas.openxmlformats.org/officeDocument/2006/relationships/hyperlink" Target="https://science.nasa.gov/mission/roman-space-telescope/" TargetMode="External"/><Relationship Id="rId10" Type="http://schemas.openxmlformats.org/officeDocument/2006/relationships/hyperlink" Target="https://www.stsci.edu/roman" TargetMode="External"/><Relationship Id="rId4" Type="http://schemas.openxmlformats.org/officeDocument/2006/relationships/hyperlink" Target="https://science.nasa.gov/mission/roman-space-telescope/education-and-outreach-materials/" TargetMode="External"/><Relationship Id="rId9" Type="http://schemas.openxmlformats.org/officeDocument/2006/relationships/hyperlink" Target="https://science.nasa.gov/blogs/roman/" TargetMode="Externa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solarsystem.nasa.gov/faq/88/what-are-lagrange-points/" TargetMode="External"/><Relationship Id="rId3" Type="http://schemas.openxmlformats.org/officeDocument/2006/relationships/hyperlink" Target="https://science.nasa.gov/mission/roman-space-telescope/roman-launch" TargetMode="External"/><Relationship Id="rId7" Type="http://schemas.openxmlformats.org/officeDocument/2006/relationships/hyperlink" Target="https://science.nasa.gov/blogs/roman/2026/09/14/fuel-savings-double-potential-lifetime-for-nasas-roman-mission"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science.nasa.gov/blogs/roman/2026/08/30/nasas-roman-space-telescope-flying-on-its-own" TargetMode="External"/><Relationship Id="rId5" Type="http://schemas.openxmlformats.org/officeDocument/2006/relationships/hyperlink" Target="https://science.nasa.gov/blogs/roman/2026/08/30/nasas-roman-space-telescope-flying-on-its-own/" TargetMode="External"/><Relationship Id="rId4" Type="http://schemas.openxmlformats.org/officeDocument/2006/relationships/hyperlink" Target="https://science.nasa.gov/blogs/roman" TargetMode="External"/><Relationship Id="rId9" Type="http://schemas.openxmlformats.org/officeDocument/2006/relationships/hyperlink" Target="https://science.nasa.gov/missions/roman-space-telescope/roman-commissioning" TargetMode="Externa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science.nasa.gov/mission/hubble/" TargetMode="External"/><Relationship Id="rId3" Type="http://schemas.openxmlformats.org/officeDocument/2006/relationships/hyperlink" Target="https://science.nasa.gov/mission/roman-space-telescope/" TargetMode="External"/><Relationship Id="rId7" Type="http://schemas.openxmlformats.org/officeDocument/2006/relationships/hyperlink" Target="https://science.nasa.gov/mission/roman-space-telescope/exoplanets/"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science.nasa.gov/mission/roman-space-telescope/dark-matter/" TargetMode="External"/><Relationship Id="rId11" Type="http://schemas.openxmlformats.org/officeDocument/2006/relationships/hyperlink" Target="https://science.nasa.gov/mission/kepler/" TargetMode="External"/><Relationship Id="rId5" Type="http://schemas.openxmlformats.org/officeDocument/2006/relationships/hyperlink" Target="https://science.nasa.gov/mission/roman-space-telescope/dark-energy/" TargetMode="External"/><Relationship Id="rId10" Type="http://schemas.openxmlformats.org/officeDocument/2006/relationships/hyperlink" Target="https://science.nasa.gov/mission/tess" TargetMode="External"/><Relationship Id="rId4" Type="http://schemas.openxmlformats.org/officeDocument/2006/relationships/hyperlink" Target="https://www.stsci.edu/roman/about/science-themes" TargetMode="External"/><Relationship Id="rId9" Type="http://schemas.openxmlformats.org/officeDocument/2006/relationships/hyperlink" Target="https://science.nasa.gov/mission/spitzer/" TargetMode="Externa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www.stsci.edu/files/live/sites/www/files/home/roman/_documents/roman-expanding-our-view.pdf" TargetMode="External"/><Relationship Id="rId13" Type="http://schemas.openxmlformats.org/officeDocument/2006/relationships/hyperlink" Target="https://viewspace.org/video_library/videos/236-322871998?page=3&amp;tags=111#step-light-and-distance-video-segments" TargetMode="External"/><Relationship Id="rId3" Type="http://schemas.openxmlformats.org/officeDocument/2006/relationships/hyperlink" Target="https://svs.gsfc.nasa.gov/13672" TargetMode="External"/><Relationship Id="rId7" Type="http://schemas.openxmlformats.org/officeDocument/2006/relationships/hyperlink" Target="https://svs.gsfc.nasa.gov/13793/" TargetMode="External"/><Relationship Id="rId12" Type="http://schemas.openxmlformats.org/officeDocument/2006/relationships/hyperlink" Target="https://viewspace.org/interactives/unveiling_invisible_universe/forms_of_light/infrared_animals"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projects.cosmicds.cfa.harvard.edu/roman-view-finder/" TargetMode="External"/><Relationship Id="rId11" Type="http://schemas.openxmlformats.org/officeDocument/2006/relationships/hyperlink" Target="https://viewspace.org/interactives/unveiling_invisible_universe/forms_of_light/seeing_through_smoke" TargetMode="External"/><Relationship Id="rId5" Type="http://schemas.openxmlformats.org/officeDocument/2006/relationships/hyperlink" Target="https://universe-of-learning.org/files/live/sites/uol/files/home/informal-educators/roman-launch-resources/_documents/roman-FOV-stamping-activity-guide.pdf" TargetMode="External"/><Relationship Id="rId10" Type="http://schemas.openxmlformats.org/officeDocument/2006/relationships/hyperlink" Target="https://science.nasa.gov/ems/07_infraredwaves/" TargetMode="External"/><Relationship Id="rId4" Type="http://schemas.openxmlformats.org/officeDocument/2006/relationships/hyperlink" Target="https://universe-of-learning.org/files/live/sites/uol/files/home/informal-educators/roman-launch-resources/_documents/roman-FOV-tube-telescopes-activity-guide.pdf" TargetMode="External"/><Relationship Id="rId9" Type="http://schemas.openxmlformats.org/officeDocument/2006/relationships/hyperlink" Target="https://www.nasa.gov/missions/roman-space-telescope/a-tale-of-two-telescopes-wfirst-and-hubble/" TargetMode="External"/><Relationship Id="rId14" Type="http://schemas.openxmlformats.org/officeDocument/2006/relationships/hyperlink" Target="https://universe-of-learning.org/contents/events/science-briefings/science-briefing-exploring-the-infrared-universe"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roman.gsfc.nasa.gov/observatory.html" TargetMode="External"/><Relationship Id="rId7" Type="http://schemas.openxmlformats.org/officeDocument/2006/relationships/hyperlink" Target="https://www.jpl.nasa.gov/missions/the-nancy-grace-roman-space-telescope"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roman.gsfc.nasa.gov/interactive/" TargetMode="External"/><Relationship Id="rId5" Type="http://schemas.openxmlformats.org/officeDocument/2006/relationships/hyperlink" Target="https://svs.gsfc.nasa.gov/13295" TargetMode="External"/><Relationship Id="rId4" Type="http://schemas.openxmlformats.org/officeDocument/2006/relationships/hyperlink" Target="https://www.stsci.edu/roman/observatory" TargetMode="Externa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svs.gsfc.nasa.gov/12956/" TargetMode="External"/><Relationship Id="rId3" Type="http://schemas.openxmlformats.org/officeDocument/2006/relationships/hyperlink" Target="https://svs.gsfc.nasa.gov/13235" TargetMode="External"/><Relationship Id="rId7" Type="http://schemas.openxmlformats.org/officeDocument/2006/relationships/hyperlink" Target="https://science.nasa.gov/mission/roman-space-telescope/wfi-technical/"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roman.gsfc.nasa.gov/interactive/parts/wfi/" TargetMode="External"/><Relationship Id="rId5" Type="http://schemas.openxmlformats.org/officeDocument/2006/relationships/hyperlink" Target="https://science.nasa.gov/image-article/wide-field-instrument-poster/" TargetMode="External"/><Relationship Id="rId4" Type="http://schemas.openxmlformats.org/officeDocument/2006/relationships/hyperlink" Target="https://science.nasa.gov/mission/roman-space-telescope/wide-field-instrument/" TargetMode="External"/><Relationship Id="rId9" Type="http://schemas.openxmlformats.org/officeDocument/2006/relationships/hyperlink" Target="https://science.nasa.gov/mission/webb/science-overview/science-explainers/spectroscopy-101-introduction/" TargetMode="Externa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universe-of-learning.org/contents/products/lights-coronagraph-action" TargetMode="External"/><Relationship Id="rId3" Type="http://schemas.openxmlformats.org/officeDocument/2006/relationships/hyperlink" Target="https://science.nasa.gov/mission/roman-space-telescope/direct-imaging" TargetMode="External"/><Relationship Id="rId7" Type="http://schemas.openxmlformats.org/officeDocument/2006/relationships/hyperlink" Target="https://www.jpl.nasa.gov/videos/seeing-exoplanets-like-never-before-with-the-roman-coronagraph-instrument-overview/"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jpl.nasa.gov/missions/the-roman-coronagraph-instrument/" TargetMode="External"/><Relationship Id="rId5" Type="http://schemas.openxmlformats.org/officeDocument/2006/relationships/hyperlink" Target="https://science.nasa.gov/mission/roman-space-telescope/coronagraph/" TargetMode="External"/><Relationship Id="rId4" Type="http://schemas.openxmlformats.org/officeDocument/2006/relationships/hyperlink" Target="https://www.youtube.com/watch?v=_1zfz-OEKH8"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nasa.gov/image-article/high-gain-antenna-nasas-roman-mission-clears-environmental-tests/"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science.nasa.gov/mission/roman-space-telescope/interactive/" TargetMode="External"/><Relationship Id="rId4" Type="http://schemas.openxmlformats.org/officeDocument/2006/relationships/hyperlink" Target="https://svs.gsfc.nasa.gov/14409/" TargetMode="Externa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www.stsci.edu/contents/newsletters/2025-volume-42-issue-02/what-can-roman-do-for-you-explore-its-four-fully-defined-surveys" TargetMode="External"/><Relationship Id="rId3" Type="http://schemas.openxmlformats.org/officeDocument/2006/relationships/hyperlink" Target="https://www.stsci.edu/roman/surveys-and-programs" TargetMode="External"/><Relationship Id="rId7" Type="http://schemas.openxmlformats.org/officeDocument/2006/relationships/hyperlink" Target="https://roman-docs.stsci.edu/roman-community-defined-surveys"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science.nasa.gov/mission/roman-space-telescope/general-astrophysics/" TargetMode="External"/><Relationship Id="rId5" Type="http://schemas.openxmlformats.org/officeDocument/2006/relationships/hyperlink" Target="https://science.nasa.gov/mission/roman-space-telescope/core-community-surveys/" TargetMode="External"/><Relationship Id="rId10" Type="http://schemas.openxmlformats.org/officeDocument/2006/relationships/hyperlink" Target="https://www.youtube.com/playlist?list=PLm0MBdI3VlBV6atJO-wb04zG32hIosyTR" TargetMode="External"/><Relationship Id="rId4" Type="http://schemas.openxmlformats.org/officeDocument/2006/relationships/hyperlink" Target="https://www.stsci.edu/roman/about/science-themes" TargetMode="External"/><Relationship Id="rId9" Type="http://schemas.openxmlformats.org/officeDocument/2006/relationships/hyperlink" Target="https://www.nasa.gov/missions/roman-space-telescope/nasas-roman-mission-shares-detailed-plans-to-scour-skies/" TargetMode="Externa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science.nasa.gov/mission/webb/science-overview/science-explainers/spectroscopy-101-introduction/" TargetMode="External"/><Relationship Id="rId3" Type="http://schemas.openxmlformats.org/officeDocument/2006/relationships/hyperlink" Target="https://www.youtube.com/watch?v=_ZkPwUWoJg8&amp;list=PLm0MBdI3VlBV6atJO-wb04zG32hIosyTR&amp;index=8" TargetMode="External"/><Relationship Id="rId7" Type="http://schemas.openxmlformats.org/officeDocument/2006/relationships/hyperlink" Target="https://svs.gsfc.nasa.gov/12956/"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universe-of-learning.org/contents/events/training-webinars-for-subject-matter-experts-helping-audiences-learn-about-dark-energy-and-dark-matt" TargetMode="External"/><Relationship Id="rId5" Type="http://schemas.openxmlformats.org/officeDocument/2006/relationships/hyperlink" Target="https://roman-docs.stsci.edu/roman-community-defined-surveys/high-latitude-wide-area-survey" TargetMode="External"/><Relationship Id="rId4" Type="http://schemas.openxmlformats.org/officeDocument/2006/relationships/hyperlink" Target="https://science.nasa.gov/mission/roman-space-telescope/high-latitude-wide-area-survey/" TargetMode="Externa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s://science.nasa.gov/dark-matter/" TargetMode="External"/><Relationship Id="rId3" Type="http://schemas.openxmlformats.org/officeDocument/2006/relationships/hyperlink" Target="https://science.nasa.gov/mission/roman-space-telescope/dark-matter/" TargetMode="External"/><Relationship Id="rId7" Type="http://schemas.openxmlformats.org/officeDocument/2006/relationships/hyperlink" Target="https://viewspace.org/video_library/videos/1042-STScI-H-BeyondTheHeadlines_WarpedLightandDarkMatter-1280x720-459520367?tags=1639"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science.nasa.gov/mission/roman-space-telescope/weak-lensing/" TargetMode="External"/><Relationship Id="rId5" Type="http://schemas.openxmlformats.org/officeDocument/2006/relationships/hyperlink" Target="https://www.nasa.gov/missions/roman-space-telescope/millions-of-galaxies-emerge-in-new-simulated-images-from-nasas-roman/" TargetMode="External"/><Relationship Id="rId10" Type="http://schemas.openxmlformats.org/officeDocument/2006/relationships/hyperlink" Target="https://viewspace.org/interactives/unveiling_invisible_universe/dark_matter/bullet_cluster" TargetMode="External"/><Relationship Id="rId4" Type="http://schemas.openxmlformats.org/officeDocument/2006/relationships/hyperlink" Target="https://roman.ipac.caltech.edu/news/nasa-s-roman-to-search-for-signs-of-dark-matter-clumps" TargetMode="External"/><Relationship Id="rId9" Type="http://schemas.openxmlformats.org/officeDocument/2006/relationships/hyperlink" Target="https://viewspace.org/interactives/unveiling_invisible_universe/dark_matter/supernova_refsdal" TargetMode="Externa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svs.gsfc.nasa.gov/12956/" TargetMode="External"/><Relationship Id="rId3" Type="http://schemas.openxmlformats.org/officeDocument/2006/relationships/hyperlink" Target="https://www.stsci.edu/contents/media/videos/2021/048/01FF86JNN52KFZYQWPNNS9FQH7" TargetMode="External"/><Relationship Id="rId7" Type="http://schemas.openxmlformats.org/officeDocument/2006/relationships/hyperlink" Target="https://science.nasa.gov/mission/roman-space-telescope/baryon-acoustic-oscillations/"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nasa.gov/feature/goddard/2020/nasa-s-roman-space-telescope-to-uncover-echoes-of-the-universe-s-creation" TargetMode="External"/><Relationship Id="rId5" Type="http://schemas.openxmlformats.org/officeDocument/2006/relationships/hyperlink" Target="https://roman.ipac.caltech.edu/page/darkenergy" TargetMode="External"/><Relationship Id="rId4" Type="http://schemas.openxmlformats.org/officeDocument/2006/relationships/hyperlink" Target="https://science.nasa.gov/mission/roman-space-telescope/dark-energy/" TargetMode="External"/><Relationship Id="rId9" Type="http://schemas.openxmlformats.org/officeDocument/2006/relationships/hyperlink" Target="https://science.nasa.gov/mission/webb/science-overview/science-explainers/spectroscopy-101-introduction/"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ui.adsabs.harvard.edu/abs/2025AAS...24533802H/abstract"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ui.adsabs.harvard.edu/abs/2018JATIS...4c4003H/abstract"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uvIgOstzfBY&amp;list=PLm0MBdI3VlBV6atJO-wb04zG32hIosyTR&amp;index=7" TargetMode="External"/><Relationship Id="rId7" Type="http://schemas.openxmlformats.org/officeDocument/2006/relationships/hyperlink" Target="https://www.youtube.com/watch?v=szV5ON231DI"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www.stsci.edu/contents/news-releases/2025/news-2025-202" TargetMode="External"/><Relationship Id="rId5" Type="http://schemas.openxmlformats.org/officeDocument/2006/relationships/hyperlink" Target="https://roman-docs.stsci.edu/roman-community-defined-surveys/high-latitude-time-domain-survey" TargetMode="External"/><Relationship Id="rId4" Type="http://schemas.openxmlformats.org/officeDocument/2006/relationships/hyperlink" Target="https://science.nasa.gov/mission/roman-space-telescope/high-latitude-time-domain-survey/" TargetMode="Externa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www.nasa.gov/missions/roman-space-telescope/nasas-roman-mission-will-test-competing-cosmic-acceleration-theories/" TargetMode="External"/><Relationship Id="rId3" Type="http://schemas.openxmlformats.org/officeDocument/2006/relationships/hyperlink" Target="https://science.nasa.gov/mission/roman-space-telescope/type-ia-supernovae/" TargetMode="External"/><Relationship Id="rId7" Type="http://schemas.openxmlformats.org/officeDocument/2006/relationships/hyperlink" Target="https://science.nasa.gov/mission/roman-space-telescope/dark-energy/"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viewspace.org/video_library/videos/885-VS-BtH-HubbleConstant-1920x1080-363907575?" TargetMode="External"/><Relationship Id="rId5" Type="http://schemas.openxmlformats.org/officeDocument/2006/relationships/hyperlink" Target="https://www.youtube.com/watch?v=tXkBfkeJJ5c" TargetMode="External"/><Relationship Id="rId4" Type="http://schemas.openxmlformats.org/officeDocument/2006/relationships/hyperlink" Target="https://www.nasa.gov/missions/roman-space-telescope/team-preps-to-study-dark-energy-via-exploding-stars-with-nasas-roman/"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nasa.gov/missions/roman-space-telescope/one-survey-by-nasas-roman-could-unveil-100000-cosmic-explosions/" TargetMode="External"/><Relationship Id="rId2" Type="http://schemas.openxmlformats.org/officeDocument/2006/relationships/slide" Target="../slides/slide17.xml"/><Relationship Id="rId1" Type="http://schemas.openxmlformats.org/officeDocument/2006/relationships/notesMaster" Target="../notesMasters/notesMaster1.xml"/><Relationship Id="rId5" Type="http://schemas.openxmlformats.org/officeDocument/2006/relationships/hyperlink" Target="https://universe-of-learning.org/contents/events/science-briefings/2025/science-briefing-time-domain-astronomy" TargetMode="External"/><Relationship Id="rId4" Type="http://schemas.openxmlformats.org/officeDocument/2006/relationships/hyperlink" Target="https://www.youtube.com/watch?v=szV5ON231DI"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j_y2YaQB4us&amp;list=PLm0MBdI3VlBV6atJO-wb04zG32hIosyTR&amp;index=6"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roman.ipac.caltech.edu/event/aug-2025-lecture" TargetMode="External"/><Relationship Id="rId5" Type="http://schemas.openxmlformats.org/officeDocument/2006/relationships/hyperlink" Target="https://roman-docs.stsci.edu/roman-community-defined-surveys/galactic-bulge-time-domain-survey" TargetMode="External"/><Relationship Id="rId4" Type="http://schemas.openxmlformats.org/officeDocument/2006/relationships/hyperlink" Target="https://science.nasa.gov/mission/roman-space-telescope/galactic-bulge-time-domain-survey/" TargetMode="Externa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www.nasa.gov/missions/roman-space-telescope/nasas-roman-mission-will-probe-galaxys-core-for-hot-jupiters-brown-dwarfs/" TargetMode="External"/><Relationship Id="rId13" Type="http://schemas.openxmlformats.org/officeDocument/2006/relationships/hyperlink" Target="https://universe-of-learning.org/informal-educators/program-facilitator-guides/cosmic-canvas-exoplanets-program-guide" TargetMode="External"/><Relationship Id="rId3" Type="http://schemas.openxmlformats.org/officeDocument/2006/relationships/hyperlink" Target="https://roman.gsfc.nasa.gov/exoplanets.html" TargetMode="External"/><Relationship Id="rId7" Type="http://schemas.openxmlformats.org/officeDocument/2006/relationships/hyperlink" Target="https://www.nasa.gov/universe/exoplanets/nasas-tally-of-planets-outside-our-solar-system-reaches-6000/" TargetMode="External"/><Relationship Id="rId12" Type="http://schemas.openxmlformats.org/officeDocument/2006/relationships/hyperlink" Target="https://universe-of-learning.org/contents/products/program-theme-5-finding-exoplanets"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s://www.nasa.gov/feature/goddard/2021/nasa-s-roman-mission-predicted-to-find-thousands-of-transiting-planets" TargetMode="External"/><Relationship Id="rId11" Type="http://schemas.openxmlformats.org/officeDocument/2006/relationships/hyperlink" Target="https://universe-of-learning.org/contents/products/exoplanet-detectives" TargetMode="External"/><Relationship Id="rId5" Type="http://schemas.openxmlformats.org/officeDocument/2006/relationships/hyperlink" Target="https://science.nasa.gov/mission/roman-space-telescope/transit-method/" TargetMode="External"/><Relationship Id="rId10" Type="http://schemas.openxmlformats.org/officeDocument/2006/relationships/hyperlink" Target="https://exoplanetarchive.ipac.caltech.edu/" TargetMode="External"/><Relationship Id="rId4" Type="http://schemas.openxmlformats.org/officeDocument/2006/relationships/hyperlink" Target="https://science.nasa.gov/mission/roman-space-telescope/microlensing/" TargetMode="External"/><Relationship Id="rId9" Type="http://schemas.openxmlformats.org/officeDocument/2006/relationships/hyperlink" Target="https://www.nasa.gov/missions/roman-space-telescope/unveiling-rogue-planets-with-nasas-roman-space-telescope/"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nasa.gov/feature/goddard/2021/how-nasa-s-roman-space-telescope-will-uncover-lonesome-black-holes"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s://www.nasa.gov/missions/roman-space-telescope/why-nasas-roman-mission-will-study-milky-ways-flickering-lights/" TargetMode="External"/><Relationship Id="rId4" Type="http://schemas.openxmlformats.org/officeDocument/2006/relationships/hyperlink" Target="https://www.nasa.gov/missions/roman-space-telescope/nasas-roman-could-bring-new-waves-of-information-on-galaxys-stars/"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youtube.com/watch?v=7sXAuxNixUo&amp;list=PLm0MBdI3VlBV6atJO-wb04zG32hIosyTR&amp;index=5" TargetMode="External"/><Relationship Id="rId7" Type="http://schemas.openxmlformats.org/officeDocument/2006/relationships/hyperlink" Target="https://science.nasa.gov/mission/webb/science-overview/science-explainers/spectroscopy-101-introduction/"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svs.gsfc.nasa.gov/12956/" TargetMode="External"/><Relationship Id="rId5" Type="http://schemas.openxmlformats.org/officeDocument/2006/relationships/hyperlink" Target="https://www.nasa.gov/missions/roman-space-telescope/nasas-roman-team-selects-survey-to-map-our-galaxys-far-side/" TargetMode="External"/><Relationship Id="rId4" Type="http://schemas.openxmlformats.org/officeDocument/2006/relationships/hyperlink" Target="https://roman-docs.stsci.edu/roman-community-defined-surveys/galactic-plane-survey"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nasa.gov/missions/roman-space-telescope/how-nasas-roman-mission-will-unveil-our-home-galaxy-using-cosmic-dust/"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8" Type="http://schemas.openxmlformats.org/officeDocument/2006/relationships/hyperlink" Target="https://science.nasa.gov/astrophysics/programs/cosmic-origins/community/announcing-the-opening-of-the-roman-research-nexus/" TargetMode="External"/><Relationship Id="rId3" Type="http://schemas.openxmlformats.org/officeDocument/2006/relationships/hyperlink" Target="https://www.howtogeek.com/353116/how-big-are-gigabytes-terabytes-and-petabytes/" TargetMode="External"/><Relationship Id="rId7" Type="http://schemas.openxmlformats.org/officeDocument/2006/relationships/hyperlink" Target="https://svs.gsfc.nasa.gov/13667/"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www.stsci.edu/contents/newsletters/2024-volume-41-issue-02/preparing-for-roman-as-a-big-data-survey-mission" TargetMode="External"/><Relationship Id="rId5" Type="http://schemas.openxmlformats.org/officeDocument/2006/relationships/hyperlink" Target="https://www.stsci.edu/contents/newsletters/2026-volume-43-issue-01/roman-delivering-data-that-unlocks-discovery" TargetMode="External"/><Relationship Id="rId4" Type="http://schemas.openxmlformats.org/officeDocument/2006/relationships/hyperlink" Target="https://www.geeksforgeeks.org/understanding-file-sizes-bytes-kb-mb-gb-tb-pb-eb-zb-yb/"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science.nasa.gov/astrophysics/programs/cosmic-origins/community/announcing-the-opening-of-the-roman-research-nexus/"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www.stsci.edu/contents/newsletters/2026-volume-43-issue-01/join-the-roman-research-nexus-plug-into-a-full-suite-of-resources-and-simulated-data" TargetMode="External"/><Relationship Id="rId4" Type="http://schemas.openxmlformats.org/officeDocument/2006/relationships/hyperlink" Target="https://www.stsci.edu/contents/news-releases/2026/news-2026-401"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nasa.gov/missions/roman-space-telescope/nasas-roman-and-esas-euclid-will-team-up-to-investigate-dark-energy/"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science.nasa.gov/roman-and-hubble/" TargetMode="External"/><Relationship Id="rId4" Type="http://schemas.openxmlformats.org/officeDocument/2006/relationships/hyperlink" Target="https://science.nasa.gov/roman-and-webb/"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solarsystem.nasa.gov/faq/88/what-are-lagrange-points/" TargetMode="External"/><Relationship Id="rId7" Type="http://schemas.openxmlformats.org/officeDocument/2006/relationships/hyperlink" Target="https://science.nasa.gov/mission/roman-space-telescope/adopt-a-pixel"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s://www.universe-of-learning.org/informal-educators/roman-launch-resources" TargetMode="External"/><Relationship Id="rId5" Type="http://schemas.openxmlformats.org/officeDocument/2006/relationships/hyperlink" Target="https://science.nasa.gov/mission/roman-space-telescope/timeline/" TargetMode="External"/><Relationship Id="rId4" Type="http://schemas.openxmlformats.org/officeDocument/2006/relationships/hyperlink" Target="https://www.nasa.gov/missions/roman-space-telescope/nasa-completes-nancy-grace-roman-space-telescope-construction/" TargetMode="External"/></Relationships>
</file>

<file path=ppt/notesSlides/_rels/notesSlide28.xml.rels><?xml version="1.0" encoding="UTF-8" standalone="yes"?>
<Relationships xmlns="http://schemas.openxmlformats.org/package/2006/relationships"><Relationship Id="rId8" Type="http://schemas.openxmlformats.org/officeDocument/2006/relationships/hyperlink" Target="https://science.nasa.gov/mission/roman-space-telescope/adopt-a-pixel" TargetMode="External"/><Relationship Id="rId3" Type="http://schemas.openxmlformats.org/officeDocument/2006/relationships/hyperlink" Target="https://science.nasa.gov/blogs/roman/" TargetMode="External"/><Relationship Id="rId7" Type="http://schemas.openxmlformats.org/officeDocument/2006/relationships/hyperlink" Target="https://science.nasa.gov/mission/roman-space-telescope/"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www.stsci.edu/roman/news-and-events/press" TargetMode="External"/><Relationship Id="rId5" Type="http://schemas.openxmlformats.org/officeDocument/2006/relationships/hyperlink" Target="https://science.nasa.gov/mission/roman-space-telescope/roman-social-media/" TargetMode="External"/><Relationship Id="rId4" Type="http://schemas.openxmlformats.org/officeDocument/2006/relationships/hyperlink" Target="https://www.universe-of-learning.org/informal-educators/roman-launch-resources"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8" Type="http://schemas.openxmlformats.org/officeDocument/2006/relationships/hyperlink" Target="https://www.youtube.com/watch?v=3yK_EVdO1r4" TargetMode="External"/><Relationship Id="rId3" Type="http://schemas.openxmlformats.org/officeDocument/2006/relationships/hyperlink" Target="https://solarsystem.nasa.gov/people/225/nancy-roman-1925-2018/" TargetMode="External"/><Relationship Id="rId7" Type="http://schemas.openxmlformats.org/officeDocument/2006/relationships/hyperlink" Target="https://www.annualreviews.org/doi/abs/10.1146/annurev-astro-091918-104446"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s://svs.gsfc.nasa.gov/12634" TargetMode="External"/><Relationship Id="rId5" Type="http://schemas.openxmlformats.org/officeDocument/2006/relationships/hyperlink" Target="https://www.youtube.com/watch?v=m5fC3FIUngk" TargetMode="External"/><Relationship Id="rId4" Type="http://schemas.openxmlformats.org/officeDocument/2006/relationships/hyperlink" Target="https://www.nasa.gov/news-release/nasa-telescope-named-for-mother-of-hubble-nancy-grace-roman/"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science.nasa.gov/roman-and-webb/"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science.nasa.gov/roman-and-hubble/"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solarsystem.nasa.gov/faq/88/what-are-lagrange-points/"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science.nasa.gov/mission/roman-space-telescope/dark-energy/" TargetMode="External"/><Relationship Id="rId7" Type="http://schemas.openxmlformats.org/officeDocument/2006/relationships/hyperlink" Target="https://science.nasa.gov/mission/hubble/science/science-highlights/discovering-a-runaway-universe/"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s://science.nasa.gov/dark-matter/" TargetMode="External"/><Relationship Id="rId5" Type="http://schemas.openxmlformats.org/officeDocument/2006/relationships/hyperlink" Target="https://science.nasa.gov/dark-energy/" TargetMode="External"/><Relationship Id="rId4" Type="http://schemas.openxmlformats.org/officeDocument/2006/relationships/hyperlink" Target="https://science.nasa.gov/mission/roman-space-telescope/dark-matter/" TargetMode="Externa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science.nasa.gov/mission/roman-space-telescope/microlensing/"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5EA3D-7313-AA1C-D6A5-B77E467140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D86FAE-2801-9CB4-733B-694B4F9C3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7F849E-EF41-972C-022C-6F606C3B6D7F}"/>
              </a:ext>
            </a:extLst>
          </p:cNvPr>
          <p:cNvSpPr>
            <a:spLocks noGrp="1"/>
          </p:cNvSpPr>
          <p:nvPr>
            <p:ph type="body" idx="1"/>
          </p:nvPr>
        </p:nvSpPr>
        <p:spPr/>
        <p:txBody>
          <a:bodyPr/>
          <a:lstStyle/>
          <a:p>
            <a:endParaRPr lang="en-US" sz="2800">
              <a:latin typeface="Helvetica" pitchFamily="2" charset="0"/>
            </a:endParaRPr>
          </a:p>
        </p:txBody>
      </p:sp>
      <p:sp>
        <p:nvSpPr>
          <p:cNvPr id="4" name="Slide Number Placeholder 3">
            <a:extLst>
              <a:ext uri="{FF2B5EF4-FFF2-40B4-BE49-F238E27FC236}">
                <a16:creationId xmlns:a16="http://schemas.microsoft.com/office/drawing/2014/main" id="{74E57E38-69FB-DF14-6F41-30DB89653FB1}"/>
              </a:ext>
            </a:extLst>
          </p:cNvPr>
          <p:cNvSpPr>
            <a:spLocks noGrp="1"/>
          </p:cNvSpPr>
          <p:nvPr>
            <p:ph type="sldNum" sz="quarter" idx="5"/>
          </p:nvPr>
        </p:nvSpPr>
        <p:spPr/>
        <p:txBody>
          <a:bodyPr/>
          <a:lstStyle/>
          <a:p>
            <a:fld id="{3FD82A15-5316-CA4D-88E5-5ADED07BD175}" type="slidenum">
              <a:rPr lang="en-US" altLang="en-US" smtClean="0"/>
              <a:pPr/>
              <a:t>1</a:t>
            </a:fld>
            <a:endParaRPr lang="en-US" altLang="en-US"/>
          </a:p>
        </p:txBody>
      </p:sp>
    </p:spTree>
    <p:extLst>
      <p:ext uri="{BB962C8B-B14F-4D97-AF65-F5344CB8AC3E}">
        <p14:creationId xmlns:p14="http://schemas.microsoft.com/office/powerpoint/2010/main" val="932286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824FB-4B2A-C350-068A-8F93A369F7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E52F94-E132-A30C-82BE-45A266EF8A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D4C068-5C07-5A55-175A-86CE550F7436}"/>
              </a:ext>
            </a:extLst>
          </p:cNvPr>
          <p:cNvSpPr>
            <a:spLocks noGrp="1"/>
          </p:cNvSpPr>
          <p:nvPr>
            <p:ph type="body" idx="1"/>
          </p:nvPr>
        </p:nvSpPr>
        <p:spPr/>
        <p:txBody>
          <a:bodyPr/>
          <a:lstStyle/>
          <a:p>
            <a:pPr marL="0" marR="0">
              <a:lnSpc>
                <a:spcPct val="115000"/>
              </a:lnSpc>
              <a:spcBef>
                <a:spcPts val="1800"/>
              </a:spcBef>
              <a:spcAft>
                <a:spcPts val="400"/>
              </a:spcAft>
              <a:buNone/>
            </a:pPr>
            <a:r>
              <a:rPr lang="es-ES" sz="2000" b="1">
                <a:solidFill>
                  <a:srgbClr val="0F4761"/>
                </a:solidFill>
                <a:effectLst/>
                <a:latin typeface="Helvetica" pitchFamily="2" charset="0"/>
                <a:ea typeface="DengXian Light" panose="02010600030101010101" pitchFamily="2" charset="-122"/>
                <a:cs typeface="Times New Roman" panose="02020603050405020304" pitchFamily="18" charset="0"/>
              </a:rPr>
              <a:t>Introducción al telescopio espacial Nancy Grace </a:t>
            </a:r>
            <a:r>
              <a:rPr lang="es-ES" sz="2000" b="1" err="1">
                <a:solidFill>
                  <a:srgbClr val="0F4761"/>
                </a:solidFill>
                <a:effectLst/>
                <a:latin typeface="Helvetica" pitchFamily="2" charset="0"/>
                <a:ea typeface="DengXian Light" panose="02010600030101010101" pitchFamily="2" charset="-122"/>
                <a:cs typeface="Times New Roman" panose="02020603050405020304" pitchFamily="18" charset="0"/>
              </a:rPr>
              <a:t>Roman</a:t>
            </a:r>
            <a:endParaRPr lang="es-ES" sz="20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2000">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Puntos clave:</a:t>
            </a:r>
          </a:p>
          <a:p>
            <a:pPr marL="342900" marR="0" lvl="0" indent="-342900">
              <a:lnSpc>
                <a:spcPct val="115000"/>
              </a:lnSpc>
              <a:spcAft>
                <a:spcPts val="800"/>
              </a:spcAft>
              <a:buFont typeface="Wingdings" pitchFamily="2" charset="2"/>
              <a:buChar char=""/>
            </a:pP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El telescopio espacial Nancy Grace Roman es la misión insignia más reciente de la NASA en el campo de la astrofísica.</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El telescopio lleva el nombre de la Dra. Nancy Grace Roman, la primera jefa de astronomía de la NASA y pionera de la astronomía espacial moderna.</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Con un espíritu similar al de la dedicación de la Dra. Roman por ampliar nuestro conocimiento de la astrofísica, el telescopio espacial Roman se ha diseñado y construido deliberadamente para responder a algunas de las preguntas más importantes que tenemos sobre el universo.</a:t>
            </a:r>
          </a:p>
          <a:p>
            <a:pPr marL="342900" marR="0" lvl="0" indent="-342900">
              <a:lnSpc>
                <a:spcPct val="115000"/>
              </a:lnSpc>
              <a:spcAft>
                <a:spcPts val="800"/>
              </a:spcAft>
              <a:buFont typeface="Symbol" pitchFamily="2" charset="2"/>
              <a:buChar char=""/>
            </a:pP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Juntos exploraremos:</a:t>
            </a:r>
            <a:endParaRPr lang="en-US" sz="1200" b="1">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Qué es Roman, incluyendo sus cualidades y capacidades únicas.</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Lo que descubriremos sobre nuestro universo con Roman durante su misión principal de cinco años.</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Por qué Roman es importante: Cómo este telescopio espacial, recién lanzado, encaja en el panorama general de la astronomía, complementa otras misiones científicas y, en última instancia, mejora nuestra comprensión del universo y nuestro lugar en él.</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Crédito de la imagen: STScI</a:t>
            </a:r>
          </a:p>
          <a:p>
            <a:pPr marL="342900" marR="0" lvl="0" indent="-342900">
              <a:lnSpc>
                <a:spcPct val="115000"/>
              </a:lnSpc>
              <a:spcAft>
                <a:spcPts val="800"/>
              </a:spcAft>
              <a:buFont typeface="Wingdings" pitchFamily="2" charset="2"/>
              <a:buChar char=""/>
            </a:pP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Recursos de apoyo:</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Recursos para el lanzamiento de Roman en la página del Universo de Aprendizaje de la NASA (NASA’s Universe of Learning):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3"/>
              </a:rPr>
              <a:t>https://www.universe-of-learning.org/informal-educators/roman-launch-resources</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Educación y divulgación del telescopio espacial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4"/>
              </a:rPr>
              <a:t>https://science.nasa.gov/mission/roman-space-telescope/education-and-outreach-materials</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Temas científicos de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5"/>
              </a:rPr>
              <a:t>https://science.nasa.gov/mission/roman-space-telescope</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Biblioteca de imágenes de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6"/>
              </a:rPr>
              <a:t>https://outerspace.stsci.edu/display/SRO/Library+of+Roman+Visuals</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Estudio de visualización científica de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7"/>
              </a:rPr>
              <a:t>https://svs.gsfc.nasa.gov/gallery/roman</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[Vídeo] Taller de escritura científica sobre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8"/>
              </a:rPr>
              <a:t>https://www.youtube.com/playlist?list=PLm0MBdI3VlBX6CsHwHGbfEUxbD3laKvKr</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n-US" sz="1200" kern="100">
                <a:effectLst/>
                <a:latin typeface="Aptos" panose="020B0004020202020204" pitchFamily="34" charset="0"/>
                <a:ea typeface="Aptos" panose="020B0004020202020204" pitchFamily="34" charset="0"/>
                <a:cs typeface="Arial" panose="020B0604020202020204" pitchFamily="34" charset="0"/>
              </a:rPr>
              <a:t>[Blog] Blog de Roman: </a:t>
            </a:r>
            <a:r>
              <a:rPr lang="en-US" sz="1200" u="sng" kern="100">
                <a:solidFill>
                  <a:srgbClr val="467886"/>
                </a:solidFill>
                <a:effectLst/>
                <a:latin typeface="Aptos" panose="020B0004020202020204" pitchFamily="34" charset="0"/>
                <a:ea typeface="Aptos" panose="020B0004020202020204" pitchFamily="34" charset="0"/>
                <a:cs typeface="Arial" panose="020B0604020202020204" pitchFamily="34" charset="0"/>
                <a:hlinkClick r:id="rId9"/>
              </a:rPr>
              <a:t>https://science.nasa.gov/blogs/roman</a:t>
            </a:r>
            <a:r>
              <a:rPr lang="en-US" sz="1200" kern="100">
                <a:effectLst/>
                <a:latin typeface="Aptos" panose="020B0004020202020204" pitchFamily="34" charset="0"/>
                <a:ea typeface="Aptos" panose="020B0004020202020204" pitchFamily="34" charset="0"/>
                <a:cs typeface="Arial" panose="020B0604020202020204" pitchFamily="34" charset="0"/>
              </a:rPr>
              <a:t> </a:t>
            </a: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Sitios web de las instituciones que colaboran con Roman:</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kern="0">
                <a:effectLst/>
                <a:latin typeface="Aptos" panose="020B0004020202020204" pitchFamily="34" charset="0"/>
                <a:ea typeface="Aptos" panose="020B0004020202020204" pitchFamily="34" charset="0"/>
                <a:cs typeface="Arial" panose="020B0604020202020204" pitchFamily="34" charset="0"/>
              </a:rPr>
              <a:t>Instituto de Ciencias del Telescopio Espacial: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10"/>
              </a:rPr>
              <a:t>https://www.stsci.edu/roman</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kern="0">
                <a:effectLst/>
                <a:latin typeface="Aptos" panose="020B0004020202020204" pitchFamily="34" charset="0"/>
                <a:ea typeface="Aptos" panose="020B0004020202020204" pitchFamily="34" charset="0"/>
                <a:cs typeface="Arial" panose="020B0604020202020204" pitchFamily="34" charset="0"/>
              </a:rPr>
              <a:t>Centro de Vuelos Espaciales Goddard de la NASA: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11"/>
              </a:rPr>
              <a:t>https://roman.gsfc.nasa.gov</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kern="0">
                <a:effectLst/>
                <a:latin typeface="Aptos" panose="020B0004020202020204" pitchFamily="34" charset="0"/>
                <a:ea typeface="Aptos" panose="020B0004020202020204" pitchFamily="34" charset="0"/>
                <a:cs typeface="Arial" panose="020B0604020202020204" pitchFamily="34" charset="0"/>
              </a:rPr>
              <a:t>IPAC Caltech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12"/>
              </a:rPr>
              <a:t>https://roman.ipac.caltech.edu</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kern="0">
                <a:effectLst/>
                <a:latin typeface="Aptos" panose="020B0004020202020204" pitchFamily="34" charset="0"/>
                <a:ea typeface="Aptos" panose="020B0004020202020204" pitchFamily="34" charset="0"/>
                <a:cs typeface="Arial" panose="020B0604020202020204" pitchFamily="34" charset="0"/>
              </a:rPr>
              <a:t>Laboratorio de Propulsión a Chorro de la NASA: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13"/>
              </a:rPr>
              <a:t>https://www.jpl.nasa.gov/missions/the-nancy-grace-roman-space-telescope</a:t>
            </a:r>
            <a:endPar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s-ES" sz="1200" kern="0">
                <a:effectLst/>
                <a:latin typeface="Aptos" panose="020B0004020202020204" pitchFamily="34" charset="0"/>
                <a:ea typeface="Aptos" panose="020B0004020202020204" pitchFamily="34" charset="0"/>
                <a:cs typeface="Arial" panose="020B0604020202020204" pitchFamily="34" charset="0"/>
              </a:rPr>
              <a:t>Última revisión: 30 de septiembre de 2026</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481AB99-1B51-605B-7EEB-71CAD60B9C6A}"/>
              </a:ext>
            </a:extLst>
          </p:cNvPr>
          <p:cNvSpPr>
            <a:spLocks noGrp="1"/>
          </p:cNvSpPr>
          <p:nvPr>
            <p:ph type="sldNum" sz="quarter" idx="5"/>
          </p:nvPr>
        </p:nvSpPr>
        <p:spPr/>
        <p:txBody>
          <a:bodyPr/>
          <a:lstStyle/>
          <a:p>
            <a:fld id="{3FD82A15-5316-CA4D-88E5-5ADED07BD175}" type="slidenum">
              <a:rPr lang="en-US" altLang="en-US" smtClean="0"/>
              <a:pPr/>
              <a:t>2</a:t>
            </a:fld>
            <a:endParaRPr lang="en-US" altLang="en-US"/>
          </a:p>
        </p:txBody>
      </p:sp>
    </p:spTree>
    <p:extLst>
      <p:ext uri="{BB962C8B-B14F-4D97-AF65-F5344CB8AC3E}">
        <p14:creationId xmlns:p14="http://schemas.microsoft.com/office/powerpoint/2010/main" val="594395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BFEFF-6585-DA9C-8940-F46964794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BCE006-A6F9-6A68-B1B4-86546A0BC8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076705-0276-D817-7942-3B6F9E1C7C15}"/>
              </a:ext>
            </a:extLst>
          </p:cNvPr>
          <p:cNvSpPr>
            <a:spLocks noGrp="1"/>
          </p:cNvSpPr>
          <p:nvPr>
            <p:ph type="body" idx="1"/>
          </p:nvPr>
        </p:nvSpPr>
        <p:spPr/>
        <p:txBody>
          <a:bodyPr/>
          <a:lstStyle/>
          <a:p>
            <a:r>
              <a:rPr lang="es-ES" b="1" kern="100" dirty="0" err="1">
                <a:solidFill>
                  <a:srgbClr val="0F4761"/>
                </a:solidFill>
                <a:latin typeface="Arial"/>
                <a:ea typeface="ＭＳ Ｐゴシック"/>
                <a:cs typeface="Arial"/>
              </a:rPr>
              <a:t>Roman</a:t>
            </a:r>
            <a:r>
              <a:rPr lang="es-ES" b="1" kern="100" dirty="0">
                <a:solidFill>
                  <a:srgbClr val="0F4761"/>
                </a:solidFill>
                <a:latin typeface="Arial"/>
                <a:ea typeface="ＭＳ Ｐゴシック"/>
                <a:cs typeface="Arial"/>
              </a:rPr>
              <a:t> en camino</a:t>
            </a:r>
            <a:endParaRPr lang="en-US" dirty="0"/>
          </a:p>
          <a:p>
            <a:pPr marL="0" marR="0">
              <a:lnSpc>
                <a:spcPct val="114999"/>
              </a:lnSpc>
              <a:spcAft>
                <a:spcPts val="800"/>
              </a:spcAft>
              <a:buNone/>
            </a:pPr>
            <a:endParaRPr lang="en-US" kern="100">
              <a:effectLst/>
            </a:endParaRP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600" b="1"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dirty="0">
                <a:effectLst/>
                <a:latin typeface="Arial"/>
                <a:ea typeface="Aptos" panose="020B0004020202020204" pitchFamily="34" charset="0"/>
                <a:cs typeface="Arial"/>
              </a:rPr>
              <a:t>Key Points:</a:t>
            </a:r>
          </a:p>
          <a:p>
            <a:pPr marL="285750" indent="-285750">
              <a:buFont typeface="Arial"/>
              <a:buChar char="•"/>
            </a:pPr>
            <a:r>
              <a:rPr lang="es" kern="100" dirty="0">
                <a:latin typeface="Arial"/>
                <a:ea typeface="ＭＳ Ｐゴシック"/>
                <a:cs typeface="Arial"/>
              </a:rPr>
              <a:t>El telescopio espacial Nancy Grace </a:t>
            </a:r>
            <a:r>
              <a:rPr lang="es" kern="100" dirty="0" err="1">
                <a:latin typeface="Arial"/>
                <a:ea typeface="ＭＳ Ｐゴシック"/>
                <a:cs typeface="Arial"/>
              </a:rPr>
              <a:t>Roman</a:t>
            </a:r>
            <a:r>
              <a:rPr lang="es" kern="100" dirty="0">
                <a:latin typeface="Arial"/>
                <a:ea typeface="ＭＳ Ｐゴシック"/>
                <a:cs typeface="Arial"/>
              </a:rPr>
              <a:t> de la NASA fue lanzado con éxito desde el Centro Espacial Kennedy, en Florida, el 30 de agosto de 2026 a las 7:26 a.m. (hora del este) a bordo de un cohete Falcon Heany de SpaceX. </a:t>
            </a:r>
            <a:endParaRPr lang="en-US" dirty="0">
              <a:latin typeface="Arial"/>
              <a:ea typeface="ＭＳ Ｐゴシック"/>
              <a:cs typeface="Arial"/>
            </a:endParaRPr>
          </a:p>
          <a:p>
            <a:pPr marL="285750" indent="-285750">
              <a:buFont typeface="Arial"/>
              <a:buChar char="•"/>
            </a:pPr>
            <a:r>
              <a:rPr lang="es" kern="100" dirty="0">
                <a:latin typeface="Arial"/>
                <a:ea typeface="ＭＳ Ｐゴシック"/>
                <a:cs typeface="Arial"/>
              </a:rPr>
              <a:t>El telescopio </a:t>
            </a:r>
            <a:r>
              <a:rPr lang="es" kern="100" dirty="0" err="1">
                <a:latin typeface="Arial"/>
                <a:ea typeface="ＭＳ Ｐゴシック"/>
                <a:cs typeface="Arial"/>
              </a:rPr>
              <a:t>Roman</a:t>
            </a:r>
            <a:r>
              <a:rPr lang="es" kern="100" dirty="0">
                <a:latin typeface="Arial"/>
                <a:ea typeface="ＭＳ Ｐゴシック"/>
                <a:cs typeface="Arial"/>
              </a:rPr>
              <a:t> se separó de la segunda etapa del Falcon Heavy de SpaceX unos 20 minutos más tarde, a las 7:57 a.m. Desde entonces opera de forma autónoma. </a:t>
            </a:r>
            <a:endParaRPr lang="en-US" dirty="0">
              <a:latin typeface="Arial"/>
              <a:ea typeface="ＭＳ Ｐゴシック"/>
              <a:cs typeface="Arial"/>
            </a:endParaRPr>
          </a:p>
          <a:p>
            <a:pPr marL="285750" indent="-285750">
              <a:buFont typeface="Arial"/>
              <a:buChar char="•"/>
            </a:pPr>
            <a:r>
              <a:rPr lang="es" kern="100" dirty="0">
                <a:latin typeface="Arial"/>
                <a:ea typeface="ＭＳ Ｐゴシック"/>
                <a:cs typeface="Arial"/>
              </a:rPr>
              <a:t>Los controladores de la misión supervisan el observatorio mientras se dirige a su ubicación de observación definitiva: una órbita alrededor del segundo punto de Lagrange Sol-Tierra (L2), situado a aproximadamente 1.5 millones de kilómetros (1 millón de millas) de la Tierra.</a:t>
            </a:r>
            <a:endParaRPr lang="en-US" dirty="0">
              <a:latin typeface="Arial"/>
              <a:ea typeface="ＭＳ Ｐゴシック"/>
              <a:cs typeface="Arial"/>
            </a:endParaRPr>
          </a:p>
          <a:p>
            <a:pPr marL="285750" indent="-285750">
              <a:buFont typeface="Arial"/>
              <a:buChar char="•"/>
            </a:pPr>
            <a:r>
              <a:rPr lang="es" kern="100" dirty="0">
                <a:latin typeface="Arial"/>
                <a:ea typeface="ＭＳ Ｐゴシック"/>
                <a:cs typeface="Arial"/>
              </a:rPr>
              <a:t>Los dos instrumentos de </a:t>
            </a:r>
            <a:r>
              <a:rPr lang="es" kern="100" dirty="0" err="1">
                <a:latin typeface="Arial"/>
                <a:ea typeface="ＭＳ Ｐゴシック"/>
                <a:cs typeface="Arial"/>
              </a:rPr>
              <a:t>Roman</a:t>
            </a:r>
            <a:r>
              <a:rPr lang="es" kern="100" dirty="0">
                <a:latin typeface="Arial"/>
                <a:ea typeface="ＭＳ Ｐゴシック"/>
                <a:cs typeface="Arial"/>
              </a:rPr>
              <a:t> —el Instrumento de Campo Amplio (WFI) y el coronógrafo— se han activado con éxito y están siendo sometidos a procesos de calibración y pruebas a lo largo de tres meses, durante la fase de puesta en marcha de la misión.</a:t>
            </a:r>
            <a:endParaRPr lang="en-US" dirty="0">
              <a:latin typeface="Arial"/>
              <a:ea typeface="ＭＳ Ｐゴシック"/>
              <a:cs typeface="Arial"/>
            </a:endParaRPr>
          </a:p>
          <a:p>
            <a:pPr marL="285750" indent="-285750">
              <a:buFont typeface="Arial"/>
              <a:buChar char="•"/>
            </a:pPr>
            <a:r>
              <a:rPr lang="es" kern="100" dirty="0">
                <a:latin typeface="Arial"/>
                <a:ea typeface="ＭＳ Ｐゴシック"/>
                <a:cs typeface="Arial"/>
              </a:rPr>
              <a:t>La NASA estima que </a:t>
            </a:r>
            <a:r>
              <a:rPr lang="es" kern="100" dirty="0" err="1">
                <a:latin typeface="Arial"/>
                <a:ea typeface="ＭＳ Ｐゴシック"/>
                <a:cs typeface="Arial"/>
              </a:rPr>
              <a:t>Roman</a:t>
            </a:r>
            <a:r>
              <a:rPr lang="es" kern="100" dirty="0">
                <a:latin typeface="Arial"/>
                <a:ea typeface="ＭＳ Ｐゴシック"/>
                <a:cs typeface="Arial"/>
              </a:rPr>
              <a:t> cuenta con combustible suficiente para operar durante 22 años, más del doble del tiempo previsto inicialmente. Esto es posible, en parte, gracias a la precisión y eficiencia tanto del lanzamiento como de las correcciones de trayectoria iniciales.</a:t>
            </a:r>
            <a:endParaRPr lang="en-US" dirty="0">
              <a:latin typeface="Arial"/>
              <a:ea typeface="ＭＳ Ｐゴシック"/>
              <a:cs typeface="Arial"/>
            </a:endParaRPr>
          </a:p>
          <a:p>
            <a:pPr marL="0" marR="0" lvl="0" indent="0">
              <a:lnSpc>
                <a:spcPct val="114999"/>
              </a:lnSpc>
              <a:spcAft>
                <a:spcPts val="800"/>
              </a:spcAft>
              <a:buFont typeface="Wingdings" pitchFamily="2" charset="2"/>
              <a:buNone/>
            </a:pPr>
            <a:endParaRPr lang="en-US" sz="1600" b="1" kern="100" dirty="0">
              <a:effectLst/>
              <a:ea typeface="Aptos" panose="020B0004020202020204" pitchFamily="34" charset="0"/>
            </a:endParaRPr>
          </a:p>
          <a:p>
            <a:pPr marL="342900" marR="0" lvl="0" indent="-342900">
              <a:lnSpc>
                <a:spcPct val="115000"/>
              </a:lnSpc>
              <a:spcAft>
                <a:spcPts val="800"/>
              </a:spcAft>
              <a:buFont typeface="Symbol"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dirty="0">
                <a:effectLst/>
                <a:latin typeface="Arial"/>
                <a:ea typeface="Aptos" panose="020B0004020202020204" pitchFamily="34" charset="0"/>
                <a:cs typeface="Arial"/>
              </a:rPr>
              <a:t>More Messaging (Optional):</a:t>
            </a:r>
          </a:p>
          <a:p>
            <a:pPr marL="285750" indent="-285750">
              <a:buFont typeface="Arial"/>
              <a:buChar char="•"/>
            </a:pPr>
            <a:r>
              <a:rPr lang="es" kern="100" dirty="0" err="1">
                <a:latin typeface="Arial"/>
                <a:ea typeface="ＭＳ Ｐゴシック"/>
                <a:cs typeface="Arial"/>
              </a:rPr>
              <a:t>Roman</a:t>
            </a:r>
            <a:r>
              <a:rPr lang="es" kern="100" dirty="0">
                <a:latin typeface="Arial"/>
                <a:ea typeface="ＭＳ Ｐゴシック"/>
                <a:cs typeface="Arial"/>
              </a:rPr>
              <a:t> estableció comunicación con los controladores de la misión a través de un satélite de retransmisión de datos y seguimiento de la NASA menos de 10 minutos después del lanzamiento, a las 7:33 a. m.</a:t>
            </a:r>
            <a:endParaRPr lang="en-US" dirty="0">
              <a:latin typeface="Arial"/>
              <a:ea typeface="ＭＳ Ｐゴシック"/>
              <a:cs typeface="Arial"/>
            </a:endParaRPr>
          </a:p>
          <a:p>
            <a:pPr marL="285750" indent="-285750">
              <a:buFont typeface="Arial"/>
              <a:buChar char="•"/>
            </a:pPr>
            <a:r>
              <a:rPr lang="es" kern="100" dirty="0">
                <a:latin typeface="Arial"/>
                <a:ea typeface="ＭＳ Ｐゴシック"/>
                <a:cs typeface="Arial"/>
              </a:rPr>
              <a:t>Una hora y 23 minutos después del lanzamiento, </a:t>
            </a:r>
            <a:r>
              <a:rPr lang="es" kern="100" dirty="0" err="1">
                <a:latin typeface="Arial"/>
                <a:ea typeface="ＭＳ Ｐゴシック"/>
                <a:cs typeface="Arial"/>
              </a:rPr>
              <a:t>Roman</a:t>
            </a:r>
            <a:r>
              <a:rPr lang="es" kern="100" dirty="0">
                <a:latin typeface="Arial"/>
                <a:ea typeface="ＭＳ Ｐゴシック"/>
                <a:cs typeface="Arial"/>
              </a:rPr>
              <a:t> comenzó a desplegarse desde la configuración compacta que le permitió caber en la cofia del cohete. Se desplegaron los paneles solares y el parasol, protegiendo del sol al resto del observatorio y suministrando energía a los sistemas.</a:t>
            </a:r>
            <a:endParaRPr lang="en-US" dirty="0">
              <a:latin typeface="Arial"/>
              <a:ea typeface="ＭＳ Ｐゴシック"/>
              <a:cs typeface="Arial"/>
            </a:endParaRPr>
          </a:p>
          <a:p>
            <a:pPr marL="285750" indent="-285750">
              <a:buFont typeface="Arial"/>
              <a:buChar char="•"/>
            </a:pPr>
            <a:r>
              <a:rPr lang="es" kern="100" dirty="0">
                <a:latin typeface="Arial"/>
                <a:ea typeface="ＭＳ Ｐゴシック"/>
                <a:cs typeface="Arial"/>
              </a:rPr>
              <a:t>Durante los días siguientes, se activó la antena y la cubierta de la abertura —similar a una visera— se colocó en su posición para dejar al descubierto y proteger permanentemente del sol al espejo primario.</a:t>
            </a:r>
            <a:endParaRPr lang="en-US" dirty="0">
              <a:latin typeface="Arial"/>
              <a:ea typeface="ＭＳ Ｐゴシック"/>
              <a:cs typeface="Arial"/>
            </a:endParaRPr>
          </a:p>
          <a:p>
            <a:pPr marL="285750" indent="-285750">
              <a:buFont typeface="Arial"/>
              <a:buChar char="•"/>
            </a:pPr>
            <a:r>
              <a:rPr lang="es" kern="100" dirty="0">
                <a:latin typeface="Arial"/>
                <a:ea typeface="ＭＳ Ｐゴシック"/>
                <a:cs typeface="Arial"/>
              </a:rPr>
              <a:t>Mientras realiza su viaje de tres meses desde la Tierra hasta el punto L2, </a:t>
            </a:r>
            <a:r>
              <a:rPr lang="es" kern="100" dirty="0" err="1">
                <a:latin typeface="Arial"/>
                <a:ea typeface="ＭＳ Ｐゴシック"/>
                <a:cs typeface="Arial"/>
              </a:rPr>
              <a:t>Roman</a:t>
            </a:r>
            <a:r>
              <a:rPr lang="es" kern="100" dirty="0">
                <a:latin typeface="Arial"/>
                <a:ea typeface="ＭＳ Ｐゴシック"/>
                <a:cs typeface="Arial"/>
              </a:rPr>
              <a:t> está sometido a un proceso de puesta en marcha, durante el cual se encienden, ajustan y calibran los sistemas para prepararlos para las operaciones científicas.</a:t>
            </a:r>
            <a:endParaRPr lang="en-US" dirty="0">
              <a:latin typeface="Arial"/>
              <a:ea typeface="ＭＳ Ｐゴシック"/>
              <a:cs typeface="Arial"/>
            </a:endParaRPr>
          </a:p>
          <a:p>
            <a:pPr marR="0" lvl="0">
              <a:lnSpc>
                <a:spcPct val="114999"/>
              </a:lnSpc>
              <a:spcAft>
                <a:spcPts val="800"/>
              </a:spcAft>
            </a:pP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285750" indent="-285750">
              <a:buFont typeface="Wingdings" pitchFamily="2" charset="2"/>
              <a:buChar char="v"/>
            </a:pPr>
            <a:r>
              <a:rPr lang="es" dirty="0">
                <a:latin typeface="Arial"/>
                <a:ea typeface="ＭＳ Ｐゴシック"/>
                <a:cs typeface="Arial"/>
              </a:rPr>
              <a:t>Crédito de la imagen: NASA/</a:t>
            </a:r>
            <a:r>
              <a:rPr lang="es" dirty="0" err="1">
                <a:latin typeface="Arial"/>
                <a:ea typeface="ＭＳ Ｐゴシック"/>
                <a:cs typeface="Arial"/>
              </a:rPr>
              <a:t>Sydney</a:t>
            </a:r>
            <a:r>
              <a:rPr lang="es" dirty="0">
                <a:latin typeface="Arial"/>
                <a:ea typeface="ＭＳ Ｐゴシック"/>
                <a:cs typeface="Arial"/>
              </a:rPr>
              <a:t> Rohde (Rocz)</a:t>
            </a:r>
            <a:endParaRPr lang="en-US" dirty="0">
              <a:latin typeface="Arial"/>
              <a:ea typeface="ＭＳ Ｐゴシック"/>
              <a:cs typeface="Arial"/>
            </a:endParaRPr>
          </a:p>
          <a:p>
            <a:pPr marL="285750" indent="-285750">
              <a:buFont typeface="Wingdings" pitchFamily="2" charset="2"/>
              <a:buChar char="v"/>
            </a:pPr>
            <a:r>
              <a:rPr lang="es" dirty="0">
                <a:latin typeface="Arial"/>
                <a:ea typeface="ＭＳ Ｐゴシック"/>
                <a:cs typeface="Arial"/>
              </a:rPr>
              <a:t>Crédito del video: Centro Espacial Kennedy de la NASA</a:t>
            </a:r>
            <a:endParaRPr lang="en-US" dirty="0">
              <a:latin typeface="Arial"/>
              <a:ea typeface="ＭＳ Ｐゴシック"/>
              <a:cs typeface="Arial"/>
            </a:endParaRPr>
          </a:p>
          <a:p>
            <a:pPr marL="285750" indent="-285750">
              <a:buFont typeface="Wingdings" pitchFamily="2" charset="2"/>
              <a:buChar char="v"/>
            </a:pPr>
            <a:endParaRPr lang="es" dirty="0">
              <a:latin typeface="Arial"/>
              <a:ea typeface="ＭＳ Ｐゴシック"/>
              <a:cs typeface="Arial"/>
            </a:endParaRPr>
          </a:p>
          <a:p>
            <a:pPr marL="285750" indent="-285750">
              <a:buFont typeface="Wingdings" pitchFamily="2" charset="2"/>
              <a:buChar char="v"/>
            </a:pPr>
            <a:r>
              <a:rPr lang="es" dirty="0">
                <a:latin typeface="Arial"/>
                <a:ea typeface="ＭＳ Ｐゴシック"/>
                <a:cs typeface="Arial"/>
              </a:rPr>
              <a:t>Acerca de la imagen: </a:t>
            </a:r>
            <a:endParaRPr lang="en-US" dirty="0">
              <a:latin typeface="Arial"/>
              <a:ea typeface="ＭＳ Ｐゴシック"/>
              <a:cs typeface="Arial"/>
            </a:endParaRPr>
          </a:p>
          <a:p>
            <a:pPr marL="285750" indent="-285750">
              <a:buFont typeface="Arial" pitchFamily="2" charset="2"/>
              <a:buChar char="•"/>
            </a:pPr>
            <a:r>
              <a:rPr lang="es" dirty="0">
                <a:latin typeface="Arial"/>
                <a:ea typeface="ＭＳ Ｐゴシック"/>
                <a:cs typeface="Arial"/>
              </a:rPr>
              <a:t>El </a:t>
            </a:r>
            <a:r>
              <a:rPr lang="es" b="0" dirty="0">
                <a:effectLst/>
                <a:latin typeface="Arial"/>
                <a:ea typeface="ＭＳ Ｐゴシック"/>
                <a:cs typeface="Arial"/>
              </a:rPr>
              <a:t>video </a:t>
            </a:r>
            <a:r>
              <a:rPr lang="es" dirty="0">
                <a:latin typeface="Arial"/>
                <a:ea typeface="ＭＳ Ｐゴシック"/>
                <a:cs typeface="Arial"/>
              </a:rPr>
              <a:t>de la izquierda muestra el Telescopio Espacial </a:t>
            </a:r>
            <a:r>
              <a:rPr lang="es" b="0" i="0" u="none" strike="noStrike" kern="1200" dirty="0">
                <a:effectLst/>
                <a:latin typeface="Arial"/>
                <a:ea typeface="ＭＳ Ｐゴシック"/>
                <a:cs typeface="Arial"/>
              </a:rPr>
              <a:t>Nancy Grace </a:t>
            </a:r>
            <a:r>
              <a:rPr lang="es" b="0" i="0" u="none" strike="noStrike" kern="1200" dirty="0" err="1">
                <a:effectLst/>
                <a:latin typeface="Arial"/>
                <a:ea typeface="ＭＳ Ｐゴシック"/>
                <a:cs typeface="Arial"/>
              </a:rPr>
              <a:t>Roman</a:t>
            </a:r>
            <a:r>
              <a:rPr lang="es" b="0" i="0" u="none" strike="noStrike" kern="1200" dirty="0">
                <a:effectLst/>
                <a:latin typeface="Arial"/>
                <a:ea typeface="ＭＳ Ｐゴシック"/>
                <a:cs typeface="Arial"/>
              </a:rPr>
              <a:t> </a:t>
            </a:r>
            <a:r>
              <a:rPr lang="es" dirty="0">
                <a:latin typeface="Arial"/>
                <a:ea typeface="ＭＳ Ｐゴシック"/>
                <a:cs typeface="Arial"/>
              </a:rPr>
              <a:t>de la NASA mientras se separa de la segunda etapa del cohete </a:t>
            </a:r>
            <a:r>
              <a:rPr lang="es" b="0" i="0" u="none" strike="noStrike" kern="1200" dirty="0">
                <a:effectLst/>
                <a:latin typeface="Arial"/>
                <a:ea typeface="ＭＳ Ｐゴシック"/>
                <a:cs typeface="Arial"/>
              </a:rPr>
              <a:t>Falcon Heavy </a:t>
            </a:r>
            <a:r>
              <a:rPr lang="es" dirty="0">
                <a:latin typeface="Arial"/>
                <a:ea typeface="ＭＳ Ｐゴシック"/>
                <a:cs typeface="Arial"/>
              </a:rPr>
              <a:t>de SpaceX</a:t>
            </a:r>
            <a:r>
              <a:rPr lang="es" b="0" i="0" u="none" strike="noStrike" kern="1200" dirty="0">
                <a:effectLst/>
                <a:latin typeface="Arial"/>
                <a:ea typeface="ＭＳ Ｐゴシック"/>
                <a:cs typeface="Arial"/>
              </a:rPr>
              <a:t>.</a:t>
            </a:r>
            <a:endParaRPr lang="es" dirty="0">
              <a:effectLst/>
              <a:latin typeface="Arial"/>
              <a:ea typeface="ＭＳ Ｐゴシック"/>
              <a:cs typeface="Arial"/>
            </a:endParaRPr>
          </a:p>
          <a:p>
            <a:pPr marL="285750" indent="-285750">
              <a:buFont typeface="Arial" pitchFamily="2" charset="2"/>
              <a:buChar char="•"/>
            </a:pPr>
            <a:r>
              <a:rPr lang="es" dirty="0">
                <a:latin typeface="Arial"/>
                <a:ea typeface="ＭＳ Ｐゴシック"/>
                <a:cs typeface="Arial"/>
              </a:rPr>
              <a:t>La imagen de la derecha muestra el Telescopio Espacial </a:t>
            </a:r>
            <a:r>
              <a:rPr lang="es" b="0" i="0" u="none" strike="noStrike" kern="1200" dirty="0">
                <a:effectLst/>
                <a:latin typeface="Arial"/>
                <a:ea typeface="ＭＳ Ｐゴシック"/>
                <a:cs typeface="Arial"/>
              </a:rPr>
              <a:t>Nancy Grace </a:t>
            </a:r>
            <a:r>
              <a:rPr lang="es" b="0" i="0" u="none" strike="noStrike" kern="1200" dirty="0" err="1">
                <a:effectLst/>
                <a:latin typeface="Arial"/>
                <a:ea typeface="ＭＳ Ｐゴシック"/>
                <a:cs typeface="Arial"/>
              </a:rPr>
              <a:t>Roman</a:t>
            </a:r>
            <a:r>
              <a:rPr lang="es" b="0" i="0" u="none" strike="noStrike" kern="1200" dirty="0">
                <a:effectLst/>
                <a:latin typeface="Arial"/>
                <a:ea typeface="ＭＳ Ｐゴシック"/>
                <a:cs typeface="Arial"/>
              </a:rPr>
              <a:t> a </a:t>
            </a:r>
            <a:r>
              <a:rPr lang="es" dirty="0">
                <a:latin typeface="Arial"/>
                <a:ea typeface="ＭＳ Ｐゴシック"/>
                <a:cs typeface="Arial"/>
              </a:rPr>
              <a:t>bordo de un cohete </a:t>
            </a:r>
            <a:r>
              <a:rPr lang="es" b="0" i="0" u="none" strike="noStrike" kern="1200" dirty="0">
                <a:effectLst/>
                <a:latin typeface="Arial"/>
                <a:ea typeface="ＭＳ Ｐゴシック"/>
                <a:cs typeface="Arial"/>
              </a:rPr>
              <a:t>Falcon Heavy </a:t>
            </a:r>
            <a:r>
              <a:rPr lang="es" dirty="0">
                <a:latin typeface="Arial"/>
                <a:ea typeface="ＭＳ Ｐゴシック"/>
                <a:cs typeface="Arial"/>
              </a:rPr>
              <a:t>de SpaceX</a:t>
            </a:r>
            <a:r>
              <a:rPr lang="es" b="0" i="0" u="none" strike="noStrike" kern="1200" dirty="0">
                <a:effectLst/>
                <a:latin typeface="Arial"/>
                <a:ea typeface="ＭＳ Ｐゴシック"/>
                <a:cs typeface="Arial"/>
              </a:rPr>
              <a:t>, </a:t>
            </a:r>
            <a:r>
              <a:rPr lang="es" dirty="0">
                <a:latin typeface="Arial"/>
                <a:ea typeface="ＭＳ Ｐゴシック"/>
                <a:cs typeface="Arial"/>
              </a:rPr>
              <a:t>lanzado desde el Complejo de Lanzamiento </a:t>
            </a:r>
            <a:r>
              <a:rPr lang="es" b="0" i="0" u="none" strike="noStrike" kern="1200" dirty="0">
                <a:effectLst/>
                <a:latin typeface="Arial"/>
                <a:ea typeface="ＭＳ Ｐゴシック"/>
                <a:cs typeface="Arial"/>
              </a:rPr>
              <a:t>39A </a:t>
            </a:r>
            <a:r>
              <a:rPr lang="es" dirty="0">
                <a:latin typeface="Arial"/>
                <a:ea typeface="ＭＳ Ｐゴシック"/>
                <a:cs typeface="Arial"/>
              </a:rPr>
              <a:t>del Centro Espacial </a:t>
            </a:r>
            <a:r>
              <a:rPr lang="es" b="0" i="0" u="none" strike="noStrike" kern="1200" dirty="0">
                <a:effectLst/>
                <a:latin typeface="Arial"/>
                <a:ea typeface="ＭＳ Ｐゴシック"/>
                <a:cs typeface="Arial"/>
              </a:rPr>
              <a:t>Kennedy</a:t>
            </a:r>
            <a:r>
              <a:rPr lang="es" dirty="0">
                <a:latin typeface="Arial"/>
                <a:ea typeface="ＭＳ Ｐゴシック"/>
                <a:cs typeface="Arial"/>
              </a:rPr>
              <a:t>, en</a:t>
            </a:r>
            <a:r>
              <a:rPr lang="es" b="0" i="0" u="none" strike="noStrike" kern="1200" dirty="0">
                <a:effectLst/>
                <a:latin typeface="Arial"/>
                <a:ea typeface="ＭＳ Ｐゴシック"/>
                <a:cs typeface="Arial"/>
              </a:rPr>
              <a:t> Florida, </a:t>
            </a:r>
            <a:r>
              <a:rPr lang="es" dirty="0">
                <a:latin typeface="Arial"/>
                <a:ea typeface="ＭＳ Ｐゴシック"/>
                <a:cs typeface="Arial"/>
              </a:rPr>
              <a:t>el 30 de agosto de </a:t>
            </a:r>
            <a:r>
              <a:rPr lang="es" b="0" i="0" u="none" strike="noStrike" kern="1200" dirty="0">
                <a:effectLst/>
                <a:latin typeface="Arial"/>
                <a:ea typeface="ＭＳ Ｐゴシック"/>
                <a:cs typeface="Arial"/>
              </a:rPr>
              <a:t>2026 </a:t>
            </a:r>
            <a:r>
              <a:rPr lang="es" dirty="0">
                <a:latin typeface="Arial"/>
                <a:ea typeface="ＭＳ Ｐゴシック"/>
                <a:cs typeface="Arial"/>
              </a:rPr>
              <a:t>a las </a:t>
            </a:r>
            <a:r>
              <a:rPr lang="es" b="0" i="0" u="none" strike="noStrike" kern="1200" dirty="0">
                <a:effectLst/>
                <a:latin typeface="Arial"/>
                <a:ea typeface="ＭＳ Ｐゴシック"/>
                <a:cs typeface="Arial"/>
              </a:rPr>
              <a:t>7:26 a.</a:t>
            </a:r>
            <a:r>
              <a:rPr lang="es" dirty="0">
                <a:latin typeface="Arial"/>
                <a:ea typeface="ＭＳ Ｐゴシック"/>
                <a:cs typeface="Arial"/>
              </a:rPr>
              <a:t> </a:t>
            </a:r>
            <a:r>
              <a:rPr lang="es" b="0" i="0" u="none" strike="noStrike" kern="1200" dirty="0">
                <a:effectLst/>
                <a:latin typeface="Arial"/>
                <a:ea typeface="ＭＳ Ｐゴシック"/>
                <a:cs typeface="Arial"/>
              </a:rPr>
              <a:t>m. EDT.</a:t>
            </a:r>
            <a:endParaRPr lang="es" dirty="0">
              <a:latin typeface="Arial"/>
              <a:ea typeface="ＭＳ Ｐゴシック"/>
              <a:cs typeface="Arial"/>
            </a:endParaRPr>
          </a:p>
          <a:p>
            <a:pPr marL="342900" marR="0" lvl="0" indent="-342900">
              <a:lnSpc>
                <a:spcPct val="114999"/>
              </a:lnSpc>
              <a:spcAft>
                <a:spcPts val="800"/>
              </a:spcAft>
              <a:buFont typeface="Wingdings" pitchFamily="2" charset="2"/>
              <a:buChar char="v"/>
            </a:pPr>
            <a:endParaRPr lang="en-US"/>
          </a:p>
          <a:p>
            <a:pPr marL="342900" marR="0" lvl="0" indent="-342900">
              <a:lnSpc>
                <a:spcPct val="115000"/>
              </a:lnSpc>
              <a:spcAft>
                <a:spcPts val="800"/>
              </a:spcAft>
              <a:buFont typeface="Wingdings" pitchFamily="2" charset="2"/>
              <a:buChar char=""/>
            </a:pPr>
            <a:endParaRPr lang="en-US" sz="1200" kern="100">
              <a:effectLst/>
              <a:latin typeface="Arial" panose="020B06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n-US" sz="1600" b="1" kern="100" dirty="0">
                <a:effectLst/>
                <a:latin typeface="Arial"/>
                <a:ea typeface="Aptos" panose="020B0004020202020204" pitchFamily="34" charset="0"/>
                <a:cs typeface="Arial"/>
              </a:rPr>
              <a:t>Supportive Resources:</a:t>
            </a:r>
          </a:p>
          <a:p>
            <a:pPr marL="285750" indent="-285750">
              <a:buFont typeface="Arial"/>
              <a:buChar char="•"/>
            </a:pPr>
            <a:r>
              <a:rPr lang="en-US" kern="100" dirty="0">
                <a:latin typeface="Arial"/>
                <a:ea typeface="ＭＳ Ｐゴシック"/>
                <a:cs typeface="Arial"/>
              </a:rPr>
              <a:t>[Página web] </a:t>
            </a:r>
            <a:r>
              <a:rPr lang="en-US" kern="100" dirty="0">
                <a:latin typeface="Arial"/>
                <a:ea typeface="ＭＳ Ｐゴシック"/>
                <a:cs typeface="Arial"/>
                <a:hlinkClick r:id="rId3"/>
              </a:rPr>
              <a:t>https://science.nasa.gov/mission/roman-space-telescope/roman-launch</a:t>
            </a:r>
            <a:endParaRPr lang="en-US" sz="1600" kern="100" dirty="0">
              <a:latin typeface="Arial"/>
              <a:ea typeface="ＭＳ Ｐゴシック"/>
              <a:cs typeface="Arial"/>
            </a:endParaRPr>
          </a:p>
          <a:p>
            <a:pPr marL="285750" indent="-285750">
              <a:buFont typeface="Arial"/>
              <a:buChar char="•"/>
            </a:pPr>
            <a:r>
              <a:rPr lang="en-US" kern="100" dirty="0">
                <a:latin typeface="Arial"/>
                <a:ea typeface="ＭＳ Ｐゴシック"/>
                <a:cs typeface="Arial"/>
              </a:rPr>
              <a:t>[Blog] </a:t>
            </a:r>
            <a:r>
              <a:rPr lang="en-US" kern="100" dirty="0">
                <a:latin typeface="Arial"/>
                <a:ea typeface="ＭＳ Ｐゴシック"/>
                <a:cs typeface="Arial"/>
                <a:hlinkClick r:id="rId4"/>
              </a:rPr>
              <a:t>https://science.nasa.gov/blogs/roman</a:t>
            </a:r>
            <a:r>
              <a:rPr lang="en-US" kern="100" dirty="0">
                <a:latin typeface="Arial"/>
                <a:ea typeface="ＭＳ Ｐゴシック"/>
                <a:cs typeface="Arial"/>
              </a:rPr>
              <a:t> </a:t>
            </a:r>
            <a:endParaRPr lang="en-US" dirty="0">
              <a:latin typeface="Arial"/>
              <a:ea typeface="ＭＳ Ｐゴシック"/>
              <a:cs typeface="Arial"/>
            </a:endParaRPr>
          </a:p>
          <a:p>
            <a:pPr marL="285750" indent="-285750">
              <a:buFont typeface="Arial"/>
              <a:buChar char="•"/>
            </a:pPr>
            <a:r>
              <a:rPr lang="en-US" kern="100" dirty="0">
                <a:latin typeface="Arial"/>
                <a:ea typeface="ＭＳ Ｐゴシック"/>
                <a:cs typeface="Arial"/>
              </a:rPr>
              <a:t>[Blog] </a:t>
            </a:r>
            <a:r>
              <a:rPr lang="en-US" kern="100" dirty="0">
                <a:latin typeface="Arial"/>
                <a:ea typeface="ＭＳ Ｐゴシック"/>
                <a:cs typeface="Arial"/>
                <a:hlinkClick r:id="rId5"/>
              </a:rPr>
              <a:t>NASA’s Roman Space Telescope Flying on Its Own</a:t>
            </a:r>
            <a:r>
              <a:rPr lang="en-US" kern="100" dirty="0">
                <a:latin typeface="Arial"/>
                <a:ea typeface="ＭＳ Ｐゴシック"/>
                <a:cs typeface="Arial"/>
              </a:rPr>
              <a:t>: </a:t>
            </a:r>
            <a:r>
              <a:rPr lang="en-US" kern="100" dirty="0">
                <a:latin typeface="Arial"/>
                <a:ea typeface="ＭＳ Ｐゴシック"/>
                <a:cs typeface="Arial"/>
                <a:hlinkClick r:id="rId6"/>
              </a:rPr>
              <a:t>https://science.nasa.gov/blogs/roman/2026/08/30/nasas-roman-space-telescope-flying-on-its-own</a:t>
            </a:r>
            <a:endParaRPr lang="en-US">
              <a:latin typeface="Arial"/>
              <a:ea typeface="ＭＳ Ｐゴシック"/>
              <a:cs typeface="Arial"/>
            </a:endParaRPr>
          </a:p>
          <a:p>
            <a:pPr marL="285750" indent="-285750">
              <a:buFont typeface="Arial"/>
              <a:buChar char="•"/>
            </a:pPr>
            <a:r>
              <a:rPr lang="en-US" kern="100" dirty="0">
                <a:latin typeface="Arial"/>
                <a:ea typeface="ＭＳ Ｐゴシック"/>
                <a:cs typeface="Arial"/>
              </a:rPr>
              <a:t>[Blog] Fuel Savings Double Potential Lifetime for NASA’s Roman Mission: </a:t>
            </a:r>
            <a:r>
              <a:rPr lang="en-US" kern="100" dirty="0">
                <a:latin typeface="Arial"/>
                <a:ea typeface="ＭＳ Ｐゴシック"/>
                <a:cs typeface="Arial"/>
                <a:hlinkClick r:id="rId7"/>
              </a:rPr>
              <a:t>https://science.nasa.gov/blogs/roman/2026/09/14/fuel-savings-double-potential-lifetime-for-nasas-roman-mission</a:t>
            </a:r>
            <a:endParaRPr lang="en-US">
              <a:latin typeface="Arial"/>
              <a:ea typeface="ＭＳ Ｐゴシック"/>
              <a:cs typeface="Arial"/>
            </a:endParaRPr>
          </a:p>
          <a:p>
            <a:pPr marL="285750" indent="-285750">
              <a:buFont typeface="Arial"/>
              <a:buChar char="•"/>
            </a:pPr>
            <a:r>
              <a:rPr lang="en-US" kern="100" dirty="0">
                <a:latin typeface="Arial"/>
                <a:ea typeface="ＭＳ Ｐゴシック"/>
                <a:cs typeface="Arial"/>
              </a:rPr>
              <a:t>[</a:t>
            </a:r>
            <a:r>
              <a:rPr lang="en-US" kern="100" dirty="0" err="1">
                <a:latin typeface="Arial"/>
                <a:ea typeface="ＭＳ Ｐゴシック"/>
                <a:cs typeface="Arial"/>
              </a:rPr>
              <a:t>Recurso</a:t>
            </a:r>
            <a:r>
              <a:rPr lang="en-US" kern="100" dirty="0">
                <a:latin typeface="Arial"/>
                <a:ea typeface="ＭＳ Ｐゴシック"/>
                <a:cs typeface="Arial"/>
              </a:rPr>
              <a:t> </a:t>
            </a:r>
            <a:r>
              <a:rPr lang="en-US" kern="100" dirty="0" err="1">
                <a:latin typeface="Arial"/>
                <a:ea typeface="ＭＳ Ｐゴシック"/>
                <a:cs typeface="Arial"/>
              </a:rPr>
              <a:t>interactivo</a:t>
            </a:r>
            <a:r>
              <a:rPr lang="en-US" kern="100" dirty="0">
                <a:latin typeface="Arial"/>
                <a:ea typeface="ＭＳ Ｐゴシック"/>
                <a:cs typeface="Arial"/>
              </a:rPr>
              <a:t>] Eyes on the Solar System – Roman Space Telescope: </a:t>
            </a:r>
            <a:r>
              <a:rPr lang="en-US" kern="100" dirty="0">
                <a:latin typeface="Arial"/>
                <a:ea typeface="ＭＳ Ｐゴシック"/>
                <a:cs typeface="Arial"/>
                <a:hlinkClick r:id="rId8"/>
              </a:rPr>
              <a:t>https://solarsystem.nasa.gov/faq/88/what-are-lagrange-points</a:t>
            </a:r>
            <a:endParaRPr lang="en-US">
              <a:latin typeface="Arial"/>
              <a:ea typeface="ＭＳ Ｐゴシック"/>
              <a:cs typeface="Arial"/>
            </a:endParaRPr>
          </a:p>
          <a:p>
            <a:pPr marL="285750" indent="-285750">
              <a:buFont typeface="Arial"/>
              <a:buChar char="•"/>
            </a:pPr>
            <a:r>
              <a:rPr lang="en-US" kern="100" dirty="0">
                <a:latin typeface="Arial"/>
                <a:ea typeface="ＭＳ Ｐゴシック"/>
                <a:cs typeface="Arial"/>
              </a:rPr>
              <a:t>[Página web] What are Lagrange Points: </a:t>
            </a:r>
            <a:r>
              <a:rPr lang="en-US" kern="100" dirty="0">
                <a:latin typeface="Arial"/>
                <a:ea typeface="ＭＳ Ｐゴシック"/>
                <a:cs typeface="Arial"/>
                <a:hlinkClick r:id="rId8"/>
              </a:rPr>
              <a:t>https://solarsystem.nasa.gov/faq/88/what-are-lagrange-points</a:t>
            </a:r>
            <a:endParaRPr lang="en-US">
              <a:latin typeface="Arial"/>
              <a:ea typeface="ＭＳ Ｐゴシック"/>
              <a:cs typeface="Arial"/>
            </a:endParaRPr>
          </a:p>
          <a:p>
            <a:pPr marL="285750" indent="-285750">
              <a:buFont typeface="Arial"/>
              <a:buChar char="•"/>
            </a:pPr>
            <a:r>
              <a:rPr lang="en-US" kern="100" dirty="0">
                <a:latin typeface="Arial"/>
                <a:ea typeface="ＭＳ Ｐゴシック"/>
                <a:cs typeface="Arial"/>
              </a:rPr>
              <a:t>[Página web] Roman Commissioning: </a:t>
            </a:r>
            <a:r>
              <a:rPr lang="en-US" kern="100" dirty="0">
                <a:latin typeface="Arial"/>
                <a:ea typeface="ＭＳ Ｐゴシック"/>
                <a:cs typeface="Arial"/>
                <a:hlinkClick r:id="rId9"/>
              </a:rPr>
              <a:t>https://science.nasa.gov/missions/roman-space-telescope/roman-commissioning</a:t>
            </a:r>
            <a:endParaRPr lang="en-US">
              <a:latin typeface="Arial"/>
              <a:ea typeface="ＭＳ Ｐゴシック"/>
              <a:cs typeface="Arial"/>
            </a:endParaRPr>
          </a:p>
          <a:p>
            <a:br>
              <a:rPr lang="en-US" dirty="0"/>
            </a:br>
            <a:endParaRPr lang="en-US" dirty="0"/>
          </a:p>
          <a:p>
            <a:pPr>
              <a:lnSpc>
                <a:spcPct val="114999"/>
              </a:lnSpc>
              <a:spcAft>
                <a:spcPts val="800"/>
              </a:spcAft>
            </a:pPr>
            <a:r>
              <a:rPr lang="es" kern="100" dirty="0">
                <a:latin typeface="Arial"/>
                <a:ea typeface="ＭＳ Ｐゴシック"/>
                <a:cs typeface="Arial"/>
              </a:rPr>
              <a:t>Última revisión: 30 de septiembre de 2026</a:t>
            </a:r>
            <a:endParaRPr lang="en-US" sz="1600" kern="100" dirty="0">
              <a:latin typeface="Arial"/>
              <a:ea typeface="ＭＳ Ｐゴシック"/>
              <a:cs typeface="Arial"/>
            </a:endParaRPr>
          </a:p>
          <a:p>
            <a:pPr marL="285750" marR="0" lvl="0" indent="-285750">
              <a:lnSpc>
                <a:spcPct val="114999"/>
              </a:lnSpc>
              <a:spcAft>
                <a:spcPts val="800"/>
              </a:spcAft>
              <a:buFont typeface="Arial" panose="020B0604020202020204" pitchFamily="34" charset="0"/>
              <a:buChar char="•"/>
            </a:pPr>
            <a:endParaRPr lang="en-US" sz="1600" b="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6EED9F2-B56E-55F2-CB98-9E9D311C1527}"/>
              </a:ext>
            </a:extLst>
          </p:cNvPr>
          <p:cNvSpPr>
            <a:spLocks noGrp="1"/>
          </p:cNvSpPr>
          <p:nvPr>
            <p:ph type="sldNum" sz="quarter" idx="5"/>
          </p:nvPr>
        </p:nvSpPr>
        <p:spPr/>
        <p:txBody>
          <a:bodyPr/>
          <a:lstStyle/>
          <a:p>
            <a:fld id="{3FD82A15-5316-CA4D-88E5-5ADED07BD175}" type="slidenum">
              <a:rPr lang="en-US" altLang="en-US" smtClean="0"/>
              <a:pPr/>
              <a:t>3</a:t>
            </a:fld>
            <a:endParaRPr lang="en-US" altLang="en-US"/>
          </a:p>
        </p:txBody>
      </p:sp>
    </p:spTree>
    <p:extLst>
      <p:ext uri="{BB962C8B-B14F-4D97-AF65-F5344CB8AC3E}">
        <p14:creationId xmlns:p14="http://schemas.microsoft.com/office/powerpoint/2010/main" val="322641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BFEFF-6585-DA9C-8940-F46964794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BCE006-A6F9-6A68-B1B4-86546A0BC8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076705-0276-D817-7942-3B6F9E1C7C15}"/>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El alcance científico de </a:t>
            </a:r>
            <a:r>
              <a:rPr lang="es-ES" sz="1600" b="1" err="1">
                <a:solidFill>
                  <a:srgbClr val="0F4761"/>
                </a:solidFill>
                <a:effectLst/>
                <a:latin typeface="Helvetica" pitchFamily="2" charset="0"/>
                <a:ea typeface="DengXian Light" panose="02010600030101010101" pitchFamily="2" charset="-122"/>
                <a:cs typeface="Times New Roman" panose="02020603050405020304" pitchFamily="18" charset="0"/>
              </a:rPr>
              <a:t>Roman</a:t>
            </a: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Puntos clave:</a:t>
            </a:r>
          </a:p>
          <a:p>
            <a:pPr marL="342900" marR="0" lvl="0" indent="-342900">
              <a:lnSpc>
                <a:spcPct val="115000"/>
              </a:lnSpc>
              <a:spcAft>
                <a:spcPts val="800"/>
              </a:spcAft>
              <a:buFont typeface="Wingdings" pitchFamily="2" charset="2"/>
              <a:buChar char=""/>
            </a:pPr>
            <a:endParaRPr lang="en-US" sz="1200" b="1">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Roman es un telescopio para hacer mapas del cielo. Esto significa que observará grandes porciones del cielo de una sola vez.</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Dado que Roman tiene una visión amplia, puede ayudar a los científicos a estudiar patrones en un gran número de galaxias, estrellas y planetas.</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A través de sus programas de observación, Roman nos ayudará a responder algunas de las preguntas más fascinantes de la astronomía, tales como:</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¿Cómo se formó el universo hasta convertirse en lo que vemos hoy en día?</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¿Qué son la materia oscura y la energía oscura?</a:t>
            </a:r>
            <a:endParaRPr lang="en-US" sz="1200">
              <a:effectLst/>
              <a:latin typeface="Aptos" panose="020B0004020202020204" pitchFamily="34" charset="0"/>
              <a:ea typeface="Aptos" panose="020B0004020202020204" pitchFamily="34" charset="0"/>
              <a:cs typeface="Arial" panose="020B0604020202020204" pitchFamily="34" charset="0"/>
            </a:endParaRPr>
          </a:p>
          <a:p>
            <a:pPr marL="1143000" marR="0" lvl="2" indent="-228600">
              <a:lnSpc>
                <a:spcPct val="115000"/>
              </a:lnSpc>
              <a:spcAft>
                <a:spcPts val="800"/>
              </a:spcAft>
              <a:buFont typeface="Wingdings"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¿Cómo influyen en la evolución del universo?</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¿Cómo son los planetas que se encuentran más allá de nuestro sistema solar?</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Wingdings"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¿Estamos solos?</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Y quizás una de las cosas más emocionantes, si miramos aún más allá, es que la ciencia de Roman no se detendrá una vez que exploremos estas preguntas. Las observaciones de Roman abrirán el camino a aún más preguntas y curiosidades científicas.</a:t>
            </a:r>
          </a:p>
          <a:p>
            <a:pPr marL="342900" marR="0" lvl="0" indent="-342900">
              <a:lnSpc>
                <a:spcPct val="115000"/>
              </a:lnSpc>
              <a:spcAft>
                <a:spcPts val="800"/>
              </a:spcAft>
              <a:buFont typeface="Symbol" pitchFamily="2" charset="2"/>
              <a:buChar char=""/>
            </a:pP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Más mensajes (opcional):</a:t>
            </a:r>
          </a:p>
          <a:p>
            <a:pPr marL="342900" marR="0" lvl="0" indent="-342900">
              <a:lnSpc>
                <a:spcPct val="115000"/>
              </a:lnSpc>
              <a:spcAft>
                <a:spcPts val="800"/>
              </a:spcAft>
              <a:buFont typeface="Wingdings" pitchFamily="2" charset="2"/>
              <a:buChar char=""/>
            </a:pPr>
            <a:endParaRPr lang="en-US" sz="1200" b="1">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Roman no solo estará recopilando más fotografías del espacio. Con su enfoque científico basado en programas de observación, está diseñado para ayudarnos a responder algunas de las preguntas más importantes de la astronomía aún por resolver.</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Materia oscura: Aproximadamente el 27 % del universo está compuesto de materia oscura, pero se sabe poco sobre este pegamento invisible que mantiene unido al universo.</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Energía oscura: Aproximadamente el 68 % del universo está compuesto de energía oscura, pero los astrónomos no saben mucho sobre la naturaleza de esta misteriosa fuerza que está acelerando la expansión del universo.</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Exoplanetas: Hasta ahora, se han confirmado más de 6,000 planetas fuera de nuestro sistema solar, pero eso es solo la punta del iceberg de los exoplanetas.</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Estas preguntas las han formulado y desarrollado observatorios terrestres y espaciales que observan distintas longitudes de onda de luz, incluidas algunas de las misiones de telescopios espaciales de la NASA. Por ejemplo:</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El telescopio espacial Hubble permitió a los astrónomos realizar las observaciones clave que condujeron al descubrimiento de la energía oscura.</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Las capacidades infrarrojas de Hubble y del ahora retirado telescopio espacial Spitzer nos mostraron el valor científico y la belleza de nuestro universo infrarrojo. Sus observaciones moldearon nuestro deseo de ver el universo en luz infrarroja con una alta calidad, algo que ahora podemos hacer gracias al telescopio espacial James Webb.</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El Satélite de Sondeo de Exoplanetas en Tránsito (TESS, por sus siglas en inglés) y el ahora retirado telescopio espacial Kepler nos han revelado muchos mundos lejanos fuera de nuestro sistema solar, dando forma al campo de la ciencia de los exoplanetas.</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Crédito de la imagen: STScI</a:t>
            </a:r>
          </a:p>
          <a:p>
            <a:pPr marL="342900" marR="0" lvl="0" indent="-342900">
              <a:lnSpc>
                <a:spcPct val="115000"/>
              </a:lnSpc>
              <a:spcAft>
                <a:spcPts val="800"/>
              </a:spcAft>
              <a:buFont typeface="Wingdings" pitchFamily="2" charset="2"/>
              <a:buChar char=""/>
            </a:pP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Recursos de apoyo:</a:t>
            </a:r>
            <a:endParaRPr lang="en-US" sz="1200" b="1">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Temas científicos de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3"/>
              </a:rPr>
              <a:t>https://science.nasa.gov/mission/roman-space-telescope/</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Temas científicos de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4"/>
              </a:rPr>
              <a:t>https://www.stsci.edu/roman/about/science-themes</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Energía oscura con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5"/>
              </a:rPr>
              <a:t>https://science.nasa.gov/mission/roman-space-telescope/dark-energy</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Materia oscura con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6"/>
              </a:rPr>
              <a:t>https://science.nasa.gov/mission/roman-space-telescope/dark-matter</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Exoplanetas con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7"/>
              </a:rPr>
              <a:t>https://science.nasa.gov/mission/roman-space-telescope/exoplanets</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Sitios web de la misión mencionados:</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kern="0">
                <a:effectLst/>
                <a:latin typeface="Aptos" panose="020B0004020202020204" pitchFamily="34" charset="0"/>
                <a:ea typeface="Aptos" panose="020B0004020202020204" pitchFamily="34" charset="0"/>
                <a:cs typeface="Arial" panose="020B0604020202020204" pitchFamily="34" charset="0"/>
              </a:rPr>
              <a:t>Telescopio espacial Hubble: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8"/>
              </a:rPr>
              <a:t>https://science.nasa.gov/mission/hubble</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kern="0">
                <a:effectLst/>
                <a:latin typeface="Aptos" panose="020B0004020202020204" pitchFamily="34" charset="0"/>
                <a:ea typeface="Aptos" panose="020B0004020202020204" pitchFamily="34" charset="0"/>
                <a:cs typeface="Arial" panose="020B0604020202020204" pitchFamily="34" charset="0"/>
              </a:rPr>
              <a:t>Telescopio espacial Spitzer: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9"/>
              </a:rPr>
              <a:t>https://science.nasa.gov/mission/spitzer</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kern="0">
                <a:effectLst/>
                <a:latin typeface="Aptos" panose="020B0004020202020204" pitchFamily="34" charset="0"/>
                <a:ea typeface="Aptos" panose="020B0004020202020204" pitchFamily="34" charset="0"/>
                <a:cs typeface="Arial" panose="020B0604020202020204" pitchFamily="34" charset="0"/>
              </a:rPr>
              <a:t>Satélite de Sondeo de Exoplanetas en Tránsito: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10"/>
              </a:rPr>
              <a:t>https://science.nasa.gov/mission/tess</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kern="0">
                <a:effectLst/>
                <a:latin typeface="Aptos" panose="020B0004020202020204" pitchFamily="34" charset="0"/>
                <a:ea typeface="Aptos" panose="020B0004020202020204" pitchFamily="34" charset="0"/>
                <a:cs typeface="Arial" panose="020B0604020202020204" pitchFamily="34" charset="0"/>
              </a:rPr>
              <a:t>Telescopio espacial Kepler: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11"/>
              </a:rPr>
              <a:t>https://science.nasa.gov/mission/kepler</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endParaRPr lang="en-US" sz="2800">
              <a:latin typeface="Helvetica" pitchFamily="2" charset="0"/>
              <a:cs typeface="Arial" panose="020B0604020202020204" pitchFamily="34" charset="0"/>
            </a:endParaRPr>
          </a:p>
        </p:txBody>
      </p:sp>
      <p:sp>
        <p:nvSpPr>
          <p:cNvPr id="4" name="Slide Number Placeholder 3">
            <a:extLst>
              <a:ext uri="{FF2B5EF4-FFF2-40B4-BE49-F238E27FC236}">
                <a16:creationId xmlns:a16="http://schemas.microsoft.com/office/drawing/2014/main" id="{C6EED9F2-B56E-55F2-CB98-9E9D311C1527}"/>
              </a:ext>
            </a:extLst>
          </p:cNvPr>
          <p:cNvSpPr>
            <a:spLocks noGrp="1"/>
          </p:cNvSpPr>
          <p:nvPr>
            <p:ph type="sldNum" sz="quarter" idx="5"/>
          </p:nvPr>
        </p:nvSpPr>
        <p:spPr/>
        <p:txBody>
          <a:bodyPr/>
          <a:lstStyle/>
          <a:p>
            <a:fld id="{3FD82A15-5316-CA4D-88E5-5ADED07BD175}" type="slidenum">
              <a:rPr lang="en-US" altLang="en-US" smtClean="0"/>
              <a:pPr/>
              <a:t>4</a:t>
            </a:fld>
            <a:endParaRPr lang="en-US" altLang="en-US"/>
          </a:p>
        </p:txBody>
      </p:sp>
    </p:spTree>
    <p:extLst>
      <p:ext uri="{BB962C8B-B14F-4D97-AF65-F5344CB8AC3E}">
        <p14:creationId xmlns:p14="http://schemas.microsoft.com/office/powerpoint/2010/main" val="322641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758A8-B9D1-97F5-E89A-CFF088D3BB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0682C2-2C96-95A3-6DD9-362A5B2AC8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3E093F-071F-0D3F-6EB6-696C6BC66423}"/>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Comprendiendo el panorama general a detalle</a:t>
            </a: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está diseñado para recopilar una gran cantidad de datos muy detallados en luz infrarroja cercana, una combinación que hace que este telescopio sea verdaderamente único y que ayudará a los investigadores a detectar patrones en todo el universo, no solo a estudiar objetos individuales.</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La luz infrarroja cercana, un tipo de luz que nuestros ojos no pueden ver, nos permitirá observar a lo lejos a través del cosmos y adentrarnos en las regiones polvorientas del espacio.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El amplio campo de visión del telescopio le permite explorar el cielo rápidamente, lo que significa que puede observar una mayor parte del cosmos con mayor rapidez, manteniendo al mismo tiempo la calidad científica.</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La imagen que aparece en pantalla compara el campo de visión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con el de los telescopios Hubble y Webb:</a:t>
            </a:r>
            <a:endParaRPr lang="en-US" sz="1200">
              <a:effectLst/>
              <a:latin typeface="Helvetica" pitchFamily="2" charset="0"/>
              <a:ea typeface="Aptos" panose="020B0004020202020204" pitchFamily="34" charset="0"/>
              <a:cs typeface="Arial" panose="020B0604020202020204" pitchFamily="34" charset="0"/>
            </a:endParaRPr>
          </a:p>
          <a:p>
            <a:pPr marL="1143000" marR="0" lvl="2" indent="-2286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Definición de vistas a gran escala: El campo de visión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es al menos 100 veces mayor que el de Hubble.</a:t>
            </a:r>
            <a:endParaRPr lang="en-US" sz="1200">
              <a:effectLst/>
              <a:latin typeface="Helvetica" pitchFamily="2" charset="0"/>
              <a:ea typeface="Aptos" panose="020B0004020202020204" pitchFamily="34" charset="0"/>
              <a:cs typeface="Arial" panose="020B0604020202020204" pitchFamily="34" charset="0"/>
            </a:endParaRPr>
          </a:p>
          <a:p>
            <a:pPr marL="1143000" marR="0" lvl="2" indent="-2286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Definir la velocidad: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explorará el cielo 1,000 veces más rápido que Hubble, manteniendo una sensibilidad y una resolución infrarroja similares.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Contar con más datos de alta calidad en menos tiempo supone un gran avance para la astronomía.</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Más mensajes (opcional):</a:t>
            </a: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¿Cómo se compara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con otros telescopios espaciales, como Hubble y Webb? El amplio campo de visión y la rápida velocidad de exploración del telescopio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le permitirán explorar amplias zonas del cielo, lo que permitirá a la identificación de galaxias clave, supernovas y exoplanetas, entre otras cosas. Telescopios como Hubble y Webb permiten observar estos objetos y eventos cósmicos con mayor detalle.</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La capacidad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para proporcionar grandes cantidades de datos de alta calidad podría ser lo que los astrónomos necesitan para finalmente avanzar en algunos misterios cósmicos que han sido difíciles de resolver, incluidos la energía oscura y la materia oscura, así como la historia y evolución del universo.</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 la imagen:</a:t>
            </a:r>
          </a:p>
          <a:p>
            <a:pPr marL="342900" marR="0" lvl="0" indent="-342900">
              <a:lnSpc>
                <a:spcPct val="115000"/>
              </a:lnSpc>
              <a:spcAft>
                <a:spcPts val="800"/>
              </a:spcAft>
              <a:buFont typeface="Wingdings" pitchFamily="2" charset="2"/>
              <a:buChar char=""/>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Esta imagen panorámica muestra aproximadamente un tercio de la galaxia de Andrómeda y se tomó como parte del programa de observación pancromática PHAT (</a:t>
            </a:r>
            <a:r>
              <a:rPr lang="es-ES" sz="1200" err="1">
                <a:effectLst/>
                <a:latin typeface="Helvetica" pitchFamily="2" charset="0"/>
                <a:ea typeface="Aptos" panose="020B0004020202020204" pitchFamily="34" charset="0"/>
                <a:cs typeface="Arial" panose="020B0604020202020204" pitchFamily="34" charset="0"/>
              </a:rPr>
              <a:t>Panchromatic</a:t>
            </a:r>
            <a:r>
              <a:rPr lang="es-ES" sz="1200">
                <a:effectLst/>
                <a:latin typeface="Helvetica" pitchFamily="2" charset="0"/>
                <a:ea typeface="Aptos" panose="020B0004020202020204" pitchFamily="34" charset="0"/>
                <a:cs typeface="Arial" panose="020B0604020202020204" pitchFamily="34" charset="0"/>
              </a:rPr>
              <a:t> Hubble Andromeda </a:t>
            </a:r>
            <a:r>
              <a:rPr lang="es-ES" sz="1200" err="1">
                <a:effectLst/>
                <a:latin typeface="Helvetica" pitchFamily="2" charset="0"/>
                <a:ea typeface="Aptos" panose="020B0004020202020204" pitchFamily="34" charset="0"/>
                <a:cs typeface="Arial" panose="020B0604020202020204" pitchFamily="34" charset="0"/>
              </a:rPr>
              <a:t>Treasury</a:t>
            </a:r>
            <a:r>
              <a:rPr lang="es-ES" sz="1200">
                <a:effectLst/>
                <a:latin typeface="Helvetica" pitchFamily="2" charset="0"/>
                <a:ea typeface="Aptos" panose="020B0004020202020204" pitchFamily="34" charset="0"/>
                <a:cs typeface="Arial" panose="020B0604020202020204" pitchFamily="34" charset="0"/>
              </a:rPr>
              <a:t>) del telescopio Hubble. Para comprender la inmensidad del campo de visión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esta imagen muestra los campos de visión de los telescopios espaciales Hubble y Webb en comparación con lo que el telescopio espacial Nancy Grace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podrá observar con una resolución similar a la de Hubble. Cada área delimitada muestra lo que cada telescopio captaría en una sola toma.</a:t>
            </a:r>
            <a:endParaRPr lang="en-US" sz="1200">
              <a:effectLst/>
              <a:latin typeface="Helvetica" pitchFamily="2" charset="0"/>
              <a:ea typeface="Aptos" panose="020B0004020202020204" pitchFamily="34" charset="0"/>
              <a:cs typeface="Arial" panose="020B0604020202020204" pitchFamily="34" charset="0"/>
            </a:endParaRPr>
          </a:p>
          <a:p>
            <a:pPr marL="685800" marR="0">
              <a:lnSpc>
                <a:spcPct val="115000"/>
              </a:lnSpc>
              <a:spcAft>
                <a:spcPts val="800"/>
              </a:spcAft>
              <a:buNone/>
            </a:pPr>
            <a:r>
              <a:rPr lang="es-ES" sz="1200">
                <a:effectLst/>
                <a:latin typeface="Helvetica" pitchFamily="2" charset="0"/>
                <a:ea typeface="Aptos" panose="020B0004020202020204" pitchFamily="34" charset="0"/>
                <a:cs typeface="Arial" panose="020B0604020202020204" pitchFamily="34" charset="0"/>
              </a:rPr>
              <a:t>En la parte inferior hay una infografía que ilustra una porción del espectro electromagnético. La luz visible, el tipo de luz que nuestros ojos pueden ver, constituye solo una pequeña parte de todo el espectro electromagnético. El telescopio espacial Hubble puede observar luz ultravioleta, visible e infrarroja cercana. El telescopio Webb observa el universo en luz infrarroja cercana y media. Y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podrá explorar grandes porciones del cosmos con una resolución infrarroja similar a la de Hubble.</a:t>
            </a:r>
          </a:p>
          <a:p>
            <a:pPr marL="685800" marR="0">
              <a:lnSpc>
                <a:spcPct val="115000"/>
              </a:lnSpc>
              <a:spcAft>
                <a:spcPts val="800"/>
              </a:spcAft>
              <a:buNone/>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a:t>
            </a:r>
            <a:r>
              <a:rPr lang="es-ES" sz="1200" err="1">
                <a:effectLst/>
                <a:latin typeface="Helvetica" pitchFamily="2" charset="0"/>
                <a:ea typeface="Aptos" panose="020B0004020202020204" pitchFamily="34" charset="0"/>
                <a:cs typeface="Arial" panose="020B0604020202020204" pitchFamily="34" charset="0"/>
              </a:rPr>
              <a:t>STScI</a:t>
            </a: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Zooms del campo de visión del telescopio espacial Nancy Grace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https://svs.gsfc.nasa.gov/13672</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[Guía de actividades] Campos de visión: Telescopios tubulares: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https://universe-of-learning.org/files/live/sites/uol/files/home/informal-educators/roman-launch-resources/_documents/roman-FOV-tube-telescopes-activity-guide.pdf</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[Guía de actividades] Campos de visión: Voltear y estampar: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https://universe-of-learning.org/files/live/sites/uol/files/home/informal-educators/roman-launch-resources/_documents/roman-FOV-stamping-activity-guide.pdf</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[Interactivo] Buscador de imágenes de </a:t>
            </a:r>
            <a:r>
              <a:rPr lang="es-ES" sz="1200" kern="0" err="1">
                <a:effectLst/>
                <a:latin typeface="Helvetica" pitchFamily="2" charset="0"/>
                <a:ea typeface="Aptos" panose="020B0004020202020204" pitchFamily="34" charset="0"/>
                <a:cs typeface="Arial" panose="020B0604020202020204" pitchFamily="34" charset="0"/>
              </a:rPr>
              <a:t>WorldWide</a:t>
            </a:r>
            <a:r>
              <a:rPr lang="es-ES" sz="1200" kern="0">
                <a:effectLst/>
                <a:latin typeface="Helvetica" pitchFamily="2" charset="0"/>
                <a:ea typeface="Aptos" panose="020B0004020202020204" pitchFamily="34" charset="0"/>
                <a:cs typeface="Arial" panose="020B0604020202020204" pitchFamily="34" charset="0"/>
              </a:rPr>
              <a:t> </a:t>
            </a:r>
            <a:r>
              <a:rPr lang="es-ES" sz="1200" kern="0" err="1">
                <a:effectLst/>
                <a:latin typeface="Helvetica" pitchFamily="2" charset="0"/>
                <a:ea typeface="Aptos" panose="020B0004020202020204" pitchFamily="34" charset="0"/>
                <a:cs typeface="Arial" panose="020B0604020202020204" pitchFamily="34" charset="0"/>
              </a:rPr>
              <a:t>Telescope</a:t>
            </a:r>
            <a:r>
              <a:rPr lang="es-ES" sz="1200" kern="0">
                <a:effectLst/>
                <a:latin typeface="Helvetica" pitchFamily="2" charset="0"/>
                <a:ea typeface="Aptos" panose="020B0004020202020204" pitchFamily="34" charset="0"/>
                <a:cs typeface="Arial" panose="020B0604020202020204" pitchFamily="34" charset="0"/>
              </a:rPr>
              <a:t>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6"/>
              </a:rPr>
              <a:t>https://projects.cosmicds.cfa.harvard.edu/roman-view-finder</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Imaginando una imagen de campo </a:t>
            </a:r>
            <a:r>
              <a:rPr lang="es-ES" sz="1200" kern="0" err="1">
                <a:effectLst/>
                <a:latin typeface="Helvetica" pitchFamily="2" charset="0"/>
                <a:ea typeface="Aptos" panose="020B0004020202020204" pitchFamily="34" charset="0"/>
                <a:cs typeface="Arial" panose="020B0604020202020204" pitchFamily="34" charset="0"/>
              </a:rPr>
              <a:t>ultraprofundo</a:t>
            </a:r>
            <a:r>
              <a:rPr lang="es-ES" sz="1200" kern="0">
                <a:effectLst/>
                <a:latin typeface="Helvetica" pitchFamily="2" charset="0"/>
                <a:ea typeface="Aptos" panose="020B0004020202020204" pitchFamily="34" charset="0"/>
                <a:cs typeface="Arial" panose="020B0604020202020204" pitchFamily="34" charset="0"/>
              </a:rPr>
              <a:t> del telescopio espacial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7"/>
              </a:rPr>
              <a:t>https://svs.gsfc.nasa.gov/13793</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[PDF] Telescopio espacial Nancy Grace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8"/>
              </a:rPr>
              <a:t>https://www.stsci.edu/files/live/sites/www/files/home/roman/_documents/roman-expanding-our-view.pdf</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La historia de dos telescopios: WFIRST y Hubble: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9"/>
              </a:rPr>
              <a:t>https://www.nasa.gov/missions/roman-space-telescope/a-tale-of-two-telescopes-wfirst-and-hubble</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Ondas infrarrojas: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10"/>
              </a:rPr>
              <a:t>https://science.nasa.gov/ems/07_infraredwaves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[Interactivo] Formas de luz: Ver a través del humo: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11"/>
              </a:rPr>
              <a:t>https://viewspace.org/interactives/unveiling_invisible_universe/forms_of_light/seeing_through_smoke</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[Interactivo] Formas de luz: Animales infrarrojos: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12"/>
              </a:rPr>
              <a:t>https://viewspace.org/interactives/unveiling_invisible_universe/forms_of_light/infrared_animals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Información sobre: Espectro electromagnético: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13"/>
              </a:rPr>
              <a:t>https://viewspace.org/video_library/videos/236-322871998?page=3&amp;tags=111#step-light-and-distance-video-segments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[Evento] Sesión informativa científica: Explorar el universo infrarrojo: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14"/>
              </a:rPr>
              <a:t>https://universe-of-learning.org/contents/events/science-briefings/science-briefing-exploring-the-infrared-universe</a:t>
            </a: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B3508C8-0491-8B5D-2954-811CEA937CBE}"/>
              </a:ext>
            </a:extLst>
          </p:cNvPr>
          <p:cNvSpPr>
            <a:spLocks noGrp="1"/>
          </p:cNvSpPr>
          <p:nvPr>
            <p:ph type="sldNum" sz="quarter" idx="5"/>
          </p:nvPr>
        </p:nvSpPr>
        <p:spPr/>
        <p:txBody>
          <a:bodyPr/>
          <a:lstStyle/>
          <a:p>
            <a:fld id="{3FD82A15-5316-CA4D-88E5-5ADED07BD175}" type="slidenum">
              <a:rPr lang="en-US" altLang="en-US" smtClean="0"/>
              <a:pPr/>
              <a:t>5</a:t>
            </a:fld>
            <a:endParaRPr lang="en-US" altLang="en-US"/>
          </a:p>
        </p:txBody>
      </p:sp>
    </p:spTree>
    <p:extLst>
      <p:ext uri="{BB962C8B-B14F-4D97-AF65-F5344CB8AC3E}">
        <p14:creationId xmlns:p14="http://schemas.microsoft.com/office/powerpoint/2010/main" val="1937094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A32A3-AC8A-E447-B628-5C895F0FD7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FD649D-5687-33C2-B89A-D942EF297D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4B5E72-7022-C740-6879-70F69568E75F}"/>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El telescopio espacial </a:t>
            </a:r>
            <a:r>
              <a:rPr lang="es-ES" sz="1600" b="1" err="1">
                <a:solidFill>
                  <a:srgbClr val="0F4761"/>
                </a:solidFill>
                <a:effectLst/>
                <a:latin typeface="Helvetica" pitchFamily="2" charset="0"/>
                <a:ea typeface="DengXian Light" panose="02010600030101010101" pitchFamily="2" charset="-122"/>
                <a:cs typeface="Times New Roman" panose="02020603050405020304" pitchFamily="18" charset="0"/>
              </a:rPr>
              <a:t>Roman</a:t>
            </a: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endParaRPr lang="es-ES" sz="1400" b="1">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endParaRPr lang="es-ES" sz="1400" b="1">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4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4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Muchas piezas se unen para integrar un telescopio como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y posibilitar sus capacidades científicas, incluyendo:</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Espejo: que capta la luz infrarroja cercana. Tiene el mismo tamaño que el espejo principal del Hubble, 2.4 metros (7.9 pies) de diámetro.</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Instrumento científico: el Instrumento de Campo Amplio (WFI, por sus siglas en inglés), que captura imágenes amplias y profundas de nuestro universo. WFI es una cámara de infrarrojo cercano.</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Demostración tecnológica: un coronógrafo que bloqueará la luz brillante de las estrellas para revelar exoplanetas.</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Antena de alta ganancia: que constituye el enlace de comunicación entre el telescopio y la Tierra.</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Y sus sistemas de soporte del observatorio: que pueden considerarse como el “recipiente” que alberga todos estos componentes.</a:t>
            </a: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Más mensajes (opcional):</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Las tecnologías vanguardistas e innovadoras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cartografiarán una parte del universo y, además, pondrán de manifiesto nuevas capacidades. Estas tecnologías, y las aplicaciones derivadas que inspiran, aportan amplios beneficios al gobierno, la industria y la sociedad.</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Existe una diferencia entre un instrumento científico y un instrumento de demostración tecnológica:</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cuenta con un instrumento científico, el Instrumento de Campo Amplio, que es una cámara de luz infrarroja cercana que nos ayudará a ver a lo lejos en el espacio y en regiones polvorientas.</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El coronógrafo pondrá a prueba un equipo que nunca antes ha viajado al espacio y es capaz de bloquear la luz brillante de estrellas lejanas para revelar exoplanetas tenues, cien millones de veces más tenues, que orbitan a su alrededor. Su objetivo es servir de base para futuras misiones como el Observatorio de Mundos Habitables, que estará diseñado específicamente para buscar señales de vida en exoplanetas.</a:t>
            </a:r>
          </a:p>
          <a:p>
            <a:pPr marL="742950" marR="0" lvl="1" indent="-285750">
              <a:lnSpc>
                <a:spcPct val="115000"/>
              </a:lnSpc>
              <a:spcAft>
                <a:spcPts val="800"/>
              </a:spcAft>
              <a:buFont typeface="Courier New" panose="02070309020205020404" pitchFamily="49" charset="0"/>
              <a:buChar char="o"/>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 la imagen:</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Fotografía del espejo primario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el cual está siendo inspeccionado. La imagen también muestra algunas de sus estructuras. </a:t>
            </a:r>
          </a:p>
          <a:p>
            <a:pPr marL="742950" marR="0" lvl="1" indent="-28575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NASA/Chris Gunn</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El Observatorio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https://roman.gsfc.nasa.gov/observatory.html</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Observatorio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https://www.stsci.edu/roman/observatory</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Un paseo con el telescopio espacial Nancy Grace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https://svs.gsfc.nasa.gov/13295</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[Interactivo]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6"/>
              </a:rPr>
              <a:t>https://roman.gsfc.nasa.gov/interactive</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El instrumento coronógrafo de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7"/>
              </a:rPr>
              <a:t>https://www.jpl.nasa.gov/missions/the-nancy-grace-roman-space-telescope</a:t>
            </a:r>
            <a:endParaRPr lang="en-US" sz="1200" kern="100">
              <a:effectLst/>
              <a:latin typeface="Helvetica" pitchFamily="2" charset="0"/>
              <a:ea typeface="Aptos" panose="020B0004020202020204" pitchFamily="34" charset="0"/>
              <a:cs typeface="Arial" panose="020B0604020202020204" pitchFamily="34" charset="0"/>
            </a:endParaRPr>
          </a:p>
          <a:p>
            <a:endParaRPr lang="en-US" sz="2800">
              <a:latin typeface="Helvetica" pitchFamily="2" charset="0"/>
              <a:cs typeface="Arial" panose="020B0604020202020204" pitchFamily="34" charset="0"/>
            </a:endParaRPr>
          </a:p>
        </p:txBody>
      </p:sp>
      <p:sp>
        <p:nvSpPr>
          <p:cNvPr id="4" name="Slide Number Placeholder 3">
            <a:extLst>
              <a:ext uri="{FF2B5EF4-FFF2-40B4-BE49-F238E27FC236}">
                <a16:creationId xmlns:a16="http://schemas.microsoft.com/office/drawing/2014/main" id="{FB8983C8-35B2-BDF3-05AD-CB9495FCFF1A}"/>
              </a:ext>
            </a:extLst>
          </p:cNvPr>
          <p:cNvSpPr>
            <a:spLocks noGrp="1"/>
          </p:cNvSpPr>
          <p:nvPr>
            <p:ph type="sldNum" sz="quarter" idx="5"/>
          </p:nvPr>
        </p:nvSpPr>
        <p:spPr/>
        <p:txBody>
          <a:bodyPr/>
          <a:lstStyle/>
          <a:p>
            <a:fld id="{3FD82A15-5316-CA4D-88E5-5ADED07BD175}" type="slidenum">
              <a:rPr lang="en-US" altLang="en-US" smtClean="0"/>
              <a:pPr/>
              <a:t>6</a:t>
            </a:fld>
            <a:endParaRPr lang="en-US" altLang="en-US"/>
          </a:p>
        </p:txBody>
      </p:sp>
    </p:spTree>
    <p:extLst>
      <p:ext uri="{BB962C8B-B14F-4D97-AF65-F5344CB8AC3E}">
        <p14:creationId xmlns:p14="http://schemas.microsoft.com/office/powerpoint/2010/main" val="3456621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09E8A-C23B-A461-DF2B-D12D690299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9AB3E3-1F5E-1FB9-C5A1-8C1257B050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965299-35C0-633B-245B-85A2497ED001}"/>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Instrumento de Campo Amplio (WFI, por sus siglas en inglés)</a:t>
            </a:r>
          </a:p>
          <a:p>
            <a:pPr marL="0" marR="0">
              <a:lnSpc>
                <a:spcPct val="115000"/>
              </a:lnSpc>
              <a:spcBef>
                <a:spcPts val="1800"/>
              </a:spcBef>
              <a:spcAft>
                <a:spcPts val="400"/>
              </a:spcAft>
              <a:buNone/>
            </a:pPr>
            <a:endPar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El Instrumento de Campo Amplio (WFI, por sus siglas en inglés) es el instrumento científico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Compuesto por 18 detectores, el WFI puede hacer dos cosas importantes:</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Tomar fotografías. La cámara de 300 megapíxeles es como los "ojos"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El WFI ayudará a capturar las maravillas científicas de nuestro universo mediante la toma de imágenes muy detalladas en el infrarrojo cercano.</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Analizar la luz que capta el telescopio. Este tipo de método de recopilación de datos, también conocido como espectroscopia, puede proporcionar detalles importantes sobre los objetos cósmicos, como sus distancias. (Piensa: ¡información que no puedes obtener a partir de una sola imagen!)</a:t>
            </a:r>
          </a:p>
          <a:p>
            <a:pPr marL="742950" marR="0" lvl="1" indent="-285750">
              <a:lnSpc>
                <a:spcPct val="115000"/>
              </a:lnSpc>
              <a:spcAft>
                <a:spcPts val="800"/>
              </a:spcAft>
              <a:buFont typeface="Courier New" panose="02070309020205020404" pitchFamily="49" charset="0"/>
              <a:buChar char="o"/>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Más mensajes (opcional):</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Sus ocho filtros permitirán que bandas específicas de luz infrarroja cercana lleguen a los detectores, lo que permitirá a los astrónomos estudiar características específicas de una región determinada.</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Información técnica (opcional):</a:t>
            </a:r>
          </a:p>
          <a:p>
            <a:pPr marL="342900" marR="0" lvl="0" indent="-342900">
              <a:lnSpc>
                <a:spcPct val="115000"/>
              </a:lnSpc>
              <a:spcAft>
                <a:spcPts val="800"/>
              </a:spcAft>
              <a:buFont typeface="Wingdings" pitchFamily="2" charset="2"/>
              <a:buChar char=""/>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Ocho filtros de imagen con un rango de 0.48 a 2.3 micras.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Dos modos espectroscópicos sin rendija que abarcan de 0.75 a 1.93 micras.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18 detectores de infrarrojo cercano, cada uno con 4096×4096 píxeles.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Aproximadamente 100 veces el campo de visión del instrumento Cámara Avanzada para Sondeos (ACS) de Hubble, y aproximadamente 200 veces el campo de visión del instrumento Cámara de Gran Angular 3/Infrarroja (WFC3/IR) de Hubble.</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 la imagen:</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Izquierda: Fotografía de la placa mosaico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la cual tiene 18 detectores, cuya dimensión individual no es más grande que una nota adhesiva.</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Derecha: Esta es una imagen simulada que muestra una porción de la galaxia de Andrómeda. El cuadrado rojo representa el campo de visión del instrumento Cámara de Gran Angular 3/Infrarroja (WFC3/IR) de Hubble. Entre 2010 y 2013, Hubble tardó más de 650 horas en observar la porción de la imagen delineada en azul verdoso, lo que se realizó como parte del programa de observación </a:t>
            </a:r>
            <a:r>
              <a:rPr lang="es-ES" sz="1200" err="1">
                <a:effectLst/>
                <a:latin typeface="Helvetica" pitchFamily="2" charset="0"/>
                <a:ea typeface="Aptos" panose="020B0004020202020204" pitchFamily="34" charset="0"/>
                <a:cs typeface="Arial" panose="020B0604020202020204" pitchFamily="34" charset="0"/>
              </a:rPr>
              <a:t>Panchromatic</a:t>
            </a:r>
            <a:r>
              <a:rPr lang="es-ES" sz="1200">
                <a:effectLst/>
                <a:latin typeface="Helvetica" pitchFamily="2" charset="0"/>
                <a:ea typeface="Aptos" panose="020B0004020202020204" pitchFamily="34" charset="0"/>
                <a:cs typeface="Arial" panose="020B0604020202020204" pitchFamily="34" charset="0"/>
              </a:rPr>
              <a:t> Hubble Andromeda </a:t>
            </a:r>
            <a:r>
              <a:rPr lang="es-ES" sz="1200" err="1">
                <a:effectLst/>
                <a:latin typeface="Helvetica" pitchFamily="2" charset="0"/>
                <a:ea typeface="Aptos" panose="020B0004020202020204" pitchFamily="34" charset="0"/>
                <a:cs typeface="Arial" panose="020B0604020202020204" pitchFamily="34" charset="0"/>
              </a:rPr>
              <a:t>Treasury</a:t>
            </a:r>
            <a:r>
              <a:rPr lang="es-ES" sz="1200">
                <a:effectLst/>
                <a:latin typeface="Helvetica" pitchFamily="2" charset="0"/>
                <a:ea typeface="Aptos" panose="020B0004020202020204" pitchFamily="34" charset="0"/>
                <a:cs typeface="Arial" panose="020B0604020202020204" pitchFamily="34" charset="0"/>
              </a:rPr>
              <a:t> (PHAT) de Hubble. El campo de visión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durante un único enfoque o captura está representado por el conjunto de cuadrados blancos. Los cálculos sugieren que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podría observar la misma zona que el estudio PHAT en tres horas o menos.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Fondo: Sondeo digitalizado del cielo y R. Gendler; Simulación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NASA, </a:t>
            </a:r>
            <a:r>
              <a:rPr lang="es-ES" sz="1200" err="1">
                <a:effectLst/>
                <a:latin typeface="Helvetica" pitchFamily="2" charset="0"/>
                <a:ea typeface="Aptos" panose="020B0004020202020204" pitchFamily="34" charset="0"/>
                <a:cs typeface="Arial" panose="020B0604020202020204" pitchFamily="34" charset="0"/>
              </a:rPr>
              <a:t>STScI</a:t>
            </a:r>
            <a:r>
              <a:rPr lang="es-ES" sz="1200">
                <a:effectLst/>
                <a:latin typeface="Helvetica" pitchFamily="2" charset="0"/>
                <a:ea typeface="Aptos" panose="020B0004020202020204" pitchFamily="34" charset="0"/>
                <a:cs typeface="Arial" panose="020B0604020202020204" pitchFamily="34" charset="0"/>
              </a:rPr>
              <a:t>, BF Williams (Universidad de Washington)</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342900" marR="0" lvl="0" indent="-342900">
              <a:lnSpc>
                <a:spcPct val="115000"/>
              </a:lnSpc>
              <a:spcAft>
                <a:spcPts val="800"/>
              </a:spcAft>
              <a:buFont typeface="Wingdings" pitchFamily="2" charset="2"/>
              <a:buChar char=""/>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Instrumento de campo amplio del telescopio espacial Nancy Grace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https://svs.gsfc.nasa.gov/13235</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Instrumento de campo amplio: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https://science.nasa.gov/mission/roman-space-telescope/wide-field-instrument</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[Visual] Póster del instrumento de campo amplio de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https://science.nasa.gov/image-article/wide-field-instrument-poster</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[Interactivo] Instrumento de campo amplio: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6"/>
              </a:rPr>
              <a:t>https://roman.gsfc.nasa.gov/interactive/parts/wfi</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Información de referencia de WFI: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7"/>
              </a:rPr>
              <a:t>https://science.nasa.gov/mission/roman-space-telescope/wfi-technical</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Espectroscopia, explicada: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8"/>
              </a:rPr>
              <a:t>https://svs.gsfc.nasa.gov/12956</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[Explicación científica] Introducción a la espectroscopia: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9"/>
              </a:rPr>
              <a:t>https://science.nasa.gov/mission/webb/science-overview/science-explainers/spectroscopy-101-introduction</a:t>
            </a:r>
            <a:endParaRPr lang="en-US" sz="1200" kern="100">
              <a:effectLst/>
              <a:latin typeface="Helvetica" pitchFamily="2" charset="0"/>
              <a:ea typeface="Aptos" panose="020B0004020202020204" pitchFamily="34" charset="0"/>
              <a:cs typeface="Arial" panose="020B0604020202020204" pitchFamily="34" charset="0"/>
            </a:endParaRPr>
          </a:p>
          <a:p>
            <a:endParaRPr lang="en-US" sz="1200">
              <a:latin typeface="Helvetica" pitchFamily="2" charset="0"/>
              <a:cs typeface="Arial" panose="020B0604020202020204" pitchFamily="34" charset="0"/>
            </a:endParaRPr>
          </a:p>
        </p:txBody>
      </p:sp>
      <p:sp>
        <p:nvSpPr>
          <p:cNvPr id="4" name="Slide Number Placeholder 3">
            <a:extLst>
              <a:ext uri="{FF2B5EF4-FFF2-40B4-BE49-F238E27FC236}">
                <a16:creationId xmlns:a16="http://schemas.microsoft.com/office/drawing/2014/main" id="{FCE78FDD-5EE0-951F-2140-2AEFF36B6426}"/>
              </a:ext>
            </a:extLst>
          </p:cNvPr>
          <p:cNvSpPr>
            <a:spLocks noGrp="1"/>
          </p:cNvSpPr>
          <p:nvPr>
            <p:ph type="sldNum" sz="quarter" idx="5"/>
          </p:nvPr>
        </p:nvSpPr>
        <p:spPr/>
        <p:txBody>
          <a:bodyPr/>
          <a:lstStyle/>
          <a:p>
            <a:fld id="{3FD82A15-5316-CA4D-88E5-5ADED07BD175}" type="slidenum">
              <a:rPr lang="en-US" altLang="en-US" smtClean="0"/>
              <a:pPr/>
              <a:t>7</a:t>
            </a:fld>
            <a:endParaRPr lang="en-US" altLang="en-US"/>
          </a:p>
        </p:txBody>
      </p:sp>
    </p:spTree>
    <p:extLst>
      <p:ext uri="{BB962C8B-B14F-4D97-AF65-F5344CB8AC3E}">
        <p14:creationId xmlns:p14="http://schemas.microsoft.com/office/powerpoint/2010/main" val="3420296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F9B37-C417-74A3-D0FE-EB9031A9C9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D97585-B588-3DBB-75C3-D606D47B63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F82903-CC3D-A2D7-3855-D62953EB0C51}"/>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Coronógrafo</a:t>
            </a:r>
          </a:p>
          <a:p>
            <a:pPr marL="0" marR="0">
              <a:lnSpc>
                <a:spcPct val="115000"/>
              </a:lnSpc>
              <a:spcBef>
                <a:spcPts val="1800"/>
              </a:spcBef>
              <a:spcAft>
                <a:spcPts val="400"/>
              </a:spcAft>
              <a:buNone/>
            </a:pPr>
            <a:endPar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Si bien los principales objetivos científicos y la misión general se verán posibilitados por el Instrumento de Campo Amplio,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también lleva consigo una demostración tecnológica: un coronógrafo avanzado. Esta herramienta pondrá a prueba un equipo capaz de bloquear la luz brillante de estrellas lejanas para revelar exoplanetas tenues, cien millones de veces más tenues, que orbitan a su alrededor, y que nunca antes ha viajado al espacio.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La tecnología que se probará con el coronógrafo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tiene el potencial de revelar mundos pequeños, más antiguos y más fríos alrededor de estrellas cercanas que cualquier intento anterior de obtención de imágenes directas.</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Más mensajes (opcional):</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Si bien se trata de una demostración tecnológica y no de un instrumento científico, un coronógrafo podría desempeñar un papel clave en futuras misiones que busquen y fotografíen planetas similares a la Tierra a distancias Tierra-Sol de sus estrellas anfitrionas.</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El coronógrafo demostrará las capacidades clave necesarias para que la NASA dé el siguiente paso en el avance de la astrofísica revolucionaria y la búsqueda de vida con futuras misiones como el Observatorio de Mundos Habitables.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Una vez conseguidos los objetivos principales de la demostración tecnológica, la dirección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podrá considerar propuestas de la comunidad científica para realizar estudios adicionales utilizando el coronógrafo.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Si bien no se trata del primer coronógrafo en el espacio, sí es el coronógrafo de mayor rendimiento jamás instalado a bordo de un telescopio espacial.</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El coronógrafo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está diseñado para detectar planetas 100 millones de veces más débiles que sus estrellas. Este nivel de sensibilidad es entre 100 y 1000 veces superior a la sensibilidad de los coronógrafos espaciales existentes.</a:t>
            </a:r>
          </a:p>
          <a:p>
            <a:pPr marL="742950" marR="0" lvl="1" indent="-285750">
              <a:lnSpc>
                <a:spcPct val="115000"/>
              </a:lnSpc>
              <a:spcAft>
                <a:spcPts val="800"/>
              </a:spcAft>
              <a:buFont typeface="Courier New" panose="02070309020205020404" pitchFamily="49" charset="0"/>
              <a:buChar char="o"/>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 la imagen:</a:t>
            </a:r>
          </a:p>
          <a:p>
            <a:pPr marL="342900" marR="0" lvl="0" indent="-342900">
              <a:lnSpc>
                <a:spcPct val="115000"/>
              </a:lnSpc>
              <a:spcAft>
                <a:spcPts val="800"/>
              </a:spcAft>
              <a:buFont typeface="Wingdings" pitchFamily="2" charset="2"/>
              <a:buChar char=""/>
            </a:pPr>
            <a:endParaRPr lang="en-US" sz="1600" b="1">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Izquierda: La animación muestra como un planeta puede «desaparecer» en la luz brillante de su estrella anfitriona, y cómo un coronógrafo puede bloquear la luz de la estrella para revelar si hay exoplanetas.</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Derecha: La imagen muestra cómo un coronógrafo bloquea la luz de una estrella para revelar si la estrella tiene exoplanetas. </a:t>
            </a:r>
          </a:p>
          <a:p>
            <a:pPr marL="742950" marR="0" lvl="1" indent="-28575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NASA</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Imágenes directas: </a:t>
            </a:r>
            <a:r>
              <a:rPr lang="en-U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https://science.nasa.gov/mission/roman-space-telescope/direct-imaging</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El instrumento coronógrafo del telescopio espacial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https://www.youtube.com/watch?v=_1zfz-OEKH8</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Coronógrafo: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https://science.nasa.gov/mission/roman-space-telescope/coronagraph</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El instrumento coronógrafo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6"/>
              </a:rPr>
              <a:t>https://www.jpl.nasa.gov/missions/the-roman-coronagraph-instrument</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Observación de exoplanetas como nunca antes con el coronógrafo de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(Descripción general del instrumento):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7"/>
              </a:rPr>
              <a:t>https://www.jpl.nasa.gov/videos/seeing-exoplanets-like-never-before-with-the-roman-coronagraph-instrument-overview</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[Guía de actividades] ¡Luces, coronógrafo, acción! Demostración de imágenes directas de exoplanetas: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8"/>
              </a:rPr>
              <a:t>https://universe-of-learning.org/contents/products/lights-coronagraph-action</a:t>
            </a:r>
            <a:endParaRPr lang="en-US" sz="1200" kern="100">
              <a:effectLst/>
              <a:latin typeface="Helvetica" pitchFamily="2" charset="0"/>
              <a:ea typeface="Aptos" panose="020B0004020202020204" pitchFamily="34" charset="0"/>
              <a:cs typeface="Arial" panose="020B0604020202020204" pitchFamily="34" charset="0"/>
            </a:endParaRPr>
          </a:p>
          <a:p>
            <a:pPr marL="0" marR="0">
              <a:lnSpc>
                <a:spcPct val="115000"/>
              </a:lnSpc>
              <a:spcBef>
                <a:spcPts val="1800"/>
              </a:spcBef>
              <a:spcAft>
                <a:spcPts val="400"/>
              </a:spcAft>
              <a:buNone/>
            </a:pP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15A75E2-5A2C-4800-57B7-A578ECFFD2B0}"/>
              </a:ext>
            </a:extLst>
          </p:cNvPr>
          <p:cNvSpPr>
            <a:spLocks noGrp="1"/>
          </p:cNvSpPr>
          <p:nvPr>
            <p:ph type="sldNum" sz="quarter" idx="5"/>
          </p:nvPr>
        </p:nvSpPr>
        <p:spPr/>
        <p:txBody>
          <a:bodyPr/>
          <a:lstStyle/>
          <a:p>
            <a:fld id="{3FD82A15-5316-CA4D-88E5-5ADED07BD175}" type="slidenum">
              <a:rPr lang="en-US" altLang="en-US" smtClean="0"/>
              <a:pPr/>
              <a:t>8</a:t>
            </a:fld>
            <a:endParaRPr lang="en-US" altLang="en-US"/>
          </a:p>
        </p:txBody>
      </p:sp>
    </p:spTree>
    <p:extLst>
      <p:ext uri="{BB962C8B-B14F-4D97-AF65-F5344CB8AC3E}">
        <p14:creationId xmlns:p14="http://schemas.microsoft.com/office/powerpoint/2010/main" val="2384156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DF8E9-5BA0-31C3-26D0-903D17A8FB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9F95B0-2991-02AB-9460-A31B8F3990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55013F-732A-8DDE-C48C-6EE7B624167F}"/>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Antena de Alta Ganancia y Sistemas de Soporte del Observatorio</a:t>
            </a: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342900" marR="0" lvl="0" indent="-342900">
              <a:lnSpc>
                <a:spcPct val="115000"/>
              </a:lnSpc>
              <a:spcAft>
                <a:spcPts val="800"/>
              </a:spcAft>
              <a:buFont typeface="Wingdings" pitchFamily="2" charset="2"/>
              <a:buChar char=""/>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Los sistemas de soporte del observatorio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pueden considerarse como el cuerpo principal y la estructura general. Albergan los componentes electrónicos y los equipos que permiten a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llevar a cabo su investigación científica.</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Su antena de alta ganancia establece la conexión entre el telescopio y los sistemas terrestres, lo que es esencial para recibir los datos científicos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a:t>
            </a: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Más mensajes (opcional):</a:t>
            </a:r>
          </a:p>
          <a:p>
            <a:pPr marL="342900" marR="0" lvl="0" indent="-342900">
              <a:lnSpc>
                <a:spcPct val="115000"/>
              </a:lnSpc>
              <a:spcAft>
                <a:spcPts val="800"/>
              </a:spcAft>
              <a:buFont typeface="Wingdings" pitchFamily="2" charset="2"/>
              <a:buChar char=""/>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La antena parabólica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tiene un diámetro de 1.7 metros (5.6 pies), aproximadamente la misma altura que un refrigerador. Con su antena,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enviará señales de radio a través de un millón de millas de espacio hasta la Tierra.</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A una frecuencia determinada (2 GHz), la antena recibirá comandos y enviará información sobre el estado del telescopio. Los datos se transmitirán a las estaciones terrestres de Nuevo México, Australia y Japón mediante una frecuencia diferente (26 GHz). Estas estaciones terrestres están estratégicamente distribuidas por todo el mundo para que el equipo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pueda comunicarse de forma constante con la nave espacial.</a:t>
            </a: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NASA</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a:effectLst/>
                <a:latin typeface="Helvetica" pitchFamily="2" charset="0"/>
                <a:ea typeface="Aptos" panose="020B0004020202020204" pitchFamily="34" charset="0"/>
                <a:cs typeface="Arial" panose="020B0604020202020204" pitchFamily="34" charset="0"/>
              </a:rPr>
              <a:t>Recursos de apoyo:</a:t>
            </a: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La antena de alta ganancia para la misión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supera las pruebas medioambientales: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https://www.nasa.gov/image-article/high-gain-antenna-nasas-roman-mission-clears-environmental-tests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Integración de la antena parabólica de alta ganancia de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https://svs.gsfc.nasa.gov/14409</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[Interactivo] Antena de alta ganancia y sistema de soporte del observatorio: </a:t>
            </a:r>
            <a:r>
              <a:rPr lang="en-US" sz="1200" u="sng" kern="100">
                <a:solidFill>
                  <a:srgbClr val="467886"/>
                </a:solidFill>
                <a:effectLst/>
                <a:latin typeface="Helvetica" pitchFamily="2" charset="0"/>
                <a:ea typeface="Aptos" panose="020B0004020202020204" pitchFamily="34" charset="0"/>
                <a:cs typeface="Arial" panose="020B0604020202020204" pitchFamily="34" charset="0"/>
                <a:hlinkClick r:id="rId5"/>
              </a:rPr>
              <a:t>https://science.nasa.gov/mission/roman-space-telescope/interactive</a:t>
            </a:r>
            <a:r>
              <a:rPr lang="en-US" sz="1200" kern="0">
                <a:effectLst/>
                <a:latin typeface="Helvetica" pitchFamily="2" charset="0"/>
                <a:ea typeface="Aptos" panose="020B0004020202020204" pitchFamily="34" charset="0"/>
                <a:cs typeface="Arial" panose="020B0604020202020204" pitchFamily="34" charset="0"/>
              </a:rPr>
              <a:t> </a:t>
            </a: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B8CAE95-316A-1AF3-5F81-799DDB909A95}"/>
              </a:ext>
            </a:extLst>
          </p:cNvPr>
          <p:cNvSpPr>
            <a:spLocks noGrp="1"/>
          </p:cNvSpPr>
          <p:nvPr>
            <p:ph type="sldNum" sz="quarter" idx="5"/>
          </p:nvPr>
        </p:nvSpPr>
        <p:spPr/>
        <p:txBody>
          <a:bodyPr/>
          <a:lstStyle/>
          <a:p>
            <a:fld id="{3FD82A15-5316-CA4D-88E5-5ADED07BD175}" type="slidenum">
              <a:rPr lang="en-US" altLang="en-US" smtClean="0"/>
              <a:pPr/>
              <a:t>9</a:t>
            </a:fld>
            <a:endParaRPr lang="en-US" altLang="en-US"/>
          </a:p>
        </p:txBody>
      </p:sp>
    </p:spTree>
    <p:extLst>
      <p:ext uri="{BB962C8B-B14F-4D97-AF65-F5344CB8AC3E}">
        <p14:creationId xmlns:p14="http://schemas.microsoft.com/office/powerpoint/2010/main" val="4238906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1DF09-F8E4-3F07-3786-FB08D629D0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94581-0BA2-0E63-3704-5B41BF39E0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3EF7ED-3F28-5D80-460B-614471962850}"/>
              </a:ext>
            </a:extLst>
          </p:cNvPr>
          <p:cNvSpPr>
            <a:spLocks noGrp="1"/>
          </p:cNvSpPr>
          <p:nvPr>
            <p:ph type="body" idx="1"/>
          </p:nvPr>
        </p:nvSpPr>
        <p:spPr/>
        <p:txBody>
          <a:bodyPr/>
          <a:lstStyle/>
          <a:p>
            <a:pPr marL="0" marR="0">
              <a:lnSpc>
                <a:spcPct val="115000"/>
              </a:lnSpc>
              <a:spcAft>
                <a:spcPts val="800"/>
              </a:spcAft>
              <a:buNone/>
            </a:pPr>
            <a:r>
              <a:rPr lang="en-US" sz="1600" b="1" err="1">
                <a:latin typeface="Helvetica" pitchFamily="2" charset="0"/>
              </a:rPr>
              <a:t>Programas</a:t>
            </a:r>
            <a:r>
              <a:rPr lang="en-US" sz="1600" b="1">
                <a:latin typeface="Helvetica" pitchFamily="2" charset="0"/>
              </a:rPr>
              <a:t> de </a:t>
            </a:r>
            <a:r>
              <a:rPr lang="en-US" sz="1600" b="1" err="1">
                <a:latin typeface="Helvetica" pitchFamily="2" charset="0"/>
              </a:rPr>
              <a:t>observación</a:t>
            </a:r>
            <a:r>
              <a:rPr lang="en-US" sz="1600" b="1">
                <a:latin typeface="Helvetica" pitchFamily="2" charset="0"/>
              </a:rPr>
              <a:t> </a:t>
            </a:r>
            <a:r>
              <a:rPr lang="en-US" sz="1600" b="1" err="1">
                <a:latin typeface="Helvetica" pitchFamily="2" charset="0"/>
              </a:rPr>
              <a:t>científicos</a:t>
            </a:r>
            <a:r>
              <a:rPr lang="en-US" sz="1600" b="1">
                <a:latin typeface="Helvetica" pitchFamily="2" charset="0"/>
              </a:rPr>
              <a:t> de </a:t>
            </a:r>
            <a:r>
              <a:rPr lang="en-US" sz="1600" b="1" err="1">
                <a:latin typeface="Helvetica" pitchFamily="2" charset="0"/>
              </a:rPr>
              <a:t>amplio</a:t>
            </a:r>
            <a:r>
              <a:rPr lang="en-US" sz="1600" b="1">
                <a:latin typeface="Helvetica" pitchFamily="2" charset="0"/>
              </a:rPr>
              <a:t> </a:t>
            </a:r>
            <a:r>
              <a:rPr lang="en-US" sz="1600" b="1" err="1">
                <a:latin typeface="Helvetica" pitchFamily="2" charset="0"/>
              </a:rPr>
              <a:t>alcance</a:t>
            </a:r>
            <a:endParaRPr lang="en-US" sz="1600" b="1" kern="100">
              <a:effectLst/>
              <a:latin typeface="Helvetica" pitchFamily="2" charset="0"/>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1200" b="1" kern="100">
              <a:effectLst/>
              <a:latin typeface="Helvetica" pitchFamily="2" charset="0"/>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1200" b="1" kern="100">
              <a:effectLst/>
              <a:latin typeface="Helvetica" pitchFamily="2" charset="0"/>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1200" b="1" kern="100">
              <a:effectLst/>
              <a:latin typeface="Helvetica" pitchFamily="2" charset="0"/>
              <a:ea typeface="Aptos" panose="020B0004020202020204" pitchFamily="34" charset="0"/>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En lugar de centrarse en observar un solo objeto a la vez,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escaneará grandes regiones del cielo, lo que permitirá a los científicos encontrar patrones, poblaciones y eventos raros que de otro modo serían difíciles de detectar.</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Para abordar los objetivos científicos de la misión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el telescopio observará el cielo de diferentes maneras a través de tres programas de observación principales y programas de observación seleccionados de astrofísica en general.</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En las siguientes diapositivas, analizaremos con más detalle los tres programas de observación principales y el primer programa de observación general de astrofísica definido.</a:t>
            </a:r>
          </a:p>
          <a:p>
            <a:pPr marL="742950" marR="0" lvl="1" indent="-285750">
              <a:lnSpc>
                <a:spcPct val="115000"/>
              </a:lnSpc>
              <a:spcAft>
                <a:spcPts val="800"/>
              </a:spcAft>
              <a:buFont typeface="Courier New" panose="02070309020205020404" pitchFamily="49" charset="0"/>
              <a:buChar char="o"/>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Más mensajes (opcional):</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Todos los factores que hacen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el telescopio que conocemos, su enorme campo de visión, su capacidad para explorar el cielo a una velocidad mayor que otras misiones de astrofísica de la NASA y la resolución esperada del universo infrarrojo similar a la de Hubble, están diseñados para lograr avances científicos y responder a grandes preguntas científicas.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Algunas de estas preguntas, como ¿qué son la energía oscura y la materia oscura?, surgieron tras descubrimientos realizados por otras misiones terrestres y espaciales, incluidos algunos de los telescopios de la NASA. Otras son preguntas de siempre: ¿Existen otros planetas similares al nuestro? ¿Existe vida en algún otro lugar del universo?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Además de sus principales objetivos científicos,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puede llevar a cabo investigaciones científicas extraordinarias que se basan en nuestro conocimiento general de la astrofísica, incluyendo:</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Programas de observación exhaustivos de cúmulos estelares y regiones de formación estelar.</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Identificar nuevos objetos del sistema solar que puedan representar una amenaza para la Tierra.</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Realizar observaciones conjuntas con otros observatorios.</a:t>
            </a:r>
          </a:p>
          <a:p>
            <a:pPr marL="742950" marR="0" lvl="1" indent="-285750">
              <a:lnSpc>
                <a:spcPct val="115000"/>
              </a:lnSpc>
              <a:spcAft>
                <a:spcPts val="800"/>
              </a:spcAft>
              <a:buFont typeface="Courier New" panose="02070309020205020404" pitchFamily="49" charset="0"/>
              <a:buChar char="o"/>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 los programas de observación:</a:t>
            </a:r>
          </a:p>
          <a:p>
            <a:pPr marL="342900" marR="0" lvl="0" indent="-342900">
              <a:lnSpc>
                <a:spcPct val="115000"/>
              </a:lnSpc>
              <a:spcAft>
                <a:spcPts val="800"/>
              </a:spcAft>
              <a:buFont typeface="Wingdings" pitchFamily="2" charset="2"/>
              <a:buChar char=""/>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Programas de observación principales: Estos programas de observación explorarán las cuestiones científicas y los temas clave de la misión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Piensa en la historia del universo, su estructura y la demografía de los exoplanetas.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Los programas de observación principales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los diseñó la comunidad científica. La misión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recabó la opinión de más de 1,000 científicos de más de 350 instituciones para garantizar que los diseños de observación del telescopio estén optimizados para fines científicos.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Programas de observación de astrofísica general: Estos programas de observación, que también los propondrá la comunidad astronómica a lo largo de la misión principal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explorarán temas generales de astrofísica.</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Piensa en poblaciones y formación de estrellas, agujeros negros, objetos del sistema solar y galaxias vecinas.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Los programas de observación de astrofísica general, a los que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dedicará un mínimo del 25 % de su tiempo de observación durante su misión principal de cinco años, difieren en su diseño. Estos programas de observación se seleccionarán principalmente mediante convocatorias de propuestas.</a:t>
            </a: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a:t>
            </a:r>
            <a:r>
              <a:rPr lang="es-ES" sz="1200" err="1">
                <a:effectLst/>
                <a:latin typeface="Helvetica" pitchFamily="2" charset="0"/>
                <a:ea typeface="Aptos" panose="020B0004020202020204" pitchFamily="34" charset="0"/>
                <a:cs typeface="Arial" panose="020B0604020202020204" pitchFamily="34" charset="0"/>
              </a:rPr>
              <a:t>STScI</a:t>
            </a: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342900" marR="0" lvl="0" indent="-342900">
              <a:lnSpc>
                <a:spcPct val="115000"/>
              </a:lnSpc>
              <a:spcAft>
                <a:spcPts val="800"/>
              </a:spcAft>
              <a:buFont typeface="Wingdings" pitchFamily="2" charset="2"/>
              <a:buChar char=""/>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Programas de observación de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https://www.stsci.edu/roman/surveys-and-programs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Temas científicos de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https://www.stsci.edu/roman/about/science-themes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Programas de observación principal de la comunidad principal de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https://science.nasa.gov/mission/roman-space-telescope/core-community-surveys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Programas de observación astrofísica general: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6"/>
              </a:rPr>
              <a:t>https://science.nasa.gov/mission/roman-space-telescope/general-astrophysics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Programas de observación principales definidos por la comunidad de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7"/>
              </a:rPr>
              <a:t>https://roman-docs.stsci.edu/roman-community-defined-surveys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[Artículo del boletín informativo] ¿Qué puede hacer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por ti? Explora sus cuatro programas de observación totalmente definidos: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8"/>
              </a:rPr>
              <a:t>https://www.stsci.edu/contents/newsletters/2025-volume-42-issue-02/what-can-roman-do-for-you-explore-its-four-fully-defined-surveys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La misión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comparte planes detallados para explorar los cielos: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9"/>
              </a:rPr>
              <a:t>https://www.nasa.gov/missions/roman-space-telescope/nasas-roman-mission-shares-detailed-plans-to-scour-skies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[Lista de reproducción de vídeo] Telescopio espacial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 Programas de observación (en español):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10"/>
              </a:rPr>
              <a:t>https://www.youtube.com/playlist?list=PLm0MBdI3VlBV6atJO-wb04zG32hIosyTR</a:t>
            </a:r>
            <a:r>
              <a:rPr lang="en-US" sz="1200" kern="100">
                <a:effectLst/>
                <a:latin typeface="Helvetica" pitchFamily="2" charset="0"/>
                <a:ea typeface="Aptos" panose="020B0004020202020204" pitchFamily="34" charset="0"/>
                <a:cs typeface="Arial" panose="020B0604020202020204" pitchFamily="34" charset="0"/>
              </a:rPr>
              <a:t> </a:t>
            </a:r>
          </a:p>
          <a:p>
            <a:endParaRPr lang="en-US" sz="1200">
              <a:latin typeface="Helvetica" pitchFamily="2" charset="0"/>
            </a:endParaRPr>
          </a:p>
        </p:txBody>
      </p:sp>
      <p:sp>
        <p:nvSpPr>
          <p:cNvPr id="4" name="Slide Number Placeholder 3">
            <a:extLst>
              <a:ext uri="{FF2B5EF4-FFF2-40B4-BE49-F238E27FC236}">
                <a16:creationId xmlns:a16="http://schemas.microsoft.com/office/drawing/2014/main" id="{8B9FD4AD-D66E-D62E-2741-6ECEC51832D6}"/>
              </a:ext>
            </a:extLst>
          </p:cNvPr>
          <p:cNvSpPr>
            <a:spLocks noGrp="1"/>
          </p:cNvSpPr>
          <p:nvPr>
            <p:ph type="sldNum" sz="quarter" idx="5"/>
          </p:nvPr>
        </p:nvSpPr>
        <p:spPr/>
        <p:txBody>
          <a:bodyPr/>
          <a:lstStyle/>
          <a:p>
            <a:fld id="{3FD82A15-5316-CA4D-88E5-5ADED07BD175}" type="slidenum">
              <a:rPr lang="en-US" altLang="en-US" smtClean="0"/>
              <a:pPr/>
              <a:t>10</a:t>
            </a:fld>
            <a:endParaRPr lang="en-US" altLang="en-US"/>
          </a:p>
        </p:txBody>
      </p:sp>
    </p:spTree>
    <p:extLst>
      <p:ext uri="{BB962C8B-B14F-4D97-AF65-F5344CB8AC3E}">
        <p14:creationId xmlns:p14="http://schemas.microsoft.com/office/powerpoint/2010/main" val="34320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59A51-C348-F351-CCF7-50AD48D9B1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42FF82-5DC9-1759-9C73-3ACB7B08B9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2F1501-5A23-8D86-F581-2356230F29CB}"/>
              </a:ext>
            </a:extLst>
          </p:cNvPr>
          <p:cNvSpPr>
            <a:spLocks noGrp="1"/>
          </p:cNvSpPr>
          <p:nvPr>
            <p:ph type="body" idx="1"/>
          </p:nvPr>
        </p:nvSpPr>
        <p:spPr/>
        <p:txBody>
          <a:bodyPr/>
          <a:lstStyle/>
          <a:p>
            <a:pPr marL="0" marR="0">
              <a:lnSpc>
                <a:spcPct val="115000"/>
              </a:lnSpc>
              <a:spcAft>
                <a:spcPts val="800"/>
              </a:spcAft>
              <a:buNone/>
            </a:pPr>
            <a:r>
              <a:rPr lang="es-ES" sz="1600" b="1">
                <a:effectLst/>
                <a:latin typeface="Helvetica" pitchFamily="2" charset="0"/>
                <a:ea typeface="Aptos" panose="020B0004020202020204" pitchFamily="34" charset="0"/>
                <a:cs typeface="Arial" panose="020B0604020202020204" pitchFamily="34" charset="0"/>
              </a:rPr>
              <a:t>Programa de Observación de Gran Área de Altas Latitudes</a:t>
            </a:r>
            <a:r>
              <a:rPr lang="en-US" sz="1600" b="1">
                <a:effectLst/>
                <a:latin typeface="Helvetica" pitchFamily="2" charset="0"/>
              </a:rPr>
              <a:t> </a:t>
            </a:r>
            <a:endParaRPr lang="en-US" sz="1600" b="1" kern="1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b="1" kern="1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b="1" kern="1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b="1" kern="1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Para comprender la estructura vasta y, en su mayor parte, oculta del universo, los astrónomos necesitan tanto profundidad como amplitud.</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Estos dos elementos se hacen evidentes en el Programa de Observación de Gran Área de Altas Latitudes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que nos ayudará a ver una imagen más amplia y compleja del cosmos.</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Desglosando el nombre del programa:</a:t>
            </a:r>
            <a:endParaRPr lang="en-US" sz="1200">
              <a:effectLst/>
              <a:latin typeface="Helvetica" pitchFamily="2" charset="0"/>
              <a:ea typeface="Aptos" panose="020B0004020202020204" pitchFamily="34" charset="0"/>
              <a:cs typeface="Arial" panose="020B0604020202020204" pitchFamily="34" charset="0"/>
            </a:endParaRPr>
          </a:p>
          <a:p>
            <a:pPr marL="1143000" marR="0" lvl="2" indent="-2286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Latitud alta: Observar más allá, por encima y por debajo, del plano de nuestra propia galaxia.</a:t>
            </a:r>
            <a:endParaRPr lang="en-US" sz="1200">
              <a:effectLst/>
              <a:latin typeface="Helvetica" pitchFamily="2" charset="0"/>
              <a:ea typeface="Aptos" panose="020B0004020202020204" pitchFamily="34" charset="0"/>
              <a:cs typeface="Arial" panose="020B0604020202020204" pitchFamily="34" charset="0"/>
            </a:endParaRPr>
          </a:p>
          <a:p>
            <a:pPr marL="1143000" marR="0" lvl="2" indent="-2286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Área amplia: Este sondeo observará una gran parte del cielo (aproximadamente el 12 %, o el área equivalente a 25,000 lunas llenas).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Mediante este programa de observación,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elaborará un mapa detallado de nuestro universo gracias a sus capacidades de imagen y espectroscopia de alta resolución. Las zonas azules indican el área del cielo que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observará durante este programa.</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Esto incluirá el descubrimiento de cientos de millones de galaxias, incluidas algunas que datan de cuando el universo tenía solo unos pocos cientos de millones de años, lo que ayudará a los astrónomos a investigar la estructura oculta del universo y a comprender:</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¿Qué es la materia oscura?</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Los efectos de la energía oscura</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¿Por qué se está acelerando la expansión del universo?</a:t>
            </a:r>
          </a:p>
          <a:p>
            <a:pPr marL="742950" marR="0" lvl="1" indent="-285750">
              <a:lnSpc>
                <a:spcPct val="115000"/>
              </a:lnSpc>
              <a:spcAft>
                <a:spcPts val="800"/>
              </a:spcAft>
              <a:buFont typeface="Courier New" panose="02070309020205020404" pitchFamily="49" charset="0"/>
              <a:buChar char="o"/>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0">
                <a:effectLst/>
                <a:latin typeface="Helvetica" pitchFamily="2" charset="0"/>
                <a:ea typeface="Aptos" panose="020B0004020202020204" pitchFamily="34" charset="0"/>
                <a:cs typeface="Arial" panose="020B0604020202020204" pitchFamily="34" charset="0"/>
              </a:rPr>
              <a:t>Más mensajes (opcional):</a:t>
            </a:r>
          </a:p>
          <a:p>
            <a:pPr marL="0" marR="0" lvl="0" indent="0">
              <a:lnSpc>
                <a:spcPct val="115000"/>
              </a:lnSpc>
              <a:spcAft>
                <a:spcPts val="800"/>
              </a:spcAft>
              <a:buFont typeface="Wingdings" pitchFamily="2" charset="2"/>
              <a:buNone/>
            </a:pPr>
            <a:endParaRPr lang="en-US" sz="1600" b="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El universo es tan grande que, si alguna vez queremos vislumbrar cómo cambia con el tiempo, necesitamos mirar muy atrás en el tiempo (lo que implica observar objetos lejanos) y también necesitamos abarcar gran parte del cielo. Los estudios a gran escala realizados hasta ahora eran como finos haces de luz en el cielo, comparados con lo que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logrará capturar.</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Ver esta visión más amplia del universo con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arrojará luz sobre grandes misterios de la astrofísica, donde actualmente reina la </a:t>
            </a:r>
            <a:r>
              <a:rPr lang="en-US" sz="1200">
                <a:effectLst/>
                <a:latin typeface="Helvetica" pitchFamily="2" charset="0"/>
                <a:ea typeface="Aptos" panose="020B0004020202020204" pitchFamily="34" charset="0"/>
                <a:cs typeface="Arial" panose="020B0604020202020204" pitchFamily="34" charset="0"/>
              </a:rPr>
              <a:t>«</a:t>
            </a:r>
            <a:r>
              <a:rPr lang="es-ES" sz="1200">
                <a:effectLst/>
                <a:latin typeface="Helvetica" pitchFamily="2" charset="0"/>
                <a:ea typeface="Aptos" panose="020B0004020202020204" pitchFamily="34" charset="0"/>
                <a:cs typeface="Arial" panose="020B0604020202020204" pitchFamily="34" charset="0"/>
              </a:rPr>
              <a:t>oscuridad</a:t>
            </a:r>
            <a:r>
              <a:rPr lang="en-US" sz="1200">
                <a:effectLst/>
                <a:latin typeface="Helvetica" pitchFamily="2" charset="0"/>
                <a:ea typeface="Aptos" panose="020B0004020202020204" pitchFamily="34" charset="0"/>
                <a:cs typeface="Arial" panose="020B0604020202020204" pitchFamily="34" charset="0"/>
              </a:rPr>
              <a:t>»</a:t>
            </a:r>
            <a:r>
              <a:rPr lang="es-ES" sz="1200">
                <a:effectLst/>
                <a:latin typeface="Helvetica" pitchFamily="2" charset="0"/>
                <a:ea typeface="Aptos" panose="020B0004020202020204" pitchFamily="34" charset="0"/>
                <a:cs typeface="Arial" panose="020B0604020202020204" pitchFamily="34" charset="0"/>
              </a:rPr>
              <a:t>. La visión detallada del universo que propone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ayudará a los astrónomos a descubrir la estructura subyacente del universo, incluidas las contribuciones de la energía oscura, la materia oscura y la materia ordinaria.</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El valor científico de este programa de observación va incluso más allá de sus objetivos principales definidos. Los investigadores podrán aprender todo sobre las galaxias (satélites, galaxias interactivas y galaxias lejanas), incluidas las densas agrupaciones de estrellas que se encuentran en su interior, conocidas como cúmulos globulares. El recuento previsto por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que ascenderá a cientos de millones de galaxias, también mejorará nuestro conocimiento actual sobre la evolución galáctica.</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Definición:</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Espectroscopia: Un tipo de método de recopilación de datos que divide la luz en un arcoíris, proporcionando aún más detalles sobre un objeto que los que puede ofrecer una imagen por sí sola.</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Información técnica (opcional):</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Duración del programa de observación: En total, 520 días a lo largo de la misión principal de cinco años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Cobertura: El 12 % de todo el firmamento, o aproximadamente 25,500 lunas llenas.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Tiempo de exposición: Con una duración de entre 11 y 150 minutos.</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 la imagen:</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Este mapa que muestra todo el firmamento representa el área que será cubierta por el Programa de Observación de Gran Área de Altas Latitudes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El área de estudio está representada en azul y ocupa grandes porciones del cielo a izquierda y derecha.</a:t>
            </a: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Fondo: M. Troxel y Caltech-IPAC/R. Hurt; Gráfico: J. Olmsted (</a:t>
            </a:r>
            <a:r>
              <a:rPr lang="es-ES" sz="1200" err="1">
                <a:effectLst/>
                <a:latin typeface="Helvetica" pitchFamily="2" charset="0"/>
                <a:ea typeface="Aptos" panose="020B0004020202020204" pitchFamily="34" charset="0"/>
                <a:cs typeface="Arial" panose="020B0604020202020204" pitchFamily="34" charset="0"/>
              </a:rPr>
              <a:t>STScI</a:t>
            </a:r>
            <a:r>
              <a:rPr lang="es-ES" sz="1200">
                <a:effectLst/>
                <a:latin typeface="Helvetica" pitchFamily="2" charset="0"/>
                <a:ea typeface="Aptos" panose="020B0004020202020204" pitchFamily="34" charset="0"/>
                <a:cs typeface="Arial" panose="020B0604020202020204" pitchFamily="34" charset="0"/>
              </a:rPr>
              <a:t>)</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Telescopio espacial Nancy Grace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Creando un mapa del universo (en español): </a:t>
            </a:r>
            <a:r>
              <a:rPr lang="en-US" sz="1200" u="sng" kern="100">
                <a:solidFill>
                  <a:srgbClr val="467886"/>
                </a:solidFill>
                <a:effectLst/>
                <a:latin typeface="Helvetica" pitchFamily="2" charset="0"/>
                <a:ea typeface="Aptos" panose="020B0004020202020204" pitchFamily="34" charset="0"/>
                <a:cs typeface="Arial" panose="020B0604020202020204" pitchFamily="34" charset="0"/>
                <a:hlinkClick r:id="rId3"/>
              </a:rPr>
              <a:t>https://www.youtube.com/watch?v=_ZkPwUWoJg8&amp;list=PLm0MBdI3VlBV6atJO-wb04zG32hIosyTR&amp;index=8</a:t>
            </a:r>
            <a:r>
              <a:rPr lang="en-US" sz="1200" kern="100">
                <a:effectLst/>
                <a:latin typeface="Helvetica" pitchFamily="2" charset="0"/>
                <a:ea typeface="Aptos" panose="020B0004020202020204" pitchFamily="34" charset="0"/>
                <a:cs typeface="Arial" panose="020B0604020202020204" pitchFamily="34" charset="0"/>
              </a:rPr>
              <a:t> </a:t>
            </a: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Programa de observación de gran área de altas latitudes: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https://science.nasa.gov/mission/roman-space-telescope/high-latitude-wide-area-survey</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Información técnica del programa de observación de gran área de altas latitudes: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https://roman-docs.stsci.edu/roman-community-defined-surveys/high-latitude-wide-area-survey</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[Charla] Seminarios web de capacitación para expertos en la materia: Ayudando al público a aprender sobre la energía oscura y la materia oscura: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6"/>
              </a:rPr>
              <a:t>https://universe-of-learning.org/contents/events/training-webinars-for-subject-matter-experts-helping-audiences-learn-about-dark-energy-and-dark-matt</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Espectroscopia, explicada: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7"/>
              </a:rPr>
              <a:t>https://svs.gsfc.nasa.gov/12956</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[Explicación científica] Introducción a la espectroscopia: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8"/>
              </a:rPr>
              <a:t>https://science.nasa.gov/mission/webb/science-overview/science-explainers/spectroscopy-101-introduction</a:t>
            </a:r>
            <a:endParaRPr lang="en-US" sz="1200" kern="100">
              <a:effectLst/>
              <a:latin typeface="Helvetica" pitchFamily="2" charset="0"/>
              <a:ea typeface="Aptos" panose="020B0004020202020204" pitchFamily="34" charset="0"/>
              <a:cs typeface="Arial" panose="020B0604020202020204" pitchFamily="34" charset="0"/>
            </a:endParaRPr>
          </a:p>
          <a:p>
            <a:endParaRPr lang="en-US" sz="1200">
              <a:latin typeface="Helvetica" pitchFamily="2" charset="0"/>
              <a:cs typeface="Arial" panose="020B0604020202020204" pitchFamily="34" charset="0"/>
            </a:endParaRPr>
          </a:p>
        </p:txBody>
      </p:sp>
      <p:sp>
        <p:nvSpPr>
          <p:cNvPr id="4" name="Slide Number Placeholder 3">
            <a:extLst>
              <a:ext uri="{FF2B5EF4-FFF2-40B4-BE49-F238E27FC236}">
                <a16:creationId xmlns:a16="http://schemas.microsoft.com/office/drawing/2014/main" id="{79CA5E76-AD37-0F3C-D463-65A3CB91AE21}"/>
              </a:ext>
            </a:extLst>
          </p:cNvPr>
          <p:cNvSpPr>
            <a:spLocks noGrp="1"/>
          </p:cNvSpPr>
          <p:nvPr>
            <p:ph type="sldNum" sz="quarter" idx="5"/>
          </p:nvPr>
        </p:nvSpPr>
        <p:spPr/>
        <p:txBody>
          <a:bodyPr/>
          <a:lstStyle/>
          <a:p>
            <a:fld id="{3FD82A15-5316-CA4D-88E5-5ADED07BD175}" type="slidenum">
              <a:rPr lang="en-US" altLang="en-US" smtClean="0"/>
              <a:pPr/>
              <a:t>11</a:t>
            </a:fld>
            <a:endParaRPr lang="en-US" altLang="en-US"/>
          </a:p>
        </p:txBody>
      </p:sp>
    </p:spTree>
    <p:extLst>
      <p:ext uri="{BB962C8B-B14F-4D97-AF65-F5344CB8AC3E}">
        <p14:creationId xmlns:p14="http://schemas.microsoft.com/office/powerpoint/2010/main" val="4767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0DCCA-6025-880E-2331-9817321732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FDAD74-D9BF-72EB-7D1C-48CBA4982E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8ECFD7-A05E-204A-64A7-327398463198}"/>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Comprendiendo la materia oscura mediante imágenes</a:t>
            </a:r>
          </a:p>
          <a:p>
            <a:pPr marL="0" marR="0">
              <a:lnSpc>
                <a:spcPct val="115000"/>
              </a:lnSpc>
              <a:spcBef>
                <a:spcPts val="1800"/>
              </a:spcBef>
              <a:spcAft>
                <a:spcPts val="400"/>
              </a:spcAft>
              <a:buNone/>
            </a:pPr>
            <a:endPar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La materia oscura no puede observarse directamente con telescopios, pero sabemos que existe porque podemos observar sus efectos gravitacionales, incluso cómo se mueven las galaxias y cómo la luz de objetos lejanos se curva a medida que los objetos masivos deforman el espacio-tiempo, un fenómeno llamado lente gravitacional.</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Gracias a su amplio campo de visión y su alta resolución,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podrá observar cientos de millones de galaxias con detalle. Este gran tamaño de muestra es necesario para medir las distorsiones muy sutiles en las formas de las galaxias causadas por la atracción gravitatoria de la materia, principalmente la materia oscura, que no se puede identificar visualmente.</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Esta influencia visualmente imperceptible de la materia oscura se conoce como lente gravitacional débil.</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Con este programa de observación, los astrónomos crearán un mapa detallado de cómo se distribuye la materia, tanto la visible como la invisible.</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Esto les ayudará a comprender cómo ha cambiado la distribución de la materia a lo largo del tiempo cósmico.</a:t>
            </a: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Más mensajes (opcional):</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La masa de la materia oscura deforma el espacio y actúa como una lente gravitacional, redirigiendo la luz que pasa a su lado. Para desentrañar los misterios de la materia oscura será necesario trazar un mapa de las trayectorias curvas de la luz y reconstruir el proceso para determinar la distribución de la materia oscura que provoca el efecto de lente gravitacional. La materia oscura también puede provocar que la forma de las galaxias parezca deforme, lo que requiere imágenes de alta precisión que solo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puede proporcionar para un número muy grande de galaxias muy lejanas.</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 la imagen:</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Esta animación es una simulación que muestra el tipo de investigación científica que los astrónomos podrán realizar con las futuras observaciones de campo profundo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La gravedad de los cúmulos de galaxias intermedios y la materia oscura pueden desviar la luz de los objetos más lejanos, distorsionando su apariencia. Al estudiar la luz distorsionada, los astrónomos pueden estudiar la materia oscura esquiva, que solo puede medirse indirectamente a través de sus efectos gravitacionales sobre la materia visible. Este efecto de lente gravitacional también facilita la observación de las galaxias más lejanas, cuya luz magnifica.</a:t>
            </a: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Créditos de animación: Caltech-IPAC/R. Hurt</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Materia oscura: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https://science.nasa.gov/mission/roman-space-telescope/dark-matter</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El telescopio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buscará indicios de cúmulos de materia oscura: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https://roman.ipac.caltech.edu/news/nasa-s-roman-to-search-for-signs-of-dark-matter-clumps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Millones de galaxias emergen en nuevas imágenes simuladas del telescopio espacial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https://www.nasa.gov/missions/roman-space-telescope/millions-of-galaxies-emerge-in-new-simulated-images-from-nasas-roman</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Lente débil: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6"/>
              </a:rPr>
              <a:t>https://science.nasa.gov/mission/roman-space-telescope/weak-lensing</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Luz distorsionada y materia oscura: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7"/>
              </a:rPr>
              <a:t>https://viewspace.org/video_library/videos/1042-STScI-H-BeyondTheHeadlines_WarpedLightandDarkMatter-1280x720-459520367?tags=1639</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Materia oscura: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8"/>
              </a:rPr>
              <a:t>https://science.nasa.gov/dark-matter</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[Interactivo] Materia oscura: Supernova Refsdal: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9"/>
              </a:rPr>
              <a:t>https://viewspace.org/interactives/unveiling_invisible_universe/dark_matter/supernova_refsdal</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[Interactivo] Materia oscura: Cúmulo bala: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10"/>
              </a:rPr>
              <a:t>https://viewspace.org/interactives/unveiling_invisible_universe/dark_matter/bullet_cluster</a:t>
            </a: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F82167D-D6BF-42D5-D6FC-9AFEF874BE70}"/>
              </a:ext>
            </a:extLst>
          </p:cNvPr>
          <p:cNvSpPr>
            <a:spLocks noGrp="1"/>
          </p:cNvSpPr>
          <p:nvPr>
            <p:ph type="sldNum" sz="quarter" idx="5"/>
          </p:nvPr>
        </p:nvSpPr>
        <p:spPr/>
        <p:txBody>
          <a:bodyPr/>
          <a:lstStyle/>
          <a:p>
            <a:fld id="{3FD82A15-5316-CA4D-88E5-5ADED07BD175}" type="slidenum">
              <a:rPr lang="en-US" altLang="en-US" smtClean="0"/>
              <a:pPr/>
              <a:t>12</a:t>
            </a:fld>
            <a:endParaRPr lang="en-US" altLang="en-US"/>
          </a:p>
        </p:txBody>
      </p:sp>
    </p:spTree>
    <p:extLst>
      <p:ext uri="{BB962C8B-B14F-4D97-AF65-F5344CB8AC3E}">
        <p14:creationId xmlns:p14="http://schemas.microsoft.com/office/powerpoint/2010/main" val="1453117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0ADED-F667-8847-C6E0-AEDAD61EDC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656974-B608-3E39-C33A-0F7B5358CE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EB3384-50E4-AF16-0612-3BBBF46CF4EF}"/>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Comprendiendo la energía oscura mediante imágenes y espectroscopía</a:t>
            </a: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No sabemos qué es la energía oscura, pero sabemos que existe porque esta fuerza misteriosa está provocando que el universo se expanda a una velocidad cada vez mayor.</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Gracias a su gran campo de visión infrarrojo y a sus capacidades espectroscópicas,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medirá las distancias y la distribución de millones de galaxias. Las observaciones del telescopio producirán esencialmente un mapa 3D de todas las galaxias situadas a una distancia de hasta 11,500 millones de años luz. (El universo tiene aproximadamente 13,800 millones de años).</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Estas mediciones permitirán a los astrónomos rastrear cómo ha cambiado la expansión del universo a lo largo del tiempo, lo que ayudará a revelar la naturaleza de la energía oscura.</a:t>
            </a: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Más mensajes (opcional):</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La misión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tendrá un impacto en todos los ámbitos de la astronomía, pero la investigación de la energía oscura ha sido un objetivo principal desde el inicio del concepto de la misión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La tasa de expansión del universo es una cuestión fundamental que los astrónomos intentan responder. Estudios detallados han dado lugar a distintos resultados que no pueden ser ciertos a la vez, lo que significa que probablemente falta una pieza importante del rompecabezas en nuestra comprensión de las leyes de la física.</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Un método que los científicos pueden utilizar para comprender la dinámica de la energía oscura es la detección de vestigios de ondas sonoras conocidos como oscilaciones acústicas bariónicas (BAO, por sus siglas en inglés). Estas sutiles fluctuaciones se propagaron en su día por el universo primitivo, dejando su huella en la distribución tridimensional de las galaxias. El estudio de sus cambios ayudará a los astrónomos a rastrear la evolución del universo.</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Definición:</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Espectroscopia: Un tipo de método de recopilación de datos que divide la luz en un arcoíris, proporcionando aún más detalles sobre un objeto que los que puede ofrecer una imagen por sí sola.</a:t>
            </a: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del vídeo: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La animación muestra cómo la imagen y la espectroscopia se complementan para comprender las galaxias. Junto a algunas galaxias seleccionadas se añaden líneas de colores del arcoíris, denominadas espectros; sin embargo, en realidad, la luz de todas las estrellas y galaxias se dispersa. Posteriormente, la imagen subyacente se desvanece para resaltar los espectros de las galaxias, que contienen una gran cantidad de información, incluidas las distancias (desplazamientos al rojo). La imagen y los espectros fueron obtenidos por el Hubble e ilustran lo que se llevará a cabo con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en un número mucho mayor de galaxias.</a:t>
            </a:r>
            <a:endParaRPr lang="en-US" sz="1200">
              <a:effectLst/>
              <a:latin typeface="Helvetica" pitchFamily="2" charset="0"/>
              <a:ea typeface="Aptos" panose="020B0004020202020204" pitchFamily="34" charset="0"/>
              <a:cs typeface="Arial" panose="020B0604020202020204" pitchFamily="34" charset="0"/>
            </a:endParaRPr>
          </a:p>
          <a:p>
            <a:pPr marL="685800" marR="0">
              <a:lnSpc>
                <a:spcPct val="115000"/>
              </a:lnSpc>
              <a:buNone/>
            </a:pPr>
            <a:r>
              <a:rPr lang="es-ES" sz="1200">
                <a:effectLst/>
                <a:latin typeface="Helvetica" pitchFamily="2" charset="0"/>
                <a:ea typeface="Aptos" panose="020B0004020202020204" pitchFamily="34" charset="0"/>
                <a:cs typeface="Arial" panose="020B0604020202020204" pitchFamily="34" charset="0"/>
              </a:rPr>
              <a:t> </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del vídeo: Fondo: NASA; Gráfico: NASA, ESA, Joseph DePasquale (</a:t>
            </a:r>
            <a:r>
              <a:rPr lang="es-ES" sz="1200" err="1">
                <a:effectLst/>
                <a:latin typeface="Helvetica" pitchFamily="2" charset="0"/>
                <a:ea typeface="Aptos" panose="020B0004020202020204" pitchFamily="34" charset="0"/>
                <a:cs typeface="Arial" panose="020B0604020202020204" pitchFamily="34" charset="0"/>
              </a:rPr>
              <a:t>STScI</a:t>
            </a:r>
            <a:r>
              <a:rPr lang="es-ES" sz="1200">
                <a:effectLst/>
                <a:latin typeface="Helvetica" pitchFamily="2" charset="0"/>
                <a:ea typeface="Aptos" panose="020B0004020202020204" pitchFamily="34" charset="0"/>
                <a:cs typeface="Arial" panose="020B0604020202020204" pitchFamily="34" charset="0"/>
              </a:rPr>
              <a:t>)</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Animación de espectroscopía con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n-US" sz="1200" u="sng" kern="100">
                <a:solidFill>
                  <a:srgbClr val="467886"/>
                </a:solidFill>
                <a:effectLst/>
                <a:latin typeface="Helvetica" pitchFamily="2" charset="0"/>
                <a:ea typeface="Aptos" panose="020B0004020202020204" pitchFamily="34" charset="0"/>
                <a:cs typeface="Arial" panose="020B0604020202020204" pitchFamily="34" charset="0"/>
                <a:hlinkClick r:id="rId3"/>
              </a:rPr>
              <a:t>https://www.stsci.edu/contents/media/videos/2021/048/01FF86JNN52KFZYQWPNNS9FQH7</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Energía oscura: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https://science.nasa.gov/mission/roman-space-telescope/dark-energy</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Energía oscura y el universo: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https://roman.ipac.caltech.edu/page/darkenergy</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El telescopio espacial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descubrirá ecos de la creación del universo: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6"/>
              </a:rPr>
              <a:t>https://www.nasa.gov/feature/goddard/2020/nasa-s-roman-space-telescope-to-uncover-echoes-of-the-universe-s-creation</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Oscilaciones acústicas bariónicas: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7"/>
              </a:rPr>
              <a:t>https://science.nasa.gov/mission/roman-space-telescope/baryon-acoustic-oscillations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Espectroscopia, explicada: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8"/>
              </a:rPr>
              <a:t>https://svs.gsfc.nasa.gov/12956</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[Explicación científica] Introducción a la espectroscopia: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9"/>
              </a:rPr>
              <a:t>https://science.nasa.gov/mission/webb/science-overview/science-explainers/spectroscopy-101-introduction</a:t>
            </a: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CF7DBC9-1EC4-1C44-9DC8-DCD43A721D24}"/>
              </a:ext>
            </a:extLst>
          </p:cNvPr>
          <p:cNvSpPr>
            <a:spLocks noGrp="1"/>
          </p:cNvSpPr>
          <p:nvPr>
            <p:ph type="sldNum" sz="quarter" idx="5"/>
          </p:nvPr>
        </p:nvSpPr>
        <p:spPr/>
        <p:txBody>
          <a:bodyPr/>
          <a:lstStyle/>
          <a:p>
            <a:fld id="{3FD82A15-5316-CA4D-88E5-5ADED07BD175}" type="slidenum">
              <a:rPr lang="en-US" altLang="en-US" smtClean="0"/>
              <a:pPr/>
              <a:t>13</a:t>
            </a:fld>
            <a:endParaRPr lang="en-US" altLang="en-US"/>
          </a:p>
        </p:txBody>
      </p:sp>
    </p:spTree>
    <p:extLst>
      <p:ext uri="{BB962C8B-B14F-4D97-AF65-F5344CB8AC3E}">
        <p14:creationId xmlns:p14="http://schemas.microsoft.com/office/powerpoint/2010/main" val="4054800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7976C-8E15-E9EB-C6E7-E397AB8E77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269A1-90AD-3B19-D065-F3FD7AF86F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D4E4B0-13D2-2000-804D-933A2092A891}"/>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Nuestro sistema solar</a:t>
            </a:r>
          </a:p>
          <a:p>
            <a:pPr marL="0" marR="0">
              <a:lnSpc>
                <a:spcPct val="115000"/>
              </a:lnSpc>
              <a:spcBef>
                <a:spcPts val="1800"/>
              </a:spcBef>
              <a:spcAft>
                <a:spcPts val="400"/>
              </a:spcAft>
              <a:buNone/>
            </a:pPr>
            <a:endPar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Para estudiar el universo lejano con sus amplios programas de observación,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debe observar a través de nuestro sistema solar. Esto significa que el telescopio recopilará simultáneamente mucha información sobre nuestro sistema planetario.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proporcionará una gran cantidad de datos sobre los objetos del sistema solar, incluidos planetas enanos, lunas, asteroides e incluso, potencialmente, los ocho planetas.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Gracias a su sensibilidad en el infrarrojo cercano,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podrá detectar objetos pequeños y tenues, como los objetos transneptunianos.</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Debido a que su ubicación está más lejos de la órbita de Neptuno, observar estos objetos es difícil porque tienden a ser más de 100 millones de veces más débiles que los objetos visibles a simple vista.</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Las observaciones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sobre el contenido de nuestro sistema solar contribuirán a una comprensión más amplia de las poblaciones de cuerpos menores y ayudarán a mejorar nuestras capacidades de defensa planetaria.</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Más mensajes (opcional):</a:t>
            </a:r>
          </a:p>
          <a:p>
            <a:pPr marL="342900" marR="0" lvl="0" indent="-342900">
              <a:lnSpc>
                <a:spcPct val="115000"/>
              </a:lnSpc>
              <a:spcAft>
                <a:spcPts val="800"/>
              </a:spcAft>
              <a:buFont typeface="Wingdings" pitchFamily="2" charset="2"/>
              <a:buChar char=""/>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La sensibilidad infrarroja del telescopio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su amplio campo de visión y las observaciones repetidas de las mismas áreas, permitirán descubrir objetos tenues en el sistema solar que hasta ahora habían pasado desapercibidos. Mientras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observa el sistema solar y el espacio profundo, el telescopio recopilará una gran cantidad de datos que podrán arrojar luz sobre la historia y el desarrollo del sistema solar a lo largo del tiempo.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Por ejemplo, dado que el hielo de agua proporciona una "huella dactilar" de su presencia en ciertas partes de la luz infrarroja, la aguda visión infrarroja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se puede aplicar a la búsqueda de indicios de agua en los objetos del cinturón de Kuiper.</a:t>
            </a: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NASA, J. Kang (</a:t>
            </a:r>
            <a:r>
              <a:rPr lang="es-ES" sz="1200" err="1">
                <a:effectLst/>
                <a:latin typeface="Helvetica" pitchFamily="2" charset="0"/>
                <a:ea typeface="Aptos" panose="020B0004020202020204" pitchFamily="34" charset="0"/>
                <a:cs typeface="Arial" panose="020B0604020202020204" pitchFamily="34" charset="0"/>
              </a:rPr>
              <a:t>STScI</a:t>
            </a:r>
            <a:r>
              <a:rPr lang="es-ES" sz="1200">
                <a:effectLst/>
                <a:latin typeface="Helvetica" pitchFamily="2" charset="0"/>
                <a:ea typeface="Aptos" panose="020B0004020202020204" pitchFamily="34" charset="0"/>
                <a:cs typeface="Arial" panose="020B0604020202020204" pitchFamily="34" charset="0"/>
              </a:rPr>
              <a:t>)</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[Artículo científico] Exploración del sistema solar con el telescopio espacial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https://ui.adsabs.harvard.edu/abs/2025AAS...24533802H/abstract</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[Artículo científico] Ciencia del sistema solar con el Telescopio de observación infrarroja de campo amplio: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https://ui.adsabs.harvard.edu/abs/2018JATIS...4c4003H/abstract</a:t>
            </a: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48174EB-95AD-53BD-37C5-69710536A726}"/>
              </a:ext>
            </a:extLst>
          </p:cNvPr>
          <p:cNvSpPr>
            <a:spLocks noGrp="1"/>
          </p:cNvSpPr>
          <p:nvPr>
            <p:ph type="sldNum" sz="quarter" idx="5"/>
          </p:nvPr>
        </p:nvSpPr>
        <p:spPr/>
        <p:txBody>
          <a:bodyPr/>
          <a:lstStyle/>
          <a:p>
            <a:fld id="{3FD82A15-5316-CA4D-88E5-5ADED07BD175}" type="slidenum">
              <a:rPr lang="en-US" altLang="en-US" smtClean="0"/>
              <a:pPr/>
              <a:t>14</a:t>
            </a:fld>
            <a:endParaRPr lang="en-US" altLang="en-US"/>
          </a:p>
        </p:txBody>
      </p:sp>
    </p:spTree>
    <p:extLst>
      <p:ext uri="{BB962C8B-B14F-4D97-AF65-F5344CB8AC3E}">
        <p14:creationId xmlns:p14="http://schemas.microsoft.com/office/powerpoint/2010/main" val="26470093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B9744-FEEC-56E4-4A1F-50875BFF65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8028E2-3A6F-6BBD-6AA9-4FB677339E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B07C4E-A52F-C41D-D8F8-A45043F2091E}"/>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Programa de Observación del Dominio Temporal de Altas Latitudes</a:t>
            </a:r>
          </a:p>
          <a:p>
            <a:pPr marL="0" marR="0">
              <a:lnSpc>
                <a:spcPct val="115000"/>
              </a:lnSpc>
              <a:spcBef>
                <a:spcPts val="1800"/>
              </a:spcBef>
              <a:spcAft>
                <a:spcPts val="400"/>
              </a:spcAft>
              <a:buNone/>
            </a:pPr>
            <a:endPar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Mediante el Programa de Observación del Dominio Temporal de Altas Latitudes,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visitará las mismas regiones del cielo (representadas por círculos rojos en este mapa celeste) una y otra vez durante varios años, lo que permitirá a los astrónomos observar eventos esporádicos a medida que se desarrollan, al igual que cambios en nuestro universo.</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Desglosando el nombre del sondeo:</a:t>
            </a:r>
            <a:endParaRPr lang="en-US" sz="1200">
              <a:effectLst/>
              <a:latin typeface="Helvetica" pitchFamily="2" charset="0"/>
              <a:ea typeface="Aptos" panose="020B0004020202020204" pitchFamily="34" charset="0"/>
              <a:cs typeface="Arial" panose="020B0604020202020204" pitchFamily="34" charset="0"/>
            </a:endParaRPr>
          </a:p>
          <a:p>
            <a:pPr marL="1143000" marR="0" lvl="2" indent="-2286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Latitud alta: Observar más allá, por encima y por debajo, del plano de nuestra propia galaxia.</a:t>
            </a:r>
            <a:endParaRPr lang="en-US" sz="1200">
              <a:effectLst/>
              <a:latin typeface="Helvetica" pitchFamily="2" charset="0"/>
              <a:ea typeface="Aptos" panose="020B0004020202020204" pitchFamily="34" charset="0"/>
              <a:cs typeface="Arial" panose="020B0604020202020204" pitchFamily="34" charset="0"/>
            </a:endParaRPr>
          </a:p>
          <a:p>
            <a:pPr marL="1143000" marR="0" lvl="2" indent="-2286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Dominio temporal: Esta rama de la astronomía estudia cómo cambian los objetos cósmicos con el paso del tiempo.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El diseño de este programa de observación ofrece la oportunidad de descubrir un tipo particular de estrella en explosión que los astrónomos pueden utilizar para rastrear la evolución del universo e investigar posibles explicaciones para su expansión acelerada.</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Symbol" pitchFamily="2" charset="2"/>
              <a:buNone/>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Más mensajes (opcional):</a:t>
            </a:r>
          </a:p>
          <a:p>
            <a:pPr marL="342900" marR="0" lvl="0" indent="-342900">
              <a:lnSpc>
                <a:spcPct val="115000"/>
              </a:lnSpc>
              <a:spcAft>
                <a:spcPts val="800"/>
              </a:spcAft>
              <a:buFont typeface="Wingdings" pitchFamily="2" charset="2"/>
              <a:buChar char=""/>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Con este estudio, podremos analizar nuestro universo dinámico, lo que incluye presenciar eventos poco comunes y descubrir fenómenos exóticos, como explosiones estelares extremadamente brillantes, explosiones causadas por la fusión de dos estrellas y agujeros negros activos en el centro de sus galaxias. Observar los cambios que se producen en el espacio profundo nos ayudará a enriquecer nuestra comprensión actual de la historia cósmica.</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Información técnica (opcional):</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Duración del programa de observación: 180 días en total. Estas observaciones tendrán lugar principalmente durante la parte central de la misión de cinco años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Cobertura: Un total de 19 grados cuadrados, o una región del cielo tan grande como 95 lunas llenas.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Frecuencia: Aproximadamente cada cinco días</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 la imagen:</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Este mapa que abarca todo el cielo muestra el área cubierta por el Programa de Observación del Dominio Temporal de Altas Latitudes. El área a ser cubierta por este programa está representada por círculos rojos, uno de ellos situado en la parte superior central y dos en la parte inferior izquierda.</a:t>
            </a: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Fondo: M. Troxel y Caltech-IPAC/R. Hurt; Gráfico: J. Olmsted (</a:t>
            </a:r>
            <a:r>
              <a:rPr lang="es-ES" sz="1200" err="1">
                <a:effectLst/>
                <a:latin typeface="Helvetica" pitchFamily="2" charset="0"/>
                <a:ea typeface="Aptos" panose="020B0004020202020204" pitchFamily="34" charset="0"/>
                <a:cs typeface="Arial" panose="020B0604020202020204" pitchFamily="34" charset="0"/>
              </a:rPr>
              <a:t>STScI</a:t>
            </a:r>
            <a:r>
              <a:rPr lang="es-ES" sz="1200">
                <a:effectLst/>
                <a:latin typeface="Helvetica" pitchFamily="2" charset="0"/>
                <a:ea typeface="Aptos" panose="020B0004020202020204" pitchFamily="34" charset="0"/>
                <a:cs typeface="Arial" panose="020B0604020202020204" pitchFamily="34" charset="0"/>
              </a:rPr>
              <a:t>)</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Telescopio espacial Nancy Grace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Rastreando cambios con el paso del tiempo (en español): </a:t>
            </a:r>
            <a:r>
              <a:rPr lang="en-US" sz="1200" u="sng" kern="100">
                <a:solidFill>
                  <a:srgbClr val="467886"/>
                </a:solidFill>
                <a:effectLst/>
                <a:latin typeface="Helvetica" pitchFamily="2" charset="0"/>
                <a:ea typeface="Aptos" panose="020B0004020202020204" pitchFamily="34" charset="0"/>
                <a:cs typeface="Arial" panose="020B0604020202020204" pitchFamily="34" charset="0"/>
                <a:hlinkClick r:id="rId3"/>
              </a:rPr>
              <a:t>https://www.youtube.com/watch?v=uvIgOstzfBY&amp;list=PLm0MBdI3VlBV6atJO-wb04zG32hIosyTR&amp;index=7</a:t>
            </a:r>
            <a:r>
              <a:rPr lang="en-US" sz="1200" kern="100">
                <a:effectLst/>
                <a:latin typeface="Helvetica" pitchFamily="2" charset="0"/>
                <a:ea typeface="Aptos" panose="020B0004020202020204" pitchFamily="34" charset="0"/>
                <a:cs typeface="Arial" panose="020B0604020202020204" pitchFamily="34" charset="0"/>
              </a:rPr>
              <a:t> </a:t>
            </a:r>
          </a:p>
          <a:p>
            <a:pPr marL="742950" marR="0" lvl="1" indent="-28575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Programa de Observación del Dominio Temporal de Altas Latitudes: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https://science.nasa.gov/mission/roman-space-telescope/high-latitude-time-domain-survey</a:t>
            </a:r>
            <a:endParaRPr lang="en-US" sz="1200" kern="1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Información técnica del Programa de Observación del Dominio Temporal de Altas Latitudes: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https://roman-docs.stsci.edu/roman-community-defined-surveys/high-latitude-time-domain-survey</a:t>
            </a:r>
            <a:endParaRPr lang="en-US" sz="1200" kern="1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Programa de observación principal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rastreará la expansión cósmica a lo largo del tiempo: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6"/>
              </a:rPr>
              <a:t>https://www.stsci.edu/contents/news-releases/2025/news-2025-202</a:t>
            </a:r>
            <a:endParaRPr lang="en-US" sz="1200" kern="1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a:t>
            </a:r>
            <a:r>
              <a:rPr lang="es-ES" sz="1200" kern="0" err="1">
                <a:effectLst/>
                <a:latin typeface="Helvetica" pitchFamily="2" charset="0"/>
                <a:ea typeface="Aptos" panose="020B0004020202020204" pitchFamily="34" charset="0"/>
                <a:cs typeface="Arial" panose="020B0604020202020204" pitchFamily="34" charset="0"/>
              </a:rPr>
              <a:t>Sonificación</a:t>
            </a:r>
            <a:r>
              <a:rPr lang="es-ES" sz="1200" kern="0">
                <a:effectLst/>
                <a:latin typeface="Helvetica" pitchFamily="2" charset="0"/>
                <a:ea typeface="Aptos" panose="020B0004020202020204" pitchFamily="34" charset="0"/>
                <a:cs typeface="Arial" panose="020B0604020202020204" pitchFamily="34" charset="0"/>
              </a:rPr>
              <a:t>] </a:t>
            </a:r>
            <a:r>
              <a:rPr lang="es-ES" sz="1200" kern="0" err="1">
                <a:effectLst/>
                <a:latin typeface="Helvetica" pitchFamily="2" charset="0"/>
                <a:ea typeface="Aptos" panose="020B0004020202020204" pitchFamily="34" charset="0"/>
                <a:cs typeface="Arial" panose="020B0604020202020204" pitchFamily="34" charset="0"/>
              </a:rPr>
              <a:t>Sonificación</a:t>
            </a:r>
            <a:r>
              <a:rPr lang="es-ES" sz="1200" kern="0">
                <a:effectLst/>
                <a:latin typeface="Helvetica" pitchFamily="2" charset="0"/>
                <a:ea typeface="Aptos" panose="020B0004020202020204" pitchFamily="34" charset="0"/>
                <a:cs typeface="Arial" panose="020B0604020202020204" pitchFamily="34" charset="0"/>
              </a:rPr>
              <a:t> del programa de observación del dominio temporal de altas latitudes (datos simulados):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7"/>
              </a:rPr>
              <a:t>https://www.youtube.com/watch?v=szV5ON231DI</a:t>
            </a: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F00193A-8F29-4872-71BE-582E3E1B2AD5}"/>
              </a:ext>
            </a:extLst>
          </p:cNvPr>
          <p:cNvSpPr>
            <a:spLocks noGrp="1"/>
          </p:cNvSpPr>
          <p:nvPr>
            <p:ph type="sldNum" sz="quarter" idx="5"/>
          </p:nvPr>
        </p:nvSpPr>
        <p:spPr/>
        <p:txBody>
          <a:bodyPr/>
          <a:lstStyle/>
          <a:p>
            <a:fld id="{3FD82A15-5316-CA4D-88E5-5ADED07BD175}" type="slidenum">
              <a:rPr lang="en-US" altLang="en-US" smtClean="0"/>
              <a:pPr/>
              <a:t>15</a:t>
            </a:fld>
            <a:endParaRPr lang="en-US" altLang="en-US"/>
          </a:p>
        </p:txBody>
      </p:sp>
    </p:spTree>
    <p:extLst>
      <p:ext uri="{BB962C8B-B14F-4D97-AF65-F5344CB8AC3E}">
        <p14:creationId xmlns:p14="http://schemas.microsoft.com/office/powerpoint/2010/main" val="21305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DAB7F-1B9F-A17D-B20E-4FCFE19DD3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36F7AB-AF3C-B03F-65B3-BEBFA90D82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7C2BFB-D8FC-B0D5-587C-414D5EAFC54A}"/>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En busca de estrellas explosivas</a:t>
            </a:r>
          </a:p>
          <a:p>
            <a:pPr marL="0" marR="0">
              <a:lnSpc>
                <a:spcPct val="115000"/>
              </a:lnSpc>
              <a:spcBef>
                <a:spcPts val="1800"/>
              </a:spcBef>
              <a:spcAft>
                <a:spcPts val="400"/>
              </a:spcAft>
              <a:buNone/>
            </a:pPr>
            <a:endPar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La energía oscura es uno de los descubrimientos científicos más importantes y misteriosos de los tiempos modernos. Además de hacer un mapa del universo para comprender cómo ha evolucionado su estructura a gran escala,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también utilizará otro enfoque para comprender la energía oscura.</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Los astrónomos pueden utilizar un tipo de estrella en explosión conocida como supernova de tipo </a:t>
            </a:r>
            <a:r>
              <a:rPr lang="es-ES" sz="1200" err="1">
                <a:effectLst/>
                <a:latin typeface="Helvetica" pitchFamily="2" charset="0"/>
                <a:ea typeface="Aptos" panose="020B0004020202020204" pitchFamily="34" charset="0"/>
                <a:cs typeface="Arial" panose="020B0604020202020204" pitchFamily="34" charset="0"/>
              </a:rPr>
              <a:t>Ia</a:t>
            </a:r>
            <a:r>
              <a:rPr lang="es-ES" sz="1200">
                <a:effectLst/>
                <a:latin typeface="Helvetica" pitchFamily="2" charset="0"/>
                <a:ea typeface="Aptos" panose="020B0004020202020204" pitchFamily="34" charset="0"/>
                <a:cs typeface="Arial" panose="020B0604020202020204" pitchFamily="34" charset="0"/>
              </a:rPr>
              <a:t> para medir la tasa de expansión del universo.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Gracias a sus repetidas observaciones,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encontrará muchas de estas supernovas a lo largo del tiempo cósmico: ¡se estima que habrá unas 20,000 supernovas de tipo </a:t>
            </a:r>
            <a:r>
              <a:rPr lang="es-ES" sz="1200" err="1">
                <a:effectLst/>
                <a:latin typeface="Helvetica" pitchFamily="2" charset="0"/>
                <a:ea typeface="Aptos" panose="020B0004020202020204" pitchFamily="34" charset="0"/>
                <a:cs typeface="Arial" panose="020B0604020202020204" pitchFamily="34" charset="0"/>
              </a:rPr>
              <a:t>Ia</a:t>
            </a:r>
            <a:r>
              <a:rPr lang="es-ES" sz="1200">
                <a:effectLst/>
                <a:latin typeface="Helvetica" pitchFamily="2" charset="0"/>
                <a:ea typeface="Aptos" panose="020B0004020202020204" pitchFamily="34" charset="0"/>
                <a:cs typeface="Arial" panose="020B0604020202020204" pitchFamily="34" charset="0"/>
              </a:rPr>
              <a:t>! La enorme cantidad de detecciones de supernovas previstas permitirá a los astrónomos seguir la evolución del universo a lo largo del tiempo.</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Esto incluye encontrar posibles explicaciones para su expansión acelerada.</a:t>
            </a:r>
          </a:p>
          <a:p>
            <a:pPr marL="742950" marR="0" lvl="1" indent="-285750">
              <a:lnSpc>
                <a:spcPct val="115000"/>
              </a:lnSpc>
              <a:spcAft>
                <a:spcPts val="800"/>
              </a:spcAft>
              <a:buFont typeface="Courier New" panose="02070309020205020404" pitchFamily="49" charset="0"/>
              <a:buChar char="o"/>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s-ES" sz="1200">
              <a:effectLst/>
              <a:latin typeface="Helvetica" pitchFamily="2" charset="0"/>
              <a:ea typeface="Aptos" panose="020B0004020202020204" pitchFamily="34" charset="0"/>
              <a:cs typeface="Arial" panose="020B0604020202020204" pitchFamily="34" charset="0"/>
            </a:endParaRPr>
          </a:p>
          <a:p>
            <a:pPr marL="457200" marR="0" lvl="1" indent="0">
              <a:lnSpc>
                <a:spcPct val="115000"/>
              </a:lnSpc>
              <a:spcAft>
                <a:spcPts val="800"/>
              </a:spcAft>
              <a:buFont typeface="Courier New" panose="02070309020205020404" pitchFamily="49" charset="0"/>
              <a:buNone/>
            </a:pPr>
            <a:endParaRPr lang="en-US" sz="1600" b="1">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Más mensajes (opcional):</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Al observar repetidamente una gran porción del cielo, aumentan las probabilidades de que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encuentre estos objetos a distancias muy grandes. Dado que las supernovas de tipo </a:t>
            </a:r>
            <a:r>
              <a:rPr lang="es-ES" sz="1200" err="1">
                <a:effectLst/>
                <a:latin typeface="Helvetica" pitchFamily="2" charset="0"/>
                <a:ea typeface="Aptos" panose="020B0004020202020204" pitchFamily="34" charset="0"/>
                <a:cs typeface="Arial" panose="020B0604020202020204" pitchFamily="34" charset="0"/>
              </a:rPr>
              <a:t>Ia</a:t>
            </a:r>
            <a:r>
              <a:rPr lang="es-ES" sz="1200">
                <a:effectLst/>
                <a:latin typeface="Helvetica" pitchFamily="2" charset="0"/>
                <a:ea typeface="Aptos" panose="020B0004020202020204" pitchFamily="34" charset="0"/>
                <a:cs typeface="Arial" panose="020B0604020202020204" pitchFamily="34" charset="0"/>
              </a:rPr>
              <a:t> se pueden calibrar a un brillo intrínseco común, los investigadores pueden utilizarlas como indicadores de distancia cósmica para estudiar cómo se está expandiendo el universo.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Al estudiar sus espectros, los astrónomos pueden determinar con qué rapidez parecen alejarse a diferentes distancias, lo que puede informar a los científicos sobre la expansión del espacio y si la influencia de la energía oscura ha provocado que la expansión del universo cambie a lo largo del tiempo.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La capacidad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para detectar supernovas de tipo </a:t>
            </a:r>
            <a:r>
              <a:rPr lang="es-ES" sz="1200" err="1">
                <a:effectLst/>
                <a:latin typeface="Helvetica" pitchFamily="2" charset="0"/>
                <a:ea typeface="Aptos" panose="020B0004020202020204" pitchFamily="34" charset="0"/>
                <a:cs typeface="Arial" panose="020B0604020202020204" pitchFamily="34" charset="0"/>
              </a:rPr>
              <a:t>Ia</a:t>
            </a:r>
            <a:r>
              <a:rPr lang="es-ES" sz="1200">
                <a:effectLst/>
                <a:latin typeface="Helvetica" pitchFamily="2" charset="0"/>
                <a:ea typeface="Aptos" panose="020B0004020202020204" pitchFamily="34" charset="0"/>
                <a:cs typeface="Arial" panose="020B0604020202020204" pitchFamily="34" charset="0"/>
              </a:rPr>
              <a:t> lejanas significa que podrá rastrear la historia de la expansión del universo mucho más atrás en el tiempo de lo que jamás haya sido posible.</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Definición:</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Supernovas de tipo </a:t>
            </a:r>
            <a:r>
              <a:rPr lang="es-ES" sz="1200" err="1">
                <a:effectLst/>
                <a:latin typeface="Helvetica" pitchFamily="2" charset="0"/>
                <a:ea typeface="Aptos" panose="020B0004020202020204" pitchFamily="34" charset="0"/>
                <a:cs typeface="Arial" panose="020B0604020202020204" pitchFamily="34" charset="0"/>
              </a:rPr>
              <a:t>Ia</a:t>
            </a:r>
            <a:r>
              <a:rPr lang="es-ES" sz="1200">
                <a:effectLst/>
                <a:latin typeface="Helvetica" pitchFamily="2" charset="0"/>
                <a:ea typeface="Aptos" panose="020B0004020202020204" pitchFamily="34" charset="0"/>
                <a:cs typeface="Arial" panose="020B0604020202020204" pitchFamily="34" charset="0"/>
              </a:rPr>
              <a:t>: Se producen a partir de ciertos tipos de sistemas de dos estrellas que contienen una estrella enana blanca, el remanente pequeño y caliente del núcleo de una estrella similar al Sol, que absorbe material de su compañera. Esto desencadena una reacción nuclear que provoca la detonación de la enana blanca.</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 la imagen:</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Izquierda: Esta animación muestra uno de los escenarios en los que se originan las supernovas de tipo </a:t>
            </a:r>
            <a:r>
              <a:rPr lang="es-ES" sz="1200" err="1">
                <a:effectLst/>
                <a:latin typeface="Helvetica" pitchFamily="2" charset="0"/>
                <a:ea typeface="Aptos" panose="020B0004020202020204" pitchFamily="34" charset="0"/>
                <a:cs typeface="Arial" panose="020B0604020202020204" pitchFamily="34" charset="0"/>
              </a:rPr>
              <a:t>Ia</a:t>
            </a:r>
            <a:r>
              <a:rPr lang="es-ES" sz="1200">
                <a:effectLst/>
                <a:latin typeface="Helvetica" pitchFamily="2" charset="0"/>
                <a:ea typeface="Aptos" panose="020B0004020202020204" pitchFamily="34" charset="0"/>
                <a:cs typeface="Arial" panose="020B0604020202020204" pitchFamily="34" charset="0"/>
              </a:rPr>
              <a:t>. Las supernovas de tipo </a:t>
            </a:r>
            <a:r>
              <a:rPr lang="es-ES" sz="1200" err="1">
                <a:effectLst/>
                <a:latin typeface="Helvetica" pitchFamily="2" charset="0"/>
                <a:ea typeface="Aptos" panose="020B0004020202020204" pitchFamily="34" charset="0"/>
                <a:cs typeface="Arial" panose="020B0604020202020204" pitchFamily="34" charset="0"/>
              </a:rPr>
              <a:t>Ia</a:t>
            </a:r>
            <a:r>
              <a:rPr lang="es-ES" sz="1200">
                <a:effectLst/>
                <a:latin typeface="Helvetica" pitchFamily="2" charset="0"/>
                <a:ea typeface="Aptos" panose="020B0004020202020204" pitchFamily="34" charset="0"/>
                <a:cs typeface="Arial" panose="020B0604020202020204" pitchFamily="34" charset="0"/>
              </a:rPr>
              <a:t> pueden formarse a partir de algunos sistemas estelares binarios que contienen al menos una enana blanca, el núcleo pequeño y caliente remanente de una estrella similar al Sol. En algunos casos, la estrella enana blanca puede absorber materia de su compañera, desencadenando una reacción que hace detonar a la estrella enana blanca una vez que alcanza un punto específico en el que ha ganado tanta masa que se vuelve inestable.</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Imagen de fondo: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medirá la energía oscura mediante el seguimiento de estrellas en explosión denominadas supernovas de tipo </a:t>
            </a:r>
            <a:r>
              <a:rPr lang="es-ES" sz="1200" err="1">
                <a:effectLst/>
                <a:latin typeface="Helvetica" pitchFamily="2" charset="0"/>
                <a:ea typeface="Aptos" panose="020B0004020202020204" pitchFamily="34" charset="0"/>
                <a:cs typeface="Arial" panose="020B0604020202020204" pitchFamily="34" charset="0"/>
              </a:rPr>
              <a:t>Ia</a:t>
            </a:r>
            <a:r>
              <a:rPr lang="es-ES" sz="1200">
                <a:effectLst/>
                <a:latin typeface="Helvetica" pitchFamily="2" charset="0"/>
                <a:ea typeface="Aptos" panose="020B0004020202020204" pitchFamily="34" charset="0"/>
                <a:cs typeface="Arial" panose="020B0604020202020204" pitchFamily="34" charset="0"/>
              </a:rPr>
              <a:t>. Cuanto más lejos se encuentran estos objetos, más tenues parecen las explosiones. Al medir el brillo aparente de las supernovas de tipo </a:t>
            </a:r>
            <a:r>
              <a:rPr lang="es-ES" sz="1200" err="1">
                <a:effectLst/>
                <a:latin typeface="Helvetica" pitchFamily="2" charset="0"/>
                <a:ea typeface="Aptos" panose="020B0004020202020204" pitchFamily="34" charset="0"/>
                <a:cs typeface="Arial" panose="020B0604020202020204" pitchFamily="34" charset="0"/>
              </a:rPr>
              <a:t>Ia</a:t>
            </a:r>
            <a:r>
              <a:rPr lang="es-ES" sz="1200">
                <a:effectLst/>
                <a:latin typeface="Helvetica" pitchFamily="2" charset="0"/>
                <a:ea typeface="Aptos" panose="020B0004020202020204" pitchFamily="34" charset="0"/>
                <a:cs typeface="Arial" panose="020B0604020202020204" pitchFamily="34" charset="0"/>
              </a:rPr>
              <a:t>, disponemos de una forma de calcular sus distancias. La ilustración muestra este tipo de eventos a diferentes distancias cósmicas. </a:t>
            </a:r>
          </a:p>
          <a:p>
            <a:pPr marL="742950" marR="0" lvl="1" indent="-285750">
              <a:lnSpc>
                <a:spcPct val="115000"/>
              </a:lnSpc>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NASA</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[Artículo] Supernovas de tipo </a:t>
            </a:r>
            <a:r>
              <a:rPr lang="es-ES" sz="1200" kern="0" err="1">
                <a:effectLst/>
                <a:latin typeface="Helvetica" pitchFamily="2" charset="0"/>
                <a:ea typeface="Aptos" panose="020B0004020202020204" pitchFamily="34" charset="0"/>
                <a:cs typeface="Arial" panose="020B0604020202020204" pitchFamily="34" charset="0"/>
              </a:rPr>
              <a:t>Ia</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https://science.nasa.gov/mission/roman-space-telescope/type-ia-supernovae</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El equipo se prepara para estudiar la energía oscura a través de estrellas en explosión con el telescopio espacial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https://www.nasa.gov/missions/roman-space-telescope/team-preps-to-study-dark-energy-via-exploding-stars-with-nasas-roman</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¿Cómo sabemos que el universo se está acelerando?: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https://www.youtube.com/watch?v=tXkBfkeJJ5c</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El misterio de la expansión cósmica se profundiza: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6"/>
              </a:rPr>
              <a:t>https://viewspace.org/video_library/videos/885-VS-BtH-HubbleConstant-1920x1080-363907575?</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Energía oscura: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7"/>
              </a:rPr>
              <a:t>https://science.nasa.gov/mission/roman-space-telescope/dark-energy</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La misión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pondrá a prueba teorías contrapuestas sobre la aceleración cósmica: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8"/>
              </a:rPr>
              <a:t>https://www.nasa.gov/missions/roman-space-telescope/nasas-roman-mission-will-test-competing-cosmic-acceleration-theories</a:t>
            </a: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DA1B1A1-9969-69BB-BB44-6CF337DC0DA3}"/>
              </a:ext>
            </a:extLst>
          </p:cNvPr>
          <p:cNvSpPr>
            <a:spLocks noGrp="1"/>
          </p:cNvSpPr>
          <p:nvPr>
            <p:ph type="sldNum" sz="quarter" idx="5"/>
          </p:nvPr>
        </p:nvSpPr>
        <p:spPr/>
        <p:txBody>
          <a:bodyPr/>
          <a:lstStyle/>
          <a:p>
            <a:fld id="{3FD82A15-5316-CA4D-88E5-5ADED07BD175}" type="slidenum">
              <a:rPr lang="en-US" altLang="en-US" smtClean="0"/>
              <a:pPr/>
              <a:t>16</a:t>
            </a:fld>
            <a:endParaRPr lang="en-US" altLang="en-US"/>
          </a:p>
        </p:txBody>
      </p:sp>
    </p:spTree>
    <p:extLst>
      <p:ext uri="{BB962C8B-B14F-4D97-AF65-F5344CB8AC3E}">
        <p14:creationId xmlns:p14="http://schemas.microsoft.com/office/powerpoint/2010/main" val="3917203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C5F31-DF40-A629-6385-AF8E3085BC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4561E6-DC68-51BC-3702-4F24297A0F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EBFE7A-55DC-79B4-FDEA-32F2BE5A68BF}"/>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Fenómenos transitorios y del dominio temporal</a:t>
            </a: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Debido a la forma en que este programa de observación capturará el cosmos, repitiendo observaciones de la misma zona del cielo,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también podrá detectar otros fenómenos raros y eventos efímeros que de otro modo pasarían desapercibidos.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Los científicos estiman que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recopilará datos de más de 100,000 eventos dinámicos, como la muerte de estrellas masivas a través de supernovas y eventos de disrupción de marea.</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El estudio también permitirá a los astrónomos explorar otros eventos transitorios y objetos variables, como estrellas que cambian de brillo con el tiempo.</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Definiciones:</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Evento de disrupción de marea: Cuando una estrella se acerca demasiado a un agujero negro supermasivo y es desintegrada.</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Fenómeno transitorio: Fenómeno astrofísico que muestra cambios de brillo en escalas de tiempo cortas.</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 la imagen:</a:t>
            </a: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Esta es una ilustración de un evento de disrupción de marea: una estrella se está desintegrando por efecto de un agujero negro. La esfera negra representa un agujero negro, y la esfera blanca brillante representa una estrella.</a:t>
            </a: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R. Crawford (</a:t>
            </a:r>
            <a:r>
              <a:rPr lang="es-ES" sz="1200" err="1">
                <a:effectLst/>
                <a:latin typeface="Helvetica" pitchFamily="2" charset="0"/>
                <a:ea typeface="Aptos" panose="020B0004020202020204" pitchFamily="34" charset="0"/>
                <a:cs typeface="Arial" panose="020B0604020202020204" pitchFamily="34" charset="0"/>
              </a:rPr>
              <a:t>STScI</a:t>
            </a:r>
            <a:r>
              <a:rPr lang="es-ES" sz="1200">
                <a:effectLst/>
                <a:latin typeface="Helvetica" pitchFamily="2" charset="0"/>
                <a:ea typeface="Aptos" panose="020B0004020202020204" pitchFamily="34" charset="0"/>
                <a:cs typeface="Arial" panose="020B0604020202020204" pitchFamily="34" charset="0"/>
              </a:rPr>
              <a:t>)</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Un programa de observación del telescopio espacial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podría revelar 100,000 explosiones cósmicas: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https://www.nasa.gov/missions/roman-space-telescope/one-survey-by-nasas-roman-could-unveil-100000-cosmic-explosions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a:t>
            </a:r>
            <a:r>
              <a:rPr lang="es-ES" sz="1200" kern="0" err="1">
                <a:effectLst/>
                <a:latin typeface="Helvetica" pitchFamily="2" charset="0"/>
                <a:ea typeface="Aptos" panose="020B0004020202020204" pitchFamily="34" charset="0"/>
                <a:cs typeface="Arial" panose="020B0604020202020204" pitchFamily="34" charset="0"/>
              </a:rPr>
              <a:t>Sonificación</a:t>
            </a:r>
            <a:r>
              <a:rPr lang="es-ES" sz="1200" kern="0">
                <a:effectLst/>
                <a:latin typeface="Helvetica" pitchFamily="2" charset="0"/>
                <a:ea typeface="Aptos" panose="020B0004020202020204" pitchFamily="34" charset="0"/>
                <a:cs typeface="Arial" panose="020B0604020202020204" pitchFamily="34" charset="0"/>
              </a:rPr>
              <a:t>] </a:t>
            </a:r>
            <a:r>
              <a:rPr lang="es-ES" sz="1200" kern="0" err="1">
                <a:effectLst/>
                <a:latin typeface="Helvetica" pitchFamily="2" charset="0"/>
                <a:ea typeface="Aptos" panose="020B0004020202020204" pitchFamily="34" charset="0"/>
                <a:cs typeface="Arial" panose="020B0604020202020204" pitchFamily="34" charset="0"/>
              </a:rPr>
              <a:t>Sonificación</a:t>
            </a:r>
            <a:r>
              <a:rPr lang="es-ES" sz="1200" kern="0">
                <a:effectLst/>
                <a:latin typeface="Helvetica" pitchFamily="2" charset="0"/>
                <a:ea typeface="Aptos" panose="020B0004020202020204" pitchFamily="34" charset="0"/>
                <a:cs typeface="Arial" panose="020B0604020202020204" pitchFamily="34" charset="0"/>
              </a:rPr>
              <a:t> del programa de observación del dominio temporal de altas latitudes (datos simulados):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https://www.youtube.com/watch?v=szV5ON231DI</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[Informe científico] El universo dinámico: de exoplanetas a estrellas y agujeros negros: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https://universe-of-learning.org/contents/events/science-briefings/2025/science-briefing-time-domain-astronomy</a:t>
            </a: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5271BAE-A68F-CBD3-AC40-8E7DB1E30678}"/>
              </a:ext>
            </a:extLst>
          </p:cNvPr>
          <p:cNvSpPr>
            <a:spLocks noGrp="1"/>
          </p:cNvSpPr>
          <p:nvPr>
            <p:ph type="sldNum" sz="quarter" idx="5"/>
          </p:nvPr>
        </p:nvSpPr>
        <p:spPr/>
        <p:txBody>
          <a:bodyPr/>
          <a:lstStyle/>
          <a:p>
            <a:fld id="{3FD82A15-5316-CA4D-88E5-5ADED07BD175}" type="slidenum">
              <a:rPr lang="en-US" altLang="en-US" smtClean="0"/>
              <a:pPr/>
              <a:t>17</a:t>
            </a:fld>
            <a:endParaRPr lang="en-US" altLang="en-US"/>
          </a:p>
        </p:txBody>
      </p:sp>
    </p:spTree>
    <p:extLst>
      <p:ext uri="{BB962C8B-B14F-4D97-AF65-F5344CB8AC3E}">
        <p14:creationId xmlns:p14="http://schemas.microsoft.com/office/powerpoint/2010/main" val="1404334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3BF4A-0861-9F8A-B1AF-A3FA088DC7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4CF6C9-52F8-20CC-5B0C-FACF7CDE1A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497ECF-E202-011A-DB4D-E5EDA9BD6195}"/>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Programa de Observación del Dominio Temporal del Bulbo Galáctico</a:t>
            </a:r>
          </a:p>
          <a:p>
            <a:pPr marL="0" marR="0">
              <a:lnSpc>
                <a:spcPct val="115000"/>
              </a:lnSpc>
              <a:spcBef>
                <a:spcPts val="1800"/>
              </a:spcBef>
              <a:spcAft>
                <a:spcPts val="400"/>
              </a:spcAft>
              <a:buNone/>
            </a:pPr>
            <a:endPar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indent="0">
              <a:lnSpc>
                <a:spcPct val="115000"/>
              </a:lnSpc>
              <a:spcBef>
                <a:spcPts val="1800"/>
              </a:spcBef>
              <a:spcAft>
                <a:spcPts val="400"/>
              </a:spcAft>
              <a:buFont typeface="Arial" panose="020B0604020202020204" pitchFamily="34" charset="0"/>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El Programa de Observación del Dominio Temporal del Bulbo Galáctico consistirá en observaciones repetidas de seis campos (que se ven aquí como contornos naranjas) hacia el bulbo de nuestra galaxia, la Vía Láctea, uno de los cuales incluye el centro galáctico. Podrá ver más allá de las nubes de polvo en la región central de la galaxia que históricamente han bloqueado nuestra visión en luz visible.</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Desglosando el nombre del programa:</a:t>
            </a:r>
            <a:endParaRPr lang="en-US" sz="1200">
              <a:effectLst/>
              <a:latin typeface="Helvetica" pitchFamily="2" charset="0"/>
              <a:ea typeface="Aptos" panose="020B0004020202020204" pitchFamily="34" charset="0"/>
              <a:cs typeface="Arial" panose="020B0604020202020204" pitchFamily="34" charset="0"/>
            </a:endParaRPr>
          </a:p>
          <a:p>
            <a:pPr marL="1143000" marR="0" lvl="2" indent="-2286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Bulbo galáctico: Se refiere al denso núcleo central de la galaxia, que se encuentra aproximadamente a 26,000 años luz de la Tierra.</a:t>
            </a:r>
            <a:endParaRPr lang="en-US" sz="1200">
              <a:effectLst/>
              <a:latin typeface="Helvetica" pitchFamily="2" charset="0"/>
              <a:ea typeface="Aptos" panose="020B0004020202020204" pitchFamily="34" charset="0"/>
              <a:cs typeface="Arial" panose="020B0604020202020204" pitchFamily="34" charset="0"/>
            </a:endParaRPr>
          </a:p>
          <a:p>
            <a:pPr marL="1143000" marR="0" lvl="2" indent="-2286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Dominio temporal: Esta rama de la astronomía estudia cómo cambian los objetos cósmicos con el paso del tiempo.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La sensibilidad infrarroja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junto con la frecuencia de este estudio, es la combinación ideal para que podamos estudiar nuestra galaxia, la Vía Láctea, de maneras que las observaciones anteriores no permitían.</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Mediante este estudio, los astrónomos podrán realizar diferentes tipos de investigaciones científicas, incluyendo el estudio de exoplanetas, poblaciones estelares y astronomía en el dominio </a:t>
            </a:r>
            <a:r>
              <a:rPr lang="es-ES" sz="1200" err="1">
                <a:effectLst/>
                <a:latin typeface="Helvetica" pitchFamily="2" charset="0"/>
                <a:ea typeface="Aptos" panose="020B0004020202020204" pitchFamily="34" charset="0"/>
                <a:cs typeface="Arial" panose="020B0604020202020204" pitchFamily="34" charset="0"/>
              </a:rPr>
              <a:t>tempora</a:t>
            </a:r>
            <a:r>
              <a:rPr lang="es-ES" sz="1200">
                <a:effectLst/>
                <a:latin typeface="Helvetica" pitchFamily="2" charset="0"/>
                <a:ea typeface="Aptos" panose="020B0004020202020204" pitchFamily="34" charset="0"/>
                <a:cs typeface="Arial" panose="020B0604020202020204" pitchFamily="34" charset="0"/>
              </a:rPr>
              <a:t> dentro de nuestra galaxia.</a:t>
            </a:r>
          </a:p>
          <a:p>
            <a:pPr marL="742950" marR="0" lvl="1" indent="-285750">
              <a:lnSpc>
                <a:spcPct val="115000"/>
              </a:lnSpc>
              <a:spcAft>
                <a:spcPts val="800"/>
              </a:spcAft>
              <a:buFont typeface="Courier New" panose="02070309020205020404" pitchFamily="49" charset="0"/>
              <a:buChar char="o"/>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Definiciones:</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Exoplaneta: Un planeta fuera de nuestro sistema solar.</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Fenómeno transitorio: Fenómeno astrofísico que muestra cambios de brillo en escalas de tiempo cortas.</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Información técnica (opcional):</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Duración del programa de observación: 438 días en total durante su misión principal de cinco años, principalmente en seis períodos de 72 días cada uno.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Cobertura: 1.7 grados cuadrados, o aproximadamente 8.5 lunas llenas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Frecuencia: Cada campo será observado cada 12 minutos.</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 la imagen:</a:t>
            </a:r>
          </a:p>
          <a:p>
            <a:pPr marL="342900" marR="0" lvl="0" indent="-342900">
              <a:lnSpc>
                <a:spcPct val="115000"/>
              </a:lnSpc>
              <a:spcAft>
                <a:spcPts val="800"/>
              </a:spcAft>
              <a:buFont typeface="Wingdings" pitchFamily="2" charset="2"/>
              <a:buChar char=""/>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Este mapa del cielo muestra el área a ser cubierta por el Programa de Observación del Dominio Temporal del Bulbo Galáctico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El estudio está representado en color naranja y aparece como un punto en la parte inferior central del mapa que muestra todo el cielo. Al ampliar la zona seleccionada, se muestran los seis campos con mayor detalle.</a:t>
            </a: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Crédito de la imagen: Fondo: M. Troxel y Caltech-IPAC/R. Hurt; Gráfico: J. Olmsted (</a:t>
            </a:r>
            <a:r>
              <a:rPr lang="es-ES" sz="1200" err="1">
                <a:effectLst/>
                <a:latin typeface="Helvetica" pitchFamily="2" charset="0"/>
                <a:ea typeface="Aptos" panose="020B0004020202020204" pitchFamily="34" charset="0"/>
                <a:cs typeface="Arial" panose="020B0604020202020204" pitchFamily="34" charset="0"/>
              </a:rPr>
              <a:t>STScI</a:t>
            </a:r>
            <a:r>
              <a:rPr lang="es-ES" sz="1200">
                <a:effectLst/>
                <a:latin typeface="Helvetica" pitchFamily="2" charset="0"/>
                <a:ea typeface="Aptos" panose="020B0004020202020204" pitchFamily="34" charset="0"/>
                <a:cs typeface="Arial" panose="020B0604020202020204" pitchFamily="34" charset="0"/>
              </a:rPr>
              <a:t>)</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Telescopio espacial Nancy Grace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Explorando el corazón dinámico de la Vía Láctea (en español): </a:t>
            </a:r>
            <a:r>
              <a:rPr lang="en-US" sz="1200" u="sng" kern="100">
                <a:solidFill>
                  <a:srgbClr val="467886"/>
                </a:solidFill>
                <a:effectLst/>
                <a:latin typeface="Helvetica" pitchFamily="2" charset="0"/>
                <a:ea typeface="Aptos" panose="020B0004020202020204" pitchFamily="34" charset="0"/>
                <a:cs typeface="Arial" panose="020B0604020202020204" pitchFamily="34" charset="0"/>
                <a:hlinkClick r:id="rId3"/>
              </a:rPr>
              <a:t>https://www.youtube.com/watch?v=j_y2YaQB4us&amp;list=PLm0MBdI3VlBV6atJO-wb04zG32hIosyTR&amp;index=6</a:t>
            </a:r>
            <a:r>
              <a:rPr lang="en-US" sz="1200" kern="100">
                <a:effectLst/>
                <a:latin typeface="Helvetica" pitchFamily="2" charset="0"/>
                <a:ea typeface="Aptos" panose="020B0004020202020204" pitchFamily="34" charset="0"/>
                <a:cs typeface="Arial" panose="020B0604020202020204" pitchFamily="34" charset="0"/>
              </a:rPr>
              <a:t> </a:t>
            </a:r>
          </a:p>
          <a:p>
            <a:pPr marL="742950" marR="0" lvl="1" indent="-28575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Programa de Observación del Dominio Temporal del Bulbo Galáctico: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https://science.nasa.gov/mission/roman-space-telescope/galactic-bulge-time-domain-survey</a:t>
            </a:r>
            <a:endParaRPr lang="en-US" sz="1200" kern="1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Información técnica del Programa de Observación del Dominio Temporal del Bulbo Galáctico: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https://roman-docs.stsci.edu/roman-community-defined-surveys/galactic-bulge-time-domain-survey</a:t>
            </a:r>
            <a:endParaRPr lang="en-US" sz="1200" kern="1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[Charla] El Programa de Observación del Dominio Temporal del Bulbo Galáctico: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6"/>
              </a:rPr>
              <a:t>https://roman.ipac.caltech.edu/event/aug-2025-lecture</a:t>
            </a: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9CB7E86-7594-1063-61C2-38FCA5C82F6E}"/>
              </a:ext>
            </a:extLst>
          </p:cNvPr>
          <p:cNvSpPr>
            <a:spLocks noGrp="1"/>
          </p:cNvSpPr>
          <p:nvPr>
            <p:ph type="sldNum" sz="quarter" idx="5"/>
          </p:nvPr>
        </p:nvSpPr>
        <p:spPr/>
        <p:txBody>
          <a:bodyPr/>
          <a:lstStyle/>
          <a:p>
            <a:fld id="{3FD82A15-5316-CA4D-88E5-5ADED07BD175}" type="slidenum">
              <a:rPr lang="en-US" altLang="en-US" smtClean="0"/>
              <a:pPr/>
              <a:t>18</a:t>
            </a:fld>
            <a:endParaRPr lang="en-US" altLang="en-US"/>
          </a:p>
        </p:txBody>
      </p:sp>
    </p:spTree>
    <p:extLst>
      <p:ext uri="{BB962C8B-B14F-4D97-AF65-F5344CB8AC3E}">
        <p14:creationId xmlns:p14="http://schemas.microsoft.com/office/powerpoint/2010/main" val="1639284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2303F-5A34-D836-255D-B7FAC9D89D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4A6AAB-7944-B0CE-A3D0-90A7060825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088932-23DE-84F2-F95A-AB0FC48F0A1F}"/>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Exoplanetas</a:t>
            </a: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Hasta la fecha se han confirmado más de 6,000 exoplanetas. Con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se espera que el número de exoplanetas aumente rápidamente.</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Se espera que el Programa de Observación del Dominio Temporal del Bulbo Galáctico encuentre más de 100,000 exoplanetas en nuestra galaxia utilizando dos métodos diferentes de búsqueda de exoplanetas:</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Tránsito: Cuando un planeta cruza entre su estrella anfitriona y el observador, bloqueando parte de la luz de la estrella.</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err="1">
                <a:effectLst/>
                <a:latin typeface="Helvetica" pitchFamily="2" charset="0"/>
                <a:ea typeface="Aptos" panose="020B0004020202020204" pitchFamily="34" charset="0"/>
                <a:cs typeface="Arial" panose="020B0604020202020204" pitchFamily="34" charset="0"/>
              </a:rPr>
              <a:t>Microlentes</a:t>
            </a:r>
            <a:r>
              <a:rPr lang="es-ES" sz="1200">
                <a:effectLst/>
                <a:latin typeface="Helvetica" pitchFamily="2" charset="0"/>
                <a:ea typeface="Aptos" panose="020B0004020202020204" pitchFamily="34" charset="0"/>
                <a:cs typeface="Arial" panose="020B0604020202020204" pitchFamily="34" charset="0"/>
              </a:rPr>
              <a:t>: Cuando la gravedad de un planeta magnifica brevemente la luz de una estrella más lejana.</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Al descubrir miles de exoplanetas, los científicos podrán averiguar lo comunes que son los planetas rocosos más pequeños, como la Tierra; comprender la demografía de mundos lejanos; y descubrir lo común o inusual que es nuestro propio sistema solar en comparación con el resto de nuestra galaxia.</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Más mensajes (opcional):</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Los primeros planetas fuera del sistema solar, los exoplanetas, se descubrieron en la década de 1990. Desde entonces, se han confirmado más de 6,000 exoplanetas, y los científicos estiman ahora que la mayoría de las estrellas tienen al menos un planeta orbitándolas.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Esto significa que existen innumerables sistemas solares esperando ser descubiertos, y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tendrá la capacidad única de encontrar sistemas solares análogos.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utilizará los métodos de tránsito y </a:t>
            </a:r>
            <a:r>
              <a:rPr lang="es-ES" sz="1200" err="1">
                <a:effectLst/>
                <a:latin typeface="Helvetica" pitchFamily="2" charset="0"/>
                <a:ea typeface="Aptos" panose="020B0004020202020204" pitchFamily="34" charset="0"/>
                <a:cs typeface="Arial" panose="020B0604020202020204" pitchFamily="34" charset="0"/>
              </a:rPr>
              <a:t>microlente</a:t>
            </a:r>
            <a:r>
              <a:rPr lang="es-ES" sz="1200">
                <a:effectLst/>
                <a:latin typeface="Helvetica" pitchFamily="2" charset="0"/>
                <a:ea typeface="Aptos" panose="020B0004020202020204" pitchFamily="34" charset="0"/>
                <a:cs typeface="Arial" panose="020B0604020202020204" pitchFamily="34" charset="0"/>
              </a:rPr>
              <a:t> gravitacional para encontrar mundos lejanos.</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Se han descubierto más de 250 exoplanetas utilizando la técnica de </a:t>
            </a:r>
            <a:r>
              <a:rPr lang="es-ES" sz="1200" err="1">
                <a:effectLst/>
                <a:latin typeface="Helvetica" pitchFamily="2" charset="0"/>
                <a:ea typeface="Aptos" panose="020B0004020202020204" pitchFamily="34" charset="0"/>
                <a:cs typeface="Arial" panose="020B0604020202020204" pitchFamily="34" charset="0"/>
              </a:rPr>
              <a:t>microlente</a:t>
            </a:r>
            <a:r>
              <a:rPr lang="es-ES" sz="1200">
                <a:effectLst/>
                <a:latin typeface="Helvetica" pitchFamily="2" charset="0"/>
                <a:ea typeface="Aptos" panose="020B0004020202020204" pitchFamily="34" charset="0"/>
                <a:cs typeface="Arial" panose="020B0604020202020204" pitchFamily="34" charset="0"/>
              </a:rPr>
              <a:t> gravitacional con telescopios terrestres.</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La técnica de </a:t>
            </a:r>
            <a:r>
              <a:rPr lang="es-ES" sz="1200" err="1">
                <a:effectLst/>
                <a:latin typeface="Helvetica" pitchFamily="2" charset="0"/>
                <a:ea typeface="Aptos" panose="020B0004020202020204" pitchFamily="34" charset="0"/>
                <a:cs typeface="Arial" panose="020B0604020202020204" pitchFamily="34" charset="0"/>
              </a:rPr>
              <a:t>microlente</a:t>
            </a:r>
            <a:r>
              <a:rPr lang="es-ES" sz="1200">
                <a:effectLst/>
                <a:latin typeface="Helvetica" pitchFamily="2" charset="0"/>
                <a:ea typeface="Aptos" panose="020B0004020202020204" pitchFamily="34" charset="0"/>
                <a:cs typeface="Arial" panose="020B0604020202020204" pitchFamily="34" charset="0"/>
              </a:rPr>
              <a:t> gravitacional es eficaz para encontrar planetas grandes; planetas pequeños y rocosos que orbitan cerca de sus estrellas anfitrionas; y exoplanetas que flotan libremente.</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En combinación con los resultados de otras misiones de detección de planetas como Kepler y TESS, además de las futuras,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proporcionará un censo mucho más completo de exoplanetas y una mejor comprensión de lo únicos, o no, que son nuestro planeta y sistema solar en el universo.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Nota: Dado que el coronógrafo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es una demostración tecnológica, no forma parte de ninguno de los programas de observación.</a:t>
            </a: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Centro de Vuelos Espaciales Goddard de la NASA</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Exoplanetas: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https://roman.gsfc.nasa.gov/exoplanets.html</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a:t>
            </a:r>
            <a:r>
              <a:rPr lang="es-ES" sz="1200" kern="0" err="1">
                <a:effectLst/>
                <a:latin typeface="Helvetica" pitchFamily="2" charset="0"/>
                <a:ea typeface="Aptos" panose="020B0004020202020204" pitchFamily="34" charset="0"/>
                <a:cs typeface="Arial" panose="020B0604020202020204" pitchFamily="34" charset="0"/>
              </a:rPr>
              <a:t>Microlente</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https://science.nasa.gov/mission/roman-space-telescope/microlensing</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Método de tránsito: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https://science.nasa.gov/mission/roman-space-telescope/transit-method</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Se prevé que la misión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encuentre 100,000 planetas en tránsito: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6"/>
              </a:rPr>
              <a:t>https://www.nasa.gov/feature/goddard/2021/nasa-s-roman-mission-predicted-to-find-thousands-of-transiting-planets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La NASA alcanza los 6,000 planetas fuera de nuestro sistema solar: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7"/>
              </a:rPr>
              <a:t>https://www.nasa.gov/universe/exoplanets/nasas-tally-of-planets-outside-our-solar-system-reaches-6000</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La misión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explorará el núcleo de la galaxia en busca de </a:t>
            </a:r>
            <a:r>
              <a:rPr lang="es-ES" sz="1200" kern="0" err="1">
                <a:effectLst/>
                <a:latin typeface="Helvetica" pitchFamily="2" charset="0"/>
                <a:ea typeface="Aptos" panose="020B0004020202020204" pitchFamily="34" charset="0"/>
                <a:cs typeface="Arial" panose="020B0604020202020204" pitchFamily="34" charset="0"/>
              </a:rPr>
              <a:t>Júpiteres</a:t>
            </a:r>
            <a:r>
              <a:rPr lang="es-ES" sz="1200" kern="0">
                <a:effectLst/>
                <a:latin typeface="Helvetica" pitchFamily="2" charset="0"/>
                <a:ea typeface="Aptos" panose="020B0004020202020204" pitchFamily="34" charset="0"/>
                <a:cs typeface="Arial" panose="020B0604020202020204" pitchFamily="34" charset="0"/>
              </a:rPr>
              <a:t> calientes y enanas marrones: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8"/>
              </a:rPr>
              <a:t>https://www.nasa.gov/missions/roman-space-telescope/nasas-roman-mission-will-probe-galaxys-core-for-hot-jupiters-brown-dwarfs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Descubrir planetas errantes con el telescopio espacial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9"/>
              </a:rPr>
              <a:t>https://www.nasa.gov/missions/roman-space-telescope/unveiling-rogue-planets-with-nasas-roman-space-telescope</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[Sitio web] Archivo de exoplanetas de la NASA: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10"/>
              </a:rPr>
              <a:t>https://exoplanetarchive.ipac.caltech.edu</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[Guía de actividades] Detectives de exoplanetas: Una actividad sobre el método de tránsito: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11"/>
              </a:rPr>
              <a:t>https://universe-of-learning.org/contents/products/exoplanet-detectives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[Guía del programa] Búsqueda de exoplanetas: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12"/>
              </a:rPr>
              <a:t>https://universe-of-learning.org/contents/products/program-theme-5-finding-exoplanets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[Guía del programa] Lienzo cósmico: Guía del programa sobre exoplanetas: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13"/>
              </a:rPr>
              <a:t>https://universe-of-learning.org/informal-educators/program-facilitator-guides/cosmic-canvas-exoplanets-program-guide</a:t>
            </a:r>
            <a:endParaRPr lang="en-US" sz="1200" kern="1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kern="100">
              <a:effectLst/>
              <a:latin typeface="Helvetica" pitchFamily="2" charset="0"/>
              <a:ea typeface="Aptos" panose="020B0004020202020204" pitchFamily="34" charset="0"/>
              <a:cs typeface="Arial" panose="020B0604020202020204" pitchFamily="34" charset="0"/>
            </a:endParaRPr>
          </a:p>
          <a:p>
            <a:endParaRPr lang="en-US" sz="1200">
              <a:latin typeface="Helvetica" pitchFamily="2" charset="0"/>
              <a:cs typeface="Arial" panose="020B0604020202020204" pitchFamily="34" charset="0"/>
            </a:endParaRPr>
          </a:p>
        </p:txBody>
      </p:sp>
      <p:sp>
        <p:nvSpPr>
          <p:cNvPr id="4" name="Slide Number Placeholder 3">
            <a:extLst>
              <a:ext uri="{FF2B5EF4-FFF2-40B4-BE49-F238E27FC236}">
                <a16:creationId xmlns:a16="http://schemas.microsoft.com/office/drawing/2014/main" id="{694E674D-CCCB-B683-3DE9-E3A4B62A613A}"/>
              </a:ext>
            </a:extLst>
          </p:cNvPr>
          <p:cNvSpPr>
            <a:spLocks noGrp="1"/>
          </p:cNvSpPr>
          <p:nvPr>
            <p:ph type="sldNum" sz="quarter" idx="5"/>
          </p:nvPr>
        </p:nvSpPr>
        <p:spPr/>
        <p:txBody>
          <a:bodyPr/>
          <a:lstStyle/>
          <a:p>
            <a:fld id="{3FD82A15-5316-CA4D-88E5-5ADED07BD175}" type="slidenum">
              <a:rPr lang="en-US" altLang="en-US" smtClean="0"/>
              <a:pPr/>
              <a:t>19</a:t>
            </a:fld>
            <a:endParaRPr lang="en-US" altLang="en-US"/>
          </a:p>
        </p:txBody>
      </p:sp>
    </p:spTree>
    <p:extLst>
      <p:ext uri="{BB962C8B-B14F-4D97-AF65-F5344CB8AC3E}">
        <p14:creationId xmlns:p14="http://schemas.microsoft.com/office/powerpoint/2010/main" val="15493649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66B4F-2297-0C28-EA02-852ED2062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7D3F09-4299-4CB8-5FB4-8BB6E82EDB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EF1CA1-2A0F-4786-2A8B-B3E66657AC86}"/>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Nuevos hallazgos en nuestra galaxia dinámica </a:t>
            </a:r>
          </a:p>
          <a:p>
            <a:pPr marL="0" marR="0">
              <a:lnSpc>
                <a:spcPct val="115000"/>
              </a:lnSpc>
              <a:spcBef>
                <a:spcPts val="1800"/>
              </a:spcBef>
              <a:spcAft>
                <a:spcPts val="400"/>
              </a:spcAft>
              <a:buNone/>
            </a:pPr>
            <a:endPar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endParaRPr lang="en-US" sz="1600" b="1">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El Programa de Observación del Dominio Temporal del Bulbo Galáctico también descubrirá y proporcionará información sobre otros objetos celestes dentro de nuestra galaxia, la Vía Láctea.</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Entre ellos se incluyen objetos pequeños en los confines de nuestro sistema solar, objetos cuyo brillo varía con el tiempo y los ciclos de vida de las estrellas.</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Las observaciones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como parte de este estudio, también incluirán la recopilación de datos sobre Sagitario A*, el agujero negro situado en el centro de nuestra galaxia.</a:t>
            </a:r>
          </a:p>
          <a:p>
            <a:pPr marL="742950" marR="0" lvl="1" indent="-28575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Más mensajes (opcional):</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Este estudio también nos permitirá identificar fenómenos transitorios, como agujeros negros aislados descubiertos mediante </a:t>
            </a:r>
            <a:r>
              <a:rPr lang="es-ES" sz="1200" err="1">
                <a:effectLst/>
                <a:latin typeface="Helvetica" pitchFamily="2" charset="0"/>
                <a:ea typeface="Aptos" panose="020B0004020202020204" pitchFamily="34" charset="0"/>
                <a:cs typeface="Arial" panose="020B0604020202020204" pitchFamily="34" charset="0"/>
              </a:rPr>
              <a:t>microlentes</a:t>
            </a:r>
            <a:r>
              <a:rPr lang="es-ES" sz="1200">
                <a:effectLst/>
                <a:latin typeface="Helvetica" pitchFamily="2" charset="0"/>
                <a:ea typeface="Aptos" panose="020B0004020202020204" pitchFamily="34" charset="0"/>
                <a:cs typeface="Arial" panose="020B0604020202020204" pitchFamily="34" charset="0"/>
              </a:rPr>
              <a:t> gravitacionales, y estrellas dobles que interactúan entre sí, también conocidas como estrellas binarias interactivas.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Algunos ejemplos de ciencia relacionada con las estrellas incluyen la caracterización de diferentes poblaciones estelares, la mejora de nuestro conocimiento de las características estelares y el seguimiento de cómo se mueven las estrellas en el cielo.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Los astrónomos estudiarán las oscilaciones, o patrones de ondas, en el interior de las estrellas para aprender más sobre sus propiedades. Este método de estudio se conoce como </a:t>
            </a:r>
            <a:r>
              <a:rPr lang="es-ES" sz="1200" err="1">
                <a:effectLst/>
                <a:latin typeface="Helvetica" pitchFamily="2" charset="0"/>
                <a:ea typeface="Aptos" panose="020B0004020202020204" pitchFamily="34" charset="0"/>
                <a:cs typeface="Arial" panose="020B0604020202020204" pitchFamily="34" charset="0"/>
              </a:rPr>
              <a:t>astrosismología</a:t>
            </a:r>
            <a:r>
              <a:rPr lang="es-ES" sz="1200">
                <a:effectLst/>
                <a:latin typeface="Helvetica" pitchFamily="2" charset="0"/>
                <a:ea typeface="Aptos" panose="020B0004020202020204" pitchFamily="34" charset="0"/>
                <a:cs typeface="Arial" panose="020B0604020202020204" pitchFamily="34" charset="0"/>
              </a:rPr>
              <a:t>.</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Se espera que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proporcione una caracterización basada en la </a:t>
            </a:r>
            <a:r>
              <a:rPr lang="es-ES" sz="1200" err="1">
                <a:effectLst/>
                <a:latin typeface="Helvetica" pitchFamily="2" charset="0"/>
                <a:ea typeface="Aptos" panose="020B0004020202020204" pitchFamily="34" charset="0"/>
                <a:cs typeface="Arial" panose="020B0604020202020204" pitchFamily="34" charset="0"/>
              </a:rPr>
              <a:t>astrosismología</a:t>
            </a:r>
            <a:r>
              <a:rPr lang="es-ES" sz="1200">
                <a:effectLst/>
                <a:latin typeface="Helvetica" pitchFamily="2" charset="0"/>
                <a:ea typeface="Aptos" panose="020B0004020202020204" pitchFamily="34" charset="0"/>
                <a:cs typeface="Arial" panose="020B0604020202020204" pitchFamily="34" charset="0"/>
              </a:rPr>
              <a:t> de más de 100,000 estrellas.</a:t>
            </a:r>
          </a:p>
          <a:p>
            <a:pPr marL="742950" marR="0" lvl="1" indent="-285750">
              <a:lnSpc>
                <a:spcPct val="115000"/>
              </a:lnSpc>
              <a:spcAft>
                <a:spcPts val="800"/>
              </a:spcAft>
              <a:buFont typeface="Courier New" panose="02070309020205020404" pitchFamily="49" charset="0"/>
              <a:buChar char="o"/>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 la imagen:</a:t>
            </a:r>
            <a:endParaRPr lang="en-US" sz="1600" b="1">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Imagen en luz infrarroja del centro de la Vía Láctea tomada por el telescopio espacial Spitzer de la NASA. </a:t>
            </a:r>
          </a:p>
          <a:p>
            <a:pPr marL="742950" marR="0" lvl="1" indent="-28575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NASA, JPL-Caltech, Susan </a:t>
            </a:r>
            <a:r>
              <a:rPr lang="es-ES" sz="1200" err="1">
                <a:effectLst/>
                <a:latin typeface="Helvetica" pitchFamily="2" charset="0"/>
                <a:ea typeface="Aptos" panose="020B0004020202020204" pitchFamily="34" charset="0"/>
                <a:cs typeface="Arial" panose="020B0604020202020204" pitchFamily="34" charset="0"/>
              </a:rPr>
              <a:t>Stolovy</a:t>
            </a:r>
            <a:r>
              <a:rPr lang="es-ES" sz="1200">
                <a:effectLst/>
                <a:latin typeface="Helvetica" pitchFamily="2" charset="0"/>
                <a:ea typeface="Aptos" panose="020B0004020202020204" pitchFamily="34" charset="0"/>
                <a:cs typeface="Arial" panose="020B0604020202020204" pitchFamily="34" charset="0"/>
              </a:rPr>
              <a:t> (SSC/Caltech) et al.</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Cómo el telescopio espacial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descubrirá agujeros negros solitarios: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https://www.nasa.gov/feature/goddard/2021/how-nasa-s-roman-space-telescope-will-uncover-lonesome-black-holes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El telescopio espacial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podría aportar nueva información sobre las estrellas de la galaxia: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https://www.nasa.gov/missions/roman-space-telescope/nasas-roman-could-bring-new-waves-of-information-on-galaxys-stars</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Por qué la misión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estudiará las luces parpadeantes de la Vía Láctea: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https://www.nasa.gov/missions/roman-space-telescope/why-nasas-roman-mission-will-study-milky-ways-flickering-lights</a:t>
            </a:r>
            <a:endParaRPr lang="en-US" sz="1200" kern="100">
              <a:effectLst/>
              <a:latin typeface="Helvetica" pitchFamily="2" charset="0"/>
              <a:ea typeface="Aptos" panose="020B0004020202020204" pitchFamily="34" charset="0"/>
              <a:cs typeface="Arial" panose="020B0604020202020204" pitchFamily="34" charset="0"/>
            </a:endParaRPr>
          </a:p>
          <a:p>
            <a:endParaRPr lang="en-US" sz="1200">
              <a:latin typeface="Helvetica" pitchFamily="2" charset="0"/>
              <a:cs typeface="Arial" panose="020B0604020202020204" pitchFamily="34" charset="0"/>
            </a:endParaRPr>
          </a:p>
        </p:txBody>
      </p:sp>
      <p:sp>
        <p:nvSpPr>
          <p:cNvPr id="4" name="Slide Number Placeholder 3">
            <a:extLst>
              <a:ext uri="{FF2B5EF4-FFF2-40B4-BE49-F238E27FC236}">
                <a16:creationId xmlns:a16="http://schemas.microsoft.com/office/drawing/2014/main" id="{4313B646-C617-BCB1-F0C3-B1984112CC48}"/>
              </a:ext>
            </a:extLst>
          </p:cNvPr>
          <p:cNvSpPr>
            <a:spLocks noGrp="1"/>
          </p:cNvSpPr>
          <p:nvPr>
            <p:ph type="sldNum" sz="quarter" idx="5"/>
          </p:nvPr>
        </p:nvSpPr>
        <p:spPr/>
        <p:txBody>
          <a:bodyPr/>
          <a:lstStyle/>
          <a:p>
            <a:fld id="{3FD82A15-5316-CA4D-88E5-5ADED07BD175}" type="slidenum">
              <a:rPr lang="en-US" altLang="en-US" smtClean="0"/>
              <a:pPr/>
              <a:t>20</a:t>
            </a:fld>
            <a:endParaRPr lang="en-US" altLang="en-US"/>
          </a:p>
        </p:txBody>
      </p:sp>
    </p:spTree>
    <p:extLst>
      <p:ext uri="{BB962C8B-B14F-4D97-AF65-F5344CB8AC3E}">
        <p14:creationId xmlns:p14="http://schemas.microsoft.com/office/powerpoint/2010/main" val="35175041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9EA10-5D4E-2C36-1F3D-32FC328371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E939D-7F3A-8191-DA74-3189E0EB8A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01921B-FF26-C2A7-EA53-A623780B1E2A}"/>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Programa de Observación del Plano Galáctico</a:t>
            </a:r>
          </a:p>
          <a:p>
            <a:pPr marL="0" marR="0">
              <a:lnSpc>
                <a:spcPct val="115000"/>
              </a:lnSpc>
              <a:spcBef>
                <a:spcPts val="1800"/>
              </a:spcBef>
              <a:spcAft>
                <a:spcPts val="400"/>
              </a:spcAft>
              <a:buNone/>
            </a:pPr>
            <a:endPar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Para comprender más a fondo nuestro hogar cósmico,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completará el Programa de Observación del Plano Galáctico, que observará más allá del polvo para hacer un mapa de regiones que históricamente han permanecido ocultas. Un fino contorno amarillo delimita la zona que se va a observar.</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Este es el primer Programa de Observación de Astrofísica General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definido.</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Este programa de observación nos permitirá ver a través del polvo para estudiar las partes más densas de nuestra galaxia, incluyendo el misterioso extremo del disco galáctico, por primera vez en la historia.</a:t>
            </a:r>
          </a:p>
          <a:p>
            <a:pPr marL="742950" marR="0" lvl="1" indent="-28575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Más mensajes (opcional):</a:t>
            </a:r>
          </a:p>
          <a:p>
            <a:pPr marL="342900" marR="0" lvl="0" indent="-342900">
              <a:lnSpc>
                <a:spcPct val="115000"/>
              </a:lnSpc>
              <a:spcAft>
                <a:spcPts val="800"/>
              </a:spcAft>
              <a:buFont typeface="Wingdings" pitchFamily="2" charset="2"/>
              <a:buChar char=""/>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El programa de observación del plano galáctico es el primer programa de observación astrofísica general definido. </a:t>
            </a:r>
            <a:r>
              <a:rPr lang="es-ES" sz="1200" u="sng">
                <a:effectLst/>
                <a:latin typeface="Helvetica" pitchFamily="2" charset="0"/>
                <a:ea typeface="Aptos" panose="020B0004020202020204" pitchFamily="34" charset="0"/>
                <a:cs typeface="Arial" panose="020B0604020202020204" pitchFamily="34" charset="0"/>
              </a:rPr>
              <a:t>No</a:t>
            </a:r>
            <a:r>
              <a:rPr lang="es-ES" sz="1200">
                <a:effectLst/>
                <a:latin typeface="Helvetica" pitchFamily="2" charset="0"/>
                <a:ea typeface="Aptos" panose="020B0004020202020204" pitchFamily="34" charset="0"/>
                <a:cs typeface="Arial" panose="020B0604020202020204" pitchFamily="34" charset="0"/>
              </a:rPr>
              <a:t> es uno de los tres programas de observación comunitarios principales. Los miembros de la comunidad astronómica podrán presentar propuestas para otros programas de observación astrofísica generales a lo largo de la misión principal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Definición:</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Plano galáctico: La región plana donde se concentra la mayor parte de la masa de una galaxia con forma de disco, incluyendo sus estrellas, gas y polvo.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Dominio temporal: Esta rama de la astronomía estudia cómo cambian los objetos cósmicos con el paso del tiempo.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Espectroscopia: Un tipo de método de recopilación de datos que divide la luz en un arcoíris, proporcionando aún más detalles sobre un objeto que los que puede ofrecer una imagen por sí sola.</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Información técnica (opcional):</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Duración del programa de observación: En total, 29 días durante los dos primeros años de la misión principal de cinco años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Cobertura: 691 grados cuadrados, o aproximadamente 3,455 lunas llenas.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Frecuencia: Si bien la mayor parte del área de estudio se inspeccionará solo una vez, algunas regiones seleccionadas que abarcan un total de 19 grados cuadrados, equivalentes a unas 95 lunas llenas, se observarán repetidamente.</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Este estudio abarcará tres aspectos diferentes: una visión amplia del plano galáctico y el bulbo, un componente en el dominio temporal, y observaciones y espectroscopia profundas.</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 la imagen:</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Este mapa que abarca todo el cielo muestra el área cubierta por el Programa de Observación del Plano Galáctico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La región a ser observada está representada en amarillo y aparece como un contorno largo, delgado y escalonado que traza una región delgada en el centro.</a:t>
            </a: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Fondo: M. Troxel y Caltech-IPAC/R. Hurt; Gráfico: J. Olmsted (</a:t>
            </a:r>
            <a:r>
              <a:rPr lang="es-ES" sz="1200" err="1">
                <a:effectLst/>
                <a:latin typeface="Helvetica" pitchFamily="2" charset="0"/>
                <a:ea typeface="Aptos" panose="020B0004020202020204" pitchFamily="34" charset="0"/>
                <a:cs typeface="Arial" panose="020B0604020202020204" pitchFamily="34" charset="0"/>
              </a:rPr>
              <a:t>STScI</a:t>
            </a:r>
            <a:r>
              <a:rPr lang="es-ES" sz="1200">
                <a:effectLst/>
                <a:latin typeface="Helvetica" pitchFamily="2" charset="0"/>
                <a:ea typeface="Aptos" panose="020B0004020202020204" pitchFamily="34" charset="0"/>
                <a:cs typeface="Arial" panose="020B0604020202020204" pitchFamily="34" charset="0"/>
              </a:rPr>
              <a:t>)</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Telescopio espacial Nancy Grace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Capturando nuestro hogar cósmico (en español): </a:t>
            </a:r>
            <a:r>
              <a:rPr lang="en-US" sz="1200" u="sng" kern="100">
                <a:solidFill>
                  <a:srgbClr val="467886"/>
                </a:solidFill>
                <a:effectLst/>
                <a:latin typeface="Helvetica" pitchFamily="2" charset="0"/>
                <a:ea typeface="Aptos" panose="020B0004020202020204" pitchFamily="34" charset="0"/>
                <a:cs typeface="Arial" panose="020B0604020202020204" pitchFamily="34" charset="0"/>
                <a:hlinkClick r:id="rId3"/>
              </a:rPr>
              <a:t>https://www.youtube.com/watch?v=7sXAuxNixUo&amp;list=PLm0MBdI3VlBV6atJO-wb04zG32hIosyTR&amp;index=5</a:t>
            </a:r>
            <a:r>
              <a:rPr lang="en-US" sz="1200" kern="100">
                <a:effectLst/>
                <a:latin typeface="Helvetica" pitchFamily="2" charset="0"/>
                <a:ea typeface="Aptos" panose="020B0004020202020204" pitchFamily="34" charset="0"/>
                <a:cs typeface="Arial" panose="020B0604020202020204" pitchFamily="34" charset="0"/>
              </a:rPr>
              <a:t> </a:t>
            </a: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Información técnica del programa de observación del plano galáctico: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https://roman-docs.stsci.edu/roman-community-defined-surveys/galactic-plane-survey</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El equipo de la NASA para el telescopio espacial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selecciona un proyecto para mapear el lado oculto de nuestra galaxia: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https://www.nasa.gov/missions/roman-space-telescope/nasas-roman-team-selects-survey-to-map-our-galaxys-far-side</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[Vídeo] Espectroscopia, explicada: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6"/>
              </a:rPr>
              <a:t>https://svs.gsfc.nasa.gov/12956</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[Explicación científica] Introducción a la espectroscopia: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7"/>
              </a:rPr>
              <a:t>https://science.nasa.gov/mission/webb/science-overview/science-explainers/spectroscopy-101-introduction</a:t>
            </a:r>
            <a:endParaRPr lang="en-US" sz="1200" kern="1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kern="100">
              <a:effectLst/>
              <a:latin typeface="Helvetica" pitchFamily="2" charset="0"/>
              <a:ea typeface="Aptos" panose="020B0004020202020204" pitchFamily="34" charset="0"/>
              <a:cs typeface="Arial" panose="020B0604020202020204" pitchFamily="34" charset="0"/>
            </a:endParaRPr>
          </a:p>
          <a:p>
            <a:endParaRPr lang="en-US" sz="1200">
              <a:latin typeface="Helvetica" pitchFamily="2" charset="0"/>
              <a:cs typeface="Arial" panose="020B0604020202020204" pitchFamily="34" charset="0"/>
            </a:endParaRPr>
          </a:p>
        </p:txBody>
      </p:sp>
      <p:sp>
        <p:nvSpPr>
          <p:cNvPr id="4" name="Slide Number Placeholder 3">
            <a:extLst>
              <a:ext uri="{FF2B5EF4-FFF2-40B4-BE49-F238E27FC236}">
                <a16:creationId xmlns:a16="http://schemas.microsoft.com/office/drawing/2014/main" id="{C9293FE3-212C-1563-6CB8-15D678191362}"/>
              </a:ext>
            </a:extLst>
          </p:cNvPr>
          <p:cNvSpPr>
            <a:spLocks noGrp="1"/>
          </p:cNvSpPr>
          <p:nvPr>
            <p:ph type="sldNum" sz="quarter" idx="5"/>
          </p:nvPr>
        </p:nvSpPr>
        <p:spPr/>
        <p:txBody>
          <a:bodyPr/>
          <a:lstStyle/>
          <a:p>
            <a:fld id="{3FD82A15-5316-CA4D-88E5-5ADED07BD175}" type="slidenum">
              <a:rPr lang="en-US" altLang="en-US" smtClean="0"/>
              <a:pPr/>
              <a:t>21</a:t>
            </a:fld>
            <a:endParaRPr lang="en-US" altLang="en-US"/>
          </a:p>
        </p:txBody>
      </p:sp>
    </p:spTree>
    <p:extLst>
      <p:ext uri="{BB962C8B-B14F-4D97-AF65-F5344CB8AC3E}">
        <p14:creationId xmlns:p14="http://schemas.microsoft.com/office/powerpoint/2010/main" val="42051390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BDD77-ACFD-A047-3702-EA950C5798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21371-D3A2-BEA0-8B10-521E82C52D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D51E66-DB05-A479-295B-03F077908ADA}"/>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Nuestra galaxia, la Vía Láctea</a:t>
            </a: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342900" marR="0" lvl="0" indent="-342900">
              <a:lnSpc>
                <a:spcPct val="115000"/>
              </a:lnSpc>
              <a:spcAft>
                <a:spcPts val="800"/>
              </a:spcAft>
              <a:buFont typeface="Wingdings" pitchFamily="2" charset="2"/>
              <a:buChar char=""/>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observará miles de millones de estrellas dentro de nuestra galaxia, la Vía Láctea, incluidas grandes extensiones de estrellas en las regiones polvorientas a las que antes no teníamos acceso.</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Los astrónomos rastrearán la ubicación exacta de más de 20,000 millones de estrellas, tomando nota de su movimiento a lo largo del tiempo, y reconstruirán cómo se formó nuestra galaxia, la Vía Láctea, y cómo ha cambiado con el paso del tiempo.</a:t>
            </a: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 la imagen:</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Esta imagen muestra una vista de canto de la galaxia Vía Láctea. El área delimitada representa la región total que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observará como parte de su Programa de Observación del Plano Galáctico. El programa de observación se llevará a cabo durante los dos primeros años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y tendrá una duración total de 29 días.</a:t>
            </a: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Axel Mellinger</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[Comunicado de prensa] Cómo la misión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de la NASA revelará nuestra galaxia utilizando polvo cósmico: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https://www.nasa.gov/missions/roman-space-telescope/how-nasas-roman-mission-will-unveil-our-home-galaxy-using-cosmic-dust</a:t>
            </a:r>
            <a:r>
              <a:rPr lang="en-US" sz="1200" kern="0">
                <a:effectLst/>
                <a:latin typeface="Helvetica" pitchFamily="2" charset="0"/>
                <a:ea typeface="Aptos" panose="020B0004020202020204" pitchFamily="34" charset="0"/>
                <a:cs typeface="Arial" panose="020B0604020202020204" pitchFamily="34" charset="0"/>
              </a:rPr>
              <a:t> </a:t>
            </a:r>
            <a:endParaRPr lang="en-US" sz="1200" kern="100">
              <a:effectLst/>
              <a:latin typeface="Helvetica" pitchFamily="2" charset="0"/>
              <a:ea typeface="Aptos" panose="020B0004020202020204" pitchFamily="34" charset="0"/>
              <a:cs typeface="Arial" panose="020B0604020202020204" pitchFamily="34" charset="0"/>
            </a:endParaRPr>
          </a:p>
          <a:p>
            <a:endParaRPr lang="en-US" sz="1200">
              <a:latin typeface="Helvetica" pitchFamily="2" charset="0"/>
              <a:cs typeface="Arial" panose="020B0604020202020204" pitchFamily="34" charset="0"/>
            </a:endParaRPr>
          </a:p>
        </p:txBody>
      </p:sp>
      <p:sp>
        <p:nvSpPr>
          <p:cNvPr id="4" name="Slide Number Placeholder 3">
            <a:extLst>
              <a:ext uri="{FF2B5EF4-FFF2-40B4-BE49-F238E27FC236}">
                <a16:creationId xmlns:a16="http://schemas.microsoft.com/office/drawing/2014/main" id="{7785C2EA-C970-765D-F6DA-8C606118EFEF}"/>
              </a:ext>
            </a:extLst>
          </p:cNvPr>
          <p:cNvSpPr>
            <a:spLocks noGrp="1"/>
          </p:cNvSpPr>
          <p:nvPr>
            <p:ph type="sldNum" sz="quarter" idx="5"/>
          </p:nvPr>
        </p:nvSpPr>
        <p:spPr/>
        <p:txBody>
          <a:bodyPr/>
          <a:lstStyle/>
          <a:p>
            <a:fld id="{3FD82A15-5316-CA4D-88E5-5ADED07BD175}" type="slidenum">
              <a:rPr lang="en-US" altLang="en-US" smtClean="0"/>
              <a:pPr/>
              <a:t>22</a:t>
            </a:fld>
            <a:endParaRPr lang="en-US" altLang="en-US"/>
          </a:p>
        </p:txBody>
      </p:sp>
    </p:spTree>
    <p:extLst>
      <p:ext uri="{BB962C8B-B14F-4D97-AF65-F5344CB8AC3E}">
        <p14:creationId xmlns:p14="http://schemas.microsoft.com/office/powerpoint/2010/main" val="1889127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C433D-3F3D-8C5B-24E8-A52F6C1294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6B4D98-5BBA-73FB-7C5F-7D034A7CCE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4A537C-FC59-E743-6D16-312F6FC4296D}"/>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Datos a gran escala</a:t>
            </a:r>
          </a:p>
          <a:p>
            <a:pPr marL="0" marR="0">
              <a:lnSpc>
                <a:spcPct val="115000"/>
              </a:lnSpc>
              <a:spcBef>
                <a:spcPts val="1800"/>
              </a:spcBef>
              <a:spcAft>
                <a:spcPts val="400"/>
              </a:spcAft>
              <a:buNone/>
            </a:pPr>
            <a:endPar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Los programas de observación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generarán enormes conjuntos de datos porque responder a grandes preguntas e investigar misterios fundamentales requiere observar patrones, y desviaciones de ellos, a gran escala.</a:t>
            </a: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Fondo: M. Troxel y Caltech-IPAC/R. Hurt; Gráfico: J. Kang (</a:t>
            </a:r>
            <a:r>
              <a:rPr lang="es-ES" sz="1200" err="1">
                <a:effectLst/>
                <a:latin typeface="Helvetica" pitchFamily="2" charset="0"/>
                <a:ea typeface="Aptos" panose="020B0004020202020204" pitchFamily="34" charset="0"/>
                <a:cs typeface="Arial" panose="020B0604020202020204" pitchFamily="34" charset="0"/>
              </a:rPr>
              <a:t>STScI</a:t>
            </a:r>
            <a:r>
              <a:rPr lang="es-ES" sz="1200">
                <a:effectLst/>
                <a:latin typeface="Helvetica" pitchFamily="2" charset="0"/>
                <a:ea typeface="Aptos" panose="020B0004020202020204" pitchFamily="34" charset="0"/>
                <a:cs typeface="Arial" panose="020B0604020202020204" pitchFamily="34" charset="0"/>
              </a:rPr>
              <a:t>)</a:t>
            </a:r>
            <a:endParaRPr lang="en-US" sz="1200">
              <a:effectLst/>
              <a:latin typeface="Helvetica" pitchFamily="2" charset="0"/>
              <a:ea typeface="Aptos" panose="020B0004020202020204" pitchFamily="34" charset="0"/>
              <a:cs typeface="Arial" panose="020B0604020202020204" pitchFamily="34" charset="0"/>
            </a:endParaRPr>
          </a:p>
          <a:p>
            <a:endParaRPr lang="en-US" sz="1200">
              <a:latin typeface="Helvetica" pitchFamily="2" charset="0"/>
            </a:endParaRPr>
          </a:p>
        </p:txBody>
      </p:sp>
      <p:sp>
        <p:nvSpPr>
          <p:cNvPr id="4" name="Slide Number Placeholder 3">
            <a:extLst>
              <a:ext uri="{FF2B5EF4-FFF2-40B4-BE49-F238E27FC236}">
                <a16:creationId xmlns:a16="http://schemas.microsoft.com/office/drawing/2014/main" id="{27396063-BE44-FB27-DFDF-1C5C3280446C}"/>
              </a:ext>
            </a:extLst>
          </p:cNvPr>
          <p:cNvSpPr>
            <a:spLocks noGrp="1"/>
          </p:cNvSpPr>
          <p:nvPr>
            <p:ph type="sldNum" sz="quarter" idx="5"/>
          </p:nvPr>
        </p:nvSpPr>
        <p:spPr/>
        <p:txBody>
          <a:bodyPr/>
          <a:lstStyle/>
          <a:p>
            <a:fld id="{3FD82A15-5316-CA4D-88E5-5ADED07BD175}" type="slidenum">
              <a:rPr lang="en-US" altLang="en-US" smtClean="0"/>
              <a:pPr/>
              <a:t>23</a:t>
            </a:fld>
            <a:endParaRPr lang="en-US" altLang="en-US"/>
          </a:p>
        </p:txBody>
      </p:sp>
    </p:spTree>
    <p:extLst>
      <p:ext uri="{BB962C8B-B14F-4D97-AF65-F5344CB8AC3E}">
        <p14:creationId xmlns:p14="http://schemas.microsoft.com/office/powerpoint/2010/main" val="5839427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77A02-9A49-ADAD-1011-93DE70F4F0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A2AF7D-1F65-A597-60EC-DBC3193283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9D6311-EC27-54A2-3389-E2D918199AF0}"/>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Comparación de datos</a:t>
            </a: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¿Qué queremos decir cuando afirmamos que los estudios a gran escala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nos proporcionarán mucha información sobre el cosmos? ¿Podemos cuantificar la cantidad de información?</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Esta ilustración compara el volumen de datos previsto por el telescopio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al final de su misión principal de cinco años con la cantidad de datos que Hubble recopiló durante sus primeros treinta años.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Tras su misión principal de cinco años,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habrá recopilado 20,000 terabytes de datos. Esta cantidad de datos equivale a la de 10,000,000 de películas en alta definición.</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Esto supone 100 veces la cantidad de datos que Hubble recopiló en sus primeros 30 años. Los primeros 30 años de datos de Hubble sumaron un total de 172 terabytes. </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Otra manera de verlo: En tan solo un mes,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generará aproximadamente el doble del volumen de datos producido por Hubble durante sus primeros 30 años.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Con esta cantidad de datos previstos, no podemos evitar pensar en la riqueza de las observaciones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la enorme cantidad de objetos cósmicos que detectará, los acontecimientos que se desarrollarán y la estructura y los patrones subyacentes que conforman nuestro universo.</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 la imagen: </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Infografía que compara el volumen de datos de Hubble y del telescopio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tanto en texto como en imágenes. El disco duro, representado por un cuadrado azul, simboliza el archivo de datos de Hubble de sus primeros treinta años. Se prevé que, al finalizar su misión principal de cinco años,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recopile un total de 20,000 terabytes de datos. Para representar esta cantidad, hay un total de nueve pilas de discos duros. Ocho de las pilas contienen 13 discos duros cada una, y la pila situada más a la izquierda contiene 12 discos duros, lo que da un total de 116 cuadrados azules.</a:t>
            </a:r>
          </a:p>
          <a:p>
            <a:pPr marL="742950" marR="0" lvl="1" indent="-28575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Fondo: M. Troxel y Caltech-IPAC/R. Hurt; Gráfico: J. Kang (</a:t>
            </a:r>
            <a:r>
              <a:rPr lang="es-ES" sz="1200" err="1">
                <a:effectLst/>
                <a:latin typeface="Helvetica" pitchFamily="2" charset="0"/>
                <a:ea typeface="Aptos" panose="020B0004020202020204" pitchFamily="34" charset="0"/>
                <a:cs typeface="Arial" panose="020B0604020202020204" pitchFamily="34" charset="0"/>
              </a:rPr>
              <a:t>STScI</a:t>
            </a:r>
            <a:r>
              <a:rPr lang="es-ES" sz="1200">
                <a:effectLst/>
                <a:latin typeface="Helvetica" pitchFamily="2" charset="0"/>
                <a:ea typeface="Aptos" panose="020B0004020202020204" pitchFamily="34" charset="0"/>
                <a:cs typeface="Arial" panose="020B0604020202020204" pitchFamily="34" charset="0"/>
              </a:rPr>
              <a:t>)</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Un (1) terabyte = 1,024 GB, o: 200,000 canciones de 5 minutos; 310,000 imágenes; o 500 horas de películas. Vía: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https://www.howtogeek.com/353116/how-big-are-gigabytes-terabytes-and-petabytes</a:t>
            </a:r>
            <a:r>
              <a:rPr lang="en-US" sz="1200" kern="0">
                <a:effectLst/>
                <a:latin typeface="Helvetica" pitchFamily="2" charset="0"/>
                <a:ea typeface="Aptos" panose="020B0004020202020204" pitchFamily="34" charset="0"/>
                <a:cs typeface="Arial" panose="020B0604020202020204" pitchFamily="34" charset="0"/>
              </a:rPr>
              <a:t> </a:t>
            </a:r>
            <a:endParaRPr lang="en-US" sz="1200" kern="1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¿Dónde podemos encontrar terabytes en la Tierra? Un disco duro interno típico puede almacenar dos terabytes de datos, mientras que algunos servidores y estaciones de trabajo de gama alta que contienen varios discos duros pueden tener una capacidad de almacenamiento total de más de 10 terabytes. Fuente: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https://www.geeksforgeeks.org/understanding-file-sizes-bytes-kb-mb-gb-tb-pb-eb-zb-yb</a:t>
            </a:r>
            <a:r>
              <a:rPr lang="en-US" sz="1200" kern="0">
                <a:effectLst/>
                <a:latin typeface="Helvetica" pitchFamily="2" charset="0"/>
                <a:ea typeface="Aptos" panose="020B0004020202020204" pitchFamily="34" charset="0"/>
                <a:cs typeface="Arial" panose="020B0604020202020204" pitchFamily="34" charset="0"/>
              </a:rPr>
              <a:t> </a:t>
            </a:r>
            <a:endParaRPr lang="en-US" sz="1200" kern="1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[Artículo del boletín informativo]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Proporcionar datos que impulsen el descubrimiento: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https://www.stsci.edu/contents/newsletters/2026-volume-43-issue-01/roman-delivering-data-that-unlocks-discovery</a:t>
            </a:r>
            <a:r>
              <a:rPr lang="en-US" sz="1200" kern="0">
                <a:effectLst/>
                <a:latin typeface="Helvetica" pitchFamily="2" charset="0"/>
                <a:ea typeface="Aptos" panose="020B0004020202020204" pitchFamily="34" charset="0"/>
                <a:cs typeface="Arial" panose="020B0604020202020204" pitchFamily="34" charset="0"/>
              </a:rPr>
              <a:t> </a:t>
            </a:r>
            <a:endParaRPr lang="en-US" sz="1200" kern="1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[Artículo del boletín informativo] Preparación para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como una misión de observación de Big Data: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6"/>
              </a:rPr>
              <a:t>https://www.stsci.edu/contents/newsletters/2024-volume-41-issue-02/preparing-for-roman-as-a-big-data-survey-mission</a:t>
            </a:r>
            <a:r>
              <a:rPr lang="en-US" sz="1200" kern="0">
                <a:effectLst/>
                <a:latin typeface="Helvetica" pitchFamily="2" charset="0"/>
                <a:ea typeface="Aptos" panose="020B0004020202020204" pitchFamily="34" charset="0"/>
                <a:cs typeface="Arial" panose="020B0604020202020204" pitchFamily="34" charset="0"/>
              </a:rPr>
              <a:t> </a:t>
            </a:r>
            <a:endParaRPr lang="en-US" sz="1200" kern="1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[Gráfico] El inmenso volumen de datos del telescopio espacial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7"/>
              </a:rPr>
              <a:t>https://svs.gsfc.nasa.gov/13667</a:t>
            </a:r>
            <a:r>
              <a:rPr lang="en-US" sz="1200" kern="0">
                <a:effectLst/>
                <a:latin typeface="Helvetica" pitchFamily="2" charset="0"/>
                <a:ea typeface="Aptos" panose="020B0004020202020204" pitchFamily="34" charset="0"/>
                <a:cs typeface="Arial" panose="020B0604020202020204" pitchFamily="34" charset="0"/>
              </a:rPr>
              <a:t> </a:t>
            </a:r>
            <a:endParaRPr lang="en-US" sz="1200" kern="1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Anuncio de la apertura del Centro de investigación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8"/>
              </a:rPr>
              <a:t>https://science.nasa.gov/astrophysics/programs/cosmic-origins/community/announcing-the-opening-of-the-roman-research-nexus</a:t>
            </a:r>
            <a:r>
              <a:rPr lang="en-US" sz="1200" kern="0">
                <a:effectLst/>
                <a:latin typeface="Helvetica" pitchFamily="2" charset="0"/>
                <a:ea typeface="Aptos" panose="020B0004020202020204" pitchFamily="34" charset="0"/>
                <a:cs typeface="Arial" panose="020B0604020202020204" pitchFamily="34" charset="0"/>
              </a:rPr>
              <a:t> </a:t>
            </a: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E96EFBC-C590-356A-9F40-CD25910AF2FB}"/>
              </a:ext>
            </a:extLst>
          </p:cNvPr>
          <p:cNvSpPr>
            <a:spLocks noGrp="1"/>
          </p:cNvSpPr>
          <p:nvPr>
            <p:ph type="sldNum" sz="quarter" idx="5"/>
          </p:nvPr>
        </p:nvSpPr>
        <p:spPr/>
        <p:txBody>
          <a:bodyPr/>
          <a:lstStyle/>
          <a:p>
            <a:fld id="{3FD82A15-5316-CA4D-88E5-5ADED07BD175}" type="slidenum">
              <a:rPr lang="en-US" altLang="en-US" smtClean="0"/>
              <a:pPr/>
              <a:t>24</a:t>
            </a:fld>
            <a:endParaRPr lang="en-US" altLang="en-US"/>
          </a:p>
        </p:txBody>
      </p:sp>
    </p:spTree>
    <p:extLst>
      <p:ext uri="{BB962C8B-B14F-4D97-AF65-F5344CB8AC3E}">
        <p14:creationId xmlns:p14="http://schemas.microsoft.com/office/powerpoint/2010/main" val="37959432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C0AFE-D34C-B66A-B346-054CC4FA66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8DAE6D-9D1A-58D3-78FF-0DF9802F72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E965CC-CD4E-A894-FC12-726B7041CD0A}"/>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Red de Investigación de </a:t>
            </a:r>
            <a:r>
              <a:rPr lang="es-ES" sz="1600" b="1" err="1">
                <a:solidFill>
                  <a:srgbClr val="0F4761"/>
                </a:solidFill>
                <a:effectLst/>
                <a:latin typeface="Helvetica" pitchFamily="2" charset="0"/>
                <a:ea typeface="DengXian Light" panose="02010600030101010101" pitchFamily="2" charset="-122"/>
                <a:cs typeface="Times New Roman" panose="02020603050405020304" pitchFamily="18" charset="0"/>
              </a:rPr>
              <a:t>Roman</a:t>
            </a:r>
            <a:endPar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Puntos clave:</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Todos los datos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serán de acceso abierto y estarán disponibles de inmediato para la comunidad científica.</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En lugar de descargar conjuntos de datos masivos, los científicos podrán trabajar en la nube, donde ya se encuentran los datos. </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Investigadores de todo el mundo podrán acceder a los datos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explorarlos y analizarlos. Este entorno virtual e innovador también fomentará la colaboración en tiempo real entre los miembros del equipo de investigación.</a:t>
            </a: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Más mensajes (opcional):</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No habrá periodo de espera para acceder a los datos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Estarán disponible para todos.</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Para facilitar el análisis de datos, la misión publicará productos científicos listos para usar, como catálogos, imágenes calibradas, mosaicos y espectros. </a:t>
            </a: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La Red de Investigación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(del inglés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a:t>
            </a:r>
            <a:r>
              <a:rPr lang="es-ES" sz="1200" err="1">
                <a:effectLst/>
                <a:latin typeface="Helvetica" pitchFamily="2" charset="0"/>
                <a:ea typeface="Aptos" panose="020B0004020202020204" pitchFamily="34" charset="0"/>
                <a:cs typeface="Arial" panose="020B0604020202020204" pitchFamily="34" charset="0"/>
              </a:rPr>
              <a:t>Research</a:t>
            </a:r>
            <a:r>
              <a:rPr lang="es-ES" sz="1200">
                <a:effectLst/>
                <a:latin typeface="Helvetica" pitchFamily="2" charset="0"/>
                <a:ea typeface="Aptos" panose="020B0004020202020204" pitchFamily="34" charset="0"/>
                <a:cs typeface="Arial" panose="020B0604020202020204" pitchFamily="34" charset="0"/>
              </a:rPr>
              <a:t> Nexus) es un entorno en constante evolución. Se crearán recursos y herramientas para ayudar a los investigadores en su labor de examinar los datos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Estos recursos facilitarán el acceso y el análisis de grandes conjuntos de datos.</a:t>
            </a: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Fondo: M. Troxel y Caltech-IPAC/R. Hurt; Gráfico: J. Kang y A. James (</a:t>
            </a:r>
            <a:r>
              <a:rPr lang="es-ES" sz="1200" err="1">
                <a:effectLst/>
                <a:latin typeface="Helvetica" pitchFamily="2" charset="0"/>
                <a:ea typeface="Aptos" panose="020B0004020202020204" pitchFamily="34" charset="0"/>
                <a:cs typeface="Arial" panose="020B0604020202020204" pitchFamily="34" charset="0"/>
              </a:rPr>
              <a:t>STScI</a:t>
            </a:r>
            <a:r>
              <a:rPr lang="es-ES" sz="1200">
                <a:effectLst/>
                <a:latin typeface="Helvetica" pitchFamily="2" charset="0"/>
                <a:ea typeface="Aptos" panose="020B0004020202020204" pitchFamily="34" charset="0"/>
                <a:cs typeface="Arial" panose="020B0604020202020204" pitchFamily="34" charset="0"/>
              </a:rPr>
              <a:t>)</a:t>
            </a: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Anuncio de la apertura de la Red de Investigación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https://science.nasa.gov/astrophysics/programs/cosmic-origins/community/announcing-the-opening-of-the-roman-research-nexus</a:t>
            </a:r>
            <a:r>
              <a:rPr lang="en-US" sz="1200" kern="0">
                <a:effectLst/>
                <a:latin typeface="Helvetica" pitchFamily="2" charset="0"/>
                <a:ea typeface="Aptos" panose="020B0004020202020204" pitchFamily="34" charset="0"/>
                <a:cs typeface="Arial" panose="020B0604020202020204" pitchFamily="34" charset="0"/>
              </a:rPr>
              <a:t> </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[Artículo de noticias] La plataforma científica del telescopio espacial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abrirá nuevas fronteras en la ciencia espacial: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https://www.stsci.edu/contents/news-releases/2026/news-2026-401</a:t>
            </a:r>
            <a:r>
              <a:rPr lang="en-US" sz="1200" kern="0">
                <a:effectLst/>
                <a:latin typeface="Helvetica" pitchFamily="2" charset="0"/>
                <a:ea typeface="Aptos" panose="020B0004020202020204" pitchFamily="34" charset="0"/>
                <a:cs typeface="Arial" panose="020B0604020202020204" pitchFamily="34" charset="0"/>
              </a:rPr>
              <a:t> </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[Artículo del boletín informativo] Únete a la Red de Investigación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Conéctate a un conjunto completo de recursos y datos simulados: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https://www.stsci.edu/contents/newsletters/2026-volume-43-issue-01/join-the-roman-research-nexus-plug-into-a-full-suite-of-resources-and-simulated-data</a:t>
            </a:r>
            <a:r>
              <a:rPr lang="en-US" sz="1200" kern="0">
                <a:effectLst/>
                <a:latin typeface="Helvetica" pitchFamily="2" charset="0"/>
                <a:ea typeface="Aptos" panose="020B0004020202020204" pitchFamily="34" charset="0"/>
                <a:cs typeface="Arial" panose="020B0604020202020204" pitchFamily="34" charset="0"/>
              </a:rPr>
              <a:t> </a:t>
            </a: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90AC4CF-1ABC-26DB-C4E4-51C3C847EEDA}"/>
              </a:ext>
            </a:extLst>
          </p:cNvPr>
          <p:cNvSpPr>
            <a:spLocks noGrp="1"/>
          </p:cNvSpPr>
          <p:nvPr>
            <p:ph type="sldNum" sz="quarter" idx="5"/>
          </p:nvPr>
        </p:nvSpPr>
        <p:spPr/>
        <p:txBody>
          <a:bodyPr/>
          <a:lstStyle/>
          <a:p>
            <a:fld id="{3FD82A15-5316-CA4D-88E5-5ADED07BD175}" type="slidenum">
              <a:rPr lang="en-US" altLang="en-US" smtClean="0"/>
              <a:pPr/>
              <a:t>25</a:t>
            </a:fld>
            <a:endParaRPr lang="en-US" altLang="en-US"/>
          </a:p>
        </p:txBody>
      </p:sp>
    </p:spTree>
    <p:extLst>
      <p:ext uri="{BB962C8B-B14F-4D97-AF65-F5344CB8AC3E}">
        <p14:creationId xmlns:p14="http://schemas.microsoft.com/office/powerpoint/2010/main" val="41117213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4A1F1-F5D3-23EB-4BA8-01D2769531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AA1BF7-13A2-3442-4D83-7DB7995D7E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C883CB-DD73-DB65-728B-3CAF9CEE12B0}"/>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Colaboración</a:t>
            </a:r>
          </a:p>
          <a:p>
            <a:pPr marL="0" marR="0">
              <a:lnSpc>
                <a:spcPct val="115000"/>
              </a:lnSpc>
              <a:spcBef>
                <a:spcPts val="1800"/>
              </a:spcBef>
              <a:spcAft>
                <a:spcPts val="400"/>
              </a:spcAft>
              <a:buNone/>
            </a:pPr>
            <a:endPar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Puntos clave:</a:t>
            </a:r>
            <a:endParaRPr lang="en-US" sz="1200" b="1">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Roman forma parte de un ecosistema astronómico más amplio.</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Como telescopio de observación, Roman tomará imágenes y estudiará amplias zonas de nuestro universo para descubrir objetos y patrones únicos que los observatorios espaciales y terrestres podrán seguir para estudiarlos con mayor detalle, lo que ayudará a construir una imagen más completa del universo.</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Piense: Los telescopios espaciales Hubble y Webb de la NASA, la misión Euclid de la ESA y el Observatorio Vera C. Rubin.</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Aunque las misiones no observen la misma porción del cielo o el mismo objetivo astronómico al mismo tiempo, siempre será posible cotejar los datos de archivo de los telescopios.</a:t>
            </a:r>
          </a:p>
          <a:p>
            <a:pPr marL="342900" marR="0" lvl="0" indent="-342900">
              <a:lnSpc>
                <a:spcPct val="115000"/>
              </a:lnSpc>
              <a:spcAft>
                <a:spcPts val="800"/>
              </a:spcAft>
              <a:buFont typeface="Symbol" pitchFamily="2" charset="2"/>
              <a:buChar char=""/>
            </a:pP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Más mensajes (opcional):</a:t>
            </a:r>
            <a:endParaRPr lang="en-US" sz="1200" b="1">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Las zonas donde los telescopios coinciden en sensibilidad a la longitud de onda les permiten complementar y dar seguimiento a las observaciones de los demás. </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El telescopio Roman adopta una perspectiva amplia, que abarca una gran cantidad de datos, mientras que telescopios como Hubble y Webb pueden ofrecer una visión más específica de objetos concretos.</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Roman no solo realizará estudios científicos con mayor rapidez que Hubble y Webb, sino que llevará a cabo estudios fundamentalmente distintos que no podrían realizarse con ninguno de los otros observatorios. En conjunto, las tres misiones se complementarán entre sí, ofreciéndonos una visión más completa del cosmos y ampliando nuestra comprensión del universo.</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La misión Euclid de la ESA, que puede observar áreas aún mayores del cielo con menor sensibilidad, ofrece una oportunidad para la colaboración. Roman y Euclid colaborarán para crear mapas tridimensionales del universo y responder preguntas fundamentales sobre su historia y estructura. </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Encontrar sinergias entre las misiones significa que los datos serán más completos y podremos observar nuestro universo con mayor precisión. </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La mayoría de las misiones astrofísicas tienen un valor científico que trasciende con creces los años en que observan activamente y recopilan datos. Los datos recopilados por varias misiones se archivan en el Archivo Barbara A. Mikulski para Telescopios Espaciales (MAST) y están disponibles para que futuros astrónomos los consulten y los comparen con nuevas observaciones. </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Por ejemplo, las observaciones realizadas por Roman en 2030 podrían compararse con las observaciones de Hubble de 1995, y podrían realizarse nuevos descubrimientos utilizando tanto los datos nuevos como los archivados.</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Crédito de la imagen: NASA, STScI</a:t>
            </a:r>
          </a:p>
          <a:p>
            <a:pPr marL="342900" marR="0" lvl="0" indent="-342900">
              <a:lnSpc>
                <a:spcPct val="115000"/>
              </a:lnSpc>
              <a:spcAft>
                <a:spcPts val="800"/>
              </a:spcAft>
              <a:buFont typeface="Wingdings" pitchFamily="2" charset="2"/>
              <a:buChar char=""/>
            </a:pP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Recursos de apoyo:</a:t>
            </a:r>
            <a:endParaRPr lang="en-US" sz="1200" b="1">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[Comunicado de prensa] El telescopio espacial Roman de la NASA y Euclid de la ESA colaborarán para investigar la energía oscura: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3"/>
              </a:rPr>
              <a:t>https://www.nasa.gov/missions/roman-space-telescope/nasas-roman-and-esas-euclid-will-team-up-to-investigate-dark-energy</a:t>
            </a:r>
            <a:r>
              <a:rPr lang="en-US" sz="1200" kern="0">
                <a:effectLst/>
                <a:latin typeface="Aptos" panose="020B0004020202020204" pitchFamily="34" charset="0"/>
                <a:ea typeface="Aptos" panose="020B0004020202020204" pitchFamily="34" charset="0"/>
                <a:cs typeface="Arial" panose="020B0604020202020204" pitchFamily="34" charset="0"/>
              </a:rPr>
              <a:t> </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Roman y Webb: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4"/>
              </a:rPr>
              <a:t>https://science.nasa.gov/roman-and-webb</a:t>
            </a:r>
            <a:r>
              <a:rPr lang="en-US" sz="1200" kern="0">
                <a:effectLst/>
                <a:latin typeface="Aptos" panose="020B0004020202020204" pitchFamily="34" charset="0"/>
                <a:ea typeface="Aptos" panose="020B0004020202020204" pitchFamily="34" charset="0"/>
                <a:cs typeface="Arial" panose="020B0604020202020204" pitchFamily="34" charset="0"/>
              </a:rPr>
              <a:t> </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Roman y Hubble: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5"/>
              </a:rPr>
              <a:t>https://science.nasa.gov/roman-and-hubble</a:t>
            </a:r>
            <a:r>
              <a:rPr lang="en-US" sz="1200" kern="0">
                <a:effectLst/>
                <a:latin typeface="Aptos" panose="020B0004020202020204" pitchFamily="34" charset="0"/>
                <a:ea typeface="Aptos" panose="020B0004020202020204" pitchFamily="34" charset="0"/>
                <a:cs typeface="Arial" panose="020B0604020202020204" pitchFamily="34" charset="0"/>
              </a:rPr>
              <a:t> </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endParaRPr lang="en-US" sz="1200" kern="100">
              <a:effectLst/>
              <a:latin typeface="Helvetica" pitchFamily="2" charset="0"/>
              <a:ea typeface="Aptos" panose="020B0004020202020204" pitchFamily="34" charset="0"/>
              <a:cs typeface="Arial" panose="020B0604020202020204" pitchFamily="34" charset="0"/>
            </a:endParaRPr>
          </a:p>
          <a:p>
            <a:endParaRPr lang="en-US" sz="1200">
              <a:latin typeface="Helvetica" pitchFamily="2" charset="0"/>
              <a:cs typeface="Arial" panose="020B0604020202020204" pitchFamily="34" charset="0"/>
            </a:endParaRPr>
          </a:p>
        </p:txBody>
      </p:sp>
      <p:sp>
        <p:nvSpPr>
          <p:cNvPr id="4" name="Slide Number Placeholder 3">
            <a:extLst>
              <a:ext uri="{FF2B5EF4-FFF2-40B4-BE49-F238E27FC236}">
                <a16:creationId xmlns:a16="http://schemas.microsoft.com/office/drawing/2014/main" id="{6A3E44EE-0024-2F72-F1D3-D49AAE1B6510}"/>
              </a:ext>
            </a:extLst>
          </p:cNvPr>
          <p:cNvSpPr>
            <a:spLocks noGrp="1"/>
          </p:cNvSpPr>
          <p:nvPr>
            <p:ph type="sldNum" sz="quarter" idx="5"/>
          </p:nvPr>
        </p:nvSpPr>
        <p:spPr/>
        <p:txBody>
          <a:bodyPr/>
          <a:lstStyle/>
          <a:p>
            <a:fld id="{3FD82A15-5316-CA4D-88E5-5ADED07BD175}" type="slidenum">
              <a:rPr lang="en-US" altLang="en-US" smtClean="0"/>
              <a:pPr/>
              <a:t>26</a:t>
            </a:fld>
            <a:endParaRPr lang="en-US" altLang="en-US"/>
          </a:p>
        </p:txBody>
      </p:sp>
    </p:spTree>
    <p:extLst>
      <p:ext uri="{BB962C8B-B14F-4D97-AF65-F5344CB8AC3E}">
        <p14:creationId xmlns:p14="http://schemas.microsoft.com/office/powerpoint/2010/main" val="4843178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15706-5318-8799-EF08-765B3B6ADC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74910B-B75A-C7E0-6B04-5B8D7CF627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5EAF52-AF4E-9A38-35D3-39A43D51F39A}"/>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Mirando hacia el futuro con </a:t>
            </a:r>
            <a:r>
              <a:rPr lang="es-ES" sz="1600" b="1" err="1">
                <a:solidFill>
                  <a:srgbClr val="0F4761"/>
                </a:solidFill>
                <a:effectLst/>
                <a:latin typeface="Helvetica" pitchFamily="2" charset="0"/>
                <a:ea typeface="DengXian Light" panose="02010600030101010101" pitchFamily="2" charset="-122"/>
                <a:cs typeface="Times New Roman" panose="02020603050405020304" pitchFamily="18" charset="0"/>
              </a:rPr>
              <a:t>Roman</a:t>
            </a:r>
            <a:endPar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Puntos clave:</a:t>
            </a:r>
            <a:endParaRPr lang="en-US" sz="1200" b="1">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¿Qué sucederá después y cuándo veremos los primeros descubrimientos de Roman?</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Roman fue lanzado antes de lo planeado, el 30 de agosto de 2026.</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Para que estas observaciones sean posibles, Roman eventualmente orbitará el segundo punto de Lagrange Sol-Tierra (L2).</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Tras su lanzamiento, Roman atraviesa un periodo de puesta en servicio de tres meses durante el cual se prueban y calibran el telescopio y sus instrumentos.</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Para principios de 2027, Roman completará sus imágenes iniciales, conocidas como sus Primeras Observaciones.</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¡Imaginen los descubrimientos que Roman revelará! </a:t>
            </a:r>
          </a:p>
          <a:p>
            <a:pPr marL="342900" marR="0" lvl="0" indent="-342900">
              <a:lnSpc>
                <a:spcPct val="115000"/>
              </a:lnSpc>
              <a:spcAft>
                <a:spcPts val="800"/>
              </a:spcAft>
              <a:buFont typeface="Symbol" pitchFamily="2" charset="2"/>
              <a:buChar char=""/>
            </a:pP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Más mensajes (opcional):</a:t>
            </a:r>
            <a:endParaRPr lang="en-US" sz="1200" b="1">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Ahora que ha sido lanzado, Roman está viajando a su órbita final, aproximadamente a 930,000 millas (1.5 millones de kilómetros) de la Tierra. </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El destino del telescopio será una órbita cuasi-halo alrededor del segundo punto de Lagrange Sol-Tierra (L2). </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L2 es uno de los cinco lugares del espacio donde los objetos pueden mantenerse alineados con la Tierra y el Sol, y permanecer estables sin mucha ayuda manual.</a:t>
            </a:r>
            <a:endParaRPr lang="en-US" sz="1200">
              <a:effectLst/>
              <a:latin typeface="Aptos" panose="020B0004020202020204" pitchFamily="34"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Aptos" panose="020B0004020202020204" pitchFamily="34" charset="0"/>
                <a:ea typeface="Aptos" panose="020B0004020202020204" pitchFamily="34" charset="0"/>
                <a:cs typeface="Arial" panose="020B0604020202020204" pitchFamily="34" charset="0"/>
              </a:rPr>
              <a:t>El nombre L2 puede resultar familiar debido al telescopio espacial James Webb, que también orbita alrededor de L2.</a:t>
            </a:r>
          </a:p>
          <a:p>
            <a:pPr marL="742950" marR="0" lvl="1" indent="-285750">
              <a:lnSpc>
                <a:spcPct val="115000"/>
              </a:lnSpc>
              <a:spcAft>
                <a:spcPts val="800"/>
              </a:spcAft>
              <a:buFont typeface="Courier New" panose="02070309020205020404" pitchFamily="49" charset="0"/>
              <a:buChar char="o"/>
            </a:pP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Crédito de la imagen: J. Kang (STScI)</a:t>
            </a:r>
          </a:p>
          <a:p>
            <a:pPr marL="342900" marR="0" lvl="0" indent="-342900">
              <a:lnSpc>
                <a:spcPct val="115000"/>
              </a:lnSpc>
              <a:spcAft>
                <a:spcPts val="800"/>
              </a:spcAft>
              <a:buFont typeface="Wingdings" pitchFamily="2" charset="2"/>
              <a:buChar char=""/>
            </a:pP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Recursos de apoyo:</a:t>
            </a:r>
            <a:endParaRPr lang="en-US" sz="1200" b="1">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¿Qué son los puntos de Lagrange?: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3"/>
              </a:rPr>
              <a:t>https://solarsystem.nasa.gov/faq/88/what-are-lagrange-points</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[Comunicado de prensa] La NASA completa la construcción del telescopio espacial Nancy Grace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4"/>
              </a:rPr>
              <a:t>https://www.nasa.gov/missions/roman-space-telescope/nasa-completes-nancy-grace-roman-space-telescope-construction</a:t>
            </a:r>
            <a:r>
              <a:rPr lang="en-US" sz="1200" kern="0">
                <a:effectLst/>
                <a:latin typeface="Aptos" panose="020B0004020202020204" pitchFamily="34" charset="0"/>
                <a:ea typeface="Aptos" panose="020B0004020202020204" pitchFamily="34" charset="0"/>
                <a:cs typeface="Arial" panose="020B0604020202020204" pitchFamily="34" charset="0"/>
              </a:rPr>
              <a:t> </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Historia de la misión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5"/>
              </a:rPr>
              <a:t>https://science.nasa.gov/mission/roman-space-telescope/timeline</a:t>
            </a:r>
            <a:r>
              <a:rPr lang="en-US" sz="1200" kern="0">
                <a:effectLst/>
                <a:latin typeface="Aptos" panose="020B0004020202020204" pitchFamily="34" charset="0"/>
                <a:ea typeface="Aptos" panose="020B0004020202020204" pitchFamily="34" charset="0"/>
                <a:cs typeface="Arial" panose="020B0604020202020204" pitchFamily="34" charset="0"/>
              </a:rPr>
              <a:t> </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Recursos del lanzamiento de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6"/>
              </a:rPr>
              <a:t>https://www.universe-of-learning.org/informal-educators/roman-launch-resources</a:t>
            </a:r>
            <a:r>
              <a:rPr lang="en-US" sz="1200" kern="0">
                <a:effectLst/>
                <a:latin typeface="Aptos" panose="020B0004020202020204" pitchFamily="34" charset="0"/>
                <a:ea typeface="Aptos" panose="020B0004020202020204" pitchFamily="34" charset="0"/>
                <a:cs typeface="Arial" panose="020B0604020202020204" pitchFamily="34" charset="0"/>
              </a:rPr>
              <a:t> </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_tradnl" sz="1200" kern="0">
                <a:effectLst/>
                <a:latin typeface="Aptos" panose="020B0004020202020204" pitchFamily="34" charset="0"/>
                <a:ea typeface="Aptos" panose="020B0004020202020204" pitchFamily="34" charset="0"/>
                <a:cs typeface="Arial" panose="020B0604020202020204" pitchFamily="34" charset="0"/>
              </a:rPr>
              <a:t>[Campaña] Adopta un píxel: </a:t>
            </a:r>
            <a:r>
              <a:rPr lang="en-U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7"/>
              </a:rPr>
              <a:t>https://science.nasa.gov/mission/roman-space-telescope/adopt-a-pixel</a:t>
            </a:r>
            <a:r>
              <a:rPr lang="en-US" sz="1200" kern="0">
                <a:effectLst/>
                <a:latin typeface="Aptos" panose="020B0004020202020204" pitchFamily="34" charset="0"/>
                <a:ea typeface="Aptos" panose="020B0004020202020204" pitchFamily="34" charset="0"/>
                <a:cs typeface="Arial" panose="020B0604020202020204" pitchFamily="34" charset="0"/>
              </a:rPr>
              <a:t> </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BA380F8-0F7D-C807-B672-95DEBB0E9B69}"/>
              </a:ext>
            </a:extLst>
          </p:cNvPr>
          <p:cNvSpPr>
            <a:spLocks noGrp="1"/>
          </p:cNvSpPr>
          <p:nvPr>
            <p:ph type="sldNum" sz="quarter" idx="5"/>
          </p:nvPr>
        </p:nvSpPr>
        <p:spPr/>
        <p:txBody>
          <a:bodyPr/>
          <a:lstStyle/>
          <a:p>
            <a:fld id="{3FD82A15-5316-CA4D-88E5-5ADED07BD175}" type="slidenum">
              <a:rPr lang="en-US" altLang="en-US" smtClean="0"/>
              <a:pPr/>
              <a:t>27</a:t>
            </a:fld>
            <a:endParaRPr lang="en-US" altLang="en-US"/>
          </a:p>
        </p:txBody>
      </p:sp>
    </p:spTree>
    <p:extLst>
      <p:ext uri="{BB962C8B-B14F-4D97-AF65-F5344CB8AC3E}">
        <p14:creationId xmlns:p14="http://schemas.microsoft.com/office/powerpoint/2010/main" val="334103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EA18B-A073-D724-D598-82F3CBB4E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3F8B35-4B07-7470-FD5F-A0A4579593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8DEAF5-6E97-E363-BC4C-A55BABA7CED2}"/>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Cómo participar</a:t>
            </a:r>
          </a:p>
          <a:p>
            <a:pPr marL="0" marR="0">
              <a:lnSpc>
                <a:spcPct val="115000"/>
              </a:lnSpc>
              <a:spcBef>
                <a:spcPts val="1800"/>
              </a:spcBef>
              <a:spcAft>
                <a:spcPts val="400"/>
              </a:spcAft>
              <a:buNone/>
            </a:pPr>
            <a:endParaRPr lang="en-US" sz="1600" b="0">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Bef>
                <a:spcPts val="1800"/>
              </a:spcBef>
              <a:spcAft>
                <a:spcPts val="400"/>
              </a:spcAft>
              <a:buNone/>
            </a:pPr>
            <a:endParaRPr lang="en-US" sz="1600" b="0">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Puntos clave:</a:t>
            </a:r>
          </a:p>
          <a:p>
            <a:pPr marL="342900" marR="0" lvl="0" indent="-342900">
              <a:lnSpc>
                <a:spcPct val="115000"/>
              </a:lnSpc>
              <a:spcAft>
                <a:spcPts val="800"/>
              </a:spcAft>
              <a:buFont typeface="Wingdings" pitchFamily="2" charset="2"/>
              <a:buChar char=""/>
            </a:pPr>
            <a:endParaRPr lang="en-US" sz="1200" b="1">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Roman no es solo una misión que la gente verá, es una misión en la que la gente participa, apoya, sigue y de la que aprende. </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Esto significa que tú también formas parte de la historia de Roman.</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Para participar, puedes mantenerse informado de las noticias relacionadas con Roman, asistir a eventos relacionados con Roman o explorar actividades prácticas que conecten con la ciencia de Roman.</a:t>
            </a:r>
          </a:p>
          <a:p>
            <a:pPr marL="342900" marR="0" lvl="0" indent="-342900">
              <a:lnSpc>
                <a:spcPct val="115000"/>
              </a:lnSpc>
              <a:spcAft>
                <a:spcPts val="800"/>
              </a:spcAft>
              <a:buFont typeface="Symbol" pitchFamily="2" charset="2"/>
              <a:buChar char=""/>
            </a:pP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Más mensajes (opcional):</a:t>
            </a:r>
            <a:endParaRPr lang="en-US" sz="1200" b="1">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Al asistir a esta presentación, ya te has involucrado con la misión Roman y formas parte de la apasionante historia de Roman que aún se está escribiendo. Pero hay otras maneras de participar.</a:t>
            </a: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Aptos" panose="020B0004020202020204" pitchFamily="34" charset="0"/>
                <a:ea typeface="Aptos" panose="020B0004020202020204" pitchFamily="34" charset="0"/>
                <a:cs typeface="Arial" panose="020B0604020202020204" pitchFamily="34" charset="0"/>
              </a:rPr>
              <a:t>Puedes mantenerte informado sobre la misión de Roman a través de las redes sociales y las noticias, encontrar o crear un evento comunitario que t`e conecte con otros entusiastas y con la misión Roman, o explorar recursos para aprender más sobre los entresijos de las áreas científicas y los objetivos de Roman. </a:t>
            </a:r>
          </a:p>
          <a:p>
            <a:pPr marL="342900" marR="0" lvl="0" indent="-342900">
              <a:lnSpc>
                <a:spcPct val="115000"/>
              </a:lnSpc>
              <a:spcAft>
                <a:spcPts val="800"/>
              </a:spcAft>
              <a:buFont typeface="Symbol" pitchFamily="2" charset="2"/>
              <a:buChar char=""/>
            </a:pP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Crédito de la imagen: J. Kang (STScI)</a:t>
            </a:r>
          </a:p>
          <a:p>
            <a:pPr marL="342900" marR="0" lvl="0" indent="-342900">
              <a:lnSpc>
                <a:spcPct val="115000"/>
              </a:lnSpc>
              <a:spcAft>
                <a:spcPts val="800"/>
              </a:spcAft>
              <a:buFont typeface="Wingdings" pitchFamily="2" charset="2"/>
              <a:buChar char=""/>
            </a:pPr>
            <a:endParaRPr lang="en-US" sz="1200" b="1">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Recursos de apoyo:</a:t>
            </a:r>
            <a:endParaRPr lang="en-US" sz="1200" b="1">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[Blog] Blog de Roman: </a:t>
            </a:r>
            <a:r>
              <a:rPr lang="en-U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3"/>
              </a:rPr>
              <a:t>https://science.nasa.gov/blogs/roman</a:t>
            </a:r>
            <a:r>
              <a:rPr lang="en-US" sz="1200" kern="0">
                <a:effectLst/>
                <a:latin typeface="Aptos" panose="020B0004020202020204" pitchFamily="34" charset="0"/>
                <a:ea typeface="Aptos" panose="020B0004020202020204" pitchFamily="34" charset="0"/>
                <a:cs typeface="Arial" panose="020B0604020202020204" pitchFamily="34" charset="0"/>
              </a:rPr>
              <a:t> </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Recursos para el lanzamiento de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4"/>
              </a:rPr>
              <a:t>https://www.universe-of-learning.org/informal-educators/roman-launch-resources</a:t>
            </a:r>
            <a:r>
              <a:rPr lang="en-US" sz="1200" kern="0">
                <a:effectLst/>
                <a:latin typeface="Aptos" panose="020B0004020202020204" pitchFamily="34" charset="0"/>
                <a:ea typeface="Aptos" panose="020B0004020202020204" pitchFamily="34" charset="0"/>
                <a:cs typeface="Arial" panose="020B0604020202020204" pitchFamily="34" charset="0"/>
              </a:rPr>
              <a:t> </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Cuentas de redes sociales de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5"/>
              </a:rPr>
              <a:t>https://science.nasa.gov/mission/roman-space-telescope/roman-social-media</a:t>
            </a:r>
            <a:r>
              <a:rPr lang="en-US" sz="1200" kern="0">
                <a:effectLst/>
                <a:latin typeface="Aptos" panose="020B0004020202020204" pitchFamily="34" charset="0"/>
                <a:ea typeface="Aptos" panose="020B0004020202020204" pitchFamily="34" charset="0"/>
                <a:cs typeface="Arial" panose="020B0604020202020204" pitchFamily="34" charset="0"/>
              </a:rPr>
              <a:t> </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Comunicados de prensa de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6"/>
              </a:rPr>
              <a:t>https://www.stsci.edu/roman/news-and-events/press</a:t>
            </a:r>
            <a:r>
              <a:rPr lang="en-US" sz="1200" kern="0">
                <a:effectLst/>
                <a:latin typeface="Aptos" panose="020B0004020202020204" pitchFamily="34" charset="0"/>
                <a:ea typeface="Aptos" panose="020B0004020202020204" pitchFamily="34" charset="0"/>
                <a:cs typeface="Arial" panose="020B0604020202020204" pitchFamily="34" charset="0"/>
              </a:rPr>
              <a:t> </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Roman: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7"/>
              </a:rPr>
              <a:t>https://science.nasa.gov/mission/roman-space-telescope</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_tradnl" sz="1200" kern="0">
                <a:effectLst/>
                <a:latin typeface="Aptos" panose="020B0004020202020204" pitchFamily="34" charset="0"/>
                <a:ea typeface="Aptos" panose="020B0004020202020204" pitchFamily="34" charset="0"/>
                <a:cs typeface="Arial" panose="020B0604020202020204" pitchFamily="34" charset="0"/>
              </a:rPr>
              <a:t>[Campaña] Adopta un píxel: </a:t>
            </a:r>
            <a:r>
              <a:rPr lang="en-U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8"/>
              </a:rPr>
              <a:t>https://science.nasa.gov/mission/roman-space-telescope/adopt-a-pixel</a:t>
            </a:r>
            <a:r>
              <a:rPr lang="en-US" sz="1200" kern="0">
                <a:effectLst/>
                <a:latin typeface="Aptos" panose="020B0004020202020204" pitchFamily="34" charset="0"/>
                <a:ea typeface="Aptos" panose="020B0004020202020204" pitchFamily="34" charset="0"/>
                <a:cs typeface="Arial" panose="020B0604020202020204" pitchFamily="34" charset="0"/>
              </a:rPr>
              <a:t> </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6370CC6-F8DC-0A1F-5F54-CE10282DD625}"/>
              </a:ext>
            </a:extLst>
          </p:cNvPr>
          <p:cNvSpPr>
            <a:spLocks noGrp="1"/>
          </p:cNvSpPr>
          <p:nvPr>
            <p:ph type="sldNum" sz="quarter" idx="5"/>
          </p:nvPr>
        </p:nvSpPr>
        <p:spPr/>
        <p:txBody>
          <a:bodyPr/>
          <a:lstStyle/>
          <a:p>
            <a:fld id="{3FD82A15-5316-CA4D-88E5-5ADED07BD175}" type="slidenum">
              <a:rPr lang="en-US" altLang="en-US" smtClean="0"/>
              <a:pPr/>
              <a:t>28</a:t>
            </a:fld>
            <a:endParaRPr lang="en-US" altLang="en-US"/>
          </a:p>
        </p:txBody>
      </p:sp>
    </p:spTree>
    <p:extLst>
      <p:ext uri="{BB962C8B-B14F-4D97-AF65-F5344CB8AC3E}">
        <p14:creationId xmlns:p14="http://schemas.microsoft.com/office/powerpoint/2010/main" val="22817045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45644-3676-1C13-009A-993F2446B9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57CD53-02B8-F4D5-AFE8-7F2752A94E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D1417D-FC61-C73E-30CE-E7587FD228F6}"/>
              </a:ext>
            </a:extLst>
          </p:cNvPr>
          <p:cNvSpPr>
            <a:spLocks noGrp="1"/>
          </p:cNvSpPr>
          <p:nvPr>
            <p:ph type="body" idx="1"/>
          </p:nvPr>
        </p:nvSpPr>
        <p:spPr/>
        <p:txBody>
          <a:bodyPr/>
          <a:lstStyle/>
          <a:p>
            <a:pPr lvl="0"/>
            <a:r>
              <a:rPr lang="es-ES" sz="1200" kern="1200">
                <a:solidFill>
                  <a:schemeClr val="tx1"/>
                </a:solidFill>
                <a:effectLst/>
                <a:latin typeface="Arial" pitchFamily="34" charset="0"/>
                <a:ea typeface="ＭＳ Ｐゴシック" charset="0"/>
                <a:cs typeface="Arial" pitchFamily="34" charset="0"/>
              </a:rPr>
              <a:t>Crédito de la imagen: </a:t>
            </a:r>
            <a:r>
              <a:rPr lang="es-ES" sz="1200" kern="1200" err="1">
                <a:solidFill>
                  <a:schemeClr val="tx1"/>
                </a:solidFill>
                <a:effectLst/>
                <a:latin typeface="Arial" pitchFamily="34" charset="0"/>
                <a:ea typeface="ＭＳ Ｐゴシック" charset="0"/>
                <a:cs typeface="Arial" pitchFamily="34" charset="0"/>
              </a:rPr>
              <a:t>STScI</a:t>
            </a:r>
            <a:endParaRPr lang="en-US" sz="1200" kern="1200">
              <a:solidFill>
                <a:schemeClr val="tx1"/>
              </a:solidFill>
              <a:effectLst/>
              <a:latin typeface="Arial" pitchFamily="34" charset="0"/>
              <a:ea typeface="ＭＳ Ｐゴシック" charset="0"/>
              <a:cs typeface="Arial" pitchFamily="34" charset="0"/>
            </a:endParaRPr>
          </a:p>
          <a:p>
            <a:endParaRPr lang="en-US" sz="2800">
              <a:latin typeface="Helvetica" pitchFamily="2" charset="0"/>
            </a:endParaRPr>
          </a:p>
        </p:txBody>
      </p:sp>
      <p:sp>
        <p:nvSpPr>
          <p:cNvPr id="4" name="Slide Number Placeholder 3">
            <a:extLst>
              <a:ext uri="{FF2B5EF4-FFF2-40B4-BE49-F238E27FC236}">
                <a16:creationId xmlns:a16="http://schemas.microsoft.com/office/drawing/2014/main" id="{89E7C12B-8A64-649A-AF85-CA21838578E5}"/>
              </a:ext>
            </a:extLst>
          </p:cNvPr>
          <p:cNvSpPr>
            <a:spLocks noGrp="1"/>
          </p:cNvSpPr>
          <p:nvPr>
            <p:ph type="sldNum" sz="quarter" idx="5"/>
          </p:nvPr>
        </p:nvSpPr>
        <p:spPr/>
        <p:txBody>
          <a:bodyPr/>
          <a:lstStyle/>
          <a:p>
            <a:fld id="{3FD82A15-5316-CA4D-88E5-5ADED07BD175}" type="slidenum">
              <a:rPr lang="en-US" altLang="en-US" smtClean="0"/>
              <a:pPr/>
              <a:t>29</a:t>
            </a:fld>
            <a:endParaRPr lang="en-US" altLang="en-US"/>
          </a:p>
        </p:txBody>
      </p:sp>
    </p:spTree>
    <p:extLst>
      <p:ext uri="{BB962C8B-B14F-4D97-AF65-F5344CB8AC3E}">
        <p14:creationId xmlns:p14="http://schemas.microsoft.com/office/powerpoint/2010/main" val="4488042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2CBC8-7D01-A57D-93FB-1955A12CFB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99764C-8C41-1B7E-C727-09E9E6448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325C3B-AE48-1F00-7A63-EFEE66D4784C}"/>
              </a:ext>
            </a:extLst>
          </p:cNvPr>
          <p:cNvSpPr>
            <a:spLocks noGrp="1"/>
          </p:cNvSpPr>
          <p:nvPr>
            <p:ph type="body" idx="1"/>
          </p:nvPr>
        </p:nvSpPr>
        <p:spPr/>
        <p:txBody>
          <a:bodyPr/>
          <a:lstStyle/>
          <a:p>
            <a:pPr lvl="0"/>
            <a:r>
              <a:rPr lang="es-ES" sz="1200" kern="1200">
                <a:solidFill>
                  <a:schemeClr val="tx1"/>
                </a:solidFill>
                <a:effectLst/>
                <a:latin typeface="Arial" pitchFamily="34" charset="0"/>
                <a:ea typeface="ＭＳ Ｐゴシック" charset="0"/>
                <a:cs typeface="Arial" pitchFamily="34" charset="0"/>
              </a:rPr>
              <a:t>Crédito de la imagen: </a:t>
            </a:r>
            <a:r>
              <a:rPr lang="es-ES" sz="1200" kern="1200" err="1">
                <a:solidFill>
                  <a:schemeClr val="tx1"/>
                </a:solidFill>
                <a:effectLst/>
                <a:latin typeface="Arial" pitchFamily="34" charset="0"/>
                <a:ea typeface="ＭＳ Ｐゴシック" charset="0"/>
                <a:cs typeface="Arial" pitchFamily="34" charset="0"/>
              </a:rPr>
              <a:t>STScI</a:t>
            </a:r>
            <a:endParaRPr lang="en-US" sz="1200" kern="1200">
              <a:solidFill>
                <a:schemeClr val="tx1"/>
              </a:solidFill>
              <a:effectLst/>
              <a:latin typeface="Arial" pitchFamily="34" charset="0"/>
              <a:ea typeface="ＭＳ Ｐゴシック" charset="0"/>
              <a:cs typeface="Arial" pitchFamily="34" charset="0"/>
            </a:endParaRPr>
          </a:p>
        </p:txBody>
      </p:sp>
      <p:sp>
        <p:nvSpPr>
          <p:cNvPr id="4" name="Slide Number Placeholder 3">
            <a:extLst>
              <a:ext uri="{FF2B5EF4-FFF2-40B4-BE49-F238E27FC236}">
                <a16:creationId xmlns:a16="http://schemas.microsoft.com/office/drawing/2014/main" id="{5BD19BBA-DA71-D878-600A-C4E2736CA18F}"/>
              </a:ext>
            </a:extLst>
          </p:cNvPr>
          <p:cNvSpPr>
            <a:spLocks noGrp="1"/>
          </p:cNvSpPr>
          <p:nvPr>
            <p:ph type="sldNum" sz="quarter" idx="5"/>
          </p:nvPr>
        </p:nvSpPr>
        <p:spPr/>
        <p:txBody>
          <a:bodyPr/>
          <a:lstStyle/>
          <a:p>
            <a:fld id="{3FD82A15-5316-CA4D-88E5-5ADED07BD175}" type="slidenum">
              <a:rPr lang="en-US" altLang="en-US" smtClean="0"/>
              <a:pPr/>
              <a:t>30</a:t>
            </a:fld>
            <a:endParaRPr lang="en-US" altLang="en-US"/>
          </a:p>
        </p:txBody>
      </p:sp>
    </p:spTree>
    <p:extLst>
      <p:ext uri="{BB962C8B-B14F-4D97-AF65-F5344CB8AC3E}">
        <p14:creationId xmlns:p14="http://schemas.microsoft.com/office/powerpoint/2010/main" val="13119127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C8726-7A1D-E701-0DFC-036E3DBD63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90368F-DDF6-B995-AB61-5ADD2F1048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F21EA2-2F00-7457-9BEA-FEE893D7695D}"/>
              </a:ext>
            </a:extLst>
          </p:cNvPr>
          <p:cNvSpPr>
            <a:spLocks noGrp="1"/>
          </p:cNvSpPr>
          <p:nvPr>
            <p:ph type="body" idx="1"/>
          </p:nvPr>
        </p:nvSpPr>
        <p:spPr/>
        <p:txBody>
          <a:bodyPr/>
          <a:lstStyle/>
          <a:p>
            <a:pPr marL="0" marR="0">
              <a:lnSpc>
                <a:spcPct val="115000"/>
              </a:lnSpc>
              <a:spcAft>
                <a:spcPts val="800"/>
              </a:spcAft>
              <a:buNone/>
            </a:pPr>
            <a:r>
              <a:rPr lang="es-ES" sz="1200" b="1">
                <a:effectLst/>
                <a:latin typeface="Aptos" panose="020B0004020202020204" pitchFamily="34" charset="0"/>
                <a:ea typeface="Aptos" panose="020B0004020202020204" pitchFamily="34" charset="0"/>
                <a:cs typeface="Arial" panose="020B0604020202020204" pitchFamily="34" charset="0"/>
              </a:rPr>
              <a:t>¿Por qué se llama telescopio espacial Nancy Grace Roman?</a:t>
            </a:r>
          </a:p>
          <a:p>
            <a:pPr marL="0" marR="0">
              <a:lnSpc>
                <a:spcPct val="115000"/>
              </a:lnSpc>
              <a:spcAft>
                <a:spcPts val="800"/>
              </a:spcAft>
              <a:buNone/>
            </a:pPr>
            <a:endParaRPr lang="en-US" sz="1200" b="1">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s-ES" sz="1200">
                <a:effectLst/>
                <a:latin typeface="Aptos" panose="020B0004020202020204" pitchFamily="34" charset="0"/>
                <a:ea typeface="Aptos" panose="020B0004020202020204" pitchFamily="34" charset="0"/>
                <a:cs typeface="Arial" panose="020B0604020202020204" pitchFamily="34" charset="0"/>
              </a:rPr>
              <a:t>La Dra. Nancy Grace Roman fue una astrónoma que se unió a la NASA en 1959, cuando la agencia tenía tan solo seis meses de existencia. A pesar de los numerosos obstáculos a los que se enfrentó como mujer en la astronomía, fue la primera mujer ejecutiva en la NASA y la primera jefa de Astronomía. </a:t>
            </a:r>
          </a:p>
          <a:p>
            <a:pPr marL="0" marR="0">
              <a:lnSpc>
                <a:spcPct val="115000"/>
              </a:lnSpc>
              <a:spcAft>
                <a:spcPts val="800"/>
              </a:spcAft>
              <a:buNone/>
            </a:pPr>
            <a:endParaRPr lang="en-US" sz="12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s-ES" sz="1200">
                <a:effectLst/>
                <a:latin typeface="Aptos" panose="020B0004020202020204" pitchFamily="34" charset="0"/>
                <a:ea typeface="Aptos" panose="020B0004020202020204" pitchFamily="34" charset="0"/>
                <a:cs typeface="Arial" panose="020B0604020202020204" pitchFamily="34" charset="0"/>
              </a:rPr>
              <a:t>Trabajó diligentemente para planificar un conjunto sólido de satélites y cohetes que gestionaría la NASA, incluidos observatorios espaciales que podrían obtener un mejor punto de vista para observar el universo por encima de la atmósfera que nubla nuestra visión desde la Tierra. </a:t>
            </a:r>
          </a:p>
          <a:p>
            <a:pPr marL="0" marR="0">
              <a:lnSpc>
                <a:spcPct val="115000"/>
              </a:lnSpc>
              <a:spcAft>
                <a:spcPts val="800"/>
              </a:spcAft>
              <a:buNone/>
            </a:pPr>
            <a:endParaRPr lang="en-US" sz="12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s-ES" sz="1200">
                <a:effectLst/>
                <a:latin typeface="Aptos" panose="020B0004020202020204" pitchFamily="34" charset="0"/>
                <a:ea typeface="Aptos" panose="020B0004020202020204" pitchFamily="34" charset="0"/>
                <a:cs typeface="Arial" panose="020B0604020202020204" pitchFamily="34" charset="0"/>
              </a:rPr>
              <a:t>La Dra. Roman fue quien impulsó el proceso de aprobación política del telescopio espacial Hubble en el Congreso. Sin la Dra. Roman, es muy posible que no existiera el telescopio espacial Hubble.</a:t>
            </a:r>
          </a:p>
          <a:p>
            <a:pPr marL="0" marR="0">
              <a:lnSpc>
                <a:spcPct val="115000"/>
              </a:lnSpc>
              <a:spcAft>
                <a:spcPts val="800"/>
              </a:spcAft>
              <a:buNone/>
            </a:pPr>
            <a:endParaRPr lang="en-US" sz="12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s-ES" sz="1200">
                <a:effectLst/>
                <a:latin typeface="Aptos" panose="020B0004020202020204" pitchFamily="34" charset="0"/>
                <a:ea typeface="Aptos" panose="020B0004020202020204" pitchFamily="34" charset="0"/>
                <a:cs typeface="Arial" panose="020B0604020202020204" pitchFamily="34" charset="0"/>
              </a:rPr>
              <a:t>La Dra. Nancy Grace Roman impulsó el conocimiento de la astronomía espacial y la astrofísica en general, y el telescopio que lleva su nombre continuará ese legado abordando cuestiones fundamentales para el futuro de este campo.</a:t>
            </a:r>
          </a:p>
          <a:p>
            <a:pPr marL="0" marR="0">
              <a:lnSpc>
                <a:spcPct val="115000"/>
              </a:lnSpc>
              <a:spcAft>
                <a:spcPts val="800"/>
              </a:spcAft>
              <a:buNone/>
            </a:pPr>
            <a:endParaRPr lang="es-ES" sz="12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Crédito de la imagen: NASA</a:t>
            </a:r>
          </a:p>
          <a:p>
            <a:pPr marL="342900" marR="0" lvl="0" indent="-342900">
              <a:lnSpc>
                <a:spcPct val="115000"/>
              </a:lnSpc>
              <a:spcAft>
                <a:spcPts val="800"/>
              </a:spcAft>
              <a:buFont typeface="Wingdings" pitchFamily="2" charset="2"/>
              <a:buChar char=""/>
            </a:pPr>
            <a:endParaRPr lang="es-ES" sz="1200" b="1">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b="1">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b="1">
                <a:effectLst/>
                <a:latin typeface="Aptos" panose="020B0004020202020204" pitchFamily="34" charset="0"/>
                <a:ea typeface="Aptos" panose="020B0004020202020204" pitchFamily="34" charset="0"/>
                <a:cs typeface="Arial" panose="020B0604020202020204" pitchFamily="34" charset="0"/>
              </a:rPr>
              <a:t>Recursos de apoyo:</a:t>
            </a:r>
            <a:endParaRPr lang="en-US" sz="1200" b="1">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[Página web] Dra. Nancy Grace Roman (1925-2018):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3"/>
              </a:rPr>
              <a:t>https://solarsystem.nasa.gov/people/225/nancy-roman-1925-2018</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[Comunicado de prensa] Telescopio de la NASA nombrado en honor a Nancy Grace Roman, la "madre de Hubble":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4"/>
              </a:rPr>
              <a:t>https://www.nasa.gov/news-release/nasa-telescope-named-for-mother-of-hubble-nancy-grace-roman</a:t>
            </a:r>
            <a:r>
              <a:rPr lang="en-US" sz="1200" kern="0">
                <a:effectLst/>
                <a:latin typeface="Aptos" panose="020B0004020202020204" pitchFamily="34" charset="0"/>
                <a:ea typeface="Aptos" panose="020B0004020202020204" pitchFamily="34" charset="0"/>
                <a:cs typeface="Arial" panose="020B0604020202020204" pitchFamily="34" charset="0"/>
              </a:rPr>
              <a:t> </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[Vídeo] La primera astrónoma jefe de la NASA, la madre de Hubble: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5"/>
              </a:rPr>
              <a:t>https://www.youtube.com/watch?v=m5fC3FIUngk</a:t>
            </a:r>
            <a:r>
              <a:rPr lang="en-US" sz="1200" kern="0">
                <a:effectLst/>
                <a:latin typeface="Aptos" panose="020B0004020202020204" pitchFamily="34" charset="0"/>
                <a:ea typeface="Aptos" panose="020B0004020202020204" pitchFamily="34" charset="0"/>
                <a:cs typeface="Arial" panose="020B0604020202020204" pitchFamily="34" charset="0"/>
              </a:rPr>
              <a:t> </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[Vídeo] Nancy Grace Roman, la madre de Hubble - Recursos para los medios: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6"/>
              </a:rPr>
              <a:t>https://svs.gsfc.nasa.gov/12634</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Aptos" panose="020B0004020202020204" pitchFamily="34" charset="0"/>
                <a:ea typeface="Aptos" panose="020B0004020202020204" pitchFamily="34" charset="0"/>
                <a:cs typeface="Arial" panose="020B0604020202020204" pitchFamily="34" charset="0"/>
              </a:rPr>
              <a:t>[Artículo] Nancy Grace Roman y el amanecer de la astronomía espacial: </a:t>
            </a:r>
            <a:r>
              <a:rPr lang="es-ES" sz="1200" u="sng" kern="0">
                <a:solidFill>
                  <a:srgbClr val="467886"/>
                </a:solidFill>
                <a:effectLst/>
                <a:latin typeface="Aptos" panose="020B0004020202020204" pitchFamily="34" charset="0"/>
                <a:ea typeface="Aptos" panose="020B0004020202020204" pitchFamily="34" charset="0"/>
                <a:cs typeface="Arial" panose="020B0604020202020204" pitchFamily="34" charset="0"/>
                <a:hlinkClick r:id="rId7"/>
              </a:rPr>
              <a:t>https://www.annualreviews.org/doi/abs/10.1146/annurev-astro-091918-104446</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_tradnl" sz="1200" kern="100">
                <a:effectLst/>
                <a:latin typeface="Aptos" panose="020B0004020202020204" pitchFamily="34" charset="0"/>
                <a:ea typeface="Aptos" panose="020B0004020202020204" pitchFamily="34" charset="0"/>
                <a:cs typeface="Arial" panose="020B0604020202020204" pitchFamily="34" charset="0"/>
              </a:rPr>
              <a:t>[Video] Conoce a la Dra. Nancy Grace Roman, la primera jefa de astronomía de la NASA: </a:t>
            </a:r>
            <a:r>
              <a:rPr lang="en-US" sz="1200" u="sng" kern="100">
                <a:solidFill>
                  <a:srgbClr val="467886"/>
                </a:solidFill>
                <a:effectLst/>
                <a:latin typeface="Aptos" panose="020B0004020202020204" pitchFamily="34" charset="0"/>
                <a:ea typeface="Aptos" panose="020B0004020202020204" pitchFamily="34" charset="0"/>
                <a:cs typeface="Arial" panose="020B0604020202020204" pitchFamily="34" charset="0"/>
                <a:hlinkClick r:id="rId8"/>
              </a:rPr>
              <a:t>https://www.youtube.com/watch?v=3yK_EVdO1r4</a:t>
            </a: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[Artículo] Nancy Grace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y el amanecer de la astronomía espacial: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7"/>
              </a:rPr>
              <a:t>https://www.annualreviews.org/doi/abs/10.1146/annurev-astro-091918-104446</a:t>
            </a: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8193A8A-DAE6-8C91-8612-3B606C10795B}"/>
              </a:ext>
            </a:extLst>
          </p:cNvPr>
          <p:cNvSpPr>
            <a:spLocks noGrp="1"/>
          </p:cNvSpPr>
          <p:nvPr>
            <p:ph type="sldNum" sz="quarter" idx="5"/>
          </p:nvPr>
        </p:nvSpPr>
        <p:spPr/>
        <p:txBody>
          <a:bodyPr/>
          <a:lstStyle/>
          <a:p>
            <a:fld id="{3FD82A15-5316-CA4D-88E5-5ADED07BD175}" type="slidenum">
              <a:rPr lang="en-US" altLang="en-US" smtClean="0"/>
              <a:pPr/>
              <a:t>31</a:t>
            </a:fld>
            <a:endParaRPr lang="en-US" altLang="en-US"/>
          </a:p>
        </p:txBody>
      </p:sp>
    </p:spTree>
    <p:extLst>
      <p:ext uri="{BB962C8B-B14F-4D97-AF65-F5344CB8AC3E}">
        <p14:creationId xmlns:p14="http://schemas.microsoft.com/office/powerpoint/2010/main" val="3093851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E44B8-FC59-CDED-6862-781AE31E03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E4379E-906E-9A18-D1AC-A75E5757AA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DD1F2B-AD52-45F3-9AD5-89BD714ADF25}"/>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¿Qué es un telescopio de mapeo del cielo? ¿En qué se diferencia de Hubble y Webb?</a:t>
            </a: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Aft>
                <a:spcPts val="800"/>
              </a:spcAft>
              <a:buNone/>
            </a:pPr>
            <a:r>
              <a:rPr lang="es-ES" sz="1200">
                <a:effectLst/>
                <a:latin typeface="Helvetica" pitchFamily="2" charset="0"/>
                <a:ea typeface="Aptos" panose="020B0004020202020204" pitchFamily="34" charset="0"/>
                <a:cs typeface="Arial" panose="020B0604020202020204" pitchFamily="34" charset="0"/>
              </a:rPr>
              <a:t>Un telescopio de mapeo del cielo está diseñado para observar grandes extensiones del cielo en lugar de centrarse en objetivos específicos. Los astrónomos pueden crear mapas del cielo y detectar cambios con mayor rapidez basándose en los datos recopilados en las misiones de observación. El telescopio espacial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de la NASA es una misión de observación. </a:t>
            </a:r>
          </a:p>
          <a:p>
            <a:pPr marL="0" marR="0">
              <a:lnSpc>
                <a:spcPct val="115000"/>
              </a:lnSpc>
              <a:spcAft>
                <a:spcPts val="800"/>
              </a:spcAft>
              <a:buNone/>
            </a:pPr>
            <a:endParaRPr lang="es-ES" sz="12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endParaRPr lang="es-ES" sz="12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r>
              <a:rPr lang="es-ES" sz="1600" b="1">
                <a:effectLst/>
                <a:latin typeface="Helvetica" pitchFamily="2" charset="0"/>
                <a:ea typeface="Aptos" panose="020B0004020202020204" pitchFamily="34" charset="0"/>
                <a:cs typeface="Arial" panose="020B0604020202020204" pitchFamily="34" charset="0"/>
              </a:rPr>
              <a:t>¿En qué se diferencia de Hubble y Webb?</a:t>
            </a:r>
          </a:p>
          <a:p>
            <a:pPr marL="0" marR="0">
              <a:lnSpc>
                <a:spcPct val="115000"/>
              </a:lnSpc>
              <a:spcAft>
                <a:spcPts val="800"/>
              </a:spcAft>
              <a:buNone/>
            </a:pPr>
            <a:endParaRPr lang="en-US" sz="1600" b="1">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r>
              <a:rPr lang="es-ES" sz="1200">
                <a:effectLst/>
                <a:latin typeface="Helvetica" pitchFamily="2" charset="0"/>
                <a:ea typeface="Aptos" panose="020B0004020202020204" pitchFamily="34" charset="0"/>
                <a:cs typeface="Arial" panose="020B0604020202020204" pitchFamily="34" charset="0"/>
              </a:rPr>
              <a:t>Los telescopios Hubble y Webb observan objetos y regiones específicos. Con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los científicos podrán recopilar suficientes datos para tener una visión general. Esta información permitirá a los investigadores identificar patrones y realizar censos de objetos astronómicos que Hubble, Webb y otros observatorios podrán seguir para obtener información adicional. Las observaciones de un mismo objeto o región realizadas por diferentes observatorios nos brindan una imagen más completa del cosmos, lo que nos permite avanzar en nuestra comprensión del universo.</a:t>
            </a:r>
          </a:p>
          <a:p>
            <a:pPr marL="0" marR="0">
              <a:lnSpc>
                <a:spcPct val="115000"/>
              </a:lnSpc>
              <a:spcAft>
                <a:spcPts val="800"/>
              </a:spcAft>
              <a:buNone/>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a:t>
            </a:r>
            <a:r>
              <a:rPr lang="es-ES" sz="1200" err="1">
                <a:effectLst/>
                <a:latin typeface="Helvetica" pitchFamily="2" charset="0"/>
                <a:ea typeface="Aptos" panose="020B0004020202020204" pitchFamily="34" charset="0"/>
                <a:cs typeface="Arial" panose="020B0604020202020204" pitchFamily="34" charset="0"/>
              </a:rPr>
              <a:t>STScI</a:t>
            </a: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y Webb: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https://science.nasa.gov/roman-and-webb</a:t>
            </a:r>
            <a:r>
              <a:rPr lang="en-US" sz="1200" kern="0">
                <a:effectLst/>
                <a:latin typeface="Helvetica" pitchFamily="2" charset="0"/>
                <a:ea typeface="Aptos" panose="020B0004020202020204" pitchFamily="34" charset="0"/>
                <a:cs typeface="Arial" panose="020B0604020202020204" pitchFamily="34" charset="0"/>
              </a:rPr>
              <a:t> </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y Hubble: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https://science.nasa.gov/roman-and-hubble</a:t>
            </a:r>
            <a:r>
              <a:rPr lang="en-US" sz="1200" kern="0">
                <a:effectLst/>
                <a:latin typeface="Helvetica" pitchFamily="2" charset="0"/>
                <a:ea typeface="Aptos" panose="020B0004020202020204" pitchFamily="34" charset="0"/>
                <a:cs typeface="Arial" panose="020B0604020202020204" pitchFamily="34" charset="0"/>
              </a:rPr>
              <a:t> </a:t>
            </a:r>
            <a:endParaRPr lang="en-US" sz="1200" kern="100">
              <a:effectLst/>
              <a:latin typeface="Helvetica" pitchFamily="2" charset="0"/>
              <a:ea typeface="Aptos" panose="020B0004020202020204" pitchFamily="34" charset="0"/>
              <a:cs typeface="Arial" panose="020B0604020202020204" pitchFamily="34" charset="0"/>
            </a:endParaRPr>
          </a:p>
          <a:p>
            <a:endParaRPr lang="en-US" sz="2800">
              <a:latin typeface="Helvetica" pitchFamily="2" charset="0"/>
            </a:endParaRPr>
          </a:p>
        </p:txBody>
      </p:sp>
      <p:sp>
        <p:nvSpPr>
          <p:cNvPr id="4" name="Slide Number Placeholder 3">
            <a:extLst>
              <a:ext uri="{FF2B5EF4-FFF2-40B4-BE49-F238E27FC236}">
                <a16:creationId xmlns:a16="http://schemas.microsoft.com/office/drawing/2014/main" id="{0F37C8E6-41C6-7976-0B0B-ED99630FA92B}"/>
              </a:ext>
            </a:extLst>
          </p:cNvPr>
          <p:cNvSpPr>
            <a:spLocks noGrp="1"/>
          </p:cNvSpPr>
          <p:nvPr>
            <p:ph type="sldNum" sz="quarter" idx="5"/>
          </p:nvPr>
        </p:nvSpPr>
        <p:spPr/>
        <p:txBody>
          <a:bodyPr/>
          <a:lstStyle/>
          <a:p>
            <a:fld id="{3FD82A15-5316-CA4D-88E5-5ADED07BD175}" type="slidenum">
              <a:rPr lang="en-US" altLang="en-US" smtClean="0"/>
              <a:pPr/>
              <a:t>32</a:t>
            </a:fld>
            <a:endParaRPr lang="en-US" altLang="en-US"/>
          </a:p>
        </p:txBody>
      </p:sp>
    </p:spTree>
    <p:extLst>
      <p:ext uri="{BB962C8B-B14F-4D97-AF65-F5344CB8AC3E}">
        <p14:creationId xmlns:p14="http://schemas.microsoft.com/office/powerpoint/2010/main" val="17240258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C8D70-C704-8AD8-70D3-039DD4E262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4DD735-73B0-BEC3-80F6-6E09C695E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1F3F6E-764D-B0A5-94B5-354AC077A4F7}"/>
              </a:ext>
            </a:extLst>
          </p:cNvPr>
          <p:cNvSpPr>
            <a:spLocks noGrp="1"/>
          </p:cNvSpPr>
          <p:nvPr>
            <p:ph type="body" idx="1"/>
          </p:nvPr>
        </p:nvSpPr>
        <p:spPr/>
        <p:txBody>
          <a:bodyPr/>
          <a:lstStyle/>
          <a:p>
            <a:pPr marL="0" marR="0">
              <a:lnSpc>
                <a:spcPct val="115000"/>
              </a:lnSpc>
              <a:spcBef>
                <a:spcPts val="1800"/>
              </a:spcBef>
              <a:spcAft>
                <a:spcPts val="400"/>
              </a:spcAft>
              <a:buNone/>
            </a:pP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¿Dónde estará ubicado </a:t>
            </a:r>
            <a:r>
              <a:rPr lang="es-ES" sz="1600" b="1" err="1">
                <a:solidFill>
                  <a:srgbClr val="0F4761"/>
                </a:solidFill>
                <a:effectLst/>
                <a:latin typeface="Helvetica" pitchFamily="2" charset="0"/>
                <a:ea typeface="DengXian Light" panose="02010600030101010101" pitchFamily="2" charset="-122"/>
                <a:cs typeface="Times New Roman" panose="02020603050405020304" pitchFamily="18" charset="0"/>
              </a:rPr>
              <a:t>Roman</a:t>
            </a:r>
            <a:r>
              <a:rPr lang="es-ES" sz="1600" b="1">
                <a:solidFill>
                  <a:srgbClr val="0F4761"/>
                </a:solidFill>
                <a:effectLst/>
                <a:latin typeface="Helvetica" pitchFamily="2" charset="0"/>
                <a:ea typeface="DengXian Light" panose="02010600030101010101" pitchFamily="2" charset="-122"/>
                <a:cs typeface="Times New Roman" panose="02020603050405020304" pitchFamily="18" charset="0"/>
              </a:rPr>
              <a:t>?</a:t>
            </a:r>
          </a:p>
          <a:p>
            <a:pPr marL="0" marR="0">
              <a:lnSpc>
                <a:spcPct val="115000"/>
              </a:lnSpc>
              <a:spcBef>
                <a:spcPts val="1800"/>
              </a:spcBef>
              <a:spcAft>
                <a:spcPts val="400"/>
              </a:spcAft>
              <a:buNone/>
            </a:pPr>
            <a:endParaRPr lang="en-US" sz="1600" b="1">
              <a:solidFill>
                <a:srgbClr val="0F4761"/>
              </a:solidFill>
              <a:effectLst/>
              <a:latin typeface="Helvetica" pitchFamily="2" charset="0"/>
              <a:ea typeface="DengXian Light" panose="02010600030101010101" pitchFamily="2" charset="-122"/>
              <a:cs typeface="Times New Roman" panose="02020603050405020304" pitchFamily="18" charset="0"/>
            </a:endParaRPr>
          </a:p>
          <a:p>
            <a:pPr marL="0" marR="0">
              <a:lnSpc>
                <a:spcPct val="115000"/>
              </a:lnSpc>
              <a:spcAft>
                <a:spcPts val="800"/>
              </a:spcAft>
              <a:buNone/>
            </a:pP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estará ubicado aproximadamente a 930,000 millas (1.5 millones de kilómetros) de la Tierra. El telescopio orbitará alrededor del segundo punto de Lagrange Sol-Tierra (L2), un lugar en el espacio donde las fuerzas gravitatorias están equilibradas de tal manera que los objetos pueden permanecer en una posición fija sin mucha ayuda manual.</a:t>
            </a:r>
          </a:p>
          <a:p>
            <a:pPr marL="0" marR="0">
              <a:lnSpc>
                <a:spcPct val="115000"/>
              </a:lnSpc>
              <a:spcAft>
                <a:spcPts val="800"/>
              </a:spcAft>
              <a:buNone/>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NASA</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¿Qué son los puntos de Lagrange?: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https://solarsystem.nasa.gov/faq/88/what-are-lagrange-points</a:t>
            </a: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447B5C2-EB90-D7A0-F216-E44EABB7FB89}"/>
              </a:ext>
            </a:extLst>
          </p:cNvPr>
          <p:cNvSpPr>
            <a:spLocks noGrp="1"/>
          </p:cNvSpPr>
          <p:nvPr>
            <p:ph type="sldNum" sz="quarter" idx="5"/>
          </p:nvPr>
        </p:nvSpPr>
        <p:spPr/>
        <p:txBody>
          <a:bodyPr/>
          <a:lstStyle/>
          <a:p>
            <a:fld id="{3FD82A15-5316-CA4D-88E5-5ADED07BD175}" type="slidenum">
              <a:rPr lang="en-US" altLang="en-US" smtClean="0"/>
              <a:pPr/>
              <a:t>33</a:t>
            </a:fld>
            <a:endParaRPr lang="en-US" altLang="en-US"/>
          </a:p>
        </p:txBody>
      </p:sp>
    </p:spTree>
    <p:extLst>
      <p:ext uri="{BB962C8B-B14F-4D97-AF65-F5344CB8AC3E}">
        <p14:creationId xmlns:p14="http://schemas.microsoft.com/office/powerpoint/2010/main" val="39729105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E3433-4BAF-8485-28D0-0645C0F15A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C2CE7C-7712-6BBD-AA02-722922BCF7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895FDB-6CC8-9A3C-E0DD-F6CA695A64C0}"/>
              </a:ext>
            </a:extLst>
          </p:cNvPr>
          <p:cNvSpPr>
            <a:spLocks noGrp="1"/>
          </p:cNvSpPr>
          <p:nvPr>
            <p:ph type="body" idx="1"/>
          </p:nvPr>
        </p:nvSpPr>
        <p:spPr/>
        <p:txBody>
          <a:bodyPr/>
          <a:lstStyle/>
          <a:p>
            <a:pPr marL="0" marR="0">
              <a:lnSpc>
                <a:spcPct val="115000"/>
              </a:lnSpc>
              <a:spcAft>
                <a:spcPts val="800"/>
              </a:spcAft>
              <a:buNone/>
            </a:pPr>
            <a:r>
              <a:rPr lang="es-ES" sz="1600" b="1">
                <a:effectLst/>
                <a:latin typeface="Helvetica" pitchFamily="2" charset="0"/>
                <a:ea typeface="Aptos" panose="020B0004020202020204" pitchFamily="34" charset="0"/>
                <a:cs typeface="Arial" panose="020B0604020202020204" pitchFamily="34" charset="0"/>
              </a:rPr>
              <a:t>¿Qué es la energía oscura?</a:t>
            </a:r>
            <a:endParaRPr lang="en-US" sz="1600" b="1">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r>
              <a:rPr lang="es-ES" sz="1200">
                <a:effectLst/>
                <a:latin typeface="Helvetica" pitchFamily="2" charset="0"/>
                <a:ea typeface="Aptos" panose="020B0004020202020204" pitchFamily="34" charset="0"/>
                <a:cs typeface="Arial" panose="020B0604020202020204" pitchFamily="34" charset="0"/>
              </a:rPr>
              <a:t>La energía oscura es la fuerza misteriosa que está acelerando la expansión del universo. Los astrónomos no saben mucho sobre la naturaleza de esta fuerza.</a:t>
            </a:r>
          </a:p>
          <a:p>
            <a:pPr marL="0" marR="0">
              <a:lnSpc>
                <a:spcPct val="115000"/>
              </a:lnSpc>
              <a:spcAft>
                <a:spcPts val="800"/>
              </a:spcAft>
              <a:buNone/>
            </a:pPr>
            <a:endParaRPr lang="es-ES" sz="12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r>
              <a:rPr lang="es-ES" sz="1600" b="1">
                <a:effectLst/>
                <a:latin typeface="Helvetica" pitchFamily="2" charset="0"/>
                <a:ea typeface="Aptos" panose="020B0004020202020204" pitchFamily="34" charset="0"/>
                <a:cs typeface="Arial" panose="020B0604020202020204" pitchFamily="34" charset="0"/>
              </a:rPr>
              <a:t>¿Cómo sabemos que existe?</a:t>
            </a:r>
            <a:endParaRPr lang="en-US" sz="1600" b="1">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r>
              <a:rPr lang="es-ES" sz="1200">
                <a:effectLst/>
                <a:latin typeface="Helvetica" pitchFamily="2" charset="0"/>
                <a:ea typeface="Aptos" panose="020B0004020202020204" pitchFamily="34" charset="0"/>
                <a:cs typeface="Arial" panose="020B0604020202020204" pitchFamily="34" charset="0"/>
              </a:rPr>
              <a:t>Basándose en las observaciones galácticas realizadas por su colega, el astrónomo Milton Humason, el astrónomo estadounidense Edwin Hubble confirmó en 1929 que el universo se estaba expandiendo. </a:t>
            </a:r>
            <a:endParaRPr lang="en-US" sz="12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r>
              <a:rPr lang="es-ES" sz="1200">
                <a:effectLst/>
                <a:latin typeface="Helvetica" pitchFamily="2" charset="0"/>
                <a:ea typeface="Aptos" panose="020B0004020202020204" pitchFamily="34" charset="0"/>
                <a:cs typeface="Arial" panose="020B0604020202020204" pitchFamily="34" charset="0"/>
              </a:rPr>
              <a:t>Y si bien los científicos habían teorizado previamente que la expansión del universo se ralentizaría gradualmente con el tiempo, en 1998, dos equipos diferentes de científicos observaron supernovas lejanas de tipo </a:t>
            </a:r>
            <a:r>
              <a:rPr lang="es-ES" sz="1200" err="1">
                <a:effectLst/>
                <a:latin typeface="Helvetica" pitchFamily="2" charset="0"/>
                <a:ea typeface="Aptos" panose="020B0004020202020204" pitchFamily="34" charset="0"/>
                <a:cs typeface="Arial" panose="020B0604020202020204" pitchFamily="34" charset="0"/>
              </a:rPr>
              <a:t>Ia</a:t>
            </a:r>
            <a:r>
              <a:rPr lang="es-ES" sz="1200">
                <a:effectLst/>
                <a:latin typeface="Helvetica" pitchFamily="2" charset="0"/>
                <a:ea typeface="Aptos" panose="020B0004020202020204" pitchFamily="34" charset="0"/>
                <a:cs typeface="Arial" panose="020B0604020202020204" pitchFamily="34" charset="0"/>
              </a:rPr>
              <a:t> y descubrieron que eran más tenues de lo esperado, lo que significa que se alejaban de nosotros más rápido de lo previsto. </a:t>
            </a:r>
          </a:p>
          <a:p>
            <a:pPr marL="0" marR="0">
              <a:lnSpc>
                <a:spcPct val="115000"/>
              </a:lnSpc>
              <a:spcAft>
                <a:spcPts val="800"/>
              </a:spcAft>
              <a:buNone/>
            </a:pPr>
            <a:endParaRPr lang="es-ES" sz="12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6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r>
              <a:rPr lang="es-ES" sz="1600" b="1">
                <a:effectLst/>
                <a:latin typeface="Helvetica" pitchFamily="2" charset="0"/>
                <a:ea typeface="Aptos" panose="020B0004020202020204" pitchFamily="34" charset="0"/>
                <a:cs typeface="Arial" panose="020B0604020202020204" pitchFamily="34" charset="0"/>
              </a:rPr>
              <a:t>¿Qué porcentaje del universo está compuesto de energía oscura?</a:t>
            </a:r>
            <a:endParaRPr lang="en-US" sz="1600" b="1">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r>
              <a:rPr lang="es-ES" sz="1200">
                <a:effectLst/>
                <a:latin typeface="Helvetica" pitchFamily="2" charset="0"/>
                <a:ea typeface="Aptos" panose="020B0004020202020204" pitchFamily="34" charset="0"/>
                <a:cs typeface="Arial" panose="020B0604020202020204" pitchFamily="34" charset="0"/>
              </a:rPr>
              <a:t>Los astrónomos estiman que aproximadamente el 68 % del universo está compuesto de energía oscura.</a:t>
            </a:r>
          </a:p>
          <a:p>
            <a:pPr marL="0" marR="0">
              <a:lnSpc>
                <a:spcPct val="115000"/>
              </a:lnSpc>
              <a:spcAft>
                <a:spcPts val="800"/>
              </a:spcAft>
              <a:buNone/>
            </a:pPr>
            <a:endParaRPr lang="es-ES" sz="12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r>
              <a:rPr lang="es-ES" sz="1600" b="1">
                <a:effectLst/>
                <a:latin typeface="Helvetica" pitchFamily="2" charset="0"/>
                <a:ea typeface="Aptos" panose="020B0004020202020204" pitchFamily="34" charset="0"/>
                <a:cs typeface="Arial" panose="020B0604020202020204" pitchFamily="34" charset="0"/>
              </a:rPr>
              <a:t>¿Qué es la materia oscura?</a:t>
            </a:r>
            <a:endParaRPr lang="en-US" sz="1600" b="1">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r>
              <a:rPr lang="es-ES" sz="1200">
                <a:effectLst/>
                <a:latin typeface="Helvetica" pitchFamily="2" charset="0"/>
                <a:ea typeface="Aptos" panose="020B0004020202020204" pitchFamily="34" charset="0"/>
                <a:cs typeface="Arial" panose="020B0604020202020204" pitchFamily="34" charset="0"/>
              </a:rPr>
              <a:t>La materia oscura es el pegamento invisible que mantiene unido al universo. </a:t>
            </a:r>
          </a:p>
          <a:p>
            <a:pPr marL="0" marR="0">
              <a:lnSpc>
                <a:spcPct val="115000"/>
              </a:lnSpc>
              <a:spcAft>
                <a:spcPts val="800"/>
              </a:spcAft>
              <a:buNone/>
            </a:pPr>
            <a:endParaRPr lang="es-ES" sz="12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r>
              <a:rPr lang="es-ES" sz="1600" b="1">
                <a:effectLst/>
                <a:latin typeface="Helvetica" pitchFamily="2" charset="0"/>
                <a:ea typeface="Aptos" panose="020B0004020202020204" pitchFamily="34" charset="0"/>
                <a:cs typeface="Arial" panose="020B0604020202020204" pitchFamily="34" charset="0"/>
              </a:rPr>
              <a:t>¿Cómo sabemos que existe?</a:t>
            </a:r>
            <a:endParaRPr lang="en-US" sz="1600" b="1">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r>
              <a:rPr lang="es-ES" sz="1200">
                <a:effectLst/>
                <a:latin typeface="Helvetica" pitchFamily="2" charset="0"/>
                <a:ea typeface="Aptos" panose="020B0004020202020204" pitchFamily="34" charset="0"/>
                <a:cs typeface="Arial" panose="020B0604020202020204" pitchFamily="34" charset="0"/>
              </a:rPr>
              <a:t>El concepto de materia oscura se propuso por primera vez en la década de 1930. En 1933, el astrónomo de origen suizo Fritz Zwicky informó de que las galaxias del cúmulo de Coma se movían demasiado rápido para las fuerzas gravitacionales causadas por la materia ordinaria. En la década de 1970, la astrónoma estadounidense Vera </a:t>
            </a:r>
            <a:r>
              <a:rPr lang="es-ES" sz="1200" err="1">
                <a:effectLst/>
                <a:latin typeface="Helvetica" pitchFamily="2" charset="0"/>
                <a:ea typeface="Aptos" panose="020B0004020202020204" pitchFamily="34" charset="0"/>
                <a:cs typeface="Arial" panose="020B0604020202020204" pitchFamily="34" charset="0"/>
              </a:rPr>
              <a:t>Rubin</a:t>
            </a:r>
            <a:r>
              <a:rPr lang="es-ES" sz="1200">
                <a:effectLst/>
                <a:latin typeface="Helvetica" pitchFamily="2" charset="0"/>
                <a:ea typeface="Aptos" panose="020B0004020202020204" pitchFamily="34" charset="0"/>
                <a:cs typeface="Arial" panose="020B0604020202020204" pitchFamily="34" charset="0"/>
              </a:rPr>
              <a:t> observó este extraño comportamiento al observar las estrellas ubicadas en los bordes exteriores de las galaxias espirales. Para explicar por qué estas estrellas se movían tan rápido mientras seguían formando parte de sus respectivas galaxias, </a:t>
            </a:r>
            <a:r>
              <a:rPr lang="es-ES" sz="1200" err="1">
                <a:effectLst/>
                <a:latin typeface="Helvetica" pitchFamily="2" charset="0"/>
                <a:ea typeface="Aptos" panose="020B0004020202020204" pitchFamily="34" charset="0"/>
                <a:cs typeface="Arial" panose="020B0604020202020204" pitchFamily="34" charset="0"/>
              </a:rPr>
              <a:t>Rubin</a:t>
            </a:r>
            <a:r>
              <a:rPr lang="es-ES" sz="1200">
                <a:effectLst/>
                <a:latin typeface="Helvetica" pitchFamily="2" charset="0"/>
                <a:ea typeface="Aptos" panose="020B0004020202020204" pitchFamily="34" charset="0"/>
                <a:cs typeface="Arial" panose="020B0604020202020204" pitchFamily="34" charset="0"/>
              </a:rPr>
              <a:t> concluyó que debía haber una gran cantidad de materia que las mantenía en su lugar. </a:t>
            </a:r>
          </a:p>
          <a:p>
            <a:pPr marL="0" marR="0">
              <a:lnSpc>
                <a:spcPct val="115000"/>
              </a:lnSpc>
              <a:spcAft>
                <a:spcPts val="800"/>
              </a:spcAft>
              <a:buNone/>
            </a:pPr>
            <a:endParaRPr lang="es-ES" sz="12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r>
              <a:rPr lang="es-ES" sz="1600" b="1">
                <a:effectLst/>
                <a:latin typeface="Helvetica" pitchFamily="2" charset="0"/>
                <a:ea typeface="Aptos" panose="020B0004020202020204" pitchFamily="34" charset="0"/>
                <a:cs typeface="Arial" panose="020B0604020202020204" pitchFamily="34" charset="0"/>
              </a:rPr>
              <a:t>¿Qué porcentaje del universo está compuesto de materia oscura?</a:t>
            </a:r>
            <a:endParaRPr lang="en-US" sz="1600" b="1">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r>
              <a:rPr lang="es-ES" sz="1200">
                <a:effectLst/>
                <a:latin typeface="Helvetica" pitchFamily="2" charset="0"/>
                <a:ea typeface="Aptos" panose="020B0004020202020204" pitchFamily="34" charset="0"/>
                <a:cs typeface="Arial" panose="020B0604020202020204" pitchFamily="34" charset="0"/>
              </a:rPr>
              <a:t>Aunque no se sabe mucho sobre la materia oscura, los científicos sí saben que aproximadamente el 27 % del universo está compuesto por este material, y han podido recopilar aún más pruebas de su existencia. Aunque no podemos ver la materia oscura, podemos observar sus efectos gravitacionales, como cuando la luz emitida por objetos masivos y lejanos se desvía.</a:t>
            </a:r>
          </a:p>
          <a:p>
            <a:pPr marL="0" marR="0">
              <a:lnSpc>
                <a:spcPct val="115000"/>
              </a:lnSpc>
              <a:spcAft>
                <a:spcPts val="800"/>
              </a:spcAft>
              <a:buNone/>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J. Kang (</a:t>
            </a:r>
            <a:r>
              <a:rPr lang="es-ES" sz="1200" err="1">
                <a:effectLst/>
                <a:latin typeface="Helvetica" pitchFamily="2" charset="0"/>
                <a:ea typeface="Aptos" panose="020B0004020202020204" pitchFamily="34" charset="0"/>
                <a:cs typeface="Arial" panose="020B0604020202020204" pitchFamily="34" charset="0"/>
              </a:rPr>
              <a:t>STScI</a:t>
            </a:r>
            <a:r>
              <a:rPr lang="es-ES" sz="1200">
                <a:effectLst/>
                <a:latin typeface="Helvetica" pitchFamily="2" charset="0"/>
                <a:ea typeface="Aptos" panose="020B0004020202020204" pitchFamily="34" charset="0"/>
                <a:cs typeface="Arial" panose="020B0604020202020204" pitchFamily="34" charset="0"/>
              </a:rPr>
              <a:t>)</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Energía oscura con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https://science.nasa.gov/mission/roman-space-telescope/dark-energy</a:t>
            </a:r>
            <a:r>
              <a:rPr lang="en-US" sz="1200" kern="0">
                <a:effectLst/>
                <a:latin typeface="Helvetica" pitchFamily="2" charset="0"/>
                <a:ea typeface="Aptos" panose="020B0004020202020204" pitchFamily="34" charset="0"/>
                <a:cs typeface="Arial" panose="020B0604020202020204" pitchFamily="34" charset="0"/>
              </a:rPr>
              <a:t> </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Materia oscura con </a:t>
            </a:r>
            <a:r>
              <a:rPr lang="es-ES" sz="1200" kern="0" err="1">
                <a:effectLst/>
                <a:latin typeface="Helvetica" pitchFamily="2" charset="0"/>
                <a:ea typeface="Aptos" panose="020B0004020202020204" pitchFamily="34" charset="0"/>
                <a:cs typeface="Arial" panose="020B0604020202020204" pitchFamily="34" charset="0"/>
              </a:rPr>
              <a:t>Roman</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4"/>
              </a:rPr>
              <a:t>https://science.nasa.gov/mission/roman-space-telescope/dark-matter</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Energía oscura: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5"/>
              </a:rPr>
              <a:t>https://science.nasa.gov/dark-energy</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Materia oscura: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6"/>
              </a:rPr>
              <a:t>https://science.nasa.gov/dark-matter</a:t>
            </a:r>
            <a:r>
              <a:rPr lang="en-US" sz="1200" kern="0">
                <a:effectLst/>
                <a:latin typeface="Helvetica" pitchFamily="2" charset="0"/>
                <a:ea typeface="Aptos" panose="020B0004020202020204" pitchFamily="34" charset="0"/>
                <a:cs typeface="Arial" panose="020B0604020202020204" pitchFamily="34" charset="0"/>
              </a:rPr>
              <a:t> </a:t>
            </a:r>
            <a:endParaRPr lang="en-US" sz="1200" kern="1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Descubriendo el universo desbocado: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7"/>
              </a:rPr>
              <a:t>https://science.nasa.gov/mission/hubble/science/science-highlights/discovering-a-runaway-universe</a:t>
            </a: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A9D1A7A-B4BC-CF7B-9267-8A4E4297FD60}"/>
              </a:ext>
            </a:extLst>
          </p:cNvPr>
          <p:cNvSpPr>
            <a:spLocks noGrp="1"/>
          </p:cNvSpPr>
          <p:nvPr>
            <p:ph type="sldNum" sz="quarter" idx="5"/>
          </p:nvPr>
        </p:nvSpPr>
        <p:spPr/>
        <p:txBody>
          <a:bodyPr/>
          <a:lstStyle/>
          <a:p>
            <a:fld id="{3FD82A15-5316-CA4D-88E5-5ADED07BD175}" type="slidenum">
              <a:rPr lang="en-US" altLang="en-US" smtClean="0"/>
              <a:pPr/>
              <a:t>34</a:t>
            </a:fld>
            <a:endParaRPr lang="en-US" altLang="en-US"/>
          </a:p>
        </p:txBody>
      </p:sp>
    </p:spTree>
    <p:extLst>
      <p:ext uri="{BB962C8B-B14F-4D97-AF65-F5344CB8AC3E}">
        <p14:creationId xmlns:p14="http://schemas.microsoft.com/office/powerpoint/2010/main" val="11166790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4F6BE-BEAA-9BE5-1C31-AC9CE57ED7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1379B5-0884-DB32-9DE4-024367ABD2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C0425A-A4D3-1A57-D1F2-92AEC7D5CF99}"/>
              </a:ext>
            </a:extLst>
          </p:cNvPr>
          <p:cNvSpPr>
            <a:spLocks noGrp="1"/>
          </p:cNvSpPr>
          <p:nvPr>
            <p:ph type="body" idx="1"/>
          </p:nvPr>
        </p:nvSpPr>
        <p:spPr/>
        <p:txBody>
          <a:bodyPr/>
          <a:lstStyle/>
          <a:p>
            <a:pPr marL="0" marR="0">
              <a:lnSpc>
                <a:spcPct val="115000"/>
              </a:lnSpc>
              <a:spcAft>
                <a:spcPts val="800"/>
              </a:spcAft>
              <a:buNone/>
            </a:pPr>
            <a:r>
              <a:rPr lang="es-ES" sz="1600" b="1">
                <a:effectLst/>
                <a:latin typeface="Helvetica" pitchFamily="2" charset="0"/>
                <a:ea typeface="Aptos" panose="020B0004020202020204" pitchFamily="34" charset="0"/>
                <a:cs typeface="Arial" panose="020B0604020202020204" pitchFamily="34" charset="0"/>
              </a:rPr>
              <a:t>¿Qué es la técnica de </a:t>
            </a:r>
            <a:r>
              <a:rPr lang="es-ES" sz="1600" b="1" err="1">
                <a:effectLst/>
                <a:latin typeface="Helvetica" pitchFamily="2" charset="0"/>
                <a:ea typeface="Aptos" panose="020B0004020202020204" pitchFamily="34" charset="0"/>
                <a:cs typeface="Arial" panose="020B0604020202020204" pitchFamily="34" charset="0"/>
              </a:rPr>
              <a:t>microlente</a:t>
            </a:r>
            <a:r>
              <a:rPr lang="es-ES" sz="1600" b="1">
                <a:effectLst/>
                <a:latin typeface="Helvetica" pitchFamily="2" charset="0"/>
                <a:ea typeface="Aptos" panose="020B0004020202020204" pitchFamily="34" charset="0"/>
                <a:cs typeface="Arial" panose="020B0604020202020204" pitchFamily="34" charset="0"/>
              </a:rPr>
              <a:t> gravitacional?</a:t>
            </a:r>
          </a:p>
          <a:p>
            <a:pPr marL="0" marR="0">
              <a:lnSpc>
                <a:spcPct val="115000"/>
              </a:lnSpc>
              <a:spcAft>
                <a:spcPts val="800"/>
              </a:spcAft>
              <a:buNone/>
            </a:pPr>
            <a:endParaRPr lang="en-US" sz="1600" b="1">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r>
              <a:rPr lang="es-ES" sz="1200">
                <a:effectLst/>
                <a:latin typeface="Helvetica" pitchFamily="2" charset="0"/>
                <a:ea typeface="Aptos" panose="020B0004020202020204" pitchFamily="34" charset="0"/>
                <a:cs typeface="Arial" panose="020B0604020202020204" pitchFamily="34" charset="0"/>
              </a:rPr>
              <a:t>Los científicos utilizarán diversos métodos para encontrar exoplanetas con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incluyendo la técnica de </a:t>
            </a:r>
            <a:r>
              <a:rPr lang="es-ES" sz="1200" err="1">
                <a:effectLst/>
                <a:latin typeface="Helvetica" pitchFamily="2" charset="0"/>
                <a:ea typeface="Aptos" panose="020B0004020202020204" pitchFamily="34" charset="0"/>
                <a:cs typeface="Arial" panose="020B0604020202020204" pitchFamily="34" charset="0"/>
              </a:rPr>
              <a:t>microlente</a:t>
            </a:r>
            <a:r>
              <a:rPr lang="es-ES" sz="1200">
                <a:effectLst/>
                <a:latin typeface="Helvetica" pitchFamily="2" charset="0"/>
                <a:ea typeface="Aptos" panose="020B0004020202020204" pitchFamily="34" charset="0"/>
                <a:cs typeface="Arial" panose="020B0604020202020204" pitchFamily="34" charset="0"/>
              </a:rPr>
              <a:t> gravitacional. Con este método, los astrónomos pueden encontrar planetas más alejados de sus estrellas anfitrionas, como los gigantes de hielo. Cuando dos estrellas están muy alineadas desde el punto de vista de </a:t>
            </a:r>
            <a:r>
              <a:rPr lang="es-ES" sz="1200" err="1">
                <a:effectLst/>
                <a:latin typeface="Helvetica" pitchFamily="2" charset="0"/>
                <a:ea typeface="Aptos" panose="020B0004020202020204" pitchFamily="34" charset="0"/>
                <a:cs typeface="Arial" panose="020B0604020202020204" pitchFamily="34" charset="0"/>
              </a:rPr>
              <a:t>Roman</a:t>
            </a:r>
            <a:r>
              <a:rPr lang="es-ES" sz="1200">
                <a:effectLst/>
                <a:latin typeface="Helvetica" pitchFamily="2" charset="0"/>
                <a:ea typeface="Aptos" panose="020B0004020202020204" pitchFamily="34" charset="0"/>
                <a:cs typeface="Arial" panose="020B0604020202020204" pitchFamily="34" charset="0"/>
              </a:rPr>
              <a:t>, la estrella más cercana y sus planetas en órbita, si los tiene, desvían temporalmente la luz de la estrella más lejana, magnificándola.</a:t>
            </a:r>
          </a:p>
          <a:p>
            <a:pPr marL="0" marR="0">
              <a:lnSpc>
                <a:spcPct val="115000"/>
              </a:lnSpc>
              <a:spcAft>
                <a:spcPts val="800"/>
              </a:spcAft>
              <a:buNone/>
            </a:pPr>
            <a:endParaRPr lang="es-ES" sz="12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endParaRPr lang="es-ES" sz="12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endParaRPr lang="es-ES" sz="1200">
              <a:effectLst/>
              <a:latin typeface="Helvetica" pitchFamily="2" charset="0"/>
              <a:ea typeface="Aptos" panose="020B0004020202020204" pitchFamily="34" charset="0"/>
              <a:cs typeface="Arial" panose="020B0604020202020204" pitchFamily="34" charset="0"/>
            </a:endParaRPr>
          </a:p>
          <a:p>
            <a:pPr marL="0" marR="0">
              <a:lnSpc>
                <a:spcPct val="115000"/>
              </a:lnSpc>
              <a:spcAft>
                <a:spcPts val="800"/>
              </a:spcAft>
              <a:buNone/>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Acerca de la imagen:</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a:effectLst/>
                <a:latin typeface="Helvetica" pitchFamily="2" charset="0"/>
                <a:ea typeface="Aptos" panose="020B0004020202020204" pitchFamily="34" charset="0"/>
                <a:cs typeface="Arial" panose="020B0604020202020204" pitchFamily="34" charset="0"/>
              </a:rPr>
              <a:t>El gráfico ilustra un fenómeno de </a:t>
            </a:r>
            <a:r>
              <a:rPr lang="es-ES" sz="1200" err="1">
                <a:effectLst/>
                <a:latin typeface="Helvetica" pitchFamily="2" charset="0"/>
                <a:ea typeface="Aptos" panose="020B0004020202020204" pitchFamily="34" charset="0"/>
                <a:cs typeface="Arial" panose="020B0604020202020204" pitchFamily="34" charset="0"/>
              </a:rPr>
              <a:t>microlente</a:t>
            </a:r>
            <a:r>
              <a:rPr lang="es-ES" sz="1200">
                <a:effectLst/>
                <a:latin typeface="Helvetica" pitchFamily="2" charset="0"/>
                <a:ea typeface="Aptos" panose="020B0004020202020204" pitchFamily="34" charset="0"/>
                <a:cs typeface="Arial" panose="020B0604020202020204" pitchFamily="34" charset="0"/>
              </a:rPr>
              <a:t> a través de cuatro paneles. En la parte inferior de los paneles hay un gráfico que muestra la evolución del brillo aparente de la estrella lejana antes, durante y después del fenómeno de </a:t>
            </a:r>
            <a:r>
              <a:rPr lang="es-ES" sz="1200" err="1">
                <a:effectLst/>
                <a:latin typeface="Helvetica" pitchFamily="2" charset="0"/>
                <a:ea typeface="Aptos" panose="020B0004020202020204" pitchFamily="34" charset="0"/>
                <a:cs typeface="Arial" panose="020B0604020202020204" pitchFamily="34" charset="0"/>
              </a:rPr>
              <a:t>microlente</a:t>
            </a:r>
            <a:r>
              <a:rPr lang="es-ES" sz="1200">
                <a:effectLst/>
                <a:latin typeface="Helvetica" pitchFamily="2" charset="0"/>
                <a:ea typeface="Aptos" panose="020B0004020202020204" pitchFamily="34" charset="0"/>
                <a:cs typeface="Arial" panose="020B0604020202020204" pitchFamily="34" charset="0"/>
              </a:rPr>
              <a:t> gravitacional. En este ejemplo, un planeta y su estrella anfitriona se mueven entre una estrella lejana y el observador.</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El panel 1 muestra la trayectoria inalterada de la luz que proviene de la estrella lejana y llega al observador. A medida que el sistema planeta-estrella se mueve frente a la estrella lejana, los astrónomos observan que el brillo aparente de la estrella lejana aumenta gradualmente, lo cual se aprecia en la primera mitad del gráfico, que tiene forma de campana en su mayor parte, en la parte inferior.</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El panel 2 muestra que la estrella en el sistema estrella-planeta en primer plano está alineada con la estrella lejana y el observador. Debido a esta posición, la estrella en primer plano actúa como una lente, desviando y magnificando la luz proveniente de la estrella lejana. Esto se representa como el pico de la gráfica en la parte inferior.</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El panel 3 muestra que el planeta que orbita la estrella en primer plano también contribuye a la desviación de la luz de la estrella lejana. Esto se observa como un </a:t>
            </a:r>
            <a:r>
              <a:rPr lang="en-US" sz="1200">
                <a:effectLst/>
                <a:latin typeface="Helvetica" pitchFamily="2" charset="0"/>
                <a:ea typeface="Aptos" panose="020B0004020202020204" pitchFamily="34" charset="0"/>
                <a:cs typeface="Arial" panose="020B0604020202020204" pitchFamily="34" charset="0"/>
              </a:rPr>
              <a:t>«</a:t>
            </a:r>
            <a:r>
              <a:rPr lang="es-ES" sz="1200">
                <a:effectLst/>
                <a:latin typeface="Helvetica" pitchFamily="2" charset="0"/>
                <a:ea typeface="Aptos" panose="020B0004020202020204" pitchFamily="34" charset="0"/>
                <a:cs typeface="Arial" panose="020B0604020202020204" pitchFamily="34" charset="0"/>
              </a:rPr>
              <a:t>pequeño bache</a:t>
            </a:r>
            <a:r>
              <a:rPr lang="en-US" sz="1200">
                <a:effectLst/>
                <a:latin typeface="Helvetica" pitchFamily="2" charset="0"/>
                <a:ea typeface="Aptos" panose="020B0004020202020204" pitchFamily="34" charset="0"/>
                <a:cs typeface="Arial" panose="020B0604020202020204" pitchFamily="34" charset="0"/>
              </a:rPr>
              <a:t>»</a:t>
            </a:r>
            <a:r>
              <a:rPr lang="es-ES" sz="1200">
                <a:effectLst/>
                <a:latin typeface="Helvetica" pitchFamily="2" charset="0"/>
                <a:ea typeface="Aptos" panose="020B0004020202020204" pitchFamily="34" charset="0"/>
                <a:cs typeface="Arial" panose="020B0604020202020204" pitchFamily="34" charset="0"/>
              </a:rPr>
              <a:t> adicional en el gráfico. Dado que los astrónomos no pueden distinguir los </a:t>
            </a:r>
            <a:r>
              <a:rPr lang="es-ES" sz="1200" err="1">
                <a:effectLst/>
                <a:latin typeface="Helvetica" pitchFamily="2" charset="0"/>
                <a:ea typeface="Aptos" panose="020B0004020202020204" pitchFamily="34" charset="0"/>
                <a:cs typeface="Arial" panose="020B0604020202020204" pitchFamily="34" charset="0"/>
              </a:rPr>
              <a:t>components</a:t>
            </a:r>
            <a:r>
              <a:rPr lang="es-ES" sz="1200">
                <a:effectLst/>
                <a:latin typeface="Helvetica" pitchFamily="2" charset="0"/>
                <a:ea typeface="Aptos" panose="020B0004020202020204" pitchFamily="34" charset="0"/>
                <a:cs typeface="Arial" panose="020B0604020202020204" pitchFamily="34" charset="0"/>
              </a:rPr>
              <a:t> del sistema, este </a:t>
            </a:r>
            <a:r>
              <a:rPr lang="en-US" sz="1200">
                <a:effectLst/>
                <a:latin typeface="Helvetica" pitchFamily="2" charset="0"/>
                <a:ea typeface="Aptos" panose="020B0004020202020204" pitchFamily="34" charset="0"/>
                <a:cs typeface="Arial" panose="020B0604020202020204" pitchFamily="34" charset="0"/>
              </a:rPr>
              <a:t>«</a:t>
            </a:r>
            <a:r>
              <a:rPr lang="es-ES" sz="1200">
                <a:effectLst/>
                <a:latin typeface="Helvetica" pitchFamily="2" charset="0"/>
                <a:ea typeface="Aptos" panose="020B0004020202020204" pitchFamily="34" charset="0"/>
                <a:cs typeface="Arial" panose="020B0604020202020204" pitchFamily="34" charset="0"/>
              </a:rPr>
              <a:t>pequeño bache</a:t>
            </a:r>
            <a:r>
              <a:rPr lang="en-US" sz="1200">
                <a:effectLst/>
                <a:latin typeface="Helvetica" pitchFamily="2" charset="0"/>
                <a:ea typeface="Aptos" panose="020B0004020202020204" pitchFamily="34" charset="0"/>
                <a:cs typeface="Arial" panose="020B0604020202020204" pitchFamily="34" charset="0"/>
              </a:rPr>
              <a:t>» </a:t>
            </a:r>
            <a:r>
              <a:rPr lang="es-ES" sz="1200">
                <a:effectLst/>
                <a:latin typeface="Helvetica" pitchFamily="2" charset="0"/>
                <a:ea typeface="Aptos" panose="020B0004020202020204" pitchFamily="34" charset="0"/>
                <a:cs typeface="Arial" panose="020B0604020202020204" pitchFamily="34" charset="0"/>
              </a:rPr>
              <a:t>en el gráfico, que en su mayor parte se asemeja a una curva de campana, es una señal de que la estrella en primer plano tiene un planeta en órbita.</a:t>
            </a:r>
            <a:endParaRPr lang="en-US" sz="1200">
              <a:effectLst/>
              <a:latin typeface="Helvetica" pitchFamily="2" charset="0"/>
              <a:ea typeface="Aptos" panose="020B0004020202020204" pitchFamily="34" charset="0"/>
              <a:cs typeface="Arial" panose="020B0604020202020204" pitchFamily="34" charset="0"/>
            </a:endParaRPr>
          </a:p>
          <a:p>
            <a:pPr marL="742950" marR="0" lvl="1" indent="-285750">
              <a:lnSpc>
                <a:spcPct val="115000"/>
              </a:lnSpc>
              <a:spcAft>
                <a:spcPts val="800"/>
              </a:spcAft>
              <a:buFont typeface="Courier New" panose="02070309020205020404" pitchFamily="49" charset="0"/>
              <a:buChar char="o"/>
            </a:pPr>
            <a:r>
              <a:rPr lang="es-ES" sz="1200">
                <a:effectLst/>
                <a:latin typeface="Helvetica" pitchFamily="2" charset="0"/>
                <a:ea typeface="Aptos" panose="020B0004020202020204" pitchFamily="34" charset="0"/>
                <a:cs typeface="Arial" panose="020B0604020202020204" pitchFamily="34" charset="0"/>
              </a:rPr>
              <a:t>El panel 4 muestra que, a medida que el sistema planeta-estrella se desplaza por el cielo, la luz de la estrella lejana vuelve a llegar al telescopio sin sufrir alteraciones. El brillo aparente de la estrella de fondo disminuye gradualmente, como se puede observar en el gráfico. </a:t>
            </a:r>
          </a:p>
          <a:p>
            <a:pPr marL="742950" marR="0" lvl="1" indent="-285750">
              <a:lnSpc>
                <a:spcPct val="115000"/>
              </a:lnSpc>
              <a:spcAft>
                <a:spcPts val="800"/>
              </a:spcAft>
              <a:buFont typeface="Courier New" panose="02070309020205020404" pitchFamily="49" charset="0"/>
              <a:buChar char="o"/>
            </a:pPr>
            <a:endParaRPr lang="en-U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r>
              <a:rPr lang="es-ES" sz="1200">
                <a:effectLst/>
                <a:latin typeface="Helvetica" pitchFamily="2" charset="0"/>
                <a:ea typeface="Aptos" panose="020B0004020202020204" pitchFamily="34" charset="0"/>
                <a:cs typeface="Arial" panose="020B0604020202020204" pitchFamily="34" charset="0"/>
              </a:rPr>
              <a:t>Crédito de la imagen: J. Kang (</a:t>
            </a:r>
            <a:r>
              <a:rPr lang="es-ES" sz="1200" err="1">
                <a:effectLst/>
                <a:latin typeface="Helvetica" pitchFamily="2" charset="0"/>
                <a:ea typeface="Aptos" panose="020B0004020202020204" pitchFamily="34" charset="0"/>
                <a:cs typeface="Arial" panose="020B0604020202020204" pitchFamily="34" charset="0"/>
              </a:rPr>
              <a:t>STScI</a:t>
            </a:r>
            <a:r>
              <a:rPr lang="es-ES" sz="1200">
                <a:effectLst/>
                <a:latin typeface="Helvetica" pitchFamily="2" charset="0"/>
                <a:ea typeface="Aptos" panose="020B0004020202020204" pitchFamily="34" charset="0"/>
                <a:cs typeface="Arial" panose="020B0604020202020204" pitchFamily="34" charset="0"/>
              </a:rPr>
              <a:t>)</a:t>
            </a: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s-ES" sz="1200">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Wingdings" pitchFamily="2" charset="2"/>
              <a:buChar char=""/>
            </a:pPr>
            <a:endParaRPr lang="en-US" sz="1200">
              <a:effectLst/>
              <a:latin typeface="Helvetica" pitchFamily="2" charset="0"/>
              <a:ea typeface="Aptos" panose="020B0004020202020204" pitchFamily="34" charset="0"/>
              <a:cs typeface="Arial" panose="020B0604020202020204" pitchFamily="34" charset="0"/>
            </a:endParaRPr>
          </a:p>
          <a:p>
            <a:pPr marL="0" marR="0" lvl="0" indent="0">
              <a:lnSpc>
                <a:spcPct val="115000"/>
              </a:lnSpc>
              <a:spcAft>
                <a:spcPts val="800"/>
              </a:spcAft>
              <a:buFont typeface="Wingdings" pitchFamily="2" charset="2"/>
              <a:buNone/>
            </a:pPr>
            <a:r>
              <a:rPr lang="es-ES" sz="1600" b="1">
                <a:effectLst/>
                <a:latin typeface="Helvetica" pitchFamily="2" charset="0"/>
                <a:ea typeface="Aptos" panose="020B0004020202020204" pitchFamily="34" charset="0"/>
                <a:cs typeface="Arial" panose="020B0604020202020204" pitchFamily="34" charset="0"/>
              </a:rPr>
              <a:t>Recursos de apoyo:</a:t>
            </a:r>
          </a:p>
          <a:p>
            <a:pPr marL="0" marR="0" lvl="0" indent="0">
              <a:lnSpc>
                <a:spcPct val="115000"/>
              </a:lnSpc>
              <a:spcAft>
                <a:spcPts val="800"/>
              </a:spcAft>
              <a:buFont typeface="Wingdings" pitchFamily="2" charset="2"/>
              <a:buNone/>
            </a:pPr>
            <a:endParaRPr lang="en-US" sz="1600" b="1">
              <a:effectLst/>
              <a:latin typeface="Helvetica" pitchFamily="2" charset="0"/>
              <a:ea typeface="Aptos" panose="020B0004020202020204" pitchFamily="34" charset="0"/>
              <a:cs typeface="Arial" panose="020B0604020202020204" pitchFamily="34" charset="0"/>
            </a:endParaRPr>
          </a:p>
          <a:p>
            <a:pPr marL="342900" marR="0" lvl="0" indent="-342900">
              <a:lnSpc>
                <a:spcPct val="115000"/>
              </a:lnSpc>
              <a:spcAft>
                <a:spcPts val="800"/>
              </a:spcAft>
              <a:buFont typeface="Symbol" pitchFamily="2" charset="2"/>
              <a:buChar char=""/>
            </a:pPr>
            <a:r>
              <a:rPr lang="es-ES" sz="1200" kern="0">
                <a:effectLst/>
                <a:latin typeface="Helvetica" pitchFamily="2" charset="0"/>
                <a:ea typeface="Aptos" panose="020B0004020202020204" pitchFamily="34" charset="0"/>
                <a:cs typeface="Arial" panose="020B0604020202020204" pitchFamily="34" charset="0"/>
              </a:rPr>
              <a:t>[Página web] </a:t>
            </a:r>
            <a:r>
              <a:rPr lang="es-ES" sz="1200" kern="0" err="1">
                <a:effectLst/>
                <a:latin typeface="Helvetica" pitchFamily="2" charset="0"/>
                <a:ea typeface="Aptos" panose="020B0004020202020204" pitchFamily="34" charset="0"/>
                <a:cs typeface="Arial" panose="020B0604020202020204" pitchFamily="34" charset="0"/>
              </a:rPr>
              <a:t>Microlente</a:t>
            </a:r>
            <a:r>
              <a:rPr lang="es-ES" sz="1200" kern="0">
                <a:effectLst/>
                <a:latin typeface="Helvetica" pitchFamily="2" charset="0"/>
                <a:ea typeface="Aptos" panose="020B0004020202020204" pitchFamily="34" charset="0"/>
                <a:cs typeface="Arial" panose="020B0604020202020204" pitchFamily="34" charset="0"/>
              </a:rPr>
              <a:t>: </a:t>
            </a:r>
            <a:r>
              <a:rPr lang="es-ES" sz="1200" u="sng" kern="0">
                <a:solidFill>
                  <a:srgbClr val="467886"/>
                </a:solidFill>
                <a:effectLst/>
                <a:latin typeface="Helvetica" pitchFamily="2" charset="0"/>
                <a:ea typeface="Aptos" panose="020B0004020202020204" pitchFamily="34" charset="0"/>
                <a:cs typeface="Arial" panose="020B0604020202020204" pitchFamily="34" charset="0"/>
                <a:hlinkClick r:id="rId3"/>
              </a:rPr>
              <a:t>https://science.nasa.gov/mission/roman-space-telescope/microlensing</a:t>
            </a:r>
            <a:endParaRPr lang="en-US" sz="1200" kern="100">
              <a:effectLst/>
              <a:latin typeface="Helvetica" pitchFamily="2"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1317DCA-4B63-309D-9537-1A0018AC8B97}"/>
              </a:ext>
            </a:extLst>
          </p:cNvPr>
          <p:cNvSpPr>
            <a:spLocks noGrp="1"/>
          </p:cNvSpPr>
          <p:nvPr>
            <p:ph type="sldNum" sz="quarter" idx="5"/>
          </p:nvPr>
        </p:nvSpPr>
        <p:spPr/>
        <p:txBody>
          <a:bodyPr/>
          <a:lstStyle/>
          <a:p>
            <a:fld id="{3FD82A15-5316-CA4D-88E5-5ADED07BD175}" type="slidenum">
              <a:rPr lang="en-US" altLang="en-US" smtClean="0"/>
              <a:pPr/>
              <a:t>35</a:t>
            </a:fld>
            <a:endParaRPr lang="en-US" altLang="en-US"/>
          </a:p>
        </p:txBody>
      </p:sp>
    </p:spTree>
    <p:extLst>
      <p:ext uri="{BB962C8B-B14F-4D97-AF65-F5344CB8AC3E}">
        <p14:creationId xmlns:p14="http://schemas.microsoft.com/office/powerpoint/2010/main" val="37488129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a:extLst>
              <a:ext uri="{FF2B5EF4-FFF2-40B4-BE49-F238E27FC236}">
                <a16:creationId xmlns:a16="http://schemas.microsoft.com/office/drawing/2014/main" id="{BB2C93D0-DE27-4446-8A87-21880388B05D}"/>
              </a:ext>
            </a:extLst>
          </p:cNvPr>
          <p:cNvSpPr>
            <a:spLocks noGrp="1" noRot="1" noChangeAspect="1" noChangeArrowheads="1" noTextEdit="1"/>
          </p:cNvSpPr>
          <p:nvPr>
            <p:ph type="sldImg"/>
          </p:nvPr>
        </p:nvSpPr>
        <p:spPr>
          <a:xfrm>
            <a:off x="381000" y="685800"/>
            <a:ext cx="6096000" cy="3429000"/>
          </a:xfrm>
          <a:solidFill>
            <a:srgbClr val="FFFFFF"/>
          </a:solidFill>
          <a:ln/>
        </p:spPr>
      </p:sp>
      <p:sp>
        <p:nvSpPr>
          <p:cNvPr id="467970" name="Rectangle 2">
            <a:extLst>
              <a:ext uri="{FF2B5EF4-FFF2-40B4-BE49-F238E27FC236}">
                <a16:creationId xmlns:a16="http://schemas.microsoft.com/office/drawing/2014/main" id="{9B5EAE8D-05DF-6F42-A5B3-7BFB1CA93B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Lst>
        </p:spPr>
        <p:txBody>
          <a:bodyPr/>
          <a:lstStyle/>
          <a:p>
            <a:endParaRPr lang="en-US" sz="1400" kern="1200">
              <a:effectLst/>
              <a:latin typeface="Arial" pitchFamily="34" charset="0"/>
              <a:ea typeface="ＭＳ Ｐゴシック" charset="0"/>
              <a:cs typeface="Arial" pitchFamily="34" charset="0"/>
            </a:endParaRPr>
          </a:p>
        </p:txBody>
      </p:sp>
    </p:spTree>
    <p:extLst>
      <p:ext uri="{BB962C8B-B14F-4D97-AF65-F5344CB8AC3E}">
        <p14:creationId xmlns:p14="http://schemas.microsoft.com/office/powerpoint/2010/main" val="8389489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C94A4-0BC2-34F7-4780-7C4395659C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9D6B92-A8D1-860A-92C9-3E9BAAF6D2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1C909D-8B2D-8EB4-E1D9-5D2912C77082}"/>
              </a:ext>
            </a:extLst>
          </p:cNvPr>
          <p:cNvSpPr>
            <a:spLocks noGrp="1"/>
          </p:cNvSpPr>
          <p:nvPr>
            <p:ph type="body" idx="1"/>
          </p:nvPr>
        </p:nvSpPr>
        <p:spPr/>
        <p:txBody>
          <a:bodyPr/>
          <a:lstStyle/>
          <a:p>
            <a:endParaRPr lang="en-US" sz="2800">
              <a:latin typeface="Helvetica" pitchFamily="2" charset="0"/>
            </a:endParaRPr>
          </a:p>
        </p:txBody>
      </p:sp>
      <p:sp>
        <p:nvSpPr>
          <p:cNvPr id="4" name="Slide Number Placeholder 3">
            <a:extLst>
              <a:ext uri="{FF2B5EF4-FFF2-40B4-BE49-F238E27FC236}">
                <a16:creationId xmlns:a16="http://schemas.microsoft.com/office/drawing/2014/main" id="{539F5643-95F2-145C-D8E0-57F76872942E}"/>
              </a:ext>
            </a:extLst>
          </p:cNvPr>
          <p:cNvSpPr>
            <a:spLocks noGrp="1"/>
          </p:cNvSpPr>
          <p:nvPr>
            <p:ph type="sldNum" sz="quarter" idx="5"/>
          </p:nvPr>
        </p:nvSpPr>
        <p:spPr/>
        <p:txBody>
          <a:bodyPr/>
          <a:lstStyle/>
          <a:p>
            <a:fld id="{3FD82A15-5316-CA4D-88E5-5ADED07BD175}" type="slidenum">
              <a:rPr lang="en-US" altLang="en-US" smtClean="0"/>
              <a:pPr/>
              <a:t>37</a:t>
            </a:fld>
            <a:endParaRPr lang="en-US" altLang="en-US"/>
          </a:p>
        </p:txBody>
      </p:sp>
    </p:spTree>
    <p:extLst>
      <p:ext uri="{BB962C8B-B14F-4D97-AF65-F5344CB8AC3E}">
        <p14:creationId xmlns:p14="http://schemas.microsoft.com/office/powerpoint/2010/main" val="541905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ideo Placehol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C82999-0FAE-05BF-54D9-5526A30F27F3}"/>
              </a:ext>
            </a:extLst>
          </p:cNvPr>
          <p:cNvPicPr>
            <a:picLocks noChangeAspect="1"/>
          </p:cNvPicPr>
          <p:nvPr userDrawn="1"/>
        </p:nvPicPr>
        <p:blipFill rotWithShape="1">
          <a:blip r:embed="rId2">
            <a:alphaModFix amt="52000"/>
          </a:blip>
          <a:srcRect l="24903" r="20318" b="18759"/>
          <a:stretch/>
        </p:blipFill>
        <p:spPr>
          <a:xfrm rot="16200000">
            <a:off x="5648741" y="314737"/>
            <a:ext cx="6858000" cy="6228523"/>
          </a:xfrm>
          <a:prstGeom prst="rect">
            <a:avLst/>
          </a:prstGeom>
        </p:spPr>
      </p:pic>
      <p:sp>
        <p:nvSpPr>
          <p:cNvPr id="13" name="TextBox 12">
            <a:extLst>
              <a:ext uri="{FF2B5EF4-FFF2-40B4-BE49-F238E27FC236}">
                <a16:creationId xmlns:a16="http://schemas.microsoft.com/office/drawing/2014/main" id="{3CD5BBDA-7387-B944-75DD-6DAB337C0BBB}"/>
              </a:ext>
            </a:extLst>
          </p:cNvPr>
          <p:cNvSpPr txBox="1"/>
          <p:nvPr userDrawn="1"/>
        </p:nvSpPr>
        <p:spPr>
          <a:xfrm>
            <a:off x="13092545" y="6774873"/>
            <a:ext cx="184731" cy="461665"/>
          </a:xfrm>
          <a:prstGeom prst="rect">
            <a:avLst/>
          </a:prstGeom>
          <a:noFill/>
        </p:spPr>
        <p:txBody>
          <a:bodyPr wrap="none" rtlCol="0">
            <a:spAutoFit/>
          </a:bodyPr>
          <a:lstStyle/>
          <a:p>
            <a:endParaRPr lang="en-US"/>
          </a:p>
        </p:txBody>
      </p:sp>
      <p:sp>
        <p:nvSpPr>
          <p:cNvPr id="15" name="Media Placeholder 14">
            <a:extLst>
              <a:ext uri="{FF2B5EF4-FFF2-40B4-BE49-F238E27FC236}">
                <a16:creationId xmlns:a16="http://schemas.microsoft.com/office/drawing/2014/main" id="{FC0AF71F-02DE-52A2-4CC4-C162B4B37868}"/>
              </a:ext>
            </a:extLst>
          </p:cNvPr>
          <p:cNvSpPr>
            <a:spLocks noGrp="1"/>
          </p:cNvSpPr>
          <p:nvPr>
            <p:ph type="media" sz="quarter" idx="10"/>
          </p:nvPr>
        </p:nvSpPr>
        <p:spPr>
          <a:xfrm>
            <a:off x="4359274" y="1626446"/>
            <a:ext cx="5775326" cy="4139845"/>
          </a:xfrm>
        </p:spPr>
        <p:txBody>
          <a:bodyPr/>
          <a:lstStyle/>
          <a:p>
            <a:endParaRPr lang="en-US"/>
          </a:p>
        </p:txBody>
      </p:sp>
    </p:spTree>
    <p:extLst>
      <p:ext uri="{BB962C8B-B14F-4D97-AF65-F5344CB8AC3E}">
        <p14:creationId xmlns:p14="http://schemas.microsoft.com/office/powerpoint/2010/main" val="98161252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C82999-0FAE-05BF-54D9-5526A30F27F3}"/>
              </a:ext>
            </a:extLst>
          </p:cNvPr>
          <p:cNvPicPr>
            <a:picLocks noChangeAspect="1"/>
          </p:cNvPicPr>
          <p:nvPr userDrawn="1"/>
        </p:nvPicPr>
        <p:blipFill rotWithShape="1">
          <a:blip r:embed="rId2">
            <a:alphaModFix amt="52000"/>
          </a:blip>
          <a:srcRect l="24903" r="20318" b="18759"/>
          <a:stretch/>
        </p:blipFill>
        <p:spPr>
          <a:xfrm rot="16200000">
            <a:off x="5648741" y="314737"/>
            <a:ext cx="6858000" cy="6228523"/>
          </a:xfrm>
          <a:prstGeom prst="rect">
            <a:avLst/>
          </a:prstGeom>
        </p:spPr>
      </p:pic>
      <p:sp>
        <p:nvSpPr>
          <p:cNvPr id="8" name="TextBox 2">
            <a:extLst>
              <a:ext uri="{FF2B5EF4-FFF2-40B4-BE49-F238E27FC236}">
                <a16:creationId xmlns:a16="http://schemas.microsoft.com/office/drawing/2014/main" id="{7A6A1040-C827-EF97-549F-E4B3DC787F63}"/>
              </a:ext>
            </a:extLst>
          </p:cNvPr>
          <p:cNvSpPr txBox="1"/>
          <p:nvPr userDrawn="1"/>
        </p:nvSpPr>
        <p:spPr>
          <a:xfrm>
            <a:off x="321108" y="1684176"/>
            <a:ext cx="4114800" cy="1676869"/>
          </a:xfrm>
          <a:prstGeom prst="rect">
            <a:avLst/>
          </a:prstGeom>
          <a:noFill/>
        </p:spPr>
        <p:txBody>
          <a:bodyPr wrap="square" rtlCol="0">
            <a:spAutoFit/>
          </a:bodyPr>
          <a:lstStyle/>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endParaRPr lang="en-US" sz="1400">
              <a:latin typeface="Helvetica" pitchFamily="2" charset="0"/>
              <a:cs typeface="Arial" panose="020B0604020202020204" pitchFamily="34" charset="0"/>
            </a:endParaRPr>
          </a:p>
        </p:txBody>
      </p:sp>
      <p:sp>
        <p:nvSpPr>
          <p:cNvPr id="9" name="TextBox 1">
            <a:extLst>
              <a:ext uri="{FF2B5EF4-FFF2-40B4-BE49-F238E27FC236}">
                <a16:creationId xmlns:a16="http://schemas.microsoft.com/office/drawing/2014/main" id="{F3491C26-41DE-4C27-B1CA-EF8EA6FDD143}"/>
              </a:ext>
            </a:extLst>
          </p:cNvPr>
          <p:cNvSpPr txBox="1"/>
          <p:nvPr userDrawn="1"/>
        </p:nvSpPr>
        <p:spPr>
          <a:xfrm>
            <a:off x="300892" y="532990"/>
            <a:ext cx="5715000" cy="592791"/>
          </a:xfrm>
          <a:prstGeom prst="rect">
            <a:avLst/>
          </a:prstGeom>
          <a:noFill/>
        </p:spPr>
        <p:txBody>
          <a:bodyPr wrap="square" rtlCol="0">
            <a:spAutoFit/>
          </a:bodyPr>
          <a:lstStyle/>
          <a:p>
            <a:pPr>
              <a:lnSpc>
                <a:spcPct val="150000"/>
              </a:lnSpc>
            </a:pPr>
            <a:r>
              <a:rPr lang="en-US" b="1">
                <a:latin typeface="Helvetica" pitchFamily="2" charset="0"/>
                <a:ea typeface="Helvetica Neue" panose="02000503000000020004" pitchFamily="2" charset="0"/>
                <a:cs typeface="Helvetica Neue" panose="02000503000000020004" pitchFamily="2" charset="0"/>
              </a:rPr>
              <a:t>Video Embed Slide</a:t>
            </a:r>
          </a:p>
        </p:txBody>
      </p:sp>
      <p:pic>
        <p:nvPicPr>
          <p:cNvPr id="10" name="Picture 9">
            <a:extLst>
              <a:ext uri="{FF2B5EF4-FFF2-40B4-BE49-F238E27FC236}">
                <a16:creationId xmlns:a16="http://schemas.microsoft.com/office/drawing/2014/main" id="{BBE3037E-C135-75A0-D687-68EAE6C49BDD}"/>
              </a:ext>
            </a:extLst>
          </p:cNvPr>
          <p:cNvPicPr>
            <a:picLocks noChangeAspect="1"/>
          </p:cNvPicPr>
          <p:nvPr userDrawn="1"/>
        </p:nvPicPr>
        <p:blipFill>
          <a:blip r:embed="rId3"/>
          <a:stretch>
            <a:fillRect/>
          </a:stretch>
        </p:blipFill>
        <p:spPr>
          <a:xfrm>
            <a:off x="215153" y="5798618"/>
            <a:ext cx="725156" cy="830781"/>
          </a:xfrm>
          <a:prstGeom prst="rect">
            <a:avLst/>
          </a:prstGeom>
        </p:spPr>
      </p:pic>
      <p:pic>
        <p:nvPicPr>
          <p:cNvPr id="12" name="Picture 11">
            <a:extLst>
              <a:ext uri="{FF2B5EF4-FFF2-40B4-BE49-F238E27FC236}">
                <a16:creationId xmlns:a16="http://schemas.microsoft.com/office/drawing/2014/main" id="{135BACE3-BACD-70A0-08DB-6ECF27FBA97C}"/>
              </a:ext>
            </a:extLst>
          </p:cNvPr>
          <p:cNvPicPr>
            <a:picLocks noChangeAspect="1"/>
          </p:cNvPicPr>
          <p:nvPr userDrawn="1"/>
        </p:nvPicPr>
        <p:blipFill rotWithShape="1">
          <a:blip r:embed="rId4"/>
          <a:srcRect l="56145" r="1"/>
          <a:stretch/>
        </p:blipFill>
        <p:spPr>
          <a:xfrm>
            <a:off x="0" y="457200"/>
            <a:ext cx="123465" cy="933225"/>
          </a:xfrm>
          <a:prstGeom prst="rect">
            <a:avLst/>
          </a:prstGeom>
        </p:spPr>
      </p:pic>
      <p:sp>
        <p:nvSpPr>
          <p:cNvPr id="13" name="TextBox 12">
            <a:extLst>
              <a:ext uri="{FF2B5EF4-FFF2-40B4-BE49-F238E27FC236}">
                <a16:creationId xmlns:a16="http://schemas.microsoft.com/office/drawing/2014/main" id="{3CD5BBDA-7387-B944-75DD-6DAB337C0BBB}"/>
              </a:ext>
            </a:extLst>
          </p:cNvPr>
          <p:cNvSpPr txBox="1"/>
          <p:nvPr userDrawn="1"/>
        </p:nvSpPr>
        <p:spPr>
          <a:xfrm>
            <a:off x="13092545" y="6774873"/>
            <a:ext cx="184731" cy="461665"/>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59141791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476804E-FEE2-8F4E-998B-30D0D09721A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0E6BC7B-1ADB-0240-AA67-BDD092A458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C8C2C63-A16A-3E4D-B6F4-C3E8223DA6F9}"/>
              </a:ext>
            </a:extLst>
          </p:cNvPr>
          <p:cNvSpPr>
            <a:spLocks noGrp="1" noChangeArrowheads="1"/>
          </p:cNvSpPr>
          <p:nvPr>
            <p:ph type="sldNum" sz="quarter" idx="12"/>
          </p:nvPr>
        </p:nvSpPr>
        <p:spPr>
          <a:ln/>
        </p:spPr>
        <p:txBody>
          <a:bodyPr/>
          <a:lstStyle>
            <a:lvl1pPr>
              <a:defRPr/>
            </a:lvl1pPr>
          </a:lstStyle>
          <a:p>
            <a:fld id="{1B710000-2E9C-ED4A-A83F-14377B30785C}" type="slidenum">
              <a:rPr lang="en-US" altLang="en-US"/>
              <a:pPr/>
              <a:t>‹#›</a:t>
            </a:fld>
            <a:endParaRPr lang="en-US" altLang="en-US"/>
          </a:p>
        </p:txBody>
      </p:sp>
    </p:spTree>
    <p:extLst>
      <p:ext uri="{BB962C8B-B14F-4D97-AF65-F5344CB8AC3E}">
        <p14:creationId xmlns:p14="http://schemas.microsoft.com/office/powerpoint/2010/main" val="1967136246"/>
      </p:ext>
    </p:extLst>
  </p:cSld>
  <p:clrMapOvr>
    <a:masterClrMapping/>
  </p:clrMapOvr>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39E4131-2EEB-2F4A-B88D-9BC94EAB401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B294CE0-941C-8541-A447-B440066DB52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CE16E40-9036-7047-8F84-A9F643D83AD7}"/>
              </a:ext>
            </a:extLst>
          </p:cNvPr>
          <p:cNvSpPr>
            <a:spLocks noGrp="1" noChangeArrowheads="1"/>
          </p:cNvSpPr>
          <p:nvPr>
            <p:ph type="sldNum" sz="quarter" idx="12"/>
          </p:nvPr>
        </p:nvSpPr>
        <p:spPr>
          <a:ln/>
        </p:spPr>
        <p:txBody>
          <a:bodyPr/>
          <a:lstStyle>
            <a:lvl1pPr>
              <a:defRPr/>
            </a:lvl1pPr>
          </a:lstStyle>
          <a:p>
            <a:fld id="{339E4A74-84FB-854C-80A0-6291320574DB}" type="slidenum">
              <a:rPr lang="en-US" altLang="en-US"/>
              <a:pPr/>
              <a:t>‹#›</a:t>
            </a:fld>
            <a:endParaRPr lang="en-US" altLang="en-US"/>
          </a:p>
        </p:txBody>
      </p:sp>
    </p:spTree>
    <p:extLst>
      <p:ext uri="{BB962C8B-B14F-4D97-AF65-F5344CB8AC3E}">
        <p14:creationId xmlns:p14="http://schemas.microsoft.com/office/powerpoint/2010/main" val="257985975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18ED6AA-3B58-2144-9BF2-9B92DDF7931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0D11ED7-A4B8-5C46-AECD-00A39F0586F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F15F34B-DDF8-0243-86FF-572D417F62DF}"/>
              </a:ext>
            </a:extLst>
          </p:cNvPr>
          <p:cNvSpPr>
            <a:spLocks noGrp="1" noChangeArrowheads="1"/>
          </p:cNvSpPr>
          <p:nvPr>
            <p:ph type="sldNum" sz="quarter" idx="12"/>
          </p:nvPr>
        </p:nvSpPr>
        <p:spPr>
          <a:ln/>
        </p:spPr>
        <p:txBody>
          <a:bodyPr/>
          <a:lstStyle>
            <a:lvl1pPr>
              <a:defRPr/>
            </a:lvl1pPr>
          </a:lstStyle>
          <a:p>
            <a:fld id="{F81AA517-2816-9A46-9723-BC8DCB004B8E}" type="slidenum">
              <a:rPr lang="en-US" altLang="en-US"/>
              <a:pPr/>
              <a:t>‹#›</a:t>
            </a:fld>
            <a:endParaRPr lang="en-US" altLang="en-US"/>
          </a:p>
        </p:txBody>
      </p:sp>
    </p:spTree>
    <p:extLst>
      <p:ext uri="{BB962C8B-B14F-4D97-AF65-F5344CB8AC3E}">
        <p14:creationId xmlns:p14="http://schemas.microsoft.com/office/powerpoint/2010/main" val="117376500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6368DE9-8B52-C046-A832-F3CEA131A01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0513978-E6C8-C848-A6A3-15B7CABA8C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0333B75-7531-594B-BC79-25C52C5FCB39}"/>
              </a:ext>
            </a:extLst>
          </p:cNvPr>
          <p:cNvSpPr>
            <a:spLocks noGrp="1" noChangeArrowheads="1"/>
          </p:cNvSpPr>
          <p:nvPr>
            <p:ph type="sldNum" sz="quarter" idx="12"/>
          </p:nvPr>
        </p:nvSpPr>
        <p:spPr>
          <a:ln/>
        </p:spPr>
        <p:txBody>
          <a:bodyPr/>
          <a:lstStyle>
            <a:lvl1pPr>
              <a:defRPr/>
            </a:lvl1pPr>
          </a:lstStyle>
          <a:p>
            <a:fld id="{32FCAC9E-1684-CC42-9FE6-CEA123C4181B}" type="slidenum">
              <a:rPr lang="en-US" altLang="en-US"/>
              <a:pPr/>
              <a:t>‹#›</a:t>
            </a:fld>
            <a:endParaRPr lang="en-US" altLang="en-US"/>
          </a:p>
        </p:txBody>
      </p:sp>
    </p:spTree>
    <p:extLst>
      <p:ext uri="{BB962C8B-B14F-4D97-AF65-F5344CB8AC3E}">
        <p14:creationId xmlns:p14="http://schemas.microsoft.com/office/powerpoint/2010/main" val="16014617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Rectangle 4">
            <a:extLst>
              <a:ext uri="{FF2B5EF4-FFF2-40B4-BE49-F238E27FC236}">
                <a16:creationId xmlns:a16="http://schemas.microsoft.com/office/drawing/2014/main" id="{5677D676-6D39-9140-A622-BE4876EE3E3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D4E9A3F-E31C-0C44-8D43-DDCD3D8DE3B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A6D51DC-F9EE-7148-9F5C-364F6E6AABE4}"/>
              </a:ext>
            </a:extLst>
          </p:cNvPr>
          <p:cNvSpPr>
            <a:spLocks noGrp="1" noChangeArrowheads="1"/>
          </p:cNvSpPr>
          <p:nvPr>
            <p:ph type="sldNum" sz="quarter" idx="12"/>
          </p:nvPr>
        </p:nvSpPr>
        <p:spPr>
          <a:ln/>
        </p:spPr>
        <p:txBody>
          <a:bodyPr/>
          <a:lstStyle>
            <a:lvl1pPr>
              <a:defRPr/>
            </a:lvl1pPr>
          </a:lstStyle>
          <a:p>
            <a:fld id="{93CCB8AC-DB62-0E4D-A340-CCDC9AFE3050}" type="slidenum">
              <a:rPr lang="en-US" altLang="en-US"/>
              <a:pPr/>
              <a:t>‹#›</a:t>
            </a:fld>
            <a:endParaRPr lang="en-US" altLang="en-US"/>
          </a:p>
        </p:txBody>
      </p:sp>
    </p:spTree>
    <p:extLst>
      <p:ext uri="{BB962C8B-B14F-4D97-AF65-F5344CB8AC3E}">
        <p14:creationId xmlns:p14="http://schemas.microsoft.com/office/powerpoint/2010/main" val="62777877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5D3E1E5-A28D-3845-B5FF-715CF270748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68B0DD5-2FE8-414B-8DCC-999F8394F7C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0EC89CA-C7E0-9B4B-BA85-98335C52210D}"/>
              </a:ext>
            </a:extLst>
          </p:cNvPr>
          <p:cNvSpPr>
            <a:spLocks noGrp="1" noChangeArrowheads="1"/>
          </p:cNvSpPr>
          <p:nvPr>
            <p:ph type="sldNum" sz="quarter" idx="12"/>
          </p:nvPr>
        </p:nvSpPr>
        <p:spPr>
          <a:ln/>
        </p:spPr>
        <p:txBody>
          <a:bodyPr/>
          <a:lstStyle>
            <a:lvl1pPr>
              <a:defRPr/>
            </a:lvl1pPr>
          </a:lstStyle>
          <a:p>
            <a:fld id="{9AD96FD2-720F-2C49-BC09-17B4F845E57D}" type="slidenum">
              <a:rPr lang="en-US" altLang="en-US"/>
              <a:pPr/>
              <a:t>‹#›</a:t>
            </a:fld>
            <a:endParaRPr lang="en-US" altLang="en-US"/>
          </a:p>
        </p:txBody>
      </p:sp>
    </p:spTree>
    <p:extLst>
      <p:ext uri="{BB962C8B-B14F-4D97-AF65-F5344CB8AC3E}">
        <p14:creationId xmlns:p14="http://schemas.microsoft.com/office/powerpoint/2010/main" val="2001739130"/>
      </p:ext>
    </p:extLst>
  </p:cSld>
  <p:clrMapOvr>
    <a:masterClrMapping/>
  </p:clrMapOvr>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EF54D6B-F70D-1F45-A014-95AEFF304CD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41CDDEB-2C7F-B04A-A39B-CD9F5AD773A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9D4B4B0-3911-BE47-A183-2259E1E99CDB}"/>
              </a:ext>
            </a:extLst>
          </p:cNvPr>
          <p:cNvSpPr>
            <a:spLocks noGrp="1" noChangeArrowheads="1"/>
          </p:cNvSpPr>
          <p:nvPr>
            <p:ph type="sldNum" sz="quarter" idx="12"/>
          </p:nvPr>
        </p:nvSpPr>
        <p:spPr>
          <a:ln/>
        </p:spPr>
        <p:txBody>
          <a:bodyPr/>
          <a:lstStyle>
            <a:lvl1pPr>
              <a:defRPr/>
            </a:lvl1pPr>
          </a:lstStyle>
          <a:p>
            <a:fld id="{42654B55-ECF2-9547-9461-D9B58727DCD4}" type="slidenum">
              <a:rPr lang="en-US" altLang="en-US"/>
              <a:pPr/>
              <a:t>‹#›</a:t>
            </a:fld>
            <a:endParaRPr lang="en-US" altLang="en-US"/>
          </a:p>
        </p:txBody>
      </p:sp>
    </p:spTree>
    <p:extLst>
      <p:ext uri="{BB962C8B-B14F-4D97-AF65-F5344CB8AC3E}">
        <p14:creationId xmlns:p14="http://schemas.microsoft.com/office/powerpoint/2010/main" val="389965593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DD5A13E-0449-BB42-AB07-EBEA08DA86A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C8A9723-A3F3-4D41-9564-CC5628F614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5AB891D-7EAE-7B42-83D7-07DA1850D211}"/>
              </a:ext>
            </a:extLst>
          </p:cNvPr>
          <p:cNvSpPr>
            <a:spLocks noGrp="1" noChangeArrowheads="1"/>
          </p:cNvSpPr>
          <p:nvPr>
            <p:ph type="sldNum" sz="quarter" idx="12"/>
          </p:nvPr>
        </p:nvSpPr>
        <p:spPr>
          <a:ln/>
        </p:spPr>
        <p:txBody>
          <a:bodyPr/>
          <a:lstStyle>
            <a:lvl1pPr>
              <a:defRPr/>
            </a:lvl1pPr>
          </a:lstStyle>
          <a:p>
            <a:fld id="{10F88564-C0DE-3841-9F74-DD429DF1BE8C}" type="slidenum">
              <a:rPr lang="en-US" altLang="en-US"/>
              <a:pPr/>
              <a:t>‹#›</a:t>
            </a:fld>
            <a:endParaRPr lang="en-US" altLang="en-US"/>
          </a:p>
        </p:txBody>
      </p:sp>
    </p:spTree>
    <p:extLst>
      <p:ext uri="{BB962C8B-B14F-4D97-AF65-F5344CB8AC3E}">
        <p14:creationId xmlns:p14="http://schemas.microsoft.com/office/powerpoint/2010/main" val="176280679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E526AA5-7DF5-144C-95F0-6D0CD79A629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463E398-FF33-4B41-843C-48794DD1A1E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9375764-4F61-7B4A-A1FD-5260904ACE40}"/>
              </a:ext>
            </a:extLst>
          </p:cNvPr>
          <p:cNvSpPr>
            <a:spLocks noGrp="1" noChangeArrowheads="1"/>
          </p:cNvSpPr>
          <p:nvPr>
            <p:ph type="sldNum" sz="quarter" idx="12"/>
          </p:nvPr>
        </p:nvSpPr>
        <p:spPr>
          <a:ln/>
        </p:spPr>
        <p:txBody>
          <a:bodyPr/>
          <a:lstStyle>
            <a:lvl1pPr>
              <a:defRPr/>
            </a:lvl1pPr>
          </a:lstStyle>
          <a:p>
            <a:fld id="{4B5D569C-34A0-B940-8B9D-F844EA9C3B5E}" type="slidenum">
              <a:rPr lang="en-US" altLang="en-US"/>
              <a:pPr/>
              <a:t>‹#›</a:t>
            </a:fld>
            <a:endParaRPr lang="en-US" altLang="en-US"/>
          </a:p>
        </p:txBody>
      </p:sp>
    </p:spTree>
    <p:extLst>
      <p:ext uri="{BB962C8B-B14F-4D97-AF65-F5344CB8AC3E}">
        <p14:creationId xmlns:p14="http://schemas.microsoft.com/office/powerpoint/2010/main" val="270362419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51D24FA-7716-B842-B518-6DB71E68600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18D01A9-AE90-374F-A7D6-18214C977C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B8AAC42-97A3-144E-BFE9-7B5477D49B6E}"/>
              </a:ext>
            </a:extLst>
          </p:cNvPr>
          <p:cNvSpPr>
            <a:spLocks noGrp="1" noChangeArrowheads="1"/>
          </p:cNvSpPr>
          <p:nvPr>
            <p:ph type="sldNum" sz="quarter" idx="12"/>
          </p:nvPr>
        </p:nvSpPr>
        <p:spPr>
          <a:ln/>
        </p:spPr>
        <p:txBody>
          <a:bodyPr/>
          <a:lstStyle>
            <a:lvl1pPr>
              <a:defRPr/>
            </a:lvl1pPr>
          </a:lstStyle>
          <a:p>
            <a:fld id="{22B56FF4-C5E5-B141-B054-7745AB42DF31}" type="slidenum">
              <a:rPr lang="en-US" altLang="en-US"/>
              <a:pPr/>
              <a:t>‹#›</a:t>
            </a:fld>
            <a:endParaRPr lang="en-US" altLang="en-US"/>
          </a:p>
        </p:txBody>
      </p:sp>
    </p:spTree>
    <p:extLst>
      <p:ext uri="{BB962C8B-B14F-4D97-AF65-F5344CB8AC3E}">
        <p14:creationId xmlns:p14="http://schemas.microsoft.com/office/powerpoint/2010/main" val="304780903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E306B-570D-A2F7-5FFE-B659EE2C5A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5CA286-F65D-8C13-4DB3-B015BFB18A36}"/>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E686261C-B001-6F44-39B3-EBFE4519FBA2}"/>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41182222-705E-EE95-CFA2-28F0970C3BA6}"/>
              </a:ext>
            </a:extLst>
          </p:cNvPr>
          <p:cNvSpPr>
            <a:spLocks noGrp="1"/>
          </p:cNvSpPr>
          <p:nvPr>
            <p:ph type="sldNum" sz="quarter" idx="12"/>
          </p:nvPr>
        </p:nvSpPr>
        <p:spPr/>
        <p:txBody>
          <a:bodyPr/>
          <a:lstStyle/>
          <a:p>
            <a:fld id="{128BE369-B0FC-FE45-BFB3-F1D5203C4AA0}" type="slidenum">
              <a:rPr lang="en-US" altLang="en-US" smtClean="0"/>
              <a:pPr/>
              <a:t>‹#›</a:t>
            </a:fld>
            <a:endParaRPr lang="en-US" altLang="en-US"/>
          </a:p>
        </p:txBody>
      </p:sp>
    </p:spTree>
    <p:extLst>
      <p:ext uri="{BB962C8B-B14F-4D97-AF65-F5344CB8AC3E}">
        <p14:creationId xmlns:p14="http://schemas.microsoft.com/office/powerpoint/2010/main" val="216016405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 Placehol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C82999-0FAE-05BF-54D9-5526A30F27F3}"/>
              </a:ext>
            </a:extLst>
          </p:cNvPr>
          <p:cNvPicPr>
            <a:picLocks noChangeAspect="1"/>
          </p:cNvPicPr>
          <p:nvPr userDrawn="1"/>
        </p:nvPicPr>
        <p:blipFill rotWithShape="1">
          <a:blip r:embed="rId2">
            <a:alphaModFix amt="52000"/>
          </a:blip>
          <a:srcRect l="24903" r="20318" b="18759"/>
          <a:stretch/>
        </p:blipFill>
        <p:spPr>
          <a:xfrm rot="16200000">
            <a:off x="5648741" y="314737"/>
            <a:ext cx="6858000" cy="6228523"/>
          </a:xfrm>
          <a:prstGeom prst="rect">
            <a:avLst/>
          </a:prstGeom>
        </p:spPr>
      </p:pic>
      <p:sp>
        <p:nvSpPr>
          <p:cNvPr id="8" name="TextBox 2">
            <a:extLst>
              <a:ext uri="{FF2B5EF4-FFF2-40B4-BE49-F238E27FC236}">
                <a16:creationId xmlns:a16="http://schemas.microsoft.com/office/drawing/2014/main" id="{7A6A1040-C827-EF97-549F-E4B3DC787F63}"/>
              </a:ext>
            </a:extLst>
          </p:cNvPr>
          <p:cNvSpPr txBox="1"/>
          <p:nvPr userDrawn="1"/>
        </p:nvSpPr>
        <p:spPr>
          <a:xfrm>
            <a:off x="321108" y="1684176"/>
            <a:ext cx="4114800" cy="1676869"/>
          </a:xfrm>
          <a:prstGeom prst="rect">
            <a:avLst/>
          </a:prstGeom>
          <a:noFill/>
        </p:spPr>
        <p:txBody>
          <a:bodyPr wrap="square" rtlCol="0">
            <a:spAutoFit/>
          </a:bodyPr>
          <a:lstStyle/>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endParaRPr lang="en-US" sz="1400">
              <a:latin typeface="Helvetica" pitchFamily="2" charset="0"/>
              <a:cs typeface="Arial" panose="020B0604020202020204" pitchFamily="34" charset="0"/>
            </a:endParaRPr>
          </a:p>
        </p:txBody>
      </p:sp>
      <p:sp>
        <p:nvSpPr>
          <p:cNvPr id="9" name="TextBox 1">
            <a:extLst>
              <a:ext uri="{FF2B5EF4-FFF2-40B4-BE49-F238E27FC236}">
                <a16:creationId xmlns:a16="http://schemas.microsoft.com/office/drawing/2014/main" id="{F3491C26-41DE-4C27-B1CA-EF8EA6FDD143}"/>
              </a:ext>
            </a:extLst>
          </p:cNvPr>
          <p:cNvSpPr txBox="1"/>
          <p:nvPr userDrawn="1"/>
        </p:nvSpPr>
        <p:spPr>
          <a:xfrm>
            <a:off x="300892" y="532990"/>
            <a:ext cx="5715000" cy="592791"/>
          </a:xfrm>
          <a:prstGeom prst="rect">
            <a:avLst/>
          </a:prstGeom>
          <a:noFill/>
        </p:spPr>
        <p:txBody>
          <a:bodyPr wrap="square" rtlCol="0">
            <a:spAutoFit/>
          </a:bodyPr>
          <a:lstStyle/>
          <a:p>
            <a:pPr>
              <a:lnSpc>
                <a:spcPct val="150000"/>
              </a:lnSpc>
            </a:pPr>
            <a:r>
              <a:rPr lang="en-US" b="1">
                <a:latin typeface="Helvetica" pitchFamily="2" charset="0"/>
                <a:ea typeface="Helvetica Neue" panose="02000503000000020004" pitchFamily="2" charset="0"/>
                <a:cs typeface="Helvetica Neue" panose="02000503000000020004" pitchFamily="2" charset="0"/>
              </a:rPr>
              <a:t>Video Embed Slide</a:t>
            </a:r>
          </a:p>
        </p:txBody>
      </p:sp>
      <p:pic>
        <p:nvPicPr>
          <p:cNvPr id="10" name="Picture 9">
            <a:extLst>
              <a:ext uri="{FF2B5EF4-FFF2-40B4-BE49-F238E27FC236}">
                <a16:creationId xmlns:a16="http://schemas.microsoft.com/office/drawing/2014/main" id="{BBE3037E-C135-75A0-D687-68EAE6C49BDD}"/>
              </a:ext>
            </a:extLst>
          </p:cNvPr>
          <p:cNvPicPr>
            <a:picLocks noChangeAspect="1"/>
          </p:cNvPicPr>
          <p:nvPr userDrawn="1"/>
        </p:nvPicPr>
        <p:blipFill>
          <a:blip r:embed="rId3"/>
          <a:stretch>
            <a:fillRect/>
          </a:stretch>
        </p:blipFill>
        <p:spPr>
          <a:xfrm>
            <a:off x="215153" y="5798618"/>
            <a:ext cx="725156" cy="830781"/>
          </a:xfrm>
          <a:prstGeom prst="rect">
            <a:avLst/>
          </a:prstGeom>
        </p:spPr>
      </p:pic>
      <p:pic>
        <p:nvPicPr>
          <p:cNvPr id="12" name="Picture 11">
            <a:extLst>
              <a:ext uri="{FF2B5EF4-FFF2-40B4-BE49-F238E27FC236}">
                <a16:creationId xmlns:a16="http://schemas.microsoft.com/office/drawing/2014/main" id="{135BACE3-BACD-70A0-08DB-6ECF27FBA97C}"/>
              </a:ext>
            </a:extLst>
          </p:cNvPr>
          <p:cNvPicPr>
            <a:picLocks noChangeAspect="1"/>
          </p:cNvPicPr>
          <p:nvPr userDrawn="1"/>
        </p:nvPicPr>
        <p:blipFill rotWithShape="1">
          <a:blip r:embed="rId4"/>
          <a:srcRect l="56145" r="1"/>
          <a:stretch/>
        </p:blipFill>
        <p:spPr>
          <a:xfrm>
            <a:off x="0" y="457200"/>
            <a:ext cx="123465" cy="933225"/>
          </a:xfrm>
          <a:prstGeom prst="rect">
            <a:avLst/>
          </a:prstGeom>
        </p:spPr>
      </p:pic>
      <p:sp>
        <p:nvSpPr>
          <p:cNvPr id="13" name="TextBox 12">
            <a:extLst>
              <a:ext uri="{FF2B5EF4-FFF2-40B4-BE49-F238E27FC236}">
                <a16:creationId xmlns:a16="http://schemas.microsoft.com/office/drawing/2014/main" id="{3CD5BBDA-7387-B944-75DD-6DAB337C0BBB}"/>
              </a:ext>
            </a:extLst>
          </p:cNvPr>
          <p:cNvSpPr txBox="1"/>
          <p:nvPr userDrawn="1"/>
        </p:nvSpPr>
        <p:spPr>
          <a:xfrm>
            <a:off x="13092545" y="6774873"/>
            <a:ext cx="184731" cy="461665"/>
          </a:xfrm>
          <a:prstGeom prst="rect">
            <a:avLst/>
          </a:prstGeom>
          <a:noFill/>
        </p:spPr>
        <p:txBody>
          <a:bodyPr wrap="none" rtlCol="0">
            <a:spAutoFit/>
          </a:bodyPr>
          <a:lstStyle/>
          <a:p>
            <a:endParaRPr lang="en-US"/>
          </a:p>
        </p:txBody>
      </p:sp>
      <p:sp>
        <p:nvSpPr>
          <p:cNvPr id="15" name="Media Placeholder 14">
            <a:extLst>
              <a:ext uri="{FF2B5EF4-FFF2-40B4-BE49-F238E27FC236}">
                <a16:creationId xmlns:a16="http://schemas.microsoft.com/office/drawing/2014/main" id="{FC0AF71F-02DE-52A2-4CC4-C162B4B37868}"/>
              </a:ext>
            </a:extLst>
          </p:cNvPr>
          <p:cNvSpPr>
            <a:spLocks noGrp="1"/>
          </p:cNvSpPr>
          <p:nvPr>
            <p:ph type="media" sz="quarter" idx="10"/>
          </p:nvPr>
        </p:nvSpPr>
        <p:spPr>
          <a:xfrm>
            <a:off x="4359274" y="1626446"/>
            <a:ext cx="5775326" cy="4139845"/>
          </a:xfrm>
          <a:prstGeom prst="rect">
            <a:avLst/>
          </a:prstGeom>
        </p:spPr>
        <p:txBody>
          <a:bodyPr/>
          <a:lstStyle/>
          <a:p>
            <a:endParaRPr lang="en-US"/>
          </a:p>
        </p:txBody>
      </p:sp>
    </p:spTree>
    <p:extLst>
      <p:ext uri="{BB962C8B-B14F-4D97-AF65-F5344CB8AC3E}">
        <p14:creationId xmlns:p14="http://schemas.microsoft.com/office/powerpoint/2010/main" val="20430531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C82999-0FAE-05BF-54D9-5526A30F27F3}"/>
              </a:ext>
            </a:extLst>
          </p:cNvPr>
          <p:cNvPicPr>
            <a:picLocks noChangeAspect="1"/>
          </p:cNvPicPr>
          <p:nvPr userDrawn="1"/>
        </p:nvPicPr>
        <p:blipFill rotWithShape="1">
          <a:blip r:embed="rId2">
            <a:alphaModFix amt="52000"/>
          </a:blip>
          <a:srcRect l="24903" r="20318" b="18759"/>
          <a:stretch/>
        </p:blipFill>
        <p:spPr>
          <a:xfrm rot="16200000">
            <a:off x="5648741" y="314737"/>
            <a:ext cx="6858000" cy="6228523"/>
          </a:xfrm>
          <a:prstGeom prst="rect">
            <a:avLst/>
          </a:prstGeom>
        </p:spPr>
      </p:pic>
      <p:sp>
        <p:nvSpPr>
          <p:cNvPr id="8" name="TextBox 2">
            <a:extLst>
              <a:ext uri="{FF2B5EF4-FFF2-40B4-BE49-F238E27FC236}">
                <a16:creationId xmlns:a16="http://schemas.microsoft.com/office/drawing/2014/main" id="{7A6A1040-C827-EF97-549F-E4B3DC787F63}"/>
              </a:ext>
            </a:extLst>
          </p:cNvPr>
          <p:cNvSpPr txBox="1"/>
          <p:nvPr userDrawn="1"/>
        </p:nvSpPr>
        <p:spPr>
          <a:xfrm>
            <a:off x="321108" y="1684176"/>
            <a:ext cx="4114800" cy="1676869"/>
          </a:xfrm>
          <a:prstGeom prst="rect">
            <a:avLst/>
          </a:prstGeom>
          <a:noFill/>
        </p:spPr>
        <p:txBody>
          <a:bodyPr wrap="square" rtlCol="0">
            <a:spAutoFit/>
          </a:bodyPr>
          <a:lstStyle/>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endParaRPr lang="en-US" sz="1400">
              <a:latin typeface="Helvetica" pitchFamily="2" charset="0"/>
              <a:cs typeface="Arial" panose="020B0604020202020204" pitchFamily="34" charset="0"/>
            </a:endParaRPr>
          </a:p>
        </p:txBody>
      </p:sp>
      <p:sp>
        <p:nvSpPr>
          <p:cNvPr id="9" name="TextBox 1">
            <a:extLst>
              <a:ext uri="{FF2B5EF4-FFF2-40B4-BE49-F238E27FC236}">
                <a16:creationId xmlns:a16="http://schemas.microsoft.com/office/drawing/2014/main" id="{F3491C26-41DE-4C27-B1CA-EF8EA6FDD143}"/>
              </a:ext>
            </a:extLst>
          </p:cNvPr>
          <p:cNvSpPr txBox="1"/>
          <p:nvPr userDrawn="1"/>
        </p:nvSpPr>
        <p:spPr>
          <a:xfrm>
            <a:off x="300892" y="532990"/>
            <a:ext cx="5715000" cy="592791"/>
          </a:xfrm>
          <a:prstGeom prst="rect">
            <a:avLst/>
          </a:prstGeom>
          <a:noFill/>
        </p:spPr>
        <p:txBody>
          <a:bodyPr wrap="square" rtlCol="0">
            <a:spAutoFit/>
          </a:bodyPr>
          <a:lstStyle/>
          <a:p>
            <a:pPr>
              <a:lnSpc>
                <a:spcPct val="150000"/>
              </a:lnSpc>
            </a:pPr>
            <a:r>
              <a:rPr lang="en-US" b="1">
                <a:latin typeface="Helvetica" pitchFamily="2" charset="0"/>
                <a:ea typeface="Helvetica Neue" panose="02000503000000020004" pitchFamily="2" charset="0"/>
                <a:cs typeface="Helvetica Neue" panose="02000503000000020004" pitchFamily="2" charset="0"/>
              </a:rPr>
              <a:t>Video Embed Slide</a:t>
            </a:r>
          </a:p>
        </p:txBody>
      </p:sp>
      <p:pic>
        <p:nvPicPr>
          <p:cNvPr id="10" name="Picture 9">
            <a:extLst>
              <a:ext uri="{FF2B5EF4-FFF2-40B4-BE49-F238E27FC236}">
                <a16:creationId xmlns:a16="http://schemas.microsoft.com/office/drawing/2014/main" id="{BBE3037E-C135-75A0-D687-68EAE6C49BDD}"/>
              </a:ext>
            </a:extLst>
          </p:cNvPr>
          <p:cNvPicPr>
            <a:picLocks noChangeAspect="1"/>
          </p:cNvPicPr>
          <p:nvPr userDrawn="1"/>
        </p:nvPicPr>
        <p:blipFill>
          <a:blip r:embed="rId3"/>
          <a:stretch>
            <a:fillRect/>
          </a:stretch>
        </p:blipFill>
        <p:spPr>
          <a:xfrm>
            <a:off x="215153" y="5798618"/>
            <a:ext cx="725156" cy="830781"/>
          </a:xfrm>
          <a:prstGeom prst="rect">
            <a:avLst/>
          </a:prstGeom>
        </p:spPr>
      </p:pic>
      <p:pic>
        <p:nvPicPr>
          <p:cNvPr id="12" name="Picture 11">
            <a:extLst>
              <a:ext uri="{FF2B5EF4-FFF2-40B4-BE49-F238E27FC236}">
                <a16:creationId xmlns:a16="http://schemas.microsoft.com/office/drawing/2014/main" id="{135BACE3-BACD-70A0-08DB-6ECF27FBA97C}"/>
              </a:ext>
            </a:extLst>
          </p:cNvPr>
          <p:cNvPicPr>
            <a:picLocks noChangeAspect="1"/>
          </p:cNvPicPr>
          <p:nvPr userDrawn="1"/>
        </p:nvPicPr>
        <p:blipFill rotWithShape="1">
          <a:blip r:embed="rId4"/>
          <a:srcRect l="56145" r="1"/>
          <a:stretch/>
        </p:blipFill>
        <p:spPr>
          <a:xfrm>
            <a:off x="0" y="457200"/>
            <a:ext cx="123465" cy="933225"/>
          </a:xfrm>
          <a:prstGeom prst="rect">
            <a:avLst/>
          </a:prstGeom>
        </p:spPr>
      </p:pic>
      <p:sp>
        <p:nvSpPr>
          <p:cNvPr id="13" name="TextBox 12">
            <a:extLst>
              <a:ext uri="{FF2B5EF4-FFF2-40B4-BE49-F238E27FC236}">
                <a16:creationId xmlns:a16="http://schemas.microsoft.com/office/drawing/2014/main" id="{3CD5BBDA-7387-B944-75DD-6DAB337C0BBB}"/>
              </a:ext>
            </a:extLst>
          </p:cNvPr>
          <p:cNvSpPr txBox="1"/>
          <p:nvPr userDrawn="1"/>
        </p:nvSpPr>
        <p:spPr>
          <a:xfrm>
            <a:off x="13092545" y="6774873"/>
            <a:ext cx="184731" cy="461665"/>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64730751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914400" y="1981200"/>
            <a:ext cx="103632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476804E-FEE2-8F4E-998B-30D0D09721A2}"/>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0E6BC7B-1ADB-0240-AA67-BDD092A4581B}"/>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C8C2C63-A16A-3E4D-B6F4-C3E8223DA6F9}"/>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1B710000-2E9C-ED4A-A83F-14377B30785C}" type="slidenum">
              <a:rPr lang="en-US" altLang="en-US"/>
              <a:pPr/>
              <a:t>‹#›</a:t>
            </a:fld>
            <a:endParaRPr lang="en-US" altLang="en-US"/>
          </a:p>
        </p:txBody>
      </p:sp>
    </p:spTree>
    <p:extLst>
      <p:ext uri="{BB962C8B-B14F-4D97-AF65-F5344CB8AC3E}">
        <p14:creationId xmlns:p14="http://schemas.microsoft.com/office/powerpoint/2010/main" val="1155074381"/>
      </p:ext>
    </p:extLst>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39E4131-2EEB-2F4A-B88D-9BC94EAB4016}"/>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B294CE0-941C-8541-A447-B440066DB524}"/>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CE16E40-9036-7047-8F84-A9F643D83AD7}"/>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339E4A74-84FB-854C-80A0-6291320574DB}" type="slidenum">
              <a:rPr lang="en-US" altLang="en-US"/>
              <a:pPr/>
              <a:t>‹#›</a:t>
            </a:fld>
            <a:endParaRPr lang="en-US" altLang="en-US"/>
          </a:p>
        </p:txBody>
      </p:sp>
    </p:spTree>
    <p:extLst>
      <p:ext uri="{BB962C8B-B14F-4D97-AF65-F5344CB8AC3E}">
        <p14:creationId xmlns:p14="http://schemas.microsoft.com/office/powerpoint/2010/main" val="415565804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8ED6AA-3B58-2144-9BF2-9B92DDF7931E}"/>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B0D11ED7-A4B8-5C46-AECD-00A39F0586F4}"/>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0F15F34B-DDF8-0243-86FF-572D417F62DF}"/>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F81AA517-2816-9A46-9723-BC8DCB004B8E}" type="slidenum">
              <a:rPr lang="en-US" altLang="en-US"/>
              <a:pPr/>
              <a:t>‹#›</a:t>
            </a:fld>
            <a:endParaRPr lang="en-US" altLang="en-US"/>
          </a:p>
        </p:txBody>
      </p:sp>
    </p:spTree>
    <p:extLst>
      <p:ext uri="{BB962C8B-B14F-4D97-AF65-F5344CB8AC3E}">
        <p14:creationId xmlns:p14="http://schemas.microsoft.com/office/powerpoint/2010/main" val="141085732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6368DE9-8B52-C046-A832-F3CEA131A019}"/>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0513978-E6C8-C848-A6A3-15B7CABA8CD7}"/>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0333B75-7531-594B-BC79-25C52C5FCB39}"/>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32FCAC9E-1684-CC42-9FE6-CEA123C4181B}" type="slidenum">
              <a:rPr lang="en-US" altLang="en-US"/>
              <a:pPr/>
              <a:t>‹#›</a:t>
            </a:fld>
            <a:endParaRPr lang="en-US" altLang="en-US"/>
          </a:p>
        </p:txBody>
      </p:sp>
    </p:spTree>
    <p:extLst>
      <p:ext uri="{BB962C8B-B14F-4D97-AF65-F5344CB8AC3E}">
        <p14:creationId xmlns:p14="http://schemas.microsoft.com/office/powerpoint/2010/main" val="115781580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Rectangle 4">
            <a:extLst>
              <a:ext uri="{FF2B5EF4-FFF2-40B4-BE49-F238E27FC236}">
                <a16:creationId xmlns:a16="http://schemas.microsoft.com/office/drawing/2014/main" id="{5677D676-6D39-9140-A622-BE4876EE3E36}"/>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D4E9A3F-E31C-0C44-8D43-DDCD3D8DE3B5}"/>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A6D51DC-F9EE-7148-9F5C-364F6E6AABE4}"/>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93CCB8AC-DB62-0E4D-A340-CCDC9AFE3050}" type="slidenum">
              <a:rPr lang="en-US" altLang="en-US"/>
              <a:pPr/>
              <a:t>‹#›</a:t>
            </a:fld>
            <a:endParaRPr lang="en-US" altLang="en-US"/>
          </a:p>
        </p:txBody>
      </p:sp>
    </p:spTree>
    <p:extLst>
      <p:ext uri="{BB962C8B-B14F-4D97-AF65-F5344CB8AC3E}">
        <p14:creationId xmlns:p14="http://schemas.microsoft.com/office/powerpoint/2010/main" val="335321599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5D3E1E5-A28D-3845-B5FF-715CF270748E}"/>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68B0DD5-2FE8-414B-8DCC-999F8394F7C6}"/>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0EC89CA-C7E0-9B4B-BA85-98335C52210D}"/>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9AD96FD2-720F-2C49-BC09-17B4F845E57D}" type="slidenum">
              <a:rPr lang="en-US" altLang="en-US"/>
              <a:pPr/>
              <a:t>‹#›</a:t>
            </a:fld>
            <a:endParaRPr lang="en-US" altLang="en-US"/>
          </a:p>
        </p:txBody>
      </p:sp>
    </p:spTree>
    <p:extLst>
      <p:ext uri="{BB962C8B-B14F-4D97-AF65-F5344CB8AC3E}">
        <p14:creationId xmlns:p14="http://schemas.microsoft.com/office/powerpoint/2010/main" val="2951657419"/>
      </p:ext>
    </p:extLst>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7EF54D6B-F70D-1F45-A014-95AEFF304CD9}"/>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C41CDDEB-2C7F-B04A-A39B-CD9F5AD773A6}"/>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19D4B4B0-3911-BE47-A183-2259E1E99CDB}"/>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42654B55-ECF2-9547-9461-D9B58727DCD4}" type="slidenum">
              <a:rPr lang="en-US" altLang="en-US"/>
              <a:pPr/>
              <a:t>‹#›</a:t>
            </a:fld>
            <a:endParaRPr lang="en-US" altLang="en-US"/>
          </a:p>
        </p:txBody>
      </p:sp>
    </p:spTree>
    <p:extLst>
      <p:ext uri="{BB962C8B-B14F-4D97-AF65-F5344CB8AC3E}">
        <p14:creationId xmlns:p14="http://schemas.microsoft.com/office/powerpoint/2010/main" val="284707685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7DD5A13E-0449-BB42-AB07-EBEA08DA86A6}"/>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1C8A9723-A3F3-4D41-9564-CC5628F614D0}"/>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25AB891D-7EAE-7B42-83D7-07DA1850D211}"/>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10F88564-C0DE-3841-9F74-DD429DF1BE8C}" type="slidenum">
              <a:rPr lang="en-US" altLang="en-US"/>
              <a:pPr/>
              <a:t>‹#›</a:t>
            </a:fld>
            <a:endParaRPr lang="en-US" altLang="en-US"/>
          </a:p>
        </p:txBody>
      </p:sp>
    </p:spTree>
    <p:extLst>
      <p:ext uri="{BB962C8B-B14F-4D97-AF65-F5344CB8AC3E}">
        <p14:creationId xmlns:p14="http://schemas.microsoft.com/office/powerpoint/2010/main" val="3201880107"/>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914400" y="1981200"/>
            <a:ext cx="10363200" cy="41148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E526AA5-7DF5-144C-95F0-6D0CD79A6291}"/>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463E398-FF33-4B41-843C-48794DD1A1E1}"/>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9375764-4F61-7B4A-A1FD-5260904ACE40}"/>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4B5D569C-34A0-B940-8B9D-F844EA9C3B5E}" type="slidenum">
              <a:rPr lang="en-US" altLang="en-US"/>
              <a:pPr/>
              <a:t>‹#›</a:t>
            </a:fld>
            <a:endParaRPr lang="en-US" altLang="en-US"/>
          </a:p>
        </p:txBody>
      </p:sp>
    </p:spTree>
    <p:extLst>
      <p:ext uri="{BB962C8B-B14F-4D97-AF65-F5344CB8AC3E}">
        <p14:creationId xmlns:p14="http://schemas.microsoft.com/office/powerpoint/2010/main" val="1131916406"/>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51D24FA-7716-B842-B518-6DB71E68600F}"/>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18D01A9-AE90-374F-A7D6-18214C977CCA}"/>
              </a:ext>
            </a:extLst>
          </p:cNvPr>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B8AAC42-97A3-144E-BFE9-7B5477D49B6E}"/>
              </a:ext>
            </a:extLst>
          </p:cNvPr>
          <p:cNvSpPr>
            <a:spLocks noGrp="1" noChangeArrowheads="1"/>
          </p:cNvSpPr>
          <p:nvPr>
            <p:ph type="sldNum" sz="quarter" idx="12"/>
          </p:nvPr>
        </p:nvSpPr>
        <p:spPr>
          <a:xfrm>
            <a:off x="8839200" y="6248400"/>
            <a:ext cx="2540000" cy="457200"/>
          </a:xfrm>
          <a:prstGeom prst="rect">
            <a:avLst/>
          </a:prstGeom>
          <a:ln/>
        </p:spPr>
        <p:txBody>
          <a:bodyPr/>
          <a:lstStyle>
            <a:lvl1pPr>
              <a:defRPr/>
            </a:lvl1pPr>
          </a:lstStyle>
          <a:p>
            <a:fld id="{22B56FF4-C5E5-B141-B054-7745AB42DF31}" type="slidenum">
              <a:rPr lang="en-US" altLang="en-US"/>
              <a:pPr/>
              <a:t>‹#›</a:t>
            </a:fld>
            <a:endParaRPr lang="en-US" altLang="en-US"/>
          </a:p>
        </p:txBody>
      </p:sp>
    </p:spTree>
    <p:extLst>
      <p:ext uri="{BB962C8B-B14F-4D97-AF65-F5344CB8AC3E}">
        <p14:creationId xmlns:p14="http://schemas.microsoft.com/office/powerpoint/2010/main" val="3395874104"/>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E306B-570D-A2F7-5FFE-B659EE2C5AA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15CA286-F65D-8C13-4DB3-B015BFB18A36}"/>
              </a:ext>
            </a:extLst>
          </p:cNvPr>
          <p:cNvSpPr>
            <a:spLocks noGrp="1"/>
          </p:cNvSpPr>
          <p:nvPr>
            <p:ph type="dt" sz="half" idx="10"/>
          </p:nvPr>
        </p:nvSpPr>
        <p:spPr>
          <a:xfrm>
            <a:off x="914400" y="6248400"/>
            <a:ext cx="2540000" cy="457200"/>
          </a:xfrm>
          <a:prstGeom prst="rect">
            <a:avLst/>
          </a:prstGeom>
        </p:spPr>
        <p:txBody>
          <a:bodyPr/>
          <a:lstStyle/>
          <a:p>
            <a:pPr>
              <a:defRPr/>
            </a:pPr>
            <a:endParaRPr lang="en-US"/>
          </a:p>
        </p:txBody>
      </p:sp>
      <p:sp>
        <p:nvSpPr>
          <p:cNvPr id="4" name="Footer Placeholder 3">
            <a:extLst>
              <a:ext uri="{FF2B5EF4-FFF2-40B4-BE49-F238E27FC236}">
                <a16:creationId xmlns:a16="http://schemas.microsoft.com/office/drawing/2014/main" id="{E686261C-B001-6F44-39B3-EBFE4519FBA2}"/>
              </a:ext>
            </a:extLst>
          </p:cNvPr>
          <p:cNvSpPr>
            <a:spLocks noGrp="1"/>
          </p:cNvSpPr>
          <p:nvPr>
            <p:ph type="ftr" sz="quarter" idx="11"/>
          </p:nvPr>
        </p:nvSpPr>
        <p:spPr>
          <a:xfrm>
            <a:off x="4165600" y="6248400"/>
            <a:ext cx="3860800" cy="457200"/>
          </a:xfrm>
          <a:prstGeom prst="rect">
            <a:avLst/>
          </a:prstGeom>
        </p:spPr>
        <p:txBody>
          <a:bodyPr/>
          <a:lstStyle/>
          <a:p>
            <a:pPr>
              <a:defRPr/>
            </a:pPr>
            <a:endParaRPr lang="en-US"/>
          </a:p>
        </p:txBody>
      </p:sp>
      <p:sp>
        <p:nvSpPr>
          <p:cNvPr id="5" name="Slide Number Placeholder 4">
            <a:extLst>
              <a:ext uri="{FF2B5EF4-FFF2-40B4-BE49-F238E27FC236}">
                <a16:creationId xmlns:a16="http://schemas.microsoft.com/office/drawing/2014/main" id="{41182222-705E-EE95-CFA2-28F0970C3BA6}"/>
              </a:ext>
            </a:extLst>
          </p:cNvPr>
          <p:cNvSpPr>
            <a:spLocks noGrp="1"/>
          </p:cNvSpPr>
          <p:nvPr>
            <p:ph type="sldNum" sz="quarter" idx="12"/>
          </p:nvPr>
        </p:nvSpPr>
        <p:spPr>
          <a:xfrm>
            <a:off x="8839200" y="6248400"/>
            <a:ext cx="2540000" cy="457200"/>
          </a:xfrm>
          <a:prstGeom prst="rect">
            <a:avLst/>
          </a:prstGeom>
        </p:spPr>
        <p:txBody>
          <a:bodyPr/>
          <a:lstStyle/>
          <a:p>
            <a:fld id="{128BE369-B0FC-FE45-BFB3-F1D5203C4AA0}" type="slidenum">
              <a:rPr lang="en-US" altLang="en-US" smtClean="0"/>
              <a:pPr/>
              <a:t>‹#›</a:t>
            </a:fld>
            <a:endParaRPr lang="en-US" altLang="en-US"/>
          </a:p>
        </p:txBody>
      </p:sp>
    </p:spTree>
    <p:extLst>
      <p:ext uri="{BB962C8B-B14F-4D97-AF65-F5344CB8AC3E}">
        <p14:creationId xmlns:p14="http://schemas.microsoft.com/office/powerpoint/2010/main" val="1592277843"/>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ideo Placehol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C82999-0FAE-05BF-54D9-5526A30F27F3}"/>
              </a:ext>
            </a:extLst>
          </p:cNvPr>
          <p:cNvPicPr>
            <a:picLocks noChangeAspect="1"/>
          </p:cNvPicPr>
          <p:nvPr userDrawn="1"/>
        </p:nvPicPr>
        <p:blipFill rotWithShape="1">
          <a:blip r:embed="rId2">
            <a:alphaModFix amt="52000"/>
          </a:blip>
          <a:srcRect l="24903" r="20318" b="18759"/>
          <a:stretch/>
        </p:blipFill>
        <p:spPr>
          <a:xfrm rot="16200000">
            <a:off x="5648741" y="314737"/>
            <a:ext cx="6858000" cy="6228523"/>
          </a:xfrm>
          <a:prstGeom prst="rect">
            <a:avLst/>
          </a:prstGeom>
        </p:spPr>
      </p:pic>
      <p:sp>
        <p:nvSpPr>
          <p:cNvPr id="8" name="TextBox 2">
            <a:extLst>
              <a:ext uri="{FF2B5EF4-FFF2-40B4-BE49-F238E27FC236}">
                <a16:creationId xmlns:a16="http://schemas.microsoft.com/office/drawing/2014/main" id="{7A6A1040-C827-EF97-549F-E4B3DC787F63}"/>
              </a:ext>
            </a:extLst>
          </p:cNvPr>
          <p:cNvSpPr txBox="1"/>
          <p:nvPr userDrawn="1"/>
        </p:nvSpPr>
        <p:spPr>
          <a:xfrm>
            <a:off x="321108" y="1684176"/>
            <a:ext cx="4114800" cy="1676869"/>
          </a:xfrm>
          <a:prstGeom prst="rect">
            <a:avLst/>
          </a:prstGeom>
          <a:noFill/>
        </p:spPr>
        <p:txBody>
          <a:bodyPr wrap="square" rtlCol="0">
            <a:spAutoFit/>
          </a:bodyPr>
          <a:lstStyle/>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endParaRPr lang="en-US" sz="1400">
              <a:latin typeface="Helvetica" pitchFamily="2" charset="0"/>
              <a:cs typeface="Arial" panose="020B0604020202020204" pitchFamily="34" charset="0"/>
            </a:endParaRPr>
          </a:p>
        </p:txBody>
      </p:sp>
      <p:sp>
        <p:nvSpPr>
          <p:cNvPr id="9" name="TextBox 1">
            <a:extLst>
              <a:ext uri="{FF2B5EF4-FFF2-40B4-BE49-F238E27FC236}">
                <a16:creationId xmlns:a16="http://schemas.microsoft.com/office/drawing/2014/main" id="{F3491C26-41DE-4C27-B1CA-EF8EA6FDD143}"/>
              </a:ext>
            </a:extLst>
          </p:cNvPr>
          <p:cNvSpPr txBox="1"/>
          <p:nvPr userDrawn="1"/>
        </p:nvSpPr>
        <p:spPr>
          <a:xfrm>
            <a:off x="300892" y="532990"/>
            <a:ext cx="5715000" cy="592791"/>
          </a:xfrm>
          <a:prstGeom prst="rect">
            <a:avLst/>
          </a:prstGeom>
          <a:noFill/>
        </p:spPr>
        <p:txBody>
          <a:bodyPr wrap="square" rtlCol="0">
            <a:spAutoFit/>
          </a:bodyPr>
          <a:lstStyle/>
          <a:p>
            <a:pPr>
              <a:lnSpc>
                <a:spcPct val="150000"/>
              </a:lnSpc>
            </a:pPr>
            <a:r>
              <a:rPr lang="en-US" b="1">
                <a:latin typeface="Helvetica" pitchFamily="2" charset="0"/>
                <a:ea typeface="Helvetica Neue" panose="02000503000000020004" pitchFamily="2" charset="0"/>
                <a:cs typeface="Helvetica Neue" panose="02000503000000020004" pitchFamily="2" charset="0"/>
              </a:rPr>
              <a:t>Video Embed Slide</a:t>
            </a:r>
          </a:p>
        </p:txBody>
      </p:sp>
      <p:pic>
        <p:nvPicPr>
          <p:cNvPr id="10" name="Picture 9">
            <a:extLst>
              <a:ext uri="{FF2B5EF4-FFF2-40B4-BE49-F238E27FC236}">
                <a16:creationId xmlns:a16="http://schemas.microsoft.com/office/drawing/2014/main" id="{BBE3037E-C135-75A0-D687-68EAE6C49BDD}"/>
              </a:ext>
            </a:extLst>
          </p:cNvPr>
          <p:cNvPicPr>
            <a:picLocks noChangeAspect="1"/>
          </p:cNvPicPr>
          <p:nvPr userDrawn="1"/>
        </p:nvPicPr>
        <p:blipFill>
          <a:blip r:embed="rId3"/>
          <a:stretch>
            <a:fillRect/>
          </a:stretch>
        </p:blipFill>
        <p:spPr>
          <a:xfrm>
            <a:off x="215153" y="5798618"/>
            <a:ext cx="725156" cy="830781"/>
          </a:xfrm>
          <a:prstGeom prst="rect">
            <a:avLst/>
          </a:prstGeom>
        </p:spPr>
      </p:pic>
      <p:pic>
        <p:nvPicPr>
          <p:cNvPr id="12" name="Picture 11">
            <a:extLst>
              <a:ext uri="{FF2B5EF4-FFF2-40B4-BE49-F238E27FC236}">
                <a16:creationId xmlns:a16="http://schemas.microsoft.com/office/drawing/2014/main" id="{135BACE3-BACD-70A0-08DB-6ECF27FBA97C}"/>
              </a:ext>
            </a:extLst>
          </p:cNvPr>
          <p:cNvPicPr>
            <a:picLocks noChangeAspect="1"/>
          </p:cNvPicPr>
          <p:nvPr userDrawn="1"/>
        </p:nvPicPr>
        <p:blipFill rotWithShape="1">
          <a:blip r:embed="rId4"/>
          <a:srcRect l="56145" r="1"/>
          <a:stretch/>
        </p:blipFill>
        <p:spPr>
          <a:xfrm>
            <a:off x="0" y="457200"/>
            <a:ext cx="123465" cy="933225"/>
          </a:xfrm>
          <a:prstGeom prst="rect">
            <a:avLst/>
          </a:prstGeom>
        </p:spPr>
      </p:pic>
      <p:sp>
        <p:nvSpPr>
          <p:cNvPr id="13" name="TextBox 12">
            <a:extLst>
              <a:ext uri="{FF2B5EF4-FFF2-40B4-BE49-F238E27FC236}">
                <a16:creationId xmlns:a16="http://schemas.microsoft.com/office/drawing/2014/main" id="{3CD5BBDA-7387-B944-75DD-6DAB337C0BBB}"/>
              </a:ext>
            </a:extLst>
          </p:cNvPr>
          <p:cNvSpPr txBox="1"/>
          <p:nvPr userDrawn="1"/>
        </p:nvSpPr>
        <p:spPr>
          <a:xfrm>
            <a:off x="13092545" y="6774873"/>
            <a:ext cx="184731" cy="461665"/>
          </a:xfrm>
          <a:prstGeom prst="rect">
            <a:avLst/>
          </a:prstGeom>
          <a:noFill/>
        </p:spPr>
        <p:txBody>
          <a:bodyPr wrap="none" rtlCol="0">
            <a:spAutoFit/>
          </a:bodyPr>
          <a:lstStyle/>
          <a:p>
            <a:endParaRPr lang="en-US"/>
          </a:p>
        </p:txBody>
      </p:sp>
      <p:sp>
        <p:nvSpPr>
          <p:cNvPr id="15" name="Media Placeholder 14">
            <a:extLst>
              <a:ext uri="{FF2B5EF4-FFF2-40B4-BE49-F238E27FC236}">
                <a16:creationId xmlns:a16="http://schemas.microsoft.com/office/drawing/2014/main" id="{FC0AF71F-02DE-52A2-4CC4-C162B4B37868}"/>
              </a:ext>
            </a:extLst>
          </p:cNvPr>
          <p:cNvSpPr>
            <a:spLocks noGrp="1"/>
          </p:cNvSpPr>
          <p:nvPr>
            <p:ph type="media" sz="quarter" idx="10"/>
          </p:nvPr>
        </p:nvSpPr>
        <p:spPr>
          <a:xfrm>
            <a:off x="4359274" y="1626446"/>
            <a:ext cx="5775326" cy="4139845"/>
          </a:xfrm>
        </p:spPr>
        <p:txBody>
          <a:bodyPr/>
          <a:lstStyle/>
          <a:p>
            <a:endParaRPr lang="en-US"/>
          </a:p>
        </p:txBody>
      </p:sp>
    </p:spTree>
    <p:extLst>
      <p:ext uri="{BB962C8B-B14F-4D97-AF65-F5344CB8AC3E}">
        <p14:creationId xmlns:p14="http://schemas.microsoft.com/office/powerpoint/2010/main" val="232298572"/>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C82999-0FAE-05BF-54D9-5526A30F27F3}"/>
              </a:ext>
            </a:extLst>
          </p:cNvPr>
          <p:cNvPicPr>
            <a:picLocks noChangeAspect="1"/>
          </p:cNvPicPr>
          <p:nvPr userDrawn="1"/>
        </p:nvPicPr>
        <p:blipFill rotWithShape="1">
          <a:blip r:embed="rId2">
            <a:alphaModFix amt="52000"/>
          </a:blip>
          <a:srcRect l="24903" r="20318" b="18759"/>
          <a:stretch/>
        </p:blipFill>
        <p:spPr>
          <a:xfrm rot="16200000">
            <a:off x="5648741" y="314737"/>
            <a:ext cx="6858000" cy="6228523"/>
          </a:xfrm>
          <a:prstGeom prst="rect">
            <a:avLst/>
          </a:prstGeom>
        </p:spPr>
      </p:pic>
      <p:sp>
        <p:nvSpPr>
          <p:cNvPr id="8" name="TextBox 2">
            <a:extLst>
              <a:ext uri="{FF2B5EF4-FFF2-40B4-BE49-F238E27FC236}">
                <a16:creationId xmlns:a16="http://schemas.microsoft.com/office/drawing/2014/main" id="{7A6A1040-C827-EF97-549F-E4B3DC787F63}"/>
              </a:ext>
            </a:extLst>
          </p:cNvPr>
          <p:cNvSpPr txBox="1"/>
          <p:nvPr userDrawn="1"/>
        </p:nvSpPr>
        <p:spPr>
          <a:xfrm>
            <a:off x="321108" y="1684176"/>
            <a:ext cx="4114800" cy="1676869"/>
          </a:xfrm>
          <a:prstGeom prst="rect">
            <a:avLst/>
          </a:prstGeom>
          <a:noFill/>
        </p:spPr>
        <p:txBody>
          <a:bodyPr wrap="square" rtlCol="0">
            <a:spAutoFit/>
          </a:bodyPr>
          <a:lstStyle/>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r>
              <a:rPr lang="en-US" sz="1400">
                <a:latin typeface="Helvetica" pitchFamily="2" charset="0"/>
                <a:cs typeface="Arial" panose="020B0604020202020204" pitchFamily="34" charset="0"/>
              </a:rPr>
              <a:t>Place your text here</a:t>
            </a:r>
          </a:p>
          <a:p>
            <a:pPr marL="285750" indent="-285750">
              <a:lnSpc>
                <a:spcPct val="150000"/>
              </a:lnSpc>
              <a:buFont typeface="Wingdings" pitchFamily="2" charset="2"/>
              <a:buChar char="§"/>
            </a:pPr>
            <a:endParaRPr lang="en-US" sz="1400">
              <a:latin typeface="Helvetica" pitchFamily="2" charset="0"/>
              <a:cs typeface="Arial" panose="020B0604020202020204" pitchFamily="34" charset="0"/>
            </a:endParaRPr>
          </a:p>
        </p:txBody>
      </p:sp>
      <p:sp>
        <p:nvSpPr>
          <p:cNvPr id="9" name="TextBox 1">
            <a:extLst>
              <a:ext uri="{FF2B5EF4-FFF2-40B4-BE49-F238E27FC236}">
                <a16:creationId xmlns:a16="http://schemas.microsoft.com/office/drawing/2014/main" id="{F3491C26-41DE-4C27-B1CA-EF8EA6FDD143}"/>
              </a:ext>
            </a:extLst>
          </p:cNvPr>
          <p:cNvSpPr txBox="1"/>
          <p:nvPr userDrawn="1"/>
        </p:nvSpPr>
        <p:spPr>
          <a:xfrm>
            <a:off x="300892" y="532990"/>
            <a:ext cx="5715000" cy="592791"/>
          </a:xfrm>
          <a:prstGeom prst="rect">
            <a:avLst/>
          </a:prstGeom>
          <a:noFill/>
        </p:spPr>
        <p:txBody>
          <a:bodyPr wrap="square" rtlCol="0">
            <a:spAutoFit/>
          </a:bodyPr>
          <a:lstStyle/>
          <a:p>
            <a:pPr>
              <a:lnSpc>
                <a:spcPct val="150000"/>
              </a:lnSpc>
            </a:pPr>
            <a:r>
              <a:rPr lang="en-US" b="1">
                <a:latin typeface="Helvetica" pitchFamily="2" charset="0"/>
                <a:ea typeface="Helvetica Neue" panose="02000503000000020004" pitchFamily="2" charset="0"/>
                <a:cs typeface="Helvetica Neue" panose="02000503000000020004" pitchFamily="2" charset="0"/>
              </a:rPr>
              <a:t>Video Embed Slide</a:t>
            </a:r>
          </a:p>
        </p:txBody>
      </p:sp>
      <p:pic>
        <p:nvPicPr>
          <p:cNvPr id="10" name="Picture 9">
            <a:extLst>
              <a:ext uri="{FF2B5EF4-FFF2-40B4-BE49-F238E27FC236}">
                <a16:creationId xmlns:a16="http://schemas.microsoft.com/office/drawing/2014/main" id="{BBE3037E-C135-75A0-D687-68EAE6C49BDD}"/>
              </a:ext>
            </a:extLst>
          </p:cNvPr>
          <p:cNvPicPr>
            <a:picLocks noChangeAspect="1"/>
          </p:cNvPicPr>
          <p:nvPr userDrawn="1"/>
        </p:nvPicPr>
        <p:blipFill>
          <a:blip r:embed="rId3"/>
          <a:stretch>
            <a:fillRect/>
          </a:stretch>
        </p:blipFill>
        <p:spPr>
          <a:xfrm>
            <a:off x="215153" y="5798618"/>
            <a:ext cx="725156" cy="830781"/>
          </a:xfrm>
          <a:prstGeom prst="rect">
            <a:avLst/>
          </a:prstGeom>
        </p:spPr>
      </p:pic>
      <p:pic>
        <p:nvPicPr>
          <p:cNvPr id="12" name="Picture 11">
            <a:extLst>
              <a:ext uri="{FF2B5EF4-FFF2-40B4-BE49-F238E27FC236}">
                <a16:creationId xmlns:a16="http://schemas.microsoft.com/office/drawing/2014/main" id="{135BACE3-BACD-70A0-08DB-6ECF27FBA97C}"/>
              </a:ext>
            </a:extLst>
          </p:cNvPr>
          <p:cNvPicPr>
            <a:picLocks noChangeAspect="1"/>
          </p:cNvPicPr>
          <p:nvPr userDrawn="1"/>
        </p:nvPicPr>
        <p:blipFill rotWithShape="1">
          <a:blip r:embed="rId4"/>
          <a:srcRect l="56145" r="1"/>
          <a:stretch/>
        </p:blipFill>
        <p:spPr>
          <a:xfrm>
            <a:off x="0" y="457200"/>
            <a:ext cx="123465" cy="933225"/>
          </a:xfrm>
          <a:prstGeom prst="rect">
            <a:avLst/>
          </a:prstGeom>
        </p:spPr>
      </p:pic>
      <p:sp>
        <p:nvSpPr>
          <p:cNvPr id="13" name="TextBox 12">
            <a:extLst>
              <a:ext uri="{FF2B5EF4-FFF2-40B4-BE49-F238E27FC236}">
                <a16:creationId xmlns:a16="http://schemas.microsoft.com/office/drawing/2014/main" id="{3CD5BBDA-7387-B944-75DD-6DAB337C0BBB}"/>
              </a:ext>
            </a:extLst>
          </p:cNvPr>
          <p:cNvSpPr txBox="1"/>
          <p:nvPr userDrawn="1"/>
        </p:nvSpPr>
        <p:spPr>
          <a:xfrm>
            <a:off x="13092545" y="6774873"/>
            <a:ext cx="184731" cy="461665"/>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4039875159"/>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476804E-FEE2-8F4E-998B-30D0D09721A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0E6BC7B-1ADB-0240-AA67-BDD092A458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C8C2C63-A16A-3E4D-B6F4-C3E8223DA6F9}"/>
              </a:ext>
            </a:extLst>
          </p:cNvPr>
          <p:cNvSpPr>
            <a:spLocks noGrp="1" noChangeArrowheads="1"/>
          </p:cNvSpPr>
          <p:nvPr>
            <p:ph type="sldNum" sz="quarter" idx="12"/>
          </p:nvPr>
        </p:nvSpPr>
        <p:spPr>
          <a:ln/>
        </p:spPr>
        <p:txBody>
          <a:bodyPr/>
          <a:lstStyle>
            <a:lvl1pPr>
              <a:defRPr/>
            </a:lvl1pPr>
          </a:lstStyle>
          <a:p>
            <a:fld id="{1B710000-2E9C-ED4A-A83F-14377B30785C}" type="slidenum">
              <a:rPr lang="en-US" altLang="en-US"/>
              <a:pPr/>
              <a:t>‹#›</a:t>
            </a:fld>
            <a:endParaRPr lang="en-US" altLang="en-US"/>
          </a:p>
        </p:txBody>
      </p:sp>
    </p:spTree>
    <p:extLst>
      <p:ext uri="{BB962C8B-B14F-4D97-AF65-F5344CB8AC3E}">
        <p14:creationId xmlns:p14="http://schemas.microsoft.com/office/powerpoint/2010/main" val="3050899382"/>
      </p:ext>
    </p:extLst>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39E4131-2EEB-2F4A-B88D-9BC94EAB401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B294CE0-941C-8541-A447-B440066DB52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CE16E40-9036-7047-8F84-A9F643D83AD7}"/>
              </a:ext>
            </a:extLst>
          </p:cNvPr>
          <p:cNvSpPr>
            <a:spLocks noGrp="1" noChangeArrowheads="1"/>
          </p:cNvSpPr>
          <p:nvPr>
            <p:ph type="sldNum" sz="quarter" idx="12"/>
          </p:nvPr>
        </p:nvSpPr>
        <p:spPr>
          <a:ln/>
        </p:spPr>
        <p:txBody>
          <a:bodyPr/>
          <a:lstStyle>
            <a:lvl1pPr>
              <a:defRPr/>
            </a:lvl1pPr>
          </a:lstStyle>
          <a:p>
            <a:fld id="{339E4A74-84FB-854C-80A0-6291320574DB}" type="slidenum">
              <a:rPr lang="en-US" altLang="en-US"/>
              <a:pPr/>
              <a:t>‹#›</a:t>
            </a:fld>
            <a:endParaRPr lang="en-US" altLang="en-US"/>
          </a:p>
        </p:txBody>
      </p:sp>
    </p:spTree>
    <p:extLst>
      <p:ext uri="{BB962C8B-B14F-4D97-AF65-F5344CB8AC3E}">
        <p14:creationId xmlns:p14="http://schemas.microsoft.com/office/powerpoint/2010/main" val="1166431984"/>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18ED6AA-3B58-2144-9BF2-9B92DDF7931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0D11ED7-A4B8-5C46-AECD-00A39F0586F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F15F34B-DDF8-0243-86FF-572D417F62DF}"/>
              </a:ext>
            </a:extLst>
          </p:cNvPr>
          <p:cNvSpPr>
            <a:spLocks noGrp="1" noChangeArrowheads="1"/>
          </p:cNvSpPr>
          <p:nvPr>
            <p:ph type="sldNum" sz="quarter" idx="12"/>
          </p:nvPr>
        </p:nvSpPr>
        <p:spPr>
          <a:ln/>
        </p:spPr>
        <p:txBody>
          <a:bodyPr/>
          <a:lstStyle>
            <a:lvl1pPr>
              <a:defRPr/>
            </a:lvl1pPr>
          </a:lstStyle>
          <a:p>
            <a:fld id="{F81AA517-2816-9A46-9723-BC8DCB004B8E}" type="slidenum">
              <a:rPr lang="en-US" altLang="en-US"/>
              <a:pPr/>
              <a:t>‹#›</a:t>
            </a:fld>
            <a:endParaRPr lang="en-US" altLang="en-US"/>
          </a:p>
        </p:txBody>
      </p:sp>
    </p:spTree>
    <p:extLst>
      <p:ext uri="{BB962C8B-B14F-4D97-AF65-F5344CB8AC3E}">
        <p14:creationId xmlns:p14="http://schemas.microsoft.com/office/powerpoint/2010/main" val="40245999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6368DE9-8B52-C046-A832-F3CEA131A01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0513978-E6C8-C848-A6A3-15B7CABA8C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0333B75-7531-594B-BC79-25C52C5FCB39}"/>
              </a:ext>
            </a:extLst>
          </p:cNvPr>
          <p:cNvSpPr>
            <a:spLocks noGrp="1" noChangeArrowheads="1"/>
          </p:cNvSpPr>
          <p:nvPr>
            <p:ph type="sldNum" sz="quarter" idx="12"/>
          </p:nvPr>
        </p:nvSpPr>
        <p:spPr>
          <a:ln/>
        </p:spPr>
        <p:txBody>
          <a:bodyPr/>
          <a:lstStyle>
            <a:lvl1pPr>
              <a:defRPr/>
            </a:lvl1pPr>
          </a:lstStyle>
          <a:p>
            <a:fld id="{32FCAC9E-1684-CC42-9FE6-CEA123C4181B}" type="slidenum">
              <a:rPr lang="en-US" altLang="en-US"/>
              <a:pPr/>
              <a:t>‹#›</a:t>
            </a:fld>
            <a:endParaRPr lang="en-US" altLang="en-US"/>
          </a:p>
        </p:txBody>
      </p:sp>
    </p:spTree>
    <p:extLst>
      <p:ext uri="{BB962C8B-B14F-4D97-AF65-F5344CB8AC3E}">
        <p14:creationId xmlns:p14="http://schemas.microsoft.com/office/powerpoint/2010/main" val="3711469023"/>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Rectangle 4">
            <a:extLst>
              <a:ext uri="{FF2B5EF4-FFF2-40B4-BE49-F238E27FC236}">
                <a16:creationId xmlns:a16="http://schemas.microsoft.com/office/drawing/2014/main" id="{5677D676-6D39-9140-A622-BE4876EE3E3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D4E9A3F-E31C-0C44-8D43-DDCD3D8DE3B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A6D51DC-F9EE-7148-9F5C-364F6E6AABE4}"/>
              </a:ext>
            </a:extLst>
          </p:cNvPr>
          <p:cNvSpPr>
            <a:spLocks noGrp="1" noChangeArrowheads="1"/>
          </p:cNvSpPr>
          <p:nvPr>
            <p:ph type="sldNum" sz="quarter" idx="12"/>
          </p:nvPr>
        </p:nvSpPr>
        <p:spPr>
          <a:ln/>
        </p:spPr>
        <p:txBody>
          <a:bodyPr/>
          <a:lstStyle>
            <a:lvl1pPr>
              <a:defRPr/>
            </a:lvl1pPr>
          </a:lstStyle>
          <a:p>
            <a:fld id="{93CCB8AC-DB62-0E4D-A340-CCDC9AFE3050}" type="slidenum">
              <a:rPr lang="en-US" altLang="en-US"/>
              <a:pPr/>
              <a:t>‹#›</a:t>
            </a:fld>
            <a:endParaRPr lang="en-US" altLang="en-US"/>
          </a:p>
        </p:txBody>
      </p:sp>
    </p:spTree>
    <p:extLst>
      <p:ext uri="{BB962C8B-B14F-4D97-AF65-F5344CB8AC3E}">
        <p14:creationId xmlns:p14="http://schemas.microsoft.com/office/powerpoint/2010/main" val="3303707493"/>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5D3E1E5-A28D-3845-B5FF-715CF270748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68B0DD5-2FE8-414B-8DCC-999F8394F7C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0EC89CA-C7E0-9B4B-BA85-98335C52210D}"/>
              </a:ext>
            </a:extLst>
          </p:cNvPr>
          <p:cNvSpPr>
            <a:spLocks noGrp="1" noChangeArrowheads="1"/>
          </p:cNvSpPr>
          <p:nvPr>
            <p:ph type="sldNum" sz="quarter" idx="12"/>
          </p:nvPr>
        </p:nvSpPr>
        <p:spPr>
          <a:ln/>
        </p:spPr>
        <p:txBody>
          <a:bodyPr/>
          <a:lstStyle>
            <a:lvl1pPr>
              <a:defRPr/>
            </a:lvl1pPr>
          </a:lstStyle>
          <a:p>
            <a:fld id="{9AD96FD2-720F-2C49-BC09-17B4F845E57D}" type="slidenum">
              <a:rPr lang="en-US" altLang="en-US"/>
              <a:pPr/>
              <a:t>‹#›</a:t>
            </a:fld>
            <a:endParaRPr lang="en-US" altLang="en-US"/>
          </a:p>
        </p:txBody>
      </p:sp>
    </p:spTree>
    <p:extLst>
      <p:ext uri="{BB962C8B-B14F-4D97-AF65-F5344CB8AC3E}">
        <p14:creationId xmlns:p14="http://schemas.microsoft.com/office/powerpoint/2010/main" val="3529007424"/>
      </p:ext>
    </p:extLst>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EF54D6B-F70D-1F45-A014-95AEFF304CD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41CDDEB-2C7F-B04A-A39B-CD9F5AD773A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9D4B4B0-3911-BE47-A183-2259E1E99CDB}"/>
              </a:ext>
            </a:extLst>
          </p:cNvPr>
          <p:cNvSpPr>
            <a:spLocks noGrp="1" noChangeArrowheads="1"/>
          </p:cNvSpPr>
          <p:nvPr>
            <p:ph type="sldNum" sz="quarter" idx="12"/>
          </p:nvPr>
        </p:nvSpPr>
        <p:spPr>
          <a:ln/>
        </p:spPr>
        <p:txBody>
          <a:bodyPr/>
          <a:lstStyle>
            <a:lvl1pPr>
              <a:defRPr/>
            </a:lvl1pPr>
          </a:lstStyle>
          <a:p>
            <a:fld id="{42654B55-ECF2-9547-9461-D9B58727DCD4}" type="slidenum">
              <a:rPr lang="en-US" altLang="en-US"/>
              <a:pPr/>
              <a:t>‹#›</a:t>
            </a:fld>
            <a:endParaRPr lang="en-US" altLang="en-US"/>
          </a:p>
        </p:txBody>
      </p:sp>
    </p:spTree>
    <p:extLst>
      <p:ext uri="{BB962C8B-B14F-4D97-AF65-F5344CB8AC3E}">
        <p14:creationId xmlns:p14="http://schemas.microsoft.com/office/powerpoint/2010/main" val="3242187490"/>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DD5A13E-0449-BB42-AB07-EBEA08DA86A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C8A9723-A3F3-4D41-9564-CC5628F614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5AB891D-7EAE-7B42-83D7-07DA1850D211}"/>
              </a:ext>
            </a:extLst>
          </p:cNvPr>
          <p:cNvSpPr>
            <a:spLocks noGrp="1" noChangeArrowheads="1"/>
          </p:cNvSpPr>
          <p:nvPr>
            <p:ph type="sldNum" sz="quarter" idx="12"/>
          </p:nvPr>
        </p:nvSpPr>
        <p:spPr>
          <a:ln/>
        </p:spPr>
        <p:txBody>
          <a:bodyPr/>
          <a:lstStyle>
            <a:lvl1pPr>
              <a:defRPr/>
            </a:lvl1pPr>
          </a:lstStyle>
          <a:p>
            <a:fld id="{10F88564-C0DE-3841-9F74-DD429DF1BE8C}" type="slidenum">
              <a:rPr lang="en-US" altLang="en-US"/>
              <a:pPr/>
              <a:t>‹#›</a:t>
            </a:fld>
            <a:endParaRPr lang="en-US" altLang="en-US"/>
          </a:p>
        </p:txBody>
      </p:sp>
    </p:spTree>
    <p:extLst>
      <p:ext uri="{BB962C8B-B14F-4D97-AF65-F5344CB8AC3E}">
        <p14:creationId xmlns:p14="http://schemas.microsoft.com/office/powerpoint/2010/main" val="170283516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E526AA5-7DF5-144C-95F0-6D0CD79A629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463E398-FF33-4B41-843C-48794DD1A1E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9375764-4F61-7B4A-A1FD-5260904ACE40}"/>
              </a:ext>
            </a:extLst>
          </p:cNvPr>
          <p:cNvSpPr>
            <a:spLocks noGrp="1" noChangeArrowheads="1"/>
          </p:cNvSpPr>
          <p:nvPr>
            <p:ph type="sldNum" sz="quarter" idx="12"/>
          </p:nvPr>
        </p:nvSpPr>
        <p:spPr>
          <a:ln/>
        </p:spPr>
        <p:txBody>
          <a:bodyPr/>
          <a:lstStyle>
            <a:lvl1pPr>
              <a:defRPr/>
            </a:lvl1pPr>
          </a:lstStyle>
          <a:p>
            <a:fld id="{4B5D569C-34A0-B940-8B9D-F844EA9C3B5E}" type="slidenum">
              <a:rPr lang="en-US" altLang="en-US"/>
              <a:pPr/>
              <a:t>‹#›</a:t>
            </a:fld>
            <a:endParaRPr lang="en-US" altLang="en-US"/>
          </a:p>
        </p:txBody>
      </p:sp>
    </p:spTree>
    <p:extLst>
      <p:ext uri="{BB962C8B-B14F-4D97-AF65-F5344CB8AC3E}">
        <p14:creationId xmlns:p14="http://schemas.microsoft.com/office/powerpoint/2010/main" val="2963275538"/>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51D24FA-7716-B842-B518-6DB71E68600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18D01A9-AE90-374F-A7D6-18214C977C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B8AAC42-97A3-144E-BFE9-7B5477D49B6E}"/>
              </a:ext>
            </a:extLst>
          </p:cNvPr>
          <p:cNvSpPr>
            <a:spLocks noGrp="1" noChangeArrowheads="1"/>
          </p:cNvSpPr>
          <p:nvPr>
            <p:ph type="sldNum" sz="quarter" idx="12"/>
          </p:nvPr>
        </p:nvSpPr>
        <p:spPr>
          <a:ln/>
        </p:spPr>
        <p:txBody>
          <a:bodyPr/>
          <a:lstStyle>
            <a:lvl1pPr>
              <a:defRPr/>
            </a:lvl1pPr>
          </a:lstStyle>
          <a:p>
            <a:fld id="{22B56FF4-C5E5-B141-B054-7745AB42DF31}" type="slidenum">
              <a:rPr lang="en-US" altLang="en-US"/>
              <a:pPr/>
              <a:t>‹#›</a:t>
            </a:fld>
            <a:endParaRPr lang="en-US" altLang="en-US"/>
          </a:p>
        </p:txBody>
      </p:sp>
    </p:spTree>
    <p:extLst>
      <p:ext uri="{BB962C8B-B14F-4D97-AF65-F5344CB8AC3E}">
        <p14:creationId xmlns:p14="http://schemas.microsoft.com/office/powerpoint/2010/main" val="285668875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E306B-570D-A2F7-5FFE-B659EE2C5A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5CA286-F65D-8C13-4DB3-B015BFB18A36}"/>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E686261C-B001-6F44-39B3-EBFE4519FBA2}"/>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41182222-705E-EE95-CFA2-28F0970C3BA6}"/>
              </a:ext>
            </a:extLst>
          </p:cNvPr>
          <p:cNvSpPr>
            <a:spLocks noGrp="1"/>
          </p:cNvSpPr>
          <p:nvPr>
            <p:ph type="sldNum" sz="quarter" idx="12"/>
          </p:nvPr>
        </p:nvSpPr>
        <p:spPr/>
        <p:txBody>
          <a:bodyPr/>
          <a:lstStyle/>
          <a:p>
            <a:fld id="{128BE369-B0FC-FE45-BFB3-F1D5203C4AA0}" type="slidenum">
              <a:rPr lang="en-US" altLang="en-US" smtClean="0"/>
              <a:pPr/>
              <a:t>‹#›</a:t>
            </a:fld>
            <a:endParaRPr lang="en-US" altLang="en-US"/>
          </a:p>
        </p:txBody>
      </p:sp>
    </p:spTree>
    <p:extLst>
      <p:ext uri="{BB962C8B-B14F-4D97-AF65-F5344CB8AC3E}">
        <p14:creationId xmlns:p14="http://schemas.microsoft.com/office/powerpoint/2010/main" val="475078457"/>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058A5-A5D3-2C09-BA88-D9B5DDF092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8B6F37-4A34-8DCC-82F3-9674C092A7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1B56A8-47D7-F550-7A05-C9ACECB4E962}"/>
              </a:ext>
            </a:extLst>
          </p:cNvPr>
          <p:cNvSpPr>
            <a:spLocks noGrp="1"/>
          </p:cNvSpPr>
          <p:nvPr>
            <p:ph type="dt" sz="half" idx="10"/>
          </p:nvPr>
        </p:nvSpPr>
        <p:spPr/>
        <p:txBody>
          <a:bodyPr/>
          <a:lstStyle/>
          <a:p>
            <a:fld id="{962BC9C8-D4D0-ED42-9E4C-CAE9664594A9}" type="datetimeFigureOut">
              <a:rPr lang="en-US" smtClean="0"/>
              <a:t>9/29/26</a:t>
            </a:fld>
            <a:endParaRPr lang="en-US"/>
          </a:p>
        </p:txBody>
      </p:sp>
      <p:sp>
        <p:nvSpPr>
          <p:cNvPr id="5" name="Footer Placeholder 4">
            <a:extLst>
              <a:ext uri="{FF2B5EF4-FFF2-40B4-BE49-F238E27FC236}">
                <a16:creationId xmlns:a16="http://schemas.microsoft.com/office/drawing/2014/main" id="{4C60776B-164B-B742-75F4-66482647D0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97236A-5DA5-CA58-D637-2FCEB982F5CC}"/>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7704870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93E70-CEA2-E4CD-1055-4B2BFAB7EE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C475FD-BD92-CB82-69AE-6FB5DBE7EA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9FD03E-FA1D-1233-4831-E6B9C88FB3C5}"/>
              </a:ext>
            </a:extLst>
          </p:cNvPr>
          <p:cNvSpPr>
            <a:spLocks noGrp="1"/>
          </p:cNvSpPr>
          <p:nvPr>
            <p:ph type="dt" sz="half" idx="10"/>
          </p:nvPr>
        </p:nvSpPr>
        <p:spPr/>
        <p:txBody>
          <a:bodyPr/>
          <a:lstStyle/>
          <a:p>
            <a:fld id="{962BC9C8-D4D0-ED42-9E4C-CAE9664594A9}" type="datetimeFigureOut">
              <a:rPr lang="en-US" smtClean="0"/>
              <a:t>9/29/26</a:t>
            </a:fld>
            <a:endParaRPr lang="en-US"/>
          </a:p>
        </p:txBody>
      </p:sp>
      <p:sp>
        <p:nvSpPr>
          <p:cNvPr id="5" name="Footer Placeholder 4">
            <a:extLst>
              <a:ext uri="{FF2B5EF4-FFF2-40B4-BE49-F238E27FC236}">
                <a16:creationId xmlns:a16="http://schemas.microsoft.com/office/drawing/2014/main" id="{C216B01C-3121-4BA8-F02E-3F6C24A3C1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26C513-7CF5-DDBC-EA63-D54F8FA4B1F2}"/>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14277163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8C075-D89E-76C2-65E6-0343B3D10F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956EAE-BB60-E5C5-5A80-BF8D5E6649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1940D9-41AB-CB61-2943-3D46C092912F}"/>
              </a:ext>
            </a:extLst>
          </p:cNvPr>
          <p:cNvSpPr>
            <a:spLocks noGrp="1"/>
          </p:cNvSpPr>
          <p:nvPr>
            <p:ph type="dt" sz="half" idx="10"/>
          </p:nvPr>
        </p:nvSpPr>
        <p:spPr/>
        <p:txBody>
          <a:bodyPr/>
          <a:lstStyle/>
          <a:p>
            <a:fld id="{962BC9C8-D4D0-ED42-9E4C-CAE9664594A9}" type="datetimeFigureOut">
              <a:rPr lang="en-US" smtClean="0"/>
              <a:t>9/29/26</a:t>
            </a:fld>
            <a:endParaRPr lang="en-US"/>
          </a:p>
        </p:txBody>
      </p:sp>
      <p:sp>
        <p:nvSpPr>
          <p:cNvPr id="5" name="Footer Placeholder 4">
            <a:extLst>
              <a:ext uri="{FF2B5EF4-FFF2-40B4-BE49-F238E27FC236}">
                <a16:creationId xmlns:a16="http://schemas.microsoft.com/office/drawing/2014/main" id="{13A0D829-BDEF-45A5-EAA3-76A7E2C5B8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146F63-468A-54B3-D7E7-097819031E61}"/>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2647625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7DBAC-F6B0-801E-6096-14C7DE1AE2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3AED06-0DBB-EE7E-4C04-FAEA945DB8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A02625-FB70-4C30-815A-3A5A44F2DC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72ECA2-6D4C-AF20-E64A-037D48139678}"/>
              </a:ext>
            </a:extLst>
          </p:cNvPr>
          <p:cNvSpPr>
            <a:spLocks noGrp="1"/>
          </p:cNvSpPr>
          <p:nvPr>
            <p:ph type="dt" sz="half" idx="10"/>
          </p:nvPr>
        </p:nvSpPr>
        <p:spPr/>
        <p:txBody>
          <a:bodyPr/>
          <a:lstStyle/>
          <a:p>
            <a:fld id="{962BC9C8-D4D0-ED42-9E4C-CAE9664594A9}" type="datetimeFigureOut">
              <a:rPr lang="en-US" smtClean="0"/>
              <a:t>9/29/26</a:t>
            </a:fld>
            <a:endParaRPr lang="en-US"/>
          </a:p>
        </p:txBody>
      </p:sp>
      <p:sp>
        <p:nvSpPr>
          <p:cNvPr id="6" name="Footer Placeholder 5">
            <a:extLst>
              <a:ext uri="{FF2B5EF4-FFF2-40B4-BE49-F238E27FC236}">
                <a16:creationId xmlns:a16="http://schemas.microsoft.com/office/drawing/2014/main" id="{04EE6F3F-C847-7B9B-2B4F-412E69F076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8D3072-B5DE-D4BE-6F7C-E610566FAAF6}"/>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8413617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ADEB3-CC65-4726-CE1E-0034858938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B8203A-DF75-90DD-1335-B70CD85EB4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3BF0E0-1853-72C4-B03B-B4617778E5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FA10A9-5919-4073-522B-F0DF3E7CA3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64C18E-8AA2-1767-2AA5-FF125427C89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4E7ECD-8061-320D-3D33-3DE9D3FC7BED}"/>
              </a:ext>
            </a:extLst>
          </p:cNvPr>
          <p:cNvSpPr>
            <a:spLocks noGrp="1"/>
          </p:cNvSpPr>
          <p:nvPr>
            <p:ph type="dt" sz="half" idx="10"/>
          </p:nvPr>
        </p:nvSpPr>
        <p:spPr/>
        <p:txBody>
          <a:bodyPr/>
          <a:lstStyle/>
          <a:p>
            <a:fld id="{962BC9C8-D4D0-ED42-9E4C-CAE9664594A9}" type="datetimeFigureOut">
              <a:rPr lang="en-US" smtClean="0"/>
              <a:t>9/29/26</a:t>
            </a:fld>
            <a:endParaRPr lang="en-US"/>
          </a:p>
        </p:txBody>
      </p:sp>
      <p:sp>
        <p:nvSpPr>
          <p:cNvPr id="8" name="Footer Placeholder 7">
            <a:extLst>
              <a:ext uri="{FF2B5EF4-FFF2-40B4-BE49-F238E27FC236}">
                <a16:creationId xmlns:a16="http://schemas.microsoft.com/office/drawing/2014/main" id="{27C0D7F3-462B-EF8E-2117-03FEEF2003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89179CB-069D-BD5D-5359-6450A0EEEEF0}"/>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21624892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D369E-86EF-6F08-698E-C5540363B0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AE7707F-9D41-5A1B-5DDB-7C3572A1AA03}"/>
              </a:ext>
            </a:extLst>
          </p:cNvPr>
          <p:cNvSpPr>
            <a:spLocks noGrp="1"/>
          </p:cNvSpPr>
          <p:nvPr>
            <p:ph type="dt" sz="half" idx="10"/>
          </p:nvPr>
        </p:nvSpPr>
        <p:spPr/>
        <p:txBody>
          <a:bodyPr/>
          <a:lstStyle/>
          <a:p>
            <a:fld id="{962BC9C8-D4D0-ED42-9E4C-CAE9664594A9}" type="datetimeFigureOut">
              <a:rPr lang="en-US" smtClean="0"/>
              <a:t>9/29/26</a:t>
            </a:fld>
            <a:endParaRPr lang="en-US"/>
          </a:p>
        </p:txBody>
      </p:sp>
      <p:sp>
        <p:nvSpPr>
          <p:cNvPr id="4" name="Footer Placeholder 3">
            <a:extLst>
              <a:ext uri="{FF2B5EF4-FFF2-40B4-BE49-F238E27FC236}">
                <a16:creationId xmlns:a16="http://schemas.microsoft.com/office/drawing/2014/main" id="{E8734A9B-D5FA-6500-DB29-30888C28DE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83FAF17-8C64-F3EB-5E0F-606C9952C64B}"/>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20277215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30A1E7-DF49-43DA-7E75-EE5371A89293}"/>
              </a:ext>
            </a:extLst>
          </p:cNvPr>
          <p:cNvSpPr>
            <a:spLocks noGrp="1"/>
          </p:cNvSpPr>
          <p:nvPr>
            <p:ph type="dt" sz="half" idx="10"/>
          </p:nvPr>
        </p:nvSpPr>
        <p:spPr/>
        <p:txBody>
          <a:bodyPr/>
          <a:lstStyle/>
          <a:p>
            <a:fld id="{962BC9C8-D4D0-ED42-9E4C-CAE9664594A9}" type="datetimeFigureOut">
              <a:rPr lang="en-US" smtClean="0"/>
              <a:t>9/29/26</a:t>
            </a:fld>
            <a:endParaRPr lang="en-US"/>
          </a:p>
        </p:txBody>
      </p:sp>
      <p:sp>
        <p:nvSpPr>
          <p:cNvPr id="3" name="Footer Placeholder 2">
            <a:extLst>
              <a:ext uri="{FF2B5EF4-FFF2-40B4-BE49-F238E27FC236}">
                <a16:creationId xmlns:a16="http://schemas.microsoft.com/office/drawing/2014/main" id="{A9E391C6-7267-202E-F025-849F2C5470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3791B9-1866-6C36-3682-9B3FD0B0F744}"/>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30335258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9183C-B427-8C16-6B70-F65AD52CBD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D528E2-48C5-FD09-2AD5-1491F95A8D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1F664B-6530-8FBA-5746-042111275E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0B202C-7253-A457-874F-B6B069540B69}"/>
              </a:ext>
            </a:extLst>
          </p:cNvPr>
          <p:cNvSpPr>
            <a:spLocks noGrp="1"/>
          </p:cNvSpPr>
          <p:nvPr>
            <p:ph type="dt" sz="half" idx="10"/>
          </p:nvPr>
        </p:nvSpPr>
        <p:spPr/>
        <p:txBody>
          <a:bodyPr/>
          <a:lstStyle/>
          <a:p>
            <a:fld id="{962BC9C8-D4D0-ED42-9E4C-CAE9664594A9}" type="datetimeFigureOut">
              <a:rPr lang="en-US" smtClean="0"/>
              <a:t>9/29/26</a:t>
            </a:fld>
            <a:endParaRPr lang="en-US"/>
          </a:p>
        </p:txBody>
      </p:sp>
      <p:sp>
        <p:nvSpPr>
          <p:cNvPr id="6" name="Footer Placeholder 5">
            <a:extLst>
              <a:ext uri="{FF2B5EF4-FFF2-40B4-BE49-F238E27FC236}">
                <a16:creationId xmlns:a16="http://schemas.microsoft.com/office/drawing/2014/main" id="{95094ADB-1A16-DB7F-B3AA-80583624DE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541825-6EA1-7142-5EC2-F1D096713EEF}"/>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36137635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C1A15-5BDF-9AF4-4428-CC2B0A201C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AB675B-EBB4-AA3A-1492-D015E36267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880DF7F-F0E4-B1EF-0DA1-0893C4D08C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DBEB0C-F037-47F1-8400-8D47DA4ACA81}"/>
              </a:ext>
            </a:extLst>
          </p:cNvPr>
          <p:cNvSpPr>
            <a:spLocks noGrp="1"/>
          </p:cNvSpPr>
          <p:nvPr>
            <p:ph type="dt" sz="half" idx="10"/>
          </p:nvPr>
        </p:nvSpPr>
        <p:spPr/>
        <p:txBody>
          <a:bodyPr/>
          <a:lstStyle/>
          <a:p>
            <a:fld id="{962BC9C8-D4D0-ED42-9E4C-CAE9664594A9}" type="datetimeFigureOut">
              <a:rPr lang="en-US" smtClean="0"/>
              <a:t>9/29/26</a:t>
            </a:fld>
            <a:endParaRPr lang="en-US"/>
          </a:p>
        </p:txBody>
      </p:sp>
      <p:sp>
        <p:nvSpPr>
          <p:cNvPr id="6" name="Footer Placeholder 5">
            <a:extLst>
              <a:ext uri="{FF2B5EF4-FFF2-40B4-BE49-F238E27FC236}">
                <a16:creationId xmlns:a16="http://schemas.microsoft.com/office/drawing/2014/main" id="{6F5B88A9-9E59-DD0C-F084-B3A8960E75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7B07BB-0F1D-1668-89CB-76A9833DAFB0}"/>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1468023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ED633-8362-C274-E592-94A9296CC47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E0A290E-FD9D-4372-0509-C4F4CBFFD1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7084AB-2D09-90DD-F215-C5354CAC6B41}"/>
              </a:ext>
            </a:extLst>
          </p:cNvPr>
          <p:cNvSpPr>
            <a:spLocks noGrp="1"/>
          </p:cNvSpPr>
          <p:nvPr>
            <p:ph type="dt" sz="half" idx="10"/>
          </p:nvPr>
        </p:nvSpPr>
        <p:spPr/>
        <p:txBody>
          <a:bodyPr/>
          <a:lstStyle/>
          <a:p>
            <a:fld id="{962BC9C8-D4D0-ED42-9E4C-CAE9664594A9}" type="datetimeFigureOut">
              <a:rPr lang="en-US" smtClean="0"/>
              <a:t>9/29/26</a:t>
            </a:fld>
            <a:endParaRPr lang="en-US"/>
          </a:p>
        </p:txBody>
      </p:sp>
      <p:sp>
        <p:nvSpPr>
          <p:cNvPr id="5" name="Footer Placeholder 4">
            <a:extLst>
              <a:ext uri="{FF2B5EF4-FFF2-40B4-BE49-F238E27FC236}">
                <a16:creationId xmlns:a16="http://schemas.microsoft.com/office/drawing/2014/main" id="{CD1F3819-8AEF-02BD-68B7-5C15A2CFB8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0A27DA-54D7-3353-DB08-F7799D5A453B}"/>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397666985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3AF7DC-5132-9816-54DB-7C11B266F0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94F817-BB22-4B72-E3D2-1027D96AE9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773042-8D82-B582-4D6D-682BC6BD2639}"/>
              </a:ext>
            </a:extLst>
          </p:cNvPr>
          <p:cNvSpPr>
            <a:spLocks noGrp="1"/>
          </p:cNvSpPr>
          <p:nvPr>
            <p:ph type="dt" sz="half" idx="10"/>
          </p:nvPr>
        </p:nvSpPr>
        <p:spPr/>
        <p:txBody>
          <a:bodyPr/>
          <a:lstStyle/>
          <a:p>
            <a:fld id="{962BC9C8-D4D0-ED42-9E4C-CAE9664594A9}" type="datetimeFigureOut">
              <a:rPr lang="en-US" smtClean="0"/>
              <a:t>9/29/26</a:t>
            </a:fld>
            <a:endParaRPr lang="en-US"/>
          </a:p>
        </p:txBody>
      </p:sp>
      <p:sp>
        <p:nvSpPr>
          <p:cNvPr id="5" name="Footer Placeholder 4">
            <a:extLst>
              <a:ext uri="{FF2B5EF4-FFF2-40B4-BE49-F238E27FC236}">
                <a16:creationId xmlns:a16="http://schemas.microsoft.com/office/drawing/2014/main" id="{8163A2FC-1836-90B6-A16E-047396AE92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363AC9-958E-D11A-A9C3-80ED954CC517}"/>
              </a:ext>
            </a:extLst>
          </p:cNvPr>
          <p:cNvSpPr>
            <a:spLocks noGrp="1"/>
          </p:cNvSpPr>
          <p:nvPr>
            <p:ph type="sldNum" sz="quarter" idx="12"/>
          </p:nvPr>
        </p:nvSpPr>
        <p:spPr/>
        <p:txBody>
          <a:bodyPr/>
          <a:lstStyle/>
          <a:p>
            <a:fld id="{9C61EC5F-29B5-F548-A31A-171F4463F868}" type="slidenum">
              <a:rPr lang="en-US" smtClean="0"/>
              <a:t>‹#›</a:t>
            </a:fld>
            <a:endParaRPr lang="en-US"/>
          </a:p>
        </p:txBody>
      </p:sp>
    </p:spTree>
    <p:extLst>
      <p:ext uri="{BB962C8B-B14F-4D97-AF65-F5344CB8AC3E}">
        <p14:creationId xmlns:p14="http://schemas.microsoft.com/office/powerpoint/2010/main" val="3771530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7" name="Rectangle 3">
            <a:extLst>
              <a:ext uri="{FF2B5EF4-FFF2-40B4-BE49-F238E27FC236}">
                <a16:creationId xmlns:a16="http://schemas.microsoft.com/office/drawing/2014/main" id="{29724DF9-AC99-7D41-8883-8C1918222E96}"/>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a:extLst>
              <a:ext uri="{FF2B5EF4-FFF2-40B4-BE49-F238E27FC236}">
                <a16:creationId xmlns:a16="http://schemas.microsoft.com/office/drawing/2014/main" id="{79062D90-8DBA-A24F-9CAC-BA91EF3E669D}"/>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400">
                <a:latin typeface="Times New Roman" pitchFamily="18" charset="0"/>
                <a:ea typeface="+mn-ea"/>
                <a:cs typeface="Arial" pitchFamily="34" charset="0"/>
              </a:defRPr>
            </a:lvl1pPr>
          </a:lstStyle>
          <a:p>
            <a:pPr>
              <a:defRPr/>
            </a:pPr>
            <a:endParaRPr lang="en-US"/>
          </a:p>
        </p:txBody>
      </p:sp>
      <p:sp>
        <p:nvSpPr>
          <p:cNvPr id="4101" name="Rectangle 5">
            <a:extLst>
              <a:ext uri="{FF2B5EF4-FFF2-40B4-BE49-F238E27FC236}">
                <a16:creationId xmlns:a16="http://schemas.microsoft.com/office/drawing/2014/main" id="{318A850D-9475-0E44-AF36-16A03335054A}"/>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1400">
                <a:latin typeface="Times New Roman" pitchFamily="18" charset="0"/>
                <a:ea typeface="+mn-ea"/>
                <a:cs typeface="Arial" pitchFamily="34" charset="0"/>
              </a:defRPr>
            </a:lvl1pPr>
          </a:lstStyle>
          <a:p>
            <a:pPr>
              <a:defRPr/>
            </a:pPr>
            <a:endParaRPr lang="en-US"/>
          </a:p>
        </p:txBody>
      </p:sp>
      <p:sp>
        <p:nvSpPr>
          <p:cNvPr id="4102" name="Rectangle 6">
            <a:extLst>
              <a:ext uri="{FF2B5EF4-FFF2-40B4-BE49-F238E27FC236}">
                <a16:creationId xmlns:a16="http://schemas.microsoft.com/office/drawing/2014/main" id="{4009E7B9-E0D7-7F4C-8B47-F3C902CCCB52}"/>
              </a:ext>
            </a:extLst>
          </p:cNvPr>
          <p:cNvSpPr>
            <a:spLocks noGrp="1" noChangeArrowheads="1"/>
          </p:cNvSpPr>
          <p:nvPr>
            <p:ph type="sldNum" sz="quarter" idx="4"/>
          </p:nvPr>
        </p:nvSpPr>
        <p:spPr bwMode="auto">
          <a:xfrm>
            <a:off x="88392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fld id="{128BE369-B0FC-FE45-BFB3-F1D5203C4AA0}" type="slidenum">
              <a:rPr lang="en-US" altLang="en-US"/>
              <a:pPr/>
              <a:t>‹#›</a:t>
            </a:fld>
            <a:endParaRPr lang="en-US" altLang="en-US"/>
          </a:p>
        </p:txBody>
      </p:sp>
      <p:sp>
        <p:nvSpPr>
          <p:cNvPr id="2" name="Title Placeholder 1">
            <a:extLst>
              <a:ext uri="{FF2B5EF4-FFF2-40B4-BE49-F238E27FC236}">
                <a16:creationId xmlns:a16="http://schemas.microsoft.com/office/drawing/2014/main" id="{0BF58F93-A5CD-B143-14C4-C834BCFB38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cSld>
  <p:clrMap bg1="dk2" tx1="lt1" bg2="dk1" tx2="lt2" accent1="accent1" accent2="accent2" accent3="accent3" accent4="accent4" accent5="accent5" accent6="accent6" hlink="hlink" folHlink="folHlink"/>
  <p:sldLayoutIdLst>
    <p:sldLayoutId id="2147483650" r:id="rId1"/>
    <p:sldLayoutId id="2147483673"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4" r:id="rId13"/>
  </p:sldLayoutIdLst>
  <p:transition/>
  <p:txStyles>
    <p:titleStyle>
      <a:lvl1pPr algn="ctr" rtl="0" eaLnBrk="0" fontAlgn="base" hangingPunct="0">
        <a:spcBef>
          <a:spcPct val="0"/>
        </a:spcBef>
        <a:spcAft>
          <a:spcPct val="0"/>
        </a:spcAft>
        <a:defRPr sz="4400">
          <a:solidFill>
            <a:schemeClr val="accent2"/>
          </a:solidFill>
          <a:latin typeface="+mj-lt"/>
          <a:ea typeface="ＭＳ Ｐゴシック" charset="0"/>
          <a:cs typeface="+mj-cs"/>
        </a:defRPr>
      </a:lvl1pPr>
      <a:lvl2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2pPr>
      <a:lvl3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3pPr>
      <a:lvl4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4pPr>
      <a:lvl5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5pPr>
      <a:lvl6pPr marL="457200" algn="ctr" rtl="0" fontAlgn="base">
        <a:spcBef>
          <a:spcPct val="0"/>
        </a:spcBef>
        <a:spcAft>
          <a:spcPct val="0"/>
        </a:spcAft>
        <a:defRPr sz="4400">
          <a:solidFill>
            <a:schemeClr val="accent2"/>
          </a:solidFill>
          <a:latin typeface="Arial" pitchFamily="34" charset="0"/>
          <a:cs typeface="Arial" pitchFamily="34" charset="0"/>
        </a:defRPr>
      </a:lvl6pPr>
      <a:lvl7pPr marL="914400" algn="ctr" rtl="0" fontAlgn="base">
        <a:spcBef>
          <a:spcPct val="0"/>
        </a:spcBef>
        <a:spcAft>
          <a:spcPct val="0"/>
        </a:spcAft>
        <a:defRPr sz="4400">
          <a:solidFill>
            <a:schemeClr val="accent2"/>
          </a:solidFill>
          <a:latin typeface="Arial" pitchFamily="34" charset="0"/>
          <a:cs typeface="Arial" pitchFamily="34" charset="0"/>
        </a:defRPr>
      </a:lvl7pPr>
      <a:lvl8pPr marL="1371600" algn="ctr" rtl="0" fontAlgn="base">
        <a:spcBef>
          <a:spcPct val="0"/>
        </a:spcBef>
        <a:spcAft>
          <a:spcPct val="0"/>
        </a:spcAft>
        <a:defRPr sz="4400">
          <a:solidFill>
            <a:schemeClr val="accent2"/>
          </a:solidFill>
          <a:latin typeface="Arial" pitchFamily="34" charset="0"/>
          <a:cs typeface="Arial" pitchFamily="34" charset="0"/>
        </a:defRPr>
      </a:lvl8pPr>
      <a:lvl9pPr marL="1828800" algn="ctr" rtl="0" fontAlgn="base">
        <a:spcBef>
          <a:spcPct val="0"/>
        </a:spcBef>
        <a:spcAft>
          <a:spcPct val="0"/>
        </a:spcAft>
        <a:defRPr sz="4400">
          <a:solidFill>
            <a:schemeClr val="accent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0094994"/>
      </p:ext>
    </p:extLst>
  </p:cSld>
  <p:clrMap bg1="dk2" tx1="lt1" bg2="dk1"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transition/>
  <p:txStyles>
    <p:titleStyle>
      <a:lvl1pPr algn="ctr" rtl="0" eaLnBrk="0" fontAlgn="base" hangingPunct="0">
        <a:spcBef>
          <a:spcPct val="0"/>
        </a:spcBef>
        <a:spcAft>
          <a:spcPct val="0"/>
        </a:spcAft>
        <a:defRPr sz="4400">
          <a:solidFill>
            <a:schemeClr val="accent2"/>
          </a:solidFill>
          <a:latin typeface="+mj-lt"/>
          <a:ea typeface="ＭＳ Ｐゴシック" charset="0"/>
          <a:cs typeface="+mj-cs"/>
        </a:defRPr>
      </a:lvl1pPr>
      <a:lvl2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2pPr>
      <a:lvl3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3pPr>
      <a:lvl4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4pPr>
      <a:lvl5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5pPr>
      <a:lvl6pPr marL="457200" algn="ctr" rtl="0" fontAlgn="base">
        <a:spcBef>
          <a:spcPct val="0"/>
        </a:spcBef>
        <a:spcAft>
          <a:spcPct val="0"/>
        </a:spcAft>
        <a:defRPr sz="4400">
          <a:solidFill>
            <a:schemeClr val="accent2"/>
          </a:solidFill>
          <a:latin typeface="Arial" pitchFamily="34" charset="0"/>
          <a:cs typeface="Arial" pitchFamily="34" charset="0"/>
        </a:defRPr>
      </a:lvl6pPr>
      <a:lvl7pPr marL="914400" algn="ctr" rtl="0" fontAlgn="base">
        <a:spcBef>
          <a:spcPct val="0"/>
        </a:spcBef>
        <a:spcAft>
          <a:spcPct val="0"/>
        </a:spcAft>
        <a:defRPr sz="4400">
          <a:solidFill>
            <a:schemeClr val="accent2"/>
          </a:solidFill>
          <a:latin typeface="Arial" pitchFamily="34" charset="0"/>
          <a:cs typeface="Arial" pitchFamily="34" charset="0"/>
        </a:defRPr>
      </a:lvl7pPr>
      <a:lvl8pPr marL="1371600" algn="ctr" rtl="0" fontAlgn="base">
        <a:spcBef>
          <a:spcPct val="0"/>
        </a:spcBef>
        <a:spcAft>
          <a:spcPct val="0"/>
        </a:spcAft>
        <a:defRPr sz="4400">
          <a:solidFill>
            <a:schemeClr val="accent2"/>
          </a:solidFill>
          <a:latin typeface="Arial" pitchFamily="34" charset="0"/>
          <a:cs typeface="Arial" pitchFamily="34" charset="0"/>
        </a:defRPr>
      </a:lvl8pPr>
      <a:lvl9pPr marL="1828800" algn="ctr" rtl="0" fontAlgn="base">
        <a:spcBef>
          <a:spcPct val="0"/>
        </a:spcBef>
        <a:spcAft>
          <a:spcPct val="0"/>
        </a:spcAft>
        <a:defRPr sz="4400">
          <a:solidFill>
            <a:schemeClr val="accent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00"/>
        </a:solidFill>
        <a:effectLst/>
      </p:bgPr>
    </p:bg>
    <p:spTree>
      <p:nvGrpSpPr>
        <p:cNvPr id="1" name=""/>
        <p:cNvGrpSpPr/>
        <p:nvPr/>
      </p:nvGrpSpPr>
      <p:grpSpPr>
        <a:xfrm>
          <a:off x="0" y="0"/>
          <a:ext cx="0" cy="0"/>
          <a:chOff x="0" y="0"/>
          <a:chExt cx="0" cy="0"/>
        </a:xfrm>
      </p:grpSpPr>
      <p:sp>
        <p:nvSpPr>
          <p:cNvPr id="1027" name="Rectangle 3">
            <a:extLst>
              <a:ext uri="{FF2B5EF4-FFF2-40B4-BE49-F238E27FC236}">
                <a16:creationId xmlns:a16="http://schemas.microsoft.com/office/drawing/2014/main" id="{29724DF9-AC99-7D41-8883-8C1918222E96}"/>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Rectangle 4">
            <a:extLst>
              <a:ext uri="{FF2B5EF4-FFF2-40B4-BE49-F238E27FC236}">
                <a16:creationId xmlns:a16="http://schemas.microsoft.com/office/drawing/2014/main" id="{79062D90-8DBA-A24F-9CAC-BA91EF3E669D}"/>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400">
                <a:latin typeface="Times New Roman" pitchFamily="18" charset="0"/>
                <a:ea typeface="+mn-ea"/>
                <a:cs typeface="Arial" pitchFamily="34" charset="0"/>
              </a:defRPr>
            </a:lvl1pPr>
          </a:lstStyle>
          <a:p>
            <a:pPr>
              <a:defRPr/>
            </a:pPr>
            <a:endParaRPr lang="en-US"/>
          </a:p>
        </p:txBody>
      </p:sp>
      <p:sp>
        <p:nvSpPr>
          <p:cNvPr id="4101" name="Rectangle 5">
            <a:extLst>
              <a:ext uri="{FF2B5EF4-FFF2-40B4-BE49-F238E27FC236}">
                <a16:creationId xmlns:a16="http://schemas.microsoft.com/office/drawing/2014/main" id="{318A850D-9475-0E44-AF36-16A03335054A}"/>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1400">
                <a:latin typeface="Times New Roman" pitchFamily="18" charset="0"/>
                <a:ea typeface="+mn-ea"/>
                <a:cs typeface="Arial" pitchFamily="34" charset="0"/>
              </a:defRPr>
            </a:lvl1pPr>
          </a:lstStyle>
          <a:p>
            <a:pPr>
              <a:defRPr/>
            </a:pPr>
            <a:endParaRPr lang="en-US"/>
          </a:p>
        </p:txBody>
      </p:sp>
      <p:sp>
        <p:nvSpPr>
          <p:cNvPr id="4102" name="Rectangle 6">
            <a:extLst>
              <a:ext uri="{FF2B5EF4-FFF2-40B4-BE49-F238E27FC236}">
                <a16:creationId xmlns:a16="http://schemas.microsoft.com/office/drawing/2014/main" id="{4009E7B9-E0D7-7F4C-8B47-F3C902CCCB52}"/>
              </a:ext>
            </a:extLst>
          </p:cNvPr>
          <p:cNvSpPr>
            <a:spLocks noGrp="1" noChangeArrowheads="1"/>
          </p:cNvSpPr>
          <p:nvPr>
            <p:ph type="sldNum" sz="quarter" idx="4"/>
          </p:nvPr>
        </p:nvSpPr>
        <p:spPr bwMode="auto">
          <a:xfrm>
            <a:off x="88392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fld id="{128BE369-B0FC-FE45-BFB3-F1D5203C4AA0}" type="slidenum">
              <a:rPr lang="en-US" altLang="en-US"/>
              <a:pPr/>
              <a:t>‹#›</a:t>
            </a:fld>
            <a:endParaRPr lang="en-US" altLang="en-US"/>
          </a:p>
        </p:txBody>
      </p:sp>
      <p:sp>
        <p:nvSpPr>
          <p:cNvPr id="2" name="Title Placeholder 1">
            <a:extLst>
              <a:ext uri="{FF2B5EF4-FFF2-40B4-BE49-F238E27FC236}">
                <a16:creationId xmlns:a16="http://schemas.microsoft.com/office/drawing/2014/main" id="{0BF58F93-A5CD-B143-14C4-C834BCFB38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818132873"/>
      </p:ext>
    </p:extLst>
  </p:cSld>
  <p:clrMap bg1="dk2" tx1="lt1" bg2="dk1"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transition/>
  <p:txStyles>
    <p:titleStyle>
      <a:lvl1pPr algn="ctr" rtl="0" eaLnBrk="0" fontAlgn="base" hangingPunct="0">
        <a:spcBef>
          <a:spcPct val="0"/>
        </a:spcBef>
        <a:spcAft>
          <a:spcPct val="0"/>
        </a:spcAft>
        <a:defRPr sz="4400">
          <a:solidFill>
            <a:schemeClr val="accent2"/>
          </a:solidFill>
          <a:latin typeface="+mj-lt"/>
          <a:ea typeface="ＭＳ Ｐゴシック" charset="0"/>
          <a:cs typeface="+mj-cs"/>
        </a:defRPr>
      </a:lvl1pPr>
      <a:lvl2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2pPr>
      <a:lvl3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3pPr>
      <a:lvl4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4pPr>
      <a:lvl5pPr algn="ctr" rtl="0" eaLnBrk="0" fontAlgn="base" hangingPunct="0">
        <a:spcBef>
          <a:spcPct val="0"/>
        </a:spcBef>
        <a:spcAft>
          <a:spcPct val="0"/>
        </a:spcAft>
        <a:defRPr sz="4400">
          <a:solidFill>
            <a:schemeClr val="accent2"/>
          </a:solidFill>
          <a:latin typeface="Arial" pitchFamily="34" charset="0"/>
          <a:ea typeface="ＭＳ Ｐゴシック" charset="0"/>
          <a:cs typeface="Arial" pitchFamily="34" charset="0"/>
        </a:defRPr>
      </a:lvl5pPr>
      <a:lvl6pPr marL="457200" algn="ctr" rtl="0" fontAlgn="base">
        <a:spcBef>
          <a:spcPct val="0"/>
        </a:spcBef>
        <a:spcAft>
          <a:spcPct val="0"/>
        </a:spcAft>
        <a:defRPr sz="4400">
          <a:solidFill>
            <a:schemeClr val="accent2"/>
          </a:solidFill>
          <a:latin typeface="Arial" pitchFamily="34" charset="0"/>
          <a:cs typeface="Arial" pitchFamily="34" charset="0"/>
        </a:defRPr>
      </a:lvl6pPr>
      <a:lvl7pPr marL="914400" algn="ctr" rtl="0" fontAlgn="base">
        <a:spcBef>
          <a:spcPct val="0"/>
        </a:spcBef>
        <a:spcAft>
          <a:spcPct val="0"/>
        </a:spcAft>
        <a:defRPr sz="4400">
          <a:solidFill>
            <a:schemeClr val="accent2"/>
          </a:solidFill>
          <a:latin typeface="Arial" pitchFamily="34" charset="0"/>
          <a:cs typeface="Arial" pitchFamily="34" charset="0"/>
        </a:defRPr>
      </a:lvl7pPr>
      <a:lvl8pPr marL="1371600" algn="ctr" rtl="0" fontAlgn="base">
        <a:spcBef>
          <a:spcPct val="0"/>
        </a:spcBef>
        <a:spcAft>
          <a:spcPct val="0"/>
        </a:spcAft>
        <a:defRPr sz="4400">
          <a:solidFill>
            <a:schemeClr val="accent2"/>
          </a:solidFill>
          <a:latin typeface="Arial" pitchFamily="34" charset="0"/>
          <a:cs typeface="Arial" pitchFamily="34" charset="0"/>
        </a:defRPr>
      </a:lvl8pPr>
      <a:lvl9pPr marL="1828800" algn="ctr" rtl="0" fontAlgn="base">
        <a:spcBef>
          <a:spcPct val="0"/>
        </a:spcBef>
        <a:spcAft>
          <a:spcPct val="0"/>
        </a:spcAft>
        <a:defRPr sz="4400">
          <a:solidFill>
            <a:schemeClr val="accent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07EF84-E011-17BC-4C21-BD25178C4C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33CB20-5DDD-A43C-DD4A-010CB88483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40BD72-33FE-8B4A-1894-914E29EC6B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2BC9C8-D4D0-ED42-9E4C-CAE9664594A9}" type="datetimeFigureOut">
              <a:rPr lang="en-US" smtClean="0"/>
              <a:t>9/29/26</a:t>
            </a:fld>
            <a:endParaRPr lang="en-US"/>
          </a:p>
        </p:txBody>
      </p:sp>
      <p:sp>
        <p:nvSpPr>
          <p:cNvPr id="5" name="Footer Placeholder 4">
            <a:extLst>
              <a:ext uri="{FF2B5EF4-FFF2-40B4-BE49-F238E27FC236}">
                <a16:creationId xmlns:a16="http://schemas.microsoft.com/office/drawing/2014/main" id="{70747DDA-733D-4F47-1547-F57D2FC4EE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75447E2-6BD3-9BA8-10B0-B46E9AD054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61EC5F-29B5-F548-A31A-171F4463F868}" type="slidenum">
              <a:rPr lang="en-US" smtClean="0"/>
              <a:t>‹#›</a:t>
            </a:fld>
            <a:endParaRPr lang="en-US"/>
          </a:p>
        </p:txBody>
      </p:sp>
    </p:spTree>
    <p:extLst>
      <p:ext uri="{BB962C8B-B14F-4D97-AF65-F5344CB8AC3E}">
        <p14:creationId xmlns:p14="http://schemas.microsoft.com/office/powerpoint/2010/main" val="179832061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1.jpeg"/><Relationship Id="rId2" Type="http://schemas.openxmlformats.org/officeDocument/2006/relationships/slideLayout" Target="../slideLayouts/slideLayout8.xml"/><Relationship Id="rId1" Type="http://schemas.openxmlformats.org/officeDocument/2006/relationships/video" Target="https://www.youtube.com/embed/3oh5xiFgLOA?start=10&amp;feature=oembed" TargetMode="Externa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jpe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17.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22.gif"/></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27.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28.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video" Target="https://www.youtube.com/embed/C38soKOuF_c?start=17&amp;feature=oembed" TargetMode="External"/><Relationship Id="rId6" Type="http://schemas.openxmlformats.org/officeDocument/2006/relationships/image" Target="../media/image31.jpeg"/><Relationship Id="rId5" Type="http://schemas.openxmlformats.org/officeDocument/2006/relationships/image" Target="../media/image10.pn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10.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35.gif"/></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37.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40.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image" Target="../media/image47.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notesSlide" Target="../notesSlides/notesSlide32.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3.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5.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video" Target="https://www.youtube.com/embed/QSmuqBiAQ4c?feature=oembed" TargetMode="External"/><Relationship Id="rId6" Type="http://schemas.openxmlformats.org/officeDocument/2006/relationships/image" Target="../media/image10.png"/><Relationship Id="rId5" Type="http://schemas.openxmlformats.org/officeDocument/2006/relationships/image" Target="../media/image57.jpeg"/><Relationship Id="rId4" Type="http://schemas.openxmlformats.org/officeDocument/2006/relationships/image" Target="../media/image1.emf"/></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8.xml"/><Relationship Id="rId5" Type="http://schemas.openxmlformats.org/officeDocument/2006/relationships/image" Target="../media/image58.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31FF992-E6FF-8A83-68BC-204487069603}"/>
            </a:ext>
          </a:extLst>
        </p:cNvPr>
        <p:cNvGrpSpPr/>
        <p:nvPr/>
      </p:nvGrpSpPr>
      <p:grpSpPr>
        <a:xfrm>
          <a:off x="0" y="0"/>
          <a:ext cx="0" cy="0"/>
          <a:chOff x="0" y="0"/>
          <a:chExt cx="0" cy="0"/>
        </a:xfrm>
      </p:grpSpPr>
      <p:sp>
        <p:nvSpPr>
          <p:cNvPr id="9" name="Rounded Rectangle 8">
            <a:extLst>
              <a:ext uri="{FF2B5EF4-FFF2-40B4-BE49-F238E27FC236}">
                <a16:creationId xmlns:a16="http://schemas.microsoft.com/office/drawing/2014/main" id="{F69FC096-F97A-5849-1682-93C70DA452F7}"/>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8" name="Picture 7">
            <a:extLst>
              <a:ext uri="{FF2B5EF4-FFF2-40B4-BE49-F238E27FC236}">
                <a16:creationId xmlns:a16="http://schemas.microsoft.com/office/drawing/2014/main" id="{CBACE9A6-0023-778E-161E-C7E52E5C2DD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150" y="0"/>
            <a:ext cx="11191913" cy="6858000"/>
          </a:xfrm>
          <a:prstGeom prst="rect">
            <a:avLst/>
          </a:prstGeom>
        </p:spPr>
      </p:pic>
      <p:sp>
        <p:nvSpPr>
          <p:cNvPr id="2" name="TextBox 1">
            <a:extLst>
              <a:ext uri="{FF2B5EF4-FFF2-40B4-BE49-F238E27FC236}">
                <a16:creationId xmlns:a16="http://schemas.microsoft.com/office/drawing/2014/main" id="{E9C22C03-A4B8-C7D5-9878-30E8824A5747}"/>
              </a:ext>
            </a:extLst>
          </p:cNvPr>
          <p:cNvSpPr txBox="1"/>
          <p:nvPr/>
        </p:nvSpPr>
        <p:spPr>
          <a:xfrm>
            <a:off x="430237" y="477487"/>
            <a:ext cx="8141283" cy="523220"/>
          </a:xfrm>
          <a:prstGeom prst="rect">
            <a:avLst/>
          </a:prstGeom>
          <a:noFill/>
        </p:spPr>
        <p:txBody>
          <a:bodyPr wrap="square" rtlCol="0">
            <a:spAutoFit/>
          </a:bodyPr>
          <a:lstStyle/>
          <a:p>
            <a:pPr lvl="0"/>
            <a:r>
              <a:rPr lang="es-ES_tradnl" sz="2800" b="1" noProof="0">
                <a:latin typeface="Helvetica" pitchFamily="2" charset="0"/>
              </a:rPr>
              <a:t>Sobre esta presentación </a:t>
            </a:r>
          </a:p>
        </p:txBody>
      </p:sp>
      <p:pic>
        <p:nvPicPr>
          <p:cNvPr id="4" name="Picture 3">
            <a:extLst>
              <a:ext uri="{FF2B5EF4-FFF2-40B4-BE49-F238E27FC236}">
                <a16:creationId xmlns:a16="http://schemas.microsoft.com/office/drawing/2014/main" id="{4D0AAB14-8685-5592-68C3-DD5E049CFD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646" y="2129563"/>
            <a:ext cx="7772400" cy="174776"/>
          </a:xfrm>
          <a:prstGeom prst="rect">
            <a:avLst/>
          </a:prstGeom>
        </p:spPr>
      </p:pic>
      <p:sp>
        <p:nvSpPr>
          <p:cNvPr id="12" name="TextBox 11">
            <a:extLst>
              <a:ext uri="{FF2B5EF4-FFF2-40B4-BE49-F238E27FC236}">
                <a16:creationId xmlns:a16="http://schemas.microsoft.com/office/drawing/2014/main" id="{261185F4-27B3-FCA4-4F01-65C5E7CD2F0D}"/>
              </a:ext>
            </a:extLst>
          </p:cNvPr>
          <p:cNvSpPr txBox="1"/>
          <p:nvPr/>
        </p:nvSpPr>
        <p:spPr>
          <a:xfrm>
            <a:off x="430236" y="1153228"/>
            <a:ext cx="10965959" cy="738664"/>
          </a:xfrm>
          <a:prstGeom prst="rect">
            <a:avLst/>
          </a:prstGeom>
          <a:noFill/>
        </p:spPr>
        <p:txBody>
          <a:bodyPr wrap="square">
            <a:spAutoFit/>
          </a:bodyPr>
          <a:lstStyle/>
          <a:p>
            <a:r>
              <a:rPr lang="es-ES_tradnl" sz="1400" b="1" noProof="0">
                <a:latin typeface="Helvetica" pitchFamily="2" charset="0"/>
              </a:rPr>
              <a:t>Habilitar el contenido</a:t>
            </a:r>
            <a:br>
              <a:rPr lang="es-ES_tradnl" sz="1600" b="1" noProof="0">
                <a:latin typeface="Helvetica" pitchFamily="2" charset="0"/>
              </a:rPr>
            </a:br>
            <a:r>
              <a:rPr lang="es-ES_tradnl" sz="1600" b="1" noProof="0">
                <a:latin typeface="Helvetica" pitchFamily="2" charset="0"/>
              </a:rPr>
              <a:t> </a:t>
            </a:r>
            <a:br>
              <a:rPr lang="es-ES_tradnl" sz="1600" b="1" noProof="0">
                <a:latin typeface="Helvetica" pitchFamily="2" charset="0"/>
              </a:rPr>
            </a:br>
            <a:r>
              <a:rPr lang="es-ES_tradnl" sz="1200" noProof="0">
                <a:latin typeface="Helvetica" pitchFamily="2" charset="0"/>
              </a:rPr>
              <a:t>Algunas diapositivas contienen recursos con enlaces externos, como vídeos. Deberás «Habilitar el contenido» haciendo clic en el botón de la barra de alerta. </a:t>
            </a:r>
          </a:p>
        </p:txBody>
      </p:sp>
      <p:sp>
        <p:nvSpPr>
          <p:cNvPr id="14" name="Oval 13">
            <a:extLst>
              <a:ext uri="{FF2B5EF4-FFF2-40B4-BE49-F238E27FC236}">
                <a16:creationId xmlns:a16="http://schemas.microsoft.com/office/drawing/2014/main" id="{5CBED077-A5EF-4829-7E84-C0DF4F01639B}"/>
              </a:ext>
            </a:extLst>
          </p:cNvPr>
          <p:cNvSpPr/>
          <p:nvPr/>
        </p:nvSpPr>
        <p:spPr bwMode="auto">
          <a:xfrm>
            <a:off x="7431843" y="1951080"/>
            <a:ext cx="1017430" cy="531741"/>
          </a:xfrm>
          <a:prstGeom prst="ellipse">
            <a:avLst/>
          </a:prstGeom>
          <a:noFill/>
          <a:ln w="95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3" name="TextBox 2">
            <a:extLst>
              <a:ext uri="{FF2B5EF4-FFF2-40B4-BE49-F238E27FC236}">
                <a16:creationId xmlns:a16="http://schemas.microsoft.com/office/drawing/2014/main" id="{7BE30612-516E-A764-632B-7326DDB16622}"/>
              </a:ext>
            </a:extLst>
          </p:cNvPr>
          <p:cNvSpPr txBox="1"/>
          <p:nvPr/>
        </p:nvSpPr>
        <p:spPr>
          <a:xfrm>
            <a:off x="379962" y="2702314"/>
            <a:ext cx="5716038" cy="3508653"/>
          </a:xfrm>
          <a:prstGeom prst="rect">
            <a:avLst/>
          </a:prstGeom>
          <a:noFill/>
        </p:spPr>
        <p:txBody>
          <a:bodyPr wrap="square">
            <a:spAutoFit/>
          </a:bodyPr>
          <a:lstStyle/>
          <a:p>
            <a:r>
              <a:rPr lang="es-ES_tradnl" sz="1400" b="1" noProof="0">
                <a:latin typeface="Helvetica" pitchFamily="2" charset="0"/>
              </a:rPr>
              <a:t>Esta presentación se puede adaptar a tus necesidades:</a:t>
            </a:r>
          </a:p>
          <a:p>
            <a:pPr lvl="0"/>
            <a:endParaRPr lang="es-ES_tradnl" sz="1600" b="1" noProof="0">
              <a:latin typeface="Helvetica" pitchFamily="2" charset="0"/>
            </a:endParaRPr>
          </a:p>
          <a:p>
            <a:pPr marL="628650" lvl="1" indent="-171450">
              <a:buFont typeface="Arial" panose="020B0604020202020204" pitchFamily="34" charset="0"/>
              <a:buChar char="•"/>
            </a:pPr>
            <a:r>
              <a:rPr lang="es-ES_tradnl" sz="1200" noProof="0">
                <a:latin typeface="Helvetica" pitchFamily="2" charset="0"/>
              </a:rPr>
              <a:t>Cada diapositiva, incluido el guion en  panel de notas, se ha diseñado para que sea independiente, de manera que puedas eliminar diapositivas si lo prefieres.</a:t>
            </a:r>
          </a:p>
          <a:p>
            <a:pPr marL="628650" lvl="1" indent="-171450">
              <a:buFont typeface="Arial" panose="020B0604020202020204" pitchFamily="34" charset="0"/>
              <a:buChar char="•"/>
            </a:pPr>
            <a:endParaRPr lang="es-ES_tradnl" sz="1200" noProof="0">
              <a:latin typeface="Helvetica" pitchFamily="2" charset="0"/>
            </a:endParaRPr>
          </a:p>
          <a:p>
            <a:pPr marL="628650" lvl="1" indent="-171450">
              <a:buFont typeface="Arial" panose="020B0604020202020204" pitchFamily="34" charset="0"/>
              <a:buChar char="•"/>
            </a:pPr>
            <a:r>
              <a:rPr lang="es-ES_tradnl" sz="1200" noProof="0">
                <a:latin typeface="Helvetica" pitchFamily="2" charset="0"/>
              </a:rPr>
              <a:t>Si deseas agregar videos a la presentación, puedes consultar la diapositiva 35, que es una diapositiva opcional para insertar videos.</a:t>
            </a:r>
          </a:p>
          <a:p>
            <a:pPr marL="628650" lvl="1" indent="-171450">
              <a:buFont typeface="Arial" panose="020B0604020202020204" pitchFamily="34" charset="0"/>
              <a:buChar char="•"/>
            </a:pPr>
            <a:endParaRPr lang="es-ES_tradnl" sz="1200" noProof="0">
              <a:latin typeface="Helvetica" pitchFamily="2" charset="0"/>
            </a:endParaRPr>
          </a:p>
          <a:p>
            <a:pPr marL="628650" lvl="1" indent="-171450">
              <a:buFont typeface="Arial" panose="020B0604020202020204" pitchFamily="34" charset="0"/>
              <a:buChar char="•"/>
            </a:pPr>
            <a:r>
              <a:rPr lang="es-ES_tradnl" sz="1200" noProof="0">
                <a:latin typeface="Helvetica" pitchFamily="2" charset="0"/>
              </a:rPr>
              <a:t>El contenido de las diapositivas se puede personalizar. Los gráficos, el formato y el texto se pueden editar.</a:t>
            </a:r>
          </a:p>
          <a:p>
            <a:pPr marL="628650" lvl="1" indent="-171450">
              <a:buFont typeface="Arial" panose="020B0604020202020204" pitchFamily="34" charset="0"/>
              <a:buChar char="•"/>
            </a:pPr>
            <a:endParaRPr lang="es-ES_tradnl" sz="1200" noProof="0">
              <a:latin typeface="Helvetica" pitchFamily="2" charset="0"/>
            </a:endParaRPr>
          </a:p>
          <a:p>
            <a:pPr marL="628650" lvl="1" indent="-171450">
              <a:buFont typeface="Arial" panose="020B0604020202020204" pitchFamily="34" charset="0"/>
              <a:buChar char="•"/>
            </a:pPr>
            <a:r>
              <a:rPr lang="es-ES_tradnl" sz="1200" noProof="0">
                <a:latin typeface="Helvetica" pitchFamily="2" charset="0"/>
              </a:rPr>
              <a:t>Una vez que las diapositivas estén listas para la presentación, recomendamos bloquearlas para evitar que los elementos se muevan accidentalmente. Para bloquear una diapositiva, haz clic con el botón derecho y seleccionar la opción "Bloquear".</a:t>
            </a:r>
          </a:p>
          <a:p>
            <a:pPr marL="628650" lvl="1" indent="-171450">
              <a:buFont typeface="Arial" panose="020B0604020202020204" pitchFamily="34" charset="0"/>
              <a:buChar char="•"/>
            </a:pPr>
            <a:endParaRPr lang="es-ES_tradnl" sz="1200" noProof="0">
              <a:latin typeface="Helvetica" pitchFamily="2" charset="0"/>
            </a:endParaRPr>
          </a:p>
          <a:p>
            <a:pPr marL="628650" lvl="1" indent="-171450">
              <a:buFont typeface="Arial" panose="020B0604020202020204" pitchFamily="34" charset="0"/>
              <a:buChar char="•"/>
            </a:pPr>
            <a:r>
              <a:rPr lang="es-ES_tradnl" sz="1200" noProof="0">
                <a:latin typeface="Helvetica" pitchFamily="2" charset="0"/>
              </a:rPr>
              <a:t>Cada diapositiva del archivo de PowerPoint contiene texto alternativo. </a:t>
            </a:r>
          </a:p>
        </p:txBody>
      </p:sp>
      <p:sp>
        <p:nvSpPr>
          <p:cNvPr id="5" name="TextBox 4">
            <a:extLst>
              <a:ext uri="{FF2B5EF4-FFF2-40B4-BE49-F238E27FC236}">
                <a16:creationId xmlns:a16="http://schemas.microsoft.com/office/drawing/2014/main" id="{574819B6-3D37-A588-CB64-9C8F670301B7}"/>
              </a:ext>
            </a:extLst>
          </p:cNvPr>
          <p:cNvSpPr txBox="1"/>
          <p:nvPr/>
        </p:nvSpPr>
        <p:spPr>
          <a:xfrm>
            <a:off x="6162906" y="2702314"/>
            <a:ext cx="5383754" cy="3693319"/>
          </a:xfrm>
          <a:prstGeom prst="rect">
            <a:avLst/>
          </a:prstGeom>
          <a:noFill/>
        </p:spPr>
        <p:txBody>
          <a:bodyPr wrap="square">
            <a:spAutoFit/>
          </a:bodyPr>
          <a:lstStyle/>
          <a:p>
            <a:r>
              <a:rPr lang="es-ES_tradnl" sz="1400" b="1" noProof="0">
                <a:latin typeface="Helvetica" pitchFamily="2" charset="0"/>
              </a:rPr>
              <a:t>En cada panel de notas encontrarás lo siguiente:</a:t>
            </a:r>
          </a:p>
          <a:p>
            <a:pPr lvl="0"/>
            <a:endParaRPr lang="es-ES_tradnl" sz="1600" b="1" noProof="0">
              <a:latin typeface="Helvetica" pitchFamily="2" charset="0"/>
            </a:endParaRPr>
          </a:p>
          <a:p>
            <a:pPr marL="628650" lvl="1" indent="-171450">
              <a:buFont typeface="Arial" panose="020B0604020202020204" pitchFamily="34" charset="0"/>
              <a:buChar char="•"/>
            </a:pPr>
            <a:r>
              <a:rPr lang="es-ES_tradnl" sz="1200" noProof="0">
                <a:latin typeface="Helvetica" pitchFamily="2" charset="0"/>
              </a:rPr>
              <a:t>Puntos clave: Estos son los elementos esenciales del mensaje de la presentación. Tratar solo los puntos clave equivale aproximadamente a una presentación de 30 minutos.</a:t>
            </a:r>
          </a:p>
          <a:p>
            <a:pPr marL="628650" lvl="1" indent="-171450">
              <a:buFont typeface="Arial" panose="020B0604020202020204" pitchFamily="34" charset="0"/>
              <a:buChar char="•"/>
            </a:pPr>
            <a:endParaRPr lang="es-ES_tradnl" sz="1200" noProof="0">
              <a:latin typeface="Helvetica" pitchFamily="2" charset="0"/>
            </a:endParaRPr>
          </a:p>
          <a:p>
            <a:pPr marL="628650" lvl="1" indent="-171450">
              <a:buFont typeface="Arial" panose="020B0604020202020204" pitchFamily="34" charset="0"/>
              <a:buChar char="•"/>
            </a:pPr>
            <a:r>
              <a:rPr lang="es-ES_tradnl" sz="1200" noProof="0">
                <a:latin typeface="Helvetica" pitchFamily="2" charset="0"/>
              </a:rPr>
              <a:t>Más mensajes: Esta información es opcional y ofrece un contexto adicional que complementa la información expresada en los Puntos Clave. El contenido de esta sección debe utilizarse de forma selectiva en función del público, el tiempo disponible y el alcance deseado.</a:t>
            </a:r>
          </a:p>
          <a:p>
            <a:pPr marL="628650" lvl="1" indent="-171450">
              <a:buFont typeface="Arial" panose="020B0604020202020204" pitchFamily="34" charset="0"/>
              <a:buChar char="•"/>
            </a:pPr>
            <a:endParaRPr lang="es-ES_tradnl" sz="1200" noProof="0">
              <a:latin typeface="Helvetica" pitchFamily="2" charset="0"/>
            </a:endParaRPr>
          </a:p>
          <a:p>
            <a:pPr marL="628650" lvl="1" indent="-171450">
              <a:buFont typeface="Arial" panose="020B0604020202020204" pitchFamily="34" charset="0"/>
              <a:buChar char="•"/>
            </a:pPr>
            <a:r>
              <a:rPr lang="es-ES_tradnl" sz="1200" noProof="0">
                <a:latin typeface="Helvetica" pitchFamily="2" charset="0"/>
              </a:rPr>
              <a:t>Recursos de apoyo: Enlaces a fuentes relevantes (en su mayoría en inglés, a menos que se indique lo contrario), como comunicados de prensa, sitios web, vídeos y actividades. </a:t>
            </a:r>
          </a:p>
          <a:p>
            <a:pPr marL="628650" lvl="1" indent="-171450">
              <a:buFont typeface="Arial" panose="020B0604020202020204" pitchFamily="34" charset="0"/>
              <a:buChar char="•"/>
            </a:pPr>
            <a:endParaRPr lang="es-ES_tradnl" sz="1200" noProof="0">
              <a:latin typeface="Helvetica" pitchFamily="2" charset="0"/>
            </a:endParaRPr>
          </a:p>
          <a:p>
            <a:pPr lvl="0"/>
            <a:r>
              <a:rPr lang="es-ES_tradnl" sz="1200" noProof="0">
                <a:latin typeface="Helvetica" pitchFamily="2" charset="0"/>
              </a:rPr>
              <a:t>Algunas diapositivas contienen información sobre las imágenes utilizadas, información técnica y definiciones de términos científicos. Este contenido puede utilizarse según lo considere oportuno el presentador. </a:t>
            </a:r>
          </a:p>
        </p:txBody>
      </p:sp>
    </p:spTree>
    <p:extLst>
      <p:ext uri="{BB962C8B-B14F-4D97-AF65-F5344CB8AC3E}">
        <p14:creationId xmlns:p14="http://schemas.microsoft.com/office/powerpoint/2010/main" val="313325354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D1828"/>
        </a:solidFill>
        <a:effectLst/>
      </p:bgPr>
    </p:bg>
    <p:spTree>
      <p:nvGrpSpPr>
        <p:cNvPr id="1" name="">
          <a:extLst>
            <a:ext uri="{FF2B5EF4-FFF2-40B4-BE49-F238E27FC236}">
              <a16:creationId xmlns:a16="http://schemas.microsoft.com/office/drawing/2014/main" id="{688B41B0-4D11-1383-6067-674F8E7C0E7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8FAA612-5B25-7F83-0E3C-24AE9AEBD0A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150" y="-242816"/>
            <a:ext cx="11191913" cy="6858000"/>
          </a:xfrm>
          <a:prstGeom prst="rect">
            <a:avLst/>
          </a:prstGeom>
        </p:spPr>
      </p:pic>
      <p:sp>
        <p:nvSpPr>
          <p:cNvPr id="2" name="Rounded Rectangle 1">
            <a:extLst>
              <a:ext uri="{FF2B5EF4-FFF2-40B4-BE49-F238E27FC236}">
                <a16:creationId xmlns:a16="http://schemas.microsoft.com/office/drawing/2014/main" id="{CAA38E28-EA50-F866-5536-517353C22BD6}"/>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100000">
                <a:srgbClr val="0E1F33">
                  <a:alpha val="0"/>
                </a:srgbClr>
              </a:gs>
              <a:gs pos="0">
                <a:srgbClr val="0E1F33">
                  <a:alpha val="0"/>
                </a:srgbClr>
              </a:gs>
            </a:gsLst>
            <a:lin ang="0" scaled="1"/>
          </a:gradFill>
          <a:ln w="101600" cap="flat" cmpd="sng" algn="ctr">
            <a:gradFill flip="none" rotWithShape="1">
              <a:gsLst>
                <a:gs pos="50000">
                  <a:srgbClr val="0E1F33">
                    <a:alpha val="0"/>
                  </a:srgbClr>
                </a:gs>
                <a:gs pos="0">
                  <a:srgbClr val="01357D"/>
                </a:gs>
                <a:gs pos="20000">
                  <a:srgbClr val="01275B"/>
                </a:gs>
                <a:gs pos="100000">
                  <a:srgbClr val="01275B"/>
                </a:gs>
              </a:gsLst>
              <a:lin ang="0" scaled="1"/>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19" name="TextBox 1">
            <a:extLst>
              <a:ext uri="{FF2B5EF4-FFF2-40B4-BE49-F238E27FC236}">
                <a16:creationId xmlns:a16="http://schemas.microsoft.com/office/drawing/2014/main" id="{9D2CB0BB-E145-B860-DAA3-2A0787ABE572}"/>
              </a:ext>
            </a:extLst>
          </p:cNvPr>
          <p:cNvSpPr txBox="1"/>
          <p:nvPr/>
        </p:nvSpPr>
        <p:spPr>
          <a:xfrm>
            <a:off x="1022150" y="5444577"/>
            <a:ext cx="3553656" cy="571888"/>
          </a:xfrm>
          <a:prstGeom prst="rect">
            <a:avLst/>
          </a:prstGeom>
          <a:noFill/>
        </p:spPr>
        <p:txBody>
          <a:bodyPr wrap="square" rtlCol="0">
            <a:spAutoFit/>
          </a:bodyPr>
          <a:lstStyle/>
          <a:p>
            <a:pPr>
              <a:lnSpc>
                <a:spcPct val="150000"/>
              </a:lnSpc>
            </a:pPr>
            <a:r>
              <a:rPr lang="es-ES_tradnl" sz="2300" noProof="0">
                <a:latin typeface="Helvetica" pitchFamily="2" charset="0"/>
                <a:ea typeface="Helvetica Neue" panose="02000503000000020004" pitchFamily="2" charset="0"/>
                <a:cs typeface="Helvetica Neue" panose="02000503000000020004" pitchFamily="2" charset="0"/>
              </a:rPr>
              <a:t>Ampliando Nuestra Visión </a:t>
            </a:r>
          </a:p>
        </p:txBody>
      </p:sp>
      <p:pic>
        <p:nvPicPr>
          <p:cNvPr id="6" name="Picture 5" descr="Las palabras “Nancy Grace Roman” aparecen encima de una matriz de cuadrados de 3 por 6, con las palabras “Telescopio espacial” debajo.">
            <a:extLst>
              <a:ext uri="{FF2B5EF4-FFF2-40B4-BE49-F238E27FC236}">
                <a16:creationId xmlns:a16="http://schemas.microsoft.com/office/drawing/2014/main" id="{83385CE0-B645-B698-2FED-898F5CBE2C56}"/>
              </a:ext>
            </a:extLst>
          </p:cNvPr>
          <p:cNvPicPr>
            <a:picLocks noChangeAspect="1"/>
          </p:cNvPicPr>
          <p:nvPr/>
        </p:nvPicPr>
        <p:blipFill>
          <a:blip r:embed="rId4"/>
          <a:stretch>
            <a:fillRect/>
          </a:stretch>
        </p:blipFill>
        <p:spPr>
          <a:xfrm>
            <a:off x="1558486" y="2094137"/>
            <a:ext cx="2410915" cy="2751721"/>
          </a:xfrm>
          <a:prstGeom prst="rect">
            <a:avLst/>
          </a:prstGeom>
        </p:spPr>
      </p:pic>
      <p:pic>
        <p:nvPicPr>
          <p:cNvPr id="8" name="Picture 7" descr="El emblema de la NASA, compuesto por una bola azul, blanca y roja: Un círculo azul con estrellas blancas, un bucle blanco casi cerrado que representa una órbita y un ala roja en forma de V. En el centro hay un texto blanco que dice “NASA”.">
            <a:extLst>
              <a:ext uri="{FF2B5EF4-FFF2-40B4-BE49-F238E27FC236}">
                <a16:creationId xmlns:a16="http://schemas.microsoft.com/office/drawing/2014/main" id="{09BFFCC5-57FE-DF6C-B0EC-8F195C3E93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922" y="405010"/>
            <a:ext cx="1155700" cy="965200"/>
          </a:xfrm>
          <a:prstGeom prst="rect">
            <a:avLst/>
          </a:prstGeom>
        </p:spPr>
      </p:pic>
      <p:pic>
        <p:nvPicPr>
          <p:cNvPr id="5" name="Picture 4" descr="Ilustración del telescopio espacial Roman, un gran observatorio cilíndrico con un panel solar plano en la parte superior. Está orientado hacia la izquierda en ángulo, por lo que se ve su espejo circular interior. Detrás del gráfico del telescopio espacial Roman se encuentra una ilustración de una galaxia espiral, estrellas y planetas.">
            <a:extLst>
              <a:ext uri="{FF2B5EF4-FFF2-40B4-BE49-F238E27FC236}">
                <a16:creationId xmlns:a16="http://schemas.microsoft.com/office/drawing/2014/main" id="{486507FD-9A5E-27C6-DE19-435801372E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29705" y="-271392"/>
            <a:ext cx="7557247" cy="6858000"/>
          </a:xfrm>
          <a:prstGeom prst="rect">
            <a:avLst/>
          </a:prstGeom>
        </p:spPr>
      </p:pic>
    </p:spTree>
    <p:extLst>
      <p:ext uri="{BB962C8B-B14F-4D97-AF65-F5344CB8AC3E}">
        <p14:creationId xmlns:p14="http://schemas.microsoft.com/office/powerpoint/2010/main" val="124710492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6F8E1-1744-D249-0515-4C74683EC04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3C4C420-CA9A-A3B0-6B13-C0F6A905CE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Rounded Rectangle 16">
            <a:extLst>
              <a:ext uri="{FF2B5EF4-FFF2-40B4-BE49-F238E27FC236}">
                <a16:creationId xmlns:a16="http://schemas.microsoft.com/office/drawing/2014/main" id="{B7745323-EBF9-F4EF-EA04-3102462AB1D2}"/>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100000">
                <a:srgbClr val="0E1F33">
                  <a:alpha val="39133"/>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cs typeface="Arial" pitchFamily="34" charset="0"/>
            </a:endParaRPr>
          </a:p>
        </p:txBody>
      </p:sp>
      <p:pic>
        <p:nvPicPr>
          <p:cNvPr id="4" name="Picture 3">
            <a:extLst>
              <a:ext uri="{FF2B5EF4-FFF2-40B4-BE49-F238E27FC236}">
                <a16:creationId xmlns:a16="http://schemas.microsoft.com/office/drawing/2014/main" id="{B1CB3700-A25B-7470-74FD-21C8D7949C52}"/>
              </a:ext>
              <a:ext uri="{C183D7F6-B498-43B3-948B-1728B52AA6E4}">
                <adec:decorative xmlns:adec="http://schemas.microsoft.com/office/drawing/2017/decorative" val="1"/>
              </a:ext>
            </a:extLst>
          </p:cNvPr>
          <p:cNvPicPr>
            <a:picLocks noChangeAspect="1"/>
          </p:cNvPicPr>
          <p:nvPr/>
        </p:nvPicPr>
        <p:blipFill>
          <a:blip r:embed="rId5">
            <a:alphaModFix amt="67000"/>
            <a:extLst>
              <a:ext uri="{28A0092B-C50C-407E-A947-70E740481C1C}">
                <a14:useLocalDpi xmlns:a14="http://schemas.microsoft.com/office/drawing/2010/main" val="0"/>
              </a:ext>
            </a:extLst>
          </a:blip>
          <a:stretch>
            <a:fillRect/>
          </a:stretch>
        </p:blipFill>
        <p:spPr>
          <a:xfrm>
            <a:off x="791617" y="-182880"/>
            <a:ext cx="11191913" cy="6858000"/>
          </a:xfrm>
          <a:prstGeom prst="rect">
            <a:avLst/>
          </a:prstGeom>
        </p:spPr>
      </p:pic>
      <p:sp>
        <p:nvSpPr>
          <p:cNvPr id="10" name="TextBox 1">
            <a:extLst>
              <a:ext uri="{FF2B5EF4-FFF2-40B4-BE49-F238E27FC236}">
                <a16:creationId xmlns:a16="http://schemas.microsoft.com/office/drawing/2014/main" id="{8F33B06A-3BF6-DB02-CF5D-D8FAE56A8FAA}"/>
              </a:ext>
            </a:extLst>
          </p:cNvPr>
          <p:cNvSpPr txBox="1"/>
          <p:nvPr/>
        </p:nvSpPr>
        <p:spPr>
          <a:xfrm>
            <a:off x="378123" y="248021"/>
            <a:ext cx="8610600" cy="1093248"/>
          </a:xfrm>
          <a:prstGeom prst="rect">
            <a:avLst/>
          </a:prstGeom>
          <a:noFill/>
        </p:spPr>
        <p:txBody>
          <a:bodyPr wrap="square" rtlCol="0">
            <a:spAutoFit/>
          </a:bodyPr>
          <a:lstStyle/>
          <a:p>
            <a:pPr>
              <a:lnSpc>
                <a:spcPct val="150000"/>
              </a:lnSpc>
            </a:pPr>
            <a:r>
              <a:rPr lang="en-US" sz="4800" b="1">
                <a:latin typeface="Helvetica" pitchFamily="2" charset="0"/>
                <a:ea typeface="Helvetica Neue" panose="02000503000000020004" pitchFamily="2" charset="0"/>
                <a:cs typeface="Helvetica Neue" panose="02000503000000020004" pitchFamily="2" charset="0"/>
              </a:rPr>
              <a:t>Roman en camino</a:t>
            </a:r>
          </a:p>
        </p:txBody>
      </p:sp>
      <p:sp>
        <p:nvSpPr>
          <p:cNvPr id="2" name="TextBox 1">
            <a:extLst>
              <a:ext uri="{FF2B5EF4-FFF2-40B4-BE49-F238E27FC236}">
                <a16:creationId xmlns:a16="http://schemas.microsoft.com/office/drawing/2014/main" id="{CB878600-A561-07D6-B1F5-6487C7EB20EB}"/>
              </a:ext>
            </a:extLst>
          </p:cNvPr>
          <p:cNvSpPr txBox="1"/>
          <p:nvPr/>
        </p:nvSpPr>
        <p:spPr>
          <a:xfrm>
            <a:off x="439835" y="1245241"/>
            <a:ext cx="11374041" cy="830997"/>
          </a:xfrm>
          <a:prstGeom prst="rect">
            <a:avLst/>
          </a:prstGeom>
          <a:noFill/>
        </p:spPr>
        <p:txBody>
          <a:bodyPr wrap="square" rtlCol="0">
            <a:spAutoFit/>
          </a:bodyPr>
          <a:lstStyle/>
          <a:p>
            <a:r>
              <a:rPr lang="es-ES"/>
              <a:t>Lanzamiento desde el Centro Espacial Kennedy </a:t>
            </a:r>
            <a:br>
              <a:rPr lang="es-ES"/>
            </a:br>
            <a:r>
              <a:rPr lang="es-ES"/>
              <a:t>el 30 de agosto de 2026</a:t>
            </a:r>
            <a:r>
              <a:rPr lang="en-US" sz="2000"/>
              <a:t> </a:t>
            </a:r>
            <a:endParaRPr lang="en-US" sz="2000">
              <a:latin typeface="Helvetica" pitchFamily="2" charset="0"/>
              <a:ea typeface="Helvetica Neue" panose="02000503000000020004" pitchFamily="2" charset="0"/>
              <a:cs typeface="Helvetica Neue" panose="02000503000000020004" pitchFamily="2" charset="0"/>
            </a:endParaRPr>
          </a:p>
        </p:txBody>
      </p:sp>
      <p:pic>
        <p:nvPicPr>
          <p:cNvPr id="24" name="Picture 23">
            <a:extLst>
              <a:ext uri="{FF2B5EF4-FFF2-40B4-BE49-F238E27FC236}">
                <a16:creationId xmlns:a16="http://schemas.microsoft.com/office/drawing/2014/main" id="{BC510321-FD07-53DC-14F4-3309129CDE99}"/>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pic>
        <p:nvPicPr>
          <p:cNvPr id="11" name="Online Media 10" descr="NASA's Nancy Grace Roman Space Telescope Spacecraft Separation">
            <a:hlinkClick r:id="" action="ppaction://media"/>
            <a:extLst>
              <a:ext uri="{FF2B5EF4-FFF2-40B4-BE49-F238E27FC236}">
                <a16:creationId xmlns:a16="http://schemas.microsoft.com/office/drawing/2014/main" id="{1C33AEBF-7DC9-E930-B0C3-D3F7524ABF7D}"/>
              </a:ext>
            </a:extLst>
          </p:cNvPr>
          <p:cNvPicPr>
            <a:picLocks noRot="1" noChangeAspect="1"/>
          </p:cNvPicPr>
          <p:nvPr>
            <a:videoFile r:link="rId1"/>
          </p:nvPr>
        </p:nvPicPr>
        <p:blipFill>
          <a:blip r:embed="rId7"/>
          <a:stretch>
            <a:fillRect/>
          </a:stretch>
        </p:blipFill>
        <p:spPr>
          <a:xfrm>
            <a:off x="583147" y="2701682"/>
            <a:ext cx="5889635" cy="3327644"/>
          </a:xfrm>
          <a:prstGeom prst="rect">
            <a:avLst/>
          </a:prstGeom>
          <a:ln>
            <a:solidFill>
              <a:srgbClr val="548DD1"/>
            </a:solidFill>
          </a:ln>
          <a:effectLst/>
        </p:spPr>
      </p:pic>
    </p:spTree>
    <p:extLst>
      <p:ext uri="{BB962C8B-B14F-4D97-AF65-F5344CB8AC3E}">
        <p14:creationId xmlns:p14="http://schemas.microsoft.com/office/powerpoint/2010/main" val="11283785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906F8E1-1744-D249-0515-4C74683EC047}"/>
            </a:ext>
          </a:extLst>
        </p:cNvPr>
        <p:cNvGrpSpPr/>
        <p:nvPr/>
      </p:nvGrpSpPr>
      <p:grpSpPr>
        <a:xfrm>
          <a:off x="0" y="0"/>
          <a:ext cx="0" cy="0"/>
          <a:chOff x="0" y="0"/>
          <a:chExt cx="0" cy="0"/>
        </a:xfrm>
      </p:grpSpPr>
      <p:sp>
        <p:nvSpPr>
          <p:cNvPr id="17" name="Rounded Rectangle 16">
            <a:extLst>
              <a:ext uri="{FF2B5EF4-FFF2-40B4-BE49-F238E27FC236}">
                <a16:creationId xmlns:a16="http://schemas.microsoft.com/office/drawing/2014/main" id="{B7745323-EBF9-F4EF-EA04-3102462AB1D2}"/>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100000">
                <a:srgbClr val="0E1F33">
                  <a:alpha val="39133"/>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4" name="Picture 3">
            <a:extLst>
              <a:ext uri="{FF2B5EF4-FFF2-40B4-BE49-F238E27FC236}">
                <a16:creationId xmlns:a16="http://schemas.microsoft.com/office/drawing/2014/main" id="{B1CB3700-A25B-7470-74FD-21C8D7949C52}"/>
              </a:ext>
              <a:ext uri="{C183D7F6-B498-43B3-948B-1728B52AA6E4}">
                <adec:decorative xmlns:adec="http://schemas.microsoft.com/office/drawing/2017/decorative" val="1"/>
              </a:ext>
            </a:extLst>
          </p:cNvPr>
          <p:cNvPicPr>
            <a:picLocks noChangeAspect="1"/>
          </p:cNvPicPr>
          <p:nvPr/>
        </p:nvPicPr>
        <p:blipFill>
          <a:blip r:embed="rId4">
            <a:alphaModFix amt="67000"/>
            <a:extLst>
              <a:ext uri="{28A0092B-C50C-407E-A947-70E740481C1C}">
                <a14:useLocalDpi xmlns:a14="http://schemas.microsoft.com/office/drawing/2010/main" val="0"/>
              </a:ext>
            </a:extLst>
          </a:blip>
          <a:stretch>
            <a:fillRect/>
          </a:stretch>
        </p:blipFill>
        <p:spPr>
          <a:xfrm>
            <a:off x="791617" y="-182880"/>
            <a:ext cx="11191913" cy="6858000"/>
          </a:xfrm>
          <a:prstGeom prst="rect">
            <a:avLst/>
          </a:prstGeom>
        </p:spPr>
      </p:pic>
      <p:sp>
        <p:nvSpPr>
          <p:cNvPr id="10" name="TextBox 1">
            <a:extLst>
              <a:ext uri="{FF2B5EF4-FFF2-40B4-BE49-F238E27FC236}">
                <a16:creationId xmlns:a16="http://schemas.microsoft.com/office/drawing/2014/main" id="{8F33B06A-3BF6-DB02-CF5D-D8FAE56A8FAA}"/>
              </a:ext>
            </a:extLst>
          </p:cNvPr>
          <p:cNvSpPr txBox="1"/>
          <p:nvPr/>
        </p:nvSpPr>
        <p:spPr>
          <a:xfrm>
            <a:off x="378122" y="248021"/>
            <a:ext cx="9193389" cy="1093248"/>
          </a:xfrm>
          <a:prstGeom prst="rect">
            <a:avLst/>
          </a:prstGeom>
          <a:noFill/>
        </p:spPr>
        <p:txBody>
          <a:bodyPr wrap="square" rtlCol="0">
            <a:spAutoFit/>
          </a:bodyPr>
          <a:lstStyle/>
          <a:p>
            <a:pPr>
              <a:lnSpc>
                <a:spcPct val="150000"/>
              </a:lnSpc>
            </a:pPr>
            <a:r>
              <a:rPr lang="es-ES_tradnl" sz="4800" b="1" noProof="0">
                <a:latin typeface="Helvetica" pitchFamily="2" charset="0"/>
                <a:ea typeface="Helvetica Neue" panose="02000503000000020004" pitchFamily="2" charset="0"/>
                <a:cs typeface="Helvetica Neue" panose="02000503000000020004" pitchFamily="2" charset="0"/>
              </a:rPr>
              <a:t>El alcance científico de </a:t>
            </a:r>
            <a:r>
              <a:rPr lang="es-ES_tradnl" sz="4800" b="1" noProof="0" err="1">
                <a:latin typeface="Helvetica" pitchFamily="2" charset="0"/>
                <a:ea typeface="Helvetica Neue" panose="02000503000000020004" pitchFamily="2" charset="0"/>
                <a:cs typeface="Helvetica Neue" panose="02000503000000020004" pitchFamily="2" charset="0"/>
              </a:rPr>
              <a:t>Roman</a:t>
            </a:r>
            <a:r>
              <a:rPr lang="es-ES_tradnl" sz="4800" b="1" noProof="0">
                <a:latin typeface="Helvetica" pitchFamily="2" charset="0"/>
                <a:ea typeface="Helvetica Neue" panose="02000503000000020004" pitchFamily="2" charset="0"/>
                <a:cs typeface="Helvetica Neue" panose="02000503000000020004" pitchFamily="2" charset="0"/>
              </a:rPr>
              <a:t> </a:t>
            </a:r>
          </a:p>
        </p:txBody>
      </p:sp>
      <p:sp>
        <p:nvSpPr>
          <p:cNvPr id="2" name="TextBox 1">
            <a:extLst>
              <a:ext uri="{FF2B5EF4-FFF2-40B4-BE49-F238E27FC236}">
                <a16:creationId xmlns:a16="http://schemas.microsoft.com/office/drawing/2014/main" id="{CB878600-A561-07D6-B1F5-6487C7EB20EB}"/>
              </a:ext>
            </a:extLst>
          </p:cNvPr>
          <p:cNvSpPr txBox="1"/>
          <p:nvPr/>
        </p:nvSpPr>
        <p:spPr>
          <a:xfrm>
            <a:off x="439836" y="1245241"/>
            <a:ext cx="5013110" cy="509307"/>
          </a:xfrm>
          <a:prstGeom prst="rect">
            <a:avLst/>
          </a:prstGeom>
          <a:noFill/>
        </p:spPr>
        <p:txBody>
          <a:bodyPr wrap="square" rtlCol="0">
            <a:spAutoFit/>
          </a:bodyPr>
          <a:lstStyle/>
          <a:p>
            <a:pPr>
              <a:lnSpc>
                <a:spcPct val="150000"/>
              </a:lnSpc>
            </a:pPr>
            <a:r>
              <a:rPr lang="es-ES_tradnl" sz="2000" noProof="0">
                <a:latin typeface="Helvetica" pitchFamily="2" charset="0"/>
                <a:ea typeface="Helvetica Neue" panose="02000503000000020004" pitchFamily="2" charset="0"/>
                <a:cs typeface="Helvetica Neue" panose="02000503000000020004" pitchFamily="2" charset="0"/>
              </a:rPr>
              <a:t>Las preguntas que han motivado a </a:t>
            </a:r>
            <a:r>
              <a:rPr lang="es-ES_tradnl" sz="2000" noProof="0" err="1">
                <a:latin typeface="Helvetica" pitchFamily="2" charset="0"/>
                <a:ea typeface="Helvetica Neue" panose="02000503000000020004" pitchFamily="2" charset="0"/>
                <a:cs typeface="Helvetica Neue" panose="02000503000000020004" pitchFamily="2" charset="0"/>
              </a:rPr>
              <a:t>Roman</a:t>
            </a:r>
            <a:r>
              <a:rPr lang="es-ES_tradnl" sz="2000" noProof="0">
                <a:latin typeface="Helvetica" pitchFamily="2" charset="0"/>
                <a:ea typeface="Helvetica Neue" panose="02000503000000020004" pitchFamily="2" charset="0"/>
                <a:cs typeface="Helvetica Neue" panose="02000503000000020004" pitchFamily="2" charset="0"/>
              </a:rPr>
              <a:t> </a:t>
            </a:r>
          </a:p>
        </p:txBody>
      </p:sp>
      <p:sp>
        <p:nvSpPr>
          <p:cNvPr id="29" name="Rounded Rectangle 28">
            <a:extLst>
              <a:ext uri="{FF2B5EF4-FFF2-40B4-BE49-F238E27FC236}">
                <a16:creationId xmlns:a16="http://schemas.microsoft.com/office/drawing/2014/main" id="{4CC48708-D0BB-889B-BAB9-AF21D2E09D29}"/>
              </a:ext>
              <a:ext uri="{C183D7F6-B498-43B3-948B-1728B52AA6E4}">
                <adec:decorative xmlns:adec="http://schemas.microsoft.com/office/drawing/2017/decorative" val="1"/>
              </a:ext>
            </a:extLst>
          </p:cNvPr>
          <p:cNvSpPr/>
          <p:nvPr/>
        </p:nvSpPr>
        <p:spPr bwMode="auto">
          <a:xfrm>
            <a:off x="8211628" y="2819400"/>
            <a:ext cx="3554784" cy="3701504"/>
          </a:xfrm>
          <a:prstGeom prst="roundRect">
            <a:avLst>
              <a:gd name="adj" fmla="val 5740"/>
            </a:avLst>
          </a:prstGeom>
          <a:gradFill>
            <a:gsLst>
              <a:gs pos="99000">
                <a:srgbClr val="0E1F33">
                  <a:alpha val="0"/>
                </a:srgbClr>
              </a:gs>
              <a:gs pos="0">
                <a:srgbClr val="0E1F33"/>
              </a:gs>
            </a:gsLst>
            <a:lin ang="8400000" scaled="0"/>
          </a:gradFill>
          <a:ln w="9525" cap="flat" cmpd="sng" algn="ctr">
            <a:gradFill>
              <a:gsLst>
                <a:gs pos="0">
                  <a:srgbClr val="548DD1"/>
                </a:gs>
                <a:gs pos="100000">
                  <a:srgbClr val="000025">
                    <a:alpha val="0"/>
                  </a:srgbClr>
                </a:gs>
              </a:gsLst>
              <a:lin ang="6000000" scaled="0"/>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30" name="TextBox 1">
            <a:extLst>
              <a:ext uri="{FF2B5EF4-FFF2-40B4-BE49-F238E27FC236}">
                <a16:creationId xmlns:a16="http://schemas.microsoft.com/office/drawing/2014/main" id="{5ADDC1B8-46AA-E718-C9FB-A08AE41A3BB1}"/>
              </a:ext>
            </a:extLst>
          </p:cNvPr>
          <p:cNvSpPr txBox="1"/>
          <p:nvPr/>
        </p:nvSpPr>
        <p:spPr>
          <a:xfrm>
            <a:off x="8297380" y="4112052"/>
            <a:ext cx="3383280" cy="1533946"/>
          </a:xfrm>
          <a:prstGeom prst="rect">
            <a:avLst/>
          </a:prstGeom>
          <a:noFill/>
        </p:spPr>
        <p:txBody>
          <a:bodyPr wrap="square" rtlCol="0">
            <a:spAutoFit/>
          </a:bodyPr>
          <a:lstStyle/>
          <a:p>
            <a:pPr algn="ctr">
              <a:lnSpc>
                <a:spcPct val="150000"/>
              </a:lnSpc>
            </a:pPr>
            <a:r>
              <a:rPr lang="es-ES_tradnl" sz="1600" b="1" noProof="0">
                <a:latin typeface="Helvetica" pitchFamily="2" charset="0"/>
                <a:ea typeface="Helvetica Neue" panose="02000503000000020004" pitchFamily="2" charset="0"/>
                <a:cs typeface="Helvetica Neue" panose="02000503000000020004" pitchFamily="2" charset="0"/>
              </a:rPr>
              <a:t>¿Cómo son los planetas más allá de nuestro sistema solar? </a:t>
            </a:r>
            <a:endParaRPr lang="es-ES_tradnl" sz="1600" noProof="0">
              <a:latin typeface="Helvetica" pitchFamily="2" charset="0"/>
              <a:ea typeface="Helvetica Neue" panose="02000503000000020004" pitchFamily="2" charset="0"/>
              <a:cs typeface="Helvetica Neue" panose="02000503000000020004" pitchFamily="2" charset="0"/>
            </a:endParaRPr>
          </a:p>
          <a:p>
            <a:pPr algn="ctr">
              <a:lnSpc>
                <a:spcPct val="150000"/>
              </a:lnSpc>
            </a:pPr>
            <a:endParaRPr lang="es-ES_tradnl" sz="1600" i="1" noProof="0">
              <a:latin typeface="Helvetica" pitchFamily="2" charset="0"/>
              <a:ea typeface="Helvetica Neue" panose="02000503000000020004" pitchFamily="2" charset="0"/>
              <a:cs typeface="Helvetica Neue" panose="02000503000000020004" pitchFamily="2" charset="0"/>
            </a:endParaRPr>
          </a:p>
          <a:p>
            <a:pPr algn="ctr">
              <a:lnSpc>
                <a:spcPct val="150000"/>
              </a:lnSpc>
            </a:pPr>
            <a:r>
              <a:rPr lang="es-ES_tradnl" sz="1600" i="1" noProof="0">
                <a:latin typeface="Helvetica" pitchFamily="2" charset="0"/>
                <a:ea typeface="Helvetica Neue" panose="02000503000000020004" pitchFamily="2" charset="0"/>
                <a:cs typeface="Helvetica Neue" panose="02000503000000020004" pitchFamily="2" charset="0"/>
              </a:rPr>
              <a:t>¿Estamos solos? </a:t>
            </a:r>
          </a:p>
        </p:txBody>
      </p:sp>
      <p:pic>
        <p:nvPicPr>
          <p:cNvPr id="31" name="Picture 30">
            <a:extLst>
              <a:ext uri="{FF2B5EF4-FFF2-40B4-BE49-F238E27FC236}">
                <a16:creationId xmlns:a16="http://schemas.microsoft.com/office/drawing/2014/main" id="{551A7AC7-AB3C-6535-C22C-532A2576EA9B}"/>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94347" y="2216175"/>
            <a:ext cx="2189346" cy="1511548"/>
          </a:xfrm>
          <a:prstGeom prst="rect">
            <a:avLst/>
          </a:prstGeom>
        </p:spPr>
      </p:pic>
      <p:pic>
        <p:nvPicPr>
          <p:cNvPr id="24" name="Picture 23">
            <a:extLst>
              <a:ext uri="{FF2B5EF4-FFF2-40B4-BE49-F238E27FC236}">
                <a16:creationId xmlns:a16="http://schemas.microsoft.com/office/drawing/2014/main" id="{BC510321-FD07-53DC-14F4-3309129CDE99}"/>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32" name="Rounded Rectangle 31">
            <a:extLst>
              <a:ext uri="{FF2B5EF4-FFF2-40B4-BE49-F238E27FC236}">
                <a16:creationId xmlns:a16="http://schemas.microsoft.com/office/drawing/2014/main" id="{B0917C82-D757-575F-EC81-05C22C334A9E}"/>
              </a:ext>
              <a:ext uri="{C183D7F6-B498-43B3-948B-1728B52AA6E4}">
                <adec:decorative xmlns:adec="http://schemas.microsoft.com/office/drawing/2017/decorative" val="1"/>
              </a:ext>
            </a:extLst>
          </p:cNvPr>
          <p:cNvSpPr/>
          <p:nvPr/>
        </p:nvSpPr>
        <p:spPr bwMode="auto">
          <a:xfrm>
            <a:off x="4327073" y="2819400"/>
            <a:ext cx="3554784" cy="3701504"/>
          </a:xfrm>
          <a:prstGeom prst="roundRect">
            <a:avLst>
              <a:gd name="adj" fmla="val 5740"/>
            </a:avLst>
          </a:prstGeom>
          <a:gradFill>
            <a:gsLst>
              <a:gs pos="99000">
                <a:srgbClr val="0E1F33">
                  <a:alpha val="0"/>
                </a:srgbClr>
              </a:gs>
              <a:gs pos="0">
                <a:srgbClr val="0E1F33"/>
              </a:gs>
            </a:gsLst>
            <a:lin ang="8400000" scaled="0"/>
          </a:gradFill>
          <a:ln w="9525" cap="flat" cmpd="sng" algn="ctr">
            <a:gradFill>
              <a:gsLst>
                <a:gs pos="0">
                  <a:srgbClr val="548DD1"/>
                </a:gs>
                <a:gs pos="100000">
                  <a:srgbClr val="000025">
                    <a:alpha val="0"/>
                  </a:srgbClr>
                </a:gs>
              </a:gsLst>
              <a:lin ang="6000000" scaled="0"/>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27" name="TextBox 1">
            <a:extLst>
              <a:ext uri="{FF2B5EF4-FFF2-40B4-BE49-F238E27FC236}">
                <a16:creationId xmlns:a16="http://schemas.microsoft.com/office/drawing/2014/main" id="{BBB916B8-E876-9268-2F12-7CC950320AB2}"/>
              </a:ext>
            </a:extLst>
          </p:cNvPr>
          <p:cNvSpPr txBox="1"/>
          <p:nvPr/>
        </p:nvSpPr>
        <p:spPr>
          <a:xfrm>
            <a:off x="4627274" y="4112052"/>
            <a:ext cx="2954383" cy="1903278"/>
          </a:xfrm>
          <a:prstGeom prst="rect">
            <a:avLst/>
          </a:prstGeom>
          <a:noFill/>
        </p:spPr>
        <p:txBody>
          <a:bodyPr wrap="square" rtlCol="0">
            <a:spAutoFit/>
          </a:bodyPr>
          <a:lstStyle/>
          <a:p>
            <a:pPr algn="ctr">
              <a:lnSpc>
                <a:spcPct val="150000"/>
              </a:lnSpc>
            </a:pPr>
            <a:r>
              <a:rPr lang="es-ES_tradnl" sz="1600" b="1" noProof="0">
                <a:latin typeface="Helvetica" pitchFamily="2" charset="0"/>
                <a:ea typeface="Helvetica Neue" panose="02000503000000020004" pitchFamily="2" charset="0"/>
                <a:cs typeface="Helvetica Neue" panose="02000503000000020004" pitchFamily="2" charset="0"/>
              </a:rPr>
              <a:t>¿Qué son la energía oscura y la materia oscura?</a:t>
            </a:r>
          </a:p>
          <a:p>
            <a:pPr algn="ctr">
              <a:lnSpc>
                <a:spcPct val="150000"/>
              </a:lnSpc>
            </a:pPr>
            <a:r>
              <a:rPr lang="es-ES_tradnl" sz="1600" b="1" noProof="0">
                <a:latin typeface="Helvetica" pitchFamily="2" charset="0"/>
                <a:ea typeface="Helvetica Neue" panose="02000503000000020004" pitchFamily="2" charset="0"/>
                <a:cs typeface="Helvetica Neue" panose="02000503000000020004" pitchFamily="2" charset="0"/>
              </a:rPr>
              <a:t> </a:t>
            </a:r>
          </a:p>
          <a:p>
            <a:pPr algn="ctr">
              <a:lnSpc>
                <a:spcPct val="150000"/>
              </a:lnSpc>
            </a:pPr>
            <a:r>
              <a:rPr lang="es-ES_tradnl" sz="1600" i="1" noProof="0">
                <a:latin typeface="Helvetica" pitchFamily="2" charset="0"/>
              </a:rPr>
              <a:t>¿Cómo influyen en la evolución del universo? </a:t>
            </a:r>
            <a:endParaRPr lang="es-ES_tradnl" sz="1600" i="1" noProof="0">
              <a:latin typeface="Helvetica" pitchFamily="2" charset="0"/>
              <a:ea typeface="Helvetica Neue" panose="02000503000000020004" pitchFamily="2" charset="0"/>
              <a:cs typeface="Helvetica Neue" panose="02000503000000020004" pitchFamily="2" charset="0"/>
            </a:endParaRPr>
          </a:p>
        </p:txBody>
      </p:sp>
      <p:pic>
        <p:nvPicPr>
          <p:cNvPr id="28" name="Picture 27">
            <a:extLst>
              <a:ext uri="{FF2B5EF4-FFF2-40B4-BE49-F238E27FC236}">
                <a16:creationId xmlns:a16="http://schemas.microsoft.com/office/drawing/2014/main" id="{8DD67862-CA1B-F73C-4E04-403E448E3E63}"/>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43260" y="1870788"/>
            <a:ext cx="2322410" cy="2302332"/>
          </a:xfrm>
          <a:prstGeom prst="rect">
            <a:avLst/>
          </a:prstGeom>
        </p:spPr>
      </p:pic>
      <p:sp>
        <p:nvSpPr>
          <p:cNvPr id="33" name="Rounded Rectangle 32">
            <a:extLst>
              <a:ext uri="{FF2B5EF4-FFF2-40B4-BE49-F238E27FC236}">
                <a16:creationId xmlns:a16="http://schemas.microsoft.com/office/drawing/2014/main" id="{186A1511-92F7-D7BD-CC37-92CA03367080}"/>
              </a:ext>
              <a:ext uri="{C183D7F6-B498-43B3-948B-1728B52AA6E4}">
                <adec:decorative xmlns:adec="http://schemas.microsoft.com/office/drawing/2017/decorative" val="1"/>
              </a:ext>
            </a:extLst>
          </p:cNvPr>
          <p:cNvSpPr/>
          <p:nvPr/>
        </p:nvSpPr>
        <p:spPr bwMode="auto">
          <a:xfrm>
            <a:off x="442518" y="2819400"/>
            <a:ext cx="3554784" cy="3701504"/>
          </a:xfrm>
          <a:prstGeom prst="roundRect">
            <a:avLst>
              <a:gd name="adj" fmla="val 5740"/>
            </a:avLst>
          </a:prstGeom>
          <a:gradFill>
            <a:gsLst>
              <a:gs pos="99000">
                <a:srgbClr val="0E1F33">
                  <a:alpha val="0"/>
                </a:srgbClr>
              </a:gs>
              <a:gs pos="0">
                <a:srgbClr val="0E1F33"/>
              </a:gs>
            </a:gsLst>
            <a:lin ang="8400000" scaled="0"/>
          </a:gradFill>
          <a:ln w="9525" cap="flat" cmpd="sng" algn="ctr">
            <a:gradFill>
              <a:gsLst>
                <a:gs pos="0">
                  <a:srgbClr val="548DD1"/>
                </a:gs>
                <a:gs pos="100000">
                  <a:srgbClr val="000025">
                    <a:alpha val="0"/>
                  </a:srgbClr>
                </a:gs>
              </a:gsLst>
              <a:lin ang="6000000" scaled="0"/>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22" name="TextBox 1">
            <a:extLst>
              <a:ext uri="{FF2B5EF4-FFF2-40B4-BE49-F238E27FC236}">
                <a16:creationId xmlns:a16="http://schemas.microsoft.com/office/drawing/2014/main" id="{2A39227C-C235-1428-68AF-C887BAEEAB5B}"/>
              </a:ext>
            </a:extLst>
          </p:cNvPr>
          <p:cNvSpPr txBox="1"/>
          <p:nvPr/>
        </p:nvSpPr>
        <p:spPr>
          <a:xfrm>
            <a:off x="701732" y="4112052"/>
            <a:ext cx="3082650" cy="1164614"/>
          </a:xfrm>
          <a:prstGeom prst="rect">
            <a:avLst/>
          </a:prstGeom>
          <a:noFill/>
        </p:spPr>
        <p:txBody>
          <a:bodyPr wrap="square" rtlCol="0">
            <a:spAutoFit/>
          </a:bodyPr>
          <a:lstStyle/>
          <a:p>
            <a:pPr algn="ctr">
              <a:lnSpc>
                <a:spcPct val="150000"/>
              </a:lnSpc>
            </a:pPr>
            <a:r>
              <a:rPr lang="es-ES_tradnl" sz="1600" b="1" noProof="0">
                <a:latin typeface="Helvetica" pitchFamily="2" charset="0"/>
              </a:rPr>
              <a:t>¿Cómo se formó el universo hasta convertirse en lo que vemos hoy en día? </a:t>
            </a:r>
            <a:endParaRPr lang="es-ES_tradnl" sz="1600" b="1" noProof="0">
              <a:latin typeface="Helvetica" pitchFamily="2" charset="0"/>
              <a:ea typeface="Helvetica Neue" panose="02000503000000020004" pitchFamily="2" charset="0"/>
              <a:cs typeface="Helvetica Neue" panose="02000503000000020004" pitchFamily="2" charset="0"/>
            </a:endParaRPr>
          </a:p>
        </p:txBody>
      </p:sp>
      <p:pic>
        <p:nvPicPr>
          <p:cNvPr id="25" name="Picture 24">
            <a:extLst>
              <a:ext uri="{FF2B5EF4-FFF2-40B4-BE49-F238E27FC236}">
                <a16:creationId xmlns:a16="http://schemas.microsoft.com/office/drawing/2014/main" id="{4166130D-B212-33FD-7A0F-B8221A524C8B}"/>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67249" y="2059979"/>
            <a:ext cx="1914594" cy="1667744"/>
          </a:xfrm>
          <a:prstGeom prst="rect">
            <a:avLst/>
          </a:prstGeom>
        </p:spPr>
      </p:pic>
    </p:spTree>
    <p:extLst>
      <p:ext uri="{BB962C8B-B14F-4D97-AF65-F5344CB8AC3E}">
        <p14:creationId xmlns:p14="http://schemas.microsoft.com/office/powerpoint/2010/main" val="20082601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100000">
              <a:schemeClr val="bg1"/>
            </a:gs>
          </a:gsLst>
          <a:lin ang="0" scaled="1"/>
        </a:gradFill>
        <a:effectLst/>
      </p:bgPr>
    </p:bg>
    <p:spTree>
      <p:nvGrpSpPr>
        <p:cNvPr id="1" name="">
          <a:extLst>
            <a:ext uri="{FF2B5EF4-FFF2-40B4-BE49-F238E27FC236}">
              <a16:creationId xmlns:a16="http://schemas.microsoft.com/office/drawing/2014/main" id="{A470CB0D-A766-4B5D-73A0-4175CB51F9C8}"/>
            </a:ext>
          </a:extLst>
        </p:cNvPr>
        <p:cNvGrpSpPr/>
        <p:nvPr/>
      </p:nvGrpSpPr>
      <p:grpSpPr>
        <a:xfrm>
          <a:off x="0" y="0"/>
          <a:ext cx="0" cy="0"/>
          <a:chOff x="0" y="0"/>
          <a:chExt cx="0" cy="0"/>
        </a:xfrm>
      </p:grpSpPr>
      <p:pic>
        <p:nvPicPr>
          <p:cNvPr id="56" name="Picture 55" descr="Comparación visual de los campos de visión de los telescopios Roman, Webb y Hubble. Una parte de la imagen de la galaxia Andrómeda está delimitada en blanco en tres regiones. Un gran contorno en el centro representa el campo de visión de Roman, y justo debajo, dos cuadrados mucho más pequeños representan los campos de visión de Webb y Hubble.">
            <a:extLst>
              <a:ext uri="{FF2B5EF4-FFF2-40B4-BE49-F238E27FC236}">
                <a16:creationId xmlns:a16="http://schemas.microsoft.com/office/drawing/2014/main" id="{8480A3DD-FE4D-D6C0-EC34-963A32BC1ED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2920897" y="271188"/>
            <a:ext cx="12432827" cy="5159623"/>
          </a:xfrm>
          <a:prstGeom prst="rect">
            <a:avLst/>
          </a:prstGeom>
        </p:spPr>
      </p:pic>
      <p:sp>
        <p:nvSpPr>
          <p:cNvPr id="69" name="Rounded Rectangle 68">
            <a:extLst>
              <a:ext uri="{FF2B5EF4-FFF2-40B4-BE49-F238E27FC236}">
                <a16:creationId xmlns:a16="http://schemas.microsoft.com/office/drawing/2014/main" id="{C8FE8E4B-4FE0-F29E-7E36-FC7199800076}"/>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58" name="TextBox 1">
            <a:extLst>
              <a:ext uri="{FF2B5EF4-FFF2-40B4-BE49-F238E27FC236}">
                <a16:creationId xmlns:a16="http://schemas.microsoft.com/office/drawing/2014/main" id="{5CA8C998-6B1D-ADF7-8C54-5D8DCD3328BE}"/>
              </a:ext>
            </a:extLst>
          </p:cNvPr>
          <p:cNvSpPr txBox="1"/>
          <p:nvPr/>
        </p:nvSpPr>
        <p:spPr>
          <a:xfrm>
            <a:off x="439143" y="504655"/>
            <a:ext cx="6405660" cy="1938992"/>
          </a:xfrm>
          <a:prstGeom prst="rect">
            <a:avLst/>
          </a:prstGeom>
          <a:noFill/>
        </p:spPr>
        <p:txBody>
          <a:bodyPr wrap="square" rtlCol="0">
            <a:spAutoFit/>
          </a:bodyPr>
          <a:lstStyle/>
          <a:p>
            <a:r>
              <a:rPr lang="es-ES_tradnl" sz="4000" b="1" noProof="0">
                <a:latin typeface="Helvetica" pitchFamily="2" charset="0"/>
                <a:ea typeface="Helvetica Neue" panose="02000503000000020004" pitchFamily="2" charset="0"/>
                <a:cs typeface="Helvetica Neue" panose="02000503000000020004" pitchFamily="2" charset="0"/>
              </a:rPr>
              <a:t>Comprendiendo </a:t>
            </a:r>
          </a:p>
          <a:p>
            <a:r>
              <a:rPr lang="es-ES_tradnl" sz="4000" b="1" noProof="0">
                <a:latin typeface="Helvetica" pitchFamily="2" charset="0"/>
                <a:ea typeface="Helvetica Neue" panose="02000503000000020004" pitchFamily="2" charset="0"/>
                <a:cs typeface="Helvetica Neue" panose="02000503000000020004" pitchFamily="2" charset="0"/>
              </a:rPr>
              <a:t>el panorama general </a:t>
            </a:r>
          </a:p>
          <a:p>
            <a:r>
              <a:rPr lang="es-ES_tradnl" sz="4000" b="1" noProof="0">
                <a:latin typeface="Helvetica" pitchFamily="2" charset="0"/>
                <a:ea typeface="Helvetica Neue" panose="02000503000000020004" pitchFamily="2" charset="0"/>
                <a:cs typeface="Helvetica Neue" panose="02000503000000020004" pitchFamily="2" charset="0"/>
              </a:rPr>
              <a:t>a detalle </a:t>
            </a:r>
          </a:p>
        </p:txBody>
      </p:sp>
      <p:sp>
        <p:nvSpPr>
          <p:cNvPr id="59" name="TextBox 58">
            <a:extLst>
              <a:ext uri="{FF2B5EF4-FFF2-40B4-BE49-F238E27FC236}">
                <a16:creationId xmlns:a16="http://schemas.microsoft.com/office/drawing/2014/main" id="{E57299CB-F5D5-0418-8F88-0DC5C9AF37CF}"/>
              </a:ext>
            </a:extLst>
          </p:cNvPr>
          <p:cNvSpPr txBox="1"/>
          <p:nvPr/>
        </p:nvSpPr>
        <p:spPr>
          <a:xfrm>
            <a:off x="439143" y="2517458"/>
            <a:ext cx="4168716" cy="707886"/>
          </a:xfrm>
          <a:prstGeom prst="rect">
            <a:avLst/>
          </a:prstGeom>
          <a:noFill/>
        </p:spPr>
        <p:txBody>
          <a:bodyPr wrap="square" rtlCol="0">
            <a:spAutoFit/>
          </a:bodyPr>
          <a:lstStyle/>
          <a:p>
            <a:r>
              <a:rPr lang="es-ES_tradnl" sz="2000" noProof="0">
                <a:latin typeface="Helvetica" pitchFamily="2" charset="0"/>
              </a:rPr>
              <a:t>Explorando una mayor porción del cielo más rápido y a alta resolución </a:t>
            </a:r>
            <a:endParaRPr lang="es-ES_tradnl" sz="2000" noProof="0">
              <a:latin typeface="Helvetica" pitchFamily="2" charset="0"/>
              <a:ea typeface="Helvetica Neue" panose="02000503000000020004" pitchFamily="2" charset="0"/>
              <a:cs typeface="Helvetica Neue" panose="02000503000000020004" pitchFamily="2" charset="0"/>
            </a:endParaRPr>
          </a:p>
        </p:txBody>
      </p:sp>
      <p:sp>
        <p:nvSpPr>
          <p:cNvPr id="62" name="TextBox 61">
            <a:extLst>
              <a:ext uri="{FF2B5EF4-FFF2-40B4-BE49-F238E27FC236}">
                <a16:creationId xmlns:a16="http://schemas.microsoft.com/office/drawing/2014/main" id="{7268924C-364C-571A-0DAD-FB400B02C5E1}"/>
              </a:ext>
            </a:extLst>
          </p:cNvPr>
          <p:cNvSpPr txBox="1"/>
          <p:nvPr/>
        </p:nvSpPr>
        <p:spPr>
          <a:xfrm>
            <a:off x="7060141" y="411660"/>
            <a:ext cx="2544286" cy="461665"/>
          </a:xfrm>
          <a:prstGeom prst="rect">
            <a:avLst/>
          </a:prstGeom>
          <a:noFill/>
        </p:spPr>
        <p:txBody>
          <a:bodyPr wrap="none" rtlCol="0">
            <a:spAutoFit/>
          </a:bodyPr>
          <a:lstStyle/>
          <a:p>
            <a:pPr algn="ctr"/>
            <a:r>
              <a:rPr lang="es-ES_tradnl" noProof="0"/>
              <a:t>Campo de visión</a:t>
            </a:r>
            <a:endParaRPr lang="es-ES_tradnl" sz="1800" noProof="0">
              <a:latin typeface="Helvetica" pitchFamily="2" charset="0"/>
            </a:endParaRPr>
          </a:p>
        </p:txBody>
      </p:sp>
      <p:sp>
        <p:nvSpPr>
          <p:cNvPr id="64" name="TextBox 63">
            <a:extLst>
              <a:ext uri="{FF2B5EF4-FFF2-40B4-BE49-F238E27FC236}">
                <a16:creationId xmlns:a16="http://schemas.microsoft.com/office/drawing/2014/main" id="{57305D0F-370C-2BE6-503D-C1ADCA7895C0}"/>
              </a:ext>
            </a:extLst>
          </p:cNvPr>
          <p:cNvSpPr txBox="1"/>
          <p:nvPr/>
        </p:nvSpPr>
        <p:spPr>
          <a:xfrm>
            <a:off x="7064148" y="2176890"/>
            <a:ext cx="2536271" cy="523220"/>
          </a:xfrm>
          <a:prstGeom prst="rect">
            <a:avLst/>
          </a:prstGeom>
          <a:noFill/>
        </p:spPr>
        <p:txBody>
          <a:bodyPr wrap="none" rtlCol="0">
            <a:spAutoFit/>
          </a:bodyPr>
          <a:lstStyle/>
          <a:p>
            <a:pPr algn="ctr"/>
            <a:r>
              <a:rPr lang="es-ES_tradnl" sz="1600" noProof="0" err="1">
                <a:latin typeface="Helvetica" pitchFamily="2" charset="0"/>
              </a:rPr>
              <a:t>Roman</a:t>
            </a:r>
            <a:endParaRPr lang="es-ES_tradnl" sz="1600" noProof="0">
              <a:latin typeface="Helvetica" pitchFamily="2" charset="0"/>
            </a:endParaRPr>
          </a:p>
          <a:p>
            <a:pPr algn="ctr"/>
            <a:r>
              <a:rPr lang="es-ES_tradnl" sz="1200" noProof="0">
                <a:latin typeface="Helvetica" pitchFamily="2" charset="0"/>
              </a:rPr>
              <a:t>Observaciones de mapeo del cielo</a:t>
            </a:r>
          </a:p>
        </p:txBody>
      </p:sp>
      <p:sp>
        <p:nvSpPr>
          <p:cNvPr id="65" name="TextBox 64">
            <a:extLst>
              <a:ext uri="{FF2B5EF4-FFF2-40B4-BE49-F238E27FC236}">
                <a16:creationId xmlns:a16="http://schemas.microsoft.com/office/drawing/2014/main" id="{FBEBF9B0-7D50-054E-4B29-60A3FC20F2FB}"/>
              </a:ext>
            </a:extLst>
          </p:cNvPr>
          <p:cNvSpPr txBox="1"/>
          <p:nvPr/>
        </p:nvSpPr>
        <p:spPr>
          <a:xfrm>
            <a:off x="7623235" y="3953652"/>
            <a:ext cx="716478" cy="338554"/>
          </a:xfrm>
          <a:prstGeom prst="rect">
            <a:avLst/>
          </a:prstGeom>
          <a:noFill/>
        </p:spPr>
        <p:txBody>
          <a:bodyPr wrap="none" rtlCol="0">
            <a:spAutoFit/>
          </a:bodyPr>
          <a:lstStyle/>
          <a:p>
            <a:pPr algn="r"/>
            <a:r>
              <a:rPr lang="es-ES_tradnl" sz="1600" noProof="0">
                <a:latin typeface="Helvetica" pitchFamily="2" charset="0"/>
              </a:rPr>
              <a:t>Webb</a:t>
            </a:r>
          </a:p>
        </p:txBody>
      </p:sp>
      <p:sp>
        <p:nvSpPr>
          <p:cNvPr id="66" name="TextBox 65">
            <a:extLst>
              <a:ext uri="{FF2B5EF4-FFF2-40B4-BE49-F238E27FC236}">
                <a16:creationId xmlns:a16="http://schemas.microsoft.com/office/drawing/2014/main" id="{02CB73C0-018C-8B84-0E60-77406AC26968}"/>
              </a:ext>
            </a:extLst>
          </p:cNvPr>
          <p:cNvSpPr txBox="1"/>
          <p:nvPr/>
        </p:nvSpPr>
        <p:spPr>
          <a:xfrm>
            <a:off x="8286176" y="4070368"/>
            <a:ext cx="832279" cy="338554"/>
          </a:xfrm>
          <a:prstGeom prst="rect">
            <a:avLst/>
          </a:prstGeom>
          <a:noFill/>
        </p:spPr>
        <p:txBody>
          <a:bodyPr wrap="none" rtlCol="0">
            <a:spAutoFit/>
          </a:bodyPr>
          <a:lstStyle/>
          <a:p>
            <a:r>
              <a:rPr lang="es-ES_tradnl" sz="1600" noProof="0">
                <a:latin typeface="Helvetica" pitchFamily="2" charset="0"/>
              </a:rPr>
              <a:t>Hubble</a:t>
            </a:r>
          </a:p>
        </p:txBody>
      </p:sp>
      <p:sp>
        <p:nvSpPr>
          <p:cNvPr id="67" name="Rectangle 66">
            <a:extLst>
              <a:ext uri="{FF2B5EF4-FFF2-40B4-BE49-F238E27FC236}">
                <a16:creationId xmlns:a16="http://schemas.microsoft.com/office/drawing/2014/main" id="{24D0FD66-AAF7-7F98-869C-A9D33CEB6DA4}"/>
              </a:ext>
            </a:extLst>
          </p:cNvPr>
          <p:cNvSpPr/>
          <p:nvPr/>
        </p:nvSpPr>
        <p:spPr bwMode="auto">
          <a:xfrm>
            <a:off x="7709158" y="3661566"/>
            <a:ext cx="594360" cy="301752"/>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68" name="Rectangle 67">
            <a:extLst>
              <a:ext uri="{FF2B5EF4-FFF2-40B4-BE49-F238E27FC236}">
                <a16:creationId xmlns:a16="http://schemas.microsoft.com/office/drawing/2014/main" id="{B179C95D-56B0-77C4-6BFC-D34ACB6CAA07}"/>
              </a:ext>
            </a:extLst>
          </p:cNvPr>
          <p:cNvSpPr/>
          <p:nvPr/>
        </p:nvSpPr>
        <p:spPr bwMode="auto">
          <a:xfrm>
            <a:off x="8375907" y="3661566"/>
            <a:ext cx="411480" cy="41148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71" name="Picture 70">
            <a:extLst>
              <a:ext uri="{FF2B5EF4-FFF2-40B4-BE49-F238E27FC236}">
                <a16:creationId xmlns:a16="http://schemas.microsoft.com/office/drawing/2014/main" id="{E33F5DC1-D98B-FEE0-162A-A57C5613910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2" name="TextBox 1">
            <a:extLst>
              <a:ext uri="{FF2B5EF4-FFF2-40B4-BE49-F238E27FC236}">
                <a16:creationId xmlns:a16="http://schemas.microsoft.com/office/drawing/2014/main" id="{F50C139B-C0A8-9EFE-4D2A-C030B3602E05}"/>
              </a:ext>
            </a:extLst>
          </p:cNvPr>
          <p:cNvSpPr txBox="1"/>
          <p:nvPr/>
        </p:nvSpPr>
        <p:spPr>
          <a:xfrm>
            <a:off x="6926290" y="4337317"/>
            <a:ext cx="2811988" cy="276999"/>
          </a:xfrm>
          <a:prstGeom prst="rect">
            <a:avLst/>
          </a:prstGeom>
          <a:noFill/>
        </p:spPr>
        <p:txBody>
          <a:bodyPr wrap="none" rtlCol="0">
            <a:spAutoFit/>
          </a:bodyPr>
          <a:lstStyle/>
          <a:p>
            <a:pPr algn="ctr"/>
            <a:r>
              <a:rPr lang="es-ES_tradnl" sz="1200" noProof="0">
                <a:latin typeface="Helvetica" pitchFamily="2" charset="0"/>
              </a:rPr>
              <a:t>Observaciones de objetos específicos </a:t>
            </a:r>
            <a:endParaRPr lang="es-ES_tradnl" sz="1200" noProof="0"/>
          </a:p>
        </p:txBody>
      </p:sp>
      <p:sp>
        <p:nvSpPr>
          <p:cNvPr id="3" name="Rectangle 2">
            <a:extLst>
              <a:ext uri="{FF2B5EF4-FFF2-40B4-BE49-F238E27FC236}">
                <a16:creationId xmlns:a16="http://schemas.microsoft.com/office/drawing/2014/main" id="{8038C743-F1F0-33B9-2ED5-53700D637443}"/>
              </a:ext>
            </a:extLst>
          </p:cNvPr>
          <p:cNvSpPr/>
          <p:nvPr/>
        </p:nvSpPr>
        <p:spPr bwMode="auto">
          <a:xfrm>
            <a:off x="5096435" y="1896035"/>
            <a:ext cx="6454589" cy="270285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5" name="Picture 4" descr="Un espectro electromagnético que muestra los tipos de luz observados por el telescopio espacial Hubble, el telescopio espacial Nancy Grace Roman y el telescopio espacial James Webb. Las barras grises horizontales situadas debajo del espectro muestran el rango de longitudes de onda que cada telescopio puede detectar. Hubble capta luz ultravioleta cercana hasta luz infrarroja cercana. Roman capta la luz visible e infrarroja cercana. Webb capta luz infrarroja cercana a media.">
            <a:extLst>
              <a:ext uri="{FF2B5EF4-FFF2-40B4-BE49-F238E27FC236}">
                <a16:creationId xmlns:a16="http://schemas.microsoft.com/office/drawing/2014/main" id="{F1013130-696A-CCB8-C193-CFC28C2E8A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265" y="4762981"/>
            <a:ext cx="6747818" cy="1807826"/>
          </a:xfrm>
          <a:prstGeom prst="rect">
            <a:avLst/>
          </a:prstGeom>
        </p:spPr>
      </p:pic>
    </p:spTree>
    <p:extLst>
      <p:ext uri="{BB962C8B-B14F-4D97-AF65-F5344CB8AC3E}">
        <p14:creationId xmlns:p14="http://schemas.microsoft.com/office/powerpoint/2010/main" val="2004392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D1828"/>
        </a:solidFill>
        <a:effectLst/>
      </p:bgPr>
    </p:bg>
    <p:spTree>
      <p:nvGrpSpPr>
        <p:cNvPr id="1" name="">
          <a:extLst>
            <a:ext uri="{FF2B5EF4-FFF2-40B4-BE49-F238E27FC236}">
              <a16:creationId xmlns:a16="http://schemas.microsoft.com/office/drawing/2014/main" id="{F11263C0-465C-EE62-2AF2-60602C034755}"/>
            </a:ext>
          </a:extLst>
        </p:cNvPr>
        <p:cNvGrpSpPr/>
        <p:nvPr/>
      </p:nvGrpSpPr>
      <p:grpSpPr>
        <a:xfrm>
          <a:off x="0" y="0"/>
          <a:ext cx="0" cy="0"/>
          <a:chOff x="0" y="0"/>
          <a:chExt cx="0" cy="0"/>
        </a:xfrm>
      </p:grpSpPr>
      <p:pic>
        <p:nvPicPr>
          <p:cNvPr id="9" name="Picture 8" descr="Una fotografía de cerca del conjunto del telescopio óptico de Roman, un gran espejo circular con una pieza circular negra más pequeña, su estructura de soporte del espejo secundario, en su centro. En los bordes del espejo hay seis soportes negros que se extienden hacia afuera en ángulo y se unen en el centro, hacia la izquierda. Estas columnas están ligeramente fuera del encuadre. La fotografía muestra el montaje en una sala limpia, con el logotipo de la NASA en la pared al fondo y técnicos con trajes blancos de protección trabajando. En el espejo se refleja la imagen de uno de los técnicos.">
            <a:extLst>
              <a:ext uri="{FF2B5EF4-FFF2-40B4-BE49-F238E27FC236}">
                <a16:creationId xmlns:a16="http://schemas.microsoft.com/office/drawing/2014/main" id="{1C940ED1-C448-02F7-45CD-CBAB65748F65}"/>
              </a:ext>
            </a:extLst>
          </p:cNvPr>
          <p:cNvPicPr>
            <a:picLocks noChangeAspect="1"/>
          </p:cNvPicPr>
          <p:nvPr/>
        </p:nvPicPr>
        <p:blipFill>
          <a:blip r:embed="rId3">
            <a:extLst>
              <a:ext uri="{28A0092B-C50C-407E-A947-70E740481C1C}">
                <a14:useLocalDpi xmlns:a14="http://schemas.microsoft.com/office/drawing/2010/main" val="0"/>
              </a:ext>
            </a:extLst>
          </a:blip>
          <a:srcRect r="22752"/>
          <a:stretch>
            <a:fillRect/>
          </a:stretch>
        </p:blipFill>
        <p:spPr>
          <a:xfrm>
            <a:off x="2793513" y="0"/>
            <a:ext cx="9418320" cy="6858000"/>
          </a:xfrm>
          <a:prstGeom prst="rect">
            <a:avLst/>
          </a:prstGeom>
        </p:spPr>
      </p:pic>
      <p:sp>
        <p:nvSpPr>
          <p:cNvPr id="13" name="Rounded Rectangle 12">
            <a:extLst>
              <a:ext uri="{FF2B5EF4-FFF2-40B4-BE49-F238E27FC236}">
                <a16:creationId xmlns:a16="http://schemas.microsoft.com/office/drawing/2014/main" id="{0E895426-CD9F-3C75-9205-07EBD2032581}"/>
              </a:ext>
            </a:extLst>
          </p:cNvPr>
          <p:cNvSpPr/>
          <p:nvPr/>
        </p:nvSpPr>
        <p:spPr bwMode="auto">
          <a:xfrm>
            <a:off x="-19833" y="0"/>
            <a:ext cx="9011434" cy="6858000"/>
          </a:xfrm>
          <a:prstGeom prst="roundRect">
            <a:avLst>
              <a:gd name="adj" fmla="val 3139"/>
            </a:avLst>
          </a:prstGeom>
          <a:gradFill>
            <a:gsLst>
              <a:gs pos="100000">
                <a:srgbClr val="0E1F33">
                  <a:alpha val="0"/>
                </a:srgbClr>
              </a:gs>
              <a:gs pos="68000">
                <a:srgbClr val="0E1F33">
                  <a:alpha val="84000"/>
                </a:srgbClr>
              </a:gs>
              <a:gs pos="26000">
                <a:srgbClr val="0E1F33"/>
              </a:gs>
            </a:gsLst>
            <a:lin ang="0" scaled="1"/>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3" name="Rounded Rectangle 2">
            <a:extLst>
              <a:ext uri="{FF2B5EF4-FFF2-40B4-BE49-F238E27FC236}">
                <a16:creationId xmlns:a16="http://schemas.microsoft.com/office/drawing/2014/main" id="{006A8B33-3426-0F06-F51B-C188C404870C}"/>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10" name="TextBox 1">
            <a:extLst>
              <a:ext uri="{FF2B5EF4-FFF2-40B4-BE49-F238E27FC236}">
                <a16:creationId xmlns:a16="http://schemas.microsoft.com/office/drawing/2014/main" id="{6ABFEC23-B934-49B4-5012-B5E354CBF3DC}"/>
              </a:ext>
            </a:extLst>
          </p:cNvPr>
          <p:cNvSpPr txBox="1"/>
          <p:nvPr/>
        </p:nvSpPr>
        <p:spPr>
          <a:xfrm>
            <a:off x="518913" y="1884846"/>
            <a:ext cx="5748072" cy="1569660"/>
          </a:xfrm>
          <a:prstGeom prst="rect">
            <a:avLst/>
          </a:prstGeom>
          <a:noFill/>
        </p:spPr>
        <p:txBody>
          <a:bodyPr wrap="square" rtlCol="0">
            <a:spAutoFit/>
          </a:bodyPr>
          <a:lstStyle/>
          <a:p>
            <a:r>
              <a:rPr lang="es-ES_tradnl" sz="4800" b="1" noProof="0">
                <a:latin typeface="Helvetica" pitchFamily="2" charset="0"/>
                <a:ea typeface="Helvetica Neue" panose="02000503000000020004" pitchFamily="2" charset="0"/>
                <a:cs typeface="Helvetica Neue" panose="02000503000000020004" pitchFamily="2" charset="0"/>
              </a:rPr>
              <a:t>El telescopio espacial </a:t>
            </a:r>
            <a:r>
              <a:rPr lang="es-ES_tradnl" sz="4800" b="1" noProof="0" err="1">
                <a:latin typeface="Helvetica" pitchFamily="2" charset="0"/>
                <a:ea typeface="Helvetica Neue" panose="02000503000000020004" pitchFamily="2" charset="0"/>
                <a:cs typeface="Helvetica Neue" panose="02000503000000020004" pitchFamily="2" charset="0"/>
              </a:rPr>
              <a:t>Roman</a:t>
            </a:r>
            <a:r>
              <a:rPr lang="es-ES_tradnl" sz="4800" b="1" noProof="0">
                <a:latin typeface="Helvetica" pitchFamily="2" charset="0"/>
                <a:ea typeface="Helvetica Neue" panose="02000503000000020004" pitchFamily="2" charset="0"/>
                <a:cs typeface="Helvetica Neue" panose="02000503000000020004" pitchFamily="2" charset="0"/>
              </a:rPr>
              <a:t> </a:t>
            </a:r>
          </a:p>
        </p:txBody>
      </p:sp>
      <p:sp>
        <p:nvSpPr>
          <p:cNvPr id="11" name="TextBox 1">
            <a:extLst>
              <a:ext uri="{FF2B5EF4-FFF2-40B4-BE49-F238E27FC236}">
                <a16:creationId xmlns:a16="http://schemas.microsoft.com/office/drawing/2014/main" id="{AE484968-E179-4C0B-46A5-C38EDA037023}"/>
              </a:ext>
            </a:extLst>
          </p:cNvPr>
          <p:cNvSpPr txBox="1"/>
          <p:nvPr/>
        </p:nvSpPr>
        <p:spPr>
          <a:xfrm>
            <a:off x="518913" y="3584901"/>
            <a:ext cx="5837282" cy="578428"/>
          </a:xfrm>
          <a:prstGeom prst="rect">
            <a:avLst/>
          </a:prstGeom>
          <a:noFill/>
        </p:spPr>
        <p:txBody>
          <a:bodyPr wrap="square" rtlCol="0">
            <a:spAutoFit/>
          </a:bodyPr>
          <a:lstStyle/>
          <a:p>
            <a:pPr>
              <a:lnSpc>
                <a:spcPct val="150000"/>
              </a:lnSpc>
            </a:pPr>
            <a:r>
              <a:rPr lang="es-ES_tradnl" noProof="0"/>
              <a:t>Herramientas innovadoras para el éxito</a:t>
            </a:r>
            <a:r>
              <a:rPr lang="es-ES_tradnl" sz="2000" noProof="0"/>
              <a:t> </a:t>
            </a:r>
            <a:endParaRPr lang="es-ES_tradnl" sz="2000" noProof="0">
              <a:latin typeface="Helvetica" pitchFamily="2" charset="0"/>
              <a:ea typeface="Helvetica Neue" panose="02000503000000020004" pitchFamily="2" charset="0"/>
              <a:cs typeface="Helvetica Neue" panose="02000503000000020004" pitchFamily="2" charset="0"/>
            </a:endParaRPr>
          </a:p>
        </p:txBody>
      </p:sp>
      <p:pic>
        <p:nvPicPr>
          <p:cNvPr id="14" name="Picture 13">
            <a:extLst>
              <a:ext uri="{FF2B5EF4-FFF2-40B4-BE49-F238E27FC236}">
                <a16:creationId xmlns:a16="http://schemas.microsoft.com/office/drawing/2014/main" id="{E5D4689B-7D8D-378D-C574-376F2371D6C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428836167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E44921C0-8CA0-7705-A94E-9DE33B7B05DA}"/>
            </a:ext>
          </a:extLst>
        </p:cNvPr>
        <p:cNvGrpSpPr/>
        <p:nvPr/>
      </p:nvGrpSpPr>
      <p:grpSpPr>
        <a:xfrm>
          <a:off x="0" y="0"/>
          <a:ext cx="0" cy="0"/>
          <a:chOff x="0" y="0"/>
          <a:chExt cx="0" cy="0"/>
        </a:xfrm>
      </p:grpSpPr>
      <p:pic>
        <p:nvPicPr>
          <p:cNvPr id="4" name="Picture 3" descr="Sobre una gran parte de la galaxia de Andrómeda se superpone un contorno verde de forma irregular que representa el área total observada como parte del programa de observación Panchromatic Hubble Andromeda Treasury (PHAT, en español Tesoro Pancromático de Hubble sobre Andrómeda) de Hubble. Dentro de esta área, hacia la parte superior, hay un pequeño cuadrado rojo que representa el campo de visión de la Cámara de Gran Angular 3/Infrarroja de Hubble. Debajo se encuentra la matriz de cuadrados de 3x6 que representa el campo de visión de Roman.  El campo de visión de Roman abarca más de la mitad del área del estudio PHAT, y aproximadamente 200 veces el área cubierta por el campo de visión del instrumento WFC3/IR de Hubble.">
            <a:extLst>
              <a:ext uri="{FF2B5EF4-FFF2-40B4-BE49-F238E27FC236}">
                <a16:creationId xmlns:a16="http://schemas.microsoft.com/office/drawing/2014/main" id="{535A6B5E-E3B9-97B5-C4FA-452A38CC64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8650" y="0"/>
            <a:ext cx="8750300" cy="6858000"/>
          </a:xfrm>
          <a:prstGeom prst="rect">
            <a:avLst/>
          </a:prstGeom>
        </p:spPr>
      </p:pic>
      <p:sp>
        <p:nvSpPr>
          <p:cNvPr id="9" name="Rounded Rectangle 8">
            <a:extLst>
              <a:ext uri="{FF2B5EF4-FFF2-40B4-BE49-F238E27FC236}">
                <a16:creationId xmlns:a16="http://schemas.microsoft.com/office/drawing/2014/main" id="{119ED868-1E88-308A-A842-466F9C42A251}"/>
              </a:ext>
              <a:ext uri="{C183D7F6-B498-43B3-948B-1728B52AA6E4}">
                <adec:decorative xmlns:adec="http://schemas.microsoft.com/office/drawing/2017/decorative" val="1"/>
              </a:ext>
            </a:extLst>
          </p:cNvPr>
          <p:cNvSpPr/>
          <p:nvPr/>
        </p:nvSpPr>
        <p:spPr bwMode="auto">
          <a:xfrm>
            <a:off x="108853" y="182880"/>
            <a:ext cx="11887200" cy="6492240"/>
          </a:xfrm>
          <a:prstGeom prst="roundRect">
            <a:avLst>
              <a:gd name="adj" fmla="val 3139"/>
            </a:avLst>
          </a:prstGeom>
          <a:gradFill>
            <a:gsLst>
              <a:gs pos="31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17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BBF86E94-FEFE-E867-67EB-B0DA9FEB5B7B}"/>
              </a:ext>
            </a:extLst>
          </p:cNvPr>
          <p:cNvSpPr txBox="1"/>
          <p:nvPr/>
        </p:nvSpPr>
        <p:spPr>
          <a:xfrm>
            <a:off x="476763" y="835016"/>
            <a:ext cx="6568806" cy="1030603"/>
          </a:xfrm>
          <a:prstGeom prst="rect">
            <a:avLst/>
          </a:prstGeom>
          <a:noFill/>
        </p:spPr>
        <p:txBody>
          <a:bodyPr wrap="square" tIns="0" bIns="91440" rtlCol="0">
            <a:spAutoFit/>
          </a:bodyPr>
          <a:lstStyle/>
          <a:p>
            <a:pPr>
              <a:lnSpc>
                <a:spcPct val="150000"/>
              </a:lnSpc>
            </a:pPr>
            <a:r>
              <a:rPr lang="es-ES_tradnl" sz="2800" b="1" noProof="0">
                <a:latin typeface="Helvetica" pitchFamily="2" charset="0"/>
                <a:ea typeface="Helvetica Neue" panose="02000503000000020004" pitchFamily="2" charset="0"/>
                <a:cs typeface="Helvetica Neue" panose="02000503000000020004" pitchFamily="2" charset="0"/>
              </a:rPr>
              <a:t>Instrumento de Campo Amplio </a:t>
            </a:r>
          </a:p>
          <a:p>
            <a:pPr>
              <a:lnSpc>
                <a:spcPct val="150000"/>
              </a:lnSpc>
            </a:pPr>
            <a:r>
              <a:rPr lang="es-ES_tradnl" sz="1400" b="1" i="1" noProof="0">
                <a:latin typeface="Helvetica" pitchFamily="2" charset="0"/>
                <a:ea typeface="Helvetica Neue" panose="02000503000000020004" pitchFamily="2" charset="0"/>
                <a:cs typeface="Helvetica Neue" panose="02000503000000020004" pitchFamily="2" charset="0"/>
              </a:rPr>
              <a:t>(WFI, por sus siglas en inglés) </a:t>
            </a:r>
          </a:p>
        </p:txBody>
      </p:sp>
      <p:sp>
        <p:nvSpPr>
          <p:cNvPr id="6" name="TextBox 1">
            <a:extLst>
              <a:ext uri="{FF2B5EF4-FFF2-40B4-BE49-F238E27FC236}">
                <a16:creationId xmlns:a16="http://schemas.microsoft.com/office/drawing/2014/main" id="{1FC5D7CA-02D7-3C8B-1597-46C6EC669510}"/>
              </a:ext>
            </a:extLst>
          </p:cNvPr>
          <p:cNvSpPr txBox="1"/>
          <p:nvPr/>
        </p:nvSpPr>
        <p:spPr>
          <a:xfrm>
            <a:off x="476763" y="2140748"/>
            <a:ext cx="6470447" cy="400110"/>
          </a:xfrm>
          <a:prstGeom prst="rect">
            <a:avLst/>
          </a:prstGeom>
          <a:noFill/>
        </p:spPr>
        <p:txBody>
          <a:bodyPr wrap="square" rtlCol="0">
            <a:spAutoFit/>
          </a:bodyPr>
          <a:lstStyle/>
          <a:p>
            <a:r>
              <a:rPr lang="es-ES_tradnl" sz="2000" noProof="0">
                <a:latin typeface="Helvetica" panose="020B0604020202020204" pitchFamily="34" charset="0"/>
                <a:cs typeface="Helvetica" panose="020B0604020202020204" pitchFamily="34" charset="0"/>
              </a:rPr>
              <a:t>Los ojos de </a:t>
            </a:r>
            <a:r>
              <a:rPr lang="es-ES_tradnl" sz="2000" noProof="0" err="1">
                <a:latin typeface="Helvetica" panose="020B0604020202020204" pitchFamily="34" charset="0"/>
                <a:cs typeface="Helvetica" panose="020B0604020202020204" pitchFamily="34" charset="0"/>
              </a:rPr>
              <a:t>Roman</a:t>
            </a:r>
            <a:r>
              <a:rPr lang="es-ES_tradnl" sz="2000" noProof="0">
                <a:latin typeface="Helvetica" panose="020B0604020202020204" pitchFamily="34" charset="0"/>
                <a:cs typeface="Helvetica" panose="020B0604020202020204" pitchFamily="34" charset="0"/>
              </a:rPr>
              <a:t> al universo en infrarrojo cercano </a:t>
            </a:r>
            <a:endParaRPr lang="es-ES_tradnl" sz="2000" noProof="0">
              <a:latin typeface="Helvetica" panose="020B0604020202020204" pitchFamily="34" charset="0"/>
              <a:ea typeface="Helvetica Neue" panose="02000503000000020004" pitchFamily="2" charset="0"/>
              <a:cs typeface="Helvetica" panose="020B0604020202020204" pitchFamily="34" charset="0"/>
            </a:endParaRPr>
          </a:p>
        </p:txBody>
      </p:sp>
      <p:sp>
        <p:nvSpPr>
          <p:cNvPr id="16" name="TextBox 1">
            <a:extLst>
              <a:ext uri="{FF2B5EF4-FFF2-40B4-BE49-F238E27FC236}">
                <a16:creationId xmlns:a16="http://schemas.microsoft.com/office/drawing/2014/main" id="{8EF77494-32D5-1957-3094-A3EE29B41F6D}"/>
              </a:ext>
            </a:extLst>
          </p:cNvPr>
          <p:cNvSpPr txBox="1"/>
          <p:nvPr/>
        </p:nvSpPr>
        <p:spPr>
          <a:xfrm>
            <a:off x="476763" y="492486"/>
            <a:ext cx="10134600" cy="342466"/>
          </a:xfrm>
          <a:prstGeom prst="rect">
            <a:avLst/>
          </a:prstGeom>
          <a:noFill/>
        </p:spPr>
        <p:txBody>
          <a:bodyPr wrap="square" rtlCol="0">
            <a:spAutoFit/>
          </a:bodyPr>
          <a:lstStyle/>
          <a:p>
            <a:pPr>
              <a:lnSpc>
                <a:spcPct val="150000"/>
              </a:lnSpc>
            </a:pPr>
            <a:r>
              <a:rPr lang="es-ES_tradnl" sz="1200" spc="300" noProof="0">
                <a:latin typeface="Helvetica" pitchFamily="2" charset="0"/>
                <a:ea typeface="Helvetica Neue" panose="02000503000000020004" pitchFamily="2" charset="0"/>
                <a:cs typeface="Helvetica Neue" panose="02000503000000020004" pitchFamily="2" charset="0"/>
              </a:rPr>
              <a:t>HERRAMIENTAS INNOVADORAS PARA EL ÉXITO </a:t>
            </a:r>
          </a:p>
        </p:txBody>
      </p:sp>
      <p:pic>
        <p:nvPicPr>
          <p:cNvPr id="10" name="Picture 9" descr="Ilustración del instrumento de campo amplio. El instrumento está compuesto por 18 detectores, que aquí se ven como cuadrados azul verdosos, divididos en seis columnas de tres.">
            <a:extLst>
              <a:ext uri="{FF2B5EF4-FFF2-40B4-BE49-F238E27FC236}">
                <a16:creationId xmlns:a16="http://schemas.microsoft.com/office/drawing/2014/main" id="{CC9EA59C-5565-BDCE-AEEA-80432148F2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835" y="2824917"/>
            <a:ext cx="5062765" cy="3019116"/>
          </a:xfrm>
          <a:prstGeom prst="rect">
            <a:avLst/>
          </a:prstGeom>
        </p:spPr>
      </p:pic>
      <p:pic>
        <p:nvPicPr>
          <p:cNvPr id="12" name="Picture 11">
            <a:extLst>
              <a:ext uri="{FF2B5EF4-FFF2-40B4-BE49-F238E27FC236}">
                <a16:creationId xmlns:a16="http://schemas.microsoft.com/office/drawing/2014/main" id="{EE03C9C1-7E19-910D-DB95-C44F324D550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409919700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E1F33"/>
        </a:solidFill>
        <a:effectLst/>
      </p:bgPr>
    </p:bg>
    <p:spTree>
      <p:nvGrpSpPr>
        <p:cNvPr id="1" name="">
          <a:extLst>
            <a:ext uri="{FF2B5EF4-FFF2-40B4-BE49-F238E27FC236}">
              <a16:creationId xmlns:a16="http://schemas.microsoft.com/office/drawing/2014/main" id="{6C657657-6733-28BF-151C-73EEC395C04F}"/>
            </a:ext>
          </a:extLst>
        </p:cNvPr>
        <p:cNvGrpSpPr/>
        <p:nvPr/>
      </p:nvGrpSpPr>
      <p:grpSpPr>
        <a:xfrm>
          <a:off x="0" y="0"/>
          <a:ext cx="0" cy="0"/>
          <a:chOff x="0" y="0"/>
          <a:chExt cx="0" cy="0"/>
        </a:xfrm>
      </p:grpSpPr>
      <p:pic>
        <p:nvPicPr>
          <p:cNvPr id="7" name="Picture 6" descr="Ilustración de un eclipse creada por un coronógrafo: Un círculo negro sólido cubre una estrella. La luz brillante de la estrella lo rodea, y a la derecha se puede ver un planeta. En otros lugares, dentro del fondo negro del espacio, aparecen estrellas tenues.">
            <a:extLst>
              <a:ext uri="{FF2B5EF4-FFF2-40B4-BE49-F238E27FC236}">
                <a16:creationId xmlns:a16="http://schemas.microsoft.com/office/drawing/2014/main" id="{BAB12702-DA66-EC2A-0E76-7E2EFC6673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ounded Rectangle 3">
            <a:extLst>
              <a:ext uri="{FF2B5EF4-FFF2-40B4-BE49-F238E27FC236}">
                <a16:creationId xmlns:a16="http://schemas.microsoft.com/office/drawing/2014/main" id="{A63F5196-709D-6992-C8F0-43C9749F4B81}"/>
              </a:ext>
              <a:ext uri="{C183D7F6-B498-43B3-948B-1728B52AA6E4}">
                <adec:decorative xmlns:adec="http://schemas.microsoft.com/office/drawing/2017/decorative" val="1"/>
              </a:ext>
            </a:extLst>
          </p:cNvPr>
          <p:cNvSpPr/>
          <p:nvPr/>
        </p:nvSpPr>
        <p:spPr bwMode="auto">
          <a:xfrm>
            <a:off x="139148"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A359D20A-175D-ADC3-FA89-138D2DC1707D}"/>
              </a:ext>
            </a:extLst>
          </p:cNvPr>
          <p:cNvSpPr txBox="1"/>
          <p:nvPr/>
        </p:nvSpPr>
        <p:spPr>
          <a:xfrm>
            <a:off x="533400" y="1075852"/>
            <a:ext cx="10134600" cy="759567"/>
          </a:xfrm>
          <a:prstGeom prst="rect">
            <a:avLst/>
          </a:prstGeom>
          <a:noFill/>
        </p:spPr>
        <p:txBody>
          <a:bodyPr wrap="square" rtlCol="0">
            <a:spAutoFit/>
          </a:bodyPr>
          <a:lstStyle/>
          <a:p>
            <a:pPr>
              <a:lnSpc>
                <a:spcPct val="150000"/>
              </a:lnSpc>
            </a:pPr>
            <a:r>
              <a:rPr lang="es-ES_tradnl" sz="3200" b="1" noProof="0">
                <a:latin typeface="Helvetica" pitchFamily="2" charset="0"/>
                <a:ea typeface="Helvetica Neue" panose="02000503000000020004" pitchFamily="2" charset="0"/>
                <a:cs typeface="Helvetica Neue" panose="02000503000000020004" pitchFamily="2" charset="0"/>
              </a:rPr>
              <a:t>Coronógrafo </a:t>
            </a:r>
            <a:endParaRPr lang="es-ES_tradnl" sz="1800" noProof="0">
              <a:latin typeface="Helvetica" pitchFamily="2" charset="0"/>
              <a:ea typeface="Helvetica Neue" panose="02000503000000020004" pitchFamily="2" charset="0"/>
              <a:cs typeface="Helvetica Neue" panose="02000503000000020004" pitchFamily="2" charset="0"/>
            </a:endParaRPr>
          </a:p>
        </p:txBody>
      </p:sp>
      <p:sp>
        <p:nvSpPr>
          <p:cNvPr id="6" name="TextBox 1">
            <a:extLst>
              <a:ext uri="{FF2B5EF4-FFF2-40B4-BE49-F238E27FC236}">
                <a16:creationId xmlns:a16="http://schemas.microsoft.com/office/drawing/2014/main" id="{D6355D1A-3C01-26CE-F2A0-ABAAFA6BEDC6}"/>
              </a:ext>
            </a:extLst>
          </p:cNvPr>
          <p:cNvSpPr txBox="1"/>
          <p:nvPr/>
        </p:nvSpPr>
        <p:spPr>
          <a:xfrm>
            <a:off x="533399" y="1920354"/>
            <a:ext cx="6859859" cy="707886"/>
          </a:xfrm>
          <a:prstGeom prst="rect">
            <a:avLst/>
          </a:prstGeom>
          <a:noFill/>
        </p:spPr>
        <p:txBody>
          <a:bodyPr wrap="square" rtlCol="0">
            <a:spAutoFit/>
          </a:bodyPr>
          <a:lstStyle/>
          <a:p>
            <a:r>
              <a:rPr lang="es-ES_tradnl" sz="2000" noProof="0">
                <a:latin typeface="Helvetica" pitchFamily="2" charset="0"/>
              </a:rPr>
              <a:t>Una herramienta para capturar imágenes de planetas que ayudará a moldear la tecnología espacial del futuro </a:t>
            </a:r>
            <a:endParaRPr lang="es-ES_tradnl" sz="2000" b="1" noProof="0">
              <a:latin typeface="Helvetica" pitchFamily="2" charset="0"/>
              <a:ea typeface="Helvetica Neue" panose="02000503000000020004" pitchFamily="2" charset="0"/>
              <a:cs typeface="Helvetica Neue" panose="02000503000000020004" pitchFamily="2" charset="0"/>
            </a:endParaRPr>
          </a:p>
        </p:txBody>
      </p:sp>
      <p:pic>
        <p:nvPicPr>
          <p:cNvPr id="1026" name="Picture 2" descr="Animación que muestra un planeta perdido en el brillo de su estrella anfitriona, antes de que esta quede eclipsada y revele el planeta.">
            <a:extLst>
              <a:ext uri="{FF2B5EF4-FFF2-40B4-BE49-F238E27FC236}">
                <a16:creationId xmlns:a16="http://schemas.microsoft.com/office/drawing/2014/main" id="{5699B087-3DE5-C320-EA08-46F48782C6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322210"/>
            <a:ext cx="5381897" cy="303180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2A11101-DFAE-7F8A-9FD2-A6A86CD392B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3" name="TextBox 1">
            <a:extLst>
              <a:ext uri="{FF2B5EF4-FFF2-40B4-BE49-F238E27FC236}">
                <a16:creationId xmlns:a16="http://schemas.microsoft.com/office/drawing/2014/main" id="{BFFDF8D0-A217-FEFD-6003-A446828E6B01}"/>
              </a:ext>
            </a:extLst>
          </p:cNvPr>
          <p:cNvSpPr txBox="1"/>
          <p:nvPr/>
        </p:nvSpPr>
        <p:spPr>
          <a:xfrm>
            <a:off x="476763" y="492486"/>
            <a:ext cx="10134600" cy="342466"/>
          </a:xfrm>
          <a:prstGeom prst="rect">
            <a:avLst/>
          </a:prstGeom>
          <a:noFill/>
        </p:spPr>
        <p:txBody>
          <a:bodyPr wrap="square" rtlCol="0">
            <a:spAutoFit/>
          </a:bodyPr>
          <a:lstStyle/>
          <a:p>
            <a:pPr>
              <a:lnSpc>
                <a:spcPct val="150000"/>
              </a:lnSpc>
            </a:pPr>
            <a:r>
              <a:rPr lang="es-ES_tradnl" sz="1200" spc="300" noProof="0">
                <a:latin typeface="Helvetica" pitchFamily="2" charset="0"/>
                <a:ea typeface="Helvetica Neue" panose="02000503000000020004" pitchFamily="2" charset="0"/>
                <a:cs typeface="Helvetica Neue" panose="02000503000000020004" pitchFamily="2" charset="0"/>
              </a:rPr>
              <a:t>HERRAMIENTAS INNOVADORAS PARA EL ÉXITO </a:t>
            </a:r>
          </a:p>
        </p:txBody>
      </p:sp>
    </p:spTree>
    <p:extLst>
      <p:ext uri="{BB962C8B-B14F-4D97-AF65-F5344CB8AC3E}">
        <p14:creationId xmlns:p14="http://schemas.microsoft.com/office/powerpoint/2010/main" val="130828808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51000">
              <a:srgbClr val="0E1F33"/>
            </a:gs>
            <a:gs pos="100000">
              <a:schemeClr val="bg1"/>
            </a:gs>
          </a:gsLst>
          <a:lin ang="0" scaled="1"/>
        </a:gradFill>
        <a:effectLst/>
      </p:bgPr>
    </p:bg>
    <p:spTree>
      <p:nvGrpSpPr>
        <p:cNvPr id="1" name="">
          <a:extLst>
            <a:ext uri="{FF2B5EF4-FFF2-40B4-BE49-F238E27FC236}">
              <a16:creationId xmlns:a16="http://schemas.microsoft.com/office/drawing/2014/main" id="{5833F7BB-C80B-C310-DDA1-3C64A9B64E7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8EFB08E-5729-2CF6-EFC0-A1454236251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310" y="0"/>
            <a:ext cx="11191913" cy="6858000"/>
          </a:xfrm>
          <a:prstGeom prst="rect">
            <a:avLst/>
          </a:prstGeom>
        </p:spPr>
      </p:pic>
      <p:sp>
        <p:nvSpPr>
          <p:cNvPr id="6" name="Rounded Rectangle 5">
            <a:extLst>
              <a:ext uri="{FF2B5EF4-FFF2-40B4-BE49-F238E27FC236}">
                <a16:creationId xmlns:a16="http://schemas.microsoft.com/office/drawing/2014/main" id="{3097685D-3F39-C5AF-DB3B-5B7628994A83}"/>
              </a:ext>
              <a:ext uri="{C183D7F6-B498-43B3-948B-1728B52AA6E4}">
                <adec:decorative xmlns:adec="http://schemas.microsoft.com/office/drawing/2017/decorative" val="1"/>
              </a:ext>
            </a:extLst>
          </p:cNvPr>
          <p:cNvSpPr>
            <a:spLocks/>
          </p:cNvSpPr>
          <p:nvPr/>
        </p:nvSpPr>
        <p:spPr bwMode="auto">
          <a:xfrm>
            <a:off x="150423"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27" name="Picture 26" descr="Imagen satelital que muestra una porción del globo terráqueo. Se pueden apreciar océanos azules, formaciones terrestres de color marrón a verde y nubes blancas.">
            <a:extLst>
              <a:ext uri="{FF2B5EF4-FFF2-40B4-BE49-F238E27FC236}">
                <a16:creationId xmlns:a16="http://schemas.microsoft.com/office/drawing/2014/main" id="{6F5355CD-C63E-DB15-5974-B73EB4A4DEFC}"/>
              </a:ext>
            </a:extLst>
          </p:cNvPr>
          <p:cNvPicPr>
            <a:picLocks noChangeAspect="1"/>
          </p:cNvPicPr>
          <p:nvPr/>
        </p:nvPicPr>
        <p:blipFill>
          <a:blip r:embed="rId4">
            <a:extLst>
              <a:ext uri="{28A0092B-C50C-407E-A947-70E740481C1C}">
                <a14:useLocalDpi xmlns:a14="http://schemas.microsoft.com/office/drawing/2010/main" val="0"/>
              </a:ext>
            </a:extLst>
          </a:blip>
          <a:srcRect t="-3284" b="65128"/>
          <a:stretch>
            <a:fillRect/>
          </a:stretch>
        </p:blipFill>
        <p:spPr>
          <a:xfrm>
            <a:off x="60960" y="4169906"/>
            <a:ext cx="6858000" cy="2651760"/>
          </a:xfrm>
          <a:prstGeom prst="rect">
            <a:avLst/>
          </a:prstGeom>
        </p:spPr>
      </p:pic>
      <p:pic>
        <p:nvPicPr>
          <p:cNvPr id="25" name="Picture 24">
            <a:extLst>
              <a:ext uri="{FF2B5EF4-FFF2-40B4-BE49-F238E27FC236}">
                <a16:creationId xmlns:a16="http://schemas.microsoft.com/office/drawing/2014/main" id="{0B95214E-D67E-9ED5-C465-E2FA3CF89FCA}"/>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l="-1389" t="-6357" r="1883" b="13038"/>
          <a:stretch>
            <a:fillRect/>
          </a:stretch>
        </p:blipFill>
        <p:spPr>
          <a:xfrm>
            <a:off x="-1282253" y="-640080"/>
            <a:ext cx="13350240" cy="7498080"/>
          </a:xfrm>
          <a:prstGeom prst="rect">
            <a:avLst/>
          </a:prstGeom>
        </p:spPr>
      </p:pic>
      <p:pic>
        <p:nvPicPr>
          <p:cNvPr id="8" name="Picture 7">
            <a:extLst>
              <a:ext uri="{FF2B5EF4-FFF2-40B4-BE49-F238E27FC236}">
                <a16:creationId xmlns:a16="http://schemas.microsoft.com/office/drawing/2014/main" id="{78CEC178-CDEB-65D3-8475-737A4EE12ACB}"/>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21" name="TextBox 1">
            <a:extLst>
              <a:ext uri="{FF2B5EF4-FFF2-40B4-BE49-F238E27FC236}">
                <a16:creationId xmlns:a16="http://schemas.microsoft.com/office/drawing/2014/main" id="{E7242B53-9003-8BA1-A8D4-868F09FE5455}"/>
              </a:ext>
            </a:extLst>
          </p:cNvPr>
          <p:cNvSpPr txBox="1">
            <a:spLocks/>
          </p:cNvSpPr>
          <p:nvPr/>
        </p:nvSpPr>
        <p:spPr>
          <a:xfrm>
            <a:off x="457200" y="2362200"/>
            <a:ext cx="4343400" cy="707886"/>
          </a:xfrm>
          <a:prstGeom prst="rect">
            <a:avLst/>
          </a:prstGeom>
          <a:noFill/>
        </p:spPr>
        <p:txBody>
          <a:bodyPr wrap="square" rtlCol="0">
            <a:spAutoFit/>
          </a:bodyPr>
          <a:lstStyle/>
          <a:p>
            <a:r>
              <a:rPr lang="es-ES_tradnl" sz="2000" noProof="0">
                <a:latin typeface="Helvetica" pitchFamily="2" charset="0"/>
                <a:ea typeface="Helvetica Neue" panose="02000503000000020004" pitchFamily="2" charset="0"/>
                <a:cs typeface="Helvetica Neue" panose="02000503000000020004" pitchFamily="2" charset="0"/>
              </a:rPr>
              <a:t>El cimiento que permite a </a:t>
            </a:r>
            <a:r>
              <a:rPr lang="es-ES_tradnl" sz="2000" noProof="0" err="1">
                <a:latin typeface="Helvetica" pitchFamily="2" charset="0"/>
                <a:ea typeface="Helvetica Neue" panose="02000503000000020004" pitchFamily="2" charset="0"/>
                <a:cs typeface="Helvetica Neue" panose="02000503000000020004" pitchFamily="2" charset="0"/>
              </a:rPr>
              <a:t>Roman</a:t>
            </a:r>
            <a:r>
              <a:rPr lang="es-ES_tradnl" sz="2000" noProof="0">
                <a:latin typeface="Helvetica" pitchFamily="2" charset="0"/>
                <a:ea typeface="Helvetica Neue" panose="02000503000000020004" pitchFamily="2" charset="0"/>
                <a:cs typeface="Helvetica Neue" panose="02000503000000020004" pitchFamily="2" charset="0"/>
              </a:rPr>
              <a:t> recopilar y enviar datos a la Tierra </a:t>
            </a:r>
          </a:p>
        </p:txBody>
      </p:sp>
      <p:sp>
        <p:nvSpPr>
          <p:cNvPr id="2" name="TextBox 1">
            <a:extLst>
              <a:ext uri="{FF2B5EF4-FFF2-40B4-BE49-F238E27FC236}">
                <a16:creationId xmlns:a16="http://schemas.microsoft.com/office/drawing/2014/main" id="{A3706898-8FA2-C23D-262A-98C9E07E1A86}"/>
              </a:ext>
            </a:extLst>
          </p:cNvPr>
          <p:cNvSpPr txBox="1">
            <a:spLocks/>
          </p:cNvSpPr>
          <p:nvPr/>
        </p:nvSpPr>
        <p:spPr>
          <a:xfrm>
            <a:off x="457200" y="1106666"/>
            <a:ext cx="7391400" cy="1077218"/>
          </a:xfrm>
          <a:prstGeom prst="rect">
            <a:avLst/>
          </a:prstGeom>
          <a:noFill/>
        </p:spPr>
        <p:txBody>
          <a:bodyPr wrap="square" rtlCol="0">
            <a:spAutoFit/>
          </a:bodyPr>
          <a:lstStyle/>
          <a:p>
            <a:r>
              <a:rPr lang="es-ES_tradnl" sz="3200" b="1" kern="4000" noProof="0">
                <a:latin typeface="Helvetica" pitchFamily="2" charset="0"/>
                <a:ea typeface="Helvetica Neue" panose="02000503000000020004" pitchFamily="2" charset="0"/>
                <a:cs typeface="Helvetica Neue" panose="02000503000000020004" pitchFamily="2" charset="0"/>
              </a:rPr>
              <a:t>Antena de Alta Ganancia y Sistemas de Soporte del Observatorio </a:t>
            </a:r>
          </a:p>
        </p:txBody>
      </p:sp>
      <p:sp>
        <p:nvSpPr>
          <p:cNvPr id="3" name="TextBox 1">
            <a:extLst>
              <a:ext uri="{FF2B5EF4-FFF2-40B4-BE49-F238E27FC236}">
                <a16:creationId xmlns:a16="http://schemas.microsoft.com/office/drawing/2014/main" id="{97B099F0-0ADD-ED12-D741-5133FF4D3D32}"/>
              </a:ext>
            </a:extLst>
          </p:cNvPr>
          <p:cNvSpPr txBox="1"/>
          <p:nvPr/>
        </p:nvSpPr>
        <p:spPr>
          <a:xfrm>
            <a:off x="476763" y="492486"/>
            <a:ext cx="10134600" cy="342466"/>
          </a:xfrm>
          <a:prstGeom prst="rect">
            <a:avLst/>
          </a:prstGeom>
          <a:noFill/>
        </p:spPr>
        <p:txBody>
          <a:bodyPr wrap="square" rtlCol="0">
            <a:spAutoFit/>
          </a:bodyPr>
          <a:lstStyle/>
          <a:p>
            <a:pPr>
              <a:lnSpc>
                <a:spcPct val="150000"/>
              </a:lnSpc>
            </a:pPr>
            <a:r>
              <a:rPr lang="es-ES_tradnl" sz="1200" spc="300" noProof="0">
                <a:latin typeface="Helvetica" pitchFamily="2" charset="0"/>
                <a:ea typeface="Helvetica Neue" panose="02000503000000020004" pitchFamily="2" charset="0"/>
                <a:cs typeface="Helvetica Neue" panose="02000503000000020004" pitchFamily="2" charset="0"/>
              </a:rPr>
              <a:t>HERRAMIENTAS INNOVADORAS PARA EL ÉXITO </a:t>
            </a:r>
          </a:p>
        </p:txBody>
      </p:sp>
      <p:pic>
        <p:nvPicPr>
          <p:cNvPr id="7" name="Picture 6" descr="Ilustración de Roman, un gran observatorio cilíndrico con un panel solar plano en la parte superior. Está orientado hacia la derecha, visto casi de perfil. En la parte trasera izquierda del telescopio hay un semicírculo con la etiqueta &quot;Antena de alta ganancia&quot;. Justo debajo, unas líneas que forman un recuadro de tres lados resaltan el resto del cuerpo del telescopio, que está etiquetado como &quot;Sistemas de soporte del observatorio&quot;.">
            <a:extLst>
              <a:ext uri="{FF2B5EF4-FFF2-40B4-BE49-F238E27FC236}">
                <a16:creationId xmlns:a16="http://schemas.microsoft.com/office/drawing/2014/main" id="{05F3F430-EE58-1096-8381-B63785601F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59206" y="2360548"/>
            <a:ext cx="7772400" cy="3045014"/>
          </a:xfrm>
          <a:prstGeom prst="rect">
            <a:avLst/>
          </a:prstGeom>
        </p:spPr>
      </p:pic>
    </p:spTree>
    <p:extLst>
      <p:ext uri="{BB962C8B-B14F-4D97-AF65-F5344CB8AC3E}">
        <p14:creationId xmlns:p14="http://schemas.microsoft.com/office/powerpoint/2010/main" val="246519901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4DC490-5E78-E9DE-2925-C9E8170EBAA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29F1E02-CD14-6689-5F3C-E9E86D9B778F}"/>
              </a:ext>
              <a:ext uri="{C183D7F6-B498-43B3-948B-1728B52AA6E4}">
                <adec:decorative xmlns:adec="http://schemas.microsoft.com/office/drawing/2017/decorative" val="1"/>
              </a:ext>
            </a:extLst>
          </p:cNvPr>
          <p:cNvPicPr>
            <a:picLocks noChangeAspect="1"/>
          </p:cNvPicPr>
          <p:nvPr/>
        </p:nvPicPr>
        <p:blipFill>
          <a:blip r:embed="rId3">
            <a:alphaModFix amt="27000"/>
            <a:extLst>
              <a:ext uri="{28A0092B-C50C-407E-A947-70E740481C1C}">
                <a14:useLocalDpi xmlns:a14="http://schemas.microsoft.com/office/drawing/2010/main" val="0"/>
              </a:ext>
            </a:extLst>
          </a:blip>
          <a:stretch>
            <a:fillRect/>
          </a:stretch>
        </p:blipFill>
        <p:spPr>
          <a:xfrm>
            <a:off x="-28755" y="-15759"/>
            <a:ext cx="12221492" cy="6873759"/>
          </a:xfrm>
          <a:prstGeom prst="rect">
            <a:avLst/>
          </a:prstGeom>
        </p:spPr>
      </p:pic>
      <p:sp>
        <p:nvSpPr>
          <p:cNvPr id="25" name="Rounded Rectangle 24">
            <a:extLst>
              <a:ext uri="{FF2B5EF4-FFF2-40B4-BE49-F238E27FC236}">
                <a16:creationId xmlns:a16="http://schemas.microsoft.com/office/drawing/2014/main" id="{796BE45B-F429-545C-2FAC-A52886467E83}"/>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8" name="Picture 7">
            <a:extLst>
              <a:ext uri="{FF2B5EF4-FFF2-40B4-BE49-F238E27FC236}">
                <a16:creationId xmlns:a16="http://schemas.microsoft.com/office/drawing/2014/main" id="{BF0B454F-6346-E1EA-3B6A-8CA00D9B980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3244" y="-973391"/>
            <a:ext cx="11191913" cy="6858000"/>
          </a:xfrm>
          <a:prstGeom prst="rect">
            <a:avLst/>
          </a:prstGeom>
        </p:spPr>
      </p:pic>
      <p:pic>
        <p:nvPicPr>
          <p:cNvPr id="9" name="Picture 8">
            <a:extLst>
              <a:ext uri="{FF2B5EF4-FFF2-40B4-BE49-F238E27FC236}">
                <a16:creationId xmlns:a16="http://schemas.microsoft.com/office/drawing/2014/main" id="{2984DE03-1E5A-5E3C-2837-27E926DD92F6}"/>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409" y="797861"/>
            <a:ext cx="5241347" cy="3703039"/>
          </a:xfrm>
          <a:prstGeom prst="rect">
            <a:avLst/>
          </a:prstGeom>
        </p:spPr>
      </p:pic>
      <p:sp>
        <p:nvSpPr>
          <p:cNvPr id="10" name="TextBox 1">
            <a:extLst>
              <a:ext uri="{FF2B5EF4-FFF2-40B4-BE49-F238E27FC236}">
                <a16:creationId xmlns:a16="http://schemas.microsoft.com/office/drawing/2014/main" id="{5A573375-7F7C-3553-9FEE-4B61540D6A64}"/>
              </a:ext>
            </a:extLst>
          </p:cNvPr>
          <p:cNvSpPr txBox="1"/>
          <p:nvPr/>
        </p:nvSpPr>
        <p:spPr>
          <a:xfrm>
            <a:off x="725390" y="1434923"/>
            <a:ext cx="7239000" cy="3539430"/>
          </a:xfrm>
          <a:prstGeom prst="rect">
            <a:avLst/>
          </a:prstGeom>
          <a:noFill/>
        </p:spPr>
        <p:txBody>
          <a:bodyPr wrap="square" rtlCol="0">
            <a:spAutoFit/>
          </a:bodyPr>
          <a:lstStyle/>
          <a:p>
            <a:r>
              <a:rPr lang="es-ES_tradnl" sz="5600" b="1" noProof="0">
                <a:latin typeface="Helvetica" pitchFamily="2" charset="0"/>
                <a:ea typeface="Helvetica Neue" panose="02000503000000020004" pitchFamily="2" charset="0"/>
                <a:cs typeface="Helvetica Neue" panose="02000503000000020004" pitchFamily="2" charset="0"/>
              </a:rPr>
              <a:t>Programas de observación científicos de </a:t>
            </a:r>
          </a:p>
          <a:p>
            <a:r>
              <a:rPr lang="es-ES_tradnl" sz="5600" b="1" noProof="0">
                <a:latin typeface="Helvetica" pitchFamily="2" charset="0"/>
                <a:ea typeface="Helvetica Neue" panose="02000503000000020004" pitchFamily="2" charset="0"/>
                <a:cs typeface="Helvetica Neue" panose="02000503000000020004" pitchFamily="2" charset="0"/>
              </a:rPr>
              <a:t>amplio alcance </a:t>
            </a:r>
          </a:p>
        </p:txBody>
      </p:sp>
      <p:sp>
        <p:nvSpPr>
          <p:cNvPr id="12" name="TextBox 1">
            <a:extLst>
              <a:ext uri="{FF2B5EF4-FFF2-40B4-BE49-F238E27FC236}">
                <a16:creationId xmlns:a16="http://schemas.microsoft.com/office/drawing/2014/main" id="{FF1DB521-495F-C836-1FAC-768D710B7AA5}"/>
              </a:ext>
            </a:extLst>
          </p:cNvPr>
          <p:cNvSpPr txBox="1"/>
          <p:nvPr/>
        </p:nvSpPr>
        <p:spPr>
          <a:xfrm>
            <a:off x="753244" y="5321832"/>
            <a:ext cx="5799956" cy="707886"/>
          </a:xfrm>
          <a:prstGeom prst="rect">
            <a:avLst/>
          </a:prstGeom>
          <a:noFill/>
        </p:spPr>
        <p:txBody>
          <a:bodyPr wrap="square" rtlCol="0">
            <a:spAutoFit/>
          </a:bodyPr>
          <a:lstStyle/>
          <a:p>
            <a:r>
              <a:rPr lang="es-ES_tradnl" sz="2000" noProof="0">
                <a:latin typeface="Helvetica" pitchFamily="2" charset="0"/>
              </a:rPr>
              <a:t>Miles de planetas, miles de millones de estrellas, millones de galaxias </a:t>
            </a:r>
            <a:endParaRPr lang="es-ES_tradnl" sz="2000" noProof="0">
              <a:latin typeface="Helvetica" pitchFamily="2" charset="0"/>
              <a:ea typeface="Helvetica Neue" panose="02000503000000020004" pitchFamily="2" charset="0"/>
              <a:cs typeface="Helvetica Neue" panose="02000503000000020004" pitchFamily="2" charset="0"/>
            </a:endParaRPr>
          </a:p>
        </p:txBody>
      </p:sp>
      <p:sp>
        <p:nvSpPr>
          <p:cNvPr id="13" name="Rounded Rectangle 12">
            <a:extLst>
              <a:ext uri="{FF2B5EF4-FFF2-40B4-BE49-F238E27FC236}">
                <a16:creationId xmlns:a16="http://schemas.microsoft.com/office/drawing/2014/main" id="{BC0FCFFF-F863-ECD5-2AE5-69BC3B9A0D72}"/>
              </a:ext>
            </a:extLst>
          </p:cNvPr>
          <p:cNvSpPr/>
          <p:nvPr/>
        </p:nvSpPr>
        <p:spPr bwMode="auto">
          <a:xfrm>
            <a:off x="304800" y="6096000"/>
            <a:ext cx="3276600" cy="381000"/>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26" name="Picture 25">
            <a:extLst>
              <a:ext uri="{FF2B5EF4-FFF2-40B4-BE49-F238E27FC236}">
                <a16:creationId xmlns:a16="http://schemas.microsoft.com/office/drawing/2014/main" id="{56A5CE4F-F152-2303-DB56-95EA54086FD8}"/>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8164653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31000">
              <a:schemeClr val="bg1"/>
            </a:gs>
            <a:gs pos="0">
              <a:schemeClr val="bg1"/>
            </a:gs>
          </a:gsLst>
          <a:lin ang="0" scaled="1"/>
        </a:gradFill>
        <a:effectLst/>
      </p:bgPr>
    </p:bg>
    <p:spTree>
      <p:nvGrpSpPr>
        <p:cNvPr id="1" name="">
          <a:extLst>
            <a:ext uri="{FF2B5EF4-FFF2-40B4-BE49-F238E27FC236}">
              <a16:creationId xmlns:a16="http://schemas.microsoft.com/office/drawing/2014/main" id="{A6D7EE5E-D329-B89C-1756-C6F2FD0A765D}"/>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75C81AC1-A29A-ECA8-BA09-7E6935CC4B79}"/>
              </a:ext>
              <a:ext uri="{C183D7F6-B498-43B3-948B-1728B52AA6E4}">
                <adec:decorative xmlns:adec="http://schemas.microsoft.com/office/drawing/2017/decorative" val="1"/>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7" name="Picture 46">
            <a:extLst>
              <a:ext uri="{FF2B5EF4-FFF2-40B4-BE49-F238E27FC236}">
                <a16:creationId xmlns:a16="http://schemas.microsoft.com/office/drawing/2014/main" id="{8CE5DFD1-04A1-7FA6-4A27-F7C90975C58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522" y="0"/>
            <a:ext cx="11191913" cy="6858000"/>
          </a:xfrm>
          <a:prstGeom prst="rect">
            <a:avLst/>
          </a:prstGeom>
        </p:spPr>
      </p:pic>
      <p:sp>
        <p:nvSpPr>
          <p:cNvPr id="38" name="Rounded Rectangle 37">
            <a:extLst>
              <a:ext uri="{FF2B5EF4-FFF2-40B4-BE49-F238E27FC236}">
                <a16:creationId xmlns:a16="http://schemas.microsoft.com/office/drawing/2014/main" id="{C94F9906-E3C9-7720-7317-1C130CF3851C}"/>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10" name="TextBox 9">
            <a:extLst>
              <a:ext uri="{FF2B5EF4-FFF2-40B4-BE49-F238E27FC236}">
                <a16:creationId xmlns:a16="http://schemas.microsoft.com/office/drawing/2014/main" id="{F0716CB1-303F-485D-D58A-90F894A43647}"/>
              </a:ext>
            </a:extLst>
          </p:cNvPr>
          <p:cNvSpPr txBox="1"/>
          <p:nvPr/>
        </p:nvSpPr>
        <p:spPr>
          <a:xfrm>
            <a:off x="460729" y="1843211"/>
            <a:ext cx="5635271" cy="2554545"/>
          </a:xfrm>
          <a:prstGeom prst="rect">
            <a:avLst/>
          </a:prstGeom>
          <a:noFill/>
        </p:spPr>
        <p:txBody>
          <a:bodyPr wrap="square" tIns="0" bIns="91440" rtlCol="0">
            <a:spAutoFit/>
          </a:bodyPr>
          <a:lstStyle/>
          <a:p>
            <a:r>
              <a:rPr lang="es-ES_tradnl" sz="4000" b="1" noProof="0">
                <a:solidFill>
                  <a:srgbClr val="70CBFF"/>
                </a:solidFill>
                <a:latin typeface="Helvetica" pitchFamily="2" charset="0"/>
                <a:ea typeface="Helvetica Neue" panose="02000503000000020004" pitchFamily="2" charset="0"/>
                <a:cs typeface="Helvetica Neue" panose="02000503000000020004" pitchFamily="2" charset="0"/>
              </a:rPr>
              <a:t>Programa de </a:t>
            </a:r>
          </a:p>
          <a:p>
            <a:r>
              <a:rPr lang="es-ES_tradnl" sz="4000" b="1" noProof="0">
                <a:solidFill>
                  <a:srgbClr val="70CBFF"/>
                </a:solidFill>
                <a:latin typeface="Helvetica" pitchFamily="2" charset="0"/>
                <a:ea typeface="Helvetica Neue" panose="02000503000000020004" pitchFamily="2" charset="0"/>
                <a:cs typeface="Helvetica Neue" panose="02000503000000020004" pitchFamily="2" charset="0"/>
              </a:rPr>
              <a:t>Observación </a:t>
            </a:r>
          </a:p>
          <a:p>
            <a:r>
              <a:rPr lang="es-ES_tradnl" sz="4000" b="1" noProof="0">
                <a:solidFill>
                  <a:srgbClr val="70CBFF"/>
                </a:solidFill>
                <a:latin typeface="Helvetica" pitchFamily="2" charset="0"/>
                <a:ea typeface="Helvetica Neue" panose="02000503000000020004" pitchFamily="2" charset="0"/>
                <a:cs typeface="Helvetica Neue" panose="02000503000000020004" pitchFamily="2" charset="0"/>
              </a:rPr>
              <a:t>de Gran Área de </a:t>
            </a:r>
          </a:p>
          <a:p>
            <a:r>
              <a:rPr lang="es-ES_tradnl" sz="4000" b="1" noProof="0">
                <a:solidFill>
                  <a:srgbClr val="70CBFF"/>
                </a:solidFill>
                <a:latin typeface="Helvetica" pitchFamily="2" charset="0"/>
                <a:ea typeface="Helvetica Neue" panose="02000503000000020004" pitchFamily="2" charset="0"/>
                <a:cs typeface="Helvetica Neue" panose="02000503000000020004" pitchFamily="2" charset="0"/>
              </a:rPr>
              <a:t>Altas Latitudes </a:t>
            </a:r>
            <a:endParaRPr lang="es-ES_tradnl" sz="4000" noProof="0">
              <a:solidFill>
                <a:srgbClr val="70CBFF"/>
              </a:solidFill>
              <a:latin typeface="Helvetica" pitchFamily="2" charset="0"/>
              <a:ea typeface="Helvetica Neue" panose="02000503000000020004" pitchFamily="2" charset="0"/>
              <a:cs typeface="Helvetica Neue" panose="02000503000000020004" pitchFamily="2" charset="0"/>
            </a:endParaRPr>
          </a:p>
        </p:txBody>
      </p:sp>
      <p:sp>
        <p:nvSpPr>
          <p:cNvPr id="17" name="TextBox 1">
            <a:extLst>
              <a:ext uri="{FF2B5EF4-FFF2-40B4-BE49-F238E27FC236}">
                <a16:creationId xmlns:a16="http://schemas.microsoft.com/office/drawing/2014/main" id="{0011481B-7FDE-EB9D-6A96-D2C16E58AA8E}"/>
              </a:ext>
            </a:extLst>
          </p:cNvPr>
          <p:cNvSpPr txBox="1"/>
          <p:nvPr/>
        </p:nvSpPr>
        <p:spPr>
          <a:xfrm>
            <a:off x="483879" y="4641794"/>
            <a:ext cx="7344277" cy="400110"/>
          </a:xfrm>
          <a:prstGeom prst="rect">
            <a:avLst/>
          </a:prstGeom>
          <a:noFill/>
        </p:spPr>
        <p:txBody>
          <a:bodyPr wrap="square" rtlCol="0">
            <a:spAutoFit/>
          </a:bodyPr>
          <a:lstStyle/>
          <a:p>
            <a:r>
              <a:rPr lang="es-ES_tradnl" sz="2000" noProof="0">
                <a:latin typeface="Helvetica" pitchFamily="2" charset="0"/>
              </a:rPr>
              <a:t>Creando un mapa tridimensional del universo </a:t>
            </a:r>
            <a:endParaRPr lang="es-ES_tradnl" sz="2000" noProof="0">
              <a:latin typeface="Helvetica" pitchFamily="2" charset="0"/>
              <a:ea typeface="Helvetica Neue" panose="02000503000000020004" pitchFamily="2" charset="0"/>
              <a:cs typeface="Helvetica Neue" panose="02000503000000020004" pitchFamily="2" charset="0"/>
            </a:endParaRPr>
          </a:p>
        </p:txBody>
      </p:sp>
      <p:pic>
        <p:nvPicPr>
          <p:cNvPr id="45" name="Picture 44" descr="Mapa del cielo nocturno con forma ovalada, con la parte superior e inferior planas, y la Vía Láctea formando la figura de la letra S invertida y de lado. Superpuestas en el mapa hay dos áreas de forma irregular rellenas de azul. Ambas regiones se encuentran en zonas oscuras del cielo, bastante alejadas del plano brillante de la Vía Láctea. La zona situada en el lado derecho del mapa es notablemente más pequeña que la región situada en el lado izquierdo.">
            <a:extLst>
              <a:ext uri="{FF2B5EF4-FFF2-40B4-BE49-F238E27FC236}">
                <a16:creationId xmlns:a16="http://schemas.microsoft.com/office/drawing/2014/main" id="{D39C5CFC-1751-632C-697F-E344729F19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07813" y="1479182"/>
            <a:ext cx="6184665" cy="3162612"/>
          </a:xfrm>
          <a:prstGeom prst="rect">
            <a:avLst/>
          </a:prstGeom>
        </p:spPr>
      </p:pic>
      <p:sp>
        <p:nvSpPr>
          <p:cNvPr id="48" name="TextBox 1">
            <a:extLst>
              <a:ext uri="{FF2B5EF4-FFF2-40B4-BE49-F238E27FC236}">
                <a16:creationId xmlns:a16="http://schemas.microsoft.com/office/drawing/2014/main" id="{EC8467DC-9A3C-EA21-82BA-352527FC3867}"/>
              </a:ext>
            </a:extLst>
          </p:cNvPr>
          <p:cNvSpPr txBox="1"/>
          <p:nvPr/>
        </p:nvSpPr>
        <p:spPr>
          <a:xfrm>
            <a:off x="485503" y="568326"/>
            <a:ext cx="12672936" cy="342530"/>
          </a:xfrm>
          <a:prstGeom prst="rect">
            <a:avLst/>
          </a:prstGeom>
          <a:noFill/>
        </p:spPr>
        <p:txBody>
          <a:bodyPr wrap="square" rtlCol="0">
            <a:spAutoFit/>
          </a:bodyPr>
          <a:lstStyle/>
          <a:p>
            <a:pPr>
              <a:lnSpc>
                <a:spcPct val="150000"/>
              </a:lnSpc>
            </a:pPr>
            <a:r>
              <a:rPr lang="es-ES_tradnl" sz="1200" spc="300" noProof="0">
                <a:latin typeface="Helvetica" pitchFamily="2" charset="0"/>
                <a:ea typeface="Helvetica Neue" panose="02000503000000020004" pitchFamily="2" charset="0"/>
                <a:cs typeface="Helvetica Neue" panose="02000503000000020004" pitchFamily="2" charset="0"/>
              </a:rPr>
              <a:t>PROGRAMAS DE OBSERVACIÓN CIENTÍFICOS DE AMPLIO ALCANCE /  </a:t>
            </a:r>
            <a:r>
              <a:rPr lang="es-ES_tradnl" sz="1200" b="1" spc="300" noProof="0">
                <a:solidFill>
                  <a:srgbClr val="70CBFF"/>
                </a:solidFill>
                <a:latin typeface="Helvetica" pitchFamily="2" charset="0"/>
                <a:ea typeface="Helvetica Neue" panose="02000503000000020004" pitchFamily="2" charset="0"/>
                <a:cs typeface="Helvetica Neue" panose="02000503000000020004" pitchFamily="2" charset="0"/>
              </a:rPr>
              <a:t>GRAN ÁREA DE ALTAS LATITUDES </a:t>
            </a:r>
          </a:p>
        </p:txBody>
      </p:sp>
      <p:pic>
        <p:nvPicPr>
          <p:cNvPr id="49" name="Picture 48">
            <a:extLst>
              <a:ext uri="{FF2B5EF4-FFF2-40B4-BE49-F238E27FC236}">
                <a16:creationId xmlns:a16="http://schemas.microsoft.com/office/drawing/2014/main" id="{FAC5452C-A737-5247-4384-A87D674A2C71}"/>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45561426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87000">
              <a:schemeClr val="bg1"/>
            </a:gs>
          </a:gsLst>
          <a:lin ang="0" scaled="1"/>
        </a:gradFill>
        <a:effectLst/>
      </p:bgPr>
    </p:bg>
    <p:spTree>
      <p:nvGrpSpPr>
        <p:cNvPr id="1" name="">
          <a:extLst>
            <a:ext uri="{FF2B5EF4-FFF2-40B4-BE49-F238E27FC236}">
              <a16:creationId xmlns:a16="http://schemas.microsoft.com/office/drawing/2014/main" id="{5E2629FA-FAC7-7099-951E-7E2D1D9F7891}"/>
            </a:ext>
          </a:extLst>
        </p:cNvPr>
        <p:cNvGrpSpPr/>
        <p:nvPr/>
      </p:nvGrpSpPr>
      <p:grpSpPr>
        <a:xfrm>
          <a:off x="0" y="0"/>
          <a:ext cx="0" cy="0"/>
          <a:chOff x="0" y="0"/>
          <a:chExt cx="0" cy="0"/>
        </a:xfrm>
      </p:grpSpPr>
      <p:pic>
        <p:nvPicPr>
          <p:cNvPr id="1026" name="Picture 2" descr="Una animación que comienza mostrando diversas galaxias lejanas, que aparecen principalmente como pequeñas manchas naranjas, sobre el fondo negro del espacio. La gravedad de los cúmulos de galaxias intermedios y la materia oscura pueden desviar la luz de los objetos más lejanos, distorsionando su apariencia, como se muestra en la animación.">
            <a:extLst>
              <a:ext uri="{FF2B5EF4-FFF2-40B4-BE49-F238E27FC236}">
                <a16:creationId xmlns:a16="http://schemas.microsoft.com/office/drawing/2014/main" id="{07D29078-6765-1ADD-03C3-9124BFCC9CD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2881" b="38382"/>
          <a:stretch>
            <a:fillRect/>
          </a:stretch>
        </p:blipFill>
        <p:spPr bwMode="auto">
          <a:xfrm>
            <a:off x="-52513" y="-17599856"/>
            <a:ext cx="12297025" cy="25146000"/>
          </a:xfrm>
          <a:prstGeom prst="rect">
            <a:avLst/>
          </a:prstGeom>
          <a:noFill/>
          <a:extLst>
            <a:ext uri="{909E8E84-426E-40DD-AFC4-6F175D3DCCD1}">
              <a14:hiddenFill xmlns:a14="http://schemas.microsoft.com/office/drawing/2010/main">
                <a:solidFill>
                  <a:srgbClr val="FFFFFF"/>
                </a:solidFill>
              </a14:hiddenFill>
            </a:ext>
          </a:extLst>
        </p:spPr>
      </p:pic>
      <p:sp>
        <p:nvSpPr>
          <p:cNvPr id="32" name="Rounded Rectangle 31">
            <a:extLst>
              <a:ext uri="{FF2B5EF4-FFF2-40B4-BE49-F238E27FC236}">
                <a16:creationId xmlns:a16="http://schemas.microsoft.com/office/drawing/2014/main" id="{7B84861F-2E26-3B27-4EB9-F0CBCF6B14B1}"/>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100000">
                <a:srgbClr val="0E1F33">
                  <a:alpha val="0"/>
                </a:srgbClr>
              </a:gs>
              <a:gs pos="18000">
                <a:srgbClr val="0E1F33">
                  <a:alpha val="68000"/>
                </a:srgbClr>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8" name="TextBox 7">
            <a:extLst>
              <a:ext uri="{FF2B5EF4-FFF2-40B4-BE49-F238E27FC236}">
                <a16:creationId xmlns:a16="http://schemas.microsoft.com/office/drawing/2014/main" id="{37075A8C-55EE-5BD4-29F2-C0A360C86E37}"/>
              </a:ext>
            </a:extLst>
          </p:cNvPr>
          <p:cNvSpPr txBox="1"/>
          <p:nvPr/>
        </p:nvSpPr>
        <p:spPr>
          <a:xfrm>
            <a:off x="476763" y="1607314"/>
            <a:ext cx="11562837" cy="584775"/>
          </a:xfrm>
          <a:prstGeom prst="rect">
            <a:avLst/>
          </a:prstGeom>
          <a:noFill/>
        </p:spPr>
        <p:txBody>
          <a:bodyPr wrap="square" tIns="0" bIns="91440" rtlCol="0">
            <a:spAutoFit/>
          </a:bodyPr>
          <a:lstStyle/>
          <a:p>
            <a:r>
              <a:rPr lang="es-ES_tradnl" sz="3200" b="1" noProof="0">
                <a:latin typeface="Helvetica" pitchFamily="2" charset="0"/>
                <a:ea typeface="Helvetica Neue" panose="02000503000000020004" pitchFamily="2" charset="0"/>
                <a:cs typeface="Helvetica Neue" panose="02000503000000020004" pitchFamily="2" charset="0"/>
              </a:rPr>
              <a:t>Comprendiendo la materia oscura mediante imágenes </a:t>
            </a:r>
          </a:p>
        </p:txBody>
      </p:sp>
      <p:sp>
        <p:nvSpPr>
          <p:cNvPr id="11" name="TextBox 10">
            <a:extLst>
              <a:ext uri="{FF2B5EF4-FFF2-40B4-BE49-F238E27FC236}">
                <a16:creationId xmlns:a16="http://schemas.microsoft.com/office/drawing/2014/main" id="{C3BB1129-2150-96CD-B7A1-ED23C3E2539F}"/>
              </a:ext>
            </a:extLst>
          </p:cNvPr>
          <p:cNvSpPr txBox="1"/>
          <p:nvPr/>
        </p:nvSpPr>
        <p:spPr>
          <a:xfrm>
            <a:off x="532518" y="2402909"/>
            <a:ext cx="7752837" cy="400110"/>
          </a:xfrm>
          <a:prstGeom prst="rect">
            <a:avLst/>
          </a:prstGeom>
          <a:noFill/>
        </p:spPr>
        <p:txBody>
          <a:bodyPr wrap="square" tIns="0" bIns="91440" rtlCol="0">
            <a:spAutoFit/>
          </a:bodyPr>
          <a:lstStyle/>
          <a:p>
            <a:r>
              <a:rPr lang="es-ES_tradnl" sz="2000" noProof="0">
                <a:latin typeface="Helvetica" pitchFamily="2" charset="0"/>
                <a:ea typeface="Helvetica Neue" panose="02000503000000020004" pitchFamily="2" charset="0"/>
                <a:cs typeface="Helvetica Neue" panose="02000503000000020004" pitchFamily="2" charset="0"/>
              </a:rPr>
              <a:t>Revelando el universo oculto </a:t>
            </a:r>
          </a:p>
        </p:txBody>
      </p:sp>
      <p:pic>
        <p:nvPicPr>
          <p:cNvPr id="34" name="Picture 33">
            <a:extLst>
              <a:ext uri="{FF2B5EF4-FFF2-40B4-BE49-F238E27FC236}">
                <a16:creationId xmlns:a16="http://schemas.microsoft.com/office/drawing/2014/main" id="{20E5423D-3E9D-27D3-9C07-EE547258CCC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2" name="TextBox 1">
            <a:extLst>
              <a:ext uri="{FF2B5EF4-FFF2-40B4-BE49-F238E27FC236}">
                <a16:creationId xmlns:a16="http://schemas.microsoft.com/office/drawing/2014/main" id="{0EC092D3-5486-0532-6EFE-28D5467714A1}"/>
              </a:ext>
            </a:extLst>
          </p:cNvPr>
          <p:cNvSpPr txBox="1"/>
          <p:nvPr/>
        </p:nvSpPr>
        <p:spPr>
          <a:xfrm>
            <a:off x="485503" y="568326"/>
            <a:ext cx="12672936" cy="342530"/>
          </a:xfrm>
          <a:prstGeom prst="rect">
            <a:avLst/>
          </a:prstGeom>
          <a:noFill/>
        </p:spPr>
        <p:txBody>
          <a:bodyPr wrap="square" rtlCol="0">
            <a:spAutoFit/>
          </a:bodyPr>
          <a:lstStyle/>
          <a:p>
            <a:pPr>
              <a:lnSpc>
                <a:spcPct val="150000"/>
              </a:lnSpc>
            </a:pPr>
            <a:r>
              <a:rPr lang="es-ES_tradnl" sz="1200" spc="300" noProof="0">
                <a:latin typeface="Helvetica" pitchFamily="2" charset="0"/>
                <a:ea typeface="Helvetica Neue" panose="02000503000000020004" pitchFamily="2" charset="0"/>
                <a:cs typeface="Helvetica Neue" panose="02000503000000020004" pitchFamily="2" charset="0"/>
              </a:rPr>
              <a:t>PROGRAMAS DE OBSERVACIÓN CIENTÍFICOS DE AMPLIO ALCANCE /  </a:t>
            </a:r>
            <a:r>
              <a:rPr lang="es-ES_tradnl" sz="1200" b="1" spc="300" noProof="0">
                <a:solidFill>
                  <a:srgbClr val="70CBFF"/>
                </a:solidFill>
                <a:latin typeface="Helvetica" pitchFamily="2" charset="0"/>
                <a:ea typeface="Helvetica Neue" panose="02000503000000020004" pitchFamily="2" charset="0"/>
                <a:cs typeface="Helvetica Neue" panose="02000503000000020004" pitchFamily="2" charset="0"/>
              </a:rPr>
              <a:t>GRAN ÁREA DE ALTAS LATITUDES </a:t>
            </a:r>
          </a:p>
        </p:txBody>
      </p:sp>
    </p:spTree>
    <p:extLst>
      <p:ext uri="{BB962C8B-B14F-4D97-AF65-F5344CB8AC3E}">
        <p14:creationId xmlns:p14="http://schemas.microsoft.com/office/powerpoint/2010/main" val="13981176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87000">
              <a:schemeClr val="bg1"/>
            </a:gs>
          </a:gsLst>
          <a:lin ang="0" scaled="1"/>
        </a:gradFill>
        <a:effectLst/>
      </p:bgPr>
    </p:bg>
    <p:spTree>
      <p:nvGrpSpPr>
        <p:cNvPr id="1" name="">
          <a:extLst>
            <a:ext uri="{FF2B5EF4-FFF2-40B4-BE49-F238E27FC236}">
              <a16:creationId xmlns:a16="http://schemas.microsoft.com/office/drawing/2014/main" id="{1DADD884-2EE1-ED4A-46D3-47B5F4E0AF3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A6E85A1-BB16-0F71-9CCC-D19812B2A4B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57346"/>
            <a:ext cx="12327467" cy="6934200"/>
          </a:xfrm>
          <a:prstGeom prst="rect">
            <a:avLst/>
          </a:prstGeom>
        </p:spPr>
      </p:pic>
      <p:sp>
        <p:nvSpPr>
          <p:cNvPr id="37" name="Rounded Rectangle 36">
            <a:extLst>
              <a:ext uri="{FF2B5EF4-FFF2-40B4-BE49-F238E27FC236}">
                <a16:creationId xmlns:a16="http://schemas.microsoft.com/office/drawing/2014/main" id="{AC5F78EF-D302-60D9-D8F2-7CED6B6E4930}"/>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10" name="TextBox 9">
            <a:extLst>
              <a:ext uri="{FF2B5EF4-FFF2-40B4-BE49-F238E27FC236}">
                <a16:creationId xmlns:a16="http://schemas.microsoft.com/office/drawing/2014/main" id="{3C6344DA-9F5C-BEC8-3CE4-31F4833A54FC}"/>
              </a:ext>
            </a:extLst>
          </p:cNvPr>
          <p:cNvSpPr txBox="1"/>
          <p:nvPr/>
        </p:nvSpPr>
        <p:spPr>
          <a:xfrm>
            <a:off x="476762" y="1808910"/>
            <a:ext cx="4163709" cy="2062103"/>
          </a:xfrm>
          <a:prstGeom prst="rect">
            <a:avLst/>
          </a:prstGeom>
          <a:noFill/>
        </p:spPr>
        <p:txBody>
          <a:bodyPr wrap="square" tIns="0" bIns="91440" rtlCol="0">
            <a:spAutoFit/>
          </a:bodyPr>
          <a:lstStyle/>
          <a:p>
            <a:r>
              <a:rPr lang="es-ES_tradnl" sz="3200" b="1" noProof="0">
                <a:latin typeface="Helvetica" pitchFamily="2" charset="0"/>
                <a:ea typeface="Helvetica Neue" panose="02000503000000020004" pitchFamily="2" charset="0"/>
                <a:cs typeface="Helvetica Neue" panose="02000503000000020004" pitchFamily="2" charset="0"/>
              </a:rPr>
              <a:t>Comprendiendo </a:t>
            </a:r>
          </a:p>
          <a:p>
            <a:r>
              <a:rPr lang="es-ES_tradnl" sz="3200" b="1" noProof="0">
                <a:latin typeface="Helvetica" pitchFamily="2" charset="0"/>
                <a:ea typeface="Helvetica Neue" panose="02000503000000020004" pitchFamily="2" charset="0"/>
                <a:cs typeface="Helvetica Neue" panose="02000503000000020004" pitchFamily="2" charset="0"/>
              </a:rPr>
              <a:t>la materia oscura </a:t>
            </a:r>
          </a:p>
          <a:p>
            <a:r>
              <a:rPr lang="es-ES_tradnl" sz="3200" b="1" noProof="0">
                <a:latin typeface="Helvetica" pitchFamily="2" charset="0"/>
                <a:ea typeface="Helvetica Neue" panose="02000503000000020004" pitchFamily="2" charset="0"/>
                <a:cs typeface="Helvetica Neue" panose="02000503000000020004" pitchFamily="2" charset="0"/>
              </a:rPr>
              <a:t>mediante imágenes </a:t>
            </a:r>
          </a:p>
          <a:p>
            <a:r>
              <a:rPr lang="es-ES_tradnl" sz="3200" b="1" noProof="0">
                <a:latin typeface="Helvetica" pitchFamily="2" charset="0"/>
                <a:ea typeface="Helvetica Neue" panose="02000503000000020004" pitchFamily="2" charset="0"/>
                <a:cs typeface="Helvetica Neue" panose="02000503000000020004" pitchFamily="2" charset="0"/>
              </a:rPr>
              <a:t>y espectroscopía </a:t>
            </a:r>
          </a:p>
        </p:txBody>
      </p:sp>
      <p:sp>
        <p:nvSpPr>
          <p:cNvPr id="14" name="TextBox 13">
            <a:extLst>
              <a:ext uri="{FF2B5EF4-FFF2-40B4-BE49-F238E27FC236}">
                <a16:creationId xmlns:a16="http://schemas.microsoft.com/office/drawing/2014/main" id="{4878C37F-8238-DFB8-6D71-2D8B5FCA317E}"/>
              </a:ext>
            </a:extLst>
          </p:cNvPr>
          <p:cNvSpPr txBox="1"/>
          <p:nvPr/>
        </p:nvSpPr>
        <p:spPr>
          <a:xfrm>
            <a:off x="476764" y="4122169"/>
            <a:ext cx="3849910" cy="1015663"/>
          </a:xfrm>
          <a:prstGeom prst="rect">
            <a:avLst/>
          </a:prstGeom>
          <a:noFill/>
        </p:spPr>
        <p:txBody>
          <a:bodyPr wrap="square" tIns="0" bIns="91440" rtlCol="0">
            <a:spAutoFit/>
          </a:bodyPr>
          <a:lstStyle/>
          <a:p>
            <a:r>
              <a:rPr lang="es-ES_tradnl" sz="2000" noProof="0">
                <a:latin typeface="Helvetica" pitchFamily="2" charset="0"/>
                <a:ea typeface="Helvetica Neue" panose="02000503000000020004" pitchFamily="2" charset="0"/>
                <a:cs typeface="Helvetica Neue" panose="02000503000000020004" pitchFamily="2" charset="0"/>
              </a:rPr>
              <a:t>Acelerando nuestros conocimientos sobre la expansión del universo </a:t>
            </a:r>
          </a:p>
        </p:txBody>
      </p:sp>
      <p:pic>
        <p:nvPicPr>
          <p:cNvPr id="39" name="Picture 38">
            <a:extLst>
              <a:ext uri="{FF2B5EF4-FFF2-40B4-BE49-F238E27FC236}">
                <a16:creationId xmlns:a16="http://schemas.microsoft.com/office/drawing/2014/main" id="{0D9589F1-B4D3-2F86-9EDF-E5021FE0479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pic>
        <p:nvPicPr>
          <p:cNvPr id="3" name="Online Media 2" descr="Una porción del campo sur del Gran sondeo profundo de los orígenes de los grandes observatorios de Hubble, una región del cielo que contiene cientos de galaxias visibles sobre el fondo negro del espacio. Algunas galaxias presentan líneas (espectros) que van del rojo al amarillo y que parecen seguirlas hacia la izquierda, como colas de cometas.">
            <a:hlinkClick r:id="" action="ppaction://media"/>
            <a:extLst>
              <a:ext uri="{FF2B5EF4-FFF2-40B4-BE49-F238E27FC236}">
                <a16:creationId xmlns:a16="http://schemas.microsoft.com/office/drawing/2014/main" id="{42BFE16C-3221-F9AD-2D28-1DC37968C47F}"/>
              </a:ext>
            </a:extLst>
          </p:cNvPr>
          <p:cNvPicPr>
            <a:picLocks noRot="1" noChangeAspect="1"/>
          </p:cNvPicPr>
          <p:nvPr>
            <a:videoFile r:link="rId1"/>
          </p:nvPr>
        </p:nvPicPr>
        <p:blipFill>
          <a:blip r:embed="rId6"/>
          <a:stretch>
            <a:fillRect/>
          </a:stretch>
        </p:blipFill>
        <p:spPr>
          <a:xfrm>
            <a:off x="4640471" y="1559015"/>
            <a:ext cx="6657897" cy="3761712"/>
          </a:xfrm>
          <a:prstGeom prst="roundRect">
            <a:avLst>
              <a:gd name="adj" fmla="val 6959"/>
            </a:avLst>
          </a:prstGeom>
          <a:ln>
            <a:solidFill>
              <a:srgbClr val="548DD1"/>
            </a:solidFill>
          </a:ln>
          <a:effectLst>
            <a:innerShdw blurRad="114300" dist="50800">
              <a:srgbClr val="000000">
                <a:alpha val="0"/>
              </a:srgbClr>
            </a:innerShdw>
          </a:effectLst>
        </p:spPr>
      </p:pic>
      <p:sp>
        <p:nvSpPr>
          <p:cNvPr id="4" name="TextBox 1">
            <a:extLst>
              <a:ext uri="{FF2B5EF4-FFF2-40B4-BE49-F238E27FC236}">
                <a16:creationId xmlns:a16="http://schemas.microsoft.com/office/drawing/2014/main" id="{ABAB8E4E-A633-A3D1-A0FD-130A42291F20}"/>
              </a:ext>
            </a:extLst>
          </p:cNvPr>
          <p:cNvSpPr txBox="1"/>
          <p:nvPr/>
        </p:nvSpPr>
        <p:spPr>
          <a:xfrm>
            <a:off x="485503" y="568326"/>
            <a:ext cx="12672936" cy="342530"/>
          </a:xfrm>
          <a:prstGeom prst="rect">
            <a:avLst/>
          </a:prstGeom>
          <a:noFill/>
        </p:spPr>
        <p:txBody>
          <a:bodyPr wrap="square" rtlCol="0">
            <a:spAutoFit/>
          </a:bodyPr>
          <a:lstStyle/>
          <a:p>
            <a:pPr>
              <a:lnSpc>
                <a:spcPct val="150000"/>
              </a:lnSpc>
            </a:pPr>
            <a:r>
              <a:rPr lang="es-ES_tradnl" sz="1200" spc="300" noProof="0">
                <a:latin typeface="Helvetica" pitchFamily="2" charset="0"/>
                <a:ea typeface="Helvetica Neue" panose="02000503000000020004" pitchFamily="2" charset="0"/>
                <a:cs typeface="Helvetica Neue" panose="02000503000000020004" pitchFamily="2" charset="0"/>
              </a:rPr>
              <a:t>PROGRAMAS DE OBSERVACIÓN CIENTÍFICOS DE AMPLIO ALCANCE /  </a:t>
            </a:r>
            <a:r>
              <a:rPr lang="es-ES_tradnl" sz="1200" b="1" spc="300" noProof="0">
                <a:solidFill>
                  <a:srgbClr val="70CBFF"/>
                </a:solidFill>
                <a:latin typeface="Helvetica" pitchFamily="2" charset="0"/>
                <a:ea typeface="Helvetica Neue" panose="02000503000000020004" pitchFamily="2" charset="0"/>
                <a:cs typeface="Helvetica Neue" panose="02000503000000020004" pitchFamily="2" charset="0"/>
              </a:rPr>
              <a:t>GRAN ÁREA DE ALTAS LATITUDES </a:t>
            </a:r>
          </a:p>
        </p:txBody>
      </p:sp>
    </p:spTree>
    <p:extLst>
      <p:ext uri="{BB962C8B-B14F-4D97-AF65-F5344CB8AC3E}">
        <p14:creationId xmlns:p14="http://schemas.microsoft.com/office/powerpoint/2010/main" val="35411457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330B229C-60CB-898E-6A9E-325601837531}"/>
            </a:ext>
          </a:extLst>
        </p:cNvPr>
        <p:cNvGrpSpPr/>
        <p:nvPr/>
      </p:nvGrpSpPr>
      <p:grpSpPr>
        <a:xfrm>
          <a:off x="0" y="0"/>
          <a:ext cx="0" cy="0"/>
          <a:chOff x="0" y="0"/>
          <a:chExt cx="0" cy="0"/>
        </a:xfrm>
      </p:grpSpPr>
      <p:pic>
        <p:nvPicPr>
          <p:cNvPr id="3" name="Picture 2" descr="Nuestro sistema solar visto desde arriba con un ligero ángulo. En el centro hay un gran punto rojo con la etiqueta &quot;Sol&quot;. A su alrededor hay nueve puntos blancos más pequeños; los ocho primeros representan a los planetas y el noveno al planeta enano Plutón. Sus órbitas están representadas por líneas blancas continuas (elipses). Los cuatro planetas interiores y sus órbitas están separados de los cuatro exteriores por un anillo de puntos que representan asteroides.  Más allá de los planetas se extiende un amplio anillo de pequeños puntos azules que representan el Cinturón de Kuiper.">
            <a:extLst>
              <a:ext uri="{FF2B5EF4-FFF2-40B4-BE49-F238E27FC236}">
                <a16:creationId xmlns:a16="http://schemas.microsoft.com/office/drawing/2014/main" id="{437028FA-D861-7A25-96B0-655457701F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9" name="Rounded Rectangle 18">
            <a:extLst>
              <a:ext uri="{FF2B5EF4-FFF2-40B4-BE49-F238E27FC236}">
                <a16:creationId xmlns:a16="http://schemas.microsoft.com/office/drawing/2014/main" id="{968995D1-EA2E-FF37-EACB-C533EF6E1DAA}"/>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4" name="TextBox 3">
            <a:extLst>
              <a:ext uri="{FF2B5EF4-FFF2-40B4-BE49-F238E27FC236}">
                <a16:creationId xmlns:a16="http://schemas.microsoft.com/office/drawing/2014/main" id="{ACD4F74D-571D-D858-B686-17E7C95CA83D}"/>
              </a:ext>
            </a:extLst>
          </p:cNvPr>
          <p:cNvSpPr txBox="1"/>
          <p:nvPr/>
        </p:nvSpPr>
        <p:spPr>
          <a:xfrm>
            <a:off x="616900" y="4987108"/>
            <a:ext cx="7752837" cy="584775"/>
          </a:xfrm>
          <a:prstGeom prst="rect">
            <a:avLst/>
          </a:prstGeom>
          <a:noFill/>
        </p:spPr>
        <p:txBody>
          <a:bodyPr wrap="square" tIns="0" bIns="91440" rtlCol="0">
            <a:spAutoFit/>
          </a:bodyPr>
          <a:lstStyle/>
          <a:p>
            <a:r>
              <a:rPr lang="es-ES_tradnl" sz="3200" b="1" noProof="0">
                <a:latin typeface="Helvetica" pitchFamily="2" charset="0"/>
                <a:ea typeface="Helvetica Neue" panose="02000503000000020004" pitchFamily="2" charset="0"/>
                <a:cs typeface="Helvetica Neue" panose="02000503000000020004" pitchFamily="2" charset="0"/>
              </a:rPr>
              <a:t>Nuestro sistema solar </a:t>
            </a:r>
          </a:p>
        </p:txBody>
      </p:sp>
      <p:sp>
        <p:nvSpPr>
          <p:cNvPr id="8" name="TextBox 7">
            <a:extLst>
              <a:ext uri="{FF2B5EF4-FFF2-40B4-BE49-F238E27FC236}">
                <a16:creationId xmlns:a16="http://schemas.microsoft.com/office/drawing/2014/main" id="{C44BB13A-EF24-30CA-2145-A0D13147A12E}"/>
              </a:ext>
            </a:extLst>
          </p:cNvPr>
          <p:cNvSpPr txBox="1"/>
          <p:nvPr/>
        </p:nvSpPr>
        <p:spPr>
          <a:xfrm>
            <a:off x="616900" y="5790358"/>
            <a:ext cx="9314979" cy="400110"/>
          </a:xfrm>
          <a:prstGeom prst="rect">
            <a:avLst/>
          </a:prstGeom>
          <a:noFill/>
        </p:spPr>
        <p:txBody>
          <a:bodyPr wrap="square" tIns="0" bIns="91440" rtlCol="0">
            <a:spAutoFit/>
          </a:bodyPr>
          <a:lstStyle/>
          <a:p>
            <a:r>
              <a:rPr lang="es-ES_tradnl" sz="2000" noProof="0">
                <a:latin typeface="Helvetica" pitchFamily="2" charset="0"/>
              </a:rPr>
              <a:t>Haciendo ciencia mientras observamos a través de nuestro sistema planetario </a:t>
            </a:r>
            <a:endParaRPr lang="es-ES_tradnl" sz="2000" noProof="0">
              <a:latin typeface="Helvetica" pitchFamily="2" charset="0"/>
              <a:ea typeface="Helvetica Neue" panose="02000503000000020004" pitchFamily="2" charset="0"/>
              <a:cs typeface="Helvetica Neue" panose="02000503000000020004" pitchFamily="2" charset="0"/>
            </a:endParaRPr>
          </a:p>
        </p:txBody>
      </p:sp>
      <p:pic>
        <p:nvPicPr>
          <p:cNvPr id="22" name="Picture 21">
            <a:extLst>
              <a:ext uri="{FF2B5EF4-FFF2-40B4-BE49-F238E27FC236}">
                <a16:creationId xmlns:a16="http://schemas.microsoft.com/office/drawing/2014/main" id="{D806BFB9-E585-4AD8-A2D0-CF7CADB38F7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2" name="TextBox 1">
            <a:extLst>
              <a:ext uri="{FF2B5EF4-FFF2-40B4-BE49-F238E27FC236}">
                <a16:creationId xmlns:a16="http://schemas.microsoft.com/office/drawing/2014/main" id="{67227C2A-3F76-F79D-6F16-3EE46D5857B2}"/>
              </a:ext>
            </a:extLst>
          </p:cNvPr>
          <p:cNvSpPr txBox="1"/>
          <p:nvPr/>
        </p:nvSpPr>
        <p:spPr>
          <a:xfrm>
            <a:off x="485503" y="568326"/>
            <a:ext cx="12672936" cy="342530"/>
          </a:xfrm>
          <a:prstGeom prst="rect">
            <a:avLst/>
          </a:prstGeom>
          <a:noFill/>
        </p:spPr>
        <p:txBody>
          <a:bodyPr wrap="square" rtlCol="0">
            <a:spAutoFit/>
          </a:bodyPr>
          <a:lstStyle/>
          <a:p>
            <a:pPr>
              <a:lnSpc>
                <a:spcPct val="150000"/>
              </a:lnSpc>
            </a:pPr>
            <a:r>
              <a:rPr lang="es-ES_tradnl" sz="1200" spc="300" noProof="0">
                <a:latin typeface="Helvetica" pitchFamily="2" charset="0"/>
                <a:ea typeface="Helvetica Neue" panose="02000503000000020004" pitchFamily="2" charset="0"/>
                <a:cs typeface="Helvetica Neue" panose="02000503000000020004" pitchFamily="2" charset="0"/>
              </a:rPr>
              <a:t>PROGRAMAS DE OBSERVACIÓN CIENTÍFICOS DE AMPLIO ALCANCE /  </a:t>
            </a:r>
            <a:r>
              <a:rPr lang="es-ES_tradnl" sz="1200" b="1" spc="300" noProof="0">
                <a:solidFill>
                  <a:srgbClr val="70CBFF"/>
                </a:solidFill>
                <a:latin typeface="Helvetica" pitchFamily="2" charset="0"/>
                <a:ea typeface="Helvetica Neue" panose="02000503000000020004" pitchFamily="2" charset="0"/>
                <a:cs typeface="Helvetica Neue" panose="02000503000000020004" pitchFamily="2" charset="0"/>
              </a:rPr>
              <a:t>GRAN ÁREA DE ALTAS LATITUDES </a:t>
            </a:r>
          </a:p>
        </p:txBody>
      </p:sp>
    </p:spTree>
    <p:extLst>
      <p:ext uri="{BB962C8B-B14F-4D97-AF65-F5344CB8AC3E}">
        <p14:creationId xmlns:p14="http://schemas.microsoft.com/office/powerpoint/2010/main" val="111847956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DE4295CB-1D52-C0F9-563C-5B6E5AEC3572}"/>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D07001D5-2016-A6D7-9DEC-06C578834A7F}"/>
              </a:ext>
              <a:ext uri="{C183D7F6-B498-43B3-948B-1728B52AA6E4}">
                <adec:decorative xmlns:adec="http://schemas.microsoft.com/office/drawing/2017/decorative" val="1"/>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0" name="Picture 19">
            <a:extLst>
              <a:ext uri="{FF2B5EF4-FFF2-40B4-BE49-F238E27FC236}">
                <a16:creationId xmlns:a16="http://schemas.microsoft.com/office/drawing/2014/main" id="{C1FAE880-8543-3AB8-172F-02671C247D3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686" y="0"/>
            <a:ext cx="11191913" cy="6858000"/>
          </a:xfrm>
          <a:prstGeom prst="rect">
            <a:avLst/>
          </a:prstGeom>
        </p:spPr>
      </p:pic>
      <p:sp>
        <p:nvSpPr>
          <p:cNvPr id="45" name="Rounded Rectangle 44">
            <a:extLst>
              <a:ext uri="{FF2B5EF4-FFF2-40B4-BE49-F238E27FC236}">
                <a16:creationId xmlns:a16="http://schemas.microsoft.com/office/drawing/2014/main" id="{8F2B5EC1-DACD-6BE2-AD17-3B33882AEC2C}"/>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23" name="TextBox 22">
            <a:extLst>
              <a:ext uri="{FF2B5EF4-FFF2-40B4-BE49-F238E27FC236}">
                <a16:creationId xmlns:a16="http://schemas.microsoft.com/office/drawing/2014/main" id="{CF609367-1AAD-F8D9-72FC-4E549C72D41C}"/>
              </a:ext>
            </a:extLst>
          </p:cNvPr>
          <p:cNvSpPr txBox="1"/>
          <p:nvPr/>
        </p:nvSpPr>
        <p:spPr>
          <a:xfrm>
            <a:off x="583467" y="1283672"/>
            <a:ext cx="11025065" cy="3170099"/>
          </a:xfrm>
          <a:prstGeom prst="rect">
            <a:avLst/>
          </a:prstGeom>
          <a:noFill/>
        </p:spPr>
        <p:txBody>
          <a:bodyPr wrap="square" tIns="0" bIns="91440" rtlCol="0">
            <a:spAutoFit/>
          </a:bodyPr>
          <a:lstStyle/>
          <a:p>
            <a:r>
              <a:rPr lang="es-ES_tradnl" sz="4000" b="1" noProof="0">
                <a:solidFill>
                  <a:srgbClr val="70CBFF"/>
                </a:solidFill>
                <a:latin typeface="Helvetica" pitchFamily="2" charset="0"/>
                <a:ea typeface="Helvetica Neue" panose="02000503000000020004" pitchFamily="2" charset="0"/>
                <a:cs typeface="Helvetica Neue" panose="02000503000000020004" pitchFamily="2" charset="0"/>
              </a:rPr>
              <a:t>Programa de </a:t>
            </a:r>
          </a:p>
          <a:p>
            <a:r>
              <a:rPr lang="es-ES_tradnl" sz="4000" b="1" noProof="0">
                <a:solidFill>
                  <a:srgbClr val="70CBFF"/>
                </a:solidFill>
                <a:latin typeface="Helvetica" pitchFamily="2" charset="0"/>
                <a:ea typeface="Helvetica Neue" panose="02000503000000020004" pitchFamily="2" charset="0"/>
                <a:cs typeface="Helvetica Neue" panose="02000503000000020004" pitchFamily="2" charset="0"/>
              </a:rPr>
              <a:t>Observación </a:t>
            </a:r>
          </a:p>
          <a:p>
            <a:r>
              <a:rPr lang="es-ES_tradnl" sz="4000" b="1" noProof="0">
                <a:solidFill>
                  <a:srgbClr val="70CBFF"/>
                </a:solidFill>
                <a:latin typeface="Helvetica" pitchFamily="2" charset="0"/>
                <a:ea typeface="Helvetica Neue" panose="02000503000000020004" pitchFamily="2" charset="0"/>
                <a:cs typeface="Helvetica Neue" panose="02000503000000020004" pitchFamily="2" charset="0"/>
              </a:rPr>
              <a:t>del Dominio </a:t>
            </a:r>
          </a:p>
          <a:p>
            <a:r>
              <a:rPr lang="es-ES_tradnl" sz="4000" b="1" noProof="0">
                <a:solidFill>
                  <a:srgbClr val="70CBFF"/>
                </a:solidFill>
                <a:latin typeface="Helvetica" pitchFamily="2" charset="0"/>
                <a:ea typeface="Helvetica Neue" panose="02000503000000020004" pitchFamily="2" charset="0"/>
                <a:cs typeface="Helvetica Neue" panose="02000503000000020004" pitchFamily="2" charset="0"/>
              </a:rPr>
              <a:t>Temporal de </a:t>
            </a:r>
          </a:p>
          <a:p>
            <a:r>
              <a:rPr lang="es-ES_tradnl" sz="4000" b="1" noProof="0">
                <a:solidFill>
                  <a:srgbClr val="70CBFF"/>
                </a:solidFill>
                <a:latin typeface="Helvetica" pitchFamily="2" charset="0"/>
                <a:ea typeface="Helvetica Neue" panose="02000503000000020004" pitchFamily="2" charset="0"/>
                <a:cs typeface="Helvetica Neue" panose="02000503000000020004" pitchFamily="2" charset="0"/>
              </a:rPr>
              <a:t>Altas Latitudes </a:t>
            </a:r>
            <a:endParaRPr lang="es-ES_tradnl" sz="4000" noProof="0">
              <a:solidFill>
                <a:srgbClr val="70CBFF"/>
              </a:solidFill>
              <a:latin typeface="Helvetica" pitchFamily="2" charset="0"/>
              <a:ea typeface="Helvetica Neue" panose="02000503000000020004" pitchFamily="2" charset="0"/>
              <a:cs typeface="Helvetica Neue" panose="02000503000000020004" pitchFamily="2" charset="0"/>
            </a:endParaRPr>
          </a:p>
        </p:txBody>
      </p:sp>
      <p:sp>
        <p:nvSpPr>
          <p:cNvPr id="24" name="TextBox 1">
            <a:extLst>
              <a:ext uri="{FF2B5EF4-FFF2-40B4-BE49-F238E27FC236}">
                <a16:creationId xmlns:a16="http://schemas.microsoft.com/office/drawing/2014/main" id="{48DF0FEF-BBCB-8184-BA85-A56F789F463F}"/>
              </a:ext>
            </a:extLst>
          </p:cNvPr>
          <p:cNvSpPr txBox="1"/>
          <p:nvPr/>
        </p:nvSpPr>
        <p:spPr>
          <a:xfrm>
            <a:off x="583467" y="4912331"/>
            <a:ext cx="5085837" cy="707886"/>
          </a:xfrm>
          <a:prstGeom prst="rect">
            <a:avLst/>
          </a:prstGeom>
          <a:noFill/>
        </p:spPr>
        <p:txBody>
          <a:bodyPr wrap="square" rtlCol="0">
            <a:spAutoFit/>
          </a:bodyPr>
          <a:lstStyle/>
          <a:p>
            <a:r>
              <a:rPr lang="es-ES_tradnl" sz="2000" noProof="0">
                <a:latin typeface="Helvetica" pitchFamily="2" charset="0"/>
              </a:rPr>
              <a:t>Un asiento en primera fila a nuestro universo cambiante </a:t>
            </a:r>
            <a:endParaRPr lang="es-ES_tradnl" sz="2000" noProof="0">
              <a:latin typeface="Helvetica" pitchFamily="2" charset="0"/>
              <a:ea typeface="Helvetica Neue" panose="02000503000000020004" pitchFamily="2" charset="0"/>
              <a:cs typeface="Helvetica Neue" panose="02000503000000020004" pitchFamily="2" charset="0"/>
            </a:endParaRPr>
          </a:p>
        </p:txBody>
      </p:sp>
      <p:sp>
        <p:nvSpPr>
          <p:cNvPr id="17" name="TextBox 1">
            <a:extLst>
              <a:ext uri="{FF2B5EF4-FFF2-40B4-BE49-F238E27FC236}">
                <a16:creationId xmlns:a16="http://schemas.microsoft.com/office/drawing/2014/main" id="{2A9C69CE-1F50-01DA-892F-109BEC8775FF}"/>
              </a:ext>
            </a:extLst>
          </p:cNvPr>
          <p:cNvSpPr txBox="1"/>
          <p:nvPr/>
        </p:nvSpPr>
        <p:spPr>
          <a:xfrm>
            <a:off x="371572" y="520301"/>
            <a:ext cx="12519237" cy="321691"/>
          </a:xfrm>
          <a:prstGeom prst="rect">
            <a:avLst/>
          </a:prstGeom>
          <a:noFill/>
        </p:spPr>
        <p:txBody>
          <a:bodyPr wrap="square" rtlCol="0">
            <a:spAutoFit/>
          </a:bodyPr>
          <a:lstStyle/>
          <a:p>
            <a:pPr>
              <a:lnSpc>
                <a:spcPct val="150000"/>
              </a:lnSpc>
            </a:pPr>
            <a:r>
              <a:rPr lang="es-ES_tradnl" sz="1100" spc="300" noProof="0">
                <a:latin typeface="Helvetica" pitchFamily="2" charset="0"/>
                <a:ea typeface="Helvetica Neue" panose="02000503000000020004" pitchFamily="2" charset="0"/>
                <a:cs typeface="Helvetica Neue" panose="02000503000000020004" pitchFamily="2" charset="0"/>
              </a:rPr>
              <a:t>PROGRAMAS DE OBSERVACIÓN CIENTÍFICOS DE AMPLIO ALCANCE /  </a:t>
            </a:r>
            <a:r>
              <a:rPr lang="es-ES_tradnl" sz="1100" b="1" spc="300" noProof="0">
                <a:solidFill>
                  <a:srgbClr val="70CBFF"/>
                </a:solidFill>
                <a:latin typeface="Helvetica" pitchFamily="2" charset="0"/>
                <a:ea typeface="Helvetica Neue" panose="02000503000000020004" pitchFamily="2" charset="0"/>
                <a:cs typeface="Helvetica Neue" panose="02000503000000020004" pitchFamily="2" charset="0"/>
              </a:rPr>
              <a:t>DOMINIO TEMPORAL DE ALTAS LATITUDES </a:t>
            </a:r>
          </a:p>
        </p:txBody>
      </p:sp>
      <p:pic>
        <p:nvPicPr>
          <p:cNvPr id="18" name="Picture 17">
            <a:extLst>
              <a:ext uri="{FF2B5EF4-FFF2-40B4-BE49-F238E27FC236}">
                <a16:creationId xmlns:a16="http://schemas.microsoft.com/office/drawing/2014/main" id="{5F496E2B-0D0D-2446-B528-6E37ECE2D66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pic>
        <p:nvPicPr>
          <p:cNvPr id="4" name="Picture 3" descr="Mapa del cielo nocturno con forma ovalada, con la parte superior e inferior planas, y la Vía Láctea formando la figura de la letra S invertida y de lado. En el mapa se superponen dos óvalos rojos sólidos en la parte inferior izquierda y un tercer óvalo rojo sólido ligeramente desalianeado hacia la parte superior. Las tres abarcan regiones oscuras del cielo, muy alejadas del brillante plano de la galaxia. Dos paneles cuadrados desplegables, uno a la derecha del par de óvalos inferiores y otro a la derecha del óvalo superior, muestran cada una de las regiones rojas con mayor detalle.">
            <a:extLst>
              <a:ext uri="{FF2B5EF4-FFF2-40B4-BE49-F238E27FC236}">
                <a16:creationId xmlns:a16="http://schemas.microsoft.com/office/drawing/2014/main" id="{F2357536-3113-959A-6297-E32F5D3C50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08341" y="1329095"/>
            <a:ext cx="6136818" cy="3845739"/>
          </a:xfrm>
          <a:prstGeom prst="rect">
            <a:avLst/>
          </a:prstGeom>
        </p:spPr>
      </p:pic>
    </p:spTree>
    <p:extLst>
      <p:ext uri="{BB962C8B-B14F-4D97-AF65-F5344CB8AC3E}">
        <p14:creationId xmlns:p14="http://schemas.microsoft.com/office/powerpoint/2010/main" val="377360729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A682A-DD0A-D599-05DF-1EEE703ACD9B}"/>
            </a:ext>
          </a:extLst>
        </p:cNvPr>
        <p:cNvGrpSpPr/>
        <p:nvPr/>
      </p:nvGrpSpPr>
      <p:grpSpPr>
        <a:xfrm>
          <a:off x="0" y="0"/>
          <a:ext cx="0" cy="0"/>
          <a:chOff x="0" y="0"/>
          <a:chExt cx="0" cy="0"/>
        </a:xfrm>
      </p:grpSpPr>
      <p:pic>
        <p:nvPicPr>
          <p:cNvPr id="4" name="Picture 3" descr="La ilustración de fondo muestra dos supernovas representadas como orbes blancos difusos, cada uno rodeado por dos círculos concéntricos, lo que da la sensación general de una explosión. Una serie de segmentos anulares concéntricos, cuyo punto de origen se encuentra fuera de la pantalla, debajo del centro de la escena, crea una sensación de profundidad en la distancia. Cada anillo es de un color diferente, que va desde el azul (el círculo más pequeño, el más cercano al observador) hasta el verde, el amarillo, el naranja y el rojo (el círculo más grande, el más alejado del observador). Una supernova parece estar más cerca, situada entre los anillos azul y verde. El otro aparece más lejos, entre los anillos naranja y rojo.">
            <a:extLst>
              <a:ext uri="{FF2B5EF4-FFF2-40B4-BE49-F238E27FC236}">
                <a16:creationId xmlns:a16="http://schemas.microsoft.com/office/drawing/2014/main" id="{6E7C246D-9E9A-C25C-CCE7-CB9E9965EF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extBox 13">
            <a:extLst>
              <a:ext uri="{FF2B5EF4-FFF2-40B4-BE49-F238E27FC236}">
                <a16:creationId xmlns:a16="http://schemas.microsoft.com/office/drawing/2014/main" id="{81958842-D0FC-1F06-7099-D921F8AD7D76}"/>
              </a:ext>
            </a:extLst>
          </p:cNvPr>
          <p:cNvSpPr txBox="1"/>
          <p:nvPr/>
        </p:nvSpPr>
        <p:spPr>
          <a:xfrm>
            <a:off x="551331" y="2734274"/>
            <a:ext cx="5142474" cy="1077218"/>
          </a:xfrm>
          <a:prstGeom prst="rect">
            <a:avLst/>
          </a:prstGeom>
          <a:noFill/>
        </p:spPr>
        <p:txBody>
          <a:bodyPr wrap="square" tIns="0" bIns="91440" rtlCol="0">
            <a:spAutoFit/>
          </a:bodyPr>
          <a:lstStyle/>
          <a:p>
            <a:r>
              <a:rPr lang="es-ES_tradnl" sz="3200" b="1" noProof="0">
                <a:latin typeface="Helvetica" pitchFamily="2" charset="0"/>
                <a:ea typeface="Helvetica Neue" panose="02000503000000020004" pitchFamily="2" charset="0"/>
                <a:cs typeface="Helvetica Neue" panose="02000503000000020004" pitchFamily="2" charset="0"/>
              </a:rPr>
              <a:t>En busca de estrellas explosivas</a:t>
            </a:r>
          </a:p>
        </p:txBody>
      </p:sp>
      <p:sp>
        <p:nvSpPr>
          <p:cNvPr id="15" name="TextBox 1">
            <a:extLst>
              <a:ext uri="{FF2B5EF4-FFF2-40B4-BE49-F238E27FC236}">
                <a16:creationId xmlns:a16="http://schemas.microsoft.com/office/drawing/2014/main" id="{1F498F7B-33F6-415D-B743-AD9F4D1704F6}"/>
              </a:ext>
            </a:extLst>
          </p:cNvPr>
          <p:cNvSpPr txBox="1"/>
          <p:nvPr/>
        </p:nvSpPr>
        <p:spPr>
          <a:xfrm>
            <a:off x="551330" y="3994372"/>
            <a:ext cx="4915926" cy="1015663"/>
          </a:xfrm>
          <a:prstGeom prst="rect">
            <a:avLst/>
          </a:prstGeom>
          <a:noFill/>
        </p:spPr>
        <p:txBody>
          <a:bodyPr wrap="square" rtlCol="0">
            <a:spAutoFit/>
          </a:bodyPr>
          <a:lstStyle/>
          <a:p>
            <a:r>
              <a:rPr lang="es-ES_tradnl" sz="2000" noProof="0">
                <a:latin typeface="Helvetica" pitchFamily="2" charset="0"/>
              </a:rPr>
              <a:t>Rastreando supernovas para </a:t>
            </a:r>
          </a:p>
          <a:p>
            <a:r>
              <a:rPr lang="es-ES_tradnl" sz="2000" noProof="0">
                <a:latin typeface="Helvetica" pitchFamily="2" charset="0"/>
              </a:rPr>
              <a:t>comprender la expansión </a:t>
            </a:r>
          </a:p>
          <a:p>
            <a:r>
              <a:rPr lang="es-ES_tradnl" sz="2000" noProof="0">
                <a:latin typeface="Helvetica" pitchFamily="2" charset="0"/>
              </a:rPr>
              <a:t>del universo </a:t>
            </a:r>
            <a:endParaRPr lang="es-ES_tradnl" sz="2000" noProof="0">
              <a:latin typeface="Helvetica" pitchFamily="2" charset="0"/>
              <a:ea typeface="Helvetica Neue" panose="02000503000000020004" pitchFamily="2" charset="0"/>
              <a:cs typeface="Helvetica Neue" panose="02000503000000020004" pitchFamily="2" charset="0"/>
            </a:endParaRPr>
          </a:p>
        </p:txBody>
      </p:sp>
      <p:pic>
        <p:nvPicPr>
          <p:cNvPr id="34" name="Picture 2" descr="Una animación muestra un evento de supernova causado por un sistema estelar binario. Una pequeña estrella blanca absorbe material de su compañera, una estrella amarilla, creando un disco a su alrededor y, finalmente, explotando.">
            <a:extLst>
              <a:ext uri="{FF2B5EF4-FFF2-40B4-BE49-F238E27FC236}">
                <a16:creationId xmlns:a16="http://schemas.microsoft.com/office/drawing/2014/main" id="{F8143AC4-B477-518F-F6E1-8062A62850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7759" y="2346556"/>
            <a:ext cx="5740559" cy="3225327"/>
          </a:xfrm>
          <a:prstGeom prst="roundRect">
            <a:avLst>
              <a:gd name="adj" fmla="val 12138"/>
            </a:avLst>
          </a:prstGeom>
          <a:solidFill>
            <a:srgbClr val="FFFFFF">
              <a:shade val="85000"/>
            </a:srgbClr>
          </a:solidFill>
          <a:ln>
            <a:solidFill>
              <a:srgbClr val="548DD1"/>
            </a:solidFill>
          </a:ln>
          <a:effectLst>
            <a:reflection blurRad="12700" stA="38000" endPos="28000" dist="5000" dir="5400000" sy="-100000" algn="bl" rotWithShape="0"/>
          </a:effectLst>
        </p:spPr>
      </p:pic>
      <p:pic>
        <p:nvPicPr>
          <p:cNvPr id="46" name="Picture 45">
            <a:extLst>
              <a:ext uri="{FF2B5EF4-FFF2-40B4-BE49-F238E27FC236}">
                <a16:creationId xmlns:a16="http://schemas.microsoft.com/office/drawing/2014/main" id="{F4511C44-2F12-A38B-B0AF-470C0288101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5" name="TextBox 1">
            <a:extLst>
              <a:ext uri="{FF2B5EF4-FFF2-40B4-BE49-F238E27FC236}">
                <a16:creationId xmlns:a16="http://schemas.microsoft.com/office/drawing/2014/main" id="{3D7E66A6-4CF1-FE87-4934-8AC938A11EA6}"/>
              </a:ext>
            </a:extLst>
          </p:cNvPr>
          <p:cNvSpPr txBox="1"/>
          <p:nvPr/>
        </p:nvSpPr>
        <p:spPr>
          <a:xfrm>
            <a:off x="371572" y="520301"/>
            <a:ext cx="12519237" cy="321691"/>
          </a:xfrm>
          <a:prstGeom prst="rect">
            <a:avLst/>
          </a:prstGeom>
          <a:noFill/>
        </p:spPr>
        <p:txBody>
          <a:bodyPr wrap="square" rtlCol="0">
            <a:spAutoFit/>
          </a:bodyPr>
          <a:lstStyle/>
          <a:p>
            <a:pPr>
              <a:lnSpc>
                <a:spcPct val="150000"/>
              </a:lnSpc>
            </a:pPr>
            <a:r>
              <a:rPr lang="es-ES_tradnl" sz="1100" spc="300" noProof="0">
                <a:latin typeface="Helvetica" pitchFamily="2" charset="0"/>
                <a:ea typeface="Helvetica Neue" panose="02000503000000020004" pitchFamily="2" charset="0"/>
                <a:cs typeface="Helvetica Neue" panose="02000503000000020004" pitchFamily="2" charset="0"/>
              </a:rPr>
              <a:t>PROGRAMAS DE OBSERVACIÓN CIENTÍFICOS DE AMPLIO ALCANCE /  </a:t>
            </a:r>
            <a:r>
              <a:rPr lang="es-ES_tradnl" sz="1100" b="1" spc="300" noProof="0">
                <a:solidFill>
                  <a:srgbClr val="70CBFF"/>
                </a:solidFill>
                <a:latin typeface="Helvetica" pitchFamily="2" charset="0"/>
                <a:ea typeface="Helvetica Neue" panose="02000503000000020004" pitchFamily="2" charset="0"/>
                <a:cs typeface="Helvetica Neue" panose="02000503000000020004" pitchFamily="2" charset="0"/>
              </a:rPr>
              <a:t>DOMINIO TEMPORAL DE ALTAS LATITUDES </a:t>
            </a:r>
          </a:p>
        </p:txBody>
      </p:sp>
    </p:spTree>
    <p:extLst>
      <p:ext uri="{BB962C8B-B14F-4D97-AF65-F5344CB8AC3E}">
        <p14:creationId xmlns:p14="http://schemas.microsoft.com/office/powerpoint/2010/main" val="14898285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E7C0C034-B264-D3D9-9FF0-48634E2710C6}"/>
            </a:ext>
          </a:extLst>
        </p:cNvPr>
        <p:cNvGrpSpPr/>
        <p:nvPr/>
      </p:nvGrpSpPr>
      <p:grpSpPr>
        <a:xfrm>
          <a:off x="0" y="0"/>
          <a:ext cx="0" cy="0"/>
          <a:chOff x="0" y="0"/>
          <a:chExt cx="0" cy="0"/>
        </a:xfrm>
      </p:grpSpPr>
      <p:pic>
        <p:nvPicPr>
          <p:cNvPr id="32" name="Picture 31" descr="Una ilustración de una estrella desintegrada por un agujero negro. A la derecha del centro, hay una esfera negra que representa un agujero negro, rodeada de muchos filamentos de luz densos. A su izquierda, hay un objeto borroso de color blanco brillante que representa una estrella. La estrella tiene una cola de gas que se desprende de su lado derecho, la cual es más brillante cerca de la estrella, pero se vuelve más gris a medida que se aleja. Esta cola desemboca en el lado derecho del agujero negro y gira a su alrededor formando un disco horizontal. El disco es más grueso hacia su centro y más difuso a medida que se aleja. El material del disco también parece envolver la parte superior del agujero negro. Por encima y por debajo del agujero negro, hay rayos de luz púrpura que se extienden hacia arriba y hacia abajo formando dos amplios conos. Esta escena se desarrolla en medio de un fondo negro que representa el espacio.">
            <a:extLst>
              <a:ext uri="{FF2B5EF4-FFF2-40B4-BE49-F238E27FC236}">
                <a16:creationId xmlns:a16="http://schemas.microsoft.com/office/drawing/2014/main" id="{48E0CFD8-FECA-2F50-99CA-C07AC0D966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94"/>
            <a:ext cx="12192000" cy="6847840"/>
          </a:xfrm>
          <a:prstGeom prst="rect">
            <a:avLst/>
          </a:prstGeom>
        </p:spPr>
      </p:pic>
      <p:sp>
        <p:nvSpPr>
          <p:cNvPr id="10" name="Rounded Rectangle 9">
            <a:extLst>
              <a:ext uri="{FF2B5EF4-FFF2-40B4-BE49-F238E27FC236}">
                <a16:creationId xmlns:a16="http://schemas.microsoft.com/office/drawing/2014/main" id="{4E1F9EAA-6C75-6ACA-5B9E-E7EAD87DE406}"/>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4" name="TextBox 3">
            <a:extLst>
              <a:ext uri="{FF2B5EF4-FFF2-40B4-BE49-F238E27FC236}">
                <a16:creationId xmlns:a16="http://schemas.microsoft.com/office/drawing/2014/main" id="{A0917FBE-ABCB-828D-1816-048FE17AAF73}"/>
              </a:ext>
            </a:extLst>
          </p:cNvPr>
          <p:cNvSpPr txBox="1"/>
          <p:nvPr/>
        </p:nvSpPr>
        <p:spPr>
          <a:xfrm>
            <a:off x="486545" y="1636316"/>
            <a:ext cx="5085837" cy="1077218"/>
          </a:xfrm>
          <a:prstGeom prst="rect">
            <a:avLst/>
          </a:prstGeom>
          <a:noFill/>
        </p:spPr>
        <p:txBody>
          <a:bodyPr wrap="square" tIns="0" bIns="91440" rtlCol="0">
            <a:spAutoFit/>
          </a:bodyPr>
          <a:lstStyle/>
          <a:p>
            <a:r>
              <a:rPr lang="es-ES_tradnl" sz="3200" b="1" noProof="0">
                <a:latin typeface="Helvetica" pitchFamily="2" charset="0"/>
                <a:ea typeface="Helvetica Neue" panose="02000503000000020004" pitchFamily="2" charset="0"/>
                <a:cs typeface="Helvetica Neue" panose="02000503000000020004" pitchFamily="2" charset="0"/>
              </a:rPr>
              <a:t>Fenómenos transitorios y </a:t>
            </a:r>
            <a:r>
              <a:rPr lang="es-ES_tradnl" sz="3200" b="1">
                <a:latin typeface="Helvetica" pitchFamily="2" charset="0"/>
                <a:ea typeface="Helvetica Neue" panose="02000503000000020004" pitchFamily="2" charset="0"/>
                <a:cs typeface="Helvetica Neue" panose="02000503000000020004" pitchFamily="2" charset="0"/>
              </a:rPr>
              <a:t>d</a:t>
            </a:r>
            <a:r>
              <a:rPr lang="es-ES_tradnl" sz="3200" b="1" noProof="0">
                <a:latin typeface="Helvetica" pitchFamily="2" charset="0"/>
                <a:ea typeface="Helvetica Neue" panose="02000503000000020004" pitchFamily="2" charset="0"/>
                <a:cs typeface="Helvetica Neue" panose="02000503000000020004" pitchFamily="2" charset="0"/>
              </a:rPr>
              <a:t>el dominio temporal</a:t>
            </a:r>
          </a:p>
        </p:txBody>
      </p:sp>
      <p:sp>
        <p:nvSpPr>
          <p:cNvPr id="7" name="TextBox 1">
            <a:extLst>
              <a:ext uri="{FF2B5EF4-FFF2-40B4-BE49-F238E27FC236}">
                <a16:creationId xmlns:a16="http://schemas.microsoft.com/office/drawing/2014/main" id="{10CF4D68-E5B8-29D7-4EA3-CFFDF2BDC789}"/>
              </a:ext>
            </a:extLst>
          </p:cNvPr>
          <p:cNvSpPr txBox="1"/>
          <p:nvPr/>
        </p:nvSpPr>
        <p:spPr>
          <a:xfrm>
            <a:off x="486545" y="3419990"/>
            <a:ext cx="5085837" cy="400110"/>
          </a:xfrm>
          <a:prstGeom prst="rect">
            <a:avLst/>
          </a:prstGeom>
          <a:noFill/>
        </p:spPr>
        <p:txBody>
          <a:bodyPr wrap="square" rtlCol="0">
            <a:spAutoFit/>
          </a:bodyPr>
          <a:lstStyle/>
          <a:p>
            <a:r>
              <a:rPr lang="es-ES_tradnl" sz="2000" noProof="0">
                <a:latin typeface="Helvetica" pitchFamily="2" charset="0"/>
              </a:rPr>
              <a:t>Observando cambios en tiempo real </a:t>
            </a:r>
            <a:endParaRPr lang="es-ES_tradnl" sz="2000" noProof="0">
              <a:latin typeface="Helvetica" pitchFamily="2" charset="0"/>
              <a:ea typeface="Helvetica Neue" panose="02000503000000020004" pitchFamily="2" charset="0"/>
              <a:cs typeface="Helvetica Neue" panose="02000503000000020004" pitchFamily="2" charset="0"/>
            </a:endParaRPr>
          </a:p>
        </p:txBody>
      </p:sp>
      <p:pic>
        <p:nvPicPr>
          <p:cNvPr id="11" name="Picture 10">
            <a:extLst>
              <a:ext uri="{FF2B5EF4-FFF2-40B4-BE49-F238E27FC236}">
                <a16:creationId xmlns:a16="http://schemas.microsoft.com/office/drawing/2014/main" id="{AD36D7A0-144C-E590-2D8E-862E43A9FE8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5" name="TextBox 1">
            <a:extLst>
              <a:ext uri="{FF2B5EF4-FFF2-40B4-BE49-F238E27FC236}">
                <a16:creationId xmlns:a16="http://schemas.microsoft.com/office/drawing/2014/main" id="{F257F82D-B7AB-5CA9-BC66-FCEC88278123}"/>
              </a:ext>
            </a:extLst>
          </p:cNvPr>
          <p:cNvSpPr txBox="1"/>
          <p:nvPr/>
        </p:nvSpPr>
        <p:spPr>
          <a:xfrm>
            <a:off x="349270" y="520301"/>
            <a:ext cx="12519237" cy="321691"/>
          </a:xfrm>
          <a:prstGeom prst="rect">
            <a:avLst/>
          </a:prstGeom>
          <a:noFill/>
        </p:spPr>
        <p:txBody>
          <a:bodyPr wrap="square" rtlCol="0">
            <a:spAutoFit/>
          </a:bodyPr>
          <a:lstStyle/>
          <a:p>
            <a:pPr>
              <a:lnSpc>
                <a:spcPct val="150000"/>
              </a:lnSpc>
            </a:pPr>
            <a:r>
              <a:rPr lang="es-ES_tradnl" sz="1100" spc="300" noProof="0">
                <a:latin typeface="Helvetica" pitchFamily="2" charset="0"/>
                <a:ea typeface="Helvetica Neue" panose="02000503000000020004" pitchFamily="2" charset="0"/>
                <a:cs typeface="Helvetica Neue" panose="02000503000000020004" pitchFamily="2" charset="0"/>
              </a:rPr>
              <a:t>PROGRAMAS DE OBSERVACIÓN CIENTÍFICOS DE AMPLIO ALCANCE /  </a:t>
            </a:r>
            <a:r>
              <a:rPr lang="es-ES_tradnl" sz="1100" b="1" spc="300" noProof="0">
                <a:solidFill>
                  <a:srgbClr val="70CBFF"/>
                </a:solidFill>
                <a:latin typeface="Helvetica" pitchFamily="2" charset="0"/>
                <a:ea typeface="Helvetica Neue" panose="02000503000000020004" pitchFamily="2" charset="0"/>
                <a:cs typeface="Helvetica Neue" panose="02000503000000020004" pitchFamily="2" charset="0"/>
              </a:rPr>
              <a:t>DOMINIO TEMPORAL DE ALTAS LATITUDES </a:t>
            </a:r>
          </a:p>
        </p:txBody>
      </p:sp>
    </p:spTree>
    <p:extLst>
      <p:ext uri="{BB962C8B-B14F-4D97-AF65-F5344CB8AC3E}">
        <p14:creationId xmlns:p14="http://schemas.microsoft.com/office/powerpoint/2010/main" val="274049166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620B680E-9884-8166-23D2-84D2CFD19BB7}"/>
            </a:ext>
          </a:extLst>
        </p:cNvPr>
        <p:cNvGrpSpPr/>
        <p:nvPr/>
      </p:nvGrpSpPr>
      <p:grpSpPr>
        <a:xfrm>
          <a:off x="0" y="0"/>
          <a:ext cx="0" cy="0"/>
          <a:chOff x="0" y="0"/>
          <a:chExt cx="0" cy="0"/>
        </a:xfrm>
      </p:grpSpPr>
      <p:pic>
        <p:nvPicPr>
          <p:cNvPr id="31" name="Picture 30">
            <a:extLst>
              <a:ext uri="{FF2B5EF4-FFF2-40B4-BE49-F238E27FC236}">
                <a16:creationId xmlns:a16="http://schemas.microsoft.com/office/drawing/2014/main" id="{AA16F6B5-AF3A-880F-9BB8-A51646D77CA8}"/>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1" name="Picture 20">
            <a:extLst>
              <a:ext uri="{FF2B5EF4-FFF2-40B4-BE49-F238E27FC236}">
                <a16:creationId xmlns:a16="http://schemas.microsoft.com/office/drawing/2014/main" id="{48636835-AEC1-C2CF-2EB2-A875DFAFC56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687" y="0"/>
            <a:ext cx="11191913" cy="6858000"/>
          </a:xfrm>
          <a:prstGeom prst="rect">
            <a:avLst/>
          </a:prstGeom>
        </p:spPr>
      </p:pic>
      <p:sp>
        <p:nvSpPr>
          <p:cNvPr id="7" name="Rounded Rectangle 6">
            <a:extLst>
              <a:ext uri="{FF2B5EF4-FFF2-40B4-BE49-F238E27FC236}">
                <a16:creationId xmlns:a16="http://schemas.microsoft.com/office/drawing/2014/main" id="{BA07FF25-223C-C304-73E6-2D9567A57C26}"/>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B689CADB-E221-01F9-95AC-924E7AA79056}"/>
              </a:ext>
            </a:extLst>
          </p:cNvPr>
          <p:cNvSpPr txBox="1"/>
          <p:nvPr/>
        </p:nvSpPr>
        <p:spPr>
          <a:xfrm>
            <a:off x="442451" y="1939723"/>
            <a:ext cx="6125617" cy="2554545"/>
          </a:xfrm>
          <a:prstGeom prst="rect">
            <a:avLst/>
          </a:prstGeom>
          <a:noFill/>
        </p:spPr>
        <p:txBody>
          <a:bodyPr wrap="square" tIns="0" bIns="91440" rtlCol="0">
            <a:spAutoFit/>
          </a:bodyPr>
          <a:lstStyle/>
          <a:p>
            <a:r>
              <a:rPr lang="es-ES_tradnl" sz="4000" b="1" noProof="0">
                <a:solidFill>
                  <a:srgbClr val="70CBFF"/>
                </a:solidFill>
                <a:latin typeface="Helvetica" pitchFamily="2" charset="0"/>
                <a:ea typeface="Helvetica Neue" panose="02000503000000020004" pitchFamily="2" charset="0"/>
                <a:cs typeface="Helvetica Neue" panose="02000503000000020004" pitchFamily="2" charset="0"/>
              </a:rPr>
              <a:t>Programa de </a:t>
            </a:r>
          </a:p>
          <a:p>
            <a:r>
              <a:rPr lang="es-ES_tradnl" sz="4000" b="1" noProof="0">
                <a:solidFill>
                  <a:srgbClr val="70CBFF"/>
                </a:solidFill>
                <a:latin typeface="Helvetica" pitchFamily="2" charset="0"/>
                <a:ea typeface="Helvetica Neue" panose="02000503000000020004" pitchFamily="2" charset="0"/>
                <a:cs typeface="Helvetica Neue" panose="02000503000000020004" pitchFamily="2" charset="0"/>
              </a:rPr>
              <a:t>Observación del </a:t>
            </a:r>
          </a:p>
          <a:p>
            <a:r>
              <a:rPr lang="es-ES_tradnl" sz="4000" b="1" noProof="0">
                <a:solidFill>
                  <a:srgbClr val="70CBFF"/>
                </a:solidFill>
                <a:latin typeface="Helvetica" pitchFamily="2" charset="0"/>
                <a:ea typeface="Helvetica Neue" panose="02000503000000020004" pitchFamily="2" charset="0"/>
                <a:cs typeface="Helvetica Neue" panose="02000503000000020004" pitchFamily="2" charset="0"/>
              </a:rPr>
              <a:t>Dominio Temporal </a:t>
            </a:r>
          </a:p>
          <a:p>
            <a:r>
              <a:rPr lang="es-ES_tradnl" sz="4000" b="1" noProof="0">
                <a:solidFill>
                  <a:srgbClr val="70CBFF"/>
                </a:solidFill>
                <a:latin typeface="Helvetica" pitchFamily="2" charset="0"/>
                <a:ea typeface="Helvetica Neue" panose="02000503000000020004" pitchFamily="2" charset="0"/>
                <a:cs typeface="Helvetica Neue" panose="02000503000000020004" pitchFamily="2" charset="0"/>
              </a:rPr>
              <a:t>del Bulbo Galáctico </a:t>
            </a:r>
          </a:p>
        </p:txBody>
      </p:sp>
      <p:sp>
        <p:nvSpPr>
          <p:cNvPr id="6" name="TextBox 1">
            <a:extLst>
              <a:ext uri="{FF2B5EF4-FFF2-40B4-BE49-F238E27FC236}">
                <a16:creationId xmlns:a16="http://schemas.microsoft.com/office/drawing/2014/main" id="{7F7B15D5-5951-474E-4D40-63F42C4E53BC}"/>
              </a:ext>
            </a:extLst>
          </p:cNvPr>
          <p:cNvSpPr txBox="1"/>
          <p:nvPr/>
        </p:nvSpPr>
        <p:spPr>
          <a:xfrm>
            <a:off x="442451" y="4746003"/>
            <a:ext cx="5770780" cy="707886"/>
          </a:xfrm>
          <a:prstGeom prst="rect">
            <a:avLst/>
          </a:prstGeom>
          <a:noFill/>
        </p:spPr>
        <p:txBody>
          <a:bodyPr wrap="square" rtlCol="0">
            <a:spAutoFit/>
          </a:bodyPr>
          <a:lstStyle/>
          <a:p>
            <a:r>
              <a:rPr lang="es-ES_tradnl" sz="2000" noProof="0">
                <a:latin typeface="Helvetica" pitchFamily="2" charset="0"/>
              </a:rPr>
              <a:t>Descubriendo tesoros científicos en </a:t>
            </a:r>
          </a:p>
          <a:p>
            <a:r>
              <a:rPr lang="es-ES_tradnl" sz="2000" noProof="0">
                <a:latin typeface="Helvetica" pitchFamily="2" charset="0"/>
              </a:rPr>
              <a:t>el corazón de nuestra galaxia </a:t>
            </a:r>
            <a:endParaRPr lang="es-ES_tradnl" sz="2000" noProof="0">
              <a:latin typeface="Helvetica" pitchFamily="2" charset="0"/>
              <a:ea typeface="Helvetica Neue" panose="02000503000000020004" pitchFamily="2" charset="0"/>
              <a:cs typeface="Helvetica Neue" panose="02000503000000020004" pitchFamily="2" charset="0"/>
            </a:endParaRPr>
          </a:p>
        </p:txBody>
      </p:sp>
      <p:sp>
        <p:nvSpPr>
          <p:cNvPr id="10" name="TextBox 1">
            <a:extLst>
              <a:ext uri="{FF2B5EF4-FFF2-40B4-BE49-F238E27FC236}">
                <a16:creationId xmlns:a16="http://schemas.microsoft.com/office/drawing/2014/main" id="{79D30A32-42C9-A980-43AF-20E92C79581D}"/>
              </a:ext>
            </a:extLst>
          </p:cNvPr>
          <p:cNvSpPr txBox="1"/>
          <p:nvPr/>
        </p:nvSpPr>
        <p:spPr>
          <a:xfrm>
            <a:off x="289931" y="438240"/>
            <a:ext cx="12627033" cy="321691"/>
          </a:xfrm>
          <a:prstGeom prst="rect">
            <a:avLst/>
          </a:prstGeom>
          <a:noFill/>
        </p:spPr>
        <p:txBody>
          <a:bodyPr wrap="square" rtlCol="0">
            <a:spAutoFit/>
          </a:bodyPr>
          <a:lstStyle/>
          <a:p>
            <a:pPr>
              <a:lnSpc>
                <a:spcPct val="150000"/>
              </a:lnSpc>
            </a:pPr>
            <a:r>
              <a:rPr lang="es-ES_tradnl" sz="1100" spc="300" noProof="0">
                <a:latin typeface="Helvetica" pitchFamily="2" charset="0"/>
                <a:ea typeface="Helvetica Neue" panose="02000503000000020004" pitchFamily="2" charset="0"/>
                <a:cs typeface="Helvetica Neue" panose="02000503000000020004" pitchFamily="2" charset="0"/>
              </a:rPr>
              <a:t>PROGRAMAS DE OBSERVACIÓN CIENTÍFICOS DE AMPLIO ALCANCE /  </a:t>
            </a:r>
            <a:r>
              <a:rPr lang="es-ES_tradnl" sz="1100" b="1" spc="300" noProof="0">
                <a:solidFill>
                  <a:srgbClr val="70CBFF"/>
                </a:solidFill>
                <a:latin typeface="Helvetica" pitchFamily="2" charset="0"/>
                <a:ea typeface="Helvetica Neue" panose="02000503000000020004" pitchFamily="2" charset="0"/>
                <a:cs typeface="Helvetica Neue" panose="02000503000000020004" pitchFamily="2" charset="0"/>
              </a:rPr>
              <a:t>DOMINIO TEMPORAL DEL BULBO GALÁCTICO </a:t>
            </a:r>
          </a:p>
        </p:txBody>
      </p:sp>
      <p:pic>
        <p:nvPicPr>
          <p:cNvPr id="5" name="Picture 4" descr="Mapa del cielo nocturno con forma ovalada, con la parte superior e inferior planas, y la Vía Láctea formando la figura de la letra S invertida y de lado. Un punto naranja cerca del centro, donde la Vía Láctea es más densa y brillante, se conecta con un recuadro que amplía la imagen de esa región. El zoom muestra que el punto naranja consta de seis huellas de Roman: Cinco son contiguas, una al lado de la otra, mientras que la sexta está ligeramente separada.">
            <a:extLst>
              <a:ext uri="{FF2B5EF4-FFF2-40B4-BE49-F238E27FC236}">
                <a16:creationId xmlns:a16="http://schemas.microsoft.com/office/drawing/2014/main" id="{080F8487-39E3-C211-B1A8-7F66DEF276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2339" y="1687988"/>
            <a:ext cx="6222820" cy="2800269"/>
          </a:xfrm>
          <a:prstGeom prst="rect">
            <a:avLst/>
          </a:prstGeom>
        </p:spPr>
      </p:pic>
      <p:pic>
        <p:nvPicPr>
          <p:cNvPr id="8" name="Picture 7">
            <a:extLst>
              <a:ext uri="{FF2B5EF4-FFF2-40B4-BE49-F238E27FC236}">
                <a16:creationId xmlns:a16="http://schemas.microsoft.com/office/drawing/2014/main" id="{C432EBB6-750C-005E-0B8B-24FA4D80AECC}"/>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228418075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1299145B-2FE3-BD8B-31A5-D8C943096673}"/>
            </a:ext>
          </a:extLst>
        </p:cNvPr>
        <p:cNvGrpSpPr/>
        <p:nvPr/>
      </p:nvGrpSpPr>
      <p:grpSpPr>
        <a:xfrm>
          <a:off x="0" y="0"/>
          <a:ext cx="0" cy="0"/>
          <a:chOff x="0" y="0"/>
          <a:chExt cx="0" cy="0"/>
        </a:xfrm>
      </p:grpSpPr>
      <p:pic>
        <p:nvPicPr>
          <p:cNvPr id="35" name="Picture 34" descr="En el fondo aparece una cuadrícula con 96 conceptos artísticos de exoplanetas. Los planetas varían en tamaño, color y forma. Algunos se parecen a los gigantes gaseosos, mientras que otros tienen un aspecto similar al de la Tierra, con masas continentales, océanos y nubes. Aproximadamente tres cuartas partes del lado iluminado de cada planeta están orientadas hacia el observador.">
            <a:extLst>
              <a:ext uri="{FF2B5EF4-FFF2-40B4-BE49-F238E27FC236}">
                <a16:creationId xmlns:a16="http://schemas.microsoft.com/office/drawing/2014/main" id="{F9011034-1119-F30B-21D6-0E5320EE0A02}"/>
              </a:ext>
            </a:extLst>
          </p:cNvPr>
          <p:cNvPicPr>
            <a:picLocks noChangeAspect="1"/>
          </p:cNvPicPr>
          <p:nvPr/>
        </p:nvPicPr>
        <p:blipFill>
          <a:blip r:embed="rId3">
            <a:alphaModFix amt="57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ounded Rectangle 12">
            <a:extLst>
              <a:ext uri="{FF2B5EF4-FFF2-40B4-BE49-F238E27FC236}">
                <a16:creationId xmlns:a16="http://schemas.microsoft.com/office/drawing/2014/main" id="{FA1C004E-843D-FD55-7ED3-93DE11D1AF8B}"/>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100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4" name="TextBox 3">
            <a:extLst>
              <a:ext uri="{FF2B5EF4-FFF2-40B4-BE49-F238E27FC236}">
                <a16:creationId xmlns:a16="http://schemas.microsoft.com/office/drawing/2014/main" id="{8CAF38FF-E769-A1B5-84A9-0965FFCEB460}"/>
              </a:ext>
            </a:extLst>
          </p:cNvPr>
          <p:cNvSpPr txBox="1"/>
          <p:nvPr/>
        </p:nvSpPr>
        <p:spPr>
          <a:xfrm>
            <a:off x="476763" y="1981200"/>
            <a:ext cx="7752837" cy="584775"/>
          </a:xfrm>
          <a:prstGeom prst="rect">
            <a:avLst/>
          </a:prstGeom>
          <a:noFill/>
        </p:spPr>
        <p:txBody>
          <a:bodyPr wrap="square" tIns="0" bIns="91440" rtlCol="0">
            <a:spAutoFit/>
          </a:bodyPr>
          <a:lstStyle/>
          <a:p>
            <a:r>
              <a:rPr lang="es-ES_tradnl" sz="3200" b="1" noProof="0">
                <a:latin typeface="Helvetica" pitchFamily="2" charset="0"/>
                <a:ea typeface="Helvetica Neue" panose="02000503000000020004" pitchFamily="2" charset="0"/>
                <a:cs typeface="Helvetica Neue" panose="02000503000000020004" pitchFamily="2" charset="0"/>
              </a:rPr>
              <a:t>Exoplanetas </a:t>
            </a:r>
          </a:p>
        </p:txBody>
      </p:sp>
      <p:sp>
        <p:nvSpPr>
          <p:cNvPr id="10" name="TextBox 1">
            <a:extLst>
              <a:ext uri="{FF2B5EF4-FFF2-40B4-BE49-F238E27FC236}">
                <a16:creationId xmlns:a16="http://schemas.microsoft.com/office/drawing/2014/main" id="{117CCFCE-14BE-B7F5-5AE6-198908767F66}"/>
              </a:ext>
            </a:extLst>
          </p:cNvPr>
          <p:cNvSpPr txBox="1"/>
          <p:nvPr/>
        </p:nvSpPr>
        <p:spPr>
          <a:xfrm>
            <a:off x="476763" y="2704413"/>
            <a:ext cx="6420994" cy="400110"/>
          </a:xfrm>
          <a:prstGeom prst="rect">
            <a:avLst/>
          </a:prstGeom>
          <a:noFill/>
        </p:spPr>
        <p:txBody>
          <a:bodyPr wrap="square" rtlCol="0">
            <a:spAutoFit/>
          </a:bodyPr>
          <a:lstStyle/>
          <a:p>
            <a:r>
              <a:rPr lang="es-ES_tradnl" sz="2000" noProof="0">
                <a:latin typeface="Helvetica" pitchFamily="2" charset="0"/>
                <a:ea typeface="Helvetica Neue" panose="02000503000000020004" pitchFamily="2" charset="0"/>
                <a:cs typeface="Helvetica Neue" panose="02000503000000020004" pitchFamily="2" charset="0"/>
              </a:rPr>
              <a:t>Ampliando el censo exoplanetario en nuestra galaxia </a:t>
            </a:r>
          </a:p>
        </p:txBody>
      </p:sp>
      <p:pic>
        <p:nvPicPr>
          <p:cNvPr id="17" name="Picture 16">
            <a:extLst>
              <a:ext uri="{FF2B5EF4-FFF2-40B4-BE49-F238E27FC236}">
                <a16:creationId xmlns:a16="http://schemas.microsoft.com/office/drawing/2014/main" id="{277AABB3-31F3-FD7E-B610-8C349129230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2" name="TextBox 1">
            <a:extLst>
              <a:ext uri="{FF2B5EF4-FFF2-40B4-BE49-F238E27FC236}">
                <a16:creationId xmlns:a16="http://schemas.microsoft.com/office/drawing/2014/main" id="{9E017F81-57F4-4FD9-1EE1-83EDADC55570}"/>
              </a:ext>
            </a:extLst>
          </p:cNvPr>
          <p:cNvSpPr txBox="1"/>
          <p:nvPr/>
        </p:nvSpPr>
        <p:spPr>
          <a:xfrm>
            <a:off x="267629" y="438240"/>
            <a:ext cx="12627033" cy="321691"/>
          </a:xfrm>
          <a:prstGeom prst="rect">
            <a:avLst/>
          </a:prstGeom>
          <a:noFill/>
        </p:spPr>
        <p:txBody>
          <a:bodyPr wrap="square" rtlCol="0">
            <a:spAutoFit/>
          </a:bodyPr>
          <a:lstStyle/>
          <a:p>
            <a:pPr>
              <a:lnSpc>
                <a:spcPct val="150000"/>
              </a:lnSpc>
            </a:pPr>
            <a:r>
              <a:rPr lang="es-ES_tradnl" sz="1100" spc="300" noProof="0">
                <a:latin typeface="Helvetica" pitchFamily="2" charset="0"/>
                <a:ea typeface="Helvetica Neue" panose="02000503000000020004" pitchFamily="2" charset="0"/>
                <a:cs typeface="Helvetica Neue" panose="02000503000000020004" pitchFamily="2" charset="0"/>
              </a:rPr>
              <a:t>PROGRAMAS DE OBSERVACIÓN CIENTÍFICOS DE AMPLIO ALCANCE /  </a:t>
            </a:r>
            <a:r>
              <a:rPr lang="es-ES_tradnl" sz="1100" b="1" spc="300" noProof="0">
                <a:solidFill>
                  <a:srgbClr val="70CBFF"/>
                </a:solidFill>
                <a:latin typeface="Helvetica" pitchFamily="2" charset="0"/>
                <a:ea typeface="Helvetica Neue" panose="02000503000000020004" pitchFamily="2" charset="0"/>
                <a:cs typeface="Helvetica Neue" panose="02000503000000020004" pitchFamily="2" charset="0"/>
              </a:rPr>
              <a:t>DOMINIO TEMPORAL DEL BULBO GALÁCTICO </a:t>
            </a:r>
          </a:p>
        </p:txBody>
      </p:sp>
    </p:spTree>
    <p:extLst>
      <p:ext uri="{BB962C8B-B14F-4D97-AF65-F5344CB8AC3E}">
        <p14:creationId xmlns:p14="http://schemas.microsoft.com/office/powerpoint/2010/main" val="420951971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EADC4B18-2C71-DB32-4892-B1D2A87DBD49}"/>
            </a:ext>
          </a:extLst>
        </p:cNvPr>
        <p:cNvGrpSpPr/>
        <p:nvPr/>
      </p:nvGrpSpPr>
      <p:grpSpPr>
        <a:xfrm>
          <a:off x="0" y="0"/>
          <a:ext cx="0" cy="0"/>
          <a:chOff x="0" y="0"/>
          <a:chExt cx="0" cy="0"/>
        </a:xfrm>
      </p:grpSpPr>
      <p:pic>
        <p:nvPicPr>
          <p:cNvPr id="6" name="Picture 5" descr="Una imagen infrarroja del centro de nuestra galaxia, la Vía Láctea, repleta de estrellas, gas y polvo. La parte central de la imagen es la más brillante. El lado izquierdo es de color rojo oscuro y luego se va difuminando hacia tonos naranjas y rosas en dirección al centro. La parte superior tiene tonalidades de rojo oscuro. La parte inferior varía de negro a rojo. Hay estrellas de distintos tamaños y brillos por todas partes, dando la apariencia de arena en una playa.">
            <a:extLst>
              <a:ext uri="{FF2B5EF4-FFF2-40B4-BE49-F238E27FC236}">
                <a16:creationId xmlns:a16="http://schemas.microsoft.com/office/drawing/2014/main" id="{E1FA7D42-FF6F-FC64-EF3D-6907B40E9D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0" name="Rounded Rectangle 39">
            <a:extLst>
              <a:ext uri="{FF2B5EF4-FFF2-40B4-BE49-F238E27FC236}">
                <a16:creationId xmlns:a16="http://schemas.microsoft.com/office/drawing/2014/main" id="{183583F7-49E0-4E11-7B47-FD6C7B3740BF}"/>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100000">
                <a:srgbClr val="0E1F33">
                  <a:alpha val="0"/>
                </a:srgbClr>
              </a:gs>
              <a:gs pos="0">
                <a:srgbClr val="0E1F33"/>
              </a:gs>
            </a:gsLst>
            <a:lin ang="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12" name="TextBox 11">
            <a:extLst>
              <a:ext uri="{FF2B5EF4-FFF2-40B4-BE49-F238E27FC236}">
                <a16:creationId xmlns:a16="http://schemas.microsoft.com/office/drawing/2014/main" id="{259B44EE-3D78-B019-3CBB-A105984F28C1}"/>
              </a:ext>
            </a:extLst>
          </p:cNvPr>
          <p:cNvSpPr txBox="1"/>
          <p:nvPr/>
        </p:nvSpPr>
        <p:spPr>
          <a:xfrm>
            <a:off x="476763" y="3499170"/>
            <a:ext cx="10228408" cy="584775"/>
          </a:xfrm>
          <a:prstGeom prst="rect">
            <a:avLst/>
          </a:prstGeom>
          <a:noFill/>
        </p:spPr>
        <p:txBody>
          <a:bodyPr wrap="square" tIns="0" bIns="91440" rtlCol="0">
            <a:spAutoFit/>
          </a:bodyPr>
          <a:lstStyle/>
          <a:p>
            <a:r>
              <a:rPr lang="es-ES_tradnl" sz="3200" b="1" noProof="0">
                <a:latin typeface="Helvetica" pitchFamily="2" charset="0"/>
                <a:ea typeface="Helvetica Neue" panose="02000503000000020004" pitchFamily="2" charset="0"/>
                <a:cs typeface="Helvetica Neue" panose="02000503000000020004" pitchFamily="2" charset="0"/>
              </a:rPr>
              <a:t>Nuevos hallazgos en nuestra galaxia dinámica </a:t>
            </a:r>
          </a:p>
        </p:txBody>
      </p:sp>
      <p:sp>
        <p:nvSpPr>
          <p:cNvPr id="13" name="TextBox 1">
            <a:extLst>
              <a:ext uri="{FF2B5EF4-FFF2-40B4-BE49-F238E27FC236}">
                <a16:creationId xmlns:a16="http://schemas.microsoft.com/office/drawing/2014/main" id="{59DB3B49-E16F-2907-0227-0BCFA0760958}"/>
              </a:ext>
            </a:extLst>
          </p:cNvPr>
          <p:cNvSpPr txBox="1"/>
          <p:nvPr/>
        </p:nvSpPr>
        <p:spPr>
          <a:xfrm>
            <a:off x="476763" y="4222383"/>
            <a:ext cx="8812203" cy="400110"/>
          </a:xfrm>
          <a:prstGeom prst="rect">
            <a:avLst/>
          </a:prstGeom>
          <a:noFill/>
        </p:spPr>
        <p:txBody>
          <a:bodyPr wrap="square" rtlCol="0">
            <a:spAutoFit/>
          </a:bodyPr>
          <a:lstStyle/>
          <a:p>
            <a:r>
              <a:rPr lang="es-ES_tradnl" sz="2000" noProof="0">
                <a:latin typeface="Helvetica" pitchFamily="2" charset="0"/>
              </a:rPr>
              <a:t>Descubrimientos adicionales a partir de los mismos datos </a:t>
            </a:r>
            <a:endParaRPr lang="es-ES_tradnl" sz="2000" noProof="0">
              <a:latin typeface="Helvetica" pitchFamily="2" charset="0"/>
              <a:ea typeface="Helvetica Neue" panose="02000503000000020004" pitchFamily="2" charset="0"/>
              <a:cs typeface="Helvetica Neue" panose="02000503000000020004" pitchFamily="2" charset="0"/>
            </a:endParaRPr>
          </a:p>
        </p:txBody>
      </p:sp>
      <p:pic>
        <p:nvPicPr>
          <p:cNvPr id="43" name="Picture 42">
            <a:extLst>
              <a:ext uri="{FF2B5EF4-FFF2-40B4-BE49-F238E27FC236}">
                <a16:creationId xmlns:a16="http://schemas.microsoft.com/office/drawing/2014/main" id="{1D45C347-57CC-CB36-00AF-CA37C87FCEC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2" name="TextBox 1">
            <a:extLst>
              <a:ext uri="{FF2B5EF4-FFF2-40B4-BE49-F238E27FC236}">
                <a16:creationId xmlns:a16="http://schemas.microsoft.com/office/drawing/2014/main" id="{25CA2173-A411-3953-E088-7672BF1F19B3}"/>
              </a:ext>
            </a:extLst>
          </p:cNvPr>
          <p:cNvSpPr txBox="1"/>
          <p:nvPr/>
        </p:nvSpPr>
        <p:spPr>
          <a:xfrm>
            <a:off x="289931" y="438240"/>
            <a:ext cx="12627033" cy="321691"/>
          </a:xfrm>
          <a:prstGeom prst="rect">
            <a:avLst/>
          </a:prstGeom>
          <a:noFill/>
        </p:spPr>
        <p:txBody>
          <a:bodyPr wrap="square" rtlCol="0">
            <a:spAutoFit/>
          </a:bodyPr>
          <a:lstStyle/>
          <a:p>
            <a:pPr>
              <a:lnSpc>
                <a:spcPct val="150000"/>
              </a:lnSpc>
            </a:pPr>
            <a:r>
              <a:rPr lang="es-ES_tradnl" sz="1100" spc="300" noProof="0">
                <a:latin typeface="Helvetica" pitchFamily="2" charset="0"/>
                <a:ea typeface="Helvetica Neue" panose="02000503000000020004" pitchFamily="2" charset="0"/>
                <a:cs typeface="Helvetica Neue" panose="02000503000000020004" pitchFamily="2" charset="0"/>
              </a:rPr>
              <a:t>PROGRAMAS DE OBSERVACIÓN CIENTÍFICOS DE AMPLIO ALCANCE /  </a:t>
            </a:r>
            <a:r>
              <a:rPr lang="es-ES_tradnl" sz="1100" b="1" spc="300" noProof="0">
                <a:solidFill>
                  <a:srgbClr val="70CBFF"/>
                </a:solidFill>
                <a:latin typeface="Helvetica" pitchFamily="2" charset="0"/>
                <a:ea typeface="Helvetica Neue" panose="02000503000000020004" pitchFamily="2" charset="0"/>
                <a:cs typeface="Helvetica Neue" panose="02000503000000020004" pitchFamily="2" charset="0"/>
              </a:rPr>
              <a:t>DOMINIO TEMPORAL DEL BULBO GALÁCTICO </a:t>
            </a:r>
          </a:p>
        </p:txBody>
      </p:sp>
    </p:spTree>
    <p:extLst>
      <p:ext uri="{BB962C8B-B14F-4D97-AF65-F5344CB8AC3E}">
        <p14:creationId xmlns:p14="http://schemas.microsoft.com/office/powerpoint/2010/main" val="145157934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301CF300-B8CE-DA43-F5C8-55BF3589089D}"/>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B281CD7E-C6FC-3CA8-5773-5EE7C994999D}"/>
              </a:ext>
              <a:ext uri="{C183D7F6-B498-43B3-948B-1728B52AA6E4}">
                <adec:decorative xmlns:adec="http://schemas.microsoft.com/office/drawing/2017/decorative" val="1"/>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8" name="Picture 37">
            <a:extLst>
              <a:ext uri="{FF2B5EF4-FFF2-40B4-BE49-F238E27FC236}">
                <a16:creationId xmlns:a16="http://schemas.microsoft.com/office/drawing/2014/main" id="{0918F4E8-0017-17E8-1D3E-6552C5B20F8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686" y="0"/>
            <a:ext cx="11191913" cy="6858000"/>
          </a:xfrm>
          <a:prstGeom prst="rect">
            <a:avLst/>
          </a:prstGeom>
        </p:spPr>
      </p:pic>
      <p:sp>
        <p:nvSpPr>
          <p:cNvPr id="27" name="Rounded Rectangle 26">
            <a:extLst>
              <a:ext uri="{FF2B5EF4-FFF2-40B4-BE49-F238E27FC236}">
                <a16:creationId xmlns:a16="http://schemas.microsoft.com/office/drawing/2014/main" id="{8D318EB8-CD7C-D0EA-F742-BD5A444170BA}"/>
              </a:ext>
              <a:ext uri="{C183D7F6-B498-43B3-948B-1728B52AA6E4}">
                <adec:decorative xmlns:adec="http://schemas.microsoft.com/office/drawing/2017/decorative" val="1"/>
              </a:ext>
            </a:extLst>
          </p:cNvPr>
          <p:cNvSpPr/>
          <p:nvPr/>
        </p:nvSpPr>
        <p:spPr bwMode="auto">
          <a:xfrm>
            <a:off x="152400" y="192827"/>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0F482245-6120-8C1C-A30D-D6B9B3AFD425}"/>
              </a:ext>
            </a:extLst>
          </p:cNvPr>
          <p:cNvSpPr txBox="1"/>
          <p:nvPr/>
        </p:nvSpPr>
        <p:spPr>
          <a:xfrm>
            <a:off x="520672" y="2111507"/>
            <a:ext cx="6526899" cy="1938992"/>
          </a:xfrm>
          <a:prstGeom prst="rect">
            <a:avLst/>
          </a:prstGeom>
          <a:noFill/>
        </p:spPr>
        <p:txBody>
          <a:bodyPr wrap="square" tIns="0" bIns="91440" rtlCol="0">
            <a:spAutoFit/>
          </a:bodyPr>
          <a:lstStyle/>
          <a:p>
            <a:r>
              <a:rPr lang="es-ES_tradnl" sz="4000" b="1" noProof="0">
                <a:solidFill>
                  <a:srgbClr val="70CBFF"/>
                </a:solidFill>
                <a:latin typeface="Helvetica" pitchFamily="2" charset="0"/>
                <a:ea typeface="Helvetica Neue" panose="02000503000000020004" pitchFamily="2" charset="0"/>
                <a:cs typeface="Helvetica Neue" panose="02000503000000020004" pitchFamily="2" charset="0"/>
              </a:rPr>
              <a:t>Programa de </a:t>
            </a:r>
          </a:p>
          <a:p>
            <a:r>
              <a:rPr lang="es-ES_tradnl" sz="4000" b="1">
                <a:solidFill>
                  <a:srgbClr val="70CBFF"/>
                </a:solidFill>
                <a:latin typeface="Helvetica" pitchFamily="2" charset="0"/>
                <a:ea typeface="Helvetica Neue" panose="02000503000000020004" pitchFamily="2" charset="0"/>
                <a:cs typeface="Helvetica Neue" panose="02000503000000020004" pitchFamily="2" charset="0"/>
              </a:rPr>
              <a:t>O</a:t>
            </a:r>
            <a:r>
              <a:rPr lang="es-ES_tradnl" sz="4000" b="1" noProof="0" err="1">
                <a:solidFill>
                  <a:srgbClr val="70CBFF"/>
                </a:solidFill>
                <a:latin typeface="Helvetica" pitchFamily="2" charset="0"/>
                <a:ea typeface="Helvetica Neue" panose="02000503000000020004" pitchFamily="2" charset="0"/>
                <a:cs typeface="Helvetica Neue" panose="02000503000000020004" pitchFamily="2" charset="0"/>
              </a:rPr>
              <a:t>bservación</a:t>
            </a:r>
            <a:r>
              <a:rPr lang="es-ES_tradnl" sz="4000" b="1" noProof="0">
                <a:solidFill>
                  <a:srgbClr val="70CBFF"/>
                </a:solidFill>
                <a:latin typeface="Helvetica" pitchFamily="2" charset="0"/>
                <a:ea typeface="Helvetica Neue" panose="02000503000000020004" pitchFamily="2" charset="0"/>
                <a:cs typeface="Helvetica Neue" panose="02000503000000020004" pitchFamily="2" charset="0"/>
              </a:rPr>
              <a:t> del </a:t>
            </a:r>
          </a:p>
          <a:p>
            <a:r>
              <a:rPr lang="es-ES_tradnl" sz="4000" b="1" noProof="0">
                <a:solidFill>
                  <a:srgbClr val="70CBFF"/>
                </a:solidFill>
                <a:latin typeface="Helvetica" pitchFamily="2" charset="0"/>
                <a:ea typeface="Helvetica Neue" panose="02000503000000020004" pitchFamily="2" charset="0"/>
                <a:cs typeface="Helvetica Neue" panose="02000503000000020004" pitchFamily="2" charset="0"/>
              </a:rPr>
              <a:t>Plano Galáctico </a:t>
            </a:r>
          </a:p>
        </p:txBody>
      </p:sp>
      <p:sp>
        <p:nvSpPr>
          <p:cNvPr id="6" name="TextBox 1">
            <a:extLst>
              <a:ext uri="{FF2B5EF4-FFF2-40B4-BE49-F238E27FC236}">
                <a16:creationId xmlns:a16="http://schemas.microsoft.com/office/drawing/2014/main" id="{A3F14B36-E4B7-B0E7-2F03-3DFCFEFE1793}"/>
              </a:ext>
            </a:extLst>
          </p:cNvPr>
          <p:cNvSpPr txBox="1"/>
          <p:nvPr/>
        </p:nvSpPr>
        <p:spPr>
          <a:xfrm>
            <a:off x="520672" y="4374723"/>
            <a:ext cx="5085837" cy="400110"/>
          </a:xfrm>
          <a:prstGeom prst="rect">
            <a:avLst/>
          </a:prstGeom>
          <a:noFill/>
        </p:spPr>
        <p:txBody>
          <a:bodyPr wrap="square" rtlCol="0">
            <a:spAutoFit/>
          </a:bodyPr>
          <a:lstStyle/>
          <a:p>
            <a:r>
              <a:rPr lang="es-ES_tradnl" sz="2000" noProof="0">
                <a:latin typeface="Helvetica" pitchFamily="2" charset="0"/>
              </a:rPr>
              <a:t>Comprendiendo nuestro vecindario </a:t>
            </a:r>
            <a:endParaRPr lang="es-ES_tradnl" sz="2000" noProof="0">
              <a:latin typeface="Helvetica" pitchFamily="2" charset="0"/>
              <a:ea typeface="Helvetica Neue" panose="02000503000000020004" pitchFamily="2" charset="0"/>
              <a:cs typeface="Helvetica Neue" panose="02000503000000020004" pitchFamily="2" charset="0"/>
            </a:endParaRPr>
          </a:p>
        </p:txBody>
      </p:sp>
      <p:pic>
        <p:nvPicPr>
          <p:cNvPr id="25" name="Picture 24" descr="Mapa del cielo nocturno con forma ovalada, con la parte superior e inferior planas, y la Vía Láctea formando la figura de la letra S invertida y de lado. Un contorno amarillo largo y de forma irregular traza una gran parte del brillante centro del plano galáctico, desde el centro hasta la parte inferior derecha del mapa.">
            <a:extLst>
              <a:ext uri="{FF2B5EF4-FFF2-40B4-BE49-F238E27FC236}">
                <a16:creationId xmlns:a16="http://schemas.microsoft.com/office/drawing/2014/main" id="{D030DBD2-7303-7CA4-B35E-54E11E813B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4058" y="1787283"/>
            <a:ext cx="6706967" cy="3331127"/>
          </a:xfrm>
          <a:prstGeom prst="rect">
            <a:avLst/>
          </a:prstGeom>
        </p:spPr>
      </p:pic>
      <p:sp>
        <p:nvSpPr>
          <p:cNvPr id="31" name="TextBox 1">
            <a:extLst>
              <a:ext uri="{FF2B5EF4-FFF2-40B4-BE49-F238E27FC236}">
                <a16:creationId xmlns:a16="http://schemas.microsoft.com/office/drawing/2014/main" id="{2900E85A-C92B-95C6-CAC7-3264023051A0}"/>
              </a:ext>
            </a:extLst>
          </p:cNvPr>
          <p:cNvSpPr txBox="1"/>
          <p:nvPr/>
        </p:nvSpPr>
        <p:spPr>
          <a:xfrm>
            <a:off x="464499" y="438240"/>
            <a:ext cx="10134600" cy="342530"/>
          </a:xfrm>
          <a:prstGeom prst="rect">
            <a:avLst/>
          </a:prstGeom>
          <a:noFill/>
        </p:spPr>
        <p:txBody>
          <a:bodyPr wrap="square" rtlCol="0">
            <a:spAutoFit/>
          </a:bodyPr>
          <a:lstStyle/>
          <a:p>
            <a:pPr>
              <a:lnSpc>
                <a:spcPct val="150000"/>
              </a:lnSpc>
            </a:pPr>
            <a:r>
              <a:rPr lang="es-ES_tradnl" sz="1200" spc="300" noProof="0">
                <a:latin typeface="Helvetica" pitchFamily="2" charset="0"/>
                <a:ea typeface="Helvetica Neue" panose="02000503000000020004" pitchFamily="2" charset="0"/>
                <a:cs typeface="Helvetica Neue" panose="02000503000000020004" pitchFamily="2" charset="0"/>
              </a:rPr>
              <a:t>PROGRAMAS DE OBSERVACIÓN CIENTÍFICOS DE AMPLIO ALCANCE /  </a:t>
            </a:r>
            <a:r>
              <a:rPr lang="es-ES_tradnl" sz="1200" b="1" spc="300" noProof="0">
                <a:solidFill>
                  <a:srgbClr val="70CBFF"/>
                </a:solidFill>
                <a:latin typeface="Helvetica" pitchFamily="2" charset="0"/>
              </a:rPr>
              <a:t>PLANO GALÁCTICO </a:t>
            </a:r>
            <a:endParaRPr lang="es-ES_tradnl" sz="1200" b="1" spc="300" noProof="0">
              <a:solidFill>
                <a:srgbClr val="70CBFF"/>
              </a:solidFill>
              <a:latin typeface="Helvetica" pitchFamily="2" charset="0"/>
              <a:ea typeface="Helvetica Neue" panose="02000503000000020004" pitchFamily="2" charset="0"/>
              <a:cs typeface="Helvetica Neue" panose="02000503000000020004" pitchFamily="2" charset="0"/>
            </a:endParaRPr>
          </a:p>
        </p:txBody>
      </p:sp>
      <p:pic>
        <p:nvPicPr>
          <p:cNvPr id="32" name="Picture 31">
            <a:extLst>
              <a:ext uri="{FF2B5EF4-FFF2-40B4-BE49-F238E27FC236}">
                <a16:creationId xmlns:a16="http://schemas.microsoft.com/office/drawing/2014/main" id="{76F48ACC-44CD-ED1F-9589-33E383EB2CE9}"/>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412342151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0E1F33"/>
            </a:gs>
            <a:gs pos="87000">
              <a:schemeClr val="bg1"/>
            </a:gs>
          </a:gsLst>
          <a:lin ang="0" scaled="1"/>
        </a:gradFill>
        <a:effectLst/>
      </p:bgPr>
    </p:bg>
    <p:spTree>
      <p:nvGrpSpPr>
        <p:cNvPr id="1" name="">
          <a:extLst>
            <a:ext uri="{FF2B5EF4-FFF2-40B4-BE49-F238E27FC236}">
              <a16:creationId xmlns:a16="http://schemas.microsoft.com/office/drawing/2014/main" id="{1E743DEE-BDBF-5F72-CB4A-EACEDA07FE6E}"/>
            </a:ext>
          </a:extLst>
        </p:cNvPr>
        <p:cNvGrpSpPr/>
        <p:nvPr/>
      </p:nvGrpSpPr>
      <p:grpSpPr>
        <a:xfrm>
          <a:off x="0" y="0"/>
          <a:ext cx="0" cy="0"/>
          <a:chOff x="0" y="0"/>
          <a:chExt cx="0" cy="0"/>
        </a:xfrm>
      </p:grpSpPr>
      <p:pic>
        <p:nvPicPr>
          <p:cNvPr id="3" name="Picture 2" descr="Una imagen del centro de nuestra galaxia, la Vía Láctea, repleta de estrellas, gas y polvo. Hay estrellas de distintos tamaños y brillos por todas partes, dando la apariencia de arena en una playa. También se observan nubes de polvo oscuro dispersas por toda la zona. Esta porción de la galaxia Vía Láctea está superpuesta con la huella del Programa de observación del plano galáctico, que abarca todo el ancho de la imagen.">
            <a:extLst>
              <a:ext uri="{FF2B5EF4-FFF2-40B4-BE49-F238E27FC236}">
                <a16:creationId xmlns:a16="http://schemas.microsoft.com/office/drawing/2014/main" id="{1BD4467E-0D2E-800C-08E0-E0D3684581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89" y="-63131"/>
            <a:ext cx="12357532" cy="6951112"/>
          </a:xfrm>
          <a:prstGeom prst="rect">
            <a:avLst/>
          </a:prstGeom>
        </p:spPr>
      </p:pic>
      <p:sp>
        <p:nvSpPr>
          <p:cNvPr id="8" name="Rounded Rectangle 7">
            <a:extLst>
              <a:ext uri="{FF2B5EF4-FFF2-40B4-BE49-F238E27FC236}">
                <a16:creationId xmlns:a16="http://schemas.microsoft.com/office/drawing/2014/main" id="{8A0E607B-8DE7-9F07-BED7-D1959D73EF7C}"/>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54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4" name="TextBox 3">
            <a:extLst>
              <a:ext uri="{FF2B5EF4-FFF2-40B4-BE49-F238E27FC236}">
                <a16:creationId xmlns:a16="http://schemas.microsoft.com/office/drawing/2014/main" id="{19F9FEF1-E0D7-84F5-4A88-2A1187E59689}"/>
              </a:ext>
            </a:extLst>
          </p:cNvPr>
          <p:cNvSpPr txBox="1"/>
          <p:nvPr/>
        </p:nvSpPr>
        <p:spPr>
          <a:xfrm>
            <a:off x="503905" y="4827459"/>
            <a:ext cx="7752837" cy="584775"/>
          </a:xfrm>
          <a:prstGeom prst="rect">
            <a:avLst/>
          </a:prstGeom>
          <a:noFill/>
        </p:spPr>
        <p:txBody>
          <a:bodyPr wrap="square" tIns="0" bIns="91440" rtlCol="0">
            <a:spAutoFit/>
          </a:bodyPr>
          <a:lstStyle/>
          <a:p>
            <a:r>
              <a:rPr lang="es-ES_tradnl" sz="3200" b="1" noProof="0">
                <a:latin typeface="Helvetica" pitchFamily="2" charset="0"/>
                <a:ea typeface="Helvetica Neue" panose="02000503000000020004" pitchFamily="2" charset="0"/>
                <a:cs typeface="Helvetica Neue" panose="02000503000000020004" pitchFamily="2" charset="0"/>
              </a:rPr>
              <a:t>Nuestra galaxia, la Vía Láctea </a:t>
            </a:r>
          </a:p>
        </p:txBody>
      </p:sp>
      <p:sp>
        <p:nvSpPr>
          <p:cNvPr id="11" name="TextBox 1">
            <a:extLst>
              <a:ext uri="{FF2B5EF4-FFF2-40B4-BE49-F238E27FC236}">
                <a16:creationId xmlns:a16="http://schemas.microsoft.com/office/drawing/2014/main" id="{15F539BC-A54D-A494-E100-AA954A79508B}"/>
              </a:ext>
            </a:extLst>
          </p:cNvPr>
          <p:cNvSpPr txBox="1"/>
          <p:nvPr/>
        </p:nvSpPr>
        <p:spPr>
          <a:xfrm>
            <a:off x="537358" y="5441066"/>
            <a:ext cx="5085837" cy="400110"/>
          </a:xfrm>
          <a:prstGeom prst="rect">
            <a:avLst/>
          </a:prstGeom>
          <a:noFill/>
        </p:spPr>
        <p:txBody>
          <a:bodyPr wrap="square" lIns="91440" tIns="45720" rIns="91440" bIns="45720" rtlCol="0" anchor="t">
            <a:spAutoFit/>
          </a:bodyPr>
          <a:lstStyle/>
          <a:p>
            <a:r>
              <a:rPr lang="es-ES_tradnl" sz="2000" noProof="0">
                <a:latin typeface="Helvetica"/>
                <a:ea typeface="ＭＳ Ｐゴシック"/>
              </a:rPr>
              <a:t>Revelando nuestro hogar con gran detalle </a:t>
            </a:r>
            <a:endParaRPr lang="es-ES_tradnl" sz="2000" noProof="0">
              <a:latin typeface="Helvetica"/>
              <a:ea typeface="ＭＳ Ｐゴシック"/>
              <a:cs typeface="Helvetica Neue" panose="02000503000000020004" pitchFamily="2" charset="0"/>
            </a:endParaRPr>
          </a:p>
        </p:txBody>
      </p:sp>
      <p:pic>
        <p:nvPicPr>
          <p:cNvPr id="18" name="Picture 17">
            <a:extLst>
              <a:ext uri="{FF2B5EF4-FFF2-40B4-BE49-F238E27FC236}">
                <a16:creationId xmlns:a16="http://schemas.microsoft.com/office/drawing/2014/main" id="{A31587D7-46C9-743F-4957-A841317BCEB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2" name="TextBox 1">
            <a:extLst>
              <a:ext uri="{FF2B5EF4-FFF2-40B4-BE49-F238E27FC236}">
                <a16:creationId xmlns:a16="http://schemas.microsoft.com/office/drawing/2014/main" id="{D32BF2C9-4B73-77E6-501D-71CC35FB3302}"/>
              </a:ext>
            </a:extLst>
          </p:cNvPr>
          <p:cNvSpPr txBox="1"/>
          <p:nvPr/>
        </p:nvSpPr>
        <p:spPr>
          <a:xfrm>
            <a:off x="464499" y="438240"/>
            <a:ext cx="10134600" cy="342530"/>
          </a:xfrm>
          <a:prstGeom prst="rect">
            <a:avLst/>
          </a:prstGeom>
          <a:noFill/>
        </p:spPr>
        <p:txBody>
          <a:bodyPr wrap="square" rtlCol="0">
            <a:spAutoFit/>
          </a:bodyPr>
          <a:lstStyle/>
          <a:p>
            <a:pPr>
              <a:lnSpc>
                <a:spcPct val="150000"/>
              </a:lnSpc>
            </a:pPr>
            <a:r>
              <a:rPr lang="es-ES_tradnl" sz="1200" spc="300" noProof="0">
                <a:latin typeface="Helvetica" pitchFamily="2" charset="0"/>
                <a:ea typeface="Helvetica Neue" panose="02000503000000020004" pitchFamily="2" charset="0"/>
                <a:cs typeface="Helvetica Neue" panose="02000503000000020004" pitchFamily="2" charset="0"/>
              </a:rPr>
              <a:t>PROGRAMAS DE OBSERVACIÓN CIENTÍFICOS DE AMPLIO ALCANCE /  </a:t>
            </a:r>
            <a:r>
              <a:rPr lang="es-ES_tradnl" sz="1200" b="1" spc="300" noProof="0">
                <a:solidFill>
                  <a:srgbClr val="70CBFF"/>
                </a:solidFill>
                <a:latin typeface="Helvetica" pitchFamily="2" charset="0"/>
              </a:rPr>
              <a:t>PLANO GALÁCTICO </a:t>
            </a:r>
            <a:endParaRPr lang="es-ES_tradnl" sz="1200" b="1" spc="300" noProof="0">
              <a:solidFill>
                <a:srgbClr val="70CBFF"/>
              </a:solidFill>
              <a:latin typeface="Helvetica"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46502646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E1F33"/>
        </a:solidFill>
        <a:effectLst/>
      </p:bgPr>
    </p:bg>
    <p:spTree>
      <p:nvGrpSpPr>
        <p:cNvPr id="1" name="">
          <a:extLst>
            <a:ext uri="{FF2B5EF4-FFF2-40B4-BE49-F238E27FC236}">
              <a16:creationId xmlns:a16="http://schemas.microsoft.com/office/drawing/2014/main" id="{18F355A6-E10A-8F92-49F8-C06F30E28956}"/>
            </a:ext>
          </a:extLst>
        </p:cNvPr>
        <p:cNvGrpSpPr/>
        <p:nvPr/>
      </p:nvGrpSpPr>
      <p:grpSpPr>
        <a:xfrm>
          <a:off x="0" y="0"/>
          <a:ext cx="0" cy="0"/>
          <a:chOff x="0" y="0"/>
          <a:chExt cx="0" cy="0"/>
        </a:xfrm>
      </p:grpSpPr>
      <p:pic>
        <p:nvPicPr>
          <p:cNvPr id="43" name="Picture 42">
            <a:extLst>
              <a:ext uri="{FF2B5EF4-FFF2-40B4-BE49-F238E27FC236}">
                <a16:creationId xmlns:a16="http://schemas.microsoft.com/office/drawing/2014/main" id="{91C27746-DCA6-FDA1-AAE5-F82B66C8A54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ounded Rectangle 5">
            <a:extLst>
              <a:ext uri="{FF2B5EF4-FFF2-40B4-BE49-F238E27FC236}">
                <a16:creationId xmlns:a16="http://schemas.microsoft.com/office/drawing/2014/main" id="{0B84E228-F8D4-FFA2-1C86-B961F18918E6}"/>
              </a:ext>
            </a:extLst>
          </p:cNvPr>
          <p:cNvSpPr/>
          <p:nvPr/>
        </p:nvSpPr>
        <p:spPr bwMode="auto">
          <a:xfrm>
            <a:off x="152400" y="172933"/>
            <a:ext cx="11887200" cy="6492240"/>
          </a:xfrm>
          <a:prstGeom prst="roundRect">
            <a:avLst>
              <a:gd name="adj" fmla="val 3139"/>
            </a:avLst>
          </a:prstGeom>
          <a:gradFill>
            <a:gsLst>
              <a:gs pos="39000">
                <a:srgbClr val="05072C">
                  <a:alpha val="0"/>
                </a:srgbClr>
              </a:gs>
              <a:gs pos="100000">
                <a:srgbClr val="000025"/>
              </a:gs>
            </a:gsLst>
            <a:lin ang="1260000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33" name="Rounded Rectangle 32">
            <a:extLst>
              <a:ext uri="{FF2B5EF4-FFF2-40B4-BE49-F238E27FC236}">
                <a16:creationId xmlns:a16="http://schemas.microsoft.com/office/drawing/2014/main" id="{E59DE1B1-E779-C9D9-DFC4-8A6965AF7E41}"/>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41000">
                <a:srgbClr val="15273E">
                  <a:alpha val="0"/>
                </a:srgbClr>
              </a:gs>
              <a:gs pos="100000">
                <a:srgbClr val="3F5780"/>
              </a:gs>
              <a:gs pos="68000">
                <a:srgbClr val="0E1F33">
                  <a:alpha val="0"/>
                </a:srgbClr>
              </a:gs>
              <a:gs pos="0">
                <a:srgbClr val="496290">
                  <a:alpha val="37000"/>
                </a:srgbClr>
              </a:gs>
            </a:gsLst>
            <a:lin ang="660000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18" name="Picture 17">
            <a:extLst>
              <a:ext uri="{FF2B5EF4-FFF2-40B4-BE49-F238E27FC236}">
                <a16:creationId xmlns:a16="http://schemas.microsoft.com/office/drawing/2014/main" id="{1927EB23-605A-F6D0-A3D6-5ABEF6B66A7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8" name="TextBox 1">
            <a:extLst>
              <a:ext uri="{FF2B5EF4-FFF2-40B4-BE49-F238E27FC236}">
                <a16:creationId xmlns:a16="http://schemas.microsoft.com/office/drawing/2014/main" id="{2C484F5B-FAD6-274E-0182-CE8DF436B093}"/>
              </a:ext>
            </a:extLst>
          </p:cNvPr>
          <p:cNvSpPr txBox="1"/>
          <p:nvPr/>
        </p:nvSpPr>
        <p:spPr>
          <a:xfrm>
            <a:off x="625455" y="5158528"/>
            <a:ext cx="4688813" cy="509307"/>
          </a:xfrm>
          <a:prstGeom prst="rect">
            <a:avLst/>
          </a:prstGeom>
          <a:noFill/>
        </p:spPr>
        <p:txBody>
          <a:bodyPr wrap="square" rtlCol="0">
            <a:spAutoFit/>
          </a:bodyPr>
          <a:lstStyle/>
          <a:p>
            <a:pPr>
              <a:lnSpc>
                <a:spcPct val="150000"/>
              </a:lnSpc>
            </a:pPr>
            <a:r>
              <a:rPr lang="es-ES_tradnl" sz="2000" noProof="0">
                <a:latin typeface="Helvetica" pitchFamily="2" charset="0"/>
                <a:ea typeface="Helvetica Neue" panose="02000503000000020004" pitchFamily="2" charset="0"/>
                <a:cs typeface="Helvetica Neue" panose="02000503000000020004" pitchFamily="2" charset="0"/>
              </a:rPr>
              <a:t>Vistas repletas de información </a:t>
            </a:r>
          </a:p>
        </p:txBody>
      </p:sp>
      <p:sp>
        <p:nvSpPr>
          <p:cNvPr id="7" name="TextBox 1">
            <a:extLst>
              <a:ext uri="{FF2B5EF4-FFF2-40B4-BE49-F238E27FC236}">
                <a16:creationId xmlns:a16="http://schemas.microsoft.com/office/drawing/2014/main" id="{60A324A1-B980-64FB-5F68-00F56FBD6BA9}"/>
              </a:ext>
            </a:extLst>
          </p:cNvPr>
          <p:cNvSpPr txBox="1"/>
          <p:nvPr/>
        </p:nvSpPr>
        <p:spPr>
          <a:xfrm>
            <a:off x="625455" y="1586643"/>
            <a:ext cx="3683409" cy="3139321"/>
          </a:xfrm>
          <a:prstGeom prst="rect">
            <a:avLst/>
          </a:prstGeom>
          <a:noFill/>
        </p:spPr>
        <p:txBody>
          <a:bodyPr wrap="square" rtlCol="0">
            <a:spAutoFit/>
          </a:bodyPr>
          <a:lstStyle/>
          <a:p>
            <a:r>
              <a:rPr lang="es-ES_tradnl" sz="6600" b="1" noProof="0">
                <a:latin typeface="Helvetica" pitchFamily="2" charset="0"/>
                <a:ea typeface="Helvetica Neue" panose="02000503000000020004" pitchFamily="2" charset="0"/>
                <a:cs typeface="Helvetica Neue" panose="02000503000000020004" pitchFamily="2" charset="0"/>
              </a:rPr>
              <a:t>Datos </a:t>
            </a:r>
          </a:p>
          <a:p>
            <a:r>
              <a:rPr lang="es-ES_tradnl" sz="6600" b="1" noProof="0">
                <a:latin typeface="Helvetica" pitchFamily="2" charset="0"/>
                <a:ea typeface="Helvetica Neue" panose="02000503000000020004" pitchFamily="2" charset="0"/>
                <a:cs typeface="Helvetica Neue" panose="02000503000000020004" pitchFamily="2" charset="0"/>
              </a:rPr>
              <a:t>a gran </a:t>
            </a:r>
          </a:p>
          <a:p>
            <a:r>
              <a:rPr lang="es-ES_tradnl" sz="6600" b="1" noProof="0">
                <a:latin typeface="Helvetica" pitchFamily="2" charset="0"/>
                <a:ea typeface="Helvetica Neue" panose="02000503000000020004" pitchFamily="2" charset="0"/>
                <a:cs typeface="Helvetica Neue" panose="02000503000000020004" pitchFamily="2" charset="0"/>
              </a:rPr>
              <a:t>escala </a:t>
            </a:r>
          </a:p>
        </p:txBody>
      </p:sp>
      <p:pic>
        <p:nvPicPr>
          <p:cNvPr id="3" name="Picture 2" descr="La forma del campo de visión de Roman se llena con líneas verticales de 0s y 1s.">
            <a:extLst>
              <a:ext uri="{FF2B5EF4-FFF2-40B4-BE49-F238E27FC236}">
                <a16:creationId xmlns:a16="http://schemas.microsoft.com/office/drawing/2014/main" id="{8B331EDA-0758-51E2-C5A0-8EA3A4E96C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6231" y="1134675"/>
            <a:ext cx="6593810" cy="4036462"/>
          </a:xfrm>
          <a:prstGeom prst="rect">
            <a:avLst/>
          </a:prstGeom>
        </p:spPr>
      </p:pic>
      <p:pic>
        <p:nvPicPr>
          <p:cNvPr id="5" name="Picture 4" descr="Una ilustración de Roman, que tiene un cuerpo gris en forma de barril, un parasol naranja y un escudo de paneles solares azul. El telescopio se encuentra sobre una gran pila escalonada de 452 cubos azul verdosos que representan la cantidad de datos que transmitirá diariamente.">
            <a:extLst>
              <a:ext uri="{FF2B5EF4-FFF2-40B4-BE49-F238E27FC236}">
                <a16:creationId xmlns:a16="http://schemas.microsoft.com/office/drawing/2014/main" id="{A60D2DC1-51D8-852B-45E6-246C78350C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41431" y="1718706"/>
            <a:ext cx="3683409" cy="4047098"/>
          </a:xfrm>
          <a:prstGeom prst="rect">
            <a:avLst/>
          </a:prstGeom>
        </p:spPr>
      </p:pic>
    </p:spTree>
    <p:extLst>
      <p:ext uri="{BB962C8B-B14F-4D97-AF65-F5344CB8AC3E}">
        <p14:creationId xmlns:p14="http://schemas.microsoft.com/office/powerpoint/2010/main" val="37605425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E1F33"/>
        </a:solidFill>
        <a:effectLst/>
      </p:bgPr>
    </p:bg>
    <p:spTree>
      <p:nvGrpSpPr>
        <p:cNvPr id="1" name="">
          <a:extLst>
            <a:ext uri="{FF2B5EF4-FFF2-40B4-BE49-F238E27FC236}">
              <a16:creationId xmlns:a16="http://schemas.microsoft.com/office/drawing/2014/main" id="{F4A6100D-D239-3415-BF15-10BA6B981D0F}"/>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B27E1739-4E7E-5140-839B-1FB9C462420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947"/>
            <a:ext cx="12192000" cy="6858000"/>
          </a:xfrm>
          <a:prstGeom prst="rect">
            <a:avLst/>
          </a:prstGeom>
        </p:spPr>
      </p:pic>
      <p:sp>
        <p:nvSpPr>
          <p:cNvPr id="33" name="Rounded Rectangle 32">
            <a:extLst>
              <a:ext uri="{FF2B5EF4-FFF2-40B4-BE49-F238E27FC236}">
                <a16:creationId xmlns:a16="http://schemas.microsoft.com/office/drawing/2014/main" id="{AC2CE0CC-BEA3-92DA-F755-0BD43DB341AC}"/>
              </a:ext>
            </a:extLst>
          </p:cNvPr>
          <p:cNvSpPr/>
          <p:nvPr/>
        </p:nvSpPr>
        <p:spPr bwMode="auto">
          <a:xfrm>
            <a:off x="152400" y="162986"/>
            <a:ext cx="11887200" cy="6492240"/>
          </a:xfrm>
          <a:prstGeom prst="roundRect">
            <a:avLst>
              <a:gd name="adj" fmla="val 3139"/>
            </a:avLst>
          </a:prstGeom>
          <a:gradFill>
            <a:gsLst>
              <a:gs pos="69000">
                <a:srgbClr val="05072C">
                  <a:alpha val="0"/>
                </a:srgbClr>
              </a:gs>
              <a:gs pos="100000">
                <a:srgbClr val="000025"/>
              </a:gs>
            </a:gsLst>
            <a:lin ang="1260000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34" name="Rounded Rectangle 33">
            <a:extLst>
              <a:ext uri="{FF2B5EF4-FFF2-40B4-BE49-F238E27FC236}">
                <a16:creationId xmlns:a16="http://schemas.microsoft.com/office/drawing/2014/main" id="{32DEB3D7-B093-1DA9-BC1C-FAE8A076AD35}"/>
              </a:ext>
              <a:ext uri="{C183D7F6-B498-43B3-948B-1728B52AA6E4}">
                <adec:decorative xmlns:adec="http://schemas.microsoft.com/office/drawing/2017/decorative" val="1"/>
              </a:ext>
            </a:extLst>
          </p:cNvPr>
          <p:cNvSpPr/>
          <p:nvPr/>
        </p:nvSpPr>
        <p:spPr bwMode="auto">
          <a:xfrm>
            <a:off x="152400" y="197540"/>
            <a:ext cx="11887200" cy="6492240"/>
          </a:xfrm>
          <a:prstGeom prst="roundRect">
            <a:avLst>
              <a:gd name="adj" fmla="val 3139"/>
            </a:avLst>
          </a:prstGeom>
          <a:gradFill>
            <a:gsLst>
              <a:gs pos="35000">
                <a:srgbClr val="000025">
                  <a:alpha val="92935"/>
                </a:srgbClr>
              </a:gs>
              <a:gs pos="100000">
                <a:srgbClr val="3F5780">
                  <a:alpha val="50538"/>
                </a:srgbClr>
              </a:gs>
              <a:gs pos="68000">
                <a:srgbClr val="000025">
                  <a:alpha val="67407"/>
                </a:srgbClr>
              </a:gs>
              <a:gs pos="0">
                <a:srgbClr val="496290">
                  <a:alpha val="25295"/>
                </a:srgbClr>
              </a:gs>
            </a:gsLst>
            <a:lin ang="660000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6" name="TextBox 1">
            <a:extLst>
              <a:ext uri="{FF2B5EF4-FFF2-40B4-BE49-F238E27FC236}">
                <a16:creationId xmlns:a16="http://schemas.microsoft.com/office/drawing/2014/main" id="{388F328D-63AB-9E1B-E2FA-6AB372E184AF}"/>
              </a:ext>
            </a:extLst>
          </p:cNvPr>
          <p:cNvSpPr txBox="1"/>
          <p:nvPr/>
        </p:nvSpPr>
        <p:spPr>
          <a:xfrm>
            <a:off x="485503" y="492486"/>
            <a:ext cx="10134600" cy="342466"/>
          </a:xfrm>
          <a:prstGeom prst="rect">
            <a:avLst/>
          </a:prstGeom>
          <a:noFill/>
        </p:spPr>
        <p:txBody>
          <a:bodyPr wrap="square" rtlCol="0">
            <a:spAutoFit/>
          </a:bodyPr>
          <a:lstStyle/>
          <a:p>
            <a:pPr>
              <a:lnSpc>
                <a:spcPct val="150000"/>
              </a:lnSpc>
            </a:pPr>
            <a:r>
              <a:rPr lang="es-ES_tradnl" sz="1200" b="1" spc="600" noProof="0">
                <a:latin typeface="Helvetica" pitchFamily="2" charset="0"/>
                <a:ea typeface="Helvetica Neue" panose="02000503000000020004" pitchFamily="2" charset="0"/>
                <a:cs typeface="Helvetica Neue" panose="02000503000000020004" pitchFamily="2" charset="0"/>
              </a:rPr>
              <a:t>DATOS A GRAN ESCALA</a:t>
            </a:r>
          </a:p>
        </p:txBody>
      </p:sp>
      <p:sp>
        <p:nvSpPr>
          <p:cNvPr id="3" name="TextBox 2">
            <a:extLst>
              <a:ext uri="{FF2B5EF4-FFF2-40B4-BE49-F238E27FC236}">
                <a16:creationId xmlns:a16="http://schemas.microsoft.com/office/drawing/2014/main" id="{BA6333FB-4971-3BD7-E78E-49912092A214}"/>
              </a:ext>
            </a:extLst>
          </p:cNvPr>
          <p:cNvSpPr txBox="1"/>
          <p:nvPr/>
        </p:nvSpPr>
        <p:spPr>
          <a:xfrm>
            <a:off x="425771" y="1153645"/>
            <a:ext cx="6305037" cy="584775"/>
          </a:xfrm>
          <a:prstGeom prst="rect">
            <a:avLst/>
          </a:prstGeom>
          <a:noFill/>
        </p:spPr>
        <p:txBody>
          <a:bodyPr wrap="square" lIns="91440" tIns="0" rIns="91440" bIns="91440" rtlCol="0" anchor="t">
            <a:spAutoFit/>
          </a:bodyPr>
          <a:lstStyle/>
          <a:p>
            <a:r>
              <a:rPr lang="es-ES_tradnl" sz="3200" b="1" noProof="0">
                <a:latin typeface="Helvetica"/>
                <a:ea typeface="Helvetica Neue" panose="02000503000000020004" pitchFamily="2" charset="0"/>
                <a:cs typeface="Helvetica Neue" panose="02000503000000020004" pitchFamily="2" charset="0"/>
              </a:rPr>
              <a:t>Comparación de datos</a:t>
            </a:r>
          </a:p>
        </p:txBody>
      </p:sp>
      <p:pic>
        <p:nvPicPr>
          <p:cNvPr id="30" name="Picture 29">
            <a:extLst>
              <a:ext uri="{FF2B5EF4-FFF2-40B4-BE49-F238E27FC236}">
                <a16:creationId xmlns:a16="http://schemas.microsoft.com/office/drawing/2014/main" id="{433081FD-BBC5-BDB7-051C-73DFB07B85C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pic>
        <p:nvPicPr>
          <p:cNvPr id="28" name="Picture 27" descr="Hay un total de nueve pilas de discos duros. Ocho de las pilas contienen 13 discos duros cada una, y la pila situada más a la izquierda contiene 12 discos duros, lo que da un total de 116 cuadrados azules.">
            <a:extLst>
              <a:ext uri="{FF2B5EF4-FFF2-40B4-BE49-F238E27FC236}">
                <a16:creationId xmlns:a16="http://schemas.microsoft.com/office/drawing/2014/main" id="{5228F4A6-F458-C02C-F091-3FF599DE90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1648" y="3362875"/>
            <a:ext cx="4377063" cy="1874656"/>
          </a:xfrm>
          <a:prstGeom prst="rect">
            <a:avLst/>
          </a:prstGeom>
        </p:spPr>
      </p:pic>
      <p:cxnSp>
        <p:nvCxnSpPr>
          <p:cNvPr id="9" name="Straight Connector 8">
            <a:extLst>
              <a:ext uri="{FF2B5EF4-FFF2-40B4-BE49-F238E27FC236}">
                <a16:creationId xmlns:a16="http://schemas.microsoft.com/office/drawing/2014/main" id="{F40C87D2-C8E4-04F1-6C89-896DA7515CC7}"/>
              </a:ext>
            </a:extLst>
          </p:cNvPr>
          <p:cNvCxnSpPr/>
          <p:nvPr/>
        </p:nvCxnSpPr>
        <p:spPr bwMode="auto">
          <a:xfrm>
            <a:off x="5834641" y="1060639"/>
            <a:ext cx="0" cy="4309590"/>
          </a:xfrm>
          <a:prstGeom prst="line">
            <a:avLst/>
          </a:prstGeom>
          <a:noFill/>
          <a:ln w="9525" cap="flat" cmpd="sng" algn="ctr">
            <a:solidFill>
              <a:srgbClr val="548DD1"/>
            </a:solidFill>
            <a:prstDash val="solid"/>
            <a:round/>
            <a:headEnd type="none" w="med" len="med"/>
            <a:tailEnd type="none" w="med" len="med"/>
          </a:ln>
          <a:effectLst/>
        </p:spPr>
      </p:cxnSp>
      <p:sp>
        <p:nvSpPr>
          <p:cNvPr id="7" name="TextBox 6">
            <a:extLst>
              <a:ext uri="{FF2B5EF4-FFF2-40B4-BE49-F238E27FC236}">
                <a16:creationId xmlns:a16="http://schemas.microsoft.com/office/drawing/2014/main" id="{83C9FA5A-2F98-0DAB-D21C-95652838E275}"/>
              </a:ext>
            </a:extLst>
          </p:cNvPr>
          <p:cNvSpPr txBox="1"/>
          <p:nvPr/>
        </p:nvSpPr>
        <p:spPr>
          <a:xfrm>
            <a:off x="8331694" y="2669821"/>
            <a:ext cx="2954655" cy="492443"/>
          </a:xfrm>
          <a:prstGeom prst="rect">
            <a:avLst/>
          </a:prstGeom>
          <a:noFill/>
        </p:spPr>
        <p:txBody>
          <a:bodyPr wrap="none" rtlCol="0">
            <a:spAutoFit/>
          </a:bodyPr>
          <a:lstStyle/>
          <a:p>
            <a:r>
              <a:rPr lang="es-ES_tradnl" sz="1400" b="1" noProof="0">
                <a:latin typeface="Helvetica" pitchFamily="2" charset="0"/>
              </a:rPr>
              <a:t>Archivo de datos de </a:t>
            </a:r>
            <a:r>
              <a:rPr lang="es-ES_tradnl" sz="1400" b="1" noProof="0" err="1">
                <a:latin typeface="Helvetica" pitchFamily="2" charset="0"/>
              </a:rPr>
              <a:t>Roman</a:t>
            </a:r>
            <a:r>
              <a:rPr lang="es-ES_tradnl" sz="1400" b="1" noProof="0">
                <a:latin typeface="Helvetica" pitchFamily="2" charset="0"/>
              </a:rPr>
              <a:t> </a:t>
            </a:r>
          </a:p>
          <a:p>
            <a:r>
              <a:rPr lang="es-ES_tradnl" sz="1200" noProof="0">
                <a:latin typeface="Helvetica" pitchFamily="2" charset="0"/>
              </a:rPr>
              <a:t>Misión principal de cinco años (prevista) </a:t>
            </a:r>
          </a:p>
        </p:txBody>
      </p:sp>
      <p:pic>
        <p:nvPicPr>
          <p:cNvPr id="12" name="Picture 11" descr="Una imagen del telescopio espacial Roman con el texto: “20,000 terabytes, archivo de datos de Roman, misión principal de cinco años, proyectada”.">
            <a:extLst>
              <a:ext uri="{FF2B5EF4-FFF2-40B4-BE49-F238E27FC236}">
                <a16:creationId xmlns:a16="http://schemas.microsoft.com/office/drawing/2014/main" id="{07775972-3F83-F809-C85B-8F2A93C899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87042" y="994502"/>
            <a:ext cx="4909663" cy="1900700"/>
          </a:xfrm>
          <a:prstGeom prst="rect">
            <a:avLst/>
          </a:prstGeom>
        </p:spPr>
      </p:pic>
      <p:pic>
        <p:nvPicPr>
          <p:cNvPr id="10" name="Picture 9" descr="Una fotografía del telescopio espacial Hubble con el texto “172 terabytes, Archivo de Datos de Hubble, Primeros 30 Años, 1990 a 2020”. Un disco duro representado como un cuadrado azul representa el archivo de datos de Hubble de sus primeros treinta años.">
            <a:extLst>
              <a:ext uri="{FF2B5EF4-FFF2-40B4-BE49-F238E27FC236}">
                <a16:creationId xmlns:a16="http://schemas.microsoft.com/office/drawing/2014/main" id="{AA96F466-574F-FD66-128E-AAB530CF59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4853" y="3272121"/>
            <a:ext cx="5114988" cy="1720734"/>
          </a:xfrm>
          <a:prstGeom prst="rect">
            <a:avLst/>
          </a:prstGeom>
        </p:spPr>
      </p:pic>
      <p:sp>
        <p:nvSpPr>
          <p:cNvPr id="5" name="TextBox 4">
            <a:extLst>
              <a:ext uri="{FF2B5EF4-FFF2-40B4-BE49-F238E27FC236}">
                <a16:creationId xmlns:a16="http://schemas.microsoft.com/office/drawing/2014/main" id="{75403D35-14CC-97B2-E03B-3BC806AAB715}"/>
              </a:ext>
            </a:extLst>
          </p:cNvPr>
          <p:cNvSpPr txBox="1"/>
          <p:nvPr/>
        </p:nvSpPr>
        <p:spPr>
          <a:xfrm>
            <a:off x="2349790" y="4745088"/>
            <a:ext cx="3068469" cy="707886"/>
          </a:xfrm>
          <a:prstGeom prst="rect">
            <a:avLst/>
          </a:prstGeom>
          <a:noFill/>
        </p:spPr>
        <p:txBody>
          <a:bodyPr wrap="none" rtlCol="0">
            <a:spAutoFit/>
          </a:bodyPr>
          <a:lstStyle/>
          <a:p>
            <a:r>
              <a:rPr lang="es-ES_tradnl" sz="1400" b="1" noProof="0">
                <a:latin typeface="Helvetica" pitchFamily="2" charset="0"/>
              </a:rPr>
              <a:t>Archivo de datos de los primeros </a:t>
            </a:r>
          </a:p>
          <a:p>
            <a:r>
              <a:rPr lang="es-ES_tradnl" sz="1400" b="1" noProof="0">
                <a:latin typeface="Helvetica" pitchFamily="2" charset="0"/>
              </a:rPr>
              <a:t>30 años de Hubble </a:t>
            </a:r>
          </a:p>
          <a:p>
            <a:r>
              <a:rPr lang="es-ES_tradnl" sz="1200" noProof="0">
                <a:latin typeface="Helvetica" pitchFamily="2" charset="0"/>
              </a:rPr>
              <a:t>(1990-2020)</a:t>
            </a:r>
          </a:p>
        </p:txBody>
      </p:sp>
    </p:spTree>
    <p:extLst>
      <p:ext uri="{BB962C8B-B14F-4D97-AF65-F5344CB8AC3E}">
        <p14:creationId xmlns:p14="http://schemas.microsoft.com/office/powerpoint/2010/main" val="26439081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E1F33"/>
        </a:solidFill>
        <a:effectLst/>
      </p:bgPr>
    </p:bg>
    <p:spTree>
      <p:nvGrpSpPr>
        <p:cNvPr id="1" name="">
          <a:extLst>
            <a:ext uri="{FF2B5EF4-FFF2-40B4-BE49-F238E27FC236}">
              <a16:creationId xmlns:a16="http://schemas.microsoft.com/office/drawing/2014/main" id="{F9404906-9DEA-42DF-698B-AC2AA91DA148}"/>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093CC263-720B-BE3C-D3FF-A8ED17912B2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Rounded Rectangle 14">
            <a:extLst>
              <a:ext uri="{FF2B5EF4-FFF2-40B4-BE49-F238E27FC236}">
                <a16:creationId xmlns:a16="http://schemas.microsoft.com/office/drawing/2014/main" id="{678A25D8-01DF-A19C-3C13-960C3D599002}"/>
              </a:ext>
            </a:extLst>
          </p:cNvPr>
          <p:cNvSpPr/>
          <p:nvPr/>
        </p:nvSpPr>
        <p:spPr bwMode="auto">
          <a:xfrm>
            <a:off x="152400" y="172933"/>
            <a:ext cx="11887200" cy="6492240"/>
          </a:xfrm>
          <a:prstGeom prst="roundRect">
            <a:avLst>
              <a:gd name="adj" fmla="val 3139"/>
            </a:avLst>
          </a:prstGeom>
          <a:gradFill>
            <a:gsLst>
              <a:gs pos="18000">
                <a:srgbClr val="05072C">
                  <a:alpha val="0"/>
                </a:srgbClr>
              </a:gs>
              <a:gs pos="100000">
                <a:srgbClr val="000025"/>
              </a:gs>
            </a:gsLst>
            <a:lin ang="1260000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16" name="Rounded Rectangle 15">
            <a:extLst>
              <a:ext uri="{FF2B5EF4-FFF2-40B4-BE49-F238E27FC236}">
                <a16:creationId xmlns:a16="http://schemas.microsoft.com/office/drawing/2014/main" id="{FC951AA0-CF49-AEBD-A698-CB3FE6AC9C10}"/>
              </a:ext>
              <a:ext uri="{C183D7F6-B498-43B3-948B-1728B52AA6E4}">
                <adec:decorative xmlns:adec="http://schemas.microsoft.com/office/drawing/2017/decorative" val="1"/>
              </a:ext>
            </a:extLst>
          </p:cNvPr>
          <p:cNvSpPr/>
          <p:nvPr/>
        </p:nvSpPr>
        <p:spPr bwMode="auto">
          <a:xfrm>
            <a:off x="152400" y="223789"/>
            <a:ext cx="11887200" cy="6492240"/>
          </a:xfrm>
          <a:prstGeom prst="roundRect">
            <a:avLst>
              <a:gd name="adj" fmla="val 3139"/>
            </a:avLst>
          </a:prstGeom>
          <a:gradFill>
            <a:gsLst>
              <a:gs pos="41000">
                <a:srgbClr val="15273E">
                  <a:alpha val="0"/>
                </a:srgbClr>
              </a:gs>
              <a:gs pos="100000">
                <a:srgbClr val="3F5780"/>
              </a:gs>
              <a:gs pos="60000">
                <a:srgbClr val="0E1F33">
                  <a:alpha val="0"/>
                </a:srgbClr>
              </a:gs>
              <a:gs pos="0">
                <a:srgbClr val="496290">
                  <a:alpha val="37000"/>
                </a:srgbClr>
              </a:gs>
            </a:gsLst>
            <a:lin ang="6600000" scaled="0"/>
          </a:gradFill>
          <a:ln w="101600" cap="flat" cmpd="sng" algn="ctr">
            <a:gradFill flip="none" rotWithShape="1">
              <a:gsLst>
                <a:gs pos="49000">
                  <a:srgbClr val="0E1F33">
                    <a:alpha val="0"/>
                  </a:srgbClr>
                </a:gs>
                <a:gs pos="0">
                  <a:srgbClr val="01357D"/>
                </a:gs>
                <a:gs pos="21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17" name="Picture 16">
            <a:extLst>
              <a:ext uri="{FF2B5EF4-FFF2-40B4-BE49-F238E27FC236}">
                <a16:creationId xmlns:a16="http://schemas.microsoft.com/office/drawing/2014/main" id="{CED5710E-FBD3-D255-F41E-7B291D1F63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pic>
        <p:nvPicPr>
          <p:cNvPr id="8" name="Picture 7" descr="La ilustración muestra a cuatro personas trabajando dentro del contorno de una gran nube. En primer plano, en el centro, se ve a una persona con coleta y piel oscura que tiene la mano levantada. Al fondo se ve el cuerpo del telescopio espacial Roman flotando en el espacio junto a pequeñas estrellas blancas. Las palabras “Roman Research Nexus” (centro de investigación Roman) aparecen en forma de arco sobre la persona. A la izquierda hay otras dos personas: una de piel más oscura que lleva auriculares mientras escribe y otra de piel más clara, también con auriculares, frente a un ordenador portátil. A la derecha se ve a una persona con gafas, pelo castaño corto y ondulado, y piel clara, que mira hacia la izquierda, hacia el telescopio. En el tercio izquierdo del fondo, dentro de la forma de nube, hay líneas verticales de ceros y unos. En el centro se muestra parte del contorno del campo de visión de Roman, y a la derecha hay representaciones gráficas.">
            <a:extLst>
              <a:ext uri="{FF2B5EF4-FFF2-40B4-BE49-F238E27FC236}">
                <a16:creationId xmlns:a16="http://schemas.microsoft.com/office/drawing/2014/main" id="{E75FFA4C-352D-89D6-248E-EF4AC811A3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180" y="1727256"/>
            <a:ext cx="9906962" cy="6344183"/>
          </a:xfrm>
          <a:prstGeom prst="rect">
            <a:avLst/>
          </a:prstGeom>
        </p:spPr>
      </p:pic>
      <p:sp>
        <p:nvSpPr>
          <p:cNvPr id="3" name="TextBox 2">
            <a:extLst>
              <a:ext uri="{FF2B5EF4-FFF2-40B4-BE49-F238E27FC236}">
                <a16:creationId xmlns:a16="http://schemas.microsoft.com/office/drawing/2014/main" id="{6A5195E9-5CF7-8F94-D2FB-1D207030FF24}"/>
              </a:ext>
            </a:extLst>
          </p:cNvPr>
          <p:cNvSpPr txBox="1"/>
          <p:nvPr/>
        </p:nvSpPr>
        <p:spPr>
          <a:xfrm>
            <a:off x="476763" y="1091625"/>
            <a:ext cx="6305037" cy="800219"/>
          </a:xfrm>
          <a:prstGeom prst="rect">
            <a:avLst/>
          </a:prstGeom>
          <a:noFill/>
        </p:spPr>
        <p:txBody>
          <a:bodyPr wrap="square" tIns="0" bIns="91440" rtlCol="0">
            <a:spAutoFit/>
          </a:bodyPr>
          <a:lstStyle/>
          <a:p>
            <a:r>
              <a:rPr lang="es-ES_tradnl" sz="3200" b="1" noProof="0" err="1">
                <a:latin typeface="Helvetica" pitchFamily="2" charset="0"/>
                <a:ea typeface="Helvetica Neue" panose="02000503000000020004" pitchFamily="2" charset="0"/>
                <a:cs typeface="Helvetica Neue" panose="02000503000000020004" pitchFamily="2" charset="0"/>
              </a:rPr>
              <a:t>Roman</a:t>
            </a:r>
            <a:r>
              <a:rPr lang="es-ES_tradnl" sz="3200" b="1" noProof="0">
                <a:latin typeface="Helvetica" pitchFamily="2" charset="0"/>
                <a:ea typeface="Helvetica Neue" panose="02000503000000020004" pitchFamily="2" charset="0"/>
                <a:cs typeface="Helvetica Neue" panose="02000503000000020004" pitchFamily="2" charset="0"/>
              </a:rPr>
              <a:t> </a:t>
            </a:r>
            <a:r>
              <a:rPr lang="es-ES_tradnl" sz="3200" b="1" noProof="0" err="1">
                <a:latin typeface="Helvetica" pitchFamily="2" charset="0"/>
                <a:ea typeface="Helvetica Neue" panose="02000503000000020004" pitchFamily="2" charset="0"/>
                <a:cs typeface="Helvetica Neue" panose="02000503000000020004" pitchFamily="2" charset="0"/>
              </a:rPr>
              <a:t>Research</a:t>
            </a:r>
            <a:r>
              <a:rPr lang="es-ES_tradnl" sz="3200" b="1" noProof="0">
                <a:latin typeface="Helvetica" pitchFamily="2" charset="0"/>
                <a:ea typeface="Helvetica Neue" panose="02000503000000020004" pitchFamily="2" charset="0"/>
                <a:cs typeface="Helvetica Neue" panose="02000503000000020004" pitchFamily="2" charset="0"/>
              </a:rPr>
              <a:t> Nexus </a:t>
            </a:r>
          </a:p>
          <a:p>
            <a:r>
              <a:rPr lang="es-ES_tradnl" sz="1400" b="1" i="1" noProof="0">
                <a:latin typeface="Helvetica" pitchFamily="2" charset="0"/>
                <a:ea typeface="Helvetica Neue" panose="02000503000000020004" pitchFamily="2" charset="0"/>
                <a:cs typeface="Helvetica Neue" panose="02000503000000020004" pitchFamily="2" charset="0"/>
              </a:rPr>
              <a:t>(Red de Investigación de </a:t>
            </a:r>
            <a:r>
              <a:rPr lang="es-ES_tradnl" sz="1400" b="1" i="1" noProof="0" err="1">
                <a:latin typeface="Helvetica" pitchFamily="2" charset="0"/>
                <a:ea typeface="Helvetica Neue" panose="02000503000000020004" pitchFamily="2" charset="0"/>
                <a:cs typeface="Helvetica Neue" panose="02000503000000020004" pitchFamily="2" charset="0"/>
              </a:rPr>
              <a:t>Roman</a:t>
            </a:r>
            <a:r>
              <a:rPr lang="es-ES_tradnl" sz="1400" b="1" i="1" noProof="0">
                <a:latin typeface="Helvetica" pitchFamily="2" charset="0"/>
                <a:ea typeface="Helvetica Neue" panose="02000503000000020004" pitchFamily="2" charset="0"/>
                <a:cs typeface="Helvetica Neue" panose="02000503000000020004" pitchFamily="2" charset="0"/>
              </a:rPr>
              <a:t>) </a:t>
            </a:r>
          </a:p>
        </p:txBody>
      </p:sp>
      <p:sp>
        <p:nvSpPr>
          <p:cNvPr id="5" name="TextBox 1">
            <a:extLst>
              <a:ext uri="{FF2B5EF4-FFF2-40B4-BE49-F238E27FC236}">
                <a16:creationId xmlns:a16="http://schemas.microsoft.com/office/drawing/2014/main" id="{E9BA3357-8678-93CD-DD8C-A73795718AFC}"/>
              </a:ext>
            </a:extLst>
          </p:cNvPr>
          <p:cNvSpPr txBox="1"/>
          <p:nvPr/>
        </p:nvSpPr>
        <p:spPr>
          <a:xfrm>
            <a:off x="476763" y="2113349"/>
            <a:ext cx="4704837" cy="646331"/>
          </a:xfrm>
          <a:prstGeom prst="rect">
            <a:avLst/>
          </a:prstGeom>
          <a:noFill/>
        </p:spPr>
        <p:txBody>
          <a:bodyPr wrap="square" rtlCol="0">
            <a:spAutoFit/>
          </a:bodyPr>
          <a:lstStyle/>
          <a:p>
            <a:r>
              <a:rPr lang="es-ES_tradnl" sz="1800" noProof="0">
                <a:latin typeface="Helvetica" pitchFamily="2" charset="0"/>
              </a:rPr>
              <a:t>Un espacio de reunión en la nuble para los datos de </a:t>
            </a:r>
            <a:r>
              <a:rPr lang="es-ES_tradnl" sz="1800" noProof="0" err="1">
                <a:latin typeface="Helvetica" pitchFamily="2" charset="0"/>
              </a:rPr>
              <a:t>Roman</a:t>
            </a:r>
            <a:r>
              <a:rPr lang="es-ES_tradnl" sz="1800" noProof="0">
                <a:latin typeface="Helvetica" pitchFamily="2" charset="0"/>
              </a:rPr>
              <a:t> y los investigadores </a:t>
            </a:r>
            <a:endParaRPr lang="es-ES_tradnl" sz="1800" noProof="0">
              <a:latin typeface="Helvetica" pitchFamily="2" charset="0"/>
              <a:ea typeface="Helvetica Neue" panose="02000503000000020004" pitchFamily="2" charset="0"/>
              <a:cs typeface="Helvetica Neue" panose="02000503000000020004" pitchFamily="2" charset="0"/>
            </a:endParaRPr>
          </a:p>
        </p:txBody>
      </p:sp>
      <p:pic>
        <p:nvPicPr>
          <p:cNvPr id="10" name="Picture 9">
            <a:extLst>
              <a:ext uri="{FF2B5EF4-FFF2-40B4-BE49-F238E27FC236}">
                <a16:creationId xmlns:a16="http://schemas.microsoft.com/office/drawing/2014/main" id="{B3A45282-9639-0A79-FC00-E79B6535959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2" name="TextBox 1">
            <a:extLst>
              <a:ext uri="{FF2B5EF4-FFF2-40B4-BE49-F238E27FC236}">
                <a16:creationId xmlns:a16="http://schemas.microsoft.com/office/drawing/2014/main" id="{7C583A49-05AF-06AC-9E73-90AFD503586D}"/>
              </a:ext>
            </a:extLst>
          </p:cNvPr>
          <p:cNvSpPr txBox="1"/>
          <p:nvPr/>
        </p:nvSpPr>
        <p:spPr>
          <a:xfrm>
            <a:off x="485503" y="492486"/>
            <a:ext cx="10134600" cy="342466"/>
          </a:xfrm>
          <a:prstGeom prst="rect">
            <a:avLst/>
          </a:prstGeom>
          <a:noFill/>
        </p:spPr>
        <p:txBody>
          <a:bodyPr wrap="square" rtlCol="0">
            <a:spAutoFit/>
          </a:bodyPr>
          <a:lstStyle/>
          <a:p>
            <a:pPr>
              <a:lnSpc>
                <a:spcPct val="150000"/>
              </a:lnSpc>
            </a:pPr>
            <a:r>
              <a:rPr lang="es-ES_tradnl" sz="1200" b="1" spc="600" noProof="0">
                <a:latin typeface="Helvetica" pitchFamily="2" charset="0"/>
                <a:ea typeface="Helvetica Neue" panose="02000503000000020004" pitchFamily="2" charset="0"/>
                <a:cs typeface="Helvetica Neue" panose="02000503000000020004" pitchFamily="2" charset="0"/>
              </a:rPr>
              <a:t>DATOS A GRAN ESCALA</a:t>
            </a:r>
          </a:p>
        </p:txBody>
      </p:sp>
    </p:spTree>
    <p:extLst>
      <p:ext uri="{BB962C8B-B14F-4D97-AF65-F5344CB8AC3E}">
        <p14:creationId xmlns:p14="http://schemas.microsoft.com/office/powerpoint/2010/main" val="4350305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E1F33"/>
        </a:solidFill>
        <a:effectLst/>
      </p:bgPr>
    </p:bg>
    <p:spTree>
      <p:nvGrpSpPr>
        <p:cNvPr id="1" name="">
          <a:extLst>
            <a:ext uri="{FF2B5EF4-FFF2-40B4-BE49-F238E27FC236}">
              <a16:creationId xmlns:a16="http://schemas.microsoft.com/office/drawing/2014/main" id="{18F2C555-7E14-0F51-0BDD-5F72EC811468}"/>
            </a:ext>
          </a:extLst>
        </p:cNvPr>
        <p:cNvGrpSpPr/>
        <p:nvPr/>
      </p:nvGrpSpPr>
      <p:grpSpPr>
        <a:xfrm>
          <a:off x="0" y="0"/>
          <a:ext cx="0" cy="0"/>
          <a:chOff x="0" y="0"/>
          <a:chExt cx="0" cy="0"/>
        </a:xfrm>
      </p:grpSpPr>
      <p:sp>
        <p:nvSpPr>
          <p:cNvPr id="12" name="Rounded Rectangle 11">
            <a:extLst>
              <a:ext uri="{FF2B5EF4-FFF2-40B4-BE49-F238E27FC236}">
                <a16:creationId xmlns:a16="http://schemas.microsoft.com/office/drawing/2014/main" id="{74F6E5A9-531D-4C76-67AE-B03DE302B4FC}"/>
              </a:ext>
            </a:extLst>
          </p:cNvPr>
          <p:cNvSpPr/>
          <p:nvPr/>
        </p:nvSpPr>
        <p:spPr bwMode="auto">
          <a:xfrm>
            <a:off x="152400" y="172933"/>
            <a:ext cx="11887200" cy="6492240"/>
          </a:xfrm>
          <a:prstGeom prst="roundRect">
            <a:avLst>
              <a:gd name="adj" fmla="val 3139"/>
            </a:avLst>
          </a:prstGeom>
          <a:gradFill>
            <a:gsLst>
              <a:gs pos="18000">
                <a:srgbClr val="05072C">
                  <a:alpha val="0"/>
                </a:srgbClr>
              </a:gs>
              <a:gs pos="100000">
                <a:srgbClr val="000025"/>
              </a:gs>
            </a:gsLst>
            <a:lin ang="1260000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2" name="Rounded Rectangle 1">
            <a:extLst>
              <a:ext uri="{FF2B5EF4-FFF2-40B4-BE49-F238E27FC236}">
                <a16:creationId xmlns:a16="http://schemas.microsoft.com/office/drawing/2014/main" id="{F20C0E09-2C80-27F7-4137-8DB1BB22142F}"/>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0" scaled="1"/>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3" name="TextBox 2">
            <a:extLst>
              <a:ext uri="{FF2B5EF4-FFF2-40B4-BE49-F238E27FC236}">
                <a16:creationId xmlns:a16="http://schemas.microsoft.com/office/drawing/2014/main" id="{5BBE4C07-E03D-CF52-06A7-4525510A25AD}"/>
              </a:ext>
            </a:extLst>
          </p:cNvPr>
          <p:cNvSpPr txBox="1"/>
          <p:nvPr/>
        </p:nvSpPr>
        <p:spPr>
          <a:xfrm>
            <a:off x="485503" y="1414670"/>
            <a:ext cx="6305037" cy="584775"/>
          </a:xfrm>
          <a:prstGeom prst="rect">
            <a:avLst/>
          </a:prstGeom>
          <a:noFill/>
        </p:spPr>
        <p:txBody>
          <a:bodyPr wrap="square" tIns="0" bIns="91440" rtlCol="0">
            <a:spAutoFit/>
          </a:bodyPr>
          <a:lstStyle/>
          <a:p>
            <a:r>
              <a:rPr lang="es-ES_tradnl" sz="3200" b="1" noProof="0">
                <a:latin typeface="Helvetica" pitchFamily="2" charset="0"/>
                <a:ea typeface="Helvetica Neue" panose="02000503000000020004" pitchFamily="2" charset="0"/>
                <a:cs typeface="Helvetica Neue" panose="02000503000000020004" pitchFamily="2" charset="0"/>
              </a:rPr>
              <a:t>Colaboración </a:t>
            </a:r>
          </a:p>
        </p:txBody>
      </p:sp>
      <p:sp>
        <p:nvSpPr>
          <p:cNvPr id="5" name="TextBox 1">
            <a:extLst>
              <a:ext uri="{FF2B5EF4-FFF2-40B4-BE49-F238E27FC236}">
                <a16:creationId xmlns:a16="http://schemas.microsoft.com/office/drawing/2014/main" id="{3D680002-7C74-9A6A-5BF4-10D10F6C93DC}"/>
              </a:ext>
            </a:extLst>
          </p:cNvPr>
          <p:cNvSpPr txBox="1"/>
          <p:nvPr/>
        </p:nvSpPr>
        <p:spPr>
          <a:xfrm>
            <a:off x="485503" y="2087313"/>
            <a:ext cx="4771098" cy="646331"/>
          </a:xfrm>
          <a:prstGeom prst="rect">
            <a:avLst/>
          </a:prstGeom>
          <a:noFill/>
        </p:spPr>
        <p:txBody>
          <a:bodyPr wrap="square" rtlCol="0">
            <a:spAutoFit/>
          </a:bodyPr>
          <a:lstStyle/>
          <a:p>
            <a:r>
              <a:rPr lang="es-ES_tradnl" sz="1800" noProof="0">
                <a:latin typeface="Helvetica" pitchFamily="2" charset="0"/>
                <a:ea typeface="Helvetica Neue" panose="02000503000000020004" pitchFamily="2" charset="0"/>
                <a:cs typeface="Helvetica Neue" panose="02000503000000020004" pitchFamily="2" charset="0"/>
              </a:rPr>
              <a:t>Parte de un ecosistema </a:t>
            </a:r>
          </a:p>
          <a:p>
            <a:r>
              <a:rPr lang="es-ES_tradnl" sz="1800" noProof="0">
                <a:latin typeface="Helvetica" pitchFamily="2" charset="0"/>
                <a:ea typeface="Helvetica Neue" panose="02000503000000020004" pitchFamily="2" charset="0"/>
                <a:cs typeface="Helvetica Neue" panose="02000503000000020004" pitchFamily="2" charset="0"/>
              </a:rPr>
              <a:t>más amplio </a:t>
            </a:r>
          </a:p>
        </p:txBody>
      </p:sp>
      <p:sp>
        <p:nvSpPr>
          <p:cNvPr id="7" name="Rounded Rectangle 6">
            <a:extLst>
              <a:ext uri="{FF2B5EF4-FFF2-40B4-BE49-F238E27FC236}">
                <a16:creationId xmlns:a16="http://schemas.microsoft.com/office/drawing/2014/main" id="{8EC2BE7E-F0D2-6CBA-A7FD-AEAC87624A38}"/>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0" scaled="1"/>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10" name="Picture 9">
            <a:extLst>
              <a:ext uri="{FF2B5EF4-FFF2-40B4-BE49-F238E27FC236}">
                <a16:creationId xmlns:a16="http://schemas.microsoft.com/office/drawing/2014/main" id="{D0555396-7812-DAAC-989F-CA0586671B4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4" name="TextBox 1">
            <a:extLst>
              <a:ext uri="{FF2B5EF4-FFF2-40B4-BE49-F238E27FC236}">
                <a16:creationId xmlns:a16="http://schemas.microsoft.com/office/drawing/2014/main" id="{B5E2979D-E047-BC20-88EC-3FCC0926F9B0}"/>
              </a:ext>
            </a:extLst>
          </p:cNvPr>
          <p:cNvSpPr txBox="1"/>
          <p:nvPr/>
        </p:nvSpPr>
        <p:spPr>
          <a:xfrm>
            <a:off x="485503" y="492486"/>
            <a:ext cx="10134600" cy="342466"/>
          </a:xfrm>
          <a:prstGeom prst="rect">
            <a:avLst/>
          </a:prstGeom>
          <a:noFill/>
        </p:spPr>
        <p:txBody>
          <a:bodyPr wrap="square" rtlCol="0">
            <a:spAutoFit/>
          </a:bodyPr>
          <a:lstStyle/>
          <a:p>
            <a:pPr>
              <a:lnSpc>
                <a:spcPct val="150000"/>
              </a:lnSpc>
            </a:pPr>
            <a:r>
              <a:rPr lang="es-ES_tradnl" sz="1200" b="1" spc="600" noProof="0">
                <a:latin typeface="Helvetica" pitchFamily="2" charset="0"/>
                <a:ea typeface="Helvetica Neue" panose="02000503000000020004" pitchFamily="2" charset="0"/>
                <a:cs typeface="Helvetica Neue" panose="02000503000000020004" pitchFamily="2" charset="0"/>
              </a:rPr>
              <a:t>DATOS A GRAN ESCALA</a:t>
            </a:r>
          </a:p>
        </p:txBody>
      </p:sp>
      <p:pic>
        <p:nvPicPr>
          <p:cNvPr id="14" name="Picture 13">
            <a:extLst>
              <a:ext uri="{FF2B5EF4-FFF2-40B4-BE49-F238E27FC236}">
                <a16:creationId xmlns:a16="http://schemas.microsoft.com/office/drawing/2014/main" id="{5BAB7918-6DAC-E164-D1DA-57DAE1E857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3903" y="649431"/>
            <a:ext cx="6507770" cy="5332283"/>
          </a:xfrm>
          <a:prstGeom prst="rect">
            <a:avLst/>
          </a:prstGeom>
          <a:ln>
            <a:solidFill>
              <a:srgbClr val="548DD1"/>
            </a:solidFill>
          </a:ln>
        </p:spPr>
      </p:pic>
    </p:spTree>
    <p:extLst>
      <p:ext uri="{BB962C8B-B14F-4D97-AF65-F5344CB8AC3E}">
        <p14:creationId xmlns:p14="http://schemas.microsoft.com/office/powerpoint/2010/main" val="224073354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B1929"/>
        </a:solidFill>
        <a:effectLst/>
      </p:bgPr>
    </p:bg>
    <p:spTree>
      <p:nvGrpSpPr>
        <p:cNvPr id="1" name="">
          <a:extLst>
            <a:ext uri="{FF2B5EF4-FFF2-40B4-BE49-F238E27FC236}">
              <a16:creationId xmlns:a16="http://schemas.microsoft.com/office/drawing/2014/main" id="{6F7BD44C-9C8C-7413-493D-4E82486F9132}"/>
            </a:ext>
          </a:extLst>
        </p:cNvPr>
        <p:cNvGrpSpPr/>
        <p:nvPr/>
      </p:nvGrpSpPr>
      <p:grpSpPr>
        <a:xfrm>
          <a:off x="0" y="0"/>
          <a:ext cx="0" cy="0"/>
          <a:chOff x="0" y="0"/>
          <a:chExt cx="0" cy="0"/>
        </a:xfrm>
      </p:grpSpPr>
      <p:pic>
        <p:nvPicPr>
          <p:cNvPr id="37" name="Picture 36">
            <a:extLst>
              <a:ext uri="{FF2B5EF4-FFF2-40B4-BE49-F238E27FC236}">
                <a16:creationId xmlns:a16="http://schemas.microsoft.com/office/drawing/2014/main" id="{59834A8D-33DC-309D-4385-2C17615ECD4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150" y="0"/>
            <a:ext cx="11191913" cy="6858000"/>
          </a:xfrm>
          <a:prstGeom prst="rect">
            <a:avLst/>
          </a:prstGeom>
        </p:spPr>
      </p:pic>
      <p:sp>
        <p:nvSpPr>
          <p:cNvPr id="7" name="TextBox 1">
            <a:extLst>
              <a:ext uri="{FF2B5EF4-FFF2-40B4-BE49-F238E27FC236}">
                <a16:creationId xmlns:a16="http://schemas.microsoft.com/office/drawing/2014/main" id="{AA99EB4D-2263-F930-2DA8-0CB2CCB0C54D}"/>
              </a:ext>
            </a:extLst>
          </p:cNvPr>
          <p:cNvSpPr txBox="1"/>
          <p:nvPr/>
        </p:nvSpPr>
        <p:spPr>
          <a:xfrm>
            <a:off x="573581" y="752520"/>
            <a:ext cx="11190956" cy="830997"/>
          </a:xfrm>
          <a:prstGeom prst="rect">
            <a:avLst/>
          </a:prstGeom>
          <a:noFill/>
        </p:spPr>
        <p:txBody>
          <a:bodyPr wrap="square" rtlCol="0">
            <a:spAutoFit/>
          </a:bodyPr>
          <a:lstStyle/>
          <a:p>
            <a:r>
              <a:rPr lang="es-ES_tradnl" sz="4800" b="1" noProof="0">
                <a:latin typeface="Helvetica" pitchFamily="2" charset="0"/>
                <a:ea typeface="Helvetica Neue" panose="02000503000000020004" pitchFamily="2" charset="0"/>
                <a:cs typeface="Helvetica Neue" panose="02000503000000020004" pitchFamily="2" charset="0"/>
              </a:rPr>
              <a:t>Mirando hacia el futuro con </a:t>
            </a:r>
            <a:r>
              <a:rPr lang="es-ES_tradnl" sz="4800" b="1" noProof="0" err="1">
                <a:latin typeface="Helvetica" pitchFamily="2" charset="0"/>
                <a:ea typeface="Helvetica Neue" panose="02000503000000020004" pitchFamily="2" charset="0"/>
                <a:cs typeface="Helvetica Neue" panose="02000503000000020004" pitchFamily="2" charset="0"/>
              </a:rPr>
              <a:t>Roman</a:t>
            </a:r>
            <a:endParaRPr lang="es-ES_tradnl" sz="2000" b="1" noProof="0">
              <a:latin typeface="Helvetica" pitchFamily="2" charset="0"/>
              <a:ea typeface="Helvetica Neue" panose="02000503000000020004" pitchFamily="2" charset="0"/>
              <a:cs typeface="Helvetica Neue" panose="02000503000000020004" pitchFamily="2" charset="0"/>
            </a:endParaRPr>
          </a:p>
        </p:txBody>
      </p:sp>
      <p:sp>
        <p:nvSpPr>
          <p:cNvPr id="14" name="Rounded Rectangle 13">
            <a:extLst>
              <a:ext uri="{FF2B5EF4-FFF2-40B4-BE49-F238E27FC236}">
                <a16:creationId xmlns:a16="http://schemas.microsoft.com/office/drawing/2014/main" id="{C0044474-C4A0-9274-9794-CF8F79678EA6}"/>
              </a:ext>
              <a:ext uri="{C183D7F6-B498-43B3-948B-1728B52AA6E4}">
                <adec:decorative xmlns:adec="http://schemas.microsoft.com/office/drawing/2017/decorative" val="1"/>
              </a:ext>
            </a:extLst>
          </p:cNvPr>
          <p:cNvSpPr/>
          <p:nvPr/>
        </p:nvSpPr>
        <p:spPr bwMode="auto">
          <a:xfrm>
            <a:off x="553451" y="2872410"/>
            <a:ext cx="2468880" cy="2194560"/>
          </a:xfrm>
          <a:prstGeom prst="roundRect">
            <a:avLst>
              <a:gd name="adj" fmla="val 5740"/>
            </a:avLst>
          </a:prstGeom>
          <a:solidFill>
            <a:srgbClr val="548DD1"/>
          </a:solidFill>
          <a:ln w="9525" cap="flat" cmpd="sng" algn="ctr">
            <a:solidFill>
              <a:srgbClr val="548DD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8" name="TextBox 7">
            <a:extLst>
              <a:ext uri="{FF2B5EF4-FFF2-40B4-BE49-F238E27FC236}">
                <a16:creationId xmlns:a16="http://schemas.microsoft.com/office/drawing/2014/main" id="{E21117B8-DB3B-ACE7-5233-E7821C30E918}"/>
              </a:ext>
            </a:extLst>
          </p:cNvPr>
          <p:cNvSpPr txBox="1"/>
          <p:nvPr/>
        </p:nvSpPr>
        <p:spPr>
          <a:xfrm>
            <a:off x="659909" y="3150724"/>
            <a:ext cx="1659429" cy="369332"/>
          </a:xfrm>
          <a:prstGeom prst="rect">
            <a:avLst/>
          </a:prstGeom>
          <a:noFill/>
        </p:spPr>
        <p:txBody>
          <a:bodyPr wrap="none" rtlCol="0">
            <a:spAutoFit/>
          </a:bodyPr>
          <a:lstStyle/>
          <a:p>
            <a:r>
              <a:rPr lang="es-ES_tradnl" sz="1800" b="1" noProof="0">
                <a:latin typeface="Helvetica" pitchFamily="2" charset="0"/>
              </a:rPr>
              <a:t>Lanzamiento </a:t>
            </a:r>
          </a:p>
        </p:txBody>
      </p:sp>
      <p:sp>
        <p:nvSpPr>
          <p:cNvPr id="16" name="Rounded Rectangle 15">
            <a:extLst>
              <a:ext uri="{FF2B5EF4-FFF2-40B4-BE49-F238E27FC236}">
                <a16:creationId xmlns:a16="http://schemas.microsoft.com/office/drawing/2014/main" id="{CADB00CF-3CED-F5B5-1816-1233BC1E104B}"/>
              </a:ext>
              <a:ext uri="{C183D7F6-B498-43B3-948B-1728B52AA6E4}">
                <adec:decorative xmlns:adec="http://schemas.microsoft.com/office/drawing/2017/decorative" val="1"/>
              </a:ext>
            </a:extLst>
          </p:cNvPr>
          <p:cNvSpPr/>
          <p:nvPr/>
        </p:nvSpPr>
        <p:spPr bwMode="auto">
          <a:xfrm>
            <a:off x="3425524" y="2872410"/>
            <a:ext cx="2468880" cy="2194560"/>
          </a:xfrm>
          <a:prstGeom prst="roundRect">
            <a:avLst>
              <a:gd name="adj" fmla="val 5740"/>
            </a:avLst>
          </a:prstGeom>
          <a:gradFill>
            <a:gsLst>
              <a:gs pos="100000">
                <a:srgbClr val="0E1F33">
                  <a:alpha val="0"/>
                </a:srgbClr>
              </a:gs>
              <a:gs pos="0">
                <a:srgbClr val="0E1F33"/>
              </a:gs>
            </a:gsLst>
            <a:lin ang="2400000" scaled="0"/>
          </a:gradFill>
          <a:ln w="9525" cap="flat" cmpd="sng" algn="ctr">
            <a:solidFill>
              <a:srgbClr val="548DD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17" name="TextBox 16">
            <a:extLst>
              <a:ext uri="{FF2B5EF4-FFF2-40B4-BE49-F238E27FC236}">
                <a16:creationId xmlns:a16="http://schemas.microsoft.com/office/drawing/2014/main" id="{6C2D300C-B7AE-3AA2-50D5-A1109937ACF9}"/>
              </a:ext>
            </a:extLst>
          </p:cNvPr>
          <p:cNvSpPr txBox="1"/>
          <p:nvPr/>
        </p:nvSpPr>
        <p:spPr>
          <a:xfrm>
            <a:off x="3523225" y="3150724"/>
            <a:ext cx="1915909" cy="646331"/>
          </a:xfrm>
          <a:prstGeom prst="rect">
            <a:avLst/>
          </a:prstGeom>
          <a:noFill/>
        </p:spPr>
        <p:txBody>
          <a:bodyPr wrap="none" rtlCol="0">
            <a:spAutoFit/>
          </a:bodyPr>
          <a:lstStyle/>
          <a:p>
            <a:r>
              <a:rPr lang="es-ES_tradnl" sz="1800" b="1" noProof="0">
                <a:solidFill>
                  <a:srgbClr val="70CBFF"/>
                </a:solidFill>
                <a:latin typeface="Helvetica" pitchFamily="2" charset="0"/>
              </a:rPr>
              <a:t>Fase de puesta </a:t>
            </a:r>
          </a:p>
          <a:p>
            <a:r>
              <a:rPr lang="es-ES_tradnl" sz="1800" b="1" noProof="0">
                <a:solidFill>
                  <a:srgbClr val="70CBFF"/>
                </a:solidFill>
                <a:latin typeface="Helvetica" pitchFamily="2" charset="0"/>
              </a:rPr>
              <a:t>en marcha </a:t>
            </a:r>
          </a:p>
        </p:txBody>
      </p:sp>
      <p:sp>
        <p:nvSpPr>
          <p:cNvPr id="18" name="Rounded Rectangle 17">
            <a:extLst>
              <a:ext uri="{FF2B5EF4-FFF2-40B4-BE49-F238E27FC236}">
                <a16:creationId xmlns:a16="http://schemas.microsoft.com/office/drawing/2014/main" id="{B0AEB992-4436-842B-5FD5-F3E380CD4F64}"/>
              </a:ext>
              <a:ext uri="{C183D7F6-B498-43B3-948B-1728B52AA6E4}">
                <adec:decorative xmlns:adec="http://schemas.microsoft.com/office/drawing/2017/decorative" val="1"/>
              </a:ext>
            </a:extLst>
          </p:cNvPr>
          <p:cNvSpPr/>
          <p:nvPr/>
        </p:nvSpPr>
        <p:spPr bwMode="auto">
          <a:xfrm>
            <a:off x="6297597" y="2872410"/>
            <a:ext cx="2468880" cy="2194560"/>
          </a:xfrm>
          <a:prstGeom prst="roundRect">
            <a:avLst>
              <a:gd name="adj" fmla="val 5740"/>
            </a:avLst>
          </a:prstGeom>
          <a:gradFill>
            <a:gsLst>
              <a:gs pos="100000">
                <a:srgbClr val="0E1F33">
                  <a:alpha val="0"/>
                </a:srgbClr>
              </a:gs>
              <a:gs pos="0">
                <a:srgbClr val="0E1F33"/>
              </a:gs>
            </a:gsLst>
            <a:lin ang="2400000" scaled="0"/>
          </a:gradFill>
          <a:ln w="9525" cap="flat" cmpd="sng" algn="ctr">
            <a:solidFill>
              <a:srgbClr val="548DD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19" name="TextBox 18">
            <a:extLst>
              <a:ext uri="{FF2B5EF4-FFF2-40B4-BE49-F238E27FC236}">
                <a16:creationId xmlns:a16="http://schemas.microsoft.com/office/drawing/2014/main" id="{9C821753-38DD-8FEE-F341-684C4BB235A0}"/>
              </a:ext>
            </a:extLst>
          </p:cNvPr>
          <p:cNvSpPr txBox="1"/>
          <p:nvPr/>
        </p:nvSpPr>
        <p:spPr>
          <a:xfrm>
            <a:off x="6438474" y="3150724"/>
            <a:ext cx="1903085" cy="646331"/>
          </a:xfrm>
          <a:prstGeom prst="rect">
            <a:avLst/>
          </a:prstGeom>
          <a:noFill/>
        </p:spPr>
        <p:txBody>
          <a:bodyPr wrap="none" rtlCol="0">
            <a:spAutoFit/>
          </a:bodyPr>
          <a:lstStyle/>
          <a:p>
            <a:r>
              <a:rPr lang="es-ES_tradnl" sz="1800" b="1" noProof="0">
                <a:solidFill>
                  <a:srgbClr val="70CBFF"/>
                </a:solidFill>
                <a:latin typeface="Helvetica" pitchFamily="2" charset="0"/>
              </a:rPr>
              <a:t>Primeras </a:t>
            </a:r>
          </a:p>
          <a:p>
            <a:r>
              <a:rPr lang="es-ES_tradnl" sz="1800" b="1" noProof="0">
                <a:solidFill>
                  <a:srgbClr val="70CBFF"/>
                </a:solidFill>
                <a:latin typeface="Helvetica" pitchFamily="2" charset="0"/>
              </a:rPr>
              <a:t>Observaciones </a:t>
            </a:r>
          </a:p>
        </p:txBody>
      </p:sp>
      <p:sp>
        <p:nvSpPr>
          <p:cNvPr id="21" name="Rounded Rectangle 20">
            <a:extLst>
              <a:ext uri="{FF2B5EF4-FFF2-40B4-BE49-F238E27FC236}">
                <a16:creationId xmlns:a16="http://schemas.microsoft.com/office/drawing/2014/main" id="{FCBCEE1B-C826-D4D1-64F0-9DBE9D2773E6}"/>
              </a:ext>
              <a:ext uri="{C183D7F6-B498-43B3-948B-1728B52AA6E4}">
                <adec:decorative xmlns:adec="http://schemas.microsoft.com/office/drawing/2017/decorative" val="1"/>
              </a:ext>
            </a:extLst>
          </p:cNvPr>
          <p:cNvSpPr/>
          <p:nvPr/>
        </p:nvSpPr>
        <p:spPr bwMode="auto">
          <a:xfrm>
            <a:off x="9169669" y="2872410"/>
            <a:ext cx="2468880" cy="2194560"/>
          </a:xfrm>
          <a:prstGeom prst="roundRect">
            <a:avLst>
              <a:gd name="adj" fmla="val 5740"/>
            </a:avLst>
          </a:prstGeom>
          <a:gradFill>
            <a:gsLst>
              <a:gs pos="100000">
                <a:srgbClr val="0E1F33">
                  <a:alpha val="0"/>
                </a:srgbClr>
              </a:gs>
              <a:gs pos="0">
                <a:srgbClr val="0E1F33"/>
              </a:gs>
            </a:gsLst>
            <a:lin ang="2400000" scaled="0"/>
          </a:gradFill>
          <a:ln w="9525" cap="flat" cmpd="sng" algn="ctr">
            <a:solidFill>
              <a:srgbClr val="548DD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20" name="TextBox 19">
            <a:extLst>
              <a:ext uri="{FF2B5EF4-FFF2-40B4-BE49-F238E27FC236}">
                <a16:creationId xmlns:a16="http://schemas.microsoft.com/office/drawing/2014/main" id="{73DC4A5E-C341-E31C-5276-D9A9DED7B2E5}"/>
              </a:ext>
            </a:extLst>
          </p:cNvPr>
          <p:cNvSpPr txBox="1"/>
          <p:nvPr/>
        </p:nvSpPr>
        <p:spPr>
          <a:xfrm>
            <a:off x="9279780" y="3128422"/>
            <a:ext cx="1646605" cy="646331"/>
          </a:xfrm>
          <a:prstGeom prst="rect">
            <a:avLst/>
          </a:prstGeom>
          <a:noFill/>
        </p:spPr>
        <p:txBody>
          <a:bodyPr wrap="none" rtlCol="0">
            <a:spAutoFit/>
          </a:bodyPr>
          <a:lstStyle/>
          <a:p>
            <a:r>
              <a:rPr lang="es-ES_tradnl" sz="1800" b="1" noProof="0">
                <a:solidFill>
                  <a:srgbClr val="70CBFF"/>
                </a:solidFill>
                <a:latin typeface="Helvetica" pitchFamily="2" charset="0"/>
              </a:rPr>
              <a:t>Operaciones </a:t>
            </a:r>
          </a:p>
          <a:p>
            <a:r>
              <a:rPr lang="es-ES_tradnl" sz="1800" b="1" noProof="0">
                <a:solidFill>
                  <a:srgbClr val="70CBFF"/>
                </a:solidFill>
                <a:latin typeface="Helvetica" pitchFamily="2" charset="0"/>
              </a:rPr>
              <a:t>científicas </a:t>
            </a:r>
          </a:p>
        </p:txBody>
      </p:sp>
      <p:sp>
        <p:nvSpPr>
          <p:cNvPr id="27" name="TextBox 26">
            <a:extLst>
              <a:ext uri="{FF2B5EF4-FFF2-40B4-BE49-F238E27FC236}">
                <a16:creationId xmlns:a16="http://schemas.microsoft.com/office/drawing/2014/main" id="{8E04A318-9471-6B29-1598-7FF9E360342A}"/>
              </a:ext>
            </a:extLst>
          </p:cNvPr>
          <p:cNvSpPr txBox="1"/>
          <p:nvPr/>
        </p:nvSpPr>
        <p:spPr>
          <a:xfrm>
            <a:off x="9283508" y="4007888"/>
            <a:ext cx="2369517" cy="830997"/>
          </a:xfrm>
          <a:prstGeom prst="rect">
            <a:avLst/>
          </a:prstGeom>
          <a:noFill/>
        </p:spPr>
        <p:txBody>
          <a:bodyPr wrap="square" rtlCol="0">
            <a:spAutoFit/>
          </a:bodyPr>
          <a:lstStyle/>
          <a:p>
            <a:r>
              <a:rPr lang="es-ES_tradnl" sz="1200" noProof="0" err="1">
                <a:latin typeface="Helvetica" pitchFamily="2" charset="0"/>
              </a:rPr>
              <a:t>Roman</a:t>
            </a:r>
            <a:r>
              <a:rPr lang="es-ES_tradnl" sz="1200" noProof="0">
                <a:latin typeface="Helvetica" pitchFamily="2" charset="0"/>
              </a:rPr>
              <a:t> tendrá una duración nominal de cinco años. Está diseñado para sustentar una misión extendida de cinco años. </a:t>
            </a:r>
          </a:p>
        </p:txBody>
      </p:sp>
      <p:sp>
        <p:nvSpPr>
          <p:cNvPr id="28" name="TextBox 27">
            <a:extLst>
              <a:ext uri="{FF2B5EF4-FFF2-40B4-BE49-F238E27FC236}">
                <a16:creationId xmlns:a16="http://schemas.microsoft.com/office/drawing/2014/main" id="{249514E2-349B-D18E-FC6A-3E8BFEBF9628}"/>
              </a:ext>
            </a:extLst>
          </p:cNvPr>
          <p:cNvSpPr txBox="1"/>
          <p:nvPr/>
        </p:nvSpPr>
        <p:spPr>
          <a:xfrm>
            <a:off x="3545262" y="3939453"/>
            <a:ext cx="2295909" cy="830997"/>
          </a:xfrm>
          <a:prstGeom prst="rect">
            <a:avLst/>
          </a:prstGeom>
          <a:noFill/>
        </p:spPr>
        <p:txBody>
          <a:bodyPr wrap="square" rtlCol="0">
            <a:spAutoFit/>
          </a:bodyPr>
          <a:lstStyle/>
          <a:p>
            <a:r>
              <a:rPr lang="es-ES_tradnl" sz="1200" noProof="0">
                <a:latin typeface="Helvetica" pitchFamily="2" charset="0"/>
              </a:rPr>
              <a:t>Periodo de puesta en marcha de tres meses, durante el cual se probarán y calibrarán el telescopio y sus instrumentos </a:t>
            </a:r>
          </a:p>
        </p:txBody>
      </p:sp>
      <p:sp>
        <p:nvSpPr>
          <p:cNvPr id="30" name="TextBox 29">
            <a:extLst>
              <a:ext uri="{FF2B5EF4-FFF2-40B4-BE49-F238E27FC236}">
                <a16:creationId xmlns:a16="http://schemas.microsoft.com/office/drawing/2014/main" id="{DB657C72-5D49-C8B6-C7C9-DEEE778028C1}"/>
              </a:ext>
            </a:extLst>
          </p:cNvPr>
          <p:cNvSpPr txBox="1"/>
          <p:nvPr/>
        </p:nvSpPr>
        <p:spPr>
          <a:xfrm>
            <a:off x="659465" y="3644245"/>
            <a:ext cx="1958575" cy="461665"/>
          </a:xfrm>
          <a:prstGeom prst="rect">
            <a:avLst/>
          </a:prstGeom>
          <a:noFill/>
        </p:spPr>
        <p:txBody>
          <a:bodyPr wrap="square" rtlCol="0">
            <a:spAutoFit/>
          </a:bodyPr>
          <a:lstStyle/>
          <a:p>
            <a:r>
              <a:rPr lang="es-ES_tradnl" sz="1200" noProof="0">
                <a:latin typeface="Helvetica" pitchFamily="2" charset="0"/>
              </a:rPr>
              <a:t>Centro Espacial Kennedy de la NASA, en Florida </a:t>
            </a:r>
          </a:p>
        </p:txBody>
      </p:sp>
      <p:sp>
        <p:nvSpPr>
          <p:cNvPr id="32" name="TextBox 31">
            <a:extLst>
              <a:ext uri="{FF2B5EF4-FFF2-40B4-BE49-F238E27FC236}">
                <a16:creationId xmlns:a16="http://schemas.microsoft.com/office/drawing/2014/main" id="{676E0B44-5CC2-7C73-EDCE-5A1B9DDA3231}"/>
              </a:ext>
            </a:extLst>
          </p:cNvPr>
          <p:cNvSpPr txBox="1"/>
          <p:nvPr/>
        </p:nvSpPr>
        <p:spPr>
          <a:xfrm>
            <a:off x="6438474" y="3939453"/>
            <a:ext cx="2254132" cy="646331"/>
          </a:xfrm>
          <a:prstGeom prst="rect">
            <a:avLst/>
          </a:prstGeom>
          <a:noFill/>
        </p:spPr>
        <p:txBody>
          <a:bodyPr wrap="square" lIns="91440" tIns="45720" rIns="91440" bIns="45720" rtlCol="0" anchor="t">
            <a:spAutoFit/>
          </a:bodyPr>
          <a:lstStyle/>
          <a:p>
            <a:r>
              <a:rPr lang="es-ES_tradnl" sz="1200" noProof="0">
                <a:latin typeface="Helvetica" pitchFamily="2" charset="0"/>
              </a:rPr>
              <a:t>Estas observaciones iniciales pondrán de manifiesto las capacidades clave de </a:t>
            </a:r>
            <a:r>
              <a:rPr lang="es-ES_tradnl" sz="1200" noProof="0" err="1">
                <a:latin typeface="Helvetica" pitchFamily="2" charset="0"/>
              </a:rPr>
              <a:t>Roman</a:t>
            </a:r>
            <a:r>
              <a:rPr lang="es-ES_tradnl" sz="1200" noProof="0">
                <a:latin typeface="Helvetica" pitchFamily="2" charset="0"/>
              </a:rPr>
              <a:t> </a:t>
            </a:r>
            <a:endParaRPr lang="es-ES_tradnl" sz="1200" noProof="0">
              <a:latin typeface="Helvetica" pitchFamily="2" charset="0"/>
              <a:ea typeface="ＭＳ Ｐゴシック"/>
            </a:endParaRPr>
          </a:p>
        </p:txBody>
      </p:sp>
      <p:sp>
        <p:nvSpPr>
          <p:cNvPr id="38" name="Rounded Rectangle 37">
            <a:extLst>
              <a:ext uri="{FF2B5EF4-FFF2-40B4-BE49-F238E27FC236}">
                <a16:creationId xmlns:a16="http://schemas.microsoft.com/office/drawing/2014/main" id="{2E162ECC-5818-2326-FE48-C7179375487A}"/>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0" scaled="1"/>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40" name="Right Arrow 39">
            <a:extLst>
              <a:ext uri="{FF2B5EF4-FFF2-40B4-BE49-F238E27FC236}">
                <a16:creationId xmlns:a16="http://schemas.microsoft.com/office/drawing/2014/main" id="{2D21D5DD-95DC-9673-8AD4-FF6FD2CE456A}"/>
              </a:ext>
            </a:extLst>
          </p:cNvPr>
          <p:cNvSpPr/>
          <p:nvPr/>
        </p:nvSpPr>
        <p:spPr bwMode="auto">
          <a:xfrm>
            <a:off x="3012155" y="3931063"/>
            <a:ext cx="400250" cy="198255"/>
          </a:xfrm>
          <a:prstGeom prst="rightArrow">
            <a:avLst/>
          </a:prstGeom>
          <a:solidFill>
            <a:srgbClr val="70CB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41" name="Right Arrow 40">
            <a:extLst>
              <a:ext uri="{FF2B5EF4-FFF2-40B4-BE49-F238E27FC236}">
                <a16:creationId xmlns:a16="http://schemas.microsoft.com/office/drawing/2014/main" id="{2FBFA43D-2E6E-D4D4-26F0-307B81760936}"/>
              </a:ext>
            </a:extLst>
          </p:cNvPr>
          <p:cNvSpPr/>
          <p:nvPr/>
        </p:nvSpPr>
        <p:spPr bwMode="auto">
          <a:xfrm>
            <a:off x="5901129" y="3931063"/>
            <a:ext cx="400250" cy="198255"/>
          </a:xfrm>
          <a:prstGeom prst="rightArrow">
            <a:avLst/>
          </a:prstGeom>
          <a:solidFill>
            <a:srgbClr val="70CB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42" name="Right Arrow 41">
            <a:extLst>
              <a:ext uri="{FF2B5EF4-FFF2-40B4-BE49-F238E27FC236}">
                <a16:creationId xmlns:a16="http://schemas.microsoft.com/office/drawing/2014/main" id="{C01C16EE-57EE-8BFE-CB04-0AFF5DBF5840}"/>
              </a:ext>
            </a:extLst>
          </p:cNvPr>
          <p:cNvSpPr/>
          <p:nvPr/>
        </p:nvSpPr>
        <p:spPr bwMode="auto">
          <a:xfrm>
            <a:off x="8763598" y="3931063"/>
            <a:ext cx="400250" cy="198255"/>
          </a:xfrm>
          <a:prstGeom prst="rightArrow">
            <a:avLst/>
          </a:prstGeom>
          <a:solidFill>
            <a:srgbClr val="70CB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43" name="Picture 42">
            <a:extLst>
              <a:ext uri="{FF2B5EF4-FFF2-40B4-BE49-F238E27FC236}">
                <a16:creationId xmlns:a16="http://schemas.microsoft.com/office/drawing/2014/main" id="{086D4CDE-8A93-FFED-9153-C656029FCCF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3" name="TextBox 2">
            <a:extLst>
              <a:ext uri="{FF2B5EF4-FFF2-40B4-BE49-F238E27FC236}">
                <a16:creationId xmlns:a16="http://schemas.microsoft.com/office/drawing/2014/main" id="{2B00A637-2901-06CC-A5AF-FE505203F695}"/>
              </a:ext>
            </a:extLst>
          </p:cNvPr>
          <p:cNvSpPr txBox="1"/>
          <p:nvPr/>
        </p:nvSpPr>
        <p:spPr>
          <a:xfrm>
            <a:off x="629897" y="1707706"/>
            <a:ext cx="9785341" cy="461665"/>
          </a:xfrm>
          <a:prstGeom prst="rect">
            <a:avLst/>
          </a:prstGeom>
          <a:noFill/>
        </p:spPr>
        <p:txBody>
          <a:bodyPr wrap="square">
            <a:spAutoFit/>
          </a:bodyPr>
          <a:lstStyle/>
          <a:p>
            <a:r>
              <a:rPr lang="es-ES_tradnl" sz="2400" noProof="0">
                <a:latin typeface="Helvetica" pitchFamily="2" charset="0"/>
              </a:rPr>
              <a:t>Lanzamiento oficialmente programado para el 30 de agosto de 2026 </a:t>
            </a:r>
            <a:endParaRPr lang="es-ES_tradnl" noProof="0"/>
          </a:p>
        </p:txBody>
      </p:sp>
    </p:spTree>
    <p:extLst>
      <p:ext uri="{BB962C8B-B14F-4D97-AF65-F5344CB8AC3E}">
        <p14:creationId xmlns:p14="http://schemas.microsoft.com/office/powerpoint/2010/main" val="184795842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E1F33"/>
        </a:solidFill>
        <a:effectLst/>
      </p:bgPr>
    </p:bg>
    <p:spTree>
      <p:nvGrpSpPr>
        <p:cNvPr id="1" name="">
          <a:extLst>
            <a:ext uri="{FF2B5EF4-FFF2-40B4-BE49-F238E27FC236}">
              <a16:creationId xmlns:a16="http://schemas.microsoft.com/office/drawing/2014/main" id="{8BAA9159-F2CE-5768-7BEE-29DA15127AAD}"/>
            </a:ext>
          </a:extLst>
        </p:cNvPr>
        <p:cNvGrpSpPr/>
        <p:nvPr/>
      </p:nvGrpSpPr>
      <p:grpSpPr>
        <a:xfrm>
          <a:off x="0" y="0"/>
          <a:ext cx="0" cy="0"/>
          <a:chOff x="0" y="0"/>
          <a:chExt cx="0" cy="0"/>
        </a:xfrm>
      </p:grpSpPr>
      <p:sp>
        <p:nvSpPr>
          <p:cNvPr id="20" name="Rounded Rectangle 19">
            <a:extLst>
              <a:ext uri="{FF2B5EF4-FFF2-40B4-BE49-F238E27FC236}">
                <a16:creationId xmlns:a16="http://schemas.microsoft.com/office/drawing/2014/main" id="{6A0A1C45-855C-BBD9-80BA-1E31D8A87914}"/>
              </a:ext>
            </a:extLst>
          </p:cNvPr>
          <p:cNvSpPr/>
          <p:nvPr/>
        </p:nvSpPr>
        <p:spPr bwMode="auto">
          <a:xfrm>
            <a:off x="152400" y="172933"/>
            <a:ext cx="11887200" cy="6492240"/>
          </a:xfrm>
          <a:prstGeom prst="roundRect">
            <a:avLst>
              <a:gd name="adj" fmla="val 3139"/>
            </a:avLst>
          </a:prstGeom>
          <a:gradFill>
            <a:gsLst>
              <a:gs pos="18000">
                <a:srgbClr val="05072C">
                  <a:alpha val="0"/>
                </a:srgbClr>
              </a:gs>
              <a:gs pos="100000">
                <a:srgbClr val="000025"/>
              </a:gs>
            </a:gsLst>
            <a:lin ang="1260000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6" name="Picture 5" descr="Ilustración que muestra a cuatro personas sentadas, la mayoría frente a sus computadoras portátiles, en el centro, desde la cintura hacia arriba. A la izquierda y a la derecha se muestran representaciones de pantallas semitransparentes de diferentes tamaños. Muestran estrellas, galaxias y datos gráficos. El fondo es oscuro, pero presenta un patrón claro de líneas verticales formadas por ceros y unos.">
            <a:extLst>
              <a:ext uri="{FF2B5EF4-FFF2-40B4-BE49-F238E27FC236}">
                <a16:creationId xmlns:a16="http://schemas.microsoft.com/office/drawing/2014/main" id="{62C2CA73-B21F-473B-6457-113AD906F5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6" y="0"/>
            <a:ext cx="12192000" cy="6858000"/>
          </a:xfrm>
          <a:prstGeom prst="rect">
            <a:avLst/>
          </a:prstGeom>
        </p:spPr>
      </p:pic>
      <p:sp>
        <p:nvSpPr>
          <p:cNvPr id="7" name="TextBox 1">
            <a:extLst>
              <a:ext uri="{FF2B5EF4-FFF2-40B4-BE49-F238E27FC236}">
                <a16:creationId xmlns:a16="http://schemas.microsoft.com/office/drawing/2014/main" id="{EFC37541-02A7-317A-BC22-840C86B47E35}"/>
              </a:ext>
            </a:extLst>
          </p:cNvPr>
          <p:cNvSpPr txBox="1"/>
          <p:nvPr/>
        </p:nvSpPr>
        <p:spPr>
          <a:xfrm>
            <a:off x="486121" y="517520"/>
            <a:ext cx="7239000" cy="830997"/>
          </a:xfrm>
          <a:prstGeom prst="rect">
            <a:avLst/>
          </a:prstGeom>
          <a:noFill/>
        </p:spPr>
        <p:txBody>
          <a:bodyPr wrap="square" rtlCol="0">
            <a:spAutoFit/>
          </a:bodyPr>
          <a:lstStyle/>
          <a:p>
            <a:r>
              <a:rPr lang="es-ES_tradnl" sz="4800" b="1" noProof="0">
                <a:latin typeface="Helvetica" pitchFamily="2" charset="0"/>
              </a:rPr>
              <a:t>Cómo participar </a:t>
            </a:r>
            <a:endParaRPr lang="es-ES_tradnl" sz="4800" b="1" noProof="0">
              <a:latin typeface="Helvetica" pitchFamily="2" charset="0"/>
              <a:ea typeface="Helvetica Neue" panose="02000503000000020004" pitchFamily="2" charset="0"/>
              <a:cs typeface="Helvetica Neue" panose="02000503000000020004" pitchFamily="2" charset="0"/>
            </a:endParaRPr>
          </a:p>
        </p:txBody>
      </p:sp>
      <p:sp>
        <p:nvSpPr>
          <p:cNvPr id="14" name="TextBox 1">
            <a:extLst>
              <a:ext uri="{FF2B5EF4-FFF2-40B4-BE49-F238E27FC236}">
                <a16:creationId xmlns:a16="http://schemas.microsoft.com/office/drawing/2014/main" id="{5E55843F-5E65-5BD5-5E94-E13F5F3265EF}"/>
              </a:ext>
            </a:extLst>
          </p:cNvPr>
          <p:cNvSpPr txBox="1"/>
          <p:nvPr/>
        </p:nvSpPr>
        <p:spPr>
          <a:xfrm>
            <a:off x="564023" y="1449342"/>
            <a:ext cx="5729487" cy="467629"/>
          </a:xfrm>
          <a:prstGeom prst="rect">
            <a:avLst/>
          </a:prstGeom>
          <a:noFill/>
        </p:spPr>
        <p:txBody>
          <a:bodyPr wrap="square" rtlCol="0">
            <a:spAutoFit/>
          </a:bodyPr>
          <a:lstStyle/>
          <a:p>
            <a:pPr>
              <a:lnSpc>
                <a:spcPct val="150000"/>
              </a:lnSpc>
            </a:pPr>
            <a:r>
              <a:rPr lang="es-ES_tradnl" sz="1800" noProof="0">
                <a:latin typeface="Helvetica" pitchFamily="2" charset="0"/>
                <a:ea typeface="Helvetica Neue" panose="02000503000000020004" pitchFamily="2" charset="0"/>
                <a:cs typeface="Helvetica Neue" panose="02000503000000020004" pitchFamily="2" charset="0"/>
              </a:rPr>
              <a:t>Forma parte de la historia de </a:t>
            </a:r>
            <a:r>
              <a:rPr lang="es-ES_tradnl" sz="1800" noProof="0" err="1">
                <a:latin typeface="Helvetica" pitchFamily="2" charset="0"/>
                <a:ea typeface="Helvetica Neue" panose="02000503000000020004" pitchFamily="2" charset="0"/>
                <a:cs typeface="Helvetica Neue" panose="02000503000000020004" pitchFamily="2" charset="0"/>
              </a:rPr>
              <a:t>Roman</a:t>
            </a:r>
            <a:r>
              <a:rPr lang="es-ES_tradnl" sz="1800" noProof="0">
                <a:latin typeface="Helvetica" pitchFamily="2" charset="0"/>
                <a:ea typeface="Helvetica Neue" panose="02000503000000020004" pitchFamily="2" charset="0"/>
                <a:cs typeface="Helvetica Neue" panose="02000503000000020004" pitchFamily="2" charset="0"/>
              </a:rPr>
              <a:t> </a:t>
            </a:r>
          </a:p>
        </p:txBody>
      </p:sp>
      <p:sp>
        <p:nvSpPr>
          <p:cNvPr id="11" name="Rounded Rectangle 10">
            <a:extLst>
              <a:ext uri="{FF2B5EF4-FFF2-40B4-BE49-F238E27FC236}">
                <a16:creationId xmlns:a16="http://schemas.microsoft.com/office/drawing/2014/main" id="{4909544D-2DEC-A370-A185-68DB9E429472}"/>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0" scaled="1"/>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19" name="Picture 18">
            <a:extLst>
              <a:ext uri="{FF2B5EF4-FFF2-40B4-BE49-F238E27FC236}">
                <a16:creationId xmlns:a16="http://schemas.microsoft.com/office/drawing/2014/main" id="{547A5989-F757-35F2-7B58-1F02C74864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pic>
        <p:nvPicPr>
          <p:cNvPr id="4" name="Picture 3">
            <a:extLst>
              <a:ext uri="{FF2B5EF4-FFF2-40B4-BE49-F238E27FC236}">
                <a16:creationId xmlns:a16="http://schemas.microsoft.com/office/drawing/2014/main" id="{D27AFCD6-F101-CF06-2A02-AF867671B6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3814" y="2455800"/>
            <a:ext cx="1398023" cy="1398023"/>
          </a:xfrm>
          <a:prstGeom prst="rect">
            <a:avLst/>
          </a:prstGeom>
        </p:spPr>
      </p:pic>
      <p:sp>
        <p:nvSpPr>
          <p:cNvPr id="8" name="TextBox 1">
            <a:extLst>
              <a:ext uri="{FF2B5EF4-FFF2-40B4-BE49-F238E27FC236}">
                <a16:creationId xmlns:a16="http://schemas.microsoft.com/office/drawing/2014/main" id="{397D92A1-6433-93D2-6AC8-910AA86F38E7}"/>
              </a:ext>
            </a:extLst>
          </p:cNvPr>
          <p:cNvSpPr txBox="1"/>
          <p:nvPr/>
        </p:nvSpPr>
        <p:spPr>
          <a:xfrm>
            <a:off x="7724454" y="2523869"/>
            <a:ext cx="3789120" cy="1077218"/>
          </a:xfrm>
          <a:prstGeom prst="rect">
            <a:avLst/>
          </a:prstGeom>
          <a:noFill/>
        </p:spPr>
        <p:txBody>
          <a:bodyPr wrap="square" rtlCol="0">
            <a:spAutoFit/>
          </a:bodyPr>
          <a:lstStyle/>
          <a:p>
            <a:r>
              <a:rPr lang="es-ES_tradnl" sz="1400" b="1" noProof="0" dirty="0">
                <a:latin typeface="Helvetica" pitchFamily="2" charset="0"/>
                <a:ea typeface="Helvetica Neue" panose="02000503000000020004" pitchFamily="2" charset="0"/>
                <a:cs typeface="Helvetica Neue" panose="02000503000000020004" pitchFamily="2" charset="0"/>
              </a:rPr>
              <a:t>Eventos comunitarios de </a:t>
            </a:r>
            <a:r>
              <a:rPr lang="es-ES_tradnl" sz="1400" b="1" noProof="0" dirty="0" err="1">
                <a:latin typeface="Helvetica" pitchFamily="2" charset="0"/>
                <a:ea typeface="Helvetica Neue" panose="02000503000000020004" pitchFamily="2" charset="0"/>
                <a:cs typeface="Helvetica Neue" panose="02000503000000020004" pitchFamily="2" charset="0"/>
              </a:rPr>
              <a:t>Roman</a:t>
            </a:r>
            <a:r>
              <a:rPr lang="es-ES_tradnl" sz="1400" b="1" noProof="0" dirty="0">
                <a:latin typeface="Helvetica" pitchFamily="2" charset="0"/>
                <a:ea typeface="Helvetica Neue" panose="02000503000000020004" pitchFamily="2" charset="0"/>
                <a:cs typeface="Helvetica Neue" panose="02000503000000020004" pitchFamily="2" charset="0"/>
              </a:rPr>
              <a:t> </a:t>
            </a:r>
          </a:p>
          <a:p>
            <a:endParaRPr lang="es-ES_tradnl" sz="1400" b="1" noProof="0" dirty="0">
              <a:latin typeface="Helvetica" pitchFamily="2" charset="0"/>
              <a:ea typeface="Helvetica Neue" panose="02000503000000020004" pitchFamily="2" charset="0"/>
              <a:cs typeface="Helvetica Neue" panose="02000503000000020004" pitchFamily="2" charset="0"/>
            </a:endParaRPr>
          </a:p>
          <a:p>
            <a:r>
              <a:rPr lang="es-ES_tradnl" sz="1200" noProof="0" dirty="0"/>
              <a:t>¡Participa y aprende sobre el telescopio espacial </a:t>
            </a:r>
            <a:r>
              <a:rPr lang="es-ES_tradnl" sz="1200" noProof="0" dirty="0" err="1"/>
              <a:t>Roman</a:t>
            </a:r>
            <a:r>
              <a:rPr lang="es-ES_tradnl" sz="1200" noProof="0" dirty="0"/>
              <a:t> para organizar tu propio evento temático sobre </a:t>
            </a:r>
            <a:r>
              <a:rPr lang="es-ES_tradnl" sz="1200" noProof="0" dirty="0" err="1"/>
              <a:t>Roman</a:t>
            </a:r>
            <a:r>
              <a:rPr lang="es-ES_tradnl" sz="1200" noProof="0" dirty="0"/>
              <a:t> con motivo de sus primeras imágenes! </a:t>
            </a:r>
            <a:endParaRPr lang="es-ES_tradnl" sz="1200" noProof="0" dirty="0">
              <a:latin typeface="Helvetica" pitchFamily="2" charset="0"/>
              <a:ea typeface="Helvetica Neue" panose="02000503000000020004" pitchFamily="2" charset="0"/>
              <a:cs typeface="Helvetica Neue" panose="02000503000000020004" pitchFamily="2" charset="0"/>
            </a:endParaRPr>
          </a:p>
        </p:txBody>
      </p:sp>
      <p:sp>
        <p:nvSpPr>
          <p:cNvPr id="2" name="TextBox 1">
            <a:extLst>
              <a:ext uri="{FF2B5EF4-FFF2-40B4-BE49-F238E27FC236}">
                <a16:creationId xmlns:a16="http://schemas.microsoft.com/office/drawing/2014/main" id="{3B3BBC71-7EFC-5F31-43E9-3E193A5C9BBD}"/>
              </a:ext>
            </a:extLst>
          </p:cNvPr>
          <p:cNvSpPr txBox="1"/>
          <p:nvPr/>
        </p:nvSpPr>
        <p:spPr>
          <a:xfrm>
            <a:off x="7724456" y="1075374"/>
            <a:ext cx="2404124" cy="954107"/>
          </a:xfrm>
          <a:prstGeom prst="rect">
            <a:avLst/>
          </a:prstGeom>
          <a:noFill/>
        </p:spPr>
        <p:txBody>
          <a:bodyPr wrap="square" rtlCol="0">
            <a:spAutoFit/>
          </a:bodyPr>
          <a:lstStyle/>
          <a:p>
            <a:r>
              <a:rPr lang="en-US" sz="1400" b="1" dirty="0" err="1">
                <a:latin typeface="Helvetica" pitchFamily="2" charset="0"/>
              </a:rPr>
              <a:t>Recursos</a:t>
            </a:r>
            <a:r>
              <a:rPr lang="en-US" sz="1400" b="1" dirty="0">
                <a:latin typeface="Helvetica" pitchFamily="2" charset="0"/>
              </a:rPr>
              <a:t> </a:t>
            </a:r>
            <a:r>
              <a:rPr lang="en-US" sz="1400" b="1" dirty="0" err="1">
                <a:latin typeface="Helvetica" pitchFamily="2" charset="0"/>
              </a:rPr>
              <a:t>sobre</a:t>
            </a:r>
            <a:r>
              <a:rPr lang="en-US" sz="1400" b="1" dirty="0">
                <a:latin typeface="Helvetica" pitchFamily="2" charset="0"/>
              </a:rPr>
              <a:t> Roman</a:t>
            </a:r>
          </a:p>
          <a:p>
            <a:endParaRPr lang="en-US" sz="1600" b="1" dirty="0">
              <a:latin typeface="Helvetica" pitchFamily="2" charset="0"/>
              <a:ea typeface="Helvetica Neue" panose="02000503000000020004" pitchFamily="2" charset="0"/>
              <a:cs typeface="Helvetica Neue" panose="02000503000000020004" pitchFamily="2" charset="0"/>
            </a:endParaRPr>
          </a:p>
          <a:p>
            <a:r>
              <a:rPr lang="en-US" sz="1200" dirty="0" err="1">
                <a:latin typeface="Helvetica" pitchFamily="2" charset="0"/>
                <a:ea typeface="Helvetica Neue" panose="02000503000000020004" pitchFamily="2" charset="0"/>
                <a:cs typeface="Helvetica Neue" panose="02000503000000020004" pitchFamily="2" charset="0"/>
              </a:rPr>
              <a:t>Comparte</a:t>
            </a:r>
            <a:r>
              <a:rPr lang="en-US" sz="1200" dirty="0">
                <a:latin typeface="Helvetica" pitchFamily="2" charset="0"/>
                <a:ea typeface="Helvetica Neue" panose="02000503000000020004" pitchFamily="2" charset="0"/>
                <a:cs typeface="Helvetica Neue" panose="02000503000000020004" pitchFamily="2" charset="0"/>
              </a:rPr>
              <a:t> la </a:t>
            </a:r>
            <a:r>
              <a:rPr lang="en-US" sz="1200" dirty="0" err="1">
                <a:latin typeface="Helvetica" pitchFamily="2" charset="0"/>
                <a:ea typeface="Helvetica Neue" panose="02000503000000020004" pitchFamily="2" charset="0"/>
                <a:cs typeface="Helvetica Neue" panose="02000503000000020004" pitchFamily="2" charset="0"/>
              </a:rPr>
              <a:t>historia</a:t>
            </a:r>
            <a:r>
              <a:rPr lang="en-US" sz="1200" dirty="0">
                <a:latin typeface="Helvetica" pitchFamily="2" charset="0"/>
                <a:ea typeface="Helvetica Neue" panose="02000503000000020004" pitchFamily="2" charset="0"/>
                <a:cs typeface="Helvetica Neue" panose="02000503000000020004" pitchFamily="2" charset="0"/>
              </a:rPr>
              <a:t> y la </a:t>
            </a:r>
            <a:r>
              <a:rPr lang="en-US" sz="1200" dirty="0" err="1">
                <a:latin typeface="Helvetica" pitchFamily="2" charset="0"/>
                <a:ea typeface="Helvetica Neue" panose="02000503000000020004" pitchFamily="2" charset="0"/>
                <a:cs typeface="Helvetica Neue" panose="02000503000000020004" pitchFamily="2" charset="0"/>
              </a:rPr>
              <a:t>ciencia</a:t>
            </a:r>
            <a:r>
              <a:rPr lang="en-US" sz="1200" dirty="0">
                <a:latin typeface="Helvetica" pitchFamily="2" charset="0"/>
                <a:ea typeface="Helvetica Neue" panose="02000503000000020004" pitchFamily="2" charset="0"/>
                <a:cs typeface="Helvetica Neue" panose="02000503000000020004" pitchFamily="2" charset="0"/>
              </a:rPr>
              <a:t> de Roman con </a:t>
            </a:r>
            <a:r>
              <a:rPr lang="en-US" sz="1200" dirty="0" err="1">
                <a:latin typeface="Helvetica" pitchFamily="2" charset="0"/>
                <a:ea typeface="Helvetica Neue" panose="02000503000000020004" pitchFamily="2" charset="0"/>
                <a:cs typeface="Helvetica Neue" panose="02000503000000020004" pitchFamily="2" charset="0"/>
              </a:rPr>
              <a:t>tu</a:t>
            </a:r>
            <a:r>
              <a:rPr lang="en-US" sz="1200" dirty="0">
                <a:latin typeface="Helvetica" pitchFamily="2" charset="0"/>
                <a:ea typeface="Helvetica Neue" panose="02000503000000020004" pitchFamily="2" charset="0"/>
                <a:cs typeface="Helvetica Neue" panose="02000503000000020004" pitchFamily="2" charset="0"/>
              </a:rPr>
              <a:t> comunidad</a:t>
            </a:r>
          </a:p>
        </p:txBody>
      </p:sp>
      <p:pic>
        <p:nvPicPr>
          <p:cNvPr id="3" name="Picture 2">
            <a:extLst>
              <a:ext uri="{FF2B5EF4-FFF2-40B4-BE49-F238E27FC236}">
                <a16:creationId xmlns:a16="http://schemas.microsoft.com/office/drawing/2014/main" id="{FD17785B-C58D-A2A2-63DB-47B7D72E76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13814" y="887872"/>
            <a:ext cx="1388077" cy="1388077"/>
          </a:xfrm>
          <a:prstGeom prst="rect">
            <a:avLst/>
          </a:prstGeom>
        </p:spPr>
      </p:pic>
    </p:spTree>
    <p:extLst>
      <p:ext uri="{BB962C8B-B14F-4D97-AF65-F5344CB8AC3E}">
        <p14:creationId xmlns:p14="http://schemas.microsoft.com/office/powerpoint/2010/main" val="43662072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E1F33"/>
        </a:solidFill>
        <a:effectLst/>
      </p:bgPr>
    </p:bg>
    <p:spTree>
      <p:nvGrpSpPr>
        <p:cNvPr id="1" name="">
          <a:extLst>
            <a:ext uri="{FF2B5EF4-FFF2-40B4-BE49-F238E27FC236}">
              <a16:creationId xmlns:a16="http://schemas.microsoft.com/office/drawing/2014/main" id="{D51FC6C0-817F-A89F-6504-CB9F2F1DDE84}"/>
            </a:ext>
          </a:extLst>
        </p:cNvPr>
        <p:cNvGrpSpPr/>
        <p:nvPr/>
      </p:nvGrpSpPr>
      <p:grpSpPr>
        <a:xfrm>
          <a:off x="0" y="0"/>
          <a:ext cx="0" cy="0"/>
          <a:chOff x="0" y="0"/>
          <a:chExt cx="0" cy="0"/>
        </a:xfrm>
      </p:grpSpPr>
      <p:sp>
        <p:nvSpPr>
          <p:cNvPr id="9" name="Rounded Rectangle 8">
            <a:extLst>
              <a:ext uri="{FF2B5EF4-FFF2-40B4-BE49-F238E27FC236}">
                <a16:creationId xmlns:a16="http://schemas.microsoft.com/office/drawing/2014/main" id="{3A6D3297-2EA6-3F02-CA9E-3B968157DF76}"/>
              </a:ext>
            </a:extLst>
          </p:cNvPr>
          <p:cNvSpPr/>
          <p:nvPr/>
        </p:nvSpPr>
        <p:spPr bwMode="auto">
          <a:xfrm>
            <a:off x="152400" y="172933"/>
            <a:ext cx="11887200" cy="6492240"/>
          </a:xfrm>
          <a:prstGeom prst="roundRect">
            <a:avLst>
              <a:gd name="adj" fmla="val 3139"/>
            </a:avLst>
          </a:prstGeom>
          <a:gradFill>
            <a:gsLst>
              <a:gs pos="18000">
                <a:srgbClr val="05072C">
                  <a:alpha val="0"/>
                </a:srgbClr>
              </a:gs>
              <a:gs pos="100000">
                <a:srgbClr val="000025"/>
              </a:gs>
            </a:gsLst>
            <a:lin ang="1260000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8" name="Picture 7">
            <a:extLst>
              <a:ext uri="{FF2B5EF4-FFF2-40B4-BE49-F238E27FC236}">
                <a16:creationId xmlns:a16="http://schemas.microsoft.com/office/drawing/2014/main" id="{705DE053-3B2F-0C5F-C9CD-1A9E0DF3AE3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150" y="0"/>
            <a:ext cx="11191913" cy="6858000"/>
          </a:xfrm>
          <a:prstGeom prst="rect">
            <a:avLst/>
          </a:prstGeom>
        </p:spPr>
      </p:pic>
      <p:sp>
        <p:nvSpPr>
          <p:cNvPr id="2" name="TextBox 1">
            <a:extLst>
              <a:ext uri="{FF2B5EF4-FFF2-40B4-BE49-F238E27FC236}">
                <a16:creationId xmlns:a16="http://schemas.microsoft.com/office/drawing/2014/main" id="{0EEC6319-BF95-87D4-9245-9EEE555A3EE0}"/>
              </a:ext>
            </a:extLst>
          </p:cNvPr>
          <p:cNvSpPr txBox="1"/>
          <p:nvPr/>
        </p:nvSpPr>
        <p:spPr>
          <a:xfrm>
            <a:off x="457200" y="3657600"/>
            <a:ext cx="12344400" cy="1218347"/>
          </a:xfrm>
          <a:prstGeom prst="rect">
            <a:avLst/>
          </a:prstGeom>
          <a:noFill/>
        </p:spPr>
        <p:txBody>
          <a:bodyPr wrap="square" rtlCol="0">
            <a:spAutoFit/>
          </a:bodyPr>
          <a:lstStyle/>
          <a:p>
            <a:pPr>
              <a:lnSpc>
                <a:spcPct val="150000"/>
              </a:lnSpc>
            </a:pPr>
            <a:r>
              <a:rPr lang="es-ES_tradnl" sz="5400" b="1" kern="4000" noProof="0">
                <a:latin typeface="Helvetica" pitchFamily="2" charset="0"/>
                <a:ea typeface="Helvetica Neue" panose="02000503000000020004" pitchFamily="2" charset="0"/>
                <a:cs typeface="Helvetica Neue" panose="02000503000000020004" pitchFamily="2" charset="0"/>
              </a:rPr>
              <a:t>¿Preguntas? </a:t>
            </a:r>
          </a:p>
        </p:txBody>
      </p:sp>
      <p:sp>
        <p:nvSpPr>
          <p:cNvPr id="4" name="Rounded Rectangle 3">
            <a:extLst>
              <a:ext uri="{FF2B5EF4-FFF2-40B4-BE49-F238E27FC236}">
                <a16:creationId xmlns:a16="http://schemas.microsoft.com/office/drawing/2014/main" id="{402F6F03-1CBA-64EF-09B3-955B7D206ADB}"/>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66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7" name="Picture 6">
            <a:extLst>
              <a:ext uri="{FF2B5EF4-FFF2-40B4-BE49-F238E27FC236}">
                <a16:creationId xmlns:a16="http://schemas.microsoft.com/office/drawing/2014/main" id="{AB4770FA-8FAC-C708-B2CC-E8E8D62F362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385756639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E1F33"/>
        </a:solidFill>
        <a:effectLst/>
      </p:bgPr>
    </p:bg>
    <p:spTree>
      <p:nvGrpSpPr>
        <p:cNvPr id="1" name="">
          <a:extLst>
            <a:ext uri="{FF2B5EF4-FFF2-40B4-BE49-F238E27FC236}">
              <a16:creationId xmlns:a16="http://schemas.microsoft.com/office/drawing/2014/main" id="{B0F8FF04-C9E0-2DDF-31FC-5824C5C1C6EB}"/>
            </a:ext>
          </a:extLst>
        </p:cNvPr>
        <p:cNvGrpSpPr/>
        <p:nvPr/>
      </p:nvGrpSpPr>
      <p:grpSpPr>
        <a:xfrm>
          <a:off x="0" y="0"/>
          <a:ext cx="0" cy="0"/>
          <a:chOff x="0" y="0"/>
          <a:chExt cx="0" cy="0"/>
        </a:xfrm>
      </p:grpSpPr>
      <p:sp>
        <p:nvSpPr>
          <p:cNvPr id="10" name="Rounded Rectangle 9">
            <a:extLst>
              <a:ext uri="{FF2B5EF4-FFF2-40B4-BE49-F238E27FC236}">
                <a16:creationId xmlns:a16="http://schemas.microsoft.com/office/drawing/2014/main" id="{860F04D5-48E1-6147-CFBD-D29FB7B06A0A}"/>
              </a:ext>
            </a:extLst>
          </p:cNvPr>
          <p:cNvSpPr/>
          <p:nvPr/>
        </p:nvSpPr>
        <p:spPr bwMode="auto">
          <a:xfrm>
            <a:off x="152400" y="172933"/>
            <a:ext cx="11887200" cy="6492240"/>
          </a:xfrm>
          <a:prstGeom prst="roundRect">
            <a:avLst>
              <a:gd name="adj" fmla="val 3139"/>
            </a:avLst>
          </a:prstGeom>
          <a:gradFill>
            <a:gsLst>
              <a:gs pos="18000">
                <a:srgbClr val="05072C">
                  <a:alpha val="0"/>
                </a:srgbClr>
              </a:gs>
              <a:gs pos="100000">
                <a:srgbClr val="000025"/>
              </a:gs>
            </a:gsLst>
            <a:lin ang="1260000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8" name="Picture 7">
            <a:extLst>
              <a:ext uri="{FF2B5EF4-FFF2-40B4-BE49-F238E27FC236}">
                <a16:creationId xmlns:a16="http://schemas.microsoft.com/office/drawing/2014/main" id="{C30EBCCB-EED1-7032-A974-B33BBE3EA83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150" y="0"/>
            <a:ext cx="11191913" cy="6858000"/>
          </a:xfrm>
          <a:prstGeom prst="rect">
            <a:avLst/>
          </a:prstGeom>
        </p:spPr>
      </p:pic>
      <p:sp>
        <p:nvSpPr>
          <p:cNvPr id="2" name="TextBox 1">
            <a:extLst>
              <a:ext uri="{FF2B5EF4-FFF2-40B4-BE49-F238E27FC236}">
                <a16:creationId xmlns:a16="http://schemas.microsoft.com/office/drawing/2014/main" id="{814D8CEA-5430-5277-1564-75403577DC95}"/>
              </a:ext>
            </a:extLst>
          </p:cNvPr>
          <p:cNvSpPr txBox="1"/>
          <p:nvPr/>
        </p:nvSpPr>
        <p:spPr>
          <a:xfrm>
            <a:off x="457200" y="3657600"/>
            <a:ext cx="12344400" cy="1218347"/>
          </a:xfrm>
          <a:prstGeom prst="rect">
            <a:avLst/>
          </a:prstGeom>
          <a:noFill/>
        </p:spPr>
        <p:txBody>
          <a:bodyPr wrap="square" rtlCol="0">
            <a:spAutoFit/>
          </a:bodyPr>
          <a:lstStyle/>
          <a:p>
            <a:pPr>
              <a:lnSpc>
                <a:spcPct val="150000"/>
              </a:lnSpc>
            </a:pPr>
            <a:r>
              <a:rPr lang="es-ES_tradnl" sz="5400" b="1" kern="4000" noProof="0">
                <a:latin typeface="Helvetica" pitchFamily="2" charset="0"/>
                <a:ea typeface="Helvetica Neue" panose="02000503000000020004" pitchFamily="2" charset="0"/>
                <a:cs typeface="Helvetica Neue" panose="02000503000000020004" pitchFamily="2" charset="0"/>
              </a:rPr>
              <a:t>Preguntas Frecuentes  </a:t>
            </a:r>
          </a:p>
        </p:txBody>
      </p:sp>
      <p:sp>
        <p:nvSpPr>
          <p:cNvPr id="6" name="Rounded Rectangle 5">
            <a:extLst>
              <a:ext uri="{FF2B5EF4-FFF2-40B4-BE49-F238E27FC236}">
                <a16:creationId xmlns:a16="http://schemas.microsoft.com/office/drawing/2014/main" id="{A6A31181-C81B-EBAA-544B-9CD2942C5ED5}"/>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9" name="Picture 8">
            <a:extLst>
              <a:ext uri="{FF2B5EF4-FFF2-40B4-BE49-F238E27FC236}">
                <a16:creationId xmlns:a16="http://schemas.microsoft.com/office/drawing/2014/main" id="{7B863BB4-FF53-07B5-B741-E897B213137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2597500079"/>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111C9-F33B-6C99-BB15-C8045C2A443E}"/>
            </a:ext>
          </a:extLst>
        </p:cNvPr>
        <p:cNvGrpSpPr/>
        <p:nvPr/>
      </p:nvGrpSpPr>
      <p:grpSpPr>
        <a:xfrm>
          <a:off x="0" y="0"/>
          <a:ext cx="0" cy="0"/>
          <a:chOff x="0" y="0"/>
          <a:chExt cx="0" cy="0"/>
        </a:xfrm>
      </p:grpSpPr>
      <p:pic>
        <p:nvPicPr>
          <p:cNvPr id="7" name="Picture 6" descr="Fotografía histórica de Nancy Grace Roman. Es de tez clara, lleva gafas y viste al estilo de mediados del siglo XX, y aparenta tener unos 50 años. Ella alza la vista hacia la luz que proviene de arriba, hacia una pared negra con letras, recuadros y líneas blancas, indistinguibles pero de aspecto técnico. Tiene en las manos muchos papeles y un lápiz, y parece que acaba de interrumpir la escritura.">
            <a:extLst>
              <a:ext uri="{FF2B5EF4-FFF2-40B4-BE49-F238E27FC236}">
                <a16:creationId xmlns:a16="http://schemas.microsoft.com/office/drawing/2014/main" id="{210D0F63-8B5E-B0ED-5B3D-D5FB0B95EC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ounded Rectangle 2">
            <a:extLst>
              <a:ext uri="{FF2B5EF4-FFF2-40B4-BE49-F238E27FC236}">
                <a16:creationId xmlns:a16="http://schemas.microsoft.com/office/drawing/2014/main" id="{F84C4B22-F318-88A1-3171-0BF19A90E665}"/>
              </a:ext>
            </a:extLst>
          </p:cNvPr>
          <p:cNvSpPr/>
          <p:nvPr/>
        </p:nvSpPr>
        <p:spPr bwMode="auto">
          <a:xfrm rot="10800000">
            <a:off x="152400" y="182880"/>
            <a:ext cx="11887200" cy="6492240"/>
          </a:xfrm>
          <a:prstGeom prst="roundRect">
            <a:avLst>
              <a:gd name="adj" fmla="val 3139"/>
            </a:avLst>
          </a:prstGeom>
          <a:gradFill>
            <a:gsLst>
              <a:gs pos="100000">
                <a:srgbClr val="0E1F33">
                  <a:alpha val="0"/>
                </a:srgbClr>
              </a:gs>
              <a:gs pos="0">
                <a:srgbClr val="0E1F33"/>
              </a:gs>
            </a:gsLst>
            <a:lin ang="0" scaled="1"/>
          </a:gradFill>
          <a:ln w="101600" cap="flat" cmpd="sng" algn="ctr">
            <a:gradFill flip="none" rotWithShape="1">
              <a:gsLst>
                <a:gs pos="50000">
                  <a:srgbClr val="0E1F33">
                    <a:alpha val="0"/>
                  </a:srgbClr>
                </a:gs>
                <a:gs pos="0">
                  <a:srgbClr val="01357D"/>
                </a:gs>
                <a:gs pos="20000">
                  <a:srgbClr val="01275B"/>
                </a:gs>
                <a:gs pos="100000">
                  <a:srgbClr val="01275B"/>
                </a:gs>
              </a:gsLst>
              <a:lin ang="0" scaled="1"/>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14875314-4387-93DD-48BE-AE894189FC35}"/>
              </a:ext>
            </a:extLst>
          </p:cNvPr>
          <p:cNvSpPr txBox="1"/>
          <p:nvPr/>
        </p:nvSpPr>
        <p:spPr>
          <a:xfrm>
            <a:off x="6781800" y="2485362"/>
            <a:ext cx="4267200" cy="2062103"/>
          </a:xfrm>
          <a:prstGeom prst="rect">
            <a:avLst/>
          </a:prstGeom>
          <a:noFill/>
        </p:spPr>
        <p:txBody>
          <a:bodyPr wrap="square" rtlCol="0">
            <a:spAutoFit/>
          </a:bodyPr>
          <a:lstStyle/>
          <a:p>
            <a:r>
              <a:rPr lang="es-ES_tradnl" sz="3200" b="1" kern="4000" noProof="0">
                <a:latin typeface="Helvetica" pitchFamily="2" charset="0"/>
                <a:ea typeface="Helvetica Neue" panose="02000503000000020004" pitchFamily="2" charset="0"/>
                <a:cs typeface="Helvetica Neue" panose="02000503000000020004" pitchFamily="2" charset="0"/>
              </a:rPr>
              <a:t>¿Por qué se llama telescopio espacial Nancy Grace </a:t>
            </a:r>
            <a:r>
              <a:rPr lang="es-ES_tradnl" sz="3200" b="1" kern="4000" noProof="0" err="1">
                <a:latin typeface="Helvetica" pitchFamily="2" charset="0"/>
                <a:ea typeface="Helvetica Neue" panose="02000503000000020004" pitchFamily="2" charset="0"/>
                <a:cs typeface="Helvetica Neue" panose="02000503000000020004" pitchFamily="2" charset="0"/>
              </a:rPr>
              <a:t>Roman</a:t>
            </a:r>
            <a:r>
              <a:rPr lang="es-ES_tradnl" sz="3200" b="1" kern="4000" noProof="0">
                <a:latin typeface="Helvetica" pitchFamily="2" charset="0"/>
                <a:ea typeface="Helvetica Neue" panose="02000503000000020004" pitchFamily="2" charset="0"/>
                <a:cs typeface="Helvetica Neue" panose="02000503000000020004" pitchFamily="2" charset="0"/>
              </a:rPr>
              <a:t>? </a:t>
            </a:r>
          </a:p>
        </p:txBody>
      </p:sp>
      <p:sp>
        <p:nvSpPr>
          <p:cNvPr id="9" name="TextBox 1">
            <a:extLst>
              <a:ext uri="{FF2B5EF4-FFF2-40B4-BE49-F238E27FC236}">
                <a16:creationId xmlns:a16="http://schemas.microsoft.com/office/drawing/2014/main" id="{2D62E6E5-ABC5-3567-F993-1B6373BDF1A2}"/>
              </a:ext>
            </a:extLst>
          </p:cNvPr>
          <p:cNvSpPr txBox="1"/>
          <p:nvPr/>
        </p:nvSpPr>
        <p:spPr>
          <a:xfrm>
            <a:off x="485503" y="357707"/>
            <a:ext cx="10134600" cy="321627"/>
          </a:xfrm>
          <a:prstGeom prst="rect">
            <a:avLst/>
          </a:prstGeom>
          <a:noFill/>
        </p:spPr>
        <p:txBody>
          <a:bodyPr wrap="square" rtlCol="0">
            <a:spAutoFit/>
          </a:bodyPr>
          <a:lstStyle/>
          <a:p>
            <a:pPr>
              <a:lnSpc>
                <a:spcPct val="150000"/>
              </a:lnSpc>
            </a:pPr>
            <a:r>
              <a:rPr lang="es-ES_tradnl" sz="1100" spc="300" noProof="0">
                <a:latin typeface="Helvetica" pitchFamily="2" charset="0"/>
              </a:rPr>
              <a:t>PREGUNTAS FRECUENTES</a:t>
            </a:r>
            <a:endParaRPr lang="es-ES_tradnl" sz="1100" spc="300" noProof="0">
              <a:latin typeface="Helvetica" pitchFamily="2" charset="0"/>
              <a:ea typeface="Helvetica Neue" panose="02000503000000020004" pitchFamily="2" charset="0"/>
              <a:cs typeface="Helvetica Neue" panose="02000503000000020004" pitchFamily="2" charset="0"/>
            </a:endParaRPr>
          </a:p>
        </p:txBody>
      </p:sp>
      <p:sp>
        <p:nvSpPr>
          <p:cNvPr id="4" name="Rounded Rectangle 3">
            <a:extLst>
              <a:ext uri="{FF2B5EF4-FFF2-40B4-BE49-F238E27FC236}">
                <a16:creationId xmlns:a16="http://schemas.microsoft.com/office/drawing/2014/main" id="{63A97382-BE51-F48B-3CE6-A7CFAD244C8B}"/>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50000">
                  <a:srgbClr val="0E1F33">
                    <a:alpha val="0"/>
                  </a:srgbClr>
                </a:gs>
                <a:gs pos="0">
                  <a:srgbClr val="01357D"/>
                </a:gs>
                <a:gs pos="20000">
                  <a:srgbClr val="01275B"/>
                </a:gs>
                <a:gs pos="100000">
                  <a:srgbClr val="01275B"/>
                </a:gs>
              </a:gsLst>
              <a:lin ang="0" scaled="1"/>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8" name="Picture 7">
            <a:extLst>
              <a:ext uri="{FF2B5EF4-FFF2-40B4-BE49-F238E27FC236}">
                <a16:creationId xmlns:a16="http://schemas.microsoft.com/office/drawing/2014/main" id="{95712474-6847-D534-CE4B-A9FADDD7D6C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428779166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13749-2EE5-A2F6-82C1-EE921765F06A}"/>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D95410D0-2BFB-D82D-4837-C9B2A1E7ED7B}"/>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5206"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54BA8A1-3B04-1AC3-A9D5-14B7E89B0200}"/>
              </a:ext>
            </a:extLst>
          </p:cNvPr>
          <p:cNvSpPr txBox="1"/>
          <p:nvPr/>
        </p:nvSpPr>
        <p:spPr>
          <a:xfrm>
            <a:off x="637903" y="3308792"/>
            <a:ext cx="9829800" cy="892552"/>
          </a:xfrm>
          <a:prstGeom prst="rect">
            <a:avLst/>
          </a:prstGeom>
          <a:noFill/>
        </p:spPr>
        <p:txBody>
          <a:bodyPr wrap="square" rtlCol="0">
            <a:spAutoFit/>
          </a:bodyPr>
          <a:lstStyle/>
          <a:p>
            <a:r>
              <a:rPr lang="es-ES_tradnl" sz="3200" b="1" kern="4000" noProof="0">
                <a:latin typeface="Helvetica" pitchFamily="2" charset="0"/>
                <a:ea typeface="Helvetica Neue" panose="02000503000000020004" pitchFamily="2" charset="0"/>
                <a:cs typeface="Helvetica Neue" panose="02000503000000020004" pitchFamily="2" charset="0"/>
              </a:rPr>
              <a:t>¿Qué es un telescopio de mapeo del cielo? </a:t>
            </a:r>
          </a:p>
          <a:p>
            <a:r>
              <a:rPr lang="es-ES_tradnl" sz="2000" i="1" noProof="0">
                <a:latin typeface="Helvetica" pitchFamily="2" charset="0"/>
              </a:rPr>
              <a:t>¿En qué se diferencia de Hubble y Webb? </a:t>
            </a:r>
            <a:endParaRPr lang="es-ES_tradnl" sz="2000" i="1" kern="4000" noProof="0">
              <a:latin typeface="Helvetica" pitchFamily="2" charset="0"/>
              <a:ea typeface="Helvetica Neue" panose="02000503000000020004" pitchFamily="2" charset="0"/>
              <a:cs typeface="Helvetica Neue" panose="02000503000000020004" pitchFamily="2" charset="0"/>
            </a:endParaRPr>
          </a:p>
        </p:txBody>
      </p:sp>
      <p:pic>
        <p:nvPicPr>
          <p:cNvPr id="20" name="Picture 19">
            <a:extLst>
              <a:ext uri="{FF2B5EF4-FFF2-40B4-BE49-F238E27FC236}">
                <a16:creationId xmlns:a16="http://schemas.microsoft.com/office/drawing/2014/main" id="{1EB74B29-B437-4098-A6A0-A5C5339307E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3" name="TextBox 1">
            <a:extLst>
              <a:ext uri="{FF2B5EF4-FFF2-40B4-BE49-F238E27FC236}">
                <a16:creationId xmlns:a16="http://schemas.microsoft.com/office/drawing/2014/main" id="{CF596593-8C16-9CA0-6847-CDE7515435F4}"/>
              </a:ext>
            </a:extLst>
          </p:cNvPr>
          <p:cNvSpPr txBox="1"/>
          <p:nvPr/>
        </p:nvSpPr>
        <p:spPr>
          <a:xfrm>
            <a:off x="485503" y="357707"/>
            <a:ext cx="10134600" cy="321627"/>
          </a:xfrm>
          <a:prstGeom prst="rect">
            <a:avLst/>
          </a:prstGeom>
          <a:noFill/>
        </p:spPr>
        <p:txBody>
          <a:bodyPr wrap="square" rtlCol="0">
            <a:spAutoFit/>
          </a:bodyPr>
          <a:lstStyle/>
          <a:p>
            <a:pPr>
              <a:lnSpc>
                <a:spcPct val="150000"/>
              </a:lnSpc>
            </a:pPr>
            <a:r>
              <a:rPr lang="es-ES_tradnl" sz="1100" spc="300" noProof="0">
                <a:latin typeface="Helvetica" pitchFamily="2" charset="0"/>
              </a:rPr>
              <a:t>PREGUNTAS FRECUENTES</a:t>
            </a:r>
            <a:endParaRPr lang="es-ES_tradnl" sz="1100" spc="300" noProof="0">
              <a:latin typeface="Helvetica"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70235422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C49D7-6144-AA2A-B571-F3BC3F77F312}"/>
            </a:ext>
          </a:extLst>
        </p:cNvPr>
        <p:cNvGrpSpPr/>
        <p:nvPr/>
      </p:nvGrpSpPr>
      <p:grpSpPr>
        <a:xfrm>
          <a:off x="0" y="0"/>
          <a:ext cx="0" cy="0"/>
          <a:chOff x="0" y="0"/>
          <a:chExt cx="0" cy="0"/>
        </a:xfrm>
      </p:grpSpPr>
      <p:pic>
        <p:nvPicPr>
          <p:cNvPr id="7" name="Picture 6" descr="Diagrama de los cinco puntos de Lagrange Sol-Tierra. Sobre un fondo negro, en el centro de la imagen, hay un círculo amarillo con la etiqueta &quot;Sol&quot;. A la derecha del Sol hay un círculo azul con la etiqueta &quot;Tierra&quot;. Un anillo gris, que rodea al Sol y atraviesa la Tierra, representa la órbita de la Tierra alrededor del Sol. Una línea gris atraviesa la Tierra, continúa a través del Sol y se conecta con el lado opuesto del círculo que representa la órbita terrestre. Hay un total de cinco puntos verdes etiquetados del L1 al L5, que representan los cinco puntos de Lagrange Sol-Tierra. Los puntos L1, L2 y L3 están alineados con el Sol y la Tierra, con L1 entre el Sol y la Tierra, L2 hacia la derecha en el lado opuesto de la Tierra con respecto al Sol, y L3 en el extremo izquierdo, opuesto al Sol con respecto a la Tierra. El L4 se sitúa a lo largo de la órbita terrestre, delante de la Tierra, mientras que el L5 le sigue desde atrás. Las líneas grises que conectan la Tierra, el Sol y L5 forman un triángulo equilátero, al igual que las líneas que conectan la Tierra, el Sol y L4.">
            <a:extLst>
              <a:ext uri="{FF2B5EF4-FFF2-40B4-BE49-F238E27FC236}">
                <a16:creationId xmlns:a16="http://schemas.microsoft.com/office/drawing/2014/main" id="{98E5AE20-3786-3AEF-2FA4-92D814950B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787" y="256830"/>
            <a:ext cx="11507573" cy="6473010"/>
          </a:xfrm>
          <a:prstGeom prst="rect">
            <a:avLst/>
          </a:prstGeom>
        </p:spPr>
      </p:pic>
      <p:sp>
        <p:nvSpPr>
          <p:cNvPr id="4" name="Rounded Rectangle 3">
            <a:extLst>
              <a:ext uri="{FF2B5EF4-FFF2-40B4-BE49-F238E27FC236}">
                <a16:creationId xmlns:a16="http://schemas.microsoft.com/office/drawing/2014/main" id="{5FE3A015-E761-7023-2CDD-1C9038699D67}"/>
              </a:ext>
              <a:ext uri="{C183D7F6-B498-43B3-948B-1728B52AA6E4}">
                <adec:decorative xmlns:adec="http://schemas.microsoft.com/office/drawing/2017/decorative" val="1"/>
              </a:ext>
            </a:extLst>
          </p:cNvPr>
          <p:cNvSpPr/>
          <p:nvPr/>
        </p:nvSpPr>
        <p:spPr bwMode="auto">
          <a:xfrm>
            <a:off x="155871" y="256830"/>
            <a:ext cx="11825288" cy="6458427"/>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070228C6-E4A5-E87C-6F89-67D7DFB32080}"/>
              </a:ext>
            </a:extLst>
          </p:cNvPr>
          <p:cNvSpPr txBox="1"/>
          <p:nvPr/>
        </p:nvSpPr>
        <p:spPr>
          <a:xfrm>
            <a:off x="381000" y="4896292"/>
            <a:ext cx="7212980" cy="584775"/>
          </a:xfrm>
          <a:prstGeom prst="rect">
            <a:avLst/>
          </a:prstGeom>
          <a:noFill/>
        </p:spPr>
        <p:txBody>
          <a:bodyPr wrap="square" rtlCol="0">
            <a:spAutoFit/>
          </a:bodyPr>
          <a:lstStyle/>
          <a:p>
            <a:r>
              <a:rPr lang="es-ES_tradnl" sz="3200" b="1" kern="4000" noProof="0">
                <a:latin typeface="Helvetica" pitchFamily="2" charset="0"/>
                <a:ea typeface="Helvetica Neue" panose="02000503000000020004" pitchFamily="2" charset="0"/>
                <a:cs typeface="Helvetica Neue" panose="02000503000000020004" pitchFamily="2" charset="0"/>
              </a:rPr>
              <a:t>¿En dónde se encontrará </a:t>
            </a:r>
            <a:r>
              <a:rPr lang="es-ES_tradnl" sz="3200" b="1" kern="4000" noProof="0" err="1">
                <a:latin typeface="Helvetica" pitchFamily="2" charset="0"/>
                <a:ea typeface="Helvetica Neue" panose="02000503000000020004" pitchFamily="2" charset="0"/>
                <a:cs typeface="Helvetica Neue" panose="02000503000000020004" pitchFamily="2" charset="0"/>
              </a:rPr>
              <a:t>Roman</a:t>
            </a:r>
            <a:r>
              <a:rPr lang="es-ES_tradnl" sz="3200" b="1" kern="4000" noProof="0">
                <a:latin typeface="Helvetica" pitchFamily="2" charset="0"/>
                <a:ea typeface="Helvetica Neue" panose="02000503000000020004" pitchFamily="2" charset="0"/>
                <a:cs typeface="Helvetica Neue" panose="02000503000000020004" pitchFamily="2" charset="0"/>
              </a:rPr>
              <a:t>? </a:t>
            </a:r>
          </a:p>
        </p:txBody>
      </p:sp>
      <p:sp>
        <p:nvSpPr>
          <p:cNvPr id="9" name="TextBox 8">
            <a:extLst>
              <a:ext uri="{FF2B5EF4-FFF2-40B4-BE49-F238E27FC236}">
                <a16:creationId xmlns:a16="http://schemas.microsoft.com/office/drawing/2014/main" id="{A11EDA6B-E5E1-6B19-9861-10078FF0966A}"/>
              </a:ext>
            </a:extLst>
          </p:cNvPr>
          <p:cNvSpPr txBox="1"/>
          <p:nvPr/>
        </p:nvSpPr>
        <p:spPr>
          <a:xfrm>
            <a:off x="5334000" y="3429000"/>
            <a:ext cx="548548" cy="338554"/>
          </a:xfrm>
          <a:prstGeom prst="rect">
            <a:avLst/>
          </a:prstGeom>
          <a:noFill/>
        </p:spPr>
        <p:txBody>
          <a:bodyPr wrap="none" rtlCol="0">
            <a:spAutoFit/>
          </a:bodyPr>
          <a:lstStyle/>
          <a:p>
            <a:r>
              <a:rPr lang="es-ES_tradnl" sz="1600" noProof="0" err="1"/>
              <a:t>Sun</a:t>
            </a:r>
            <a:endParaRPr lang="es-ES_tradnl" sz="1600" noProof="0"/>
          </a:p>
        </p:txBody>
      </p:sp>
      <p:sp>
        <p:nvSpPr>
          <p:cNvPr id="10" name="TextBox 9">
            <a:extLst>
              <a:ext uri="{FF2B5EF4-FFF2-40B4-BE49-F238E27FC236}">
                <a16:creationId xmlns:a16="http://schemas.microsoft.com/office/drawing/2014/main" id="{B2E6EFD8-F4E6-F5F4-2587-6936D1E93E34}"/>
              </a:ext>
            </a:extLst>
          </p:cNvPr>
          <p:cNvSpPr txBox="1"/>
          <p:nvPr/>
        </p:nvSpPr>
        <p:spPr>
          <a:xfrm>
            <a:off x="8991600" y="3598277"/>
            <a:ext cx="675185" cy="338554"/>
          </a:xfrm>
          <a:prstGeom prst="rect">
            <a:avLst/>
          </a:prstGeom>
          <a:noFill/>
        </p:spPr>
        <p:txBody>
          <a:bodyPr wrap="none" rtlCol="0">
            <a:spAutoFit/>
          </a:bodyPr>
          <a:lstStyle/>
          <a:p>
            <a:r>
              <a:rPr lang="es-ES_tradnl" sz="1600" noProof="0"/>
              <a:t>Earth</a:t>
            </a:r>
          </a:p>
        </p:txBody>
      </p:sp>
      <p:pic>
        <p:nvPicPr>
          <p:cNvPr id="8" name="Picture 7">
            <a:extLst>
              <a:ext uri="{FF2B5EF4-FFF2-40B4-BE49-F238E27FC236}">
                <a16:creationId xmlns:a16="http://schemas.microsoft.com/office/drawing/2014/main" id="{5045AE07-27B2-6178-0F51-DDB9DBF403C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3" name="TextBox 1">
            <a:extLst>
              <a:ext uri="{FF2B5EF4-FFF2-40B4-BE49-F238E27FC236}">
                <a16:creationId xmlns:a16="http://schemas.microsoft.com/office/drawing/2014/main" id="{A7F7CF78-3119-207B-5BE6-654354ECF6FA}"/>
              </a:ext>
            </a:extLst>
          </p:cNvPr>
          <p:cNvSpPr txBox="1"/>
          <p:nvPr/>
        </p:nvSpPr>
        <p:spPr>
          <a:xfrm>
            <a:off x="485503" y="357707"/>
            <a:ext cx="10134600" cy="321627"/>
          </a:xfrm>
          <a:prstGeom prst="rect">
            <a:avLst/>
          </a:prstGeom>
          <a:noFill/>
        </p:spPr>
        <p:txBody>
          <a:bodyPr wrap="square" rtlCol="0">
            <a:spAutoFit/>
          </a:bodyPr>
          <a:lstStyle/>
          <a:p>
            <a:pPr>
              <a:lnSpc>
                <a:spcPct val="150000"/>
              </a:lnSpc>
            </a:pPr>
            <a:r>
              <a:rPr lang="es-ES_tradnl" sz="1100" spc="300" noProof="0">
                <a:latin typeface="Helvetica" pitchFamily="2" charset="0"/>
              </a:rPr>
              <a:t>PREGUNTAS FRECUENTES</a:t>
            </a:r>
            <a:endParaRPr lang="es-ES_tradnl" sz="1100" spc="300" noProof="0">
              <a:latin typeface="Helvetica"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67142389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3B124-9008-19DF-B83E-A2A34C26B40C}"/>
            </a:ext>
          </a:extLst>
        </p:cNvPr>
        <p:cNvGrpSpPr/>
        <p:nvPr/>
      </p:nvGrpSpPr>
      <p:grpSpPr>
        <a:xfrm>
          <a:off x="0" y="0"/>
          <a:ext cx="0" cy="0"/>
          <a:chOff x="0" y="0"/>
          <a:chExt cx="0" cy="0"/>
        </a:xfrm>
      </p:grpSpPr>
      <p:pic>
        <p:nvPicPr>
          <p:cNvPr id="7" name="Picture 6" descr="Una ilustración abstracta que muestra patrones similares a los de las neuronas o redes neuronales, con caminos que se cruzan para formar nodos brillantes. Los caminos son morados y las intersecciones son de color rosa brillante.">
            <a:extLst>
              <a:ext uri="{FF2B5EF4-FFF2-40B4-BE49-F238E27FC236}">
                <a16:creationId xmlns:a16="http://schemas.microsoft.com/office/drawing/2014/main" id="{1E256290-4835-C7CB-E9DB-D8CA53E9F8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ounded Rectangle 2">
            <a:extLst>
              <a:ext uri="{FF2B5EF4-FFF2-40B4-BE49-F238E27FC236}">
                <a16:creationId xmlns:a16="http://schemas.microsoft.com/office/drawing/2014/main" id="{4E112096-4817-AF56-C2F6-8FD7FC9AB3F1}"/>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65821FEF-BF7F-FF87-9F14-3C882F18374E}"/>
              </a:ext>
            </a:extLst>
          </p:cNvPr>
          <p:cNvSpPr txBox="1"/>
          <p:nvPr/>
        </p:nvSpPr>
        <p:spPr>
          <a:xfrm>
            <a:off x="609600" y="2526675"/>
            <a:ext cx="6527180" cy="584775"/>
          </a:xfrm>
          <a:prstGeom prst="rect">
            <a:avLst/>
          </a:prstGeom>
          <a:noFill/>
        </p:spPr>
        <p:txBody>
          <a:bodyPr wrap="square" rtlCol="0">
            <a:spAutoFit/>
          </a:bodyPr>
          <a:lstStyle/>
          <a:p>
            <a:r>
              <a:rPr lang="es-ES_tradnl" sz="3200" b="1" kern="4000" noProof="0">
                <a:latin typeface="Helvetica" pitchFamily="2" charset="0"/>
                <a:ea typeface="Helvetica Neue" panose="02000503000000020004" pitchFamily="2" charset="0"/>
                <a:cs typeface="Helvetica Neue" panose="02000503000000020004" pitchFamily="2" charset="0"/>
              </a:rPr>
              <a:t>¿Qué es la energía oscura? </a:t>
            </a:r>
          </a:p>
        </p:txBody>
      </p:sp>
      <p:sp>
        <p:nvSpPr>
          <p:cNvPr id="6" name="TextBox 5">
            <a:extLst>
              <a:ext uri="{FF2B5EF4-FFF2-40B4-BE49-F238E27FC236}">
                <a16:creationId xmlns:a16="http://schemas.microsoft.com/office/drawing/2014/main" id="{C1D0666A-A0B3-7E6D-22C9-F90B0960DB7E}"/>
              </a:ext>
            </a:extLst>
          </p:cNvPr>
          <p:cNvSpPr txBox="1"/>
          <p:nvPr/>
        </p:nvSpPr>
        <p:spPr>
          <a:xfrm>
            <a:off x="624840" y="3385644"/>
            <a:ext cx="6199706" cy="584775"/>
          </a:xfrm>
          <a:prstGeom prst="rect">
            <a:avLst/>
          </a:prstGeom>
          <a:noFill/>
        </p:spPr>
        <p:txBody>
          <a:bodyPr wrap="square" rtlCol="0">
            <a:spAutoFit/>
          </a:bodyPr>
          <a:lstStyle/>
          <a:p>
            <a:r>
              <a:rPr lang="es-ES_tradnl" sz="3200" b="1" kern="4000" noProof="0">
                <a:latin typeface="Helvetica" pitchFamily="2" charset="0"/>
                <a:ea typeface="Helvetica Neue" panose="02000503000000020004" pitchFamily="2" charset="0"/>
                <a:cs typeface="Helvetica Neue" panose="02000503000000020004" pitchFamily="2" charset="0"/>
              </a:rPr>
              <a:t>¿Qué es la materia oscura? </a:t>
            </a:r>
          </a:p>
        </p:txBody>
      </p:sp>
      <p:pic>
        <p:nvPicPr>
          <p:cNvPr id="8" name="Picture 7">
            <a:extLst>
              <a:ext uri="{FF2B5EF4-FFF2-40B4-BE49-F238E27FC236}">
                <a16:creationId xmlns:a16="http://schemas.microsoft.com/office/drawing/2014/main" id="{51F5B1BB-DD12-98A6-182B-90E4A6EE12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4" name="TextBox 1">
            <a:extLst>
              <a:ext uri="{FF2B5EF4-FFF2-40B4-BE49-F238E27FC236}">
                <a16:creationId xmlns:a16="http://schemas.microsoft.com/office/drawing/2014/main" id="{31AD8B49-C316-9847-CAB5-FA69F29AEBD2}"/>
              </a:ext>
            </a:extLst>
          </p:cNvPr>
          <p:cNvSpPr txBox="1"/>
          <p:nvPr/>
        </p:nvSpPr>
        <p:spPr>
          <a:xfrm>
            <a:off x="485503" y="357707"/>
            <a:ext cx="10134600" cy="321627"/>
          </a:xfrm>
          <a:prstGeom prst="rect">
            <a:avLst/>
          </a:prstGeom>
          <a:noFill/>
        </p:spPr>
        <p:txBody>
          <a:bodyPr wrap="square" rtlCol="0">
            <a:spAutoFit/>
          </a:bodyPr>
          <a:lstStyle/>
          <a:p>
            <a:pPr>
              <a:lnSpc>
                <a:spcPct val="150000"/>
              </a:lnSpc>
            </a:pPr>
            <a:r>
              <a:rPr lang="es-ES_tradnl" sz="1100" spc="300" noProof="0">
                <a:latin typeface="Helvetica" pitchFamily="2" charset="0"/>
              </a:rPr>
              <a:t>PREGUNTAS FRECUENTES</a:t>
            </a:r>
            <a:endParaRPr lang="es-ES_tradnl" sz="1100" spc="300" noProof="0">
              <a:latin typeface="Helvetica"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33727359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7C249-B506-2B51-3D71-7A0A76780E1E}"/>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4039FB6C-C7A6-9E1E-BCD6-463F2C0B00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ounded Rectangle 3">
            <a:extLst>
              <a:ext uri="{FF2B5EF4-FFF2-40B4-BE49-F238E27FC236}">
                <a16:creationId xmlns:a16="http://schemas.microsoft.com/office/drawing/2014/main" id="{C8B34F70-2F6B-F14A-ECAC-535BA3E95D59}"/>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noFill/>
          <a:ln w="101600" cap="flat" cmpd="sng" algn="ctr">
            <a:gradFill flip="none" rotWithShape="1">
              <a:gsLst>
                <a:gs pos="49000">
                  <a:srgbClr val="0E1F33">
                    <a:alpha val="0"/>
                  </a:srgbClr>
                </a:gs>
                <a:gs pos="0">
                  <a:srgbClr val="01357D"/>
                </a:gs>
                <a:gs pos="21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2" name="TextBox 1">
            <a:extLst>
              <a:ext uri="{FF2B5EF4-FFF2-40B4-BE49-F238E27FC236}">
                <a16:creationId xmlns:a16="http://schemas.microsoft.com/office/drawing/2014/main" id="{2EF61DB5-309C-CB42-F613-24C96EF0E35F}"/>
              </a:ext>
            </a:extLst>
          </p:cNvPr>
          <p:cNvSpPr txBox="1"/>
          <p:nvPr/>
        </p:nvSpPr>
        <p:spPr>
          <a:xfrm>
            <a:off x="485503" y="1400578"/>
            <a:ext cx="7848600" cy="1569660"/>
          </a:xfrm>
          <a:prstGeom prst="rect">
            <a:avLst/>
          </a:prstGeom>
          <a:noFill/>
        </p:spPr>
        <p:txBody>
          <a:bodyPr wrap="square" rtlCol="0">
            <a:spAutoFit/>
          </a:bodyPr>
          <a:lstStyle/>
          <a:p>
            <a:r>
              <a:rPr lang="es-ES_tradnl" sz="3200" b="1" kern="4000" noProof="0">
                <a:latin typeface="Helvetica" pitchFamily="2" charset="0"/>
                <a:ea typeface="Helvetica Neue" panose="02000503000000020004" pitchFamily="2" charset="0"/>
                <a:cs typeface="Helvetica Neue" panose="02000503000000020004" pitchFamily="2" charset="0"/>
              </a:rPr>
              <a:t>¿Qué es una </a:t>
            </a:r>
          </a:p>
          <a:p>
            <a:r>
              <a:rPr lang="es-ES_tradnl" sz="3200" b="1" kern="4000" noProof="0" err="1">
                <a:latin typeface="Helvetica" pitchFamily="2" charset="0"/>
                <a:ea typeface="Helvetica Neue" panose="02000503000000020004" pitchFamily="2" charset="0"/>
                <a:cs typeface="Helvetica Neue" panose="02000503000000020004" pitchFamily="2" charset="0"/>
              </a:rPr>
              <a:t>microlente</a:t>
            </a:r>
            <a:r>
              <a:rPr lang="es-ES_tradnl" sz="3200" b="1" kern="4000" noProof="0">
                <a:latin typeface="Helvetica" pitchFamily="2" charset="0"/>
                <a:ea typeface="Helvetica Neue" panose="02000503000000020004" pitchFamily="2" charset="0"/>
                <a:cs typeface="Helvetica Neue" panose="02000503000000020004" pitchFamily="2" charset="0"/>
              </a:rPr>
              <a:t> </a:t>
            </a:r>
          </a:p>
          <a:p>
            <a:r>
              <a:rPr lang="es-ES_tradnl" sz="3200" b="1" kern="4000" noProof="0">
                <a:latin typeface="Helvetica" pitchFamily="2" charset="0"/>
                <a:ea typeface="Helvetica Neue" panose="02000503000000020004" pitchFamily="2" charset="0"/>
                <a:cs typeface="Helvetica Neue" panose="02000503000000020004" pitchFamily="2" charset="0"/>
              </a:rPr>
              <a:t>gravitacional? </a:t>
            </a:r>
          </a:p>
        </p:txBody>
      </p:sp>
      <p:pic>
        <p:nvPicPr>
          <p:cNvPr id="7" name="Picture 6">
            <a:extLst>
              <a:ext uri="{FF2B5EF4-FFF2-40B4-BE49-F238E27FC236}">
                <a16:creationId xmlns:a16="http://schemas.microsoft.com/office/drawing/2014/main" id="{6CB88241-D35D-CED1-056F-D3F24B8C0D0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
        <p:nvSpPr>
          <p:cNvPr id="3" name="TextBox 1">
            <a:extLst>
              <a:ext uri="{FF2B5EF4-FFF2-40B4-BE49-F238E27FC236}">
                <a16:creationId xmlns:a16="http://schemas.microsoft.com/office/drawing/2014/main" id="{0F53411F-2C65-9CF9-6005-6B4FB7FF9B01}"/>
              </a:ext>
            </a:extLst>
          </p:cNvPr>
          <p:cNvSpPr txBox="1"/>
          <p:nvPr/>
        </p:nvSpPr>
        <p:spPr>
          <a:xfrm>
            <a:off x="485503" y="357707"/>
            <a:ext cx="10134600" cy="321627"/>
          </a:xfrm>
          <a:prstGeom prst="rect">
            <a:avLst/>
          </a:prstGeom>
          <a:noFill/>
        </p:spPr>
        <p:txBody>
          <a:bodyPr wrap="square" rtlCol="0">
            <a:spAutoFit/>
          </a:bodyPr>
          <a:lstStyle/>
          <a:p>
            <a:pPr>
              <a:lnSpc>
                <a:spcPct val="150000"/>
              </a:lnSpc>
            </a:pPr>
            <a:r>
              <a:rPr lang="es-ES_tradnl" sz="1100" spc="300" noProof="0">
                <a:latin typeface="Helvetica" pitchFamily="2" charset="0"/>
              </a:rPr>
              <a:t>PREGUNTAS FRECUENTES</a:t>
            </a:r>
            <a:endParaRPr lang="es-ES_tradnl" sz="1100" spc="300" noProof="0">
              <a:latin typeface="Helvetica"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1405882442"/>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D1828"/>
        </a:solidFill>
        <a:effectLst/>
      </p:bgPr>
    </p:bg>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DF4DE694-9887-866C-3C75-00A213A93709}"/>
              </a:ext>
            </a:extLst>
          </p:cNvPr>
          <p:cNvSpPr/>
          <p:nvPr/>
        </p:nvSpPr>
        <p:spPr bwMode="auto">
          <a:xfrm>
            <a:off x="152400" y="172933"/>
            <a:ext cx="11887200" cy="6492240"/>
          </a:xfrm>
          <a:prstGeom prst="roundRect">
            <a:avLst>
              <a:gd name="adj" fmla="val 3139"/>
            </a:avLst>
          </a:prstGeom>
          <a:gradFill>
            <a:gsLst>
              <a:gs pos="18000">
                <a:srgbClr val="05072C">
                  <a:alpha val="0"/>
                </a:srgbClr>
              </a:gs>
              <a:gs pos="100000">
                <a:srgbClr val="000025"/>
              </a:gs>
            </a:gsLst>
            <a:lin ang="12600000" scaled="0"/>
          </a:gradFill>
          <a:ln w="1016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5" name="Picture 4">
            <a:extLst>
              <a:ext uri="{FF2B5EF4-FFF2-40B4-BE49-F238E27FC236}">
                <a16:creationId xmlns:a16="http://schemas.microsoft.com/office/drawing/2014/main" id="{F8260251-E580-4845-5C40-FB96CECD610C}"/>
              </a:ext>
              <a:ext uri="{C183D7F6-B498-43B3-948B-1728B52AA6E4}">
                <adec:decorative xmlns:adec="http://schemas.microsoft.com/office/drawing/2017/decorative" val="1"/>
              </a:ext>
            </a:extLst>
          </p:cNvPr>
          <p:cNvPicPr>
            <a:picLocks noChangeAspect="1"/>
          </p:cNvPicPr>
          <p:nvPr/>
        </p:nvPicPr>
        <p:blipFill rotWithShape="1">
          <a:blip r:embed="rId4">
            <a:alphaModFix amt="52000"/>
          </a:blip>
          <a:srcRect l="24903" r="20318" b="18759"/>
          <a:stretch/>
        </p:blipFill>
        <p:spPr>
          <a:xfrm rot="16200000">
            <a:off x="5648741" y="314737"/>
            <a:ext cx="6858000" cy="6228523"/>
          </a:xfrm>
          <a:prstGeom prst="rect">
            <a:avLst/>
          </a:prstGeom>
        </p:spPr>
      </p:pic>
      <p:sp>
        <p:nvSpPr>
          <p:cNvPr id="2" name="Rounded Rectangle 1">
            <a:extLst>
              <a:ext uri="{FF2B5EF4-FFF2-40B4-BE49-F238E27FC236}">
                <a16:creationId xmlns:a16="http://schemas.microsoft.com/office/drawing/2014/main" id="{7BF1490E-23C4-E2A4-AEE2-B191809E4101}"/>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sp>
        <p:nvSpPr>
          <p:cNvPr id="25" name="TextBox 24">
            <a:extLst>
              <a:ext uri="{FF2B5EF4-FFF2-40B4-BE49-F238E27FC236}">
                <a16:creationId xmlns:a16="http://schemas.microsoft.com/office/drawing/2014/main" id="{0981DD2E-B138-89E0-1E97-F56B4B1E4F51}"/>
              </a:ext>
            </a:extLst>
          </p:cNvPr>
          <p:cNvSpPr txBox="1"/>
          <p:nvPr/>
        </p:nvSpPr>
        <p:spPr>
          <a:xfrm>
            <a:off x="13092545" y="6774873"/>
            <a:ext cx="184731" cy="461665"/>
          </a:xfrm>
          <a:prstGeom prst="rect">
            <a:avLst/>
          </a:prstGeom>
          <a:noFill/>
        </p:spPr>
        <p:txBody>
          <a:bodyPr wrap="none" rtlCol="0">
            <a:spAutoFit/>
          </a:bodyPr>
          <a:lstStyle/>
          <a:p>
            <a:endParaRPr lang="es-ES_tradnl" noProof="0"/>
          </a:p>
        </p:txBody>
      </p:sp>
      <p:pic>
        <p:nvPicPr>
          <p:cNvPr id="6" name="Online Media 5">
            <a:hlinkClick r:id="" action="ppaction://media"/>
            <a:extLst>
              <a:ext uri="{FF2B5EF4-FFF2-40B4-BE49-F238E27FC236}">
                <a16:creationId xmlns:a16="http://schemas.microsoft.com/office/drawing/2014/main" id="{FE0CDA32-39F2-C3DF-1226-3DC5E0F526FA}"/>
              </a:ext>
              <a:ext uri="{C183D7F6-B498-43B3-948B-1728B52AA6E4}">
                <adec:decorative xmlns:adec="http://schemas.microsoft.com/office/drawing/2017/decorative" val="1"/>
              </a:ext>
            </a:extLst>
          </p:cNvPr>
          <p:cNvPicPr>
            <a:picLocks noGrp="1" noRot="1" noChangeAspect="1"/>
          </p:cNvPicPr>
          <p:nvPr>
            <p:ph type="media" sz="quarter" idx="10"/>
            <a:videoFile r:link="rId1"/>
          </p:nvPr>
        </p:nvPicPr>
        <p:blipFill>
          <a:blip r:embed="rId5"/>
          <a:stretch>
            <a:fillRect/>
          </a:stretch>
        </p:blipFill>
        <p:spPr>
          <a:xfrm>
            <a:off x="2819400" y="1659058"/>
            <a:ext cx="7315200" cy="4132142"/>
          </a:xfrm>
          <a:prstGeom prst="rect">
            <a:avLst/>
          </a:prstGeom>
        </p:spPr>
      </p:pic>
      <p:sp>
        <p:nvSpPr>
          <p:cNvPr id="9" name="TextBox 8">
            <a:extLst>
              <a:ext uri="{FF2B5EF4-FFF2-40B4-BE49-F238E27FC236}">
                <a16:creationId xmlns:a16="http://schemas.microsoft.com/office/drawing/2014/main" id="{10CDC69B-E1A8-C18C-062D-89902EB42837}"/>
              </a:ext>
            </a:extLst>
          </p:cNvPr>
          <p:cNvSpPr txBox="1"/>
          <p:nvPr/>
        </p:nvSpPr>
        <p:spPr>
          <a:xfrm>
            <a:off x="533399" y="486709"/>
            <a:ext cx="7428571" cy="592791"/>
          </a:xfrm>
          <a:prstGeom prst="rect">
            <a:avLst/>
          </a:prstGeom>
          <a:noFill/>
        </p:spPr>
        <p:txBody>
          <a:bodyPr wrap="square">
            <a:spAutoFit/>
          </a:bodyPr>
          <a:lstStyle/>
          <a:p>
            <a:pPr>
              <a:lnSpc>
                <a:spcPct val="150000"/>
              </a:lnSpc>
            </a:pPr>
            <a:r>
              <a:rPr lang="es-ES_tradnl" sz="2400" b="1" kern="4000" noProof="0">
                <a:latin typeface="Helvetica" pitchFamily="2" charset="0"/>
                <a:ea typeface="Helvetica Neue" panose="02000503000000020004" pitchFamily="2" charset="0"/>
                <a:cs typeface="Helvetica Neue" panose="02000503000000020004" pitchFamily="2" charset="0"/>
              </a:rPr>
              <a:t>Diapositiva opcional para inserción de videos </a:t>
            </a:r>
          </a:p>
        </p:txBody>
      </p:sp>
      <p:pic>
        <p:nvPicPr>
          <p:cNvPr id="4" name="Picture 3">
            <a:extLst>
              <a:ext uri="{FF2B5EF4-FFF2-40B4-BE49-F238E27FC236}">
                <a16:creationId xmlns:a16="http://schemas.microsoft.com/office/drawing/2014/main" id="{DF268CCB-5F45-0736-7925-7B1A4CB7F99F}"/>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spTree>
    <p:extLst>
      <p:ext uri="{BB962C8B-B14F-4D97-AF65-F5344CB8AC3E}">
        <p14:creationId xmlns:p14="http://schemas.microsoft.com/office/powerpoint/2010/main" val="351838060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8EC12-B3F1-3CF8-2A16-F972422BC637}"/>
            </a:ext>
          </a:extLst>
        </p:cNvPr>
        <p:cNvGrpSpPr/>
        <p:nvPr/>
      </p:nvGrpSpPr>
      <p:grpSpPr>
        <a:xfrm>
          <a:off x="0" y="0"/>
          <a:ext cx="0" cy="0"/>
          <a:chOff x="0" y="0"/>
          <a:chExt cx="0" cy="0"/>
        </a:xfrm>
      </p:grpSpPr>
      <p:sp>
        <p:nvSpPr>
          <p:cNvPr id="9" name="Rounded Rectangle 8">
            <a:extLst>
              <a:ext uri="{FF2B5EF4-FFF2-40B4-BE49-F238E27FC236}">
                <a16:creationId xmlns:a16="http://schemas.microsoft.com/office/drawing/2014/main" id="{92B59B62-B1EB-14D0-A4C8-C7B5A27B2E7D}"/>
              </a:ext>
              <a:ext uri="{C183D7F6-B498-43B3-948B-1728B52AA6E4}">
                <adec:decorative xmlns:adec="http://schemas.microsoft.com/office/drawing/2017/decorative" val="1"/>
              </a:ext>
            </a:extLst>
          </p:cNvPr>
          <p:cNvSpPr/>
          <p:nvPr/>
        </p:nvSpPr>
        <p:spPr bwMode="auto">
          <a:xfrm>
            <a:off x="152400" y="182880"/>
            <a:ext cx="11887200" cy="6492240"/>
          </a:xfrm>
          <a:prstGeom prst="roundRect">
            <a:avLst>
              <a:gd name="adj" fmla="val 3139"/>
            </a:avLst>
          </a:prstGeom>
          <a:gradFill>
            <a:gsLst>
              <a:gs pos="77000">
                <a:srgbClr val="0E1F33">
                  <a:alpha val="0"/>
                </a:srgbClr>
              </a:gs>
              <a:gs pos="0">
                <a:srgbClr val="0E1F33"/>
              </a:gs>
            </a:gsLst>
            <a:lin ang="0" scaled="0"/>
          </a:gradFill>
          <a:ln w="101600" cap="flat" cmpd="sng" algn="ctr">
            <a:gradFill flip="none" rotWithShape="1">
              <a:gsLst>
                <a:gs pos="49000">
                  <a:srgbClr val="0E1F33">
                    <a:alpha val="0"/>
                  </a:srgbClr>
                </a:gs>
                <a:gs pos="0">
                  <a:srgbClr val="01357D"/>
                </a:gs>
                <a:gs pos="21000">
                  <a:srgbClr val="01275B"/>
                </a:gs>
                <a:gs pos="100000">
                  <a:srgbClr val="01275B"/>
                </a:gs>
              </a:gsLst>
              <a:lin ang="6900000" scaled="0"/>
              <a:tileRect/>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s-ES_tradnl" sz="2400" b="0" i="0" u="none" strike="noStrike" cap="none" normalizeH="0" baseline="0" noProof="0">
              <a:ln>
                <a:noFill/>
              </a:ln>
              <a:solidFill>
                <a:schemeClr val="tx1"/>
              </a:solidFill>
              <a:effectLst/>
              <a:latin typeface="Arial" pitchFamily="34" charset="0"/>
              <a:cs typeface="Arial" pitchFamily="34" charset="0"/>
            </a:endParaRPr>
          </a:p>
        </p:txBody>
      </p:sp>
      <p:pic>
        <p:nvPicPr>
          <p:cNvPr id="8" name="Picture 7">
            <a:extLst>
              <a:ext uri="{FF2B5EF4-FFF2-40B4-BE49-F238E27FC236}">
                <a16:creationId xmlns:a16="http://schemas.microsoft.com/office/drawing/2014/main" id="{12351BA8-D9A1-11FE-B983-5D2A827503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150" y="0"/>
            <a:ext cx="11191913" cy="6858000"/>
          </a:xfrm>
          <a:prstGeom prst="rect">
            <a:avLst/>
          </a:prstGeom>
        </p:spPr>
      </p:pic>
      <p:pic>
        <p:nvPicPr>
          <p:cNvPr id="21" name="Picture 20">
            <a:extLst>
              <a:ext uri="{FF2B5EF4-FFF2-40B4-BE49-F238E27FC236}">
                <a16:creationId xmlns:a16="http://schemas.microsoft.com/office/drawing/2014/main" id="{EF8BE1FF-A173-7434-CEDD-8192354DF74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318" y="5571883"/>
            <a:ext cx="1293682" cy="1286117"/>
          </a:xfrm>
          <a:prstGeom prst="rect">
            <a:avLst/>
          </a:prstGeom>
        </p:spPr>
      </p:pic>
      <p:pic>
        <p:nvPicPr>
          <p:cNvPr id="4" name="Picture 3" descr="El emblema de la NASA, compuesto por una bola azul, blanca y roja: Un círculo azul con estrellas blancas, un bucle blanco casi cerrado que representa una órbita y un ala roja en forma de V. En el centro hay un texto blanco que dice “NASA”.">
            <a:extLst>
              <a:ext uri="{FF2B5EF4-FFF2-40B4-BE49-F238E27FC236}">
                <a16:creationId xmlns:a16="http://schemas.microsoft.com/office/drawing/2014/main" id="{79043D54-A506-4861-AB7C-66FB87036E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7250" y="811429"/>
            <a:ext cx="2857500" cy="2362200"/>
          </a:xfrm>
          <a:prstGeom prst="rect">
            <a:avLst/>
          </a:prstGeom>
        </p:spPr>
      </p:pic>
      <p:sp>
        <p:nvSpPr>
          <p:cNvPr id="7" name="TextBox 6">
            <a:extLst>
              <a:ext uri="{FF2B5EF4-FFF2-40B4-BE49-F238E27FC236}">
                <a16:creationId xmlns:a16="http://schemas.microsoft.com/office/drawing/2014/main" id="{5FD86750-DCFB-BEE3-751A-567A220B8E3E}"/>
              </a:ext>
            </a:extLst>
          </p:cNvPr>
          <p:cNvSpPr txBox="1"/>
          <p:nvPr/>
        </p:nvSpPr>
        <p:spPr>
          <a:xfrm>
            <a:off x="903249" y="3573551"/>
            <a:ext cx="10266601" cy="1674946"/>
          </a:xfrm>
          <a:prstGeom prst="rect">
            <a:avLst/>
          </a:prstGeom>
          <a:noFill/>
        </p:spPr>
        <p:txBody>
          <a:bodyPr wrap="square">
            <a:spAutoFit/>
          </a:bodyPr>
          <a:lstStyle/>
          <a:p>
            <a:pPr algn="ctr">
              <a:lnSpc>
                <a:spcPct val="150000"/>
              </a:lnSpc>
            </a:pPr>
            <a:r>
              <a:rPr lang="es-ES_tradnl" sz="1400" noProof="0"/>
              <a:t>El telescopio espacial Nancy Grace </a:t>
            </a:r>
            <a:r>
              <a:rPr lang="es-ES_tradnl" sz="1400" noProof="0" err="1"/>
              <a:t>Roman</a:t>
            </a:r>
            <a:r>
              <a:rPr lang="es-ES_tradnl" sz="1400" noProof="0"/>
              <a:t> es gestionado por el Centro de Vuelos Espaciales Goddard de la NASA en </a:t>
            </a:r>
            <a:r>
              <a:rPr lang="es-ES_tradnl" sz="1400" noProof="0" err="1"/>
              <a:t>Greenbelt</a:t>
            </a:r>
            <a:r>
              <a:rPr lang="es-ES_tradnl" sz="1400" noProof="0"/>
              <a:t>, Maryland, con la participación del Laboratorio de Propulsión a Chorro de la NASA en el sur de California; Caltech/IPAC en Pasadena, California; el Instituto de Ciencias del Telescopio Espacial en Baltimore; y un equipo científico formado por científicos de varias instituciones de investigación. Los principales socios industriales son BAE </a:t>
            </a:r>
            <a:r>
              <a:rPr lang="es-ES_tradnl" sz="1400" noProof="0" err="1"/>
              <a:t>Systems</a:t>
            </a:r>
            <a:r>
              <a:rPr lang="es-ES_tradnl" sz="1400" noProof="0"/>
              <a:t>, Inc. en Boulder, Colorado; L3Harris Technologies en Melbourne, Florida; y </a:t>
            </a:r>
            <a:r>
              <a:rPr lang="es-ES_tradnl" sz="1400" noProof="0" err="1"/>
              <a:t>Teledyne</a:t>
            </a:r>
            <a:r>
              <a:rPr lang="es-ES_tradnl" sz="1400" noProof="0"/>
              <a:t> </a:t>
            </a:r>
            <a:r>
              <a:rPr lang="es-ES_tradnl" sz="1400" noProof="0" err="1"/>
              <a:t>Scientific</a:t>
            </a:r>
            <a:r>
              <a:rPr lang="es-ES_tradnl" sz="1400" noProof="0"/>
              <a:t> &amp; </a:t>
            </a:r>
            <a:r>
              <a:rPr lang="es-ES_tradnl" sz="1400" noProof="0" err="1"/>
              <a:t>Imaging</a:t>
            </a:r>
            <a:r>
              <a:rPr lang="es-ES_tradnl" sz="1400" noProof="0"/>
              <a:t> en Thousand Oaks, California.  </a:t>
            </a:r>
            <a:endParaRPr lang="es-ES_tradnl" sz="1400" kern="4000" noProof="0">
              <a:latin typeface="Helvetica"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1143795538"/>
      </p:ext>
    </p:extLst>
  </p:cSld>
  <p:clrMapOvr>
    <a:masterClrMapping/>
  </p:clrMapOvr>
  <p:transition/>
</p:sld>
</file>

<file path=ppt/theme/theme1.xml><?xml version="1.0" encoding="utf-8"?>
<a:theme xmlns:a="http://schemas.openxmlformats.org/drawingml/2006/main" name="fjs_black_arial">
  <a:themeElements>
    <a:clrScheme name="fjs_black_arial 8">
      <a:dk1>
        <a:srgbClr val="808080"/>
      </a:dk1>
      <a:lt1>
        <a:srgbClr val="FFFFFF"/>
      </a:lt1>
      <a:dk2>
        <a:srgbClr val="000000"/>
      </a:dk2>
      <a:lt2>
        <a:srgbClr val="FFFF00"/>
      </a:lt2>
      <a:accent1>
        <a:srgbClr val="FF0000"/>
      </a:accent1>
      <a:accent2>
        <a:srgbClr val="FFFF00"/>
      </a:accent2>
      <a:accent3>
        <a:srgbClr val="AAAAAA"/>
      </a:accent3>
      <a:accent4>
        <a:srgbClr val="DADADA"/>
      </a:accent4>
      <a:accent5>
        <a:srgbClr val="FFAAAA"/>
      </a:accent5>
      <a:accent6>
        <a:srgbClr val="E7E700"/>
      </a:accent6>
      <a:hlink>
        <a:srgbClr val="CCCCFF"/>
      </a:hlink>
      <a:folHlink>
        <a:srgbClr val="B2B2B2"/>
      </a:folHlink>
    </a:clrScheme>
    <a:fontScheme name="fjs_black_aria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fjs_black_arial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fjs_black_arial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fjs_black_arial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fjs_black_arial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fjs_black_aria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fjs_black_aria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fjs_black_aria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fjs_black_arial 8">
        <a:dk1>
          <a:srgbClr val="808080"/>
        </a:dk1>
        <a:lt1>
          <a:srgbClr val="FFFFFF"/>
        </a:lt1>
        <a:dk2>
          <a:srgbClr val="000000"/>
        </a:dk2>
        <a:lt2>
          <a:srgbClr val="FFFF00"/>
        </a:lt2>
        <a:accent1>
          <a:srgbClr val="FF0000"/>
        </a:accent1>
        <a:accent2>
          <a:srgbClr val="FFFF00"/>
        </a:accent2>
        <a:accent3>
          <a:srgbClr val="AAAAAA"/>
        </a:accent3>
        <a:accent4>
          <a:srgbClr val="DADADA"/>
        </a:accent4>
        <a:accent5>
          <a:srgbClr val="FFAAAA"/>
        </a:accent5>
        <a:accent6>
          <a:srgbClr val="E7E700"/>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fjs_black_arial">
  <a:themeElements>
    <a:clrScheme name="fjs_black_arial 8">
      <a:dk1>
        <a:srgbClr val="808080"/>
      </a:dk1>
      <a:lt1>
        <a:srgbClr val="FFFFFF"/>
      </a:lt1>
      <a:dk2>
        <a:srgbClr val="000000"/>
      </a:dk2>
      <a:lt2>
        <a:srgbClr val="FFFF00"/>
      </a:lt2>
      <a:accent1>
        <a:srgbClr val="FF0000"/>
      </a:accent1>
      <a:accent2>
        <a:srgbClr val="FFFF00"/>
      </a:accent2>
      <a:accent3>
        <a:srgbClr val="AAAAAA"/>
      </a:accent3>
      <a:accent4>
        <a:srgbClr val="DADADA"/>
      </a:accent4>
      <a:accent5>
        <a:srgbClr val="FFAAAA"/>
      </a:accent5>
      <a:accent6>
        <a:srgbClr val="E7E700"/>
      </a:accent6>
      <a:hlink>
        <a:srgbClr val="CCCCFF"/>
      </a:hlink>
      <a:folHlink>
        <a:srgbClr val="B2B2B2"/>
      </a:folHlink>
    </a:clrScheme>
    <a:fontScheme name="fjs_black_aria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fjs_black_arial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fjs_black_arial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fjs_black_arial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fjs_black_arial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fjs_black_aria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fjs_black_aria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fjs_black_aria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fjs_black_arial 8">
        <a:dk1>
          <a:srgbClr val="808080"/>
        </a:dk1>
        <a:lt1>
          <a:srgbClr val="FFFFFF"/>
        </a:lt1>
        <a:dk2>
          <a:srgbClr val="000000"/>
        </a:dk2>
        <a:lt2>
          <a:srgbClr val="FFFF00"/>
        </a:lt2>
        <a:accent1>
          <a:srgbClr val="FF0000"/>
        </a:accent1>
        <a:accent2>
          <a:srgbClr val="FFFF00"/>
        </a:accent2>
        <a:accent3>
          <a:srgbClr val="AAAAAA"/>
        </a:accent3>
        <a:accent4>
          <a:srgbClr val="DADADA"/>
        </a:accent4>
        <a:accent5>
          <a:srgbClr val="FFAAAA"/>
        </a:accent5>
        <a:accent6>
          <a:srgbClr val="E7E700"/>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fjs_black_arial">
  <a:themeElements>
    <a:clrScheme name="fjs_black_arial 8">
      <a:dk1>
        <a:srgbClr val="808080"/>
      </a:dk1>
      <a:lt1>
        <a:srgbClr val="FFFFFF"/>
      </a:lt1>
      <a:dk2>
        <a:srgbClr val="000000"/>
      </a:dk2>
      <a:lt2>
        <a:srgbClr val="FFFF00"/>
      </a:lt2>
      <a:accent1>
        <a:srgbClr val="FF0000"/>
      </a:accent1>
      <a:accent2>
        <a:srgbClr val="FFFF00"/>
      </a:accent2>
      <a:accent3>
        <a:srgbClr val="AAAAAA"/>
      </a:accent3>
      <a:accent4>
        <a:srgbClr val="DADADA"/>
      </a:accent4>
      <a:accent5>
        <a:srgbClr val="FFAAAA"/>
      </a:accent5>
      <a:accent6>
        <a:srgbClr val="E7E700"/>
      </a:accent6>
      <a:hlink>
        <a:srgbClr val="CCCCFF"/>
      </a:hlink>
      <a:folHlink>
        <a:srgbClr val="B2B2B2"/>
      </a:folHlink>
    </a:clrScheme>
    <a:fontScheme name="fjs_black_aria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fjs_black_arial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fjs_black_arial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fjs_black_arial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fjs_black_arial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fjs_black_aria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fjs_black_aria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fjs_black_aria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fjs_black_arial 8">
        <a:dk1>
          <a:srgbClr val="808080"/>
        </a:dk1>
        <a:lt1>
          <a:srgbClr val="FFFFFF"/>
        </a:lt1>
        <a:dk2>
          <a:srgbClr val="000000"/>
        </a:dk2>
        <a:lt2>
          <a:srgbClr val="FFFF00"/>
        </a:lt2>
        <a:accent1>
          <a:srgbClr val="FF0000"/>
        </a:accent1>
        <a:accent2>
          <a:srgbClr val="FFFF00"/>
        </a:accent2>
        <a:accent3>
          <a:srgbClr val="AAAAAA"/>
        </a:accent3>
        <a:accent4>
          <a:srgbClr val="DADADA"/>
        </a:accent4>
        <a:accent5>
          <a:srgbClr val="FFAAAA"/>
        </a:accent5>
        <a:accent6>
          <a:srgbClr val="E7E700"/>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fjs_black_arial</Template>
  <TotalTime>12</TotalTime>
  <Words>16799</Words>
  <Application>Microsoft Macintosh PowerPoint</Application>
  <PresentationFormat>Widescreen</PresentationFormat>
  <Paragraphs>1256</Paragraphs>
  <Slides>37</Slides>
  <Notes>37</Notes>
  <HiddenSlides>1</HiddenSlides>
  <MMClips>3</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37</vt:i4>
      </vt:variant>
    </vt:vector>
  </HeadingPairs>
  <TitlesOfParts>
    <vt:vector size="50" baseType="lpstr">
      <vt:lpstr>Arial</vt:lpstr>
      <vt:lpstr>Calibri Light</vt:lpstr>
      <vt:lpstr>Helvetica</vt:lpstr>
      <vt:lpstr>Calibri</vt:lpstr>
      <vt:lpstr>Aptos</vt:lpstr>
      <vt:lpstr>Wingdings</vt:lpstr>
      <vt:lpstr>Courier New</vt:lpstr>
      <vt:lpstr>Times New Roman</vt:lpstr>
      <vt:lpstr>Symbol</vt:lpstr>
      <vt:lpstr>fjs_black_arial</vt:lpstr>
      <vt:lpstr>1_fjs_black_arial</vt:lpstr>
      <vt:lpstr>2_fjs_black_arial</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Space Telescope Science Institute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Expanding your View with the Nancy Grace Roman Space Telescope</dc:title>
  <dc:subject/>
  <dc:creator>Roman Space Telescope Mission Office</dc:creator>
  <cp:keywords/>
  <dc:description/>
  <cp:lastModifiedBy>Andi James</cp:lastModifiedBy>
  <cp:revision>2</cp:revision>
  <cp:lastPrinted>2026-09-29T13:43:25Z</cp:lastPrinted>
  <dcterms:created xsi:type="dcterms:W3CDTF">2010-01-03T02:07:43Z</dcterms:created>
  <dcterms:modified xsi:type="dcterms:W3CDTF">2026-09-29T13:51:40Z</dcterms:modified>
  <cp:category/>
</cp:coreProperties>
</file>