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60" r:id="rId4"/>
  </p:sldMasterIdLst>
  <p:notesMasterIdLst>
    <p:notesMasterId r:id="rId13"/>
  </p:notesMasterIdLst>
  <p:handoutMasterIdLst>
    <p:handoutMasterId r:id="rId14"/>
  </p:handoutMasterIdLst>
  <p:sldIdLst>
    <p:sldId id="846" r:id="rId5"/>
    <p:sldId id="871" r:id="rId6"/>
    <p:sldId id="888" r:id="rId7"/>
    <p:sldId id="890" r:id="rId8"/>
    <p:sldId id="891" r:id="rId9"/>
    <p:sldId id="892" r:id="rId10"/>
    <p:sldId id="893" r:id="rId11"/>
    <p:sldId id="894" r:id="rId12"/>
  </p:sldIdLst>
  <p:sldSz cx="9144000" cy="6858000" type="screen4x3"/>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FF00"/>
    <a:srgbClr val="0B3D91"/>
    <a:srgbClr val="FFFFFF"/>
    <a:srgbClr val="CCFFCC"/>
    <a:srgbClr val="FFCC66"/>
    <a:srgbClr val="948A54"/>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152" autoAdjust="0"/>
    <p:restoredTop sz="99817" autoAdjust="0"/>
  </p:normalViewPr>
  <p:slideViewPr>
    <p:cSldViewPr snapToGrid="0" snapToObjects="1">
      <p:cViewPr>
        <p:scale>
          <a:sx n="100" d="100"/>
          <a:sy n="100" d="100"/>
        </p:scale>
        <p:origin x="-600" y="-248"/>
      </p:cViewPr>
      <p:guideLst>
        <p:guide orient="horz" pos="2160"/>
        <p:guide pos="2880"/>
      </p:guideLst>
    </p:cSldViewPr>
  </p:slideViewPr>
  <p:outlineViewPr>
    <p:cViewPr>
      <p:scale>
        <a:sx n="33" d="100"/>
        <a:sy n="33" d="100"/>
      </p:scale>
      <p:origin x="0" y="11184"/>
    </p:cViewPr>
  </p:outlineViewPr>
  <p:notesTextViewPr>
    <p:cViewPr>
      <p:scale>
        <a:sx n="100" d="100"/>
        <a:sy n="100" d="100"/>
      </p:scale>
      <p:origin x="0" y="0"/>
    </p:cViewPr>
  </p:notesTextViewPr>
  <p:sorterViewPr>
    <p:cViewPr>
      <p:scale>
        <a:sx n="50" d="100"/>
        <a:sy n="50" d="100"/>
      </p:scale>
      <p:origin x="0" y="0"/>
    </p:cViewPr>
  </p:sorterViewPr>
  <p:notesViewPr>
    <p:cSldViewPr snapToGrid="0" snapToObjects="1">
      <p:cViewPr varScale="1">
        <p:scale>
          <a:sx n="137" d="100"/>
          <a:sy n="137" d="100"/>
        </p:scale>
        <p:origin x="-4500" y="-90"/>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B6595914-C813-FF4C-8E24-88CE186F74A2}" type="datetimeFigureOut">
              <a:rPr lang="en-US" smtClean="0"/>
              <a:pPr/>
              <a:t>6/24/14</a:t>
            </a:fld>
            <a:endParaRPr lang="en-US" dirty="0"/>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31F84BCC-D8CD-6145-8DD5-ACE156A81F9B}" type="slidenum">
              <a:rPr lang="en-US" smtClean="0"/>
              <a:pPr/>
              <a:t>‹#›</a:t>
            </a:fld>
            <a:endParaRPr lang="en-US" dirty="0"/>
          </a:p>
        </p:txBody>
      </p:sp>
    </p:spTree>
    <p:extLst>
      <p:ext uri="{BB962C8B-B14F-4D97-AF65-F5344CB8AC3E}">
        <p14:creationId xmlns:p14="http://schemas.microsoft.com/office/powerpoint/2010/main" val="401265717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1804"/>
          </a:xfrm>
          <a:prstGeom prst="rect">
            <a:avLst/>
          </a:prstGeom>
        </p:spPr>
        <p:txBody>
          <a:bodyPr vert="horz" lIns="93177" tIns="46589" rIns="93177" bIns="46589" rtlCol="0"/>
          <a:lstStyle>
            <a:lvl1pPr algn="r">
              <a:defRPr sz="1200"/>
            </a:lvl1pPr>
          </a:lstStyle>
          <a:p>
            <a:fld id="{D059F445-662B-4227-8EB9-4CA9E2CEF078}" type="datetimeFigureOut">
              <a:rPr lang="en-US" smtClean="0"/>
              <a:pPr/>
              <a:t>6/24/14</a:t>
            </a:fld>
            <a:endParaRPr lang="en-US" dirty="0"/>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lIns="93177" tIns="46589" rIns="93177" bIns="46589" rtlCol="0" anchor="b"/>
          <a:lstStyle>
            <a:lvl1pPr algn="r">
              <a:defRPr sz="1200"/>
            </a:lvl1pPr>
          </a:lstStyle>
          <a:p>
            <a:fld id="{ADF8DA4F-040B-40F4-9772-965D586D4FEB}" type="slidenum">
              <a:rPr lang="en-US" smtClean="0"/>
              <a:pPr/>
              <a:t>‹#›</a:t>
            </a:fld>
            <a:endParaRPr lang="en-US" dirty="0"/>
          </a:p>
        </p:txBody>
      </p:sp>
    </p:spTree>
    <p:extLst>
      <p:ext uri="{BB962C8B-B14F-4D97-AF65-F5344CB8AC3E}">
        <p14:creationId xmlns:p14="http://schemas.microsoft.com/office/powerpoint/2010/main" val="427164500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pa Master Title">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7125010E-AF85-4248-B159-64C6DC3B1737}" type="slidenum">
              <a:rPr lang="en-US" smtClean="0"/>
              <a:pPr/>
              <a:t>‹#›</a:t>
            </a:fld>
            <a:endParaRPr lang="en-US" dirty="0"/>
          </a:p>
        </p:txBody>
      </p:sp>
      <p:pic>
        <p:nvPicPr>
          <p:cNvPr id="7" name="Picture 6" descr="EuropaLogo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86246" y="1127918"/>
            <a:ext cx="3714554" cy="3215743"/>
          </a:xfrm>
          <a:prstGeom prst="rect">
            <a:avLst/>
          </a:prstGeom>
        </p:spPr>
      </p:pic>
      <p:sp>
        <p:nvSpPr>
          <p:cNvPr id="8" name="Content Placeholder 9"/>
          <p:cNvSpPr>
            <a:spLocks noGrp="1"/>
          </p:cNvSpPr>
          <p:nvPr>
            <p:ph sz="quarter" idx="13" hasCustomPrompt="1"/>
          </p:nvPr>
        </p:nvSpPr>
        <p:spPr>
          <a:xfrm>
            <a:off x="3154460" y="4580255"/>
            <a:ext cx="2778125" cy="525145"/>
          </a:xfrm>
        </p:spPr>
        <p:txBody>
          <a:bodyPr/>
          <a:lstStyle>
            <a:lvl1pPr marL="0" indent="0" algn="ctr">
              <a:buNone/>
              <a:defRPr sz="2400" b="1"/>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smtClean="0"/>
              <a:t>Title</a:t>
            </a:r>
          </a:p>
        </p:txBody>
      </p:sp>
    </p:spTree>
    <p:extLst>
      <p:ext uri="{BB962C8B-B14F-4D97-AF65-F5344CB8AC3E}">
        <p14:creationId xmlns:p14="http://schemas.microsoft.com/office/powerpoint/2010/main" val="33345342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uropa Section Title">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7125010E-AF85-4248-B159-64C6DC3B1737}" type="slidenum">
              <a:rPr lang="en-US" smtClean="0"/>
              <a:pPr/>
              <a:t>‹#›</a:t>
            </a:fld>
            <a:endParaRPr lang="en-US" dirty="0"/>
          </a:p>
        </p:txBody>
      </p:sp>
      <p:pic>
        <p:nvPicPr>
          <p:cNvPr id="7" name="Picture 6" descr="EuropaLogo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86246" y="1127918"/>
            <a:ext cx="3714554" cy="3215743"/>
          </a:xfrm>
          <a:prstGeom prst="rect">
            <a:avLst/>
          </a:prstGeom>
        </p:spPr>
      </p:pic>
      <p:sp>
        <p:nvSpPr>
          <p:cNvPr id="10" name="Content Placeholder 9"/>
          <p:cNvSpPr>
            <a:spLocks noGrp="1"/>
          </p:cNvSpPr>
          <p:nvPr>
            <p:ph sz="quarter" idx="13" hasCustomPrompt="1"/>
          </p:nvPr>
        </p:nvSpPr>
        <p:spPr>
          <a:xfrm>
            <a:off x="3154460" y="4580255"/>
            <a:ext cx="2778125" cy="525145"/>
          </a:xfrm>
        </p:spPr>
        <p:txBody>
          <a:bodyPr/>
          <a:lstStyle>
            <a:lvl1pPr marL="0" indent="0" algn="ctr">
              <a:buNone/>
              <a:defRPr sz="2400" b="1"/>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smtClean="0"/>
              <a:t>Section Name</a:t>
            </a:r>
          </a:p>
        </p:txBody>
      </p:sp>
    </p:spTree>
    <p:extLst>
      <p:ext uri="{BB962C8B-B14F-4D97-AF65-F5344CB8AC3E}">
        <p14:creationId xmlns:p14="http://schemas.microsoft.com/office/powerpoint/2010/main" val="15809056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sz="28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27" name="Slide Number Placeholder 26"/>
          <p:cNvSpPr>
            <a:spLocks noGrp="1"/>
          </p:cNvSpPr>
          <p:nvPr>
            <p:ph type="sldNum" sz="quarter" idx="12"/>
          </p:nvPr>
        </p:nvSpPr>
        <p:spPr/>
        <p:txBody>
          <a:bodyPr/>
          <a:lstStyle/>
          <a:p>
            <a:fld id="{7125010E-AF85-4248-B159-64C6DC3B1737}" type="slidenum">
              <a:rPr lang="en-US" smtClean="0"/>
              <a:pPr/>
              <a:t>‹#›</a:t>
            </a:fld>
            <a:endParaRPr lang="en-US" dirty="0"/>
          </a:p>
        </p:txBody>
      </p:sp>
    </p:spTree>
    <p:extLst>
      <p:ext uri="{BB962C8B-B14F-4D97-AF65-F5344CB8AC3E}">
        <p14:creationId xmlns:p14="http://schemas.microsoft.com/office/powerpoint/2010/main" val="40869242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74420" y="71756"/>
            <a:ext cx="6990957" cy="890479"/>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8" name="Slide Number Placeholder 17"/>
          <p:cNvSpPr>
            <a:spLocks noGrp="1"/>
          </p:cNvSpPr>
          <p:nvPr>
            <p:ph type="sldNum" sz="quarter" idx="12"/>
          </p:nvPr>
        </p:nvSpPr>
        <p:spPr/>
        <p:txBody>
          <a:bodyPr/>
          <a:lstStyle/>
          <a:p>
            <a:fld id="{7125010E-AF85-4248-B159-64C6DC3B1737}" type="slidenum">
              <a:rPr lang="en-US" smtClean="0"/>
              <a:pPr/>
              <a:t>‹#›</a:t>
            </a:fld>
            <a:endParaRPr lang="en-US" dirty="0"/>
          </a:p>
        </p:txBody>
      </p:sp>
    </p:spTree>
    <p:extLst>
      <p:ext uri="{BB962C8B-B14F-4D97-AF65-F5344CB8AC3E}">
        <p14:creationId xmlns:p14="http://schemas.microsoft.com/office/powerpoint/2010/main" val="11359787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801" y="31551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86801" y="1654915"/>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15" name="Slide Number Placeholder 14"/>
          <p:cNvSpPr>
            <a:spLocks noGrp="1"/>
          </p:cNvSpPr>
          <p:nvPr>
            <p:ph type="sldNum" sz="quarter" idx="12"/>
          </p:nvPr>
        </p:nvSpPr>
        <p:spPr/>
        <p:txBody>
          <a:bodyPr/>
          <a:lstStyle/>
          <a:p>
            <a:fld id="{7125010E-AF85-4248-B159-64C6DC3B1737}" type="slidenum">
              <a:rPr lang="en-US" smtClean="0"/>
              <a:pPr/>
              <a:t>‹#›</a:t>
            </a:fld>
            <a:endParaRPr lang="en-US" dirty="0"/>
          </a:p>
        </p:txBody>
      </p:sp>
    </p:spTree>
    <p:extLst>
      <p:ext uri="{BB962C8B-B14F-4D97-AF65-F5344CB8AC3E}">
        <p14:creationId xmlns:p14="http://schemas.microsoft.com/office/powerpoint/2010/main" val="23425184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154098"/>
            <a:ext cx="4038600" cy="49720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54098"/>
            <a:ext cx="4038600" cy="49720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15"/>
          <p:cNvSpPr>
            <a:spLocks noGrp="1"/>
          </p:cNvSpPr>
          <p:nvPr>
            <p:ph type="sldNum" sz="quarter" idx="12"/>
          </p:nvPr>
        </p:nvSpPr>
        <p:spPr/>
        <p:txBody>
          <a:bodyPr/>
          <a:lstStyle/>
          <a:p>
            <a:fld id="{7125010E-AF85-4248-B159-64C6DC3B1737}" type="slidenum">
              <a:rPr lang="en-US" smtClean="0"/>
              <a:pPr/>
              <a:t>‹#›</a:t>
            </a:fld>
            <a:endParaRPr lang="en-US" dirty="0"/>
          </a:p>
        </p:txBody>
      </p:sp>
    </p:spTree>
    <p:extLst>
      <p:ext uri="{BB962C8B-B14F-4D97-AF65-F5344CB8AC3E}">
        <p14:creationId xmlns:p14="http://schemas.microsoft.com/office/powerpoint/2010/main" val="19149943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144481"/>
            <a:ext cx="4040188"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64311"/>
            <a:ext cx="4040188" cy="42618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144481"/>
            <a:ext cx="4041775"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864311"/>
            <a:ext cx="4041775" cy="42618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8" name="Slide Number Placeholder 17"/>
          <p:cNvSpPr>
            <a:spLocks noGrp="1"/>
          </p:cNvSpPr>
          <p:nvPr>
            <p:ph type="sldNum" sz="quarter" idx="12"/>
          </p:nvPr>
        </p:nvSpPr>
        <p:spPr/>
        <p:txBody>
          <a:bodyPr/>
          <a:lstStyle/>
          <a:p>
            <a:fld id="{7125010E-AF85-4248-B159-64C6DC3B1737}" type="slidenum">
              <a:rPr lang="en-US" smtClean="0"/>
              <a:pPr/>
              <a:t>‹#›</a:t>
            </a:fld>
            <a:endParaRPr lang="en-US" dirty="0"/>
          </a:p>
        </p:txBody>
      </p:sp>
    </p:spTree>
    <p:extLst>
      <p:ext uri="{BB962C8B-B14F-4D97-AF65-F5344CB8AC3E}">
        <p14:creationId xmlns:p14="http://schemas.microsoft.com/office/powerpoint/2010/main" val="39084584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4" name="Slide Number Placeholder 13"/>
          <p:cNvSpPr>
            <a:spLocks noGrp="1"/>
          </p:cNvSpPr>
          <p:nvPr>
            <p:ph type="sldNum" sz="quarter" idx="12"/>
          </p:nvPr>
        </p:nvSpPr>
        <p:spPr/>
        <p:txBody>
          <a:bodyPr/>
          <a:lstStyle/>
          <a:p>
            <a:fld id="{7125010E-AF85-4248-B159-64C6DC3B1737}" type="slidenum">
              <a:rPr lang="en-US" smtClean="0"/>
              <a:pPr/>
              <a:t>‹#›</a:t>
            </a:fld>
            <a:endParaRPr lang="en-US" dirty="0"/>
          </a:p>
        </p:txBody>
      </p:sp>
    </p:spTree>
    <p:extLst>
      <p:ext uri="{BB962C8B-B14F-4D97-AF65-F5344CB8AC3E}">
        <p14:creationId xmlns:p14="http://schemas.microsoft.com/office/powerpoint/2010/main" val="9828048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theme" Target="../theme/theme1.xml"/><Relationship Id="rId10" Type="http://schemas.openxmlformats.org/officeDocument/2006/relationships/image" Target="../media/image1.png"/><Relationship Id="rId11"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bwMode="auto">
          <a:xfrm>
            <a:off x="989980" y="76994"/>
            <a:ext cx="6930617" cy="89047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a:p>
        </p:txBody>
      </p:sp>
      <p:sp>
        <p:nvSpPr>
          <p:cNvPr id="1029" name="Rectangle 3"/>
          <p:cNvSpPr>
            <a:spLocks noGrp="1" noChangeArrowheads="1"/>
          </p:cNvSpPr>
          <p:nvPr>
            <p:ph type="body" idx="1"/>
          </p:nvPr>
        </p:nvSpPr>
        <p:spPr bwMode="auto">
          <a:xfrm>
            <a:off x="457200" y="1154098"/>
            <a:ext cx="8321040" cy="516288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11" name="Straight Connector 10"/>
          <p:cNvCxnSpPr/>
          <p:nvPr/>
        </p:nvCxnSpPr>
        <p:spPr>
          <a:xfrm>
            <a:off x="324036" y="1031725"/>
            <a:ext cx="8613589" cy="1588"/>
          </a:xfrm>
          <a:prstGeom prst="line">
            <a:avLst/>
          </a:prstGeom>
          <a:ln>
            <a:solidFill>
              <a:srgbClr val="0B3D9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324036" y="6406101"/>
            <a:ext cx="8613589" cy="1588"/>
          </a:xfrm>
          <a:prstGeom prst="line">
            <a:avLst/>
          </a:prstGeom>
          <a:ln>
            <a:solidFill>
              <a:srgbClr val="0B3D91"/>
            </a:solidFill>
          </a:ln>
        </p:spPr>
        <p:style>
          <a:lnRef idx="2">
            <a:schemeClr val="accent1"/>
          </a:lnRef>
          <a:fillRef idx="0">
            <a:schemeClr val="accent1"/>
          </a:fillRef>
          <a:effectRef idx="1">
            <a:schemeClr val="accent1"/>
          </a:effectRef>
          <a:fontRef idx="minor">
            <a:schemeClr val="tx1"/>
          </a:fontRef>
        </p:style>
      </p:cxnSp>
      <p:pic>
        <p:nvPicPr>
          <p:cNvPr id="16" name="Picture 8" descr="NASALogo.png"/>
          <p:cNvPicPr>
            <a:picLocks noChangeAspect="1"/>
          </p:cNvPicPr>
          <p:nvPr/>
        </p:nvPicPr>
        <p:blipFill>
          <a:blip r:embed="rId10" cstate="print"/>
          <a:srcRect r="55539"/>
          <a:stretch>
            <a:fillRect/>
          </a:stretch>
        </p:blipFill>
        <p:spPr bwMode="auto">
          <a:xfrm>
            <a:off x="27793" y="76992"/>
            <a:ext cx="1030160" cy="836704"/>
          </a:xfrm>
          <a:prstGeom prst="rect">
            <a:avLst/>
          </a:prstGeom>
          <a:noFill/>
          <a:ln w="9525">
            <a:noFill/>
            <a:miter lim="800000"/>
            <a:headEnd/>
            <a:tailEnd/>
          </a:ln>
        </p:spPr>
      </p:pic>
      <p:pic>
        <p:nvPicPr>
          <p:cNvPr id="8" name="Picture 7" descr="EuropaLogo2.png"/>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104354" y="76994"/>
            <a:ext cx="966486" cy="836701"/>
          </a:xfrm>
          <a:prstGeom prst="rect">
            <a:avLst/>
          </a:prstGeom>
        </p:spPr>
      </p:pic>
      <p:sp>
        <p:nvSpPr>
          <p:cNvPr id="10" name="Rectangle 6"/>
          <p:cNvSpPr>
            <a:spLocks noGrp="1" noChangeArrowheads="1"/>
          </p:cNvSpPr>
          <p:nvPr>
            <p:ph type="sldNum" sz="quarter" idx="4"/>
          </p:nvPr>
        </p:nvSpPr>
        <p:spPr>
          <a:xfrm>
            <a:off x="8686799" y="6484620"/>
            <a:ext cx="384041" cy="351155"/>
          </a:xfrm>
          <a:prstGeom prst="rect">
            <a:avLst/>
          </a:prstGeom>
          <a:ln/>
        </p:spPr>
        <p:txBody>
          <a:bodyPr/>
          <a:lstStyle>
            <a:lvl1pPr algn="r">
              <a:defRPr sz="1100">
                <a:solidFill>
                  <a:srgbClr val="0B3D91"/>
                </a:solidFill>
              </a:defRPr>
            </a:lvl1pPr>
          </a:lstStyle>
          <a:p>
            <a:fld id="{7125010E-AF85-4248-B159-64C6DC3B1737}" type="slidenum">
              <a:rPr lang="en-US" smtClean="0"/>
              <a:pPr/>
              <a:t>‹#›</a:t>
            </a:fld>
            <a:endParaRPr lang="en-US" dirty="0"/>
          </a:p>
        </p:txBody>
      </p:sp>
    </p:spTree>
    <p:extLst>
      <p:ext uri="{BB962C8B-B14F-4D97-AF65-F5344CB8AC3E}">
        <p14:creationId xmlns:p14="http://schemas.microsoft.com/office/powerpoint/2010/main" val="2347601833"/>
      </p:ext>
    </p:extLst>
  </p:cSld>
  <p:clrMap bg1="lt1" tx1="dk1" bg2="lt2" tx2="dk2" accent1="accent1" accent2="accent2" accent3="accent3" accent4="accent4" accent5="accent5" accent6="accent6" hlink="hlink" folHlink="folHlink"/>
  <p:sldLayoutIdLst>
    <p:sldLayoutId id="2147483670" r:id="rId1"/>
    <p:sldLayoutId id="2147483672" r:id="rId2"/>
    <p:sldLayoutId id="2147483661" r:id="rId3"/>
    <p:sldLayoutId id="2147483662" r:id="rId4"/>
    <p:sldLayoutId id="2147483663" r:id="rId5"/>
    <p:sldLayoutId id="2147483664" r:id="rId6"/>
    <p:sldLayoutId id="2147483665" r:id="rId7"/>
    <p:sldLayoutId id="2147483666" r:id="rId8"/>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hf hdr="0"/>
  <p:txStyles>
    <p:titleStyle>
      <a:lvl1pPr algn="ctr" rtl="0" eaLnBrk="1" fontAlgn="base" hangingPunct="1">
        <a:spcBef>
          <a:spcPct val="0"/>
        </a:spcBef>
        <a:spcAft>
          <a:spcPct val="0"/>
        </a:spcAft>
        <a:defRPr sz="3200" b="1">
          <a:solidFill>
            <a:srgbClr val="0B3D91"/>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2400">
          <a:solidFill>
            <a:srgbClr val="0B3D91"/>
          </a:solidFill>
          <a:latin typeface="+mn-lt"/>
          <a:ea typeface="+mn-ea"/>
          <a:cs typeface="+mn-cs"/>
        </a:defRPr>
      </a:lvl1pPr>
      <a:lvl2pPr marL="742950" indent="-285750" algn="l" rtl="0" eaLnBrk="1" fontAlgn="base" hangingPunct="1">
        <a:spcBef>
          <a:spcPct val="20000"/>
        </a:spcBef>
        <a:spcAft>
          <a:spcPct val="0"/>
        </a:spcAft>
        <a:buChar char="–"/>
        <a:defRPr sz="2400">
          <a:solidFill>
            <a:srgbClr val="0B3D91"/>
          </a:solidFill>
          <a:latin typeface="+mn-lt"/>
          <a:ea typeface="ＭＳ Ｐゴシック" charset="-128"/>
        </a:defRPr>
      </a:lvl2pPr>
      <a:lvl3pPr marL="1143000" indent="-228600" algn="l" rtl="0" eaLnBrk="1" fontAlgn="base" hangingPunct="1">
        <a:spcBef>
          <a:spcPct val="20000"/>
        </a:spcBef>
        <a:spcAft>
          <a:spcPct val="0"/>
        </a:spcAft>
        <a:buChar char="•"/>
        <a:defRPr sz="1800">
          <a:solidFill>
            <a:srgbClr val="0B3D91"/>
          </a:solidFill>
          <a:latin typeface="+mn-lt"/>
          <a:ea typeface="ＭＳ Ｐゴシック" charset="-128"/>
        </a:defRPr>
      </a:lvl3pPr>
      <a:lvl4pPr marL="1600200" indent="-228600" algn="l" rtl="0" eaLnBrk="1" fontAlgn="base" hangingPunct="1">
        <a:spcBef>
          <a:spcPct val="20000"/>
        </a:spcBef>
        <a:spcAft>
          <a:spcPct val="0"/>
        </a:spcAft>
        <a:buChar char="–"/>
        <a:defRPr sz="1800">
          <a:solidFill>
            <a:srgbClr val="0B3D91"/>
          </a:solidFill>
          <a:latin typeface="+mn-lt"/>
          <a:ea typeface="ＭＳ Ｐゴシック" charset="-128"/>
        </a:defRPr>
      </a:lvl4pPr>
      <a:lvl5pPr marL="2057400" indent="-228600" algn="l" rtl="0" eaLnBrk="1" fontAlgn="base" hangingPunct="1">
        <a:spcBef>
          <a:spcPct val="20000"/>
        </a:spcBef>
        <a:spcAft>
          <a:spcPct val="0"/>
        </a:spcAft>
        <a:buChar char="»"/>
        <a:defRPr sz="1800">
          <a:solidFill>
            <a:srgbClr val="0B3D91"/>
          </a:solidFill>
          <a:latin typeface="+mn-lt"/>
          <a:ea typeface="ＭＳ Ｐゴシック"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mailto:valerie.c.thomas@jpl.nasa.gov" TargetMode="External"/><Relationship Id="rId3" Type="http://schemas.openxmlformats.org/officeDocument/2006/relationships/hyperlink" Target="mailto:kari.a.lewis@jpl.nasa.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85800" y="4699000"/>
            <a:ext cx="7772400" cy="1212850"/>
          </a:xfrm>
        </p:spPr>
        <p:txBody>
          <a:bodyPr/>
          <a:lstStyle/>
          <a:p>
            <a:r>
              <a:rPr lang="en-US" sz="2000" dirty="0" smtClean="0"/>
              <a:t>Europa Clipper Pre-Project - Update to ICEE Teams</a:t>
            </a:r>
            <a:br>
              <a:rPr lang="en-US" sz="2000" dirty="0" smtClean="0"/>
            </a:br>
            <a:r>
              <a:rPr lang="en-US" sz="2000" dirty="0" smtClean="0"/>
              <a:t/>
            </a:r>
            <a:br>
              <a:rPr lang="en-US" sz="2000" dirty="0" smtClean="0"/>
            </a:br>
            <a:r>
              <a:rPr lang="en-US" sz="2000" dirty="0" smtClean="0"/>
              <a:t>Kari Lewis</a:t>
            </a:r>
            <a:br>
              <a:rPr lang="en-US" sz="2000" dirty="0" smtClean="0"/>
            </a:br>
            <a:r>
              <a:rPr lang="en-US" sz="2000" dirty="0" smtClean="0"/>
              <a:t>Jet Propulsion Laboratory, California Institute of Technology</a:t>
            </a:r>
            <a:r>
              <a:rPr lang="en-US" sz="2000" dirty="0" smtClean="0"/>
              <a:t/>
            </a:r>
            <a:br>
              <a:rPr lang="en-US" sz="2000" dirty="0" smtClean="0"/>
            </a:br>
            <a:r>
              <a:rPr lang="en-US" sz="2000" dirty="0" smtClean="0"/>
              <a:t>June 8, 2014</a:t>
            </a:r>
            <a:endParaRPr lang="en-US" sz="2000" dirty="0">
              <a:solidFill>
                <a:srgbClr val="333399"/>
              </a:solidFill>
            </a:endParaRPr>
          </a:p>
        </p:txBody>
      </p:sp>
      <p:sp>
        <p:nvSpPr>
          <p:cNvPr id="3" name="Rectangle 2"/>
          <p:cNvSpPr/>
          <p:nvPr/>
        </p:nvSpPr>
        <p:spPr>
          <a:xfrm>
            <a:off x="101600" y="6398736"/>
            <a:ext cx="8969240" cy="430887"/>
          </a:xfrm>
          <a:prstGeom prst="rect">
            <a:avLst/>
          </a:prstGeom>
        </p:spPr>
        <p:txBody>
          <a:bodyPr wrap="square">
            <a:spAutoFit/>
          </a:bodyPr>
          <a:lstStyle/>
          <a:p>
            <a:pPr algn="ctr"/>
            <a:r>
              <a:rPr lang="en-US" sz="1100" i="1" dirty="0">
                <a:solidFill>
                  <a:srgbClr val="C00000"/>
                </a:solidFill>
              </a:rPr>
              <a:t>Copyright 2014 California Institute of Technology. Government sponsorship acknowledged. </a:t>
            </a:r>
          </a:p>
          <a:p>
            <a:pPr algn="ctr"/>
            <a:r>
              <a:rPr lang="en-US" sz="1100" i="1" dirty="0">
                <a:solidFill>
                  <a:srgbClr val="C00000"/>
                </a:solidFill>
              </a:rPr>
              <a:t>Pre-Decisional — For Planning and Discussion Purposes Only</a:t>
            </a:r>
          </a:p>
        </p:txBody>
      </p:sp>
      <p:pic>
        <p:nvPicPr>
          <p:cNvPr id="8" name="Picture 7" descr="EuropaLogo2.png"/>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2686246" y="1000918"/>
            <a:ext cx="3714554" cy="3215743"/>
          </a:xfrm>
          <a:prstGeom prst="rect">
            <a:avLst/>
          </a:prstGeom>
        </p:spPr>
      </p:pic>
      <p:sp>
        <p:nvSpPr>
          <p:cNvPr id="5" name="Slide Number Placeholder 4"/>
          <p:cNvSpPr>
            <a:spLocks noGrp="1"/>
          </p:cNvSpPr>
          <p:nvPr>
            <p:ph type="sldNum" sz="quarter" idx="12"/>
          </p:nvPr>
        </p:nvSpPr>
        <p:spPr/>
        <p:txBody>
          <a:bodyPr/>
          <a:lstStyle/>
          <a:p>
            <a:fld id="{7125010E-AF85-4248-B159-64C6DC3B1737}" type="slidenum">
              <a:rPr lang="en-US" smtClean="0"/>
              <a:pPr/>
              <a:t>1</a:t>
            </a:fld>
            <a:endParaRPr lang="en-US" dirty="0"/>
          </a:p>
        </p:txBody>
      </p:sp>
    </p:spTree>
    <p:extLst>
      <p:ext uri="{BB962C8B-B14F-4D97-AF65-F5344CB8AC3E}">
        <p14:creationId xmlns:p14="http://schemas.microsoft.com/office/powerpoint/2010/main" val="1831387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The material in this package is a compilation of </a:t>
            </a:r>
            <a:r>
              <a:rPr lang="en-US" dirty="0"/>
              <a:t>information the ICEE teams </a:t>
            </a:r>
            <a:r>
              <a:rPr lang="en-US" dirty="0" smtClean="0"/>
              <a:t>may find useful based on recent discussions and requests the Europa Clipper Pre-Project team has received since the last update (dated March 19, 2014).</a:t>
            </a:r>
          </a:p>
          <a:p>
            <a:r>
              <a:rPr lang="en-US" dirty="0" smtClean="0"/>
              <a:t>The spacecraft and trajectory information is subject to change as the design matures.</a:t>
            </a:r>
          </a:p>
          <a:p>
            <a:r>
              <a:rPr lang="en-US" dirty="0" smtClean="0"/>
              <a:t>For additional information or questions, please contact:</a:t>
            </a:r>
          </a:p>
          <a:p>
            <a:endParaRPr lang="en-US" dirty="0"/>
          </a:p>
          <a:p>
            <a:pPr marL="914400" lvl="2" indent="0">
              <a:buNone/>
            </a:pPr>
            <a:r>
              <a:rPr lang="en-US" dirty="0" smtClean="0"/>
              <a:t>Kari </a:t>
            </a:r>
            <a:r>
              <a:rPr lang="en-US" dirty="0" smtClean="0"/>
              <a:t>Lewis</a:t>
            </a:r>
            <a:r>
              <a:rPr lang="en-US" dirty="0" smtClean="0"/>
              <a:t>			</a:t>
            </a:r>
            <a:r>
              <a:rPr lang="en-US" dirty="0" err="1" smtClean="0"/>
              <a:t>Melora</a:t>
            </a:r>
            <a:r>
              <a:rPr lang="en-US" dirty="0" smtClean="0"/>
              <a:t> </a:t>
            </a:r>
            <a:r>
              <a:rPr lang="en-US" dirty="0" smtClean="0"/>
              <a:t>Larson</a:t>
            </a:r>
          </a:p>
          <a:p>
            <a:pPr marL="914400" lvl="2" indent="0">
              <a:buNone/>
            </a:pPr>
            <a:r>
              <a:rPr lang="en-US" dirty="0" smtClean="0">
                <a:hlinkClick r:id="rId2"/>
              </a:rPr>
              <a:t>kari.a.lewis</a:t>
            </a:r>
            <a:r>
              <a:rPr lang="en-US" dirty="0" smtClean="0">
                <a:hlinkClick r:id="rId2"/>
              </a:rPr>
              <a:t>@jpl.nasa.gov</a:t>
            </a:r>
            <a:r>
              <a:rPr lang="en-US" dirty="0" smtClean="0"/>
              <a:t>		</a:t>
            </a:r>
            <a:r>
              <a:rPr lang="en-US" dirty="0" smtClean="0">
                <a:hlinkClick r:id="rId3"/>
              </a:rPr>
              <a:t>melora.e.larson@jpl.nasa.gov</a:t>
            </a:r>
            <a:endParaRPr lang="en-US" dirty="0" smtClean="0"/>
          </a:p>
          <a:p>
            <a:pPr marL="914400" lvl="2" indent="0">
              <a:buNone/>
            </a:pPr>
            <a:r>
              <a:rPr lang="en-US" dirty="0" smtClean="0"/>
              <a:t>818-393-1103			818-354-</a:t>
            </a:r>
            <a:r>
              <a:rPr lang="en-US" dirty="0" smtClean="0"/>
              <a:t>8751</a:t>
            </a:r>
          </a:p>
          <a:p>
            <a:pPr marL="914400" lvl="2" indent="0">
              <a:buNone/>
            </a:pPr>
            <a:r>
              <a:rPr lang="en-US" dirty="0" smtClean="0"/>
              <a:t>Jet Propulsion Laboratory, California Institute </a:t>
            </a:r>
            <a:r>
              <a:rPr lang="en-US" smtClean="0"/>
              <a:t>of Technology</a:t>
            </a:r>
            <a:endParaRPr lang="en-US" dirty="0" smtClean="0"/>
          </a:p>
        </p:txBody>
      </p:sp>
      <p:sp>
        <p:nvSpPr>
          <p:cNvPr id="4" name="Slide Number Placeholder 3"/>
          <p:cNvSpPr>
            <a:spLocks noGrp="1"/>
          </p:cNvSpPr>
          <p:nvPr>
            <p:ph type="sldNum" sz="quarter" idx="12"/>
          </p:nvPr>
        </p:nvSpPr>
        <p:spPr/>
        <p:txBody>
          <a:bodyPr/>
          <a:lstStyle/>
          <a:p>
            <a:fld id="{7125010E-AF85-4248-B159-64C6DC3B1737}" type="slidenum">
              <a:rPr lang="en-US" smtClean="0"/>
              <a:pPr/>
              <a:t>2</a:t>
            </a:fld>
            <a:endParaRPr lang="en-US" dirty="0"/>
          </a:p>
        </p:txBody>
      </p:sp>
      <p:sp>
        <p:nvSpPr>
          <p:cNvPr id="5" name="Rectangle 4"/>
          <p:cNvSpPr/>
          <p:nvPr/>
        </p:nvSpPr>
        <p:spPr>
          <a:xfrm>
            <a:off x="368299" y="6445935"/>
            <a:ext cx="8318499" cy="261610"/>
          </a:xfrm>
          <a:prstGeom prst="rect">
            <a:avLst/>
          </a:prstGeom>
        </p:spPr>
        <p:txBody>
          <a:bodyPr wrap="square">
            <a:spAutoFit/>
          </a:bodyPr>
          <a:lstStyle/>
          <a:p>
            <a:pPr algn="ctr"/>
            <a:r>
              <a:rPr lang="en-US" sz="1100" i="1" dirty="0">
                <a:solidFill>
                  <a:srgbClr val="C00000"/>
                </a:solidFill>
              </a:rPr>
              <a:t>Pre-Decisional — For Planning and Discussion Purposes Only</a:t>
            </a:r>
          </a:p>
        </p:txBody>
      </p:sp>
      <p:sp>
        <p:nvSpPr>
          <p:cNvPr id="7" name="Date Placeholder 3"/>
          <p:cNvSpPr txBox="1">
            <a:spLocks/>
          </p:cNvSpPr>
          <p:nvPr/>
        </p:nvSpPr>
        <p:spPr>
          <a:xfrm>
            <a:off x="65893" y="6490553"/>
            <a:ext cx="992059" cy="345222"/>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sz="1100" dirty="0" smtClean="0">
                <a:solidFill>
                  <a:srgbClr val="0B3D91"/>
                </a:solidFill>
              </a:rPr>
              <a:t>3/19/14</a:t>
            </a:r>
            <a:endParaRPr lang="en-US" sz="1100" dirty="0">
              <a:solidFill>
                <a:srgbClr val="0B3D91"/>
              </a:solidFill>
            </a:endParaRPr>
          </a:p>
        </p:txBody>
      </p:sp>
    </p:spTree>
    <p:extLst>
      <p:ext uri="{BB962C8B-B14F-4D97-AF65-F5344CB8AC3E}">
        <p14:creationId xmlns:p14="http://schemas.microsoft.com/office/powerpoint/2010/main" val="31787794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16000" y="228600"/>
            <a:ext cx="7048500" cy="523220"/>
          </a:xfrm>
          <a:prstGeom prst="rect">
            <a:avLst/>
          </a:prstGeom>
          <a:noFill/>
        </p:spPr>
        <p:txBody>
          <a:bodyPr wrap="square" rtlCol="0">
            <a:spAutoFit/>
          </a:bodyPr>
          <a:lstStyle/>
          <a:p>
            <a:pPr algn="ctr"/>
            <a:r>
              <a:rPr lang="en-US" sz="2800" b="1" dirty="0" smtClean="0">
                <a:solidFill>
                  <a:srgbClr val="0B3D91"/>
                </a:solidFill>
              </a:rPr>
              <a:t>Model Payload Resources Summary</a:t>
            </a:r>
            <a:endParaRPr lang="en-US" sz="2800" b="1" dirty="0">
              <a:solidFill>
                <a:srgbClr val="0B3D91"/>
              </a:solidFill>
            </a:endParaRPr>
          </a:p>
        </p:txBody>
      </p:sp>
      <p:sp>
        <p:nvSpPr>
          <p:cNvPr id="2" name="Slide Number Placeholder 1"/>
          <p:cNvSpPr>
            <a:spLocks noGrp="1"/>
          </p:cNvSpPr>
          <p:nvPr>
            <p:ph type="sldNum" sz="quarter" idx="12"/>
          </p:nvPr>
        </p:nvSpPr>
        <p:spPr/>
        <p:txBody>
          <a:bodyPr/>
          <a:lstStyle/>
          <a:p>
            <a:fld id="{7125010E-AF85-4248-B159-64C6DC3B1737}" type="slidenum">
              <a:rPr lang="en-US" smtClean="0"/>
              <a:pPr/>
              <a:t>3</a:t>
            </a:fld>
            <a:endParaRPr lang="en-US" dirty="0"/>
          </a:p>
        </p:txBody>
      </p:sp>
      <p:sp>
        <p:nvSpPr>
          <p:cNvPr id="6" name="Rectangle 5"/>
          <p:cNvSpPr/>
          <p:nvPr/>
        </p:nvSpPr>
        <p:spPr>
          <a:xfrm>
            <a:off x="368299" y="6445935"/>
            <a:ext cx="8318499" cy="261610"/>
          </a:xfrm>
          <a:prstGeom prst="rect">
            <a:avLst/>
          </a:prstGeom>
        </p:spPr>
        <p:txBody>
          <a:bodyPr wrap="square">
            <a:spAutoFit/>
          </a:bodyPr>
          <a:lstStyle/>
          <a:p>
            <a:pPr algn="ctr"/>
            <a:r>
              <a:rPr lang="en-US" sz="1100" i="1" dirty="0">
                <a:solidFill>
                  <a:srgbClr val="C00000"/>
                </a:solidFill>
              </a:rPr>
              <a:t>Pre-Decisional — For Planning and Discussion Purposes Only</a:t>
            </a:r>
          </a:p>
        </p:txBody>
      </p:sp>
      <p:sp>
        <p:nvSpPr>
          <p:cNvPr id="7" name="Date Placeholder 3"/>
          <p:cNvSpPr txBox="1">
            <a:spLocks/>
          </p:cNvSpPr>
          <p:nvPr/>
        </p:nvSpPr>
        <p:spPr>
          <a:xfrm>
            <a:off x="65893" y="6490553"/>
            <a:ext cx="992059" cy="345222"/>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US" sz="1100" dirty="0" smtClean="0">
                <a:solidFill>
                  <a:srgbClr val="0B3D91"/>
                </a:solidFill>
              </a:rPr>
              <a:t>3/19/14</a:t>
            </a:r>
            <a:endParaRPr lang="en-US" sz="1100" dirty="0">
              <a:solidFill>
                <a:srgbClr val="0B3D91"/>
              </a:solidFill>
            </a:endParaRPr>
          </a:p>
        </p:txBody>
      </p:sp>
      <p:graphicFrame>
        <p:nvGraphicFramePr>
          <p:cNvPr id="10" name="Table 9"/>
          <p:cNvGraphicFramePr>
            <a:graphicFrameLocks noGrp="1"/>
          </p:cNvGraphicFramePr>
          <p:nvPr>
            <p:extLst>
              <p:ext uri="{D42A27DB-BD31-4B8C-83A1-F6EECF244321}">
                <p14:modId xmlns:p14="http://schemas.microsoft.com/office/powerpoint/2010/main" val="1943133756"/>
              </p:ext>
            </p:extLst>
          </p:nvPr>
        </p:nvGraphicFramePr>
        <p:xfrm>
          <a:off x="380564" y="1361095"/>
          <a:ext cx="8471336" cy="4667038"/>
        </p:xfrm>
        <a:graphic>
          <a:graphicData uri="http://schemas.openxmlformats.org/drawingml/2006/table">
            <a:tbl>
              <a:tblPr firstRow="1" bandRow="1"/>
              <a:tblGrid>
                <a:gridCol w="1375020"/>
                <a:gridCol w="1018044"/>
                <a:gridCol w="780060"/>
                <a:gridCol w="634626"/>
                <a:gridCol w="634626"/>
                <a:gridCol w="1464017"/>
                <a:gridCol w="2564943"/>
              </a:tblGrid>
              <a:tr h="691285">
                <a:tc>
                  <a:txBody>
                    <a:bodyPr/>
                    <a:lstStyle/>
                    <a:p>
                      <a:pPr algn="ctr" rtl="0" fontAlgn="ctr"/>
                      <a:r>
                        <a:rPr lang="en-US" sz="1100" b="1" i="0" u="none" strike="noStrike" dirty="0">
                          <a:solidFill>
                            <a:srgbClr val="000000"/>
                          </a:solidFill>
                          <a:effectLst/>
                          <a:latin typeface="Arial"/>
                        </a:rPr>
                        <a:t>Instrument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BE0E3"/>
                    </a:solidFill>
                  </a:tcPr>
                </a:tc>
                <a:tc>
                  <a:txBody>
                    <a:bodyPr/>
                    <a:lstStyle/>
                    <a:p>
                      <a:pPr algn="ctr" rtl="0" fontAlgn="ctr"/>
                      <a:r>
                        <a:rPr lang="en-US" sz="1100" b="1" i="0" u="none" strike="noStrike">
                          <a:solidFill>
                            <a:srgbClr val="000000"/>
                          </a:solidFill>
                          <a:effectLst/>
                          <a:latin typeface="Arial"/>
                        </a:rPr>
                        <a:t>Unshielded Mass (kg)</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BE0E3"/>
                    </a:solidFill>
                  </a:tcPr>
                </a:tc>
                <a:tc>
                  <a:txBody>
                    <a:bodyPr/>
                    <a:lstStyle/>
                    <a:p>
                      <a:pPr algn="ctr" rtl="0" fontAlgn="ctr"/>
                      <a:r>
                        <a:rPr lang="en-US" sz="1100" b="1" i="0" u="none" strike="noStrike">
                          <a:solidFill>
                            <a:srgbClr val="000000"/>
                          </a:solidFill>
                          <a:effectLst/>
                          <a:latin typeface="Arial"/>
                        </a:rPr>
                        <a:t>Shielding Mass (kg)</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BE0E3"/>
                    </a:solidFill>
                  </a:tcPr>
                </a:tc>
                <a:tc>
                  <a:txBody>
                    <a:bodyPr/>
                    <a:lstStyle/>
                    <a:p>
                      <a:pPr algn="ctr" rtl="0" fontAlgn="ctr"/>
                      <a:r>
                        <a:rPr lang="en-US" sz="1100" b="1" i="0" u="none" strike="noStrike" dirty="0" smtClean="0">
                          <a:solidFill>
                            <a:srgbClr val="000000"/>
                          </a:solidFill>
                          <a:effectLst/>
                          <a:latin typeface="Arial"/>
                        </a:rPr>
                        <a:t>Total CBE </a:t>
                      </a:r>
                      <a:r>
                        <a:rPr lang="en-US" sz="1100" b="1" i="0" u="none" strike="noStrike" dirty="0">
                          <a:solidFill>
                            <a:srgbClr val="000000"/>
                          </a:solidFill>
                          <a:effectLst/>
                          <a:latin typeface="Arial"/>
                        </a:rPr>
                        <a:t>Mass (kg)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BE0E3"/>
                    </a:solidFill>
                  </a:tcPr>
                </a:tc>
                <a:tc>
                  <a:txBody>
                    <a:bodyPr/>
                    <a:lstStyle/>
                    <a:p>
                      <a:pPr algn="ctr" rtl="0" fontAlgn="ctr"/>
                      <a:r>
                        <a:rPr lang="en-US" sz="1100" b="1" i="0" u="none" strike="noStrike" dirty="0" smtClean="0">
                          <a:solidFill>
                            <a:srgbClr val="000000"/>
                          </a:solidFill>
                          <a:effectLst/>
                          <a:latin typeface="Arial"/>
                        </a:rPr>
                        <a:t>CBE Power </a:t>
                      </a:r>
                      <a:r>
                        <a:rPr lang="en-US" sz="1100" b="1" i="0" u="none" strike="noStrike" dirty="0">
                          <a:solidFill>
                            <a:srgbClr val="000000"/>
                          </a:solidFill>
                          <a:effectLst/>
                          <a:latin typeface="Arial"/>
                        </a:rPr>
                        <a:t>(W)</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BE0E3"/>
                    </a:solidFill>
                  </a:tcPr>
                </a:tc>
                <a:tc>
                  <a:txBody>
                    <a:bodyPr/>
                    <a:lstStyle/>
                    <a:p>
                      <a:pPr algn="ctr" rtl="0" fontAlgn="ctr"/>
                      <a:r>
                        <a:rPr lang="en-US" sz="1100" b="1" i="0" u="none" strike="noStrike">
                          <a:solidFill>
                            <a:srgbClr val="000000"/>
                          </a:solidFill>
                          <a:effectLst/>
                          <a:latin typeface="Arial"/>
                        </a:rPr>
                        <a:t>Data Volume (Gb/flyby)</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BE0E3"/>
                    </a:solidFill>
                  </a:tcPr>
                </a:tc>
                <a:tc>
                  <a:txBody>
                    <a:bodyPr/>
                    <a:lstStyle/>
                    <a:p>
                      <a:pPr algn="ctr" rtl="0" fontAlgn="ctr"/>
                      <a:r>
                        <a:rPr lang="en-US" sz="1100" b="1" i="0" u="none" strike="noStrike">
                          <a:solidFill>
                            <a:srgbClr val="000000"/>
                          </a:solidFill>
                          <a:effectLst/>
                          <a:latin typeface="Arial"/>
                        </a:rPr>
                        <a:t>Comments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BE0E3"/>
                    </a:solidFill>
                  </a:tcPr>
                </a:tc>
              </a:tr>
              <a:tr h="391861">
                <a:tc>
                  <a:txBody>
                    <a:bodyPr/>
                    <a:lstStyle/>
                    <a:p>
                      <a:pPr algn="ctr" rtl="0" fontAlgn="ctr"/>
                      <a:r>
                        <a:rPr lang="en-US" sz="1100" b="1" i="0" u="none" strike="noStrike">
                          <a:solidFill>
                            <a:srgbClr val="000000"/>
                          </a:solidFill>
                          <a:effectLst/>
                          <a:latin typeface="Arial"/>
                        </a:rPr>
                        <a:t>Ice Penetrating Radar (IPR)</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1" i="0" u="none" strike="noStrike" dirty="0" smtClean="0">
                          <a:solidFill>
                            <a:srgbClr val="000000"/>
                          </a:solidFill>
                          <a:effectLst/>
                          <a:latin typeface="Arial"/>
                        </a:rPr>
                        <a:t>31.7</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1" i="0" u="none" strike="noStrike">
                          <a:solidFill>
                            <a:srgbClr val="000000"/>
                          </a:solidFill>
                          <a:effectLst/>
                          <a:latin typeface="Arial"/>
                        </a:rPr>
                        <a:t>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1" i="0" u="none" strike="noStrike" dirty="0" smtClean="0">
                          <a:solidFill>
                            <a:srgbClr val="000000"/>
                          </a:solidFill>
                          <a:effectLst/>
                          <a:latin typeface="Arial"/>
                        </a:rPr>
                        <a:t>36.7</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1" i="0" u="none" strike="noStrike" dirty="0" smtClean="0">
                          <a:solidFill>
                            <a:srgbClr val="000000"/>
                          </a:solidFill>
                          <a:effectLst/>
                          <a:latin typeface="Arial"/>
                        </a:rPr>
                        <a:t>57</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1" i="0" u="none" strike="noStrike" dirty="0" smtClean="0">
                          <a:solidFill>
                            <a:schemeClr val="tx1"/>
                          </a:solidFill>
                          <a:effectLst>
                            <a:outerShdw blurRad="50800" dist="38100" dir="2700000" algn="tl" rotWithShape="0">
                              <a:prstClr val="black">
                                <a:alpha val="40000"/>
                              </a:prstClr>
                            </a:outerShdw>
                          </a:effectLst>
                          <a:latin typeface="Arial"/>
                        </a:rPr>
                        <a:t>23.5</a:t>
                      </a:r>
                      <a:endParaRPr lang="en-US" sz="1100" b="1" i="0" u="none" strike="noStrike" dirty="0">
                        <a:solidFill>
                          <a:schemeClr val="tx1"/>
                        </a:solidFill>
                        <a:effectLst>
                          <a:outerShdw blurRad="50800" dist="38100" dir="2700000" algn="tl" rotWithShape="0">
                            <a:prstClr val="black">
                              <a:alpha val="40000"/>
                            </a:prstClr>
                          </a:outerShdw>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0" i="0" u="none" strike="noStrike" dirty="0">
                          <a:solidFill>
                            <a:srgbClr val="000000"/>
                          </a:solidFill>
                          <a:effectLst/>
                          <a:latin typeface="Arial"/>
                        </a:rPr>
                        <a:t>Bringing down data between ± 1000 km</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r>
              <a:tr h="571463">
                <a:tc>
                  <a:txBody>
                    <a:bodyPr/>
                    <a:lstStyle/>
                    <a:p>
                      <a:pPr algn="ctr" rtl="0" fontAlgn="ctr"/>
                      <a:r>
                        <a:rPr lang="en-US" sz="1100" b="1" i="0" u="none" strike="noStrike">
                          <a:solidFill>
                            <a:srgbClr val="000000"/>
                          </a:solidFill>
                          <a:effectLst/>
                          <a:latin typeface="Arial"/>
                        </a:rPr>
                        <a:t>Topographical Imager (TI)</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3F9FA"/>
                    </a:solidFill>
                  </a:tcPr>
                </a:tc>
                <a:tc>
                  <a:txBody>
                    <a:bodyPr/>
                    <a:lstStyle/>
                    <a:p>
                      <a:pPr algn="ctr" rtl="0" fontAlgn="ctr"/>
                      <a:r>
                        <a:rPr lang="en-US" sz="1100" b="1" i="0" u="none" strike="noStrike" dirty="0" smtClean="0">
                          <a:solidFill>
                            <a:srgbClr val="000000"/>
                          </a:solidFill>
                          <a:effectLst/>
                          <a:latin typeface="Arial"/>
                        </a:rPr>
                        <a:t>3.8</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3F9FA"/>
                    </a:solidFill>
                  </a:tcPr>
                </a:tc>
                <a:tc>
                  <a:txBody>
                    <a:bodyPr/>
                    <a:lstStyle/>
                    <a:p>
                      <a:pPr algn="ctr" rtl="0" fontAlgn="ctr"/>
                      <a:r>
                        <a:rPr lang="en-US" sz="1100" b="1" i="0" u="none" strike="noStrike" dirty="0" smtClean="0">
                          <a:solidFill>
                            <a:srgbClr val="000000"/>
                          </a:solidFill>
                          <a:effectLst>
                            <a:innerShdw blurRad="114300">
                              <a:prstClr val="black"/>
                            </a:innerShdw>
                          </a:effectLst>
                          <a:latin typeface="Arial"/>
                        </a:rPr>
                        <a:t>1.5</a:t>
                      </a:r>
                      <a:endParaRPr lang="en-US" sz="1100" b="1" i="0" u="none" strike="noStrike" dirty="0">
                        <a:solidFill>
                          <a:srgbClr val="000000"/>
                        </a:solidFill>
                        <a:effectLst>
                          <a:innerShdw blurRad="114300">
                            <a:prstClr val="black"/>
                          </a:innerShdw>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3F9FA"/>
                    </a:solidFill>
                  </a:tcPr>
                </a:tc>
                <a:tc>
                  <a:txBody>
                    <a:bodyPr/>
                    <a:lstStyle/>
                    <a:p>
                      <a:pPr algn="ctr" rtl="0" fontAlgn="ctr"/>
                      <a:r>
                        <a:rPr lang="en-US" sz="1100" b="1" i="0" u="none" strike="noStrike" dirty="0" smtClean="0">
                          <a:solidFill>
                            <a:srgbClr val="000000"/>
                          </a:solidFill>
                          <a:effectLst>
                            <a:innerShdw blurRad="114300">
                              <a:prstClr val="black"/>
                            </a:innerShdw>
                          </a:effectLst>
                          <a:latin typeface="Arial"/>
                        </a:rPr>
                        <a:t>5.3</a:t>
                      </a:r>
                      <a:endParaRPr lang="en-US" sz="1100" b="1" i="0" u="none" strike="noStrike" dirty="0">
                        <a:solidFill>
                          <a:srgbClr val="000000"/>
                        </a:solidFill>
                        <a:effectLst>
                          <a:innerShdw blurRad="114300">
                            <a:prstClr val="black"/>
                          </a:innerShdw>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3F9FA"/>
                    </a:solidFill>
                  </a:tcPr>
                </a:tc>
                <a:tc>
                  <a:txBody>
                    <a:bodyPr/>
                    <a:lstStyle/>
                    <a:p>
                      <a:pPr algn="ctr" rtl="0" fontAlgn="ctr"/>
                      <a:r>
                        <a:rPr lang="en-US" sz="1100" b="1" i="0" u="none" strike="noStrike" dirty="0" smtClean="0">
                          <a:solidFill>
                            <a:srgbClr val="000000"/>
                          </a:solidFill>
                          <a:effectLst/>
                          <a:latin typeface="Arial"/>
                        </a:rPr>
                        <a:t>7.9</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3F9FA"/>
                    </a:solidFill>
                  </a:tcPr>
                </a:tc>
                <a:tc>
                  <a:txBody>
                    <a:bodyPr/>
                    <a:lstStyle/>
                    <a:p>
                      <a:pPr algn="ctr" rtl="0" fontAlgn="ctr"/>
                      <a:r>
                        <a:rPr lang="en-US" sz="1100" b="1" i="0" u="none" strike="noStrike" dirty="0" smtClean="0">
                          <a:solidFill>
                            <a:schemeClr val="tx1"/>
                          </a:solidFill>
                          <a:effectLst>
                            <a:innerShdw blurRad="114300">
                              <a:prstClr val="black"/>
                            </a:innerShdw>
                          </a:effectLst>
                          <a:latin typeface="Arial"/>
                        </a:rPr>
                        <a:t>4.8</a:t>
                      </a:r>
                      <a:endParaRPr lang="en-US" sz="1100" b="1" i="0" u="none" strike="noStrike" dirty="0">
                        <a:solidFill>
                          <a:schemeClr val="tx1"/>
                        </a:solidFill>
                        <a:effectLst>
                          <a:innerShdw blurRad="114300">
                            <a:prstClr val="black"/>
                          </a:innerShdw>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3F9FA"/>
                    </a:solidFill>
                  </a:tcPr>
                </a:tc>
                <a:tc>
                  <a:txBody>
                    <a:bodyPr/>
                    <a:lstStyle/>
                    <a:p>
                      <a:pPr algn="ctr" rtl="0" fontAlgn="ctr"/>
                      <a:r>
                        <a:rPr lang="en-US" sz="1100" b="0" i="0" u="none" strike="noStrike" dirty="0">
                          <a:solidFill>
                            <a:srgbClr val="000000"/>
                          </a:solidFill>
                          <a:effectLst/>
                          <a:latin typeface="Arial"/>
                        </a:rPr>
                        <a:t>3:1 </a:t>
                      </a:r>
                      <a:r>
                        <a:rPr lang="en-US" sz="1100" b="0" i="0" u="none" strike="noStrike" dirty="0" err="1">
                          <a:solidFill>
                            <a:srgbClr val="000000"/>
                          </a:solidFill>
                          <a:effectLst/>
                          <a:latin typeface="Arial"/>
                        </a:rPr>
                        <a:t>lossy</a:t>
                      </a:r>
                      <a:r>
                        <a:rPr lang="en-US" sz="1100" b="0" i="0" u="none" strike="noStrike" dirty="0">
                          <a:solidFill>
                            <a:srgbClr val="000000"/>
                          </a:solidFill>
                          <a:effectLst/>
                          <a:latin typeface="Arial"/>
                        </a:rPr>
                        <a:t> compression; each additional 4 k x 4 k image is 0.07 </a:t>
                      </a:r>
                      <a:r>
                        <a:rPr lang="en-US" sz="1100" b="0" i="0" u="none" strike="noStrike" dirty="0" err="1">
                          <a:solidFill>
                            <a:srgbClr val="000000"/>
                          </a:solidFill>
                          <a:effectLst/>
                          <a:latin typeface="Arial"/>
                        </a:rPr>
                        <a:t>Gbit</a:t>
                      </a:r>
                      <a:r>
                        <a:rPr lang="en-US" sz="1100" b="0" i="0" u="none" strike="noStrike" dirty="0">
                          <a:solidFill>
                            <a:srgbClr val="000000"/>
                          </a:solidFill>
                          <a:effectLst/>
                          <a:latin typeface="Arial"/>
                        </a:rPr>
                        <a:t> compressed</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3F9FA"/>
                    </a:solidFill>
                  </a:tcPr>
                </a:tc>
              </a:tr>
              <a:tr h="579627">
                <a:tc>
                  <a:txBody>
                    <a:bodyPr/>
                    <a:lstStyle/>
                    <a:p>
                      <a:pPr algn="ctr" rtl="0" fontAlgn="ctr"/>
                      <a:r>
                        <a:rPr lang="en-US" sz="1100" b="1" i="0" u="none" strike="noStrike">
                          <a:solidFill>
                            <a:srgbClr val="000000"/>
                          </a:solidFill>
                          <a:effectLst/>
                          <a:latin typeface="Arial"/>
                        </a:rPr>
                        <a:t>ShortWave IR Spectrometer (SWIRS)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99FFCC"/>
                    </a:solidFill>
                  </a:tcPr>
                </a:tc>
                <a:tc>
                  <a:txBody>
                    <a:bodyPr/>
                    <a:lstStyle/>
                    <a:p>
                      <a:pPr algn="ctr" rtl="0" fontAlgn="ctr"/>
                      <a:r>
                        <a:rPr lang="en-US" sz="1100" b="1" i="0" u="none" strike="noStrike" dirty="0" smtClean="0">
                          <a:solidFill>
                            <a:schemeClr val="tx1"/>
                          </a:solidFill>
                          <a:effectLst>
                            <a:innerShdw blurRad="114300">
                              <a:prstClr val="black"/>
                            </a:innerShdw>
                          </a:effectLst>
                          <a:latin typeface="Arial"/>
                        </a:rPr>
                        <a:t>14.4</a:t>
                      </a:r>
                      <a:endParaRPr lang="en-US" sz="1100" b="1" i="0" u="none" strike="noStrike" dirty="0">
                        <a:solidFill>
                          <a:schemeClr val="tx1"/>
                        </a:solidFill>
                        <a:effectLst>
                          <a:innerShdw blurRad="114300">
                            <a:prstClr val="black"/>
                          </a:innerShdw>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99FFCC"/>
                    </a:solidFill>
                  </a:tcPr>
                </a:tc>
                <a:tc>
                  <a:txBody>
                    <a:bodyPr/>
                    <a:lstStyle/>
                    <a:p>
                      <a:pPr algn="ctr" rtl="0" fontAlgn="ctr"/>
                      <a:r>
                        <a:rPr lang="en-US" sz="1100" b="1" i="0" u="none" strike="noStrike" dirty="0" smtClean="0">
                          <a:solidFill>
                            <a:srgbClr val="000000"/>
                          </a:solidFill>
                          <a:effectLst>
                            <a:innerShdw blurRad="114300">
                              <a:prstClr val="black"/>
                            </a:innerShdw>
                          </a:effectLst>
                          <a:latin typeface="Arial"/>
                        </a:rPr>
                        <a:t>5.9</a:t>
                      </a:r>
                      <a:endParaRPr lang="en-US" sz="1100" b="1" i="0" u="none" strike="noStrike" dirty="0">
                        <a:solidFill>
                          <a:srgbClr val="000000"/>
                        </a:solidFill>
                        <a:effectLst>
                          <a:innerShdw blurRad="114300">
                            <a:prstClr val="black"/>
                          </a:innerShdw>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99FFCC"/>
                    </a:solidFill>
                  </a:tcPr>
                </a:tc>
                <a:tc>
                  <a:txBody>
                    <a:bodyPr/>
                    <a:lstStyle/>
                    <a:p>
                      <a:pPr algn="ctr" rtl="0" fontAlgn="ctr"/>
                      <a:r>
                        <a:rPr lang="en-US" sz="1100" b="1" i="0" u="none" strike="noStrike" dirty="0" smtClean="0">
                          <a:solidFill>
                            <a:srgbClr val="000000"/>
                          </a:solidFill>
                          <a:effectLst/>
                          <a:latin typeface="Arial"/>
                        </a:rPr>
                        <a:t>20.3</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99FFCC"/>
                    </a:solidFill>
                  </a:tcPr>
                </a:tc>
                <a:tc>
                  <a:txBody>
                    <a:bodyPr/>
                    <a:lstStyle/>
                    <a:p>
                      <a:pPr algn="ctr" rtl="0" fontAlgn="ctr"/>
                      <a:r>
                        <a:rPr lang="en-US" sz="1100" b="1" i="0" u="none" strike="noStrike" dirty="0" smtClean="0">
                          <a:solidFill>
                            <a:srgbClr val="000000"/>
                          </a:solidFill>
                          <a:effectLst/>
                          <a:latin typeface="Arial"/>
                        </a:rPr>
                        <a:t>21.1</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99FFCC"/>
                    </a:solidFill>
                  </a:tcPr>
                </a:tc>
                <a:tc>
                  <a:txBody>
                    <a:bodyPr/>
                    <a:lstStyle/>
                    <a:p>
                      <a:pPr algn="ctr" rtl="0" fontAlgn="ctr"/>
                      <a:r>
                        <a:rPr lang="en-US" sz="1100" b="1" i="0" u="none" strike="noStrike" dirty="0" smtClean="0">
                          <a:solidFill>
                            <a:schemeClr val="tx1"/>
                          </a:solidFill>
                          <a:effectLst>
                            <a:innerShdw blurRad="114300">
                              <a:prstClr val="black"/>
                            </a:innerShdw>
                          </a:effectLst>
                          <a:latin typeface="Arial"/>
                        </a:rPr>
                        <a:t>0.53</a:t>
                      </a:r>
                      <a:endParaRPr lang="en-US" sz="1100" b="1" i="0" u="none" strike="noStrike" dirty="0">
                        <a:solidFill>
                          <a:schemeClr val="tx1"/>
                        </a:solidFill>
                        <a:effectLst>
                          <a:innerShdw blurRad="114300">
                            <a:prstClr val="black"/>
                          </a:innerShdw>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99FFCC"/>
                    </a:solidFill>
                  </a:tcPr>
                </a:tc>
                <a:tc>
                  <a:txBody>
                    <a:bodyPr/>
                    <a:lstStyle/>
                    <a:p>
                      <a:pPr algn="ctr" rtl="0" fontAlgn="ctr"/>
                      <a:r>
                        <a:rPr lang="en-US" sz="1100" b="0" i="0" u="none" strike="noStrike" dirty="0">
                          <a:solidFill>
                            <a:srgbClr val="000000"/>
                          </a:solidFill>
                          <a:effectLst/>
                          <a:latin typeface="Arial"/>
                        </a:rPr>
                        <a:t>3:1 </a:t>
                      </a:r>
                      <a:r>
                        <a:rPr lang="en-US" sz="1100" b="0" i="0" u="none" strike="noStrike" dirty="0" err="1">
                          <a:solidFill>
                            <a:srgbClr val="000000"/>
                          </a:solidFill>
                          <a:effectLst/>
                          <a:latin typeface="Arial"/>
                        </a:rPr>
                        <a:t>lossy</a:t>
                      </a:r>
                      <a:r>
                        <a:rPr lang="en-US" sz="1100" b="0" i="0" u="none" strike="noStrike" dirty="0">
                          <a:solidFill>
                            <a:srgbClr val="000000"/>
                          </a:solidFill>
                          <a:effectLst/>
                          <a:latin typeface="Arial"/>
                        </a:rPr>
                        <a:t> compression; 2 full disk scans on approach; 2 full images during flyby</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99FFCC"/>
                    </a:solidFill>
                  </a:tcPr>
                </a:tc>
              </a:tr>
              <a:tr h="383697">
                <a:tc>
                  <a:txBody>
                    <a:bodyPr/>
                    <a:lstStyle/>
                    <a:p>
                      <a:pPr algn="ctr" rtl="0" fontAlgn="ctr"/>
                      <a:r>
                        <a:rPr lang="en-US" sz="1100" b="1" i="0" u="none" strike="noStrike">
                          <a:solidFill>
                            <a:srgbClr val="000000"/>
                          </a:solidFill>
                          <a:effectLst/>
                          <a:latin typeface="Arial"/>
                        </a:rPr>
                        <a:t>Reconnaissance Camera (RC)</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r>
                        <a:rPr lang="en-US" sz="1100" b="1" i="0" u="none" strike="noStrike" dirty="0" smtClean="0">
                          <a:solidFill>
                            <a:srgbClr val="000000"/>
                          </a:solidFill>
                          <a:effectLst/>
                          <a:latin typeface="Arial"/>
                        </a:rPr>
                        <a:t>13.5</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r>
                        <a:rPr lang="en-US" sz="1100" b="1" i="0" u="none" strike="noStrike">
                          <a:solidFill>
                            <a:srgbClr val="000000"/>
                          </a:solidFill>
                          <a:effectLst/>
                          <a:latin typeface="Arial"/>
                        </a:rPr>
                        <a:t>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r>
                        <a:rPr lang="en-US" sz="1100" b="1" i="0" u="none" strike="noStrike" dirty="0" smtClean="0">
                          <a:solidFill>
                            <a:srgbClr val="000000"/>
                          </a:solidFill>
                          <a:effectLst/>
                          <a:latin typeface="Arial"/>
                        </a:rPr>
                        <a:t>15.5</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r>
                        <a:rPr lang="en-US" sz="1100" b="1" i="0" u="none" strike="noStrike" dirty="0" smtClean="0">
                          <a:solidFill>
                            <a:srgbClr val="000000"/>
                          </a:solidFill>
                          <a:effectLst/>
                          <a:latin typeface="Arial"/>
                        </a:rPr>
                        <a:t>22</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r>
                        <a:rPr lang="en-US" sz="1100" b="1" i="0" u="none" strike="noStrike" dirty="0">
                          <a:solidFill>
                            <a:schemeClr val="tx1"/>
                          </a:solidFill>
                          <a:effectLst>
                            <a:innerShdw blurRad="114300">
                              <a:prstClr val="black"/>
                            </a:innerShdw>
                          </a:effectLst>
                          <a:latin typeface="Arial"/>
                        </a:rPr>
                        <a:t>up to </a:t>
                      </a:r>
                      <a:r>
                        <a:rPr lang="en-US" sz="1100" b="1" i="0" u="none" strike="noStrike" dirty="0" smtClean="0">
                          <a:solidFill>
                            <a:schemeClr val="tx1"/>
                          </a:solidFill>
                          <a:effectLst>
                            <a:innerShdw blurRad="114300">
                              <a:prstClr val="black"/>
                            </a:innerShdw>
                          </a:effectLst>
                          <a:latin typeface="Arial"/>
                        </a:rPr>
                        <a:t>6</a:t>
                      </a:r>
                      <a:endParaRPr lang="en-US" sz="1100" b="1" i="0" u="none" strike="noStrike" dirty="0">
                        <a:solidFill>
                          <a:schemeClr val="tx1"/>
                        </a:solidFill>
                        <a:effectLst>
                          <a:innerShdw blurRad="114300">
                            <a:prstClr val="black"/>
                          </a:innerShdw>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r>
                        <a:rPr lang="en-US" sz="1100" b="0" i="0" u="none" strike="noStrike">
                          <a:solidFill>
                            <a:srgbClr val="000000"/>
                          </a:solidFill>
                          <a:effectLst/>
                          <a:latin typeface="Arial"/>
                        </a:rPr>
                        <a:t>Data volume varies with flyby altitude; max for 25-km flyby</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FFFF"/>
                    </a:solidFill>
                  </a:tcPr>
                </a:tc>
              </a:tr>
              <a:tr h="383697">
                <a:tc>
                  <a:txBody>
                    <a:bodyPr/>
                    <a:lstStyle/>
                    <a:p>
                      <a:pPr algn="ctr" rtl="0" fontAlgn="ctr"/>
                      <a:r>
                        <a:rPr lang="en-US" sz="1100" b="1" i="0" u="none" strike="noStrike">
                          <a:solidFill>
                            <a:srgbClr val="000000"/>
                          </a:solidFill>
                          <a:effectLst/>
                          <a:latin typeface="Arial"/>
                        </a:rPr>
                        <a:t>Thermal Imager (ThI)</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1" i="0" u="none" strike="noStrike" dirty="0" smtClean="0">
                          <a:solidFill>
                            <a:srgbClr val="000000"/>
                          </a:solidFill>
                          <a:effectLst/>
                          <a:latin typeface="Arial"/>
                        </a:rPr>
                        <a:t>7.2</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1" i="0" u="none" strike="noStrike" dirty="0">
                          <a:solidFill>
                            <a:srgbClr val="000000"/>
                          </a:solidFill>
                          <a:effectLst/>
                          <a:latin typeface="Arial"/>
                        </a:rPr>
                        <a:t>1.3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1" i="0" u="none" strike="noStrike" dirty="0" smtClean="0">
                          <a:solidFill>
                            <a:srgbClr val="000000"/>
                          </a:solidFill>
                          <a:effectLst/>
                          <a:latin typeface="Arial"/>
                        </a:rPr>
                        <a:t>8.5</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1" i="0" u="none" strike="noStrike" dirty="0">
                          <a:solidFill>
                            <a:srgbClr val="000000"/>
                          </a:solidFill>
                          <a:effectLst/>
                          <a:latin typeface="Arial"/>
                        </a:rPr>
                        <a:t>11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1" i="0" u="none" strike="noStrike" dirty="0" smtClean="0">
                          <a:solidFill>
                            <a:schemeClr val="tx1"/>
                          </a:solidFill>
                          <a:effectLst>
                            <a:innerShdw blurRad="114300">
                              <a:prstClr val="black"/>
                            </a:innerShdw>
                          </a:effectLst>
                          <a:latin typeface="Arial"/>
                        </a:rPr>
                        <a:t>0.23</a:t>
                      </a:r>
                      <a:endParaRPr lang="en-US" sz="1100" b="1" i="0" u="none" strike="noStrike" dirty="0">
                        <a:solidFill>
                          <a:schemeClr val="tx1"/>
                        </a:solidFill>
                        <a:effectLst>
                          <a:innerShdw blurRad="114300">
                            <a:prstClr val="black"/>
                          </a:innerShdw>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0" i="0" u="none" strike="noStrike" dirty="0">
                          <a:solidFill>
                            <a:srgbClr val="000000"/>
                          </a:solidFill>
                          <a:effectLst/>
                          <a:latin typeface="Arial"/>
                        </a:rPr>
                        <a:t>Operating for ~8 </a:t>
                      </a:r>
                      <a:r>
                        <a:rPr lang="en-US" sz="1100" b="0" i="0" u="none" strike="noStrike" dirty="0" err="1">
                          <a:solidFill>
                            <a:srgbClr val="000000"/>
                          </a:solidFill>
                          <a:effectLst/>
                          <a:latin typeface="Arial"/>
                        </a:rPr>
                        <a:t>hr</a:t>
                      </a:r>
                      <a:r>
                        <a:rPr lang="en-US" sz="1100" b="0" i="0" u="none" strike="noStrike" dirty="0">
                          <a:solidFill>
                            <a:srgbClr val="000000"/>
                          </a:solidFill>
                          <a:effectLst/>
                          <a:latin typeface="Arial"/>
                        </a:rPr>
                        <a:t>/flyby</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r>
              <a:tr h="571463">
                <a:tc>
                  <a:txBody>
                    <a:bodyPr/>
                    <a:lstStyle/>
                    <a:p>
                      <a:pPr algn="ctr" rtl="0" fontAlgn="ctr"/>
                      <a:r>
                        <a:rPr lang="en-US" sz="1100" b="1" i="0" u="none" strike="noStrike">
                          <a:solidFill>
                            <a:srgbClr val="000000"/>
                          </a:solidFill>
                          <a:effectLst/>
                          <a:latin typeface="Arial"/>
                        </a:rPr>
                        <a:t>Neutral Mass Spectrometer (NMS)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3F9FA"/>
                    </a:solidFill>
                  </a:tcPr>
                </a:tc>
                <a:tc>
                  <a:txBody>
                    <a:bodyPr/>
                    <a:lstStyle/>
                    <a:p>
                      <a:pPr algn="ctr" rtl="0" fontAlgn="ctr"/>
                      <a:r>
                        <a:rPr lang="en-US" sz="1100" b="1" i="0" u="none" strike="noStrike" dirty="0" smtClean="0">
                          <a:solidFill>
                            <a:srgbClr val="000000"/>
                          </a:solidFill>
                          <a:effectLst/>
                          <a:latin typeface="Arial"/>
                        </a:rPr>
                        <a:t>6.1</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3F9FA"/>
                    </a:solidFill>
                  </a:tcPr>
                </a:tc>
                <a:tc>
                  <a:txBody>
                    <a:bodyPr/>
                    <a:lstStyle/>
                    <a:p>
                      <a:pPr algn="ctr" rtl="0" fontAlgn="ctr"/>
                      <a:r>
                        <a:rPr lang="en-US" sz="1100" b="1" i="0" u="none" strike="noStrike" dirty="0">
                          <a:solidFill>
                            <a:srgbClr val="000000"/>
                          </a:solidFill>
                          <a:effectLst/>
                          <a:latin typeface="Arial"/>
                        </a:rPr>
                        <a:t>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3F9FA"/>
                    </a:solidFill>
                  </a:tcPr>
                </a:tc>
                <a:tc>
                  <a:txBody>
                    <a:bodyPr/>
                    <a:lstStyle/>
                    <a:p>
                      <a:pPr algn="ctr" rtl="0" fontAlgn="ctr"/>
                      <a:r>
                        <a:rPr lang="en-US" sz="1100" b="1" i="0" u="none" strike="noStrike" dirty="0" smtClean="0">
                          <a:solidFill>
                            <a:srgbClr val="000000"/>
                          </a:solidFill>
                          <a:effectLst/>
                          <a:latin typeface="Arial"/>
                        </a:rPr>
                        <a:t>8.1</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3F9FA"/>
                    </a:solidFill>
                  </a:tcPr>
                </a:tc>
                <a:tc>
                  <a:txBody>
                    <a:bodyPr/>
                    <a:lstStyle/>
                    <a:p>
                      <a:pPr algn="ctr" rtl="0" fontAlgn="ctr"/>
                      <a:r>
                        <a:rPr lang="en-US" sz="1100" b="1" i="0" u="none" strike="noStrike" dirty="0">
                          <a:solidFill>
                            <a:srgbClr val="000000"/>
                          </a:solidFill>
                          <a:effectLst/>
                          <a:latin typeface="Arial"/>
                        </a:rPr>
                        <a:t>2</a:t>
                      </a:r>
                      <a:r>
                        <a:rPr lang="en-US" sz="1100" b="1" i="0" u="none" strike="noStrike" dirty="0" smtClean="0">
                          <a:solidFill>
                            <a:srgbClr val="000000"/>
                          </a:solidFill>
                          <a:effectLst/>
                          <a:latin typeface="Arial"/>
                        </a:rPr>
                        <a:t>5</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3F9FA"/>
                    </a:solidFill>
                  </a:tcPr>
                </a:tc>
                <a:tc>
                  <a:txBody>
                    <a:bodyPr/>
                    <a:lstStyle/>
                    <a:p>
                      <a:pPr algn="ctr" rtl="0" fontAlgn="ctr"/>
                      <a:r>
                        <a:rPr lang="en-US" sz="1100" b="1" i="0" u="none" strike="noStrike" dirty="0" smtClean="0">
                          <a:solidFill>
                            <a:schemeClr val="tx1"/>
                          </a:solidFill>
                          <a:effectLst/>
                          <a:latin typeface="Arial"/>
                        </a:rPr>
                        <a:t>0.012</a:t>
                      </a:r>
                      <a:endParaRPr lang="en-US" sz="1100" b="1" i="0" u="none" strike="noStrike" dirty="0">
                        <a:solidFill>
                          <a:schemeClr val="tx1"/>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3F9FA"/>
                    </a:solidFill>
                  </a:tcPr>
                </a:tc>
                <a:tc>
                  <a:txBody>
                    <a:bodyPr/>
                    <a:lstStyle/>
                    <a:p>
                      <a:pPr algn="ctr" rtl="0" fontAlgn="ctr"/>
                      <a:r>
                        <a:rPr lang="en-US" sz="1100" b="0" i="0" u="none" strike="noStrike" dirty="0" smtClean="0">
                          <a:solidFill>
                            <a:srgbClr val="000000"/>
                          </a:solidFill>
                          <a:effectLst/>
                          <a:latin typeface="Arial"/>
                        </a:rPr>
                        <a:t>18 </a:t>
                      </a:r>
                      <a:r>
                        <a:rPr lang="en-US" sz="1100" b="0" i="0" u="none" strike="noStrike" dirty="0">
                          <a:solidFill>
                            <a:srgbClr val="000000"/>
                          </a:solidFill>
                          <a:effectLst/>
                          <a:latin typeface="Arial"/>
                        </a:rPr>
                        <a:t>Kbps rate, acquiring data between </a:t>
                      </a:r>
                      <a:r>
                        <a:rPr lang="en-US" sz="1100" b="0" i="0" u="none" strike="noStrike" dirty="0" smtClean="0">
                          <a:solidFill>
                            <a:srgbClr val="000000"/>
                          </a:solidFill>
                          <a:effectLst/>
                          <a:latin typeface="Arial"/>
                        </a:rPr>
                        <a:t>±5000 </a:t>
                      </a:r>
                      <a:r>
                        <a:rPr lang="en-US" sz="1100" b="0" i="0" u="none" strike="noStrike" dirty="0">
                          <a:solidFill>
                            <a:srgbClr val="000000"/>
                          </a:solidFill>
                          <a:effectLst/>
                          <a:latin typeface="Arial"/>
                        </a:rPr>
                        <a:t>km from surface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3F9FA"/>
                    </a:solidFill>
                  </a:tcPr>
                </a:tc>
              </a:tr>
              <a:tr h="391861">
                <a:tc>
                  <a:txBody>
                    <a:bodyPr/>
                    <a:lstStyle/>
                    <a:p>
                      <a:pPr algn="ctr" rtl="0" fontAlgn="ctr"/>
                      <a:r>
                        <a:rPr lang="en-US" sz="1100" b="1" i="0" u="none" strike="noStrike">
                          <a:solidFill>
                            <a:srgbClr val="000000"/>
                          </a:solidFill>
                          <a:effectLst/>
                          <a:latin typeface="Arial"/>
                        </a:rPr>
                        <a:t>Magnetometer (MAG)</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1" i="0" u="none" strike="noStrike" dirty="0" smtClean="0">
                          <a:solidFill>
                            <a:srgbClr val="000000"/>
                          </a:solidFill>
                          <a:effectLst/>
                          <a:latin typeface="Arial"/>
                        </a:rPr>
                        <a:t>2.7</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1" i="0" u="none" strike="noStrike">
                          <a:solidFill>
                            <a:srgbClr val="000000"/>
                          </a:solidFill>
                          <a:effectLst/>
                          <a:latin typeface="Arial"/>
                        </a:rPr>
                        <a:t>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1" i="0" u="none" strike="noStrike" dirty="0" smtClean="0">
                          <a:solidFill>
                            <a:srgbClr val="000000"/>
                          </a:solidFill>
                          <a:effectLst/>
                          <a:latin typeface="Arial"/>
                        </a:rPr>
                        <a:t>2.7</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1" i="0" u="none" strike="noStrike" dirty="0" smtClean="0">
                          <a:solidFill>
                            <a:srgbClr val="000000"/>
                          </a:solidFill>
                          <a:effectLst/>
                          <a:latin typeface="Arial"/>
                        </a:rPr>
                        <a:t>4.5</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1" i="0" u="none" strike="noStrike" dirty="0" smtClean="0">
                          <a:solidFill>
                            <a:schemeClr val="tx1"/>
                          </a:solidFill>
                          <a:effectLst>
                            <a:innerShdw blurRad="114300">
                              <a:prstClr val="black"/>
                            </a:innerShdw>
                          </a:effectLst>
                          <a:latin typeface="Arial"/>
                        </a:rPr>
                        <a:t>0.1 per orbit</a:t>
                      </a:r>
                      <a:endParaRPr lang="en-US" sz="1100" b="1" i="0" u="none" strike="noStrike" dirty="0">
                        <a:solidFill>
                          <a:schemeClr val="tx1"/>
                        </a:solidFill>
                        <a:effectLst>
                          <a:innerShdw blurRad="114300">
                            <a:prstClr val="black"/>
                          </a:innerShdw>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c>
                  <a:txBody>
                    <a:bodyPr/>
                    <a:lstStyle/>
                    <a:p>
                      <a:pPr algn="ctr" rtl="0" fontAlgn="ctr"/>
                      <a:r>
                        <a:rPr lang="en-US" sz="1100" b="0" i="0" u="none" strike="noStrike">
                          <a:solidFill>
                            <a:srgbClr val="000000"/>
                          </a:solidFill>
                          <a:effectLst/>
                          <a:latin typeface="Arial"/>
                        </a:rPr>
                        <a:t>Operates continuously; increased sample rate E</a:t>
                      </a:r>
                      <a:r>
                        <a:rPr lang="en-US" sz="1100" b="0" i="0" u="none" strike="noStrike">
                          <a:solidFill>
                            <a:srgbClr val="000000"/>
                          </a:solidFill>
                          <a:effectLst/>
                          <a:latin typeface="Calibri"/>
                        </a:rPr>
                        <a:t>±</a:t>
                      </a:r>
                      <a:r>
                        <a:rPr lang="en-US" sz="1100" b="0" i="0" u="none" strike="noStrike">
                          <a:solidFill>
                            <a:srgbClr val="000000"/>
                          </a:solidFill>
                          <a:effectLst/>
                          <a:latin typeface="Arial"/>
                        </a:rPr>
                        <a:t>2 hr</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CC"/>
                    </a:solidFill>
                  </a:tcPr>
                </a:tc>
              </a:tr>
              <a:tr h="383697">
                <a:tc>
                  <a:txBody>
                    <a:bodyPr/>
                    <a:lstStyle/>
                    <a:p>
                      <a:pPr algn="ctr" rtl="0" fontAlgn="ctr"/>
                      <a:r>
                        <a:rPr lang="en-US" sz="1100" b="1" i="0" u="none" strike="noStrike">
                          <a:solidFill>
                            <a:srgbClr val="000000"/>
                          </a:solidFill>
                          <a:effectLst/>
                          <a:latin typeface="Arial"/>
                        </a:rPr>
                        <a:t>Langmuir Probe (LP)</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r>
                        <a:rPr lang="en-US" sz="1100" b="1" i="0" u="none" strike="noStrike" dirty="0" smtClean="0">
                          <a:solidFill>
                            <a:srgbClr val="000000"/>
                          </a:solidFill>
                          <a:effectLst/>
                          <a:latin typeface="Arial"/>
                        </a:rPr>
                        <a:t>2.9</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r>
                        <a:rPr lang="en-US" sz="1100" b="1" i="0" u="none" strike="noStrike" dirty="0">
                          <a:solidFill>
                            <a:srgbClr val="000000"/>
                          </a:solidFill>
                          <a:effectLst/>
                          <a:latin typeface="Arial"/>
                        </a:rPr>
                        <a:t>0.4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r>
                        <a:rPr lang="en-US" sz="1100" b="1" i="0" u="none" strike="noStrike" dirty="0" smtClean="0">
                          <a:solidFill>
                            <a:srgbClr val="000000"/>
                          </a:solidFill>
                          <a:effectLst/>
                          <a:latin typeface="Arial"/>
                        </a:rPr>
                        <a:t>4.3</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r>
                        <a:rPr lang="en-US" sz="1100" b="1" i="0" u="none" strike="noStrike" dirty="0" smtClean="0">
                          <a:solidFill>
                            <a:srgbClr val="000000"/>
                          </a:solidFill>
                          <a:effectLst/>
                          <a:latin typeface="Arial"/>
                        </a:rPr>
                        <a:t>2.8</a:t>
                      </a:r>
                      <a:endParaRPr lang="en-US" sz="11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r>
                        <a:rPr lang="en-US" sz="1100" b="1" i="0" u="none" strike="noStrike" dirty="0" smtClean="0">
                          <a:solidFill>
                            <a:schemeClr val="tx1"/>
                          </a:solidFill>
                          <a:effectLst/>
                          <a:latin typeface="Arial"/>
                        </a:rPr>
                        <a:t>1.2 per orbit</a:t>
                      </a:r>
                      <a:endParaRPr lang="en-US" sz="1100" b="1" i="0" u="none" strike="noStrike" dirty="0">
                        <a:solidFill>
                          <a:schemeClr val="tx1"/>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r>
                        <a:rPr lang="en-US" sz="1100" b="0" i="0" u="none" strike="noStrike">
                          <a:solidFill>
                            <a:srgbClr val="000000"/>
                          </a:solidFill>
                          <a:effectLst/>
                          <a:latin typeface="Arial"/>
                        </a:rPr>
                        <a:t>Operates continuously</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r>
              <a:tr h="318387">
                <a:tc>
                  <a:txBody>
                    <a:bodyPr/>
                    <a:lstStyle/>
                    <a:p>
                      <a:pPr algn="ctr" rtl="0" fontAlgn="ctr"/>
                      <a:r>
                        <a:rPr lang="en-US" sz="1100" b="1" i="0" u="none" strike="noStrike">
                          <a:solidFill>
                            <a:srgbClr val="000000"/>
                          </a:solidFill>
                          <a:effectLst/>
                          <a:latin typeface="Arial"/>
                        </a:rPr>
                        <a:t>Totals: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99"/>
                    </a:solidFill>
                  </a:tcPr>
                </a:tc>
                <a:tc>
                  <a:txBody>
                    <a:bodyPr/>
                    <a:lstStyle/>
                    <a:p>
                      <a:pPr algn="ctr" fontAlgn="ctr"/>
                      <a:r>
                        <a:rPr lang="en-US" sz="1400" b="1" i="0" u="none" strike="noStrike" dirty="0" smtClean="0">
                          <a:solidFill>
                            <a:srgbClr val="000000"/>
                          </a:solidFill>
                          <a:effectLst/>
                          <a:latin typeface="Arial"/>
                        </a:rPr>
                        <a:t>82.3</a:t>
                      </a:r>
                      <a:endParaRPr lang="en-US" sz="14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99"/>
                    </a:solidFill>
                  </a:tcPr>
                </a:tc>
                <a:tc>
                  <a:txBody>
                    <a:bodyPr/>
                    <a:lstStyle/>
                    <a:p>
                      <a:pPr algn="ctr" fontAlgn="ctr"/>
                      <a:r>
                        <a:rPr lang="en-US" sz="1400" b="1" i="0" u="none" strike="noStrike" dirty="0">
                          <a:solidFill>
                            <a:srgbClr val="000000"/>
                          </a:solidFill>
                          <a:effectLst/>
                          <a:latin typeface="Arial"/>
                        </a:rPr>
                        <a:t>18.1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99"/>
                    </a:solidFill>
                  </a:tcPr>
                </a:tc>
                <a:tc>
                  <a:txBody>
                    <a:bodyPr/>
                    <a:lstStyle/>
                    <a:p>
                      <a:pPr algn="ctr" fontAlgn="ctr"/>
                      <a:r>
                        <a:rPr lang="en-US" sz="1400" b="1" i="0" u="none" strike="noStrike" dirty="0" smtClean="0">
                          <a:solidFill>
                            <a:srgbClr val="000000"/>
                          </a:solidFill>
                          <a:effectLst/>
                          <a:latin typeface="Arial"/>
                        </a:rPr>
                        <a:t>100.4</a:t>
                      </a:r>
                      <a:endParaRPr lang="en-US" sz="14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99"/>
                    </a:solidFill>
                  </a:tcPr>
                </a:tc>
                <a:tc>
                  <a:txBody>
                    <a:bodyPr/>
                    <a:lstStyle/>
                    <a:p>
                      <a:pPr algn="ctr" fontAlgn="ctr"/>
                      <a:r>
                        <a:rPr lang="en-US" sz="1400" b="1" i="0" u="none" strike="noStrike" dirty="0" smtClean="0">
                          <a:solidFill>
                            <a:srgbClr val="000000"/>
                          </a:solidFill>
                          <a:effectLst/>
                          <a:latin typeface="Arial"/>
                        </a:rPr>
                        <a:t>151.3</a:t>
                      </a:r>
                      <a:endParaRPr lang="en-US" sz="14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99"/>
                    </a:solidFill>
                  </a:tcPr>
                </a:tc>
                <a:tc>
                  <a:txBody>
                    <a:bodyPr/>
                    <a:lstStyle/>
                    <a:p>
                      <a:pPr algn="ctr" fontAlgn="ctr"/>
                      <a:r>
                        <a:rPr lang="en-US" sz="1400" b="1" i="0" u="none" strike="noStrike" dirty="0" smtClean="0">
                          <a:solidFill>
                            <a:srgbClr val="000000"/>
                          </a:solidFill>
                          <a:effectLst/>
                          <a:latin typeface="Arial"/>
                        </a:rPr>
                        <a:t>36.4</a:t>
                      </a:r>
                      <a:endParaRPr lang="en-US" sz="1400" b="1" i="0" u="none" strike="noStrike" dirty="0">
                        <a:solidFill>
                          <a:srgbClr val="000000"/>
                        </a:solidFill>
                        <a:effectLst/>
                        <a:latin typeface="Arial"/>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99"/>
                    </a:solidFill>
                  </a:tcPr>
                </a:tc>
                <a:tc>
                  <a:txBody>
                    <a:bodyPr/>
                    <a:lstStyle/>
                    <a:p>
                      <a:pPr algn="ctr" fontAlgn="ctr"/>
                      <a:r>
                        <a:rPr lang="en-US" sz="1800" b="0" i="0" u="none" strike="noStrike" dirty="0">
                          <a:solidFill>
                            <a:srgbClr val="000000"/>
                          </a:solidFill>
                          <a:effectLst/>
                          <a:latin typeface="Arial"/>
                        </a:rPr>
                        <a:t>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9FF99"/>
                    </a:solidFill>
                  </a:tcPr>
                </a:tc>
              </a:tr>
            </a:tbl>
          </a:graphicData>
        </a:graphic>
      </p:graphicFrame>
      <p:sp>
        <p:nvSpPr>
          <p:cNvPr id="11" name="Slide Number Placeholder 2"/>
          <p:cNvSpPr txBox="1">
            <a:spLocks/>
          </p:cNvSpPr>
          <p:nvPr/>
        </p:nvSpPr>
        <p:spPr>
          <a:xfrm>
            <a:off x="6553200" y="6356350"/>
            <a:ext cx="2133600" cy="365125"/>
          </a:xfrm>
          <a:prstGeom prst="rect">
            <a:avLst/>
          </a:prstGeom>
          <a:ln/>
        </p:spPr>
        <p:txBody>
          <a:bodyPr/>
          <a:lstStyle>
            <a:defPPr>
              <a:defRPr lang="en-US"/>
            </a:defPPr>
            <a:lvl1pPr marL="0" algn="r" defTabSz="457200" rtl="0" eaLnBrk="1" latinLnBrk="0" hangingPunct="1">
              <a:defRPr sz="1100" kern="1200">
                <a:solidFill>
                  <a:srgbClr val="0B3D9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12" name="TextBox 11"/>
          <p:cNvSpPr txBox="1"/>
          <p:nvPr/>
        </p:nvSpPr>
        <p:spPr>
          <a:xfrm>
            <a:off x="429655" y="6028132"/>
            <a:ext cx="7857139" cy="369332"/>
          </a:xfrm>
          <a:prstGeom prst="rect">
            <a:avLst/>
          </a:prstGeom>
          <a:noFill/>
        </p:spPr>
        <p:txBody>
          <a:bodyPr wrap="none" rtlCol="0">
            <a:spAutoFit/>
          </a:bodyPr>
          <a:lstStyle/>
          <a:p>
            <a:r>
              <a:rPr lang="en-US" dirty="0" smtClean="0">
                <a:solidFill>
                  <a:srgbClr val="FF0000"/>
                </a:solidFill>
              </a:rPr>
              <a:t>New:  Increased NMS power and data volume; Decreased RC data volume</a:t>
            </a:r>
            <a:endParaRPr lang="en-US" dirty="0">
              <a:solidFill>
                <a:srgbClr val="FF0000"/>
              </a:solidFill>
            </a:endParaRPr>
          </a:p>
        </p:txBody>
      </p:sp>
    </p:spTree>
    <p:extLst>
      <p:ext uri="{BB962C8B-B14F-4D97-AF65-F5344CB8AC3E}">
        <p14:creationId xmlns:p14="http://schemas.microsoft.com/office/powerpoint/2010/main" val="36445275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Questions</a:t>
            </a:r>
            <a:endParaRPr lang="en-US" dirty="0"/>
          </a:p>
        </p:txBody>
      </p:sp>
      <p:sp>
        <p:nvSpPr>
          <p:cNvPr id="3" name="Content Placeholder 2"/>
          <p:cNvSpPr>
            <a:spLocks noGrp="1"/>
          </p:cNvSpPr>
          <p:nvPr>
            <p:ph idx="1"/>
          </p:nvPr>
        </p:nvSpPr>
        <p:spPr/>
        <p:txBody>
          <a:bodyPr/>
          <a:lstStyle/>
          <a:p>
            <a:r>
              <a:rPr lang="en-US" sz="1800" dirty="0"/>
              <a:t>Can we get a STEP file of the S/C or at least of the nadir deck and any S/C structure visible from the deck</a:t>
            </a:r>
            <a:r>
              <a:rPr lang="en-US" sz="1800" dirty="0" smtClean="0"/>
              <a:t>?</a:t>
            </a:r>
          </a:p>
          <a:p>
            <a:pPr lvl="1"/>
            <a:r>
              <a:rPr lang="en-US" sz="1800" dirty="0" smtClean="0"/>
              <a:t>We continue to try to get a STEP file approved for unlimited release.  There is a lot of design information included in STEP files, so it is difficult to have them meet ITAR restrictions.  </a:t>
            </a:r>
            <a:endParaRPr lang="en-US" sz="1800" dirty="0"/>
          </a:p>
          <a:p>
            <a:r>
              <a:rPr lang="en-US" sz="1800" dirty="0" smtClean="0"/>
              <a:t>Can </a:t>
            </a:r>
            <a:r>
              <a:rPr lang="en-US" sz="1800" dirty="0"/>
              <a:t>we get a S/C thermal model?  Or at least provide the external temperatures of the </a:t>
            </a:r>
            <a:r>
              <a:rPr lang="en-US" sz="1800" dirty="0" smtClean="0"/>
              <a:t>MMRTGs </a:t>
            </a:r>
            <a:r>
              <a:rPr lang="en-US" sz="1800" dirty="0"/>
              <a:t>and the back of the HGA</a:t>
            </a:r>
            <a:r>
              <a:rPr lang="en-US" sz="1800" dirty="0" smtClean="0"/>
              <a:t>.</a:t>
            </a:r>
          </a:p>
          <a:p>
            <a:pPr lvl="1"/>
            <a:r>
              <a:rPr lang="en-US" sz="1800" dirty="0" smtClean="0"/>
              <a:t>We do not have a thermal model of the S/C yet</a:t>
            </a:r>
          </a:p>
          <a:p>
            <a:pPr lvl="1"/>
            <a:r>
              <a:rPr lang="en-US" sz="1800" dirty="0" smtClean="0"/>
              <a:t>MMRTG temperature is 180 °C</a:t>
            </a:r>
          </a:p>
          <a:p>
            <a:pPr lvl="1"/>
            <a:r>
              <a:rPr lang="en-US" sz="1800" dirty="0" smtClean="0"/>
              <a:t>HGA MLI temperature is -160°C</a:t>
            </a:r>
            <a:endParaRPr lang="en-US" sz="1800" dirty="0"/>
          </a:p>
          <a:p>
            <a:r>
              <a:rPr lang="en-US" sz="1800" dirty="0" smtClean="0"/>
              <a:t>Can </a:t>
            </a:r>
            <a:r>
              <a:rPr lang="en-US" sz="1800" dirty="0"/>
              <a:t>we get a trajectory file that covers launch to Jupiter</a:t>
            </a:r>
            <a:r>
              <a:rPr lang="en-US" sz="1800" dirty="0" smtClean="0"/>
              <a:t>?</a:t>
            </a:r>
          </a:p>
          <a:p>
            <a:pPr lvl="1"/>
            <a:r>
              <a:rPr lang="en-US" sz="1800" dirty="0" smtClean="0"/>
              <a:t>Posted to the ICEE website</a:t>
            </a:r>
          </a:p>
          <a:p>
            <a:pPr lvl="1"/>
            <a:r>
              <a:rPr lang="en-US" sz="1800" dirty="0"/>
              <a:t>http://</a:t>
            </a:r>
            <a:r>
              <a:rPr lang="en-US" sz="1800" dirty="0" err="1"/>
              <a:t>solarsystem.nasa.gov</a:t>
            </a:r>
            <a:r>
              <a:rPr lang="en-US" sz="1800" dirty="0"/>
              <a:t>/</a:t>
            </a:r>
            <a:r>
              <a:rPr lang="en-US" sz="1800" dirty="0" err="1"/>
              <a:t>europa</a:t>
            </a:r>
            <a:r>
              <a:rPr lang="en-US" sz="1800" dirty="0"/>
              <a:t>/</a:t>
            </a:r>
            <a:r>
              <a:rPr lang="en-US" sz="1800" dirty="0" err="1"/>
              <a:t>iceedocs.cfm</a:t>
            </a:r>
            <a:endParaRPr lang="en-US" sz="1800" dirty="0"/>
          </a:p>
          <a:p>
            <a:r>
              <a:rPr lang="en-US" sz="1800" dirty="0" smtClean="0"/>
              <a:t>Is </a:t>
            </a:r>
            <a:r>
              <a:rPr lang="en-US" sz="1800" dirty="0"/>
              <a:t>it possible to interchange the positions of the recon camera and SWIRS on the nadir deck </a:t>
            </a:r>
            <a:endParaRPr lang="en-US" sz="1800" dirty="0" smtClean="0"/>
          </a:p>
          <a:p>
            <a:pPr lvl="1"/>
            <a:r>
              <a:rPr lang="en-US" sz="1800" dirty="0" smtClean="0"/>
              <a:t>Yes</a:t>
            </a:r>
            <a:r>
              <a:rPr lang="en-US" sz="1800" dirty="0"/>
              <a:t> </a:t>
            </a:r>
          </a:p>
        </p:txBody>
      </p:sp>
      <p:sp>
        <p:nvSpPr>
          <p:cNvPr id="4" name="Slide Number Placeholder 3"/>
          <p:cNvSpPr>
            <a:spLocks noGrp="1"/>
          </p:cNvSpPr>
          <p:nvPr>
            <p:ph type="sldNum" sz="quarter" idx="12"/>
          </p:nvPr>
        </p:nvSpPr>
        <p:spPr/>
        <p:txBody>
          <a:bodyPr/>
          <a:lstStyle/>
          <a:p>
            <a:fld id="{7125010E-AF85-4248-B159-64C6DC3B1737}" type="slidenum">
              <a:rPr lang="en-US" smtClean="0"/>
              <a:pPr/>
              <a:t>4</a:t>
            </a:fld>
            <a:endParaRPr lang="en-US" dirty="0"/>
          </a:p>
        </p:txBody>
      </p:sp>
    </p:spTree>
    <p:extLst>
      <p:ext uri="{BB962C8B-B14F-4D97-AF65-F5344CB8AC3E}">
        <p14:creationId xmlns:p14="http://schemas.microsoft.com/office/powerpoint/2010/main" val="41898625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Radiation Questions</a:t>
            </a:r>
            <a:endParaRPr lang="en-US" dirty="0"/>
          </a:p>
        </p:txBody>
      </p:sp>
      <p:sp>
        <p:nvSpPr>
          <p:cNvPr id="3" name="Content Placeholder 2"/>
          <p:cNvSpPr>
            <a:spLocks noGrp="1"/>
          </p:cNvSpPr>
          <p:nvPr>
            <p:ph idx="1"/>
          </p:nvPr>
        </p:nvSpPr>
        <p:spPr/>
        <p:txBody>
          <a:bodyPr/>
          <a:lstStyle/>
          <a:p>
            <a:r>
              <a:rPr lang="en-US" sz="1800" dirty="0"/>
              <a:t>How do we account for zone-specific shielding effect of spacecraft structure (e.g., on the instrument deck, the edge of HGA, etc.)</a:t>
            </a:r>
            <a:r>
              <a:rPr lang="en-US" sz="1800" dirty="0" smtClean="0"/>
              <a:t>?</a:t>
            </a:r>
          </a:p>
          <a:p>
            <a:pPr lvl="1"/>
            <a:r>
              <a:rPr lang="en-US" sz="1800" dirty="0"/>
              <a:t>No zone-specific radiation environments have been established. Each location strongly depends upon hardware in the immediate vicinity, which is in flux. </a:t>
            </a:r>
            <a:r>
              <a:rPr lang="en-US" sz="1800" dirty="0" smtClean="0"/>
              <a:t>Components </a:t>
            </a:r>
            <a:r>
              <a:rPr lang="en-US" sz="1800" dirty="0"/>
              <a:t>such as the HGA will not contribute to shielding in a significant </a:t>
            </a:r>
            <a:r>
              <a:rPr lang="en-US" sz="1800" dirty="0" smtClean="0"/>
              <a:t>manner. </a:t>
            </a:r>
            <a:r>
              <a:rPr lang="en-US" sz="1800" dirty="0"/>
              <a:t>The instrument deck will </a:t>
            </a:r>
            <a:r>
              <a:rPr lang="en-US" sz="1800" dirty="0" smtClean="0"/>
              <a:t>have </a:t>
            </a:r>
            <a:r>
              <a:rPr lang="en-US" sz="1800" dirty="0"/>
              <a:t>highly-variable shielding contributions from spacecraft and other instruments</a:t>
            </a:r>
            <a:r>
              <a:rPr lang="en-US" sz="1800" dirty="0" smtClean="0"/>
              <a:t>.</a:t>
            </a:r>
          </a:p>
          <a:p>
            <a:pPr lvl="1"/>
            <a:endParaRPr lang="en-US" sz="1800" dirty="0"/>
          </a:p>
          <a:p>
            <a:r>
              <a:rPr lang="en-US" sz="1800" dirty="0"/>
              <a:t>Will the project provide </a:t>
            </a:r>
            <a:r>
              <a:rPr lang="en-US" sz="1800" dirty="0" smtClean="0"/>
              <a:t>radiation </a:t>
            </a:r>
            <a:r>
              <a:rPr lang="en-US" sz="1800" dirty="0"/>
              <a:t>environment definition per mission phase (e.g., cruise-to-JOI and JOI-to-EOM, and orbit-by-orbit</a:t>
            </a:r>
            <a:r>
              <a:rPr lang="en-US" sz="1800" dirty="0" smtClean="0"/>
              <a:t>)?</a:t>
            </a:r>
          </a:p>
          <a:p>
            <a:pPr lvl="1"/>
            <a:r>
              <a:rPr lang="en-US" sz="1800" dirty="0"/>
              <a:t>The vast majority of TID occurs during the Europa fly-by pedals. Each pedal is roughly equal in dose (approx. 35 </a:t>
            </a:r>
            <a:r>
              <a:rPr lang="en-US" sz="1800" dirty="0" err="1"/>
              <a:t>krad</a:t>
            </a:r>
            <a:r>
              <a:rPr lang="en-US" sz="1800" dirty="0"/>
              <a:t>/flyby for 100-mils Al spherical shell). </a:t>
            </a:r>
            <a:r>
              <a:rPr lang="en-US" sz="1800" dirty="0" smtClean="0"/>
              <a:t>The Environmental Requirements Document (ERD), available on the ICEE website, </a:t>
            </a:r>
            <a:r>
              <a:rPr lang="en-US" sz="1800" dirty="0"/>
              <a:t>provides the </a:t>
            </a:r>
            <a:r>
              <a:rPr lang="en-US" sz="1800" dirty="0" smtClean="0"/>
              <a:t>Solar Energetic Particles (SEP) </a:t>
            </a:r>
            <a:r>
              <a:rPr lang="en-US" sz="1800" dirty="0"/>
              <a:t>and </a:t>
            </a:r>
            <a:r>
              <a:rPr lang="en-US" sz="1800" dirty="0" smtClean="0"/>
              <a:t>Galactic Cosmic Radiation (GCR) </a:t>
            </a:r>
            <a:r>
              <a:rPr lang="en-US" sz="1800" dirty="0"/>
              <a:t>environments, which are relevant throughout the entire mission (somewhat less important at Jupiter, due to magnetic shielding)</a:t>
            </a:r>
            <a:r>
              <a:rPr lang="en-US" sz="1800" dirty="0" smtClean="0"/>
              <a:t>.</a:t>
            </a:r>
            <a:endParaRPr lang="en-US" sz="1800" dirty="0"/>
          </a:p>
        </p:txBody>
      </p:sp>
      <p:sp>
        <p:nvSpPr>
          <p:cNvPr id="4" name="Slide Number Placeholder 3"/>
          <p:cNvSpPr>
            <a:spLocks noGrp="1"/>
          </p:cNvSpPr>
          <p:nvPr>
            <p:ph type="sldNum" sz="quarter" idx="12"/>
          </p:nvPr>
        </p:nvSpPr>
        <p:spPr/>
        <p:txBody>
          <a:bodyPr/>
          <a:lstStyle/>
          <a:p>
            <a:fld id="{7125010E-AF85-4248-B159-64C6DC3B1737}" type="slidenum">
              <a:rPr lang="en-US" smtClean="0"/>
              <a:pPr/>
              <a:t>5</a:t>
            </a:fld>
            <a:endParaRPr lang="en-US" dirty="0"/>
          </a:p>
        </p:txBody>
      </p:sp>
    </p:spTree>
    <p:extLst>
      <p:ext uri="{BB962C8B-B14F-4D97-AF65-F5344CB8AC3E}">
        <p14:creationId xmlns:p14="http://schemas.microsoft.com/office/powerpoint/2010/main" val="13623290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Radiation Questions</a:t>
            </a:r>
            <a:endParaRPr lang="en-US" dirty="0"/>
          </a:p>
        </p:txBody>
      </p:sp>
      <p:sp>
        <p:nvSpPr>
          <p:cNvPr id="3" name="Content Placeholder 2"/>
          <p:cNvSpPr>
            <a:spLocks noGrp="1"/>
          </p:cNvSpPr>
          <p:nvPr>
            <p:ph idx="1"/>
          </p:nvPr>
        </p:nvSpPr>
        <p:spPr/>
        <p:txBody>
          <a:bodyPr/>
          <a:lstStyle/>
          <a:p>
            <a:r>
              <a:rPr lang="en-US" sz="1800" dirty="0" smtClean="0"/>
              <a:t>What </a:t>
            </a:r>
            <a:r>
              <a:rPr lang="en-US" sz="1800" dirty="0"/>
              <a:t>is the guideline of TID exposure if we want to avoid the bake-out to meet the planetary protection requirement</a:t>
            </a:r>
            <a:r>
              <a:rPr lang="en-US" sz="1800" dirty="0" smtClean="0"/>
              <a:t>?</a:t>
            </a:r>
          </a:p>
          <a:p>
            <a:pPr lvl="1"/>
            <a:r>
              <a:rPr lang="en-US" sz="1800" dirty="0" smtClean="0"/>
              <a:t>TID would need to be ≥ 10Mrad</a:t>
            </a:r>
            <a:endParaRPr lang="en-US" sz="1800" dirty="0"/>
          </a:p>
          <a:p>
            <a:pPr lvl="1"/>
            <a:r>
              <a:rPr lang="en-US" sz="1800" dirty="0" smtClean="0"/>
              <a:t>This would also imply simple electrical and mechanical </a:t>
            </a:r>
            <a:r>
              <a:rPr lang="en-US" sz="1800" dirty="0"/>
              <a:t>interfaces </a:t>
            </a:r>
            <a:r>
              <a:rPr lang="en-US" sz="1800" dirty="0" smtClean="0"/>
              <a:t>to </a:t>
            </a:r>
            <a:r>
              <a:rPr lang="en-US" sz="1800" dirty="0"/>
              <a:t>facilitate aseptic integration, using </a:t>
            </a:r>
            <a:r>
              <a:rPr lang="en-US" sz="1800" dirty="0" smtClean="0"/>
              <a:t>Vaporized Hydrogen Peroxide </a:t>
            </a:r>
            <a:r>
              <a:rPr lang="en-US" sz="1800" dirty="0"/>
              <a:t>to sterilize the interface.</a:t>
            </a:r>
            <a:endParaRPr lang="en-US" sz="2000" dirty="0" smtClean="0"/>
          </a:p>
          <a:p>
            <a:pPr lvl="1"/>
            <a:endParaRPr lang="en-US" sz="1800" dirty="0"/>
          </a:p>
          <a:p>
            <a:r>
              <a:rPr lang="en-US" sz="1800" dirty="0"/>
              <a:t>What is the IESD environment that we will have to use</a:t>
            </a:r>
            <a:r>
              <a:rPr lang="en-US" sz="1800" dirty="0" smtClean="0"/>
              <a:t>?</a:t>
            </a:r>
          </a:p>
          <a:p>
            <a:pPr lvl="1"/>
            <a:r>
              <a:rPr lang="en-US" sz="1800" dirty="0"/>
              <a:t>IESD environment is shielding dependent. The dominant environment for IESD is the trapped electron spectrum. The ERD </a:t>
            </a:r>
            <a:r>
              <a:rPr lang="en-US" sz="1800" dirty="0" smtClean="0"/>
              <a:t>includes design guidelines. </a:t>
            </a:r>
            <a:r>
              <a:rPr lang="en-US" sz="1800" dirty="0"/>
              <a:t>NASA-HDBK-4000A provides general guidance</a:t>
            </a:r>
            <a:r>
              <a:rPr lang="en-US" sz="1800" dirty="0" smtClean="0"/>
              <a:t>.</a:t>
            </a:r>
          </a:p>
          <a:p>
            <a:pPr lvl="1"/>
            <a:endParaRPr lang="en-US" sz="1800" dirty="0" smtClean="0"/>
          </a:p>
          <a:p>
            <a:r>
              <a:rPr lang="en-US" sz="1800" dirty="0"/>
              <a:t>Is it possible to provide us with the differential quantities or </a:t>
            </a:r>
            <a:r>
              <a:rPr lang="en-US" sz="1800" dirty="0" smtClean="0"/>
              <a:t>give directions </a:t>
            </a:r>
            <a:r>
              <a:rPr lang="en-US" sz="1800" dirty="0"/>
              <a:t>on the accepted way to calculate the differential fluxes </a:t>
            </a:r>
            <a:r>
              <a:rPr lang="en-US" sz="1800" dirty="0" smtClean="0"/>
              <a:t>and </a:t>
            </a:r>
            <a:r>
              <a:rPr lang="en-US" sz="1800" dirty="0" err="1" smtClean="0"/>
              <a:t>fluences</a:t>
            </a:r>
            <a:r>
              <a:rPr lang="en-US" sz="1800" dirty="0" smtClean="0"/>
              <a:t>?</a:t>
            </a:r>
          </a:p>
          <a:p>
            <a:pPr lvl="1"/>
            <a:r>
              <a:rPr lang="en-US" sz="1800" dirty="0" smtClean="0"/>
              <a:t>This information is currently going through approval for unlimited release</a:t>
            </a:r>
            <a:endParaRPr lang="en-US" sz="1800" dirty="0"/>
          </a:p>
        </p:txBody>
      </p:sp>
      <p:sp>
        <p:nvSpPr>
          <p:cNvPr id="4" name="Slide Number Placeholder 3"/>
          <p:cNvSpPr>
            <a:spLocks noGrp="1"/>
          </p:cNvSpPr>
          <p:nvPr>
            <p:ph type="sldNum" sz="quarter" idx="12"/>
          </p:nvPr>
        </p:nvSpPr>
        <p:spPr/>
        <p:txBody>
          <a:bodyPr/>
          <a:lstStyle/>
          <a:p>
            <a:fld id="{7125010E-AF85-4248-B159-64C6DC3B1737}" type="slidenum">
              <a:rPr lang="en-US" smtClean="0"/>
              <a:pPr/>
              <a:t>6</a:t>
            </a:fld>
            <a:endParaRPr lang="en-US" dirty="0"/>
          </a:p>
        </p:txBody>
      </p:sp>
    </p:spTree>
    <p:extLst>
      <p:ext uri="{BB962C8B-B14F-4D97-AF65-F5344CB8AC3E}">
        <p14:creationId xmlns:p14="http://schemas.microsoft.com/office/powerpoint/2010/main" val="38824852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600" y="71756"/>
            <a:ext cx="7505700" cy="890479"/>
          </a:xfrm>
        </p:spPr>
        <p:txBody>
          <a:bodyPr/>
          <a:lstStyle/>
          <a:p>
            <a:r>
              <a:rPr lang="en-US" dirty="0" err="1" smtClean="0"/>
              <a:t>Topo</a:t>
            </a:r>
            <a:r>
              <a:rPr lang="en-US" dirty="0" smtClean="0"/>
              <a:t> Imager Questions (1 of 2)</a:t>
            </a:r>
            <a:endParaRPr lang="en-US" dirty="0"/>
          </a:p>
        </p:txBody>
      </p:sp>
      <p:sp>
        <p:nvSpPr>
          <p:cNvPr id="3" name="Content Placeholder 2"/>
          <p:cNvSpPr>
            <a:spLocks noGrp="1"/>
          </p:cNvSpPr>
          <p:nvPr>
            <p:ph idx="1"/>
          </p:nvPr>
        </p:nvSpPr>
        <p:spPr>
          <a:xfrm>
            <a:off x="114300" y="988998"/>
            <a:ext cx="8956540" cy="5162882"/>
          </a:xfrm>
        </p:spPr>
        <p:txBody>
          <a:bodyPr/>
          <a:lstStyle/>
          <a:p>
            <a:r>
              <a:rPr lang="en-US" sz="1800" dirty="0" smtClean="0"/>
              <a:t>In </a:t>
            </a:r>
            <a:r>
              <a:rPr lang="en-US" sz="1800" dirty="0"/>
              <a:t>the kickoff slide </a:t>
            </a:r>
            <a:r>
              <a:rPr lang="en-US" sz="1800" dirty="0" smtClean="0"/>
              <a:t>package, </a:t>
            </a:r>
            <a:r>
              <a:rPr lang="en-US" sz="1800" dirty="0"/>
              <a:t>slide 128 has a conflict regarding the altitude where TI imaging switches from stereoscopic to </a:t>
            </a:r>
            <a:r>
              <a:rPr lang="en-US" sz="1800" dirty="0" err="1"/>
              <a:t>monoscopic</a:t>
            </a:r>
            <a:r>
              <a:rPr lang="en-US" sz="1800" dirty="0"/>
              <a:t> imaging. The figure indicates 1000 km and text indicates 1600 km.  Slide 61 also indicates 1000 km.  Which value should we use?</a:t>
            </a:r>
          </a:p>
          <a:p>
            <a:pPr lvl="1"/>
            <a:r>
              <a:rPr lang="en-US" sz="1800" dirty="0" smtClean="0"/>
              <a:t>The </a:t>
            </a:r>
            <a:r>
              <a:rPr lang="en-US" sz="1800" dirty="0"/>
              <a:t>1600 km mentioned in the Slide 128 text is an upper limit and is not intended to imply that continuous stereo imaging would occur below that altitude.  Stereo imaging continuously below 1000 km is required to support IPR sounding.</a:t>
            </a:r>
          </a:p>
          <a:p>
            <a:r>
              <a:rPr lang="en-US" sz="1800" dirty="0" smtClean="0"/>
              <a:t>According </a:t>
            </a:r>
            <a:r>
              <a:rPr lang="en-US" sz="1800" dirty="0"/>
              <a:t>to slides 127 &amp; 128 of the kickoff package, the spacecraft is nadir pointed throughout the entire flyby (≤66,000 km altitude). This is different than the Summer Study report (Europa Summer Study Final Report Part 1, slide 82), which included “pointed Instrument observations” between 2000 and 4000 km altitude.  Is this why the model TI FOV was changed from two line arrays to a single area array? </a:t>
            </a:r>
            <a:endParaRPr lang="en-US" sz="1800" dirty="0" smtClean="0"/>
          </a:p>
          <a:p>
            <a:pPr lvl="1"/>
            <a:r>
              <a:rPr lang="en-US" sz="1800" dirty="0" smtClean="0"/>
              <a:t>The </a:t>
            </a:r>
            <a:r>
              <a:rPr lang="en-US" sz="1800" dirty="0"/>
              <a:t>current Project position is that only nadir pointing will be provided.  Various alternatives for obtaining </a:t>
            </a:r>
            <a:r>
              <a:rPr lang="en-US" sz="1800" dirty="0" err="1"/>
              <a:t>monoscopic</a:t>
            </a:r>
            <a:r>
              <a:rPr lang="en-US" sz="1800" dirty="0"/>
              <a:t> nadir or areal coverage above 1600 km at acceptable emission angles are possible.  The use of an area array is one solution.  Another would be to point one of the stereo line arrays near nadir and the other either forward or </a:t>
            </a:r>
            <a:r>
              <a:rPr lang="en-US" sz="1800" dirty="0" smtClean="0"/>
              <a:t>aft.</a:t>
            </a:r>
            <a:endParaRPr lang="en-US" sz="1800" dirty="0"/>
          </a:p>
        </p:txBody>
      </p:sp>
      <p:sp>
        <p:nvSpPr>
          <p:cNvPr id="4" name="Slide Number Placeholder 3"/>
          <p:cNvSpPr>
            <a:spLocks noGrp="1"/>
          </p:cNvSpPr>
          <p:nvPr>
            <p:ph type="sldNum" sz="quarter" idx="12"/>
          </p:nvPr>
        </p:nvSpPr>
        <p:spPr/>
        <p:txBody>
          <a:bodyPr/>
          <a:lstStyle/>
          <a:p>
            <a:fld id="{7125010E-AF85-4248-B159-64C6DC3B1737}" type="slidenum">
              <a:rPr lang="en-US" smtClean="0"/>
              <a:pPr/>
              <a:t>7</a:t>
            </a:fld>
            <a:endParaRPr lang="en-US" dirty="0"/>
          </a:p>
        </p:txBody>
      </p:sp>
    </p:spTree>
    <p:extLst>
      <p:ext uri="{BB962C8B-B14F-4D97-AF65-F5344CB8AC3E}">
        <p14:creationId xmlns:p14="http://schemas.microsoft.com/office/powerpoint/2010/main" val="200698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Topo</a:t>
            </a:r>
            <a:r>
              <a:rPr lang="en-US" dirty="0" smtClean="0"/>
              <a:t> Imager Questions (2 of 2)</a:t>
            </a:r>
            <a:endParaRPr lang="en-US" dirty="0"/>
          </a:p>
        </p:txBody>
      </p:sp>
      <p:sp>
        <p:nvSpPr>
          <p:cNvPr id="3" name="Content Placeholder 2"/>
          <p:cNvSpPr>
            <a:spLocks noGrp="1"/>
          </p:cNvSpPr>
          <p:nvPr>
            <p:ph idx="1"/>
          </p:nvPr>
        </p:nvSpPr>
        <p:spPr/>
        <p:txBody>
          <a:bodyPr/>
          <a:lstStyle/>
          <a:p>
            <a:r>
              <a:rPr lang="en-US" sz="1800" dirty="0" smtClean="0"/>
              <a:t>How </a:t>
            </a:r>
            <a:r>
              <a:rPr lang="en-US" sz="1800" dirty="0"/>
              <a:t>was the 58° cross-track FOV (kickoff slides 49 &amp; 69) for TI calculated?  It appears that a cross-track FOV of 53° is sufficient to cover the 100 km swath width required for the IPR at 100 km altitude using the following </a:t>
            </a:r>
            <a:r>
              <a:rPr lang="en-US" sz="1800" dirty="0" smtClean="0"/>
              <a:t>equation:  </a:t>
            </a:r>
            <a:r>
              <a:rPr lang="en-US" sz="1800" dirty="0" err="1" smtClean="0"/>
              <a:t>crosstrack</a:t>
            </a:r>
            <a:r>
              <a:rPr lang="en-US" sz="1800" dirty="0" smtClean="0"/>
              <a:t> </a:t>
            </a:r>
            <a:r>
              <a:rPr lang="en-US" sz="1800" dirty="0"/>
              <a:t>FOV=2 × tan-1swathwidth2 ×</a:t>
            </a:r>
            <a:r>
              <a:rPr lang="en-US" sz="1800" dirty="0" smtClean="0"/>
              <a:t>altitude</a:t>
            </a:r>
            <a:endParaRPr lang="en-US" sz="1800" dirty="0"/>
          </a:p>
          <a:p>
            <a:pPr lvl="1"/>
            <a:r>
              <a:rPr lang="en-US" sz="1800" dirty="0"/>
              <a:t>The planning payload TI IFOV was selected to be 250 µrad to meet the required spatial resolution of 250 m at an altitude of 1000 km.  The FOV was set as 4096 pixels × IFOV = 1 rad.  This FOV met the original SDT requirement for 100 km swath width from 100 km altitude with a little margin.  The SDT has since changed its requirement on stereo coverage swath width to be a function of radar penetration depth and S/C altitude.  The planning payload FOV meets the current swath width requirement for a 3-km penetration depth down to an altitude of 25 km.</a:t>
            </a:r>
          </a:p>
          <a:p>
            <a:r>
              <a:rPr lang="en-US" sz="1800" dirty="0" smtClean="0"/>
              <a:t>The </a:t>
            </a:r>
            <a:r>
              <a:rPr lang="en-US" sz="1800" dirty="0"/>
              <a:t>TI mass breakdown provided in the </a:t>
            </a:r>
            <a:r>
              <a:rPr lang="en-US" sz="1800" dirty="0" smtClean="0"/>
              <a:t>January update includes </a:t>
            </a:r>
            <a:r>
              <a:rPr lang="en-US" sz="1800" dirty="0"/>
              <a:t>0.45 kg for a harness.  Is the mass of the ~ 3-m long (slide 8) TI cable from the nadir deck to the electronics vault included in that mass value</a:t>
            </a:r>
            <a:r>
              <a:rPr lang="en-US" sz="1800" dirty="0" smtClean="0"/>
              <a:t>?</a:t>
            </a:r>
            <a:endParaRPr lang="en-US" sz="1800" dirty="0"/>
          </a:p>
          <a:p>
            <a:pPr lvl="1"/>
            <a:r>
              <a:rPr lang="en-US" sz="1800" dirty="0" smtClean="0"/>
              <a:t>Yes</a:t>
            </a:r>
            <a:endParaRPr lang="en-US" sz="1800" dirty="0"/>
          </a:p>
        </p:txBody>
      </p:sp>
      <p:sp>
        <p:nvSpPr>
          <p:cNvPr id="4" name="Slide Number Placeholder 3"/>
          <p:cNvSpPr>
            <a:spLocks noGrp="1"/>
          </p:cNvSpPr>
          <p:nvPr>
            <p:ph type="sldNum" sz="quarter" idx="12"/>
          </p:nvPr>
        </p:nvSpPr>
        <p:spPr/>
        <p:txBody>
          <a:bodyPr/>
          <a:lstStyle/>
          <a:p>
            <a:fld id="{7125010E-AF85-4248-B159-64C6DC3B1737}" type="slidenum">
              <a:rPr lang="en-US" smtClean="0"/>
              <a:pPr/>
              <a:t>8</a:t>
            </a:fld>
            <a:endParaRPr lang="en-US" dirty="0"/>
          </a:p>
        </p:txBody>
      </p:sp>
    </p:spTree>
    <p:extLst>
      <p:ext uri="{BB962C8B-B14F-4D97-AF65-F5344CB8AC3E}">
        <p14:creationId xmlns:p14="http://schemas.microsoft.com/office/powerpoint/2010/main" val="40314607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Europa Presentations">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AF145E297140E45B797E081426A2797" ma:contentTypeVersion="" ma:contentTypeDescription="Create a new document." ma:contentTypeScope="" ma:versionID="160958be7475a95d82e96848130d1730">
  <xsd:schema xmlns:xsd="http://www.w3.org/2001/XMLSchema" xmlns:xs="http://www.w3.org/2001/XMLSchema" xmlns:p="http://schemas.microsoft.com/office/2006/metadata/properties" targetNamespace="http://schemas.microsoft.com/office/2006/metadata/properties" ma:root="true" ma:fieldsID="f3e687d5f98ee29b9cfcc2ff24550dc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ECD1F32-07BE-45FD-951C-6ECBB5BB83AF}">
  <ds:schemaRefs>
    <ds:schemaRef ds:uri="http://schemas.microsoft.com/sharepoint/v3/contenttype/forms"/>
  </ds:schemaRefs>
</ds:datastoreItem>
</file>

<file path=customXml/itemProps2.xml><?xml version="1.0" encoding="utf-8"?>
<ds:datastoreItem xmlns:ds="http://schemas.openxmlformats.org/officeDocument/2006/customXml" ds:itemID="{BA2DD00F-2582-4E1A-A931-714887F20D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DD732ABF-4D25-4F43-92AD-74970AC55993}">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Europa Presentations.potx</Template>
  <TotalTime>0</TotalTime>
  <Words>665</Words>
  <Application>Microsoft Macintosh PowerPoint</Application>
  <PresentationFormat>On-screen Show (4:3)</PresentationFormat>
  <Paragraphs>134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Europa Presentations</vt:lpstr>
      <vt:lpstr>Europa Clipper Pre-Project - Update to ICEE Teams  Kari Lewis Jet Propulsion Laboratory, California Institute of Technology June 8, 2014</vt:lpstr>
      <vt:lpstr>Introduction</vt:lpstr>
      <vt:lpstr>PowerPoint Presentation</vt:lpstr>
      <vt:lpstr>General Questions</vt:lpstr>
      <vt:lpstr>Radiation Questions</vt:lpstr>
      <vt:lpstr>Radiation Questions</vt:lpstr>
      <vt:lpstr>Topo Imager Questions (1 of 2)</vt:lpstr>
      <vt:lpstr>Topo Imager Questions (2 of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2012-05-10T21:08:37Z</dcterms:created>
  <dcterms:modified xsi:type="dcterms:W3CDTF">2014-06-24T17:14:43Z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0x0101008AF145E297140E45B797E081426A2797</vt:lpwstr>
  </property>
</Properties>
</file>