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wmf" ContentType="image/x-wmf"/>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3"/>
  </p:notesMasterIdLst>
  <p:handoutMasterIdLst>
    <p:handoutMasterId r:id="rId24"/>
  </p:handoutMasterIdLst>
  <p:sldIdLst>
    <p:sldId id="533" r:id="rId2"/>
    <p:sldId id="536" r:id="rId3"/>
    <p:sldId id="534" r:id="rId4"/>
    <p:sldId id="518" r:id="rId5"/>
    <p:sldId id="418" r:id="rId6"/>
    <p:sldId id="528" r:id="rId7"/>
    <p:sldId id="529" r:id="rId8"/>
    <p:sldId id="530" r:id="rId9"/>
    <p:sldId id="531" r:id="rId10"/>
    <p:sldId id="532" r:id="rId11"/>
    <p:sldId id="501" r:id="rId12"/>
    <p:sldId id="502" r:id="rId13"/>
    <p:sldId id="500" r:id="rId14"/>
    <p:sldId id="476" r:id="rId15"/>
    <p:sldId id="477" r:id="rId16"/>
    <p:sldId id="519" r:id="rId17"/>
    <p:sldId id="520" r:id="rId18"/>
    <p:sldId id="514" r:id="rId19"/>
    <p:sldId id="483" r:id="rId20"/>
    <p:sldId id="507" r:id="rId21"/>
    <p:sldId id="517" r:id="rId22"/>
  </p:sldIdLst>
  <p:sldSz cx="9144000" cy="6858000" type="screen4x3"/>
  <p:notesSz cx="6997700" cy="9271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33FF"/>
    <a:srgbClr val="FF3300"/>
    <a:srgbClr val="F8F8F8"/>
    <a:srgbClr val="003300"/>
    <a:srgbClr val="336600"/>
    <a:srgbClr val="008000"/>
    <a:srgbClr val="006600"/>
    <a:srgbClr val="0099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autoAdjust="0"/>
    <p:restoredTop sz="99689" autoAdjust="0"/>
  </p:normalViewPr>
  <p:slideViewPr>
    <p:cSldViewPr snapToGrid="0">
      <p:cViewPr>
        <p:scale>
          <a:sx n="80" d="100"/>
          <a:sy n="80" d="100"/>
        </p:scale>
        <p:origin x="-1248" y="-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notesMaster" Target="notesMasters/notesMaster1.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defTabSz="928688">
              <a:defRPr sz="1200">
                <a:latin typeface="Times New Roman" pitchFamily="18" charset="0"/>
              </a:defRPr>
            </a:lvl1pPr>
          </a:lstStyle>
          <a:p>
            <a:endParaRPr lang="en-US"/>
          </a:p>
        </p:txBody>
      </p:sp>
      <p:sp>
        <p:nvSpPr>
          <p:cNvPr id="8499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r" defTabSz="928688">
              <a:defRPr sz="1200">
                <a:latin typeface="Times New Roman" pitchFamily="18" charset="0"/>
              </a:defRPr>
            </a:lvl1pPr>
          </a:lstStyle>
          <a:p>
            <a:endParaRPr lang="en-US"/>
          </a:p>
        </p:txBody>
      </p:sp>
      <p:sp>
        <p:nvSpPr>
          <p:cNvPr id="84996"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defTabSz="928688">
              <a:defRPr sz="1200">
                <a:latin typeface="Times New Roman" pitchFamily="18" charset="0"/>
              </a:defRPr>
            </a:lvl1pPr>
          </a:lstStyle>
          <a:p>
            <a:endParaRPr lang="en-US"/>
          </a:p>
        </p:txBody>
      </p:sp>
      <p:sp>
        <p:nvSpPr>
          <p:cNvPr id="84997"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algn="r" defTabSz="928688">
              <a:defRPr sz="1200">
                <a:latin typeface="Times New Roman" pitchFamily="18" charset="0"/>
              </a:defRPr>
            </a:lvl1pPr>
          </a:lstStyle>
          <a:p>
            <a:fld id="{1CC36DE6-F83F-412E-8BE9-2E6D2491E6B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defTabSz="928688">
              <a:defRPr sz="1200">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lvl1pPr algn="r" defTabSz="928688">
              <a:defRPr sz="1200">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1179513" y="695325"/>
            <a:ext cx="4635500" cy="34766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03725"/>
            <a:ext cx="5127625" cy="4171950"/>
          </a:xfrm>
          <a:prstGeom prst="rect">
            <a:avLst/>
          </a:prstGeom>
          <a:noFill/>
          <a:ln w="9525">
            <a:noFill/>
            <a:miter lim="800000"/>
            <a:headEnd/>
            <a:tailEnd/>
          </a:ln>
          <a:effectLst/>
        </p:spPr>
        <p:txBody>
          <a:bodyPr vert="horz" wrap="square" lIns="92933" tIns="46467" rIns="92933" bIns="464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defTabSz="928688">
              <a:defRPr sz="1200">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33" tIns="46467" rIns="92933" bIns="46467" numCol="1" anchor="b" anchorCtr="0" compatLnSpc="1">
            <a:prstTxWarp prst="textNoShape">
              <a:avLst/>
            </a:prstTxWarp>
          </a:bodyPr>
          <a:lstStyle>
            <a:lvl1pPr algn="r" defTabSz="928688">
              <a:defRPr sz="1200">
                <a:latin typeface="Times New Roman" pitchFamily="18" charset="0"/>
              </a:defRPr>
            </a:lvl1pPr>
          </a:lstStyle>
          <a:p>
            <a:fld id="{26FBBAD9-49FD-4D7A-A282-4CD812A068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E4216-8536-4633-A026-621C2E24ED41}" type="slidenum">
              <a:rPr lang="en-US"/>
              <a:pPr/>
              <a:t>5</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36787-D741-4E1F-8E81-7907EF749738}" type="slidenum">
              <a:rPr lang="en-US"/>
              <a:pPr/>
              <a:t>20</a:t>
            </a:fld>
            <a:endParaRPr lang="en-US"/>
          </a:p>
        </p:txBody>
      </p:sp>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66284" y="683926"/>
            <a:ext cx="4665133" cy="3495623"/>
          </a:xfrm>
          <a:solidFill>
            <a:srgbClr val="FFFFFF"/>
          </a:solidFill>
          <a:ln/>
        </p:spPr>
      </p:sp>
      <p:sp>
        <p:nvSpPr>
          <p:cNvPr id="23555" name="Rectangle 3"/>
          <p:cNvSpPr>
            <a:spLocks noGrp="1" noChangeArrowheads="1"/>
          </p:cNvSpPr>
          <p:nvPr>
            <p:ph type="body" idx="1"/>
          </p:nvPr>
        </p:nvSpPr>
        <p:spPr>
          <a:xfrm>
            <a:off x="912744" y="4407525"/>
            <a:ext cx="5172213" cy="4179549"/>
          </a:xfrm>
          <a:solidFill>
            <a:srgbClr val="FFFFFF"/>
          </a:solidFill>
          <a:ln>
            <a:solidFill>
              <a:srgbClr val="000000"/>
            </a:solidFill>
          </a:ln>
        </p:spPr>
        <p:txBody>
          <a:bodyPr/>
          <a:lstStyle/>
          <a:p>
            <a:r>
              <a:rPr lang="en-US" sz="3200" dirty="0" smtClean="0">
                <a:latin typeface="Times New Roman" charset="0"/>
                <a:ea typeface="ＭＳ Ｐゴシック" pitchFamily="-112" charset="-128"/>
                <a:cs typeface="ＭＳ Ｐゴシック" pitchFamily="-112" charset="-128"/>
              </a:rPr>
              <a:t>Widened orbit lines near viewer to give 3-D effect</a:t>
            </a:r>
            <a:endParaRPr lang="en-US" dirty="0" smtClean="0">
              <a:latin typeface="Times New Roman" charset="0"/>
              <a:ea typeface="ＭＳ Ｐゴシック" pitchFamily="-112" charset="-128"/>
              <a:cs typeface="ＭＳ Ｐゴシック" pitchFamily="-112" charset="-128"/>
            </a:endParaRPr>
          </a:p>
          <a:p>
            <a:endParaRPr lang="en-US" dirty="0" smtClean="0">
              <a:latin typeface="Times New Roman"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96529C-F986-4F85-B35D-A5EC71D30FA3}" type="slidenum">
              <a:rPr lang="en-US"/>
              <a:pPr/>
              <a:t>11</a:t>
            </a:fld>
            <a:endParaRPr lang="en-US"/>
          </a:p>
        </p:txBody>
      </p:sp>
      <p:sp>
        <p:nvSpPr>
          <p:cNvPr id="484354" name="Rectangle 2"/>
          <p:cNvSpPr>
            <a:spLocks noGrp="1" noRot="1" noChangeAspect="1" noChangeArrowheads="1" noTextEdit="1"/>
          </p:cNvSpPr>
          <p:nvPr>
            <p:ph type="sldImg"/>
          </p:nvPr>
        </p:nvSpPr>
        <p:spPr>
          <a:xfrm>
            <a:off x="1181100" y="695325"/>
            <a:ext cx="4635500" cy="3476625"/>
          </a:xfrm>
          <a:ln/>
        </p:spPr>
      </p:sp>
      <p:sp>
        <p:nvSpPr>
          <p:cNvPr id="484355" name="Rectangle 3"/>
          <p:cNvSpPr>
            <a:spLocks noGrp="1" noChangeArrowheads="1"/>
          </p:cNvSpPr>
          <p:nvPr>
            <p:ph type="body" idx="1"/>
          </p:nvPr>
        </p:nvSpPr>
        <p:spPr>
          <a:xfrm>
            <a:off x="700088" y="4403725"/>
            <a:ext cx="5597525" cy="417195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BD4F0E-98E6-4A5A-A9B7-055A0DE06EA7}" type="slidenum">
              <a:rPr lang="en-US"/>
              <a:pPr/>
              <a:t>12</a:t>
            </a:fld>
            <a:endParaRPr lang="en-US"/>
          </a:p>
        </p:txBody>
      </p:sp>
      <p:sp>
        <p:nvSpPr>
          <p:cNvPr id="486402" name="Rectangle 2"/>
          <p:cNvSpPr>
            <a:spLocks noGrp="1" noRot="1" noChangeAspect="1" noChangeArrowheads="1" noTextEdit="1"/>
          </p:cNvSpPr>
          <p:nvPr>
            <p:ph type="sldImg"/>
          </p:nvPr>
        </p:nvSpPr>
        <p:spPr>
          <a:xfrm>
            <a:off x="1181100" y="695325"/>
            <a:ext cx="4635500" cy="3476625"/>
          </a:xfrm>
          <a:ln/>
        </p:spPr>
      </p:sp>
      <p:sp>
        <p:nvSpPr>
          <p:cNvPr id="486403" name="Rectangle 3"/>
          <p:cNvSpPr>
            <a:spLocks noGrp="1" noChangeArrowheads="1"/>
          </p:cNvSpPr>
          <p:nvPr>
            <p:ph type="body" idx="1"/>
          </p:nvPr>
        </p:nvSpPr>
        <p:spPr>
          <a:xfrm>
            <a:off x="700088" y="4403725"/>
            <a:ext cx="5597525" cy="417195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45E63-7E72-41AF-A180-CAB9257DF39D}" type="slidenum">
              <a:rPr lang="en-US"/>
              <a:pPr/>
              <a:t>13</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25B67-FA4B-42C8-8847-C5C7C66D7F1F}" type="slidenum">
              <a:rPr lang="en-US"/>
              <a:pPr/>
              <a:t>14</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84DDE-5C79-4100-B188-5CBCF169DBF7}" type="slidenum">
              <a:rPr lang="en-US"/>
              <a:pPr/>
              <a:t>15</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noFill/>
          <a:ln w="9525"/>
        </p:spPr>
        <p:txBody>
          <a:bodyPr/>
          <a:lstStyle/>
          <a:p>
            <a:pPr eaLnBrk="1" hangingPunct="1"/>
            <a:endParaRPr lang="en-US" dirty="0" smtClean="0">
              <a:latin typeface="Times New Roman"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61FFE-E280-4851-9D0D-E4BFDC893FE1}" type="slidenum">
              <a:rPr lang="en-US"/>
              <a:pPr/>
              <a:t>18</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73D1D-E7FC-412A-AF61-7DB82C44BA1F}" type="slidenum">
              <a:rPr lang="en-US"/>
              <a:pPr/>
              <a:t>19</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87F2769D-9DAB-4BC4-80EC-66A5D39E1D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78ED981-CB22-4613-82F3-92F9E17FB68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F4AA72F-8A73-40B7-93C8-B5B00BB1A75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able Placeholder 2"/>
          <p:cNvSpPr>
            <a:spLocks noGrp="1"/>
          </p:cNvSpPr>
          <p:nvPr>
            <p:ph type="tbl" idx="1"/>
          </p:nvPr>
        </p:nvSpPr>
        <p:spPr>
          <a:xfrm>
            <a:off x="706438" y="1939925"/>
            <a:ext cx="7772400" cy="4114800"/>
          </a:xfrm>
        </p:spPr>
        <p:txBody>
          <a:bodyPr/>
          <a:lstStyle/>
          <a:p>
            <a:pPr lvl="0"/>
            <a:endParaRPr lang="en-US" noProof="0"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BD29C6-C37F-4B5B-A829-EA751DF1E6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AE59F20-31FC-48C7-B56D-119AC0599B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37C4BA1-50D2-44D7-99A6-85EE3D796C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571EC77-59DA-43C8-BB3D-B747F72E88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0F205BC-9E28-4C3D-9B7E-E31D705CD4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BC6A5AD-0F95-4145-8310-198E7FEC192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FA94D2E-DFDB-41F2-A97F-C3A1321FBD3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CA48C20-73D3-4A9C-ADAF-E0A18535C5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36" name="Picture 12" descr="NASALogo"/>
          <p:cNvPicPr>
            <a:picLocks noChangeAspect="1" noChangeArrowheads="1"/>
          </p:cNvPicPr>
          <p:nvPr userDrawn="1"/>
        </p:nvPicPr>
        <p:blipFill>
          <a:blip r:embed="rId14" cstate="print"/>
          <a:srcRect/>
          <a:stretch>
            <a:fillRect/>
          </a:stretch>
        </p:blipFill>
        <p:spPr bwMode="auto">
          <a:xfrm>
            <a:off x="8094663" y="57150"/>
            <a:ext cx="812800" cy="812800"/>
          </a:xfrm>
          <a:prstGeom prst="rect">
            <a:avLst/>
          </a:prstGeom>
          <a:noFill/>
        </p:spPr>
      </p:pic>
      <p:sp>
        <p:nvSpPr>
          <p:cNvPr id="1046" name="Rectangle 22"/>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7" name="Rectangle 23"/>
          <p:cNvSpPr>
            <a:spLocks noGrp="1" noChangeArrowheads="1"/>
          </p:cNvSpPr>
          <p:nvPr>
            <p:ph type="sldNum" sz="quarter" idx="4"/>
          </p:nvPr>
        </p:nvSpPr>
        <p:spPr bwMode="auto">
          <a:xfrm>
            <a:off x="7281863" y="6634163"/>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mn-lt"/>
              </a:defRPr>
            </a:lvl1pPr>
          </a:lstStyle>
          <a:p>
            <a:fld id="{1BE1E7E8-73CC-400E-99C9-189AA6EEAF08}" type="slidenum">
              <a:rPr lang="en-US"/>
              <a:pPr/>
              <a:t>‹#›</a:t>
            </a:fld>
            <a:endParaRPr lang="en-US"/>
          </a:p>
        </p:txBody>
      </p:sp>
      <p:sp>
        <p:nvSpPr>
          <p:cNvPr id="1048" name="Text Box 24"/>
          <p:cNvSpPr txBox="1">
            <a:spLocks noChangeArrowheads="1"/>
          </p:cNvSpPr>
          <p:nvPr userDrawn="1"/>
        </p:nvSpPr>
        <p:spPr bwMode="auto">
          <a:xfrm>
            <a:off x="163513" y="785813"/>
            <a:ext cx="1081087" cy="457200"/>
          </a:xfrm>
          <a:prstGeom prst="rect">
            <a:avLst/>
          </a:prstGeom>
          <a:noFill/>
          <a:ln w="9525">
            <a:noFill/>
            <a:miter lim="800000"/>
            <a:headEnd/>
            <a:tailEnd/>
          </a:ln>
          <a:effectLst/>
        </p:spPr>
        <p:txBody>
          <a:bodyPr wrap="none">
            <a:spAutoFit/>
          </a:bodyPr>
          <a:lstStyle/>
          <a:p>
            <a:pPr eaLnBrk="0" hangingPunct="0"/>
            <a:r>
              <a:rPr lang="en-US" sz="2400" b="1">
                <a:latin typeface="Times New Roman" pitchFamily="18" charset="0"/>
              </a:rPr>
              <a:t>ESMO</a:t>
            </a:r>
            <a:endParaRPr lang="en-US" sz="2800" b="1">
              <a:latin typeface="Times New Roman" pitchFamily="18" charset="0"/>
            </a:endParaRPr>
          </a:p>
        </p:txBody>
      </p:sp>
      <p:pic>
        <p:nvPicPr>
          <p:cNvPr id="1049" name="Picture 25"/>
          <p:cNvPicPr>
            <a:picLocks noChangeAspect="1" noChangeArrowheads="1"/>
          </p:cNvPicPr>
          <p:nvPr userDrawn="1"/>
        </p:nvPicPr>
        <p:blipFill>
          <a:blip r:embed="rId15" cstate="print"/>
          <a:srcRect/>
          <a:stretch>
            <a:fillRect/>
          </a:stretch>
        </p:blipFill>
        <p:spPr bwMode="auto">
          <a:xfrm>
            <a:off x="309563" y="98425"/>
            <a:ext cx="685800" cy="641350"/>
          </a:xfrm>
          <a:prstGeom prst="rect">
            <a:avLst/>
          </a:prstGeom>
          <a:noFill/>
        </p:spPr>
      </p:pic>
      <p:sp>
        <p:nvSpPr>
          <p:cNvPr id="1050" name="Line 26"/>
          <p:cNvSpPr>
            <a:spLocks noChangeShapeType="1"/>
          </p:cNvSpPr>
          <p:nvPr userDrawn="1"/>
        </p:nvSpPr>
        <p:spPr bwMode="auto">
          <a:xfrm>
            <a:off x="1335088" y="1085850"/>
            <a:ext cx="6927850" cy="0"/>
          </a:xfrm>
          <a:prstGeom prst="line">
            <a:avLst/>
          </a:prstGeom>
          <a:noFill/>
          <a:ln w="57150" cmpd="thickThin">
            <a:solidFill>
              <a:schemeClr val="tx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charset="0"/>
        </a:defRPr>
      </a:lvl2pPr>
      <a:lvl3pPr algn="ctr" rtl="0" fontAlgn="base">
        <a:spcBef>
          <a:spcPct val="0"/>
        </a:spcBef>
        <a:spcAft>
          <a:spcPct val="0"/>
        </a:spcAft>
        <a:defRPr sz="2800" b="1">
          <a:solidFill>
            <a:schemeClr val="tx2"/>
          </a:solidFill>
          <a:latin typeface="Arial" charset="0"/>
        </a:defRPr>
      </a:lvl3pPr>
      <a:lvl4pPr algn="ctr" rtl="0" fontAlgn="base">
        <a:spcBef>
          <a:spcPct val="0"/>
        </a:spcBef>
        <a:spcAft>
          <a:spcPct val="0"/>
        </a:spcAft>
        <a:defRPr sz="2800" b="1">
          <a:solidFill>
            <a:schemeClr val="tx2"/>
          </a:solidFill>
          <a:latin typeface="Arial" charset="0"/>
        </a:defRPr>
      </a:lvl4pPr>
      <a:lvl5pPr algn="ctr" rtl="0" fontAlgn="base">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har char="•"/>
        <a:defRPr sz="24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eg"/><Relationship Id="rId5" Type="http://schemas.openxmlformats.org/officeDocument/2006/relationships/image" Target="../media/image23.jpeg"/></Relationships>
</file>

<file path=ppt/slides/_rels/slide1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5"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7.wmf"/><Relationship Id="rId10" Type="http://schemas.openxmlformats.org/officeDocument/2006/relationships/image" Target="../media/image12.wmf"/><Relationship Id="rId5" Type="http://schemas.openxmlformats.org/officeDocument/2006/relationships/image" Target="../media/image8.wmf"/><Relationship Id="rId7" Type="http://schemas.openxmlformats.org/officeDocument/2006/relationships/image" Target="Macintosh%20HD:Users:akelly:Documents:Mail%20Attachments,%203-2007:" TargetMode="External"/><Relationship Id="rId11"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 Id="rId9" Type="http://schemas.openxmlformats.org/officeDocument/2006/relationships/image" Target="../media/image11.png"/><Relationship Id="rId3" Type="http://schemas.openxmlformats.org/officeDocument/2006/relationships/image" Target="../media/image6.jpe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Title 109"/>
          <p:cNvSpPr>
            <a:spLocks noGrp="1"/>
          </p:cNvSpPr>
          <p:nvPr>
            <p:ph type="title"/>
          </p:nvPr>
        </p:nvSpPr>
        <p:spPr>
          <a:xfrm>
            <a:off x="942115" y="69275"/>
            <a:ext cx="7329054" cy="1011380"/>
          </a:xfrm>
        </p:spPr>
        <p:txBody>
          <a:bodyPr/>
          <a:lstStyle/>
          <a:p>
            <a:r>
              <a:rPr lang="en-US" sz="3200" dirty="0" smtClean="0">
                <a:latin typeface="+mn-lt"/>
              </a:rPr>
              <a:t>A-Train Web Site</a:t>
            </a:r>
            <a:br>
              <a:rPr lang="en-US" sz="3200" dirty="0" smtClean="0">
                <a:latin typeface="+mn-lt"/>
              </a:rPr>
            </a:br>
            <a:r>
              <a:rPr lang="en-US" sz="3200" dirty="0" smtClean="0">
                <a:latin typeface="+mn-lt"/>
              </a:rPr>
              <a:t>Candidate material</a:t>
            </a:r>
            <a:endParaRPr lang="en-US" sz="3200" dirty="0">
              <a:latin typeface="+mn-lt"/>
            </a:endParaRPr>
          </a:p>
        </p:txBody>
      </p:sp>
      <p:sp>
        <p:nvSpPr>
          <p:cNvPr id="6" name="Rectangle 1"/>
          <p:cNvSpPr>
            <a:spLocks noChangeArrowheads="1"/>
          </p:cNvSpPr>
          <p:nvPr/>
        </p:nvSpPr>
        <p:spPr bwMode="auto">
          <a:xfrm flipH="1">
            <a:off x="475009" y="1759508"/>
            <a:ext cx="8300856" cy="408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defTabSz="914400" rtl="0" eaLnBrk="0" fontAlgn="base" latinLnBrk="0" hangingPunct="0">
              <a:lnSpc>
                <a:spcPct val="95000"/>
              </a:lnSpc>
              <a:spcBef>
                <a:spcPts val="600"/>
              </a:spcBef>
              <a:spcAft>
                <a:spcPct val="0"/>
              </a:spcAft>
              <a:buClrTx/>
              <a:buSzTx/>
            </a:pPr>
            <a:r>
              <a:rPr kumimoji="0" lang="en-US" sz="2800" b="1" i="0" u="none" strike="noStrike" cap="none" normalizeH="0" baseline="0" dirty="0" smtClean="0">
                <a:ln>
                  <a:noFill/>
                </a:ln>
                <a:solidFill>
                  <a:srgbClr val="000000"/>
                </a:solidFill>
                <a:effectLst/>
                <a:latin typeface="+mn-lt"/>
                <a:ea typeface="Times New Roman" pitchFamily="18" charset="0"/>
              </a:rPr>
              <a:t>The following</a:t>
            </a:r>
            <a:r>
              <a:rPr kumimoji="0" lang="en-US" sz="2800" b="1" i="0" u="none" strike="noStrike" cap="none" normalizeH="0" dirty="0" smtClean="0">
                <a:ln>
                  <a:noFill/>
                </a:ln>
                <a:solidFill>
                  <a:srgbClr val="000000"/>
                </a:solidFill>
                <a:effectLst/>
                <a:latin typeface="+mn-lt"/>
                <a:ea typeface="Times New Roman" pitchFamily="18" charset="0"/>
              </a:rPr>
              <a:t> collection of slides were assembled from various presentations and from the Afternoon Constellation Operations Coordination Plan.</a:t>
            </a:r>
          </a:p>
          <a:p>
            <a:pPr marL="0" marR="0" lvl="1" defTabSz="914400" rtl="0" eaLnBrk="0" fontAlgn="base" latinLnBrk="0" hangingPunct="0">
              <a:lnSpc>
                <a:spcPct val="95000"/>
              </a:lnSpc>
              <a:spcBef>
                <a:spcPts val="600"/>
              </a:spcBef>
              <a:spcAft>
                <a:spcPct val="0"/>
              </a:spcAft>
              <a:buClrTx/>
              <a:buSzTx/>
            </a:pPr>
            <a:endParaRPr lang="en-US" sz="2800" b="1" dirty="0" smtClean="0">
              <a:solidFill>
                <a:srgbClr val="000000"/>
              </a:solidFill>
              <a:latin typeface="+mn-lt"/>
              <a:ea typeface="Times New Roman" pitchFamily="18" charset="0"/>
            </a:endParaRPr>
          </a:p>
          <a:p>
            <a:pPr marL="0" marR="0" lvl="1" defTabSz="914400" rtl="0" eaLnBrk="0" fontAlgn="base" latinLnBrk="0" hangingPunct="0">
              <a:lnSpc>
                <a:spcPct val="95000"/>
              </a:lnSpc>
              <a:spcBef>
                <a:spcPts val="600"/>
              </a:spcBef>
              <a:spcAft>
                <a:spcPct val="0"/>
              </a:spcAft>
              <a:buClrTx/>
              <a:buSzTx/>
            </a:pPr>
            <a:r>
              <a:rPr kumimoji="0" lang="en-US" sz="2800" b="1" i="0" u="none" strike="noStrike" cap="none" normalizeH="0" dirty="0" smtClean="0">
                <a:ln>
                  <a:noFill/>
                </a:ln>
                <a:solidFill>
                  <a:srgbClr val="000000"/>
                </a:solidFill>
                <a:effectLst/>
                <a:latin typeface="+mn-lt"/>
                <a:ea typeface="Times New Roman" pitchFamily="18" charset="0"/>
              </a:rPr>
              <a:t>As mentioned at the meeting, several of the slides are out-dated – they typically do not take into account later missions, i.e., OCO-2, GCOM-W1, or Glory.</a:t>
            </a:r>
          </a:p>
          <a:p>
            <a:pPr marL="0" marR="0" lvl="1" defTabSz="914400" rtl="0" eaLnBrk="0" fontAlgn="base" latinLnBrk="0" hangingPunct="0">
              <a:lnSpc>
                <a:spcPct val="95000"/>
              </a:lnSpc>
              <a:spcBef>
                <a:spcPts val="600"/>
              </a:spcBef>
              <a:spcAft>
                <a:spcPct val="0"/>
              </a:spcAft>
              <a:buClrTx/>
              <a:buSzTx/>
            </a:pPr>
            <a:endParaRPr kumimoji="0" lang="en-US" sz="2800" b="1" i="0" u="none" strike="noStrike" cap="none" normalizeH="0" dirty="0" smtClean="0">
              <a:ln>
                <a:noFill/>
              </a:ln>
              <a:solidFill>
                <a:srgbClr val="000000"/>
              </a:solidFill>
              <a:effectLst/>
              <a:latin typeface="+mn-lt"/>
            </a:endParaRPr>
          </a:p>
          <a:p>
            <a:pPr marL="0" marR="0" lvl="1" defTabSz="914400" rtl="0" eaLnBrk="0" fontAlgn="base" latinLnBrk="0" hangingPunct="0">
              <a:lnSpc>
                <a:spcPct val="95000"/>
              </a:lnSpc>
              <a:spcBef>
                <a:spcPts val="600"/>
              </a:spcBef>
              <a:spcAft>
                <a:spcPct val="0"/>
              </a:spcAft>
              <a:buClrTx/>
              <a:buSzTx/>
            </a:pPr>
            <a:r>
              <a:rPr lang="en-US" sz="2800" b="1" baseline="0" dirty="0" smtClean="0">
                <a:solidFill>
                  <a:srgbClr val="000000"/>
                </a:solidFill>
                <a:latin typeface="+mn-lt"/>
              </a:rPr>
              <a:t>March 1, 2010</a:t>
            </a:r>
            <a:endParaRPr kumimoji="0" lang="en-US" sz="2800" b="1" i="0" u="none" strike="noStrike" cap="none" normalizeH="0" baseline="0" dirty="0" smtClean="0">
              <a:ln>
                <a:noFill/>
              </a:ln>
              <a:solidFill>
                <a:schemeClr val="tx1"/>
              </a:solidFill>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Title 109"/>
          <p:cNvSpPr>
            <a:spLocks noGrp="1"/>
          </p:cNvSpPr>
          <p:nvPr>
            <p:ph type="title"/>
          </p:nvPr>
        </p:nvSpPr>
        <p:spPr>
          <a:xfrm>
            <a:off x="1880266" y="510639"/>
            <a:ext cx="5624940" cy="510638"/>
          </a:xfrm>
        </p:spPr>
        <p:txBody>
          <a:bodyPr/>
          <a:lstStyle/>
          <a:p>
            <a:pPr lvl="0">
              <a:tabLst>
                <a:tab pos="342900" algn="l"/>
              </a:tabLst>
            </a:pPr>
            <a:r>
              <a:rPr lang="en-US" sz="1600" b="0" u="sng" dirty="0" smtClean="0">
                <a:latin typeface="+mn-lt"/>
                <a:ea typeface="Times New Roman" pitchFamily="18" charset="0"/>
              </a:rPr>
              <a:t>Source</a:t>
            </a:r>
            <a:r>
              <a:rPr lang="en-US" sz="1600" b="0" dirty="0" smtClean="0">
                <a:latin typeface="+mn-lt"/>
                <a:ea typeface="Times New Roman" pitchFamily="18" charset="0"/>
              </a:rPr>
              <a:t>: Afternoon Constellation Operations Coordination Plan. </a:t>
            </a:r>
            <a:r>
              <a:rPr lang="en-US" sz="1600" b="0" dirty="0" smtClean="0">
                <a:latin typeface="+mn-lt"/>
              </a:rPr>
              <a:t>GCOM-W1 needs to be added</a:t>
            </a:r>
            <a:endParaRPr lang="en-US" sz="1600" b="0" dirty="0">
              <a:latin typeface="+mn-lt"/>
            </a:endParaRPr>
          </a:p>
        </p:txBody>
      </p:sp>
      <p:graphicFrame>
        <p:nvGraphicFramePr>
          <p:cNvPr id="6" name="Table 5"/>
          <p:cNvGraphicFramePr>
            <a:graphicFrameLocks noGrp="1"/>
          </p:cNvGraphicFramePr>
          <p:nvPr/>
        </p:nvGraphicFramePr>
        <p:xfrm>
          <a:off x="83125" y="1143285"/>
          <a:ext cx="8877900" cy="5605272"/>
        </p:xfrm>
        <a:graphic>
          <a:graphicData uri="http://schemas.openxmlformats.org/drawingml/2006/table">
            <a:tbl>
              <a:tblPr/>
              <a:tblGrid>
                <a:gridCol w="931380"/>
                <a:gridCol w="4068132"/>
                <a:gridCol w="1674420"/>
                <a:gridCol w="1094458"/>
                <a:gridCol w="1109510"/>
              </a:tblGrid>
              <a:tr h="367563">
                <a:tc>
                  <a:txBody>
                    <a:bodyPr/>
                    <a:lstStyle/>
                    <a:p>
                      <a:pPr marL="0" marR="0" algn="ctr">
                        <a:lnSpc>
                          <a:spcPct val="90000"/>
                        </a:lnSpc>
                        <a:spcBef>
                          <a:spcPts val="600"/>
                        </a:spcBef>
                        <a:spcAft>
                          <a:spcPts val="0"/>
                        </a:spcAft>
                      </a:pPr>
                      <a:r>
                        <a:rPr lang="en-US" sz="1400" b="1" dirty="0">
                          <a:latin typeface="Times New Roman"/>
                          <a:ea typeface="Times New Roman"/>
                          <a:cs typeface="Times New Roman"/>
                        </a:rPr>
                        <a:t>Satellite</a:t>
                      </a:r>
                      <a:endParaRPr lang="en-US" sz="1400" dirty="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ct val="90000"/>
                        </a:lnSpc>
                        <a:spcBef>
                          <a:spcPts val="600"/>
                        </a:spcBef>
                        <a:spcAft>
                          <a:spcPts val="0"/>
                        </a:spcAft>
                      </a:pPr>
                      <a:r>
                        <a:rPr lang="en-US" sz="1400" b="1" dirty="0">
                          <a:latin typeface="Times New Roman"/>
                          <a:ea typeface="Times New Roman"/>
                          <a:cs typeface="Times New Roman"/>
                        </a:rPr>
                        <a:t>Summary Of </a:t>
                      </a:r>
                      <a:endParaRPr lang="en-US" sz="1400" dirty="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ct val="90000"/>
                        </a:lnSpc>
                        <a:spcBef>
                          <a:spcPts val="600"/>
                        </a:spcBef>
                        <a:spcAft>
                          <a:spcPts val="0"/>
                        </a:spcAft>
                      </a:pPr>
                      <a:r>
                        <a:rPr lang="en-US" sz="1400" b="1">
                          <a:latin typeface="Times New Roman"/>
                          <a:ea typeface="Times New Roman"/>
                          <a:cs typeface="Times New Roman"/>
                        </a:rPr>
                        <a:t>Instruments</a:t>
                      </a:r>
                      <a:endParaRPr lang="en-US" sz="140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ct val="90000"/>
                        </a:lnSpc>
                        <a:spcBef>
                          <a:spcPts val="600"/>
                        </a:spcBef>
                        <a:spcAft>
                          <a:spcPts val="0"/>
                        </a:spcAft>
                      </a:pPr>
                      <a:r>
                        <a:rPr lang="en-US" sz="1400" b="1">
                          <a:latin typeface="Times New Roman"/>
                          <a:ea typeface="Times New Roman"/>
                          <a:cs typeface="Times New Roman"/>
                        </a:rPr>
                        <a:t>Launch Date</a:t>
                      </a:r>
                      <a:endParaRPr lang="en-US" sz="140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c>
                  <a:txBody>
                    <a:bodyPr/>
                    <a:lstStyle/>
                    <a:p>
                      <a:pPr marL="0" marR="0" algn="ctr">
                        <a:lnSpc>
                          <a:spcPct val="90000"/>
                        </a:lnSpc>
                        <a:spcBef>
                          <a:spcPts val="600"/>
                        </a:spcBef>
                        <a:spcAft>
                          <a:spcPts val="0"/>
                        </a:spcAft>
                      </a:pPr>
                      <a:r>
                        <a:rPr lang="en-US" sz="1400" b="1">
                          <a:latin typeface="Times New Roman"/>
                          <a:ea typeface="Times New Roman"/>
                          <a:cs typeface="Times New Roman"/>
                        </a:rPr>
                        <a:t>Responsible Organization</a:t>
                      </a:r>
                      <a:endParaRPr lang="en-US" sz="140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30">
                      <a:fgClr>
                        <a:srgbClr val="FFFF00"/>
                      </a:fgClr>
                      <a:bgClr>
                        <a:srgbClr val="FFFFCA"/>
                      </a:bgClr>
                    </a:pattFill>
                  </a:tcPr>
                </a:tc>
              </a:tr>
              <a:tr h="832218">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Aqua</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dirty="0">
                          <a:latin typeface="Times New Roman"/>
                          <a:ea typeface="Times New Roman"/>
                          <a:cs typeface="Times New Roman"/>
                        </a:rPr>
                        <a:t>A synergistic instrument package measuring at visible, infrared, and microwave frequencies allows comprehensive studies of water in the Earth/atmosphere system, including its solid, liquid and gaseous forms, plus studies of vegetation, both on the land and in the ocean.</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AIRS/AMSU-A/HSB</a:t>
                      </a:r>
                    </a:p>
                    <a:p>
                      <a:pPr marL="0" marR="0" algn="ctr">
                        <a:lnSpc>
                          <a:spcPct val="90000"/>
                        </a:lnSpc>
                        <a:spcBef>
                          <a:spcPts val="600"/>
                        </a:spcBef>
                        <a:spcAft>
                          <a:spcPts val="0"/>
                        </a:spcAft>
                      </a:pPr>
                      <a:r>
                        <a:rPr lang="en-US" sz="1400" dirty="0">
                          <a:latin typeface="Times New Roman"/>
                          <a:ea typeface="Times New Roman"/>
                          <a:cs typeface="Times New Roman"/>
                        </a:rPr>
                        <a:t>AMSR-E</a:t>
                      </a:r>
                    </a:p>
                    <a:p>
                      <a:pPr marL="0" marR="0" algn="ctr">
                        <a:lnSpc>
                          <a:spcPct val="90000"/>
                        </a:lnSpc>
                        <a:spcBef>
                          <a:spcPts val="600"/>
                        </a:spcBef>
                        <a:spcAft>
                          <a:spcPts val="0"/>
                        </a:spcAft>
                      </a:pPr>
                      <a:r>
                        <a:rPr lang="en-US" sz="1400" dirty="0">
                          <a:latin typeface="Times New Roman"/>
                          <a:ea typeface="Times New Roman"/>
                          <a:cs typeface="Times New Roman"/>
                        </a:rPr>
                        <a:t>CERES</a:t>
                      </a:r>
                    </a:p>
                    <a:p>
                      <a:pPr marL="0" marR="0" algn="ctr">
                        <a:lnSpc>
                          <a:spcPct val="90000"/>
                        </a:lnSpc>
                        <a:spcBef>
                          <a:spcPts val="600"/>
                        </a:spcBef>
                        <a:spcAft>
                          <a:spcPts val="0"/>
                        </a:spcAft>
                      </a:pPr>
                      <a:r>
                        <a:rPr lang="en-US" sz="1400" dirty="0">
                          <a:latin typeface="Times New Roman"/>
                          <a:ea typeface="Times New Roman"/>
                          <a:cs typeface="Times New Roman"/>
                        </a:rPr>
                        <a:t>MODIS</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May 4, 2002</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NASA/GSFC</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8191">
                <a:tc>
                  <a:txBody>
                    <a:bodyPr/>
                    <a:lstStyle/>
                    <a:p>
                      <a:pPr marL="0" marR="0" algn="ctr">
                        <a:lnSpc>
                          <a:spcPct val="90000"/>
                        </a:lnSpc>
                        <a:spcBef>
                          <a:spcPts val="600"/>
                        </a:spcBef>
                        <a:spcAft>
                          <a:spcPts val="0"/>
                        </a:spcAft>
                      </a:pPr>
                      <a:r>
                        <a:rPr lang="en-US" sz="1400">
                          <a:latin typeface="Times New Roman"/>
                          <a:ea typeface="Times New Roman"/>
                          <a:cs typeface="Times New Roman"/>
                        </a:rPr>
                        <a:t>Aura</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dirty="0">
                          <a:latin typeface="Times New Roman"/>
                          <a:ea typeface="Times New Roman"/>
                          <a:cs typeface="Times New Roman"/>
                        </a:rPr>
                        <a:t>Observations from limb sounding and nadir imaging allow studies of the horizontal and vertical distribution of key atmospheric pollutants and greenhouse gases and how these distributions evolve and change with time.</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HIRDLS</a:t>
                      </a:r>
                    </a:p>
                    <a:p>
                      <a:pPr marL="0" marR="0" algn="ctr">
                        <a:lnSpc>
                          <a:spcPct val="90000"/>
                        </a:lnSpc>
                        <a:spcBef>
                          <a:spcPts val="600"/>
                        </a:spcBef>
                        <a:spcAft>
                          <a:spcPts val="0"/>
                        </a:spcAft>
                      </a:pPr>
                      <a:r>
                        <a:rPr lang="en-US" sz="1400">
                          <a:latin typeface="Times New Roman"/>
                          <a:ea typeface="Times New Roman"/>
                          <a:cs typeface="Times New Roman"/>
                        </a:rPr>
                        <a:t>MLS</a:t>
                      </a:r>
                    </a:p>
                    <a:p>
                      <a:pPr marL="0" marR="0" algn="ctr">
                        <a:lnSpc>
                          <a:spcPct val="90000"/>
                        </a:lnSpc>
                        <a:spcBef>
                          <a:spcPts val="600"/>
                        </a:spcBef>
                        <a:spcAft>
                          <a:spcPts val="0"/>
                        </a:spcAft>
                      </a:pPr>
                      <a:r>
                        <a:rPr lang="en-US" sz="1400">
                          <a:latin typeface="Times New Roman"/>
                          <a:ea typeface="Times New Roman"/>
                          <a:cs typeface="Times New Roman"/>
                        </a:rPr>
                        <a:t>OMI</a:t>
                      </a:r>
                    </a:p>
                    <a:p>
                      <a:pPr marL="0" marR="0" algn="ctr">
                        <a:lnSpc>
                          <a:spcPct val="90000"/>
                        </a:lnSpc>
                        <a:spcBef>
                          <a:spcPts val="600"/>
                        </a:spcBef>
                        <a:spcAft>
                          <a:spcPts val="0"/>
                        </a:spcAft>
                      </a:pPr>
                      <a:r>
                        <a:rPr lang="en-US" sz="1400">
                          <a:latin typeface="Times New Roman"/>
                          <a:ea typeface="Times New Roman"/>
                          <a:cs typeface="Times New Roman"/>
                        </a:rPr>
                        <a:t>TES</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July 15, 2004</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NASA/GSFC</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0136">
                <a:tc>
                  <a:txBody>
                    <a:bodyPr/>
                    <a:lstStyle/>
                    <a:p>
                      <a:pPr marL="0" marR="0" algn="ctr">
                        <a:lnSpc>
                          <a:spcPct val="90000"/>
                        </a:lnSpc>
                        <a:spcBef>
                          <a:spcPts val="600"/>
                        </a:spcBef>
                        <a:spcAft>
                          <a:spcPts val="0"/>
                        </a:spcAft>
                      </a:pPr>
                      <a:r>
                        <a:rPr lang="en-US" sz="1400">
                          <a:latin typeface="Times New Roman"/>
                          <a:ea typeface="Times New Roman"/>
                          <a:cs typeface="Times New Roman"/>
                        </a:rPr>
                        <a:t>CALIPSO</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dirty="0">
                          <a:latin typeface="Times New Roman"/>
                          <a:ea typeface="Times New Roman"/>
                          <a:cs typeface="Times New Roman"/>
                        </a:rPr>
                        <a:t>Observations from space-borne lidar, combined with passive imagery, will lead to improved understanding of the role aerosols and clouds play in regulating the Earth’s climate.</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CALIOP</a:t>
                      </a:r>
                    </a:p>
                    <a:p>
                      <a:pPr marL="0" marR="0" algn="ctr">
                        <a:lnSpc>
                          <a:spcPct val="90000"/>
                        </a:lnSpc>
                        <a:spcBef>
                          <a:spcPts val="600"/>
                        </a:spcBef>
                        <a:spcAft>
                          <a:spcPts val="0"/>
                        </a:spcAft>
                      </a:pPr>
                      <a:r>
                        <a:rPr lang="en-US" sz="1400">
                          <a:latin typeface="Times New Roman"/>
                          <a:ea typeface="Times New Roman"/>
                          <a:cs typeface="Times New Roman"/>
                        </a:rPr>
                        <a:t>IIR</a:t>
                      </a:r>
                    </a:p>
                    <a:p>
                      <a:pPr marL="0" marR="0" algn="ctr">
                        <a:lnSpc>
                          <a:spcPct val="90000"/>
                        </a:lnSpc>
                        <a:spcBef>
                          <a:spcPts val="600"/>
                        </a:spcBef>
                        <a:spcAft>
                          <a:spcPts val="0"/>
                        </a:spcAft>
                      </a:pPr>
                      <a:r>
                        <a:rPr lang="en-US" sz="1400">
                          <a:latin typeface="Times New Roman"/>
                          <a:ea typeface="Times New Roman"/>
                          <a:cs typeface="Times New Roman"/>
                        </a:rPr>
                        <a:t>WFC</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April 28, 2006</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pt-BR" sz="1400">
                          <a:latin typeface="Times New Roman"/>
                          <a:ea typeface="Times New Roman"/>
                          <a:cs typeface="Times New Roman"/>
                        </a:rPr>
                        <a:t>NASA/GSFC NASA/LaRC</a:t>
                      </a:r>
                      <a:endParaRPr lang="en-US" sz="1400">
                        <a:latin typeface="Times New Roman"/>
                        <a:ea typeface="Times New Roman"/>
                        <a:cs typeface="Times New Roman"/>
                      </a:endParaRPr>
                    </a:p>
                    <a:p>
                      <a:pPr marL="0" marR="0" algn="ctr">
                        <a:lnSpc>
                          <a:spcPct val="90000"/>
                        </a:lnSpc>
                        <a:spcBef>
                          <a:spcPts val="600"/>
                        </a:spcBef>
                        <a:spcAft>
                          <a:spcPts val="0"/>
                        </a:spcAft>
                      </a:pPr>
                      <a:r>
                        <a:rPr lang="pt-BR" sz="1400">
                          <a:latin typeface="Times New Roman"/>
                          <a:ea typeface="Times New Roman"/>
                          <a:cs typeface="Times New Roman"/>
                        </a:rPr>
                        <a:t>CNES</a:t>
                      </a:r>
                      <a:endParaRPr lang="en-US" sz="140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6109">
                <a:tc>
                  <a:txBody>
                    <a:bodyPr/>
                    <a:lstStyle/>
                    <a:p>
                      <a:pPr marL="0" marR="0" algn="ctr">
                        <a:lnSpc>
                          <a:spcPct val="90000"/>
                        </a:lnSpc>
                        <a:spcBef>
                          <a:spcPts val="600"/>
                        </a:spcBef>
                        <a:spcAft>
                          <a:spcPts val="0"/>
                        </a:spcAft>
                      </a:pPr>
                      <a:r>
                        <a:rPr lang="en-US" sz="1400">
                          <a:latin typeface="Times New Roman"/>
                          <a:ea typeface="Times New Roman"/>
                          <a:cs typeface="Times New Roman"/>
                        </a:rPr>
                        <a:t>CloudSat</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a:latin typeface="Times New Roman"/>
                          <a:ea typeface="Times New Roman"/>
                          <a:cs typeface="Times New Roman"/>
                        </a:rPr>
                        <a:t>Cloud Profiling Radar will allow for the most detailed study of clouds to date and should better characterize the role clouds play in regulating the Earth’s climate.</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CPR</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April 28, 2006</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NASA/GSFC NASA/JPL</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7563">
                <a:tc>
                  <a:txBody>
                    <a:bodyPr/>
                    <a:lstStyle/>
                    <a:p>
                      <a:pPr marL="0" marR="0" algn="ctr">
                        <a:lnSpc>
                          <a:spcPct val="90000"/>
                        </a:lnSpc>
                        <a:spcBef>
                          <a:spcPts val="600"/>
                        </a:spcBef>
                        <a:spcAft>
                          <a:spcPts val="0"/>
                        </a:spcAft>
                      </a:pPr>
                      <a:r>
                        <a:rPr lang="en-US" sz="1400">
                          <a:latin typeface="Times New Roman"/>
                          <a:ea typeface="Times New Roman"/>
                          <a:cs typeface="Times New Roman"/>
                        </a:rPr>
                        <a:t>PARASOL</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a:latin typeface="Times New Roman"/>
                          <a:ea typeface="Times New Roman"/>
                          <a:cs typeface="Times New Roman"/>
                        </a:rPr>
                        <a:t>Polarized light measurements will allow better characterization of clouds and aerosols in the Earth’s atmosphere.</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POLDER</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December 18, 2004</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CNES</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6109">
                <a:tc>
                  <a:txBody>
                    <a:bodyPr/>
                    <a:lstStyle/>
                    <a:p>
                      <a:pPr marL="0" marR="0" algn="ctr">
                        <a:lnSpc>
                          <a:spcPct val="90000"/>
                        </a:lnSpc>
                        <a:spcBef>
                          <a:spcPts val="600"/>
                        </a:spcBef>
                        <a:spcAft>
                          <a:spcPts val="0"/>
                        </a:spcAft>
                      </a:pPr>
                      <a:r>
                        <a:rPr lang="en-US" sz="1400">
                          <a:latin typeface="Times New Roman"/>
                          <a:ea typeface="Times New Roman"/>
                          <a:cs typeface="Times New Roman"/>
                        </a:rPr>
                        <a:t>OCO</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a:latin typeface="Times New Roman"/>
                          <a:ea typeface="Times New Roman"/>
                          <a:cs typeface="Times New Roman"/>
                        </a:rPr>
                        <a:t>Three grating spectrometers will make global, space-based observations of the column-integrated concentration of CO</a:t>
                      </a:r>
                      <a:r>
                        <a:rPr lang="en-US" sz="1400" baseline="-25000">
                          <a:latin typeface="Times New Roman"/>
                          <a:ea typeface="Times New Roman"/>
                          <a:cs typeface="Times New Roman"/>
                        </a:rPr>
                        <a:t>2</a:t>
                      </a:r>
                      <a:r>
                        <a:rPr lang="en-US" sz="1400">
                          <a:latin typeface="Times New Roman"/>
                          <a:ea typeface="Times New Roman"/>
                          <a:cs typeface="Times New Roman"/>
                        </a:rPr>
                        <a:t>, a critical greenhouse gas.</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Three grating spectrometers</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smtClean="0">
                          <a:latin typeface="Times New Roman"/>
                          <a:ea typeface="Times New Roman"/>
                          <a:cs typeface="Times New Roman"/>
                        </a:rPr>
                        <a:t>TBD</a:t>
                      </a:r>
                      <a:endParaRPr lang="en-US" sz="1400" dirty="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NASA/GSFC NASA/JPL</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6109">
                <a:tc>
                  <a:txBody>
                    <a:bodyPr/>
                    <a:lstStyle/>
                    <a:p>
                      <a:pPr marL="0" marR="0" algn="ctr">
                        <a:lnSpc>
                          <a:spcPct val="90000"/>
                        </a:lnSpc>
                        <a:spcBef>
                          <a:spcPts val="600"/>
                        </a:spcBef>
                        <a:spcAft>
                          <a:spcPts val="0"/>
                        </a:spcAft>
                      </a:pPr>
                      <a:r>
                        <a:rPr lang="en-US" sz="1400">
                          <a:latin typeface="Times New Roman"/>
                          <a:ea typeface="Times New Roman"/>
                          <a:cs typeface="Times New Roman"/>
                        </a:rPr>
                        <a:t>Glory</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90000"/>
                        </a:lnSpc>
                        <a:spcBef>
                          <a:spcPts val="600"/>
                        </a:spcBef>
                        <a:spcAft>
                          <a:spcPts val="0"/>
                        </a:spcAft>
                      </a:pPr>
                      <a:r>
                        <a:rPr lang="en-US" sz="1400" dirty="0">
                          <a:latin typeface="Times New Roman"/>
                          <a:ea typeface="Times New Roman"/>
                          <a:cs typeface="Times New Roman"/>
                        </a:rPr>
                        <a:t>Increase understanding of aerosols as agents of climate change and continue the total solar irradiance monitoring mission</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a:latin typeface="Times New Roman"/>
                          <a:ea typeface="Times New Roman"/>
                          <a:cs typeface="Times New Roman"/>
                        </a:rPr>
                        <a:t>APS </a:t>
                      </a:r>
                    </a:p>
                    <a:p>
                      <a:pPr marL="0" marR="0" algn="ctr">
                        <a:lnSpc>
                          <a:spcPct val="90000"/>
                        </a:lnSpc>
                        <a:spcBef>
                          <a:spcPts val="600"/>
                        </a:spcBef>
                        <a:spcAft>
                          <a:spcPts val="0"/>
                        </a:spcAft>
                      </a:pPr>
                      <a:r>
                        <a:rPr lang="en-US" sz="1400">
                          <a:latin typeface="Times New Roman"/>
                          <a:ea typeface="Times New Roman"/>
                          <a:cs typeface="Times New Roman"/>
                        </a:rPr>
                        <a:t>TIM</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smtClean="0">
                          <a:latin typeface="Times New Roman"/>
                          <a:ea typeface="Times New Roman"/>
                          <a:cs typeface="Times New Roman"/>
                        </a:rPr>
                        <a:t>2010</a:t>
                      </a:r>
                      <a:endParaRPr lang="en-US" sz="1400" dirty="0">
                        <a:latin typeface="Times New Roman"/>
                        <a:ea typeface="Times New Roman"/>
                        <a:cs typeface="Times New Roman"/>
                      </a:endParaRP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90000"/>
                        </a:lnSpc>
                        <a:spcBef>
                          <a:spcPts val="600"/>
                        </a:spcBef>
                        <a:spcAft>
                          <a:spcPts val="0"/>
                        </a:spcAft>
                      </a:pPr>
                      <a:r>
                        <a:rPr lang="en-US" sz="1400" dirty="0">
                          <a:latin typeface="Times New Roman"/>
                          <a:ea typeface="Times New Roman"/>
                          <a:cs typeface="Times New Roman"/>
                        </a:rPr>
                        <a:t>NASA/GSFC</a:t>
                      </a:r>
                    </a:p>
                  </a:txBody>
                  <a:tcPr marL="46812" marR="468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Title 109"/>
          <p:cNvSpPr txBox="1">
            <a:spLocks/>
          </p:cNvSpPr>
          <p:nvPr/>
        </p:nvSpPr>
        <p:spPr>
          <a:xfrm>
            <a:off x="833258" y="0"/>
            <a:ext cx="7329054" cy="49678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Lst>
              <a:defRPr/>
            </a:pPr>
            <a:r>
              <a:rPr kumimoji="0" lang="en-US" sz="3200" b="1" i="0" u="none" strike="noStrike" kern="0" cap="none" spc="0" normalizeH="0" baseline="0" noProof="0" dirty="0" smtClean="0">
                <a:ln>
                  <a:noFill/>
                </a:ln>
                <a:solidFill>
                  <a:schemeClr val="tx2"/>
                </a:solidFill>
                <a:effectLst/>
                <a:uLnTx/>
                <a:uFillTx/>
                <a:latin typeface="+mn-lt"/>
                <a:ea typeface="+mj-ea"/>
                <a:cs typeface="+mj-cs"/>
              </a:rPr>
              <a:t>A-Train Mission Summary</a:t>
            </a:r>
            <a:endParaRPr kumimoji="0" lang="en-US" b="0" i="0" u="none" strike="noStrike" kern="0" cap="none" spc="0" normalizeH="0" baseline="0" noProof="0" dirty="0">
              <a:ln>
                <a:noFill/>
              </a:ln>
              <a:solidFill>
                <a:schemeClr val="tx2"/>
              </a:solidFill>
              <a:effectLst/>
              <a:uLnTx/>
              <a:uFillTx/>
              <a:latin typeface="+mn-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19F16D8-4D5A-450F-B50B-73A07EC94F48}" type="slidenum">
              <a:rPr lang="en-US"/>
              <a:pPr/>
              <a:t>11</a:t>
            </a:fld>
            <a:endParaRPr lang="en-US"/>
          </a:p>
        </p:txBody>
      </p:sp>
      <p:sp>
        <p:nvSpPr>
          <p:cNvPr id="483330" name="Rectangle 2"/>
          <p:cNvSpPr>
            <a:spLocks noChangeArrowheads="1"/>
          </p:cNvSpPr>
          <p:nvPr/>
        </p:nvSpPr>
        <p:spPr bwMode="auto">
          <a:xfrm>
            <a:off x="0" y="0"/>
            <a:ext cx="9144000" cy="6858000"/>
          </a:xfrm>
          <a:prstGeom prst="rect">
            <a:avLst/>
          </a:prstGeom>
          <a:solidFill>
            <a:srgbClr val="97FFFF"/>
          </a:solidFill>
          <a:ln w="9525">
            <a:solidFill>
              <a:schemeClr val="tx1"/>
            </a:solidFill>
            <a:miter lim="800000"/>
            <a:headEnd/>
            <a:tailEnd/>
          </a:ln>
          <a:effectLst/>
        </p:spPr>
        <p:txBody>
          <a:bodyPr wrap="none" anchor="ctr"/>
          <a:lstStyle/>
          <a:p>
            <a:endParaRPr lang="en-US"/>
          </a:p>
        </p:txBody>
      </p:sp>
      <p:sp>
        <p:nvSpPr>
          <p:cNvPr id="483331" name="Rectangle 3"/>
          <p:cNvSpPr>
            <a:spLocks noChangeArrowheads="1"/>
          </p:cNvSpPr>
          <p:nvPr/>
        </p:nvSpPr>
        <p:spPr bwMode="auto">
          <a:xfrm>
            <a:off x="171450" y="3251200"/>
            <a:ext cx="8818563" cy="3506788"/>
          </a:xfrm>
          <a:prstGeom prst="rect">
            <a:avLst/>
          </a:prstGeom>
          <a:solidFill>
            <a:srgbClr val="F8F8F8"/>
          </a:solidFill>
          <a:ln w="12700">
            <a:solidFill>
              <a:schemeClr val="tx1"/>
            </a:solidFill>
            <a:miter lim="800000"/>
            <a:headEnd/>
            <a:tailEnd/>
          </a:ln>
          <a:effectLst/>
        </p:spPr>
        <p:txBody>
          <a:bodyPr lIns="90487" tIns="44450" rIns="90487" bIns="44450"/>
          <a:lstStyle/>
          <a:p>
            <a:pPr>
              <a:lnSpc>
                <a:spcPct val="90000"/>
              </a:lnSpc>
              <a:spcBef>
                <a:spcPct val="20000"/>
              </a:spcBef>
            </a:pPr>
            <a:endParaRPr lang="en-US" sz="1800">
              <a:latin typeface="Times New Roman" pitchFamily="18" charset="0"/>
            </a:endParaRPr>
          </a:p>
        </p:txBody>
      </p:sp>
      <p:sp>
        <p:nvSpPr>
          <p:cNvPr id="483333" name="Rectangle 5"/>
          <p:cNvSpPr>
            <a:spLocks noGrp="1" noChangeArrowheads="1"/>
          </p:cNvSpPr>
          <p:nvPr>
            <p:ph type="body" idx="1"/>
          </p:nvPr>
        </p:nvSpPr>
        <p:spPr>
          <a:xfrm>
            <a:off x="171450" y="998538"/>
            <a:ext cx="5868988" cy="2081212"/>
          </a:xfrm>
          <a:solidFill>
            <a:srgbClr val="F8F8F8"/>
          </a:solidFill>
          <a:ln>
            <a:solidFill>
              <a:schemeClr val="tx1"/>
            </a:solidFill>
          </a:ln>
        </p:spPr>
        <p:txBody>
          <a:bodyPr/>
          <a:lstStyle/>
          <a:p>
            <a:pPr marL="0" indent="0">
              <a:spcBef>
                <a:spcPct val="0"/>
              </a:spcBef>
              <a:buFontTx/>
              <a:buNone/>
            </a:pPr>
            <a:r>
              <a:rPr lang="en-US" sz="2000" b="0"/>
              <a:t>Investigates the Earth's water cycle, including evaporation from the oceans, water vapor in the atmosphere, clouds, precipitation, soil moisture, sea ice, land ice, and snow cover on the land and ice. </a:t>
            </a:r>
            <a:endParaRPr lang="en-US" sz="2000"/>
          </a:p>
        </p:txBody>
      </p:sp>
      <p:sp>
        <p:nvSpPr>
          <p:cNvPr id="483334" name="Rectangle 6"/>
          <p:cNvSpPr>
            <a:spLocks noChangeArrowheads="1"/>
          </p:cNvSpPr>
          <p:nvPr/>
        </p:nvSpPr>
        <p:spPr bwMode="auto">
          <a:xfrm>
            <a:off x="309563" y="3567113"/>
            <a:ext cx="8534400" cy="3105150"/>
          </a:xfrm>
          <a:prstGeom prst="rect">
            <a:avLst/>
          </a:prstGeom>
          <a:noFill/>
          <a:ln w="9525">
            <a:noFill/>
            <a:miter lim="800000"/>
            <a:headEnd/>
            <a:tailEnd/>
          </a:ln>
          <a:effectLst/>
        </p:spPr>
        <p:txBody>
          <a:bodyPr anchor="ctr">
            <a:spAutoFit/>
          </a:bodyPr>
          <a:lstStyle/>
          <a:p>
            <a:pPr marL="236538" indent="-236538" eaLnBrk="0" hangingPunct="0">
              <a:lnSpc>
                <a:spcPct val="90000"/>
              </a:lnSpc>
              <a:spcAft>
                <a:spcPct val="30000"/>
              </a:spcAft>
              <a:buFontTx/>
              <a:buChar char="•"/>
            </a:pPr>
            <a:r>
              <a:rPr lang="en-US" b="1">
                <a:latin typeface="Times New Roman" pitchFamily="18" charset="0"/>
              </a:rPr>
              <a:t>AIRS: Atmospheric Infrared Sounder</a:t>
            </a:r>
            <a:r>
              <a:rPr lang="en-US">
                <a:latin typeface="Times New Roman" pitchFamily="18" charset="0"/>
              </a:rPr>
              <a:t> – Obtains highly accurate temperature profiles within the atmosphere </a:t>
            </a:r>
          </a:p>
          <a:p>
            <a:pPr marL="236538" indent="-236538" eaLnBrk="0" hangingPunct="0">
              <a:lnSpc>
                <a:spcPct val="90000"/>
              </a:lnSpc>
              <a:spcAft>
                <a:spcPct val="30000"/>
              </a:spcAft>
              <a:buFontTx/>
              <a:buChar char="•"/>
            </a:pPr>
            <a:r>
              <a:rPr lang="en-US" b="1">
                <a:latin typeface="Times New Roman" pitchFamily="18" charset="0"/>
              </a:rPr>
              <a:t>AMSU-A: Advanced Microwave Sounding Unit</a:t>
            </a:r>
            <a:r>
              <a:rPr lang="en-US">
                <a:latin typeface="Times New Roman" pitchFamily="18" charset="0"/>
              </a:rPr>
              <a:t> – Obtains temperature profiles in the upper atmosphere (especially the stratosphere) and provides a cloud-filtering capability for tropospheric temperature observations </a:t>
            </a:r>
          </a:p>
          <a:p>
            <a:pPr marL="236538" indent="-236538" eaLnBrk="0" hangingPunct="0">
              <a:lnSpc>
                <a:spcPct val="90000"/>
              </a:lnSpc>
              <a:spcAft>
                <a:spcPct val="30000"/>
              </a:spcAft>
              <a:buFontTx/>
              <a:buChar char="•"/>
            </a:pPr>
            <a:r>
              <a:rPr lang="en-US" b="1">
                <a:latin typeface="Times New Roman" pitchFamily="18" charset="0"/>
              </a:rPr>
              <a:t>HSB: Humidity Sounder for Brazil</a:t>
            </a:r>
            <a:r>
              <a:rPr lang="en-US">
                <a:latin typeface="Times New Roman" pitchFamily="18" charset="0"/>
              </a:rPr>
              <a:t> – 4-channel microwave sounder aimed at obtaining humidity profiles throughout the atmosphere. </a:t>
            </a:r>
          </a:p>
          <a:p>
            <a:pPr marL="236538" indent="-236538" eaLnBrk="0" hangingPunct="0">
              <a:lnSpc>
                <a:spcPct val="90000"/>
              </a:lnSpc>
              <a:spcAft>
                <a:spcPct val="30000"/>
              </a:spcAft>
              <a:buFontTx/>
              <a:buChar char="•"/>
            </a:pPr>
            <a:r>
              <a:rPr lang="en-US" b="1">
                <a:latin typeface="Times New Roman" pitchFamily="18" charset="0"/>
              </a:rPr>
              <a:t>AMSR-E: Advanced Microwave Scanning Radiometer for EOS</a:t>
            </a:r>
            <a:r>
              <a:rPr lang="en-US">
                <a:latin typeface="Times New Roman" pitchFamily="18" charset="0"/>
              </a:rPr>
              <a:t> – Uses a twelve-channel, six-frequency, microwave radiometer system to measures precipitation rate, cloud water, water vapor, sea surface winds, sea surface temperature, ice, snow, and soil moisture </a:t>
            </a:r>
          </a:p>
          <a:p>
            <a:pPr marL="236538" indent="-236538" eaLnBrk="0" hangingPunct="0">
              <a:lnSpc>
                <a:spcPct val="90000"/>
              </a:lnSpc>
              <a:spcAft>
                <a:spcPct val="30000"/>
              </a:spcAft>
              <a:buFontTx/>
              <a:buChar char="•"/>
            </a:pPr>
            <a:r>
              <a:rPr lang="en-US" b="1">
                <a:latin typeface="Times New Roman" pitchFamily="18" charset="0"/>
              </a:rPr>
              <a:t>MODIS: Moderate Resolution Imaging Spectroradiometer</a:t>
            </a:r>
            <a:r>
              <a:rPr lang="en-US">
                <a:latin typeface="Times New Roman" pitchFamily="18" charset="0"/>
              </a:rPr>
              <a:t> – Similar to Terra</a:t>
            </a:r>
          </a:p>
          <a:p>
            <a:pPr marL="236538" indent="-236538" eaLnBrk="0" hangingPunct="0">
              <a:lnSpc>
                <a:spcPct val="90000"/>
              </a:lnSpc>
              <a:spcAft>
                <a:spcPct val="30000"/>
              </a:spcAft>
              <a:buFontTx/>
              <a:buChar char="•"/>
            </a:pPr>
            <a:r>
              <a:rPr lang="en-US" b="1">
                <a:latin typeface="Times New Roman" pitchFamily="18" charset="0"/>
              </a:rPr>
              <a:t>CERES: Clouds and the Earth's Radiant Energy System</a:t>
            </a:r>
            <a:r>
              <a:rPr lang="en-US">
                <a:latin typeface="Times New Roman" pitchFamily="18" charset="0"/>
              </a:rPr>
              <a:t> – Similar to Terra</a:t>
            </a:r>
          </a:p>
        </p:txBody>
      </p:sp>
      <p:sp>
        <p:nvSpPr>
          <p:cNvPr id="483335" name="Rectangle 7"/>
          <p:cNvSpPr>
            <a:spLocks noChangeArrowheads="1"/>
          </p:cNvSpPr>
          <p:nvPr/>
        </p:nvSpPr>
        <p:spPr bwMode="auto">
          <a:xfrm>
            <a:off x="236538" y="3240088"/>
            <a:ext cx="1511300" cy="396875"/>
          </a:xfrm>
          <a:prstGeom prst="rect">
            <a:avLst/>
          </a:prstGeom>
          <a:noFill/>
          <a:ln w="9525">
            <a:noFill/>
            <a:miter lim="800000"/>
            <a:headEnd/>
            <a:tailEnd/>
          </a:ln>
          <a:effectLst/>
        </p:spPr>
        <p:txBody>
          <a:bodyPr wrap="none">
            <a:spAutoFit/>
          </a:bodyPr>
          <a:lstStyle/>
          <a:p>
            <a:pPr eaLnBrk="0" hangingPunct="0"/>
            <a:r>
              <a:rPr lang="en-US" sz="2000" b="1" u="sng">
                <a:latin typeface="Times New Roman" pitchFamily="18" charset="0"/>
              </a:rPr>
              <a:t>Instruments</a:t>
            </a:r>
          </a:p>
        </p:txBody>
      </p:sp>
      <p:pic>
        <p:nvPicPr>
          <p:cNvPr id="483336" name="Picture 8"/>
          <p:cNvPicPr>
            <a:picLocks noChangeAspect="1" noChangeArrowheads="1"/>
          </p:cNvPicPr>
          <p:nvPr/>
        </p:nvPicPr>
        <p:blipFill>
          <a:blip r:embed="rId3" cstate="print"/>
          <a:srcRect/>
          <a:stretch>
            <a:fillRect/>
          </a:stretch>
        </p:blipFill>
        <p:spPr bwMode="auto">
          <a:xfrm>
            <a:off x="6357938" y="184150"/>
            <a:ext cx="2611437" cy="2901950"/>
          </a:xfrm>
          <a:prstGeom prst="rect">
            <a:avLst/>
          </a:prstGeom>
          <a:noFill/>
          <a:ln w="9525">
            <a:noFill/>
            <a:miter lim="800000"/>
            <a:headEnd/>
            <a:tailEnd/>
          </a:ln>
          <a:effectLst/>
        </p:spPr>
      </p:pic>
      <p:sp>
        <p:nvSpPr>
          <p:cNvPr id="483337" name="Rectangle 9"/>
          <p:cNvSpPr>
            <a:spLocks noChangeArrowheads="1"/>
          </p:cNvSpPr>
          <p:nvPr/>
        </p:nvSpPr>
        <p:spPr bwMode="auto">
          <a:xfrm>
            <a:off x="1901825" y="190500"/>
            <a:ext cx="1816100" cy="519113"/>
          </a:xfrm>
          <a:prstGeom prst="rect">
            <a:avLst/>
          </a:prstGeom>
          <a:noFill/>
          <a:ln w="9525" algn="ctr">
            <a:noFill/>
            <a:miter lim="800000"/>
            <a:headEnd/>
            <a:tailEnd/>
          </a:ln>
          <a:effectLst/>
        </p:spPr>
        <p:txBody>
          <a:bodyPr wrap="none">
            <a:spAutoFit/>
          </a:bodyPr>
          <a:lstStyle/>
          <a:p>
            <a:r>
              <a:rPr lang="en-US" sz="2800" b="1">
                <a:solidFill>
                  <a:schemeClr val="tx2"/>
                </a:solidFill>
                <a:latin typeface="Times New Roman" pitchFamily="18" charset="0"/>
              </a:rPr>
              <a:t>EOS Aqua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EBD9D29-FF3C-429B-B968-090E17F800A8}" type="slidenum">
              <a:rPr lang="en-US"/>
              <a:pPr/>
              <a:t>12</a:t>
            </a:fld>
            <a:endParaRPr lang="en-US"/>
          </a:p>
        </p:txBody>
      </p:sp>
      <p:sp>
        <p:nvSpPr>
          <p:cNvPr id="485378" name="Rectangle 2"/>
          <p:cNvSpPr>
            <a:spLocks noChangeArrowheads="1"/>
          </p:cNvSpPr>
          <p:nvPr/>
        </p:nvSpPr>
        <p:spPr bwMode="auto">
          <a:xfrm>
            <a:off x="0" y="0"/>
            <a:ext cx="9144000" cy="6858000"/>
          </a:xfrm>
          <a:prstGeom prst="rect">
            <a:avLst/>
          </a:prstGeom>
          <a:solidFill>
            <a:srgbClr val="EFFFFF"/>
          </a:solidFill>
          <a:ln w="9525">
            <a:solidFill>
              <a:schemeClr val="tx1"/>
            </a:solidFill>
            <a:miter lim="800000"/>
            <a:headEnd/>
            <a:tailEnd/>
          </a:ln>
          <a:effectLst/>
        </p:spPr>
        <p:txBody>
          <a:bodyPr wrap="none" anchor="ctr"/>
          <a:lstStyle/>
          <a:p>
            <a:endParaRPr lang="en-US"/>
          </a:p>
        </p:txBody>
      </p:sp>
      <p:sp>
        <p:nvSpPr>
          <p:cNvPr id="485379" name="Rectangle 3"/>
          <p:cNvSpPr>
            <a:spLocks noChangeArrowheads="1"/>
          </p:cNvSpPr>
          <p:nvPr/>
        </p:nvSpPr>
        <p:spPr bwMode="auto">
          <a:xfrm>
            <a:off x="200025" y="3351213"/>
            <a:ext cx="8818563" cy="3306762"/>
          </a:xfrm>
          <a:prstGeom prst="rect">
            <a:avLst/>
          </a:prstGeom>
          <a:solidFill>
            <a:srgbClr val="F8F8F8"/>
          </a:solidFill>
          <a:ln w="12700">
            <a:solidFill>
              <a:schemeClr val="tx1"/>
            </a:solidFill>
            <a:miter lim="800000"/>
            <a:headEnd/>
            <a:tailEnd/>
          </a:ln>
          <a:effectLst/>
        </p:spPr>
        <p:txBody>
          <a:bodyPr lIns="90487" tIns="44450" rIns="90487" bIns="44450"/>
          <a:lstStyle/>
          <a:p>
            <a:pPr>
              <a:lnSpc>
                <a:spcPct val="90000"/>
              </a:lnSpc>
              <a:spcBef>
                <a:spcPct val="20000"/>
              </a:spcBef>
            </a:pPr>
            <a:endParaRPr lang="en-US" sz="1800">
              <a:latin typeface="Times New Roman" pitchFamily="18" charset="0"/>
            </a:endParaRPr>
          </a:p>
        </p:txBody>
      </p:sp>
      <p:sp>
        <p:nvSpPr>
          <p:cNvPr id="485381" name="Rectangle 5"/>
          <p:cNvSpPr>
            <a:spLocks noGrp="1" noChangeArrowheads="1"/>
          </p:cNvSpPr>
          <p:nvPr>
            <p:ph type="body" idx="1"/>
          </p:nvPr>
        </p:nvSpPr>
        <p:spPr>
          <a:xfrm>
            <a:off x="200025" y="1042988"/>
            <a:ext cx="4497388" cy="1931987"/>
          </a:xfrm>
          <a:solidFill>
            <a:srgbClr val="F8F8F8"/>
          </a:solidFill>
          <a:ln>
            <a:solidFill>
              <a:schemeClr val="tx1"/>
            </a:solidFill>
          </a:ln>
        </p:spPr>
        <p:txBody>
          <a:bodyPr/>
          <a:lstStyle/>
          <a:p>
            <a:pPr marL="0" indent="0">
              <a:lnSpc>
                <a:spcPct val="90000"/>
              </a:lnSpc>
              <a:buFontTx/>
              <a:buNone/>
            </a:pPr>
            <a:r>
              <a:rPr lang="en-US" sz="2000" b="0"/>
              <a:t>Researches the composition, chemistry, and dynamics of the Earth’s atmosphere as well as study the ozone, air quality, and climate.</a:t>
            </a:r>
            <a:endParaRPr lang="en-US" sz="2000"/>
          </a:p>
        </p:txBody>
      </p:sp>
      <p:sp>
        <p:nvSpPr>
          <p:cNvPr id="485382" name="Rectangle 6"/>
          <p:cNvSpPr>
            <a:spLocks noChangeArrowheads="1"/>
          </p:cNvSpPr>
          <p:nvPr/>
        </p:nvSpPr>
        <p:spPr bwMode="auto">
          <a:xfrm>
            <a:off x="338138" y="3781425"/>
            <a:ext cx="8534400" cy="2628900"/>
          </a:xfrm>
          <a:prstGeom prst="rect">
            <a:avLst/>
          </a:prstGeom>
          <a:noFill/>
          <a:ln w="9525">
            <a:noFill/>
            <a:miter lim="800000"/>
            <a:headEnd/>
            <a:tailEnd/>
          </a:ln>
          <a:effectLst/>
        </p:spPr>
        <p:txBody>
          <a:bodyPr anchor="ctr">
            <a:spAutoFit/>
          </a:bodyPr>
          <a:lstStyle/>
          <a:p>
            <a:pPr marL="236538" indent="-236538" eaLnBrk="0" hangingPunct="0">
              <a:lnSpc>
                <a:spcPct val="95000"/>
              </a:lnSpc>
              <a:spcAft>
                <a:spcPct val="30000"/>
              </a:spcAft>
              <a:buFontTx/>
              <a:buChar char="•"/>
            </a:pPr>
            <a:r>
              <a:rPr lang="en-US" b="1">
                <a:latin typeface="Times New Roman" pitchFamily="18" charset="0"/>
              </a:rPr>
              <a:t>HIRDLS:  High Resolution Dynamics Limb Sounder</a:t>
            </a:r>
            <a:r>
              <a:rPr lang="en-US">
                <a:latin typeface="Times New Roman" pitchFamily="18" charset="0"/>
              </a:rPr>
              <a:t> – Observes global distribution of temperature and composition of the upper troposphere, stratosphere, and mesosphere </a:t>
            </a:r>
          </a:p>
          <a:p>
            <a:pPr marL="236538" indent="-236538" eaLnBrk="0" hangingPunct="0">
              <a:lnSpc>
                <a:spcPct val="95000"/>
              </a:lnSpc>
              <a:spcAft>
                <a:spcPct val="30000"/>
              </a:spcAft>
              <a:buFontTx/>
              <a:buChar char="•"/>
            </a:pPr>
            <a:r>
              <a:rPr lang="en-US" b="1">
                <a:latin typeface="Times New Roman" pitchFamily="18" charset="0"/>
              </a:rPr>
              <a:t>MLS:  Microwave Limb Sounder</a:t>
            </a:r>
            <a:r>
              <a:rPr lang="en-US">
                <a:latin typeface="Times New Roman" pitchFamily="18" charset="0"/>
              </a:rPr>
              <a:t> – Uses microwave emission to measure stratospheric temperature and upper tropospheric constituents</a:t>
            </a:r>
          </a:p>
          <a:p>
            <a:pPr marL="236538" indent="-236538" eaLnBrk="0" hangingPunct="0">
              <a:lnSpc>
                <a:spcPct val="95000"/>
              </a:lnSpc>
              <a:spcAft>
                <a:spcPct val="30000"/>
              </a:spcAft>
              <a:buFontTx/>
              <a:buChar char="•"/>
            </a:pPr>
            <a:r>
              <a:rPr lang="en-US" b="1">
                <a:latin typeface="Times New Roman" pitchFamily="18" charset="0"/>
              </a:rPr>
              <a:t>OMI : Ozone Monitoring Instrument – </a:t>
            </a:r>
            <a:r>
              <a:rPr lang="en-US">
                <a:latin typeface="Times New Roman" pitchFamily="18" charset="0"/>
              </a:rPr>
              <a:t>Distinguishes between aerosol types, such as smoke, dust, and sulfates.  Measure cloud pressure and coverage, which provide data to derive tropospheric ozone.</a:t>
            </a:r>
          </a:p>
          <a:p>
            <a:pPr marL="236538" indent="-236538" eaLnBrk="0" hangingPunct="0">
              <a:lnSpc>
                <a:spcPct val="95000"/>
              </a:lnSpc>
              <a:spcAft>
                <a:spcPct val="30000"/>
              </a:spcAft>
              <a:buFontTx/>
              <a:buChar char="•"/>
            </a:pPr>
            <a:r>
              <a:rPr lang="en-US" b="1">
                <a:latin typeface="Times New Roman" pitchFamily="18" charset="0"/>
              </a:rPr>
              <a:t>TES:  Tropospheric Emission Spectrometer</a:t>
            </a:r>
            <a:r>
              <a:rPr lang="en-US">
                <a:latin typeface="Times New Roman" pitchFamily="18" charset="0"/>
              </a:rPr>
              <a:t> – High-resolution infrared-imaging Fourier transform spectrometer that offers a line-width-limited discrimination of essentially all radiatively active molecular species in the Earth's lower atmosphere.</a:t>
            </a:r>
          </a:p>
        </p:txBody>
      </p:sp>
      <p:sp>
        <p:nvSpPr>
          <p:cNvPr id="485383" name="Rectangle 7"/>
          <p:cNvSpPr>
            <a:spLocks noChangeArrowheads="1"/>
          </p:cNvSpPr>
          <p:nvPr/>
        </p:nvSpPr>
        <p:spPr bwMode="auto">
          <a:xfrm>
            <a:off x="307975" y="3354388"/>
            <a:ext cx="1511300" cy="396875"/>
          </a:xfrm>
          <a:prstGeom prst="rect">
            <a:avLst/>
          </a:prstGeom>
          <a:noFill/>
          <a:ln w="9525">
            <a:noFill/>
            <a:miter lim="800000"/>
            <a:headEnd/>
            <a:tailEnd/>
          </a:ln>
          <a:effectLst/>
        </p:spPr>
        <p:txBody>
          <a:bodyPr wrap="none">
            <a:spAutoFit/>
          </a:bodyPr>
          <a:lstStyle/>
          <a:p>
            <a:pPr eaLnBrk="0" hangingPunct="0"/>
            <a:r>
              <a:rPr lang="en-US" sz="2000" b="1" u="sng">
                <a:latin typeface="Times New Roman" pitchFamily="18" charset="0"/>
              </a:rPr>
              <a:t>Instruments</a:t>
            </a:r>
          </a:p>
        </p:txBody>
      </p:sp>
      <p:pic>
        <p:nvPicPr>
          <p:cNvPr id="485384" name="Picture 8"/>
          <p:cNvPicPr>
            <a:picLocks noChangeAspect="1" noChangeArrowheads="1"/>
          </p:cNvPicPr>
          <p:nvPr/>
        </p:nvPicPr>
        <p:blipFill>
          <a:blip r:embed="rId3" cstate="print"/>
          <a:srcRect/>
          <a:stretch>
            <a:fillRect/>
          </a:stretch>
        </p:blipFill>
        <p:spPr bwMode="auto">
          <a:xfrm>
            <a:off x="4829175" y="379413"/>
            <a:ext cx="4171950" cy="2590800"/>
          </a:xfrm>
          <a:prstGeom prst="rect">
            <a:avLst/>
          </a:prstGeom>
          <a:noFill/>
          <a:ln w="9525">
            <a:noFill/>
            <a:miter lim="800000"/>
            <a:headEnd/>
            <a:tailEnd/>
          </a:ln>
          <a:effectLst/>
        </p:spPr>
      </p:pic>
      <p:sp>
        <p:nvSpPr>
          <p:cNvPr id="485386" name="Rectangle 10"/>
          <p:cNvSpPr>
            <a:spLocks noChangeArrowheads="1"/>
          </p:cNvSpPr>
          <p:nvPr/>
        </p:nvSpPr>
        <p:spPr bwMode="auto">
          <a:xfrm>
            <a:off x="1901825" y="190500"/>
            <a:ext cx="1774825" cy="519113"/>
          </a:xfrm>
          <a:prstGeom prst="rect">
            <a:avLst/>
          </a:prstGeom>
          <a:noFill/>
          <a:ln w="9525" algn="ctr">
            <a:noFill/>
            <a:miter lim="800000"/>
            <a:headEnd/>
            <a:tailEnd/>
          </a:ln>
          <a:effectLst/>
        </p:spPr>
        <p:txBody>
          <a:bodyPr wrap="none">
            <a:spAutoFit/>
          </a:bodyPr>
          <a:lstStyle/>
          <a:p>
            <a:r>
              <a:rPr lang="en-US" sz="2800" b="1">
                <a:solidFill>
                  <a:schemeClr val="tx2"/>
                </a:solidFill>
                <a:latin typeface="Times New Roman" pitchFamily="18" charset="0"/>
              </a:rPr>
              <a:t>EOS Aura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357A964F-54F9-4E2F-B774-C24CB0D2620E}" type="slidenum">
              <a:rPr lang="en-US"/>
              <a:pPr/>
              <a:t>13</a:t>
            </a:fld>
            <a:endParaRPr lang="en-US"/>
          </a:p>
        </p:txBody>
      </p:sp>
      <p:sp>
        <p:nvSpPr>
          <p:cNvPr id="482306"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p:spPr>
        <p:txBody>
          <a:bodyPr anchor="ctr"/>
          <a:lstStyle/>
          <a:p>
            <a:pPr algn="ctr"/>
            <a:endParaRPr lang="en-US">
              <a:solidFill>
                <a:schemeClr val="bg1"/>
              </a:solidFill>
              <a:latin typeface="Times New Roman" pitchFamily="18" charset="0"/>
            </a:endParaRPr>
          </a:p>
        </p:txBody>
      </p:sp>
      <p:sp>
        <p:nvSpPr>
          <p:cNvPr id="482307" name="Rectangle 3"/>
          <p:cNvSpPr>
            <a:spLocks noGrp="1" noChangeArrowheads="1"/>
          </p:cNvSpPr>
          <p:nvPr>
            <p:ph type="title"/>
          </p:nvPr>
        </p:nvSpPr>
        <p:spPr bwMode="auto">
          <a:xfrm>
            <a:off x="1287463" y="0"/>
            <a:ext cx="2947987" cy="577850"/>
          </a:xfrm>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1"/>
                </a:solidFill>
                <a:latin typeface="Times New Roman" pitchFamily="18" charset="0"/>
              </a:rPr>
              <a:t>PARASOL</a:t>
            </a:r>
          </a:p>
        </p:txBody>
      </p:sp>
      <p:sp>
        <p:nvSpPr>
          <p:cNvPr id="482315" name="Rectangle 11"/>
          <p:cNvSpPr>
            <a:spLocks noGrp="1" noChangeArrowheads="1"/>
          </p:cNvSpPr>
          <p:nvPr>
            <p:ph type="body" idx="1"/>
          </p:nvPr>
        </p:nvSpPr>
        <p:spPr>
          <a:xfrm>
            <a:off x="200025" y="1187450"/>
            <a:ext cx="4497388" cy="1028700"/>
          </a:xfrm>
          <a:solidFill>
            <a:srgbClr val="F8F8F8"/>
          </a:solidFill>
          <a:ln>
            <a:solidFill>
              <a:schemeClr val="tx1"/>
            </a:solidFill>
          </a:ln>
        </p:spPr>
        <p:txBody>
          <a:bodyPr/>
          <a:lstStyle/>
          <a:p>
            <a:pPr marL="0" indent="0">
              <a:spcBef>
                <a:spcPct val="0"/>
              </a:spcBef>
              <a:buFontTx/>
              <a:buNone/>
            </a:pPr>
            <a:r>
              <a:rPr lang="en-US" sz="2000" b="0"/>
              <a:t>A CNES satellite that studies the role of clouds and aerosols </a:t>
            </a:r>
          </a:p>
        </p:txBody>
      </p:sp>
      <p:pic>
        <p:nvPicPr>
          <p:cNvPr id="482319" name="Picture 15" descr="parasol__1"/>
          <p:cNvPicPr>
            <a:picLocks noChangeAspect="1" noChangeArrowheads="1"/>
          </p:cNvPicPr>
          <p:nvPr/>
        </p:nvPicPr>
        <p:blipFill>
          <a:blip r:embed="rId3" cstate="print"/>
          <a:srcRect/>
          <a:stretch>
            <a:fillRect/>
          </a:stretch>
        </p:blipFill>
        <p:spPr bwMode="auto">
          <a:xfrm>
            <a:off x="5661025" y="292100"/>
            <a:ext cx="2924175" cy="2857500"/>
          </a:xfrm>
          <a:prstGeom prst="rect">
            <a:avLst/>
          </a:prstGeom>
          <a:noFill/>
        </p:spPr>
      </p:pic>
      <p:sp>
        <p:nvSpPr>
          <p:cNvPr id="482320" name="Rectangle 16"/>
          <p:cNvSpPr>
            <a:spLocks noChangeArrowheads="1"/>
          </p:cNvSpPr>
          <p:nvPr/>
        </p:nvSpPr>
        <p:spPr bwMode="auto">
          <a:xfrm>
            <a:off x="0" y="450850"/>
            <a:ext cx="5614988" cy="581025"/>
          </a:xfrm>
          <a:prstGeom prst="rect">
            <a:avLst/>
          </a:prstGeom>
          <a:noFill/>
          <a:ln w="9525" algn="ctr">
            <a:noFill/>
            <a:miter lim="800000"/>
            <a:headEnd/>
            <a:tailEnd/>
          </a:ln>
          <a:effectLst/>
        </p:spPr>
        <p:txBody>
          <a:bodyPr>
            <a:spAutoFit/>
          </a:bodyPr>
          <a:lstStyle/>
          <a:p>
            <a:pPr algn="ctr"/>
            <a:r>
              <a:rPr lang="en-US" b="1">
                <a:latin typeface="Times New Roman" pitchFamily="18" charset="0"/>
              </a:rPr>
              <a:t>(Polarization and Anisotropy of Reflectances for Atmospheric Science coupled with Observations from a LIDAR)</a:t>
            </a:r>
          </a:p>
        </p:txBody>
      </p:sp>
      <p:sp>
        <p:nvSpPr>
          <p:cNvPr id="482321" name="Rectangle 17"/>
          <p:cNvSpPr>
            <a:spLocks noChangeArrowheads="1"/>
          </p:cNvSpPr>
          <p:nvPr/>
        </p:nvSpPr>
        <p:spPr bwMode="auto">
          <a:xfrm>
            <a:off x="193675" y="2374900"/>
            <a:ext cx="4497388" cy="1255713"/>
          </a:xfrm>
          <a:prstGeom prst="rect">
            <a:avLst/>
          </a:prstGeom>
          <a:solidFill>
            <a:srgbClr val="F8F8F8"/>
          </a:solidFill>
          <a:ln w="12700">
            <a:solidFill>
              <a:schemeClr val="tx1"/>
            </a:solidFill>
            <a:miter lim="800000"/>
            <a:headEnd/>
            <a:tailEnd/>
          </a:ln>
          <a:effectLst/>
        </p:spPr>
        <p:txBody>
          <a:bodyPr lIns="90488" tIns="44450" rIns="90488" bIns="44450"/>
          <a:lstStyle/>
          <a:p>
            <a:endParaRPr lang="en-US" sz="1800">
              <a:latin typeface="Times New Roman" pitchFamily="18" charset="0"/>
            </a:endParaRPr>
          </a:p>
          <a:p>
            <a:r>
              <a:rPr lang="en-US" sz="1800">
                <a:latin typeface="Times New Roman" pitchFamily="18" charset="0"/>
              </a:rPr>
              <a:t>POLDER: Improve the microphysical and radiative property characterization of clouds and aerosols for model improvement.</a:t>
            </a:r>
            <a:r>
              <a:rPr lang="en-US" sz="1800" b="1">
                <a:latin typeface="Times New Roman" pitchFamily="18" charset="0"/>
              </a:rPr>
              <a:t> </a:t>
            </a:r>
          </a:p>
        </p:txBody>
      </p:sp>
      <p:sp>
        <p:nvSpPr>
          <p:cNvPr id="482322" name="Rectangle 18"/>
          <p:cNvSpPr>
            <a:spLocks noChangeArrowheads="1"/>
          </p:cNvSpPr>
          <p:nvPr/>
        </p:nvSpPr>
        <p:spPr bwMode="auto">
          <a:xfrm>
            <a:off x="198438" y="2330450"/>
            <a:ext cx="1409700" cy="396875"/>
          </a:xfrm>
          <a:prstGeom prst="rect">
            <a:avLst/>
          </a:prstGeom>
          <a:noFill/>
          <a:ln w="9525">
            <a:noFill/>
            <a:miter lim="800000"/>
            <a:headEnd/>
            <a:tailEnd/>
          </a:ln>
          <a:effectLst/>
        </p:spPr>
        <p:txBody>
          <a:bodyPr wrap="none">
            <a:spAutoFit/>
          </a:bodyPr>
          <a:lstStyle/>
          <a:p>
            <a:pPr eaLnBrk="0" hangingPunct="0"/>
            <a:r>
              <a:rPr lang="en-US" sz="2000" b="1" u="sng">
                <a:latin typeface="Times New Roman" pitchFamily="18" charset="0"/>
              </a:rPr>
              <a:t>Instrument</a:t>
            </a:r>
          </a:p>
        </p:txBody>
      </p:sp>
      <p:pic>
        <p:nvPicPr>
          <p:cNvPr id="482324" name="Picture 20" descr="Parasol_Auto0"/>
          <p:cNvPicPr>
            <a:picLocks noChangeAspect="1" noChangeArrowheads="1"/>
          </p:cNvPicPr>
          <p:nvPr/>
        </p:nvPicPr>
        <p:blipFill>
          <a:blip r:embed="rId4" cstate="print"/>
          <a:srcRect/>
          <a:stretch>
            <a:fillRect/>
          </a:stretch>
        </p:blipFill>
        <p:spPr bwMode="auto">
          <a:xfrm>
            <a:off x="1724025" y="3924300"/>
            <a:ext cx="6610350" cy="2762250"/>
          </a:xfrm>
          <a:prstGeom prst="rect">
            <a:avLst/>
          </a:prstGeom>
          <a:noFill/>
          <a:ln w="9525">
            <a:solidFill>
              <a:schemeClr val="tx1"/>
            </a:solidFill>
            <a:miter lim="800000"/>
            <a:headEnd/>
            <a:tailEnd/>
          </a:ln>
        </p:spPr>
      </p:pic>
      <p:sp>
        <p:nvSpPr>
          <p:cNvPr id="482325" name="Rectangle 21"/>
          <p:cNvSpPr>
            <a:spLocks noChangeArrowheads="1"/>
          </p:cNvSpPr>
          <p:nvPr/>
        </p:nvSpPr>
        <p:spPr bwMode="auto">
          <a:xfrm>
            <a:off x="6427788" y="3157538"/>
            <a:ext cx="1173162" cy="274637"/>
          </a:xfrm>
          <a:prstGeom prst="rect">
            <a:avLst/>
          </a:prstGeom>
          <a:noFill/>
          <a:ln w="9525" algn="ctr">
            <a:noFill/>
            <a:miter lim="800000"/>
            <a:headEnd/>
            <a:tailEnd/>
          </a:ln>
          <a:effectLst/>
        </p:spPr>
        <p:txBody>
          <a:bodyPr wrap="none">
            <a:spAutoFit/>
          </a:bodyPr>
          <a:lstStyle/>
          <a:p>
            <a:r>
              <a:rPr lang="en-US" sz="1200"/>
              <a:t>Source: CNES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F5415585-76D2-456F-8D18-5429F7920FC2}" type="slidenum">
              <a:rPr lang="en-US"/>
              <a:pPr/>
              <a:t>14</a:t>
            </a:fld>
            <a:endParaRPr lang="en-US"/>
          </a:p>
        </p:txBody>
      </p:sp>
      <p:sp>
        <p:nvSpPr>
          <p:cNvPr id="436231" name="Rectangle 7"/>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a:effectLst/>
        </p:spPr>
        <p:txBody>
          <a:bodyPr anchor="ctr"/>
          <a:lstStyle/>
          <a:p>
            <a:pPr algn="ctr"/>
            <a:endParaRPr lang="en-US">
              <a:solidFill>
                <a:schemeClr val="bg1"/>
              </a:solidFill>
              <a:latin typeface="Times New Roman" pitchFamily="18" charset="0"/>
            </a:endParaRPr>
          </a:p>
        </p:txBody>
      </p:sp>
      <p:pic>
        <p:nvPicPr>
          <p:cNvPr id="436228" name="Picture 4" descr="The_A_Train_NASAart"/>
          <p:cNvPicPr>
            <a:picLocks noChangeAspect="1" noChangeArrowheads="1"/>
          </p:cNvPicPr>
          <p:nvPr/>
        </p:nvPicPr>
        <p:blipFill>
          <a:blip r:embed="rId3" cstate="print"/>
          <a:srcRect/>
          <a:stretch>
            <a:fillRect/>
          </a:stretch>
        </p:blipFill>
        <p:spPr bwMode="auto">
          <a:xfrm>
            <a:off x="4945063" y="88900"/>
            <a:ext cx="4052887" cy="4694238"/>
          </a:xfrm>
          <a:prstGeom prst="rect">
            <a:avLst/>
          </a:prstGeom>
          <a:noFill/>
        </p:spPr>
      </p:pic>
      <p:pic>
        <p:nvPicPr>
          <p:cNvPr id="436230" name="Picture 6" descr="cloudsat"/>
          <p:cNvPicPr>
            <a:picLocks noChangeAspect="1" noChangeArrowheads="1"/>
          </p:cNvPicPr>
          <p:nvPr/>
        </p:nvPicPr>
        <p:blipFill>
          <a:blip r:embed="rId4" cstate="print"/>
          <a:srcRect/>
          <a:stretch>
            <a:fillRect/>
          </a:stretch>
        </p:blipFill>
        <p:spPr bwMode="auto">
          <a:xfrm>
            <a:off x="5365750" y="4800600"/>
            <a:ext cx="1520825" cy="2079625"/>
          </a:xfrm>
          <a:prstGeom prst="rect">
            <a:avLst/>
          </a:prstGeom>
          <a:noFill/>
        </p:spPr>
      </p:pic>
      <p:sp>
        <p:nvSpPr>
          <p:cNvPr id="436226" name="Rectangle 2"/>
          <p:cNvSpPr>
            <a:spLocks noGrp="1" noChangeArrowheads="1"/>
          </p:cNvSpPr>
          <p:nvPr>
            <p:ph type="title"/>
          </p:nvPr>
        </p:nvSpPr>
        <p:spPr bwMode="auto">
          <a:xfrm>
            <a:off x="3140075" y="50800"/>
            <a:ext cx="2947988" cy="577850"/>
          </a:xfrm>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bg1"/>
                </a:solidFill>
                <a:latin typeface="Times New Roman" pitchFamily="18" charset="0"/>
              </a:rPr>
              <a:t>CloudSat</a:t>
            </a:r>
          </a:p>
        </p:txBody>
      </p:sp>
      <p:sp>
        <p:nvSpPr>
          <p:cNvPr id="436227" name="Rectangle 3"/>
          <p:cNvSpPr>
            <a:spLocks noGrp="1" noChangeArrowheads="1"/>
          </p:cNvSpPr>
          <p:nvPr>
            <p:ph type="body" idx="1"/>
          </p:nvPr>
        </p:nvSpPr>
        <p:spPr>
          <a:xfrm>
            <a:off x="0" y="598488"/>
            <a:ext cx="4979988" cy="4451350"/>
          </a:xfrm>
        </p:spPr>
        <p:txBody>
          <a:bodyPr/>
          <a:lstStyle/>
          <a:p>
            <a:pPr marL="168275" indent="-168275">
              <a:lnSpc>
                <a:spcPct val="90000"/>
              </a:lnSpc>
            </a:pPr>
            <a:r>
              <a:rPr lang="en-US" sz="2000" b="0">
                <a:solidFill>
                  <a:schemeClr val="bg1"/>
                </a:solidFill>
              </a:rPr>
              <a:t>NASA satellite with the Cloud Profiling Radar (CPR) instrument, a 94-GHz nadir-looking radar</a:t>
            </a:r>
          </a:p>
          <a:p>
            <a:pPr lvl="1">
              <a:lnSpc>
                <a:spcPct val="90000"/>
              </a:lnSpc>
            </a:pPr>
            <a:r>
              <a:rPr lang="en-US" sz="1800" b="1">
                <a:solidFill>
                  <a:schemeClr val="bg1"/>
                </a:solidFill>
              </a:rPr>
              <a:t>Measures the power backscattered by clouds as a function of distance from the radar.</a:t>
            </a:r>
          </a:p>
          <a:p>
            <a:pPr marL="168275" indent="-168275">
              <a:lnSpc>
                <a:spcPct val="90000"/>
              </a:lnSpc>
            </a:pPr>
            <a:r>
              <a:rPr lang="en-US" sz="2000" b="0">
                <a:solidFill>
                  <a:schemeClr val="bg1"/>
                </a:solidFill>
              </a:rPr>
              <a:t>Developed jointly by NASA’s Jet Propulsion Laboratory (JPL) and the Canadian Space Agency (CSA).</a:t>
            </a:r>
          </a:p>
          <a:p>
            <a:pPr marL="168275" indent="-168275">
              <a:lnSpc>
                <a:spcPct val="90000"/>
              </a:lnSpc>
            </a:pPr>
            <a:r>
              <a:rPr lang="en-US" sz="2000" b="0">
                <a:solidFill>
                  <a:schemeClr val="bg1"/>
                </a:solidFill>
              </a:rPr>
              <a:t>Will advance our understanding of cloud abundance, distribution, structure, and radiative properties.</a:t>
            </a:r>
          </a:p>
          <a:p>
            <a:pPr marL="168275" indent="-168275">
              <a:lnSpc>
                <a:spcPct val="90000"/>
              </a:lnSpc>
            </a:pPr>
            <a:r>
              <a:rPr lang="en-US" sz="2000" b="0">
                <a:solidFill>
                  <a:schemeClr val="bg1"/>
                </a:solidFill>
              </a:rPr>
              <a:t>First satellite-based millimeter-wavelength cloud radar</a:t>
            </a:r>
          </a:p>
          <a:p>
            <a:pPr lvl="1">
              <a:lnSpc>
                <a:spcPct val="90000"/>
              </a:lnSpc>
            </a:pPr>
            <a:r>
              <a:rPr lang="en-US" sz="1800" b="1">
                <a:solidFill>
                  <a:schemeClr val="bg1"/>
                </a:solidFill>
              </a:rPr>
              <a:t>&gt; 1000 times more sensitive than existing ground weather radars</a:t>
            </a:r>
          </a:p>
          <a:p>
            <a:pPr lvl="1">
              <a:lnSpc>
                <a:spcPct val="90000"/>
              </a:lnSpc>
            </a:pPr>
            <a:r>
              <a:rPr lang="en-US" sz="1800" b="1">
                <a:solidFill>
                  <a:schemeClr val="bg1"/>
                </a:solidFill>
              </a:rPr>
              <a:t>Able to detect the much smaller particles of liquid water and ice (ground-based weather radars use centimeter wavelengths)</a:t>
            </a:r>
          </a:p>
        </p:txBody>
      </p:sp>
      <p:sp>
        <p:nvSpPr>
          <p:cNvPr id="436232" name="Rectangle 8"/>
          <p:cNvSpPr>
            <a:spLocks noChangeArrowheads="1"/>
          </p:cNvSpPr>
          <p:nvPr/>
        </p:nvSpPr>
        <p:spPr bwMode="auto">
          <a:xfrm>
            <a:off x="7791450" y="5534025"/>
            <a:ext cx="1293813" cy="825500"/>
          </a:xfrm>
          <a:prstGeom prst="rect">
            <a:avLst/>
          </a:prstGeom>
          <a:noFill/>
          <a:ln w="9525" algn="ctr">
            <a:noFill/>
            <a:miter lim="800000"/>
            <a:headEnd/>
            <a:tailEnd/>
          </a:ln>
          <a:effectLst/>
        </p:spPr>
        <p:txBody>
          <a:bodyPr>
            <a:spAutoFit/>
          </a:bodyPr>
          <a:lstStyle/>
          <a:p>
            <a:r>
              <a:rPr lang="en-US">
                <a:solidFill>
                  <a:schemeClr val="bg1"/>
                </a:solidFill>
              </a:rPr>
              <a:t>Cloud Profiling Radar</a:t>
            </a:r>
          </a:p>
        </p:txBody>
      </p:sp>
      <p:sp>
        <p:nvSpPr>
          <p:cNvPr id="436233" name="Freeform 9"/>
          <p:cNvSpPr>
            <a:spLocks/>
          </p:cNvSpPr>
          <p:nvPr/>
        </p:nvSpPr>
        <p:spPr bwMode="auto">
          <a:xfrm>
            <a:off x="6892925" y="5803900"/>
            <a:ext cx="901700" cy="146050"/>
          </a:xfrm>
          <a:custGeom>
            <a:avLst/>
            <a:gdLst/>
            <a:ahLst/>
            <a:cxnLst>
              <a:cxn ang="0">
                <a:pos x="788" y="76"/>
              </a:cxn>
              <a:cxn ang="0">
                <a:pos x="295" y="8"/>
              </a:cxn>
              <a:cxn ang="0">
                <a:pos x="0" y="122"/>
              </a:cxn>
            </a:cxnLst>
            <a:rect l="0" t="0" r="r" b="b"/>
            <a:pathLst>
              <a:path w="788" h="122">
                <a:moveTo>
                  <a:pt x="788" y="76"/>
                </a:moveTo>
                <a:cubicBezTo>
                  <a:pt x="607" y="38"/>
                  <a:pt x="426" y="0"/>
                  <a:pt x="295" y="8"/>
                </a:cubicBezTo>
                <a:cubicBezTo>
                  <a:pt x="164" y="16"/>
                  <a:pt x="82" y="69"/>
                  <a:pt x="0" y="122"/>
                </a:cubicBezTo>
              </a:path>
            </a:pathLst>
          </a:custGeom>
          <a:noFill/>
          <a:ln w="28575" cap="flat" cmpd="sng">
            <a:solidFill>
              <a:schemeClr val="bg1"/>
            </a:solidFill>
            <a:prstDash val="solid"/>
            <a:round/>
            <a:headEnd type="none" w="med" len="med"/>
            <a:tailEnd type="triangle" w="med" len="me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78C5CD00-2C70-48E7-9B7D-6AE7CC63CAC4}" type="slidenum">
              <a:rPr lang="en-US"/>
              <a:pPr/>
              <a:t>15</a:t>
            </a:fld>
            <a:endParaRPr lang="en-US"/>
          </a:p>
        </p:txBody>
      </p:sp>
      <p:sp>
        <p:nvSpPr>
          <p:cNvPr id="437250" name="Rectangle 2"/>
          <p:cNvSpPr>
            <a:spLocks noChangeArrowheads="1"/>
          </p:cNvSpPr>
          <p:nvPr/>
        </p:nvSpPr>
        <p:spPr bwMode="auto">
          <a:xfrm>
            <a:off x="0" y="0"/>
            <a:ext cx="9144000" cy="6858000"/>
          </a:xfrm>
          <a:prstGeom prst="rect">
            <a:avLst/>
          </a:prstGeom>
          <a:solidFill>
            <a:schemeClr val="bg1"/>
          </a:solidFill>
          <a:ln w="9525" algn="ctr">
            <a:solidFill>
              <a:schemeClr val="tx1"/>
            </a:solidFill>
            <a:miter lim="800000"/>
            <a:headEnd/>
            <a:tailEnd/>
          </a:ln>
          <a:effectLst/>
        </p:spPr>
        <p:txBody>
          <a:bodyPr anchor="ctr"/>
          <a:lstStyle/>
          <a:p>
            <a:pPr algn="ctr"/>
            <a:endParaRPr lang="en-US">
              <a:solidFill>
                <a:schemeClr val="bg1"/>
              </a:solidFill>
              <a:latin typeface="Times New Roman" pitchFamily="18" charset="0"/>
            </a:endParaRPr>
          </a:p>
        </p:txBody>
      </p:sp>
      <p:sp>
        <p:nvSpPr>
          <p:cNvPr id="437253" name="Rectangle 5"/>
          <p:cNvSpPr>
            <a:spLocks noGrp="1" noChangeArrowheads="1"/>
          </p:cNvSpPr>
          <p:nvPr>
            <p:ph type="title"/>
          </p:nvPr>
        </p:nvSpPr>
        <p:spPr bwMode="auto">
          <a:xfrm>
            <a:off x="3140075" y="50800"/>
            <a:ext cx="2947988" cy="577850"/>
          </a:xfrm>
          <a:noFill/>
          <a:ln>
            <a:miter lim="800000"/>
            <a:headEnd/>
            <a:tailEnd/>
          </a:ln>
        </p:spPr>
        <p:txBody>
          <a:bodyPr vert="horz" wrap="square" lIns="91440" tIns="45720" rIns="91440" bIns="45720" numCol="1" anchor="t" anchorCtr="0" compatLnSpc="1">
            <a:prstTxWarp prst="textNoShape">
              <a:avLst/>
            </a:prstTxWarp>
          </a:bodyPr>
          <a:lstStyle/>
          <a:p>
            <a:r>
              <a:rPr lang="en-US">
                <a:solidFill>
                  <a:schemeClr val="tx1"/>
                </a:solidFill>
                <a:latin typeface="Times New Roman" pitchFamily="18" charset="0"/>
              </a:rPr>
              <a:t>CALIPSO</a:t>
            </a:r>
          </a:p>
        </p:txBody>
      </p:sp>
      <p:sp>
        <p:nvSpPr>
          <p:cNvPr id="437254" name="Rectangle 6"/>
          <p:cNvSpPr>
            <a:spLocks noGrp="1" noChangeArrowheads="1"/>
          </p:cNvSpPr>
          <p:nvPr>
            <p:ph type="body" idx="1"/>
          </p:nvPr>
        </p:nvSpPr>
        <p:spPr>
          <a:xfrm>
            <a:off x="0" y="598488"/>
            <a:ext cx="5907088" cy="4451350"/>
          </a:xfrm>
        </p:spPr>
        <p:txBody>
          <a:bodyPr/>
          <a:lstStyle/>
          <a:p>
            <a:pPr marL="168275" indent="-168275">
              <a:lnSpc>
                <a:spcPct val="95000"/>
              </a:lnSpc>
              <a:spcBef>
                <a:spcPct val="30000"/>
              </a:spcBef>
            </a:pPr>
            <a:r>
              <a:rPr lang="en-US" sz="2000" b="0"/>
              <a:t>Joint NASA/CNES satellite</a:t>
            </a:r>
          </a:p>
          <a:p>
            <a:pPr marL="168275" indent="-168275">
              <a:lnSpc>
                <a:spcPct val="95000"/>
              </a:lnSpc>
              <a:spcBef>
                <a:spcPct val="30000"/>
              </a:spcBef>
            </a:pPr>
            <a:r>
              <a:rPr lang="en-US" sz="2000" b="0"/>
              <a:t>Three instruments:</a:t>
            </a:r>
          </a:p>
          <a:p>
            <a:pPr marL="517525" lvl="1" indent="-180975">
              <a:lnSpc>
                <a:spcPct val="95000"/>
              </a:lnSpc>
              <a:spcBef>
                <a:spcPct val="30000"/>
              </a:spcBef>
            </a:pPr>
            <a:r>
              <a:rPr lang="en-US" sz="1800" b="1"/>
              <a:t>Cloud-Aerosol Lidar with Orthogonal Polarization (CALIOP): </a:t>
            </a:r>
            <a:r>
              <a:rPr lang="en-US" sz="1800"/>
              <a:t>Two wavelength polarization-sensitive Lidar that provides high-resolution vertical profiles of aerosols and clouds</a:t>
            </a:r>
          </a:p>
          <a:p>
            <a:pPr marL="517525" lvl="1" indent="-180975">
              <a:lnSpc>
                <a:spcPct val="95000"/>
              </a:lnSpc>
              <a:spcBef>
                <a:spcPct val="30000"/>
              </a:spcBef>
            </a:pPr>
            <a:r>
              <a:rPr lang="en-US" sz="1800" b="1"/>
              <a:t>Wide Field Camera (WFC):</a:t>
            </a:r>
            <a:r>
              <a:rPr lang="en-US" sz="1800"/>
              <a:t> Fixed, nadir-viewing imager with a single spectral channel covering the 620-670 nm region</a:t>
            </a:r>
          </a:p>
          <a:p>
            <a:pPr marL="517525" lvl="1" indent="-180975">
              <a:lnSpc>
                <a:spcPct val="95000"/>
              </a:lnSpc>
              <a:spcBef>
                <a:spcPct val="30000"/>
              </a:spcBef>
            </a:pPr>
            <a:r>
              <a:rPr lang="en-US" sz="1800" b="1"/>
              <a:t>Imaging Infrared Radiometer (IIR): </a:t>
            </a:r>
            <a:r>
              <a:rPr lang="en-US" sz="1800"/>
              <a:t>Nadir-viewing, non-scanning imager</a:t>
            </a:r>
          </a:p>
        </p:txBody>
      </p:sp>
      <p:pic>
        <p:nvPicPr>
          <p:cNvPr id="437258" name="Picture 10" descr="CALIPSO from web article"/>
          <p:cNvPicPr>
            <a:picLocks noChangeAspect="1" noChangeArrowheads="1"/>
          </p:cNvPicPr>
          <p:nvPr/>
        </p:nvPicPr>
        <p:blipFill>
          <a:blip r:embed="rId3" cstate="print"/>
          <a:srcRect t="7175" b="10123"/>
          <a:stretch>
            <a:fillRect/>
          </a:stretch>
        </p:blipFill>
        <p:spPr bwMode="auto">
          <a:xfrm>
            <a:off x="3776663" y="4237038"/>
            <a:ext cx="3968750" cy="2625725"/>
          </a:xfrm>
          <a:prstGeom prst="rect">
            <a:avLst/>
          </a:prstGeom>
          <a:noFill/>
        </p:spPr>
      </p:pic>
      <p:pic>
        <p:nvPicPr>
          <p:cNvPr id="437259" name="Picture 11"/>
          <p:cNvPicPr>
            <a:picLocks noChangeAspect="1" noChangeArrowheads="1"/>
          </p:cNvPicPr>
          <p:nvPr/>
        </p:nvPicPr>
        <p:blipFill>
          <a:blip r:embed="rId4" cstate="print"/>
          <a:srcRect/>
          <a:stretch>
            <a:fillRect/>
          </a:stretch>
        </p:blipFill>
        <p:spPr bwMode="auto">
          <a:xfrm>
            <a:off x="82550" y="4276725"/>
            <a:ext cx="3689350" cy="2339975"/>
          </a:xfrm>
          <a:prstGeom prst="rect">
            <a:avLst/>
          </a:prstGeom>
          <a:noFill/>
          <a:ln w="9525" algn="ctr">
            <a:noFill/>
            <a:miter lim="800000"/>
            <a:headEnd/>
            <a:tailEnd/>
          </a:ln>
          <a:effectLst/>
        </p:spPr>
      </p:pic>
      <p:pic>
        <p:nvPicPr>
          <p:cNvPr id="437257" name="Picture 9" descr="157705main_CALIPSO-CCVex"/>
          <p:cNvPicPr>
            <a:picLocks noChangeAspect="1" noChangeArrowheads="1"/>
          </p:cNvPicPr>
          <p:nvPr/>
        </p:nvPicPr>
        <p:blipFill>
          <a:blip r:embed="rId5" cstate="print"/>
          <a:srcRect/>
          <a:stretch>
            <a:fillRect/>
          </a:stretch>
        </p:blipFill>
        <p:spPr bwMode="auto">
          <a:xfrm>
            <a:off x="6203950" y="515938"/>
            <a:ext cx="2727325" cy="430371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7"/>
          <p:cNvPicPr>
            <a:picLocks noChangeAspect="1" noChangeArrowheads="1"/>
          </p:cNvPicPr>
          <p:nvPr/>
        </p:nvPicPr>
        <p:blipFill>
          <a:blip r:embed="rId3" cstate="print"/>
          <a:srcRect/>
          <a:stretch>
            <a:fillRect/>
          </a:stretch>
        </p:blipFill>
        <p:spPr bwMode="auto">
          <a:xfrm>
            <a:off x="1862138" y="3022600"/>
            <a:ext cx="1900237" cy="3630613"/>
          </a:xfrm>
          <a:prstGeom prst="rect">
            <a:avLst/>
          </a:prstGeom>
          <a:noFill/>
          <a:ln w="12700">
            <a:noFill/>
            <a:miter lim="800000"/>
            <a:headEnd/>
            <a:tailEnd/>
          </a:ln>
        </p:spPr>
      </p:pic>
      <p:sp>
        <p:nvSpPr>
          <p:cNvPr id="46083" name="Rectangle 8"/>
          <p:cNvSpPr>
            <a:spLocks noChangeArrowheads="1"/>
          </p:cNvSpPr>
          <p:nvPr/>
        </p:nvSpPr>
        <p:spPr bwMode="auto">
          <a:xfrm>
            <a:off x="0" y="2571750"/>
            <a:ext cx="1455738" cy="1190625"/>
          </a:xfrm>
          <a:prstGeom prst="rect">
            <a:avLst/>
          </a:prstGeom>
          <a:noFill/>
          <a:ln w="12700">
            <a:noFill/>
            <a:miter lim="800000"/>
            <a:headEnd/>
            <a:tailEnd/>
          </a:ln>
        </p:spPr>
        <p:txBody>
          <a:bodyPr anchor="ctr">
            <a:prstTxWarp prst="textNoShape">
              <a:avLst/>
            </a:prstTxWarp>
            <a:spAutoFit/>
          </a:bodyPr>
          <a:lstStyle/>
          <a:p>
            <a:pPr algn="r" eaLnBrk="0" hangingPunct="0"/>
            <a:r>
              <a:rPr lang="en-US" sz="1800" dirty="0"/>
              <a:t>Aerosol Polarimetry Sensor</a:t>
            </a:r>
          </a:p>
          <a:p>
            <a:pPr algn="r" eaLnBrk="0" hangingPunct="0"/>
            <a:r>
              <a:rPr lang="en-US" sz="1800" dirty="0"/>
              <a:t>(APS) </a:t>
            </a:r>
          </a:p>
        </p:txBody>
      </p:sp>
      <p:sp>
        <p:nvSpPr>
          <p:cNvPr id="46084" name="Rectangle 10"/>
          <p:cNvSpPr>
            <a:spLocks noChangeArrowheads="1"/>
          </p:cNvSpPr>
          <p:nvPr/>
        </p:nvSpPr>
        <p:spPr bwMode="auto">
          <a:xfrm>
            <a:off x="4160838" y="3106738"/>
            <a:ext cx="1482725" cy="1190625"/>
          </a:xfrm>
          <a:prstGeom prst="rect">
            <a:avLst/>
          </a:prstGeom>
          <a:noFill/>
          <a:ln w="12700">
            <a:noFill/>
            <a:miter lim="800000"/>
            <a:headEnd/>
            <a:tailEnd/>
          </a:ln>
        </p:spPr>
        <p:txBody>
          <a:bodyPr anchor="ctr">
            <a:prstTxWarp prst="textNoShape">
              <a:avLst/>
            </a:prstTxWarp>
            <a:spAutoFit/>
          </a:bodyPr>
          <a:lstStyle/>
          <a:p>
            <a:pPr eaLnBrk="0" hangingPunct="0"/>
            <a:r>
              <a:rPr lang="en-US" sz="1800" dirty="0">
                <a:solidFill>
                  <a:schemeClr val="tx1"/>
                </a:solidFill>
              </a:rPr>
              <a:t>Total Irradiance Monitor</a:t>
            </a:r>
          </a:p>
          <a:p>
            <a:pPr eaLnBrk="0" hangingPunct="0"/>
            <a:r>
              <a:rPr lang="en-US" sz="1800" dirty="0">
                <a:solidFill>
                  <a:schemeClr val="tx1"/>
                </a:solidFill>
              </a:rPr>
              <a:t>(TIM) </a:t>
            </a:r>
          </a:p>
        </p:txBody>
      </p:sp>
      <p:sp>
        <p:nvSpPr>
          <p:cNvPr id="46085" name="Rectangle 12"/>
          <p:cNvSpPr>
            <a:spLocks noChangeArrowheads="1"/>
          </p:cNvSpPr>
          <p:nvPr/>
        </p:nvSpPr>
        <p:spPr bwMode="auto">
          <a:xfrm>
            <a:off x="261938" y="4384675"/>
            <a:ext cx="1189037" cy="641350"/>
          </a:xfrm>
          <a:prstGeom prst="rect">
            <a:avLst/>
          </a:prstGeom>
          <a:noFill/>
          <a:ln w="12700">
            <a:noFill/>
            <a:miter lim="800000"/>
            <a:headEnd/>
            <a:tailEnd/>
          </a:ln>
        </p:spPr>
        <p:txBody>
          <a:bodyPr anchor="ctr">
            <a:prstTxWarp prst="textNoShape">
              <a:avLst/>
            </a:prstTxWarp>
            <a:spAutoFit/>
          </a:bodyPr>
          <a:lstStyle/>
          <a:p>
            <a:pPr algn="r" eaLnBrk="0" hangingPunct="0"/>
            <a:r>
              <a:rPr lang="en-US" sz="1800" dirty="0">
                <a:solidFill>
                  <a:schemeClr val="tx1"/>
                </a:solidFill>
              </a:rPr>
              <a:t>Cloud Camera </a:t>
            </a:r>
          </a:p>
        </p:txBody>
      </p:sp>
      <p:sp>
        <p:nvSpPr>
          <p:cNvPr id="46086" name="AutoShape 15"/>
          <p:cNvSpPr>
            <a:spLocks noChangeArrowheads="1"/>
          </p:cNvSpPr>
          <p:nvPr/>
        </p:nvSpPr>
        <p:spPr bwMode="auto">
          <a:xfrm rot="1423293">
            <a:off x="1365250" y="3717925"/>
            <a:ext cx="433388" cy="163513"/>
          </a:xfrm>
          <a:prstGeom prst="rightArrow">
            <a:avLst>
              <a:gd name="adj1" fmla="val 50000"/>
              <a:gd name="adj2" fmla="val 66262"/>
            </a:avLst>
          </a:prstGeom>
          <a:solidFill>
            <a:schemeClr val="hlink"/>
          </a:solidFill>
          <a:ln w="12700">
            <a:solidFill>
              <a:schemeClr val="tx1"/>
            </a:solidFill>
            <a:miter lim="800000"/>
            <a:headEnd/>
            <a:tailEnd/>
          </a:ln>
        </p:spPr>
        <p:txBody>
          <a:bodyPr wrap="none" anchor="ctr">
            <a:prstTxWarp prst="textNoShape">
              <a:avLst/>
            </a:prstTxWarp>
          </a:bodyPr>
          <a:lstStyle/>
          <a:p>
            <a:pPr eaLnBrk="0" hangingPunct="0"/>
            <a:endParaRPr lang="en-US" sz="3200" dirty="0"/>
          </a:p>
        </p:txBody>
      </p:sp>
      <p:pic>
        <p:nvPicPr>
          <p:cNvPr id="46087" name="Picture 17"/>
          <p:cNvPicPr>
            <a:picLocks noChangeAspect="1" noChangeArrowheads="1"/>
          </p:cNvPicPr>
          <p:nvPr/>
        </p:nvPicPr>
        <p:blipFill>
          <a:blip r:embed="rId4" cstate="print"/>
          <a:srcRect/>
          <a:stretch>
            <a:fillRect/>
          </a:stretch>
        </p:blipFill>
        <p:spPr bwMode="auto">
          <a:xfrm>
            <a:off x="5607050" y="2574925"/>
            <a:ext cx="3175000" cy="4094163"/>
          </a:xfrm>
          <a:prstGeom prst="rect">
            <a:avLst/>
          </a:prstGeom>
          <a:noFill/>
          <a:ln w="12700">
            <a:noFill/>
            <a:miter lim="800000"/>
            <a:headEnd/>
            <a:tailEnd/>
          </a:ln>
        </p:spPr>
      </p:pic>
      <p:pic>
        <p:nvPicPr>
          <p:cNvPr id="46088" name="Picture 21"/>
          <p:cNvPicPr>
            <a:picLocks noChangeAspect="1" noChangeArrowheads="1"/>
          </p:cNvPicPr>
          <p:nvPr/>
        </p:nvPicPr>
        <p:blipFill>
          <a:blip r:embed="rId5" cstate="print"/>
          <a:srcRect/>
          <a:stretch>
            <a:fillRect/>
          </a:stretch>
        </p:blipFill>
        <p:spPr bwMode="auto">
          <a:xfrm>
            <a:off x="0" y="0"/>
            <a:ext cx="9142413" cy="2476500"/>
          </a:xfrm>
          <a:prstGeom prst="rect">
            <a:avLst/>
          </a:prstGeom>
          <a:noFill/>
          <a:ln w="12700">
            <a:noFill/>
            <a:miter lim="800000"/>
            <a:headEnd/>
            <a:tailEnd/>
          </a:ln>
        </p:spPr>
      </p:pic>
      <p:sp>
        <p:nvSpPr>
          <p:cNvPr id="46089" name="AutoShape 22"/>
          <p:cNvSpPr>
            <a:spLocks noChangeArrowheads="1"/>
          </p:cNvSpPr>
          <p:nvPr/>
        </p:nvSpPr>
        <p:spPr bwMode="auto">
          <a:xfrm rot="10281075">
            <a:off x="3724275" y="3736975"/>
            <a:ext cx="433388" cy="163513"/>
          </a:xfrm>
          <a:prstGeom prst="rightArrow">
            <a:avLst>
              <a:gd name="adj1" fmla="val 50000"/>
              <a:gd name="adj2" fmla="val 66262"/>
            </a:avLst>
          </a:prstGeom>
          <a:solidFill>
            <a:schemeClr val="hlink"/>
          </a:solidFill>
          <a:ln w="12700">
            <a:solidFill>
              <a:schemeClr val="tx1"/>
            </a:solidFill>
            <a:miter lim="800000"/>
            <a:headEnd/>
            <a:tailEnd/>
          </a:ln>
        </p:spPr>
        <p:txBody>
          <a:bodyPr wrap="none" anchor="ctr">
            <a:prstTxWarp prst="textNoShape">
              <a:avLst/>
            </a:prstTxWarp>
          </a:bodyPr>
          <a:lstStyle/>
          <a:p>
            <a:pPr eaLnBrk="0" hangingPunct="0"/>
            <a:endParaRPr lang="en-US" sz="3200" dirty="0"/>
          </a:p>
        </p:txBody>
      </p:sp>
      <p:sp>
        <p:nvSpPr>
          <p:cNvPr id="46090" name="AutoShape 23"/>
          <p:cNvSpPr>
            <a:spLocks noChangeArrowheads="1"/>
          </p:cNvSpPr>
          <p:nvPr/>
        </p:nvSpPr>
        <p:spPr bwMode="auto">
          <a:xfrm rot="-513916">
            <a:off x="1466850" y="4560888"/>
            <a:ext cx="433388" cy="163512"/>
          </a:xfrm>
          <a:prstGeom prst="rightArrow">
            <a:avLst>
              <a:gd name="adj1" fmla="val 50000"/>
              <a:gd name="adj2" fmla="val 66262"/>
            </a:avLst>
          </a:prstGeom>
          <a:solidFill>
            <a:schemeClr val="hlink"/>
          </a:solidFill>
          <a:ln w="12700">
            <a:solidFill>
              <a:schemeClr val="tx1"/>
            </a:solidFill>
            <a:miter lim="800000"/>
            <a:headEnd/>
            <a:tailEnd/>
          </a:ln>
        </p:spPr>
        <p:txBody>
          <a:bodyPr wrap="none" anchor="ctr">
            <a:prstTxWarp prst="textNoShape">
              <a:avLst/>
            </a:prstTxWarp>
          </a:bodyPr>
          <a:lstStyle/>
          <a:p>
            <a:pPr eaLnBrk="0" hangingPunct="0"/>
            <a:endParaRPr lang="en-US" sz="3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bwMode="auto">
          <a:xfrm>
            <a:off x="1" y="-1"/>
            <a:ext cx="9144000" cy="871871"/>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hlink"/>
              </a:solidFill>
              <a:effectLst/>
              <a:latin typeface="Times New Roman" pitchFamily="-106" charset="0"/>
            </a:endParaRPr>
          </a:p>
        </p:txBody>
      </p:sp>
      <p:pic>
        <p:nvPicPr>
          <p:cNvPr id="5" name="Picture 2"/>
          <p:cNvPicPr>
            <a:picLocks noChangeAspect="1" noChangeArrowheads="1"/>
          </p:cNvPicPr>
          <p:nvPr/>
        </p:nvPicPr>
        <p:blipFill>
          <a:blip r:embed="rId2" cstate="print"/>
          <a:srcRect/>
          <a:stretch>
            <a:fillRect/>
          </a:stretch>
        </p:blipFill>
        <p:spPr bwMode="auto">
          <a:xfrm>
            <a:off x="0" y="904567"/>
            <a:ext cx="9144000" cy="5953433"/>
          </a:xfrm>
          <a:prstGeom prst="rect">
            <a:avLst/>
          </a:prstGeom>
          <a:noFill/>
          <a:ln w="9525">
            <a:noFill/>
            <a:miter lim="800000"/>
            <a:headEnd/>
            <a:tailEnd/>
          </a:ln>
        </p:spPr>
      </p:pic>
      <p:pic>
        <p:nvPicPr>
          <p:cNvPr id="94211" name="Picture 3"/>
          <p:cNvPicPr>
            <a:picLocks noChangeAspect="1" noChangeArrowheads="1"/>
          </p:cNvPicPr>
          <p:nvPr/>
        </p:nvPicPr>
        <p:blipFill>
          <a:blip r:embed="rId3" cstate="print"/>
          <a:srcRect/>
          <a:stretch>
            <a:fillRect/>
          </a:stretch>
        </p:blipFill>
        <p:spPr bwMode="auto">
          <a:xfrm>
            <a:off x="-10633" y="0"/>
            <a:ext cx="8027582" cy="90008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9DBAEA2-3CF6-4B2D-8266-DFE5F654BB2A}" type="slidenum">
              <a:rPr lang="en-US"/>
              <a:pPr/>
              <a:t>18</a:t>
            </a:fld>
            <a:endParaRPr lang="en-US"/>
          </a:p>
        </p:txBody>
      </p:sp>
      <p:sp>
        <p:nvSpPr>
          <p:cNvPr id="524291" name="Rectangle 3"/>
          <p:cNvSpPr>
            <a:spLocks noChangeArrowheads="1"/>
          </p:cNvSpPr>
          <p:nvPr/>
        </p:nvSpPr>
        <p:spPr bwMode="auto">
          <a:xfrm>
            <a:off x="333375" y="1512888"/>
            <a:ext cx="8461375" cy="4487862"/>
          </a:xfrm>
          <a:prstGeom prst="rect">
            <a:avLst/>
          </a:prstGeom>
          <a:solidFill>
            <a:srgbClr val="F8F8F8"/>
          </a:solidFill>
          <a:ln w="9525" algn="ctr">
            <a:solidFill>
              <a:schemeClr val="tx1"/>
            </a:solidFill>
            <a:miter lim="800000"/>
            <a:headEnd/>
            <a:tailEnd/>
          </a:ln>
          <a:effectLst/>
        </p:spPr>
        <p:txBody>
          <a:bodyPr anchor="ctr">
            <a:spAutoFit/>
          </a:bodyPr>
          <a:lstStyle/>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Ensure the integrity and safety of the constellation through cooperative agreements and actions</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Agree on the baseline Constellation orbital configuration</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Provide forum for defining changes to the baseline Constellation configuration</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Define the data to be exchanged and the means of doing so</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Facilitate coordination of cooperative science campaigns</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Review specific mission plans that might impact the other Constellation missions</a:t>
            </a:r>
          </a:p>
          <a:p>
            <a:pPr marL="168275" indent="-168275">
              <a:lnSpc>
                <a:spcPct val="90000"/>
              </a:lnSpc>
              <a:spcBef>
                <a:spcPct val="35000"/>
              </a:spcBef>
              <a:buFontTx/>
              <a:buChar char="•"/>
              <a:tabLst>
                <a:tab pos="457200" algn="l"/>
              </a:tabLst>
            </a:pPr>
            <a:r>
              <a:rPr lang="en-US" sz="2400" b="1" i="1">
                <a:solidFill>
                  <a:srgbClr val="003399"/>
                </a:solidFill>
                <a:latin typeface="Times New Roman" pitchFamily="18" charset="0"/>
              </a:rPr>
              <a:t>Provide the forum for discussing and resolving issues between member satellites</a:t>
            </a:r>
          </a:p>
        </p:txBody>
      </p:sp>
      <p:sp>
        <p:nvSpPr>
          <p:cNvPr id="524294" name="Rectangle 6"/>
          <p:cNvSpPr>
            <a:spLocks noChangeArrowheads="1"/>
          </p:cNvSpPr>
          <p:nvPr/>
        </p:nvSpPr>
        <p:spPr bwMode="auto">
          <a:xfrm>
            <a:off x="947738" y="128588"/>
            <a:ext cx="7196137" cy="946150"/>
          </a:xfrm>
          <a:prstGeom prst="rect">
            <a:avLst/>
          </a:prstGeom>
          <a:noFill/>
          <a:ln w="9525" algn="ctr">
            <a:noFill/>
            <a:miter lim="800000"/>
            <a:headEnd/>
            <a:tailEnd/>
          </a:ln>
          <a:effectLst/>
        </p:spPr>
        <p:txBody>
          <a:bodyPr>
            <a:spAutoFit/>
          </a:bodyPr>
          <a:lstStyle/>
          <a:p>
            <a:pPr algn="ctr"/>
            <a:r>
              <a:rPr lang="en-US" sz="2800" b="1">
                <a:latin typeface="Times New Roman" pitchFamily="18" charset="0"/>
              </a:rPr>
              <a:t>Afternoon Constellation Mission Operations Working Group (MOWG) Charter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CBA4FF78-D8C2-47F8-B14D-C383FEA553E1}" type="slidenum">
              <a:rPr lang="en-US"/>
              <a:pPr/>
              <a:t>19</a:t>
            </a:fld>
            <a:endParaRPr lang="en-US"/>
          </a:p>
        </p:txBody>
      </p:sp>
      <p:sp>
        <p:nvSpPr>
          <p:cNvPr id="444418" name="Rectangle 2"/>
          <p:cNvSpPr>
            <a:spLocks noGrp="1" noChangeArrowheads="1"/>
          </p:cNvSpPr>
          <p:nvPr>
            <p:ph type="title"/>
          </p:nvPr>
        </p:nvSpPr>
        <p:spPr bwMode="auto">
          <a:xfrm>
            <a:off x="469900" y="301625"/>
            <a:ext cx="8229600" cy="477838"/>
          </a:xfrm>
          <a:noFill/>
          <a:ln>
            <a:miter lim="800000"/>
            <a:headEnd/>
            <a:tailEnd/>
          </a:ln>
        </p:spPr>
        <p:txBody>
          <a:bodyPr vert="horz" wrap="square" lIns="91440" tIns="45720" rIns="91440" bIns="45720" numCol="1" anchor="t" anchorCtr="0" compatLnSpc="1">
            <a:prstTxWarp prst="textNoShape">
              <a:avLst/>
            </a:prstTxWarp>
          </a:bodyPr>
          <a:lstStyle/>
          <a:p>
            <a:r>
              <a:rPr lang="en-US">
                <a:latin typeface="Times New Roman" pitchFamily="18" charset="0"/>
              </a:rPr>
              <a:t>A-Train Data Depot</a:t>
            </a:r>
          </a:p>
        </p:txBody>
      </p:sp>
      <p:sp>
        <p:nvSpPr>
          <p:cNvPr id="444426" name="Rectangle 10"/>
          <p:cNvSpPr>
            <a:spLocks noChangeArrowheads="1"/>
          </p:cNvSpPr>
          <p:nvPr/>
        </p:nvSpPr>
        <p:spPr bwMode="auto">
          <a:xfrm>
            <a:off x="252413" y="1166813"/>
            <a:ext cx="4175125" cy="5522912"/>
          </a:xfrm>
          <a:prstGeom prst="rect">
            <a:avLst/>
          </a:prstGeom>
          <a:solidFill>
            <a:srgbClr val="003399"/>
          </a:solidFill>
          <a:ln w="9525" algn="ctr">
            <a:solidFill>
              <a:schemeClr val="tx1"/>
            </a:solidFill>
            <a:miter lim="800000"/>
            <a:headEnd/>
            <a:tailEnd/>
          </a:ln>
          <a:effectLst/>
        </p:spPr>
        <p:txBody>
          <a:bodyPr anchor="ctr">
            <a:spAutoFit/>
          </a:bodyPr>
          <a:lstStyle/>
          <a:p>
            <a:endParaRPr lang="en-US"/>
          </a:p>
        </p:txBody>
      </p:sp>
      <p:grpSp>
        <p:nvGrpSpPr>
          <p:cNvPr id="444427" name="Group 11"/>
          <p:cNvGrpSpPr>
            <a:grpSpLocks/>
          </p:cNvGrpSpPr>
          <p:nvPr/>
        </p:nvGrpSpPr>
        <p:grpSpPr bwMode="auto">
          <a:xfrm>
            <a:off x="312738" y="1214438"/>
            <a:ext cx="4052887" cy="5427662"/>
            <a:chOff x="19" y="37"/>
            <a:chExt cx="3312" cy="4142"/>
          </a:xfrm>
        </p:grpSpPr>
        <p:pic>
          <p:nvPicPr>
            <p:cNvPr id="444422" name="Picture 6"/>
            <p:cNvPicPr>
              <a:picLocks noChangeAspect="1" noChangeArrowheads="1"/>
            </p:cNvPicPr>
            <p:nvPr/>
          </p:nvPicPr>
          <p:blipFill>
            <a:blip r:embed="rId3" cstate="print"/>
            <a:srcRect/>
            <a:stretch>
              <a:fillRect/>
            </a:stretch>
          </p:blipFill>
          <p:spPr bwMode="auto">
            <a:xfrm>
              <a:off x="20" y="37"/>
              <a:ext cx="3310" cy="3930"/>
            </a:xfrm>
            <a:prstGeom prst="rect">
              <a:avLst/>
            </a:prstGeom>
            <a:noFill/>
            <a:ln w="9525" algn="ctr">
              <a:noFill/>
              <a:miter lim="800000"/>
              <a:headEnd/>
              <a:tailEnd/>
            </a:ln>
            <a:effectLst/>
          </p:spPr>
        </p:pic>
        <p:pic>
          <p:nvPicPr>
            <p:cNvPr id="444423" name="Picture 7"/>
            <p:cNvPicPr>
              <a:picLocks noChangeAspect="1" noChangeArrowheads="1"/>
            </p:cNvPicPr>
            <p:nvPr/>
          </p:nvPicPr>
          <p:blipFill>
            <a:blip r:embed="rId4" cstate="print"/>
            <a:srcRect/>
            <a:stretch>
              <a:fillRect/>
            </a:stretch>
          </p:blipFill>
          <p:spPr bwMode="auto">
            <a:xfrm>
              <a:off x="19" y="3962"/>
              <a:ext cx="3312" cy="217"/>
            </a:xfrm>
            <a:prstGeom prst="rect">
              <a:avLst/>
            </a:prstGeom>
            <a:noFill/>
            <a:ln w="9525" algn="ctr">
              <a:noFill/>
              <a:miter lim="800000"/>
              <a:headEnd/>
              <a:tailEnd/>
            </a:ln>
            <a:effectLst/>
          </p:spPr>
        </p:pic>
      </p:grpSp>
      <p:sp>
        <p:nvSpPr>
          <p:cNvPr id="444424" name="Rectangle 8" descr="Parchment"/>
          <p:cNvSpPr>
            <a:spLocks noChangeArrowheads="1"/>
          </p:cNvSpPr>
          <p:nvPr/>
        </p:nvSpPr>
        <p:spPr bwMode="auto">
          <a:xfrm>
            <a:off x="4546600" y="1244600"/>
            <a:ext cx="4260850" cy="4768850"/>
          </a:xfrm>
          <a:prstGeom prst="rect">
            <a:avLst/>
          </a:prstGeom>
          <a:blipFill dpi="0" rotWithShape="1">
            <a:blip r:embed="rId5" cstate="print"/>
            <a:srcRect/>
            <a:tile tx="0" ty="0" sx="100000" sy="100000" flip="none" algn="tl"/>
          </a:blipFill>
          <a:ln w="9525" algn="ctr">
            <a:solidFill>
              <a:schemeClr val="tx1"/>
            </a:solidFill>
            <a:miter lim="800000"/>
            <a:headEnd/>
            <a:tailEnd/>
          </a:ln>
          <a:effectLst/>
        </p:spPr>
        <p:txBody>
          <a:bodyPr anchor="ctr">
            <a:spAutoFit/>
          </a:bodyPr>
          <a:lstStyle/>
          <a:p>
            <a:pPr>
              <a:lnSpc>
                <a:spcPct val="90000"/>
              </a:lnSpc>
              <a:spcBef>
                <a:spcPct val="45000"/>
              </a:spcBef>
            </a:pPr>
            <a:r>
              <a:rPr lang="en-US" sz="2000">
                <a:latin typeface="Times New Roman" pitchFamily="18" charset="0"/>
              </a:rPr>
              <a:t>The primary objective of Data Depot (ATDD), is to </a:t>
            </a:r>
            <a:r>
              <a:rPr lang="en-US" sz="2000" b="1">
                <a:solidFill>
                  <a:schemeClr val="accent2"/>
                </a:solidFill>
                <a:latin typeface="Times New Roman" pitchFamily="18" charset="0"/>
              </a:rPr>
              <a:t>process, archive, provide access, visualize, analyze </a:t>
            </a:r>
            <a:r>
              <a:rPr lang="en-US" sz="2000">
                <a:latin typeface="Times New Roman" pitchFamily="18" charset="0"/>
              </a:rPr>
              <a:t>and</a:t>
            </a:r>
            <a:r>
              <a:rPr lang="en-US" sz="2000" b="1">
                <a:solidFill>
                  <a:schemeClr val="accent2"/>
                </a:solidFill>
                <a:latin typeface="Times New Roman" pitchFamily="18" charset="0"/>
              </a:rPr>
              <a:t> correlate distributed atmosphere measurements</a:t>
            </a:r>
            <a:r>
              <a:rPr lang="en-US" sz="2000">
                <a:latin typeface="Times New Roman" pitchFamily="18" charset="0"/>
              </a:rPr>
              <a:t> from various A-Train instruments along A-Train tracks.</a:t>
            </a:r>
          </a:p>
          <a:p>
            <a:pPr>
              <a:lnSpc>
                <a:spcPct val="90000"/>
              </a:lnSpc>
              <a:spcBef>
                <a:spcPct val="45000"/>
              </a:spcBef>
            </a:pPr>
            <a:r>
              <a:rPr lang="en-US" sz="2000">
                <a:latin typeface="Times New Roman" pitchFamily="18" charset="0"/>
              </a:rPr>
              <a:t>The Depot will enable the </a:t>
            </a:r>
            <a:r>
              <a:rPr lang="en-US" sz="2000" b="1">
                <a:solidFill>
                  <a:schemeClr val="accent2"/>
                </a:solidFill>
                <a:latin typeface="Times New Roman" pitchFamily="18" charset="0"/>
              </a:rPr>
              <a:t>free movement of remotely located A-Train data</a:t>
            </a:r>
            <a:r>
              <a:rPr lang="en-US" sz="2000">
                <a:latin typeface="Times New Roman" pitchFamily="18" charset="0"/>
              </a:rPr>
              <a:t> so that they are combined to create a consolidated, almost synoptic, vertical view of the Earth's atmosphere.</a:t>
            </a:r>
          </a:p>
          <a:p>
            <a:pPr>
              <a:lnSpc>
                <a:spcPct val="90000"/>
              </a:lnSpc>
              <a:spcBef>
                <a:spcPct val="45000"/>
              </a:spcBef>
            </a:pPr>
            <a:r>
              <a:rPr lang="en-US" sz="2000">
                <a:latin typeface="Times New Roman" pitchFamily="18" charset="0"/>
              </a:rPr>
              <a:t>Once the infrastructure of the Depot is in place, it will be easily evolved to serve data from all A-Train data measurements: </a:t>
            </a:r>
            <a:r>
              <a:rPr lang="en-US" sz="2000" b="1" i="1">
                <a:solidFill>
                  <a:schemeClr val="accent2"/>
                </a:solidFill>
                <a:latin typeface="Times New Roman" pitchFamily="18" charset="0"/>
              </a:rPr>
              <a:t>one-stop-shopping</a:t>
            </a:r>
            <a:r>
              <a:rPr lang="en-US" sz="2000">
                <a:latin typeface="Times New Roman" pitchFamily="18" charset="0"/>
              </a:rPr>
              <a:t>.</a:t>
            </a:r>
          </a:p>
        </p:txBody>
      </p:sp>
      <p:sp>
        <p:nvSpPr>
          <p:cNvPr id="444429" name="Rectangle 13" descr="Parchment"/>
          <p:cNvSpPr>
            <a:spLocks noChangeArrowheads="1"/>
          </p:cNvSpPr>
          <p:nvPr/>
        </p:nvSpPr>
        <p:spPr bwMode="auto">
          <a:xfrm>
            <a:off x="4540250" y="6251575"/>
            <a:ext cx="4260850" cy="406400"/>
          </a:xfrm>
          <a:prstGeom prst="rect">
            <a:avLst/>
          </a:prstGeom>
          <a:blipFill dpi="0" rotWithShape="1">
            <a:blip r:embed="rId5" cstate="print"/>
            <a:srcRect/>
            <a:tile tx="0" ty="0" sx="100000" sy="100000" flip="none" algn="tl"/>
          </a:blipFill>
          <a:ln w="9525" algn="ctr">
            <a:solidFill>
              <a:schemeClr val="tx1"/>
            </a:solidFill>
            <a:miter lim="800000"/>
            <a:headEnd/>
            <a:tailEnd/>
          </a:ln>
          <a:effectLst/>
        </p:spPr>
        <p:txBody>
          <a:bodyPr anchor="ctr">
            <a:spAutoFit/>
          </a:bodyPr>
          <a:lstStyle/>
          <a:p>
            <a:pPr algn="ctr"/>
            <a:r>
              <a:rPr lang="en-US" sz="2000">
                <a:latin typeface="Times New Roman" pitchFamily="18" charset="0"/>
              </a:rPr>
              <a:t>URL:</a:t>
            </a:r>
            <a:r>
              <a:rPr lang="en-US" sz="2000" b="1">
                <a:latin typeface="Times New Roman" pitchFamily="18" charset="0"/>
              </a:rPr>
              <a:t>  </a:t>
            </a:r>
            <a:r>
              <a:rPr lang="en-US" sz="2000" b="1" u="sng">
                <a:latin typeface="Times New Roman" pitchFamily="18" charset="0"/>
              </a:rPr>
              <a:t>http://disc.gsfc.nasa.gov/atdd/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pic>
        <p:nvPicPr>
          <p:cNvPr id="10" name="Picture 9" descr="A-Train graphic-all High-res 2010 02.jpg"/>
          <p:cNvPicPr>
            <a:picLocks noChangeAspect="1"/>
          </p:cNvPicPr>
          <p:nvPr/>
        </p:nvPicPr>
        <p:blipFill>
          <a:blip r:embed="rId2" cstate="print"/>
          <a:stretch>
            <a:fillRect/>
          </a:stretch>
        </p:blipFill>
        <p:spPr>
          <a:xfrm>
            <a:off x="0" y="606668"/>
            <a:ext cx="9144000" cy="6096952"/>
          </a:xfrm>
          <a:prstGeom prst="rect">
            <a:avLst/>
          </a:prstGeom>
        </p:spPr>
      </p:pic>
      <p:sp>
        <p:nvSpPr>
          <p:cNvPr id="5" name="TextBox 4"/>
          <p:cNvSpPr txBox="1"/>
          <p:nvPr/>
        </p:nvSpPr>
        <p:spPr>
          <a:xfrm>
            <a:off x="2746375" y="7239000"/>
            <a:ext cx="3054843" cy="338554"/>
          </a:xfrm>
          <a:prstGeom prst="rect">
            <a:avLst/>
          </a:prstGeom>
          <a:noFill/>
        </p:spPr>
        <p:txBody>
          <a:bodyPr wrap="none" rtlCol="0">
            <a:spAutoFit/>
          </a:bodyPr>
          <a:lstStyle/>
          <a:p>
            <a:r>
              <a:rPr lang="en-US" dirty="0" smtClean="0"/>
              <a:t>Note:  This is the latest graphic.</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7AD7D0-5527-420B-BEDC-602174219BA9}" type="slidenum">
              <a:rPr lang="en-US"/>
              <a:pPr/>
              <a:t>20</a:t>
            </a:fld>
            <a:endParaRPr lang="en-US"/>
          </a:p>
        </p:txBody>
      </p:sp>
      <p:sp>
        <p:nvSpPr>
          <p:cNvPr id="493570" name="Rectangle 2"/>
          <p:cNvSpPr>
            <a:spLocks noGrp="1" noChangeArrowheads="1"/>
          </p:cNvSpPr>
          <p:nvPr>
            <p:ph type="title"/>
          </p:nvPr>
        </p:nvSpPr>
        <p:spPr bwMode="auto">
          <a:xfrm>
            <a:off x="1092200" y="323850"/>
            <a:ext cx="7002463" cy="4699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a:solidFill>
                  <a:schemeClr val="tx1"/>
                </a:solidFill>
                <a:effectLst>
                  <a:outerShdw blurRad="38100" dist="38100" dir="2700000" algn="tl">
                    <a:srgbClr val="C0C0C0"/>
                  </a:outerShdw>
                </a:effectLst>
                <a:latin typeface="Times New Roman" pitchFamily="18" charset="0"/>
              </a:rPr>
              <a:t>The A-Train Data Depot Goals</a:t>
            </a:r>
            <a:endParaRPr lang="en-US" dirty="0">
              <a:solidFill>
                <a:schemeClr val="bg1"/>
              </a:solidFill>
              <a:effectLst>
                <a:outerShdw blurRad="38100" dist="38100" dir="2700000" algn="tl">
                  <a:srgbClr val="C0C0C0"/>
                </a:outerShdw>
              </a:effectLst>
              <a:latin typeface="Times New Roman" pitchFamily="18" charset="0"/>
            </a:endParaRPr>
          </a:p>
        </p:txBody>
      </p:sp>
      <p:sp>
        <p:nvSpPr>
          <p:cNvPr id="493571" name="Rectangle 3" descr="Parchment"/>
          <p:cNvSpPr>
            <a:spLocks noGrp="1" noChangeArrowheads="1"/>
          </p:cNvSpPr>
          <p:nvPr>
            <p:ph type="body" idx="1"/>
          </p:nvPr>
        </p:nvSpPr>
        <p:spPr>
          <a:xfrm>
            <a:off x="320675" y="1590675"/>
            <a:ext cx="8556625" cy="4391025"/>
          </a:xfrm>
          <a:blipFill dpi="0" rotWithShape="1">
            <a:blip r:embed="rId3" cstate="print"/>
            <a:srcRect/>
            <a:tile tx="0" ty="0" sx="100000" sy="100000" flip="none" algn="tl"/>
          </a:blipFill>
          <a:ln>
            <a:solidFill>
              <a:schemeClr val="tx1"/>
            </a:solidFill>
          </a:ln>
        </p:spPr>
        <p:txBody>
          <a:bodyPr lIns="91440" tIns="45720" rIns="91440" bIns="45720"/>
          <a:lstStyle/>
          <a:p>
            <a:pPr>
              <a:buFont typeface="Symbol" pitchFamily="18" charset="2"/>
              <a:buChar char="·"/>
            </a:pPr>
            <a:r>
              <a:rPr lang="en-US" b="0" dirty="0">
                <a:solidFill>
                  <a:srgbClr val="000000"/>
                </a:solidFill>
              </a:rPr>
              <a:t>Provide a tool that allows </a:t>
            </a:r>
            <a:r>
              <a:rPr lang="en-US" b="0" dirty="0">
                <a:solidFill>
                  <a:srgbClr val="0000FF"/>
                </a:solidFill>
              </a:rPr>
              <a:t>A-Train sensor data to be provided with first order temporal and spatial correlations (coincidence) already performed for the scientist</a:t>
            </a:r>
            <a:r>
              <a:rPr lang="en-US" b="0" dirty="0">
                <a:solidFill>
                  <a:srgbClr val="000000"/>
                </a:solidFill>
              </a:rPr>
              <a:t>.</a:t>
            </a:r>
          </a:p>
          <a:p>
            <a:pPr>
              <a:buFont typeface="Symbol" pitchFamily="18" charset="2"/>
              <a:buChar char="·"/>
            </a:pPr>
            <a:r>
              <a:rPr lang="en-US" b="0" dirty="0">
                <a:solidFill>
                  <a:srgbClr val="000000"/>
                </a:solidFill>
              </a:rPr>
              <a:t>Be responsive to the data and service needs of the A-Train Cloud/Aerosol community</a:t>
            </a:r>
          </a:p>
          <a:p>
            <a:pPr>
              <a:buFont typeface="Symbol" pitchFamily="18" charset="2"/>
              <a:buChar char="·"/>
            </a:pPr>
            <a:r>
              <a:rPr lang="en-US" b="0" dirty="0">
                <a:solidFill>
                  <a:srgbClr val="000000"/>
                </a:solidFill>
              </a:rPr>
              <a:t>Provide services (i.e., expertise) that will facilitate the effortless access to and usage of ATDD data</a:t>
            </a:r>
          </a:p>
          <a:p>
            <a:pPr>
              <a:buFont typeface="Symbol" pitchFamily="18" charset="2"/>
              <a:buChar char="·"/>
            </a:pPr>
            <a:r>
              <a:rPr lang="en-US" b="0" dirty="0">
                <a:solidFill>
                  <a:srgbClr val="000000"/>
                </a:solidFill>
              </a:rPr>
              <a:t>Collaborate with scientists to facilitate the use of data from multiple sensors for long term atmospheric research</a:t>
            </a:r>
            <a:endParaRPr lang="en-US"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28"/>
          <p:cNvSpPr txBox="1">
            <a:spLocks noChangeArrowheads="1"/>
          </p:cNvSpPr>
          <p:nvPr/>
        </p:nvSpPr>
        <p:spPr bwMode="auto">
          <a:xfrm>
            <a:off x="-47625" y="6696075"/>
            <a:ext cx="1323975" cy="198438"/>
          </a:xfrm>
          <a:prstGeom prst="rect">
            <a:avLst/>
          </a:prstGeom>
          <a:noFill/>
          <a:ln w="9525">
            <a:noFill/>
            <a:miter lim="800000"/>
            <a:headEnd/>
            <a:tailEnd/>
          </a:ln>
        </p:spPr>
        <p:txBody>
          <a:bodyPr>
            <a:prstTxWarp prst="textNoShape">
              <a:avLst/>
            </a:prstTxWarp>
            <a:spAutoFit/>
          </a:bodyPr>
          <a:lstStyle/>
          <a:p>
            <a:r>
              <a:rPr lang="en-US" sz="700" b="0" dirty="0">
                <a:solidFill>
                  <a:schemeClr val="bg1"/>
                </a:solidFill>
                <a:latin typeface="Arial" charset="0"/>
              </a:rPr>
              <a:t>2009 02 24</a:t>
            </a:r>
          </a:p>
        </p:txBody>
      </p:sp>
      <p:pic>
        <p:nvPicPr>
          <p:cNvPr id="6" name="Picture 5" descr="constellation.tiff"/>
          <p:cNvPicPr>
            <a:picLocks noChangeAspect="1"/>
          </p:cNvPicPr>
          <p:nvPr/>
        </p:nvPicPr>
        <p:blipFill>
          <a:blip r:embed="rId3" cstate="print"/>
          <a:stretch>
            <a:fillRect/>
          </a:stretch>
        </p:blipFill>
        <p:spPr>
          <a:xfrm>
            <a:off x="0" y="-20637"/>
            <a:ext cx="9144000" cy="687863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Title 109"/>
          <p:cNvSpPr>
            <a:spLocks noGrp="1"/>
          </p:cNvSpPr>
          <p:nvPr>
            <p:ph type="title"/>
          </p:nvPr>
        </p:nvSpPr>
        <p:spPr>
          <a:xfrm>
            <a:off x="942115" y="69275"/>
            <a:ext cx="7329054" cy="963878"/>
          </a:xfrm>
        </p:spPr>
        <p:txBody>
          <a:bodyPr/>
          <a:lstStyle/>
          <a:p>
            <a:r>
              <a:rPr lang="en-US" sz="3200" dirty="0" smtClean="0">
                <a:latin typeface="+mn-lt"/>
              </a:rPr>
              <a:t>A-Train Orbital Configuration</a:t>
            </a:r>
            <a:br>
              <a:rPr lang="en-US" sz="3200" dirty="0" smtClean="0">
                <a:latin typeface="+mn-lt"/>
              </a:rPr>
            </a:br>
            <a:r>
              <a:rPr lang="en-US" dirty="0" smtClean="0">
                <a:latin typeface="+mn-lt"/>
              </a:rPr>
              <a:t>(Through launch of GCOM-W1)</a:t>
            </a:r>
            <a:endParaRPr lang="en-US" sz="3200" dirty="0">
              <a:latin typeface="+mn-lt"/>
            </a:endParaRPr>
          </a:p>
        </p:txBody>
      </p:sp>
      <p:pic>
        <p:nvPicPr>
          <p:cNvPr id="4" name="Picture 3" descr="control boxes to scale-2011.jpg"/>
          <p:cNvPicPr>
            <a:picLocks noChangeAspect="1"/>
          </p:cNvPicPr>
          <p:nvPr/>
        </p:nvPicPr>
        <p:blipFill>
          <a:blip r:embed="rId2" cstate="print"/>
          <a:stretch>
            <a:fillRect/>
          </a:stretch>
        </p:blipFill>
        <p:spPr>
          <a:xfrm>
            <a:off x="0" y="1871908"/>
            <a:ext cx="9144000" cy="2292350"/>
          </a:xfrm>
          <a:prstGeom prst="rect">
            <a:avLst/>
          </a:prstGeom>
        </p:spPr>
      </p:pic>
      <p:sp>
        <p:nvSpPr>
          <p:cNvPr id="5" name="Title 109"/>
          <p:cNvSpPr txBox="1">
            <a:spLocks/>
          </p:cNvSpPr>
          <p:nvPr/>
        </p:nvSpPr>
        <p:spPr>
          <a:xfrm>
            <a:off x="868884" y="6092042"/>
            <a:ext cx="7329054" cy="53241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i="1" kern="0" dirty="0" smtClean="0">
                <a:solidFill>
                  <a:schemeClr val="tx2"/>
                </a:solidFill>
                <a:latin typeface="+mj-lt"/>
                <a:ea typeface="+mj-ea"/>
                <a:cs typeface="+mj-cs"/>
              </a:rPr>
              <a:t>Additional drawings are available for other time periods</a:t>
            </a:r>
            <a:endParaRPr kumimoji="0" lang="en-US" sz="2000" i="1"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66723" y="128004"/>
            <a:ext cx="7197563" cy="833437"/>
          </a:xfrm>
          <a:prstGeom prst="rect">
            <a:avLst/>
          </a:prstGeom>
          <a:noFill/>
          <a:ln>
            <a:miter lim="800000"/>
            <a:headEnd/>
            <a:tailEnd/>
          </a:ln>
        </p:spPr>
        <p:txBody>
          <a:bodyPr>
            <a:prstTxWarp prst="textNoShape">
              <a:avLst/>
            </a:prstTxWarp>
          </a:bodyPr>
          <a:lstStyle/>
          <a:p>
            <a:pPr algn="ctr" eaLnBrk="0" hangingPunct="0">
              <a:lnSpc>
                <a:spcPct val="80000"/>
              </a:lnSpc>
            </a:pPr>
            <a:r>
              <a:rPr lang="en-US" sz="2800" b="1" dirty="0">
                <a:solidFill>
                  <a:schemeClr val="tx1"/>
                </a:solidFill>
                <a:latin typeface="+mn-lt"/>
              </a:rPr>
              <a:t>Afternoon Constellation Project Scientists &amp; Mission Operations Control Centers</a:t>
            </a:r>
            <a:br>
              <a:rPr lang="en-US" sz="2800" b="1" dirty="0">
                <a:solidFill>
                  <a:schemeClr val="tx1"/>
                </a:solidFill>
                <a:latin typeface="+mn-lt"/>
              </a:rPr>
            </a:br>
            <a:r>
              <a:rPr lang="en-US" sz="2800" b="1" dirty="0">
                <a:solidFill>
                  <a:srgbClr val="FF0000"/>
                </a:solidFill>
                <a:latin typeface="+mn-lt"/>
              </a:rPr>
              <a:t/>
            </a:r>
            <a:br>
              <a:rPr lang="en-US" sz="2800" b="1" dirty="0">
                <a:solidFill>
                  <a:srgbClr val="FF0000"/>
                </a:solidFill>
                <a:latin typeface="+mn-lt"/>
              </a:rPr>
            </a:br>
            <a:r>
              <a:rPr lang="en-US" sz="2800" b="1" dirty="0">
                <a:solidFill>
                  <a:schemeClr val="tx1"/>
                </a:solidFill>
                <a:latin typeface="+mn-lt"/>
              </a:rPr>
              <a:t/>
            </a:r>
            <a:br>
              <a:rPr lang="en-US" sz="2800" b="1" dirty="0">
                <a:solidFill>
                  <a:schemeClr val="tx1"/>
                </a:solidFill>
                <a:latin typeface="+mn-lt"/>
              </a:rPr>
            </a:br>
            <a:endParaRPr lang="en-US" sz="2800" b="1" dirty="0">
              <a:solidFill>
                <a:schemeClr val="tx1"/>
              </a:solidFill>
              <a:latin typeface="+mn-lt"/>
            </a:endParaRPr>
          </a:p>
        </p:txBody>
      </p:sp>
      <p:pic>
        <p:nvPicPr>
          <p:cNvPr id="5" name="Picture 4" descr="slide4.tiff"/>
          <p:cNvPicPr>
            <a:picLocks noChangeAspect="1"/>
          </p:cNvPicPr>
          <p:nvPr/>
        </p:nvPicPr>
        <p:blipFill>
          <a:blip r:embed="rId2" cstate="print"/>
          <a:stretch>
            <a:fillRect/>
          </a:stretch>
        </p:blipFill>
        <p:spPr>
          <a:xfrm>
            <a:off x="9281" y="1346659"/>
            <a:ext cx="9144000" cy="4991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15438" name="Rectangle 46"/>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a:effectLst/>
        </p:spPr>
        <p:txBody>
          <a:bodyPr wrap="none" anchor="ctr">
            <a:spAutoFit/>
          </a:bodyPr>
          <a:lstStyle/>
          <a:p>
            <a:endParaRPr lang="en-US"/>
          </a:p>
        </p:txBody>
      </p:sp>
      <p:sp>
        <p:nvSpPr>
          <p:cNvPr id="315430" name="Rectangle 38"/>
          <p:cNvSpPr>
            <a:spLocks noChangeArrowheads="1"/>
          </p:cNvSpPr>
          <p:nvPr/>
        </p:nvSpPr>
        <p:spPr bwMode="auto">
          <a:xfrm>
            <a:off x="0" y="271463"/>
            <a:ext cx="9144000" cy="476250"/>
          </a:xfrm>
          <a:prstGeom prst="rect">
            <a:avLst/>
          </a:prstGeom>
          <a:solidFill>
            <a:schemeClr val="tx1"/>
          </a:solidFill>
          <a:ln w="9525">
            <a:noFill/>
            <a:miter lim="800000"/>
            <a:headEnd/>
            <a:tailEnd/>
          </a:ln>
        </p:spPr>
        <p:txBody>
          <a:bodyPr/>
          <a:lstStyle/>
          <a:p>
            <a:pPr algn="ctr"/>
            <a:r>
              <a:rPr lang="en-US" sz="2800" b="1">
                <a:solidFill>
                  <a:schemeClr val="bg1"/>
                </a:solidFill>
                <a:latin typeface="Times New Roman" pitchFamily="18" charset="0"/>
              </a:rPr>
              <a:t>Afternoon Constellation Science Opportunities</a:t>
            </a:r>
          </a:p>
        </p:txBody>
      </p:sp>
      <p:pic>
        <p:nvPicPr>
          <p:cNvPr id="315396" name="Picture 4"/>
          <p:cNvPicPr>
            <a:picLocks noChangeAspect="1" noChangeArrowheads="1"/>
          </p:cNvPicPr>
          <p:nvPr/>
        </p:nvPicPr>
        <p:blipFill>
          <a:blip r:embed="rId3" cstate="print"/>
          <a:srcRect/>
          <a:stretch>
            <a:fillRect/>
          </a:stretch>
        </p:blipFill>
        <p:spPr bwMode="auto">
          <a:xfrm>
            <a:off x="0" y="5159376"/>
            <a:ext cx="9178925" cy="1136650"/>
          </a:xfrm>
          <a:prstGeom prst="rect">
            <a:avLst/>
          </a:prstGeom>
          <a:noFill/>
        </p:spPr>
      </p:pic>
      <p:pic>
        <p:nvPicPr>
          <p:cNvPr id="315397" name="Picture 5"/>
          <p:cNvPicPr>
            <a:picLocks noChangeAspect="1" noChangeArrowheads="1"/>
          </p:cNvPicPr>
          <p:nvPr/>
        </p:nvPicPr>
        <p:blipFill>
          <a:blip r:embed="rId4" cstate="print"/>
          <a:srcRect/>
          <a:stretch>
            <a:fillRect/>
          </a:stretch>
        </p:blipFill>
        <p:spPr bwMode="auto">
          <a:xfrm>
            <a:off x="4491038" y="3490913"/>
            <a:ext cx="61913" cy="50800"/>
          </a:xfrm>
          <a:prstGeom prst="rect">
            <a:avLst/>
          </a:prstGeom>
          <a:noFill/>
          <a:ln w="9525">
            <a:noFill/>
            <a:miter lim="800000"/>
            <a:headEnd/>
            <a:tailEnd/>
          </a:ln>
          <a:effectLst/>
        </p:spPr>
      </p:pic>
      <p:sp>
        <p:nvSpPr>
          <p:cNvPr id="315398" name="AutoShape 6"/>
          <p:cNvSpPr>
            <a:spLocks noChangeArrowheads="1"/>
          </p:cNvSpPr>
          <p:nvPr/>
        </p:nvSpPr>
        <p:spPr bwMode="auto">
          <a:xfrm>
            <a:off x="5951538" y="2886076"/>
            <a:ext cx="381000" cy="2836863"/>
          </a:xfrm>
          <a:prstGeom prst="triangle">
            <a:avLst>
              <a:gd name="adj" fmla="val 50000"/>
            </a:avLst>
          </a:prstGeom>
          <a:solidFill>
            <a:schemeClr val="accent2">
              <a:alpha val="50000"/>
            </a:schemeClr>
          </a:solidFill>
          <a:ln w="9525">
            <a:noFill/>
            <a:miter lim="800000"/>
            <a:headEnd/>
            <a:tailEnd/>
          </a:ln>
          <a:effectLst/>
        </p:spPr>
        <p:txBody>
          <a:bodyPr wrap="none" anchor="ctr"/>
          <a:lstStyle/>
          <a:p>
            <a:endParaRPr lang="en-US"/>
          </a:p>
        </p:txBody>
      </p:sp>
      <p:sp>
        <p:nvSpPr>
          <p:cNvPr id="315399" name="AutoShape 7"/>
          <p:cNvSpPr>
            <a:spLocks noChangeArrowheads="1"/>
          </p:cNvSpPr>
          <p:nvPr/>
        </p:nvSpPr>
        <p:spPr bwMode="auto">
          <a:xfrm>
            <a:off x="6319838" y="2909888"/>
            <a:ext cx="382588" cy="2838450"/>
          </a:xfrm>
          <a:prstGeom prst="triangle">
            <a:avLst>
              <a:gd name="adj" fmla="val 50000"/>
            </a:avLst>
          </a:prstGeom>
          <a:solidFill>
            <a:srgbClr val="FF6600">
              <a:alpha val="50000"/>
            </a:srgbClr>
          </a:solidFill>
          <a:ln w="9525">
            <a:noFill/>
            <a:miter lim="800000"/>
            <a:headEnd/>
            <a:tailEnd/>
          </a:ln>
          <a:effectLst/>
        </p:spPr>
        <p:txBody>
          <a:bodyPr wrap="none" anchor="ctr"/>
          <a:lstStyle/>
          <a:p>
            <a:endParaRPr lang="en-US"/>
          </a:p>
        </p:txBody>
      </p:sp>
      <p:sp>
        <p:nvSpPr>
          <p:cNvPr id="315400" name="Text Box 8"/>
          <p:cNvSpPr txBox="1">
            <a:spLocks noChangeArrowheads="1"/>
          </p:cNvSpPr>
          <p:nvPr/>
        </p:nvSpPr>
        <p:spPr bwMode="auto">
          <a:xfrm>
            <a:off x="6554788" y="3276601"/>
            <a:ext cx="2366963" cy="1155700"/>
          </a:xfrm>
          <a:prstGeom prst="rect">
            <a:avLst/>
          </a:prstGeom>
          <a:noFill/>
          <a:ln w="9525">
            <a:noFill/>
            <a:miter lim="800000"/>
            <a:headEnd/>
            <a:tailEnd/>
          </a:ln>
          <a:effectLst/>
        </p:spPr>
        <p:txBody>
          <a:bodyPr>
            <a:spAutoFit/>
          </a:bodyPr>
          <a:lstStyle/>
          <a:p>
            <a:pPr eaLnBrk="0" hangingPunct="0"/>
            <a:r>
              <a:rPr lang="en-US" sz="1400" b="1">
                <a:solidFill>
                  <a:srgbClr val="FFFF66"/>
                </a:solidFill>
                <a:latin typeface="Times New Roman" pitchFamily="18" charset="0"/>
              </a:rPr>
              <a:t>MODIS/ CERES </a:t>
            </a:r>
          </a:p>
          <a:p>
            <a:pPr eaLnBrk="0" hangingPunct="0"/>
            <a:r>
              <a:rPr lang="en-US" sz="1400" b="1">
                <a:solidFill>
                  <a:srgbClr val="FFFF66"/>
                </a:solidFill>
                <a:latin typeface="Times New Roman" pitchFamily="18" charset="0"/>
              </a:rPr>
              <a:t>IR Properties of Clouds</a:t>
            </a:r>
          </a:p>
          <a:p>
            <a:pPr eaLnBrk="0" hangingPunct="0"/>
            <a:endParaRPr lang="en-US" sz="1400" b="1">
              <a:solidFill>
                <a:srgbClr val="FFFF66"/>
              </a:solidFill>
              <a:latin typeface="Times New Roman" pitchFamily="18" charset="0"/>
            </a:endParaRPr>
          </a:p>
          <a:p>
            <a:pPr eaLnBrk="0" hangingPunct="0"/>
            <a:r>
              <a:rPr lang="en-US" sz="1400" b="1">
                <a:solidFill>
                  <a:srgbClr val="FFFF66"/>
                </a:solidFill>
                <a:latin typeface="Times New Roman" pitchFamily="18" charset="0"/>
              </a:rPr>
              <a:t>AIRS  Temperature and H</a:t>
            </a:r>
            <a:r>
              <a:rPr lang="en-US" sz="1400" b="1" baseline="-25000">
                <a:solidFill>
                  <a:srgbClr val="FFFF66"/>
                </a:solidFill>
                <a:latin typeface="Times New Roman" pitchFamily="18" charset="0"/>
              </a:rPr>
              <a:t>2</a:t>
            </a:r>
            <a:r>
              <a:rPr lang="en-US" sz="1400" b="1">
                <a:solidFill>
                  <a:srgbClr val="FFFF66"/>
                </a:solidFill>
                <a:latin typeface="Times New Roman" pitchFamily="18" charset="0"/>
              </a:rPr>
              <a:t>O Sounding</a:t>
            </a:r>
          </a:p>
        </p:txBody>
      </p:sp>
      <p:sp>
        <p:nvSpPr>
          <p:cNvPr id="315401" name="Text Box 9"/>
          <p:cNvSpPr txBox="1">
            <a:spLocks noChangeArrowheads="1"/>
          </p:cNvSpPr>
          <p:nvPr/>
        </p:nvSpPr>
        <p:spPr bwMode="auto">
          <a:xfrm>
            <a:off x="6929438" y="2230438"/>
            <a:ext cx="657225" cy="336550"/>
          </a:xfrm>
          <a:prstGeom prst="rect">
            <a:avLst/>
          </a:prstGeom>
          <a:noFill/>
          <a:ln w="9525">
            <a:noFill/>
            <a:miter lim="800000"/>
            <a:headEnd/>
            <a:tailEnd/>
          </a:ln>
          <a:effectLst/>
        </p:spPr>
        <p:txBody>
          <a:bodyPr wrap="none">
            <a:spAutoFit/>
          </a:bodyPr>
          <a:lstStyle/>
          <a:p>
            <a:pPr eaLnBrk="0" hangingPunct="0"/>
            <a:r>
              <a:rPr lang="en-US" b="1">
                <a:solidFill>
                  <a:schemeClr val="bg1"/>
                </a:solidFill>
                <a:latin typeface="Times New Roman" pitchFamily="18" charset="0"/>
              </a:rPr>
              <a:t>Aqua</a:t>
            </a:r>
          </a:p>
        </p:txBody>
      </p:sp>
      <p:pic>
        <p:nvPicPr>
          <p:cNvPr id="315402" name="Picture 10"/>
          <p:cNvPicPr>
            <a:picLocks noChangeAspect="1" noChangeArrowheads="1"/>
          </p:cNvPicPr>
          <p:nvPr/>
        </p:nvPicPr>
        <p:blipFill>
          <a:blip r:embed="rId5" cstate="print"/>
          <a:srcRect/>
          <a:stretch>
            <a:fillRect/>
          </a:stretch>
        </p:blipFill>
        <p:spPr bwMode="auto">
          <a:xfrm>
            <a:off x="5799138" y="2044701"/>
            <a:ext cx="1169988" cy="1049338"/>
          </a:xfrm>
          <a:prstGeom prst="rect">
            <a:avLst/>
          </a:prstGeom>
          <a:noFill/>
        </p:spPr>
      </p:pic>
      <p:pic>
        <p:nvPicPr>
          <p:cNvPr id="315404" name="Picture 12" descr="Macintosh HD:Users:akelly:Documents:Mail Attachments, 3-2007:">
            <a:hlinkClick r:id="" action="ppaction://noaction" highlightClick="1"/>
          </p:cNvPr>
          <p:cNvPicPr>
            <a:picLocks noChangeAspect="1" noChangeArrowheads="1"/>
          </p:cNvPicPr>
          <p:nvPr/>
        </p:nvPicPr>
        <p:blipFill>
          <a:blip r:embed="rId6" r:link="rId7" cstate="print">
            <a:lum bright="-4000" contrast="14000"/>
          </a:blip>
          <a:srcRect/>
          <a:stretch>
            <a:fillRect/>
          </a:stretch>
        </p:blipFill>
        <p:spPr bwMode="invGray">
          <a:xfrm>
            <a:off x="4265613" y="2719388"/>
            <a:ext cx="492125" cy="198438"/>
          </a:xfrm>
          <a:prstGeom prst="rect">
            <a:avLst/>
          </a:prstGeom>
          <a:noFill/>
        </p:spPr>
      </p:pic>
      <p:pic>
        <p:nvPicPr>
          <p:cNvPr id="315405" name="Picture 13" descr="Macintosh HD:Users:akelly:Documents:Mail Attachments, 3-2007:"/>
          <p:cNvPicPr>
            <a:picLocks noChangeAspect="1" noChangeArrowheads="1"/>
          </p:cNvPicPr>
          <p:nvPr/>
        </p:nvPicPr>
        <p:blipFill>
          <a:blip r:embed="rId8" r:link="rId7" cstate="print">
            <a:lum bright="18000" contrast="20000"/>
          </a:blip>
          <a:srcRect/>
          <a:stretch>
            <a:fillRect/>
          </a:stretch>
        </p:blipFill>
        <p:spPr bwMode="invGray">
          <a:xfrm>
            <a:off x="4865688" y="2566988"/>
            <a:ext cx="306388" cy="303213"/>
          </a:xfrm>
          <a:prstGeom prst="rect">
            <a:avLst/>
          </a:prstGeom>
          <a:noFill/>
          <a:ln w="9525">
            <a:noFill/>
            <a:miter lim="800000"/>
            <a:headEnd/>
            <a:tailEnd/>
          </a:ln>
          <a:effectLst>
            <a:outerShdw dist="35921" dir="2700000" algn="ctr" rotWithShape="0">
              <a:srgbClr val="808080"/>
            </a:outerShdw>
          </a:effectLst>
        </p:spPr>
      </p:pic>
      <p:sp>
        <p:nvSpPr>
          <p:cNvPr id="315406" name="Line 14"/>
          <p:cNvSpPr>
            <a:spLocks noChangeShapeType="1"/>
          </p:cNvSpPr>
          <p:nvPr/>
        </p:nvSpPr>
        <p:spPr bwMode="auto">
          <a:xfrm flipH="1">
            <a:off x="5118100" y="2871788"/>
            <a:ext cx="1588" cy="2932113"/>
          </a:xfrm>
          <a:prstGeom prst="line">
            <a:avLst/>
          </a:prstGeom>
          <a:noFill/>
          <a:ln w="28575">
            <a:solidFill>
              <a:srgbClr val="FF0000"/>
            </a:solidFill>
            <a:round/>
            <a:headEnd/>
            <a:tailEnd/>
          </a:ln>
          <a:effectLst/>
        </p:spPr>
        <p:txBody>
          <a:bodyPr wrap="none" anchor="ctr"/>
          <a:lstStyle/>
          <a:p>
            <a:endParaRPr lang="en-US"/>
          </a:p>
        </p:txBody>
      </p:sp>
      <p:pic>
        <p:nvPicPr>
          <p:cNvPr id="315407" name="Picture 15" descr="Macintosh HD:Users:akelly:Documents:Mail Attachments, 3-2007:">
            <a:hlinkClick r:id="" action="ppaction://noaction" highlightClick="1"/>
          </p:cNvPr>
          <p:cNvPicPr>
            <a:picLocks noChangeAspect="1" noChangeArrowheads="1"/>
          </p:cNvPicPr>
          <p:nvPr/>
        </p:nvPicPr>
        <p:blipFill>
          <a:blip r:embed="rId9" r:link="rId7" cstate="print">
            <a:lum bright="-4000" contrast="28000"/>
          </a:blip>
          <a:srcRect/>
          <a:stretch>
            <a:fillRect/>
          </a:stretch>
        </p:blipFill>
        <p:spPr bwMode="invGray">
          <a:xfrm>
            <a:off x="5248275" y="2543176"/>
            <a:ext cx="608013" cy="377825"/>
          </a:xfrm>
          <a:prstGeom prst="rect">
            <a:avLst/>
          </a:prstGeom>
          <a:noFill/>
          <a:ln w="9525">
            <a:noFill/>
            <a:miter lim="800000"/>
            <a:headEnd/>
            <a:tailEnd/>
          </a:ln>
        </p:spPr>
      </p:pic>
      <p:sp>
        <p:nvSpPr>
          <p:cNvPr id="315408" name="AutoShape 16"/>
          <p:cNvSpPr>
            <a:spLocks noChangeArrowheads="1"/>
          </p:cNvSpPr>
          <p:nvPr/>
        </p:nvSpPr>
        <p:spPr bwMode="auto">
          <a:xfrm rot="21575458">
            <a:off x="5410200" y="2784476"/>
            <a:ext cx="315913" cy="2940050"/>
          </a:xfrm>
          <a:prstGeom prst="triangle">
            <a:avLst>
              <a:gd name="adj" fmla="val 50000"/>
            </a:avLst>
          </a:prstGeom>
          <a:solidFill>
            <a:srgbClr val="00FFCC">
              <a:alpha val="50000"/>
            </a:srgbClr>
          </a:solidFill>
          <a:ln w="9525">
            <a:noFill/>
            <a:miter lim="800000"/>
            <a:headEnd/>
            <a:tailEnd/>
          </a:ln>
          <a:effectLst/>
        </p:spPr>
        <p:txBody>
          <a:bodyPr wrap="none" anchor="ctr"/>
          <a:lstStyle/>
          <a:p>
            <a:endParaRPr lang="en-US"/>
          </a:p>
        </p:txBody>
      </p:sp>
      <p:sp>
        <p:nvSpPr>
          <p:cNvPr id="315409" name="Text Box 17"/>
          <p:cNvSpPr txBox="1">
            <a:spLocks noChangeArrowheads="1"/>
          </p:cNvSpPr>
          <p:nvPr/>
        </p:nvSpPr>
        <p:spPr bwMode="auto">
          <a:xfrm>
            <a:off x="5006975" y="2303463"/>
            <a:ext cx="996950" cy="336550"/>
          </a:xfrm>
          <a:prstGeom prst="rect">
            <a:avLst/>
          </a:prstGeom>
          <a:noFill/>
          <a:ln w="12700">
            <a:noFill/>
            <a:miter lim="800000"/>
            <a:headEnd/>
            <a:tailEnd/>
          </a:ln>
          <a:effectLst/>
        </p:spPr>
        <p:txBody>
          <a:bodyPr wrap="none">
            <a:spAutoFit/>
          </a:bodyPr>
          <a:lstStyle/>
          <a:p>
            <a:pPr eaLnBrk="0" hangingPunct="0"/>
            <a:r>
              <a:rPr lang="en-US" b="1">
                <a:solidFill>
                  <a:schemeClr val="bg1"/>
                </a:solidFill>
                <a:latin typeface="Times New Roman" pitchFamily="18" charset="0"/>
              </a:rPr>
              <a:t>CloudSat</a:t>
            </a:r>
          </a:p>
        </p:txBody>
      </p:sp>
      <p:sp>
        <p:nvSpPr>
          <p:cNvPr id="315410" name="Text Box 18"/>
          <p:cNvSpPr txBox="1">
            <a:spLocks noChangeArrowheads="1"/>
          </p:cNvSpPr>
          <p:nvPr/>
        </p:nvSpPr>
        <p:spPr bwMode="auto">
          <a:xfrm>
            <a:off x="3576638" y="2341563"/>
            <a:ext cx="1152525" cy="336550"/>
          </a:xfrm>
          <a:prstGeom prst="rect">
            <a:avLst/>
          </a:prstGeom>
          <a:noFill/>
          <a:ln w="12700">
            <a:noFill/>
            <a:miter lim="800000"/>
            <a:headEnd/>
            <a:tailEnd/>
          </a:ln>
          <a:effectLst/>
        </p:spPr>
        <p:txBody>
          <a:bodyPr wrap="none">
            <a:spAutoFit/>
          </a:bodyPr>
          <a:lstStyle/>
          <a:p>
            <a:pPr algn="ctr" eaLnBrk="0" hangingPunct="0"/>
            <a:r>
              <a:rPr lang="en-US" b="1">
                <a:solidFill>
                  <a:schemeClr val="bg1"/>
                </a:solidFill>
                <a:latin typeface="Times New Roman" pitchFamily="18" charset="0"/>
              </a:rPr>
              <a:t>PARASOL</a:t>
            </a:r>
          </a:p>
        </p:txBody>
      </p:sp>
      <p:sp>
        <p:nvSpPr>
          <p:cNvPr id="315411" name="AutoShape 19"/>
          <p:cNvSpPr>
            <a:spLocks noChangeArrowheads="1"/>
          </p:cNvSpPr>
          <p:nvPr/>
        </p:nvSpPr>
        <p:spPr bwMode="auto">
          <a:xfrm>
            <a:off x="3949700" y="2867026"/>
            <a:ext cx="774700" cy="2870200"/>
          </a:xfrm>
          <a:prstGeom prst="triangle">
            <a:avLst>
              <a:gd name="adj" fmla="val 50000"/>
            </a:avLst>
          </a:prstGeom>
          <a:solidFill>
            <a:schemeClr val="accent2">
              <a:alpha val="50000"/>
            </a:schemeClr>
          </a:solidFill>
          <a:ln w="9525">
            <a:noFill/>
            <a:miter lim="800000"/>
            <a:headEnd/>
            <a:tailEnd/>
          </a:ln>
          <a:effectLst/>
        </p:spPr>
        <p:txBody>
          <a:bodyPr wrap="none" anchor="ctr"/>
          <a:lstStyle/>
          <a:p>
            <a:endParaRPr lang="en-US"/>
          </a:p>
        </p:txBody>
      </p:sp>
      <p:sp>
        <p:nvSpPr>
          <p:cNvPr id="315412" name="Text Box 20"/>
          <p:cNvSpPr txBox="1">
            <a:spLocks noChangeArrowheads="1"/>
          </p:cNvSpPr>
          <p:nvPr/>
        </p:nvSpPr>
        <p:spPr bwMode="auto">
          <a:xfrm>
            <a:off x="3281363" y="3130551"/>
            <a:ext cx="3514725" cy="942975"/>
          </a:xfrm>
          <a:prstGeom prst="rect">
            <a:avLst/>
          </a:prstGeom>
          <a:noFill/>
          <a:ln w="12700">
            <a:noFill/>
            <a:miter lim="800000"/>
            <a:headEnd/>
            <a:tailEnd/>
          </a:ln>
          <a:effectLst/>
        </p:spPr>
        <p:txBody>
          <a:bodyPr>
            <a:spAutoFit/>
          </a:bodyPr>
          <a:lstStyle/>
          <a:p>
            <a:pPr eaLnBrk="0" hangingPunct="0"/>
            <a:r>
              <a:rPr lang="en-US" sz="1400" b="1">
                <a:solidFill>
                  <a:srgbClr val="FFFF66"/>
                </a:solidFill>
                <a:latin typeface="Times New Roman" pitchFamily="18" charset="0"/>
              </a:rPr>
              <a:t>CALIPSO- Aerosol and cloud heights</a:t>
            </a:r>
          </a:p>
          <a:p>
            <a:pPr eaLnBrk="0" hangingPunct="0"/>
            <a:r>
              <a:rPr lang="en-US" sz="1400" b="1">
                <a:solidFill>
                  <a:srgbClr val="FFFF66"/>
                </a:solidFill>
                <a:latin typeface="Times New Roman" pitchFamily="18" charset="0"/>
              </a:rPr>
              <a:t>Cloudsat - cloud droplets</a:t>
            </a:r>
          </a:p>
          <a:p>
            <a:pPr eaLnBrk="0" hangingPunct="0"/>
            <a:r>
              <a:rPr lang="en-US" sz="1400" b="1">
                <a:solidFill>
                  <a:srgbClr val="FFFF66"/>
                </a:solidFill>
                <a:latin typeface="Times New Roman" pitchFamily="18" charset="0"/>
              </a:rPr>
              <a:t>PARASOL - aerosol and cloud polarization</a:t>
            </a:r>
          </a:p>
          <a:p>
            <a:pPr eaLnBrk="0" hangingPunct="0"/>
            <a:r>
              <a:rPr lang="en-US" sz="1400" b="1">
                <a:solidFill>
                  <a:srgbClr val="FFFF66"/>
                </a:solidFill>
                <a:latin typeface="Times New Roman" pitchFamily="18" charset="0"/>
              </a:rPr>
              <a:t>OCO - CO</a:t>
            </a:r>
            <a:r>
              <a:rPr lang="en-US" sz="1400" b="1" baseline="-25000">
                <a:solidFill>
                  <a:srgbClr val="FFFF66"/>
                </a:solidFill>
                <a:latin typeface="Times New Roman" pitchFamily="18" charset="0"/>
              </a:rPr>
              <a:t>2</a:t>
            </a:r>
            <a:endParaRPr lang="en-US" sz="1400" b="1">
              <a:solidFill>
                <a:srgbClr val="FFFF66"/>
              </a:solidFill>
              <a:latin typeface="Times New Roman" pitchFamily="18" charset="0"/>
            </a:endParaRPr>
          </a:p>
        </p:txBody>
      </p:sp>
      <p:sp>
        <p:nvSpPr>
          <p:cNvPr id="315413" name="Text Box 21"/>
          <p:cNvSpPr txBox="1">
            <a:spLocks noChangeArrowheads="1"/>
          </p:cNvSpPr>
          <p:nvPr/>
        </p:nvSpPr>
        <p:spPr bwMode="auto">
          <a:xfrm>
            <a:off x="4441825" y="2058988"/>
            <a:ext cx="1549400" cy="336550"/>
          </a:xfrm>
          <a:prstGeom prst="rect">
            <a:avLst/>
          </a:prstGeom>
          <a:noFill/>
          <a:ln w="12700">
            <a:noFill/>
            <a:miter lim="800000"/>
            <a:headEnd/>
            <a:tailEnd/>
          </a:ln>
          <a:effectLst/>
        </p:spPr>
        <p:txBody>
          <a:bodyPr>
            <a:spAutoFit/>
          </a:bodyPr>
          <a:lstStyle/>
          <a:p>
            <a:pPr eaLnBrk="0" hangingPunct="0">
              <a:spcBef>
                <a:spcPct val="50000"/>
              </a:spcBef>
            </a:pPr>
            <a:r>
              <a:rPr lang="en-US" b="1">
                <a:solidFill>
                  <a:schemeClr val="bg1"/>
                </a:solidFill>
                <a:latin typeface="Times New Roman" pitchFamily="18" charset="0"/>
              </a:rPr>
              <a:t>CALIPSO</a:t>
            </a:r>
          </a:p>
        </p:txBody>
      </p:sp>
      <p:pic>
        <p:nvPicPr>
          <p:cNvPr id="315414" name="Picture 22" descr="Macintosh HD:Users:akelly:Documents:Mail Attachments, 3-2007:">
            <a:hlinkClick r:id="" action="ppaction://noaction" highlightClick="1"/>
          </p:cNvPr>
          <p:cNvPicPr>
            <a:picLocks noChangeAspect="1" noChangeArrowheads="1"/>
          </p:cNvPicPr>
          <p:nvPr/>
        </p:nvPicPr>
        <p:blipFill>
          <a:blip r:embed="rId9" r:link="rId7" cstate="print">
            <a:lum bright="-4000" contrast="28000"/>
          </a:blip>
          <a:srcRect/>
          <a:stretch>
            <a:fillRect/>
          </a:stretch>
        </p:blipFill>
        <p:spPr bwMode="invGray">
          <a:xfrm>
            <a:off x="8135938" y="2625726"/>
            <a:ext cx="608013" cy="377825"/>
          </a:xfrm>
          <a:prstGeom prst="rect">
            <a:avLst/>
          </a:prstGeom>
          <a:noFill/>
          <a:ln w="9525">
            <a:noFill/>
            <a:miter lim="800000"/>
            <a:headEnd/>
            <a:tailEnd/>
          </a:ln>
        </p:spPr>
      </p:pic>
      <p:sp>
        <p:nvSpPr>
          <p:cNvPr id="315415" name="AutoShape 23"/>
          <p:cNvSpPr>
            <a:spLocks noChangeArrowheads="1"/>
          </p:cNvSpPr>
          <p:nvPr/>
        </p:nvSpPr>
        <p:spPr bwMode="auto">
          <a:xfrm rot="21575458">
            <a:off x="8296275" y="2898776"/>
            <a:ext cx="315913" cy="2943225"/>
          </a:xfrm>
          <a:prstGeom prst="triangle">
            <a:avLst>
              <a:gd name="adj" fmla="val 50000"/>
            </a:avLst>
          </a:prstGeom>
          <a:solidFill>
            <a:srgbClr val="00FFCC">
              <a:alpha val="50000"/>
            </a:srgbClr>
          </a:solidFill>
          <a:ln w="9525">
            <a:noFill/>
            <a:miter lim="800000"/>
            <a:headEnd/>
            <a:tailEnd/>
          </a:ln>
          <a:effectLst/>
        </p:spPr>
        <p:txBody>
          <a:bodyPr wrap="none" anchor="ctr"/>
          <a:lstStyle/>
          <a:p>
            <a:endParaRPr lang="en-US"/>
          </a:p>
        </p:txBody>
      </p:sp>
      <p:sp>
        <p:nvSpPr>
          <p:cNvPr id="315416" name="Text Box 24"/>
          <p:cNvSpPr txBox="1">
            <a:spLocks noChangeArrowheads="1"/>
          </p:cNvSpPr>
          <p:nvPr/>
        </p:nvSpPr>
        <p:spPr bwMode="auto">
          <a:xfrm>
            <a:off x="8048625" y="2082801"/>
            <a:ext cx="649288" cy="336550"/>
          </a:xfrm>
          <a:prstGeom prst="rect">
            <a:avLst/>
          </a:prstGeom>
          <a:noFill/>
          <a:ln w="12700">
            <a:noFill/>
            <a:miter lim="800000"/>
            <a:headEnd/>
            <a:tailEnd/>
          </a:ln>
          <a:effectLst/>
        </p:spPr>
        <p:txBody>
          <a:bodyPr wrap="none">
            <a:spAutoFit/>
          </a:bodyPr>
          <a:lstStyle/>
          <a:p>
            <a:pPr algn="ctr" eaLnBrk="0" hangingPunct="0"/>
            <a:r>
              <a:rPr lang="en-US" b="1">
                <a:solidFill>
                  <a:schemeClr val="bg1"/>
                </a:solidFill>
                <a:latin typeface="Times New Roman" pitchFamily="18" charset="0"/>
              </a:rPr>
              <a:t>OCO</a:t>
            </a:r>
          </a:p>
        </p:txBody>
      </p:sp>
      <p:sp>
        <p:nvSpPr>
          <p:cNvPr id="315418" name="Text Box 26"/>
          <p:cNvSpPr txBox="1">
            <a:spLocks noChangeArrowheads="1"/>
          </p:cNvSpPr>
          <p:nvPr/>
        </p:nvSpPr>
        <p:spPr bwMode="auto">
          <a:xfrm>
            <a:off x="7115175" y="2909888"/>
            <a:ext cx="2324100" cy="336550"/>
          </a:xfrm>
          <a:prstGeom prst="rect">
            <a:avLst/>
          </a:prstGeom>
          <a:noFill/>
          <a:ln w="9525">
            <a:noFill/>
            <a:miter lim="800000"/>
            <a:headEnd/>
            <a:tailEnd/>
          </a:ln>
          <a:effectLst/>
        </p:spPr>
        <p:txBody>
          <a:bodyPr>
            <a:spAutoFit/>
          </a:bodyPr>
          <a:lstStyle/>
          <a:p>
            <a:pPr eaLnBrk="0" hangingPunct="0"/>
            <a:r>
              <a:rPr lang="en-US" b="1">
                <a:solidFill>
                  <a:srgbClr val="FFFF00"/>
                </a:solidFill>
                <a:latin typeface="Times New Roman" pitchFamily="18" charset="0"/>
              </a:rPr>
              <a:t>OCO - CO</a:t>
            </a:r>
            <a:r>
              <a:rPr lang="en-US" b="1" baseline="-25000">
                <a:solidFill>
                  <a:srgbClr val="FFFF00"/>
                </a:solidFill>
                <a:latin typeface="Times New Roman" pitchFamily="18" charset="0"/>
              </a:rPr>
              <a:t>2</a:t>
            </a:r>
            <a:r>
              <a:rPr lang="en-US" b="1">
                <a:solidFill>
                  <a:srgbClr val="FFFF00"/>
                </a:solidFill>
                <a:latin typeface="Times New Roman" pitchFamily="18" charset="0"/>
              </a:rPr>
              <a:t> column</a:t>
            </a:r>
          </a:p>
        </p:txBody>
      </p:sp>
      <p:pic>
        <p:nvPicPr>
          <p:cNvPr id="315419" name="Picture 27"/>
          <p:cNvPicPr>
            <a:picLocks noChangeAspect="1" noChangeArrowheads="1"/>
          </p:cNvPicPr>
          <p:nvPr/>
        </p:nvPicPr>
        <p:blipFill>
          <a:blip r:embed="rId10" cstate="print"/>
          <a:srcRect/>
          <a:stretch>
            <a:fillRect/>
          </a:stretch>
        </p:blipFill>
        <p:spPr bwMode="auto">
          <a:xfrm>
            <a:off x="792163" y="2424113"/>
            <a:ext cx="1035050" cy="493713"/>
          </a:xfrm>
          <a:prstGeom prst="rect">
            <a:avLst/>
          </a:prstGeom>
          <a:noFill/>
          <a:ln w="9525">
            <a:noFill/>
            <a:miter lim="800000"/>
            <a:headEnd/>
            <a:tailEnd/>
          </a:ln>
          <a:effectLst/>
        </p:spPr>
      </p:pic>
      <p:sp>
        <p:nvSpPr>
          <p:cNvPr id="315420" name="Text Box 28"/>
          <p:cNvSpPr txBox="1">
            <a:spLocks noChangeArrowheads="1"/>
          </p:cNvSpPr>
          <p:nvPr/>
        </p:nvSpPr>
        <p:spPr bwMode="auto">
          <a:xfrm>
            <a:off x="1160463" y="1933576"/>
            <a:ext cx="635000" cy="336550"/>
          </a:xfrm>
          <a:prstGeom prst="rect">
            <a:avLst/>
          </a:prstGeom>
          <a:noFill/>
          <a:ln w="9525">
            <a:noFill/>
            <a:miter lim="800000"/>
            <a:headEnd/>
            <a:tailEnd/>
          </a:ln>
          <a:effectLst/>
        </p:spPr>
        <p:txBody>
          <a:bodyPr wrap="none">
            <a:spAutoFit/>
          </a:bodyPr>
          <a:lstStyle/>
          <a:p>
            <a:pPr eaLnBrk="0" hangingPunct="0"/>
            <a:r>
              <a:rPr lang="en-US" b="1">
                <a:solidFill>
                  <a:schemeClr val="bg1"/>
                </a:solidFill>
                <a:latin typeface="Times New Roman" pitchFamily="18" charset="0"/>
              </a:rPr>
              <a:t>Aura</a:t>
            </a:r>
          </a:p>
        </p:txBody>
      </p:sp>
      <p:sp>
        <p:nvSpPr>
          <p:cNvPr id="315421" name="AutoShape 29"/>
          <p:cNvSpPr>
            <a:spLocks noChangeArrowheads="1"/>
          </p:cNvSpPr>
          <p:nvPr/>
        </p:nvSpPr>
        <p:spPr bwMode="auto">
          <a:xfrm rot="21575458">
            <a:off x="736600" y="2776538"/>
            <a:ext cx="317500" cy="2941638"/>
          </a:xfrm>
          <a:prstGeom prst="triangle">
            <a:avLst>
              <a:gd name="adj" fmla="val 50000"/>
            </a:avLst>
          </a:prstGeom>
          <a:solidFill>
            <a:srgbClr val="00FFCC">
              <a:alpha val="50000"/>
            </a:srgbClr>
          </a:solidFill>
          <a:ln w="9525">
            <a:noFill/>
            <a:miter lim="800000"/>
            <a:headEnd/>
            <a:tailEnd/>
          </a:ln>
          <a:effectLst/>
        </p:spPr>
        <p:txBody>
          <a:bodyPr wrap="none" anchor="ctr"/>
          <a:lstStyle/>
          <a:p>
            <a:endParaRPr lang="en-US"/>
          </a:p>
        </p:txBody>
      </p:sp>
      <p:sp>
        <p:nvSpPr>
          <p:cNvPr id="315422" name="Text Box 30"/>
          <p:cNvSpPr txBox="1">
            <a:spLocks noChangeArrowheads="1"/>
          </p:cNvSpPr>
          <p:nvPr/>
        </p:nvSpPr>
        <p:spPr bwMode="auto">
          <a:xfrm>
            <a:off x="157163" y="3054351"/>
            <a:ext cx="2989263" cy="1241425"/>
          </a:xfrm>
          <a:prstGeom prst="rect">
            <a:avLst/>
          </a:prstGeom>
          <a:noFill/>
          <a:ln w="9525">
            <a:noFill/>
            <a:miter lim="800000"/>
            <a:headEnd/>
            <a:tailEnd/>
          </a:ln>
          <a:effectLst/>
        </p:spPr>
        <p:txBody>
          <a:bodyPr>
            <a:spAutoFit/>
          </a:bodyPr>
          <a:lstStyle/>
          <a:p>
            <a:pPr eaLnBrk="0" hangingPunct="0">
              <a:lnSpc>
                <a:spcPct val="135000"/>
              </a:lnSpc>
            </a:pPr>
            <a:r>
              <a:rPr lang="en-US" sz="1400" b="1">
                <a:solidFill>
                  <a:srgbClr val="FFFF00"/>
                </a:solidFill>
                <a:latin typeface="Times New Roman" pitchFamily="18" charset="0"/>
              </a:rPr>
              <a:t>OMI - Cloud heights</a:t>
            </a:r>
          </a:p>
          <a:p>
            <a:pPr eaLnBrk="0" hangingPunct="0">
              <a:lnSpc>
                <a:spcPct val="135000"/>
              </a:lnSpc>
            </a:pPr>
            <a:r>
              <a:rPr lang="en-US" sz="1400" b="1">
                <a:solidFill>
                  <a:srgbClr val="FFFF00"/>
                </a:solidFill>
                <a:latin typeface="Times New Roman" pitchFamily="18" charset="0"/>
              </a:rPr>
              <a:t>OMI &amp; HIRLDS – Aerosols</a:t>
            </a:r>
          </a:p>
          <a:p>
            <a:pPr eaLnBrk="0" hangingPunct="0">
              <a:lnSpc>
                <a:spcPct val="135000"/>
              </a:lnSpc>
            </a:pPr>
            <a:r>
              <a:rPr lang="en-US" sz="1400" b="1">
                <a:solidFill>
                  <a:srgbClr val="FFFF00"/>
                </a:solidFill>
                <a:latin typeface="Times New Roman" pitchFamily="18" charset="0"/>
              </a:rPr>
              <a:t>MLS&amp; TES - H</a:t>
            </a:r>
            <a:r>
              <a:rPr lang="en-US" sz="1400" b="1" baseline="-25000">
                <a:solidFill>
                  <a:srgbClr val="FFFF00"/>
                </a:solidFill>
                <a:latin typeface="Times New Roman" pitchFamily="18" charset="0"/>
              </a:rPr>
              <a:t>2</a:t>
            </a:r>
            <a:r>
              <a:rPr lang="en-US" sz="1400" b="1">
                <a:solidFill>
                  <a:srgbClr val="FFFF00"/>
                </a:solidFill>
                <a:latin typeface="Times New Roman" pitchFamily="18" charset="0"/>
              </a:rPr>
              <a:t>O &amp; temp profiles</a:t>
            </a:r>
          </a:p>
          <a:p>
            <a:pPr eaLnBrk="0" hangingPunct="0">
              <a:lnSpc>
                <a:spcPct val="135000"/>
              </a:lnSpc>
            </a:pPr>
            <a:r>
              <a:rPr lang="en-US" sz="1400" b="1">
                <a:solidFill>
                  <a:srgbClr val="FFFF00"/>
                </a:solidFill>
                <a:latin typeface="Times New Roman" pitchFamily="18" charset="0"/>
              </a:rPr>
              <a:t>MLS &amp; HIRDLS – Cirrus clouds</a:t>
            </a:r>
          </a:p>
        </p:txBody>
      </p:sp>
      <p:sp>
        <p:nvSpPr>
          <p:cNvPr id="315424" name="AutoShape 32"/>
          <p:cNvSpPr>
            <a:spLocks noChangeArrowheads="1"/>
          </p:cNvSpPr>
          <p:nvPr/>
        </p:nvSpPr>
        <p:spPr bwMode="auto">
          <a:xfrm rot="18640225">
            <a:off x="3108325" y="1998663"/>
            <a:ext cx="327025" cy="3952875"/>
          </a:xfrm>
          <a:prstGeom prst="triangle">
            <a:avLst>
              <a:gd name="adj" fmla="val 50000"/>
            </a:avLst>
          </a:prstGeom>
          <a:solidFill>
            <a:srgbClr val="FFFF66">
              <a:alpha val="50000"/>
            </a:srgbClr>
          </a:solidFill>
          <a:ln w="9525">
            <a:solidFill>
              <a:srgbClr val="FFFF66"/>
            </a:solidFill>
            <a:miter lim="800000"/>
            <a:headEnd/>
            <a:tailEnd/>
          </a:ln>
          <a:effectLst/>
        </p:spPr>
        <p:txBody>
          <a:bodyPr wrap="none" anchor="ctr"/>
          <a:lstStyle/>
          <a:p>
            <a:endParaRPr lang="en-US"/>
          </a:p>
        </p:txBody>
      </p:sp>
      <p:sp>
        <p:nvSpPr>
          <p:cNvPr id="315431" name="Text Box 39"/>
          <p:cNvSpPr txBox="1">
            <a:spLocks noChangeArrowheads="1"/>
          </p:cNvSpPr>
          <p:nvPr/>
        </p:nvSpPr>
        <p:spPr bwMode="auto">
          <a:xfrm>
            <a:off x="2582863" y="2276476"/>
            <a:ext cx="696913" cy="336550"/>
          </a:xfrm>
          <a:prstGeom prst="rect">
            <a:avLst/>
          </a:prstGeom>
          <a:noFill/>
          <a:ln w="12700">
            <a:noFill/>
            <a:miter lim="800000"/>
            <a:headEnd/>
            <a:tailEnd/>
          </a:ln>
          <a:effectLst/>
        </p:spPr>
        <p:txBody>
          <a:bodyPr wrap="none">
            <a:spAutoFit/>
          </a:bodyPr>
          <a:lstStyle/>
          <a:p>
            <a:pPr algn="ctr" eaLnBrk="0" hangingPunct="0"/>
            <a:r>
              <a:rPr lang="en-US" b="1">
                <a:solidFill>
                  <a:schemeClr val="bg1"/>
                </a:solidFill>
                <a:latin typeface="Times New Roman" pitchFamily="18" charset="0"/>
              </a:rPr>
              <a:t>Glory</a:t>
            </a:r>
          </a:p>
        </p:txBody>
      </p:sp>
      <p:pic>
        <p:nvPicPr>
          <p:cNvPr id="315432" name="Picture 40"/>
          <p:cNvPicPr>
            <a:picLocks noChangeAspect="1" noChangeArrowheads="1"/>
          </p:cNvPicPr>
          <p:nvPr/>
        </p:nvPicPr>
        <p:blipFill>
          <a:blip r:embed="rId11" cstate="print"/>
          <a:srcRect/>
          <a:stretch>
            <a:fillRect/>
          </a:stretch>
        </p:blipFill>
        <p:spPr bwMode="auto">
          <a:xfrm>
            <a:off x="2489200" y="2625726"/>
            <a:ext cx="950913" cy="433388"/>
          </a:xfrm>
          <a:prstGeom prst="rect">
            <a:avLst/>
          </a:prstGeom>
          <a:noFill/>
          <a:ln w="9525" algn="ctr">
            <a:noFill/>
            <a:miter lim="800000"/>
            <a:headEnd/>
            <a:tailEnd/>
          </a:ln>
          <a:effectLst/>
        </p:spPr>
      </p:pic>
      <p:sp>
        <p:nvSpPr>
          <p:cNvPr id="315433" name="AutoShape 41"/>
          <p:cNvSpPr>
            <a:spLocks noChangeArrowheads="1"/>
          </p:cNvSpPr>
          <p:nvPr/>
        </p:nvSpPr>
        <p:spPr bwMode="auto">
          <a:xfrm>
            <a:off x="2789238" y="3071813"/>
            <a:ext cx="382588" cy="2643188"/>
          </a:xfrm>
          <a:prstGeom prst="triangle">
            <a:avLst>
              <a:gd name="adj" fmla="val 50000"/>
            </a:avLst>
          </a:prstGeom>
          <a:solidFill>
            <a:srgbClr val="FF6600">
              <a:alpha val="50000"/>
            </a:srgbClr>
          </a:solidFill>
          <a:ln w="9525">
            <a:noFill/>
            <a:miter lim="800000"/>
            <a:headEnd/>
            <a:tailEnd/>
          </a:ln>
          <a:effectLst/>
        </p:spPr>
        <p:txBody>
          <a:bodyPr wrap="none" anchor="ctr"/>
          <a:lstStyle/>
          <a:p>
            <a:endParaRPr lang="en-US"/>
          </a:p>
        </p:txBody>
      </p:sp>
      <p:sp>
        <p:nvSpPr>
          <p:cNvPr id="33" name="TextBox 32"/>
          <p:cNvSpPr txBox="1"/>
          <p:nvPr/>
        </p:nvSpPr>
        <p:spPr>
          <a:xfrm>
            <a:off x="1000125" y="7270750"/>
            <a:ext cx="5305759" cy="338554"/>
          </a:xfrm>
          <a:prstGeom prst="rect">
            <a:avLst/>
          </a:prstGeom>
          <a:noFill/>
        </p:spPr>
        <p:txBody>
          <a:bodyPr wrap="none" rtlCol="0">
            <a:spAutoFit/>
          </a:bodyPr>
          <a:lstStyle/>
          <a:p>
            <a:r>
              <a:rPr lang="en-US" dirty="0" smtClean="0"/>
              <a:t>Updates include: MLS-CloudSat coincidence plus others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1006" name="Picture 46" descr="map3.gif                                                       00000017MacIntosh HD                   FE415623:"/>
          <p:cNvPicPr>
            <a:picLocks noChangeAspect="1" noChangeArrowheads="1"/>
          </p:cNvPicPr>
          <p:nvPr/>
        </p:nvPicPr>
        <p:blipFill>
          <a:blip r:embed="rId2" cstate="print"/>
          <a:srcRect t="28264" r="4369"/>
          <a:stretch>
            <a:fillRect/>
          </a:stretch>
        </p:blipFill>
        <p:spPr bwMode="auto">
          <a:xfrm>
            <a:off x="39688" y="28575"/>
            <a:ext cx="9104312" cy="6829425"/>
          </a:xfrm>
          <a:prstGeom prst="rect">
            <a:avLst/>
          </a:prstGeom>
          <a:noFill/>
        </p:spPr>
      </p:pic>
      <p:sp>
        <p:nvSpPr>
          <p:cNvPr id="681007" name="Text Box 47"/>
          <p:cNvSpPr txBox="1">
            <a:spLocks noChangeArrowheads="1"/>
          </p:cNvSpPr>
          <p:nvPr/>
        </p:nvSpPr>
        <p:spPr bwMode="auto">
          <a:xfrm>
            <a:off x="38100" y="6057900"/>
            <a:ext cx="2171700" cy="733425"/>
          </a:xfrm>
          <a:prstGeom prst="rect">
            <a:avLst/>
          </a:prstGeom>
          <a:solidFill>
            <a:schemeClr val="tx1"/>
          </a:solidFill>
          <a:ln w="12700">
            <a:noFill/>
            <a:miter lim="800000"/>
            <a:headEnd/>
            <a:tailEnd/>
          </a:ln>
          <a:effectLst/>
        </p:spPr>
        <p:txBody>
          <a:bodyPr wrap="none">
            <a:spAutoFit/>
          </a:bodyPr>
          <a:lstStyle/>
          <a:p>
            <a:r>
              <a:rPr lang="en-US">
                <a:solidFill>
                  <a:schemeClr val="bg1"/>
                </a:solidFill>
              </a:rPr>
              <a:t>Washington DC</a:t>
            </a:r>
          </a:p>
          <a:p>
            <a:r>
              <a:rPr lang="en-US">
                <a:solidFill>
                  <a:schemeClr val="bg1"/>
                </a:solidFill>
              </a:rPr>
              <a:t>USGS Map</a:t>
            </a:r>
          </a:p>
        </p:txBody>
      </p:sp>
      <p:sp>
        <p:nvSpPr>
          <p:cNvPr id="680990" name="Oval 30"/>
          <p:cNvSpPr>
            <a:spLocks noChangeArrowheads="1"/>
          </p:cNvSpPr>
          <p:nvPr/>
        </p:nvSpPr>
        <p:spPr bwMode="auto">
          <a:xfrm>
            <a:off x="685800" y="-330200"/>
            <a:ext cx="7556500" cy="7416800"/>
          </a:xfrm>
          <a:prstGeom prst="ellipse">
            <a:avLst/>
          </a:prstGeom>
          <a:solidFill>
            <a:srgbClr val="3D3832">
              <a:alpha val="50000"/>
            </a:srgbClr>
          </a:solidFill>
          <a:ln w="12700">
            <a:solidFill>
              <a:schemeClr val="bg1"/>
            </a:solidFill>
            <a:round/>
            <a:headEnd/>
            <a:tailEnd/>
          </a:ln>
          <a:effectLst/>
        </p:spPr>
        <p:txBody>
          <a:bodyPr wrap="none" anchor="ctr"/>
          <a:lstStyle/>
          <a:p>
            <a:endParaRPr lang="en-US"/>
          </a:p>
        </p:txBody>
      </p:sp>
      <p:sp>
        <p:nvSpPr>
          <p:cNvPr id="680991" name="Text Box 31"/>
          <p:cNvSpPr txBox="1">
            <a:spLocks noChangeArrowheads="1"/>
          </p:cNvSpPr>
          <p:nvPr/>
        </p:nvSpPr>
        <p:spPr bwMode="auto">
          <a:xfrm>
            <a:off x="6376988" y="3775075"/>
            <a:ext cx="2398712" cy="609600"/>
          </a:xfrm>
          <a:prstGeom prst="rect">
            <a:avLst/>
          </a:prstGeom>
          <a:solidFill>
            <a:srgbClr val="3D3832"/>
          </a:solidFill>
          <a:ln w="12700">
            <a:noFill/>
            <a:miter lim="800000"/>
            <a:headEnd/>
            <a:tailEnd/>
          </a:ln>
          <a:effectLst>
            <a:outerShdw dist="35921" dir="2700000" algn="ctr" rotWithShape="0">
              <a:schemeClr val="bg1"/>
            </a:outerShdw>
          </a:effectLst>
        </p:spPr>
        <p:txBody>
          <a:bodyPr>
            <a:spAutoFit/>
          </a:bodyPr>
          <a:lstStyle/>
          <a:p>
            <a:r>
              <a:rPr lang="en-US" sz="1700"/>
              <a:t>13.5 km AIRS IR;  AMSU &amp; HSB </a:t>
            </a:r>
            <a:r>
              <a:rPr lang="en-US" sz="1700">
                <a:latin typeface="Symbol" pitchFamily="18" charset="2"/>
              </a:rPr>
              <a:t>m</a:t>
            </a:r>
            <a:r>
              <a:rPr lang="en-US" sz="1700"/>
              <a:t> wave</a:t>
            </a:r>
          </a:p>
        </p:txBody>
      </p:sp>
      <p:sp>
        <p:nvSpPr>
          <p:cNvPr id="681016" name="Rectangle 56"/>
          <p:cNvSpPr>
            <a:spLocks noChangeArrowheads="1"/>
          </p:cNvSpPr>
          <p:nvPr/>
        </p:nvSpPr>
        <p:spPr bwMode="auto">
          <a:xfrm>
            <a:off x="419100" y="1079500"/>
            <a:ext cx="2921000" cy="3378200"/>
          </a:xfrm>
          <a:prstGeom prst="rect">
            <a:avLst/>
          </a:prstGeom>
          <a:solidFill>
            <a:srgbClr val="00FF00">
              <a:alpha val="50000"/>
            </a:srgbClr>
          </a:solidFill>
          <a:ln w="12700">
            <a:solidFill>
              <a:schemeClr val="bg1"/>
            </a:solidFill>
            <a:miter lim="800000"/>
            <a:headEnd/>
            <a:tailEnd/>
          </a:ln>
          <a:effectLst/>
        </p:spPr>
        <p:txBody>
          <a:bodyPr wrap="none" anchor="ctr"/>
          <a:lstStyle/>
          <a:p>
            <a:endParaRPr lang="en-US"/>
          </a:p>
        </p:txBody>
      </p:sp>
      <p:sp>
        <p:nvSpPr>
          <p:cNvPr id="681087" name="Rectangle 127"/>
          <p:cNvSpPr>
            <a:spLocks noChangeArrowheads="1"/>
          </p:cNvSpPr>
          <p:nvPr/>
        </p:nvSpPr>
        <p:spPr bwMode="auto">
          <a:xfrm>
            <a:off x="3327400" y="1104900"/>
            <a:ext cx="2921000" cy="3378200"/>
          </a:xfrm>
          <a:prstGeom prst="rect">
            <a:avLst/>
          </a:prstGeom>
          <a:solidFill>
            <a:srgbClr val="00FF00">
              <a:alpha val="50000"/>
            </a:srgbClr>
          </a:solidFill>
          <a:ln w="12700">
            <a:solidFill>
              <a:schemeClr val="bg1"/>
            </a:solidFill>
            <a:miter lim="800000"/>
            <a:headEnd/>
            <a:tailEnd/>
          </a:ln>
          <a:effectLst/>
        </p:spPr>
        <p:txBody>
          <a:bodyPr wrap="none" anchor="ctr"/>
          <a:lstStyle/>
          <a:p>
            <a:endParaRPr lang="en-US"/>
          </a:p>
        </p:txBody>
      </p:sp>
      <p:sp>
        <p:nvSpPr>
          <p:cNvPr id="681017" name="Text Box 57"/>
          <p:cNvSpPr txBox="1">
            <a:spLocks noChangeArrowheads="1"/>
          </p:cNvSpPr>
          <p:nvPr/>
        </p:nvSpPr>
        <p:spPr bwMode="auto">
          <a:xfrm>
            <a:off x="2217738" y="1028700"/>
            <a:ext cx="1939925" cy="350838"/>
          </a:xfrm>
          <a:prstGeom prst="rect">
            <a:avLst/>
          </a:prstGeom>
          <a:solidFill>
            <a:schemeClr val="accent2"/>
          </a:solidFill>
          <a:ln w="12700">
            <a:noFill/>
            <a:miter lim="800000"/>
            <a:headEnd/>
            <a:tailEnd/>
          </a:ln>
          <a:effectLst>
            <a:outerShdw dist="35921" dir="2700000" algn="ctr" rotWithShape="0">
              <a:schemeClr val="bg1"/>
            </a:outerShdw>
          </a:effectLst>
        </p:spPr>
        <p:txBody>
          <a:bodyPr wrap="none">
            <a:spAutoFit/>
          </a:bodyPr>
          <a:lstStyle/>
          <a:p>
            <a:r>
              <a:rPr lang="en-US" sz="1700"/>
              <a:t>6x7 km POLDER </a:t>
            </a:r>
          </a:p>
        </p:txBody>
      </p:sp>
      <p:grpSp>
        <p:nvGrpSpPr>
          <p:cNvPr id="2" name="Group 85"/>
          <p:cNvGrpSpPr>
            <a:grpSpLocks/>
          </p:cNvGrpSpPr>
          <p:nvPr/>
        </p:nvGrpSpPr>
        <p:grpSpPr bwMode="auto">
          <a:xfrm>
            <a:off x="1524000" y="2324100"/>
            <a:ext cx="3051175" cy="3830638"/>
            <a:chOff x="960" y="1472"/>
            <a:chExt cx="1922" cy="2413"/>
          </a:xfrm>
        </p:grpSpPr>
        <p:sp>
          <p:nvSpPr>
            <p:cNvPr id="681012" name="Rectangle 52"/>
            <p:cNvSpPr>
              <a:spLocks noChangeArrowheads="1"/>
            </p:cNvSpPr>
            <p:nvPr/>
          </p:nvSpPr>
          <p:spPr bwMode="auto">
            <a:xfrm>
              <a:off x="960" y="1472"/>
              <a:ext cx="1632" cy="2376"/>
            </a:xfrm>
            <a:prstGeom prst="rect">
              <a:avLst/>
            </a:prstGeom>
            <a:solidFill>
              <a:schemeClr val="accent1">
                <a:alpha val="50000"/>
              </a:schemeClr>
            </a:solidFill>
            <a:ln w="38100">
              <a:solidFill>
                <a:schemeClr val="bg1"/>
              </a:solidFill>
              <a:miter lim="800000"/>
              <a:headEnd/>
              <a:tailEnd/>
            </a:ln>
            <a:effectLst/>
          </p:spPr>
          <p:txBody>
            <a:bodyPr wrap="none" anchor="ctr"/>
            <a:lstStyle/>
            <a:p>
              <a:endParaRPr lang="en-US"/>
            </a:p>
          </p:txBody>
        </p:sp>
        <p:sp>
          <p:nvSpPr>
            <p:cNvPr id="681013" name="Text Box 53"/>
            <p:cNvSpPr txBox="1">
              <a:spLocks noChangeArrowheads="1"/>
            </p:cNvSpPr>
            <p:nvPr/>
          </p:nvSpPr>
          <p:spPr bwMode="auto">
            <a:xfrm>
              <a:off x="1658" y="3664"/>
              <a:ext cx="1224" cy="221"/>
            </a:xfrm>
            <a:prstGeom prst="rect">
              <a:avLst/>
            </a:prstGeom>
            <a:solidFill>
              <a:schemeClr val="accent1"/>
            </a:solidFill>
            <a:ln w="12700">
              <a:noFill/>
              <a:miter lim="800000"/>
              <a:headEnd/>
              <a:tailEnd/>
            </a:ln>
            <a:effectLst>
              <a:outerShdw dist="35921" dir="2700000" algn="ctr" rotWithShape="0">
                <a:schemeClr val="bg1"/>
              </a:outerShdw>
            </a:effectLst>
          </p:spPr>
          <p:txBody>
            <a:bodyPr wrap="none">
              <a:spAutoFit/>
            </a:bodyPr>
            <a:lstStyle/>
            <a:p>
              <a:r>
                <a:rPr lang="en-US" sz="1700"/>
                <a:t>5.3 x 8.5 km TES </a:t>
              </a:r>
            </a:p>
          </p:txBody>
        </p:sp>
      </p:grpSp>
      <p:grpSp>
        <p:nvGrpSpPr>
          <p:cNvPr id="3" name="Group 83"/>
          <p:cNvGrpSpPr>
            <a:grpSpLocks/>
          </p:cNvGrpSpPr>
          <p:nvPr/>
        </p:nvGrpSpPr>
        <p:grpSpPr bwMode="auto">
          <a:xfrm>
            <a:off x="3589338" y="1482725"/>
            <a:ext cx="1130300" cy="635000"/>
            <a:chOff x="2637" y="2134"/>
            <a:chExt cx="712" cy="400"/>
          </a:xfrm>
        </p:grpSpPr>
        <p:sp>
          <p:nvSpPr>
            <p:cNvPr id="681011" name="Freeform 51"/>
            <p:cNvSpPr>
              <a:spLocks/>
            </p:cNvSpPr>
            <p:nvPr/>
          </p:nvSpPr>
          <p:spPr bwMode="auto">
            <a:xfrm>
              <a:off x="3071" y="2134"/>
              <a:ext cx="278" cy="319"/>
            </a:xfrm>
            <a:custGeom>
              <a:avLst/>
              <a:gdLst/>
              <a:ahLst/>
              <a:cxnLst>
                <a:cxn ang="0">
                  <a:pos x="616" y="1216"/>
                </a:cxn>
                <a:cxn ang="0">
                  <a:pos x="464" y="1280"/>
                </a:cxn>
                <a:cxn ang="0">
                  <a:pos x="424" y="1232"/>
                </a:cxn>
                <a:cxn ang="0">
                  <a:pos x="448" y="1144"/>
                </a:cxn>
                <a:cxn ang="0">
                  <a:pos x="424" y="1152"/>
                </a:cxn>
                <a:cxn ang="0">
                  <a:pos x="384" y="1160"/>
                </a:cxn>
                <a:cxn ang="0">
                  <a:pos x="280" y="1136"/>
                </a:cxn>
                <a:cxn ang="0">
                  <a:pos x="288" y="1104"/>
                </a:cxn>
                <a:cxn ang="0">
                  <a:pos x="304" y="1080"/>
                </a:cxn>
                <a:cxn ang="0">
                  <a:pos x="264" y="1048"/>
                </a:cxn>
                <a:cxn ang="0">
                  <a:pos x="224" y="984"/>
                </a:cxn>
                <a:cxn ang="0">
                  <a:pos x="280" y="880"/>
                </a:cxn>
                <a:cxn ang="0">
                  <a:pos x="168" y="872"/>
                </a:cxn>
                <a:cxn ang="0">
                  <a:pos x="0" y="768"/>
                </a:cxn>
                <a:cxn ang="0">
                  <a:pos x="32" y="720"/>
                </a:cxn>
                <a:cxn ang="0">
                  <a:pos x="80" y="704"/>
                </a:cxn>
                <a:cxn ang="0">
                  <a:pos x="184" y="664"/>
                </a:cxn>
                <a:cxn ang="0">
                  <a:pos x="176" y="632"/>
                </a:cxn>
                <a:cxn ang="0">
                  <a:pos x="136" y="584"/>
                </a:cxn>
                <a:cxn ang="0">
                  <a:pos x="104" y="536"/>
                </a:cxn>
                <a:cxn ang="0">
                  <a:pos x="96" y="496"/>
                </a:cxn>
                <a:cxn ang="0">
                  <a:pos x="216" y="408"/>
                </a:cxn>
                <a:cxn ang="0">
                  <a:pos x="312" y="376"/>
                </a:cxn>
                <a:cxn ang="0">
                  <a:pos x="296" y="248"/>
                </a:cxn>
                <a:cxn ang="0">
                  <a:pos x="416" y="216"/>
                </a:cxn>
                <a:cxn ang="0">
                  <a:pos x="376" y="128"/>
                </a:cxn>
                <a:cxn ang="0">
                  <a:pos x="544" y="0"/>
                </a:cxn>
                <a:cxn ang="0">
                  <a:pos x="648" y="32"/>
                </a:cxn>
                <a:cxn ang="0">
                  <a:pos x="672" y="128"/>
                </a:cxn>
                <a:cxn ang="0">
                  <a:pos x="808" y="120"/>
                </a:cxn>
                <a:cxn ang="0">
                  <a:pos x="872" y="168"/>
                </a:cxn>
                <a:cxn ang="0">
                  <a:pos x="832" y="152"/>
                </a:cxn>
                <a:cxn ang="0">
                  <a:pos x="848" y="176"/>
                </a:cxn>
                <a:cxn ang="0">
                  <a:pos x="864" y="240"/>
                </a:cxn>
                <a:cxn ang="0">
                  <a:pos x="912" y="224"/>
                </a:cxn>
                <a:cxn ang="0">
                  <a:pos x="960" y="248"/>
                </a:cxn>
                <a:cxn ang="0">
                  <a:pos x="976" y="272"/>
                </a:cxn>
                <a:cxn ang="0">
                  <a:pos x="1032" y="296"/>
                </a:cxn>
                <a:cxn ang="0">
                  <a:pos x="1072" y="368"/>
                </a:cxn>
                <a:cxn ang="0">
                  <a:pos x="1336" y="536"/>
                </a:cxn>
                <a:cxn ang="0">
                  <a:pos x="1320" y="664"/>
                </a:cxn>
                <a:cxn ang="0">
                  <a:pos x="1144" y="632"/>
                </a:cxn>
                <a:cxn ang="0">
                  <a:pos x="1176" y="648"/>
                </a:cxn>
                <a:cxn ang="0">
                  <a:pos x="1200" y="672"/>
                </a:cxn>
                <a:cxn ang="0">
                  <a:pos x="1208" y="696"/>
                </a:cxn>
                <a:cxn ang="0">
                  <a:pos x="1200" y="720"/>
                </a:cxn>
                <a:cxn ang="0">
                  <a:pos x="1336" y="904"/>
                </a:cxn>
                <a:cxn ang="0">
                  <a:pos x="1328" y="968"/>
                </a:cxn>
                <a:cxn ang="0">
                  <a:pos x="1312" y="1016"/>
                </a:cxn>
                <a:cxn ang="0">
                  <a:pos x="1304" y="1048"/>
                </a:cxn>
                <a:cxn ang="0">
                  <a:pos x="1232" y="1040"/>
                </a:cxn>
                <a:cxn ang="0">
                  <a:pos x="1072" y="1200"/>
                </a:cxn>
                <a:cxn ang="0">
                  <a:pos x="968" y="1088"/>
                </a:cxn>
                <a:cxn ang="0">
                  <a:pos x="976" y="1120"/>
                </a:cxn>
                <a:cxn ang="0">
                  <a:pos x="928" y="1200"/>
                </a:cxn>
                <a:cxn ang="0">
                  <a:pos x="888" y="1208"/>
                </a:cxn>
                <a:cxn ang="0">
                  <a:pos x="856" y="1192"/>
                </a:cxn>
                <a:cxn ang="0">
                  <a:pos x="752" y="1288"/>
                </a:cxn>
                <a:cxn ang="0">
                  <a:pos x="704" y="1304"/>
                </a:cxn>
                <a:cxn ang="0">
                  <a:pos x="616" y="1216"/>
                </a:cxn>
              </a:cxnLst>
              <a:rect l="0" t="0" r="r" b="b"/>
              <a:pathLst>
                <a:path w="1352" h="1304">
                  <a:moveTo>
                    <a:pt x="616" y="1216"/>
                  </a:moveTo>
                  <a:cubicBezTo>
                    <a:pt x="578" y="1242"/>
                    <a:pt x="522" y="1300"/>
                    <a:pt x="464" y="1280"/>
                  </a:cubicBezTo>
                  <a:cubicBezTo>
                    <a:pt x="444" y="1272"/>
                    <a:pt x="437" y="1248"/>
                    <a:pt x="424" y="1232"/>
                  </a:cubicBezTo>
                  <a:cubicBezTo>
                    <a:pt x="402" y="1124"/>
                    <a:pt x="422" y="1272"/>
                    <a:pt x="448" y="1144"/>
                  </a:cubicBezTo>
                  <a:cubicBezTo>
                    <a:pt x="449" y="1135"/>
                    <a:pt x="432" y="1149"/>
                    <a:pt x="424" y="1152"/>
                  </a:cubicBezTo>
                  <a:cubicBezTo>
                    <a:pt x="410" y="1155"/>
                    <a:pt x="397" y="1157"/>
                    <a:pt x="384" y="1160"/>
                  </a:cubicBezTo>
                  <a:cubicBezTo>
                    <a:pt x="295" y="1142"/>
                    <a:pt x="329" y="1152"/>
                    <a:pt x="280" y="1136"/>
                  </a:cubicBezTo>
                  <a:cubicBezTo>
                    <a:pt x="282" y="1125"/>
                    <a:pt x="283" y="1114"/>
                    <a:pt x="288" y="1104"/>
                  </a:cubicBezTo>
                  <a:cubicBezTo>
                    <a:pt x="291" y="1095"/>
                    <a:pt x="307" y="1088"/>
                    <a:pt x="304" y="1080"/>
                  </a:cubicBezTo>
                  <a:cubicBezTo>
                    <a:pt x="297" y="1064"/>
                    <a:pt x="274" y="1061"/>
                    <a:pt x="264" y="1048"/>
                  </a:cubicBezTo>
                  <a:cubicBezTo>
                    <a:pt x="247" y="1028"/>
                    <a:pt x="237" y="1005"/>
                    <a:pt x="224" y="984"/>
                  </a:cubicBezTo>
                  <a:cubicBezTo>
                    <a:pt x="242" y="949"/>
                    <a:pt x="297" y="915"/>
                    <a:pt x="280" y="880"/>
                  </a:cubicBezTo>
                  <a:cubicBezTo>
                    <a:pt x="263" y="846"/>
                    <a:pt x="205" y="876"/>
                    <a:pt x="168" y="872"/>
                  </a:cubicBezTo>
                  <a:cubicBezTo>
                    <a:pt x="97" y="863"/>
                    <a:pt x="38" y="825"/>
                    <a:pt x="0" y="768"/>
                  </a:cubicBezTo>
                  <a:cubicBezTo>
                    <a:pt x="7" y="736"/>
                    <a:pt x="0" y="733"/>
                    <a:pt x="32" y="720"/>
                  </a:cubicBezTo>
                  <a:cubicBezTo>
                    <a:pt x="47" y="713"/>
                    <a:pt x="80" y="704"/>
                    <a:pt x="80" y="704"/>
                  </a:cubicBezTo>
                  <a:cubicBezTo>
                    <a:pt x="127" y="633"/>
                    <a:pt x="41" y="749"/>
                    <a:pt x="184" y="664"/>
                  </a:cubicBezTo>
                  <a:cubicBezTo>
                    <a:pt x="193" y="658"/>
                    <a:pt x="181" y="641"/>
                    <a:pt x="176" y="632"/>
                  </a:cubicBezTo>
                  <a:cubicBezTo>
                    <a:pt x="165" y="614"/>
                    <a:pt x="148" y="600"/>
                    <a:pt x="136" y="584"/>
                  </a:cubicBezTo>
                  <a:cubicBezTo>
                    <a:pt x="124" y="568"/>
                    <a:pt x="104" y="536"/>
                    <a:pt x="104" y="536"/>
                  </a:cubicBezTo>
                  <a:cubicBezTo>
                    <a:pt x="101" y="522"/>
                    <a:pt x="96" y="509"/>
                    <a:pt x="96" y="496"/>
                  </a:cubicBezTo>
                  <a:cubicBezTo>
                    <a:pt x="96" y="446"/>
                    <a:pt x="178" y="417"/>
                    <a:pt x="216" y="408"/>
                  </a:cubicBezTo>
                  <a:cubicBezTo>
                    <a:pt x="273" y="416"/>
                    <a:pt x="281" y="421"/>
                    <a:pt x="312" y="376"/>
                  </a:cubicBezTo>
                  <a:cubicBezTo>
                    <a:pt x="308" y="365"/>
                    <a:pt x="264" y="269"/>
                    <a:pt x="296" y="248"/>
                  </a:cubicBezTo>
                  <a:cubicBezTo>
                    <a:pt x="330" y="224"/>
                    <a:pt x="376" y="226"/>
                    <a:pt x="416" y="216"/>
                  </a:cubicBezTo>
                  <a:cubicBezTo>
                    <a:pt x="402" y="186"/>
                    <a:pt x="362" y="157"/>
                    <a:pt x="376" y="128"/>
                  </a:cubicBezTo>
                  <a:cubicBezTo>
                    <a:pt x="423" y="24"/>
                    <a:pt x="470" y="18"/>
                    <a:pt x="544" y="0"/>
                  </a:cubicBezTo>
                  <a:cubicBezTo>
                    <a:pt x="584" y="6"/>
                    <a:pt x="613" y="9"/>
                    <a:pt x="648" y="32"/>
                  </a:cubicBezTo>
                  <a:cubicBezTo>
                    <a:pt x="669" y="68"/>
                    <a:pt x="685" y="86"/>
                    <a:pt x="672" y="128"/>
                  </a:cubicBezTo>
                  <a:cubicBezTo>
                    <a:pt x="716" y="194"/>
                    <a:pt x="753" y="138"/>
                    <a:pt x="808" y="120"/>
                  </a:cubicBezTo>
                  <a:cubicBezTo>
                    <a:pt x="829" y="136"/>
                    <a:pt x="856" y="146"/>
                    <a:pt x="872" y="168"/>
                  </a:cubicBezTo>
                  <a:cubicBezTo>
                    <a:pt x="880" y="179"/>
                    <a:pt x="845" y="147"/>
                    <a:pt x="832" y="152"/>
                  </a:cubicBezTo>
                  <a:cubicBezTo>
                    <a:pt x="822" y="155"/>
                    <a:pt x="842" y="168"/>
                    <a:pt x="848" y="176"/>
                  </a:cubicBezTo>
                  <a:cubicBezTo>
                    <a:pt x="853" y="197"/>
                    <a:pt x="843" y="246"/>
                    <a:pt x="864" y="240"/>
                  </a:cubicBezTo>
                  <a:cubicBezTo>
                    <a:pt x="880" y="234"/>
                    <a:pt x="912" y="224"/>
                    <a:pt x="912" y="224"/>
                  </a:cubicBezTo>
                  <a:cubicBezTo>
                    <a:pt x="931" y="230"/>
                    <a:pt x="944" y="232"/>
                    <a:pt x="960" y="248"/>
                  </a:cubicBezTo>
                  <a:cubicBezTo>
                    <a:pt x="966" y="254"/>
                    <a:pt x="968" y="265"/>
                    <a:pt x="976" y="272"/>
                  </a:cubicBezTo>
                  <a:cubicBezTo>
                    <a:pt x="989" y="282"/>
                    <a:pt x="1015" y="290"/>
                    <a:pt x="1032" y="296"/>
                  </a:cubicBezTo>
                  <a:cubicBezTo>
                    <a:pt x="1043" y="313"/>
                    <a:pt x="1054" y="356"/>
                    <a:pt x="1072" y="368"/>
                  </a:cubicBezTo>
                  <a:cubicBezTo>
                    <a:pt x="1352" y="545"/>
                    <a:pt x="1226" y="426"/>
                    <a:pt x="1336" y="536"/>
                  </a:cubicBezTo>
                  <a:cubicBezTo>
                    <a:pt x="1330" y="578"/>
                    <a:pt x="1331" y="622"/>
                    <a:pt x="1320" y="664"/>
                  </a:cubicBezTo>
                  <a:cubicBezTo>
                    <a:pt x="1307" y="710"/>
                    <a:pt x="1171" y="641"/>
                    <a:pt x="1144" y="632"/>
                  </a:cubicBezTo>
                  <a:cubicBezTo>
                    <a:pt x="1132" y="628"/>
                    <a:pt x="1166" y="641"/>
                    <a:pt x="1176" y="648"/>
                  </a:cubicBezTo>
                  <a:cubicBezTo>
                    <a:pt x="1185" y="654"/>
                    <a:pt x="1192" y="664"/>
                    <a:pt x="1200" y="672"/>
                  </a:cubicBezTo>
                  <a:cubicBezTo>
                    <a:pt x="1202" y="680"/>
                    <a:pt x="1208" y="687"/>
                    <a:pt x="1208" y="696"/>
                  </a:cubicBezTo>
                  <a:cubicBezTo>
                    <a:pt x="1208" y="704"/>
                    <a:pt x="1196" y="712"/>
                    <a:pt x="1200" y="720"/>
                  </a:cubicBezTo>
                  <a:cubicBezTo>
                    <a:pt x="1275" y="864"/>
                    <a:pt x="1260" y="847"/>
                    <a:pt x="1336" y="904"/>
                  </a:cubicBezTo>
                  <a:cubicBezTo>
                    <a:pt x="1333" y="925"/>
                    <a:pt x="1335" y="948"/>
                    <a:pt x="1328" y="968"/>
                  </a:cubicBezTo>
                  <a:cubicBezTo>
                    <a:pt x="1304" y="1027"/>
                    <a:pt x="1290" y="931"/>
                    <a:pt x="1312" y="1016"/>
                  </a:cubicBezTo>
                  <a:cubicBezTo>
                    <a:pt x="1309" y="1026"/>
                    <a:pt x="1314" y="1045"/>
                    <a:pt x="1304" y="1048"/>
                  </a:cubicBezTo>
                  <a:cubicBezTo>
                    <a:pt x="1278" y="1053"/>
                    <a:pt x="1167" y="996"/>
                    <a:pt x="1232" y="1040"/>
                  </a:cubicBezTo>
                  <a:cubicBezTo>
                    <a:pt x="1203" y="1124"/>
                    <a:pt x="1155" y="1172"/>
                    <a:pt x="1072" y="1200"/>
                  </a:cubicBezTo>
                  <a:cubicBezTo>
                    <a:pt x="1037" y="1162"/>
                    <a:pt x="1007" y="1120"/>
                    <a:pt x="968" y="1088"/>
                  </a:cubicBezTo>
                  <a:cubicBezTo>
                    <a:pt x="959" y="1080"/>
                    <a:pt x="976" y="1109"/>
                    <a:pt x="976" y="1120"/>
                  </a:cubicBezTo>
                  <a:cubicBezTo>
                    <a:pt x="976" y="1157"/>
                    <a:pt x="961" y="1179"/>
                    <a:pt x="928" y="1200"/>
                  </a:cubicBezTo>
                  <a:cubicBezTo>
                    <a:pt x="916" y="1206"/>
                    <a:pt x="901" y="1205"/>
                    <a:pt x="888" y="1208"/>
                  </a:cubicBezTo>
                  <a:cubicBezTo>
                    <a:pt x="877" y="1202"/>
                    <a:pt x="867" y="1192"/>
                    <a:pt x="856" y="1192"/>
                  </a:cubicBezTo>
                  <a:cubicBezTo>
                    <a:pt x="823" y="1192"/>
                    <a:pt x="781" y="1278"/>
                    <a:pt x="752" y="1288"/>
                  </a:cubicBezTo>
                  <a:cubicBezTo>
                    <a:pt x="736" y="1293"/>
                    <a:pt x="704" y="1304"/>
                    <a:pt x="704" y="1304"/>
                  </a:cubicBezTo>
                  <a:cubicBezTo>
                    <a:pt x="622" y="1292"/>
                    <a:pt x="638" y="1294"/>
                    <a:pt x="616" y="1216"/>
                  </a:cubicBezTo>
                  <a:close/>
                </a:path>
              </a:pathLst>
            </a:custGeom>
            <a:gradFill rotWithShape="0">
              <a:gsLst>
                <a:gs pos="0">
                  <a:schemeClr val="tx1"/>
                </a:gs>
                <a:gs pos="100000">
                  <a:schemeClr val="tx1">
                    <a:gamma/>
                    <a:shade val="24706"/>
                    <a:invGamma/>
                  </a:schemeClr>
                </a:gs>
              </a:gsLst>
              <a:lin ang="0" scaled="1"/>
            </a:gradFill>
            <a:ln w="12700" cap="flat" cmpd="sng">
              <a:solidFill>
                <a:schemeClr val="bg1"/>
              </a:solidFill>
              <a:prstDash val="solid"/>
              <a:round/>
              <a:headEnd/>
              <a:tailEnd/>
            </a:ln>
            <a:effectLst/>
          </p:spPr>
          <p:txBody>
            <a:bodyPr wrap="none" anchor="ctr"/>
            <a:lstStyle/>
            <a:p>
              <a:endParaRPr lang="en-US"/>
            </a:p>
          </p:txBody>
        </p:sp>
        <p:sp>
          <p:nvSpPr>
            <p:cNvPr id="681036" name="Text Box 76"/>
            <p:cNvSpPr txBox="1">
              <a:spLocks noChangeArrowheads="1"/>
            </p:cNvSpPr>
            <p:nvPr/>
          </p:nvSpPr>
          <p:spPr bwMode="auto">
            <a:xfrm>
              <a:off x="2637" y="2332"/>
              <a:ext cx="455" cy="202"/>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500"/>
                <a:t>Cloud</a:t>
              </a:r>
            </a:p>
          </p:txBody>
        </p:sp>
      </p:grpSp>
      <p:grpSp>
        <p:nvGrpSpPr>
          <p:cNvPr id="4" name="Group 112"/>
          <p:cNvGrpSpPr>
            <a:grpSpLocks/>
          </p:cNvGrpSpPr>
          <p:nvPr/>
        </p:nvGrpSpPr>
        <p:grpSpPr bwMode="auto">
          <a:xfrm>
            <a:off x="495300" y="5181600"/>
            <a:ext cx="7905750" cy="719138"/>
            <a:chOff x="392" y="1344"/>
            <a:chExt cx="4980" cy="453"/>
          </a:xfrm>
        </p:grpSpPr>
        <p:sp>
          <p:nvSpPr>
            <p:cNvPr id="680993" name="Text Box 33"/>
            <p:cNvSpPr txBox="1">
              <a:spLocks noChangeArrowheads="1"/>
            </p:cNvSpPr>
            <p:nvPr/>
          </p:nvSpPr>
          <p:spPr bwMode="auto">
            <a:xfrm>
              <a:off x="3734" y="1576"/>
              <a:ext cx="1638" cy="221"/>
            </a:xfrm>
            <a:prstGeom prst="rect">
              <a:avLst/>
            </a:prstGeom>
            <a:solidFill>
              <a:schemeClr val="folHlink"/>
            </a:solidFill>
            <a:ln w="12700">
              <a:noFill/>
              <a:miter lim="800000"/>
              <a:headEnd/>
              <a:tailEnd/>
            </a:ln>
            <a:effectLst>
              <a:outerShdw dist="35921" dir="2700000" algn="ctr" rotWithShape="0">
                <a:schemeClr val="bg1"/>
              </a:outerShdw>
            </a:effectLst>
          </p:spPr>
          <p:txBody>
            <a:bodyPr wrap="none">
              <a:spAutoFit/>
            </a:bodyPr>
            <a:lstStyle/>
            <a:p>
              <a:r>
                <a:rPr lang="en-US" sz="1700">
                  <a:solidFill>
                    <a:schemeClr val="bg1"/>
                  </a:solidFill>
                </a:rPr>
                <a:t>0.5 km MODIS Band 3-7</a:t>
              </a:r>
            </a:p>
          </p:txBody>
        </p:sp>
        <p:grpSp>
          <p:nvGrpSpPr>
            <p:cNvPr id="5" name="Group 111"/>
            <p:cNvGrpSpPr>
              <a:grpSpLocks/>
            </p:cNvGrpSpPr>
            <p:nvPr/>
          </p:nvGrpSpPr>
          <p:grpSpPr bwMode="auto">
            <a:xfrm>
              <a:off x="392" y="1344"/>
              <a:ext cx="4888" cy="232"/>
              <a:chOff x="0" y="0"/>
              <a:chExt cx="4888" cy="232"/>
            </a:xfrm>
          </p:grpSpPr>
          <p:grpSp>
            <p:nvGrpSpPr>
              <p:cNvPr id="6" name="Group 92"/>
              <p:cNvGrpSpPr>
                <a:grpSpLocks/>
              </p:cNvGrpSpPr>
              <p:nvPr/>
            </p:nvGrpSpPr>
            <p:grpSpPr bwMode="auto">
              <a:xfrm>
                <a:off x="2440" y="0"/>
                <a:ext cx="1224" cy="232"/>
                <a:chOff x="2384" y="0"/>
                <a:chExt cx="1224" cy="232"/>
              </a:xfrm>
            </p:grpSpPr>
            <p:sp>
              <p:nvSpPr>
                <p:cNvPr id="681038" name="Rectangle 78"/>
                <p:cNvSpPr>
                  <a:spLocks noChangeArrowheads="1"/>
                </p:cNvSpPr>
                <p:nvPr/>
              </p:nvSpPr>
              <p:spPr bwMode="auto">
                <a:xfrm>
                  <a:off x="288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47" name="Rectangle 87"/>
                <p:cNvSpPr>
                  <a:spLocks noChangeArrowheads="1"/>
                </p:cNvSpPr>
                <p:nvPr/>
              </p:nvSpPr>
              <p:spPr bwMode="auto">
                <a:xfrm>
                  <a:off x="2384"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48" name="Rectangle 88"/>
                <p:cNvSpPr>
                  <a:spLocks noChangeArrowheads="1"/>
                </p:cNvSpPr>
                <p:nvPr/>
              </p:nvSpPr>
              <p:spPr bwMode="auto">
                <a:xfrm>
                  <a:off x="2632"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49" name="Rectangle 89"/>
                <p:cNvSpPr>
                  <a:spLocks noChangeArrowheads="1"/>
                </p:cNvSpPr>
                <p:nvPr/>
              </p:nvSpPr>
              <p:spPr bwMode="auto">
                <a:xfrm>
                  <a:off x="312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50" name="Rectangle 90"/>
                <p:cNvSpPr>
                  <a:spLocks noChangeArrowheads="1"/>
                </p:cNvSpPr>
                <p:nvPr/>
              </p:nvSpPr>
              <p:spPr bwMode="auto">
                <a:xfrm>
                  <a:off x="336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grpSp>
          <p:grpSp>
            <p:nvGrpSpPr>
              <p:cNvPr id="7" name="Group 93"/>
              <p:cNvGrpSpPr>
                <a:grpSpLocks/>
              </p:cNvGrpSpPr>
              <p:nvPr/>
            </p:nvGrpSpPr>
            <p:grpSpPr bwMode="auto">
              <a:xfrm>
                <a:off x="3664" y="0"/>
                <a:ext cx="1224" cy="232"/>
                <a:chOff x="2384" y="0"/>
                <a:chExt cx="1224" cy="232"/>
              </a:xfrm>
            </p:grpSpPr>
            <p:sp>
              <p:nvSpPr>
                <p:cNvPr id="681054" name="Rectangle 94"/>
                <p:cNvSpPr>
                  <a:spLocks noChangeArrowheads="1"/>
                </p:cNvSpPr>
                <p:nvPr/>
              </p:nvSpPr>
              <p:spPr bwMode="auto">
                <a:xfrm>
                  <a:off x="288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55" name="Rectangle 95"/>
                <p:cNvSpPr>
                  <a:spLocks noChangeArrowheads="1"/>
                </p:cNvSpPr>
                <p:nvPr/>
              </p:nvSpPr>
              <p:spPr bwMode="auto">
                <a:xfrm>
                  <a:off x="2384"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56" name="Rectangle 96"/>
                <p:cNvSpPr>
                  <a:spLocks noChangeArrowheads="1"/>
                </p:cNvSpPr>
                <p:nvPr/>
              </p:nvSpPr>
              <p:spPr bwMode="auto">
                <a:xfrm>
                  <a:off x="2632"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57" name="Rectangle 97"/>
                <p:cNvSpPr>
                  <a:spLocks noChangeArrowheads="1"/>
                </p:cNvSpPr>
                <p:nvPr/>
              </p:nvSpPr>
              <p:spPr bwMode="auto">
                <a:xfrm>
                  <a:off x="312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58" name="Rectangle 98"/>
                <p:cNvSpPr>
                  <a:spLocks noChangeArrowheads="1"/>
                </p:cNvSpPr>
                <p:nvPr/>
              </p:nvSpPr>
              <p:spPr bwMode="auto">
                <a:xfrm>
                  <a:off x="336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grpSp>
          <p:grpSp>
            <p:nvGrpSpPr>
              <p:cNvPr id="8" name="Group 99"/>
              <p:cNvGrpSpPr>
                <a:grpSpLocks/>
              </p:cNvGrpSpPr>
              <p:nvPr/>
            </p:nvGrpSpPr>
            <p:grpSpPr bwMode="auto">
              <a:xfrm>
                <a:off x="1224" y="0"/>
                <a:ext cx="1224" cy="232"/>
                <a:chOff x="2384" y="0"/>
                <a:chExt cx="1224" cy="232"/>
              </a:xfrm>
            </p:grpSpPr>
            <p:sp>
              <p:nvSpPr>
                <p:cNvPr id="681060" name="Rectangle 100"/>
                <p:cNvSpPr>
                  <a:spLocks noChangeArrowheads="1"/>
                </p:cNvSpPr>
                <p:nvPr/>
              </p:nvSpPr>
              <p:spPr bwMode="auto">
                <a:xfrm>
                  <a:off x="288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1" name="Rectangle 101"/>
                <p:cNvSpPr>
                  <a:spLocks noChangeArrowheads="1"/>
                </p:cNvSpPr>
                <p:nvPr/>
              </p:nvSpPr>
              <p:spPr bwMode="auto">
                <a:xfrm>
                  <a:off x="2384"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2" name="Rectangle 102"/>
                <p:cNvSpPr>
                  <a:spLocks noChangeArrowheads="1"/>
                </p:cNvSpPr>
                <p:nvPr/>
              </p:nvSpPr>
              <p:spPr bwMode="auto">
                <a:xfrm>
                  <a:off x="2632"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3" name="Rectangle 103"/>
                <p:cNvSpPr>
                  <a:spLocks noChangeArrowheads="1"/>
                </p:cNvSpPr>
                <p:nvPr/>
              </p:nvSpPr>
              <p:spPr bwMode="auto">
                <a:xfrm>
                  <a:off x="312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4" name="Rectangle 104"/>
                <p:cNvSpPr>
                  <a:spLocks noChangeArrowheads="1"/>
                </p:cNvSpPr>
                <p:nvPr/>
              </p:nvSpPr>
              <p:spPr bwMode="auto">
                <a:xfrm>
                  <a:off x="336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grpSp>
          <p:grpSp>
            <p:nvGrpSpPr>
              <p:cNvPr id="9" name="Group 105"/>
              <p:cNvGrpSpPr>
                <a:grpSpLocks/>
              </p:cNvGrpSpPr>
              <p:nvPr/>
            </p:nvGrpSpPr>
            <p:grpSpPr bwMode="auto">
              <a:xfrm>
                <a:off x="0" y="0"/>
                <a:ext cx="1224" cy="232"/>
                <a:chOff x="2384" y="0"/>
                <a:chExt cx="1224" cy="232"/>
              </a:xfrm>
            </p:grpSpPr>
            <p:sp>
              <p:nvSpPr>
                <p:cNvPr id="681066" name="Rectangle 106"/>
                <p:cNvSpPr>
                  <a:spLocks noChangeArrowheads="1"/>
                </p:cNvSpPr>
                <p:nvPr/>
              </p:nvSpPr>
              <p:spPr bwMode="auto">
                <a:xfrm>
                  <a:off x="288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7" name="Rectangle 107"/>
                <p:cNvSpPr>
                  <a:spLocks noChangeArrowheads="1"/>
                </p:cNvSpPr>
                <p:nvPr/>
              </p:nvSpPr>
              <p:spPr bwMode="auto">
                <a:xfrm>
                  <a:off x="2384"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8" name="Rectangle 108"/>
                <p:cNvSpPr>
                  <a:spLocks noChangeArrowheads="1"/>
                </p:cNvSpPr>
                <p:nvPr/>
              </p:nvSpPr>
              <p:spPr bwMode="auto">
                <a:xfrm>
                  <a:off x="2632"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69" name="Rectangle 109"/>
                <p:cNvSpPr>
                  <a:spLocks noChangeArrowheads="1"/>
                </p:cNvSpPr>
                <p:nvPr/>
              </p:nvSpPr>
              <p:spPr bwMode="auto">
                <a:xfrm>
                  <a:off x="312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sp>
              <p:nvSpPr>
                <p:cNvPr id="681070" name="Rectangle 110"/>
                <p:cNvSpPr>
                  <a:spLocks noChangeArrowheads="1"/>
                </p:cNvSpPr>
                <p:nvPr/>
              </p:nvSpPr>
              <p:spPr bwMode="auto">
                <a:xfrm>
                  <a:off x="3360" y="0"/>
                  <a:ext cx="248" cy="232"/>
                </a:xfrm>
                <a:prstGeom prst="rect">
                  <a:avLst/>
                </a:prstGeom>
                <a:solidFill>
                  <a:schemeClr val="folHlink">
                    <a:alpha val="50000"/>
                  </a:schemeClr>
                </a:solidFill>
                <a:ln w="12700">
                  <a:solidFill>
                    <a:schemeClr val="bg1"/>
                  </a:solidFill>
                  <a:miter lim="800000"/>
                  <a:headEnd/>
                  <a:tailEnd/>
                </a:ln>
                <a:effectLst/>
              </p:spPr>
              <p:txBody>
                <a:bodyPr wrap="none" anchor="ctr"/>
                <a:lstStyle/>
                <a:p>
                  <a:endParaRPr lang="en-US"/>
                </a:p>
              </p:txBody>
            </p:sp>
          </p:grpSp>
        </p:grpSp>
        <p:sp>
          <p:nvSpPr>
            <p:cNvPr id="680994" name="Line 34"/>
            <p:cNvSpPr>
              <a:spLocks noChangeShapeType="1"/>
            </p:cNvSpPr>
            <p:nvPr/>
          </p:nvSpPr>
          <p:spPr bwMode="auto">
            <a:xfrm flipH="1" flipV="1">
              <a:off x="3116" y="1545"/>
              <a:ext cx="660" cy="138"/>
            </a:xfrm>
            <a:prstGeom prst="line">
              <a:avLst/>
            </a:prstGeom>
            <a:noFill/>
            <a:ln w="19050">
              <a:solidFill>
                <a:schemeClr val="tx1"/>
              </a:solidFill>
              <a:round/>
              <a:headEnd/>
              <a:tailEnd type="triangle" w="med" len="med"/>
            </a:ln>
            <a:effectLst/>
          </p:spPr>
          <p:txBody>
            <a:bodyPr wrap="none" anchor="ctr"/>
            <a:lstStyle/>
            <a:p>
              <a:endParaRPr lang="en-US"/>
            </a:p>
          </p:txBody>
        </p:sp>
      </p:grpSp>
      <p:grpSp>
        <p:nvGrpSpPr>
          <p:cNvPr id="10" name="Group 114"/>
          <p:cNvGrpSpPr>
            <a:grpSpLocks/>
          </p:cNvGrpSpPr>
          <p:nvPr/>
        </p:nvGrpSpPr>
        <p:grpSpPr bwMode="auto">
          <a:xfrm>
            <a:off x="5118100" y="2266950"/>
            <a:ext cx="3309938" cy="1530350"/>
            <a:chOff x="2888" y="1420"/>
            <a:chExt cx="2085" cy="964"/>
          </a:xfrm>
        </p:grpSpPr>
        <p:sp>
          <p:nvSpPr>
            <p:cNvPr id="680972" name="Line 12"/>
            <p:cNvSpPr>
              <a:spLocks noChangeShapeType="1"/>
            </p:cNvSpPr>
            <p:nvPr/>
          </p:nvSpPr>
          <p:spPr bwMode="auto">
            <a:xfrm flipH="1" flipV="1">
              <a:off x="3414" y="1870"/>
              <a:ext cx="453" cy="152"/>
            </a:xfrm>
            <a:prstGeom prst="line">
              <a:avLst/>
            </a:prstGeom>
            <a:noFill/>
            <a:ln w="19050">
              <a:solidFill>
                <a:schemeClr val="tx1"/>
              </a:solidFill>
              <a:round/>
              <a:headEnd/>
              <a:tailEnd type="triangle" w="med" len="med"/>
            </a:ln>
            <a:effectLst/>
          </p:spPr>
          <p:txBody>
            <a:bodyPr wrap="none" anchor="ctr"/>
            <a:lstStyle/>
            <a:p>
              <a:endParaRPr lang="en-US"/>
            </a:p>
          </p:txBody>
        </p:sp>
        <p:sp>
          <p:nvSpPr>
            <p:cNvPr id="680974" name="Text Box 14"/>
            <p:cNvSpPr txBox="1">
              <a:spLocks noChangeArrowheads="1"/>
            </p:cNvSpPr>
            <p:nvPr/>
          </p:nvSpPr>
          <p:spPr bwMode="auto">
            <a:xfrm>
              <a:off x="3713" y="1968"/>
              <a:ext cx="1260" cy="221"/>
            </a:xfrm>
            <a:prstGeom prst="rect">
              <a:avLst/>
            </a:prstGeom>
            <a:solidFill>
              <a:schemeClr val="accent2"/>
            </a:solidFill>
            <a:ln w="12700">
              <a:noFill/>
              <a:miter lim="800000"/>
              <a:headEnd/>
              <a:tailEnd/>
            </a:ln>
            <a:effectLst>
              <a:outerShdw dist="35921" dir="2700000" algn="ctr" rotWithShape="0">
                <a:schemeClr val="bg1"/>
              </a:outerShdw>
            </a:effectLst>
          </p:spPr>
          <p:txBody>
            <a:bodyPr wrap="none">
              <a:spAutoFit/>
            </a:bodyPr>
            <a:lstStyle/>
            <a:p>
              <a:r>
                <a:rPr lang="en-US" sz="1700"/>
                <a:t>0.09 km CALIPSO</a:t>
              </a:r>
            </a:p>
          </p:txBody>
        </p:sp>
        <p:grpSp>
          <p:nvGrpSpPr>
            <p:cNvPr id="11" name="Group 113"/>
            <p:cNvGrpSpPr>
              <a:grpSpLocks/>
            </p:cNvGrpSpPr>
            <p:nvPr/>
          </p:nvGrpSpPr>
          <p:grpSpPr bwMode="auto">
            <a:xfrm rot="2678300">
              <a:off x="2888" y="1420"/>
              <a:ext cx="940" cy="964"/>
              <a:chOff x="2888" y="1420"/>
              <a:chExt cx="940" cy="964"/>
            </a:xfrm>
          </p:grpSpPr>
          <p:grpSp>
            <p:nvGrpSpPr>
              <p:cNvPr id="12" name="Group 65"/>
              <p:cNvGrpSpPr>
                <a:grpSpLocks/>
              </p:cNvGrpSpPr>
              <p:nvPr/>
            </p:nvGrpSpPr>
            <p:grpSpPr bwMode="auto">
              <a:xfrm>
                <a:off x="2888" y="1420"/>
                <a:ext cx="452" cy="460"/>
                <a:chOff x="2912" y="1996"/>
                <a:chExt cx="452" cy="460"/>
              </a:xfrm>
            </p:grpSpPr>
            <p:sp>
              <p:nvSpPr>
                <p:cNvPr id="681020" name="Oval 60"/>
                <p:cNvSpPr>
                  <a:spLocks noChangeArrowheads="1"/>
                </p:cNvSpPr>
                <p:nvPr/>
              </p:nvSpPr>
              <p:spPr bwMode="auto">
                <a:xfrm>
                  <a:off x="2912" y="1996"/>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1" name="Oval 61"/>
                <p:cNvSpPr>
                  <a:spLocks noChangeArrowheads="1"/>
                </p:cNvSpPr>
                <p:nvPr/>
              </p:nvSpPr>
              <p:spPr bwMode="auto">
                <a:xfrm>
                  <a:off x="3008" y="2092"/>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2" name="Oval 62"/>
                <p:cNvSpPr>
                  <a:spLocks noChangeArrowheads="1"/>
                </p:cNvSpPr>
                <p:nvPr/>
              </p:nvSpPr>
              <p:spPr bwMode="auto">
                <a:xfrm>
                  <a:off x="3104" y="2188"/>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3" name="Oval 63"/>
                <p:cNvSpPr>
                  <a:spLocks noChangeArrowheads="1"/>
                </p:cNvSpPr>
                <p:nvPr/>
              </p:nvSpPr>
              <p:spPr bwMode="auto">
                <a:xfrm>
                  <a:off x="3200" y="2284"/>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4" name="Oval 64"/>
                <p:cNvSpPr>
                  <a:spLocks noChangeArrowheads="1"/>
                </p:cNvSpPr>
                <p:nvPr/>
              </p:nvSpPr>
              <p:spPr bwMode="auto">
                <a:xfrm>
                  <a:off x="3296" y="2380"/>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grpSp>
          <p:grpSp>
            <p:nvGrpSpPr>
              <p:cNvPr id="13" name="Group 66"/>
              <p:cNvGrpSpPr>
                <a:grpSpLocks/>
              </p:cNvGrpSpPr>
              <p:nvPr/>
            </p:nvGrpSpPr>
            <p:grpSpPr bwMode="auto">
              <a:xfrm>
                <a:off x="3376" y="1924"/>
                <a:ext cx="452" cy="460"/>
                <a:chOff x="2912" y="1996"/>
                <a:chExt cx="452" cy="460"/>
              </a:xfrm>
            </p:grpSpPr>
            <p:sp>
              <p:nvSpPr>
                <p:cNvPr id="681027" name="Oval 67"/>
                <p:cNvSpPr>
                  <a:spLocks noChangeArrowheads="1"/>
                </p:cNvSpPr>
                <p:nvPr/>
              </p:nvSpPr>
              <p:spPr bwMode="auto">
                <a:xfrm>
                  <a:off x="2912" y="1996"/>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8" name="Oval 68"/>
                <p:cNvSpPr>
                  <a:spLocks noChangeArrowheads="1"/>
                </p:cNvSpPr>
                <p:nvPr/>
              </p:nvSpPr>
              <p:spPr bwMode="auto">
                <a:xfrm>
                  <a:off x="3008" y="2092"/>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29" name="Oval 69"/>
                <p:cNvSpPr>
                  <a:spLocks noChangeArrowheads="1"/>
                </p:cNvSpPr>
                <p:nvPr/>
              </p:nvSpPr>
              <p:spPr bwMode="auto">
                <a:xfrm>
                  <a:off x="3104" y="2188"/>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30" name="Oval 70"/>
                <p:cNvSpPr>
                  <a:spLocks noChangeArrowheads="1"/>
                </p:cNvSpPr>
                <p:nvPr/>
              </p:nvSpPr>
              <p:spPr bwMode="auto">
                <a:xfrm>
                  <a:off x="3200" y="2284"/>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sp>
              <p:nvSpPr>
                <p:cNvPr id="681031" name="Oval 71"/>
                <p:cNvSpPr>
                  <a:spLocks noChangeArrowheads="1"/>
                </p:cNvSpPr>
                <p:nvPr/>
              </p:nvSpPr>
              <p:spPr bwMode="auto">
                <a:xfrm>
                  <a:off x="3296" y="2380"/>
                  <a:ext cx="68" cy="76"/>
                </a:xfrm>
                <a:prstGeom prst="ellipse">
                  <a:avLst/>
                </a:prstGeom>
                <a:solidFill>
                  <a:srgbClr val="00FF00">
                    <a:alpha val="50000"/>
                  </a:srgbClr>
                </a:solidFill>
                <a:ln w="12700">
                  <a:solidFill>
                    <a:schemeClr val="bg1"/>
                  </a:solidFill>
                  <a:round/>
                  <a:headEnd/>
                  <a:tailEnd/>
                </a:ln>
                <a:effectLst/>
              </p:spPr>
              <p:txBody>
                <a:bodyPr wrap="none" anchor="ctr"/>
                <a:lstStyle/>
                <a:p>
                  <a:endParaRPr lang="en-US"/>
                </a:p>
              </p:txBody>
            </p:sp>
          </p:grpSp>
        </p:grpSp>
      </p:grpSp>
      <p:grpSp>
        <p:nvGrpSpPr>
          <p:cNvPr id="14" name="Group 120"/>
          <p:cNvGrpSpPr>
            <a:grpSpLocks/>
          </p:cNvGrpSpPr>
          <p:nvPr/>
        </p:nvGrpSpPr>
        <p:grpSpPr bwMode="auto">
          <a:xfrm>
            <a:off x="5073650" y="457200"/>
            <a:ext cx="3511550" cy="6400800"/>
            <a:chOff x="3092" y="280"/>
            <a:chExt cx="2212" cy="4032"/>
          </a:xfrm>
        </p:grpSpPr>
        <p:grpSp>
          <p:nvGrpSpPr>
            <p:cNvPr id="15" name="Group 116"/>
            <p:cNvGrpSpPr>
              <a:grpSpLocks/>
            </p:cNvGrpSpPr>
            <p:nvPr/>
          </p:nvGrpSpPr>
          <p:grpSpPr bwMode="auto">
            <a:xfrm>
              <a:off x="3092" y="280"/>
              <a:ext cx="432" cy="2016"/>
              <a:chOff x="3092" y="912"/>
              <a:chExt cx="432" cy="2016"/>
            </a:xfrm>
          </p:grpSpPr>
          <p:sp>
            <p:nvSpPr>
              <p:cNvPr id="681037" name="Rectangle 77"/>
              <p:cNvSpPr>
                <a:spLocks noChangeArrowheads="1"/>
              </p:cNvSpPr>
              <p:nvPr/>
            </p:nvSpPr>
            <p:spPr bwMode="auto">
              <a:xfrm>
                <a:off x="3092" y="912"/>
                <a:ext cx="432" cy="1008"/>
              </a:xfrm>
              <a:prstGeom prst="rect">
                <a:avLst/>
              </a:prstGeom>
              <a:solidFill>
                <a:srgbClr val="3366FF">
                  <a:alpha val="50000"/>
                </a:srgbClr>
              </a:solidFill>
              <a:ln w="12700">
                <a:solidFill>
                  <a:schemeClr val="bg1"/>
                </a:solidFill>
                <a:miter lim="800000"/>
                <a:headEnd/>
                <a:tailEnd/>
              </a:ln>
              <a:effectLst/>
            </p:spPr>
            <p:txBody>
              <a:bodyPr wrap="none" anchor="ctr"/>
              <a:lstStyle/>
              <a:p>
                <a:endParaRPr lang="en-US"/>
              </a:p>
            </p:txBody>
          </p:sp>
          <p:sp>
            <p:nvSpPr>
              <p:cNvPr id="681075" name="Rectangle 115"/>
              <p:cNvSpPr>
                <a:spLocks noChangeArrowheads="1"/>
              </p:cNvSpPr>
              <p:nvPr/>
            </p:nvSpPr>
            <p:spPr bwMode="auto">
              <a:xfrm>
                <a:off x="3092" y="1920"/>
                <a:ext cx="432" cy="1008"/>
              </a:xfrm>
              <a:prstGeom prst="rect">
                <a:avLst/>
              </a:prstGeom>
              <a:solidFill>
                <a:srgbClr val="3366FF">
                  <a:alpha val="50000"/>
                </a:srgbClr>
              </a:solidFill>
              <a:ln w="12700">
                <a:solidFill>
                  <a:schemeClr val="bg1"/>
                </a:solidFill>
                <a:miter lim="800000"/>
                <a:headEnd/>
                <a:tailEnd/>
              </a:ln>
              <a:effectLst/>
            </p:spPr>
            <p:txBody>
              <a:bodyPr wrap="none" anchor="ctr"/>
              <a:lstStyle/>
              <a:p>
                <a:endParaRPr lang="en-US"/>
              </a:p>
            </p:txBody>
          </p:sp>
        </p:grpSp>
        <p:grpSp>
          <p:nvGrpSpPr>
            <p:cNvPr id="16" name="Group 117"/>
            <p:cNvGrpSpPr>
              <a:grpSpLocks/>
            </p:cNvGrpSpPr>
            <p:nvPr/>
          </p:nvGrpSpPr>
          <p:grpSpPr bwMode="auto">
            <a:xfrm>
              <a:off x="3092" y="2296"/>
              <a:ext cx="432" cy="2016"/>
              <a:chOff x="3092" y="912"/>
              <a:chExt cx="432" cy="2016"/>
            </a:xfrm>
          </p:grpSpPr>
          <p:sp>
            <p:nvSpPr>
              <p:cNvPr id="681078" name="Rectangle 118"/>
              <p:cNvSpPr>
                <a:spLocks noChangeArrowheads="1"/>
              </p:cNvSpPr>
              <p:nvPr/>
            </p:nvSpPr>
            <p:spPr bwMode="auto">
              <a:xfrm>
                <a:off x="3092" y="912"/>
                <a:ext cx="432" cy="1008"/>
              </a:xfrm>
              <a:prstGeom prst="rect">
                <a:avLst/>
              </a:prstGeom>
              <a:solidFill>
                <a:srgbClr val="3366FF">
                  <a:alpha val="50000"/>
                </a:srgbClr>
              </a:solidFill>
              <a:ln w="12700">
                <a:solidFill>
                  <a:schemeClr val="bg1"/>
                </a:solidFill>
                <a:miter lim="800000"/>
                <a:headEnd/>
                <a:tailEnd/>
              </a:ln>
              <a:effectLst/>
            </p:spPr>
            <p:txBody>
              <a:bodyPr wrap="none" anchor="ctr"/>
              <a:lstStyle/>
              <a:p>
                <a:endParaRPr lang="en-US"/>
              </a:p>
            </p:txBody>
          </p:sp>
          <p:sp>
            <p:nvSpPr>
              <p:cNvPr id="681079" name="Rectangle 119"/>
              <p:cNvSpPr>
                <a:spLocks noChangeArrowheads="1"/>
              </p:cNvSpPr>
              <p:nvPr/>
            </p:nvSpPr>
            <p:spPr bwMode="auto">
              <a:xfrm>
                <a:off x="3092" y="1920"/>
                <a:ext cx="432" cy="1008"/>
              </a:xfrm>
              <a:prstGeom prst="rect">
                <a:avLst/>
              </a:prstGeom>
              <a:solidFill>
                <a:srgbClr val="3366FF">
                  <a:alpha val="50000"/>
                </a:srgbClr>
              </a:solidFill>
              <a:ln w="12700">
                <a:solidFill>
                  <a:schemeClr val="bg1"/>
                </a:solidFill>
                <a:miter lim="800000"/>
                <a:headEnd/>
                <a:tailEnd/>
              </a:ln>
              <a:effectLst/>
            </p:spPr>
            <p:txBody>
              <a:bodyPr wrap="none" anchor="ctr"/>
              <a:lstStyle/>
              <a:p>
                <a:endParaRPr lang="en-US"/>
              </a:p>
            </p:txBody>
          </p:sp>
        </p:grpSp>
        <p:sp>
          <p:nvSpPr>
            <p:cNvPr id="680971" name="Line 11"/>
            <p:cNvSpPr>
              <a:spLocks noChangeShapeType="1"/>
            </p:cNvSpPr>
            <p:nvPr/>
          </p:nvSpPr>
          <p:spPr bwMode="auto">
            <a:xfrm flipH="1" flipV="1">
              <a:off x="3424" y="1113"/>
              <a:ext cx="748" cy="98"/>
            </a:xfrm>
            <a:prstGeom prst="line">
              <a:avLst/>
            </a:prstGeom>
            <a:noFill/>
            <a:ln w="19050">
              <a:solidFill>
                <a:schemeClr val="tx1"/>
              </a:solidFill>
              <a:round/>
              <a:headEnd/>
              <a:tailEnd type="triangle" w="med" len="med"/>
            </a:ln>
            <a:effectLst/>
          </p:spPr>
          <p:txBody>
            <a:bodyPr wrap="none" anchor="ctr"/>
            <a:lstStyle/>
            <a:p>
              <a:endParaRPr lang="en-US"/>
            </a:p>
          </p:txBody>
        </p:sp>
        <p:sp>
          <p:nvSpPr>
            <p:cNvPr id="680973" name="Text Box 13"/>
            <p:cNvSpPr txBox="1">
              <a:spLocks noChangeArrowheads="1"/>
            </p:cNvSpPr>
            <p:nvPr/>
          </p:nvSpPr>
          <p:spPr bwMode="auto">
            <a:xfrm>
              <a:off x="4105" y="1096"/>
              <a:ext cx="1199" cy="221"/>
            </a:xfrm>
            <a:prstGeom prst="rect">
              <a:avLst/>
            </a:prstGeom>
            <a:solidFill>
              <a:srgbClr val="1822CD"/>
            </a:solidFill>
            <a:ln w="12700">
              <a:noFill/>
              <a:miter lim="800000"/>
              <a:headEnd/>
              <a:tailEnd/>
            </a:ln>
            <a:effectLst>
              <a:outerShdw dist="35921" dir="2700000" algn="ctr" rotWithShape="0">
                <a:schemeClr val="bg1"/>
              </a:outerShdw>
            </a:effectLst>
          </p:spPr>
          <p:txBody>
            <a:bodyPr wrap="none">
              <a:spAutoFit/>
            </a:bodyPr>
            <a:lstStyle/>
            <a:p>
              <a:r>
                <a:rPr lang="en-US" sz="1700"/>
                <a:t>1. 4 km Cloudsat</a:t>
              </a:r>
            </a:p>
          </p:txBody>
        </p:sp>
      </p:grpSp>
      <p:sp>
        <p:nvSpPr>
          <p:cNvPr id="681084" name="Rectangle 124"/>
          <p:cNvSpPr>
            <a:spLocks noChangeArrowheads="1"/>
          </p:cNvSpPr>
          <p:nvPr/>
        </p:nvSpPr>
        <p:spPr bwMode="auto">
          <a:xfrm>
            <a:off x="4229100" y="4076700"/>
            <a:ext cx="787400" cy="977900"/>
          </a:xfrm>
          <a:prstGeom prst="rect">
            <a:avLst/>
          </a:prstGeom>
          <a:gradFill rotWithShape="0">
            <a:gsLst>
              <a:gs pos="0">
                <a:schemeClr val="accent1">
                  <a:alpha val="38000"/>
                </a:schemeClr>
              </a:gs>
              <a:gs pos="100000">
                <a:schemeClr val="accent1">
                  <a:gamma/>
                  <a:shade val="75686"/>
                  <a:invGamma/>
                  <a:alpha val="25000"/>
                </a:schemeClr>
              </a:gs>
            </a:gsLst>
            <a:lin ang="5400000" scaled="1"/>
          </a:gradFill>
          <a:ln w="12700">
            <a:solidFill>
              <a:schemeClr val="tx1"/>
            </a:solidFill>
            <a:miter lim="800000"/>
            <a:headEnd/>
            <a:tailEnd/>
          </a:ln>
          <a:effectLst/>
        </p:spPr>
        <p:txBody>
          <a:bodyPr wrap="none" anchor="ctr"/>
          <a:lstStyle/>
          <a:p>
            <a:r>
              <a:rPr lang="en-US" sz="1500"/>
              <a:t>OCO</a:t>
            </a:r>
          </a:p>
          <a:p>
            <a:r>
              <a:rPr lang="en-US" sz="1500"/>
              <a:t>1x1.5 km</a:t>
            </a:r>
            <a:endParaRPr lang="en-US"/>
          </a:p>
        </p:txBody>
      </p:sp>
      <p:sp>
        <p:nvSpPr>
          <p:cNvPr id="681086" name="Line 126"/>
          <p:cNvSpPr>
            <a:spLocks noChangeShapeType="1"/>
          </p:cNvSpPr>
          <p:nvPr/>
        </p:nvSpPr>
        <p:spPr bwMode="auto">
          <a:xfrm>
            <a:off x="7607300" y="4406900"/>
            <a:ext cx="292100" cy="3429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80962" name="Rectangle 2"/>
          <p:cNvSpPr>
            <a:spLocks noGrp="1" noChangeArrowheads="1"/>
          </p:cNvSpPr>
          <p:nvPr>
            <p:ph type="title"/>
          </p:nvPr>
        </p:nvSpPr>
        <p:spPr>
          <a:xfrm>
            <a:off x="76200" y="215900"/>
            <a:ext cx="8401050" cy="785813"/>
          </a:xfrm>
        </p:spPr>
        <p:txBody>
          <a:bodyPr/>
          <a:lstStyle/>
          <a:p>
            <a:r>
              <a:rPr lang="en-US"/>
              <a:t>“A-Train” Nadir Footprints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4210" name="Rectangle 2"/>
          <p:cNvSpPr>
            <a:spLocks noChangeArrowheads="1"/>
          </p:cNvSpPr>
          <p:nvPr/>
        </p:nvSpPr>
        <p:spPr bwMode="auto">
          <a:xfrm>
            <a:off x="1625600" y="1816100"/>
            <a:ext cx="977900" cy="3390900"/>
          </a:xfrm>
          <a:prstGeom prst="rect">
            <a:avLst/>
          </a:prstGeom>
          <a:gradFill rotWithShape="0">
            <a:gsLst>
              <a:gs pos="0">
                <a:srgbClr val="3366FF">
                  <a:gamma/>
                  <a:shade val="0"/>
                  <a:invGamma/>
                </a:srgbClr>
              </a:gs>
              <a:gs pos="100000">
                <a:srgbClr val="3366FF"/>
              </a:gs>
            </a:gsLst>
            <a:lin ang="5400000" scaled="1"/>
          </a:gradFill>
          <a:ln w="12700">
            <a:solidFill>
              <a:schemeClr val="tx1"/>
            </a:solidFill>
            <a:miter lim="800000"/>
            <a:headEnd/>
            <a:tailEnd/>
          </a:ln>
          <a:effectLst/>
        </p:spPr>
        <p:txBody>
          <a:bodyPr wrap="none" anchor="ctr"/>
          <a:lstStyle/>
          <a:p>
            <a:endParaRPr lang="en-US"/>
          </a:p>
        </p:txBody>
      </p:sp>
      <p:sp>
        <p:nvSpPr>
          <p:cNvPr id="734211" name="Rectangle 3"/>
          <p:cNvSpPr>
            <a:spLocks noGrp="1" noChangeArrowheads="1"/>
          </p:cNvSpPr>
          <p:nvPr>
            <p:ph type="title"/>
          </p:nvPr>
        </p:nvSpPr>
        <p:spPr/>
        <p:txBody>
          <a:bodyPr/>
          <a:lstStyle/>
          <a:p>
            <a:r>
              <a:rPr lang="en-US" sz="3200" dirty="0"/>
              <a:t>Vertical Resolution of the “A Train”</a:t>
            </a:r>
          </a:p>
        </p:txBody>
      </p:sp>
      <p:grpSp>
        <p:nvGrpSpPr>
          <p:cNvPr id="2" name="Group 4"/>
          <p:cNvGrpSpPr>
            <a:grpSpLocks/>
          </p:cNvGrpSpPr>
          <p:nvPr/>
        </p:nvGrpSpPr>
        <p:grpSpPr bwMode="auto">
          <a:xfrm>
            <a:off x="933450" y="1738313"/>
            <a:ext cx="692150" cy="3695700"/>
            <a:chOff x="228" y="1535"/>
            <a:chExt cx="428" cy="2328"/>
          </a:xfrm>
        </p:grpSpPr>
        <p:sp>
          <p:nvSpPr>
            <p:cNvPr id="734213" name="Line 5"/>
            <p:cNvSpPr>
              <a:spLocks noChangeShapeType="1"/>
            </p:cNvSpPr>
            <p:nvPr/>
          </p:nvSpPr>
          <p:spPr bwMode="auto">
            <a:xfrm>
              <a:off x="648" y="1584"/>
              <a:ext cx="8" cy="2200"/>
            </a:xfrm>
            <a:prstGeom prst="line">
              <a:avLst/>
            </a:prstGeom>
            <a:noFill/>
            <a:ln w="2857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4" name="Line 6"/>
            <p:cNvSpPr>
              <a:spLocks noChangeShapeType="1"/>
            </p:cNvSpPr>
            <p:nvPr/>
          </p:nvSpPr>
          <p:spPr bwMode="auto">
            <a:xfrm flipV="1">
              <a:off x="520" y="372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5" name="Line 7"/>
            <p:cNvSpPr>
              <a:spLocks noChangeShapeType="1"/>
            </p:cNvSpPr>
            <p:nvPr/>
          </p:nvSpPr>
          <p:spPr bwMode="auto">
            <a:xfrm flipV="1">
              <a:off x="528" y="304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6" name="Line 8"/>
            <p:cNvSpPr>
              <a:spLocks noChangeShapeType="1"/>
            </p:cNvSpPr>
            <p:nvPr/>
          </p:nvSpPr>
          <p:spPr bwMode="auto">
            <a:xfrm flipV="1">
              <a:off x="520" y="3384"/>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7" name="Line 9"/>
            <p:cNvSpPr>
              <a:spLocks noChangeShapeType="1"/>
            </p:cNvSpPr>
            <p:nvPr/>
          </p:nvSpPr>
          <p:spPr bwMode="auto">
            <a:xfrm flipV="1">
              <a:off x="520" y="304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8" name="Line 10"/>
            <p:cNvSpPr>
              <a:spLocks noChangeShapeType="1"/>
            </p:cNvSpPr>
            <p:nvPr/>
          </p:nvSpPr>
          <p:spPr bwMode="auto">
            <a:xfrm flipV="1">
              <a:off x="528" y="236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19" name="Line 11"/>
            <p:cNvSpPr>
              <a:spLocks noChangeShapeType="1"/>
            </p:cNvSpPr>
            <p:nvPr/>
          </p:nvSpPr>
          <p:spPr bwMode="auto">
            <a:xfrm flipV="1">
              <a:off x="520" y="2704"/>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20" name="Line 12"/>
            <p:cNvSpPr>
              <a:spLocks noChangeShapeType="1"/>
            </p:cNvSpPr>
            <p:nvPr/>
          </p:nvSpPr>
          <p:spPr bwMode="auto">
            <a:xfrm flipV="1">
              <a:off x="520" y="236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21" name="Line 13"/>
            <p:cNvSpPr>
              <a:spLocks noChangeShapeType="1"/>
            </p:cNvSpPr>
            <p:nvPr/>
          </p:nvSpPr>
          <p:spPr bwMode="auto">
            <a:xfrm flipV="1">
              <a:off x="528" y="168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22" name="Line 14"/>
            <p:cNvSpPr>
              <a:spLocks noChangeShapeType="1"/>
            </p:cNvSpPr>
            <p:nvPr/>
          </p:nvSpPr>
          <p:spPr bwMode="auto">
            <a:xfrm flipV="1">
              <a:off x="520" y="2024"/>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23" name="Line 15"/>
            <p:cNvSpPr>
              <a:spLocks noChangeShapeType="1"/>
            </p:cNvSpPr>
            <p:nvPr/>
          </p:nvSpPr>
          <p:spPr bwMode="auto">
            <a:xfrm flipV="1">
              <a:off x="520" y="1688"/>
              <a:ext cx="120" cy="0"/>
            </a:xfrm>
            <a:prstGeom prst="line">
              <a:avLst/>
            </a:prstGeom>
            <a:noFill/>
            <a:ln w="12700">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734224" name="Text Box 16"/>
            <p:cNvSpPr txBox="1">
              <a:spLocks noChangeArrowheads="1"/>
            </p:cNvSpPr>
            <p:nvPr/>
          </p:nvSpPr>
          <p:spPr bwMode="auto">
            <a:xfrm>
              <a:off x="269" y="3255"/>
              <a:ext cx="198"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5</a:t>
              </a:r>
            </a:p>
          </p:txBody>
        </p:sp>
        <p:sp>
          <p:nvSpPr>
            <p:cNvPr id="734225" name="Text Box 17"/>
            <p:cNvSpPr txBox="1">
              <a:spLocks noChangeArrowheads="1"/>
            </p:cNvSpPr>
            <p:nvPr/>
          </p:nvSpPr>
          <p:spPr bwMode="auto">
            <a:xfrm>
              <a:off x="228" y="1879"/>
              <a:ext cx="281"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25</a:t>
              </a:r>
            </a:p>
          </p:txBody>
        </p:sp>
        <p:sp>
          <p:nvSpPr>
            <p:cNvPr id="734226" name="Text Box 18"/>
            <p:cNvSpPr txBox="1">
              <a:spLocks noChangeArrowheads="1"/>
            </p:cNvSpPr>
            <p:nvPr/>
          </p:nvSpPr>
          <p:spPr bwMode="auto">
            <a:xfrm>
              <a:off x="228" y="2919"/>
              <a:ext cx="281"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10</a:t>
              </a:r>
            </a:p>
          </p:txBody>
        </p:sp>
        <p:sp>
          <p:nvSpPr>
            <p:cNvPr id="734227" name="Text Box 19"/>
            <p:cNvSpPr txBox="1">
              <a:spLocks noChangeArrowheads="1"/>
            </p:cNvSpPr>
            <p:nvPr/>
          </p:nvSpPr>
          <p:spPr bwMode="auto">
            <a:xfrm>
              <a:off x="232" y="3623"/>
              <a:ext cx="197"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0</a:t>
              </a:r>
            </a:p>
          </p:txBody>
        </p:sp>
        <p:sp>
          <p:nvSpPr>
            <p:cNvPr id="734228" name="Text Box 20"/>
            <p:cNvSpPr txBox="1">
              <a:spLocks noChangeArrowheads="1"/>
            </p:cNvSpPr>
            <p:nvPr/>
          </p:nvSpPr>
          <p:spPr bwMode="auto">
            <a:xfrm>
              <a:off x="228" y="2583"/>
              <a:ext cx="281"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15</a:t>
              </a:r>
            </a:p>
          </p:txBody>
        </p:sp>
        <p:sp>
          <p:nvSpPr>
            <p:cNvPr id="734229" name="Text Box 21"/>
            <p:cNvSpPr txBox="1">
              <a:spLocks noChangeArrowheads="1"/>
            </p:cNvSpPr>
            <p:nvPr/>
          </p:nvSpPr>
          <p:spPr bwMode="auto">
            <a:xfrm>
              <a:off x="228" y="2239"/>
              <a:ext cx="281"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20</a:t>
              </a:r>
            </a:p>
          </p:txBody>
        </p:sp>
        <p:sp>
          <p:nvSpPr>
            <p:cNvPr id="734230" name="Text Box 22"/>
            <p:cNvSpPr txBox="1">
              <a:spLocks noChangeArrowheads="1"/>
            </p:cNvSpPr>
            <p:nvPr/>
          </p:nvSpPr>
          <p:spPr bwMode="auto">
            <a:xfrm>
              <a:off x="228" y="1535"/>
              <a:ext cx="281" cy="24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30</a:t>
              </a:r>
            </a:p>
          </p:txBody>
        </p:sp>
      </p:grpSp>
      <p:sp>
        <p:nvSpPr>
          <p:cNvPr id="734231" name="Freeform 23"/>
          <p:cNvSpPr>
            <a:spLocks/>
          </p:cNvSpPr>
          <p:nvPr/>
        </p:nvSpPr>
        <p:spPr bwMode="auto">
          <a:xfrm>
            <a:off x="1651000" y="3795713"/>
            <a:ext cx="939800" cy="1339850"/>
          </a:xfrm>
          <a:custGeom>
            <a:avLst/>
            <a:gdLst/>
            <a:ahLst/>
            <a:cxnLst>
              <a:cxn ang="0">
                <a:pos x="944" y="1225"/>
              </a:cxn>
              <a:cxn ang="0">
                <a:pos x="848" y="1137"/>
              </a:cxn>
              <a:cxn ang="0">
                <a:pos x="968" y="1025"/>
              </a:cxn>
              <a:cxn ang="0">
                <a:pos x="1008" y="1041"/>
              </a:cxn>
              <a:cxn ang="0">
                <a:pos x="1024" y="993"/>
              </a:cxn>
              <a:cxn ang="0">
                <a:pos x="992" y="825"/>
              </a:cxn>
              <a:cxn ang="0">
                <a:pos x="1056" y="697"/>
              </a:cxn>
              <a:cxn ang="0">
                <a:pos x="1096" y="537"/>
              </a:cxn>
              <a:cxn ang="0">
                <a:pos x="992" y="457"/>
              </a:cxn>
              <a:cxn ang="0">
                <a:pos x="920" y="369"/>
              </a:cxn>
              <a:cxn ang="0">
                <a:pos x="848" y="273"/>
              </a:cxn>
              <a:cxn ang="0">
                <a:pos x="784" y="241"/>
              </a:cxn>
              <a:cxn ang="0">
                <a:pos x="720" y="225"/>
              </a:cxn>
              <a:cxn ang="0">
                <a:pos x="488" y="153"/>
              </a:cxn>
              <a:cxn ang="0">
                <a:pos x="88" y="57"/>
              </a:cxn>
              <a:cxn ang="0">
                <a:pos x="208" y="65"/>
              </a:cxn>
              <a:cxn ang="0">
                <a:pos x="1088" y="25"/>
              </a:cxn>
              <a:cxn ang="0">
                <a:pos x="2688" y="33"/>
              </a:cxn>
              <a:cxn ang="0">
                <a:pos x="2432" y="65"/>
              </a:cxn>
              <a:cxn ang="0">
                <a:pos x="2336" y="105"/>
              </a:cxn>
              <a:cxn ang="0">
                <a:pos x="2352" y="145"/>
              </a:cxn>
              <a:cxn ang="0">
                <a:pos x="2312" y="153"/>
              </a:cxn>
              <a:cxn ang="0">
                <a:pos x="2248" y="177"/>
              </a:cxn>
              <a:cxn ang="0">
                <a:pos x="2024" y="233"/>
              </a:cxn>
              <a:cxn ang="0">
                <a:pos x="1920" y="289"/>
              </a:cxn>
              <a:cxn ang="0">
                <a:pos x="1936" y="337"/>
              </a:cxn>
              <a:cxn ang="0">
                <a:pos x="1952" y="385"/>
              </a:cxn>
              <a:cxn ang="0">
                <a:pos x="1984" y="465"/>
              </a:cxn>
              <a:cxn ang="0">
                <a:pos x="2024" y="601"/>
              </a:cxn>
              <a:cxn ang="0">
                <a:pos x="1984" y="657"/>
              </a:cxn>
              <a:cxn ang="0">
                <a:pos x="2120" y="721"/>
              </a:cxn>
              <a:cxn ang="0">
                <a:pos x="2072" y="841"/>
              </a:cxn>
              <a:cxn ang="0">
                <a:pos x="2128" y="857"/>
              </a:cxn>
              <a:cxn ang="0">
                <a:pos x="2176" y="865"/>
              </a:cxn>
              <a:cxn ang="0">
                <a:pos x="2136" y="921"/>
              </a:cxn>
              <a:cxn ang="0">
                <a:pos x="2280" y="1009"/>
              </a:cxn>
              <a:cxn ang="0">
                <a:pos x="2184" y="1153"/>
              </a:cxn>
              <a:cxn ang="0">
                <a:pos x="2344" y="1209"/>
              </a:cxn>
              <a:cxn ang="0">
                <a:pos x="2328" y="1233"/>
              </a:cxn>
              <a:cxn ang="0">
                <a:pos x="896" y="1225"/>
              </a:cxn>
            </a:cxnLst>
            <a:rect l="0" t="0" r="r" b="b"/>
            <a:pathLst>
              <a:path w="2688" h="1236">
                <a:moveTo>
                  <a:pt x="944" y="1225"/>
                </a:moveTo>
                <a:cubicBezTo>
                  <a:pt x="912" y="1195"/>
                  <a:pt x="864" y="1177"/>
                  <a:pt x="848" y="1137"/>
                </a:cubicBezTo>
                <a:cubicBezTo>
                  <a:pt x="820" y="1068"/>
                  <a:pt x="945" y="1035"/>
                  <a:pt x="968" y="1025"/>
                </a:cubicBezTo>
                <a:cubicBezTo>
                  <a:pt x="981" y="1030"/>
                  <a:pt x="995" y="1048"/>
                  <a:pt x="1008" y="1041"/>
                </a:cubicBezTo>
                <a:cubicBezTo>
                  <a:pt x="1022" y="1032"/>
                  <a:pt x="1024" y="993"/>
                  <a:pt x="1024" y="993"/>
                </a:cubicBezTo>
                <a:cubicBezTo>
                  <a:pt x="977" y="946"/>
                  <a:pt x="903" y="884"/>
                  <a:pt x="992" y="825"/>
                </a:cubicBezTo>
                <a:cubicBezTo>
                  <a:pt x="980" y="744"/>
                  <a:pt x="977" y="723"/>
                  <a:pt x="1056" y="697"/>
                </a:cubicBezTo>
                <a:cubicBezTo>
                  <a:pt x="1063" y="640"/>
                  <a:pt x="1054" y="578"/>
                  <a:pt x="1096" y="537"/>
                </a:cubicBezTo>
                <a:cubicBezTo>
                  <a:pt x="1061" y="510"/>
                  <a:pt x="1020" y="490"/>
                  <a:pt x="992" y="457"/>
                </a:cubicBezTo>
                <a:cubicBezTo>
                  <a:pt x="904" y="354"/>
                  <a:pt x="1011" y="387"/>
                  <a:pt x="920" y="369"/>
                </a:cubicBezTo>
                <a:cubicBezTo>
                  <a:pt x="875" y="342"/>
                  <a:pt x="860" y="323"/>
                  <a:pt x="848" y="273"/>
                </a:cubicBezTo>
                <a:cubicBezTo>
                  <a:pt x="880" y="224"/>
                  <a:pt x="869" y="255"/>
                  <a:pt x="784" y="241"/>
                </a:cubicBezTo>
                <a:cubicBezTo>
                  <a:pt x="762" y="237"/>
                  <a:pt x="741" y="230"/>
                  <a:pt x="720" y="225"/>
                </a:cubicBezTo>
                <a:cubicBezTo>
                  <a:pt x="648" y="177"/>
                  <a:pt x="572" y="161"/>
                  <a:pt x="488" y="153"/>
                </a:cubicBezTo>
                <a:cubicBezTo>
                  <a:pt x="345" y="122"/>
                  <a:pt x="231" y="72"/>
                  <a:pt x="88" y="57"/>
                </a:cubicBezTo>
                <a:cubicBezTo>
                  <a:pt x="0" y="27"/>
                  <a:pt x="169" y="52"/>
                  <a:pt x="208" y="65"/>
                </a:cubicBezTo>
                <a:cubicBezTo>
                  <a:pt x="501" y="49"/>
                  <a:pt x="793" y="37"/>
                  <a:pt x="1088" y="25"/>
                </a:cubicBezTo>
                <a:cubicBezTo>
                  <a:pt x="1614" y="29"/>
                  <a:pt x="2160" y="0"/>
                  <a:pt x="2688" y="33"/>
                </a:cubicBezTo>
                <a:cubicBezTo>
                  <a:pt x="2601" y="40"/>
                  <a:pt x="2518" y="56"/>
                  <a:pt x="2432" y="65"/>
                </a:cubicBezTo>
                <a:cubicBezTo>
                  <a:pt x="2393" y="77"/>
                  <a:pt x="2369" y="80"/>
                  <a:pt x="2336" y="105"/>
                </a:cubicBezTo>
                <a:cubicBezTo>
                  <a:pt x="2341" y="118"/>
                  <a:pt x="2358" y="132"/>
                  <a:pt x="2352" y="145"/>
                </a:cubicBezTo>
                <a:cubicBezTo>
                  <a:pt x="2345" y="157"/>
                  <a:pt x="2324" y="149"/>
                  <a:pt x="2312" y="153"/>
                </a:cubicBezTo>
                <a:cubicBezTo>
                  <a:pt x="2290" y="159"/>
                  <a:pt x="2269" y="170"/>
                  <a:pt x="2248" y="177"/>
                </a:cubicBezTo>
                <a:cubicBezTo>
                  <a:pt x="2174" y="200"/>
                  <a:pt x="2100" y="222"/>
                  <a:pt x="2024" y="233"/>
                </a:cubicBezTo>
                <a:cubicBezTo>
                  <a:pt x="1997" y="272"/>
                  <a:pt x="1962" y="274"/>
                  <a:pt x="1920" y="289"/>
                </a:cubicBezTo>
                <a:cubicBezTo>
                  <a:pt x="1904" y="334"/>
                  <a:pt x="1911" y="292"/>
                  <a:pt x="1936" y="337"/>
                </a:cubicBezTo>
                <a:cubicBezTo>
                  <a:pt x="1944" y="351"/>
                  <a:pt x="1946" y="369"/>
                  <a:pt x="1952" y="385"/>
                </a:cubicBezTo>
                <a:cubicBezTo>
                  <a:pt x="1911" y="445"/>
                  <a:pt x="1871" y="389"/>
                  <a:pt x="1984" y="465"/>
                </a:cubicBezTo>
                <a:cubicBezTo>
                  <a:pt x="1907" y="561"/>
                  <a:pt x="1988" y="432"/>
                  <a:pt x="2024" y="601"/>
                </a:cubicBezTo>
                <a:cubicBezTo>
                  <a:pt x="2028" y="623"/>
                  <a:pt x="1997" y="638"/>
                  <a:pt x="1984" y="657"/>
                </a:cubicBezTo>
                <a:cubicBezTo>
                  <a:pt x="2028" y="679"/>
                  <a:pt x="2072" y="705"/>
                  <a:pt x="2120" y="721"/>
                </a:cubicBezTo>
                <a:cubicBezTo>
                  <a:pt x="2145" y="798"/>
                  <a:pt x="2136" y="808"/>
                  <a:pt x="2072" y="841"/>
                </a:cubicBezTo>
                <a:cubicBezTo>
                  <a:pt x="2090" y="846"/>
                  <a:pt x="2109" y="852"/>
                  <a:pt x="2128" y="857"/>
                </a:cubicBezTo>
                <a:cubicBezTo>
                  <a:pt x="2143" y="860"/>
                  <a:pt x="2165" y="852"/>
                  <a:pt x="2176" y="865"/>
                </a:cubicBezTo>
                <a:cubicBezTo>
                  <a:pt x="2185" y="876"/>
                  <a:pt x="2139" y="917"/>
                  <a:pt x="2136" y="921"/>
                </a:cubicBezTo>
                <a:cubicBezTo>
                  <a:pt x="2181" y="955"/>
                  <a:pt x="2231" y="976"/>
                  <a:pt x="2280" y="1009"/>
                </a:cubicBezTo>
                <a:cubicBezTo>
                  <a:pt x="2317" y="1083"/>
                  <a:pt x="2235" y="1111"/>
                  <a:pt x="2184" y="1153"/>
                </a:cubicBezTo>
                <a:cubicBezTo>
                  <a:pt x="2237" y="1171"/>
                  <a:pt x="2294" y="1181"/>
                  <a:pt x="2344" y="1209"/>
                </a:cubicBezTo>
                <a:cubicBezTo>
                  <a:pt x="2352" y="1213"/>
                  <a:pt x="2335" y="1226"/>
                  <a:pt x="2328" y="1233"/>
                </a:cubicBezTo>
                <a:cubicBezTo>
                  <a:pt x="2087" y="1236"/>
                  <a:pt x="1135" y="1226"/>
                  <a:pt x="896" y="1225"/>
                </a:cubicBezTo>
              </a:path>
            </a:pathLst>
          </a:custGeom>
          <a:gradFill rotWithShape="0">
            <a:gsLst>
              <a:gs pos="0">
                <a:schemeClr val="tx1"/>
              </a:gs>
              <a:gs pos="100000">
                <a:schemeClr val="tx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endParaRPr lang="en-US"/>
          </a:p>
        </p:txBody>
      </p:sp>
      <p:sp>
        <p:nvSpPr>
          <p:cNvPr id="734232" name="Rectangle 24"/>
          <p:cNvSpPr>
            <a:spLocks noChangeArrowheads="1"/>
          </p:cNvSpPr>
          <p:nvPr/>
        </p:nvSpPr>
        <p:spPr bwMode="auto">
          <a:xfrm>
            <a:off x="2667000" y="1790700"/>
            <a:ext cx="698500" cy="3403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734233" name="Text Box 25"/>
          <p:cNvSpPr txBox="1">
            <a:spLocks noChangeArrowheads="1"/>
          </p:cNvSpPr>
          <p:nvPr/>
        </p:nvSpPr>
        <p:spPr bwMode="auto">
          <a:xfrm>
            <a:off x="2641600" y="1282700"/>
            <a:ext cx="2112963" cy="425450"/>
          </a:xfrm>
          <a:prstGeom prst="rect">
            <a:avLst/>
          </a:prstGeom>
          <a:noFill/>
          <a:ln w="12700">
            <a:solidFill>
              <a:schemeClr val="tx1"/>
            </a:solidFill>
            <a:miter lim="800000"/>
            <a:headEnd/>
            <a:tailEnd/>
          </a:ln>
          <a:effectLst>
            <a:outerShdw dist="35921" dir="2700000" algn="ctr" rotWithShape="0">
              <a:schemeClr val="bg2"/>
            </a:outerShdw>
          </a:effectLst>
        </p:spPr>
        <p:txBody>
          <a:bodyPr>
            <a:spAutoFit/>
          </a:bodyPr>
          <a:lstStyle/>
          <a:p>
            <a:r>
              <a:rPr lang="en-US"/>
              <a:t>Aura</a:t>
            </a:r>
          </a:p>
        </p:txBody>
      </p:sp>
      <p:sp>
        <p:nvSpPr>
          <p:cNvPr id="734234" name="AutoShape 26"/>
          <p:cNvSpPr>
            <a:spLocks noChangeArrowheads="1"/>
          </p:cNvSpPr>
          <p:nvPr/>
        </p:nvSpPr>
        <p:spPr bwMode="auto">
          <a:xfrm rot="-16190687">
            <a:off x="2826544" y="32710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35" name="AutoShape 27"/>
          <p:cNvSpPr>
            <a:spLocks noChangeArrowheads="1"/>
          </p:cNvSpPr>
          <p:nvPr/>
        </p:nvSpPr>
        <p:spPr bwMode="auto">
          <a:xfrm rot="-16190687">
            <a:off x="2826544" y="38552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36" name="AutoShape 28"/>
          <p:cNvSpPr>
            <a:spLocks noChangeArrowheads="1"/>
          </p:cNvSpPr>
          <p:nvPr/>
        </p:nvSpPr>
        <p:spPr bwMode="auto">
          <a:xfrm rot="-16190687">
            <a:off x="2826544" y="36647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37" name="AutoShape 29"/>
          <p:cNvSpPr>
            <a:spLocks noChangeArrowheads="1"/>
          </p:cNvSpPr>
          <p:nvPr/>
        </p:nvSpPr>
        <p:spPr bwMode="auto">
          <a:xfrm rot="-16190687">
            <a:off x="2826544" y="34742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38" name="AutoShape 30"/>
          <p:cNvSpPr>
            <a:spLocks noChangeArrowheads="1"/>
          </p:cNvSpPr>
          <p:nvPr/>
        </p:nvSpPr>
        <p:spPr bwMode="auto">
          <a:xfrm rot="-16190687">
            <a:off x="2839244" y="30805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39" name="AutoShape 31"/>
          <p:cNvSpPr>
            <a:spLocks noChangeArrowheads="1"/>
          </p:cNvSpPr>
          <p:nvPr/>
        </p:nvSpPr>
        <p:spPr bwMode="auto">
          <a:xfrm rot="-16190687">
            <a:off x="2826544" y="28773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0" name="AutoShape 32"/>
          <p:cNvSpPr>
            <a:spLocks noChangeArrowheads="1"/>
          </p:cNvSpPr>
          <p:nvPr/>
        </p:nvSpPr>
        <p:spPr bwMode="auto">
          <a:xfrm rot="-16190687">
            <a:off x="2825750" y="22923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1" name="AutoShape 33"/>
          <p:cNvSpPr>
            <a:spLocks noChangeArrowheads="1"/>
          </p:cNvSpPr>
          <p:nvPr/>
        </p:nvSpPr>
        <p:spPr bwMode="auto">
          <a:xfrm rot="-16190687">
            <a:off x="2825750" y="26860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2" name="AutoShape 34"/>
          <p:cNvSpPr>
            <a:spLocks noChangeArrowheads="1"/>
          </p:cNvSpPr>
          <p:nvPr/>
        </p:nvSpPr>
        <p:spPr bwMode="auto">
          <a:xfrm rot="-16190687">
            <a:off x="2825750" y="25082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3" name="AutoShape 35"/>
          <p:cNvSpPr>
            <a:spLocks noChangeArrowheads="1"/>
          </p:cNvSpPr>
          <p:nvPr/>
        </p:nvSpPr>
        <p:spPr bwMode="auto">
          <a:xfrm rot="-16190687">
            <a:off x="2838450" y="21018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4" name="AutoShape 36"/>
          <p:cNvSpPr>
            <a:spLocks noChangeArrowheads="1"/>
          </p:cNvSpPr>
          <p:nvPr/>
        </p:nvSpPr>
        <p:spPr bwMode="auto">
          <a:xfrm rot="-16190687">
            <a:off x="2825750" y="18986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5" name="AutoShape 37"/>
          <p:cNvSpPr>
            <a:spLocks noChangeArrowheads="1"/>
          </p:cNvSpPr>
          <p:nvPr/>
        </p:nvSpPr>
        <p:spPr bwMode="auto">
          <a:xfrm rot="-16190687">
            <a:off x="2851150" y="17081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6" name="Text Box 38"/>
          <p:cNvSpPr txBox="1">
            <a:spLocks noChangeArrowheads="1"/>
          </p:cNvSpPr>
          <p:nvPr/>
        </p:nvSpPr>
        <p:spPr bwMode="auto">
          <a:xfrm>
            <a:off x="2584450" y="5341938"/>
            <a:ext cx="677863"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1.5-2</a:t>
            </a:r>
          </a:p>
        </p:txBody>
      </p:sp>
      <p:sp>
        <p:nvSpPr>
          <p:cNvPr id="734247" name="Rectangle 39"/>
          <p:cNvSpPr>
            <a:spLocks noChangeArrowheads="1"/>
          </p:cNvSpPr>
          <p:nvPr/>
        </p:nvSpPr>
        <p:spPr bwMode="auto">
          <a:xfrm>
            <a:off x="3378200" y="1803400"/>
            <a:ext cx="698500" cy="33909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734248" name="AutoShape 40"/>
          <p:cNvSpPr>
            <a:spLocks noChangeArrowheads="1"/>
          </p:cNvSpPr>
          <p:nvPr/>
        </p:nvSpPr>
        <p:spPr bwMode="auto">
          <a:xfrm rot="-16190687">
            <a:off x="3537744" y="32583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49" name="AutoShape 41"/>
          <p:cNvSpPr>
            <a:spLocks noChangeArrowheads="1"/>
          </p:cNvSpPr>
          <p:nvPr/>
        </p:nvSpPr>
        <p:spPr bwMode="auto">
          <a:xfrm rot="-16190687">
            <a:off x="3537744" y="34742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0" name="AutoShape 42"/>
          <p:cNvSpPr>
            <a:spLocks noChangeArrowheads="1"/>
          </p:cNvSpPr>
          <p:nvPr/>
        </p:nvSpPr>
        <p:spPr bwMode="auto">
          <a:xfrm rot="-16190687">
            <a:off x="3550444" y="30678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1" name="AutoShape 43"/>
          <p:cNvSpPr>
            <a:spLocks noChangeArrowheads="1"/>
          </p:cNvSpPr>
          <p:nvPr/>
        </p:nvSpPr>
        <p:spPr bwMode="auto">
          <a:xfrm rot="-16190687">
            <a:off x="3537744" y="28646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2" name="AutoShape 44"/>
          <p:cNvSpPr>
            <a:spLocks noChangeArrowheads="1"/>
          </p:cNvSpPr>
          <p:nvPr/>
        </p:nvSpPr>
        <p:spPr bwMode="auto">
          <a:xfrm rot="-16190687">
            <a:off x="3549650" y="22796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3" name="AutoShape 45"/>
          <p:cNvSpPr>
            <a:spLocks noChangeArrowheads="1"/>
          </p:cNvSpPr>
          <p:nvPr/>
        </p:nvSpPr>
        <p:spPr bwMode="auto">
          <a:xfrm rot="-16190687">
            <a:off x="3549650" y="26733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4" name="AutoShape 46"/>
          <p:cNvSpPr>
            <a:spLocks noChangeArrowheads="1"/>
          </p:cNvSpPr>
          <p:nvPr/>
        </p:nvSpPr>
        <p:spPr bwMode="auto">
          <a:xfrm rot="-16190687">
            <a:off x="3549650" y="24955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5" name="AutoShape 47"/>
          <p:cNvSpPr>
            <a:spLocks noChangeArrowheads="1"/>
          </p:cNvSpPr>
          <p:nvPr/>
        </p:nvSpPr>
        <p:spPr bwMode="auto">
          <a:xfrm rot="-16190687">
            <a:off x="3549650" y="20891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6" name="AutoShape 48"/>
          <p:cNvSpPr>
            <a:spLocks noChangeArrowheads="1"/>
          </p:cNvSpPr>
          <p:nvPr/>
        </p:nvSpPr>
        <p:spPr bwMode="auto">
          <a:xfrm rot="-16190687">
            <a:off x="3549650" y="18859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7" name="AutoShape 49"/>
          <p:cNvSpPr>
            <a:spLocks noChangeArrowheads="1"/>
          </p:cNvSpPr>
          <p:nvPr/>
        </p:nvSpPr>
        <p:spPr bwMode="auto">
          <a:xfrm rot="-16190687">
            <a:off x="3562350" y="1695450"/>
            <a:ext cx="171450"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58" name="Text Box 50"/>
          <p:cNvSpPr txBox="1">
            <a:spLocks noChangeArrowheads="1"/>
          </p:cNvSpPr>
          <p:nvPr/>
        </p:nvSpPr>
        <p:spPr bwMode="auto">
          <a:xfrm>
            <a:off x="3505200" y="5341938"/>
            <a:ext cx="485775"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1.5</a:t>
            </a:r>
          </a:p>
        </p:txBody>
      </p:sp>
      <p:sp>
        <p:nvSpPr>
          <p:cNvPr id="734259" name="Rectangle 51"/>
          <p:cNvSpPr>
            <a:spLocks noChangeArrowheads="1"/>
          </p:cNvSpPr>
          <p:nvPr/>
        </p:nvSpPr>
        <p:spPr bwMode="auto">
          <a:xfrm>
            <a:off x="4089400" y="1790700"/>
            <a:ext cx="698500" cy="3403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734260" name="AutoShape 52"/>
          <p:cNvSpPr>
            <a:spLocks noChangeArrowheads="1"/>
          </p:cNvSpPr>
          <p:nvPr/>
        </p:nvSpPr>
        <p:spPr bwMode="auto">
          <a:xfrm rot="-16190687">
            <a:off x="4245769" y="16930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1" name="AutoShape 53"/>
          <p:cNvSpPr>
            <a:spLocks noChangeArrowheads="1"/>
          </p:cNvSpPr>
          <p:nvPr/>
        </p:nvSpPr>
        <p:spPr bwMode="auto">
          <a:xfrm rot="-16190687">
            <a:off x="2826544" y="4033044"/>
            <a:ext cx="169862" cy="482600"/>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2" name="Text Box 54"/>
          <p:cNvSpPr txBox="1">
            <a:spLocks noChangeArrowheads="1"/>
          </p:cNvSpPr>
          <p:nvPr/>
        </p:nvSpPr>
        <p:spPr bwMode="auto">
          <a:xfrm>
            <a:off x="4254500" y="5341938"/>
            <a:ext cx="485775"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2.3</a:t>
            </a:r>
          </a:p>
        </p:txBody>
      </p:sp>
      <p:sp>
        <p:nvSpPr>
          <p:cNvPr id="734263" name="AutoShape 55"/>
          <p:cNvSpPr>
            <a:spLocks noChangeArrowheads="1"/>
          </p:cNvSpPr>
          <p:nvPr/>
        </p:nvSpPr>
        <p:spPr bwMode="auto">
          <a:xfrm rot="-16190687">
            <a:off x="4245769" y="19851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4" name="AutoShape 56"/>
          <p:cNvSpPr>
            <a:spLocks noChangeArrowheads="1"/>
          </p:cNvSpPr>
          <p:nvPr/>
        </p:nvSpPr>
        <p:spPr bwMode="auto">
          <a:xfrm rot="-16190687">
            <a:off x="4245769" y="22772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5" name="AutoShape 57"/>
          <p:cNvSpPr>
            <a:spLocks noChangeArrowheads="1"/>
          </p:cNvSpPr>
          <p:nvPr/>
        </p:nvSpPr>
        <p:spPr bwMode="auto">
          <a:xfrm rot="-16190687">
            <a:off x="4245769" y="25439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6" name="AutoShape 58"/>
          <p:cNvSpPr>
            <a:spLocks noChangeArrowheads="1"/>
          </p:cNvSpPr>
          <p:nvPr/>
        </p:nvSpPr>
        <p:spPr bwMode="auto">
          <a:xfrm rot="-16190687">
            <a:off x="4245769" y="28360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7" name="AutoShape 59"/>
          <p:cNvSpPr>
            <a:spLocks noChangeArrowheads="1"/>
          </p:cNvSpPr>
          <p:nvPr/>
        </p:nvSpPr>
        <p:spPr bwMode="auto">
          <a:xfrm rot="-16190687">
            <a:off x="4245769" y="31281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8" name="AutoShape 60"/>
          <p:cNvSpPr>
            <a:spLocks noChangeArrowheads="1"/>
          </p:cNvSpPr>
          <p:nvPr/>
        </p:nvSpPr>
        <p:spPr bwMode="auto">
          <a:xfrm rot="-16190687">
            <a:off x="4245769" y="3420269"/>
            <a:ext cx="234950" cy="496888"/>
          </a:xfrm>
          <a:prstGeom prst="triangle">
            <a:avLst>
              <a:gd name="adj" fmla="val 42898"/>
            </a:avLst>
          </a:prstGeom>
          <a:solidFill>
            <a:srgbClr val="FF3300"/>
          </a:solidFill>
          <a:ln w="12700">
            <a:noFill/>
            <a:miter lim="800000"/>
            <a:headEnd/>
            <a:tailEnd/>
          </a:ln>
          <a:effectLst/>
        </p:spPr>
        <p:txBody>
          <a:bodyPr wrap="none" anchor="ctr"/>
          <a:lstStyle/>
          <a:p>
            <a:endParaRPr lang="en-US"/>
          </a:p>
        </p:txBody>
      </p:sp>
      <p:sp>
        <p:nvSpPr>
          <p:cNvPr id="734269" name="Text Box 61"/>
          <p:cNvSpPr txBox="1">
            <a:spLocks noChangeArrowheads="1"/>
          </p:cNvSpPr>
          <p:nvPr/>
        </p:nvSpPr>
        <p:spPr bwMode="auto">
          <a:xfrm>
            <a:off x="4802188" y="1295400"/>
            <a:ext cx="1398587" cy="425450"/>
          </a:xfrm>
          <a:prstGeom prst="rect">
            <a:avLst/>
          </a:prstGeom>
          <a:noFill/>
          <a:ln w="12700">
            <a:solidFill>
              <a:schemeClr val="tx1"/>
            </a:solidFill>
            <a:miter lim="800000"/>
            <a:headEnd/>
            <a:tailEnd/>
          </a:ln>
          <a:effectLst>
            <a:outerShdw dist="35921" dir="2700000" algn="ctr" rotWithShape="0">
              <a:schemeClr val="bg2"/>
            </a:outerShdw>
          </a:effectLst>
        </p:spPr>
        <p:txBody>
          <a:bodyPr>
            <a:spAutoFit/>
          </a:bodyPr>
          <a:lstStyle/>
          <a:p>
            <a:r>
              <a:rPr lang="en-US"/>
              <a:t>Aqua</a:t>
            </a:r>
          </a:p>
        </p:txBody>
      </p:sp>
      <p:sp>
        <p:nvSpPr>
          <p:cNvPr id="734270" name="Rectangle 62"/>
          <p:cNvSpPr>
            <a:spLocks noChangeArrowheads="1"/>
          </p:cNvSpPr>
          <p:nvPr/>
        </p:nvSpPr>
        <p:spPr bwMode="auto">
          <a:xfrm>
            <a:off x="4787900" y="1790700"/>
            <a:ext cx="698500" cy="3403600"/>
          </a:xfrm>
          <a:prstGeom prst="rect">
            <a:avLst/>
          </a:prstGeom>
          <a:solidFill>
            <a:srgbClr val="C58C8A"/>
          </a:solidFill>
          <a:ln w="12700">
            <a:solidFill>
              <a:schemeClr val="tx1"/>
            </a:solidFill>
            <a:miter lim="800000"/>
            <a:headEnd/>
            <a:tailEnd/>
          </a:ln>
          <a:effectLst/>
        </p:spPr>
        <p:txBody>
          <a:bodyPr wrap="none" anchor="ctr"/>
          <a:lstStyle/>
          <a:p>
            <a:endParaRPr lang="en-US"/>
          </a:p>
        </p:txBody>
      </p:sp>
      <p:sp>
        <p:nvSpPr>
          <p:cNvPr id="734271" name="AutoShape 63"/>
          <p:cNvSpPr>
            <a:spLocks noChangeArrowheads="1"/>
          </p:cNvSpPr>
          <p:nvPr/>
        </p:nvSpPr>
        <p:spPr bwMode="auto">
          <a:xfrm rot="-16190687">
            <a:off x="4996657" y="3598069"/>
            <a:ext cx="101600" cy="496887"/>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72" name="AutoShape 64"/>
          <p:cNvSpPr>
            <a:spLocks noChangeArrowheads="1"/>
          </p:cNvSpPr>
          <p:nvPr/>
        </p:nvSpPr>
        <p:spPr bwMode="auto">
          <a:xfrm rot="-16190687">
            <a:off x="5006181" y="3256757"/>
            <a:ext cx="111125" cy="496888"/>
          </a:xfrm>
          <a:prstGeom prst="triangle">
            <a:avLst>
              <a:gd name="adj" fmla="val 42898"/>
            </a:avLst>
          </a:prstGeom>
          <a:solidFill>
            <a:srgbClr val="009900"/>
          </a:solidFill>
          <a:ln w="12700">
            <a:noFill/>
            <a:miter lim="800000"/>
            <a:headEnd/>
            <a:tailEnd/>
          </a:ln>
          <a:effectLst/>
        </p:spPr>
        <p:txBody>
          <a:bodyPr wrap="none" anchor="ctr"/>
          <a:lstStyle/>
          <a:p>
            <a:endParaRPr lang="en-US"/>
          </a:p>
        </p:txBody>
      </p:sp>
      <p:sp>
        <p:nvSpPr>
          <p:cNvPr id="734273" name="AutoShape 65"/>
          <p:cNvSpPr>
            <a:spLocks noChangeArrowheads="1"/>
          </p:cNvSpPr>
          <p:nvPr/>
        </p:nvSpPr>
        <p:spPr bwMode="auto">
          <a:xfrm rot="-16190687">
            <a:off x="5006181" y="3372644"/>
            <a:ext cx="111125" cy="496888"/>
          </a:xfrm>
          <a:prstGeom prst="triangle">
            <a:avLst>
              <a:gd name="adj" fmla="val 42898"/>
            </a:avLst>
          </a:prstGeom>
          <a:solidFill>
            <a:srgbClr val="009900"/>
          </a:solidFill>
          <a:ln w="12700">
            <a:noFill/>
            <a:miter lim="800000"/>
            <a:headEnd/>
            <a:tailEnd/>
          </a:ln>
          <a:effectLst/>
        </p:spPr>
        <p:txBody>
          <a:bodyPr wrap="none" anchor="ctr"/>
          <a:lstStyle/>
          <a:p>
            <a:endParaRPr lang="en-US"/>
          </a:p>
        </p:txBody>
      </p:sp>
      <p:sp>
        <p:nvSpPr>
          <p:cNvPr id="734274" name="AutoShape 66"/>
          <p:cNvSpPr>
            <a:spLocks noChangeArrowheads="1"/>
          </p:cNvSpPr>
          <p:nvPr/>
        </p:nvSpPr>
        <p:spPr bwMode="auto">
          <a:xfrm rot="-16190687">
            <a:off x="5006181" y="3479007"/>
            <a:ext cx="111125" cy="496888"/>
          </a:xfrm>
          <a:prstGeom prst="triangle">
            <a:avLst>
              <a:gd name="adj" fmla="val 42898"/>
            </a:avLst>
          </a:prstGeom>
          <a:solidFill>
            <a:srgbClr val="009900"/>
          </a:solidFill>
          <a:ln w="12700">
            <a:noFill/>
            <a:miter lim="800000"/>
            <a:headEnd/>
            <a:tailEnd/>
          </a:ln>
          <a:effectLst/>
        </p:spPr>
        <p:txBody>
          <a:bodyPr wrap="none" anchor="ctr"/>
          <a:lstStyle/>
          <a:p>
            <a:endParaRPr lang="en-US"/>
          </a:p>
        </p:txBody>
      </p:sp>
      <p:sp>
        <p:nvSpPr>
          <p:cNvPr id="734275" name="AutoShape 67"/>
          <p:cNvSpPr>
            <a:spLocks noChangeArrowheads="1"/>
          </p:cNvSpPr>
          <p:nvPr/>
        </p:nvSpPr>
        <p:spPr bwMode="auto">
          <a:xfrm rot="-16190687">
            <a:off x="5006181" y="3710782"/>
            <a:ext cx="111125" cy="496888"/>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grpSp>
        <p:nvGrpSpPr>
          <p:cNvPr id="3" name="Group 68"/>
          <p:cNvGrpSpPr>
            <a:grpSpLocks/>
          </p:cNvGrpSpPr>
          <p:nvPr/>
        </p:nvGrpSpPr>
        <p:grpSpPr bwMode="auto">
          <a:xfrm>
            <a:off x="4811713" y="4046538"/>
            <a:ext cx="511175" cy="565150"/>
            <a:chOff x="2719" y="2061"/>
            <a:chExt cx="322" cy="428"/>
          </a:xfrm>
        </p:grpSpPr>
        <p:sp>
          <p:nvSpPr>
            <p:cNvPr id="734277" name="AutoShape 69"/>
            <p:cNvSpPr>
              <a:spLocks noChangeArrowheads="1"/>
            </p:cNvSpPr>
            <p:nvPr/>
          </p:nvSpPr>
          <p:spPr bwMode="auto">
            <a:xfrm rot="-16190687">
              <a:off x="2837" y="2205"/>
              <a:ext cx="77"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78" name="AutoShape 70"/>
            <p:cNvSpPr>
              <a:spLocks noChangeArrowheads="1"/>
            </p:cNvSpPr>
            <p:nvPr/>
          </p:nvSpPr>
          <p:spPr bwMode="auto">
            <a:xfrm rot="-16190687">
              <a:off x="2843" y="1946"/>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79" name="AutoShape 71"/>
            <p:cNvSpPr>
              <a:spLocks noChangeArrowheads="1"/>
            </p:cNvSpPr>
            <p:nvPr/>
          </p:nvSpPr>
          <p:spPr bwMode="auto">
            <a:xfrm rot="-16190687">
              <a:off x="2843" y="2034"/>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0" name="AutoShape 72"/>
            <p:cNvSpPr>
              <a:spLocks noChangeArrowheads="1"/>
            </p:cNvSpPr>
            <p:nvPr/>
          </p:nvSpPr>
          <p:spPr bwMode="auto">
            <a:xfrm rot="-16190687">
              <a:off x="2843" y="2114"/>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1" name="AutoShape 73"/>
            <p:cNvSpPr>
              <a:spLocks noChangeArrowheads="1"/>
            </p:cNvSpPr>
            <p:nvPr/>
          </p:nvSpPr>
          <p:spPr bwMode="auto">
            <a:xfrm rot="-16190687">
              <a:off x="2843" y="2290"/>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grpSp>
      <p:grpSp>
        <p:nvGrpSpPr>
          <p:cNvPr id="4" name="Group 74"/>
          <p:cNvGrpSpPr>
            <a:grpSpLocks/>
          </p:cNvGrpSpPr>
          <p:nvPr/>
        </p:nvGrpSpPr>
        <p:grpSpPr bwMode="auto">
          <a:xfrm>
            <a:off x="4811713" y="4618038"/>
            <a:ext cx="511175" cy="565150"/>
            <a:chOff x="2719" y="2061"/>
            <a:chExt cx="322" cy="428"/>
          </a:xfrm>
        </p:grpSpPr>
        <p:sp>
          <p:nvSpPr>
            <p:cNvPr id="734283" name="AutoShape 75"/>
            <p:cNvSpPr>
              <a:spLocks noChangeArrowheads="1"/>
            </p:cNvSpPr>
            <p:nvPr/>
          </p:nvSpPr>
          <p:spPr bwMode="auto">
            <a:xfrm rot="-16190687">
              <a:off x="2837" y="2205"/>
              <a:ext cx="77"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4" name="AutoShape 76"/>
            <p:cNvSpPr>
              <a:spLocks noChangeArrowheads="1"/>
            </p:cNvSpPr>
            <p:nvPr/>
          </p:nvSpPr>
          <p:spPr bwMode="auto">
            <a:xfrm rot="-16190687">
              <a:off x="2843" y="1946"/>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5" name="AutoShape 77"/>
            <p:cNvSpPr>
              <a:spLocks noChangeArrowheads="1"/>
            </p:cNvSpPr>
            <p:nvPr/>
          </p:nvSpPr>
          <p:spPr bwMode="auto">
            <a:xfrm rot="-16190687">
              <a:off x="2843" y="2034"/>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6" name="AutoShape 78"/>
            <p:cNvSpPr>
              <a:spLocks noChangeArrowheads="1"/>
            </p:cNvSpPr>
            <p:nvPr/>
          </p:nvSpPr>
          <p:spPr bwMode="auto">
            <a:xfrm rot="-16190687">
              <a:off x="2843" y="2114"/>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sp>
          <p:nvSpPr>
            <p:cNvPr id="734287" name="AutoShape 79"/>
            <p:cNvSpPr>
              <a:spLocks noChangeArrowheads="1"/>
            </p:cNvSpPr>
            <p:nvPr/>
          </p:nvSpPr>
          <p:spPr bwMode="auto">
            <a:xfrm rot="-16190687">
              <a:off x="2843" y="2290"/>
              <a:ext cx="84" cy="313"/>
            </a:xfrm>
            <a:prstGeom prst="triangle">
              <a:avLst>
                <a:gd name="adj" fmla="val 42898"/>
              </a:avLst>
            </a:prstGeom>
            <a:solidFill>
              <a:srgbClr val="009900">
                <a:alpha val="50000"/>
              </a:srgbClr>
            </a:solidFill>
            <a:ln w="12700">
              <a:noFill/>
              <a:miter lim="800000"/>
              <a:headEnd/>
              <a:tailEnd/>
            </a:ln>
            <a:effectLst/>
          </p:spPr>
          <p:txBody>
            <a:bodyPr wrap="none" anchor="ctr"/>
            <a:lstStyle/>
            <a:p>
              <a:endParaRPr lang="en-US"/>
            </a:p>
          </p:txBody>
        </p:sp>
      </p:grpSp>
      <p:sp>
        <p:nvSpPr>
          <p:cNvPr id="734288" name="Rectangle 80"/>
          <p:cNvSpPr>
            <a:spLocks noChangeArrowheads="1"/>
          </p:cNvSpPr>
          <p:nvPr/>
        </p:nvSpPr>
        <p:spPr bwMode="auto">
          <a:xfrm>
            <a:off x="5499100" y="1790700"/>
            <a:ext cx="698500" cy="3403600"/>
          </a:xfrm>
          <a:prstGeom prst="rect">
            <a:avLst/>
          </a:prstGeom>
          <a:solidFill>
            <a:srgbClr val="C58C8A"/>
          </a:solidFill>
          <a:ln w="12700">
            <a:solidFill>
              <a:schemeClr val="tx1"/>
            </a:solidFill>
            <a:miter lim="800000"/>
            <a:headEnd/>
            <a:tailEnd/>
          </a:ln>
          <a:effectLst/>
        </p:spPr>
        <p:txBody>
          <a:bodyPr wrap="none" anchor="ctr"/>
          <a:lstStyle/>
          <a:p>
            <a:endParaRPr lang="en-US"/>
          </a:p>
        </p:txBody>
      </p:sp>
      <p:sp>
        <p:nvSpPr>
          <p:cNvPr id="734289" name="AutoShape 81"/>
          <p:cNvSpPr>
            <a:spLocks noChangeArrowheads="1"/>
          </p:cNvSpPr>
          <p:nvPr/>
        </p:nvSpPr>
        <p:spPr bwMode="auto">
          <a:xfrm rot="-16190687">
            <a:off x="5668169" y="35726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0" name="AutoShape 82"/>
          <p:cNvSpPr>
            <a:spLocks noChangeArrowheads="1"/>
          </p:cNvSpPr>
          <p:nvPr/>
        </p:nvSpPr>
        <p:spPr bwMode="auto">
          <a:xfrm rot="-16190687">
            <a:off x="5668169" y="38266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1" name="AutoShape 83"/>
          <p:cNvSpPr>
            <a:spLocks noChangeArrowheads="1"/>
          </p:cNvSpPr>
          <p:nvPr/>
        </p:nvSpPr>
        <p:spPr bwMode="auto">
          <a:xfrm rot="-16190687">
            <a:off x="5655469" y="40933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2" name="AutoShape 84"/>
          <p:cNvSpPr>
            <a:spLocks noChangeArrowheads="1"/>
          </p:cNvSpPr>
          <p:nvPr/>
        </p:nvSpPr>
        <p:spPr bwMode="auto">
          <a:xfrm rot="-16190687">
            <a:off x="5655469" y="43473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3" name="AutoShape 85"/>
          <p:cNvSpPr>
            <a:spLocks noChangeArrowheads="1"/>
          </p:cNvSpPr>
          <p:nvPr/>
        </p:nvSpPr>
        <p:spPr bwMode="auto">
          <a:xfrm rot="-16190687">
            <a:off x="5642769" y="45759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4" name="AutoShape 86"/>
          <p:cNvSpPr>
            <a:spLocks noChangeArrowheads="1"/>
          </p:cNvSpPr>
          <p:nvPr/>
        </p:nvSpPr>
        <p:spPr bwMode="auto">
          <a:xfrm rot="-16190687">
            <a:off x="5655469" y="4817269"/>
            <a:ext cx="234950" cy="496888"/>
          </a:xfrm>
          <a:prstGeom prst="triangle">
            <a:avLst>
              <a:gd name="adj" fmla="val 42898"/>
            </a:avLst>
          </a:prstGeom>
          <a:solidFill>
            <a:schemeClr val="accent2"/>
          </a:solidFill>
          <a:ln w="12700">
            <a:noFill/>
            <a:miter lim="800000"/>
            <a:headEnd/>
            <a:tailEnd/>
          </a:ln>
          <a:effectLst/>
        </p:spPr>
        <p:txBody>
          <a:bodyPr wrap="none" anchor="ctr"/>
          <a:lstStyle/>
          <a:p>
            <a:endParaRPr lang="en-US"/>
          </a:p>
        </p:txBody>
      </p:sp>
      <p:sp>
        <p:nvSpPr>
          <p:cNvPr id="734295" name="Text Box 87"/>
          <p:cNvSpPr txBox="1">
            <a:spLocks noChangeArrowheads="1"/>
          </p:cNvSpPr>
          <p:nvPr/>
        </p:nvSpPr>
        <p:spPr bwMode="auto">
          <a:xfrm>
            <a:off x="4978400" y="5341938"/>
            <a:ext cx="304800"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1</a:t>
            </a:r>
          </a:p>
        </p:txBody>
      </p:sp>
      <p:sp>
        <p:nvSpPr>
          <p:cNvPr id="734296" name="Text Box 88"/>
          <p:cNvSpPr txBox="1">
            <a:spLocks noChangeArrowheads="1"/>
          </p:cNvSpPr>
          <p:nvPr/>
        </p:nvSpPr>
        <p:spPr bwMode="auto">
          <a:xfrm>
            <a:off x="5613400" y="5341938"/>
            <a:ext cx="304800"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2</a:t>
            </a:r>
          </a:p>
        </p:txBody>
      </p:sp>
      <p:sp>
        <p:nvSpPr>
          <p:cNvPr id="734297" name="Text Box 89"/>
          <p:cNvSpPr txBox="1">
            <a:spLocks noChangeArrowheads="1"/>
          </p:cNvSpPr>
          <p:nvPr/>
        </p:nvSpPr>
        <p:spPr bwMode="auto">
          <a:xfrm>
            <a:off x="6288088" y="1346200"/>
            <a:ext cx="1398587" cy="333375"/>
          </a:xfrm>
          <a:prstGeom prst="rect">
            <a:avLst/>
          </a:prstGeom>
          <a:noFill/>
          <a:ln w="12700">
            <a:solidFill>
              <a:schemeClr val="tx1"/>
            </a:solidFill>
            <a:miter lim="800000"/>
            <a:headEnd/>
            <a:tailEnd/>
          </a:ln>
          <a:effectLst>
            <a:outerShdw dist="35921" dir="2700000" algn="ctr" rotWithShape="0">
              <a:schemeClr val="bg2"/>
            </a:outerShdw>
          </a:effectLst>
        </p:spPr>
        <p:txBody>
          <a:bodyPr>
            <a:spAutoFit/>
          </a:bodyPr>
          <a:lstStyle/>
          <a:p>
            <a:r>
              <a:rPr lang="en-US" sz="1500"/>
              <a:t>CALIPSO</a:t>
            </a:r>
          </a:p>
        </p:txBody>
      </p:sp>
      <p:sp>
        <p:nvSpPr>
          <p:cNvPr id="734298" name="Rectangle 90"/>
          <p:cNvSpPr>
            <a:spLocks noChangeArrowheads="1"/>
          </p:cNvSpPr>
          <p:nvPr/>
        </p:nvSpPr>
        <p:spPr bwMode="auto">
          <a:xfrm>
            <a:off x="6273800" y="1790700"/>
            <a:ext cx="342900" cy="3403600"/>
          </a:xfrm>
          <a:prstGeom prst="rect">
            <a:avLst/>
          </a:prstGeom>
          <a:solidFill>
            <a:srgbClr val="C58C8A"/>
          </a:solidFill>
          <a:ln w="12700">
            <a:solidFill>
              <a:schemeClr val="tx1"/>
            </a:solidFill>
            <a:miter lim="800000"/>
            <a:headEnd/>
            <a:tailEnd/>
          </a:ln>
          <a:effectLst/>
        </p:spPr>
        <p:txBody>
          <a:bodyPr wrap="none" anchor="ctr"/>
          <a:lstStyle/>
          <a:p>
            <a:endParaRPr lang="en-US"/>
          </a:p>
        </p:txBody>
      </p:sp>
      <p:sp>
        <p:nvSpPr>
          <p:cNvPr id="734299" name="Rectangle 91"/>
          <p:cNvSpPr>
            <a:spLocks noChangeArrowheads="1"/>
          </p:cNvSpPr>
          <p:nvPr/>
        </p:nvSpPr>
        <p:spPr bwMode="auto">
          <a:xfrm>
            <a:off x="6756400" y="1778000"/>
            <a:ext cx="342900" cy="3403600"/>
          </a:xfrm>
          <a:prstGeom prst="rect">
            <a:avLst/>
          </a:prstGeom>
          <a:solidFill>
            <a:srgbClr val="C58C8A"/>
          </a:solidFill>
          <a:ln w="12700">
            <a:solidFill>
              <a:schemeClr val="tx1"/>
            </a:solidFill>
            <a:miter lim="800000"/>
            <a:headEnd/>
            <a:tailEnd/>
          </a:ln>
          <a:effectLst/>
        </p:spPr>
        <p:txBody>
          <a:bodyPr wrap="none" anchor="ctr"/>
          <a:lstStyle/>
          <a:p>
            <a:endParaRPr lang="en-US"/>
          </a:p>
        </p:txBody>
      </p:sp>
      <p:sp>
        <p:nvSpPr>
          <p:cNvPr id="734300" name="Rectangle 92" descr="Narrow horizontal"/>
          <p:cNvSpPr>
            <a:spLocks noChangeArrowheads="1"/>
          </p:cNvSpPr>
          <p:nvPr/>
        </p:nvSpPr>
        <p:spPr bwMode="auto">
          <a:xfrm>
            <a:off x="6388100" y="1803400"/>
            <a:ext cx="76200" cy="1993900"/>
          </a:xfrm>
          <a:prstGeom prst="rect">
            <a:avLst/>
          </a:prstGeom>
          <a:pattFill prst="narHorz">
            <a:fgClr>
              <a:schemeClr val="bg2"/>
            </a:fgClr>
            <a:bgClr>
              <a:srgbClr val="FF3034"/>
            </a:bgClr>
          </a:pattFill>
          <a:ln w="12700">
            <a:noFill/>
            <a:miter lim="800000"/>
            <a:headEnd/>
            <a:tailEnd/>
          </a:ln>
          <a:effectLst/>
        </p:spPr>
        <p:txBody>
          <a:bodyPr wrap="none" anchor="ctr"/>
          <a:lstStyle/>
          <a:p>
            <a:endParaRPr lang="en-US"/>
          </a:p>
        </p:txBody>
      </p:sp>
      <p:sp>
        <p:nvSpPr>
          <p:cNvPr id="734301" name="Rectangle 93" descr="Dark horizontal"/>
          <p:cNvSpPr>
            <a:spLocks noChangeArrowheads="1"/>
          </p:cNvSpPr>
          <p:nvPr/>
        </p:nvSpPr>
        <p:spPr bwMode="auto">
          <a:xfrm>
            <a:off x="6896100" y="3822700"/>
            <a:ext cx="119063" cy="1257300"/>
          </a:xfrm>
          <a:prstGeom prst="rect">
            <a:avLst/>
          </a:prstGeom>
          <a:pattFill prst="dkHorz">
            <a:fgClr>
              <a:schemeClr val="bg2"/>
            </a:fgClr>
            <a:bgClr>
              <a:srgbClr val="FF3034"/>
            </a:bgClr>
          </a:pattFill>
          <a:ln w="12700">
            <a:noFill/>
            <a:miter lim="800000"/>
            <a:headEnd/>
            <a:tailEnd/>
          </a:ln>
          <a:effectLst/>
        </p:spPr>
        <p:txBody>
          <a:bodyPr wrap="none" anchor="ctr"/>
          <a:lstStyle/>
          <a:p>
            <a:endParaRPr lang="en-US"/>
          </a:p>
        </p:txBody>
      </p:sp>
      <p:sp>
        <p:nvSpPr>
          <p:cNvPr id="734302" name="Text Box 94"/>
          <p:cNvSpPr txBox="1">
            <a:spLocks noChangeArrowheads="1"/>
          </p:cNvSpPr>
          <p:nvPr/>
        </p:nvSpPr>
        <p:spPr bwMode="auto">
          <a:xfrm>
            <a:off x="6099175" y="5311775"/>
            <a:ext cx="655638" cy="3810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0.03</a:t>
            </a:r>
          </a:p>
        </p:txBody>
      </p:sp>
      <p:sp>
        <p:nvSpPr>
          <p:cNvPr id="734303" name="Text Box 95"/>
          <p:cNvSpPr txBox="1">
            <a:spLocks noChangeArrowheads="1"/>
          </p:cNvSpPr>
          <p:nvPr/>
        </p:nvSpPr>
        <p:spPr bwMode="auto">
          <a:xfrm>
            <a:off x="3024188" y="5713413"/>
            <a:ext cx="2989262" cy="381000"/>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900"/>
              <a:t>Vertical resolution in km</a:t>
            </a:r>
          </a:p>
        </p:txBody>
      </p:sp>
      <p:sp>
        <p:nvSpPr>
          <p:cNvPr id="734304" name="Text Box 96"/>
          <p:cNvSpPr txBox="1">
            <a:spLocks noChangeArrowheads="1"/>
          </p:cNvSpPr>
          <p:nvPr/>
        </p:nvSpPr>
        <p:spPr bwMode="auto">
          <a:xfrm>
            <a:off x="2652713" y="4833938"/>
            <a:ext cx="639762"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MLS</a:t>
            </a:r>
          </a:p>
        </p:txBody>
      </p:sp>
      <p:sp>
        <p:nvSpPr>
          <p:cNvPr id="734305" name="Text Box 97"/>
          <p:cNvSpPr txBox="1">
            <a:spLocks noChangeArrowheads="1"/>
          </p:cNvSpPr>
          <p:nvPr/>
        </p:nvSpPr>
        <p:spPr bwMode="auto">
          <a:xfrm>
            <a:off x="3349625" y="4868863"/>
            <a:ext cx="798513" cy="290512"/>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300"/>
              <a:t>HIRDLS</a:t>
            </a:r>
          </a:p>
        </p:txBody>
      </p:sp>
      <p:sp>
        <p:nvSpPr>
          <p:cNvPr id="734306" name="Text Box 98"/>
          <p:cNvSpPr txBox="1">
            <a:spLocks noChangeArrowheads="1"/>
          </p:cNvSpPr>
          <p:nvPr/>
        </p:nvSpPr>
        <p:spPr bwMode="auto">
          <a:xfrm>
            <a:off x="4133850" y="4808538"/>
            <a:ext cx="604838"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TES</a:t>
            </a:r>
          </a:p>
        </p:txBody>
      </p:sp>
      <p:sp>
        <p:nvSpPr>
          <p:cNvPr id="734307" name="Text Box 99"/>
          <p:cNvSpPr txBox="1">
            <a:spLocks noChangeArrowheads="1"/>
          </p:cNvSpPr>
          <p:nvPr/>
        </p:nvSpPr>
        <p:spPr bwMode="auto">
          <a:xfrm>
            <a:off x="4795838" y="4795838"/>
            <a:ext cx="700087"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AIRS</a:t>
            </a:r>
          </a:p>
        </p:txBody>
      </p:sp>
      <p:sp>
        <p:nvSpPr>
          <p:cNvPr id="734308" name="Text Box 100"/>
          <p:cNvSpPr txBox="1">
            <a:spLocks noChangeArrowheads="1"/>
          </p:cNvSpPr>
          <p:nvPr/>
        </p:nvSpPr>
        <p:spPr bwMode="auto">
          <a:xfrm>
            <a:off x="5486400" y="4578350"/>
            <a:ext cx="746125" cy="549275"/>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500"/>
              <a:t>AMSU</a:t>
            </a:r>
          </a:p>
          <a:p>
            <a:r>
              <a:rPr lang="en-US" sz="1500"/>
              <a:t>HSB</a:t>
            </a:r>
          </a:p>
        </p:txBody>
      </p:sp>
      <p:sp>
        <p:nvSpPr>
          <p:cNvPr id="734309" name="Text Box 101"/>
          <p:cNvSpPr txBox="1">
            <a:spLocks noChangeArrowheads="1"/>
          </p:cNvSpPr>
          <p:nvPr/>
        </p:nvSpPr>
        <p:spPr bwMode="auto">
          <a:xfrm>
            <a:off x="6756400" y="5341938"/>
            <a:ext cx="485775"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0.5</a:t>
            </a:r>
          </a:p>
        </p:txBody>
      </p:sp>
      <p:sp>
        <p:nvSpPr>
          <p:cNvPr id="734310" name="Freeform 102"/>
          <p:cNvSpPr>
            <a:spLocks/>
          </p:cNvSpPr>
          <p:nvPr/>
        </p:nvSpPr>
        <p:spPr bwMode="auto">
          <a:xfrm>
            <a:off x="1900238" y="3602038"/>
            <a:ext cx="446087" cy="404812"/>
          </a:xfrm>
          <a:custGeom>
            <a:avLst/>
            <a:gdLst/>
            <a:ahLst/>
            <a:cxnLst>
              <a:cxn ang="0">
                <a:pos x="35" y="291"/>
              </a:cxn>
              <a:cxn ang="0">
                <a:pos x="131" y="227"/>
              </a:cxn>
              <a:cxn ang="0">
                <a:pos x="123" y="155"/>
              </a:cxn>
              <a:cxn ang="0">
                <a:pos x="139" y="91"/>
              </a:cxn>
              <a:cxn ang="0">
                <a:pos x="211" y="59"/>
              </a:cxn>
              <a:cxn ang="0">
                <a:pos x="243" y="3"/>
              </a:cxn>
              <a:cxn ang="0">
                <a:pos x="291" y="19"/>
              </a:cxn>
              <a:cxn ang="0">
                <a:pos x="331" y="99"/>
              </a:cxn>
              <a:cxn ang="0">
                <a:pos x="443" y="179"/>
              </a:cxn>
              <a:cxn ang="0">
                <a:pos x="411" y="299"/>
              </a:cxn>
              <a:cxn ang="0">
                <a:pos x="467" y="363"/>
              </a:cxn>
              <a:cxn ang="0">
                <a:pos x="483" y="387"/>
              </a:cxn>
              <a:cxn ang="0">
                <a:pos x="435" y="403"/>
              </a:cxn>
              <a:cxn ang="0">
                <a:pos x="315" y="419"/>
              </a:cxn>
              <a:cxn ang="0">
                <a:pos x="227" y="411"/>
              </a:cxn>
              <a:cxn ang="0">
                <a:pos x="131" y="387"/>
              </a:cxn>
              <a:cxn ang="0">
                <a:pos x="91" y="331"/>
              </a:cxn>
              <a:cxn ang="0">
                <a:pos x="83" y="307"/>
              </a:cxn>
              <a:cxn ang="0">
                <a:pos x="67" y="331"/>
              </a:cxn>
              <a:cxn ang="0">
                <a:pos x="19" y="339"/>
              </a:cxn>
              <a:cxn ang="0">
                <a:pos x="3" y="299"/>
              </a:cxn>
              <a:cxn ang="0">
                <a:pos x="35" y="291"/>
              </a:cxn>
            </a:cxnLst>
            <a:rect l="0" t="0" r="r" b="b"/>
            <a:pathLst>
              <a:path w="489" h="447">
                <a:moveTo>
                  <a:pt x="35" y="291"/>
                </a:moveTo>
                <a:cubicBezTo>
                  <a:pt x="134" y="266"/>
                  <a:pt x="75" y="282"/>
                  <a:pt x="131" y="227"/>
                </a:cubicBezTo>
                <a:cubicBezTo>
                  <a:pt x="109" y="163"/>
                  <a:pt x="111" y="199"/>
                  <a:pt x="123" y="155"/>
                </a:cubicBezTo>
                <a:cubicBezTo>
                  <a:pt x="128" y="133"/>
                  <a:pt x="118" y="99"/>
                  <a:pt x="139" y="91"/>
                </a:cubicBezTo>
                <a:cubicBezTo>
                  <a:pt x="190" y="70"/>
                  <a:pt x="166" y="81"/>
                  <a:pt x="211" y="59"/>
                </a:cubicBezTo>
                <a:cubicBezTo>
                  <a:pt x="217" y="45"/>
                  <a:pt x="237" y="3"/>
                  <a:pt x="243" y="3"/>
                </a:cubicBezTo>
                <a:cubicBezTo>
                  <a:pt x="259" y="0"/>
                  <a:pt x="291" y="19"/>
                  <a:pt x="291" y="19"/>
                </a:cubicBezTo>
                <a:cubicBezTo>
                  <a:pt x="308" y="44"/>
                  <a:pt x="321" y="69"/>
                  <a:pt x="331" y="99"/>
                </a:cubicBezTo>
                <a:cubicBezTo>
                  <a:pt x="303" y="182"/>
                  <a:pt x="346" y="26"/>
                  <a:pt x="443" y="179"/>
                </a:cubicBezTo>
                <a:cubicBezTo>
                  <a:pt x="448" y="187"/>
                  <a:pt x="421" y="268"/>
                  <a:pt x="411" y="299"/>
                </a:cubicBezTo>
                <a:cubicBezTo>
                  <a:pt x="432" y="342"/>
                  <a:pt x="418" y="350"/>
                  <a:pt x="467" y="363"/>
                </a:cubicBezTo>
                <a:cubicBezTo>
                  <a:pt x="472" y="371"/>
                  <a:pt x="489" y="379"/>
                  <a:pt x="483" y="387"/>
                </a:cubicBezTo>
                <a:cubicBezTo>
                  <a:pt x="472" y="400"/>
                  <a:pt x="435" y="403"/>
                  <a:pt x="435" y="403"/>
                </a:cubicBezTo>
                <a:cubicBezTo>
                  <a:pt x="390" y="447"/>
                  <a:pt x="384" y="434"/>
                  <a:pt x="315" y="419"/>
                </a:cubicBezTo>
                <a:cubicBezTo>
                  <a:pt x="260" y="382"/>
                  <a:pt x="329" y="421"/>
                  <a:pt x="227" y="411"/>
                </a:cubicBezTo>
                <a:cubicBezTo>
                  <a:pt x="194" y="407"/>
                  <a:pt x="163" y="395"/>
                  <a:pt x="131" y="387"/>
                </a:cubicBezTo>
                <a:cubicBezTo>
                  <a:pt x="117" y="368"/>
                  <a:pt x="102" y="350"/>
                  <a:pt x="91" y="331"/>
                </a:cubicBezTo>
                <a:cubicBezTo>
                  <a:pt x="86" y="323"/>
                  <a:pt x="91" y="307"/>
                  <a:pt x="83" y="307"/>
                </a:cubicBezTo>
                <a:cubicBezTo>
                  <a:pt x="73" y="307"/>
                  <a:pt x="75" y="326"/>
                  <a:pt x="67" y="331"/>
                </a:cubicBezTo>
                <a:cubicBezTo>
                  <a:pt x="52" y="338"/>
                  <a:pt x="35" y="336"/>
                  <a:pt x="19" y="339"/>
                </a:cubicBezTo>
                <a:cubicBezTo>
                  <a:pt x="13" y="325"/>
                  <a:pt x="0" y="313"/>
                  <a:pt x="3" y="299"/>
                </a:cubicBezTo>
                <a:cubicBezTo>
                  <a:pt x="8" y="259"/>
                  <a:pt x="28" y="284"/>
                  <a:pt x="35" y="291"/>
                </a:cubicBezTo>
                <a:close/>
              </a:path>
            </a:pathLst>
          </a:custGeom>
          <a:solidFill>
            <a:schemeClr val="tx1"/>
          </a:solidFill>
          <a:ln w="12700" cap="flat" cmpd="sng">
            <a:solidFill>
              <a:schemeClr val="tx1"/>
            </a:solidFill>
            <a:prstDash val="solid"/>
            <a:round/>
            <a:headEnd/>
            <a:tailEnd/>
          </a:ln>
          <a:effectLst/>
        </p:spPr>
        <p:txBody>
          <a:bodyPr wrap="none" anchor="ctr"/>
          <a:lstStyle/>
          <a:p>
            <a:endParaRPr lang="en-US"/>
          </a:p>
        </p:txBody>
      </p:sp>
      <p:sp>
        <p:nvSpPr>
          <p:cNvPr id="734311" name="Text Box 103"/>
          <p:cNvSpPr txBox="1">
            <a:spLocks noChangeArrowheads="1"/>
          </p:cNvSpPr>
          <p:nvPr/>
        </p:nvSpPr>
        <p:spPr bwMode="auto">
          <a:xfrm>
            <a:off x="420688" y="4579938"/>
            <a:ext cx="531812" cy="350837"/>
          </a:xfrm>
          <a:prstGeom prst="rect">
            <a:avLst/>
          </a:prstGeom>
          <a:noFill/>
          <a:ln w="12700">
            <a:noFill/>
            <a:miter lim="800000"/>
            <a:headEnd/>
            <a:tailEnd/>
          </a:ln>
          <a:effectLst>
            <a:outerShdw dist="35921" dir="2700000" algn="ctr" rotWithShape="0">
              <a:schemeClr val="bg2"/>
            </a:outerShdw>
          </a:effectLst>
        </p:spPr>
        <p:txBody>
          <a:bodyPr wrap="none">
            <a:spAutoFit/>
          </a:bodyPr>
          <a:lstStyle/>
          <a:p>
            <a:r>
              <a:rPr lang="en-US" sz="1700"/>
              <a:t>Km</a:t>
            </a:r>
          </a:p>
        </p:txBody>
      </p:sp>
      <p:sp>
        <p:nvSpPr>
          <p:cNvPr id="734312" name="Line 104"/>
          <p:cNvSpPr>
            <a:spLocks noChangeShapeType="1"/>
          </p:cNvSpPr>
          <p:nvPr/>
        </p:nvSpPr>
        <p:spPr bwMode="auto">
          <a:xfrm flipV="1">
            <a:off x="698500" y="1993900"/>
            <a:ext cx="0" cy="24511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734313" name="Rectangle 105"/>
          <p:cNvSpPr>
            <a:spLocks noChangeArrowheads="1"/>
          </p:cNvSpPr>
          <p:nvPr/>
        </p:nvSpPr>
        <p:spPr bwMode="auto">
          <a:xfrm>
            <a:off x="7251700" y="1778000"/>
            <a:ext cx="342900" cy="3403600"/>
          </a:xfrm>
          <a:prstGeom prst="rect">
            <a:avLst/>
          </a:prstGeom>
          <a:solidFill>
            <a:srgbClr val="C58C8A"/>
          </a:solidFill>
          <a:ln w="12700">
            <a:solidFill>
              <a:schemeClr val="tx1"/>
            </a:solidFill>
            <a:miter lim="800000"/>
            <a:headEnd/>
            <a:tailEnd/>
          </a:ln>
          <a:effectLst/>
        </p:spPr>
        <p:txBody>
          <a:bodyPr wrap="none" anchor="ctr"/>
          <a:lstStyle/>
          <a:p>
            <a:endParaRPr lang="en-US"/>
          </a:p>
        </p:txBody>
      </p:sp>
      <p:sp>
        <p:nvSpPr>
          <p:cNvPr id="734314" name="Text Box 106"/>
          <p:cNvSpPr txBox="1">
            <a:spLocks noChangeArrowheads="1"/>
          </p:cNvSpPr>
          <p:nvPr/>
        </p:nvSpPr>
        <p:spPr bwMode="auto">
          <a:xfrm>
            <a:off x="7491413" y="2413000"/>
            <a:ext cx="915987" cy="303213"/>
          </a:xfrm>
          <a:prstGeom prst="rect">
            <a:avLst/>
          </a:prstGeom>
          <a:solidFill>
            <a:srgbClr val="0042E7"/>
          </a:solidFill>
          <a:ln w="12700">
            <a:solidFill>
              <a:schemeClr val="tx1"/>
            </a:solidFill>
            <a:miter lim="800000"/>
            <a:headEnd/>
            <a:tailEnd/>
          </a:ln>
          <a:effectLst>
            <a:outerShdw dist="35921" dir="2700000" algn="ctr" rotWithShape="0">
              <a:schemeClr val="bg2"/>
            </a:outerShdw>
          </a:effectLst>
        </p:spPr>
        <p:txBody>
          <a:bodyPr>
            <a:spAutoFit/>
          </a:bodyPr>
          <a:lstStyle/>
          <a:p>
            <a:r>
              <a:rPr lang="en-US" sz="1300"/>
              <a:t>OCO</a:t>
            </a:r>
          </a:p>
        </p:txBody>
      </p:sp>
      <p:sp>
        <p:nvSpPr>
          <p:cNvPr id="734315" name="Rectangle 107"/>
          <p:cNvSpPr>
            <a:spLocks noChangeArrowheads="1"/>
          </p:cNvSpPr>
          <p:nvPr/>
        </p:nvSpPr>
        <p:spPr bwMode="auto">
          <a:xfrm>
            <a:off x="7340600" y="1790700"/>
            <a:ext cx="114300" cy="3390900"/>
          </a:xfrm>
          <a:prstGeom prst="rect">
            <a:avLst/>
          </a:prstGeom>
          <a:gradFill rotWithShape="0">
            <a:gsLst>
              <a:gs pos="0">
                <a:srgbClr val="C58C8A"/>
              </a:gs>
              <a:gs pos="100000">
                <a:srgbClr val="FF3034"/>
              </a:gs>
            </a:gsLst>
            <a:lin ang="5400000" scaled="1"/>
          </a:gradFill>
          <a:ln w="12700">
            <a:noFill/>
            <a:miter lim="800000"/>
            <a:headEnd/>
            <a:tailEnd/>
          </a:ln>
          <a:effectLst/>
        </p:spPr>
        <p:txBody>
          <a:bodyPr wrap="none" anchor="ctr"/>
          <a:lstStyle/>
          <a:p>
            <a:endParaRPr lang="en-US"/>
          </a:p>
        </p:txBody>
      </p:sp>
      <p:sp>
        <p:nvSpPr>
          <p:cNvPr id="734316" name="Text Box 108"/>
          <p:cNvSpPr txBox="1">
            <a:spLocks noChangeArrowheads="1"/>
          </p:cNvSpPr>
          <p:nvPr/>
        </p:nvSpPr>
        <p:spPr bwMode="auto">
          <a:xfrm>
            <a:off x="6704013" y="1943100"/>
            <a:ext cx="1144587" cy="303213"/>
          </a:xfrm>
          <a:prstGeom prst="rect">
            <a:avLst/>
          </a:prstGeom>
          <a:solidFill>
            <a:srgbClr val="0042E7"/>
          </a:solidFill>
          <a:ln w="12700">
            <a:solidFill>
              <a:schemeClr val="tx1"/>
            </a:solidFill>
            <a:miter lim="800000"/>
            <a:headEnd/>
            <a:tailEnd/>
          </a:ln>
          <a:effectLst>
            <a:outerShdw dist="35921" dir="2700000" algn="ctr" rotWithShape="0">
              <a:schemeClr val="bg2"/>
            </a:outerShdw>
          </a:effectLst>
        </p:spPr>
        <p:txBody>
          <a:bodyPr>
            <a:spAutoFit/>
          </a:bodyPr>
          <a:lstStyle/>
          <a:p>
            <a:r>
              <a:rPr lang="en-US" sz="1300"/>
              <a:t>Cloudsat</a:t>
            </a:r>
          </a:p>
        </p:txBody>
      </p:sp>
      <p:sp>
        <p:nvSpPr>
          <p:cNvPr id="734317" name="Line 109"/>
          <p:cNvSpPr>
            <a:spLocks noChangeShapeType="1"/>
          </p:cNvSpPr>
          <p:nvPr/>
        </p:nvSpPr>
        <p:spPr bwMode="auto">
          <a:xfrm flipV="1">
            <a:off x="1612900" y="3784600"/>
            <a:ext cx="6007100" cy="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Title 109"/>
          <p:cNvSpPr>
            <a:spLocks noGrp="1"/>
          </p:cNvSpPr>
          <p:nvPr>
            <p:ph type="title"/>
          </p:nvPr>
        </p:nvSpPr>
        <p:spPr>
          <a:xfrm>
            <a:off x="942115" y="69275"/>
            <a:ext cx="7329054" cy="896471"/>
          </a:xfrm>
        </p:spPr>
        <p:txBody>
          <a:bodyPr/>
          <a:lstStyle/>
          <a:p>
            <a:r>
              <a:rPr lang="en-US" dirty="0" smtClean="0">
                <a:latin typeface="+mn-lt"/>
              </a:rPr>
              <a:t>A-Train Science Goals and Requirements for Coincident Observations</a:t>
            </a:r>
            <a:br>
              <a:rPr lang="en-US" dirty="0" smtClean="0">
                <a:latin typeface="+mn-lt"/>
              </a:rPr>
            </a:br>
            <a:endParaRPr lang="en-US" dirty="0">
              <a:latin typeface="+mn-lt"/>
            </a:endParaRPr>
          </a:p>
        </p:txBody>
      </p:sp>
      <p:sp>
        <p:nvSpPr>
          <p:cNvPr id="1025" name="Rectangle 1"/>
          <p:cNvSpPr>
            <a:spLocks noChangeArrowheads="1"/>
          </p:cNvSpPr>
          <p:nvPr/>
        </p:nvSpPr>
        <p:spPr bwMode="auto">
          <a:xfrm flipH="1">
            <a:off x="71250" y="1246619"/>
            <a:ext cx="8930246" cy="55461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rgbClr val="000000"/>
                </a:solidFill>
                <a:effectLst/>
                <a:latin typeface="+mn-lt"/>
                <a:ea typeface="Times New Roman" pitchFamily="18" charset="0"/>
              </a:rPr>
              <a:t>The Afternoon Constellation enables near-coincident, co-located observations for some instruments on different constellation spacecraft.. By combining the information from several sources the scientists derive more complete answers to many questions than would be possible from any single satellite. Some of the most important science questions are listed here followed by examples of how the data from the Afternoon Constellation are used by scientists to answer these questions.</a:t>
            </a:r>
            <a:endParaRPr kumimoji="0" lang="en-US" b="0" i="0" u="none" strike="noStrike" cap="none" normalizeH="0" baseline="0" dirty="0" smtClean="0">
              <a:ln>
                <a:noFill/>
              </a:ln>
              <a:solidFill>
                <a:schemeClr val="tx1"/>
              </a:solidFill>
              <a:effectLst/>
              <a:latin typeface="+mn-lt"/>
            </a:endParaRPr>
          </a:p>
          <a:p>
            <a:pPr marL="225425" marR="0" lvl="0" indent="-225425" algn="just" defTabSz="914400" rtl="0" eaLnBrk="0" fontAlgn="base" latinLnBrk="0" hangingPunct="0">
              <a:lnSpc>
                <a:spcPct val="95000"/>
              </a:lnSpc>
              <a:spcBef>
                <a:spcPts val="600"/>
              </a:spcBef>
              <a:spcAft>
                <a:spcPct val="0"/>
              </a:spcAft>
              <a:buClrTx/>
              <a:buSzTx/>
              <a:buFontTx/>
              <a:buChar char="•"/>
            </a:pPr>
            <a:r>
              <a:rPr kumimoji="0" lang="en-US" b="1" i="0" u="none" strike="noStrike" cap="none" normalizeH="0" baseline="0" dirty="0" smtClean="0">
                <a:ln>
                  <a:noFill/>
                </a:ln>
                <a:solidFill>
                  <a:srgbClr val="000000"/>
                </a:solidFill>
                <a:effectLst/>
                <a:latin typeface="+mn-lt"/>
                <a:ea typeface="Times New Roman" pitchFamily="18" charset="0"/>
              </a:rPr>
              <a:t>What are the </a:t>
            </a:r>
            <a:r>
              <a:rPr kumimoji="0" lang="en-US" b="1" i="0" u="none" strike="noStrike" cap="none" normalizeH="0" baseline="0" dirty="0" smtClean="0">
                <a:ln>
                  <a:noFill/>
                </a:ln>
                <a:solidFill>
                  <a:schemeClr val="tx1"/>
                </a:solidFill>
                <a:effectLst/>
                <a:latin typeface="+mn-lt"/>
                <a:ea typeface="Times New Roman" pitchFamily="18" charset="0"/>
              </a:rPr>
              <a:t>major </a:t>
            </a:r>
            <a:r>
              <a:rPr kumimoji="0" lang="en-US" b="1" i="0" u="none" strike="noStrike" cap="none" normalizeH="0" baseline="0" dirty="0" smtClean="0">
                <a:ln>
                  <a:noFill/>
                </a:ln>
                <a:solidFill>
                  <a:srgbClr val="000000"/>
                </a:solidFill>
                <a:effectLst/>
                <a:latin typeface="+mn-lt"/>
                <a:ea typeface="Times New Roman" pitchFamily="18" charset="0"/>
              </a:rPr>
              <a:t>aerosol types and how do observations match global emission and transport models?</a:t>
            </a:r>
            <a:endParaRPr kumimoji="0" 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chemeClr val="tx1"/>
                </a:solidFill>
                <a:effectLst/>
                <a:latin typeface="+mn-lt"/>
                <a:ea typeface="Times New Roman" pitchFamily="18" charset="0"/>
              </a:rPr>
              <a:t>Aerosol height information obtained by CALIOP (on CALIPSO) will be combined with data on aerosol size distribution and composition obtained by the </a:t>
            </a:r>
            <a:r>
              <a:rPr kumimoji="0" lang="en-US" b="0" i="0" u="none" strike="noStrike" cap="none" normalizeH="0" baseline="0" dirty="0" smtClean="0">
                <a:ln>
                  <a:noFill/>
                </a:ln>
                <a:solidFill>
                  <a:schemeClr val="tx1"/>
                </a:solidFill>
                <a:effectLst/>
                <a:latin typeface="+mn-lt"/>
                <a:ea typeface="Times New Roman" pitchFamily="18" charset="0"/>
                <a:cs typeface="Times" charset="0"/>
              </a:rPr>
              <a:t>Polarization and Directionality of the Earth's Reflectances (</a:t>
            </a:r>
            <a:r>
              <a:rPr kumimoji="0" lang="en-US" b="0" i="0" u="none" strike="noStrike" cap="none" normalizeH="0" baseline="0" dirty="0" smtClean="0">
                <a:ln>
                  <a:noFill/>
                </a:ln>
                <a:solidFill>
                  <a:schemeClr val="tx1"/>
                </a:solidFill>
                <a:effectLst/>
                <a:latin typeface="+mn-lt"/>
                <a:ea typeface="Times New Roman" pitchFamily="18" charset="0"/>
              </a:rPr>
              <a:t>POLDER) instrument on PARASOL</a:t>
            </a:r>
            <a:r>
              <a:rPr kumimoji="0" lang="en-US" b="0" i="0" u="none" strike="noStrike" cap="none" normalizeH="0" baseline="0" dirty="0" smtClean="0">
                <a:ln>
                  <a:noFill/>
                </a:ln>
                <a:solidFill>
                  <a:srgbClr val="000000"/>
                </a:solidFill>
                <a:effectLst/>
                <a:latin typeface="+mn-lt"/>
                <a:ea typeface="Times New Roman" pitchFamily="18" charset="0"/>
              </a:rPr>
              <a:t>, MODIS (on Aqua), and APS (on Glory). CALIOP also provides additional information on aerosol shape and a qualitative classification of aerosol size; scientists plan to use profile data from CALIPSO to improve information from OMI (on Aura) on the global distribution of absorbing aerosols. The combination of APS and MODIS views of ocean glint will allow the determination of absorption by aerosols to be extended from the UV (from OMI) into the visible and near infrared. APS estimates of aerosol mixed layer depth will also allow for improved estimates of aerosol absorption by OMI.</a:t>
            </a:r>
            <a:endParaRPr kumimoji="0" lang="en-US" b="0" i="0" u="none" strike="noStrike" cap="none" normalizeH="0" baseline="0" dirty="0" smtClean="0">
              <a:ln>
                <a:noFill/>
              </a:ln>
              <a:solidFill>
                <a:schemeClr val="tx1"/>
              </a:solidFill>
              <a:effectLst/>
              <a:latin typeface="+mn-lt"/>
            </a:endParaRPr>
          </a:p>
          <a:p>
            <a:pPr marL="225425" marR="0" lvl="0" indent="-225425" algn="just" defTabSz="914400" rtl="0" eaLnBrk="0" fontAlgn="base" latinLnBrk="0" hangingPunct="0">
              <a:lnSpc>
                <a:spcPct val="95000"/>
              </a:lnSpc>
              <a:spcBef>
                <a:spcPts val="600"/>
              </a:spcBef>
              <a:spcAft>
                <a:spcPct val="0"/>
              </a:spcAft>
              <a:buClrTx/>
              <a:buSzTx/>
              <a:buFontTx/>
              <a:buChar char="•"/>
            </a:pPr>
            <a:r>
              <a:rPr kumimoji="0" lang="en-US" b="1" i="0" u="none" strike="noStrike" cap="none" normalizeH="0" baseline="0" dirty="0" smtClean="0">
                <a:ln>
                  <a:noFill/>
                </a:ln>
                <a:solidFill>
                  <a:srgbClr val="000000"/>
                </a:solidFill>
                <a:effectLst/>
                <a:latin typeface="+mn-lt"/>
                <a:ea typeface="Times New Roman" pitchFamily="18" charset="0"/>
              </a:rPr>
              <a:t>How do aerosols contribute to the Earth Radiation Budget (ERB)/climate forcing? </a:t>
            </a:r>
            <a:endParaRPr kumimoji="0" 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rgbClr val="000000"/>
                </a:solidFill>
                <a:effectLst/>
                <a:latin typeface="+mn-lt"/>
                <a:ea typeface="Times New Roman" pitchFamily="18" charset="0"/>
              </a:rPr>
              <a:t>Data from CALIOP, POLDER, APS, MODIS and OMI will all help answer this question. Data from CERES is crucial for providing information on the ERB.  Data from AIRS, HSB and AMSR-E (all on Aqua) will provide information on how aerosol climate forcing changes with atmospheric humidity. In conjunction with data from CloudSat’s Cloud Profiling Radar (CPR), these sensors offer an unprecedented opportunity to understand what role aerosols play in changing cloud properties and thus changing the ERB.</a:t>
            </a:r>
            <a:endParaRPr kumimoji="0" lang="en-US" b="0" i="0" u="none" strike="noStrike" cap="none" normalizeH="0" baseline="0" dirty="0" smtClean="0">
              <a:ln>
                <a:noFill/>
              </a:ln>
              <a:solidFill>
                <a:schemeClr val="tx1"/>
              </a:solidFill>
              <a:effectLst/>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Title 109"/>
          <p:cNvSpPr>
            <a:spLocks noGrp="1"/>
          </p:cNvSpPr>
          <p:nvPr>
            <p:ph type="title"/>
          </p:nvPr>
        </p:nvSpPr>
        <p:spPr>
          <a:xfrm>
            <a:off x="942115" y="69275"/>
            <a:ext cx="7329054" cy="896471"/>
          </a:xfrm>
        </p:spPr>
        <p:txBody>
          <a:bodyPr/>
          <a:lstStyle/>
          <a:p>
            <a:r>
              <a:rPr lang="en-US" dirty="0" smtClean="0">
                <a:latin typeface="+mn-lt"/>
              </a:rPr>
              <a:t>A-Train Science Goals and Requirements for Coincident Observations (concluded)</a:t>
            </a:r>
            <a:br>
              <a:rPr lang="en-US" dirty="0" smtClean="0">
                <a:latin typeface="+mn-lt"/>
              </a:rPr>
            </a:br>
            <a:endParaRPr lang="en-US" dirty="0">
              <a:latin typeface="+mn-lt"/>
            </a:endParaRPr>
          </a:p>
        </p:txBody>
      </p:sp>
      <p:sp>
        <p:nvSpPr>
          <p:cNvPr id="1025" name="Rectangle 1"/>
          <p:cNvSpPr>
            <a:spLocks noChangeArrowheads="1"/>
          </p:cNvSpPr>
          <p:nvPr/>
        </p:nvSpPr>
        <p:spPr bwMode="auto">
          <a:xfrm flipH="1">
            <a:off x="95000" y="1325456"/>
            <a:ext cx="8918368" cy="4453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5425" marR="0" lvl="1" indent="-225425" algn="just" defTabSz="914400" rtl="0" eaLnBrk="0" fontAlgn="base" latinLnBrk="0" hangingPunct="0">
              <a:lnSpc>
                <a:spcPct val="95000"/>
              </a:lnSpc>
              <a:spcBef>
                <a:spcPts val="600"/>
              </a:spcBef>
              <a:spcAft>
                <a:spcPct val="0"/>
              </a:spcAft>
              <a:buClrTx/>
              <a:buSzTx/>
              <a:buFont typeface="Symbol" pitchFamily="18" charset="2"/>
              <a:buChar char=""/>
            </a:pPr>
            <a:r>
              <a:rPr kumimoji="0" lang="en-US" b="1" i="0" u="none" strike="noStrike" cap="none" normalizeH="0" baseline="0" dirty="0" smtClean="0">
                <a:ln>
                  <a:noFill/>
                </a:ln>
                <a:solidFill>
                  <a:srgbClr val="000000"/>
                </a:solidFill>
                <a:effectLst/>
                <a:latin typeface="+mn-lt"/>
                <a:ea typeface="Times New Roman" pitchFamily="18" charset="0"/>
              </a:rPr>
              <a:t> How does cloud layering affect the Earth Radiation Budget? </a:t>
            </a:r>
            <a:endParaRPr kumimoji="0" 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rgbClr val="000000"/>
                </a:solidFill>
                <a:effectLst/>
                <a:latin typeface="+mn-lt"/>
                <a:ea typeface="Times New Roman" pitchFamily="18" charset="0"/>
              </a:rPr>
              <a:t>Data obtained by CloudSat’s CPR, augmented by data from both CALIPSO’s CALIOP and Aqua’s MODIS, will provide the first global survey of vertical cloud structure. Scientists plan to use data from CALIOP and MODIS to help augment the cloud detection capabilities of the CPR.  </a:t>
            </a:r>
            <a:endParaRPr kumimoji="0" lang="en-US" b="0" i="0" u="none" strike="noStrike" cap="none" normalizeH="0" baseline="0" dirty="0" smtClean="0">
              <a:ln>
                <a:noFill/>
              </a:ln>
              <a:solidFill>
                <a:schemeClr val="tx1"/>
              </a:solidFill>
              <a:effectLst/>
              <a:latin typeface="+mn-lt"/>
            </a:endParaRPr>
          </a:p>
          <a:p>
            <a:pPr marL="225425" marR="0" lvl="1" indent="-225425" algn="just" defTabSz="914400" rtl="0" eaLnBrk="0" fontAlgn="base" latinLnBrk="0" hangingPunct="0">
              <a:lnSpc>
                <a:spcPct val="95000"/>
              </a:lnSpc>
              <a:spcBef>
                <a:spcPts val="600"/>
              </a:spcBef>
              <a:spcAft>
                <a:spcPct val="0"/>
              </a:spcAft>
              <a:buClrTx/>
              <a:buSzTx/>
              <a:buFont typeface="Symbol" pitchFamily="18" charset="2"/>
              <a:buChar char=""/>
            </a:pPr>
            <a:r>
              <a:rPr kumimoji="0" lang="en-US" b="1" i="0" u="none" strike="noStrike" cap="none" normalizeH="0" baseline="0" dirty="0" smtClean="0">
                <a:ln>
                  <a:noFill/>
                </a:ln>
                <a:solidFill>
                  <a:srgbClr val="000000"/>
                </a:solidFill>
                <a:effectLst/>
                <a:latin typeface="+mn-lt"/>
                <a:ea typeface="Times New Roman" pitchFamily="18" charset="0"/>
              </a:rPr>
              <a:t>What is the vertical distribution of cloud water/ice in cloud systems? </a:t>
            </a:r>
            <a:endParaRPr kumimoji="0" 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rgbClr val="000000"/>
                </a:solidFill>
                <a:effectLst/>
                <a:latin typeface="+mn-lt"/>
                <a:ea typeface="Times New Roman" pitchFamily="18" charset="0"/>
              </a:rPr>
              <a:t>Information from CALIOP, CPR, HSB, AMSR-E, and MLS will be combined to produce vertical profiles of cloud systems. Combining information from CPR, CALIOP, POLDER and APS is expected to shed light on the nature of mixed phase clouds (clouds composed of both water and ice) and help improve parameterizations of these processes in atmospheric models. The combination of APS and MODIS and/or AIRS will allow for a more detailed examination of the conditions under which super-cooled water clouds exist and facilitate physically based parameterizations of this phenomenon in atmospheric models.</a:t>
            </a:r>
            <a:endParaRPr kumimoji="0" lang="en-US" b="0" i="0" u="none" strike="noStrike" cap="none" normalizeH="0" baseline="0" dirty="0" smtClean="0">
              <a:ln>
                <a:noFill/>
              </a:ln>
              <a:solidFill>
                <a:schemeClr val="tx1"/>
              </a:solidFill>
              <a:effectLst/>
              <a:latin typeface="+mn-lt"/>
            </a:endParaRPr>
          </a:p>
          <a:p>
            <a:pPr marL="225425" marR="0" lvl="1" indent="-225425" algn="just" defTabSz="914400" rtl="0" eaLnBrk="0" fontAlgn="base" latinLnBrk="0" hangingPunct="0">
              <a:lnSpc>
                <a:spcPct val="95000"/>
              </a:lnSpc>
              <a:spcBef>
                <a:spcPts val="600"/>
              </a:spcBef>
              <a:spcAft>
                <a:spcPct val="0"/>
              </a:spcAft>
              <a:buClrTx/>
              <a:buSzTx/>
              <a:buFont typeface="Symbol" pitchFamily="18" charset="2"/>
              <a:buChar char=""/>
            </a:pPr>
            <a:r>
              <a:rPr kumimoji="0" lang="en-US" b="1" i="0" u="none" strike="noStrike" cap="none" normalizeH="0" baseline="0" dirty="0" smtClean="0">
                <a:ln>
                  <a:noFill/>
                </a:ln>
                <a:solidFill>
                  <a:srgbClr val="000000"/>
                </a:solidFill>
                <a:effectLst/>
                <a:latin typeface="+mn-lt"/>
                <a:ea typeface="Times New Roman" pitchFamily="18" charset="0"/>
              </a:rPr>
              <a:t>What is the role of Polar Stratospheric Clouds in ozone loss and </a:t>
            </a:r>
            <a:r>
              <a:rPr kumimoji="0" lang="en-US" b="1" i="0" u="none" strike="noStrike" cap="none" normalizeH="0" baseline="0" dirty="0" err="1" smtClean="0">
                <a:ln>
                  <a:noFill/>
                </a:ln>
                <a:solidFill>
                  <a:srgbClr val="000000"/>
                </a:solidFill>
                <a:effectLst/>
                <a:latin typeface="+mn-lt"/>
                <a:ea typeface="Times New Roman" pitchFamily="18" charset="0"/>
              </a:rPr>
              <a:t>denitrification</a:t>
            </a:r>
            <a:r>
              <a:rPr kumimoji="0" lang="en-US" b="1" i="0" u="none" strike="noStrike" cap="none" normalizeH="0" baseline="0" dirty="0" smtClean="0">
                <a:ln>
                  <a:noFill/>
                </a:ln>
                <a:solidFill>
                  <a:srgbClr val="000000"/>
                </a:solidFill>
                <a:effectLst/>
                <a:latin typeface="+mn-lt"/>
                <a:ea typeface="Times New Roman" pitchFamily="18" charset="0"/>
              </a:rPr>
              <a:t> of the Arctic vortex? </a:t>
            </a:r>
            <a:endParaRPr kumimoji="0" 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95000"/>
              </a:lnSpc>
              <a:spcBef>
                <a:spcPts val="600"/>
              </a:spcBef>
              <a:spcAft>
                <a:spcPct val="0"/>
              </a:spcAft>
              <a:buClrTx/>
              <a:buSzTx/>
              <a:buFontTx/>
              <a:buNone/>
              <a:tabLst>
                <a:tab pos="342900" algn="l"/>
              </a:tabLst>
            </a:pPr>
            <a:r>
              <a:rPr kumimoji="0" lang="en-US" b="0" i="0" u="none" strike="noStrike" cap="none" normalizeH="0" baseline="0" dirty="0" smtClean="0">
                <a:ln>
                  <a:noFill/>
                </a:ln>
                <a:solidFill>
                  <a:srgbClr val="000000"/>
                </a:solidFill>
                <a:effectLst/>
                <a:latin typeface="+mn-lt"/>
                <a:ea typeface="Times New Roman" pitchFamily="18" charset="0"/>
              </a:rPr>
              <a:t>CALIOP data will provide direct information on polar stratospheric cloud height and, in some instances, on cloud type.   HIRDLS will also provide some cloud height information. Combined with temperature readings, nitric acid, and chlorine oxide concentrations obtained by MLS and column ozone amounts from OMI, information will be obtained on the role of polar stratospheric clouds in Arctic chemical processes.</a:t>
            </a:r>
            <a:endParaRPr kumimoji="0" lang="en-US" b="0" i="0" u="none" strike="noStrike" cap="none" normalizeH="0" baseline="0" dirty="0" smtClean="0">
              <a:ln>
                <a:noFill/>
              </a:ln>
              <a:solidFill>
                <a:schemeClr val="tx1"/>
              </a:solidFill>
              <a:effectLst/>
              <a:latin typeface="+mn-lt"/>
            </a:endParaRPr>
          </a:p>
        </p:txBody>
      </p:sp>
      <p:sp>
        <p:nvSpPr>
          <p:cNvPr id="5" name="Rectangle 4"/>
          <p:cNvSpPr/>
          <p:nvPr/>
        </p:nvSpPr>
        <p:spPr>
          <a:xfrm>
            <a:off x="178125" y="6130228"/>
            <a:ext cx="8657112" cy="600164"/>
          </a:xfrm>
          <a:prstGeom prst="rect">
            <a:avLst/>
          </a:prstGeom>
        </p:spPr>
        <p:txBody>
          <a:bodyPr wrap="square">
            <a:spAutoFit/>
          </a:bodyPr>
          <a:lstStyle/>
          <a:p>
            <a:pPr lvl="0" algn="just">
              <a:tabLst>
                <a:tab pos="342900" algn="l"/>
              </a:tabLst>
            </a:pPr>
            <a:r>
              <a:rPr lang="en-US" sz="1100" b="1" u="sng" dirty="0" smtClean="0">
                <a:latin typeface="Arial" pitchFamily="34" charset="0"/>
                <a:ea typeface="Times New Roman" pitchFamily="18" charset="0"/>
              </a:rPr>
              <a:t>Source:</a:t>
            </a:r>
            <a:r>
              <a:rPr lang="en-US" sz="1100" dirty="0" smtClean="0">
                <a:latin typeface="Arial" pitchFamily="34" charset="0"/>
                <a:ea typeface="Times New Roman" pitchFamily="18" charset="0"/>
              </a:rPr>
              <a:t> </a:t>
            </a:r>
          </a:p>
          <a:p>
            <a:pPr lvl="0" algn="just">
              <a:tabLst>
                <a:tab pos="342900" algn="l"/>
              </a:tabLst>
            </a:pPr>
            <a:r>
              <a:rPr lang="en-US" sz="1100" dirty="0" smtClean="0">
                <a:latin typeface="Arial" pitchFamily="34" charset="0"/>
                <a:ea typeface="Times New Roman" pitchFamily="18" charset="0"/>
              </a:rPr>
              <a:t>Afternoon Constellation Operations Coordination Plan.  Derived from “Formation Flying: The Afternoon (A-Train) Satellite Constellation”, NASA Facts, FS-2003-1-053-GSFC, February 2003, and from the Afternoon Constellation MOWG Presentations, March 2003</a:t>
            </a:r>
            <a:endParaRPr lang="en-US" sz="1100" dirty="0"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E5"/>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E5"/>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5402</TotalTime>
  <Words>2184</Words>
  <Application>Microsoft Macintosh PowerPoint</Application>
  <PresentationFormat>On-screen Show (4:3)</PresentationFormat>
  <Paragraphs>219</Paragraphs>
  <Slides>21</Slides>
  <Notes>11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Default Design</vt:lpstr>
      <vt:lpstr>A-Train Web Site Candidate material</vt:lpstr>
      <vt:lpstr>Slide 2</vt:lpstr>
      <vt:lpstr>A-Train Orbital Configuration (Through launch of GCOM-W1)</vt:lpstr>
      <vt:lpstr>Slide 4</vt:lpstr>
      <vt:lpstr>Slide 5</vt:lpstr>
      <vt:lpstr>“A-Train” Nadir Footprints</vt:lpstr>
      <vt:lpstr>Vertical Resolution of the “A Train”</vt:lpstr>
      <vt:lpstr>A-Train Science Goals and Requirements for Coincident Observations </vt:lpstr>
      <vt:lpstr>A-Train Science Goals and Requirements for Coincident Observations (concluded) </vt:lpstr>
      <vt:lpstr>Source: Afternoon Constellation Operations Coordination Plan. GCOM-W1 needs to be added</vt:lpstr>
      <vt:lpstr>Slide 11</vt:lpstr>
      <vt:lpstr>Slide 12</vt:lpstr>
      <vt:lpstr>PARASOL</vt:lpstr>
      <vt:lpstr>CloudSat</vt:lpstr>
      <vt:lpstr>CALIPSO</vt:lpstr>
      <vt:lpstr>Slide 16</vt:lpstr>
      <vt:lpstr>Slide 17</vt:lpstr>
      <vt:lpstr>Slide 18</vt:lpstr>
      <vt:lpstr>A-Train Data Depot</vt:lpstr>
      <vt:lpstr>The A-Train Data Depot Goals</vt:lpstr>
      <vt:lpstr>Slide 21</vt:lpstr>
    </vt:vector>
  </TitlesOfParts>
  <Company>CSOC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wcase</dc:creator>
  <cp:lastModifiedBy>Angie Kelly</cp:lastModifiedBy>
  <cp:revision>551</cp:revision>
  <cp:lastPrinted>2004-06-23T20:59:01Z</cp:lastPrinted>
  <dcterms:created xsi:type="dcterms:W3CDTF">2010-03-02T00:12:54Z</dcterms:created>
  <dcterms:modified xsi:type="dcterms:W3CDTF">2010-03-02T00:18:49Z</dcterms:modified>
</cp:coreProperties>
</file>