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4"/>
  </p:sldMasterIdLst>
  <p:notesMasterIdLst>
    <p:notesMasterId r:id="rId17"/>
  </p:notesMasterIdLst>
  <p:handoutMasterIdLst>
    <p:handoutMasterId r:id="rId18"/>
  </p:handoutMasterIdLst>
  <p:sldIdLst>
    <p:sldId id="969" r:id="rId5"/>
    <p:sldId id="971" r:id="rId6"/>
    <p:sldId id="972" r:id="rId7"/>
    <p:sldId id="970" r:id="rId8"/>
    <p:sldId id="983" r:id="rId9"/>
    <p:sldId id="973" r:id="rId10"/>
    <p:sldId id="974" r:id="rId11"/>
    <p:sldId id="975" r:id="rId12"/>
    <p:sldId id="984" r:id="rId13"/>
    <p:sldId id="985" r:id="rId14"/>
    <p:sldId id="978" r:id="rId15"/>
    <p:sldId id="982" r:id="rId16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63" autoAdjust="0"/>
    <p:restoredTop sz="96301" autoAdjust="0"/>
  </p:normalViewPr>
  <p:slideViewPr>
    <p:cSldViewPr snapToGrid="0" snapToObjects="1">
      <p:cViewPr varScale="1">
        <p:scale>
          <a:sx n="163" d="100"/>
          <a:sy n="163" d="100"/>
        </p:scale>
        <p:origin x="920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9/29/26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118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28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AEF0B-4C4C-6F72-3F99-679883EAD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44A21A-4BE3-71D9-2E8F-8193659EE2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E7BC69-8FDF-454A-C68B-2E8936277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AC9BC-0AB1-AC5A-D9E6-F8B74E2570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84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23CE8-B154-22F6-3152-73CB4309A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9BDC54-6406-D83C-C36B-7DFC264F05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1CBD8-84FC-9038-A0DC-74DBA0A397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943434-52C9-DEE5-8579-4F42084604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470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089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September 29, 2026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23245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September 29, 2026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28CEB6-7AA6-15DA-C3CD-C1C7CB2E75E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56" y="167493"/>
            <a:ext cx="684386" cy="5671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age.nasa.gov/sageiii-iss/browse_images/expedited/" TargetMode="External"/><Relationship Id="rId2" Type="http://schemas.openxmlformats.org/officeDocument/2006/relationships/hyperlink" Target="https://sage.nasa.gov/sageiii-iss/browse_images/quicklook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sage.nasa.gov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-data.larc.nasa.gov/sage-data/quicklook/" TargetMode="External"/><Relationship Id="rId2" Type="http://schemas.openxmlformats.org/officeDocument/2006/relationships/hyperlink" Target="https://science-data.larc.nasa.gov/sage-data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science-data.larc.nasa.gov/sage-data/expedited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95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SAGE III/ISS </a:t>
            </a:r>
            <a:r>
              <a:rPr lang="en-US" sz="14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Quicklook</a:t>
            </a: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Website</a:t>
            </a:r>
            <a:b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1000" b="1" i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Updates for 2026 Edition</a:t>
            </a:r>
            <a:endParaRPr lang="en-US" sz="1500" b="1" i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Rick Farmer, ADNET Systems Inc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Ground Systems Engineer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Quicklook</a:t>
            </a:r>
            <a:r>
              <a:rPr lang="en-US" dirty="0"/>
              <a:t> (and Expedited) Website(s)</a:t>
            </a:r>
          </a:p>
          <a:p>
            <a:r>
              <a:rPr lang="en-US" dirty="0"/>
              <a:t>The Website Team</a:t>
            </a:r>
          </a:p>
          <a:p>
            <a:r>
              <a:rPr lang="en-US" dirty="0"/>
              <a:t>2026 Updates</a:t>
            </a:r>
          </a:p>
          <a:p>
            <a:pPr lvl="1"/>
            <a:r>
              <a:rPr lang="en-US" dirty="0"/>
              <a:t>A Look Into Making A Better User Experience</a:t>
            </a:r>
          </a:p>
          <a:p>
            <a:r>
              <a:rPr lang="en-US" dirty="0"/>
              <a:t>What’s Next?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6E5726-E7F3-40A4-8912-255745971A6F}" type="datetime4">
              <a:rPr lang="en-US" smtClean="0"/>
              <a:t>September 29, 2026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CD9CEA-07CF-A588-F6EC-3C0B41F84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Quicklook</a:t>
            </a:r>
            <a:r>
              <a:rPr lang="en-US" dirty="0"/>
              <a:t> – Release Product Version</a:t>
            </a:r>
            <a:br>
              <a:rPr lang="en-US" dirty="0"/>
            </a:br>
            <a:r>
              <a:rPr lang="en-US" dirty="0">
                <a:hlinkClick r:id="rId2"/>
              </a:rPr>
              <a:t>https://sage.nasa.gov/sageiii-iss/browse_images/quicklook/</a:t>
            </a:r>
            <a:endParaRPr lang="en-US" dirty="0"/>
          </a:p>
          <a:p>
            <a:r>
              <a:rPr lang="en-US" dirty="0"/>
              <a:t>Expedited – Pre-Release internal product using GEOS</a:t>
            </a:r>
            <a:br>
              <a:rPr lang="en-US" dirty="0"/>
            </a:br>
            <a:r>
              <a:rPr lang="en-US" dirty="0">
                <a:hlinkClick r:id="rId3"/>
              </a:rPr>
              <a:t>https://sage.nasa.gov/sageiii-iss/browse_images/expedited/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56C0E9-DA29-9D3C-A800-AEFB6051C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Quicklook</a:t>
            </a:r>
            <a:r>
              <a:rPr lang="en-US" dirty="0"/>
              <a:t> Website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343B0-1A00-C18A-B3C6-15B599BA01C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2FC23E-3E56-49ED-91AA-4FE6F46D238A}" type="datetime4">
              <a:rPr lang="en-US" smtClean="0"/>
              <a:t>September 29, 2026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8B1A89-2E2F-A855-36E6-CD1F430AD9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55" y="2408219"/>
            <a:ext cx="3363840" cy="24318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6D52BD-089C-6092-CCD6-36193D3859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412" y="2408219"/>
            <a:ext cx="3407744" cy="243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06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5DFCC1-D26F-A8E6-8C05-EE3911F25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home URL</a:t>
            </a:r>
            <a:br>
              <a:rPr lang="en-US" dirty="0"/>
            </a:br>
            <a:r>
              <a:rPr lang="en-US" dirty="0">
                <a:hlinkClick r:id="rId2"/>
              </a:rPr>
              <a:t>https://sage.nasa.gov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C16CDB-FA73-1CB1-06DC-36E979B8C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Quicklook</a:t>
            </a:r>
            <a:r>
              <a:rPr lang="en-US" dirty="0"/>
              <a:t> Website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EECD9-43A9-3C6D-2074-62388CF6C59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CDD466-7EEE-453F-8ECF-4DA41CBEC60F}" type="datetime4">
              <a:rPr lang="en-US" smtClean="0"/>
              <a:t>September 29, 2026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215A62-8A0B-A676-3BD4-0CEE13354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4" y="1652910"/>
            <a:ext cx="8924925" cy="317887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ABB23342-D478-0689-73BA-6E37CF293A45}"/>
              </a:ext>
            </a:extLst>
          </p:cNvPr>
          <p:cNvSpPr/>
          <p:nvPr/>
        </p:nvSpPr>
        <p:spPr>
          <a:xfrm>
            <a:off x="7229680" y="1756439"/>
            <a:ext cx="513117" cy="28287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331A14D-2231-8CA7-7189-F6ECE75C6DD3}"/>
              </a:ext>
            </a:extLst>
          </p:cNvPr>
          <p:cNvCxnSpPr>
            <a:cxnSpLocks/>
          </p:cNvCxnSpPr>
          <p:nvPr/>
        </p:nvCxnSpPr>
        <p:spPr>
          <a:xfrm>
            <a:off x="6913917" y="2506380"/>
            <a:ext cx="41444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1A8AFFA-465D-8388-3B95-E607FC7E7FBA}"/>
              </a:ext>
            </a:extLst>
          </p:cNvPr>
          <p:cNvCxnSpPr>
            <a:cxnSpLocks/>
          </p:cNvCxnSpPr>
          <p:nvPr/>
        </p:nvCxnSpPr>
        <p:spPr>
          <a:xfrm>
            <a:off x="6913917" y="2633563"/>
            <a:ext cx="41444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536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14F53-AB4F-4DD2-A315-384C3B64A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AC6BE7-0E36-ED51-24B3-4ED6003DD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SAGE III also lives on Science-Data</a:t>
            </a:r>
          </a:p>
          <a:p>
            <a:pPr marL="342891" lvl="1" indent="0">
              <a:buNone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ヒラギノ角ゴ Pro W3" pitchFamily="-109" charset="-128"/>
                <a:cs typeface="Arial"/>
                <a:hlinkClick r:id="rId2"/>
              </a:rPr>
              <a:t>https://science-data.larc.nasa.gov/sage-data/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Quicklook</a:t>
            </a:r>
            <a:br>
              <a:rPr lang="en-US" dirty="0"/>
            </a:br>
            <a:r>
              <a:rPr lang="en-US" dirty="0">
                <a:hlinkClick r:id="rId3"/>
              </a:rPr>
              <a:t>https://science-data.larc.nasa.gov/sage-data/quicklook/</a:t>
            </a:r>
            <a:endParaRPr lang="en-US" dirty="0"/>
          </a:p>
          <a:p>
            <a:r>
              <a:rPr lang="en-US" dirty="0"/>
              <a:t>Expedited</a:t>
            </a:r>
            <a:br>
              <a:rPr lang="en-US" dirty="0"/>
            </a:br>
            <a:r>
              <a:rPr lang="en-US" dirty="0">
                <a:hlinkClick r:id="rId4"/>
              </a:rPr>
              <a:t>https://science-data.larc.nasa.gov/sage-data/expedited/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2AF05E-C599-AF8A-E9E7-4B7C16109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Quicklook</a:t>
            </a:r>
            <a:r>
              <a:rPr lang="en-US" dirty="0"/>
              <a:t> Website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EFDAA-72CF-AD56-71B3-26A007882EE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2FC23E-3E56-49ED-91AA-4FE6F46D238A}" type="datetime4">
              <a:rPr lang="en-US" smtClean="0"/>
              <a:t>September 29, 2026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0A8F78-7CD6-9AE2-F709-41A538AD29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20" y="1692491"/>
            <a:ext cx="6958636" cy="175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67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9D77D9-7FCA-6F31-C832-C27C11ED5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dirty="0"/>
              <a:t>Science Content</a:t>
            </a:r>
          </a:p>
          <a:p>
            <a:r>
              <a:rPr lang="en-US" dirty="0"/>
              <a:t>Kevin Leavor</a:t>
            </a:r>
          </a:p>
          <a:p>
            <a:pPr lvl="1"/>
            <a:r>
              <a:rPr lang="en-US" dirty="0"/>
              <a:t>Processing, Management</a:t>
            </a:r>
          </a:p>
          <a:p>
            <a:r>
              <a:rPr lang="en-US" dirty="0"/>
              <a:t>Mary Cate McKee</a:t>
            </a:r>
          </a:p>
          <a:p>
            <a:pPr lvl="1"/>
            <a:r>
              <a:rPr lang="en-US" dirty="0"/>
              <a:t>Ground validation</a:t>
            </a:r>
          </a:p>
          <a:p>
            <a:r>
              <a:rPr lang="en-US" dirty="0"/>
              <a:t>David Flittner</a:t>
            </a:r>
          </a:p>
          <a:p>
            <a:pPr lvl="1"/>
            <a:r>
              <a:rPr lang="en-US" dirty="0"/>
              <a:t>Science objectives, content review</a:t>
            </a:r>
          </a:p>
          <a:p>
            <a:r>
              <a:rPr lang="en-US" dirty="0"/>
              <a:t>Marilee Roell</a:t>
            </a:r>
          </a:p>
          <a:p>
            <a:pPr lvl="1"/>
            <a:r>
              <a:rPr lang="en-US" dirty="0"/>
              <a:t>Science management, content review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Web Content and Support</a:t>
            </a:r>
          </a:p>
          <a:p>
            <a:r>
              <a:rPr lang="en-US" dirty="0"/>
              <a:t>Rick Farmer</a:t>
            </a:r>
          </a:p>
          <a:p>
            <a:pPr lvl="1"/>
            <a:r>
              <a:rPr lang="en-US" dirty="0"/>
              <a:t>Web development, backend</a:t>
            </a:r>
          </a:p>
          <a:p>
            <a:r>
              <a:rPr lang="en-US" dirty="0"/>
              <a:t>Greg Paxton</a:t>
            </a:r>
          </a:p>
          <a:p>
            <a:pPr lvl="1"/>
            <a:r>
              <a:rPr lang="en-US" dirty="0"/>
              <a:t>Ground systems management, process review</a:t>
            </a:r>
          </a:p>
          <a:p>
            <a:r>
              <a:rPr lang="en-US" dirty="0"/>
              <a:t>Caitlyn Stone</a:t>
            </a:r>
          </a:p>
          <a:p>
            <a:pPr lvl="1"/>
            <a:r>
              <a:rPr lang="en-US" dirty="0"/>
              <a:t>Operations, Partner communication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ADAA25-D1C0-C829-E03D-F25C6B701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Website Team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65BD2-9977-C2D8-519E-4DF209F6E96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DED783-90D9-4977-A485-5E796977630D}" type="datetime4">
              <a:rPr lang="en-US" smtClean="0"/>
              <a:t>September 29,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26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2026 Updates: Another Busy Year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AF9396-5180-4EC8-B193-0F96D7814865}" type="datetime4">
              <a:rPr lang="en-US" smtClean="0"/>
              <a:t>September 29, 2026</a:t>
            </a:fld>
            <a:endParaRPr lang="en-US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3C125D72-CA4C-65A8-5AAC-FB72287044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56" y="1106509"/>
            <a:ext cx="7088887" cy="35487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2026 Updates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AAD57D-FC25-44BA-B4E4-0E0FF77D6002}" type="datetime4">
              <a:rPr lang="en-US" smtClean="0"/>
              <a:t>September 29, 2026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0076A7-4336-970A-0D9A-4CFB3BC36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Features added since last year</a:t>
            </a:r>
          </a:p>
          <a:p>
            <a:pPr lvl="1"/>
            <a:r>
              <a:rPr lang="en-US" dirty="0"/>
              <a:t>New Lidar Comparisons</a:t>
            </a:r>
          </a:p>
          <a:p>
            <a:pPr lvl="1"/>
            <a:r>
              <a:rPr lang="en-US" dirty="0"/>
              <a:t>New QoL updates throughout </a:t>
            </a:r>
            <a:r>
              <a:rPr lang="en-US" dirty="0" err="1"/>
              <a:t>Quicklook</a:t>
            </a:r>
            <a:r>
              <a:rPr lang="en-US" dirty="0"/>
              <a:t> &amp; Expedited</a:t>
            </a:r>
          </a:p>
          <a:p>
            <a:pPr lvl="2"/>
            <a:r>
              <a:rPr lang="en-US" dirty="0"/>
              <a:t>Major backend updates</a:t>
            </a:r>
          </a:p>
          <a:p>
            <a:pPr lvl="2"/>
            <a:r>
              <a:rPr lang="en-US" dirty="0"/>
              <a:t>Development environment restructure</a:t>
            </a:r>
          </a:p>
          <a:p>
            <a:pPr lvl="2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684536-D9AA-73B0-5CFD-37D90A7A9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02" y="2718858"/>
            <a:ext cx="4218243" cy="14060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C51C36-3ABB-4856-A447-2D6772CC7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4246" y="3357990"/>
            <a:ext cx="4218243" cy="140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74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EB8F9-C3A9-BE70-599D-033DADECA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A5F0B0-B7C7-03A8-EDB5-1D288BDD4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2026 Updates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D08C0-690C-4F84-5606-9F2396609D9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AAD57D-FC25-44BA-B4E4-0E0FF77D6002}" type="datetime4">
              <a:rPr lang="en-US" smtClean="0"/>
              <a:t>September 29, 2026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F0671D-D523-897F-5241-002490365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Look Into Making A Better User Experience</a:t>
            </a:r>
          </a:p>
          <a:p>
            <a:pPr lvl="1"/>
            <a:r>
              <a:rPr lang="en-US" dirty="0"/>
              <a:t>New JS Ajax was implemented</a:t>
            </a:r>
          </a:p>
          <a:p>
            <a:pPr lvl="1"/>
            <a:r>
              <a:rPr lang="en-US" dirty="0"/>
              <a:t>Added 7 new </a:t>
            </a:r>
            <a:r>
              <a:rPr lang="en-US" dirty="0" err="1"/>
              <a:t>php</a:t>
            </a:r>
            <a:r>
              <a:rPr lang="en-US" dirty="0"/>
              <a:t> scripts</a:t>
            </a:r>
          </a:p>
          <a:p>
            <a:pPr lvl="1"/>
            <a:r>
              <a:rPr lang="en-US" dirty="0"/>
              <a:t>Made numerous edits throughout each </a:t>
            </a:r>
            <a:r>
              <a:rPr lang="en-US" dirty="0" err="1"/>
              <a:t>index.php</a:t>
            </a:r>
            <a:endParaRPr lang="en-US" dirty="0"/>
          </a:p>
          <a:p>
            <a:pPr lvl="2"/>
            <a:r>
              <a:rPr lang="en-US" dirty="0"/>
              <a:t>About 50% of </a:t>
            </a:r>
            <a:r>
              <a:rPr lang="en-US" dirty="0" err="1"/>
              <a:t>Quicklook</a:t>
            </a:r>
            <a:r>
              <a:rPr lang="en-US" dirty="0"/>
              <a:t> was rewritten</a:t>
            </a:r>
          </a:p>
          <a:p>
            <a:pPr lvl="2"/>
            <a:r>
              <a:rPr lang="en-US" dirty="0"/>
              <a:t>About 40% of Expedited was rewritten</a:t>
            </a:r>
          </a:p>
          <a:p>
            <a:pPr lvl="2"/>
            <a:r>
              <a:rPr lang="en-US" dirty="0"/>
              <a:t>Added unique identifiers to </a:t>
            </a:r>
            <a:r>
              <a:rPr lang="en-US" i="1" dirty="0"/>
              <a:t>every</a:t>
            </a:r>
            <a:r>
              <a:rPr lang="en-US" dirty="0"/>
              <a:t> plot image for the following sections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500" dirty="0"/>
              <a:t>Mission Overview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500" dirty="0"/>
              <a:t>Monthly Zonal Means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500" dirty="0"/>
              <a:t>Weekly Curtain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500" dirty="0"/>
              <a:t>Daily Curtain</a:t>
            </a:r>
          </a:p>
          <a:p>
            <a:pPr lvl="2"/>
            <a:r>
              <a:rPr lang="en-US" dirty="0"/>
              <a:t>New Thumbnails were added for each plot image for the above sections as well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500" dirty="0"/>
              <a:t>This reduced the load times considerably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500" dirty="0"/>
              <a:t>The original sized images are still available on click</a:t>
            </a:r>
          </a:p>
        </p:txBody>
      </p:sp>
    </p:spTree>
    <p:extLst>
      <p:ext uri="{BB962C8B-B14F-4D97-AF65-F5344CB8AC3E}">
        <p14:creationId xmlns:p14="http://schemas.microsoft.com/office/powerpoint/2010/main" val="2794316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E49D6-2AE1-4410-7F0A-4E1415CB8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53A701-40E8-FBA0-3416-7FA3BFFCD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2026 Updates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3CF33-ADBE-59D2-CEA4-4F633E37686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AAD57D-FC25-44BA-B4E4-0E0FF77D6002}" type="datetime4">
              <a:rPr lang="en-US" smtClean="0"/>
              <a:t>September 29, 2026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200F75-5C24-8184-D68C-0EA30A6C6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Look Into Making A Better User Experience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9AACD2-ED88-DE78-C202-E3312F9819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-125" b="35560"/>
          <a:stretch>
            <a:fillRect/>
          </a:stretch>
        </p:blipFill>
        <p:spPr>
          <a:xfrm>
            <a:off x="2012170" y="1288690"/>
            <a:ext cx="5119660" cy="372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720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2026 Updates: What’s Coming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11D7DD-BAC3-4B19-8EAF-4B32617BF911}" type="datetime4">
              <a:rPr lang="en-US" smtClean="0"/>
              <a:t>September 29, 2026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0076A7-4336-970A-0D9A-4CFB3BC36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Miscellaneous Tab for </a:t>
            </a:r>
            <a:r>
              <a:rPr lang="en-US" dirty="0" err="1"/>
              <a:t>Quicklook</a:t>
            </a:r>
            <a:endParaRPr lang="en-US" dirty="0"/>
          </a:p>
          <a:p>
            <a:pPr lvl="1"/>
            <a:r>
              <a:rPr lang="en-US" dirty="0"/>
              <a:t>Focuses on a variety of topics</a:t>
            </a:r>
          </a:p>
          <a:p>
            <a:pPr lvl="2"/>
            <a:r>
              <a:rPr lang="en-US" dirty="0"/>
              <a:t>Sunspot Numbers</a:t>
            </a:r>
          </a:p>
          <a:p>
            <a:pPr lvl="2"/>
            <a:r>
              <a:rPr lang="en-US" dirty="0"/>
              <a:t>Total Stratospheric Aerosol Optical depth (cloud filtered)</a:t>
            </a:r>
          </a:p>
          <a:p>
            <a:pPr lvl="2"/>
            <a:r>
              <a:rPr lang="en-US" dirty="0"/>
              <a:t>Total Stratospheric Water Vapor</a:t>
            </a:r>
          </a:p>
          <a:p>
            <a:pPr lvl="2"/>
            <a:r>
              <a:rPr lang="en-US" dirty="0"/>
              <a:t>And potentially more!</a:t>
            </a:r>
          </a:p>
          <a:p>
            <a:r>
              <a:rPr lang="en-US" dirty="0"/>
              <a:t>Changelog</a:t>
            </a:r>
          </a:p>
          <a:p>
            <a:pPr lvl="1"/>
            <a:r>
              <a:rPr lang="en-US" dirty="0"/>
              <a:t>Adding a tab dedicated to all the new updates </a:t>
            </a:r>
          </a:p>
          <a:p>
            <a:r>
              <a:rPr lang="en-US" dirty="0"/>
              <a:t>Lunar Comparisons</a:t>
            </a:r>
          </a:p>
        </p:txBody>
      </p:sp>
    </p:spTree>
    <p:extLst>
      <p:ext uri="{BB962C8B-B14F-4D97-AF65-F5344CB8AC3E}">
        <p14:creationId xmlns:p14="http://schemas.microsoft.com/office/powerpoint/2010/main" val="929852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482C15-6064-A8B0-729D-51FF95C68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Additional highlights</a:t>
            </a:r>
          </a:p>
          <a:p>
            <a:r>
              <a:rPr lang="en-US" dirty="0"/>
              <a:t>Hover content on maps</a:t>
            </a:r>
          </a:p>
          <a:p>
            <a:r>
              <a:rPr lang="en-US" dirty="0"/>
              <a:t>Homogenized data comparisons</a:t>
            </a:r>
          </a:p>
          <a:p>
            <a:endParaRPr lang="en-US" dirty="0"/>
          </a:p>
          <a:p>
            <a:r>
              <a:rPr lang="en-US" dirty="0"/>
              <a:t>Suggestions from YOUR FEEDBACK!</a:t>
            </a:r>
          </a:p>
          <a:p>
            <a:endParaRPr lang="en-US" dirty="0"/>
          </a:p>
          <a:p>
            <a:r>
              <a:rPr lang="en-US" dirty="0"/>
              <a:t>Current plans for updates are through EOY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E01041F-CDC3-161D-6031-A36E84982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Still More to Come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17FD5-A34A-6C79-0129-25670BC9837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8FBE13-DB0D-49C9-B9CA-1D4561251021}" type="datetime4">
              <a:rPr lang="en-US" smtClean="0"/>
              <a:t>September 29, 2026</a:t>
            </a:fld>
            <a:endParaRPr lang="en-US" dirty="0"/>
          </a:p>
        </p:txBody>
      </p:sp>
      <p:pic>
        <p:nvPicPr>
          <p:cNvPr id="6" name="Picture 5" descr="Qr code&#10;&#10;AI-generated content may be incorrect.">
            <a:extLst>
              <a:ext uri="{FF2B5EF4-FFF2-40B4-BE49-F238E27FC236}">
                <a16:creationId xmlns:a16="http://schemas.microsoft.com/office/drawing/2014/main" id="{58F22C4F-6D06-A86D-F4A3-46A96754EE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786" y="853889"/>
            <a:ext cx="1969706" cy="19697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2535A1-E6A3-11C5-44F0-3718381280DB}"/>
              </a:ext>
            </a:extLst>
          </p:cNvPr>
          <p:cNvSpPr txBox="1"/>
          <p:nvPr/>
        </p:nvSpPr>
        <p:spPr>
          <a:xfrm>
            <a:off x="5590271" y="2317814"/>
            <a:ext cx="1584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Quicklook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E37F08-E3B7-2AA7-9974-DAD3539467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4294" y="2861773"/>
            <a:ext cx="1969706" cy="19697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0220D7-8010-632B-1F69-F19BC5FA9508}"/>
              </a:ext>
            </a:extLst>
          </p:cNvPr>
          <p:cNvSpPr txBox="1"/>
          <p:nvPr/>
        </p:nvSpPr>
        <p:spPr>
          <a:xfrm>
            <a:off x="5588763" y="4369814"/>
            <a:ext cx="1584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Expedited</a:t>
            </a:r>
          </a:p>
        </p:txBody>
      </p:sp>
    </p:spTree>
    <p:extLst>
      <p:ext uri="{BB962C8B-B14F-4D97-AF65-F5344CB8AC3E}">
        <p14:creationId xmlns:p14="http://schemas.microsoft.com/office/powerpoint/2010/main" val="24799237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60F33183A7734EBB2FE629A464804C" ma:contentTypeVersion="22" ma:contentTypeDescription="Create a new document." ma:contentTypeScope="" ma:versionID="89b559174874fcef7a65fde6771ffcc4">
  <xsd:schema xmlns:xsd="http://www.w3.org/2001/XMLSchema" xmlns:xs="http://www.w3.org/2001/XMLSchema" xmlns:p="http://schemas.microsoft.com/office/2006/metadata/properties" xmlns:ns2="779d51b5-79f8-4d18-921c-f605ad8f2880" xmlns:ns3="d900e117-17a0-4b24-9e47-511ef1d02c43" targetNamespace="http://schemas.microsoft.com/office/2006/metadata/properties" ma:root="true" ma:fieldsID="0d9f25cc56244cf705a74703fa06182a" ns2:_="" ns3:_="">
    <xsd:import namespace="779d51b5-79f8-4d18-921c-f605ad8f288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Data_x0020_Classification" minOccurs="0"/>
                <xsd:element ref="ns2:Handle" minOccurs="0"/>
                <xsd:element ref="ns2:Original_x0020_Filename" minOccurs="0"/>
                <xsd:element ref="ns2:Corporate_x0020_Author" minOccurs="0"/>
                <xsd:element ref="ns2:Creation_x0020_Date" minOccurs="0"/>
                <xsd:element ref="ns2:Summary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9d51b5-79f8-4d18-921c-f605ad8f2880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Owner" ma:internalName="Owner">
      <xsd:simpleType>
        <xsd:restriction base="dms:Text"/>
      </xsd:simpleType>
    </xsd:element>
    <xsd:element name="Data_x0020_Classification" ma:index="9" nillable="true" ma:displayName="Data Classification" ma:format="Dropdown" ma:internalName="Data_x0020_Classification">
      <xsd:simpleType>
        <xsd:restriction base="dms:Choice">
          <xsd:enumeration value="Nonsensitive"/>
          <xsd:enumeration value="Sensitive_but_Unclassified"/>
          <xsd:enumeration value="ITAR"/>
          <xsd:enumeration value="ITAR/EAR"/>
          <xsd:enumeration value="CUI"/>
        </xsd:restriction>
      </xsd:simpleType>
    </xsd:element>
    <xsd:element name="Handle" ma:index="10" nillable="true" ma:displayName="Handle" ma:internalName="Handle">
      <xsd:simpleType>
        <xsd:restriction base="dms:Text"/>
      </xsd:simpleType>
    </xsd:element>
    <xsd:element name="Original_x0020_Filename" ma:index="11" nillable="true" ma:displayName="Original Filename" ma:internalName="Original_x0020_Filename">
      <xsd:simpleType>
        <xsd:restriction base="dms:Text"/>
      </xsd:simpleType>
    </xsd:element>
    <xsd:element name="Corporate_x0020_Author" ma:index="12" nillable="true" ma:displayName="Corporate Author" ma:internalName="Corporate_x0020_Author">
      <xsd:simpleType>
        <xsd:restriction base="dms:Text"/>
      </xsd:simpleType>
    </xsd:element>
    <xsd:element name="Creation_x0020_Date" ma:index="13" nillable="true" ma:displayName="Creation Date" ma:internalName="Creation_x0020_Date">
      <xsd:simpleType>
        <xsd:restriction base="dms:DateTime"/>
      </xsd:simpleType>
    </xsd:element>
    <xsd:element name="Summary" ma:index="15" nillable="true" ma:displayName="Summary" ma:internalName="Summary">
      <xsd:simpleType>
        <xsd:restriction base="dms:Note">
          <xsd:maxLength value="255"/>
        </xsd:restriction>
      </xsd:simpleType>
    </xsd:element>
    <xsd:element name="MediaServiceMetadata" ma:index="1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fa37ab36-8227-4e35-8344-ce3600914567}" ma:internalName="TaxCatchAll" ma:showField="CatchAllData" ma:web="94332773-a4b3-469c-bc06-37451dbe42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_x0020_Classification xmlns="779d51b5-79f8-4d18-921c-f605ad8f2880" xsi:nil="true"/>
    <Handle xmlns="779d51b5-79f8-4d18-921c-f605ad8f2880" xsi:nil="true"/>
    <TaxCatchAll xmlns="d900e117-17a0-4b24-9e47-511ef1d02c43" xsi:nil="true"/>
    <Summary xmlns="779d51b5-79f8-4d18-921c-f605ad8f2880" xsi:nil="true"/>
    <Corporate_x0020_Author xmlns="779d51b5-79f8-4d18-921c-f605ad8f2880" xsi:nil="true"/>
    <Creation_x0020_Date xmlns="779d51b5-79f8-4d18-921c-f605ad8f2880" xsi:nil="true"/>
    <lcf76f155ced4ddcb4097134ff3c332f xmlns="779d51b5-79f8-4d18-921c-f605ad8f2880">
      <Terms xmlns="http://schemas.microsoft.com/office/infopath/2007/PartnerControls"/>
    </lcf76f155ced4ddcb4097134ff3c332f>
    <Owner xmlns="779d51b5-79f8-4d18-921c-f605ad8f2880" xsi:nil="true"/>
    <Original_x0020_Filename xmlns="779d51b5-79f8-4d18-921c-f605ad8f2880" xsi:nil="true"/>
  </documentManagement>
</p:properties>
</file>

<file path=customXml/itemProps1.xml><?xml version="1.0" encoding="utf-8"?>
<ds:datastoreItem xmlns:ds="http://schemas.openxmlformats.org/officeDocument/2006/customXml" ds:itemID="{5D087A93-D27A-45AC-9476-05FDA81E535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5D7332-DCB6-45CE-A76D-190FB11CD0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9d51b5-79f8-4d18-921c-f605ad8f2880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A90D1C3-2704-40BD-9A75-2D92CF007767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elements/1.1/"/>
    <ds:schemaRef ds:uri="http://purl.org/dc/dcmitype/"/>
    <ds:schemaRef ds:uri="d900e117-17a0-4b24-9e47-511ef1d02c43"/>
    <ds:schemaRef ds:uri="779d51b5-79f8-4d18-921c-f605ad8f2880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49708</TotalTime>
  <Words>441</Words>
  <Application>Microsoft Macintosh PowerPoint</Application>
  <PresentationFormat>On-screen Show (16:9)</PresentationFormat>
  <Paragraphs>104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Courier New</vt:lpstr>
      <vt:lpstr>Helvetica Neue</vt:lpstr>
      <vt:lpstr>Wingdings</vt:lpstr>
      <vt:lpstr>ヒラギノ角ゴ Pro W3</vt:lpstr>
      <vt:lpstr>1_Office Theme</vt:lpstr>
      <vt:lpstr>PowerPoint Presentation</vt:lpstr>
      <vt:lpstr>Overview</vt:lpstr>
      <vt:lpstr>The Quicklook Website</vt:lpstr>
      <vt:lpstr>The Quicklook Website</vt:lpstr>
      <vt:lpstr>The Quicklook Website</vt:lpstr>
      <vt:lpstr>The Website Team</vt:lpstr>
      <vt:lpstr>2026 Updates: Another Busy Year</vt:lpstr>
      <vt:lpstr>2026 Updates</vt:lpstr>
      <vt:lpstr>2026 Updates</vt:lpstr>
      <vt:lpstr>2026 Updates</vt:lpstr>
      <vt:lpstr>2026 Updates: What’s Coming</vt:lpstr>
      <vt:lpstr>Still More to Come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McMahon, Allison (LARC-E303)[RSES]</cp:lastModifiedBy>
  <cp:revision>1083</cp:revision>
  <cp:lastPrinted>2011-12-08T16:21:20Z</cp:lastPrinted>
  <dcterms:created xsi:type="dcterms:W3CDTF">2012-04-24T19:27:23Z</dcterms:created>
  <dcterms:modified xsi:type="dcterms:W3CDTF">2026-09-29T18:12:12Z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0x010100E360F33183A7734EBB2FE629A464804C</vt:lpwstr>
  </property>
  <property fmtid="{D5CDD505-2E9C-101B-9397-08002B2CF9AE}" pid="3" name="MediaServiceImageTags">
    <vt:lpwstr/>
  </property>
</Properties>
</file>