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pptx" ContentType="application/vnd.openxmlformats-officedocument.presentationml.presentation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6" r:id="rId2"/>
    <p:sldId id="276" r:id="rId3"/>
    <p:sldId id="257" r:id="rId4"/>
    <p:sldId id="271" r:id="rId5"/>
    <p:sldId id="269" r:id="rId6"/>
    <p:sldId id="270" r:id="rId7"/>
    <p:sldId id="273" r:id="rId8"/>
    <p:sldId id="260" r:id="rId9"/>
    <p:sldId id="274" r:id="rId10"/>
    <p:sldId id="283" r:id="rId11"/>
    <p:sldId id="275" r:id="rId12"/>
    <p:sldId id="280" r:id="rId13"/>
    <p:sldId id="268" r:id="rId14"/>
    <p:sldId id="285" r:id="rId15"/>
    <p:sldId id="277" r:id="rId16"/>
    <p:sldId id="262" r:id="rId17"/>
    <p:sldId id="259" r:id="rId18"/>
    <p:sldId id="28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DB9001-134E-431A-B5F4-09ACBA6E9101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86C56D-A6C0-497F-AF89-B8B161738C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23994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86C56D-A6C0-497F-AF89-B8B161738C5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8810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8A5009D-6E2A-4D02-9BB6-095017A22E6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0623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86C56D-A6C0-497F-AF89-B8B161738C5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968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651F8-BA10-35DE-33AA-1BC9A9C4F2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F7714F-4EDC-2EC4-B29B-0B9FEE01A3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CF488C-1D9C-3DDC-4656-F3FD357FB1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FF6C8-49E4-44A3-A478-7CD380D86C8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06BA33-4A5D-6CC7-18D1-4C76B524EB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432DCE-BDFC-B672-38B1-914A39161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63B0-E01B-4916-9748-B4655BFDF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367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B666D-4BC5-EF72-98A0-F39B9172B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B00F3E-64E9-6EBB-C4C2-B8DE07FAA0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02D26E-D21E-E0C7-6B5A-0C9089D33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FF6C8-49E4-44A3-A478-7CD380D86C8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192EA-4203-CBA2-440F-31720B368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B4CCF-5529-4360-C94D-2224EE932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63B0-E01B-4916-9748-B4655BFDF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017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D89A1-C18E-AFA1-9835-968BE73F4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5AED709-476B-6F89-645C-B406D5214A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48AF21-9B02-22F3-93CA-05B5B40D4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FF6C8-49E4-44A3-A478-7CD380D86C8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2A54F8-47BD-7D3D-3797-36C850FC4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26B21D-5559-BF41-FCC6-BD08066E2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63B0-E01B-4916-9748-B4655BFDF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607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ECD6F-E087-69BA-CE97-F3420E4C7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3F6CA9-D1E6-CE8E-41F0-67BC98A593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3D4C2EE-E481-3F61-3FA1-3BAB405ECE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AEBAAA-9766-3556-6DC9-DC09B2E48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FF6C8-49E4-44A3-A478-7CD380D86C8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D92B98-1EA2-E15F-EE3D-0FD6733D0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896404-2476-F3F6-1876-5D79C473E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63B0-E01B-4916-9748-B4655BFDF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3248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00122-A725-266E-2E0B-AA9017E740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4261AC-121D-3706-8BEA-AA6108DC2F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C0A59E-BA76-4B94-EC05-19C213F747F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32352D-9110-B4AE-E1BF-20EF0523D1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9DFDC3A-1BA4-7576-558D-AE36250645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C382F8-B197-4367-5138-B45B40BE4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FF6C8-49E4-44A3-A478-7CD380D86C8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556192-74F1-4309-C57E-AD16CA902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0A3B80-07CD-F335-26CB-DFC940BED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63B0-E01B-4916-9748-B4655BFDF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800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49C502-735D-ADF5-211C-4DE9A805B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1B88FF-4E66-62B0-7E7D-8773A450B4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FF6C8-49E4-44A3-A478-7CD380D86C8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1F47F4-E5E6-6BAD-761B-433F7FA27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20051D4-9C17-4C4C-D228-A46DD0B05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63B0-E01B-4916-9748-B4655BFDF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7619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A1BE6D-91AC-D1BE-7C2A-123DA1F8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FF6C8-49E4-44A3-A478-7CD380D86C8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C55360-BC71-55D3-EBDC-342C029B8C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02D4F0-7A41-970E-4DDD-AC4E984F9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63B0-E01B-4916-9748-B4655BFDF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903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43654-B5E0-8514-3320-7C245D58AC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14B03F-3872-4F04-1417-468CC2C7C7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DBD8D-D3CA-9252-B915-C2878ABEC8D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F751EB-95D1-8381-EFE2-C4313C2207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FF6C8-49E4-44A3-A478-7CD380D86C8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BCAEE-FF00-494E-9AF6-A6C86B56B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63E1E-4844-4FD2-B56E-D814D2D7C5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63B0-E01B-4916-9748-B4655BFDF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354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56B08-5D43-14F3-3D5A-B1E258DB0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3F4001-EFE9-FA9D-7F15-E6458930BE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467B31-055C-0435-09C3-1681D306DA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D1272C-ABF6-685F-34D3-9F298409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FF6C8-49E4-44A3-A478-7CD380D86C8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D25CE3-3993-F0D3-BAF1-D12734157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9BDC12-39DA-06FA-5768-84FD9BEAE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63B0-E01B-4916-9748-B4655BFDF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8300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7DDD9-5345-752F-4CE0-B8C72158A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2EAEE5F-0B6B-1906-2952-48D6A47D50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712D59-1F25-7C6B-2363-F2550232A5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FF6C8-49E4-44A3-A478-7CD380D86C8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910B3-A675-AEA5-9D9F-8A0E580904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B2E5F3-8501-E851-95E7-B119B64DE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63B0-E01B-4916-9748-B4655BFDF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00810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A1D8120-4E1D-7083-6146-380D6CE37E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9FE04EE-7433-6082-3FDC-C2331026FC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A11AE7-8D3B-0823-C42A-F536DC783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3FF6C8-49E4-44A3-A478-7CD380D86C8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A4F957-6C8A-E44F-76D8-FBD3A22226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43B733-71FC-905E-8DE7-26B754138E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C263B0-E01B-4916-9748-B4655BFDF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186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35C2F01-70F5-0103-711E-297D0E806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42047C-3CB3-B9E6-6E6A-2787EC8B21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040D0A-F1E1-6914-11AE-0C2D4E7464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C3FF6C8-49E4-44A3-A478-7CD380D86C8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5D2417-9388-9DE0-CE95-663DCD38DB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A9BA42-DAC8-FCF5-74B7-C45A36F2EB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C263B0-E01B-4916-9748-B4655BFDF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5970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11" Type="http://schemas.openxmlformats.org/officeDocument/2006/relationships/image" Target="../media/image1.png"/><Relationship Id="rId5" Type="http://schemas.openxmlformats.org/officeDocument/2006/relationships/image" Target="../media/image6.jp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png"/><Relationship Id="rId7" Type="http://schemas.openxmlformats.org/officeDocument/2006/relationships/image" Target="../media/image27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5.jpeg"/><Relationship Id="rId4" Type="http://schemas.openxmlformats.org/officeDocument/2006/relationships/image" Target="../media/image26.png"/><Relationship Id="rId9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2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12" Type="http://schemas.openxmlformats.org/officeDocument/2006/relationships/image" Target="../media/image41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40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5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1.png"/><Relationship Id="rId9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5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package" Target="../embeddings/Microsoft_PowerPoint_Presentation.pptx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1.png"/><Relationship Id="rId4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0B36216-7B04-0E62-FAE0-5EC3EB8B6F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12723" y="2824241"/>
            <a:ext cx="10009238" cy="1655762"/>
          </a:xfrm>
        </p:spPr>
        <p:txBody>
          <a:bodyPr>
            <a:normAutofit fontScale="92500"/>
          </a:bodyPr>
          <a:lstStyle/>
          <a:p>
            <a:r>
              <a:rPr lang="en-US" dirty="0"/>
              <a:t>J.-P. Vernier </a:t>
            </a:r>
            <a:r>
              <a:rPr lang="en-US" baseline="30000" dirty="0"/>
              <a:t>1,2,3 </a:t>
            </a:r>
            <a:r>
              <a:rPr lang="en-US" dirty="0"/>
              <a:t>N. Dumelié</a:t>
            </a:r>
            <a:r>
              <a:rPr lang="en-US" baseline="30000" dirty="0"/>
              <a:t>2</a:t>
            </a:r>
            <a:r>
              <a:rPr lang="en-US" dirty="0"/>
              <a:t>, A. K. Pandit</a:t>
            </a:r>
            <a:r>
              <a:rPr lang="en-US" baseline="30000" dirty="0"/>
              <a:t>1</a:t>
            </a:r>
            <a:r>
              <a:rPr lang="en-US" dirty="0"/>
              <a:t>*, G. Souza</a:t>
            </a:r>
            <a:r>
              <a:rPr lang="en-US" baseline="30000" dirty="0"/>
              <a:t>4</a:t>
            </a:r>
            <a:r>
              <a:rPr lang="en-US" dirty="0"/>
              <a:t>, J. Flaten</a:t>
            </a:r>
            <a:r>
              <a:rPr lang="en-US" baseline="30000" dirty="0"/>
              <a:t>5</a:t>
            </a:r>
            <a:r>
              <a:rPr lang="en-US" dirty="0"/>
              <a:t>, V. Ravi Kiran</a:t>
            </a:r>
            <a:r>
              <a:rPr lang="en-US" baseline="30000" dirty="0"/>
              <a:t>6</a:t>
            </a:r>
            <a:r>
              <a:rPr lang="en-US" dirty="0"/>
              <a:t>, R. C. Das</a:t>
            </a:r>
            <a:r>
              <a:rPr lang="en-US" baseline="30000" dirty="0"/>
              <a:t>1</a:t>
            </a:r>
            <a:r>
              <a:rPr lang="en-US" dirty="0"/>
              <a:t>, H. Vernier</a:t>
            </a:r>
            <a:r>
              <a:rPr lang="en-US" baseline="30000" dirty="0"/>
              <a:t>3,1</a:t>
            </a:r>
            <a:r>
              <a:rPr lang="en-US" dirty="0"/>
              <a:t>, L. Joly</a:t>
            </a:r>
            <a:r>
              <a:rPr lang="en-US" baseline="30000" dirty="0"/>
              <a:t>3</a:t>
            </a:r>
            <a:r>
              <a:rPr lang="en-US" dirty="0"/>
              <a:t>, D. Quintao</a:t>
            </a:r>
            <a:r>
              <a:rPr lang="en-US" baseline="30000" dirty="0"/>
              <a:t>7</a:t>
            </a:r>
            <a:r>
              <a:rPr lang="en-US" dirty="0"/>
              <a:t>, B. Biazon</a:t>
            </a:r>
            <a:r>
              <a:rPr lang="en-US" baseline="30000" dirty="0"/>
              <a:t>7</a:t>
            </a:r>
            <a:r>
              <a:rPr lang="en-US" dirty="0"/>
              <a:t>, </a:t>
            </a:r>
            <a:r>
              <a:rPr lang="en-US" dirty="0" err="1"/>
              <a:t>M.Venkat</a:t>
            </a:r>
            <a:r>
              <a:rPr lang="en-US" dirty="0"/>
              <a:t> Ratnam</a:t>
            </a:r>
            <a:r>
              <a:rPr lang="en-US" baseline="30000" dirty="0"/>
              <a:t>6</a:t>
            </a:r>
            <a:r>
              <a:rPr lang="en-US" dirty="0"/>
              <a:t>, T.V. Rao</a:t>
            </a:r>
            <a:r>
              <a:rPr lang="en-US" baseline="30000" dirty="0"/>
              <a:t>8</a:t>
            </a:r>
            <a:r>
              <a:rPr lang="en-US" dirty="0"/>
              <a:t>, N. Rastogi</a:t>
            </a:r>
            <a:r>
              <a:rPr lang="en-US" baseline="30000" dirty="0"/>
              <a:t>9</a:t>
            </a:r>
            <a:r>
              <a:rPr lang="en-US" dirty="0"/>
              <a:t>, G. Berthet</a:t>
            </a:r>
            <a:r>
              <a:rPr lang="en-US" baseline="30000" dirty="0"/>
              <a:t>10</a:t>
            </a:r>
            <a:r>
              <a:rPr lang="en-US" dirty="0"/>
              <a:t>, R. Benoit</a:t>
            </a:r>
            <a:r>
              <a:rPr lang="en-US" baseline="30000" dirty="0"/>
              <a:t>11</a:t>
            </a:r>
            <a:r>
              <a:rPr lang="en-US" dirty="0"/>
              <a:t>, P. Dagaut</a:t>
            </a:r>
            <a:r>
              <a:rPr lang="en-US" baseline="30000" dirty="0"/>
              <a:t>11</a:t>
            </a:r>
            <a:r>
              <a:rPr lang="en-US" dirty="0"/>
              <a:t>, B. Grosselin</a:t>
            </a:r>
            <a:r>
              <a:rPr lang="en-US" baseline="30000" dirty="0"/>
              <a:t>11</a:t>
            </a:r>
            <a:r>
              <a:rPr lang="en-US" dirty="0"/>
              <a:t>, S. Delpeux</a:t>
            </a:r>
            <a:r>
              <a:rPr lang="en-US" baseline="30000" dirty="0"/>
              <a:t>11</a:t>
            </a:r>
            <a:r>
              <a:rPr lang="en-US" dirty="0"/>
              <a:t>, E. Landulfo</a:t>
            </a:r>
            <a:r>
              <a:rPr lang="en-US" baseline="30000" dirty="0"/>
              <a:t>4+</a:t>
            </a:r>
            <a:r>
              <a:rPr lang="en-US" dirty="0"/>
              <a:t>, H. Liu</a:t>
            </a:r>
            <a:r>
              <a:rPr lang="en-US" baseline="30000" dirty="0"/>
              <a:t>1,2</a:t>
            </a:r>
            <a:r>
              <a:rPr lang="en-US" dirty="0"/>
              <a:t>, M. Fromm</a:t>
            </a:r>
            <a:r>
              <a:rPr lang="en-US" baseline="30000" dirty="0"/>
              <a:t>12</a:t>
            </a:r>
            <a:r>
              <a:rPr lang="en-US" dirty="0"/>
              <a:t>, D. Peterson </a:t>
            </a:r>
            <a:r>
              <a:rPr lang="en-US" baseline="30000" dirty="0"/>
              <a:t>13</a:t>
            </a:r>
            <a:r>
              <a:rPr lang="en-US" dirty="0"/>
              <a:t>, F. Wienhold</a:t>
            </a:r>
            <a:r>
              <a:rPr lang="en-US" baseline="30000" dirty="0"/>
              <a:t>14</a:t>
            </a:r>
            <a:r>
              <a:rPr lang="en-US" dirty="0"/>
              <a:t>, M. Kovilakam</a:t>
            </a:r>
            <a:r>
              <a:rPr lang="en-US" baseline="30000" dirty="0"/>
              <a:t>2,15</a:t>
            </a:r>
            <a:r>
              <a:rPr lang="en-US" dirty="0"/>
              <a:t>, S. Fadvanis</a:t>
            </a:r>
            <a:r>
              <a:rPr lang="en-US" baseline="30000" dirty="0"/>
              <a:t>16</a:t>
            </a:r>
            <a:r>
              <a:rPr lang="en-US" dirty="0"/>
              <a:t>, B. Abiodun</a:t>
            </a:r>
            <a:r>
              <a:rPr lang="en-US" baseline="30000" dirty="0"/>
              <a:t>17</a:t>
            </a:r>
            <a:r>
              <a:rPr lang="en-US" dirty="0"/>
              <a:t>, L. Xia</a:t>
            </a:r>
            <a:r>
              <a:rPr lang="en-US" baseline="30000" dirty="0"/>
              <a:t>18</a:t>
            </a:r>
            <a:r>
              <a:rPr lang="en-US" dirty="0"/>
              <a:t> and E. Aboutanios</a:t>
            </a:r>
            <a:r>
              <a:rPr lang="en-US" baseline="30000" dirty="0"/>
              <a:t>19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A8CD51F-31CD-8888-1518-C3FBF3248458}"/>
              </a:ext>
            </a:extLst>
          </p:cNvPr>
          <p:cNvSpPr txBox="1"/>
          <p:nvPr/>
        </p:nvSpPr>
        <p:spPr>
          <a:xfrm>
            <a:off x="157316" y="4442239"/>
            <a:ext cx="12034684" cy="20046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>
              <a:lnSpc>
                <a:spcPct val="150000"/>
              </a:lnSpc>
              <a:spcAft>
                <a:spcPts val="800"/>
              </a:spcAft>
            </a:pPr>
            <a:r>
              <a:rPr lang="es-E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1. </a:t>
            </a:r>
            <a:r>
              <a:rPr lang="es-ES" sz="12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National</a:t>
            </a:r>
            <a:r>
              <a:rPr lang="es-E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s-ES" sz="12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Institute</a:t>
            </a:r>
            <a:r>
              <a:rPr lang="es-E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s-ES" sz="12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of</a:t>
            </a:r>
            <a:r>
              <a:rPr lang="es-E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s-ES" sz="12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Aerospace</a:t>
            </a:r>
            <a:r>
              <a:rPr lang="es-E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, Hampton, VA, USA; 2. NASA Langley </a:t>
            </a:r>
            <a:r>
              <a:rPr lang="es-ES" sz="12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Research</a:t>
            </a:r>
            <a:r>
              <a:rPr lang="es-E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Center, Hampton, VA, USA; 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fr-FR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3.  Université de Reims Champagne Ardennes CIEL/AEROLAB EMR CNRS 7007;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4. Instituto de </a:t>
            </a:r>
            <a:r>
              <a:rPr lang="en-US" sz="12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Pesquisas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Energéticas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e </a:t>
            </a:r>
            <a:r>
              <a:rPr lang="en-US" sz="12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Nucleares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IPEN-CNEN, São Paulo, SP, </a:t>
            </a:r>
            <a:r>
              <a:rPr lang="en-US" sz="12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Brasil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; 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5. Aerospace Engineering and Mechanics Department, University of Minnesota, Minneapolis, MN, USA; 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6. National Atmospheric Research Laboratory, </a:t>
            </a:r>
            <a:r>
              <a:rPr lang="en-US" sz="12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Gadanki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, India; 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7. Centro de </a:t>
            </a:r>
            <a:r>
              <a:rPr lang="en-US" sz="12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Meteorologia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de Bauru </a:t>
            </a:r>
            <a:r>
              <a:rPr lang="en-US" sz="12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IPMet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-UNESP, Bauru, SP, </a:t>
            </a:r>
            <a:r>
              <a:rPr lang="en-US" sz="12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Brasil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;  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8. Balloon facility, Tata Institute of Fundamental Research, Hyderabad, India; 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9. Physical Research Laboratory, Ahmedabad, India; 10. LPC2E, UMR CNRS 7328, CNRS, Université </a:t>
            </a:r>
            <a:r>
              <a:rPr lang="en-US" sz="12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d’Orléans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, CNES, Orléans, France; 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11. ICARE, UPR3021, CNRS, Orléans, France; 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12. Naval Research Laboratory, Washington DC, USA; 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13. Naval Researc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h;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Laboratory, Monterey, CA, USA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14. </a:t>
            </a:r>
            <a:r>
              <a:rPr lang="en-US" sz="12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Institut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für </a:t>
            </a:r>
            <a:r>
              <a:rPr lang="en-US" sz="1200" i="1" dirty="0" err="1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Atmosphäre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 und Klima, ETH Zürich, Zürich, Switzerland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15. ADNET Systems, Inc., Hampton, USA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; 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16. Indian Institute of Tropical Meteorology, Pune, India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; 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17. University of Cape Town, Cape Town, South Africa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; 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18. Degrees Initiative, USA</a:t>
            </a:r>
            <a:r>
              <a:rPr lang="en-US" sz="1200" i="1" dirty="0">
                <a:ea typeface="Times New Roman" panose="02020603050405020304" pitchFamily="18" charset="0"/>
                <a:cs typeface="Aptos" panose="020B0004020202020204" pitchFamily="34" charset="0"/>
              </a:rPr>
              <a:t>; </a:t>
            </a:r>
            <a:r>
              <a:rPr lang="en-US" sz="1200" i="1" dirty="0">
                <a:effectLst/>
                <a:ea typeface="Times New Roman" panose="02020603050405020304" pitchFamily="18" charset="0"/>
                <a:cs typeface="Aptos" panose="020B0004020202020204" pitchFamily="34" charset="0"/>
              </a:rPr>
              <a:t>19. University of New South Wales, Australia</a:t>
            </a:r>
            <a:endParaRPr lang="en-US" sz="1200" i="1" dirty="0">
              <a:effectLst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A03124B-2F6A-66FD-3CF1-6F57F335FEFB}"/>
              </a:ext>
            </a:extLst>
          </p:cNvPr>
          <p:cNvSpPr txBox="1"/>
          <p:nvPr/>
        </p:nvSpPr>
        <p:spPr>
          <a:xfrm>
            <a:off x="0" y="6581001"/>
            <a:ext cx="314632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* Former employee of NIA, + passed away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DDF230-89BF-01C5-0425-0D6E576668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393" y="-108588"/>
            <a:ext cx="4149214" cy="24936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25901C6F-16AD-9EA7-1B72-4997EE4641C8}"/>
              </a:ext>
            </a:extLst>
          </p:cNvPr>
          <p:cNvSpPr txBox="1"/>
          <p:nvPr/>
        </p:nvSpPr>
        <p:spPr>
          <a:xfrm>
            <a:off x="2829203" y="2167583"/>
            <a:ext cx="812393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Stratospheric Aerosol Observations 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6855318-DAC6-4511-96F3-42365D6F7BA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155" y="53470"/>
            <a:ext cx="1877961" cy="949420"/>
          </a:xfrm>
          <a:prstGeom prst="rect">
            <a:avLst/>
          </a:prstGeom>
        </p:spPr>
      </p:pic>
      <p:pic>
        <p:nvPicPr>
          <p:cNvPr id="18" name="Picture 17" descr="NASA Logo">
            <a:extLst>
              <a:ext uri="{FF2B5EF4-FFF2-40B4-BE49-F238E27FC236}">
                <a16:creationId xmlns:a16="http://schemas.microsoft.com/office/drawing/2014/main" id="{914E7A0F-0042-B833-9847-12F7040AEE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53134" y="0"/>
            <a:ext cx="1238867" cy="104433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19F5F81-EB34-135D-2F8F-CA0BC63F4EEC}"/>
              </a:ext>
            </a:extLst>
          </p:cNvPr>
          <p:cNvSpPr txBox="1"/>
          <p:nvPr/>
        </p:nvSpPr>
        <p:spPr>
          <a:xfrm>
            <a:off x="7924802" y="6581001"/>
            <a:ext cx="43950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i="1" dirty="0"/>
              <a:t>SAGE III/ISS Science Team meeting 19-20 August 2026</a:t>
            </a:r>
          </a:p>
        </p:txBody>
      </p:sp>
    </p:spTree>
    <p:extLst>
      <p:ext uri="{BB962C8B-B14F-4D97-AF65-F5344CB8AC3E}">
        <p14:creationId xmlns:p14="http://schemas.microsoft.com/office/powerpoint/2010/main" val="4175784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48C725-56AA-5C06-0D1B-4F124BEC8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7733" y="-47338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Team adventure of almost two decades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B451E18-4628-A6A1-76B9-F3393C4D87BB}"/>
              </a:ext>
            </a:extLst>
          </p:cNvPr>
          <p:cNvSpPr/>
          <p:nvPr/>
        </p:nvSpPr>
        <p:spPr>
          <a:xfrm>
            <a:off x="888274" y="2473234"/>
            <a:ext cx="3788229" cy="47897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FBA6E651-0DEA-B402-2CCA-BDE37D6308CB}"/>
              </a:ext>
            </a:extLst>
          </p:cNvPr>
          <p:cNvGrpSpPr/>
          <p:nvPr/>
        </p:nvGrpSpPr>
        <p:grpSpPr>
          <a:xfrm>
            <a:off x="26402" y="861469"/>
            <a:ext cx="4803230" cy="3127058"/>
            <a:chOff x="0" y="665526"/>
            <a:chExt cx="6609806" cy="4235494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D9718694-597C-05E3-83F1-C3EF9DFE270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65526"/>
              <a:ext cx="6609806" cy="42354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C31DC39-FFBE-48D9-A85F-41722483C987}"/>
                </a:ext>
              </a:extLst>
            </p:cNvPr>
            <p:cNvSpPr/>
            <p:nvPr/>
          </p:nvSpPr>
          <p:spPr>
            <a:xfrm>
              <a:off x="888274" y="2473234"/>
              <a:ext cx="3788229" cy="47897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468D859-B953-CB52-6EE1-1585E323940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1293"/>
          <a:stretch/>
        </p:blipFill>
        <p:spPr>
          <a:xfrm>
            <a:off x="7751881" y="513178"/>
            <a:ext cx="4372830" cy="28962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7AE14EF-D590-7092-C671-9913219997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9785" y="3707978"/>
            <a:ext cx="4503258" cy="248796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F950709-4528-F904-8F19-BC0B875D94B1}"/>
              </a:ext>
            </a:extLst>
          </p:cNvPr>
          <p:cNvSpPr txBox="1"/>
          <p:nvPr/>
        </p:nvSpPr>
        <p:spPr>
          <a:xfrm>
            <a:off x="608548" y="2196097"/>
            <a:ext cx="3551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KLASH team/Australia 2014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AA6D0B7-7A0E-11BB-6079-919579B66587}"/>
              </a:ext>
            </a:extLst>
          </p:cNvPr>
          <p:cNvSpPr txBox="1"/>
          <p:nvPr/>
        </p:nvSpPr>
        <p:spPr>
          <a:xfrm>
            <a:off x="8175981" y="518873"/>
            <a:ext cx="3551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BraVo</a:t>
            </a:r>
            <a:r>
              <a:rPr lang="en-US" dirty="0"/>
              <a:t> team/Brazil 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7E8E971-5DA3-2D67-98FB-2A3122DB499E}"/>
              </a:ext>
            </a:extLst>
          </p:cNvPr>
          <p:cNvSpPr txBox="1"/>
          <p:nvPr/>
        </p:nvSpPr>
        <p:spPr>
          <a:xfrm>
            <a:off x="9240505" y="6154461"/>
            <a:ext cx="3551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REAS team/France 2021</a:t>
            </a:r>
          </a:p>
        </p:txBody>
      </p:sp>
      <p:sp>
        <p:nvSpPr>
          <p:cNvPr id="16" name="AutoShape 10">
            <a:extLst>
              <a:ext uri="{FF2B5EF4-FFF2-40B4-BE49-F238E27FC236}">
                <a16:creationId xmlns:a16="http://schemas.microsoft.com/office/drawing/2014/main" id="{C0092644-3ED2-6709-76FA-1C5D08DF328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8" name="Picture 17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D112F799-35E9-9508-8B4C-66538CBBA6C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9" t="27752" r="-2419" b="-3688"/>
          <a:stretch/>
        </p:blipFill>
        <p:spPr>
          <a:xfrm>
            <a:off x="2038506" y="4186558"/>
            <a:ext cx="4803230" cy="273784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D13DDCE-426A-6ED9-0594-9114BE707DF7}"/>
              </a:ext>
            </a:extLst>
          </p:cNvPr>
          <p:cNvSpPr txBox="1"/>
          <p:nvPr/>
        </p:nvSpPr>
        <p:spPr>
          <a:xfrm>
            <a:off x="3638232" y="6154461"/>
            <a:ext cx="3551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BATAL team/India 2019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0C047616-E460-063C-C8F1-456DAE82DAC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1869F7-008F-E6C9-F8AD-343A7A8474DC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6601" t="45932" r="27234"/>
          <a:stretch/>
        </p:blipFill>
        <p:spPr>
          <a:xfrm>
            <a:off x="5109358" y="1488487"/>
            <a:ext cx="2380651" cy="2092913"/>
          </a:xfrm>
          <a:prstGeom prst="rect">
            <a:avLst/>
          </a:prstGeom>
        </p:spPr>
      </p:pic>
      <p:pic>
        <p:nvPicPr>
          <p:cNvPr id="3074" name="Picture 2" descr="John Murray – NASA Langley Research Center Science Directorate">
            <a:extLst>
              <a:ext uri="{FF2B5EF4-FFF2-40B4-BE49-F238E27FC236}">
                <a16:creationId xmlns:a16="http://schemas.microsoft.com/office/drawing/2014/main" id="{0785DB3E-2203-8984-4B47-A78A1F915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770" y="4099757"/>
            <a:ext cx="961736" cy="130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Hongyu Liu – NASA Langley Research Center Science Directorate">
            <a:extLst>
              <a:ext uri="{FF2B5EF4-FFF2-40B4-BE49-F238E27FC236}">
                <a16:creationId xmlns:a16="http://schemas.microsoft.com/office/drawing/2014/main" id="{EE1EC444-48A9-4D87-19EB-55DB4F7759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903" y="5420889"/>
            <a:ext cx="865481" cy="1300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2BA3D2D-5116-8125-DE82-DFB51728E2A3}"/>
              </a:ext>
            </a:extLst>
          </p:cNvPr>
          <p:cNvSpPr txBox="1"/>
          <p:nvPr/>
        </p:nvSpPr>
        <p:spPr>
          <a:xfrm>
            <a:off x="5813791" y="3590760"/>
            <a:ext cx="35518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LaRC 2023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4C88285-E848-DE11-BFB6-BA1A31106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7B94B8-1C6B-4D5B-B153-F6C63AE5CFDC}" type="slidenum">
              <a:rPr lang="en-US" smtClean="0"/>
              <a:t>2</a:t>
            </a:fld>
            <a:endParaRPr lang="en-US"/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ADEA0503-986C-94DF-E60C-FA2F2E0B195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-25854" y="4513083"/>
            <a:ext cx="1102209" cy="1102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52FD8E2-10C8-3C07-5750-DC122A77301E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7290" y="-43120"/>
            <a:ext cx="1496040" cy="899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359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FD59A-D29C-6CFC-D9C8-EDCA1DA2D9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59782" y="216618"/>
            <a:ext cx="3472435" cy="1325563"/>
          </a:xfrm>
        </p:spPr>
        <p:txBody>
          <a:bodyPr/>
          <a:lstStyle/>
          <a:p>
            <a:pPr algn="ctr"/>
            <a:r>
              <a:rPr lang="en-US" dirty="0"/>
              <a:t>Motivations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DBE59A-3709-3347-D46D-51E70AD0D7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776464"/>
            <a:ext cx="10515600" cy="4351338"/>
          </a:xfrm>
        </p:spPr>
        <p:txBody>
          <a:bodyPr/>
          <a:lstStyle/>
          <a:p>
            <a:r>
              <a:rPr lang="en-US" dirty="0"/>
              <a:t>Stratospheric aerosol sources are complex (Volcanic Eruptions, PyroCbs, Asian Monsoon, Rocket plumes…)</a:t>
            </a:r>
          </a:p>
          <a:p>
            <a:r>
              <a:rPr lang="en-US" dirty="0"/>
              <a:t>The lifetime cycle is still poorly understood especially in the tropical UTLS regarding organics (Ming Lyu et al., 2026)</a:t>
            </a:r>
          </a:p>
          <a:p>
            <a:r>
              <a:rPr lang="en-US" dirty="0"/>
              <a:t>Challenges to observe aerosols near the tropopause due to the presence of clouds and their interactions</a:t>
            </a:r>
          </a:p>
          <a:p>
            <a:r>
              <a:rPr lang="en-US" dirty="0"/>
              <a:t>Important for Strato. Ozone Chemistry and Climate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ECC37F-D09C-D94F-7F4C-FDE0E4507E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46" y="0"/>
            <a:ext cx="1701769" cy="102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644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D77F9-521D-34C3-2000-93D039E03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3889" y="28793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History of balloon-borne stratospheric aerosol measurements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6088F1-A41A-DEA2-E885-71400A5EC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2511" y="1685950"/>
            <a:ext cx="11826978" cy="4351338"/>
          </a:xfrm>
        </p:spPr>
        <p:txBody>
          <a:bodyPr>
            <a:normAutofit/>
          </a:bodyPr>
          <a:lstStyle/>
          <a:p>
            <a:r>
              <a:rPr lang="en-US" dirty="0"/>
              <a:t>Stratospheric aerosols monitored using OPC measurements since 1971 (e.g. Deshler et al., 2003)</a:t>
            </a:r>
          </a:p>
          <a:p>
            <a:r>
              <a:rPr lang="en-US" dirty="0"/>
              <a:t>Backscatter sonde technique was introduced in 1991 (Rosen and Kjome, 1991)   (both efforts at Univ. of Wyoming)</a:t>
            </a:r>
          </a:p>
          <a:p>
            <a:r>
              <a:rPr lang="en-US" dirty="0"/>
              <a:t>Recent developments of smaller counters and backscatter sondes (COBALD/ETH in 2012, POPS/NOAA in 2015, LOAC/LPC2E in 2016, LASP OPC 2022) to be launched on weather balloons</a:t>
            </a:r>
          </a:p>
          <a:p>
            <a:r>
              <a:rPr lang="en-US" dirty="0"/>
              <a:t>2014 HQ funded our </a:t>
            </a:r>
            <a:r>
              <a:rPr lang="en-US" dirty="0" err="1"/>
              <a:t>LaRC</a:t>
            </a:r>
            <a:r>
              <a:rPr lang="en-US" dirty="0"/>
              <a:t> group (D. Fairlie, M. Natarajan, T. Knepp and myself) and T. Deshler’s group to deploy after the Kelud volcanic eruption in Australia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B07CCD-A038-DF7F-B6C4-54C892A1D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46" y="0"/>
            <a:ext cx="1701769" cy="102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1883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9E3DA-6F23-B99E-53EB-CF5F66382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8654" y="-962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12 years of balloon campaigns with NASA </a:t>
            </a:r>
            <a:r>
              <a:rPr lang="en-US" sz="4000" dirty="0" err="1"/>
              <a:t>LaRC</a:t>
            </a:r>
            <a:br>
              <a:rPr lang="en-US" sz="4000" dirty="0"/>
            </a:br>
            <a:r>
              <a:rPr lang="en-US" sz="4000" dirty="0"/>
              <a:t>From KLASH to </a:t>
            </a:r>
            <a:r>
              <a:rPr lang="en-US" sz="4000" dirty="0" err="1"/>
              <a:t>BalNeO</a:t>
            </a:r>
            <a:endParaRPr lang="en-US" sz="40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FFF3FC-FEE6-1DED-F393-D5A99D5122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91887"/>
            <a:ext cx="11426257" cy="500411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A35BFF0-5AA0-8837-50C6-1D54B79E61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746" y="0"/>
            <a:ext cx="1701769" cy="102276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91A99DB-662B-176E-AFCC-6B9233BEAE6C}"/>
              </a:ext>
            </a:extLst>
          </p:cNvPr>
          <p:cNvSpPr txBox="1"/>
          <p:nvPr/>
        </p:nvSpPr>
        <p:spPr>
          <a:xfrm>
            <a:off x="8013290" y="6514495"/>
            <a:ext cx="412900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Vernier J.P. et al. 2026, BAMS, under review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A648BF-631D-E338-C4BA-75C139620779}"/>
              </a:ext>
            </a:extLst>
          </p:cNvPr>
          <p:cNvSpPr txBox="1"/>
          <p:nvPr/>
        </p:nvSpPr>
        <p:spPr>
          <a:xfrm>
            <a:off x="1150374" y="4699819"/>
            <a:ext cx="993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KLASH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43C3FEB-DF97-290A-6D90-CF7A834AF008}"/>
              </a:ext>
            </a:extLst>
          </p:cNvPr>
          <p:cNvCxnSpPr/>
          <p:nvPr/>
        </p:nvCxnSpPr>
        <p:spPr>
          <a:xfrm>
            <a:off x="1465006" y="4994787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C9B2F1F7-702C-878C-C5CA-66E60963AD39}"/>
              </a:ext>
            </a:extLst>
          </p:cNvPr>
          <p:cNvSpPr txBox="1"/>
          <p:nvPr/>
        </p:nvSpPr>
        <p:spPr>
          <a:xfrm>
            <a:off x="4016476" y="4515153"/>
            <a:ext cx="993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BATAL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32EB6BA-DF2E-57AE-D826-E019DD52705C}"/>
              </a:ext>
            </a:extLst>
          </p:cNvPr>
          <p:cNvCxnSpPr/>
          <p:nvPr/>
        </p:nvCxnSpPr>
        <p:spPr>
          <a:xfrm>
            <a:off x="4409767" y="4842387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E4A89715-DDAA-D442-1DB8-4DF6A86B0B7D}"/>
              </a:ext>
            </a:extLst>
          </p:cNvPr>
          <p:cNvSpPr txBox="1"/>
          <p:nvPr/>
        </p:nvSpPr>
        <p:spPr>
          <a:xfrm>
            <a:off x="5590220" y="4145821"/>
            <a:ext cx="1292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VODDKA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A07AC280-B588-9E32-3926-A92943E759DD}"/>
              </a:ext>
            </a:extLst>
          </p:cNvPr>
          <p:cNvCxnSpPr>
            <a:cxnSpLocks/>
          </p:cNvCxnSpPr>
          <p:nvPr/>
        </p:nvCxnSpPr>
        <p:spPr>
          <a:xfrm>
            <a:off x="6096000" y="4444181"/>
            <a:ext cx="0" cy="35396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E572F5DD-510D-A525-BEFE-AA780DADDB9F}"/>
              </a:ext>
            </a:extLst>
          </p:cNvPr>
          <p:cNvSpPr/>
          <p:nvPr/>
        </p:nvSpPr>
        <p:spPr>
          <a:xfrm>
            <a:off x="9910916" y="4145821"/>
            <a:ext cx="176972" cy="16202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A0439429-B2CB-9137-5377-E49FD8BFD186}"/>
              </a:ext>
            </a:extLst>
          </p:cNvPr>
          <p:cNvSpPr/>
          <p:nvPr/>
        </p:nvSpPr>
        <p:spPr>
          <a:xfrm>
            <a:off x="10087899" y="4564314"/>
            <a:ext cx="265469" cy="467654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64BE92C-9A17-2B7A-6E05-425407090EF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0774"/>
          <a:stretch>
            <a:fillRect/>
          </a:stretch>
        </p:blipFill>
        <p:spPr>
          <a:xfrm>
            <a:off x="10345983" y="4528500"/>
            <a:ext cx="1701769" cy="503468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3B091243-B544-C060-6DAF-D944CA341310}"/>
              </a:ext>
            </a:extLst>
          </p:cNvPr>
          <p:cNvSpPr txBox="1"/>
          <p:nvPr/>
        </p:nvSpPr>
        <p:spPr>
          <a:xfrm>
            <a:off x="4814994" y="4375494"/>
            <a:ext cx="1292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VolKilau</a:t>
            </a:r>
            <a:endParaRPr lang="en-US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BFFBA80E-7E4D-100A-3F57-77AE1AB2732B}"/>
              </a:ext>
            </a:extLst>
          </p:cNvPr>
          <p:cNvCxnSpPr/>
          <p:nvPr/>
        </p:nvCxnSpPr>
        <p:spPr>
          <a:xfrm>
            <a:off x="5590220" y="4645741"/>
            <a:ext cx="0" cy="30480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ED325CF2-4196-ABFD-B513-32DB59BECA1D}"/>
              </a:ext>
            </a:extLst>
          </p:cNvPr>
          <p:cNvSpPr txBox="1"/>
          <p:nvPr/>
        </p:nvSpPr>
        <p:spPr>
          <a:xfrm>
            <a:off x="7326201" y="4847302"/>
            <a:ext cx="1292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DCOTSS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41289EA7-84F5-14B6-49EF-B526803EEFC7}"/>
              </a:ext>
            </a:extLst>
          </p:cNvPr>
          <p:cNvCxnSpPr/>
          <p:nvPr/>
        </p:nvCxnSpPr>
        <p:spPr>
          <a:xfrm flipV="1">
            <a:off x="7865807" y="4710413"/>
            <a:ext cx="0" cy="2057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B9CDB9D-7CB0-FF7C-EFB7-2F5AFF4AD5CF}"/>
              </a:ext>
            </a:extLst>
          </p:cNvPr>
          <p:cNvSpPr txBox="1"/>
          <p:nvPr/>
        </p:nvSpPr>
        <p:spPr>
          <a:xfrm>
            <a:off x="8366254" y="4595568"/>
            <a:ext cx="15333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REAS/MAGIC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B4BE0F7-B444-83B2-8D31-92C53D5FE425}"/>
              </a:ext>
            </a:extLst>
          </p:cNvPr>
          <p:cNvCxnSpPr/>
          <p:nvPr/>
        </p:nvCxnSpPr>
        <p:spPr>
          <a:xfrm flipV="1">
            <a:off x="8922775" y="4494104"/>
            <a:ext cx="0" cy="20571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F46A3306-D3B7-419C-F016-83B69DE38340}"/>
              </a:ext>
            </a:extLst>
          </p:cNvPr>
          <p:cNvSpPr txBox="1"/>
          <p:nvPr/>
        </p:nvSpPr>
        <p:spPr>
          <a:xfrm>
            <a:off x="8174935" y="3905544"/>
            <a:ext cx="12923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BraVo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881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38F39F0F-8DD8-AD08-644E-E0860CA12573}"/>
              </a:ext>
            </a:extLst>
          </p:cNvPr>
          <p:cNvSpPr txBox="1"/>
          <p:nvPr/>
        </p:nvSpPr>
        <p:spPr>
          <a:xfrm>
            <a:off x="6037144" y="1542153"/>
            <a:ext cx="56921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u="sng" dirty="0">
                <a:solidFill>
                  <a:srgbClr val="FF0000"/>
                </a:solidFill>
              </a:rPr>
              <a:t>Profiling Optical Particle Counter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4AC7828C-EEB9-8312-08DE-287716103993}"/>
              </a:ext>
            </a:extLst>
          </p:cNvPr>
          <p:cNvGrpSpPr/>
          <p:nvPr/>
        </p:nvGrpSpPr>
        <p:grpSpPr>
          <a:xfrm>
            <a:off x="757456" y="1459110"/>
            <a:ext cx="10450592" cy="5136282"/>
            <a:chOff x="1105798" y="1261763"/>
            <a:chExt cx="10450592" cy="5136282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B452018-13DC-5095-459D-3BE4536EFDCB}"/>
                </a:ext>
              </a:extLst>
            </p:cNvPr>
            <p:cNvSpPr txBox="1"/>
            <p:nvPr/>
          </p:nvSpPr>
          <p:spPr>
            <a:xfrm>
              <a:off x="1279706" y="3407995"/>
              <a:ext cx="3166991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sz="1500" dirty="0"/>
                <a:t>T, P, RH, u, &amp; v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sz="1500" dirty="0"/>
                <a:t>GPS location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A1D5312-60F3-3C3D-C95A-7A4F0D2BCC74}"/>
                </a:ext>
              </a:extLst>
            </p:cNvPr>
            <p:cNvSpPr txBox="1"/>
            <p:nvPr/>
          </p:nvSpPr>
          <p:spPr>
            <a:xfrm>
              <a:off x="1279706" y="1596820"/>
              <a:ext cx="2236510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u="sng" dirty="0">
                  <a:solidFill>
                    <a:srgbClr val="FF0000"/>
                  </a:solidFill>
                </a:rPr>
                <a:t>iMet-4 Radiosonde</a:t>
              </a:r>
            </a:p>
            <a:p>
              <a:endParaRPr lang="en-US" b="1" u="sng" dirty="0">
                <a:solidFill>
                  <a:srgbClr val="FF0000"/>
                </a:solidFill>
              </a:endParaRPr>
            </a:p>
          </p:txBody>
        </p:sp>
        <p:pic>
          <p:nvPicPr>
            <p:cNvPr id="6" name="Picture 10" descr="iMet-4 Radiosonde - EN-SCI">
              <a:extLst>
                <a:ext uri="{FF2B5EF4-FFF2-40B4-BE49-F238E27FC236}">
                  <a16:creationId xmlns:a16="http://schemas.microsoft.com/office/drawing/2014/main" id="{69617F6A-8D60-D3A3-76CD-5B61B8B0093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64" t="8041" r="34130" b="14484"/>
            <a:stretch/>
          </p:blipFill>
          <p:spPr bwMode="auto">
            <a:xfrm flipH="1">
              <a:off x="1845912" y="1887651"/>
              <a:ext cx="741317" cy="1545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7" name="Picture 6" descr="A picture containing accessory&#10;&#10;Description automatically generated">
              <a:extLst>
                <a:ext uri="{FF2B5EF4-FFF2-40B4-BE49-F238E27FC236}">
                  <a16:creationId xmlns:a16="http://schemas.microsoft.com/office/drawing/2014/main" id="{9A4E1B04-2A38-74E4-9428-BBE26AB3C3B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97" t="5695" r="20391" b="9444"/>
            <a:stretch/>
          </p:blipFill>
          <p:spPr>
            <a:xfrm>
              <a:off x="3935421" y="1607490"/>
              <a:ext cx="1125290" cy="113119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B6A63E5-C1C8-8C4C-ADFD-2413268FF801}"/>
                </a:ext>
              </a:extLst>
            </p:cNvPr>
            <p:cNvSpPr txBox="1"/>
            <p:nvPr/>
          </p:nvSpPr>
          <p:spPr>
            <a:xfrm>
              <a:off x="5168089" y="1538352"/>
              <a:ext cx="2324040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b="1" u="sng" dirty="0">
                  <a:solidFill>
                    <a:srgbClr val="FF0000"/>
                  </a:solidFill>
                </a:rPr>
                <a:t>Compact Optical Backscatter </a:t>
              </a:r>
            </a:p>
            <a:p>
              <a:r>
                <a:rPr lang="en-US" b="1" u="sng" dirty="0" err="1">
                  <a:solidFill>
                    <a:srgbClr val="FF0000"/>
                  </a:solidFill>
                </a:rPr>
                <a:t>AerosoL</a:t>
              </a:r>
              <a:r>
                <a:rPr lang="en-US" b="1" u="sng" dirty="0">
                  <a:solidFill>
                    <a:srgbClr val="FF0000"/>
                  </a:solidFill>
                </a:rPr>
                <a:t> Detector (COBALD)</a:t>
              </a:r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2E2044A-31B6-C911-94F4-AC9991E971AB}"/>
                </a:ext>
              </a:extLst>
            </p:cNvPr>
            <p:cNvSpPr txBox="1"/>
            <p:nvPr/>
          </p:nvSpPr>
          <p:spPr>
            <a:xfrm>
              <a:off x="3579450" y="2929486"/>
              <a:ext cx="3806232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sz="1500" dirty="0"/>
                <a:t>A two-wavelength backscatter sonde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sz="1500" dirty="0"/>
                <a:t>Backscatter ratio (BSR) at </a:t>
              </a:r>
              <a:r>
                <a:rPr lang="en-US" sz="1500" dirty="0">
                  <a:solidFill>
                    <a:srgbClr val="0000FF"/>
                  </a:solidFill>
                </a:rPr>
                <a:t>455 nm (blue)</a:t>
              </a:r>
              <a:r>
                <a:rPr lang="en-US" sz="1500" dirty="0"/>
                <a:t> </a:t>
              </a:r>
            </a:p>
            <a:p>
              <a:pPr algn="just"/>
              <a:r>
                <a:rPr lang="en-US" sz="1500" dirty="0"/>
                <a:t>     &amp; </a:t>
              </a:r>
              <a:r>
                <a:rPr lang="en-US" sz="1500" dirty="0">
                  <a:solidFill>
                    <a:srgbClr val="FF0000"/>
                  </a:solidFill>
                </a:rPr>
                <a:t>940 nm (IR) wavelengths.</a:t>
              </a:r>
            </a:p>
            <a:p>
              <a:pPr marL="285750" indent="-285750" algn="just">
                <a:buFont typeface="Arial" panose="020B0604020202020204" pitchFamily="34" charset="0"/>
                <a:buChar char="•"/>
              </a:pPr>
              <a:r>
                <a:rPr lang="en-US" sz="1500" dirty="0"/>
                <a:t>Color Ratio = BSR</a:t>
              </a:r>
              <a:r>
                <a:rPr lang="en-US" sz="1500" baseline="-25000" dirty="0"/>
                <a:t>940</a:t>
              </a:r>
              <a:r>
                <a:rPr lang="en-US" sz="1500" dirty="0"/>
                <a:t>/BSR</a:t>
              </a:r>
              <a:r>
                <a:rPr lang="en-US" sz="1500" baseline="-25000" dirty="0"/>
                <a:t>455</a:t>
              </a:r>
              <a:endParaRPr lang="en-US" sz="1500" dirty="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5E60A50-181E-587D-4CED-CA91DBDE8E50}"/>
                </a:ext>
              </a:extLst>
            </p:cNvPr>
            <p:cNvSpPr txBox="1"/>
            <p:nvPr/>
          </p:nvSpPr>
          <p:spPr>
            <a:xfrm>
              <a:off x="7325679" y="2991836"/>
              <a:ext cx="4230711" cy="12926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500" dirty="0"/>
                <a:t>Laser diode based optical particle counter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500" dirty="0"/>
                <a:t>Particle counts at 30 size channels /2s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500" dirty="0"/>
                <a:t>Size range: 0.3 -10 µm (diameter)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500" dirty="0"/>
                <a:t>Flow: 2.83 LPM (0.1 CFM)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endParaRPr lang="en-US" dirty="0"/>
            </a:p>
          </p:txBody>
        </p:sp>
        <p:pic>
          <p:nvPicPr>
            <p:cNvPr id="11" name="Picture 2" descr="9301P-OEM Particle Counter - Particles Plus">
              <a:extLst>
                <a:ext uri="{FF2B5EF4-FFF2-40B4-BE49-F238E27FC236}">
                  <a16:creationId xmlns:a16="http://schemas.microsoft.com/office/drawing/2014/main" id="{ACA8B460-46EB-8B3F-48E6-EC98D28A474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8610928" y="1657516"/>
              <a:ext cx="1241298" cy="16221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C75AEB1-CC2D-1E39-C356-291A1A28B670}"/>
                </a:ext>
              </a:extLst>
            </p:cNvPr>
            <p:cNvSpPr txBox="1"/>
            <p:nvPr/>
          </p:nvSpPr>
          <p:spPr>
            <a:xfrm>
              <a:off x="4075902" y="4099832"/>
              <a:ext cx="2732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u="sng" dirty="0">
                  <a:solidFill>
                    <a:srgbClr val="FF0000"/>
                  </a:solidFill>
                </a:rPr>
                <a:t>Filter Sampler</a:t>
              </a:r>
            </a:p>
          </p:txBody>
        </p:sp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A190A1CD-6EDD-D0CC-A3D2-2B350A5931BC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6" t="2756" r="1488" b="3972"/>
            <a:stretch/>
          </p:blipFill>
          <p:spPr bwMode="auto">
            <a:xfrm>
              <a:off x="3539356" y="4440502"/>
              <a:ext cx="1737610" cy="191170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CFBA243-A740-3AE1-4DB1-5CF4FC604090}"/>
                </a:ext>
              </a:extLst>
            </p:cNvPr>
            <p:cNvSpPr txBox="1"/>
            <p:nvPr/>
          </p:nvSpPr>
          <p:spPr>
            <a:xfrm>
              <a:off x="5713731" y="4694940"/>
              <a:ext cx="2417270" cy="147732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285750" indent="-285750" algn="l" fontAlgn="base">
                <a:buFont typeface="Arial" panose="020B0604020202020204" pitchFamily="34" charset="0"/>
                <a:buChar char="•"/>
              </a:pPr>
              <a:r>
                <a:rPr lang="en-US" sz="1500" b="0" i="0" dirty="0">
                  <a:effectLst/>
                </a:rPr>
                <a:t>Eight filters or TEM grids with software actuated sampling.</a:t>
              </a:r>
            </a:p>
            <a:p>
              <a:pPr marL="285750" indent="-285750" algn="l" fontAlgn="base">
                <a:buFont typeface="Arial" panose="020B0604020202020204" pitchFamily="34" charset="0"/>
                <a:buChar char="•"/>
              </a:pPr>
              <a:r>
                <a:rPr lang="en-US" sz="1500" b="0" i="0" dirty="0">
                  <a:effectLst/>
                </a:rPr>
                <a:t>Samples collected on filters used for ion-chromatography               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FB0B650-92E1-84C8-F8BF-3BF37DC966DF}"/>
                </a:ext>
              </a:extLst>
            </p:cNvPr>
            <p:cNvSpPr/>
            <p:nvPr/>
          </p:nvSpPr>
          <p:spPr bwMode="auto">
            <a:xfrm>
              <a:off x="1105798" y="1268531"/>
              <a:ext cx="2475346" cy="278389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12" charset="0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6DEB8D41-16EE-5E33-7110-5CAF8AC2B5D1}"/>
                </a:ext>
              </a:extLst>
            </p:cNvPr>
            <p:cNvSpPr/>
            <p:nvPr/>
          </p:nvSpPr>
          <p:spPr bwMode="auto">
            <a:xfrm>
              <a:off x="3643876" y="1267409"/>
              <a:ext cx="3596068" cy="2769167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12" charset="0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FD0AC87-1315-39A6-A1AE-1CB570FE5DB0}"/>
                </a:ext>
              </a:extLst>
            </p:cNvPr>
            <p:cNvSpPr/>
            <p:nvPr/>
          </p:nvSpPr>
          <p:spPr bwMode="auto">
            <a:xfrm>
              <a:off x="3146180" y="4112851"/>
              <a:ext cx="5092947" cy="2285194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12" charset="0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8B5C18B5-7B83-311F-341D-25476622F04A}"/>
                </a:ext>
              </a:extLst>
            </p:cNvPr>
            <p:cNvSpPr/>
            <p:nvPr/>
          </p:nvSpPr>
          <p:spPr bwMode="auto">
            <a:xfrm>
              <a:off x="7302676" y="1261763"/>
              <a:ext cx="3960075" cy="2760090"/>
            </a:xfrm>
            <a:prstGeom prst="rect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1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" pitchFamily="-112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CBCA045-7682-3CE2-CFBE-7D1519369C38}"/>
              </a:ext>
            </a:extLst>
          </p:cNvPr>
          <p:cNvSpPr txBox="1"/>
          <p:nvPr/>
        </p:nvSpPr>
        <p:spPr>
          <a:xfrm>
            <a:off x="1726170" y="262608"/>
            <a:ext cx="1009677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/>
              <a:t>Lightweight Payloads used within the framework of BalNeO</a:t>
            </a:r>
          </a:p>
          <a:p>
            <a:pPr algn="ctr"/>
            <a:r>
              <a:rPr lang="en-US" sz="3000" dirty="0"/>
              <a:t>To study aerosol properties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6FB6E80-B003-B5FE-A066-52B76F1EED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747" y="22266"/>
            <a:ext cx="1701769" cy="102276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91CDB207-7BAC-42BB-042B-952A18C589A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43965" r="21139" b="42961"/>
          <a:stretch>
            <a:fillRect/>
          </a:stretch>
        </p:blipFill>
        <p:spPr>
          <a:xfrm>
            <a:off x="10914408" y="1465878"/>
            <a:ext cx="1048991" cy="2584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3706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E1075A-5BA6-7D7F-025C-B53458634B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229" y="-211818"/>
            <a:ext cx="10515600" cy="1325563"/>
          </a:xfrm>
        </p:spPr>
        <p:txBody>
          <a:bodyPr/>
          <a:lstStyle/>
          <a:p>
            <a:pPr algn="ctr"/>
            <a:r>
              <a:rPr lang="en-US" dirty="0" err="1"/>
              <a:t>BalNeO</a:t>
            </a:r>
            <a:r>
              <a:rPr lang="en-US" dirty="0"/>
              <a:t> Partners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5A0DB92-7E1B-933D-B80C-B2E4FA00F637}"/>
              </a:ext>
            </a:extLst>
          </p:cNvPr>
          <p:cNvGrpSpPr/>
          <p:nvPr/>
        </p:nvGrpSpPr>
        <p:grpSpPr>
          <a:xfrm>
            <a:off x="1443168" y="924835"/>
            <a:ext cx="10531117" cy="2601830"/>
            <a:chOff x="1889483" y="1327607"/>
            <a:chExt cx="5445895" cy="1325563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C5819024-774B-6B57-9D21-E246D2C7B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b="55038"/>
            <a:stretch>
              <a:fillRect/>
            </a:stretch>
          </p:blipFill>
          <p:spPr>
            <a:xfrm>
              <a:off x="1889483" y="1327607"/>
              <a:ext cx="4905486" cy="1325563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640B2CF-50C9-EC51-ABB0-DB60E5DBB168}"/>
                </a:ext>
              </a:extLst>
            </p:cNvPr>
            <p:cNvSpPr txBox="1"/>
            <p:nvPr/>
          </p:nvSpPr>
          <p:spPr>
            <a:xfrm>
              <a:off x="3204088" y="2378825"/>
              <a:ext cx="1459149" cy="1568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Bauru, Brazil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97934E11-45FF-E2A2-BA91-D44122CBF096}"/>
                </a:ext>
              </a:extLst>
            </p:cNvPr>
            <p:cNvSpPr txBox="1"/>
            <p:nvPr/>
          </p:nvSpPr>
          <p:spPr>
            <a:xfrm>
              <a:off x="5348190" y="2460342"/>
              <a:ext cx="1987188" cy="1568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Hyderabad, India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F5AD03CB-6A32-3582-2B66-5A990A230D33}"/>
                </a:ext>
              </a:extLst>
            </p:cNvPr>
            <p:cNvSpPr txBox="1"/>
            <p:nvPr/>
          </p:nvSpPr>
          <p:spPr>
            <a:xfrm>
              <a:off x="4228985" y="1685533"/>
              <a:ext cx="1459149" cy="1568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Reims, France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57819F7-1B30-86DD-28AF-45BEBA0F46F4}"/>
                </a:ext>
              </a:extLst>
            </p:cNvPr>
            <p:cNvSpPr txBox="1"/>
            <p:nvPr/>
          </p:nvSpPr>
          <p:spPr>
            <a:xfrm>
              <a:off x="3174066" y="1903897"/>
              <a:ext cx="1665861" cy="15680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1400" b="1" dirty="0">
                  <a:solidFill>
                    <a:srgbClr val="FF0000"/>
                  </a:solidFill>
                </a:rPr>
                <a:t>Minneapolis, USA</a:t>
              </a:r>
            </a:p>
          </p:txBody>
        </p:sp>
      </p:grpSp>
      <p:pic>
        <p:nvPicPr>
          <p:cNvPr id="29" name="Picture 28">
            <a:extLst>
              <a:ext uri="{FF2B5EF4-FFF2-40B4-BE49-F238E27FC236}">
                <a16:creationId xmlns:a16="http://schemas.microsoft.com/office/drawing/2014/main" id="{9D4D8F01-E831-2BED-6227-99D7C28AA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7822" y="702786"/>
            <a:ext cx="4458322" cy="695422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571A0C1-BCA9-3851-D99C-5003434656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3321" y="1013323"/>
            <a:ext cx="3410426" cy="714475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66B547EB-4086-283D-A4AD-22255404C7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5085" y="3295955"/>
            <a:ext cx="2075618" cy="94346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5F49E84-041F-9820-3852-155B99C3E0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53099" y="3460431"/>
            <a:ext cx="2559134" cy="168381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1597434-B11C-35E0-B260-83BF56A22FBA}"/>
              </a:ext>
            </a:extLst>
          </p:cNvPr>
          <p:cNvSpPr/>
          <p:nvPr/>
        </p:nvSpPr>
        <p:spPr>
          <a:xfrm>
            <a:off x="10787743" y="3345361"/>
            <a:ext cx="522514" cy="5699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2FB763F-893E-8F61-1647-B249F560A753}"/>
              </a:ext>
            </a:extLst>
          </p:cNvPr>
          <p:cNvSpPr txBox="1"/>
          <p:nvPr/>
        </p:nvSpPr>
        <p:spPr>
          <a:xfrm>
            <a:off x="2316560" y="1813050"/>
            <a:ext cx="3221395" cy="30777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Saskatoon, Canada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5EFB7C08-6910-4D61-3AE2-0E9EBCACFD7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2903" y="1416200"/>
            <a:ext cx="492817" cy="408114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D821AC79-419E-C524-9F13-A64AFEC6463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3872" y="2120827"/>
            <a:ext cx="2951213" cy="853194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739E9CE4-5DE1-BA92-B38A-B2F5F21FE928}"/>
              </a:ext>
            </a:extLst>
          </p:cNvPr>
          <p:cNvSpPr txBox="1"/>
          <p:nvPr/>
        </p:nvSpPr>
        <p:spPr>
          <a:xfrm>
            <a:off x="279767" y="5230624"/>
            <a:ext cx="122366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-     4 active </a:t>
            </a:r>
            <a:r>
              <a:rPr lang="en-US" sz="3000" dirty="0" err="1"/>
              <a:t>MoUs</a:t>
            </a:r>
            <a:r>
              <a:rPr lang="en-US" sz="3000" dirty="0"/>
              <a:t> with different institutes/Universities across the world</a:t>
            </a:r>
          </a:p>
          <a:p>
            <a:pPr marL="285750" indent="-285750">
              <a:buFontTx/>
              <a:buChar char="-"/>
            </a:pPr>
            <a:r>
              <a:rPr lang="en-US" sz="3000" dirty="0"/>
              <a:t>   Leasing of equipment to facilitate balloon activities </a:t>
            </a:r>
          </a:p>
          <a:p>
            <a:pPr marL="285750" indent="-285750">
              <a:buFontTx/>
              <a:buChar char="-"/>
            </a:pPr>
            <a:r>
              <a:rPr lang="en-US" sz="3000" dirty="0"/>
              <a:t>   Encourage student teams to be involved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A14F30-D5EF-6AA1-A9AB-C0FF9AA95C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748" y="22267"/>
            <a:ext cx="1419624" cy="853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80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A93336-CC46-E509-DB27-ABF6D4C621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028" y="-333505"/>
            <a:ext cx="10515600" cy="1325563"/>
          </a:xfrm>
        </p:spPr>
        <p:txBody>
          <a:bodyPr/>
          <a:lstStyle/>
          <a:p>
            <a:r>
              <a:rPr lang="en-US" dirty="0"/>
              <a:t>POPC adaptation for Balloon measurement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AECD53-D998-3EE3-89DE-3645E9E91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84139">
            <a:off x="4909297" y="857898"/>
            <a:ext cx="2228021" cy="3134624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F3E835D-E65F-AB8D-8E56-F8B9D78B80F7}"/>
              </a:ext>
            </a:extLst>
          </p:cNvPr>
          <p:cNvCxnSpPr>
            <a:cxnSpLocks/>
          </p:cNvCxnSpPr>
          <p:nvPr/>
        </p:nvCxnSpPr>
        <p:spPr>
          <a:xfrm>
            <a:off x="7162800" y="3120882"/>
            <a:ext cx="1164771" cy="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D42DB9D0-3F3F-F1F5-D0EC-49CB50FE8187}"/>
              </a:ext>
            </a:extLst>
          </p:cNvPr>
          <p:cNvCxnSpPr>
            <a:cxnSpLocks/>
          </p:cNvCxnSpPr>
          <p:nvPr/>
        </p:nvCxnSpPr>
        <p:spPr>
          <a:xfrm flipH="1" flipV="1">
            <a:off x="2807933" y="1935342"/>
            <a:ext cx="1999911" cy="838559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79561FAB-EDAB-B5B3-7666-0834ECB727C6}"/>
              </a:ext>
            </a:extLst>
          </p:cNvPr>
          <p:cNvCxnSpPr>
            <a:cxnSpLocks/>
          </p:cNvCxnSpPr>
          <p:nvPr/>
        </p:nvCxnSpPr>
        <p:spPr>
          <a:xfrm>
            <a:off x="6096000" y="4172449"/>
            <a:ext cx="0" cy="649922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E30A116B-8C76-3072-6155-FD5B04194D81}"/>
              </a:ext>
            </a:extLst>
          </p:cNvPr>
          <p:cNvSpPr txBox="1"/>
          <p:nvPr/>
        </p:nvSpPr>
        <p:spPr>
          <a:xfrm>
            <a:off x="8066314" y="997786"/>
            <a:ext cx="376645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/>
              <a:t>2. Thermal Insulation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7FFFC097-2494-A4EB-428A-B9D3E8E79E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5354" y="1367118"/>
            <a:ext cx="2183835" cy="4992564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3605D6C-AD78-6E0C-ED40-A86B444610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49542" y="2313987"/>
            <a:ext cx="1924732" cy="1598653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0152B3FC-88F3-816D-EE2A-FFBE8585E129}"/>
              </a:ext>
            </a:extLst>
          </p:cNvPr>
          <p:cNvSpPr txBox="1"/>
          <p:nvPr/>
        </p:nvSpPr>
        <p:spPr>
          <a:xfrm>
            <a:off x="9050714" y="1530066"/>
            <a:ext cx="1513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/>
              <a:t>External</a:t>
            </a:r>
            <a:r>
              <a:rPr lang="en-US" dirty="0"/>
              <a:t> 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273A26-24A5-B980-8471-EEC411574E17}"/>
              </a:ext>
            </a:extLst>
          </p:cNvPr>
          <p:cNvSpPr txBox="1"/>
          <p:nvPr/>
        </p:nvSpPr>
        <p:spPr>
          <a:xfrm>
            <a:off x="9050714" y="6039568"/>
            <a:ext cx="1513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00" b="1" dirty="0"/>
              <a:t>Internal</a:t>
            </a:r>
            <a:r>
              <a:rPr lang="en-US" dirty="0"/>
              <a:t> 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48FF5B8-784B-89AF-1A9A-BA9B05ABFC86}"/>
              </a:ext>
            </a:extLst>
          </p:cNvPr>
          <p:cNvCxnSpPr>
            <a:cxnSpLocks/>
          </p:cNvCxnSpPr>
          <p:nvPr/>
        </p:nvCxnSpPr>
        <p:spPr>
          <a:xfrm flipV="1">
            <a:off x="9763727" y="3120882"/>
            <a:ext cx="1034902" cy="5636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791EF3C-E7B6-C096-D55D-86FDB7E33544}"/>
              </a:ext>
            </a:extLst>
          </p:cNvPr>
          <p:cNvSpPr txBox="1"/>
          <p:nvPr/>
        </p:nvSpPr>
        <p:spPr>
          <a:xfrm>
            <a:off x="9506575" y="2853912"/>
            <a:ext cx="1719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9˚C&lt;IN&lt;30 ˚C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F25DD51B-F988-4772-A342-68C5B47548C5}"/>
              </a:ext>
            </a:extLst>
          </p:cNvPr>
          <p:cNvCxnSpPr/>
          <p:nvPr/>
        </p:nvCxnSpPr>
        <p:spPr>
          <a:xfrm flipV="1">
            <a:off x="9470571" y="4005943"/>
            <a:ext cx="1719943" cy="6422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76AF6FF6-D356-35C4-4D88-9B8A03DDBE7A}"/>
              </a:ext>
            </a:extLst>
          </p:cNvPr>
          <p:cNvSpPr txBox="1"/>
          <p:nvPr/>
        </p:nvSpPr>
        <p:spPr>
          <a:xfrm>
            <a:off x="10198091" y="4267899"/>
            <a:ext cx="23772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-60 ˚C &lt;OUT&lt; 30 ˚C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4FE0E6A9-3A99-D39A-C79D-57DABF6B1633}"/>
              </a:ext>
            </a:extLst>
          </p:cNvPr>
          <p:cNvCxnSpPr/>
          <p:nvPr/>
        </p:nvCxnSpPr>
        <p:spPr>
          <a:xfrm>
            <a:off x="9339943" y="1730829"/>
            <a:ext cx="130628" cy="4308739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1" name="Picture 2" descr="9301P-OEM Particle Counter - Particles Plus">
            <a:extLst>
              <a:ext uri="{FF2B5EF4-FFF2-40B4-BE49-F238E27FC236}">
                <a16:creationId xmlns:a16="http://schemas.microsoft.com/office/drawing/2014/main" id="{E1353C04-C999-4BD5-AF25-5C804C7845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758488" y="1030689"/>
            <a:ext cx="1596557" cy="20864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F2422CE6-54AF-2035-6ACF-22A60A9C1D2B}"/>
              </a:ext>
            </a:extLst>
          </p:cNvPr>
          <p:cNvSpPr txBox="1"/>
          <p:nvPr/>
        </p:nvSpPr>
        <p:spPr>
          <a:xfrm>
            <a:off x="5584317" y="4882115"/>
            <a:ext cx="3276655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3. Data Transmission</a:t>
            </a:r>
          </a:p>
        </p:txBody>
      </p:sp>
      <p:pic>
        <p:nvPicPr>
          <p:cNvPr id="44" name="Picture 10" descr="iMet-4 Radiosonde - EN-SCI">
            <a:extLst>
              <a:ext uri="{FF2B5EF4-FFF2-40B4-BE49-F238E27FC236}">
                <a16:creationId xmlns:a16="http://schemas.microsoft.com/office/drawing/2014/main" id="{C4CA2707-8FD1-8497-D508-61C20CEA62C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4" t="8041" r="34130" b="14484"/>
          <a:stretch/>
        </p:blipFill>
        <p:spPr bwMode="auto">
          <a:xfrm flipH="1">
            <a:off x="4535105" y="3990106"/>
            <a:ext cx="944187" cy="1968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A4CDD558-BE4C-78F7-9FA1-3D06F62BFC0D}"/>
              </a:ext>
            </a:extLst>
          </p:cNvPr>
          <p:cNvSpPr/>
          <p:nvPr/>
        </p:nvSpPr>
        <p:spPr>
          <a:xfrm>
            <a:off x="5159074" y="3684546"/>
            <a:ext cx="670666" cy="1581317"/>
          </a:xfrm>
          <a:custGeom>
            <a:avLst/>
            <a:gdLst>
              <a:gd name="csX0" fmla="*/ 587829 w 587829"/>
              <a:gd name="csY0" fmla="*/ 0 h 1807028"/>
              <a:gd name="csX1" fmla="*/ 489858 w 587829"/>
              <a:gd name="csY1" fmla="*/ 957943 h 1807028"/>
              <a:gd name="csX2" fmla="*/ 0 w 587829"/>
              <a:gd name="csY2" fmla="*/ 1807028 h 18070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587829" h="1807028">
                <a:moveTo>
                  <a:pt x="587829" y="0"/>
                </a:moveTo>
                <a:cubicBezTo>
                  <a:pt x="587829" y="328386"/>
                  <a:pt x="587830" y="656772"/>
                  <a:pt x="489858" y="957943"/>
                </a:cubicBezTo>
                <a:cubicBezTo>
                  <a:pt x="391886" y="1259114"/>
                  <a:pt x="195943" y="1533071"/>
                  <a:pt x="0" y="1807028"/>
                </a:cubicBezTo>
              </a:path>
            </a:pathLst>
          </a:cu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1A334CA6-D70E-C7D0-992E-331BFFB6E72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29740" y="5359169"/>
            <a:ext cx="882968" cy="1360088"/>
          </a:xfrm>
          <a:prstGeom prst="rect">
            <a:avLst/>
          </a:prstGeom>
        </p:spPr>
      </p:pic>
      <p:sp>
        <p:nvSpPr>
          <p:cNvPr id="48" name="Arc 47">
            <a:extLst>
              <a:ext uri="{FF2B5EF4-FFF2-40B4-BE49-F238E27FC236}">
                <a16:creationId xmlns:a16="http://schemas.microsoft.com/office/drawing/2014/main" id="{574720E5-FE4A-6FEA-BAE8-10954BF86F0C}"/>
              </a:ext>
            </a:extLst>
          </p:cNvPr>
          <p:cNvSpPr/>
          <p:nvPr/>
        </p:nvSpPr>
        <p:spPr>
          <a:xfrm>
            <a:off x="4915701" y="5814094"/>
            <a:ext cx="563591" cy="594806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Arc 48">
            <a:extLst>
              <a:ext uri="{FF2B5EF4-FFF2-40B4-BE49-F238E27FC236}">
                <a16:creationId xmlns:a16="http://schemas.microsoft.com/office/drawing/2014/main" id="{E5280A3A-14B2-9A72-48DC-046C3EA359A2}"/>
              </a:ext>
            </a:extLst>
          </p:cNvPr>
          <p:cNvSpPr/>
          <p:nvPr/>
        </p:nvSpPr>
        <p:spPr>
          <a:xfrm>
            <a:off x="5350770" y="5704114"/>
            <a:ext cx="218094" cy="407383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Arc 50">
            <a:extLst>
              <a:ext uri="{FF2B5EF4-FFF2-40B4-BE49-F238E27FC236}">
                <a16:creationId xmlns:a16="http://schemas.microsoft.com/office/drawing/2014/main" id="{1CC3F459-504C-C44B-115A-BDD6547021F0}"/>
              </a:ext>
            </a:extLst>
          </p:cNvPr>
          <p:cNvSpPr/>
          <p:nvPr/>
        </p:nvSpPr>
        <p:spPr>
          <a:xfrm>
            <a:off x="5605479" y="5631831"/>
            <a:ext cx="163042" cy="289304"/>
          </a:xfrm>
          <a:prstGeom prst="arc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C49643E-D473-8E67-2E4B-0EB37ACCD4D3}"/>
              </a:ext>
            </a:extLst>
          </p:cNvPr>
          <p:cNvSpPr txBox="1"/>
          <p:nvPr/>
        </p:nvSpPr>
        <p:spPr>
          <a:xfrm>
            <a:off x="456241" y="959566"/>
            <a:ext cx="360124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1. Miniaturization (800 g)</a:t>
            </a:r>
          </a:p>
        </p:txBody>
      </p:sp>
      <p:pic>
        <p:nvPicPr>
          <p:cNvPr id="61" name="Picture 60">
            <a:extLst>
              <a:ext uri="{FF2B5EF4-FFF2-40B4-BE49-F238E27FC236}">
                <a16:creationId xmlns:a16="http://schemas.microsoft.com/office/drawing/2014/main" id="{A0F5E251-823A-2FEC-A924-B671C39713F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88747" y="4124692"/>
            <a:ext cx="2667155" cy="2667155"/>
          </a:xfrm>
          <a:prstGeom prst="rect">
            <a:avLst/>
          </a:prstGeom>
        </p:spPr>
      </p:pic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AE8B1ACA-570E-64CD-7FC9-602E95E62C1F}"/>
              </a:ext>
            </a:extLst>
          </p:cNvPr>
          <p:cNvCxnSpPr>
            <a:cxnSpLocks/>
          </p:cNvCxnSpPr>
          <p:nvPr/>
        </p:nvCxnSpPr>
        <p:spPr>
          <a:xfrm flipH="1">
            <a:off x="3080657" y="3821493"/>
            <a:ext cx="1683915" cy="82670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4303889C-5414-B2DE-2A9B-C8CA09D6F0FF}"/>
              </a:ext>
            </a:extLst>
          </p:cNvPr>
          <p:cNvSpPr txBox="1"/>
          <p:nvPr/>
        </p:nvSpPr>
        <p:spPr>
          <a:xfrm>
            <a:off x="513559" y="3601615"/>
            <a:ext cx="247920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/>
              <a:t>4. Ground-check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FDEB83A-BCEE-73A2-3B11-805464F84F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2279" y="0"/>
            <a:ext cx="1701769" cy="102276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BDEC419-B700-A8B3-26DE-C429BDE30473}"/>
              </a:ext>
            </a:extLst>
          </p:cNvPr>
          <p:cNvSpPr txBox="1"/>
          <p:nvPr/>
        </p:nvSpPr>
        <p:spPr>
          <a:xfrm>
            <a:off x="9225608" y="6488668"/>
            <a:ext cx="3192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Vernier J.P. et al., 2026 AMTD</a:t>
            </a:r>
          </a:p>
        </p:txBody>
      </p:sp>
    </p:spTree>
    <p:extLst>
      <p:ext uri="{BB962C8B-B14F-4D97-AF65-F5344CB8AC3E}">
        <p14:creationId xmlns:p14="http://schemas.microsoft.com/office/powerpoint/2010/main" val="10789774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02A1A-527C-FC14-29D6-07DC54807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006582" y="1045029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Validation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B891E5-2C77-D970-EEDD-F4AADB00B1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836" y="0"/>
            <a:ext cx="7141129" cy="685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93A92DD-F583-0363-9C88-33A7159B0D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163" y="2834177"/>
            <a:ext cx="3211286" cy="2048687"/>
          </a:xfrm>
          <a:prstGeom prst="rect">
            <a:avLst/>
          </a:prstGeom>
        </p:spPr>
      </p:pic>
      <p:sp>
        <p:nvSpPr>
          <p:cNvPr id="10" name="Arrow: Down 9">
            <a:extLst>
              <a:ext uri="{FF2B5EF4-FFF2-40B4-BE49-F238E27FC236}">
                <a16:creationId xmlns:a16="http://schemas.microsoft.com/office/drawing/2014/main" id="{F24693C7-5C07-943B-2D50-BEEE8F9C3D8D}"/>
              </a:ext>
            </a:extLst>
          </p:cNvPr>
          <p:cNvSpPr/>
          <p:nvPr/>
        </p:nvSpPr>
        <p:spPr>
          <a:xfrm>
            <a:off x="2338593" y="3557950"/>
            <a:ext cx="94425" cy="15935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C7FB05F-6FAE-5300-1E39-5619D3FB7CEB}"/>
              </a:ext>
            </a:extLst>
          </p:cNvPr>
          <p:cNvSpPr txBox="1"/>
          <p:nvPr/>
        </p:nvSpPr>
        <p:spPr>
          <a:xfrm>
            <a:off x="2021134" y="323229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ighlight>
                  <a:srgbClr val="FF0000"/>
                </a:highlight>
              </a:rPr>
              <a:t>Reims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5F9BAC-093E-1B54-923A-50E65D1B6FE2}"/>
              </a:ext>
            </a:extLst>
          </p:cNvPr>
          <p:cNvSpPr txBox="1"/>
          <p:nvPr/>
        </p:nvSpPr>
        <p:spPr>
          <a:xfrm>
            <a:off x="660420" y="2040405"/>
            <a:ext cx="337824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/>
              <a:t>POPC vs POPS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1B3CD-9A91-763F-95CA-5A58FDCFD7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47" y="22266"/>
            <a:ext cx="1701769" cy="1022763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BA23D9C-DE71-5CBA-B784-EB815DBA0A4D}"/>
              </a:ext>
            </a:extLst>
          </p:cNvPr>
          <p:cNvCxnSpPr>
            <a:cxnSpLocks/>
          </p:cNvCxnSpPr>
          <p:nvPr/>
        </p:nvCxnSpPr>
        <p:spPr>
          <a:xfrm flipH="1" flipV="1">
            <a:off x="7400193" y="1975449"/>
            <a:ext cx="481653" cy="3570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603FBC6-7BB2-49F3-A03F-EE6DB9EE7CDE}"/>
              </a:ext>
            </a:extLst>
          </p:cNvPr>
          <p:cNvCxnSpPr>
            <a:cxnSpLocks/>
          </p:cNvCxnSpPr>
          <p:nvPr/>
        </p:nvCxnSpPr>
        <p:spPr>
          <a:xfrm flipH="1" flipV="1">
            <a:off x="7552593" y="2127849"/>
            <a:ext cx="481653" cy="3570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8916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FBE16F5-5B66-BCED-F4BC-22D8B158A02E}"/>
              </a:ext>
            </a:extLst>
          </p:cNvPr>
          <p:cNvGrpSpPr/>
          <p:nvPr/>
        </p:nvGrpSpPr>
        <p:grpSpPr>
          <a:xfrm>
            <a:off x="0" y="630648"/>
            <a:ext cx="5773539" cy="5526649"/>
            <a:chOff x="2669133" y="140622"/>
            <a:chExt cx="6750710" cy="629675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8C29D382-256C-9E4E-D7E6-6C75B9F5F01F}"/>
                </a:ext>
              </a:extLst>
            </p:cNvPr>
            <p:cNvGrpSpPr/>
            <p:nvPr/>
          </p:nvGrpSpPr>
          <p:grpSpPr>
            <a:xfrm>
              <a:off x="2772156" y="420624"/>
              <a:ext cx="6647687" cy="6016751"/>
              <a:chOff x="3137167" y="673463"/>
              <a:chExt cx="5841457" cy="538091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00CADA5A-133F-0E1F-BDB3-9D27AC945F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085783" y="673463"/>
                <a:ext cx="2892841" cy="2853290"/>
              </a:xfrm>
              <a:prstGeom prst="rect">
                <a:avLst/>
              </a:prstGeom>
            </p:spPr>
          </p:pic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536017AB-6EFF-EBE3-7B0F-3A34786AC9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137167" y="673463"/>
                <a:ext cx="2858088" cy="2835904"/>
              </a:xfrm>
              <a:prstGeom prst="rect">
                <a:avLst/>
              </a:prstGeom>
            </p:spPr>
          </p:pic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00C397A1-081B-D3B9-6C9B-D6CA931B3D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97806" y="3526753"/>
                <a:ext cx="1023962" cy="2477538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5C730BA1-DDF3-602C-D578-312CBCF431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137167" y="3526754"/>
                <a:ext cx="1993013" cy="2477538"/>
              </a:xfrm>
              <a:prstGeom prst="rect">
                <a:avLst/>
              </a:prstGeom>
            </p:spPr>
          </p:pic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B05AFA4D-FA65-0183-9074-4E81C22A72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916799" y="3520879"/>
                <a:ext cx="1044665" cy="2527628"/>
              </a:xfrm>
              <a:prstGeom prst="rect">
                <a:avLst/>
              </a:prstGeom>
            </p:spPr>
          </p:pic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2C607B13-CD00-C667-5CFB-0A698BE3312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131503" y="3526753"/>
                <a:ext cx="2033307" cy="2527628"/>
              </a:xfrm>
              <a:prstGeom prst="rect">
                <a:avLst/>
              </a:prstGeom>
            </p:spPr>
          </p:pic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098AB18-9465-22B1-922F-0D6049C6C717}"/>
                </a:ext>
              </a:extLst>
            </p:cNvPr>
            <p:cNvSpPr txBox="1"/>
            <p:nvPr/>
          </p:nvSpPr>
          <p:spPr>
            <a:xfrm>
              <a:off x="2669133" y="153021"/>
              <a:ext cx="4701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a)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648DDD3E-603A-27CD-E268-8E1BDA735380}"/>
                </a:ext>
              </a:extLst>
            </p:cNvPr>
            <p:cNvSpPr txBox="1"/>
            <p:nvPr/>
          </p:nvSpPr>
          <p:spPr>
            <a:xfrm>
              <a:off x="6127736" y="140622"/>
              <a:ext cx="4701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b)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AF0A75DD-3C7E-8C96-F20C-C76CAE31E4E7}"/>
                </a:ext>
              </a:extLst>
            </p:cNvPr>
            <p:cNvSpPr txBox="1"/>
            <p:nvPr/>
          </p:nvSpPr>
          <p:spPr>
            <a:xfrm>
              <a:off x="2669133" y="3406965"/>
              <a:ext cx="4701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c)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D1BD95F-C8AA-80F3-2EE4-946DF65110EF}"/>
                </a:ext>
              </a:extLst>
            </p:cNvPr>
            <p:cNvSpPr txBox="1"/>
            <p:nvPr/>
          </p:nvSpPr>
          <p:spPr>
            <a:xfrm>
              <a:off x="6202244" y="3406965"/>
              <a:ext cx="4701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d)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2BFF917-D8E2-3B49-223E-270E4D126862}"/>
              </a:ext>
            </a:extLst>
          </p:cNvPr>
          <p:cNvGrpSpPr/>
          <p:nvPr/>
        </p:nvGrpSpPr>
        <p:grpSpPr>
          <a:xfrm>
            <a:off x="5933172" y="641531"/>
            <a:ext cx="5970634" cy="5510001"/>
            <a:chOff x="2486038" y="154257"/>
            <a:chExt cx="6647688" cy="6078528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6F96FCCC-3505-C58D-BA81-9A0C67BD0BAC}"/>
                </a:ext>
              </a:extLst>
            </p:cNvPr>
            <p:cNvGrpSpPr/>
            <p:nvPr/>
          </p:nvGrpSpPr>
          <p:grpSpPr>
            <a:xfrm>
              <a:off x="2486038" y="398913"/>
              <a:ext cx="6647688" cy="5833872"/>
              <a:chOff x="3237912" y="481250"/>
              <a:chExt cx="5853680" cy="5402330"/>
            </a:xfrm>
          </p:grpSpPr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7A8BEC7A-F907-DA55-18E1-8DA8C8B4A3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3237912" y="502662"/>
                <a:ext cx="2858088" cy="2835903"/>
              </a:xfrm>
              <a:prstGeom prst="rect">
                <a:avLst/>
              </a:prstGeom>
            </p:spPr>
          </p:pic>
          <p:pic>
            <p:nvPicPr>
              <p:cNvPr id="25" name="Picture 24">
                <a:extLst>
                  <a:ext uri="{FF2B5EF4-FFF2-40B4-BE49-F238E27FC236}">
                    <a16:creationId xmlns:a16="http://schemas.microsoft.com/office/drawing/2014/main" id="{1C673220-CD25-BD1D-C319-75B11C98B37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146869" y="481250"/>
                <a:ext cx="2858088" cy="2835131"/>
              </a:xfrm>
              <a:prstGeom prst="rect">
                <a:avLst/>
              </a:prstGeom>
            </p:spPr>
          </p:pic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25C89BD9-F090-79E0-A259-AC89C1B121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134677" y="3322213"/>
                <a:ext cx="1051851" cy="2545015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A2C20C7C-F6AD-EAFF-B027-E75EE5CB8C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334893" y="3345431"/>
                <a:ext cx="2033308" cy="2527629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28771ACE-8EE5-2D40-9A67-BBCA5551B7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8049354" y="3358889"/>
                <a:ext cx="1042238" cy="2521754"/>
              </a:xfrm>
              <a:prstGeom prst="rect">
                <a:avLst/>
              </a:prstGeom>
            </p:spPr>
          </p:pic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7CA5CE95-02EF-66B9-3888-455F672F06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6241319" y="3338565"/>
                <a:ext cx="2047294" cy="2545015"/>
              </a:xfrm>
              <a:prstGeom prst="rect">
                <a:avLst/>
              </a:prstGeom>
            </p:spPr>
          </p:pic>
        </p:grp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6014C09-9912-DA07-5EBF-09113463CB4E}"/>
                </a:ext>
              </a:extLst>
            </p:cNvPr>
            <p:cNvSpPr txBox="1"/>
            <p:nvPr/>
          </p:nvSpPr>
          <p:spPr>
            <a:xfrm>
              <a:off x="2588160" y="154257"/>
              <a:ext cx="4701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e)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970BEFE-1775-0FDF-47AC-CECC56F6A547}"/>
                </a:ext>
              </a:extLst>
            </p:cNvPr>
            <p:cNvSpPr txBox="1"/>
            <p:nvPr/>
          </p:nvSpPr>
          <p:spPr>
            <a:xfrm>
              <a:off x="6003204" y="154257"/>
              <a:ext cx="4701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f)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A29D8656-7083-E0B3-9D2B-CC8E6B296181}"/>
                </a:ext>
              </a:extLst>
            </p:cNvPr>
            <p:cNvSpPr txBox="1"/>
            <p:nvPr/>
          </p:nvSpPr>
          <p:spPr>
            <a:xfrm>
              <a:off x="2588160" y="3370582"/>
              <a:ext cx="4701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g)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715C0D9-BD0A-81E9-3F41-AF3F5D8457B5}"/>
                </a:ext>
              </a:extLst>
            </p:cNvPr>
            <p:cNvSpPr txBox="1"/>
            <p:nvPr/>
          </p:nvSpPr>
          <p:spPr>
            <a:xfrm>
              <a:off x="6096000" y="3315849"/>
              <a:ext cx="47011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h)</a:t>
              </a: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B7C90AA9-85BD-DD70-2D87-43728EA48BCD}"/>
              </a:ext>
            </a:extLst>
          </p:cNvPr>
          <p:cNvSpPr txBox="1"/>
          <p:nvPr/>
        </p:nvSpPr>
        <p:spPr>
          <a:xfrm>
            <a:off x="653420" y="507072"/>
            <a:ext cx="2029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Brazil 08/12/22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7C06D11-F67B-F8F8-8AE3-64EFA0E8ADFF}"/>
              </a:ext>
            </a:extLst>
          </p:cNvPr>
          <p:cNvSpPr txBox="1"/>
          <p:nvPr/>
        </p:nvSpPr>
        <p:spPr>
          <a:xfrm>
            <a:off x="3667875" y="512590"/>
            <a:ext cx="2029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Brazil 08/13/23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3B8A9BD-607F-D64B-C671-0F043795DFE3}"/>
              </a:ext>
            </a:extLst>
          </p:cNvPr>
          <p:cNvSpPr txBox="1"/>
          <p:nvPr/>
        </p:nvSpPr>
        <p:spPr>
          <a:xfrm>
            <a:off x="6478760" y="493972"/>
            <a:ext cx="2029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France 09/15/23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6B8DBB7-74B5-70E3-4D9A-05DCCEBD5BDC}"/>
              </a:ext>
            </a:extLst>
          </p:cNvPr>
          <p:cNvSpPr txBox="1"/>
          <p:nvPr/>
        </p:nvSpPr>
        <p:spPr>
          <a:xfrm>
            <a:off x="9478960" y="488264"/>
            <a:ext cx="20293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France 09/28/23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AA491ED-AEDB-DD9C-9330-3676EE774929}"/>
              </a:ext>
            </a:extLst>
          </p:cNvPr>
          <p:cNvSpPr txBox="1"/>
          <p:nvPr/>
        </p:nvSpPr>
        <p:spPr>
          <a:xfrm>
            <a:off x="1750142" y="-65734"/>
            <a:ext cx="86917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/>
              <a:t>Collocated flights between POPC and SAGE III/ISS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12C95D38-6060-3B55-C6F5-E3DEC597EFA6}"/>
              </a:ext>
            </a:extLst>
          </p:cNvPr>
          <p:cNvSpPr txBox="1"/>
          <p:nvPr/>
        </p:nvSpPr>
        <p:spPr>
          <a:xfrm>
            <a:off x="914400" y="6216469"/>
            <a:ext cx="10593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Extinction coefficient derived from POPC agree within +/-50% with SAGE III/ISS at 521 nm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A1D8FAF0-3001-B5DF-454C-09EDD89EEB3D}"/>
              </a:ext>
            </a:extLst>
          </p:cNvPr>
          <p:cNvCxnSpPr/>
          <p:nvPr/>
        </p:nvCxnSpPr>
        <p:spPr>
          <a:xfrm flipH="1" flipV="1">
            <a:off x="835742" y="1789471"/>
            <a:ext cx="914400" cy="70792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>
            <a:extLst>
              <a:ext uri="{FF2B5EF4-FFF2-40B4-BE49-F238E27FC236}">
                <a16:creationId xmlns:a16="http://schemas.microsoft.com/office/drawing/2014/main" id="{6B35D805-C525-5C81-48C2-CD789E58A5CC}"/>
              </a:ext>
            </a:extLst>
          </p:cNvPr>
          <p:cNvSpPr txBox="1"/>
          <p:nvPr/>
        </p:nvSpPr>
        <p:spPr>
          <a:xfrm>
            <a:off x="1057999" y="2514457"/>
            <a:ext cx="1584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Hunga plume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50BB3376-FB51-93EF-1CE5-948468A1C071}"/>
              </a:ext>
            </a:extLst>
          </p:cNvPr>
          <p:cNvCxnSpPr>
            <a:cxnSpLocks/>
          </p:cNvCxnSpPr>
          <p:nvPr/>
        </p:nvCxnSpPr>
        <p:spPr>
          <a:xfrm flipH="1" flipV="1">
            <a:off x="4280646" y="1991200"/>
            <a:ext cx="546993" cy="3989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4F7BC8A9-A651-1196-5BF8-23968D1AF439}"/>
              </a:ext>
            </a:extLst>
          </p:cNvPr>
          <p:cNvSpPr txBox="1"/>
          <p:nvPr/>
        </p:nvSpPr>
        <p:spPr>
          <a:xfrm>
            <a:off x="4297072" y="2332544"/>
            <a:ext cx="2213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Tropical background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EF166D7-5EFF-453E-AC8B-006986CF3833}"/>
              </a:ext>
            </a:extLst>
          </p:cNvPr>
          <p:cNvSpPr txBox="1"/>
          <p:nvPr/>
        </p:nvSpPr>
        <p:spPr>
          <a:xfrm>
            <a:off x="7280759" y="2301779"/>
            <a:ext cx="2213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NH background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876DA62-28AE-41A4-B47F-356E03B83901}"/>
              </a:ext>
            </a:extLst>
          </p:cNvPr>
          <p:cNvCxnSpPr>
            <a:cxnSpLocks/>
          </p:cNvCxnSpPr>
          <p:nvPr/>
        </p:nvCxnSpPr>
        <p:spPr>
          <a:xfrm flipH="1" flipV="1">
            <a:off x="7400193" y="1975449"/>
            <a:ext cx="481653" cy="357095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B85D5CC-ED5F-CCD3-E322-9403E9EFE573}"/>
              </a:ext>
            </a:extLst>
          </p:cNvPr>
          <p:cNvCxnSpPr>
            <a:cxnSpLocks/>
          </p:cNvCxnSpPr>
          <p:nvPr/>
        </p:nvCxnSpPr>
        <p:spPr>
          <a:xfrm flipH="1" flipV="1">
            <a:off x="10390062" y="1892450"/>
            <a:ext cx="546993" cy="3989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C0901F1F-9E63-795B-6F9A-46595D72AB71}"/>
              </a:ext>
            </a:extLst>
          </p:cNvPr>
          <p:cNvSpPr txBox="1"/>
          <p:nvPr/>
        </p:nvSpPr>
        <p:spPr>
          <a:xfrm>
            <a:off x="10040685" y="2276530"/>
            <a:ext cx="22133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NH background</a:t>
            </a:r>
          </a:p>
        </p:txBody>
      </p:sp>
    </p:spTree>
    <p:extLst>
      <p:ext uri="{BB962C8B-B14F-4D97-AF65-F5344CB8AC3E}">
        <p14:creationId xmlns:p14="http://schemas.microsoft.com/office/powerpoint/2010/main" val="25488440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A62DE7-464F-1C32-7EE4-A1DD59D5CE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21972" y="48276"/>
            <a:ext cx="8817428" cy="1325563"/>
          </a:xfrm>
        </p:spPr>
        <p:txBody>
          <a:bodyPr/>
          <a:lstStyle/>
          <a:p>
            <a:pPr algn="ctr"/>
            <a:r>
              <a:rPr lang="en-US" dirty="0"/>
              <a:t>Trajectory modelling support to plan the balloon flights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88D7A5-49A0-1902-1083-D41A8CB40B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748" y="22267"/>
            <a:ext cx="1484224" cy="892018"/>
          </a:xfrm>
          <a:prstGeom prst="rect">
            <a:avLst/>
          </a:prstGeom>
        </p:spPr>
      </p:pic>
      <p:pic>
        <p:nvPicPr>
          <p:cNvPr id="6" name="GEOS5_traject_Red_Earth_East_Fire_Complex_F">
            <a:hlinkClick r:id="" action="ppaction://media"/>
            <a:extLst>
              <a:ext uri="{FF2B5EF4-FFF2-40B4-BE49-F238E27FC236}">
                <a16:creationId xmlns:a16="http://schemas.microsoft.com/office/drawing/2014/main" id="{F4A70B08-F89E-EEE1-00A2-1CA4A4326F3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37748" y="1454741"/>
            <a:ext cx="7826223" cy="293483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760D1DB-B134-96FB-10F0-CB4562470F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32660" y="842974"/>
            <a:ext cx="2840164" cy="31917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E112751-6736-9D6F-E1DE-561A95376BDF}"/>
              </a:ext>
            </a:extLst>
          </p:cNvPr>
          <p:cNvSpPr txBox="1"/>
          <p:nvPr/>
        </p:nvSpPr>
        <p:spPr>
          <a:xfrm>
            <a:off x="794656" y="1143000"/>
            <a:ext cx="2950029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Langley Trajectory Model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769DA4-0391-CC24-B0DE-478831DF613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29375" t="26668" r="24375" b="19206"/>
          <a:stretch>
            <a:fillRect/>
          </a:stretch>
        </p:blipFill>
        <p:spPr>
          <a:xfrm>
            <a:off x="588227" y="4849859"/>
            <a:ext cx="3050489" cy="2008141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59B0F12B-9328-0E3E-C325-026534B89160}"/>
              </a:ext>
            </a:extLst>
          </p:cNvPr>
          <p:cNvGrpSpPr/>
          <p:nvPr/>
        </p:nvGrpSpPr>
        <p:grpSpPr>
          <a:xfrm>
            <a:off x="4470307" y="4875391"/>
            <a:ext cx="3133001" cy="1934333"/>
            <a:chOff x="6705599" y="3141683"/>
            <a:chExt cx="5245240" cy="336750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641F4C0C-A1E4-E3E5-334A-461EEB4BBCC5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23901" t="17436" r="20384" b="18975"/>
            <a:stretch/>
          </p:blipFill>
          <p:spPr>
            <a:xfrm>
              <a:off x="6705599" y="3141683"/>
              <a:ext cx="5245240" cy="3367506"/>
            </a:xfrm>
            <a:prstGeom prst="rect">
              <a:avLst/>
            </a:prstGeom>
          </p:spPr>
        </p:pic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CCBC0C28-8D09-1D73-0E4A-6895EADC34A6}"/>
                </a:ext>
              </a:extLst>
            </p:cNvPr>
            <p:cNvSpPr/>
            <p:nvPr/>
          </p:nvSpPr>
          <p:spPr>
            <a:xfrm>
              <a:off x="7918101" y="3326004"/>
              <a:ext cx="3771906" cy="3155183"/>
            </a:xfrm>
            <a:custGeom>
              <a:avLst/>
              <a:gdLst>
                <a:gd name="connsiteX0" fmla="*/ 0 w 3771906"/>
                <a:gd name="connsiteY0" fmla="*/ 3155183 h 3155183"/>
                <a:gd name="connsiteX1" fmla="*/ 502418 w 3771906"/>
                <a:gd name="connsiteY1" fmla="*/ 2582427 h 3155183"/>
                <a:gd name="connsiteX2" fmla="*/ 1527350 w 3771906"/>
                <a:gd name="connsiteY2" fmla="*/ 1909187 h 3155183"/>
                <a:gd name="connsiteX3" fmla="*/ 2200589 w 3771906"/>
                <a:gd name="connsiteY3" fmla="*/ 1477108 h 3155183"/>
                <a:gd name="connsiteX4" fmla="*/ 2592475 w 3771906"/>
                <a:gd name="connsiteY4" fmla="*/ 1105319 h 3155183"/>
                <a:gd name="connsiteX5" fmla="*/ 3607358 w 3771906"/>
                <a:gd name="connsiteY5" fmla="*/ 291403 h 3155183"/>
                <a:gd name="connsiteX6" fmla="*/ 3758084 w 3771906"/>
                <a:gd name="connsiteY6" fmla="*/ 0 h 3155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771906" h="3155183">
                  <a:moveTo>
                    <a:pt x="0" y="3155183"/>
                  </a:moveTo>
                  <a:cubicBezTo>
                    <a:pt x="123930" y="2972638"/>
                    <a:pt x="247860" y="2790093"/>
                    <a:pt x="502418" y="2582427"/>
                  </a:cubicBezTo>
                  <a:cubicBezTo>
                    <a:pt x="756976" y="2374761"/>
                    <a:pt x="1244322" y="2093407"/>
                    <a:pt x="1527350" y="1909187"/>
                  </a:cubicBezTo>
                  <a:cubicBezTo>
                    <a:pt x="1810378" y="1724967"/>
                    <a:pt x="2023068" y="1611086"/>
                    <a:pt x="2200589" y="1477108"/>
                  </a:cubicBezTo>
                  <a:cubicBezTo>
                    <a:pt x="2378110" y="1343130"/>
                    <a:pt x="2358014" y="1302936"/>
                    <a:pt x="2592475" y="1105319"/>
                  </a:cubicBezTo>
                  <a:cubicBezTo>
                    <a:pt x="2826937" y="907701"/>
                    <a:pt x="3413090" y="475623"/>
                    <a:pt x="3607358" y="291403"/>
                  </a:cubicBezTo>
                  <a:cubicBezTo>
                    <a:pt x="3801626" y="107183"/>
                    <a:pt x="3779855" y="53591"/>
                    <a:pt x="3758084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398D9AF2-6CD5-E00A-F173-101804969D3A}"/>
                </a:ext>
              </a:extLst>
            </p:cNvPr>
            <p:cNvSpPr/>
            <p:nvPr/>
          </p:nvSpPr>
          <p:spPr>
            <a:xfrm>
              <a:off x="7130374" y="3268494"/>
              <a:ext cx="3844763" cy="3190672"/>
            </a:xfrm>
            <a:custGeom>
              <a:avLst/>
              <a:gdLst>
                <a:gd name="connsiteX0" fmla="*/ 0 w 3844763"/>
                <a:gd name="connsiteY0" fmla="*/ 3190672 h 3190672"/>
                <a:gd name="connsiteX1" fmla="*/ 583660 w 3844763"/>
                <a:gd name="connsiteY1" fmla="*/ 2684834 h 3190672"/>
                <a:gd name="connsiteX2" fmla="*/ 1517515 w 3844763"/>
                <a:gd name="connsiteY2" fmla="*/ 2003897 h 3190672"/>
                <a:gd name="connsiteX3" fmla="*/ 2149813 w 3844763"/>
                <a:gd name="connsiteY3" fmla="*/ 1643974 h 3190672"/>
                <a:gd name="connsiteX4" fmla="*/ 3073941 w 3844763"/>
                <a:gd name="connsiteY4" fmla="*/ 992221 h 3190672"/>
                <a:gd name="connsiteX5" fmla="*/ 3725694 w 3844763"/>
                <a:gd name="connsiteY5" fmla="*/ 291829 h 3190672"/>
                <a:gd name="connsiteX6" fmla="*/ 3842426 w 3844763"/>
                <a:gd name="connsiteY6" fmla="*/ 0 h 3190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844763" h="3190672">
                  <a:moveTo>
                    <a:pt x="0" y="3190672"/>
                  </a:moveTo>
                  <a:cubicBezTo>
                    <a:pt x="165370" y="3036651"/>
                    <a:pt x="330741" y="2882630"/>
                    <a:pt x="583660" y="2684834"/>
                  </a:cubicBezTo>
                  <a:cubicBezTo>
                    <a:pt x="836579" y="2487038"/>
                    <a:pt x="1256490" y="2177374"/>
                    <a:pt x="1517515" y="2003897"/>
                  </a:cubicBezTo>
                  <a:cubicBezTo>
                    <a:pt x="1778541" y="1830420"/>
                    <a:pt x="1890409" y="1812587"/>
                    <a:pt x="2149813" y="1643974"/>
                  </a:cubicBezTo>
                  <a:cubicBezTo>
                    <a:pt x="2409217" y="1475361"/>
                    <a:pt x="2811294" y="1217578"/>
                    <a:pt x="3073941" y="992221"/>
                  </a:cubicBezTo>
                  <a:cubicBezTo>
                    <a:pt x="3336588" y="766864"/>
                    <a:pt x="3597613" y="457199"/>
                    <a:pt x="3725694" y="291829"/>
                  </a:cubicBezTo>
                  <a:cubicBezTo>
                    <a:pt x="3853775" y="126459"/>
                    <a:pt x="3848100" y="63229"/>
                    <a:pt x="3842426" y="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Arrow: Down 13">
              <a:extLst>
                <a:ext uri="{FF2B5EF4-FFF2-40B4-BE49-F238E27FC236}">
                  <a16:creationId xmlns:a16="http://schemas.microsoft.com/office/drawing/2014/main" id="{49AC48AE-1DC7-AA1D-2499-C7155732AA3A}"/>
                </a:ext>
              </a:extLst>
            </p:cNvPr>
            <p:cNvSpPr/>
            <p:nvPr/>
          </p:nvSpPr>
          <p:spPr>
            <a:xfrm>
              <a:off x="10859611" y="4005468"/>
              <a:ext cx="245941" cy="517825"/>
            </a:xfrm>
            <a:prstGeom prst="down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E4CFACA5-235A-C350-3203-0396CC79EDD9}"/>
              </a:ext>
            </a:extLst>
          </p:cNvPr>
          <p:cNvSpPr txBox="1"/>
          <p:nvPr/>
        </p:nvSpPr>
        <p:spPr>
          <a:xfrm>
            <a:off x="228600" y="446241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Red Earth East Fire Complex, 5/30/2025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96CFAD9-46B3-5B8C-909F-C0EBC7421E02}"/>
              </a:ext>
            </a:extLst>
          </p:cNvPr>
          <p:cNvSpPr/>
          <p:nvPr/>
        </p:nvSpPr>
        <p:spPr>
          <a:xfrm>
            <a:off x="1651407" y="5376774"/>
            <a:ext cx="618263" cy="42712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41FB61-2569-A7E9-6F07-0D68C49EC29F}"/>
              </a:ext>
            </a:extLst>
          </p:cNvPr>
          <p:cNvSpPr txBox="1"/>
          <p:nvPr/>
        </p:nvSpPr>
        <p:spPr>
          <a:xfrm>
            <a:off x="4470307" y="445485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Transport over France, 6/3/2025</a:t>
            </a: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720EF2C6-AC2B-F43E-8964-812B3D4D61D8}"/>
              </a:ext>
            </a:extLst>
          </p:cNvPr>
          <p:cNvSpPr/>
          <p:nvPr/>
        </p:nvSpPr>
        <p:spPr>
          <a:xfrm>
            <a:off x="3797603" y="5347248"/>
            <a:ext cx="388317" cy="611165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581E703-8D40-AF32-EC26-1A72849C2244}"/>
              </a:ext>
            </a:extLst>
          </p:cNvPr>
          <p:cNvSpPr txBox="1"/>
          <p:nvPr/>
        </p:nvSpPr>
        <p:spPr>
          <a:xfrm>
            <a:off x="7603308" y="4527669"/>
            <a:ext cx="450642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POPC balloon flight Reims, France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E7F81CE-CCAF-2F2D-55EC-BE2AB75A6DD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51850" y="-135122"/>
            <a:ext cx="1311544" cy="135963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F564408-E4E7-1E2D-38BE-C4E92652CB2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50" t="54709"/>
          <a:stretch>
            <a:fillRect/>
          </a:stretch>
        </p:blipFill>
        <p:spPr>
          <a:xfrm>
            <a:off x="8396289" y="4034690"/>
            <a:ext cx="3235240" cy="2491978"/>
          </a:xfrm>
          <a:prstGeom prst="rect">
            <a:avLst/>
          </a:prstGeom>
        </p:spPr>
      </p:pic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93FF367-90A3-9F06-1137-5008AEE82940}"/>
              </a:ext>
            </a:extLst>
          </p:cNvPr>
          <p:cNvSpPr/>
          <p:nvPr/>
        </p:nvSpPr>
        <p:spPr>
          <a:xfrm>
            <a:off x="10003850" y="4527669"/>
            <a:ext cx="1359585" cy="1818037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C5C9A1F-2B75-3280-8BCC-7C90E6C67304}"/>
              </a:ext>
            </a:extLst>
          </p:cNvPr>
          <p:cNvSpPr/>
          <p:nvPr/>
        </p:nvSpPr>
        <p:spPr>
          <a:xfrm>
            <a:off x="8188102" y="2355544"/>
            <a:ext cx="3129280" cy="558800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710C899-0315-1B45-4B50-94F6F0964A98}"/>
              </a:ext>
            </a:extLst>
          </p:cNvPr>
          <p:cNvSpPr txBox="1"/>
          <p:nvPr/>
        </p:nvSpPr>
        <p:spPr>
          <a:xfrm>
            <a:off x="7299629" y="2311778"/>
            <a:ext cx="14732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PyroCb</a:t>
            </a:r>
            <a:r>
              <a:rPr lang="en-US" dirty="0"/>
              <a:t> plume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978B6B-BCE6-61B2-C938-C212FDFC874D}"/>
              </a:ext>
            </a:extLst>
          </p:cNvPr>
          <p:cNvSpPr txBox="1"/>
          <p:nvPr/>
        </p:nvSpPr>
        <p:spPr>
          <a:xfrm>
            <a:off x="7801361" y="6526668"/>
            <a:ext cx="30504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Mode of large particles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05D7708-5A19-A60D-DF4F-BDA218A2A8DB}"/>
              </a:ext>
            </a:extLst>
          </p:cNvPr>
          <p:cNvSpPr txBox="1"/>
          <p:nvPr/>
        </p:nvSpPr>
        <p:spPr>
          <a:xfrm>
            <a:off x="5594555" y="4109884"/>
            <a:ext cx="2369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Das et al., 2026 ACPD</a:t>
            </a:r>
          </a:p>
        </p:txBody>
      </p:sp>
    </p:spTree>
    <p:extLst>
      <p:ext uri="{BB962C8B-B14F-4D97-AF65-F5344CB8AC3E}">
        <p14:creationId xmlns:p14="http://schemas.microsoft.com/office/powerpoint/2010/main" val="2694045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8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901266-EDED-E656-8E2B-61F627513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3879" y="43553"/>
            <a:ext cx="10879791" cy="1325563"/>
          </a:xfrm>
        </p:spPr>
        <p:txBody>
          <a:bodyPr/>
          <a:lstStyle/>
          <a:p>
            <a:pPr algn="ctr"/>
            <a:r>
              <a:rPr lang="en-US" dirty="0"/>
              <a:t>Sampling stratospheric aerosols with lightweight instrument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611E1C-82A6-B400-603C-794DE6989D17}"/>
              </a:ext>
            </a:extLst>
          </p:cNvPr>
          <p:cNvSpPr txBox="1"/>
          <p:nvPr/>
        </p:nvSpPr>
        <p:spPr>
          <a:xfrm>
            <a:off x="9225608" y="6488668"/>
            <a:ext cx="3192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Vernier H. et al., 2026 ACPD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9932E8F-42C4-3F79-787F-BC32B0D30C1D}"/>
              </a:ext>
            </a:extLst>
          </p:cNvPr>
          <p:cNvGrpSpPr/>
          <p:nvPr/>
        </p:nvGrpSpPr>
        <p:grpSpPr>
          <a:xfrm>
            <a:off x="261438" y="1284858"/>
            <a:ext cx="5856081" cy="3040834"/>
            <a:chOff x="183623" y="208928"/>
            <a:chExt cx="5856081" cy="3040834"/>
          </a:xfrm>
        </p:grpSpPr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860768A6-C35F-D77F-CCA0-649D61D222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3623" y="288909"/>
              <a:ext cx="5856081" cy="2960853"/>
            </a:xfrm>
            <a:prstGeom prst="rect">
              <a:avLst/>
            </a:prstGeom>
          </p:spPr>
        </p:pic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235D1ABD-4E7A-3844-9B0B-52136FB43BF9}"/>
                </a:ext>
              </a:extLst>
            </p:cNvPr>
            <p:cNvSpPr txBox="1"/>
            <p:nvPr/>
          </p:nvSpPr>
          <p:spPr>
            <a:xfrm>
              <a:off x="574437" y="208928"/>
              <a:ext cx="45300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a)</a:t>
              </a:r>
            </a:p>
          </p:txBody>
        </p:sp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5A60C215-8F2F-0261-AFF3-F868318DF1AC}"/>
                </a:ext>
              </a:extLst>
            </p:cNvPr>
            <p:cNvGrpSpPr/>
            <p:nvPr/>
          </p:nvGrpSpPr>
          <p:grpSpPr>
            <a:xfrm>
              <a:off x="1410566" y="715446"/>
              <a:ext cx="2091878" cy="1354720"/>
              <a:chOff x="1486648" y="1105990"/>
              <a:chExt cx="2091878" cy="1354720"/>
            </a:xfrm>
          </p:grpSpPr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658706AD-C795-4A41-022C-072BE01B5E8A}"/>
                  </a:ext>
                </a:extLst>
              </p:cNvPr>
              <p:cNvSpPr txBox="1"/>
              <p:nvPr/>
            </p:nvSpPr>
            <p:spPr>
              <a:xfrm rot="18413752">
                <a:off x="1117596" y="1475042"/>
                <a:ext cx="1076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0070C0"/>
                    </a:solidFill>
                  </a:rPr>
                  <a:t>Ascent</a:t>
                </a: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274E60F5-2A19-2E1A-0101-29DE1B30E360}"/>
                  </a:ext>
                </a:extLst>
              </p:cNvPr>
              <p:cNvSpPr txBox="1"/>
              <p:nvPr/>
            </p:nvSpPr>
            <p:spPr>
              <a:xfrm>
                <a:off x="2186274" y="1262794"/>
                <a:ext cx="1076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0070C0"/>
                    </a:solidFill>
                  </a:rPr>
                  <a:t>Float</a:t>
                </a:r>
              </a:p>
            </p:txBody>
          </p:sp>
          <p:sp>
            <p:nvSpPr>
              <p:cNvPr id="68" name="TextBox 67">
                <a:extLst>
                  <a:ext uri="{FF2B5EF4-FFF2-40B4-BE49-F238E27FC236}">
                    <a16:creationId xmlns:a16="http://schemas.microsoft.com/office/drawing/2014/main" id="{FCF76019-5074-3999-F52F-79DA480FD6CF}"/>
                  </a:ext>
                </a:extLst>
              </p:cNvPr>
              <p:cNvSpPr txBox="1"/>
              <p:nvPr/>
            </p:nvSpPr>
            <p:spPr>
              <a:xfrm rot="3569609">
                <a:off x="2870920" y="1753105"/>
                <a:ext cx="10766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600" dirty="0">
                    <a:solidFill>
                      <a:srgbClr val="0070C0"/>
                    </a:solidFill>
                  </a:rPr>
                  <a:t>Descent</a:t>
                </a:r>
              </a:p>
            </p:txBody>
          </p:sp>
        </p:grp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3C09EBC-6453-ACB9-F498-8319B56667FD}"/>
              </a:ext>
            </a:extLst>
          </p:cNvPr>
          <p:cNvGrpSpPr/>
          <p:nvPr/>
        </p:nvGrpSpPr>
        <p:grpSpPr>
          <a:xfrm>
            <a:off x="6816391" y="1834119"/>
            <a:ext cx="4883770" cy="2295613"/>
            <a:chOff x="7052553" y="3357092"/>
            <a:chExt cx="4883770" cy="2295613"/>
          </a:xfrm>
        </p:grpSpPr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0A862AF6-61C1-A709-F6AF-6714F1C4BA83}"/>
                </a:ext>
              </a:extLst>
            </p:cNvPr>
            <p:cNvCxnSpPr>
              <a:cxnSpLocks/>
            </p:cNvCxnSpPr>
            <p:nvPr/>
          </p:nvCxnSpPr>
          <p:spPr>
            <a:xfrm>
              <a:off x="8171234" y="4567670"/>
              <a:ext cx="778213" cy="0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A4AFFA3B-EBD6-5C1A-45A8-7202A19CB2D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71234" y="3865123"/>
              <a:ext cx="0" cy="702547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929AB66A-4027-4F5A-B80A-2CAEF0B660F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71233" y="4075889"/>
              <a:ext cx="515567" cy="491781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97B95651-F79F-AD51-C6F6-C998C740B56F}"/>
                </a:ext>
              </a:extLst>
            </p:cNvPr>
            <p:cNvCxnSpPr>
              <a:cxnSpLocks/>
            </p:cNvCxnSpPr>
            <p:nvPr/>
          </p:nvCxnSpPr>
          <p:spPr>
            <a:xfrm>
              <a:off x="8171234" y="4567670"/>
              <a:ext cx="0" cy="558807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2EB146E-7FB3-617F-1C72-3639B21FA34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87574" y="4567670"/>
              <a:ext cx="583659" cy="9184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939EE83A-9EC0-9834-4037-C00DFBBEE5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752945" y="4567669"/>
              <a:ext cx="418288" cy="443927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A120579C-62E0-FE50-9B16-A52C15C6C17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55668" y="4066705"/>
              <a:ext cx="512323" cy="510149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871C53AC-734C-BDEE-7396-6C17355E07D5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8155020" y="4534559"/>
              <a:ext cx="538266" cy="477037"/>
            </a:xfrm>
            <a:prstGeom prst="lin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429FB17B-DCB0-72FA-27E8-8AEE76B67C7D}"/>
                </a:ext>
              </a:extLst>
            </p:cNvPr>
            <p:cNvSpPr/>
            <p:nvPr/>
          </p:nvSpPr>
          <p:spPr>
            <a:xfrm>
              <a:off x="7256833" y="4919221"/>
              <a:ext cx="538266" cy="500965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P1</a:t>
              </a:r>
            </a:p>
          </p:txBody>
        </p:sp>
        <p:sp>
          <p:nvSpPr>
            <p:cNvPr id="31" name="Oval 30">
              <a:extLst>
                <a:ext uri="{FF2B5EF4-FFF2-40B4-BE49-F238E27FC236}">
                  <a16:creationId xmlns:a16="http://schemas.microsoft.com/office/drawing/2014/main" id="{5285D84F-98F1-9686-1DAE-ACC0E49016FC}"/>
                </a:ext>
              </a:extLst>
            </p:cNvPr>
            <p:cNvSpPr/>
            <p:nvPr/>
          </p:nvSpPr>
          <p:spPr>
            <a:xfrm>
              <a:off x="9728475" y="3539931"/>
              <a:ext cx="418288" cy="374123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1A3FAF0E-0524-0F09-C987-A1C790280A66}"/>
                </a:ext>
              </a:extLst>
            </p:cNvPr>
            <p:cNvSpPr/>
            <p:nvPr/>
          </p:nvSpPr>
          <p:spPr>
            <a:xfrm>
              <a:off x="9722625" y="3982260"/>
              <a:ext cx="418288" cy="374123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2ED7E00-CC0A-13C7-47BE-8A0C8F7D4305}"/>
                </a:ext>
              </a:extLst>
            </p:cNvPr>
            <p:cNvSpPr txBox="1"/>
            <p:nvPr/>
          </p:nvSpPr>
          <p:spPr>
            <a:xfrm>
              <a:off x="10259639" y="3495592"/>
              <a:ext cx="1676684" cy="36933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Opened Valve 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C87BF8F-20A3-A572-79C6-543278E0887C}"/>
                </a:ext>
              </a:extLst>
            </p:cNvPr>
            <p:cNvSpPr txBox="1"/>
            <p:nvPr/>
          </p:nvSpPr>
          <p:spPr>
            <a:xfrm>
              <a:off x="10259639" y="3933329"/>
              <a:ext cx="1676684" cy="369332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/>
                <a:t>Closed Valve </a:t>
              </a:r>
            </a:p>
          </p:txBody>
        </p:sp>
        <p:sp>
          <p:nvSpPr>
            <p:cNvPr id="35" name="Oval 34">
              <a:extLst>
                <a:ext uri="{FF2B5EF4-FFF2-40B4-BE49-F238E27FC236}">
                  <a16:creationId xmlns:a16="http://schemas.microsoft.com/office/drawing/2014/main" id="{AC8B3CF9-C52D-AAF2-9423-E5F9F17E2D3C}"/>
                </a:ext>
              </a:extLst>
            </p:cNvPr>
            <p:cNvSpPr/>
            <p:nvPr/>
          </p:nvSpPr>
          <p:spPr>
            <a:xfrm>
              <a:off x="7915069" y="5151740"/>
              <a:ext cx="538266" cy="500965"/>
            </a:xfrm>
            <a:prstGeom prst="ellipse">
              <a:avLst/>
            </a:prstGeom>
            <a:solidFill>
              <a:srgbClr val="FFFF00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>
                  <a:solidFill>
                    <a:schemeClr val="tx1"/>
                  </a:solidFill>
                  <a:highlight>
                    <a:srgbClr val="FFFF00"/>
                  </a:highlight>
                </a:rPr>
                <a:t>P2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26FC7EB3-E0F0-E080-9E2C-0D9426FC401B}"/>
                </a:ext>
              </a:extLst>
            </p:cNvPr>
            <p:cNvSpPr/>
            <p:nvPr/>
          </p:nvSpPr>
          <p:spPr>
            <a:xfrm>
              <a:off x="8625188" y="4847073"/>
              <a:ext cx="538266" cy="500965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P3</a:t>
              </a:r>
            </a:p>
          </p:txBody>
        </p:sp>
        <p:sp>
          <p:nvSpPr>
            <p:cNvPr id="37" name="Oval 36">
              <a:extLst>
                <a:ext uri="{FF2B5EF4-FFF2-40B4-BE49-F238E27FC236}">
                  <a16:creationId xmlns:a16="http://schemas.microsoft.com/office/drawing/2014/main" id="{E72161D6-D93D-9EE4-2884-468EC6DEE5AB}"/>
                </a:ext>
              </a:extLst>
            </p:cNvPr>
            <p:cNvSpPr/>
            <p:nvPr/>
          </p:nvSpPr>
          <p:spPr>
            <a:xfrm>
              <a:off x="8923505" y="4288667"/>
              <a:ext cx="538266" cy="500965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P4</a:t>
              </a:r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F40BA8D6-799D-90D2-DF80-BD73AF92A518}"/>
                </a:ext>
              </a:extLst>
            </p:cNvPr>
            <p:cNvSpPr/>
            <p:nvPr/>
          </p:nvSpPr>
          <p:spPr>
            <a:xfrm>
              <a:off x="8654071" y="3723887"/>
              <a:ext cx="538266" cy="500965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P5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89CA28A-968E-16E4-DB88-B42E3A9A4BBE}"/>
                </a:ext>
              </a:extLst>
            </p:cNvPr>
            <p:cNvSpPr/>
            <p:nvPr/>
          </p:nvSpPr>
          <p:spPr>
            <a:xfrm>
              <a:off x="7915069" y="3357092"/>
              <a:ext cx="538266" cy="500965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P6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2ED464A3-95C9-4AD6-48A6-68432C6641BE}"/>
                </a:ext>
              </a:extLst>
            </p:cNvPr>
            <p:cNvSpPr/>
            <p:nvPr/>
          </p:nvSpPr>
          <p:spPr>
            <a:xfrm>
              <a:off x="7214679" y="3668357"/>
              <a:ext cx="538266" cy="500965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P7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0D8D581A-B644-31E8-05E3-0DD3F988DAB2}"/>
                </a:ext>
              </a:extLst>
            </p:cNvPr>
            <p:cNvSpPr/>
            <p:nvPr/>
          </p:nvSpPr>
          <p:spPr>
            <a:xfrm>
              <a:off x="7052553" y="4299807"/>
              <a:ext cx="538266" cy="500965"/>
            </a:xfrm>
            <a:prstGeom prst="ellipse">
              <a:avLst/>
            </a:prstGeom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/>
                <a:t>P8</a:t>
              </a:r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AE8660A4-FFD4-601E-D333-B3034FA9CCA3}"/>
              </a:ext>
            </a:extLst>
          </p:cNvPr>
          <p:cNvSpPr/>
          <p:nvPr/>
        </p:nvSpPr>
        <p:spPr>
          <a:xfrm>
            <a:off x="6585042" y="1471529"/>
            <a:ext cx="5228628" cy="272376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78CB16E5-0F41-5C5D-041E-3520D757885B}"/>
              </a:ext>
            </a:extLst>
          </p:cNvPr>
          <p:cNvSpPr txBox="1"/>
          <p:nvPr/>
        </p:nvSpPr>
        <p:spPr>
          <a:xfrm>
            <a:off x="8324178" y="1488406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“Wheel” Sampler</a:t>
            </a: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6A4DF52B-1406-9773-7B2E-F9471E20C00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66" t="2756" r="1488" b="3972"/>
          <a:stretch/>
        </p:blipFill>
        <p:spPr bwMode="auto">
          <a:xfrm>
            <a:off x="8885138" y="3011586"/>
            <a:ext cx="3420269" cy="346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C229BCC-C0F9-3960-EB66-D8E3C4C774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3846"/>
            <a:ext cx="1484224" cy="892018"/>
          </a:xfrm>
          <a:prstGeom prst="rect">
            <a:avLst/>
          </a:prstGeom>
        </p:spPr>
      </p:pic>
      <p:pic>
        <p:nvPicPr>
          <p:cNvPr id="18" name="image2.png">
            <a:extLst>
              <a:ext uri="{FF2B5EF4-FFF2-40B4-BE49-F238E27FC236}">
                <a16:creationId xmlns:a16="http://schemas.microsoft.com/office/drawing/2014/main" id="{51540E97-6E28-0410-05D8-63B3883D1B7A}"/>
              </a:ext>
            </a:extLst>
          </p:cNvPr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65656"/>
          <a:stretch>
            <a:fillRect/>
          </a:stretch>
        </p:blipFill>
        <p:spPr>
          <a:xfrm>
            <a:off x="406091" y="4391827"/>
            <a:ext cx="3420269" cy="2422620"/>
          </a:xfrm>
          <a:prstGeom prst="rect">
            <a:avLst/>
          </a:prstGeom>
          <a:ln/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3764A720-F07C-75A7-C859-B2DFDC195A77}"/>
              </a:ext>
            </a:extLst>
          </p:cNvPr>
          <p:cNvSpPr txBox="1"/>
          <p:nvPr/>
        </p:nvSpPr>
        <p:spPr>
          <a:xfrm>
            <a:off x="4326194" y="4493342"/>
            <a:ext cx="412444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8 flights with the Chem. Sampler in Brazil, France and India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Results of one flight within Hunga plume show significant amount of NaCl.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Unusual results as more Sulfate was expected (Still under investigation..)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F2053591-1560-E462-B3A6-64BEB2FABFAA}"/>
              </a:ext>
            </a:extLst>
          </p:cNvPr>
          <p:cNvCxnSpPr>
            <a:cxnSpLocks/>
          </p:cNvCxnSpPr>
          <p:nvPr/>
        </p:nvCxnSpPr>
        <p:spPr>
          <a:xfrm flipH="1">
            <a:off x="1199089" y="4754137"/>
            <a:ext cx="1209814" cy="92845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D6A7090D-6547-01AE-A6A5-6FDE7771D66D}"/>
              </a:ext>
            </a:extLst>
          </p:cNvPr>
          <p:cNvCxnSpPr/>
          <p:nvPr/>
        </p:nvCxnSpPr>
        <p:spPr>
          <a:xfrm>
            <a:off x="2408903" y="4754137"/>
            <a:ext cx="294968" cy="427463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304F9CE4-A525-6D35-F2C2-5DFD5D197CA9}"/>
              </a:ext>
            </a:extLst>
          </p:cNvPr>
          <p:cNvSpPr txBox="1"/>
          <p:nvPr/>
        </p:nvSpPr>
        <p:spPr>
          <a:xfrm>
            <a:off x="2244925" y="4425167"/>
            <a:ext cx="7466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NaCl</a:t>
            </a:r>
          </a:p>
        </p:txBody>
      </p: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048F75F7-BC18-B4C0-27BC-B1414B2DAA3A}"/>
              </a:ext>
            </a:extLst>
          </p:cNvPr>
          <p:cNvCxnSpPr/>
          <p:nvPr/>
        </p:nvCxnSpPr>
        <p:spPr>
          <a:xfrm>
            <a:off x="3555190" y="5603137"/>
            <a:ext cx="0" cy="63909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2ED46F5-1544-6441-392C-405FB0416C1F}"/>
              </a:ext>
            </a:extLst>
          </p:cNvPr>
          <p:cNvSpPr txBox="1"/>
          <p:nvPr/>
        </p:nvSpPr>
        <p:spPr>
          <a:xfrm>
            <a:off x="3066770" y="5093008"/>
            <a:ext cx="976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H2SO4</a:t>
            </a:r>
          </a:p>
        </p:txBody>
      </p:sp>
      <p:sp>
        <p:nvSpPr>
          <p:cNvPr id="57" name="Cloud 56">
            <a:extLst>
              <a:ext uri="{FF2B5EF4-FFF2-40B4-BE49-F238E27FC236}">
                <a16:creationId xmlns:a16="http://schemas.microsoft.com/office/drawing/2014/main" id="{EA8AD246-49C7-8A04-0F58-1A8DC1C7FA20}"/>
              </a:ext>
            </a:extLst>
          </p:cNvPr>
          <p:cNvSpPr/>
          <p:nvPr/>
        </p:nvSpPr>
        <p:spPr>
          <a:xfrm>
            <a:off x="1908310" y="1607872"/>
            <a:ext cx="1275140" cy="303117"/>
          </a:xfrm>
          <a:prstGeom prst="cloud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E742036A-8640-B450-5115-F6252EB3F707}"/>
              </a:ext>
            </a:extLst>
          </p:cNvPr>
          <p:cNvSpPr txBox="1"/>
          <p:nvPr/>
        </p:nvSpPr>
        <p:spPr>
          <a:xfrm>
            <a:off x="3172235" y="1546951"/>
            <a:ext cx="1606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Hunga Plume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AAF7AE10-2158-ED98-D7EF-D993746B200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7161" y="76669"/>
            <a:ext cx="1249057" cy="1189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9984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5223C-2194-D6E2-5DE6-0155CF6EE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4447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Conclusions/Perspectives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215FC98-D67B-B7A5-2168-89EEF196732B}"/>
              </a:ext>
            </a:extLst>
          </p:cNvPr>
          <p:cNvSpPr txBox="1"/>
          <p:nvPr/>
        </p:nvSpPr>
        <p:spPr>
          <a:xfrm>
            <a:off x="422787" y="1172790"/>
            <a:ext cx="11346426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 err="1"/>
              <a:t>BalNeO</a:t>
            </a:r>
            <a:r>
              <a:rPr lang="en-US" sz="3000" dirty="0"/>
              <a:t> emerged after 10 years of balloon deployments to study the Asian Monsoon, Volcanic and </a:t>
            </a:r>
            <a:r>
              <a:rPr lang="en-US" sz="3000" dirty="0" err="1"/>
              <a:t>PyroCb</a:t>
            </a:r>
            <a:r>
              <a:rPr lang="en-US" sz="3000" dirty="0"/>
              <a:t> plumes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5 active sites across the world with current support from NASA UACO program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Adaptation of new payloads for balloon-borne measurements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000" dirty="0"/>
              <a:t>Synergy between </a:t>
            </a:r>
            <a:r>
              <a:rPr lang="en-US" sz="3000" dirty="0" err="1"/>
              <a:t>BalNeO</a:t>
            </a:r>
            <a:r>
              <a:rPr lang="en-US" sz="3000" dirty="0"/>
              <a:t> and SAGE III/ISS to address science questions:  e.g. Cloud-aerosol interaction/discrimination (A. Pandit, R. Das)</a:t>
            </a:r>
          </a:p>
          <a:p>
            <a:r>
              <a:rPr lang="en-US" sz="3000" dirty="0">
                <a:sym typeface="Wingdings" panose="05000000000000000000" pitchFamily="2" charset="2"/>
              </a:rPr>
              <a:t> Sedimentation of the Hunga volcanic plume: G. Souza/Hunga</a:t>
            </a:r>
            <a:endParaRPr lang="en-US" sz="30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5A478EF-DE4F-017F-2585-58BB2B8BD330}"/>
              </a:ext>
            </a:extLst>
          </p:cNvPr>
          <p:cNvSpPr txBox="1"/>
          <p:nvPr/>
        </p:nvSpPr>
        <p:spPr>
          <a:xfrm>
            <a:off x="6744092" y="6533460"/>
            <a:ext cx="54479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dirty="0"/>
              <a:t>https://www.nasa.gov/langley/science/balneo/</a:t>
            </a:r>
          </a:p>
        </p:txBody>
      </p:sp>
    </p:spTree>
    <p:extLst>
      <p:ext uri="{BB962C8B-B14F-4D97-AF65-F5344CB8AC3E}">
        <p14:creationId xmlns:p14="http://schemas.microsoft.com/office/powerpoint/2010/main" val="29831259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resentation_popc_sage_Giovanni-Souza-Aug19-4.30">
            <a:hlinkClick r:id="" action="ppaction://media"/>
            <a:extLst>
              <a:ext uri="{FF2B5EF4-FFF2-40B4-BE49-F238E27FC236}">
                <a16:creationId xmlns:a16="http://schemas.microsoft.com/office/drawing/2014/main" id="{BB5DD36B-C508-9485-9305-9D24EE736A8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276" cy="6858000"/>
          </a:xfrm>
        </p:spPr>
      </p:pic>
    </p:spTree>
    <p:extLst>
      <p:ext uri="{BB962C8B-B14F-4D97-AF65-F5344CB8AC3E}">
        <p14:creationId xmlns:p14="http://schemas.microsoft.com/office/powerpoint/2010/main" val="52094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846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0940C-6C92-B5DD-CD57-6F900813A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Extra slides</a:t>
            </a:r>
          </a:p>
        </p:txBody>
      </p:sp>
    </p:spTree>
    <p:extLst>
      <p:ext uri="{BB962C8B-B14F-4D97-AF65-F5344CB8AC3E}">
        <p14:creationId xmlns:p14="http://schemas.microsoft.com/office/powerpoint/2010/main" val="3191971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hlinkClick r:id="" action="ppaction://ole?verb=0"/>
            <a:extLst>
              <a:ext uri="{FF2B5EF4-FFF2-40B4-BE49-F238E27FC236}">
                <a16:creationId xmlns:a16="http://schemas.microsoft.com/office/drawing/2014/main" id="{08C5C931-8A41-48A1-10DF-9DC7298978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2309" y="0"/>
          <a:ext cx="11167564" cy="62817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resentation" r:id="rId2" imgW="6096296" imgH="3429229" progId="PowerPoint.Show.12">
                  <p:embed/>
                </p:oleObj>
              </mc:Choice>
              <mc:Fallback>
                <p:oleObj name="Presentation" r:id="rId2" imgW="6096296" imgH="3429229" progId="PowerPoint.Show.12">
                  <p:embed/>
                  <p:pic>
                    <p:nvPicPr>
                      <p:cNvPr id="8" name="Object 7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08C5C931-8A41-48A1-10DF-9DC72989785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12309" y="0"/>
                        <a:ext cx="11167564" cy="62817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itle 1">
            <a:extLst>
              <a:ext uri="{FF2B5EF4-FFF2-40B4-BE49-F238E27FC236}">
                <a16:creationId xmlns:a16="http://schemas.microsoft.com/office/drawing/2014/main" id="{6C67569F-35B3-FD6A-0E87-ADCD2DF8CC62}"/>
              </a:ext>
            </a:extLst>
          </p:cNvPr>
          <p:cNvSpPr txBox="1">
            <a:spLocks/>
          </p:cNvSpPr>
          <p:nvPr/>
        </p:nvSpPr>
        <p:spPr>
          <a:xfrm>
            <a:off x="864273" y="-12913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/>
              <a:t>Validation POPC vs COBALD </a:t>
            </a:r>
          </a:p>
        </p:txBody>
      </p:sp>
      <p:pic>
        <p:nvPicPr>
          <p:cNvPr id="13" name="Picture 12" descr="A picture containing accessory&#10;&#10;Description automatically generated">
            <a:extLst>
              <a:ext uri="{FF2B5EF4-FFF2-40B4-BE49-F238E27FC236}">
                <a16:creationId xmlns:a16="http://schemas.microsoft.com/office/drawing/2014/main" id="{E38C92DC-0BB3-2DC2-8D77-D42B17C31C2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97" t="5695" r="20391" b="9444"/>
          <a:stretch/>
        </p:blipFill>
        <p:spPr>
          <a:xfrm>
            <a:off x="10765082" y="86388"/>
            <a:ext cx="1214609" cy="12209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816CAC7-5C5B-1178-A62A-EF9525F66F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747" y="22266"/>
            <a:ext cx="1701769" cy="102276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17E66B7-01F1-1BC4-CFC0-B13D1DA9744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0193" y="4756755"/>
            <a:ext cx="2059369" cy="1953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6175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D9DDE-D961-AB91-930D-8E7BA99CC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4367" y="-223837"/>
            <a:ext cx="11143266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BalNeO activities during the </a:t>
            </a:r>
            <a:r>
              <a:rPr lang="en-US" sz="4000" dirty="0" err="1"/>
              <a:t>pyroCb</a:t>
            </a:r>
            <a:r>
              <a:rPr lang="en-US" sz="4000" dirty="0"/>
              <a:t> season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6CFA5325-F06F-9508-9F88-68FD8AF83D23}"/>
              </a:ext>
            </a:extLst>
          </p:cNvPr>
          <p:cNvGrpSpPr/>
          <p:nvPr/>
        </p:nvGrpSpPr>
        <p:grpSpPr>
          <a:xfrm>
            <a:off x="194019" y="710825"/>
            <a:ext cx="6737985" cy="3369278"/>
            <a:chOff x="2512999" y="630692"/>
            <a:chExt cx="6737985" cy="3369278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76DB340D-E260-6109-24A1-A178F6978C16}"/>
                </a:ext>
              </a:extLst>
            </p:cNvPr>
            <p:cNvGrpSpPr/>
            <p:nvPr/>
          </p:nvGrpSpPr>
          <p:grpSpPr>
            <a:xfrm>
              <a:off x="2512999" y="1019480"/>
              <a:ext cx="6737985" cy="2928361"/>
              <a:chOff x="3199280" y="912621"/>
              <a:chExt cx="6737985" cy="2928361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85F35035-EEC4-0EAA-3F41-6A05125CFF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53578"/>
              <a:stretch>
                <a:fillRect/>
              </a:stretch>
            </p:blipFill>
            <p:spPr bwMode="auto">
              <a:xfrm>
                <a:off x="3199280" y="912621"/>
                <a:ext cx="6737985" cy="2624400"/>
              </a:xfrm>
              <a:prstGeom prst="rect">
                <a:avLst/>
              </a:prstGeom>
              <a:noFill/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2BDDB250-BECB-67A1-54F9-A8AAEDA5B8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91005" r="8965" b="1708"/>
              <a:stretch>
                <a:fillRect/>
              </a:stretch>
            </p:blipFill>
            <p:spPr bwMode="auto">
              <a:xfrm>
                <a:off x="3199280" y="3429000"/>
                <a:ext cx="6133964" cy="411982"/>
              </a:xfrm>
              <a:prstGeom prst="rect">
                <a:avLst/>
              </a:prstGeom>
              <a:noFill/>
            </p:spPr>
          </p:pic>
        </p:grp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6E95268-CA38-335D-522A-B08AF98B9CF3}"/>
                </a:ext>
              </a:extLst>
            </p:cNvPr>
            <p:cNvSpPr/>
            <p:nvPr/>
          </p:nvSpPr>
          <p:spPr>
            <a:xfrm>
              <a:off x="5476673" y="931928"/>
              <a:ext cx="1089498" cy="3068042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A8E8DA0-B844-2C2C-4ECB-EC981D5FE4BC}"/>
                </a:ext>
              </a:extLst>
            </p:cNvPr>
            <p:cNvSpPr txBox="1"/>
            <p:nvPr/>
          </p:nvSpPr>
          <p:spPr>
            <a:xfrm>
              <a:off x="5473430" y="630692"/>
              <a:ext cx="12451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INSPYRE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C95146B-2F60-4D8F-DC91-8559ACD840F1}"/>
              </a:ext>
            </a:extLst>
          </p:cNvPr>
          <p:cNvGrpSpPr/>
          <p:nvPr/>
        </p:nvGrpSpPr>
        <p:grpSpPr>
          <a:xfrm>
            <a:off x="296008" y="3980860"/>
            <a:ext cx="5943600" cy="2899197"/>
            <a:chOff x="2764275" y="3958803"/>
            <a:chExt cx="5943600" cy="2899197"/>
          </a:xfrm>
        </p:grpSpPr>
        <p:pic>
          <p:nvPicPr>
            <p:cNvPr id="14" name="drawing">
              <a:extLst>
                <a:ext uri="{FF2B5EF4-FFF2-40B4-BE49-F238E27FC236}">
                  <a16:creationId xmlns:a16="http://schemas.microsoft.com/office/drawing/2014/main" id="{A506865C-A6E6-B2C7-416B-51F6FE910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8402" b="55739"/>
            <a:stretch>
              <a:fillRect/>
            </a:stretch>
          </p:blipFill>
          <p:spPr>
            <a:xfrm>
              <a:off x="3024972" y="3958803"/>
              <a:ext cx="5095165" cy="2399648"/>
            </a:xfrm>
            <a:prstGeom prst="rect">
              <a:avLst/>
            </a:prstGeom>
            <a:solidFill>
              <a:schemeClr val="tx1"/>
            </a:solidFill>
          </p:spPr>
        </p:pic>
        <p:pic>
          <p:nvPicPr>
            <p:cNvPr id="15" name="drawing">
              <a:extLst>
                <a:ext uri="{FF2B5EF4-FFF2-40B4-BE49-F238E27FC236}">
                  <a16:creationId xmlns:a16="http://schemas.microsoft.com/office/drawing/2014/main" id="{01A70536-7DE7-1D10-F4DA-1D4363230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t="92194"/>
            <a:stretch>
              <a:fillRect/>
            </a:stretch>
          </p:blipFill>
          <p:spPr>
            <a:xfrm>
              <a:off x="2764275" y="6553881"/>
              <a:ext cx="5943600" cy="304119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75BAE61-7CE8-26F1-7442-9B1B5364EE8D}"/>
                </a:ext>
              </a:extLst>
            </p:cNvPr>
            <p:cNvSpPr txBox="1"/>
            <p:nvPr/>
          </p:nvSpPr>
          <p:spPr>
            <a:xfrm>
              <a:off x="5037599" y="6286912"/>
              <a:ext cx="1824969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/>
                <a:t>Trajectory PDF</a:t>
              </a:r>
            </a:p>
          </p:txBody>
        </p:sp>
        <p:sp>
          <p:nvSpPr>
            <p:cNvPr id="17" name="Star: 5 Points 16">
              <a:extLst>
                <a:ext uri="{FF2B5EF4-FFF2-40B4-BE49-F238E27FC236}">
                  <a16:creationId xmlns:a16="http://schemas.microsoft.com/office/drawing/2014/main" id="{382BB244-DB06-F476-6C82-0ACE8099F5A9}"/>
                </a:ext>
              </a:extLst>
            </p:cNvPr>
            <p:cNvSpPr/>
            <p:nvPr/>
          </p:nvSpPr>
          <p:spPr>
            <a:xfrm>
              <a:off x="7244834" y="4851703"/>
              <a:ext cx="233463" cy="214009"/>
            </a:xfrm>
            <a:prstGeom prst="star5">
              <a:avLst>
                <a:gd name="adj" fmla="val 22016"/>
                <a:gd name="hf" fmla="val 105146"/>
                <a:gd name="vf" fmla="val 110557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Star: 5 Points 17">
              <a:extLst>
                <a:ext uri="{FF2B5EF4-FFF2-40B4-BE49-F238E27FC236}">
                  <a16:creationId xmlns:a16="http://schemas.microsoft.com/office/drawing/2014/main" id="{835964B7-E4EA-FA4F-FE2A-4421CCC0EA76}"/>
                </a:ext>
              </a:extLst>
            </p:cNvPr>
            <p:cNvSpPr/>
            <p:nvPr/>
          </p:nvSpPr>
          <p:spPr>
            <a:xfrm>
              <a:off x="5215582" y="4938032"/>
              <a:ext cx="233463" cy="214009"/>
            </a:xfrm>
            <a:prstGeom prst="star5">
              <a:avLst>
                <a:gd name="adj" fmla="val 22016"/>
                <a:gd name="hf" fmla="val 105146"/>
                <a:gd name="vf" fmla="val 110557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Star: 5 Points 18">
              <a:extLst>
                <a:ext uri="{FF2B5EF4-FFF2-40B4-BE49-F238E27FC236}">
                  <a16:creationId xmlns:a16="http://schemas.microsoft.com/office/drawing/2014/main" id="{933CFA41-918F-7B5E-388C-40EF26E432F1}"/>
                </a:ext>
              </a:extLst>
            </p:cNvPr>
            <p:cNvSpPr/>
            <p:nvPr/>
          </p:nvSpPr>
          <p:spPr>
            <a:xfrm>
              <a:off x="4962959" y="4796502"/>
              <a:ext cx="233463" cy="214009"/>
            </a:xfrm>
            <a:prstGeom prst="star5">
              <a:avLst>
                <a:gd name="adj" fmla="val 22016"/>
                <a:gd name="hf" fmla="val 105146"/>
                <a:gd name="vf" fmla="val 110557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A595A68A-3222-9EA7-DA1C-2CFBB5D19229}"/>
                </a:ext>
              </a:extLst>
            </p:cNvPr>
            <p:cNvCxnSpPr>
              <a:cxnSpLocks/>
            </p:cNvCxnSpPr>
            <p:nvPr/>
          </p:nvCxnSpPr>
          <p:spPr>
            <a:xfrm>
              <a:off x="5079691" y="4848307"/>
              <a:ext cx="0" cy="11040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F41A2A6-1C3F-7D72-FA45-61AF7532D71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12012" y="4903507"/>
              <a:ext cx="13535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4C27D847-2B57-4649-497C-7DE910023C95}"/>
              </a:ext>
            </a:extLst>
          </p:cNvPr>
          <p:cNvSpPr txBox="1"/>
          <p:nvPr/>
        </p:nvSpPr>
        <p:spPr>
          <a:xfrm>
            <a:off x="4287837" y="4596820"/>
            <a:ext cx="13978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Reims, France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842747D9-339C-4E17-3095-63F2FF9720E8}"/>
              </a:ext>
            </a:extLst>
          </p:cNvPr>
          <p:cNvSpPr txBox="1"/>
          <p:nvPr/>
        </p:nvSpPr>
        <p:spPr>
          <a:xfrm>
            <a:off x="1702579" y="4454648"/>
            <a:ext cx="17335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Sakatoon, Canada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F09EC17-B3D8-A318-BB5D-3305649DB79B}"/>
              </a:ext>
            </a:extLst>
          </p:cNvPr>
          <p:cNvSpPr txBox="1"/>
          <p:nvPr/>
        </p:nvSpPr>
        <p:spPr>
          <a:xfrm>
            <a:off x="2401055" y="5143791"/>
            <a:ext cx="173350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FF0000"/>
                </a:solidFill>
              </a:rPr>
              <a:t>Minneapolis, USA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BB94FCBC-8577-9E34-A572-D1971E420A43}"/>
              </a:ext>
            </a:extLst>
          </p:cNvPr>
          <p:cNvSpPr/>
          <p:nvPr/>
        </p:nvSpPr>
        <p:spPr>
          <a:xfrm>
            <a:off x="1045402" y="1012061"/>
            <a:ext cx="1505027" cy="3015913"/>
          </a:xfrm>
          <a:prstGeom prst="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E2D56A2A-5543-8896-EA07-2B903AAAD483}"/>
              </a:ext>
            </a:extLst>
          </p:cNvPr>
          <p:cNvSpPr/>
          <p:nvPr/>
        </p:nvSpPr>
        <p:spPr>
          <a:xfrm>
            <a:off x="3261001" y="1031993"/>
            <a:ext cx="1245140" cy="3015913"/>
          </a:xfrm>
          <a:prstGeom prst="rect">
            <a:avLst/>
          </a:prstGeom>
          <a:noFill/>
          <a:ln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E75E390F-0917-284F-2303-55D76E5F571B}"/>
              </a:ext>
            </a:extLst>
          </p:cNvPr>
          <p:cNvSpPr txBox="1"/>
          <p:nvPr/>
        </p:nvSpPr>
        <p:spPr>
          <a:xfrm>
            <a:off x="1045402" y="676779"/>
            <a:ext cx="164374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BalNeO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3E872AF-AA82-5654-051A-32A7B6D6721D}"/>
              </a:ext>
            </a:extLst>
          </p:cNvPr>
          <p:cNvSpPr txBox="1"/>
          <p:nvPr/>
        </p:nvSpPr>
        <p:spPr>
          <a:xfrm>
            <a:off x="3848684" y="696709"/>
            <a:ext cx="1643743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BalNeO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831DBA8E-7A51-C557-1D22-BA172C2998E1}"/>
              </a:ext>
            </a:extLst>
          </p:cNvPr>
          <p:cNvSpPr txBox="1"/>
          <p:nvPr/>
        </p:nvSpPr>
        <p:spPr>
          <a:xfrm>
            <a:off x="7777506" y="524030"/>
            <a:ext cx="3940629" cy="2788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2B782D61-5C0E-9A44-5789-587F27E4E092}"/>
              </a:ext>
            </a:extLst>
          </p:cNvPr>
          <p:cNvSpPr txBox="1"/>
          <p:nvPr/>
        </p:nvSpPr>
        <p:spPr>
          <a:xfrm>
            <a:off x="7365237" y="1046111"/>
            <a:ext cx="3940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Variability of </a:t>
            </a:r>
            <a:r>
              <a:rPr lang="en-US" dirty="0" err="1"/>
              <a:t>pyroCb</a:t>
            </a:r>
            <a:r>
              <a:rPr lang="en-US" dirty="0"/>
              <a:t> occurrence (Peterson et al., 2025)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17F41E6-1BB6-4FEC-8A09-02A6D7C150A3}"/>
              </a:ext>
            </a:extLst>
          </p:cNvPr>
          <p:cNvSpPr txBox="1"/>
          <p:nvPr/>
        </p:nvSpPr>
        <p:spPr>
          <a:xfrm>
            <a:off x="7141209" y="1835027"/>
            <a:ext cx="39406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Planned balloon activities will start in early May to study </a:t>
            </a:r>
            <a:r>
              <a:rPr lang="en-US" dirty="0" err="1"/>
              <a:t>pyroCbs</a:t>
            </a:r>
            <a:r>
              <a:rPr lang="en-US" dirty="0"/>
              <a:t> from Canada (spring)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Balloon activities will take place during INSPYRE </a:t>
            </a:r>
          </a:p>
        </p:txBody>
      </p:sp>
      <p:sp>
        <p:nvSpPr>
          <p:cNvPr id="49" name="Arrow: Right 48">
            <a:extLst>
              <a:ext uri="{FF2B5EF4-FFF2-40B4-BE49-F238E27FC236}">
                <a16:creationId xmlns:a16="http://schemas.microsoft.com/office/drawing/2014/main" id="{6DC7E001-D61C-ECE4-3289-26746C704D6B}"/>
              </a:ext>
            </a:extLst>
          </p:cNvPr>
          <p:cNvSpPr/>
          <p:nvPr/>
        </p:nvSpPr>
        <p:spPr>
          <a:xfrm rot="10800000">
            <a:off x="6912111" y="1064687"/>
            <a:ext cx="326472" cy="611165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4E1648D4-F377-F642-E90A-BB1CAC3351CD}"/>
              </a:ext>
            </a:extLst>
          </p:cNvPr>
          <p:cNvSpPr/>
          <p:nvPr/>
        </p:nvSpPr>
        <p:spPr>
          <a:xfrm rot="10800000">
            <a:off x="5904344" y="4139543"/>
            <a:ext cx="326472" cy="611165"/>
          </a:xfrm>
          <a:prstGeom prst="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EE24818C-D71F-F669-D9C8-42BA7BDB62B7}"/>
              </a:ext>
            </a:extLst>
          </p:cNvPr>
          <p:cNvSpPr txBox="1"/>
          <p:nvPr/>
        </p:nvSpPr>
        <p:spPr>
          <a:xfrm>
            <a:off x="6406927" y="4104377"/>
            <a:ext cx="46047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PyroCb</a:t>
            </a:r>
            <a:r>
              <a:rPr lang="en-US" dirty="0"/>
              <a:t> smoke transport study using Langley Trajectory Model (See Das et al. Poster)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C19A4D90-5DB7-6CA8-1EB3-E8319D1820C5}"/>
              </a:ext>
            </a:extLst>
          </p:cNvPr>
          <p:cNvSpPr txBox="1"/>
          <p:nvPr/>
        </p:nvSpPr>
        <p:spPr>
          <a:xfrm>
            <a:off x="6616012" y="4989903"/>
            <a:ext cx="48237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2 locations to study Fresh </a:t>
            </a:r>
            <a:r>
              <a:rPr lang="en-US" dirty="0" err="1"/>
              <a:t>pyroCb</a:t>
            </a:r>
            <a:r>
              <a:rPr lang="en-US" dirty="0"/>
              <a:t> plumes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Long-range transport will be studied over Europe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F6D97474-0984-E05E-2F09-C9EA4CE683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81838" y="-282"/>
            <a:ext cx="1060992" cy="1099895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B77A219B-CABF-904C-66BA-3ADB39DF9C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7748" y="22266"/>
            <a:ext cx="1277396" cy="767715"/>
          </a:xfrm>
          <a:prstGeom prst="rect">
            <a:avLst/>
          </a:prstGeom>
        </p:spPr>
      </p:pic>
      <p:sp>
        <p:nvSpPr>
          <p:cNvPr id="55" name="TextBox 54">
            <a:extLst>
              <a:ext uri="{FF2B5EF4-FFF2-40B4-BE49-F238E27FC236}">
                <a16:creationId xmlns:a16="http://schemas.microsoft.com/office/drawing/2014/main" id="{C3EF9E59-A574-DCD1-A340-8E9EAD4874F9}"/>
              </a:ext>
            </a:extLst>
          </p:cNvPr>
          <p:cNvSpPr txBox="1"/>
          <p:nvPr/>
        </p:nvSpPr>
        <p:spPr>
          <a:xfrm>
            <a:off x="6406928" y="6510725"/>
            <a:ext cx="32587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Das et al. 2026, ACPD</a:t>
            </a:r>
          </a:p>
        </p:txBody>
      </p:sp>
    </p:spTree>
    <p:extLst>
      <p:ext uri="{BB962C8B-B14F-4D97-AF65-F5344CB8AC3E}">
        <p14:creationId xmlns:p14="http://schemas.microsoft.com/office/powerpoint/2010/main" val="12056477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table with text and numbers&#10;&#10;AI-generated content may be incorrect.">
            <a:extLst>
              <a:ext uri="{FF2B5EF4-FFF2-40B4-BE49-F238E27FC236}">
                <a16:creationId xmlns:a16="http://schemas.microsoft.com/office/drawing/2014/main" id="{5F4644A5-1202-DC3F-07BA-1B41F23B36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347" y="1038996"/>
            <a:ext cx="8903304" cy="4126498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9FB37A-5707-C809-5867-F9C7BD89F4E9}"/>
              </a:ext>
            </a:extLst>
          </p:cNvPr>
          <p:cNvSpPr txBox="1"/>
          <p:nvPr/>
        </p:nvSpPr>
        <p:spPr>
          <a:xfrm>
            <a:off x="9941651" y="3597361"/>
            <a:ext cx="1946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Launch: 19:36:12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7C928FB-F820-5C3C-BADD-58034BB079F8}"/>
              </a:ext>
            </a:extLst>
          </p:cNvPr>
          <p:cNvSpPr txBox="1"/>
          <p:nvPr/>
        </p:nvSpPr>
        <p:spPr>
          <a:xfrm>
            <a:off x="4895444" y="3782027"/>
            <a:ext cx="132701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733.54 km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7B485A6-9C3C-1851-E069-6A6777F01D07}"/>
              </a:ext>
            </a:extLst>
          </p:cNvPr>
          <p:cNvSpPr txBox="1"/>
          <p:nvPr/>
        </p:nvSpPr>
        <p:spPr>
          <a:xfrm>
            <a:off x="9941651" y="3847929"/>
            <a:ext cx="20918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SAGE III :17:18:28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80EE955-0A5A-1A28-94CE-71BF9A143A95}"/>
              </a:ext>
            </a:extLst>
          </p:cNvPr>
          <p:cNvSpPr txBox="1"/>
          <p:nvPr/>
        </p:nvSpPr>
        <p:spPr>
          <a:xfrm>
            <a:off x="9941651" y="4322045"/>
            <a:ext cx="6094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 Launch:03:15:06</a:t>
            </a:r>
          </a:p>
          <a:p>
            <a:r>
              <a:rPr lang="en-US" dirty="0"/>
              <a:t>SAGE III: 18:10:04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94A884-2BC6-1BBF-8F94-F6D27EBC84E4}"/>
              </a:ext>
            </a:extLst>
          </p:cNvPr>
          <p:cNvSpPr txBox="1"/>
          <p:nvPr/>
        </p:nvSpPr>
        <p:spPr>
          <a:xfrm>
            <a:off x="4895445" y="4645210"/>
            <a:ext cx="13270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688.05 km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EE7AAB-78FA-0308-022A-78EF3CB095EB}"/>
              </a:ext>
            </a:extLst>
          </p:cNvPr>
          <p:cNvSpPr txBox="1"/>
          <p:nvPr/>
        </p:nvSpPr>
        <p:spPr>
          <a:xfrm>
            <a:off x="8020121" y="4601427"/>
            <a:ext cx="174774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2023092836SS</a:t>
            </a:r>
          </a:p>
          <a:p>
            <a:r>
              <a:rPr lang="en-US" dirty="0"/>
              <a:t>2023092839SS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E32EB44-3A1B-BFED-2504-FC1D7320BF27}"/>
              </a:ext>
            </a:extLst>
          </p:cNvPr>
          <p:cNvSpPr txBox="1"/>
          <p:nvPr/>
        </p:nvSpPr>
        <p:spPr>
          <a:xfrm>
            <a:off x="8095985" y="3649149"/>
            <a:ext cx="18735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2023091524SS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9A85B5A-8A24-231D-09AA-50292A57A5E4}"/>
              </a:ext>
            </a:extLst>
          </p:cNvPr>
          <p:cNvSpPr txBox="1"/>
          <p:nvPr/>
        </p:nvSpPr>
        <p:spPr>
          <a:xfrm>
            <a:off x="8068125" y="3962513"/>
            <a:ext cx="18735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2023091527SS*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938BDD-D898-8464-4D0C-98EB0A0B136E}"/>
              </a:ext>
            </a:extLst>
          </p:cNvPr>
          <p:cNvSpPr txBox="1"/>
          <p:nvPr/>
        </p:nvSpPr>
        <p:spPr>
          <a:xfrm>
            <a:off x="9739312" y="2825075"/>
            <a:ext cx="22212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Launch 00:03:05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C23C548-6938-D3C6-397D-F611AE57D617}"/>
              </a:ext>
            </a:extLst>
          </p:cNvPr>
          <p:cNvSpPr txBox="1"/>
          <p:nvPr/>
        </p:nvSpPr>
        <p:spPr>
          <a:xfrm>
            <a:off x="10071096" y="428196"/>
            <a:ext cx="1687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Ask Giovanni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13CDD96-AA9F-DC7A-4BA8-CD7B40DC4ED0}"/>
              </a:ext>
            </a:extLst>
          </p:cNvPr>
          <p:cNvSpPr txBox="1"/>
          <p:nvPr/>
        </p:nvSpPr>
        <p:spPr>
          <a:xfrm>
            <a:off x="8056228" y="2248331"/>
            <a:ext cx="19132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2022081221SR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586E034-6D91-A2E4-12A9-58D8590A5982}"/>
              </a:ext>
            </a:extLst>
          </p:cNvPr>
          <p:cNvSpPr txBox="1"/>
          <p:nvPr/>
        </p:nvSpPr>
        <p:spPr>
          <a:xfrm>
            <a:off x="9812206" y="2288105"/>
            <a:ext cx="1946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SAGE III: 09:34:33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A8408DA2-F00B-631E-09EA-A6E84CD505FF}"/>
              </a:ext>
            </a:extLst>
          </p:cNvPr>
          <p:cNvSpPr txBox="1"/>
          <p:nvPr/>
        </p:nvSpPr>
        <p:spPr>
          <a:xfrm>
            <a:off x="9788029" y="1964275"/>
            <a:ext cx="1994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Launch= 06:22:25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CC10697-9D8D-0925-73A3-E21E6CCA6A15}"/>
              </a:ext>
            </a:extLst>
          </p:cNvPr>
          <p:cNvSpPr txBox="1"/>
          <p:nvPr/>
        </p:nvSpPr>
        <p:spPr>
          <a:xfrm>
            <a:off x="8181561" y="3052897"/>
            <a:ext cx="802087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2023081340SS*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F757035-01AC-1380-9EE9-CE03CCAFF948}"/>
              </a:ext>
            </a:extLst>
          </p:cNvPr>
          <p:cNvSpPr txBox="1"/>
          <p:nvPr/>
        </p:nvSpPr>
        <p:spPr>
          <a:xfrm>
            <a:off x="9767870" y="3109131"/>
            <a:ext cx="80989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SAGE III: 20:38:47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23A9BEE-EEEF-5A4E-FF0E-DA80274B9CF5}"/>
              </a:ext>
            </a:extLst>
          </p:cNvPr>
          <p:cNvSpPr txBox="1"/>
          <p:nvPr/>
        </p:nvSpPr>
        <p:spPr>
          <a:xfrm>
            <a:off x="4867501" y="3012505"/>
            <a:ext cx="169959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468.96 km</a:t>
            </a:r>
          </a:p>
        </p:txBody>
      </p:sp>
    </p:spTree>
    <p:extLst>
      <p:ext uri="{BB962C8B-B14F-4D97-AF65-F5344CB8AC3E}">
        <p14:creationId xmlns:p14="http://schemas.microsoft.com/office/powerpoint/2010/main" val="33160815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634</TotalTime>
  <Words>1285</Words>
  <Application>Microsoft Office PowerPoint</Application>
  <PresentationFormat>Widescreen</PresentationFormat>
  <Paragraphs>166</Paragraphs>
  <Slides>18</Slides>
  <Notes>3</Notes>
  <HiddenSlides>0</HiddenSlides>
  <MMClips>2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Aptos</vt:lpstr>
      <vt:lpstr>Aptos Display</vt:lpstr>
      <vt:lpstr>Arial</vt:lpstr>
      <vt:lpstr>Helvetica</vt:lpstr>
      <vt:lpstr>Times New Roman</vt:lpstr>
      <vt:lpstr>Wingdings</vt:lpstr>
      <vt:lpstr>Office Theme</vt:lpstr>
      <vt:lpstr>Presentation</vt:lpstr>
      <vt:lpstr>PowerPoint Presentation</vt:lpstr>
      <vt:lpstr>Team adventure of almost two decades</vt:lpstr>
      <vt:lpstr>Motivations</vt:lpstr>
      <vt:lpstr>History of balloon-borne stratospheric aerosol measurements </vt:lpstr>
      <vt:lpstr>12 years of balloon campaigns with NASA LaRC From KLASH to BalNeO</vt:lpstr>
      <vt:lpstr>PowerPoint Presentation</vt:lpstr>
      <vt:lpstr>BalNeO Partners</vt:lpstr>
      <vt:lpstr>POPC adaptation for Balloon measurement </vt:lpstr>
      <vt:lpstr>Validation </vt:lpstr>
      <vt:lpstr>PowerPoint Presentation</vt:lpstr>
      <vt:lpstr>Trajectory modelling support to plan the balloon flights</vt:lpstr>
      <vt:lpstr>Sampling stratospheric aerosols with lightweight instrument</vt:lpstr>
      <vt:lpstr>Conclusions/Perspectives</vt:lpstr>
      <vt:lpstr>PowerPoint Presentation</vt:lpstr>
      <vt:lpstr>Extra slides</vt:lpstr>
      <vt:lpstr>PowerPoint Presentation</vt:lpstr>
      <vt:lpstr>BalNeO activities during the pyroCb season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Vernier, Jean-Paul</dc:creator>
  <cp:lastModifiedBy>Vernier, Jean-Paul</cp:lastModifiedBy>
  <cp:revision>11</cp:revision>
  <dcterms:created xsi:type="dcterms:W3CDTF">2026-08-10T17:48:23Z</dcterms:created>
  <dcterms:modified xsi:type="dcterms:W3CDTF">2026-08-18T20:29:08Z</dcterms:modified>
</cp:coreProperties>
</file>