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</p:sldMasterIdLst>
  <p:notesMasterIdLst>
    <p:notesMasterId r:id="rId31"/>
  </p:notesMasterIdLst>
  <p:sldIdLst>
    <p:sldId id="256" r:id="rId4"/>
    <p:sldId id="348" r:id="rId5"/>
    <p:sldId id="349" r:id="rId6"/>
    <p:sldId id="330" r:id="rId7"/>
    <p:sldId id="350" r:id="rId8"/>
    <p:sldId id="268" r:id="rId9"/>
    <p:sldId id="332" r:id="rId10"/>
    <p:sldId id="331" r:id="rId11"/>
    <p:sldId id="325" r:id="rId12"/>
    <p:sldId id="333" r:id="rId13"/>
    <p:sldId id="334" r:id="rId14"/>
    <p:sldId id="336" r:id="rId15"/>
    <p:sldId id="341" r:id="rId16"/>
    <p:sldId id="342" r:id="rId17"/>
    <p:sldId id="340" r:id="rId18"/>
    <p:sldId id="269" r:id="rId19"/>
    <p:sldId id="351" r:id="rId20"/>
    <p:sldId id="343" r:id="rId21"/>
    <p:sldId id="346" r:id="rId22"/>
    <p:sldId id="344" r:id="rId23"/>
    <p:sldId id="345" r:id="rId24"/>
    <p:sldId id="263" r:id="rId25"/>
    <p:sldId id="273" r:id="rId26"/>
    <p:sldId id="337" r:id="rId27"/>
    <p:sldId id="338" r:id="rId28"/>
    <p:sldId id="339" r:id="rId29"/>
    <p:sldId id="27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6C5F6-D0EC-4FF9-82A0-DE127BB92B05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33958-4F56-4DB3-9291-57F505137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9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27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144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1D060-A999-4292-B7BE-DC9629FF75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13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1D060-A999-4292-B7BE-DC9629FF75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849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B7512-93DB-4515-8018-4F23CAB73B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466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365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623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B7512-93DB-4515-8018-4F23CAB73B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131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25D8F-B267-7D11-E830-AC738613B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63EC56-9A16-9C93-1AF4-9707EF4B0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81A7F-D516-C553-1744-693DD18D3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C4838-63EC-0105-C310-A9AC88D1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5752E-2B07-4BFE-C86B-83E8C7177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19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1902B-0538-BCEB-36FD-4939B11CD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47B9B-7C69-1413-EB6A-221BB8B4C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9E415-B5E6-7714-1141-F196E4CA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DF187-6CAE-85C3-95B7-C29DE9A02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C94AA-197B-A3B8-9195-2865F6073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0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FD638-2521-A08D-2D27-33BA0BE2A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C9A4C-E8A2-D69D-C789-F467724EB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E5F71-4A1D-96D2-4A93-E3D04670C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FBD0D-5139-899A-E99A-B92F1756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871B9-F855-C957-43D6-E18701D03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84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AE8DA-3643-CA7B-9DC1-87A2797F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34E6-E02A-2569-5272-ADDA0240C2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52DD1-2D12-CF9F-12BD-D1AB0F5E1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C9D38-8BA2-301D-27F7-BA70A9945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E9DCA-FAEC-A64A-E9F4-8F27C1EFC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5681B-EFBF-ED84-B6DA-970673482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5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3E2A6-2FBB-6EDA-2BA2-645813E3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4629D-DE8C-D415-54B0-2F1CD503F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8E3541-BBFA-D323-C743-63487337E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977EC6-11F4-82B3-0844-05C702D812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507EE-95D8-8738-375F-7CBAD2DDEE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7C0BC-9400-BEBC-44B6-0640374E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EFCB3C-868C-1C4C-E7E9-C5C077474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F79A5C-DFD2-4307-5F68-DA4BEED83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2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4EDEA-E5DD-1F47-5E0B-258F64959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2EA5EB-DF9E-E636-A0FF-E4F645753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41B593-99F7-6AEB-10FE-1F5B09EE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1EE998-BA35-C829-2868-C2720740F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5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FC5EC-D5B6-B959-CC9A-368480036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ED13AF-10C6-487B-ECA6-D14598FC9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4FCCE-19D7-D190-BBB1-7972685E8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5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AEFD-A2BC-5BB3-0FED-3BB551EE8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36583-C86B-B6F9-97D6-DE88805AD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08304-8973-36A3-0B2C-B6380EEE5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D971E-59A0-4C45-19D5-1BF3DF689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23F2B-F28C-C6D6-B86F-3921BD4FF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C991C6-F762-24DF-82BA-860A1B826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36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C4CD-9532-564C-E6CB-80A1FB4A0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7AA556-8A30-F51F-F34D-812E207418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9DC97-D4C0-B4A8-AD95-D28FD464C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955F4-74D7-6F1D-0A29-701D27585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64EE0-7332-9CD1-1E16-D2951E35F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5C34F-E35B-F885-F3EA-4D85864C7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0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D1A9B-9D8F-2C87-0DBE-7A295B3C2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74CF94-B159-BC44-1FB8-CFB0E131C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1D23A-2F96-82F4-85C5-371840057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F93BB-138A-8FAA-8700-CFD447A5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5C753-3CFE-D3B0-E394-4CA892E0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7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C121DA-5B70-22BF-BC0F-2DF4C2206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0DECE0-BD2F-F40E-54D0-7A16B5933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1FFC8-6D95-429B-191A-C468D6011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52D51-3E6A-C7B9-A05B-92ABE7591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E941A-F647-5D58-0912-4056C4AD8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04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569694" y="4628849"/>
            <a:ext cx="5264258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A2B6083-2109-7E40-AD81-BCC8CCBD9B12}"/>
              </a:ext>
            </a:extLst>
          </p:cNvPr>
          <p:cNvGrpSpPr/>
          <p:nvPr userDrawn="1"/>
        </p:nvGrpSpPr>
        <p:grpSpPr>
          <a:xfrm>
            <a:off x="-473777" y="-10705"/>
            <a:ext cx="3197522" cy="6876906"/>
            <a:chOff x="-473777" y="-10705"/>
            <a:chExt cx="3197522" cy="68769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62C1B29-E598-6E4D-8850-540D54D59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68BAE1"/>
                </a:gs>
                <a:gs pos="3000">
                  <a:srgbClr val="88CFEB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4C33094-D84E-564C-83F9-A23BC3DE30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D5ED"/>
                </a:gs>
                <a:gs pos="71000">
                  <a:srgbClr val="52B3D9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2945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64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400">
          <p15:clr>
            <a:srgbClr val="FBAE40"/>
          </p15:clr>
        </p15:guide>
        <p15:guide id="4" orient="horz" pos="292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104144"/>
            <a:ext cx="6678105" cy="646331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1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3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AAE731-51C2-1E42-91C4-7FEAB4036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8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0037A26-C2E7-F842-B1DE-33516BA0AE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1C8724-D0DD-454A-801F-F03DFEAA38D0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C69C4EF9-38CD-DD46-A6C7-3ABDADFA4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30D8182-11D3-BF4B-9BF1-157EAA97C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857EE35F-16B2-BE43-8D16-033B36E4B3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9331CC3-82FF-0F43-9024-DA1EBA7A44EA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1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2935D14-D919-2C42-9C6F-4A3F20FA144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34E84B-3365-2A4E-B198-8BA29960BFBB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17F6C5FB-3BFF-E844-96A3-85173C9987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85D29449-88E2-4743-A8E4-C594AAA5F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3F1C6677-A675-5A48-A947-76BBE9C4ED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E4BCB0C-A0CC-5A4F-945B-4098502936A5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1181100"/>
            <a:ext cx="6169058" cy="1200329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595710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91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5A74-EB09-424A-AA9B-5418F2407945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62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99D4562-C5B8-CB44-9474-120177024E1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6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90A7-7E54-2D41-9F43-B8FD4977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B96F-523A-0443-8C6F-8DFAF54D9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8B55B-102D-3B40-B32B-5145CE1D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9206C-49AC-4040-9C5C-017EE76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BAE4564-26CF-C242-8FF6-CB2D9CD242A2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B520F-4F16-3E49-A800-72C14F0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7BC7-6FAC-2245-9DB7-6747FA2B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E2022B-032F-C245-A6C4-D8EDEE3CD65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5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E534795-5F96-674F-9913-75A835B2AA8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F57F9ED-D8AC-4447-8B49-413C94A1F07E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8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2F6A8A-D357-0B41-845F-58E66B141203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D414-97F5-4349-956F-7065147EBD6A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4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569694" y="4628849"/>
            <a:ext cx="5264258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A2B6083-2109-7E40-AD81-BCC8CCBD9B12}"/>
              </a:ext>
            </a:extLst>
          </p:cNvPr>
          <p:cNvGrpSpPr/>
          <p:nvPr userDrawn="1"/>
        </p:nvGrpSpPr>
        <p:grpSpPr>
          <a:xfrm>
            <a:off x="-473777" y="-10705"/>
            <a:ext cx="3197522" cy="6876906"/>
            <a:chOff x="-473777" y="-10705"/>
            <a:chExt cx="3197522" cy="68769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62C1B29-E598-6E4D-8850-540D54D59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68BAE1"/>
                </a:gs>
                <a:gs pos="3000">
                  <a:srgbClr val="88CFEB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4C33094-D84E-564C-83F9-A23BC3DE30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D5ED"/>
                </a:gs>
                <a:gs pos="71000">
                  <a:srgbClr val="52B3D9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0383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64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400">
          <p15:clr>
            <a:srgbClr val="FBAE40"/>
          </p15:clr>
        </p15:guide>
        <p15:guide id="4" orient="horz" pos="292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104144"/>
            <a:ext cx="6678105" cy="646331"/>
          </a:xfrm>
        </p:spPr>
        <p:txBody>
          <a:bodyPr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1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6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AAE731-51C2-1E42-91C4-7FEAB4036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6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0037A26-C2E7-F842-B1DE-33516BA0AE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1C8724-D0DD-454A-801F-F03DFEAA38D0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C69C4EF9-38CD-DD46-A6C7-3ABDADFA4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30D8182-11D3-BF4B-9BF1-157EAA97C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857EE35F-16B2-BE43-8D16-033B36E4B3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9331CC3-82FF-0F43-9024-DA1EBA7A44EA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81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2935D14-D919-2C42-9C6F-4A3F20FA144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34E84B-3365-2A4E-B198-8BA29960BFBB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17F6C5FB-3BFF-E844-96A3-85173C9987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85D29449-88E2-4743-A8E4-C594AAA5F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3F1C6677-A675-5A48-A947-76BBE9C4ED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E4BCB0C-A0CC-5A4F-945B-4098502936A5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1181100"/>
            <a:ext cx="6169058" cy="1200329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595710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5A74-EB09-424A-AA9B-5418F2407945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99D4562-C5B8-CB44-9474-120177024E1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1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90A7-7E54-2D41-9F43-B8FD4977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B96F-523A-0443-8C6F-8DFAF54D9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8B55B-102D-3B40-B32B-5145CE1D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9206C-49AC-4040-9C5C-017EE76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BAE4564-26CF-C242-8FF6-CB2D9CD242A2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B520F-4F16-3E49-A800-72C14F0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7BC7-6FAC-2245-9DB7-6747FA2B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8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E2022B-032F-C245-A6C4-D8EDEE3CD65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3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E534795-5F96-674F-9913-75A835B2AA8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F57F9ED-D8AC-4447-8B49-413C94A1F07E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2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2F6A8A-D357-0B41-845F-58E66B141203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4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D414-97F5-4349-956F-7065147EBD6A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6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42291"/>
            <a:ext cx="10363200" cy="646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36933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4ABF5-EBCF-4EBC-A91D-E580BE85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D4218-7DD4-F148-AE1A-AF542B5E436F}" type="datetimeFigureOut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A5A763-A3EE-41AD-923E-020DFE50B6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3E1505-3A12-8848-A787-B0279DD5A60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4D5663F-5152-4D3C-8AE2-6C6237A8712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906231" y="6356369"/>
            <a:ext cx="6308652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venir Light"/>
              </a:defRPr>
            </a:lvl1pPr>
          </a:lstStyle>
          <a:p>
            <a:r>
              <a:rPr lang="en-US" dirty="0"/>
              <a:t>Competition Sensitive –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415328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477CFD-6B88-68B9-BFAE-41460765D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8B875-ADB2-9C26-F94D-DBCBBDEB0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7C881-E4A5-3D52-892E-083C06A83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AEB71-8884-48F9-8A1B-CA91A6351993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EC21D-55B8-96CA-87DD-5821231AD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7DD42-6714-CBDD-7849-02AF44D16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305F8-05B9-451F-A091-82C74F129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8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70607F-EC1F-2145-9FD3-42E83D41B61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933AE0C-1EDE-D449-A351-7100D4F7E282}"/>
              </a:ext>
            </a:extLst>
          </p:cNvPr>
          <p:cNvSpPr>
            <a:spLocks/>
          </p:cNvSpPr>
          <p:nvPr/>
        </p:nvSpPr>
        <p:spPr bwMode="auto">
          <a:xfrm>
            <a:off x="-400554" y="-1287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211CE53-6617-F84F-8461-D49BCC6327EC}"/>
              </a:ext>
            </a:extLst>
          </p:cNvPr>
          <p:cNvSpPr>
            <a:spLocks/>
          </p:cNvSpPr>
          <p:nvPr/>
        </p:nvSpPr>
        <p:spPr bwMode="auto">
          <a:xfrm>
            <a:off x="1513028" y="541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7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70607F-EC1F-2145-9FD3-42E83D41B61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60000"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933AE0C-1EDE-D449-A351-7100D4F7E282}"/>
              </a:ext>
            </a:extLst>
          </p:cNvPr>
          <p:cNvSpPr>
            <a:spLocks/>
          </p:cNvSpPr>
          <p:nvPr/>
        </p:nvSpPr>
        <p:spPr bwMode="auto">
          <a:xfrm>
            <a:off x="-400554" y="-1287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211CE53-6617-F84F-8461-D49BCC6327EC}"/>
              </a:ext>
            </a:extLst>
          </p:cNvPr>
          <p:cNvSpPr>
            <a:spLocks/>
          </p:cNvSpPr>
          <p:nvPr/>
        </p:nvSpPr>
        <p:spPr bwMode="auto">
          <a:xfrm>
            <a:off x="1513028" y="541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9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B254E-A277-A14D-A5A7-826D96BB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B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BEE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ubtitle 34">
            <a:extLst>
              <a:ext uri="{FF2B5EF4-FFF2-40B4-BE49-F238E27FC236}">
                <a16:creationId xmlns:a16="http://schemas.microsoft.com/office/drawing/2014/main" id="{ACB3B62E-6966-F349-968E-FA8F01733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2064" y="2802513"/>
            <a:ext cx="5797548" cy="1682512"/>
          </a:xfrm>
        </p:spPr>
        <p:txBody>
          <a:bodyPr>
            <a:spAutoFit/>
          </a:bodyPr>
          <a:lstStyle/>
          <a:p>
            <a:pPr>
              <a:spcBef>
                <a:spcPts val="400"/>
              </a:spcBef>
            </a:pPr>
            <a:endParaRPr lang="en-US" b="1" dirty="0"/>
          </a:p>
          <a:p>
            <a:pPr>
              <a:spcBef>
                <a:spcPts val="400"/>
              </a:spcBef>
            </a:pPr>
            <a:r>
              <a:rPr lang="en-US" b="1" dirty="0"/>
              <a:t>Robert Damadeo</a:t>
            </a:r>
            <a:endParaRPr lang="en-US" dirty="0"/>
          </a:p>
          <a:p>
            <a:pPr>
              <a:spcBef>
                <a:spcPts val="400"/>
              </a:spcBef>
            </a:pPr>
            <a:r>
              <a:rPr lang="en-US" b="1" dirty="0"/>
              <a:t>Charles Hill</a:t>
            </a:r>
          </a:p>
          <a:p>
            <a:pPr>
              <a:spcBef>
                <a:spcPts val="400"/>
              </a:spcBef>
            </a:pPr>
            <a:endParaRPr lang="en-US" b="1" dirty="0"/>
          </a:p>
          <a:p>
            <a:pPr>
              <a:spcBef>
                <a:spcPts val="400"/>
              </a:spcBef>
            </a:pPr>
            <a:r>
              <a:rPr lang="en-US" dirty="0"/>
              <a:t>NASA Langley Research Center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69694" y="1407818"/>
            <a:ext cx="10622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Stratospheric Aerosol and Gas Experiment IV</a:t>
            </a:r>
          </a:p>
        </p:txBody>
      </p:sp>
    </p:spTree>
    <p:extLst>
      <p:ext uri="{BB962C8B-B14F-4D97-AF65-F5344CB8AC3E}">
        <p14:creationId xmlns:p14="http://schemas.microsoft.com/office/powerpoint/2010/main" val="226450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Problem(s) at Hand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520809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NASA Atmospheres meeting in April 2026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Continuous measurements of stratospheric composition are necessary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UTLS O3 trends are still uncertain and have discrepancies with models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Tracer species needed to track circulation and </a:t>
            </a:r>
            <a:r>
              <a:rPr lang="en-US" sz="2400" dirty="0" err="1">
                <a:solidFill>
                  <a:prstClr val="black"/>
                </a:solidFill>
              </a:rPr>
              <a:t>strat</a:t>
            </a:r>
            <a:r>
              <a:rPr lang="en-US" sz="2400" dirty="0">
                <a:solidFill>
                  <a:prstClr val="black"/>
                </a:solidFill>
              </a:rPr>
              <a:t>-trop exchange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Halogen and NOx species necessary to understand chemistry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Significant recent aerosol loading events affecting the stratosphere in new ways</a:t>
            </a:r>
          </a:p>
          <a:p>
            <a:pPr marL="12573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Very large wildfires challenged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our understanding of smoke aerosols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57300" lvl="2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Massive water vapor injection from Hunga Tonga eruption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minimum set of key stratospheric constituents are sufficient for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monitoring most stratospheric process: O3, temperature, aerosol, H2O, N2O,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HCl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 noProof="0" dirty="0">
                <a:solidFill>
                  <a:prstClr val="black"/>
                </a:solidFill>
              </a:rPr>
              <a:t>Data should be vertically resolved, global, daily (day &amp; night), stable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4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F741E-E3BA-155E-B301-9EC0A85BC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4078C-DB81-74CC-76C2-7C875F34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5C05A6E3-B953-5562-2EDF-6A0234BDE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Upcoming Data “Desert”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A465306-63D8-2583-9324-0ABACB0FA2BF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6682637" cy="539686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Impending loss of several instruments will significantly reduce available data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some constituents, measurement</a:t>
            </a:r>
            <a:r>
              <a:rPr lang="en-US" sz="2400" dirty="0">
                <a:solidFill>
                  <a:prstClr val="black"/>
                </a:solidFill>
              </a:rPr>
              <a:t> gaps are now unavoidable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Funding agencies are operating in austere environments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Ability to fund new instruments will be extremely limited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Need to optimize observation portfolio to maximize science return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sustainable strategy to meet observational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needs requires all three limb-viewing techniques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81206F-EEDD-2971-52D4-5BEADEF06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27" y="748429"/>
            <a:ext cx="5208573" cy="5296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40B031-5267-A1C9-FC80-0037ED0DE23C}"/>
              </a:ext>
            </a:extLst>
          </p:cNvPr>
          <p:cNvSpPr txBox="1"/>
          <p:nvPr/>
        </p:nvSpPr>
        <p:spPr>
          <a:xfrm>
            <a:off x="8259080" y="6095045"/>
            <a:ext cx="2657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 1 of Salawitch et al., BAMS, 2025</a:t>
            </a:r>
          </a:p>
        </p:txBody>
      </p:sp>
    </p:spTree>
    <p:extLst>
      <p:ext uri="{BB962C8B-B14F-4D97-AF65-F5344CB8AC3E}">
        <p14:creationId xmlns:p14="http://schemas.microsoft.com/office/powerpoint/2010/main" val="181173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role of occultation?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838200"/>
            <a:ext cx="11891210" cy="566308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Observing known target (e.g., Sun, Moon, star) as it rises/sets through atmosphere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 vertical resolution measurements with semi-global coverage at monthly time scales, which is sufficient for most stratospheric processes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Solar occultation provides a calibration/validation standard for concurrent, less precise, less stable, high-density samplers to ensure proper continuity of the measurement system ensemble over time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Lunar/Stellar occultation have weaker SNR but can provide nighttime observations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UV/VIS/NIR measurements provide coverage of O3, aerosols, NO2, H2O (potentially more with high spectral resolution UV measurements)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SWIR/MWIR/LWIR measurements provide coverage of aerosols (adds composition) and significantly more trace gas species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Unique observational geometry for aerosol extinction measurements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22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SAGE IV?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455509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SAGE IV is a stratospheric composition continuity mission concept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focused on key constituents in the stratosphere and upper troposphere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Utilizes the observation method of solar occultation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Builds on the heritage of previous SAGE instruments to provide data with the same or better quality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imaging technique simplifies the observation, significantly reducing pointing requirements and thus instrument complexity, size, and cost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Highly adaptable design for maximum science utility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Enables cost-effective sustainability of measurements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Small constellation (3–4) can enable coverage at weekly time scales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F0CFF18-6616-4819-2207-A0B6F629E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337" y="183445"/>
            <a:ext cx="1859909" cy="219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8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have we been working on?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1097280"/>
            <a:ext cx="11699532" cy="498905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SAGE IV was funded in 2017 via NASA Earth Science Technology Office’s Instrument Incubator Project (IIP) for a three-year technology development program.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Objectives: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 a laboratory SAGE IV prototype enabling a follow-on transition to a low-risk flight mission</a:t>
            </a:r>
          </a:p>
          <a:p>
            <a:pPr marL="557213" marR="0" lvl="1" indent="-240030" algn="l" defTabSz="3429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Demonstrate the radiometric performance of the system through laboratory and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Sunlook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testing</a:t>
            </a:r>
          </a:p>
          <a:p>
            <a:pPr marL="557213" marR="0" lvl="1" indent="-240030" algn="l" defTabSz="3429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Utilize commercially available parts to the extent possible (i.e., no R&amp;D) with a clear path to flight</a:t>
            </a:r>
          </a:p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IIP completed in late 2020 (with some delays from COVID-19)</a:t>
            </a:r>
          </a:p>
          <a:p>
            <a:pPr marL="0" marR="0" lvl="0" indent="0" algn="l" defTabSz="3429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Various development activities since then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1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Instrument Design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1073004"/>
            <a:ext cx="7693140" cy="59554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Telescope: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Compact (&lt;20x20x10cm), state-of-the art fabrication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Excellent stray light mitigation demonstrated by testing at SDL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</a:rPr>
              <a:t>Designed to work for both solar occultation and limb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Low- and matched-CTE materials meet requirements across an extended spectral range </a:t>
            </a:r>
            <a:r>
              <a:rPr lang="en-US" sz="2000" dirty="0">
                <a:solidFill>
                  <a:prstClr val="black"/>
                </a:solidFill>
              </a:rPr>
              <a:t>(200 nm – 5 µm)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 potential CubeSat temperature ranges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Detector: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2D array for instantaneous spatial imaging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Deep-well photodiode array for high-SNR in shot noise regime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</a:rPr>
              <a:t>Identified detector family that meets measurement requirements but can come with different photosensitive substrates (Si/</a:t>
            </a:r>
            <a:r>
              <a:rPr lang="en-US" sz="2000" dirty="0" err="1">
                <a:solidFill>
                  <a:prstClr val="black"/>
                </a:solidFill>
              </a:rPr>
              <a:t>InGaAs</a:t>
            </a:r>
            <a:r>
              <a:rPr lang="en-US" sz="2000" dirty="0">
                <a:solidFill>
                  <a:prstClr val="black"/>
                </a:solidFill>
              </a:rPr>
              <a:t>/MCT) for different spectral ranges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Filter Wheel: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potentially have up to 9 (6U) or 11 (12U) science channels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Enables on-orbit characterization during active science events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" r="14179"/>
          <a:stretch/>
        </p:blipFill>
        <p:spPr>
          <a:xfrm>
            <a:off x="8072791" y="1516312"/>
            <a:ext cx="4025728" cy="3640150"/>
          </a:xfrm>
          <a:prstGeom prst="rect">
            <a:avLst/>
          </a:prstGeom>
          <a:scene3d>
            <a:camera prst="orthographicFront">
              <a:rot lat="0" lon="0" rev="10799999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50588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Gen. Concept: SAGE Follow-on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593906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ESTO-Funded IIP: SAGE IV Vis/NIR instrument to continue SAGE science goals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Solar occultation imager capable of meeting or exceeding SAGE-quality ozone, aerosol, and water vapor measurements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Instrument and spacecraft small enough to fit in a 6U CubeSat form factor for a significant size and cost reduction (~1/10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Accelerated schedule that ensures measurement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validation by operating concurrently with SAGE III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Simple design offers extensibility for greater utility: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Constellation for better coverage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 extensibility for new target species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Expansion to 12U to include spectrometer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Potential inclusion of limb scatter mode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Solar occultation at Venus or Mars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077" y="2979293"/>
            <a:ext cx="4236046" cy="318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1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1956"/>
            <a:ext cx="12192000" cy="410882"/>
          </a:xfrm>
        </p:spPr>
        <p:txBody>
          <a:bodyPr/>
          <a:lstStyle/>
          <a:p>
            <a:pPr algn="ctr"/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“Viz” Science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176645" y="802952"/>
            <a:ext cx="7263246" cy="554767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Ozone Concentration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Precision (≤1%) and vertical resolution (≤1 km) required for trend assessments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Necessary stability derives from measurement technique and on-board instrument characterization (SAGE II was ≤2%/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Aerosol Extinction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Unique data product intrinsic to solar occultation that does not require modeling of particle size or type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Precision (≤5%) and vertical resolution (≤1 km) same as previous SAGE instruments (exceeds other non-SAGE instruments)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Multi-wavelength measurements can be used to infer aerosol properties (e.g., size and type) and can improve other instrument retrievals (e.g., limb scatter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/emission)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Water Vapor &amp; NO2 Concentrations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Precision (≤10–20%) and vertical resolution (≤2 km) same as previous SAGE instruments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Neutral Density / Temperature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Imaging offers intrinsic measurement of refraction and inference of neutral density and temperature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70354" y="802952"/>
          <a:ext cx="4088246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123">
                  <a:extLst>
                    <a:ext uri="{9D8B030D-6E8A-4147-A177-3AD203B41FA5}">
                      <a16:colId xmlns:a16="http://schemas.microsoft.com/office/drawing/2014/main" val="215639619"/>
                    </a:ext>
                  </a:extLst>
                </a:gridCol>
                <a:gridCol w="2044123">
                  <a:extLst>
                    <a:ext uri="{9D8B030D-6E8A-4147-A177-3AD203B41FA5}">
                      <a16:colId xmlns:a16="http://schemas.microsoft.com/office/drawing/2014/main" val="239111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Spectral 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8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Light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Current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18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Diffuser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Flat-Fielding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5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448 ± 1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NO2 / 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40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452 ± 1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NO2 / 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56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525 ± 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00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600 ± 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Ozone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06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676 ± 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76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945 ± 15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Water Vapor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78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1020 ± 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4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Possible Additions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Purpose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57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Split H2O into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Better Water</a:t>
                      </a:r>
                      <a:r>
                        <a:rPr lang="en-US" baseline="0" dirty="0"/>
                        <a:t> Vapor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8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756 / 868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Better</a:t>
                      </a:r>
                      <a:r>
                        <a:rPr lang="en-US" baseline="0" dirty="0"/>
                        <a:t> Aerosol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48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385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Density in Mid-Atm.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4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O2</a:t>
                      </a:r>
                      <a:r>
                        <a:rPr lang="en-US" baseline="0" dirty="0"/>
                        <a:t> A-band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Better Dens/Temp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68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8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Status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232664" cy="49244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SAGE IV “Viz” concept was essentially “shovel-ready” in 2021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Would deliver EDU and flight instrument yielding SAGE solar occultation science at low cost and short development time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Vis/NIR solar occultation instrument would be a strong / necessary complement to planned </a:t>
            </a:r>
            <a:r>
              <a:rPr lang="en-US" sz="2400" dirty="0">
                <a:solidFill>
                  <a:prstClr val="black"/>
                </a:solidFill>
              </a:rPr>
              <a:t>aerosol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instruments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have been no NASA AOs to propose to since completion of IIP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NEW: Earth Venture Orbital opportunity in FY26/27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it pertains to ozone and aerosol continuity, OMPS-LP (SNPP [2011], NOAA-21 [2022], JPSS-4 [2027]) and SAGE III (ISS [2017]) are carrying the record along for the near future with ALTIUS also launching soon [2028]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Explore extensibility options!</a:t>
            </a:r>
          </a:p>
        </p:txBody>
      </p:sp>
    </p:spTree>
    <p:extLst>
      <p:ext uri="{BB962C8B-B14F-4D97-AF65-F5344CB8AC3E}">
        <p14:creationId xmlns:p14="http://schemas.microsoft.com/office/powerpoint/2010/main" val="140385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Gen. Concept: SAGE IV IR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481157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 extensibility of “Viz” instrument to enable observations in the infrared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 measurements (1–4 µm or 1–5 </a:t>
            </a:r>
            <a:r>
              <a:rPr lang="en-US" sz="2400" dirty="0">
                <a:solidFill>
                  <a:prstClr val="black"/>
                </a:solidFill>
              </a:rPr>
              <a:t>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m) enable enhanced science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Similar O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aerosol quality as “Viz”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10x better H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measurements than “Viz”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CH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CO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N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O, and CO (5 </a:t>
            </a:r>
            <a:r>
              <a:rPr lang="en-US" sz="2400" dirty="0">
                <a:solidFill>
                  <a:prstClr val="black"/>
                </a:solidFill>
              </a:rPr>
              <a:t>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 version)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start to differentiate aerosol composition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species and spectral regime are beyond the heritage of previous SAGE measurements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modeling to optimize channel locations and determine error budget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engineering challenges to consider</a:t>
            </a:r>
          </a:p>
        </p:txBody>
      </p:sp>
    </p:spTree>
    <p:extLst>
      <p:ext uri="{BB962C8B-B14F-4D97-AF65-F5344CB8AC3E}">
        <p14:creationId xmlns:p14="http://schemas.microsoft.com/office/powerpoint/2010/main" val="423162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IR: Science Modeling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243656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broadband radiometry, there are several possible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channel choices for each species of interest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Optimized channel choice (both general location and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specific bandpass) to maximize precision and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minimize biases to bandpass knowledge and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interference from other species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E2EC2065-5F5E-4C7C-ACD6-09FB3B0BD56B}"/>
              </a:ext>
            </a:extLst>
          </p:cNvPr>
          <p:cNvGraphicFramePr>
            <a:graphicFrameLocks noGrp="1"/>
          </p:cNvGraphicFramePr>
          <p:nvPr/>
        </p:nvGraphicFramePr>
        <p:xfrm>
          <a:off x="7893589" y="911735"/>
          <a:ext cx="4291692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937">
                  <a:extLst>
                    <a:ext uri="{9D8B030D-6E8A-4147-A177-3AD203B41FA5}">
                      <a16:colId xmlns:a16="http://schemas.microsoft.com/office/drawing/2014/main" val="877630907"/>
                    </a:ext>
                  </a:extLst>
                </a:gridCol>
                <a:gridCol w="2075755">
                  <a:extLst>
                    <a:ext uri="{9D8B030D-6E8A-4147-A177-3AD203B41FA5}">
                      <a16:colId xmlns:a16="http://schemas.microsoft.com/office/drawing/2014/main" val="3435540339"/>
                    </a:ext>
                  </a:extLst>
                </a:gridCol>
              </a:tblGrid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Spectral 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936471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Light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Dark Measurement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18705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Diffuser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Flat-Fielding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26397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1020 (10nm FWHM)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86310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1555 (15nm FWHM)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031267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1850 (35nm FWHM)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Water Vapor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58334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2010 (15nm FWHM)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Carbon Dioxide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087975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2135 (10nm FWHM)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65820"/>
                  </a:ext>
                </a:extLst>
              </a:tr>
              <a:tr h="309125">
                <a:tc>
                  <a:txBody>
                    <a:bodyPr/>
                    <a:lstStyle/>
                    <a:p>
                      <a:r>
                        <a:rPr lang="en-US" sz="1600" dirty="0"/>
                        <a:t>2315 (20nm FWHM)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Methane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02208"/>
                  </a:ext>
                </a:extLst>
              </a:tr>
              <a:tr h="939972">
                <a:tc>
                  <a:txBody>
                    <a:bodyPr/>
                    <a:lstStyle/>
                    <a:p>
                      <a:r>
                        <a:rPr lang="en-US" sz="1600" dirty="0"/>
                        <a:t>4 um Version:</a:t>
                      </a:r>
                    </a:p>
                    <a:p>
                      <a:r>
                        <a:rPr lang="en-US" sz="1600" dirty="0"/>
                        <a:t>   2885 (40nm FWHM)</a:t>
                      </a:r>
                    </a:p>
                    <a:p>
                      <a:r>
                        <a:rPr lang="en-US" sz="1600" dirty="0"/>
                        <a:t>   3285 (35nm FWHM)</a:t>
                      </a:r>
                    </a:p>
                    <a:p>
                      <a:r>
                        <a:rPr lang="en-US" sz="1600" dirty="0"/>
                        <a:t>   3 Aerosol Channels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Nitrous Oxide</a:t>
                      </a:r>
                    </a:p>
                    <a:p>
                      <a:r>
                        <a:rPr lang="en-US" sz="1600" dirty="0"/>
                        <a:t>Ozone</a:t>
                      </a:r>
                    </a:p>
                    <a:p>
                      <a:r>
                        <a:rPr lang="en-US" sz="1600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91561"/>
                  </a:ext>
                </a:extLst>
              </a:tr>
              <a:tr h="1169796">
                <a:tc>
                  <a:txBody>
                    <a:bodyPr/>
                    <a:lstStyle/>
                    <a:p>
                      <a:r>
                        <a:rPr lang="en-US" sz="1600" dirty="0"/>
                        <a:t>5 um Version:</a:t>
                      </a:r>
                    </a:p>
                    <a:p>
                      <a:r>
                        <a:rPr lang="en-US" sz="1600" dirty="0"/>
                        <a:t>   4550 (50nm FWHM)</a:t>
                      </a:r>
                    </a:p>
                    <a:p>
                      <a:r>
                        <a:rPr lang="en-US" sz="1600" dirty="0"/>
                        <a:t>   4625 (75nm FWHM)</a:t>
                      </a:r>
                    </a:p>
                    <a:p>
                      <a:r>
                        <a:rPr lang="en-US" sz="1600" dirty="0"/>
                        <a:t>   4725 (75nm FWHM)</a:t>
                      </a:r>
                    </a:p>
                    <a:p>
                      <a:r>
                        <a:rPr lang="en-US" sz="1600" dirty="0"/>
                        <a:t>   2 Aerosol Channels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</a:t>
                      </a:r>
                    </a:p>
                    <a:p>
                      <a:r>
                        <a:rPr lang="en-US" sz="1600" dirty="0"/>
                        <a:t>Nitrous Oxide</a:t>
                      </a:r>
                    </a:p>
                    <a:p>
                      <a:r>
                        <a:rPr lang="en-US" sz="1600" dirty="0"/>
                        <a:t>Carbon Monoxide</a:t>
                      </a:r>
                    </a:p>
                    <a:p>
                      <a:r>
                        <a:rPr lang="en-US" sz="1600" dirty="0"/>
                        <a:t>Ozone</a:t>
                      </a:r>
                    </a:p>
                    <a:p>
                      <a:r>
                        <a:rPr lang="en-US" sz="1600" dirty="0"/>
                        <a:t>Aerosol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958188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B7ACC0ED-3E17-4DDB-89E7-002736B27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0664" r="8001" b="2668"/>
          <a:stretch/>
        </p:blipFill>
        <p:spPr bwMode="auto">
          <a:xfrm>
            <a:off x="303134" y="3532937"/>
            <a:ext cx="3794056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D790AE2-C9E7-471B-9EC8-6B724BDED6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0664" r="8001" b="2668"/>
          <a:stretch/>
        </p:blipFill>
        <p:spPr bwMode="auto">
          <a:xfrm>
            <a:off x="4097191" y="3532938"/>
            <a:ext cx="3794056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54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IR: Aerosol Modeling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83099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Aerosol modeling shows how IR channels enable differentiation of not only particle sizes but also composition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2E621A-8327-4757-A12A-AC3170C3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182" y="1643983"/>
            <a:ext cx="5955635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904567-656B-4978-871C-6F50FCA7FC5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46395" y="2101183"/>
            <a:ext cx="5760720" cy="21031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F68608-F40E-41DD-B0F6-6A25A9A16BE3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" y="2101183"/>
            <a:ext cx="5760720" cy="21031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B30E68-53DD-43B5-B01E-132A33D942E7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246395" y="4226394"/>
            <a:ext cx="5760720" cy="21031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935B646-35F6-4B6B-9AFA-12934434D3C9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35280" y="4226394"/>
            <a:ext cx="5911115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6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IR: Self-Characterization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508087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Solar occultation technique is “self-calibrating” from orbit-to-orbit and month-to-month, but not over the few minutes of each observation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SAGE IV is designed with “active” characterization in mind (i.e., characterization of instrument performance throughout the active science mode)</a:t>
            </a:r>
          </a:p>
          <a:p>
            <a:pPr marL="800100" marR="0" lvl="1" indent="-342900" algn="l" defTabSz="914400" rtl="0" eaLnBrk="1" fontAlgn="auto" latinLnBrk="0" hangingPunct="1">
              <a:lnSpc>
                <a:spcPct val="7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Dark current and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Reimager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TSE via light block (0.5 Hz, channel independence)</a:t>
            </a:r>
          </a:p>
          <a:p>
            <a:pPr marL="800100" marR="0" lvl="1" indent="-342900" algn="l" defTabSz="914400" rtl="0" eaLnBrk="1" fontAlgn="auto" latinLnBrk="0" hangingPunct="1">
              <a:lnSpc>
                <a:spcPct val="7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Beam Reducer TSE via image outskirts (0.5 Hz, each channel)</a:t>
            </a:r>
          </a:p>
          <a:p>
            <a:pPr marL="800100" marR="0" lvl="1" indent="-342900" algn="l" defTabSz="914400" rtl="0" eaLnBrk="1" fontAlgn="auto" latinLnBrk="0" hangingPunct="1">
              <a:lnSpc>
                <a:spcPct val="7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Pixel-to-pixel cross-calibration via diffuser (0.5 Hz over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exoatmospheric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range)</a:t>
            </a:r>
          </a:p>
          <a:p>
            <a:pPr marL="800100" marR="0" lvl="1" indent="-342900" algn="l" defTabSz="914400" rtl="0" eaLnBrk="1" fontAlgn="auto" latinLnBrk="0" hangingPunct="1">
              <a:lnSpc>
                <a:spcPct val="7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Other thermal transient behaviors via analysis over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exoatmospheric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range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 characterization events are also planned to improve calibration of images</a:t>
            </a:r>
          </a:p>
          <a:p>
            <a:pPr marL="800100" marR="0" lvl="1" indent="-342900" algn="l" defTabSz="914400" rtl="0" eaLnBrk="1" fontAlgn="auto" latinLnBrk="0" hangingPunct="1">
              <a:lnSpc>
                <a:spcPct val="7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Dark current trending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7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Beam Reducer TSE temperature dependence</a:t>
            </a:r>
          </a:p>
          <a:p>
            <a:pPr marL="800100" marR="0" lvl="1" indent="-342900" algn="l" defTabSz="914400" rtl="0" eaLnBrk="1" fontAlgn="auto" latinLnBrk="0" hangingPunct="1">
              <a:lnSpc>
                <a:spcPct val="7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 flat-fielding “scans” to analyze diffuser performance/sensitivities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Instrument design and algorithm experience will enable SAGE IV data stability</a:t>
            </a:r>
          </a:p>
        </p:txBody>
      </p:sp>
    </p:spTree>
    <p:extLst>
      <p:ext uri="{BB962C8B-B14F-4D97-AF65-F5344CB8AC3E}">
        <p14:creationId xmlns:p14="http://schemas.microsoft.com/office/powerpoint/2010/main" val="410165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IR Status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431400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SAGE IV IR offers a sustainable solution for composition continuity observations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Ozone layer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Greenhouse gases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Transport tracer species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Aerosols and properties to observe volcanic and wildfire events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SAGE IV will offer a calibration-quality reference standard for future missions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Instrument design is mature, with only minor engineering analyses remaining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Concept is amenable to upcoming AOs (i.e., EVO-1) depending on HQ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programmatics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12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0080" y="370274"/>
            <a:ext cx="10881360" cy="646331"/>
          </a:xfrm>
        </p:spPr>
        <p:txBody>
          <a:bodyPr/>
          <a:lstStyle/>
          <a:p>
            <a:pPr algn="ctr"/>
            <a:r>
              <a:rPr lang="en-US" dirty="0"/>
              <a:t>Planned/Potential Missions and Synergy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8759" y="1209688"/>
            <a:ext cx="11398112" cy="5131148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sz="2200" dirty="0"/>
              <a:t>ALTIUS (BIRA/ESA) (2028+): Solar(+stellar) occultation &amp; limb scatter</a:t>
            </a:r>
          </a:p>
          <a:p>
            <a:pPr>
              <a:spcBef>
                <a:spcPts val="500"/>
              </a:spcBef>
            </a:pPr>
            <a:r>
              <a:rPr lang="en-US" sz="2200" dirty="0"/>
              <a:t>OMPS-LP (JPSS-4/3) (2027/2032+): Limb scatter</a:t>
            </a:r>
          </a:p>
          <a:p>
            <a:pPr>
              <a:spcBef>
                <a:spcPts val="500"/>
              </a:spcBef>
            </a:pPr>
            <a:r>
              <a:rPr lang="en-US" sz="2200" dirty="0"/>
              <a:t>ACCP/FALCON  (2030+)</a:t>
            </a:r>
          </a:p>
          <a:p>
            <a:pPr marL="342900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Backscatter Lidar (532 and/or 1064 nm)</a:t>
            </a:r>
          </a:p>
          <a:p>
            <a:pPr marL="342900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Aerosol Limb Imager (10 bands, 610–1560 nm)</a:t>
            </a:r>
          </a:p>
          <a:p>
            <a:pPr marL="342900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Water Vapor Limb Imager (1362.00–1368.32 nm)</a:t>
            </a:r>
          </a:p>
          <a:p>
            <a:pPr>
              <a:spcBef>
                <a:spcPts val="500"/>
              </a:spcBef>
            </a:pPr>
            <a:r>
              <a:rPr lang="en-US" sz="2200" dirty="0"/>
              <a:t>NASA Earth System Explorer (2030+)</a:t>
            </a:r>
          </a:p>
          <a:p>
            <a:pPr marL="342900" indent="-34290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STRIVE: ALICE + ARGOS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LWIR (3–14 µm) Limb Emission of trace gases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NIR Limb Scatter of aerosols</a:t>
            </a:r>
          </a:p>
          <a:p>
            <a:pPr>
              <a:spcBef>
                <a:spcPts val="500"/>
              </a:spcBef>
            </a:pPr>
            <a:endParaRPr lang="en-US" sz="2200" dirty="0"/>
          </a:p>
          <a:p>
            <a:pPr algn="ctr">
              <a:spcBef>
                <a:spcPts val="500"/>
              </a:spcBef>
            </a:pPr>
            <a:r>
              <a:rPr lang="en-US" sz="2200" b="1" u="sng" dirty="0"/>
              <a:t>Each of these measurement systems can and should have a concurrent  solar occultation mission to ensure proper continuity of their respective science targets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CC07F33-86AC-4EF0-BFA4-13D41968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372E15C0-7CA4-734E-F98B-FEF933727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203" y="1646971"/>
            <a:ext cx="3633925" cy="390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1A9E2-6DFA-3339-D81D-E2BC8B29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D93EC-5F40-310C-9C7E-741AE9A1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FD2A8F11-4822-AD7E-A3CA-351D50EBB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Development (3</a:t>
            </a:r>
            <a:r>
              <a:rPr 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Gen. Concept)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520A15F4-0854-A4C1-468A-0050C2ED273A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595650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Spectrometer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Tried to leave room for a beam splitter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Spectrometer assembly can be added out-of-plane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Requires additional stray light analyses (not yet modeled)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Enables high-resolution spectroscopy (FTS?) with</a:t>
            </a:r>
            <a:br>
              <a:rPr lang="en-US" sz="2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prstClr val="black"/>
                </a:solidFill>
              </a:rPr>
              <a:t>broadband channels chosen to be complementary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Limb Scatter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Telescope performance meets in/out-of-field stray light requirements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Vertical spectrometer slit could take observations similar to OMPS-LP approach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Broadband imaging would be complementary and assist with pointing knowledge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Planetary Observations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Instrument design is amenable to perform solar occultation at Venus and Mars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</a:rPr>
              <a:t>One conformal instrument design could be used for many purposes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BF7D03-9C55-0154-5BCB-A4B4A561ABC7}"/>
              </a:ext>
            </a:extLst>
          </p:cNvPr>
          <p:cNvGrpSpPr/>
          <p:nvPr/>
        </p:nvGrpSpPr>
        <p:grpSpPr>
          <a:xfrm>
            <a:off x="8410575" y="305031"/>
            <a:ext cx="3687944" cy="3571644"/>
            <a:chOff x="5665193" y="812046"/>
            <a:chExt cx="5415896" cy="5424488"/>
          </a:xfrm>
        </p:grpSpPr>
        <p:pic>
          <p:nvPicPr>
            <p:cNvPr id="5" name="Content Placeholder 3">
              <a:extLst>
                <a:ext uri="{FF2B5EF4-FFF2-40B4-BE49-F238E27FC236}">
                  <a16:creationId xmlns:a16="http://schemas.microsoft.com/office/drawing/2014/main" id="{C891168B-72FB-8501-3D0E-C6C3B2C88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62334" y="812046"/>
              <a:ext cx="5218755" cy="5424488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68E3AA2-4BDB-404E-3BAA-D71BC8AECAB4}"/>
                </a:ext>
              </a:extLst>
            </p:cNvPr>
            <p:cNvCxnSpPr/>
            <p:nvPr/>
          </p:nvCxnSpPr>
          <p:spPr>
            <a:xfrm flipH="1">
              <a:off x="5665193" y="2398608"/>
              <a:ext cx="685798" cy="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629E8A7-792B-63C3-5F59-D891C9A904D1}"/>
                </a:ext>
              </a:extLst>
            </p:cNvPr>
            <p:cNvCxnSpPr/>
            <p:nvPr/>
          </p:nvCxnSpPr>
          <p:spPr>
            <a:xfrm flipV="1">
              <a:off x="7643077" y="4008747"/>
              <a:ext cx="159026" cy="626165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85A2C8-B089-E2DF-375A-A2026A294771}"/>
                </a:ext>
              </a:extLst>
            </p:cNvPr>
            <p:cNvCxnSpPr/>
            <p:nvPr/>
          </p:nvCxnSpPr>
          <p:spPr>
            <a:xfrm flipH="1">
              <a:off x="6991227" y="4008747"/>
              <a:ext cx="731363" cy="21866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5B92254-F4B8-077F-18CB-A10FA01511E5}"/>
                </a:ext>
              </a:extLst>
            </p:cNvPr>
            <p:cNvCxnSpPr/>
            <p:nvPr/>
          </p:nvCxnSpPr>
          <p:spPr>
            <a:xfrm flipV="1">
              <a:off x="6988790" y="3846393"/>
              <a:ext cx="532578" cy="381014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A08762B-D40F-94C3-62E7-7E035966B11F}"/>
                </a:ext>
              </a:extLst>
            </p:cNvPr>
            <p:cNvCxnSpPr/>
            <p:nvPr/>
          </p:nvCxnSpPr>
          <p:spPr>
            <a:xfrm flipH="1" flipV="1">
              <a:off x="6988790" y="3511791"/>
              <a:ext cx="467511" cy="308111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45C173B-5B8C-FCC2-3014-08F7F404A70D}"/>
                </a:ext>
              </a:extLst>
            </p:cNvPr>
            <p:cNvCxnSpPr/>
            <p:nvPr/>
          </p:nvCxnSpPr>
          <p:spPr>
            <a:xfrm>
              <a:off x="6985623" y="3498546"/>
              <a:ext cx="3032906" cy="13245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BA55041-F4C0-63F0-CECC-454CF2516CD9}"/>
                </a:ext>
              </a:extLst>
            </p:cNvPr>
            <p:cNvCxnSpPr/>
            <p:nvPr/>
          </p:nvCxnSpPr>
          <p:spPr>
            <a:xfrm flipH="1" flipV="1">
              <a:off x="8385198" y="3114225"/>
              <a:ext cx="1732722" cy="397566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46B05D2-F2DA-C879-F2BD-AFF882CBC024}"/>
                </a:ext>
              </a:extLst>
            </p:cNvPr>
            <p:cNvCxnSpPr/>
            <p:nvPr/>
          </p:nvCxnSpPr>
          <p:spPr>
            <a:xfrm flipV="1">
              <a:off x="8279181" y="2478120"/>
              <a:ext cx="1739348" cy="636105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90CD579-371A-B813-0FC1-37271B07D3E1}"/>
                </a:ext>
              </a:extLst>
            </p:cNvPr>
            <p:cNvCxnSpPr/>
            <p:nvPr/>
          </p:nvCxnSpPr>
          <p:spPr>
            <a:xfrm flipH="1">
              <a:off x="6751867" y="2398608"/>
              <a:ext cx="3266662" cy="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prstDash val="solid"/>
              <a:headEnd type="triangle" w="lg" len="lg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A8D2DE-C163-A9A0-CD67-4B66EFB3F68D}"/>
                </a:ext>
              </a:extLst>
            </p:cNvPr>
            <p:cNvSpPr/>
            <p:nvPr/>
          </p:nvSpPr>
          <p:spPr>
            <a:xfrm>
              <a:off x="8179789" y="1623355"/>
              <a:ext cx="2362981" cy="227307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dash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E7081A3-CB11-3D6B-E84E-534690D65583}"/>
                </a:ext>
              </a:extLst>
            </p:cNvPr>
            <p:cNvSpPr/>
            <p:nvPr/>
          </p:nvSpPr>
          <p:spPr>
            <a:xfrm>
              <a:off x="6695672" y="2849431"/>
              <a:ext cx="1492370" cy="191506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dash"/>
            </a:ln>
            <a:effectLst>
              <a:glow rad="101600">
                <a:schemeClr val="bg1">
                  <a:alpha val="6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Content Placeholder 2">
              <a:extLst>
                <a:ext uri="{FF2B5EF4-FFF2-40B4-BE49-F238E27FC236}">
                  <a16:creationId xmlns:a16="http://schemas.microsoft.com/office/drawing/2014/main" id="{FB67930F-94DA-114A-001D-F0A3FECDD01D}"/>
                </a:ext>
              </a:extLst>
            </p:cNvPr>
            <p:cNvSpPr txBox="1">
              <a:spLocks/>
            </p:cNvSpPr>
            <p:nvPr/>
          </p:nvSpPr>
          <p:spPr>
            <a:xfrm>
              <a:off x="8268883" y="1391584"/>
              <a:ext cx="1902500" cy="414059"/>
            </a:xfrm>
          </p:spPr>
          <p:txBody>
            <a:bodyPr/>
            <a:lstStyle>
              <a:defPPr>
                <a:defRPr lang="en-US"/>
              </a:defPPr>
              <a:lvl1pPr marL="257175" indent="-257175" algn="l" defTabSz="3429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ＭＳ Ｐゴシック" charset="0"/>
                </a:defRPr>
              </a:lvl1pPr>
              <a:lvl2pPr marL="557213" indent="-24003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2pPr>
              <a:lvl3pPr marL="8572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3pPr>
              <a:lvl4pPr marL="12001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4pPr>
              <a:lvl5pPr marL="15430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TELESCOPE</a:t>
              </a:r>
            </a:p>
            <a:p>
              <a:endParaRPr lang="en-US" b="1" dirty="0">
                <a:effectLst>
                  <a:glow rad="127000">
                    <a:schemeClr val="bg1"/>
                  </a:glow>
                </a:effectLst>
              </a:endParaRPr>
            </a:p>
          </p:txBody>
        </p:sp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B8AAEE0F-A375-79D5-580F-725871E216D0}"/>
                </a:ext>
              </a:extLst>
            </p:cNvPr>
            <p:cNvSpPr txBox="1">
              <a:spLocks/>
            </p:cNvSpPr>
            <p:nvPr/>
          </p:nvSpPr>
          <p:spPr>
            <a:xfrm>
              <a:off x="6648674" y="2560963"/>
              <a:ext cx="1620207" cy="414060"/>
            </a:xfrm>
          </p:spPr>
          <p:txBody>
            <a:bodyPr/>
            <a:lstStyle>
              <a:defPPr>
                <a:defRPr lang="en-US"/>
              </a:defPPr>
              <a:lvl1pPr marL="257175" indent="-257175" algn="l" defTabSz="3429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ＭＳ Ｐゴシック" charset="0"/>
                </a:defRPr>
              </a:lvl1pPr>
              <a:lvl2pPr marL="557213" indent="-24003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2pPr>
              <a:lvl3pPr marL="8572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3pPr>
              <a:lvl4pPr marL="12001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4pPr>
              <a:lvl5pPr marL="15430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REIMAGER</a:t>
              </a:r>
            </a:p>
            <a:p>
              <a:endParaRPr lang="en-US" b="1" dirty="0">
                <a:effectLst>
                  <a:glow rad="127000">
                    <a:schemeClr val="bg1"/>
                  </a:glow>
                </a:effectLst>
              </a:endParaRPr>
            </a:p>
          </p:txBody>
        </p:sp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0020053A-D37B-8F8E-DEA2-ABF99DF4F585}"/>
                </a:ext>
              </a:extLst>
            </p:cNvPr>
            <p:cNvSpPr txBox="1">
              <a:spLocks/>
            </p:cNvSpPr>
            <p:nvPr/>
          </p:nvSpPr>
          <p:spPr>
            <a:xfrm>
              <a:off x="7393604" y="4892067"/>
              <a:ext cx="1620207" cy="414060"/>
            </a:xfrm>
          </p:spPr>
          <p:txBody>
            <a:bodyPr/>
            <a:lstStyle>
              <a:defPPr>
                <a:defRPr lang="en-US"/>
              </a:defPPr>
              <a:lvl1pPr marL="257175" indent="-257175" algn="l" defTabSz="3429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ＭＳ Ｐゴシック" charset="0"/>
                </a:defRPr>
              </a:lvl1pPr>
              <a:lvl2pPr marL="557213" indent="-24003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1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2pPr>
              <a:lvl3pPr marL="8572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3pPr>
              <a:lvl4pPr marL="12001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15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4pPr>
              <a:lvl5pPr marL="1543050" indent="-171450" algn="l" defTabSz="3429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 kern="1200">
                  <a:solidFill>
                    <a:schemeClr val="tx1"/>
                  </a:solidFill>
                  <a:latin typeface="+mn-lt"/>
                  <a:ea typeface="ＭＳ Ｐゴシック" charset="0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FPA</a:t>
              </a:r>
            </a:p>
            <a:p>
              <a:endParaRPr lang="en-US" b="1" dirty="0">
                <a:effectLst>
                  <a:glow rad="127000">
                    <a:schemeClr val="bg1"/>
                  </a:glow>
                </a:effectLst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EC35BA91-4565-8DEF-DBF6-8E4BC37159E7}"/>
              </a:ext>
            </a:extLst>
          </p:cNvPr>
          <p:cNvSpPr/>
          <p:nvPr/>
        </p:nvSpPr>
        <p:spPr>
          <a:xfrm>
            <a:off x="10536972" y="1945683"/>
            <a:ext cx="563873" cy="27263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70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874C-0F20-65E3-6F1A-52C0DBB17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2891108"/>
            <a:ext cx="10393680" cy="646331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9902E-267B-4D62-DCDA-CD0613CC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0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874C-0F20-65E3-6F1A-52C0DBB17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9902E-267B-4D62-DCDA-CD0613CC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1956"/>
            <a:ext cx="12192000" cy="410882"/>
          </a:xfrm>
        </p:spPr>
        <p:txBody>
          <a:bodyPr/>
          <a:lstStyle/>
          <a:p>
            <a:pPr algn="ctr"/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Stratospheric Ozone Requirements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176644" y="802952"/>
            <a:ext cx="6016880" cy="55092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Scientific Needs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Satellite ozone data is used to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monitor the effectiveness of the Montreal Protocol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Results discussed in the 2018 Ozone Assessment show signs of recovery in the upper stratosphere from decreasing ODSs but a continual decline (uncertain) in the lower stratosphere from increasing GHGs.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Additional data is necessary to improve uncertainties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(i.e., longer record).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sets used for trend studies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 excellent precision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(≤1%), vertical resolution (≤3 km),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stability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(≤1-2%/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to reliably extract small trends.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NASA’s Needs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Clean Air Act mandates NASA to monitor atmospheric ozone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the 2017 Decadal Survey targets ozone as an Explorer class observable.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OMPS-LP is the “Program of Record” and makes daily global maps but lacks the required precision (~5-8%) and stability (≤5%/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to be solely relied upon for future trend studies.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concurrent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measurement source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required to ensure proper continuity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a solar occultation instrument is ideal.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Future systems need to be validated against other current instruments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with the same or better precision.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306" y="935845"/>
            <a:ext cx="5875943" cy="23595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73" y="3361751"/>
            <a:ext cx="5450458" cy="293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5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1956"/>
            <a:ext cx="12192000" cy="410882"/>
          </a:xfrm>
        </p:spPr>
        <p:txBody>
          <a:bodyPr/>
          <a:lstStyle/>
          <a:p>
            <a:pPr algn="ctr"/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Stratospheric Aerosol Requirements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155862" y="802952"/>
            <a:ext cx="7003474" cy="55092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Scientific Needs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While aerosols tend to be (relatively) short-lived, they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complicate our ability to accurately model climate change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2014 IPCC Report makes several statements on this topic.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“The difference between models and observations may also contain contributions from inadequacies in the solar, volcanic and aerosol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forcings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used by the models …”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“Confidence in the representation of processes involving clouds and aerosols remains low.”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“Aerosols continue to contribute the largest uncertainty to the total radiative forcing estimate.”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continued record of aerosol measurements and a better understanding of aerosol-cloud interactions is necessary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NASA’s Needs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2017 Decadal Survey lists Aerosol as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Designated Observable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ACCP is the current program goal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satisfy this need.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Observations of stratospheric aerosol are complementary to ACCP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(ACCP focuses on aerosol-cloud interactions)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OMPS produces a stratospheric aerosol extinction product, but lacks precision (≤25%) and is dependent on inaccurate assumptions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SAGE observations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have provided the majority of the currently existing stratospheric data record and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well-suited to provide continuity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20" y="849280"/>
            <a:ext cx="4800562" cy="551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3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E8D37E7-16F5-4552-A56E-1568F0627B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4" y="1434630"/>
            <a:ext cx="11631712" cy="39887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Imaging?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88CA0184-386D-489D-BA39-83DEEE2BA130}"/>
              </a:ext>
            </a:extLst>
          </p:cNvPr>
          <p:cNvGraphicFramePr>
            <a:graphicFrameLocks noGrp="1"/>
          </p:cNvGraphicFramePr>
          <p:nvPr/>
        </p:nvGraphicFramePr>
        <p:xfrm>
          <a:off x="365760" y="1097280"/>
          <a:ext cx="11468100" cy="4399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28690">
                  <a:extLst>
                    <a:ext uri="{9D8B030D-6E8A-4147-A177-3AD203B41FA5}">
                      <a16:colId xmlns:a16="http://schemas.microsoft.com/office/drawing/2014/main" val="4282392493"/>
                    </a:ext>
                  </a:extLst>
                </a:gridCol>
                <a:gridCol w="5439410">
                  <a:extLst>
                    <a:ext uri="{9D8B030D-6E8A-4147-A177-3AD203B41FA5}">
                      <a16:colId xmlns:a16="http://schemas.microsoft.com/office/drawing/2014/main" val="4193085092"/>
                    </a:ext>
                  </a:extLst>
                </a:gridCol>
              </a:tblGrid>
              <a:tr h="4072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Challenges with Scanning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Benefits of Imaging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801847"/>
                  </a:ext>
                </a:extLst>
              </a:tr>
              <a:tr h="87970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When using a scanning spectrometer, pointing knowledge becomes critical and subsequently requires heavy </a:t>
                      </a:r>
                      <a:b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(~350 kg) and expensive mechanisms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Absolute pointing is intrinsic to solar imaging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47104"/>
                  </a:ext>
                </a:extLst>
              </a:tr>
              <a:tr h="70086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Assumptions must be made about the instrument’s mechanical stability during an event.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Linearity of scan mirror motion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Azimuthal tracking expects a uniform image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Non-orthogonal transient behaviors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assumptions are required for tracking mechanisms as all that is needed is to keep the full solar disk inside the field of view (though not necessarily centered)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221964"/>
                  </a:ext>
                </a:extLst>
              </a:tr>
              <a:tr h="70086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 meteorological data are required to compute refraction for tropospheric and lower stratospheric pointing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Atmospheric refraction is independently retrievable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43693"/>
                  </a:ext>
                </a:extLst>
              </a:tr>
              <a:tr h="70086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Radiometric symmetry of the solar disk must be assumed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Anisotropy of the solar disk (e.g., sunspots and granularity) is measured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881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79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050" y="2687031"/>
            <a:ext cx="1762298" cy="346225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348" y="3423645"/>
            <a:ext cx="3923652" cy="29329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350" y="483953"/>
            <a:ext cx="2514600" cy="1886712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33239" y="775159"/>
            <a:ext cx="8647799" cy="424732"/>
          </a:xfrm>
        </p:spPr>
        <p:txBody>
          <a:bodyPr/>
          <a:lstStyle/>
          <a:p>
            <a:pPr defTabSz="479012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 Testing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88386" y="1394370"/>
            <a:ext cx="6248628" cy="37856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47901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SAGE IV prototype integrated into surrogate chassis for testing.</a:t>
            </a:r>
          </a:p>
          <a:p>
            <a:pPr marL="457200" marR="0" lvl="0" indent="-457200" algn="l" defTabSz="47901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Extensive system testing and characterization performed in laboratory clean room with calibrated light source.</a:t>
            </a:r>
          </a:p>
          <a:p>
            <a:pPr marL="457200" marR="0" lvl="0" indent="-457200" algn="l" defTabSz="47901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Sunlook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testing occurred outdoors with instrument surrogate chassis positioned on equatorial mount.</a:t>
            </a:r>
          </a:p>
          <a:p>
            <a:pPr marL="457200" marR="0" lvl="0" indent="-457200" algn="l" defTabSz="47901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Closed-loop control of the system maintained the Sun in the instrument FOV.</a:t>
            </a:r>
          </a:p>
          <a:p>
            <a:pPr marL="457200" marR="0" lvl="0" indent="-457200" algn="l" defTabSz="47901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Laboratory and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Sunlook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testing successfully assessed the integrated system performance.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094790" y="1817359"/>
            <a:ext cx="1030287" cy="86967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094790" y="1627802"/>
            <a:ext cx="2322696" cy="18955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4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IR: Hardware Changes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50059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Necessary Changes from Vis/NIR instrument: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Change detector from Silicon to MCT – Same family from same manufacturer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Encase detector in a cold chamber – Simple design modification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Cryocool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detector and cold chamber – Small form-factor cryocoolers available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Larger volume required for cooling hardware – Commercial 12U CubeSat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Different science channels – Simple purchase from filter vendors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Thermal emission from internal hardware, optics in particular, creates additional source of noise and/or bias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much bias and/or noise is created?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cooling the optics required?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a cold window required?</a:t>
            </a:r>
          </a:p>
        </p:txBody>
      </p:sp>
    </p:spTree>
    <p:extLst>
      <p:ext uri="{BB962C8B-B14F-4D97-AF65-F5344CB8AC3E}">
        <p14:creationId xmlns:p14="http://schemas.microsoft.com/office/powerpoint/2010/main" val="376471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IR: Thermal Optical Modeling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532863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MCT spectral sensitivity can be strongly restricted (1–5 µm)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Thermal Self Emission (TSE) contribution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Front-end Optics “Beam Reducer”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Back-end Optics “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Reimager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Beam Reducer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Only TSE within a filter bandwidth makes it to detector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Cannot* be measured during occultations so acts as a source of bias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 of TSE to solar flux is the quantity of interest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Reimager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TSE across full detector spectral sensitivity makes it to detector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be measured during occultations so acts as an offset and noise source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TSE as a fraction of pixel well capacity is the quantity of interest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8809C9-678C-44EF-BDE8-4D9FB219B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511" y="956654"/>
            <a:ext cx="3187753" cy="268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6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031"/>
            <a:ext cx="12192000" cy="424732"/>
          </a:xfrm>
        </p:spPr>
        <p:txBody>
          <a:bodyPr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SAGE IV IR: TSE Modeling Results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75386D7-0D5C-9B41-A199-3A4CA7B9680D}"/>
              </a:ext>
            </a:extLst>
          </p:cNvPr>
          <p:cNvSpPr txBox="1">
            <a:spLocks/>
          </p:cNvSpPr>
          <p:nvPr/>
        </p:nvSpPr>
        <p:spPr>
          <a:xfrm>
            <a:off x="300790" y="914400"/>
            <a:ext cx="11891210" cy="530145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general, the “4 µm” version leaves little to be concerned about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TSE from the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Reimager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 1–2 orders of magnitude larger than from the Beam Reducer (long wavelengths) yet of less concern because of active characterization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cold window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Reimager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TSE noise is large but manageable, with SNRs ~ SAGE III/ISS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Beam Reducer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TSE bias* is too large at longer wavelengths (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~ 25×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Cold window (e.g., ND2)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Reimager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TSE scales with OD to negligible levels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Beam Reducer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TSE scales with OD to manageable levels (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~ 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10)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Baffle/detector housing temperature sets noise floor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Self-characterization and simple design addition mitigate impact of TSE</a:t>
            </a:r>
          </a:p>
        </p:txBody>
      </p:sp>
    </p:spTree>
    <p:extLst>
      <p:ext uri="{BB962C8B-B14F-4D97-AF65-F5344CB8AC3E}">
        <p14:creationId xmlns:p14="http://schemas.microsoft.com/office/powerpoint/2010/main" val="411987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3A2477-AD27-2CA3-13D7-529B87E10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069" y="1209688"/>
            <a:ext cx="5363172" cy="38334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CE50F6-E222-D0BE-06F8-0084E1A2F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221459"/>
            <a:ext cx="5363172" cy="384111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0080" y="370274"/>
            <a:ext cx="10881360" cy="646331"/>
          </a:xfrm>
        </p:spPr>
        <p:txBody>
          <a:bodyPr/>
          <a:lstStyle/>
          <a:p>
            <a:pPr algn="ctr"/>
            <a:r>
              <a:rPr lang="en-US" dirty="0"/>
              <a:t>Examples of multiple instruments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CC07F33-86AC-4EF0-BFA4-13D41968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9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8695</TotalTime>
  <Words>2842</Words>
  <Application>Microsoft Office PowerPoint</Application>
  <PresentationFormat>Widescreen</PresentationFormat>
  <Paragraphs>343</Paragraphs>
  <Slides>27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Avenir Light</vt:lpstr>
      <vt:lpstr>Calibri</vt:lpstr>
      <vt:lpstr>Calibri Light</vt:lpstr>
      <vt:lpstr>Office Theme</vt:lpstr>
      <vt:lpstr>1_Office Theme</vt:lpstr>
      <vt:lpstr>2_Office Theme</vt:lpstr>
      <vt:lpstr>PowerPoint Presentation</vt:lpstr>
      <vt:lpstr>The Problem(s) at Hand</vt:lpstr>
      <vt:lpstr>The Upcoming Data “Desert”</vt:lpstr>
      <vt:lpstr>What is the role of occultation?</vt:lpstr>
      <vt:lpstr>What is SAGE IV?</vt:lpstr>
      <vt:lpstr>What have we been working on?</vt:lpstr>
      <vt:lpstr>SAGE IV Instrument Design</vt:lpstr>
      <vt:lpstr>1st Gen. Concept: SAGE Follow-on</vt:lpstr>
      <vt:lpstr>SAGE IV “Viz” Science</vt:lpstr>
      <vt:lpstr>SAGE IV Status</vt:lpstr>
      <vt:lpstr>2nd Gen. Concept: SAGE IV IR</vt:lpstr>
      <vt:lpstr>SAGE IV IR: Science Modeling</vt:lpstr>
      <vt:lpstr>SAGE IV IR: Aerosol Modeling</vt:lpstr>
      <vt:lpstr>SAGE IV IR: Self-Characterization</vt:lpstr>
      <vt:lpstr>SAGE IV IR Status</vt:lpstr>
      <vt:lpstr>Planned/Potential Missions and Synergy</vt:lpstr>
      <vt:lpstr>Future Development (3rd Gen. Concept)</vt:lpstr>
      <vt:lpstr>Questions?</vt:lpstr>
      <vt:lpstr>Backup</vt:lpstr>
      <vt:lpstr>Stratospheric Ozone Requirements</vt:lpstr>
      <vt:lpstr>Stratospheric Aerosol Requirements</vt:lpstr>
      <vt:lpstr>Why Imaging?</vt:lpstr>
      <vt:lpstr>Instrument Testing</vt:lpstr>
      <vt:lpstr>SAGE IV IR: Hardware Changes</vt:lpstr>
      <vt:lpstr>SAGE IV IR: Thermal Optical Modeling</vt:lpstr>
      <vt:lpstr>SAGE IV IR: TSE Modeling Results</vt:lpstr>
      <vt:lpstr>Examples of multiple instruments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Damadeo, Robert (LARC-E303)</dc:creator>
  <cp:lastModifiedBy>Damadeo, Robert (LARC-E303)</cp:lastModifiedBy>
  <cp:revision>47</cp:revision>
  <dcterms:created xsi:type="dcterms:W3CDTF">2024-01-10T17:40:44Z</dcterms:created>
  <dcterms:modified xsi:type="dcterms:W3CDTF">2026-08-19T18:28:44Z</dcterms:modified>
</cp:coreProperties>
</file>