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3" r:id="rId5"/>
  </p:sldMasterIdLst>
  <p:notesMasterIdLst>
    <p:notesMasterId r:id="rId49"/>
  </p:notesMasterIdLst>
  <p:sldIdLst>
    <p:sldId id="2049" r:id="rId6"/>
    <p:sldId id="2025" r:id="rId7"/>
    <p:sldId id="986" r:id="rId8"/>
    <p:sldId id="2033" r:id="rId9"/>
    <p:sldId id="987" r:id="rId10"/>
    <p:sldId id="972" r:id="rId11"/>
    <p:sldId id="989" r:id="rId12"/>
    <p:sldId id="990" r:id="rId13"/>
    <p:sldId id="988" r:id="rId14"/>
    <p:sldId id="980" r:id="rId15"/>
    <p:sldId id="2026" r:id="rId16"/>
    <p:sldId id="984" r:id="rId17"/>
    <p:sldId id="991" r:id="rId18"/>
    <p:sldId id="2034" r:id="rId19"/>
    <p:sldId id="2020" r:id="rId20"/>
    <p:sldId id="1024" r:id="rId21"/>
    <p:sldId id="1030" r:id="rId22"/>
    <p:sldId id="1044" r:id="rId23"/>
    <p:sldId id="1045" r:id="rId24"/>
    <p:sldId id="1051" r:id="rId25"/>
    <p:sldId id="1035" r:id="rId26"/>
    <p:sldId id="1052" r:id="rId27"/>
    <p:sldId id="1041" r:id="rId28"/>
    <p:sldId id="969" r:id="rId29"/>
    <p:sldId id="262" r:id="rId30"/>
    <p:sldId id="263" r:id="rId31"/>
    <p:sldId id="264" r:id="rId32"/>
    <p:sldId id="271" r:id="rId33"/>
    <p:sldId id="971" r:id="rId34"/>
    <p:sldId id="2032" r:id="rId35"/>
    <p:sldId id="975" r:id="rId36"/>
    <p:sldId id="974" r:id="rId37"/>
    <p:sldId id="267" r:id="rId38"/>
    <p:sldId id="272" r:id="rId39"/>
    <p:sldId id="273" r:id="rId40"/>
    <p:sldId id="970" r:id="rId41"/>
    <p:sldId id="973" r:id="rId42"/>
    <p:sldId id="976" r:id="rId43"/>
    <p:sldId id="977" r:id="rId44"/>
    <p:sldId id="257" r:id="rId45"/>
    <p:sldId id="978" r:id="rId46"/>
    <p:sldId id="2048" r:id="rId47"/>
    <p:sldId id="2055"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Section" id="{B1189553-FD22-4A4E-BB62-40D57F84F0C7}">
          <p14:sldIdLst>
            <p14:sldId id="2049"/>
          </p14:sldIdLst>
        </p14:section>
        <p14:section name="Cover Slide" id="{364213CD-F90F-4692-A602-29AECDDAC670}">
          <p14:sldIdLst>
            <p14:sldId id="2025"/>
          </p14:sldIdLst>
        </p14:section>
        <p14:section name="Roadmap" id="{E85FE315-7A74-4A1B-89AA-9EDB23FF80F9}">
          <p14:sldIdLst>
            <p14:sldId id="986"/>
            <p14:sldId id="2033"/>
          </p14:sldIdLst>
        </p14:section>
        <p14:section name="Since Last STM" id="{16734B1F-4494-4DFF-9BAB-B1A6BDD36B91}">
          <p14:sldIdLst>
            <p14:sldId id="987"/>
            <p14:sldId id="972"/>
            <p14:sldId id="989"/>
            <p14:sldId id="990"/>
            <p14:sldId id="988"/>
            <p14:sldId id="980"/>
            <p14:sldId id="2026"/>
            <p14:sldId id="984"/>
          </p14:sldIdLst>
        </p14:section>
        <p14:section name="Publications" id="{1A90689B-F808-4BB4-841D-6679B86C1670}">
          <p14:sldIdLst>
            <p14:sldId id="991"/>
            <p14:sldId id="2034"/>
          </p14:sldIdLst>
        </p14:section>
        <p14:section name="Future" id="{87430A11-2EF3-4EA9-AA74-0E5724F1331D}">
          <p14:sldIdLst>
            <p14:sldId id="2020"/>
            <p14:sldId id="1024"/>
            <p14:sldId id="1030"/>
            <p14:sldId id="1044"/>
            <p14:sldId id="1045"/>
            <p14:sldId id="1051"/>
            <p14:sldId id="1035"/>
            <p14:sldId id="1052"/>
            <p14:sldId id="1041"/>
          </p14:sldIdLst>
        </p14:section>
        <p14:section name="Validation Communications" id="{9000CA8A-5B79-48E7-9E19-71B53142C377}">
          <p14:sldIdLst>
            <p14:sldId id="969"/>
            <p14:sldId id="262"/>
            <p14:sldId id="263"/>
            <p14:sldId id="264"/>
            <p14:sldId id="271"/>
            <p14:sldId id="971"/>
            <p14:sldId id="2032"/>
            <p14:sldId id="975"/>
            <p14:sldId id="974"/>
            <p14:sldId id="267"/>
            <p14:sldId id="272"/>
            <p14:sldId id="273"/>
            <p14:sldId id="970"/>
            <p14:sldId id="973"/>
            <p14:sldId id="976"/>
            <p14:sldId id="977"/>
            <p14:sldId id="257"/>
            <p14:sldId id="978"/>
          </p14:sldIdLst>
        </p14:section>
        <p14:section name="Data" id="{4B736D88-6DC4-4FCA-8406-F79C6E55CCFE}">
          <p14:sldIdLst>
            <p14:sldId id="2048"/>
            <p14:sldId id="205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49E6E0D-BFAF-4E5F-85BD-A6199563E74A}" v="192" dt="2024-10-21T04:10:15.11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963" autoAdjust="0"/>
    <p:restoredTop sz="88455" autoAdjust="0"/>
  </p:normalViewPr>
  <p:slideViewPr>
    <p:cSldViewPr snapToGrid="0">
      <p:cViewPr varScale="1">
        <p:scale>
          <a:sx n="101" d="100"/>
          <a:sy n="101" d="100"/>
        </p:scale>
        <p:origin x="738" y="84"/>
      </p:cViewPr>
      <p:guideLst/>
    </p:cSldViewPr>
  </p:slideViewPr>
  <p:notesTextViewPr>
    <p:cViewPr>
      <p:scale>
        <a:sx n="20" d="100"/>
        <a:sy n="20" d="100"/>
      </p:scale>
      <p:origin x="0" y="0"/>
    </p:cViewPr>
  </p:notesTextViewPr>
  <p:sorterViewPr>
    <p:cViewPr varScale="1">
      <p:scale>
        <a:sx n="100" d="100"/>
        <a:sy n="100" d="100"/>
      </p:scale>
      <p:origin x="0" y="-3300"/>
    </p:cViewPr>
  </p:sorterViewPr>
  <p:notesViewPr>
    <p:cSldViewPr snapToGrid="0">
      <p:cViewPr varScale="1">
        <p:scale>
          <a:sx n="87" d="100"/>
          <a:sy n="87" d="100"/>
        </p:scale>
        <p:origin x="3840" y="66"/>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tableStyles" Target="tableStyles.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8" Type="http://schemas.openxmlformats.org/officeDocument/2006/relationships/slide" Target="slides/slide3.xml"/><Relationship Id="rId51"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littner, David E. (LARC-E303)" userId="346ff0de-595c-4b11-b593-3ba79138544d" providerId="ADAL" clId="{CD063A1C-D8EC-484F-9E65-8438796AD8C7}"/>
    <pc:docChg chg="undo custSel addSld delSld modSld sldOrd modMainMaster">
      <pc:chgData name="Flittner, David E. (LARC-E303)" userId="346ff0de-595c-4b11-b593-3ba79138544d" providerId="ADAL" clId="{CD063A1C-D8EC-484F-9E65-8438796AD8C7}" dt="2023-09-11T04:43:29.198" v="2241" actId="47"/>
      <pc:docMkLst>
        <pc:docMk/>
      </pc:docMkLst>
      <pc:sldChg chg="addSp delSp modSp del mod">
        <pc:chgData name="Flittner, David E. (LARC-E303)" userId="346ff0de-595c-4b11-b593-3ba79138544d" providerId="ADAL" clId="{CD063A1C-D8EC-484F-9E65-8438796AD8C7}" dt="2023-09-11T04:43:29.198" v="2241" actId="47"/>
        <pc:sldMkLst>
          <pc:docMk/>
          <pc:sldMk cId="2749266728" sldId="974"/>
        </pc:sldMkLst>
        <pc:spChg chg="mod">
          <ac:chgData name="Flittner, David E. (LARC-E303)" userId="346ff0de-595c-4b11-b593-3ba79138544d" providerId="ADAL" clId="{CD063A1C-D8EC-484F-9E65-8438796AD8C7}" dt="2023-09-06T01:47:24.577" v="571" actId="20577"/>
          <ac:spMkLst>
            <pc:docMk/>
            <pc:sldMk cId="2749266728" sldId="974"/>
            <ac:spMk id="3" creationId="{AEED3C6F-4ED8-4919-B664-7CC522398B56}"/>
          </ac:spMkLst>
        </pc:spChg>
        <pc:spChg chg="mod">
          <ac:chgData name="Flittner, David E. (LARC-E303)" userId="346ff0de-595c-4b11-b593-3ba79138544d" providerId="ADAL" clId="{CD063A1C-D8EC-484F-9E65-8438796AD8C7}" dt="2023-09-08T18:35:58.739" v="843"/>
          <ac:spMkLst>
            <pc:docMk/>
            <pc:sldMk cId="2749266728" sldId="974"/>
            <ac:spMk id="4" creationId="{19DD3DCC-C37D-4598-8862-BA86C5E86E8E}"/>
          </ac:spMkLst>
        </pc:spChg>
        <pc:spChg chg="del mod">
          <ac:chgData name="Flittner, David E. (LARC-E303)" userId="346ff0de-595c-4b11-b593-3ba79138544d" providerId="ADAL" clId="{CD063A1C-D8EC-484F-9E65-8438796AD8C7}" dt="2023-09-06T01:47:33.111" v="575" actId="478"/>
          <ac:spMkLst>
            <pc:docMk/>
            <pc:sldMk cId="2749266728" sldId="974"/>
            <ac:spMk id="6" creationId="{35B99A7A-2015-4B8F-9CED-050C6F48AEF7}"/>
          </ac:spMkLst>
        </pc:spChg>
        <pc:spChg chg="del">
          <ac:chgData name="Flittner, David E. (LARC-E303)" userId="346ff0de-595c-4b11-b593-3ba79138544d" providerId="ADAL" clId="{CD063A1C-D8EC-484F-9E65-8438796AD8C7}" dt="2023-09-06T01:47:28.991" v="573" actId="478"/>
          <ac:spMkLst>
            <pc:docMk/>
            <pc:sldMk cId="2749266728" sldId="974"/>
            <ac:spMk id="8" creationId="{0F5C9F7E-F0A0-403F-94B0-66C63B61076F}"/>
          </ac:spMkLst>
        </pc:spChg>
        <pc:spChg chg="del">
          <ac:chgData name="Flittner, David E. (LARC-E303)" userId="346ff0de-595c-4b11-b593-3ba79138544d" providerId="ADAL" clId="{CD063A1C-D8EC-484F-9E65-8438796AD8C7}" dt="2023-09-06T01:47:41.593" v="578" actId="478"/>
          <ac:spMkLst>
            <pc:docMk/>
            <pc:sldMk cId="2749266728" sldId="974"/>
            <ac:spMk id="9" creationId="{2C02C9DA-A3BC-434D-8841-2790D4CA358F}"/>
          </ac:spMkLst>
        </pc:spChg>
        <pc:spChg chg="mod">
          <ac:chgData name="Flittner, David E. (LARC-E303)" userId="346ff0de-595c-4b11-b593-3ba79138544d" providerId="ADAL" clId="{CD063A1C-D8EC-484F-9E65-8438796AD8C7}" dt="2023-09-08T18:35:14.098" v="841" actId="403"/>
          <ac:spMkLst>
            <pc:docMk/>
            <pc:sldMk cId="2749266728" sldId="974"/>
            <ac:spMk id="15" creationId="{3360E99E-5535-463C-9D0B-463C1191E7D8}"/>
          </ac:spMkLst>
        </pc:spChg>
        <pc:spChg chg="del">
          <ac:chgData name="Flittner, David E. (LARC-E303)" userId="346ff0de-595c-4b11-b593-3ba79138544d" providerId="ADAL" clId="{CD063A1C-D8EC-484F-9E65-8438796AD8C7}" dt="2023-09-06T01:46:53.007" v="555" actId="478"/>
          <ac:spMkLst>
            <pc:docMk/>
            <pc:sldMk cId="2749266728" sldId="974"/>
            <ac:spMk id="18" creationId="{DDBFE231-43ED-4A64-88C7-9D6D6CF45969}"/>
          </ac:spMkLst>
        </pc:spChg>
        <pc:spChg chg="del">
          <ac:chgData name="Flittner, David E. (LARC-E303)" userId="346ff0de-595c-4b11-b593-3ba79138544d" providerId="ADAL" clId="{CD063A1C-D8EC-484F-9E65-8438796AD8C7}" dt="2023-09-06T01:47:06.789" v="560" actId="478"/>
          <ac:spMkLst>
            <pc:docMk/>
            <pc:sldMk cId="2749266728" sldId="974"/>
            <ac:spMk id="23" creationId="{5221F98D-A42F-44F5-B0AB-8D041F175A6B}"/>
          </ac:spMkLst>
        </pc:spChg>
        <pc:picChg chg="del">
          <ac:chgData name="Flittner, David E. (LARC-E303)" userId="346ff0de-595c-4b11-b593-3ba79138544d" providerId="ADAL" clId="{CD063A1C-D8EC-484F-9E65-8438796AD8C7}" dt="2023-09-06T01:47:27.192" v="572" actId="478"/>
          <ac:picMkLst>
            <pc:docMk/>
            <pc:sldMk cId="2749266728" sldId="974"/>
            <ac:picMk id="2" creationId="{69AB3A4E-E950-49D8-B05F-2A019611E8CF}"/>
          </ac:picMkLst>
        </pc:picChg>
        <pc:picChg chg="add mod">
          <ac:chgData name="Flittner, David E. (LARC-E303)" userId="346ff0de-595c-4b11-b593-3ba79138544d" providerId="ADAL" clId="{CD063A1C-D8EC-484F-9E65-8438796AD8C7}" dt="2023-09-06T01:48:14.233" v="584" actId="1035"/>
          <ac:picMkLst>
            <pc:docMk/>
            <pc:sldMk cId="2749266728" sldId="974"/>
            <ac:picMk id="7" creationId="{277885F6-BF87-8735-C068-BA9354C6C7BB}"/>
          </ac:picMkLst>
        </pc:picChg>
        <pc:picChg chg="del">
          <ac:chgData name="Flittner, David E. (LARC-E303)" userId="346ff0de-595c-4b11-b593-3ba79138544d" providerId="ADAL" clId="{CD063A1C-D8EC-484F-9E65-8438796AD8C7}" dt="2023-09-06T01:47:43.952" v="579" actId="478"/>
          <ac:picMkLst>
            <pc:docMk/>
            <pc:sldMk cId="2749266728" sldId="974"/>
            <ac:picMk id="11" creationId="{95854EA3-AAC7-42A8-BA45-4D9393E2BEDD}"/>
          </ac:picMkLst>
        </pc:picChg>
        <pc:picChg chg="del">
          <ac:chgData name="Flittner, David E. (LARC-E303)" userId="346ff0de-595c-4b11-b593-3ba79138544d" providerId="ADAL" clId="{CD063A1C-D8EC-484F-9E65-8438796AD8C7}" dt="2023-09-06T01:46:42.368" v="552" actId="478"/>
          <ac:picMkLst>
            <pc:docMk/>
            <pc:sldMk cId="2749266728" sldId="974"/>
            <ac:picMk id="12" creationId="{F38584D8-497C-40DD-86CF-3F2EF3F0CF61}"/>
          </ac:picMkLst>
        </pc:picChg>
        <pc:cxnChg chg="del">
          <ac:chgData name="Flittner, David E. (LARC-E303)" userId="346ff0de-595c-4b11-b593-3ba79138544d" providerId="ADAL" clId="{CD063A1C-D8EC-484F-9E65-8438796AD8C7}" dt="2023-09-06T01:47:35.648" v="576" actId="478"/>
          <ac:cxnSpMkLst>
            <pc:docMk/>
            <pc:sldMk cId="2749266728" sldId="974"/>
            <ac:cxnSpMk id="17" creationId="{CF686A57-DE77-46CD-AEFD-9D4806EC52CE}"/>
          </ac:cxnSpMkLst>
        </pc:cxnChg>
        <pc:cxnChg chg="del">
          <ac:chgData name="Flittner, David E. (LARC-E303)" userId="346ff0de-595c-4b11-b593-3ba79138544d" providerId="ADAL" clId="{CD063A1C-D8EC-484F-9E65-8438796AD8C7}" dt="2023-09-06T01:47:38.072" v="577" actId="478"/>
          <ac:cxnSpMkLst>
            <pc:docMk/>
            <pc:sldMk cId="2749266728" sldId="974"/>
            <ac:cxnSpMk id="21" creationId="{306A38E3-92CD-4782-8B52-344F2E5E5A70}"/>
          </ac:cxnSpMkLst>
        </pc:cxnChg>
      </pc:sldChg>
      <pc:sldChg chg="addSp delSp modSp mod modAnim">
        <pc:chgData name="Flittner, David E. (LARC-E303)" userId="346ff0de-595c-4b11-b593-3ba79138544d" providerId="ADAL" clId="{CD063A1C-D8EC-484F-9E65-8438796AD8C7}" dt="2023-09-05T23:28:05.640" v="479"/>
        <pc:sldMkLst>
          <pc:docMk/>
          <pc:sldMk cId="2134680012" sldId="980"/>
        </pc:sldMkLst>
        <pc:spChg chg="add mod">
          <ac:chgData name="Flittner, David E. (LARC-E303)" userId="346ff0de-595c-4b11-b593-3ba79138544d" providerId="ADAL" clId="{CD063A1C-D8EC-484F-9E65-8438796AD8C7}" dt="2023-09-05T23:26:48.044" v="476" actId="1076"/>
          <ac:spMkLst>
            <pc:docMk/>
            <pc:sldMk cId="2134680012" sldId="980"/>
            <ac:spMk id="5" creationId="{F3135BC2-BB7F-DEE7-334A-046161E463AE}"/>
          </ac:spMkLst>
        </pc:spChg>
        <pc:spChg chg="add del">
          <ac:chgData name="Flittner, David E. (LARC-E303)" userId="346ff0de-595c-4b11-b593-3ba79138544d" providerId="ADAL" clId="{CD063A1C-D8EC-484F-9E65-8438796AD8C7}" dt="2023-09-05T23:23:50.570" v="335" actId="478"/>
          <ac:spMkLst>
            <pc:docMk/>
            <pc:sldMk cId="2134680012" sldId="980"/>
            <ac:spMk id="13" creationId="{D54B2317-4A1C-4E28-A812-CE3551CC110C}"/>
          </ac:spMkLst>
        </pc:spChg>
        <pc:spChg chg="add del">
          <ac:chgData name="Flittner, David E. (LARC-E303)" userId="346ff0de-595c-4b11-b593-3ba79138544d" providerId="ADAL" clId="{CD063A1C-D8EC-484F-9E65-8438796AD8C7}" dt="2023-09-05T23:23:52.108" v="339" actId="478"/>
          <ac:spMkLst>
            <pc:docMk/>
            <pc:sldMk cId="2134680012" sldId="980"/>
            <ac:spMk id="14" creationId="{A151F278-91A0-4D02-A2AF-E67495E7812B}"/>
          </ac:spMkLst>
        </pc:spChg>
        <pc:spChg chg="add del">
          <ac:chgData name="Flittner, David E. (LARC-E303)" userId="346ff0de-595c-4b11-b593-3ba79138544d" providerId="ADAL" clId="{CD063A1C-D8EC-484F-9E65-8438796AD8C7}" dt="2023-09-05T23:23:51.833" v="338" actId="478"/>
          <ac:spMkLst>
            <pc:docMk/>
            <pc:sldMk cId="2134680012" sldId="980"/>
            <ac:spMk id="15" creationId="{E78B8600-AD1E-470C-BAA1-D06C3ECB4C50}"/>
          </ac:spMkLst>
        </pc:spChg>
        <pc:spChg chg="add del">
          <ac:chgData name="Flittner, David E. (LARC-E303)" userId="346ff0de-595c-4b11-b593-3ba79138544d" providerId="ADAL" clId="{CD063A1C-D8EC-484F-9E65-8438796AD8C7}" dt="2023-09-05T23:23:53.141" v="342" actId="478"/>
          <ac:spMkLst>
            <pc:docMk/>
            <pc:sldMk cId="2134680012" sldId="980"/>
            <ac:spMk id="16" creationId="{86B8D595-67AB-4393-A668-3979DB647E31}"/>
          </ac:spMkLst>
        </pc:spChg>
        <pc:spChg chg="add del">
          <ac:chgData name="Flittner, David E. (LARC-E303)" userId="346ff0de-595c-4b11-b593-3ba79138544d" providerId="ADAL" clId="{CD063A1C-D8EC-484F-9E65-8438796AD8C7}" dt="2023-09-05T23:23:51.537" v="337" actId="478"/>
          <ac:spMkLst>
            <pc:docMk/>
            <pc:sldMk cId="2134680012" sldId="980"/>
            <ac:spMk id="17" creationId="{B8732ABE-0E3F-4E99-9286-8F49FDE38F27}"/>
          </ac:spMkLst>
        </pc:spChg>
        <pc:spChg chg="add del">
          <ac:chgData name="Flittner, David E. (LARC-E303)" userId="346ff0de-595c-4b11-b593-3ba79138544d" providerId="ADAL" clId="{CD063A1C-D8EC-484F-9E65-8438796AD8C7}" dt="2023-09-05T23:23:51.120" v="336" actId="478"/>
          <ac:spMkLst>
            <pc:docMk/>
            <pc:sldMk cId="2134680012" sldId="980"/>
            <ac:spMk id="18" creationId="{7A3FC30A-694D-41E0-9C73-F0AC958D8483}"/>
          </ac:spMkLst>
        </pc:spChg>
        <pc:spChg chg="add del">
          <ac:chgData name="Flittner, David E. (LARC-E303)" userId="346ff0de-595c-4b11-b593-3ba79138544d" providerId="ADAL" clId="{CD063A1C-D8EC-484F-9E65-8438796AD8C7}" dt="2023-09-05T23:23:52.724" v="341" actId="478"/>
          <ac:spMkLst>
            <pc:docMk/>
            <pc:sldMk cId="2134680012" sldId="980"/>
            <ac:spMk id="19" creationId="{550C9162-B9EF-4300-A9EE-C53596562ABB}"/>
          </ac:spMkLst>
        </pc:spChg>
        <pc:spChg chg="add del ord">
          <ac:chgData name="Flittner, David E. (LARC-E303)" userId="346ff0de-595c-4b11-b593-3ba79138544d" providerId="ADAL" clId="{CD063A1C-D8EC-484F-9E65-8438796AD8C7}" dt="2023-09-05T23:23:47.529" v="329" actId="166"/>
          <ac:spMkLst>
            <pc:docMk/>
            <pc:sldMk cId="2134680012" sldId="980"/>
            <ac:spMk id="22" creationId="{F9A5DDF7-DC8D-456A-9066-67B61B3F7851}"/>
          </ac:spMkLst>
        </pc:spChg>
        <pc:picChg chg="add del">
          <ac:chgData name="Flittner, David E. (LARC-E303)" userId="346ff0de-595c-4b11-b593-3ba79138544d" providerId="ADAL" clId="{CD063A1C-D8EC-484F-9E65-8438796AD8C7}" dt="2023-09-05T23:23:53.570" v="343" actId="478"/>
          <ac:picMkLst>
            <pc:docMk/>
            <pc:sldMk cId="2134680012" sldId="980"/>
            <ac:picMk id="9" creationId="{CE382AB1-8214-44C7-A20E-02D58027E2CC}"/>
          </ac:picMkLst>
        </pc:picChg>
        <pc:picChg chg="add del mod">
          <ac:chgData name="Flittner, David E. (LARC-E303)" userId="346ff0de-595c-4b11-b593-3ba79138544d" providerId="ADAL" clId="{CD063A1C-D8EC-484F-9E65-8438796AD8C7}" dt="2023-09-05T23:23:49.857" v="334"/>
          <ac:picMkLst>
            <pc:docMk/>
            <pc:sldMk cId="2134680012" sldId="980"/>
            <ac:picMk id="2050" creationId="{7B30A8D2-9C37-2140-B595-6C284F7AB811}"/>
          </ac:picMkLst>
        </pc:picChg>
        <pc:cxnChg chg="add del">
          <ac:chgData name="Flittner, David E. (LARC-E303)" userId="346ff0de-595c-4b11-b593-3ba79138544d" providerId="ADAL" clId="{CD063A1C-D8EC-484F-9E65-8438796AD8C7}" dt="2023-09-05T23:23:52.368" v="340" actId="478"/>
          <ac:cxnSpMkLst>
            <pc:docMk/>
            <pc:sldMk cId="2134680012" sldId="980"/>
            <ac:cxnSpMk id="21" creationId="{CB9F1FD1-1E11-4462-8971-EC417398FC09}"/>
          </ac:cxnSpMkLst>
        </pc:cxnChg>
      </pc:sldChg>
      <pc:sldChg chg="modSp mod">
        <pc:chgData name="Flittner, David E. (LARC-E303)" userId="346ff0de-595c-4b11-b593-3ba79138544d" providerId="ADAL" clId="{CD063A1C-D8EC-484F-9E65-8438796AD8C7}" dt="2023-09-08T18:35:52.264" v="842"/>
        <pc:sldMkLst>
          <pc:docMk/>
          <pc:sldMk cId="2887996198" sldId="982"/>
        </pc:sldMkLst>
        <pc:spChg chg="mod">
          <ac:chgData name="Flittner, David E. (LARC-E303)" userId="346ff0de-595c-4b11-b593-3ba79138544d" providerId="ADAL" clId="{CD063A1C-D8EC-484F-9E65-8438796AD8C7}" dt="2023-09-08T18:35:52.264" v="842"/>
          <ac:spMkLst>
            <pc:docMk/>
            <pc:sldMk cId="2887996198" sldId="982"/>
            <ac:spMk id="4" creationId="{08E35E66-854D-4677-8AB3-418D5DBE399E}"/>
          </ac:spMkLst>
        </pc:spChg>
      </pc:sldChg>
      <pc:sldChg chg="addSp modSp mod">
        <pc:chgData name="Flittner, David E. (LARC-E303)" userId="346ff0de-595c-4b11-b593-3ba79138544d" providerId="ADAL" clId="{CD063A1C-D8EC-484F-9E65-8438796AD8C7}" dt="2023-09-07T15:48:17.730" v="819" actId="20577"/>
        <pc:sldMkLst>
          <pc:docMk/>
          <pc:sldMk cId="3822475085" sldId="986"/>
        </pc:sldMkLst>
        <pc:spChg chg="mod">
          <ac:chgData name="Flittner, David E. (LARC-E303)" userId="346ff0de-595c-4b11-b593-3ba79138544d" providerId="ADAL" clId="{CD063A1C-D8EC-484F-9E65-8438796AD8C7}" dt="2023-09-07T15:48:17.730" v="819" actId="20577"/>
          <ac:spMkLst>
            <pc:docMk/>
            <pc:sldMk cId="3822475085" sldId="986"/>
            <ac:spMk id="2" creationId="{B4490951-5E36-71D8-6CF6-B044A6F72D92}"/>
          </ac:spMkLst>
        </pc:spChg>
        <pc:spChg chg="add mod">
          <ac:chgData name="Flittner, David E. (LARC-E303)" userId="346ff0de-595c-4b11-b593-3ba79138544d" providerId="ADAL" clId="{CD063A1C-D8EC-484F-9E65-8438796AD8C7}" dt="2023-09-05T23:34:39.147" v="506" actId="1076"/>
          <ac:spMkLst>
            <pc:docMk/>
            <pc:sldMk cId="3822475085" sldId="986"/>
            <ac:spMk id="6" creationId="{EC30874F-C85C-F4E4-9E6F-9B2F130E68CB}"/>
          </ac:spMkLst>
        </pc:spChg>
        <pc:picChg chg="add mod">
          <ac:chgData name="Flittner, David E. (LARC-E303)" userId="346ff0de-595c-4b11-b593-3ba79138544d" providerId="ADAL" clId="{CD063A1C-D8EC-484F-9E65-8438796AD8C7}" dt="2023-09-05T23:32:27.097" v="495" actId="1076"/>
          <ac:picMkLst>
            <pc:docMk/>
            <pc:sldMk cId="3822475085" sldId="986"/>
            <ac:picMk id="5" creationId="{18A5CCFE-04D5-87A1-9A5D-BC486705943E}"/>
          </ac:picMkLst>
        </pc:picChg>
      </pc:sldChg>
      <pc:sldChg chg="addSp modSp mod modAnim">
        <pc:chgData name="Flittner, David E. (LARC-E303)" userId="346ff0de-595c-4b11-b593-3ba79138544d" providerId="ADAL" clId="{CD063A1C-D8EC-484F-9E65-8438796AD8C7}" dt="2023-09-07T15:46:50.880" v="812" actId="14100"/>
        <pc:sldMkLst>
          <pc:docMk/>
          <pc:sldMk cId="1268853737" sldId="988"/>
        </pc:sldMkLst>
        <pc:spChg chg="add mod">
          <ac:chgData name="Flittner, David E. (LARC-E303)" userId="346ff0de-595c-4b11-b593-3ba79138544d" providerId="ADAL" clId="{CD063A1C-D8EC-484F-9E65-8438796AD8C7}" dt="2023-09-05T11:46:02.942" v="87" actId="1076"/>
          <ac:spMkLst>
            <pc:docMk/>
            <pc:sldMk cId="1268853737" sldId="988"/>
            <ac:spMk id="2" creationId="{C550373D-21A7-B882-7DC6-912B6A2B0306}"/>
          </ac:spMkLst>
        </pc:spChg>
        <pc:spChg chg="mod">
          <ac:chgData name="Flittner, David E. (LARC-E303)" userId="346ff0de-595c-4b11-b593-3ba79138544d" providerId="ADAL" clId="{CD063A1C-D8EC-484F-9E65-8438796AD8C7}" dt="2023-09-07T15:46:50.880" v="812" actId="14100"/>
          <ac:spMkLst>
            <pc:docMk/>
            <pc:sldMk cId="1268853737" sldId="988"/>
            <ac:spMk id="11" creationId="{A526A1E3-B2BE-80DE-7946-D7E868B754E5}"/>
          </ac:spMkLst>
        </pc:spChg>
      </pc:sldChg>
      <pc:sldChg chg="modSp mod">
        <pc:chgData name="Flittner, David E. (LARC-E303)" userId="346ff0de-595c-4b11-b593-3ba79138544d" providerId="ADAL" clId="{CD063A1C-D8EC-484F-9E65-8438796AD8C7}" dt="2023-09-05T22:07:10.364" v="311" actId="20577"/>
        <pc:sldMkLst>
          <pc:docMk/>
          <pc:sldMk cId="2421620875" sldId="990"/>
        </pc:sldMkLst>
        <pc:spChg chg="mod">
          <ac:chgData name="Flittner, David E. (LARC-E303)" userId="346ff0de-595c-4b11-b593-3ba79138544d" providerId="ADAL" clId="{CD063A1C-D8EC-484F-9E65-8438796AD8C7}" dt="2023-09-05T22:07:10.364" v="311" actId="20577"/>
          <ac:spMkLst>
            <pc:docMk/>
            <pc:sldMk cId="2421620875" sldId="990"/>
            <ac:spMk id="2" creationId="{06B26581-4A78-CE8A-0BEA-527FFBE07BED}"/>
          </ac:spMkLst>
        </pc:spChg>
      </pc:sldChg>
      <pc:sldChg chg="modSp mod">
        <pc:chgData name="Flittner, David E. (LARC-E303)" userId="346ff0de-595c-4b11-b593-3ba79138544d" providerId="ADAL" clId="{CD063A1C-D8EC-484F-9E65-8438796AD8C7}" dt="2023-09-05T23:29:19.865" v="482" actId="115"/>
        <pc:sldMkLst>
          <pc:docMk/>
          <pc:sldMk cId="3847196795" sldId="992"/>
        </pc:sldMkLst>
        <pc:spChg chg="mod">
          <ac:chgData name="Flittner, David E. (LARC-E303)" userId="346ff0de-595c-4b11-b593-3ba79138544d" providerId="ADAL" clId="{CD063A1C-D8EC-484F-9E65-8438796AD8C7}" dt="2023-09-05T23:29:19.865" v="482" actId="115"/>
          <ac:spMkLst>
            <pc:docMk/>
            <pc:sldMk cId="3847196795" sldId="992"/>
            <ac:spMk id="2" creationId="{0C465CB9-F124-2813-1C0F-8CC0C548AA6B}"/>
          </ac:spMkLst>
        </pc:spChg>
        <pc:spChg chg="mod">
          <ac:chgData name="Flittner, David E. (LARC-E303)" userId="346ff0de-595c-4b11-b593-3ba79138544d" providerId="ADAL" clId="{CD063A1C-D8EC-484F-9E65-8438796AD8C7}" dt="2023-09-05T22:04:42.854" v="274" actId="20577"/>
          <ac:spMkLst>
            <pc:docMk/>
            <pc:sldMk cId="3847196795" sldId="992"/>
            <ac:spMk id="3" creationId="{D938809F-261F-8322-27AC-F55DFB868F6D}"/>
          </ac:spMkLst>
        </pc:spChg>
      </pc:sldChg>
      <pc:sldChg chg="del">
        <pc:chgData name="Flittner, David E. (LARC-E303)" userId="346ff0de-595c-4b11-b593-3ba79138544d" providerId="ADAL" clId="{CD063A1C-D8EC-484F-9E65-8438796AD8C7}" dt="2023-09-06T01:06:17.350" v="507" actId="47"/>
        <pc:sldMkLst>
          <pc:docMk/>
          <pc:sldMk cId="2311573561" sldId="1038"/>
        </pc:sldMkLst>
      </pc:sldChg>
      <pc:sldChg chg="addSp delSp modSp mod modAnim">
        <pc:chgData name="Flittner, David E. (LARC-E303)" userId="346ff0de-595c-4b11-b593-3ba79138544d" providerId="ADAL" clId="{CD063A1C-D8EC-484F-9E65-8438796AD8C7}" dt="2023-09-07T15:44:33.618" v="808" actId="1076"/>
        <pc:sldMkLst>
          <pc:docMk/>
          <pc:sldMk cId="1042638793" sldId="2019"/>
        </pc:sldMkLst>
        <pc:spChg chg="del">
          <ac:chgData name="Flittner, David E. (LARC-E303)" userId="346ff0de-595c-4b11-b593-3ba79138544d" providerId="ADAL" clId="{CD063A1C-D8EC-484F-9E65-8438796AD8C7}" dt="2023-09-07T14:53:31.897" v="630" actId="478"/>
          <ac:spMkLst>
            <pc:docMk/>
            <pc:sldMk cId="1042638793" sldId="2019"/>
            <ac:spMk id="5" creationId="{1D001C6A-5779-278A-1B61-89E4E392A4FA}"/>
          </ac:spMkLst>
        </pc:spChg>
        <pc:spChg chg="mod">
          <ac:chgData name="Flittner, David E. (LARC-E303)" userId="346ff0de-595c-4b11-b593-3ba79138544d" providerId="ADAL" clId="{CD063A1C-D8EC-484F-9E65-8438796AD8C7}" dt="2023-09-07T14:40:59.436" v="594" actId="1076"/>
          <ac:spMkLst>
            <pc:docMk/>
            <pc:sldMk cId="1042638793" sldId="2019"/>
            <ac:spMk id="7" creationId="{F62CF818-F1B7-118C-F050-AC4B911D9DDF}"/>
          </ac:spMkLst>
        </pc:spChg>
        <pc:spChg chg="add mod">
          <ac:chgData name="Flittner, David E. (LARC-E303)" userId="346ff0de-595c-4b11-b593-3ba79138544d" providerId="ADAL" clId="{CD063A1C-D8EC-484F-9E65-8438796AD8C7}" dt="2023-09-07T15:40:51.201" v="694" actId="14100"/>
          <ac:spMkLst>
            <pc:docMk/>
            <pc:sldMk cId="1042638793" sldId="2019"/>
            <ac:spMk id="8" creationId="{72EA68A4-F30F-4FAC-1E97-488467D93A14}"/>
          </ac:spMkLst>
        </pc:spChg>
        <pc:spChg chg="add mod">
          <ac:chgData name="Flittner, David E. (LARC-E303)" userId="346ff0de-595c-4b11-b593-3ba79138544d" providerId="ADAL" clId="{CD063A1C-D8EC-484F-9E65-8438796AD8C7}" dt="2023-09-07T15:41:07.528" v="701" actId="20577"/>
          <ac:spMkLst>
            <pc:docMk/>
            <pc:sldMk cId="1042638793" sldId="2019"/>
            <ac:spMk id="9" creationId="{93B4BF18-65C4-C863-4B88-66433B76921C}"/>
          </ac:spMkLst>
        </pc:spChg>
        <pc:spChg chg="add mod">
          <ac:chgData name="Flittner, David E. (LARC-E303)" userId="346ff0de-595c-4b11-b593-3ba79138544d" providerId="ADAL" clId="{CD063A1C-D8EC-484F-9E65-8438796AD8C7}" dt="2023-09-07T15:41:26.644" v="707" actId="20577"/>
          <ac:spMkLst>
            <pc:docMk/>
            <pc:sldMk cId="1042638793" sldId="2019"/>
            <ac:spMk id="10" creationId="{4D59A38E-C0BE-CEDD-74BA-277AAD2A9A5D}"/>
          </ac:spMkLst>
        </pc:spChg>
        <pc:spChg chg="add mod">
          <ac:chgData name="Flittner, David E. (LARC-E303)" userId="346ff0de-595c-4b11-b593-3ba79138544d" providerId="ADAL" clId="{CD063A1C-D8EC-484F-9E65-8438796AD8C7}" dt="2023-09-07T15:41:42.519" v="713" actId="20577"/>
          <ac:spMkLst>
            <pc:docMk/>
            <pc:sldMk cId="1042638793" sldId="2019"/>
            <ac:spMk id="11" creationId="{01222F0D-B3AD-5F4E-7B41-4DB8B9B87953}"/>
          </ac:spMkLst>
        </pc:spChg>
        <pc:spChg chg="add mod">
          <ac:chgData name="Flittner, David E. (LARC-E303)" userId="346ff0de-595c-4b11-b593-3ba79138544d" providerId="ADAL" clId="{CD063A1C-D8EC-484F-9E65-8438796AD8C7}" dt="2023-09-07T15:41:57.804" v="721" actId="20577"/>
          <ac:spMkLst>
            <pc:docMk/>
            <pc:sldMk cId="1042638793" sldId="2019"/>
            <ac:spMk id="12" creationId="{CA29DA48-3F32-E956-05B4-6A660F541EA5}"/>
          </ac:spMkLst>
        </pc:spChg>
        <pc:spChg chg="add mod">
          <ac:chgData name="Flittner, David E. (LARC-E303)" userId="346ff0de-595c-4b11-b593-3ba79138544d" providerId="ADAL" clId="{CD063A1C-D8EC-484F-9E65-8438796AD8C7}" dt="2023-09-07T15:42:31.573" v="742" actId="1076"/>
          <ac:spMkLst>
            <pc:docMk/>
            <pc:sldMk cId="1042638793" sldId="2019"/>
            <ac:spMk id="13" creationId="{B2189B8B-02F9-0E64-A42C-4EB416E44C28}"/>
          </ac:spMkLst>
        </pc:spChg>
        <pc:spChg chg="add mod">
          <ac:chgData name="Flittner, David E. (LARC-E303)" userId="346ff0de-595c-4b11-b593-3ba79138544d" providerId="ADAL" clId="{CD063A1C-D8EC-484F-9E65-8438796AD8C7}" dt="2023-09-07T15:42:17.319" v="733" actId="6549"/>
          <ac:spMkLst>
            <pc:docMk/>
            <pc:sldMk cId="1042638793" sldId="2019"/>
            <ac:spMk id="14" creationId="{08373D85-B6EA-04FC-4055-FB34508830AB}"/>
          </ac:spMkLst>
        </pc:spChg>
        <pc:spChg chg="add mod">
          <ac:chgData name="Flittner, David E. (LARC-E303)" userId="346ff0de-595c-4b11-b593-3ba79138544d" providerId="ADAL" clId="{CD063A1C-D8EC-484F-9E65-8438796AD8C7}" dt="2023-09-07T15:42:51.162" v="752" actId="14100"/>
          <ac:spMkLst>
            <pc:docMk/>
            <pc:sldMk cId="1042638793" sldId="2019"/>
            <ac:spMk id="15" creationId="{83A8AFEA-00B0-5AD2-4FE9-7DDDD2DBE58B}"/>
          </ac:spMkLst>
        </pc:spChg>
        <pc:spChg chg="add mod">
          <ac:chgData name="Flittner, David E. (LARC-E303)" userId="346ff0de-595c-4b11-b593-3ba79138544d" providerId="ADAL" clId="{CD063A1C-D8EC-484F-9E65-8438796AD8C7}" dt="2023-09-07T15:43:16.186" v="771" actId="14100"/>
          <ac:spMkLst>
            <pc:docMk/>
            <pc:sldMk cId="1042638793" sldId="2019"/>
            <ac:spMk id="16" creationId="{8DE36160-5B52-9524-65F6-CBDC95E7E430}"/>
          </ac:spMkLst>
        </pc:spChg>
        <pc:spChg chg="add mod">
          <ac:chgData name="Flittner, David E. (LARC-E303)" userId="346ff0de-595c-4b11-b593-3ba79138544d" providerId="ADAL" clId="{CD063A1C-D8EC-484F-9E65-8438796AD8C7}" dt="2023-09-07T15:44:33.618" v="808" actId="1076"/>
          <ac:spMkLst>
            <pc:docMk/>
            <pc:sldMk cId="1042638793" sldId="2019"/>
            <ac:spMk id="17" creationId="{78D5AA4C-4D5F-9690-E8B7-11173FC91F17}"/>
          </ac:spMkLst>
        </pc:spChg>
        <pc:spChg chg="add mod">
          <ac:chgData name="Flittner, David E. (LARC-E303)" userId="346ff0de-595c-4b11-b593-3ba79138544d" providerId="ADAL" clId="{CD063A1C-D8EC-484F-9E65-8438796AD8C7}" dt="2023-09-07T15:44:09.631" v="797" actId="1076"/>
          <ac:spMkLst>
            <pc:docMk/>
            <pc:sldMk cId="1042638793" sldId="2019"/>
            <ac:spMk id="18" creationId="{7CA5DD34-8B5F-55DC-D199-1BA917FD3733}"/>
          </ac:spMkLst>
        </pc:spChg>
        <pc:spChg chg="add mod">
          <ac:chgData name="Flittner, David E. (LARC-E303)" userId="346ff0de-595c-4b11-b593-3ba79138544d" providerId="ADAL" clId="{CD063A1C-D8EC-484F-9E65-8438796AD8C7}" dt="2023-09-07T15:44:21.239" v="806" actId="6549"/>
          <ac:spMkLst>
            <pc:docMk/>
            <pc:sldMk cId="1042638793" sldId="2019"/>
            <ac:spMk id="19" creationId="{A5299FA4-7CE9-2564-E6BC-0EDEC27C967E}"/>
          </ac:spMkLst>
        </pc:spChg>
        <pc:picChg chg="del">
          <ac:chgData name="Flittner, David E. (LARC-E303)" userId="346ff0de-595c-4b11-b593-3ba79138544d" providerId="ADAL" clId="{CD063A1C-D8EC-484F-9E65-8438796AD8C7}" dt="2023-09-07T14:53:27.683" v="629" actId="478"/>
          <ac:picMkLst>
            <pc:docMk/>
            <pc:sldMk cId="1042638793" sldId="2019"/>
            <ac:picMk id="2" creationId="{DD0B9118-10B7-230E-C45E-C05273243C71}"/>
          </ac:picMkLst>
        </pc:picChg>
        <pc:picChg chg="mod ord modCrop">
          <ac:chgData name="Flittner, David E. (LARC-E303)" userId="346ff0de-595c-4b11-b593-3ba79138544d" providerId="ADAL" clId="{CD063A1C-D8EC-484F-9E65-8438796AD8C7}" dt="2023-09-07T15:43:22.280" v="774" actId="1076"/>
          <ac:picMkLst>
            <pc:docMk/>
            <pc:sldMk cId="1042638793" sldId="2019"/>
            <ac:picMk id="6" creationId="{251DF37A-CEDF-01BA-4557-B0CC91147C60}"/>
          </ac:picMkLst>
        </pc:picChg>
      </pc:sldChg>
      <pc:sldChg chg="modSp mod">
        <pc:chgData name="Flittner, David E. (LARC-E303)" userId="346ff0de-595c-4b11-b593-3ba79138544d" providerId="ADAL" clId="{CD063A1C-D8EC-484F-9E65-8438796AD8C7}" dt="2023-09-07T15:49:13.359" v="836" actId="947"/>
        <pc:sldMkLst>
          <pc:docMk/>
          <pc:sldMk cId="2624669632" sldId="2020"/>
        </pc:sldMkLst>
        <pc:spChg chg="mod">
          <ac:chgData name="Flittner, David E. (LARC-E303)" userId="346ff0de-595c-4b11-b593-3ba79138544d" providerId="ADAL" clId="{CD063A1C-D8EC-484F-9E65-8438796AD8C7}" dt="2023-09-07T15:49:13.359" v="836" actId="947"/>
          <ac:spMkLst>
            <pc:docMk/>
            <pc:sldMk cId="2624669632" sldId="2020"/>
            <ac:spMk id="2" creationId="{2052912D-1CDB-C82F-1ABC-B0C88A37E006}"/>
          </ac:spMkLst>
        </pc:spChg>
      </pc:sldChg>
      <pc:sldChg chg="addSp modSp mod modAnim">
        <pc:chgData name="Flittner, David E. (LARC-E303)" userId="346ff0de-595c-4b11-b593-3ba79138544d" providerId="ADAL" clId="{CD063A1C-D8EC-484F-9E65-8438796AD8C7}" dt="2023-09-11T04:19:49.870" v="1825"/>
        <pc:sldMkLst>
          <pc:docMk/>
          <pc:sldMk cId="3741818884" sldId="2022"/>
        </pc:sldMkLst>
        <pc:spChg chg="mod">
          <ac:chgData name="Flittner, David E. (LARC-E303)" userId="346ff0de-595c-4b11-b593-3ba79138544d" providerId="ADAL" clId="{CD063A1C-D8EC-484F-9E65-8438796AD8C7}" dt="2023-09-11T04:05:47.084" v="1794" actId="20577"/>
          <ac:spMkLst>
            <pc:docMk/>
            <pc:sldMk cId="3741818884" sldId="2022"/>
            <ac:spMk id="2" creationId="{38281C01-57F3-191C-3899-CB50C7A41184}"/>
          </ac:spMkLst>
        </pc:spChg>
        <pc:picChg chg="mod">
          <ac:chgData name="Flittner, David E. (LARC-E303)" userId="346ff0de-595c-4b11-b593-3ba79138544d" providerId="ADAL" clId="{CD063A1C-D8EC-484F-9E65-8438796AD8C7}" dt="2023-09-11T04:03:02.696" v="1737" actId="14100"/>
          <ac:picMkLst>
            <pc:docMk/>
            <pc:sldMk cId="3741818884" sldId="2022"/>
            <ac:picMk id="6" creationId="{E0B679A5-3718-FE52-D757-FFB3BA606B70}"/>
          </ac:picMkLst>
        </pc:picChg>
        <pc:picChg chg="mod">
          <ac:chgData name="Flittner, David E. (LARC-E303)" userId="346ff0de-595c-4b11-b593-3ba79138544d" providerId="ADAL" clId="{CD063A1C-D8EC-484F-9E65-8438796AD8C7}" dt="2023-09-08T18:36:49.202" v="845" actId="1076"/>
          <ac:picMkLst>
            <pc:docMk/>
            <pc:sldMk cId="3741818884" sldId="2022"/>
            <ac:picMk id="8" creationId="{057D7236-D6DC-8D93-8610-F8D9DFAD85D0}"/>
          </ac:picMkLst>
        </pc:picChg>
        <pc:picChg chg="add mod">
          <ac:chgData name="Flittner, David E. (LARC-E303)" userId="346ff0de-595c-4b11-b593-3ba79138544d" providerId="ADAL" clId="{CD063A1C-D8EC-484F-9E65-8438796AD8C7}" dt="2023-09-11T04:15:17.520" v="1817" actId="1076"/>
          <ac:picMkLst>
            <pc:docMk/>
            <pc:sldMk cId="3741818884" sldId="2022"/>
            <ac:picMk id="9" creationId="{D4270BAE-CDED-1DC8-F7A5-72DC8ACC4382}"/>
          </ac:picMkLst>
        </pc:picChg>
        <pc:picChg chg="mod">
          <ac:chgData name="Flittner, David E. (LARC-E303)" userId="346ff0de-595c-4b11-b593-3ba79138544d" providerId="ADAL" clId="{CD063A1C-D8EC-484F-9E65-8438796AD8C7}" dt="2023-09-08T18:36:52.219" v="846" actId="1076"/>
          <ac:picMkLst>
            <pc:docMk/>
            <pc:sldMk cId="3741818884" sldId="2022"/>
            <ac:picMk id="10" creationId="{5E40A311-061C-13F0-A1FF-66A65BC4760D}"/>
          </ac:picMkLst>
        </pc:picChg>
        <pc:picChg chg="add mod">
          <ac:chgData name="Flittner, David E. (LARC-E303)" userId="346ff0de-595c-4b11-b593-3ba79138544d" providerId="ADAL" clId="{CD063A1C-D8EC-484F-9E65-8438796AD8C7}" dt="2023-09-11T04:15:22.863" v="1818" actId="1076"/>
          <ac:picMkLst>
            <pc:docMk/>
            <pc:sldMk cId="3741818884" sldId="2022"/>
            <ac:picMk id="11" creationId="{13DAAD1E-55C7-28FD-C304-E02B9400374F}"/>
          </ac:picMkLst>
        </pc:picChg>
        <pc:picChg chg="add mod">
          <ac:chgData name="Flittner, David E. (LARC-E303)" userId="346ff0de-595c-4b11-b593-3ba79138544d" providerId="ADAL" clId="{CD063A1C-D8EC-484F-9E65-8438796AD8C7}" dt="2023-09-11T04:15:32.689" v="1820" actId="14100"/>
          <ac:picMkLst>
            <pc:docMk/>
            <pc:sldMk cId="3741818884" sldId="2022"/>
            <ac:picMk id="14" creationId="{230D56D1-FAEC-837C-1315-ACAEB4324E5E}"/>
          </ac:picMkLst>
        </pc:picChg>
        <pc:cxnChg chg="mod">
          <ac:chgData name="Flittner, David E. (LARC-E303)" userId="346ff0de-595c-4b11-b593-3ba79138544d" providerId="ADAL" clId="{CD063A1C-D8EC-484F-9E65-8438796AD8C7}" dt="2023-09-08T18:37:00.510" v="848" actId="14100"/>
          <ac:cxnSpMkLst>
            <pc:docMk/>
            <pc:sldMk cId="3741818884" sldId="2022"/>
            <ac:cxnSpMk id="13" creationId="{BA34BEDE-56EE-C002-2360-9DC89E0E9E18}"/>
          </ac:cxnSpMkLst>
        </pc:cxnChg>
        <pc:cxnChg chg="mod">
          <ac:chgData name="Flittner, David E. (LARC-E303)" userId="346ff0de-595c-4b11-b593-3ba79138544d" providerId="ADAL" clId="{CD063A1C-D8EC-484F-9E65-8438796AD8C7}" dt="2023-09-08T18:36:57.053" v="847" actId="14100"/>
          <ac:cxnSpMkLst>
            <pc:docMk/>
            <pc:sldMk cId="3741818884" sldId="2022"/>
            <ac:cxnSpMk id="15" creationId="{A4717EB9-9E1B-8EA8-C7B6-945E931CF3BF}"/>
          </ac:cxnSpMkLst>
        </pc:cxnChg>
      </pc:sldChg>
      <pc:sldChg chg="addSp modSp mod">
        <pc:chgData name="Flittner, David E. (LARC-E303)" userId="346ff0de-595c-4b11-b593-3ba79138544d" providerId="ADAL" clId="{CD063A1C-D8EC-484F-9E65-8438796AD8C7}" dt="2023-09-05T16:51:01.106" v="238" actId="1076"/>
        <pc:sldMkLst>
          <pc:docMk/>
          <pc:sldMk cId="2512260241" sldId="2025"/>
        </pc:sldMkLst>
        <pc:picChg chg="add mod">
          <ac:chgData name="Flittner, David E. (LARC-E303)" userId="346ff0de-595c-4b11-b593-3ba79138544d" providerId="ADAL" clId="{CD063A1C-D8EC-484F-9E65-8438796AD8C7}" dt="2023-09-05T16:51:01.106" v="238" actId="1076"/>
          <ac:picMkLst>
            <pc:docMk/>
            <pc:sldMk cId="2512260241" sldId="2025"/>
            <ac:picMk id="8" creationId="{EE85766C-E768-468B-BF7E-B57ABBCB40E4}"/>
          </ac:picMkLst>
        </pc:picChg>
      </pc:sldChg>
      <pc:sldChg chg="add del">
        <pc:chgData name="Flittner, David E. (LARC-E303)" userId="346ff0de-595c-4b11-b593-3ba79138544d" providerId="ADAL" clId="{CD063A1C-D8EC-484F-9E65-8438796AD8C7}" dt="2023-09-07T15:45:50.206" v="809" actId="47"/>
        <pc:sldMkLst>
          <pc:docMk/>
          <pc:sldMk cId="580974381" sldId="2027"/>
        </pc:sldMkLst>
      </pc:sldChg>
      <pc:sldChg chg="delSp modSp new mod">
        <pc:chgData name="Flittner, David E. (LARC-E303)" userId="346ff0de-595c-4b11-b593-3ba79138544d" providerId="ADAL" clId="{CD063A1C-D8EC-484F-9E65-8438796AD8C7}" dt="2023-09-08T21:59:31.168" v="1731" actId="20577"/>
        <pc:sldMkLst>
          <pc:docMk/>
          <pc:sldMk cId="2772394843" sldId="2027"/>
        </pc:sldMkLst>
        <pc:spChg chg="mod">
          <ac:chgData name="Flittner, David E. (LARC-E303)" userId="346ff0de-595c-4b11-b593-3ba79138544d" providerId="ADAL" clId="{CD063A1C-D8EC-484F-9E65-8438796AD8C7}" dt="2023-09-08T21:59:31.168" v="1731" actId="20577"/>
          <ac:spMkLst>
            <pc:docMk/>
            <pc:sldMk cId="2772394843" sldId="2027"/>
            <ac:spMk id="2" creationId="{341BC021-DF72-867E-99ED-C973166F169B}"/>
          </ac:spMkLst>
        </pc:spChg>
        <pc:spChg chg="mod">
          <ac:chgData name="Flittner, David E. (LARC-E303)" userId="346ff0de-595c-4b11-b593-3ba79138544d" providerId="ADAL" clId="{CD063A1C-D8EC-484F-9E65-8438796AD8C7}" dt="2023-09-08T19:06:27.708" v="921" actId="20577"/>
          <ac:spMkLst>
            <pc:docMk/>
            <pc:sldMk cId="2772394843" sldId="2027"/>
            <ac:spMk id="3" creationId="{1FD2F6E5-E49C-AF57-A029-54FABDF34965}"/>
          </ac:spMkLst>
        </pc:spChg>
        <pc:spChg chg="del">
          <ac:chgData name="Flittner, David E. (LARC-E303)" userId="346ff0de-595c-4b11-b593-3ba79138544d" providerId="ADAL" clId="{CD063A1C-D8EC-484F-9E65-8438796AD8C7}" dt="2023-09-08T21:57:11.818" v="1624" actId="478"/>
          <ac:spMkLst>
            <pc:docMk/>
            <pc:sldMk cId="2772394843" sldId="2027"/>
            <ac:spMk id="4" creationId="{4A38446F-AC91-8572-FCFD-6B0DE69DEA13}"/>
          </ac:spMkLst>
        </pc:spChg>
      </pc:sldChg>
      <pc:sldChg chg="modSp add del mod ord">
        <pc:chgData name="Flittner, David E. (LARC-E303)" userId="346ff0de-595c-4b11-b593-3ba79138544d" providerId="ADAL" clId="{CD063A1C-D8EC-484F-9E65-8438796AD8C7}" dt="2023-09-08T18:34:57.372" v="837" actId="47"/>
        <pc:sldMkLst>
          <pc:docMk/>
          <pc:sldMk cId="1887877113" sldId="2028"/>
        </pc:sldMkLst>
        <pc:picChg chg="mod">
          <ac:chgData name="Flittner, David E. (LARC-E303)" userId="346ff0de-595c-4b11-b593-3ba79138544d" providerId="ADAL" clId="{CD063A1C-D8EC-484F-9E65-8438796AD8C7}" dt="2023-09-07T14:33:41.314" v="590" actId="1076"/>
          <ac:picMkLst>
            <pc:docMk/>
            <pc:sldMk cId="1887877113" sldId="2028"/>
            <ac:picMk id="6" creationId="{251DF37A-CEDF-01BA-4557-B0CC91147C60}"/>
          </ac:picMkLst>
        </pc:picChg>
      </pc:sldChg>
      <pc:sldChg chg="addSp delSp modSp add mod">
        <pc:chgData name="Flittner, David E. (LARC-E303)" userId="346ff0de-595c-4b11-b593-3ba79138544d" providerId="ADAL" clId="{CD063A1C-D8EC-484F-9E65-8438796AD8C7}" dt="2023-09-11T04:41:20.633" v="2240" actId="14100"/>
        <pc:sldMkLst>
          <pc:docMk/>
          <pc:sldMk cId="2757001420" sldId="2028"/>
        </pc:sldMkLst>
        <pc:spChg chg="mod">
          <ac:chgData name="Flittner, David E. (LARC-E303)" userId="346ff0de-595c-4b11-b593-3ba79138544d" providerId="ADAL" clId="{CD063A1C-D8EC-484F-9E65-8438796AD8C7}" dt="2023-09-11T04:35:08.700" v="1862" actId="20577"/>
          <ac:spMkLst>
            <pc:docMk/>
            <pc:sldMk cId="2757001420" sldId="2028"/>
            <ac:spMk id="3" creationId="{AEED3C6F-4ED8-4919-B664-7CC522398B56}"/>
          </ac:spMkLst>
        </pc:spChg>
        <pc:spChg chg="add mod">
          <ac:chgData name="Flittner, David E. (LARC-E303)" userId="346ff0de-595c-4b11-b593-3ba79138544d" providerId="ADAL" clId="{CD063A1C-D8EC-484F-9E65-8438796AD8C7}" dt="2023-09-11T04:39:35.463" v="2015" actId="20577"/>
          <ac:spMkLst>
            <pc:docMk/>
            <pc:sldMk cId="2757001420" sldId="2028"/>
            <ac:spMk id="12" creationId="{B319BA7B-7239-6BC7-798A-E3FB822426FA}"/>
          </ac:spMkLst>
        </pc:spChg>
        <pc:spChg chg="add mod">
          <ac:chgData name="Flittner, David E. (LARC-E303)" userId="346ff0de-595c-4b11-b593-3ba79138544d" providerId="ADAL" clId="{CD063A1C-D8EC-484F-9E65-8438796AD8C7}" dt="2023-09-11T04:40:01.865" v="2019" actId="14100"/>
          <ac:spMkLst>
            <pc:docMk/>
            <pc:sldMk cId="2757001420" sldId="2028"/>
            <ac:spMk id="13" creationId="{0E58F8E4-2BEC-9726-DC18-5D3A503328C1}"/>
          </ac:spMkLst>
        </pc:spChg>
        <pc:spChg chg="add mod">
          <ac:chgData name="Flittner, David E. (LARC-E303)" userId="346ff0de-595c-4b11-b593-3ba79138544d" providerId="ADAL" clId="{CD063A1C-D8EC-484F-9E65-8438796AD8C7}" dt="2023-09-11T04:40:12.718" v="2090" actId="1038"/>
          <ac:spMkLst>
            <pc:docMk/>
            <pc:sldMk cId="2757001420" sldId="2028"/>
            <ac:spMk id="14" creationId="{60FEFE2F-B436-E30D-3651-A5374DA60E3D}"/>
          </ac:spMkLst>
        </pc:spChg>
        <pc:spChg chg="del">
          <ac:chgData name="Flittner, David E. (LARC-E303)" userId="346ff0de-595c-4b11-b593-3ba79138544d" providerId="ADAL" clId="{CD063A1C-D8EC-484F-9E65-8438796AD8C7}" dt="2023-09-11T04:35:13.110" v="1863" actId="478"/>
          <ac:spMkLst>
            <pc:docMk/>
            <pc:sldMk cId="2757001420" sldId="2028"/>
            <ac:spMk id="15" creationId="{3360E99E-5535-463C-9D0B-463C1191E7D8}"/>
          </ac:spMkLst>
        </pc:spChg>
        <pc:spChg chg="add mod">
          <ac:chgData name="Flittner, David E. (LARC-E303)" userId="346ff0de-595c-4b11-b593-3ba79138544d" providerId="ADAL" clId="{CD063A1C-D8EC-484F-9E65-8438796AD8C7}" dt="2023-09-11T04:40:30.203" v="2231" actId="1038"/>
          <ac:spMkLst>
            <pc:docMk/>
            <pc:sldMk cId="2757001420" sldId="2028"/>
            <ac:spMk id="16" creationId="{2F62126B-A529-E353-083B-0486D3BF5751}"/>
          </ac:spMkLst>
        </pc:spChg>
        <pc:picChg chg="add mod">
          <ac:chgData name="Flittner, David E. (LARC-E303)" userId="346ff0de-595c-4b11-b593-3ba79138544d" providerId="ADAL" clId="{CD063A1C-D8EC-484F-9E65-8438796AD8C7}" dt="2023-09-11T04:34:38.653" v="1853" actId="1076"/>
          <ac:picMkLst>
            <pc:docMk/>
            <pc:sldMk cId="2757001420" sldId="2028"/>
            <ac:picMk id="5" creationId="{4F585042-CF7B-6C20-846D-411E4F63CE22}"/>
          </ac:picMkLst>
        </pc:picChg>
        <pc:picChg chg="del">
          <ac:chgData name="Flittner, David E. (LARC-E303)" userId="346ff0de-595c-4b11-b593-3ba79138544d" providerId="ADAL" clId="{CD063A1C-D8EC-484F-9E65-8438796AD8C7}" dt="2023-09-11T04:30:02.927" v="1827" actId="478"/>
          <ac:picMkLst>
            <pc:docMk/>
            <pc:sldMk cId="2757001420" sldId="2028"/>
            <ac:picMk id="7" creationId="{277885F6-BF87-8735-C068-BA9354C6C7BB}"/>
          </ac:picMkLst>
        </pc:picChg>
        <pc:picChg chg="add mod">
          <ac:chgData name="Flittner, David E. (LARC-E303)" userId="346ff0de-595c-4b11-b593-3ba79138544d" providerId="ADAL" clId="{CD063A1C-D8EC-484F-9E65-8438796AD8C7}" dt="2023-09-11T04:34:34.691" v="1852" actId="1076"/>
          <ac:picMkLst>
            <pc:docMk/>
            <pc:sldMk cId="2757001420" sldId="2028"/>
            <ac:picMk id="8" creationId="{AEE7F3A6-07DD-F285-CB60-93BDFE4FCA15}"/>
          </ac:picMkLst>
        </pc:picChg>
        <pc:picChg chg="add mod">
          <ac:chgData name="Flittner, David E. (LARC-E303)" userId="346ff0de-595c-4b11-b593-3ba79138544d" providerId="ADAL" clId="{CD063A1C-D8EC-484F-9E65-8438796AD8C7}" dt="2023-09-11T04:34:27.547" v="1851" actId="1076"/>
          <ac:picMkLst>
            <pc:docMk/>
            <pc:sldMk cId="2757001420" sldId="2028"/>
            <ac:picMk id="10" creationId="{C8EB4A9F-89A1-D160-2825-EFAE159A2646}"/>
          </ac:picMkLst>
        </pc:picChg>
        <pc:picChg chg="add del mod">
          <ac:chgData name="Flittner, David E. (LARC-E303)" userId="346ff0de-595c-4b11-b593-3ba79138544d" providerId="ADAL" clId="{CD063A1C-D8EC-484F-9E65-8438796AD8C7}" dt="2023-09-11T04:33:25.143" v="1844"/>
          <ac:picMkLst>
            <pc:docMk/>
            <pc:sldMk cId="2757001420" sldId="2028"/>
            <ac:picMk id="11" creationId="{45195E00-9EF7-6C2D-DAA6-49D7746B3B9C}"/>
          </ac:picMkLst>
        </pc:picChg>
        <pc:cxnChg chg="add mod">
          <ac:chgData name="Flittner, David E. (LARC-E303)" userId="346ff0de-595c-4b11-b593-3ba79138544d" providerId="ADAL" clId="{CD063A1C-D8EC-484F-9E65-8438796AD8C7}" dt="2023-09-11T04:40:57.086" v="2234" actId="208"/>
          <ac:cxnSpMkLst>
            <pc:docMk/>
            <pc:sldMk cId="2757001420" sldId="2028"/>
            <ac:cxnSpMk id="18" creationId="{EFCCF197-C0D1-4615-D0D7-AC90A8D399D0}"/>
          </ac:cxnSpMkLst>
        </pc:cxnChg>
        <pc:cxnChg chg="add mod">
          <ac:chgData name="Flittner, David E. (LARC-E303)" userId="346ff0de-595c-4b11-b593-3ba79138544d" providerId="ADAL" clId="{CD063A1C-D8EC-484F-9E65-8438796AD8C7}" dt="2023-09-11T04:41:08.106" v="2237" actId="14100"/>
          <ac:cxnSpMkLst>
            <pc:docMk/>
            <pc:sldMk cId="2757001420" sldId="2028"/>
            <ac:cxnSpMk id="19" creationId="{3BD8BEB7-EBBF-CB94-E36B-EF133BA65685}"/>
          </ac:cxnSpMkLst>
        </pc:cxnChg>
        <pc:cxnChg chg="add mod">
          <ac:chgData name="Flittner, David E. (LARC-E303)" userId="346ff0de-595c-4b11-b593-3ba79138544d" providerId="ADAL" clId="{CD063A1C-D8EC-484F-9E65-8438796AD8C7}" dt="2023-09-11T04:41:20.633" v="2240" actId="14100"/>
          <ac:cxnSpMkLst>
            <pc:docMk/>
            <pc:sldMk cId="2757001420" sldId="2028"/>
            <ac:cxnSpMk id="21" creationId="{7D51EEA1-E2EE-9C16-6AA5-E2B24823BB72}"/>
          </ac:cxnSpMkLst>
        </pc:cxnChg>
      </pc:sldChg>
      <pc:sldMasterChg chg="addSp delSp modSp mod">
        <pc:chgData name="Flittner, David E. (LARC-E303)" userId="346ff0de-595c-4b11-b593-3ba79138544d" providerId="ADAL" clId="{CD063A1C-D8EC-484F-9E65-8438796AD8C7}" dt="2023-09-05T16:37:21.696" v="233" actId="1037"/>
        <pc:sldMasterMkLst>
          <pc:docMk/>
          <pc:sldMasterMk cId="1577998065" sldId="2147483660"/>
        </pc:sldMasterMkLst>
        <pc:picChg chg="add del mod">
          <ac:chgData name="Flittner, David E. (LARC-E303)" userId="346ff0de-595c-4b11-b593-3ba79138544d" providerId="ADAL" clId="{CD063A1C-D8EC-484F-9E65-8438796AD8C7}" dt="2023-09-05T16:35:02.967" v="212"/>
          <ac:picMkLst>
            <pc:docMk/>
            <pc:sldMasterMk cId="1577998065" sldId="2147483660"/>
            <ac:picMk id="2" creationId="{C73D9376-7135-96A0-2F8F-7B7D5B054CB6}"/>
          </ac:picMkLst>
        </pc:picChg>
        <pc:picChg chg="add mod">
          <ac:chgData name="Flittner, David E. (LARC-E303)" userId="346ff0de-595c-4b11-b593-3ba79138544d" providerId="ADAL" clId="{CD063A1C-D8EC-484F-9E65-8438796AD8C7}" dt="2023-09-05T16:37:03.995" v="231" actId="14100"/>
          <ac:picMkLst>
            <pc:docMk/>
            <pc:sldMasterMk cId="1577998065" sldId="2147483660"/>
            <ac:picMk id="4" creationId="{2929401C-2087-1BA5-1F56-74AD8C4A994A}"/>
          </ac:picMkLst>
        </pc:picChg>
        <pc:picChg chg="mod">
          <ac:chgData name="Flittner, David E. (LARC-E303)" userId="346ff0de-595c-4b11-b593-3ba79138544d" providerId="ADAL" clId="{CD063A1C-D8EC-484F-9E65-8438796AD8C7}" dt="2023-09-05T16:35:04.200" v="213" actId="14100"/>
          <ac:picMkLst>
            <pc:docMk/>
            <pc:sldMasterMk cId="1577998065" sldId="2147483660"/>
            <ac:picMk id="7" creationId="{CC508B32-7FBB-B642-A944-C33966F695D0}"/>
          </ac:picMkLst>
        </pc:picChg>
        <pc:picChg chg="mod">
          <ac:chgData name="Flittner, David E. (LARC-E303)" userId="346ff0de-595c-4b11-b593-3ba79138544d" providerId="ADAL" clId="{CD063A1C-D8EC-484F-9E65-8438796AD8C7}" dt="2023-09-05T16:37:21.696" v="233" actId="1037"/>
          <ac:picMkLst>
            <pc:docMk/>
            <pc:sldMasterMk cId="1577998065" sldId="2147483660"/>
            <ac:picMk id="10" creationId="{00000000-0000-0000-0000-000000000000}"/>
          </ac:picMkLst>
        </pc:picChg>
        <pc:picChg chg="add del mod">
          <ac:chgData name="Flittner, David E. (LARC-E303)" userId="346ff0de-595c-4b11-b593-3ba79138544d" providerId="ADAL" clId="{CD063A1C-D8EC-484F-9E65-8438796AD8C7}" dt="2023-09-05T14:12:07.668" v="205"/>
          <ac:picMkLst>
            <pc:docMk/>
            <pc:sldMasterMk cId="1577998065" sldId="2147483660"/>
            <ac:picMk id="1026" creationId="{D9F9A9CA-80EC-D7DB-F390-F279466A91DE}"/>
          </ac:picMkLst>
        </pc:picChg>
        <pc:picChg chg="del">
          <ac:chgData name="Flittner, David E. (LARC-E303)" userId="346ff0de-595c-4b11-b593-3ba79138544d" providerId="ADAL" clId="{CD063A1C-D8EC-484F-9E65-8438796AD8C7}" dt="2023-09-05T16:35:54.827" v="214" actId="478"/>
          <ac:picMkLst>
            <pc:docMk/>
            <pc:sldMasterMk cId="1577998065" sldId="2147483660"/>
            <ac:picMk id="1029" creationId="{00000000-0000-0000-0000-000000000000}"/>
          </ac:picMkLst>
        </pc:picChg>
      </pc:sldMasterChg>
    </pc:docChg>
  </pc:docChgLst>
  <pc:docChgLst>
    <pc:chgData name="Flittner, David E. (LARC-E303)" userId="346ff0de-595c-4b11-b593-3ba79138544d" providerId="ADAL" clId="{D49E6E0D-BFAF-4E5F-85BD-A6199563E74A}"/>
    <pc:docChg chg="undo custSel addSld delSld modSld sldOrd addSection delSection modSection">
      <pc:chgData name="Flittner, David E. (LARC-E303)" userId="346ff0de-595c-4b11-b593-3ba79138544d" providerId="ADAL" clId="{D49E6E0D-BFAF-4E5F-85BD-A6199563E74A}" dt="2024-10-21T04:20:00.245" v="2304" actId="20577"/>
      <pc:docMkLst>
        <pc:docMk/>
      </pc:docMkLst>
      <pc:sldChg chg="modSp add mod ord">
        <pc:chgData name="Flittner, David E. (LARC-E303)" userId="346ff0de-595c-4b11-b593-3ba79138544d" providerId="ADAL" clId="{D49E6E0D-BFAF-4E5F-85BD-A6199563E74A}" dt="2024-10-21T04:18:06.018" v="2261" actId="20577"/>
        <pc:sldMkLst>
          <pc:docMk/>
          <pc:sldMk cId="1545845732" sldId="257"/>
        </pc:sldMkLst>
        <pc:spChg chg="mod">
          <ac:chgData name="Flittner, David E. (LARC-E303)" userId="346ff0de-595c-4b11-b593-3ba79138544d" providerId="ADAL" clId="{D49E6E0D-BFAF-4E5F-85BD-A6199563E74A}" dt="2024-10-21T04:18:06.018" v="2261" actId="20577"/>
          <ac:spMkLst>
            <pc:docMk/>
            <pc:sldMk cId="1545845732" sldId="257"/>
            <ac:spMk id="4" creationId="{11511C00-A53C-3003-1603-BC00E2506BD5}"/>
          </ac:spMkLst>
        </pc:spChg>
      </pc:sldChg>
      <pc:sldChg chg="add ord">
        <pc:chgData name="Flittner, David E. (LARC-E303)" userId="346ff0de-595c-4b11-b593-3ba79138544d" providerId="ADAL" clId="{D49E6E0D-BFAF-4E5F-85BD-A6199563E74A}" dt="2024-10-21T02:41:41.173" v="1383"/>
        <pc:sldMkLst>
          <pc:docMk/>
          <pc:sldMk cId="4143085874" sldId="262"/>
        </pc:sldMkLst>
      </pc:sldChg>
      <pc:sldChg chg="add ord">
        <pc:chgData name="Flittner, David E. (LARC-E303)" userId="346ff0de-595c-4b11-b593-3ba79138544d" providerId="ADAL" clId="{D49E6E0D-BFAF-4E5F-85BD-A6199563E74A}" dt="2024-10-21T02:41:41.173" v="1383"/>
        <pc:sldMkLst>
          <pc:docMk/>
          <pc:sldMk cId="2445746347" sldId="263"/>
        </pc:sldMkLst>
      </pc:sldChg>
      <pc:sldChg chg="add ord">
        <pc:chgData name="Flittner, David E. (LARC-E303)" userId="346ff0de-595c-4b11-b593-3ba79138544d" providerId="ADAL" clId="{D49E6E0D-BFAF-4E5F-85BD-A6199563E74A}" dt="2024-10-21T02:41:41.173" v="1383"/>
        <pc:sldMkLst>
          <pc:docMk/>
          <pc:sldMk cId="2566481919" sldId="264"/>
        </pc:sldMkLst>
      </pc:sldChg>
      <pc:sldChg chg="add ord">
        <pc:chgData name="Flittner, David E. (LARC-E303)" userId="346ff0de-595c-4b11-b593-3ba79138544d" providerId="ADAL" clId="{D49E6E0D-BFAF-4E5F-85BD-A6199563E74A}" dt="2024-10-21T02:41:41.173" v="1383"/>
        <pc:sldMkLst>
          <pc:docMk/>
          <pc:sldMk cId="417441764" sldId="267"/>
        </pc:sldMkLst>
      </pc:sldChg>
      <pc:sldChg chg="add ord">
        <pc:chgData name="Flittner, David E. (LARC-E303)" userId="346ff0de-595c-4b11-b593-3ba79138544d" providerId="ADAL" clId="{D49E6E0D-BFAF-4E5F-85BD-A6199563E74A}" dt="2024-10-21T02:41:54.286" v="1385"/>
        <pc:sldMkLst>
          <pc:docMk/>
          <pc:sldMk cId="2360370376" sldId="271"/>
        </pc:sldMkLst>
      </pc:sldChg>
      <pc:sldChg chg="add ord">
        <pc:chgData name="Flittner, David E. (LARC-E303)" userId="346ff0de-595c-4b11-b593-3ba79138544d" providerId="ADAL" clId="{D49E6E0D-BFAF-4E5F-85BD-A6199563E74A}" dt="2024-10-21T02:41:41.173" v="1383"/>
        <pc:sldMkLst>
          <pc:docMk/>
          <pc:sldMk cId="4004615743" sldId="272"/>
        </pc:sldMkLst>
      </pc:sldChg>
      <pc:sldChg chg="add ord">
        <pc:chgData name="Flittner, David E. (LARC-E303)" userId="346ff0de-595c-4b11-b593-3ba79138544d" providerId="ADAL" clId="{D49E6E0D-BFAF-4E5F-85BD-A6199563E74A}" dt="2024-10-21T02:41:41.173" v="1383"/>
        <pc:sldMkLst>
          <pc:docMk/>
          <pc:sldMk cId="107707356" sldId="273"/>
        </pc:sldMkLst>
      </pc:sldChg>
      <pc:sldChg chg="del">
        <pc:chgData name="Flittner, David E. (LARC-E303)" userId="346ff0de-595c-4b11-b593-3ba79138544d" providerId="ADAL" clId="{D49E6E0D-BFAF-4E5F-85BD-A6199563E74A}" dt="2024-10-21T03:13:21.040" v="1636" actId="47"/>
        <pc:sldMkLst>
          <pc:docMk/>
          <pc:sldMk cId="84304834" sldId="293"/>
        </pc:sldMkLst>
      </pc:sldChg>
      <pc:sldChg chg="modSp add mod ord">
        <pc:chgData name="Flittner, David E. (LARC-E303)" userId="346ff0de-595c-4b11-b593-3ba79138544d" providerId="ADAL" clId="{D49E6E0D-BFAF-4E5F-85BD-A6199563E74A}" dt="2024-10-21T04:13:50.724" v="2242" actId="20577"/>
        <pc:sldMkLst>
          <pc:docMk/>
          <pc:sldMk cId="0" sldId="969"/>
        </pc:sldMkLst>
        <pc:spChg chg="mod">
          <ac:chgData name="Flittner, David E. (LARC-E303)" userId="346ff0de-595c-4b11-b593-3ba79138544d" providerId="ADAL" clId="{D49E6E0D-BFAF-4E5F-85BD-A6199563E74A}" dt="2024-10-21T04:13:50.724" v="2242" actId="20577"/>
          <ac:spMkLst>
            <pc:docMk/>
            <pc:sldMk cId="0" sldId="969"/>
            <ac:spMk id="8194" creationId="{00000000-0000-0000-0000-000000000000}"/>
          </ac:spMkLst>
        </pc:spChg>
      </pc:sldChg>
      <pc:sldChg chg="modSp add mod ord">
        <pc:chgData name="Flittner, David E. (LARC-E303)" userId="346ff0de-595c-4b11-b593-3ba79138544d" providerId="ADAL" clId="{D49E6E0D-BFAF-4E5F-85BD-A6199563E74A}" dt="2024-10-21T03:51:21.848" v="1995" actId="20577"/>
        <pc:sldMkLst>
          <pc:docMk/>
          <pc:sldMk cId="0" sldId="970"/>
        </pc:sldMkLst>
        <pc:spChg chg="mod">
          <ac:chgData name="Flittner, David E. (LARC-E303)" userId="346ff0de-595c-4b11-b593-3ba79138544d" providerId="ADAL" clId="{D49E6E0D-BFAF-4E5F-85BD-A6199563E74A}" dt="2024-10-21T03:51:21.848" v="1995" actId="20577"/>
          <ac:spMkLst>
            <pc:docMk/>
            <pc:sldMk cId="0" sldId="970"/>
            <ac:spMk id="8194" creationId="{00000000-0000-0000-0000-000000000000}"/>
          </ac:spMkLst>
        </pc:spChg>
      </pc:sldChg>
      <pc:sldChg chg="add ord">
        <pc:chgData name="Flittner, David E. (LARC-E303)" userId="346ff0de-595c-4b11-b593-3ba79138544d" providerId="ADAL" clId="{D49E6E0D-BFAF-4E5F-85BD-A6199563E74A}" dt="2024-10-21T02:41:41.173" v="1383"/>
        <pc:sldMkLst>
          <pc:docMk/>
          <pc:sldMk cId="1708355826" sldId="971"/>
        </pc:sldMkLst>
      </pc:sldChg>
      <pc:sldChg chg="modSp mod ord">
        <pc:chgData name="Flittner, David E. (LARC-E303)" userId="346ff0de-595c-4b11-b593-3ba79138544d" providerId="ADAL" clId="{D49E6E0D-BFAF-4E5F-85BD-A6199563E74A}" dt="2024-10-21T04:19:06.893" v="2263"/>
        <pc:sldMkLst>
          <pc:docMk/>
          <pc:sldMk cId="549972806" sldId="972"/>
        </pc:sldMkLst>
        <pc:spChg chg="mod">
          <ac:chgData name="Flittner, David E. (LARC-E303)" userId="346ff0de-595c-4b11-b593-3ba79138544d" providerId="ADAL" clId="{D49E6E0D-BFAF-4E5F-85BD-A6199563E74A}" dt="2024-10-21T04:19:06.893" v="2263"/>
          <ac:spMkLst>
            <pc:docMk/>
            <pc:sldMk cId="549972806" sldId="972"/>
            <ac:spMk id="4" creationId="{00000000-0000-0000-0000-000000000000}"/>
          </ac:spMkLst>
        </pc:spChg>
      </pc:sldChg>
      <pc:sldChg chg="add ord">
        <pc:chgData name="Flittner, David E. (LARC-E303)" userId="346ff0de-595c-4b11-b593-3ba79138544d" providerId="ADAL" clId="{D49E6E0D-BFAF-4E5F-85BD-A6199563E74A}" dt="2024-10-21T02:41:41.173" v="1383"/>
        <pc:sldMkLst>
          <pc:docMk/>
          <pc:sldMk cId="2498543783" sldId="973"/>
        </pc:sldMkLst>
      </pc:sldChg>
      <pc:sldChg chg="add ord">
        <pc:chgData name="Flittner, David E. (LARC-E303)" userId="346ff0de-595c-4b11-b593-3ba79138544d" providerId="ADAL" clId="{D49E6E0D-BFAF-4E5F-85BD-A6199563E74A}" dt="2024-10-21T02:41:41.173" v="1383"/>
        <pc:sldMkLst>
          <pc:docMk/>
          <pc:sldMk cId="2836806151" sldId="974"/>
        </pc:sldMkLst>
      </pc:sldChg>
      <pc:sldChg chg="modSp add ord">
        <pc:chgData name="Flittner, David E. (LARC-E303)" userId="346ff0de-595c-4b11-b593-3ba79138544d" providerId="ADAL" clId="{D49E6E0D-BFAF-4E5F-85BD-A6199563E74A}" dt="2024-10-21T04:01:12.021" v="2141" actId="20577"/>
        <pc:sldMkLst>
          <pc:docMk/>
          <pc:sldMk cId="3062062326" sldId="975"/>
        </pc:sldMkLst>
        <pc:spChg chg="mod">
          <ac:chgData name="Flittner, David E. (LARC-E303)" userId="346ff0de-595c-4b11-b593-3ba79138544d" providerId="ADAL" clId="{D49E6E0D-BFAF-4E5F-85BD-A6199563E74A}" dt="2024-10-21T04:01:12.021" v="2141" actId="20577"/>
          <ac:spMkLst>
            <pc:docMk/>
            <pc:sldMk cId="3062062326" sldId="975"/>
            <ac:spMk id="2" creationId="{AE85F305-FFB5-39B6-2495-91B01BD8D8DF}"/>
          </ac:spMkLst>
        </pc:spChg>
      </pc:sldChg>
      <pc:sldChg chg="add ord">
        <pc:chgData name="Flittner, David E. (LARC-E303)" userId="346ff0de-595c-4b11-b593-3ba79138544d" providerId="ADAL" clId="{D49E6E0D-BFAF-4E5F-85BD-A6199563E74A}" dt="2024-10-21T02:41:41.173" v="1383"/>
        <pc:sldMkLst>
          <pc:docMk/>
          <pc:sldMk cId="982659304" sldId="976"/>
        </pc:sldMkLst>
      </pc:sldChg>
      <pc:sldChg chg="add ord">
        <pc:chgData name="Flittner, David E. (LARC-E303)" userId="346ff0de-595c-4b11-b593-3ba79138544d" providerId="ADAL" clId="{D49E6E0D-BFAF-4E5F-85BD-A6199563E74A}" dt="2024-10-21T02:41:41.173" v="1383"/>
        <pc:sldMkLst>
          <pc:docMk/>
          <pc:sldMk cId="3233923967" sldId="977"/>
        </pc:sldMkLst>
      </pc:sldChg>
      <pc:sldChg chg="add ord">
        <pc:chgData name="Flittner, David E. (LARC-E303)" userId="346ff0de-595c-4b11-b593-3ba79138544d" providerId="ADAL" clId="{D49E6E0D-BFAF-4E5F-85BD-A6199563E74A}" dt="2024-10-21T02:41:41.173" v="1383"/>
        <pc:sldMkLst>
          <pc:docMk/>
          <pc:sldMk cId="3648426123" sldId="978"/>
        </pc:sldMkLst>
      </pc:sldChg>
      <pc:sldChg chg="modSp mod ord">
        <pc:chgData name="Flittner, David E. (LARC-E303)" userId="346ff0de-595c-4b11-b593-3ba79138544d" providerId="ADAL" clId="{D49E6E0D-BFAF-4E5F-85BD-A6199563E74A}" dt="2024-10-18T16:56:48.141" v="1374" actId="6549"/>
        <pc:sldMkLst>
          <pc:docMk/>
          <pc:sldMk cId="2134680012" sldId="980"/>
        </pc:sldMkLst>
        <pc:spChg chg="mod">
          <ac:chgData name="Flittner, David E. (LARC-E303)" userId="346ff0de-595c-4b11-b593-3ba79138544d" providerId="ADAL" clId="{D49E6E0D-BFAF-4E5F-85BD-A6199563E74A}" dt="2024-10-17T15:11:39.289" v="41" actId="20577"/>
          <ac:spMkLst>
            <pc:docMk/>
            <pc:sldMk cId="2134680012" sldId="980"/>
            <ac:spMk id="2" creationId="{201E8E3C-38B2-4E5E-BBCD-AA3F079641FD}"/>
          </ac:spMkLst>
        </pc:spChg>
        <pc:spChg chg="mod">
          <ac:chgData name="Flittner, David E. (LARC-E303)" userId="346ff0de-595c-4b11-b593-3ba79138544d" providerId="ADAL" clId="{D49E6E0D-BFAF-4E5F-85BD-A6199563E74A}" dt="2024-10-18T16:56:48.141" v="1374" actId="6549"/>
          <ac:spMkLst>
            <pc:docMk/>
            <pc:sldMk cId="2134680012" sldId="980"/>
            <ac:spMk id="5" creationId="{F3135BC2-BB7F-DEE7-334A-046161E463AE}"/>
          </ac:spMkLst>
        </pc:spChg>
      </pc:sldChg>
      <pc:sldChg chg="del ord">
        <pc:chgData name="Flittner, David E. (LARC-E303)" userId="346ff0de-595c-4b11-b593-3ba79138544d" providerId="ADAL" clId="{D49E6E0D-BFAF-4E5F-85BD-A6199563E74A}" dt="2024-10-21T03:12:29.894" v="1635" actId="47"/>
        <pc:sldMkLst>
          <pc:docMk/>
          <pc:sldMk cId="2887996198" sldId="982"/>
        </pc:sldMkLst>
      </pc:sldChg>
      <pc:sldChg chg="modSp mod ord">
        <pc:chgData name="Flittner, David E. (LARC-E303)" userId="346ff0de-595c-4b11-b593-3ba79138544d" providerId="ADAL" clId="{D49E6E0D-BFAF-4E5F-85BD-A6199563E74A}" dt="2024-10-21T04:18:49.753" v="2262"/>
        <pc:sldMkLst>
          <pc:docMk/>
          <pc:sldMk cId="4288412760" sldId="984"/>
        </pc:sldMkLst>
        <pc:spChg chg="mod">
          <ac:chgData name="Flittner, David E. (LARC-E303)" userId="346ff0de-595c-4b11-b593-3ba79138544d" providerId="ADAL" clId="{D49E6E0D-BFAF-4E5F-85BD-A6199563E74A}" dt="2024-10-18T16:04:03.713" v="656" actId="20577"/>
          <ac:spMkLst>
            <pc:docMk/>
            <pc:sldMk cId="4288412760" sldId="984"/>
            <ac:spMk id="2" creationId="{252AADBE-6BF2-45EE-B1AF-B702E056C294}"/>
          </ac:spMkLst>
        </pc:spChg>
        <pc:spChg chg="mod">
          <ac:chgData name="Flittner, David E. (LARC-E303)" userId="346ff0de-595c-4b11-b593-3ba79138544d" providerId="ADAL" clId="{D49E6E0D-BFAF-4E5F-85BD-A6199563E74A}" dt="2024-10-21T04:18:49.753" v="2262"/>
          <ac:spMkLst>
            <pc:docMk/>
            <pc:sldMk cId="4288412760" sldId="984"/>
            <ac:spMk id="4" creationId="{1663A6B7-4634-4630-A97F-5667C211B823}"/>
          </ac:spMkLst>
        </pc:spChg>
      </pc:sldChg>
      <pc:sldChg chg="modSp mod">
        <pc:chgData name="Flittner, David E. (LARC-E303)" userId="346ff0de-595c-4b11-b593-3ba79138544d" providerId="ADAL" clId="{D49E6E0D-BFAF-4E5F-85BD-A6199563E74A}" dt="2024-10-21T03:52:42.790" v="2012" actId="20577"/>
        <pc:sldMkLst>
          <pc:docMk/>
          <pc:sldMk cId="3822475085" sldId="986"/>
        </pc:sldMkLst>
        <pc:spChg chg="mod">
          <ac:chgData name="Flittner, David E. (LARC-E303)" userId="346ff0de-595c-4b11-b593-3ba79138544d" providerId="ADAL" clId="{D49E6E0D-BFAF-4E5F-85BD-A6199563E74A}" dt="2024-10-21T03:52:42.790" v="2012" actId="20577"/>
          <ac:spMkLst>
            <pc:docMk/>
            <pc:sldMk cId="3822475085" sldId="986"/>
            <ac:spMk id="2" creationId="{B4490951-5E36-71D8-6CF6-B044A6F72D92}"/>
          </ac:spMkLst>
        </pc:spChg>
        <pc:spChg chg="mod">
          <ac:chgData name="Flittner, David E. (LARC-E303)" userId="346ff0de-595c-4b11-b593-3ba79138544d" providerId="ADAL" clId="{D49E6E0D-BFAF-4E5F-85BD-A6199563E74A}" dt="2024-10-21T03:27:30.917" v="1897" actId="1076"/>
          <ac:spMkLst>
            <pc:docMk/>
            <pc:sldMk cId="3822475085" sldId="986"/>
            <ac:spMk id="6" creationId="{EC30874F-C85C-F4E4-9E6F-9B2F130E68CB}"/>
          </ac:spMkLst>
        </pc:spChg>
        <pc:picChg chg="mod">
          <ac:chgData name="Flittner, David E. (LARC-E303)" userId="346ff0de-595c-4b11-b593-3ba79138544d" providerId="ADAL" clId="{D49E6E0D-BFAF-4E5F-85BD-A6199563E74A}" dt="2024-10-21T03:27:27.284" v="1896" actId="1076"/>
          <ac:picMkLst>
            <pc:docMk/>
            <pc:sldMk cId="3822475085" sldId="986"/>
            <ac:picMk id="5" creationId="{18A5CCFE-04D5-87A1-9A5D-BC486705943E}"/>
          </ac:picMkLst>
        </pc:picChg>
      </pc:sldChg>
      <pc:sldChg chg="modSp mod ord">
        <pc:chgData name="Flittner, David E. (LARC-E303)" userId="346ff0de-595c-4b11-b593-3ba79138544d" providerId="ADAL" clId="{D49E6E0D-BFAF-4E5F-85BD-A6199563E74A}" dt="2024-10-21T03:36:52.574" v="1920" actId="20577"/>
        <pc:sldMkLst>
          <pc:docMk/>
          <pc:sldMk cId="731959608" sldId="987"/>
        </pc:sldMkLst>
        <pc:spChg chg="mod">
          <ac:chgData name="Flittner, David E. (LARC-E303)" userId="346ff0de-595c-4b11-b593-3ba79138544d" providerId="ADAL" clId="{D49E6E0D-BFAF-4E5F-85BD-A6199563E74A}" dt="2024-10-21T03:36:52.574" v="1920" actId="20577"/>
          <ac:spMkLst>
            <pc:docMk/>
            <pc:sldMk cId="731959608" sldId="987"/>
            <ac:spMk id="2" creationId="{1959736F-F05E-6203-6AA2-C67946C56B2E}"/>
          </ac:spMkLst>
        </pc:spChg>
      </pc:sldChg>
      <pc:sldChg chg="addSp delSp modSp mod">
        <pc:chgData name="Flittner, David E. (LARC-E303)" userId="346ff0de-595c-4b11-b593-3ba79138544d" providerId="ADAL" clId="{D49E6E0D-BFAF-4E5F-85BD-A6199563E74A}" dt="2024-10-21T03:39:13.679" v="1939" actId="313"/>
        <pc:sldMkLst>
          <pc:docMk/>
          <pc:sldMk cId="1268853737" sldId="988"/>
        </pc:sldMkLst>
        <pc:spChg chg="mod">
          <ac:chgData name="Flittner, David E. (LARC-E303)" userId="346ff0de-595c-4b11-b593-3ba79138544d" providerId="ADAL" clId="{D49E6E0D-BFAF-4E5F-85BD-A6199563E74A}" dt="2024-10-18T16:57:19.503" v="1376" actId="6549"/>
          <ac:spMkLst>
            <pc:docMk/>
            <pc:sldMk cId="1268853737" sldId="988"/>
            <ac:spMk id="2" creationId="{C550373D-21A7-B882-7DC6-912B6A2B0306}"/>
          </ac:spMkLst>
        </pc:spChg>
        <pc:spChg chg="mod">
          <ac:chgData name="Flittner, David E. (LARC-E303)" userId="346ff0de-595c-4b11-b593-3ba79138544d" providerId="ADAL" clId="{D49E6E0D-BFAF-4E5F-85BD-A6199563E74A}" dt="2024-10-21T03:39:13.679" v="1939" actId="313"/>
          <ac:spMkLst>
            <pc:docMk/>
            <pc:sldMk cId="1268853737" sldId="988"/>
            <ac:spMk id="3" creationId="{BC1DD20A-69BD-275A-7A68-90FBA25825E5}"/>
          </ac:spMkLst>
        </pc:spChg>
        <pc:spChg chg="add del mod">
          <ac:chgData name="Flittner, David E. (LARC-E303)" userId="346ff0de-595c-4b11-b593-3ba79138544d" providerId="ADAL" clId="{D49E6E0D-BFAF-4E5F-85BD-A6199563E74A}" dt="2024-10-18T16:52:35.445" v="1310" actId="478"/>
          <ac:spMkLst>
            <pc:docMk/>
            <pc:sldMk cId="1268853737" sldId="988"/>
            <ac:spMk id="7" creationId="{ED350486-1FEC-EFA9-8CBB-92AB807B67F4}"/>
          </ac:spMkLst>
        </pc:spChg>
        <pc:spChg chg="mod">
          <ac:chgData name="Flittner, David E. (LARC-E303)" userId="346ff0de-595c-4b11-b593-3ba79138544d" providerId="ADAL" clId="{D49E6E0D-BFAF-4E5F-85BD-A6199563E74A}" dt="2024-10-21T03:10:05.418" v="1627" actId="20577"/>
          <ac:spMkLst>
            <pc:docMk/>
            <pc:sldMk cId="1268853737" sldId="988"/>
            <ac:spMk id="11" creationId="{A526A1E3-B2BE-80DE-7946-D7E868B754E5}"/>
          </ac:spMkLst>
        </pc:spChg>
        <pc:picChg chg="mod">
          <ac:chgData name="Flittner, David E. (LARC-E303)" userId="346ff0de-595c-4b11-b593-3ba79138544d" providerId="ADAL" clId="{D49E6E0D-BFAF-4E5F-85BD-A6199563E74A}" dt="2024-10-18T16:39:39.308" v="1183" actId="1076"/>
          <ac:picMkLst>
            <pc:docMk/>
            <pc:sldMk cId="1268853737" sldId="988"/>
            <ac:picMk id="6" creationId="{33E3BF60-104B-69AE-0C5D-534F52D26762}"/>
          </ac:picMkLst>
        </pc:picChg>
        <pc:picChg chg="mod">
          <ac:chgData name="Flittner, David E. (LARC-E303)" userId="346ff0de-595c-4b11-b593-3ba79138544d" providerId="ADAL" clId="{D49E6E0D-BFAF-4E5F-85BD-A6199563E74A}" dt="2024-10-18T16:39:13.474" v="1181" actId="1076"/>
          <ac:picMkLst>
            <pc:docMk/>
            <pc:sldMk cId="1268853737" sldId="988"/>
            <ac:picMk id="1026" creationId="{2A01704F-2217-B8FB-16C5-D6189EEE6C30}"/>
          </ac:picMkLst>
        </pc:picChg>
      </pc:sldChg>
      <pc:sldChg chg="addSp modSp mod modAnim">
        <pc:chgData name="Flittner, David E. (LARC-E303)" userId="346ff0de-595c-4b11-b593-3ba79138544d" providerId="ADAL" clId="{D49E6E0D-BFAF-4E5F-85BD-A6199563E74A}" dt="2024-10-21T02:53:08.590" v="1586"/>
        <pc:sldMkLst>
          <pc:docMk/>
          <pc:sldMk cId="904722316" sldId="989"/>
        </pc:sldMkLst>
        <pc:spChg chg="mod">
          <ac:chgData name="Flittner, David E. (LARC-E303)" userId="346ff0de-595c-4b11-b593-3ba79138544d" providerId="ADAL" clId="{D49E6E0D-BFAF-4E5F-85BD-A6199563E74A}" dt="2024-10-21T02:51:59.964" v="1583" actId="20577"/>
          <ac:spMkLst>
            <pc:docMk/>
            <pc:sldMk cId="904722316" sldId="989"/>
            <ac:spMk id="3" creationId="{A491F6BA-C3EB-64B7-C8F4-B6C34240CE8E}"/>
          </ac:spMkLst>
        </pc:spChg>
        <pc:spChg chg="add mod">
          <ac:chgData name="Flittner, David E. (LARC-E303)" userId="346ff0de-595c-4b11-b593-3ba79138544d" providerId="ADAL" clId="{D49E6E0D-BFAF-4E5F-85BD-A6199563E74A}" dt="2024-10-21T02:52:15.627" v="1584"/>
          <ac:spMkLst>
            <pc:docMk/>
            <pc:sldMk cId="904722316" sldId="989"/>
            <ac:spMk id="8" creationId="{96E8D2C3-1A60-2B68-973E-C5E93A9CF470}"/>
          </ac:spMkLst>
        </pc:spChg>
        <pc:picChg chg="add mod">
          <ac:chgData name="Flittner, David E. (LARC-E303)" userId="346ff0de-595c-4b11-b593-3ba79138544d" providerId="ADAL" clId="{D49E6E0D-BFAF-4E5F-85BD-A6199563E74A}" dt="2024-10-21T02:51:13.516" v="1549" actId="1076"/>
          <ac:picMkLst>
            <pc:docMk/>
            <pc:sldMk cId="904722316" sldId="989"/>
            <ac:picMk id="7" creationId="{D3B52FA7-2DD2-4C58-F704-D851FA0C4309}"/>
          </ac:picMkLst>
        </pc:picChg>
      </pc:sldChg>
      <pc:sldChg chg="del ord">
        <pc:chgData name="Flittner, David E. (LARC-E303)" userId="346ff0de-595c-4b11-b593-3ba79138544d" providerId="ADAL" clId="{D49E6E0D-BFAF-4E5F-85BD-A6199563E74A}" dt="2024-10-21T03:13:21.040" v="1636" actId="47"/>
        <pc:sldMkLst>
          <pc:docMk/>
          <pc:sldMk cId="3847196795" sldId="992"/>
        </pc:sldMkLst>
      </pc:sldChg>
      <pc:sldChg chg="ord">
        <pc:chgData name="Flittner, David E. (LARC-E303)" userId="346ff0de-595c-4b11-b593-3ba79138544d" providerId="ADAL" clId="{D49E6E0D-BFAF-4E5F-85BD-A6199563E74A}" dt="2024-10-21T03:03:23.652" v="1608"/>
        <pc:sldMkLst>
          <pc:docMk/>
          <pc:sldMk cId="3059221695" sldId="1024"/>
        </pc:sldMkLst>
      </pc:sldChg>
      <pc:sldChg chg="addSp delSp modSp mod modAnim">
        <pc:chgData name="Flittner, David E. (LARC-E303)" userId="346ff0de-595c-4b11-b593-3ba79138544d" providerId="ADAL" clId="{D49E6E0D-BFAF-4E5F-85BD-A6199563E74A}" dt="2024-10-21T03:12:14.315" v="1634"/>
        <pc:sldMkLst>
          <pc:docMk/>
          <pc:sldMk cId="3367095108" sldId="1030"/>
        </pc:sldMkLst>
        <pc:spChg chg="mod">
          <ac:chgData name="Flittner, David E. (LARC-E303)" userId="346ff0de-595c-4b11-b593-3ba79138544d" providerId="ADAL" clId="{D49E6E0D-BFAF-4E5F-85BD-A6199563E74A}" dt="2024-10-21T03:11:23.518" v="1633" actId="404"/>
          <ac:spMkLst>
            <pc:docMk/>
            <pc:sldMk cId="3367095108" sldId="1030"/>
            <ac:spMk id="2" creationId="{79513F32-2BD7-40E1-A949-202FD38B4031}"/>
          </ac:spMkLst>
        </pc:spChg>
        <pc:spChg chg="add del mod">
          <ac:chgData name="Flittner, David E. (LARC-E303)" userId="346ff0de-595c-4b11-b593-3ba79138544d" providerId="ADAL" clId="{D49E6E0D-BFAF-4E5F-85BD-A6199563E74A}" dt="2024-10-21T03:11:03.738" v="1629" actId="767"/>
          <ac:spMkLst>
            <pc:docMk/>
            <pc:sldMk cId="3367095108" sldId="1030"/>
            <ac:spMk id="4" creationId="{AC1C63FC-1915-A13C-F2BF-33FEC10FCB0C}"/>
          </ac:spMkLst>
        </pc:spChg>
        <pc:spChg chg="add mod">
          <ac:chgData name="Flittner, David E. (LARC-E303)" userId="346ff0de-595c-4b11-b593-3ba79138544d" providerId="ADAL" clId="{D49E6E0D-BFAF-4E5F-85BD-A6199563E74A}" dt="2024-10-21T03:12:14.315" v="1634"/>
          <ac:spMkLst>
            <pc:docMk/>
            <pc:sldMk cId="3367095108" sldId="1030"/>
            <ac:spMk id="5" creationId="{4C02A2E8-513F-7258-9319-1235FBEE048F}"/>
          </ac:spMkLst>
        </pc:spChg>
      </pc:sldChg>
      <pc:sldChg chg="addSp modSp mod modAnim">
        <pc:chgData name="Flittner, David E. (LARC-E303)" userId="346ff0de-595c-4b11-b593-3ba79138544d" providerId="ADAL" clId="{D49E6E0D-BFAF-4E5F-85BD-A6199563E74A}" dt="2024-10-21T04:11:12.497" v="2229" actId="167"/>
        <pc:sldMkLst>
          <pc:docMk/>
          <pc:sldMk cId="2797492670" sldId="1044"/>
        </pc:sldMkLst>
        <pc:spChg chg="mod ord">
          <ac:chgData name="Flittner, David E. (LARC-E303)" userId="346ff0de-595c-4b11-b593-3ba79138544d" providerId="ADAL" clId="{D49E6E0D-BFAF-4E5F-85BD-A6199563E74A}" dt="2024-10-21T04:11:12.497" v="2229" actId="167"/>
          <ac:spMkLst>
            <pc:docMk/>
            <pc:sldMk cId="2797492670" sldId="1044"/>
            <ac:spMk id="2" creationId="{F7753A47-D3D9-4C28-A403-FFEB295CDCE9}"/>
          </ac:spMkLst>
        </pc:spChg>
        <pc:spChg chg="mod">
          <ac:chgData name="Flittner, David E. (LARC-E303)" userId="346ff0de-595c-4b11-b593-3ba79138544d" providerId="ADAL" clId="{D49E6E0D-BFAF-4E5F-85BD-A6199563E74A}" dt="2024-10-18T16:16:03.939" v="826" actId="20577"/>
          <ac:spMkLst>
            <pc:docMk/>
            <pc:sldMk cId="2797492670" sldId="1044"/>
            <ac:spMk id="4" creationId="{100E6668-124E-4257-B221-3402F710AE7C}"/>
          </ac:spMkLst>
        </pc:spChg>
        <pc:picChg chg="add mod ord modCrop">
          <ac:chgData name="Flittner, David E. (LARC-E303)" userId="346ff0de-595c-4b11-b593-3ba79138544d" providerId="ADAL" clId="{D49E6E0D-BFAF-4E5F-85BD-A6199563E74A}" dt="2024-10-21T04:10:00.798" v="2219" actId="167"/>
          <ac:picMkLst>
            <pc:docMk/>
            <pc:sldMk cId="2797492670" sldId="1044"/>
            <ac:picMk id="6" creationId="{39D4B800-F859-B25C-40A4-EED02D6CC97D}"/>
          </ac:picMkLst>
        </pc:picChg>
      </pc:sldChg>
      <pc:sldChg chg="modSp mod">
        <pc:chgData name="Flittner, David E. (LARC-E303)" userId="346ff0de-595c-4b11-b593-3ba79138544d" providerId="ADAL" clId="{D49E6E0D-BFAF-4E5F-85BD-A6199563E74A}" dt="2024-10-21T04:08:33.957" v="2218" actId="20577"/>
        <pc:sldMkLst>
          <pc:docMk/>
          <pc:sldMk cId="2624669632" sldId="2020"/>
        </pc:sldMkLst>
        <pc:spChg chg="mod">
          <ac:chgData name="Flittner, David E. (LARC-E303)" userId="346ff0de-595c-4b11-b593-3ba79138544d" providerId="ADAL" clId="{D49E6E0D-BFAF-4E5F-85BD-A6199563E74A}" dt="2024-10-21T04:08:33.957" v="2218" actId="20577"/>
          <ac:spMkLst>
            <pc:docMk/>
            <pc:sldMk cId="2624669632" sldId="2020"/>
            <ac:spMk id="2" creationId="{2052912D-1CDB-C82F-1ABC-B0C88A37E006}"/>
          </ac:spMkLst>
        </pc:spChg>
      </pc:sldChg>
      <pc:sldChg chg="del">
        <pc:chgData name="Flittner, David E. (LARC-E303)" userId="346ff0de-595c-4b11-b593-3ba79138544d" providerId="ADAL" clId="{D49E6E0D-BFAF-4E5F-85BD-A6199563E74A}" dt="2024-10-18T16:29:23.959" v="979" actId="47"/>
        <pc:sldMkLst>
          <pc:docMk/>
          <pc:sldMk cId="3977931605" sldId="2021"/>
        </pc:sldMkLst>
      </pc:sldChg>
      <pc:sldChg chg="del">
        <pc:chgData name="Flittner, David E. (LARC-E303)" userId="346ff0de-595c-4b11-b593-3ba79138544d" providerId="ADAL" clId="{D49E6E0D-BFAF-4E5F-85BD-A6199563E74A}" dt="2024-10-21T03:08:16.360" v="1614" actId="47"/>
        <pc:sldMkLst>
          <pc:docMk/>
          <pc:sldMk cId="3741818884" sldId="2022"/>
        </pc:sldMkLst>
      </pc:sldChg>
      <pc:sldChg chg="del ord">
        <pc:chgData name="Flittner, David E. (LARC-E303)" userId="346ff0de-595c-4b11-b593-3ba79138544d" providerId="ADAL" clId="{D49E6E0D-BFAF-4E5F-85BD-A6199563E74A}" dt="2024-10-21T03:13:21.040" v="1636" actId="47"/>
        <pc:sldMkLst>
          <pc:docMk/>
          <pc:sldMk cId="2772394843" sldId="2027"/>
        </pc:sldMkLst>
      </pc:sldChg>
      <pc:sldChg chg="del">
        <pc:chgData name="Flittner, David E. (LARC-E303)" userId="346ff0de-595c-4b11-b593-3ba79138544d" providerId="ADAL" clId="{D49E6E0D-BFAF-4E5F-85BD-A6199563E74A}" dt="2024-10-18T16:01:42.946" v="587" actId="47"/>
        <pc:sldMkLst>
          <pc:docMk/>
          <pc:sldMk cId="3933334870" sldId="2030"/>
        </pc:sldMkLst>
      </pc:sldChg>
      <pc:sldChg chg="del">
        <pc:chgData name="Flittner, David E. (LARC-E303)" userId="346ff0de-595c-4b11-b593-3ba79138544d" providerId="ADAL" clId="{D49E6E0D-BFAF-4E5F-85BD-A6199563E74A}" dt="2024-10-21T02:53:23.966" v="1587" actId="47"/>
        <pc:sldMkLst>
          <pc:docMk/>
          <pc:sldMk cId="1165743085" sldId="2031"/>
        </pc:sldMkLst>
      </pc:sldChg>
      <pc:sldChg chg="addSp delSp modSp new del mod">
        <pc:chgData name="Flittner, David E. (LARC-E303)" userId="346ff0de-595c-4b11-b593-3ba79138544d" providerId="ADAL" clId="{D49E6E0D-BFAF-4E5F-85BD-A6199563E74A}" dt="2024-10-18T16:25:38.948" v="874" actId="47"/>
        <pc:sldMkLst>
          <pc:docMk/>
          <pc:sldMk cId="376183893" sldId="2032"/>
        </pc:sldMkLst>
        <pc:spChg chg="del">
          <ac:chgData name="Flittner, David E. (LARC-E303)" userId="346ff0de-595c-4b11-b593-3ba79138544d" providerId="ADAL" clId="{D49E6E0D-BFAF-4E5F-85BD-A6199563E74A}" dt="2024-10-17T16:13:37.074" v="43" actId="22"/>
          <ac:spMkLst>
            <pc:docMk/>
            <pc:sldMk cId="376183893" sldId="2032"/>
            <ac:spMk id="2" creationId="{50D764F0-C102-EE3C-4C14-9B8745C2E11E}"/>
          </ac:spMkLst>
        </pc:spChg>
        <pc:picChg chg="add mod ord">
          <ac:chgData name="Flittner, David E. (LARC-E303)" userId="346ff0de-595c-4b11-b593-3ba79138544d" providerId="ADAL" clId="{D49E6E0D-BFAF-4E5F-85BD-A6199563E74A}" dt="2024-10-17T16:13:37.074" v="43" actId="22"/>
          <ac:picMkLst>
            <pc:docMk/>
            <pc:sldMk cId="376183893" sldId="2032"/>
            <ac:picMk id="6" creationId="{BBB8F9E8-10BA-4866-D57E-9B51746319AE}"/>
          </ac:picMkLst>
        </pc:picChg>
      </pc:sldChg>
      <pc:sldChg chg="add ord">
        <pc:chgData name="Flittner, David E. (LARC-E303)" userId="346ff0de-595c-4b11-b593-3ba79138544d" providerId="ADAL" clId="{D49E6E0D-BFAF-4E5F-85BD-A6199563E74A}" dt="2024-10-21T02:41:41.173" v="1383"/>
        <pc:sldMkLst>
          <pc:docMk/>
          <pc:sldMk cId="2989931063" sldId="2032"/>
        </pc:sldMkLst>
      </pc:sldChg>
      <pc:sldChg chg="modSp new mod">
        <pc:chgData name="Flittner, David E. (LARC-E303)" userId="346ff0de-595c-4b11-b593-3ba79138544d" providerId="ADAL" clId="{D49E6E0D-BFAF-4E5F-85BD-A6199563E74A}" dt="2024-10-21T04:03:34.421" v="2210" actId="20577"/>
        <pc:sldMkLst>
          <pc:docMk/>
          <pc:sldMk cId="1088999429" sldId="2033"/>
        </pc:sldMkLst>
        <pc:spChg chg="mod">
          <ac:chgData name="Flittner, David E. (LARC-E303)" userId="346ff0de-595c-4b11-b593-3ba79138544d" providerId="ADAL" clId="{D49E6E0D-BFAF-4E5F-85BD-A6199563E74A}" dt="2024-10-21T04:03:34.421" v="2210" actId="20577"/>
          <ac:spMkLst>
            <pc:docMk/>
            <pc:sldMk cId="1088999429" sldId="2033"/>
            <ac:spMk id="2" creationId="{ABB847F2-66DB-FAEE-A7A6-291201747534}"/>
          </ac:spMkLst>
        </pc:spChg>
        <pc:spChg chg="mod">
          <ac:chgData name="Flittner, David E. (LARC-E303)" userId="346ff0de-595c-4b11-b593-3ba79138544d" providerId="ADAL" clId="{D49E6E0D-BFAF-4E5F-85BD-A6199563E74A}" dt="2024-10-21T03:18:11.797" v="1658" actId="20577"/>
          <ac:spMkLst>
            <pc:docMk/>
            <pc:sldMk cId="1088999429" sldId="2033"/>
            <ac:spMk id="3" creationId="{0DF8A819-87BD-4C62-38EC-AE35DAB8D868}"/>
          </ac:spMkLst>
        </pc:spChg>
      </pc:sldChg>
      <pc:sldChg chg="add">
        <pc:chgData name="Flittner, David E. (LARC-E303)" userId="346ff0de-595c-4b11-b593-3ba79138544d" providerId="ADAL" clId="{D49E6E0D-BFAF-4E5F-85BD-A6199563E74A}" dt="2024-10-21T03:08:05.082" v="1613"/>
        <pc:sldMkLst>
          <pc:docMk/>
          <pc:sldMk cId="560676807" sldId="2034"/>
        </pc:sldMkLst>
      </pc:sldChg>
      <pc:sldChg chg="addSp modSp new del mod modClrScheme chgLayout">
        <pc:chgData name="Flittner, David E. (LARC-E303)" userId="346ff0de-595c-4b11-b593-3ba79138544d" providerId="ADAL" clId="{D49E6E0D-BFAF-4E5F-85BD-A6199563E74A}" dt="2024-10-21T03:33:56.428" v="1901" actId="18676"/>
        <pc:sldMkLst>
          <pc:docMk/>
          <pc:sldMk cId="2632455409" sldId="2035"/>
        </pc:sldMkLst>
        <pc:graphicFrameChg chg="add modGraphic">
          <ac:chgData name="Flittner, David E. (LARC-E303)" userId="346ff0de-595c-4b11-b593-3ba79138544d" providerId="ADAL" clId="{D49E6E0D-BFAF-4E5F-85BD-A6199563E74A}" dt="2024-10-21T03:16:18.034" v="1638" actId="27022"/>
          <ac:graphicFrameMkLst>
            <pc:docMk/>
            <pc:sldMk cId="2632455409" sldId="2035"/>
            <ac:graphicFrameMk id="5" creationId="{03E1BB9A-B216-1D87-A2B1-6FF701C6496F}"/>
          </ac:graphicFrameMkLst>
        </pc:graphicFrameChg>
      </pc:sldChg>
      <pc:sldChg chg="modSp add mod">
        <pc:chgData name="Flittner, David E. (LARC-E303)" userId="346ff0de-595c-4b11-b593-3ba79138544d" providerId="ADAL" clId="{D49E6E0D-BFAF-4E5F-85BD-A6199563E74A}" dt="2024-10-21T04:20:00.245" v="2304" actId="20577"/>
        <pc:sldMkLst>
          <pc:docMk/>
          <pc:sldMk cId="3283591035" sldId="2048"/>
        </pc:sldMkLst>
        <pc:spChg chg="mod">
          <ac:chgData name="Flittner, David E. (LARC-E303)" userId="346ff0de-595c-4b11-b593-3ba79138544d" providerId="ADAL" clId="{D49E6E0D-BFAF-4E5F-85BD-A6199563E74A}" dt="2024-10-21T04:20:00.245" v="2304" actId="20577"/>
          <ac:spMkLst>
            <pc:docMk/>
            <pc:sldMk cId="3283591035" sldId="2048"/>
            <ac:spMk id="4" creationId="{C95BACC5-9605-42DC-D2B1-3F639E664081}"/>
          </ac:spMkLst>
        </pc:spChg>
      </pc:sldChg>
      <pc:sldChg chg="addSp modSp new mod modClrScheme chgLayout">
        <pc:chgData name="Flittner, David E. (LARC-E303)" userId="346ff0de-595c-4b11-b593-3ba79138544d" providerId="ADAL" clId="{D49E6E0D-BFAF-4E5F-85BD-A6199563E74A}" dt="2024-10-21T03:34:58.930" v="1903" actId="700"/>
        <pc:sldMkLst>
          <pc:docMk/>
          <pc:sldMk cId="1834350299" sldId="2049"/>
        </pc:sldMkLst>
        <pc:graphicFrameChg chg="add modGraphic">
          <ac:chgData name="Flittner, David E. (LARC-E303)" userId="346ff0de-595c-4b11-b593-3ba79138544d" providerId="ADAL" clId="{D49E6E0D-BFAF-4E5F-85BD-A6199563E74A}" dt="2024-10-21T03:34:18.125" v="1902" actId="27022"/>
          <ac:graphicFrameMkLst>
            <pc:docMk/>
            <pc:sldMk cId="1834350299" sldId="2049"/>
            <ac:graphicFrameMk id="5" creationId="{D909C192-0598-1E38-B84D-FBD2B99BAB27}"/>
          </ac:graphicFrameMkLst>
        </pc:graphicFrameChg>
      </pc:sldChg>
      <pc:sldChg chg="modSp add mod">
        <pc:chgData name="Flittner, David E. (LARC-E303)" userId="346ff0de-595c-4b11-b593-3ba79138544d" providerId="ADAL" clId="{D49E6E0D-BFAF-4E5F-85BD-A6199563E74A}" dt="2024-10-21T04:19:27.512" v="2264"/>
        <pc:sldMkLst>
          <pc:docMk/>
          <pc:sldMk cId="2414023359" sldId="2055"/>
        </pc:sldMkLst>
        <pc:spChg chg="mod">
          <ac:chgData name="Flittner, David E. (LARC-E303)" userId="346ff0de-595c-4b11-b593-3ba79138544d" providerId="ADAL" clId="{D49E6E0D-BFAF-4E5F-85BD-A6199563E74A}" dt="2024-10-21T04:19:27.512" v="2264"/>
          <ac:spMkLst>
            <pc:docMk/>
            <pc:sldMk cId="2414023359" sldId="2055"/>
            <ac:spMk id="4" creationId="{227DFB62-879B-4328-D116-4C40ED63B4C1}"/>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B19289-A09D-4AE4-86BD-3A3099D5ABB9}" type="datetimeFigureOut">
              <a:rPr lang="en-US" smtClean="0"/>
              <a:t>10/17/2024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5B7512-93DB-4515-8018-4F23CAB73B84}" type="slidenum">
              <a:rPr lang="en-US" smtClean="0"/>
              <a:t>‹#›</a:t>
            </a:fld>
            <a:endParaRPr lang="en-US" dirty="0"/>
          </a:p>
        </p:txBody>
      </p:sp>
    </p:spTree>
    <p:extLst>
      <p:ext uri="{BB962C8B-B14F-4D97-AF65-F5344CB8AC3E}">
        <p14:creationId xmlns:p14="http://schemas.microsoft.com/office/powerpoint/2010/main" val="10381954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Observe the instrument in the Space Walk photo.</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B8C42F-44B2-4847-8167-E8213BAAFAF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26122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5B7512-93DB-4515-8018-4F23CAB73B84}" type="slidenum">
              <a:rPr lang="en-US" smtClean="0"/>
              <a:t>4</a:t>
            </a:fld>
            <a:endParaRPr lang="en-US" dirty="0"/>
          </a:p>
        </p:txBody>
      </p:sp>
    </p:spTree>
    <p:extLst>
      <p:ext uri="{BB962C8B-B14F-4D97-AF65-F5344CB8AC3E}">
        <p14:creationId xmlns:p14="http://schemas.microsoft.com/office/powerpoint/2010/main" val="18434109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85B7512-93DB-4515-8018-4F23CAB73B84}" type="slidenum">
              <a:rPr lang="en-US" smtClean="0"/>
              <a:t>5</a:t>
            </a:fld>
            <a:endParaRPr lang="en-US" dirty="0"/>
          </a:p>
        </p:txBody>
      </p:sp>
    </p:spTree>
    <p:extLst>
      <p:ext uri="{BB962C8B-B14F-4D97-AF65-F5344CB8AC3E}">
        <p14:creationId xmlns:p14="http://schemas.microsoft.com/office/powerpoint/2010/main" val="17265466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a:lnSpc>
                <a:spcPct val="107000"/>
              </a:lnSpc>
              <a:spcBef>
                <a:spcPts val="0"/>
              </a:spcBef>
              <a:spcAft>
                <a:spcPts val="800"/>
              </a:spcAft>
            </a:pPr>
            <a:r>
              <a:rPr lang="en-US" sz="1200">
                <a:solidFill>
                  <a:srgbClr val="FF0000"/>
                </a:solidFill>
                <a:effectLst/>
                <a:latin typeface="+mn-lt"/>
                <a:ea typeface="Times New Roman" panose="02020603050405020304" pitchFamily="18" charset="0"/>
              </a:rPr>
              <a:t>Birthing research products like the temperature/pressure profiles derived from the oxygen-A band absorption will not be tied to the 2</a:t>
            </a:r>
            <a:r>
              <a:rPr lang="en-US" sz="1200" baseline="30000">
                <a:solidFill>
                  <a:srgbClr val="FF0000"/>
                </a:solidFill>
                <a:effectLst/>
                <a:latin typeface="+mn-lt"/>
                <a:ea typeface="Times New Roman" panose="02020603050405020304" pitchFamily="18" charset="0"/>
              </a:rPr>
              <a:t>nd</a:t>
            </a:r>
            <a:r>
              <a:rPr lang="en-US" sz="1200">
                <a:solidFill>
                  <a:srgbClr val="FF0000"/>
                </a:solidFill>
                <a:effectLst/>
                <a:latin typeface="+mn-lt"/>
                <a:ea typeface="Times New Roman" panose="02020603050405020304" pitchFamily="18" charset="0"/>
              </a:rPr>
              <a:t> revision and can be released whenever they are mature enough for our colleagues to spend their time looking at the data.  In particular, this product encountered significant challenges for the SAGE III/M3M mission caused by latent issues in the instrument.  Those have been addressed in the SAGE III/ISS version and the results are greatly improved over the previous mission – temperature profiles look very good but there is a significant pressure bias (maybe caused by the representation of the instrument in the forward model).  Again, the timing of releasing new products is impacted by the level of staffing enabled by funding.</a:t>
            </a:r>
            <a:endParaRPr lang="en-US" sz="1200">
              <a:effectLst/>
              <a:latin typeface="+mn-lt"/>
              <a:ea typeface="Calibri" panose="020F0502020204030204" pitchFamily="34" charset="0"/>
            </a:endParaRPr>
          </a:p>
          <a:p>
            <a:pPr marL="228600" marR="0">
              <a:lnSpc>
                <a:spcPct val="107000"/>
              </a:lnSpc>
              <a:spcBef>
                <a:spcPts val="0"/>
              </a:spcBef>
              <a:spcAft>
                <a:spcPts val="800"/>
              </a:spcAft>
            </a:pPr>
            <a:r>
              <a:rPr lang="en-US" sz="1200">
                <a:solidFill>
                  <a:srgbClr val="FF0000"/>
                </a:solidFill>
                <a:effectLst/>
                <a:latin typeface="+mn-lt"/>
                <a:ea typeface="Times New Roman" panose="02020603050405020304" pitchFamily="18" charset="0"/>
              </a:rPr>
              <a:t>The limb scatter level L1b requires more work on the area of stray light correction in order to feel comfortable widely distributing (progress to date relied on summer interns and excellent they have been).  However, as mentioned in the ROSES call for the next SAGE III/ISS science team (due Nov. 3, 2023) data is available on request for those wishing to prepare proposals.</a:t>
            </a:r>
            <a:endParaRPr lang="en-US" sz="1200">
              <a:effectLst/>
              <a:latin typeface="+mn-lt"/>
              <a:ea typeface="Calibri" panose="020F0502020204030204" pitchFamily="34" charset="0"/>
            </a:endParaRPr>
          </a:p>
          <a:p>
            <a:pPr marL="228600" marR="0">
              <a:lnSpc>
                <a:spcPct val="107000"/>
              </a:lnSpc>
              <a:spcBef>
                <a:spcPts val="0"/>
              </a:spcBef>
              <a:spcAft>
                <a:spcPts val="800"/>
              </a:spcAft>
            </a:pPr>
            <a:r>
              <a:rPr lang="en-US" sz="1200">
                <a:solidFill>
                  <a:srgbClr val="FF0000"/>
                </a:solidFill>
                <a:effectLst/>
                <a:latin typeface="+mn-lt"/>
                <a:ea typeface="Times New Roman" panose="02020603050405020304" pitchFamily="18" charset="0"/>
              </a:rPr>
              <a:t>It was not mentioned in the proposal, but the mission is planning to add a new product to the monthly release that should help the user screen the aerosol extinction profiles for cases contaminated by clouds.  This utilizes an algorithm developed by Kovilakam et al. (2023) to improve the cloud clearing in the Global Satellite Stratospheric Aerosol Climatology (</a:t>
            </a:r>
            <a:r>
              <a:rPr lang="en-US" sz="1200" err="1">
                <a:solidFill>
                  <a:srgbClr val="FF0000"/>
                </a:solidFill>
                <a:effectLst/>
                <a:latin typeface="+mn-lt"/>
                <a:ea typeface="Times New Roman" panose="02020603050405020304" pitchFamily="18" charset="0"/>
              </a:rPr>
              <a:t>GloSSAC</a:t>
            </a:r>
            <a:r>
              <a:rPr lang="en-US" sz="1200">
                <a:solidFill>
                  <a:srgbClr val="FF0000"/>
                </a:solidFill>
                <a:effectLst/>
                <a:latin typeface="+mn-lt"/>
                <a:ea typeface="Times New Roman" panose="02020603050405020304" pitchFamily="18" charset="0"/>
              </a:rPr>
              <a:t>).  The hope is to have this included by the end of CY23.</a:t>
            </a:r>
            <a:endParaRPr lang="en-US" sz="1200">
              <a:effectLst/>
              <a:latin typeface="+mn-lt"/>
              <a:ea typeface="Calibri" panose="020F0502020204030204" pitchFamily="34" charset="0"/>
            </a:endParaRPr>
          </a:p>
          <a:p>
            <a:endParaRPr lang="en-US"/>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18</a:t>
            </a:fld>
            <a:endParaRPr lang="en-US"/>
          </a:p>
        </p:txBody>
      </p:sp>
    </p:spTree>
    <p:extLst>
      <p:ext uri="{BB962C8B-B14F-4D97-AF65-F5344CB8AC3E}">
        <p14:creationId xmlns:p14="http://schemas.microsoft.com/office/powerpoint/2010/main" val="36903717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a:lnSpc>
                <a:spcPct val="107000"/>
              </a:lnSpc>
              <a:spcBef>
                <a:spcPts val="0"/>
              </a:spcBef>
              <a:spcAft>
                <a:spcPts val="800"/>
              </a:spcAft>
            </a:pPr>
            <a:r>
              <a:rPr lang="en-US" sz="1200" dirty="0">
                <a:solidFill>
                  <a:srgbClr val="FF0000"/>
                </a:solidFill>
                <a:effectLst/>
                <a:latin typeface="+mn-lt"/>
                <a:ea typeface="Times New Roman" panose="02020603050405020304" pitchFamily="18" charset="0"/>
              </a:rPr>
              <a:t>It was not mentioned in the proposal, but the mission is planning to add a new product to the monthly release that should help the user screen the aerosol extinction profiles for cases contaminated by clouds.  This utilizes an algorithm developed by Kovilakam et al. (2023) to improve the cloud clearing in the Global Satellite Stratospheric Aerosol Climatology (</a:t>
            </a:r>
            <a:r>
              <a:rPr lang="en-US" sz="1200" dirty="0" err="1">
                <a:solidFill>
                  <a:srgbClr val="FF0000"/>
                </a:solidFill>
                <a:effectLst/>
                <a:latin typeface="+mn-lt"/>
                <a:ea typeface="Times New Roman" panose="02020603050405020304" pitchFamily="18" charset="0"/>
              </a:rPr>
              <a:t>GloSSAC</a:t>
            </a:r>
            <a:r>
              <a:rPr lang="en-US" sz="1200" dirty="0">
                <a:solidFill>
                  <a:srgbClr val="FF0000"/>
                </a:solidFill>
                <a:effectLst/>
                <a:latin typeface="+mn-lt"/>
                <a:ea typeface="Times New Roman" panose="02020603050405020304" pitchFamily="18" charset="0"/>
              </a:rPr>
              <a:t>).  The hope is to have this included by the end of CY23.</a:t>
            </a:r>
            <a:endParaRPr lang="en-US" sz="1200" dirty="0">
              <a:effectLst/>
              <a:latin typeface="+mn-lt"/>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pPr>
              <a:defRPr/>
            </a:pPr>
            <a:fld id="{F8B449A7-3F4A-FD46-A554-2A5EC93D50D9}" type="slidenum">
              <a:rPr lang="en-US" smtClean="0"/>
              <a:pPr>
                <a:defRPr/>
              </a:pPr>
              <a:t>19</a:t>
            </a:fld>
            <a:endParaRPr lang="en-US"/>
          </a:p>
        </p:txBody>
      </p:sp>
    </p:spTree>
    <p:extLst>
      <p:ext uri="{BB962C8B-B14F-4D97-AF65-F5344CB8AC3E}">
        <p14:creationId xmlns:p14="http://schemas.microsoft.com/office/powerpoint/2010/main" val="42015987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93965946-E493-E942-950F-69580B6EDE0A}" type="slidenum">
              <a:rPr kumimoji="0" lang="en-US" sz="1200" b="0" i="0" u="none" strike="noStrike" kern="1200" cap="none" spc="0" normalizeH="0" baseline="0" noProof="0">
                <a:ln>
                  <a:noFill/>
                </a:ln>
                <a:solidFill>
                  <a:prstClr val="black"/>
                </a:solidFill>
                <a:effectLst/>
                <a:uLnTx/>
                <a:uFillTx/>
                <a:latin typeface="Calibri" pitchFamily="29" charset="0"/>
                <a:ea typeface="ヒラギノ角ゴ Pro W3" pitchFamily="29" charset="-128"/>
                <a:cs typeface="ヒラギノ角ゴ Pro W3" pitchFamily="29" charset="-128"/>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3069156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xfrm>
            <a:off x="457200" y="719138"/>
            <a:ext cx="6400800" cy="3600450"/>
          </a:xfrm>
          <a:noFill/>
          <a:ln>
            <a:solidFill>
              <a:srgbClr val="000000"/>
            </a:solidFill>
            <a:miter lim="800000"/>
            <a:headEnd/>
            <a:tailEnd/>
          </a:ln>
        </p:spPr>
      </p:sp>
      <p:sp>
        <p:nvSpPr>
          <p:cNvPr id="9219" name="Notes Placeholder 2"/>
          <p:cNvSpPr>
            <a:spLocks noGrp="1"/>
          </p:cNvSpPr>
          <p:nvPr>
            <p:ph type="body" idx="1"/>
          </p:nvPr>
        </p:nvSpPr>
        <p:spPr bwMode="auto">
          <a:noFill/>
        </p:spPr>
        <p:txBody>
          <a:bodyPr wrap="square" numCol="1" anchor="t" anchorCtr="0" compatLnSpc="1">
            <a:prstTxWarp prst="textNoShape">
              <a:avLst/>
            </a:prstTxWarp>
          </a:bodyPr>
          <a:lstStyle/>
          <a:p>
            <a:endParaRPr lang="en-US" dirty="0">
              <a:ea typeface="ヒラギノ角ゴ Pro W3" pitchFamily="29" charset="-128"/>
              <a:cs typeface="ヒラギノ角ゴ Pro W3" pitchFamily="29" charset="-128"/>
            </a:endParaRPr>
          </a:p>
        </p:txBody>
      </p:sp>
      <p:sp>
        <p:nvSpPr>
          <p:cNvPr id="9220" name="Slide Number Placeholder 3"/>
          <p:cNvSpPr>
            <a:spLocks noGrp="1"/>
          </p:cNvSpPr>
          <p:nvPr>
            <p:ph type="sldNum" sz="quarter" idx="5"/>
          </p:nvPr>
        </p:nvSpPr>
        <p:spPr bwMode="auto">
          <a:noFill/>
          <a:ln>
            <a:miter lim="800000"/>
            <a:headEnd/>
            <a:tailEnd/>
          </a:ln>
        </p:spPr>
        <p:txBody>
          <a:bodyPr/>
          <a:lstStyle/>
          <a:p>
            <a:fld id="{93965946-E493-E942-950F-69580B6EDE0A}" type="slidenum">
              <a:rPr lang="en-US">
                <a:latin typeface="Calibri" pitchFamily="29" charset="0"/>
                <a:ea typeface="ヒラギノ角ゴ Pro W3" pitchFamily="29" charset="-128"/>
                <a:cs typeface="ヒラギノ角ゴ Pro W3" pitchFamily="29" charset="-128"/>
              </a:rPr>
              <a:pPr/>
              <a:t>36</a:t>
            </a:fld>
            <a:endParaRPr lang="en-US">
              <a:latin typeface="Calibri" pitchFamily="29" charset="0"/>
              <a:ea typeface="ヒラギノ角ゴ Pro W3" pitchFamily="29" charset="-128"/>
              <a:cs typeface="ヒラギノ角ゴ Pro W3" pitchFamily="29" charset="-128"/>
            </a:endParaRPr>
          </a:p>
        </p:txBody>
      </p:sp>
    </p:spTree>
    <p:extLst>
      <p:ext uri="{BB962C8B-B14F-4D97-AF65-F5344CB8AC3E}">
        <p14:creationId xmlns:p14="http://schemas.microsoft.com/office/powerpoint/2010/main" val="306915615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E71D69-284A-2849-A66C-ECAE3D06BD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231693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600" y="1143001"/>
            <a:ext cx="11988800" cy="5349875"/>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9243484" y="6627813"/>
            <a:ext cx="2844800" cy="228600"/>
          </a:xfrm>
          <a:prstGeom prst="rect">
            <a:avLst/>
          </a:prstGeom>
        </p:spPr>
        <p:txBody>
          <a:bodyPr anchor="ctr">
            <a:prstTxWarp prst="textNoShape">
              <a:avLst/>
            </a:prstTxWarp>
          </a:bodyPr>
          <a:lstStyle/>
          <a:p>
            <a:pPr algn="r">
              <a:defRPr/>
            </a:pPr>
            <a:fld id="{17F8D5CB-F081-0044-A0CB-882F132F8FAA}" type="slidenum">
              <a:rPr lang="en-US" sz="1000" smtClean="0">
                <a:solidFill>
                  <a:srgbClr val="000000"/>
                </a:solidFill>
                <a:latin typeface="Calibri" charset="0"/>
                <a:ea typeface="ヒラギノ角ゴ Pro W3" charset="-128"/>
                <a:cs typeface="ヒラギノ角ゴ Pro W3" charset="-128"/>
              </a:rPr>
              <a:pPr algn="r">
                <a:defRPr/>
              </a:pPr>
              <a:t>‹#›</a:t>
            </a:fld>
            <a:endParaRPr lang="en-US" sz="100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628995" y="196749"/>
            <a:ext cx="8905880" cy="646331"/>
          </a:xfrm>
          <a:prstGeom prst="rect">
            <a:avLst/>
          </a:prstGeom>
        </p:spPr>
        <p:txBody>
          <a:bodyPr rtlCol="0">
            <a:noAutofit/>
          </a:bodyPr>
          <a:lstStyle>
            <a:lvl1pPr>
              <a:defRPr sz="32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90500" y="6627813"/>
            <a:ext cx="2844800" cy="230187"/>
          </a:xfrm>
          <a:prstGeom prst="rect">
            <a:avLst/>
          </a:prstGeom>
        </p:spPr>
        <p:txBody>
          <a:bodyPr vert="horz" lIns="91440" tIns="45720" rIns="91440" bIns="45720" rtlCol="0" anchor="ctr"/>
          <a:lstStyle>
            <a:lvl1pPr algn="l">
              <a:defRPr sz="1200" baseline="0">
                <a:solidFill>
                  <a:schemeClr val="tx1"/>
                </a:solidFill>
              </a:defRPr>
            </a:lvl1pPr>
          </a:lstStyle>
          <a:p>
            <a:r>
              <a:rPr lang="en-US" dirty="0"/>
              <a:t>SAGE STM @ </a:t>
            </a:r>
            <a:r>
              <a:rPr lang="en-US" dirty="0" err="1"/>
              <a:t>LaRC</a:t>
            </a:r>
            <a:r>
              <a:rPr lang="en-US" dirty="0"/>
              <a:t>: October 22-24, 2024</a:t>
            </a:r>
          </a:p>
        </p:txBody>
      </p:sp>
    </p:spTree>
    <p:extLst>
      <p:ext uri="{BB962C8B-B14F-4D97-AF65-F5344CB8AC3E}">
        <p14:creationId xmlns:p14="http://schemas.microsoft.com/office/powerpoint/2010/main" val="480875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01600" y="1143001"/>
            <a:ext cx="11988800" cy="5349875"/>
          </a:xfrm>
          <a:prstGeom prst="rect">
            <a:avLst/>
          </a:prstGeom>
        </p:spPr>
        <p:txBody>
          <a:bodyPr/>
          <a:lstStyle>
            <a:lvl1pPr>
              <a:buClr>
                <a:schemeClr val="accent2">
                  <a:lumMod val="75000"/>
                </a:schemeClr>
              </a:buClr>
              <a:defRPr>
                <a:latin typeface="Arial"/>
                <a:cs typeface="Arial"/>
              </a:defRPr>
            </a:lvl1pPr>
            <a:lvl2pPr>
              <a:buClr>
                <a:schemeClr val="accent1"/>
              </a:buClr>
              <a:defRPr>
                <a:latin typeface="Arial"/>
                <a:cs typeface="Arial"/>
              </a:defRPr>
            </a:lvl2pPr>
            <a:lvl3pPr>
              <a:defRPr>
                <a:latin typeface="Arial"/>
                <a:cs typeface="Arial"/>
              </a:defRPr>
            </a:lvl3pPr>
            <a:lvl4pPr>
              <a:defRPr>
                <a:latin typeface="Arial"/>
                <a:cs typeface="Arial"/>
              </a:defRPr>
            </a:lvl4pPr>
            <a:lvl5pPr>
              <a:defRPr>
                <a:latin typeface="Arial"/>
                <a:cs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txBox="1">
            <a:spLocks/>
          </p:cNvSpPr>
          <p:nvPr userDrawn="1"/>
        </p:nvSpPr>
        <p:spPr>
          <a:xfrm>
            <a:off x="9243484" y="6627813"/>
            <a:ext cx="2844800" cy="228600"/>
          </a:xfrm>
          <a:prstGeom prst="rect">
            <a:avLst/>
          </a:prstGeom>
        </p:spPr>
        <p:txBody>
          <a:bodyPr anchor="ctr">
            <a:prstTxWarp prst="textNoShape">
              <a:avLst/>
            </a:prstTxWarp>
          </a:bodyPr>
          <a:lstStyle/>
          <a:p>
            <a:pPr algn="r">
              <a:defRPr/>
            </a:pPr>
            <a:fld id="{17F8D5CB-F081-0044-A0CB-882F132F8FAA}" type="slidenum">
              <a:rPr lang="en-US" sz="1000" smtClean="0">
                <a:solidFill>
                  <a:srgbClr val="000000"/>
                </a:solidFill>
                <a:latin typeface="Calibri" charset="0"/>
                <a:ea typeface="ヒラギノ角ゴ Pro W3" charset="-128"/>
                <a:cs typeface="ヒラギノ角ゴ Pro W3" charset="-128"/>
              </a:rPr>
              <a:pPr algn="r">
                <a:defRPr/>
              </a:pPr>
              <a:t>‹#›</a:t>
            </a:fld>
            <a:endParaRPr lang="en-US" sz="1000" dirty="0">
              <a:solidFill>
                <a:srgbClr val="000000"/>
              </a:solidFill>
              <a:latin typeface="Calibri" charset="0"/>
              <a:ea typeface="ヒラギノ角ゴ Pro W3" charset="-128"/>
              <a:cs typeface="ヒラギノ角ゴ Pro W3" charset="-128"/>
            </a:endParaRPr>
          </a:p>
        </p:txBody>
      </p:sp>
      <p:sp>
        <p:nvSpPr>
          <p:cNvPr id="7" name="Title Placeholder 10"/>
          <p:cNvSpPr>
            <a:spLocks noGrp="1"/>
          </p:cNvSpPr>
          <p:nvPr>
            <p:ph type="title"/>
          </p:nvPr>
        </p:nvSpPr>
        <p:spPr>
          <a:xfrm>
            <a:off x="1628995" y="196749"/>
            <a:ext cx="8905880" cy="646331"/>
          </a:xfrm>
          <a:prstGeom prst="rect">
            <a:avLst/>
          </a:prstGeom>
        </p:spPr>
        <p:txBody>
          <a:bodyPr rtlCol="0">
            <a:noAutofit/>
          </a:bodyPr>
          <a:lstStyle>
            <a:lvl1pPr>
              <a:defRPr sz="3200">
                <a:latin typeface="Arial"/>
                <a:cs typeface="Arial"/>
              </a:defRPr>
            </a:lvl1pPr>
          </a:lstStyle>
          <a:p>
            <a:r>
              <a:rPr lang="en-US" dirty="0"/>
              <a:t>Click to edit Master title style</a:t>
            </a:r>
          </a:p>
        </p:txBody>
      </p:sp>
      <p:sp>
        <p:nvSpPr>
          <p:cNvPr id="10" name="Date Placeholder 12"/>
          <p:cNvSpPr>
            <a:spLocks noGrp="1"/>
          </p:cNvSpPr>
          <p:nvPr>
            <p:ph type="dt" sz="half" idx="2"/>
          </p:nvPr>
        </p:nvSpPr>
        <p:spPr>
          <a:xfrm>
            <a:off x="190500" y="6627813"/>
            <a:ext cx="2844800" cy="230187"/>
          </a:xfrm>
          <a:prstGeom prst="rect">
            <a:avLst/>
          </a:prstGeom>
        </p:spPr>
        <p:txBody>
          <a:bodyPr vert="horz" lIns="91440" tIns="45720" rIns="91440" bIns="45720" rtlCol="0" anchor="ctr"/>
          <a:lstStyle>
            <a:lvl1pPr algn="l">
              <a:defRPr sz="1200" baseline="0">
                <a:solidFill>
                  <a:schemeClr val="tx1"/>
                </a:solidFill>
              </a:defRPr>
            </a:lvl1pPr>
          </a:lstStyle>
          <a:p>
            <a:r>
              <a:rPr lang="en-US" dirty="0"/>
              <a:t>SAGE STM @ </a:t>
            </a:r>
            <a:r>
              <a:rPr lang="en-US" dirty="0" err="1"/>
              <a:t>LaRC</a:t>
            </a:r>
            <a:r>
              <a:rPr lang="en-US" dirty="0"/>
              <a:t>: October 22-24, 2024</a:t>
            </a:r>
          </a:p>
        </p:txBody>
      </p:sp>
    </p:spTree>
    <p:extLst>
      <p:ext uri="{BB962C8B-B14F-4D97-AF65-F5344CB8AC3E}">
        <p14:creationId xmlns:p14="http://schemas.microsoft.com/office/powerpoint/2010/main" val="35148412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E1E44665-0579-4EC4-9042-05E0E5D08F24}" type="datetimeFigureOut">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10/17/2024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DC4BF0E-0046-461D-A74E-B1E374E9E60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947487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508B32-7FBB-B642-A944-C33966F695D0}"/>
              </a:ext>
            </a:extLst>
          </p:cNvPr>
          <p:cNvPicPr>
            <a:picLocks noChangeAspect="1"/>
          </p:cNvPicPr>
          <p:nvPr userDrawn="1"/>
        </p:nvPicPr>
        <p:blipFill>
          <a:blip r:embed="rId5" cstate="print">
            <a:alphaModFix amt="50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Slide Number Placeholder 5"/>
          <p:cNvSpPr>
            <a:spLocks noGrp="1"/>
          </p:cNvSpPr>
          <p:nvPr>
            <p:ph type="sldNum" sz="quarter" idx="4"/>
          </p:nvPr>
        </p:nvSpPr>
        <p:spPr>
          <a:xfrm>
            <a:off x="9245600" y="6629400"/>
            <a:ext cx="2844800" cy="228600"/>
          </a:xfrm>
          <a:prstGeom prst="rect">
            <a:avLst/>
          </a:prstGeom>
        </p:spPr>
        <p:txBody>
          <a:bodyPr vert="horz" wrap="square" lIns="91440" tIns="45720" rIns="91440" bIns="45720" numCol="1" anchor="ctr" anchorCtr="0" compatLnSpc="1">
            <a:prstTxWarp prst="textNoShape">
              <a:avLst/>
            </a:prstTxWarp>
          </a:bodyPr>
          <a:lstStyle>
            <a:lvl1pPr algn="r">
              <a:defRPr sz="1000">
                <a:solidFill>
                  <a:srgbClr val="000000"/>
                </a:solidFill>
                <a:latin typeface="Calibri" charset="0"/>
                <a:ea typeface="ヒラギノ角ゴ Pro W3" charset="-128"/>
                <a:cs typeface="ヒラギノ角ゴ Pro W3" charset="-128"/>
              </a:defRPr>
            </a:lvl1pPr>
          </a:lstStyle>
          <a:p>
            <a:pPr>
              <a:defRPr/>
            </a:pPr>
            <a:fld id="{2DCE6D5B-4AB6-3147-B0D9-B784D301F899}" type="slidenum">
              <a:rPr lang="en-US" smtClean="0"/>
              <a:pPr>
                <a:defRPr/>
              </a:pPr>
              <a:t>‹#›</a:t>
            </a:fld>
            <a:endParaRPr lang="en-US" dirty="0"/>
          </a:p>
        </p:txBody>
      </p:sp>
      <p:sp>
        <p:nvSpPr>
          <p:cNvPr id="1028" name="Title Placeholder 8"/>
          <p:cNvSpPr>
            <a:spLocks noGrp="1"/>
          </p:cNvSpPr>
          <p:nvPr>
            <p:ph type="title"/>
          </p:nvPr>
        </p:nvSpPr>
        <p:spPr bwMode="auto">
          <a:xfrm>
            <a:off x="1612905" y="160339"/>
            <a:ext cx="9055100" cy="615951"/>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a:t>
            </a:r>
          </a:p>
        </p:txBody>
      </p:sp>
      <p:cxnSp>
        <p:nvCxnSpPr>
          <p:cNvPr id="12" name="Straight Connector 11"/>
          <p:cNvCxnSpPr>
            <a:cxnSpLocks noChangeShapeType="1"/>
          </p:cNvCxnSpPr>
          <p:nvPr userDrawn="1"/>
        </p:nvCxnSpPr>
        <p:spPr bwMode="auto">
          <a:xfrm>
            <a:off x="1612905" y="979489"/>
            <a:ext cx="9055100" cy="1587"/>
          </a:xfrm>
          <a:prstGeom prst="line">
            <a:avLst/>
          </a:prstGeom>
          <a:noFill/>
          <a:ln w="25400">
            <a:solidFill>
              <a:schemeClr val="accent1"/>
            </a:solidFill>
            <a:round/>
            <a:headEnd/>
            <a:tailEnd/>
          </a:ln>
          <a:effectLst>
            <a:outerShdw dist="20000" dir="5400000" rotWithShape="0">
              <a:srgbClr val="808080">
                <a:alpha val="37999"/>
              </a:srgbClr>
            </a:outerShdw>
          </a:effectLst>
        </p:spPr>
      </p:cxnSp>
      <p:pic>
        <p:nvPicPr>
          <p:cNvPr id="10" name="Picture 9" descr="SAGE III LOGO no Latin.png"/>
          <p:cNvPicPr>
            <a:picLocks noChangeAspect="1"/>
          </p:cNvPicPr>
          <p:nvPr userDrawn="1"/>
        </p:nvPicPr>
        <p:blipFill>
          <a:blip r:embed="rId6"/>
          <a:stretch>
            <a:fillRect/>
          </a:stretch>
        </p:blipFill>
        <p:spPr>
          <a:xfrm>
            <a:off x="11169987" y="64563"/>
            <a:ext cx="911788" cy="942160"/>
          </a:xfrm>
          <a:prstGeom prst="rect">
            <a:avLst/>
          </a:prstGeom>
        </p:spPr>
      </p:pic>
      <p:sp>
        <p:nvSpPr>
          <p:cNvPr id="13" name="Date Placeholder 12"/>
          <p:cNvSpPr>
            <a:spLocks noGrp="1"/>
          </p:cNvSpPr>
          <p:nvPr>
            <p:ph type="dt" sz="half" idx="2"/>
          </p:nvPr>
        </p:nvSpPr>
        <p:spPr>
          <a:xfrm>
            <a:off x="190500" y="6492876"/>
            <a:ext cx="2844800" cy="365125"/>
          </a:xfrm>
          <a:prstGeom prst="rect">
            <a:avLst/>
          </a:prstGeom>
        </p:spPr>
        <p:txBody>
          <a:bodyPr vert="horz" lIns="91440" tIns="45720" rIns="91440" bIns="45720" rtlCol="0" anchor="ctr"/>
          <a:lstStyle>
            <a:lvl1pPr algn="l">
              <a:defRPr sz="1200" baseline="0">
                <a:solidFill>
                  <a:schemeClr val="tx1"/>
                </a:solidFill>
              </a:defRPr>
            </a:lvl1pPr>
          </a:lstStyle>
          <a:p>
            <a:r>
              <a:rPr lang="en-US" dirty="0"/>
              <a:t>SAGE STM @ </a:t>
            </a:r>
            <a:r>
              <a:rPr lang="en-US" dirty="0" err="1"/>
              <a:t>LaRC</a:t>
            </a:r>
            <a:r>
              <a:rPr lang="en-US" dirty="0"/>
              <a:t>: October 22-24, 2024</a:t>
            </a:r>
          </a:p>
        </p:txBody>
      </p:sp>
      <p:pic>
        <p:nvPicPr>
          <p:cNvPr id="4" name="Picture 3" descr="Logo, icon&#10;&#10;Description automatically generated">
            <a:extLst>
              <a:ext uri="{FF2B5EF4-FFF2-40B4-BE49-F238E27FC236}">
                <a16:creationId xmlns:a16="http://schemas.microsoft.com/office/drawing/2014/main" id="{2929401C-2087-1BA5-1F56-74AD8C4A994A}"/>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5604" y="64562"/>
            <a:ext cx="1026694" cy="849837"/>
          </a:xfrm>
          <a:prstGeom prst="rect">
            <a:avLst/>
          </a:prstGeom>
        </p:spPr>
      </p:pic>
    </p:spTree>
    <p:extLst>
      <p:ext uri="{BB962C8B-B14F-4D97-AF65-F5344CB8AC3E}">
        <p14:creationId xmlns:p14="http://schemas.microsoft.com/office/powerpoint/2010/main" val="15779980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6" r:id="rId3"/>
  </p:sldLayoutIdLst>
  <p:hf hdr="0" ftr="0"/>
  <p:txStyles>
    <p:titleStyle>
      <a:lvl1pPr algn="ctr" rtl="0" eaLnBrk="0" fontAlgn="base" hangingPunct="0">
        <a:spcBef>
          <a:spcPct val="0"/>
        </a:spcBef>
        <a:spcAft>
          <a:spcPct val="0"/>
        </a:spcAft>
        <a:defRPr sz="32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5pPr>
      <a:lvl6pPr marL="457178" algn="ctr" rtl="0" fontAlgn="base">
        <a:spcBef>
          <a:spcPct val="0"/>
        </a:spcBef>
        <a:spcAft>
          <a:spcPct val="0"/>
        </a:spcAft>
        <a:defRPr sz="3600" b="1">
          <a:solidFill>
            <a:schemeClr val="bg1"/>
          </a:solidFill>
          <a:latin typeface="Calibri" pitchFamily="34" charset="0"/>
        </a:defRPr>
      </a:lvl6pPr>
      <a:lvl7pPr marL="914354" algn="ctr" rtl="0" fontAlgn="base">
        <a:spcBef>
          <a:spcPct val="0"/>
        </a:spcBef>
        <a:spcAft>
          <a:spcPct val="0"/>
        </a:spcAft>
        <a:defRPr sz="3600" b="1">
          <a:solidFill>
            <a:schemeClr val="bg1"/>
          </a:solidFill>
          <a:latin typeface="Calibri" pitchFamily="34" charset="0"/>
        </a:defRPr>
      </a:lvl7pPr>
      <a:lvl8pPr marL="1371532" algn="ctr" rtl="0" fontAlgn="base">
        <a:spcBef>
          <a:spcPct val="0"/>
        </a:spcBef>
        <a:spcAft>
          <a:spcPct val="0"/>
        </a:spcAft>
        <a:defRPr sz="3600" b="1">
          <a:solidFill>
            <a:schemeClr val="bg1"/>
          </a:solidFill>
          <a:latin typeface="Calibri" pitchFamily="34" charset="0"/>
        </a:defRPr>
      </a:lvl8pPr>
      <a:lvl9pPr marL="1828709" algn="ctr" rtl="0" fontAlgn="base">
        <a:spcBef>
          <a:spcPct val="0"/>
        </a:spcBef>
        <a:spcAft>
          <a:spcPct val="0"/>
        </a:spcAft>
        <a:defRPr sz="3600" b="1">
          <a:solidFill>
            <a:schemeClr val="bg1"/>
          </a:solidFill>
          <a:latin typeface="Calibri" pitchFamily="34" charset="0"/>
        </a:defRPr>
      </a:lvl9pPr>
    </p:titleStyle>
    <p:bodyStyle>
      <a:lvl1pPr marL="342882" indent="-342882" algn="l" rtl="0" eaLnBrk="0" fontAlgn="base" hangingPunct="0">
        <a:spcBef>
          <a:spcPct val="20000"/>
        </a:spcBef>
        <a:spcAft>
          <a:spcPct val="0"/>
        </a:spcAft>
        <a:buClr>
          <a:srgbClr val="C00000"/>
        </a:buClr>
        <a:buFont typeface="Wingdings" pitchFamily="29" charset="2"/>
        <a:buChar char="Ø"/>
        <a:defRPr sz="2800" b="1" kern="1200">
          <a:solidFill>
            <a:schemeClr val="tx1"/>
          </a:solidFill>
          <a:latin typeface="+mn-lt"/>
          <a:ea typeface="ヒラギノ角ゴ Pro W3" pitchFamily="-109" charset="-128"/>
          <a:cs typeface="ヒラギノ角ゴ Pro W3" pitchFamily="-109" charset="-128"/>
        </a:defRPr>
      </a:lvl1pPr>
      <a:lvl2pPr marL="742913" indent="-285737" algn="l" rtl="0" eaLnBrk="0" fontAlgn="base" hangingPunct="0">
        <a:spcBef>
          <a:spcPct val="20000"/>
        </a:spcBef>
        <a:spcAft>
          <a:spcPct val="0"/>
        </a:spcAft>
        <a:buClr>
          <a:srgbClr val="0000CC"/>
        </a:buClr>
        <a:buFont typeface="Arial" pitchFamily="29" charset="0"/>
        <a:buChar char="•"/>
        <a:defRPr sz="2400" kern="1200">
          <a:solidFill>
            <a:schemeClr val="tx1"/>
          </a:solidFill>
          <a:latin typeface="+mn-lt"/>
          <a:ea typeface="ヒラギノ角ゴ Pro W3" pitchFamily="-109" charset="-128"/>
          <a:cs typeface="+mn-cs"/>
        </a:defRPr>
      </a:lvl2pPr>
      <a:lvl3pPr marL="1142942" indent="-228589" algn="l" rtl="0" eaLnBrk="0" fontAlgn="base" hangingPunct="0">
        <a:spcBef>
          <a:spcPct val="20000"/>
        </a:spcBef>
        <a:spcAft>
          <a:spcPct val="0"/>
        </a:spcAft>
        <a:buFont typeface="Wingdings" pitchFamily="29" charset="2"/>
        <a:buChar char="§"/>
        <a:defRPr sz="2000" kern="1200">
          <a:solidFill>
            <a:schemeClr val="tx1"/>
          </a:solidFill>
          <a:latin typeface="+mn-lt"/>
          <a:ea typeface="ＭＳ Ｐゴシック" pitchFamily="-105" charset="-128"/>
          <a:cs typeface="ＭＳ Ｐゴシック" pitchFamily="-105" charset="-128"/>
        </a:defRPr>
      </a:lvl3pPr>
      <a:lvl4pPr marL="1600120" indent="-228589" algn="l" rtl="0" eaLnBrk="0" fontAlgn="base" hangingPunct="0">
        <a:spcBef>
          <a:spcPct val="20000"/>
        </a:spcBef>
        <a:spcAft>
          <a:spcPct val="0"/>
        </a:spcAft>
        <a:buFont typeface="Courier New" pitchFamily="29" charset="0"/>
        <a:buChar char="o"/>
        <a:defRPr kern="1200">
          <a:solidFill>
            <a:schemeClr val="tx1"/>
          </a:solidFill>
          <a:latin typeface="+mn-lt"/>
          <a:ea typeface="ＭＳ Ｐゴシック" pitchFamily="-105" charset="-128"/>
          <a:cs typeface="+mn-cs"/>
        </a:defRPr>
      </a:lvl4pPr>
      <a:lvl5pPr marL="2057298" indent="-228589" algn="l" rtl="0" eaLnBrk="0" fontAlgn="base" hangingPunct="0">
        <a:spcBef>
          <a:spcPct val="20000"/>
        </a:spcBef>
        <a:spcAft>
          <a:spcPct val="0"/>
        </a:spcAft>
        <a:buFont typeface="Arial" pitchFamily="29" charset="0"/>
        <a:buChar char="•"/>
        <a:defRPr kern="1200">
          <a:solidFill>
            <a:schemeClr val="tx1"/>
          </a:solidFill>
          <a:latin typeface="+mn-lt"/>
          <a:ea typeface="ヒラギノ角ゴ Pro W3" charset="-128"/>
          <a:cs typeface="ヒラギノ角ゴ Pro W3" charset="-128"/>
        </a:defRPr>
      </a:lvl5pPr>
      <a:lvl6pPr marL="2514474"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652"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829"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006" indent="-228589" algn="l" defTabSz="914354"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E44665-0579-4EC4-9042-05E0E5D08F24}" type="datetimeFigureOut">
              <a:rPr lang="en-US" smtClean="0"/>
              <a:t>10/17/2024</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C4BF0E-0046-461D-A74E-B1E374E9E60A}" type="slidenum">
              <a:rPr lang="en-US" smtClean="0"/>
              <a:t>‹#›</a:t>
            </a:fld>
            <a:endParaRPr lang="en-US" dirty="0"/>
          </a:p>
        </p:txBody>
      </p:sp>
    </p:spTree>
    <p:extLst>
      <p:ext uri="{BB962C8B-B14F-4D97-AF65-F5344CB8AC3E}">
        <p14:creationId xmlns:p14="http://schemas.microsoft.com/office/powerpoint/2010/main" val="3008957634"/>
      </p:ext>
    </p:extLst>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1.png"/><Relationship Id="rId13" Type="http://schemas.openxmlformats.org/officeDocument/2006/relationships/slide" Target="slide15.xml"/><Relationship Id="rId3" Type="http://schemas.openxmlformats.org/officeDocument/2006/relationships/image" Target="../media/image6.png"/><Relationship Id="rId7" Type="http://schemas.openxmlformats.org/officeDocument/2006/relationships/image" Target="../media/image10.png"/><Relationship Id="rId12" Type="http://schemas.openxmlformats.org/officeDocument/2006/relationships/slide" Target="slide13.xml"/><Relationship Id="rId2"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slide" Target="slide5.xml"/><Relationship Id="rId5" Type="http://schemas.openxmlformats.org/officeDocument/2006/relationships/image" Target="../media/image8.png"/><Relationship Id="rId15" Type="http://schemas.openxmlformats.org/officeDocument/2006/relationships/slide" Target="slide42.xml"/><Relationship Id="rId10" Type="http://schemas.openxmlformats.org/officeDocument/2006/relationships/slide" Target="slide3.xml"/><Relationship Id="rId4" Type="http://schemas.openxmlformats.org/officeDocument/2006/relationships/image" Target="../media/image7.png"/><Relationship Id="rId9" Type="http://schemas.openxmlformats.org/officeDocument/2006/relationships/slide" Target="slide2.xml"/><Relationship Id="rId14" Type="http://schemas.openxmlformats.org/officeDocument/2006/relationships/slide" Target="slide24.xml"/></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2.jpeg"/><Relationship Id="rId7"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4.xml"/><Relationship Id="rId6" Type="http://schemas.openxmlformats.org/officeDocument/2006/relationships/hyperlink" Target="https://www.nasa.gov/sites/default/files/thumbnails/image/51752252125_be036501b8_k.jpg" TargetMode="External"/><Relationship Id="rId5" Type="http://schemas.openxmlformats.org/officeDocument/2006/relationships/image" Target="../media/image13.jpg"/><Relationship Id="rId4" Type="http://schemas.openxmlformats.org/officeDocument/2006/relationships/hyperlink" Target="https://sage.larc.nasa.gov/missions/about-sage-iii-on-iss/"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s://www.youtube.com/watch?v=J-E4zqu5Aj0" TargetMode="External"/><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intern.nasa.gov/"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sage.nasa.gov/" TargetMode="External"/><Relationship Id="rId7" Type="http://schemas.openxmlformats.org/officeDocument/2006/relationships/image" Target="../media/image24.jpe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3.jpeg"/><Relationship Id="rId5" Type="http://schemas.openxmlformats.org/officeDocument/2006/relationships/hyperlink" Target="https://sage.nasa.gov/2022/05/langley-celebrates-asian-american-native-hawaiian-and-pacific-islander-heritage-month-recognizing-sage-iii-develop-team-member/" TargetMode="External"/><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hyperlink" Target="https://science-data.larc.nasa.gv/sage/validation/" TargetMode="External"/><Relationship Id="rId1" Type="http://schemas.openxmlformats.org/officeDocument/2006/relationships/slideLayout" Target="../slideLayouts/slideLayout2.xml"/><Relationship Id="rId4" Type="http://schemas.openxmlformats.org/officeDocument/2006/relationships/image" Target="../media/image26.jp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hyperlink" Target="https://maptis.nasa.gov/Home" TargetMode="External"/><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stemgateway.nasa.gov/s/course-offering/a0B3d000001c81aEAA/sage-iii-iss-mission-science-internship"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sage.nasa.gov/wp/wp-content/uploads/2023/11/SAGE3ISS_Tp_update_2023.pdf"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hyperlink" Target="https://doi.org/10.5194/amt-16-2709-2023"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34.emf"/></Relationships>
</file>

<file path=ppt/slides/_rels/slide2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4" Type="http://schemas.openxmlformats.org/officeDocument/2006/relationships/image" Target="../media/image41.svg"/></Relationships>
</file>

<file path=ppt/slides/_rels/slide27.xml.rels><?xml version="1.0" encoding="UTF-8" standalone="yes"?>
<Relationships xmlns="http://schemas.openxmlformats.org/package/2006/relationships"><Relationship Id="rId2" Type="http://schemas.openxmlformats.org/officeDocument/2006/relationships/hyperlink" Target="https://science-data.larc.nasa.gov/sage-data/validation/"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mailto:larc-dl-sage-predictions@mail.nasa.gov"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4.png"/><Relationship Id="rId1" Type="http://schemas.openxmlformats.org/officeDocument/2006/relationships/slideLayout" Target="../slideLayouts/slideLayout2.xml"/><Relationship Id="rId4" Type="http://schemas.openxmlformats.org/officeDocument/2006/relationships/image" Target="../media/image41.svg"/></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1.sv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6" Type="http://schemas.openxmlformats.org/officeDocument/2006/relationships/image" Target="../media/image49.emf"/><Relationship Id="rId5" Type="http://schemas.openxmlformats.org/officeDocument/2006/relationships/image" Target="../media/image48.emf"/><Relationship Id="rId4" Type="http://schemas.openxmlformats.org/officeDocument/2006/relationships/hyperlink" Target="https://ozonewatch.gsfc.nasa.gov/" TargetMode="External"/></Relationships>
</file>

<file path=ppt/slides/_rels/slide43.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psuz="http://schemas.microsoft.com/office/powerpoint/2016/summaryzoom" Requires="psuz">
          <p:graphicFrame>
            <p:nvGraphicFramePr>
              <p:cNvPr id="5" name="Summary Zoom 4">
                <a:extLst>
                  <a:ext uri="{FF2B5EF4-FFF2-40B4-BE49-F238E27FC236}">
                    <a16:creationId xmlns:a16="http://schemas.microsoft.com/office/drawing/2014/main" id="{D909C192-0598-1E38-B84D-FBD2B99BAB27}"/>
                  </a:ext>
                </a:extLst>
              </p:cNvPr>
              <p:cNvGraphicFramePr>
                <a:graphicFrameLocks noChangeAspect="1"/>
              </p:cNvGraphicFramePr>
              <p:nvPr>
                <p:extLst>
                  <p:ext uri="{D42A27DB-BD31-4B8C-83A1-F6EECF244321}">
                    <p14:modId xmlns:p14="http://schemas.microsoft.com/office/powerpoint/2010/main" val="3325757062"/>
                  </p:ext>
                </p:extLst>
              </p:nvPr>
            </p:nvGraphicFramePr>
            <p:xfrm>
              <a:off x="2032000" y="719666"/>
              <a:ext cx="8128000" cy="5418667"/>
            </p:xfrm>
            <a:graphic>
              <a:graphicData uri="http://schemas.microsoft.com/office/powerpoint/2016/summaryzoom">
                <psuz:summaryZm>
                  <psuz:summaryZmObj sectionId="{364213CD-F90F-4692-A602-29AECDDAC670}">
                    <psuz:zmPr id="{B73DE98E-09D2-433B-A0C8-6EA7BD9FBE09}" transitionDur="1000">
                      <p166:blipFill xmlns:p166="http://schemas.microsoft.com/office/powerpoint/2016/6/main">
                        <a:blip r:embed="rId2"/>
                        <a:stretch>
                          <a:fillRect/>
                        </a:stretch>
                      </p166:blipFill>
                      <p166:spPr xmlns:p166="http://schemas.microsoft.com/office/powerpoint/2016/6/main">
                        <a:xfrm>
                          <a:off x="314960" y="560495"/>
                          <a:ext cx="2438400" cy="1371599"/>
                        </a:xfrm>
                        <a:prstGeom prst="rect">
                          <a:avLst/>
                        </a:prstGeom>
                        <a:ln w="3175">
                          <a:solidFill>
                            <a:prstClr val="ltGray"/>
                          </a:solidFill>
                        </a:ln>
                      </p166:spPr>
                    </psuz:zmPr>
                  </psuz:summaryZmObj>
                  <psuz:summaryZmObj sectionId="{E85FE315-7A74-4A1B-89AA-9EDB23FF80F9}">
                    <psuz:zmPr id="{AE7C13A6-DC55-4249-AD43-173D7D6742DF}" transitionDur="1000">
                      <p166:blipFill xmlns:p166="http://schemas.microsoft.com/office/powerpoint/2016/6/main">
                        <a:blip r:embed="rId3"/>
                        <a:stretch>
                          <a:fillRect/>
                        </a:stretch>
                      </p166:blipFill>
                      <p166:spPr xmlns:p166="http://schemas.microsoft.com/office/powerpoint/2016/6/main">
                        <a:xfrm>
                          <a:off x="2844800" y="560495"/>
                          <a:ext cx="2438400" cy="1371599"/>
                        </a:xfrm>
                        <a:prstGeom prst="rect">
                          <a:avLst/>
                        </a:prstGeom>
                        <a:ln w="3175">
                          <a:solidFill>
                            <a:prstClr val="ltGray"/>
                          </a:solidFill>
                        </a:ln>
                      </p166:spPr>
                    </psuz:zmPr>
                  </psuz:summaryZmObj>
                  <psuz:summaryZmObj sectionId="{16734B1F-4494-4DFF-9BAB-B1A6BDD36B91}">
                    <psuz:zmPr id="{080784CC-D96B-4DF0-A010-F80AEEF6D3B0}" transitionDur="1000">
                      <p166:blipFill xmlns:p166="http://schemas.microsoft.com/office/powerpoint/2016/6/main">
                        <a:blip r:embed="rId4"/>
                        <a:stretch>
                          <a:fillRect/>
                        </a:stretch>
                      </p166:blipFill>
                      <p166:spPr xmlns:p166="http://schemas.microsoft.com/office/powerpoint/2016/6/main">
                        <a:xfrm>
                          <a:off x="5374640" y="560495"/>
                          <a:ext cx="2438400" cy="1371599"/>
                        </a:xfrm>
                        <a:prstGeom prst="rect">
                          <a:avLst/>
                        </a:prstGeom>
                        <a:ln w="3175">
                          <a:solidFill>
                            <a:prstClr val="ltGray"/>
                          </a:solidFill>
                        </a:ln>
                      </p166:spPr>
                    </psuz:zmPr>
                  </psuz:summaryZmObj>
                  <psuz:summaryZmObj sectionId="{1A90689B-F808-4BB4-841D-6679B86C1670}">
                    <psuz:zmPr id="{09D65C0C-1EE4-4AC7-AEBE-AD64FF443F15}" transitionDur="1000">
                      <p166:blipFill xmlns:p166="http://schemas.microsoft.com/office/powerpoint/2016/6/main">
                        <a:blip r:embed="rId5"/>
                        <a:stretch>
                          <a:fillRect/>
                        </a:stretch>
                      </p166:blipFill>
                      <p166:spPr xmlns:p166="http://schemas.microsoft.com/office/powerpoint/2016/6/main">
                        <a:xfrm>
                          <a:off x="314960" y="2023534"/>
                          <a:ext cx="2438400" cy="1371599"/>
                        </a:xfrm>
                        <a:prstGeom prst="rect">
                          <a:avLst/>
                        </a:prstGeom>
                        <a:ln w="3175">
                          <a:solidFill>
                            <a:prstClr val="ltGray"/>
                          </a:solidFill>
                        </a:ln>
                      </p166:spPr>
                    </psuz:zmPr>
                  </psuz:summaryZmObj>
                  <psuz:summaryZmObj sectionId="{87430A11-2EF3-4EA9-AA74-0E5724F1331D}">
                    <psuz:zmPr id="{2F02505D-D6A3-4E6D-94D0-BE2931EB0543}" transitionDur="1000">
                      <p166:blipFill xmlns:p166="http://schemas.microsoft.com/office/powerpoint/2016/6/main">
                        <a:blip r:embed="rId6"/>
                        <a:stretch>
                          <a:fillRect/>
                        </a:stretch>
                      </p166:blipFill>
                      <p166:spPr xmlns:p166="http://schemas.microsoft.com/office/powerpoint/2016/6/main">
                        <a:xfrm>
                          <a:off x="2844800" y="2023534"/>
                          <a:ext cx="2438400" cy="1371599"/>
                        </a:xfrm>
                        <a:prstGeom prst="rect">
                          <a:avLst/>
                        </a:prstGeom>
                        <a:ln w="3175">
                          <a:solidFill>
                            <a:prstClr val="ltGray"/>
                          </a:solidFill>
                        </a:ln>
                      </p166:spPr>
                    </psuz:zmPr>
                  </psuz:summaryZmObj>
                  <psuz:summaryZmObj sectionId="{9000CA8A-5B79-48E7-9E19-71B53142C377}">
                    <psuz:zmPr id="{8F22185E-CE85-4B64-A80E-5C027BDC8E61}" transitionDur="1000">
                      <p166:blipFill xmlns:p166="http://schemas.microsoft.com/office/powerpoint/2016/6/main">
                        <a:blip r:embed="rId7"/>
                        <a:stretch>
                          <a:fillRect/>
                        </a:stretch>
                      </p166:blipFill>
                      <p166:spPr xmlns:p166="http://schemas.microsoft.com/office/powerpoint/2016/6/main">
                        <a:xfrm>
                          <a:off x="5374640" y="2023534"/>
                          <a:ext cx="2438400" cy="1371599"/>
                        </a:xfrm>
                        <a:prstGeom prst="rect">
                          <a:avLst/>
                        </a:prstGeom>
                        <a:ln w="3175">
                          <a:solidFill>
                            <a:prstClr val="ltGray"/>
                          </a:solidFill>
                        </a:ln>
                      </p166:spPr>
                    </psuz:zmPr>
                  </psuz:summaryZmObj>
                  <psuz:summaryZmObj sectionId="{4B736D88-6DC4-4FCA-8406-F79C6E55CCFE}">
                    <psuz:zmPr id="{5896A412-1D45-4CD7-9161-07520BFA2394}" transitionDur="1000">
                      <p166:blipFill xmlns:p166="http://schemas.microsoft.com/office/powerpoint/2016/6/main">
                        <a:blip r:embed="rId8"/>
                        <a:stretch>
                          <a:fillRect/>
                        </a:stretch>
                      </p166:blipFill>
                      <p166:spPr xmlns:p166="http://schemas.microsoft.com/office/powerpoint/2016/6/main">
                        <a:xfrm>
                          <a:off x="314960" y="3486573"/>
                          <a:ext cx="2438400" cy="1371599"/>
                        </a:xfrm>
                        <a:prstGeom prst="rect">
                          <a:avLst/>
                        </a:prstGeom>
                        <a:ln w="3175">
                          <a:solidFill>
                            <a:prstClr val="ltGray"/>
                          </a:solidFill>
                        </a:ln>
                      </p166:spPr>
                    </psuz:zmPr>
                  </psuz:summaryZmObj>
                  <psuz:gridLayout/>
                </psuz:summaryZm>
              </a:graphicData>
            </a:graphic>
          </p:graphicFrame>
        </mc:Choice>
        <mc:Fallback>
          <p:grpSp>
            <p:nvGrpSpPr>
              <p:cNvPr id="5" name="Summary Zoom 4">
                <a:extLst>
                  <a:ext uri="{FF2B5EF4-FFF2-40B4-BE49-F238E27FC236}">
                    <a16:creationId xmlns:a16="http://schemas.microsoft.com/office/drawing/2014/main" id="{D909C192-0598-1E38-B84D-FBD2B99BAB27}"/>
                  </a:ext>
                </a:extLst>
              </p:cNvPr>
              <p:cNvGrpSpPr>
                <a:grpSpLocks noGrp="1" noUngrp="1" noRot="1" noChangeAspect="1" noMove="1" noResize="1"/>
              </p:cNvGrpSpPr>
              <p:nvPr/>
            </p:nvGrpSpPr>
            <p:grpSpPr>
              <a:xfrm>
                <a:off x="2032000" y="719666"/>
                <a:ext cx="8128000" cy="5418667"/>
                <a:chOff x="2032000" y="719666"/>
                <a:chExt cx="8128000" cy="5418667"/>
              </a:xfrm>
            </p:grpSpPr>
            <p:pic>
              <p:nvPicPr>
                <p:cNvPr id="2" name="Picture 2">
                  <a:hlinkClick r:id="rId9" action="ppaction://hlinksldjump"/>
                </p:cNvPr>
                <p:cNvPicPr>
                  <a:picLocks noSelect="1" noRot="1" noChangeAspect="1" noMove="1" noResize="1" noEditPoints="1" noAdjustHandles="1" noChangeArrowheads="1" noChangeShapeType="1"/>
                </p:cNvPicPr>
                <p:nvPr/>
              </p:nvPicPr>
              <p:blipFill>
                <a:blip r:embed="rId2"/>
                <a:stretch>
                  <a:fillRect/>
                </a:stretch>
              </p:blipFill>
              <p:spPr>
                <a:xfrm>
                  <a:off x="2346960" y="1280161"/>
                  <a:ext cx="2438400" cy="1371599"/>
                </a:xfrm>
                <a:prstGeom prst="rect">
                  <a:avLst/>
                </a:prstGeom>
                <a:ln w="3175">
                  <a:solidFill>
                    <a:prstClr val="ltGray"/>
                  </a:solidFill>
                </a:ln>
              </p:spPr>
            </p:pic>
            <p:pic>
              <p:nvPicPr>
                <p:cNvPr id="3" name="Picture 3">
                  <a:hlinkClick r:id="rId10" action="ppaction://hlinksldjump"/>
                </p:cNvPr>
                <p:cNvPicPr>
                  <a:picLocks noSelect="1" noRot="1" noChangeAspect="1" noMove="1" noResize="1" noEditPoints="1" noAdjustHandles="1" noChangeArrowheads="1" noChangeShapeType="1"/>
                </p:cNvPicPr>
                <p:nvPr/>
              </p:nvPicPr>
              <p:blipFill>
                <a:blip r:embed="rId3"/>
                <a:stretch>
                  <a:fillRect/>
                </a:stretch>
              </p:blipFill>
              <p:spPr>
                <a:xfrm>
                  <a:off x="4876800" y="1280161"/>
                  <a:ext cx="2438400" cy="1371599"/>
                </a:xfrm>
                <a:prstGeom prst="rect">
                  <a:avLst/>
                </a:prstGeom>
                <a:ln w="3175">
                  <a:solidFill>
                    <a:prstClr val="ltGray"/>
                  </a:solidFill>
                </a:ln>
              </p:spPr>
            </p:pic>
            <p:pic>
              <p:nvPicPr>
                <p:cNvPr id="4" name="Picture 4">
                  <a:hlinkClick r:id="rId11" action="ppaction://hlinksldjump"/>
                </p:cNvPr>
                <p:cNvPicPr>
                  <a:picLocks noSelect="1" noRot="1" noChangeAspect="1" noMove="1" noResize="1" noEditPoints="1" noAdjustHandles="1" noChangeArrowheads="1" noChangeShapeType="1"/>
                </p:cNvPicPr>
                <p:nvPr/>
              </p:nvPicPr>
              <p:blipFill>
                <a:blip r:embed="rId4"/>
                <a:stretch>
                  <a:fillRect/>
                </a:stretch>
              </p:blipFill>
              <p:spPr>
                <a:xfrm>
                  <a:off x="7406640" y="1280161"/>
                  <a:ext cx="2438400" cy="1371599"/>
                </a:xfrm>
                <a:prstGeom prst="rect">
                  <a:avLst/>
                </a:prstGeom>
                <a:ln w="3175">
                  <a:solidFill>
                    <a:prstClr val="ltGray"/>
                  </a:solidFill>
                </a:ln>
              </p:spPr>
            </p:pic>
            <p:pic>
              <p:nvPicPr>
                <p:cNvPr id="6" name="Picture 6">
                  <a:hlinkClick r:id="rId12" action="ppaction://hlinksldjump"/>
                </p:cNvPr>
                <p:cNvPicPr>
                  <a:picLocks noSelect="1" noRot="1" noChangeAspect="1" noMove="1" noResize="1" noEditPoints="1" noAdjustHandles="1" noChangeArrowheads="1" noChangeShapeType="1"/>
                </p:cNvPicPr>
                <p:nvPr/>
              </p:nvPicPr>
              <p:blipFill>
                <a:blip r:embed="rId5"/>
                <a:stretch>
                  <a:fillRect/>
                </a:stretch>
              </p:blipFill>
              <p:spPr>
                <a:xfrm>
                  <a:off x="2346960" y="2743200"/>
                  <a:ext cx="2438400" cy="1371599"/>
                </a:xfrm>
                <a:prstGeom prst="rect">
                  <a:avLst/>
                </a:prstGeom>
                <a:ln w="3175">
                  <a:solidFill>
                    <a:prstClr val="ltGray"/>
                  </a:solidFill>
                </a:ln>
              </p:spPr>
            </p:pic>
            <p:pic>
              <p:nvPicPr>
                <p:cNvPr id="7" name="Picture 7">
                  <a:hlinkClick r:id="rId13" action="ppaction://hlinksldjump"/>
                </p:cNvPr>
                <p:cNvPicPr>
                  <a:picLocks noSelect="1" noRot="1" noChangeAspect="1" noMove="1" noResize="1" noEditPoints="1" noAdjustHandles="1" noChangeArrowheads="1" noChangeShapeType="1"/>
                </p:cNvPicPr>
                <p:nvPr/>
              </p:nvPicPr>
              <p:blipFill>
                <a:blip r:embed="rId6"/>
                <a:stretch>
                  <a:fillRect/>
                </a:stretch>
              </p:blipFill>
              <p:spPr>
                <a:xfrm>
                  <a:off x="4876800" y="2743200"/>
                  <a:ext cx="2438400" cy="1371599"/>
                </a:xfrm>
                <a:prstGeom prst="rect">
                  <a:avLst/>
                </a:prstGeom>
                <a:ln w="3175">
                  <a:solidFill>
                    <a:prstClr val="ltGray"/>
                  </a:solidFill>
                </a:ln>
              </p:spPr>
            </p:pic>
            <p:pic>
              <p:nvPicPr>
                <p:cNvPr id="8" name="Picture 8">
                  <a:hlinkClick r:id="rId14" action="ppaction://hlinksldjump"/>
                </p:cNvPr>
                <p:cNvPicPr>
                  <a:picLocks noSelect="1" noRot="1" noChangeAspect="1" noMove="1" noResize="1" noEditPoints="1" noAdjustHandles="1" noChangeArrowheads="1" noChangeShapeType="1"/>
                </p:cNvPicPr>
                <p:nvPr/>
              </p:nvPicPr>
              <p:blipFill>
                <a:blip r:embed="rId7"/>
                <a:stretch>
                  <a:fillRect/>
                </a:stretch>
              </p:blipFill>
              <p:spPr>
                <a:xfrm>
                  <a:off x="7406640" y="2743200"/>
                  <a:ext cx="2438400" cy="1371599"/>
                </a:xfrm>
                <a:prstGeom prst="rect">
                  <a:avLst/>
                </a:prstGeom>
                <a:ln w="3175">
                  <a:solidFill>
                    <a:prstClr val="ltGray"/>
                  </a:solidFill>
                </a:ln>
              </p:spPr>
            </p:pic>
            <p:pic>
              <p:nvPicPr>
                <p:cNvPr id="9" name="Picture 9">
                  <a:hlinkClick r:id="rId15" action="ppaction://hlinksldjump"/>
                </p:cNvPr>
                <p:cNvPicPr>
                  <a:picLocks noSelect="1" noRot="1" noChangeAspect="1" noMove="1" noResize="1" noEditPoints="1" noAdjustHandles="1" noChangeArrowheads="1" noChangeShapeType="1"/>
                </p:cNvPicPr>
                <p:nvPr/>
              </p:nvPicPr>
              <p:blipFill>
                <a:blip r:embed="rId8"/>
                <a:stretch>
                  <a:fillRect/>
                </a:stretch>
              </p:blipFill>
              <p:spPr>
                <a:xfrm>
                  <a:off x="2346960" y="4206239"/>
                  <a:ext cx="2438400" cy="1371599"/>
                </a:xfrm>
                <a:prstGeom prst="rect">
                  <a:avLst/>
                </a:prstGeom>
                <a:ln w="3175">
                  <a:solidFill>
                    <a:prstClr val="ltGray"/>
                  </a:solidFill>
                </a:ln>
              </p:spPr>
            </p:pic>
          </p:grpSp>
        </mc:Fallback>
      </mc:AlternateContent>
    </p:spTree>
    <p:extLst>
      <p:ext uri="{BB962C8B-B14F-4D97-AF65-F5344CB8AC3E}">
        <p14:creationId xmlns:p14="http://schemas.microsoft.com/office/powerpoint/2010/main" val="18343502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9000" b="-9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488028" y="115348"/>
            <a:ext cx="5215944" cy="2467531"/>
          </a:xfrm>
        </p:spPr>
        <p:txBody>
          <a:bodyPr>
            <a:normAutofit fontScale="90000"/>
          </a:bodyPr>
          <a:lstStyle/>
          <a:p>
            <a:r>
              <a:rPr lang="en-US" sz="4800" b="1" dirty="0">
                <a:ln w="19050">
                  <a:solidFill>
                    <a:schemeClr val="tx1"/>
                  </a:solidFill>
                </a:ln>
                <a:solidFill>
                  <a:schemeClr val="bg1"/>
                </a:solidFill>
                <a:latin typeface="+mn-lt"/>
              </a:rPr>
              <a:t>Stratospheric Aerosol and Gas Experiment III/ISS – Mission Status</a:t>
            </a:r>
          </a:p>
        </p:txBody>
      </p:sp>
      <p:sp>
        <p:nvSpPr>
          <p:cNvPr id="3" name="Subtitle 2"/>
          <p:cNvSpPr>
            <a:spLocks noGrp="1"/>
          </p:cNvSpPr>
          <p:nvPr>
            <p:ph type="subTitle" idx="1"/>
          </p:nvPr>
        </p:nvSpPr>
        <p:spPr>
          <a:xfrm>
            <a:off x="7858125" y="4133850"/>
            <a:ext cx="4210050" cy="2608802"/>
          </a:xfrm>
          <a:gradFill>
            <a:gsLst>
              <a:gs pos="0">
                <a:schemeClr val="tx1">
                  <a:alpha val="44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r>
              <a:rPr lang="en-US" sz="2800" b="1" dirty="0">
                <a:solidFill>
                  <a:schemeClr val="bg1"/>
                </a:solidFill>
              </a:rPr>
              <a:t>David Flittner, </a:t>
            </a:r>
          </a:p>
          <a:p>
            <a:r>
              <a:rPr lang="en-US" sz="2800" b="1" dirty="0">
                <a:solidFill>
                  <a:schemeClr val="bg1"/>
                </a:solidFill>
              </a:rPr>
              <a:t>SAGE III/ISS Mission Team </a:t>
            </a:r>
          </a:p>
          <a:p>
            <a:r>
              <a:rPr lang="en-US" sz="2800" b="1" dirty="0">
                <a:solidFill>
                  <a:schemeClr val="bg1"/>
                </a:solidFill>
              </a:rPr>
              <a:t>&amp; SAGE III/ISS</a:t>
            </a:r>
          </a:p>
          <a:p>
            <a:r>
              <a:rPr lang="en-US" sz="2800" b="1" dirty="0">
                <a:solidFill>
                  <a:schemeClr val="bg1"/>
                </a:solidFill>
              </a:rPr>
              <a:t>22-23 October 2024</a:t>
            </a:r>
          </a:p>
          <a:p>
            <a:r>
              <a:rPr lang="en-US" sz="2800" b="1" dirty="0">
                <a:solidFill>
                  <a:schemeClr val="bg1"/>
                </a:solidFill>
                <a:hlinkClick r:id="rId4">
                  <a:extLst>
                    <a:ext uri="{A12FA001-AC4F-418D-AE19-62706E023703}">
                      <ahyp:hlinkClr xmlns:ahyp="http://schemas.microsoft.com/office/drawing/2018/hyperlinkcolor" val="tx"/>
                    </a:ext>
                  </a:extLst>
                </a:hlinkClick>
              </a:rPr>
              <a:t>sage.larc.nasa.gov</a:t>
            </a:r>
            <a:endParaRPr lang="en-US" sz="2800" b="1" dirty="0">
              <a:solidFill>
                <a:schemeClr val="bg1"/>
              </a:solidFill>
            </a:endParaRPr>
          </a:p>
        </p:txBody>
      </p:sp>
      <p:sp>
        <p:nvSpPr>
          <p:cNvPr id="5" name="Oval 4">
            <a:extLst>
              <a:ext uri="{FF2B5EF4-FFF2-40B4-BE49-F238E27FC236}">
                <a16:creationId xmlns:a16="http://schemas.microsoft.com/office/drawing/2014/main" id="{1C28ABFE-6CB9-448A-B92D-3D4057A78014}"/>
              </a:ext>
            </a:extLst>
          </p:cNvPr>
          <p:cNvSpPr/>
          <p:nvPr/>
        </p:nvSpPr>
        <p:spPr>
          <a:xfrm>
            <a:off x="3939597" y="3268867"/>
            <a:ext cx="832428" cy="499604"/>
          </a:xfrm>
          <a:prstGeom prst="ellipse">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5" descr="A picture containing satellite&#10;&#10;Description automatically generated">
            <a:extLst>
              <a:ext uri="{FF2B5EF4-FFF2-40B4-BE49-F238E27FC236}">
                <a16:creationId xmlns:a16="http://schemas.microsoft.com/office/drawing/2014/main" id="{FA6C1D0E-EC7D-3C8F-51A6-4BB1B8B34A84}"/>
              </a:ext>
            </a:extLst>
          </p:cNvPr>
          <p:cNvPicPr>
            <a:picLocks noChangeAspect="1"/>
          </p:cNvPicPr>
          <p:nvPr/>
        </p:nvPicPr>
        <p:blipFill rotWithShape="1">
          <a:blip r:embed="rId5">
            <a:extLst>
              <a:ext uri="{28A0092B-C50C-407E-A947-70E740481C1C}">
                <a14:useLocalDpi xmlns:a14="http://schemas.microsoft.com/office/drawing/2010/main" val="0"/>
              </a:ext>
            </a:extLst>
          </a:blip>
          <a:srcRect l="25548" t="55245" r="71309" b="37703"/>
          <a:stretch/>
        </p:blipFill>
        <p:spPr>
          <a:xfrm>
            <a:off x="356683" y="2977606"/>
            <a:ext cx="2398928" cy="3589133"/>
          </a:xfrm>
          <a:prstGeom prst="rect">
            <a:avLst/>
          </a:prstGeom>
        </p:spPr>
      </p:pic>
      <p:cxnSp>
        <p:nvCxnSpPr>
          <p:cNvPr id="10" name="Straight Arrow Connector 9">
            <a:extLst>
              <a:ext uri="{FF2B5EF4-FFF2-40B4-BE49-F238E27FC236}">
                <a16:creationId xmlns:a16="http://schemas.microsoft.com/office/drawing/2014/main" id="{3907CAB7-D940-4127-8D2B-AE3E07D3D3F4}"/>
              </a:ext>
            </a:extLst>
          </p:cNvPr>
          <p:cNvCxnSpPr>
            <a:cxnSpLocks/>
            <a:endCxn id="5" idx="3"/>
          </p:cNvCxnSpPr>
          <p:nvPr/>
        </p:nvCxnSpPr>
        <p:spPr>
          <a:xfrm flipV="1">
            <a:off x="2382260" y="3695306"/>
            <a:ext cx="1679243" cy="2076844"/>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356683" y="6566739"/>
            <a:ext cx="4714875"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bg1"/>
                </a:solidFill>
                <a:effectLst/>
                <a:uLnTx/>
                <a:uFillTx/>
                <a:latin typeface="Calibri" panose="020F0502020204030204"/>
                <a:ea typeface="+mn-ea"/>
                <a:cs typeface="+mn-cs"/>
              </a:rPr>
              <a:t>Image Credit: </a:t>
            </a:r>
            <a:r>
              <a:rPr lang="en-US" sz="1200" dirty="0">
                <a:hlinkClick r:id="rId6"/>
              </a:rPr>
              <a:t>51752252125_be036501b8_k.jpg (2048×1361) (nasa.gov)</a:t>
            </a:r>
            <a:endParaRPr kumimoji="0" lang="en-US" sz="1200" b="0" i="0" u="none" strike="noStrike" kern="1200" cap="none" spc="0" normalizeH="0" baseline="0" noProof="0" dirty="0">
              <a:ln>
                <a:noFill/>
              </a:ln>
              <a:solidFill>
                <a:schemeClr val="bg1"/>
              </a:solidFill>
              <a:effectLst/>
              <a:uLnTx/>
              <a:uFillTx/>
              <a:latin typeface="Calibri" panose="020F0502020204030204"/>
              <a:ea typeface="+mn-ea"/>
              <a:cs typeface="+mn-cs"/>
            </a:endParaRPr>
          </a:p>
        </p:txBody>
      </p:sp>
      <p:pic>
        <p:nvPicPr>
          <p:cNvPr id="8" name="Picture 7" descr="Shape&#10;&#10;Description automatically generated">
            <a:extLst>
              <a:ext uri="{FF2B5EF4-FFF2-40B4-BE49-F238E27FC236}">
                <a16:creationId xmlns:a16="http://schemas.microsoft.com/office/drawing/2014/main" id="{EE85766C-E768-468B-BF7E-B57ABBCB40E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347695" y="246685"/>
            <a:ext cx="889868" cy="738991"/>
          </a:xfrm>
          <a:prstGeom prst="rect">
            <a:avLst/>
          </a:prstGeom>
        </p:spPr>
      </p:pic>
      <p:pic>
        <p:nvPicPr>
          <p:cNvPr id="6" name="Picture 5">
            <a:extLst>
              <a:ext uri="{FF2B5EF4-FFF2-40B4-BE49-F238E27FC236}">
                <a16:creationId xmlns:a16="http://schemas.microsoft.com/office/drawing/2014/main" id="{DE82A1E4-E4EA-E507-9CC8-4C0F6623432C}"/>
              </a:ext>
            </a:extLst>
          </p:cNvPr>
          <p:cNvPicPr>
            <a:picLocks noChangeAspect="1"/>
          </p:cNvPicPr>
          <p:nvPr/>
        </p:nvPicPr>
        <p:blipFill>
          <a:blip r:embed="rId8"/>
          <a:stretch>
            <a:fillRect/>
          </a:stretch>
        </p:blipFill>
        <p:spPr>
          <a:xfrm>
            <a:off x="9524351" y="519388"/>
            <a:ext cx="2319954" cy="1659450"/>
          </a:xfrm>
          <a:prstGeom prst="rect">
            <a:avLst/>
          </a:prstGeom>
        </p:spPr>
      </p:pic>
    </p:spTree>
    <p:extLst>
      <p:ext uri="{BB962C8B-B14F-4D97-AF65-F5344CB8AC3E}">
        <p14:creationId xmlns:p14="http://schemas.microsoft.com/office/powerpoint/2010/main" val="25122602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90951-5E36-71D8-6CF6-B044A6F72D92}"/>
              </a:ext>
            </a:extLst>
          </p:cNvPr>
          <p:cNvSpPr>
            <a:spLocks noGrp="1"/>
          </p:cNvSpPr>
          <p:nvPr>
            <p:ph idx="1"/>
          </p:nvPr>
        </p:nvSpPr>
        <p:spPr>
          <a:xfrm>
            <a:off x="101600" y="1143001"/>
            <a:ext cx="11988800" cy="1581149"/>
          </a:xfrm>
        </p:spPr>
        <p:txBody>
          <a:bodyPr/>
          <a:lstStyle/>
          <a:p>
            <a:r>
              <a:rPr lang="en-US" dirty="0"/>
              <a:t>Accomplishments of note since last year</a:t>
            </a:r>
          </a:p>
          <a:p>
            <a:r>
              <a:rPr lang="en-US" dirty="0"/>
              <a:t>Future: short-term, long-term</a:t>
            </a:r>
          </a:p>
          <a:p>
            <a:r>
              <a:rPr lang="en-US" dirty="0"/>
              <a:t>Validation Communication</a:t>
            </a:r>
          </a:p>
          <a:p>
            <a:r>
              <a:rPr lang="en-US" dirty="0"/>
              <a:t>Ozone Hole</a:t>
            </a:r>
          </a:p>
        </p:txBody>
      </p:sp>
      <p:sp>
        <p:nvSpPr>
          <p:cNvPr id="3" name="Title 2">
            <a:extLst>
              <a:ext uri="{FF2B5EF4-FFF2-40B4-BE49-F238E27FC236}">
                <a16:creationId xmlns:a16="http://schemas.microsoft.com/office/drawing/2014/main" id="{60199E08-DA69-AE5A-4D44-71A3EF34751A}"/>
              </a:ext>
            </a:extLst>
          </p:cNvPr>
          <p:cNvSpPr>
            <a:spLocks noGrp="1"/>
          </p:cNvSpPr>
          <p:nvPr>
            <p:ph type="title"/>
          </p:nvPr>
        </p:nvSpPr>
        <p:spPr/>
        <p:txBody>
          <a:bodyPr/>
          <a:lstStyle/>
          <a:p>
            <a:r>
              <a:rPr lang="en-US" dirty="0"/>
              <a:t>Outline</a:t>
            </a:r>
          </a:p>
        </p:txBody>
      </p:sp>
      <p:sp>
        <p:nvSpPr>
          <p:cNvPr id="4" name="Date Placeholder 3">
            <a:extLst>
              <a:ext uri="{FF2B5EF4-FFF2-40B4-BE49-F238E27FC236}">
                <a16:creationId xmlns:a16="http://schemas.microsoft.com/office/drawing/2014/main" id="{6B954E31-2403-3C80-73BE-09DB70321849}"/>
              </a:ext>
            </a:extLst>
          </p:cNvPr>
          <p:cNvSpPr>
            <a:spLocks noGrp="1"/>
          </p:cNvSpPr>
          <p:nvPr>
            <p:ph type="dt" sz="half" idx="2"/>
          </p:nvPr>
        </p:nvSpPr>
        <p:spPr/>
        <p:txBody>
          <a:bodyPr/>
          <a:lstStyle/>
          <a:p>
            <a:r>
              <a:rPr lang="en-US" dirty="0"/>
              <a:t>SAGE STM @ </a:t>
            </a:r>
            <a:r>
              <a:rPr lang="en-US" dirty="0" err="1"/>
              <a:t>LaRC</a:t>
            </a:r>
            <a:r>
              <a:rPr lang="en-US" dirty="0"/>
              <a:t>: October 22-24, 2024</a:t>
            </a:r>
          </a:p>
        </p:txBody>
      </p:sp>
      <p:pic>
        <p:nvPicPr>
          <p:cNvPr id="5" name="Content Placeholder 5">
            <a:extLst>
              <a:ext uri="{FF2B5EF4-FFF2-40B4-BE49-F238E27FC236}">
                <a16:creationId xmlns:a16="http://schemas.microsoft.com/office/drawing/2014/main" id="{18A5CCFE-04D5-87A1-9A5D-BC486705943E}"/>
              </a:ext>
            </a:extLst>
          </p:cNvPr>
          <p:cNvPicPr>
            <a:picLocks noChangeAspect="1"/>
          </p:cNvPicPr>
          <p:nvPr/>
        </p:nvPicPr>
        <p:blipFill>
          <a:blip r:embed="rId2"/>
          <a:stretch>
            <a:fillRect/>
          </a:stretch>
        </p:blipFill>
        <p:spPr>
          <a:xfrm>
            <a:off x="2873140" y="2865768"/>
            <a:ext cx="6947135" cy="3907764"/>
          </a:xfrm>
          <a:prstGeom prst="rect">
            <a:avLst/>
          </a:prstGeom>
        </p:spPr>
      </p:pic>
      <p:sp>
        <p:nvSpPr>
          <p:cNvPr id="6" name="Title 2">
            <a:extLst>
              <a:ext uri="{FF2B5EF4-FFF2-40B4-BE49-F238E27FC236}">
                <a16:creationId xmlns:a16="http://schemas.microsoft.com/office/drawing/2014/main" id="{EC30874F-C85C-F4E4-9E6F-9B2F130E68CB}"/>
              </a:ext>
            </a:extLst>
          </p:cNvPr>
          <p:cNvSpPr txBox="1">
            <a:spLocks/>
          </p:cNvSpPr>
          <p:nvPr/>
        </p:nvSpPr>
        <p:spPr bwMode="auto">
          <a:xfrm>
            <a:off x="9318860" y="5010149"/>
            <a:ext cx="2044704" cy="1409700"/>
          </a:xfrm>
          <a:prstGeom prst="rect">
            <a:avLst/>
          </a:prstGeom>
          <a:solidFill>
            <a:schemeClr val="tx1">
              <a:lumMod val="50000"/>
              <a:lumOff val="50000"/>
            </a:schemeClr>
          </a:solidFill>
          <a:ln w="9525">
            <a:noFill/>
            <a:miter lim="800000"/>
            <a:headEnd/>
            <a:tailEnd/>
          </a:ln>
        </p:spPr>
        <p:txBody>
          <a:bodyPr vert="horz" wrap="square" lIns="91440" tIns="45720" rIns="91440" bIns="45720" numCol="1" rtlCol="0" anchor="ctr" anchorCtr="0" compatLnSpc="1">
            <a:prstTxWarp prst="textNoShape">
              <a:avLst/>
            </a:prstTxWarp>
            <a:noAutofit/>
          </a:bodyPr>
          <a:lstStyle>
            <a:lvl1pPr algn="ctr" rtl="0" eaLnBrk="0" fontAlgn="base" hangingPunct="0">
              <a:spcBef>
                <a:spcPct val="0"/>
              </a:spcBef>
              <a:spcAft>
                <a:spcPct val="0"/>
              </a:spcAft>
              <a:defRPr sz="3200" b="1" kern="1200">
                <a:solidFill>
                  <a:srgbClr val="000090"/>
                </a:solidFill>
                <a:latin typeface="Arial"/>
                <a:ea typeface="ヒラギノ角ゴ Pro W3" pitchFamily="-109" charset="-128"/>
                <a:cs typeface="Arial"/>
              </a:defRPr>
            </a:lvl1pPr>
            <a:lvl2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2pPr>
            <a:lvl3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3pPr>
            <a:lvl4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4pPr>
            <a:lvl5pPr algn="ctr" rtl="0" eaLnBrk="0" fontAlgn="base" hangingPunct="0">
              <a:spcBef>
                <a:spcPct val="0"/>
              </a:spcBef>
              <a:spcAft>
                <a:spcPct val="0"/>
              </a:spcAft>
              <a:defRPr sz="2800" b="1">
                <a:solidFill>
                  <a:srgbClr val="000090"/>
                </a:solidFill>
                <a:latin typeface="Calibri" pitchFamily="34" charset="0"/>
                <a:ea typeface="ヒラギノ角ゴ Pro W3" pitchFamily="-109" charset="-128"/>
                <a:cs typeface="ヒラギノ角ゴ Pro W3" pitchFamily="-109" charset="-128"/>
              </a:defRPr>
            </a:lvl5pPr>
            <a:lvl6pPr marL="457178" algn="ctr" rtl="0" fontAlgn="base">
              <a:spcBef>
                <a:spcPct val="0"/>
              </a:spcBef>
              <a:spcAft>
                <a:spcPct val="0"/>
              </a:spcAft>
              <a:defRPr sz="3600" b="1">
                <a:solidFill>
                  <a:schemeClr val="bg1"/>
                </a:solidFill>
                <a:latin typeface="Calibri" pitchFamily="34" charset="0"/>
              </a:defRPr>
            </a:lvl6pPr>
            <a:lvl7pPr marL="914354" algn="ctr" rtl="0" fontAlgn="base">
              <a:spcBef>
                <a:spcPct val="0"/>
              </a:spcBef>
              <a:spcAft>
                <a:spcPct val="0"/>
              </a:spcAft>
              <a:defRPr sz="3600" b="1">
                <a:solidFill>
                  <a:schemeClr val="bg1"/>
                </a:solidFill>
                <a:latin typeface="Calibri" pitchFamily="34" charset="0"/>
              </a:defRPr>
            </a:lvl7pPr>
            <a:lvl8pPr marL="1371532" algn="ctr" rtl="0" fontAlgn="base">
              <a:spcBef>
                <a:spcPct val="0"/>
              </a:spcBef>
              <a:spcAft>
                <a:spcPct val="0"/>
              </a:spcAft>
              <a:defRPr sz="3600" b="1">
                <a:solidFill>
                  <a:schemeClr val="bg1"/>
                </a:solidFill>
                <a:latin typeface="Calibri" pitchFamily="34" charset="0"/>
              </a:defRPr>
            </a:lvl8pPr>
            <a:lvl9pPr marL="1828709" algn="ctr" rtl="0" fontAlgn="base">
              <a:spcBef>
                <a:spcPct val="0"/>
              </a:spcBef>
              <a:spcAft>
                <a:spcPct val="0"/>
              </a:spcAft>
              <a:defRPr sz="3600" b="1">
                <a:solidFill>
                  <a:schemeClr val="bg1"/>
                </a:solidFill>
                <a:latin typeface="Calibri" pitchFamily="34" charset="0"/>
              </a:defRPr>
            </a:lvl9pPr>
          </a:lstStyle>
          <a:p>
            <a:r>
              <a:rPr lang="en-US" sz="1800" dirty="0">
                <a:hlinkClick r:id="rId3"/>
              </a:rPr>
              <a:t>The Year in Review: 2022 at NASA's Langley Research Center - YouTube</a:t>
            </a:r>
            <a:endParaRPr lang="en-US" sz="1800" dirty="0"/>
          </a:p>
        </p:txBody>
      </p:sp>
    </p:spTree>
    <p:extLst>
      <p:ext uri="{BB962C8B-B14F-4D97-AF65-F5344CB8AC3E}">
        <p14:creationId xmlns:p14="http://schemas.microsoft.com/office/powerpoint/2010/main" val="38224750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BB847F2-66DB-FAEE-A7A6-291201747534}"/>
              </a:ext>
            </a:extLst>
          </p:cNvPr>
          <p:cNvSpPr>
            <a:spLocks noGrp="1"/>
          </p:cNvSpPr>
          <p:nvPr>
            <p:ph idx="1"/>
          </p:nvPr>
        </p:nvSpPr>
        <p:spPr/>
        <p:txBody>
          <a:bodyPr/>
          <a:lstStyle/>
          <a:p>
            <a:r>
              <a:rPr lang="en-US" dirty="0"/>
              <a:t>Thank you to Allison McMahon &amp; Tracy May for planning, organizing and making it happen!</a:t>
            </a:r>
          </a:p>
          <a:p>
            <a:r>
              <a:rPr lang="en-US" dirty="0"/>
              <a:t>Thank you to Jun Wang &amp; Rich Ekman for crafting the meeting.</a:t>
            </a:r>
          </a:p>
          <a:p>
            <a:r>
              <a:rPr lang="en-US" dirty="0"/>
              <a:t>Thank you for taking the time to join the meeting and contributing to science advancements fueled by SAGE data and your curiosity.</a:t>
            </a:r>
          </a:p>
        </p:txBody>
      </p:sp>
      <p:sp>
        <p:nvSpPr>
          <p:cNvPr id="3" name="Title 2">
            <a:extLst>
              <a:ext uri="{FF2B5EF4-FFF2-40B4-BE49-F238E27FC236}">
                <a16:creationId xmlns:a16="http://schemas.microsoft.com/office/drawing/2014/main" id="{0DF8A819-87BD-4C62-38EC-AE35DAB8D868}"/>
              </a:ext>
            </a:extLst>
          </p:cNvPr>
          <p:cNvSpPr>
            <a:spLocks noGrp="1"/>
          </p:cNvSpPr>
          <p:nvPr>
            <p:ph type="title"/>
          </p:nvPr>
        </p:nvSpPr>
        <p:spPr/>
        <p:txBody>
          <a:bodyPr/>
          <a:lstStyle/>
          <a:p>
            <a:r>
              <a:rPr lang="en-US" dirty="0"/>
              <a:t>SAGE III/ISS STM - Thank You!</a:t>
            </a:r>
          </a:p>
        </p:txBody>
      </p:sp>
      <p:sp>
        <p:nvSpPr>
          <p:cNvPr id="4" name="Date Placeholder 3">
            <a:extLst>
              <a:ext uri="{FF2B5EF4-FFF2-40B4-BE49-F238E27FC236}">
                <a16:creationId xmlns:a16="http://schemas.microsoft.com/office/drawing/2014/main" id="{C9DA4FB9-3CD9-CC4B-D184-55F1A175A56E}"/>
              </a:ext>
            </a:extLst>
          </p:cNvPr>
          <p:cNvSpPr>
            <a:spLocks noGrp="1"/>
          </p:cNvSpPr>
          <p:nvPr>
            <p:ph type="dt" sz="half" idx="2"/>
          </p:nvPr>
        </p:nvSpPr>
        <p:spPr/>
        <p:txBody>
          <a:bodyPr/>
          <a:lstStyle/>
          <a:p>
            <a:r>
              <a:rPr lang="en-US"/>
              <a:t>SAGE STM @ LaRC: October 22-24, 2024</a:t>
            </a:r>
            <a:endParaRPr lang="en-US" dirty="0"/>
          </a:p>
        </p:txBody>
      </p:sp>
    </p:spTree>
    <p:extLst>
      <p:ext uri="{BB962C8B-B14F-4D97-AF65-F5344CB8AC3E}">
        <p14:creationId xmlns:p14="http://schemas.microsoft.com/office/powerpoint/2010/main" val="10889994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959736F-F05E-6203-6AA2-C67946C56B2E}"/>
              </a:ext>
            </a:extLst>
          </p:cNvPr>
          <p:cNvSpPr>
            <a:spLocks noGrp="1"/>
          </p:cNvSpPr>
          <p:nvPr>
            <p:ph idx="1"/>
          </p:nvPr>
        </p:nvSpPr>
        <p:spPr>
          <a:xfrm>
            <a:off x="101600" y="1143001"/>
            <a:ext cx="7470775" cy="5348286"/>
          </a:xfrm>
        </p:spPr>
        <p:txBody>
          <a:bodyPr/>
          <a:lstStyle/>
          <a:p>
            <a:r>
              <a:rPr lang="en-US" dirty="0"/>
              <a:t>Submitted 4/2023; Orals 6/2023; Guidance December 2023</a:t>
            </a:r>
          </a:p>
          <a:p>
            <a:r>
              <a:rPr lang="en-US" dirty="0"/>
              <a:t>Approved with partial over-guide to “</a:t>
            </a:r>
            <a:r>
              <a:rPr lang="en-US" i="1" dirty="0"/>
              <a:t>support community validation and timely algorithm and product improvements</a:t>
            </a:r>
            <a:r>
              <a:rPr lang="en-US" dirty="0"/>
              <a:t>.”</a:t>
            </a:r>
          </a:p>
          <a:p>
            <a:r>
              <a:rPr lang="en-US" dirty="0"/>
              <a:t>Reduction in staff, but not worse-case</a:t>
            </a:r>
          </a:p>
          <a:p>
            <a:r>
              <a:rPr lang="en-US" dirty="0"/>
              <a:t>Some reorganization to work within the confines of FY24-26 budget</a:t>
            </a:r>
          </a:p>
          <a:p>
            <a:r>
              <a:rPr lang="en-US" dirty="0"/>
              <a:t>New support contract  (5/2023) -&gt; more management functions by contractor, senior technical staff </a:t>
            </a:r>
          </a:p>
          <a:p>
            <a:endParaRPr lang="en-US" dirty="0"/>
          </a:p>
        </p:txBody>
      </p:sp>
      <p:sp>
        <p:nvSpPr>
          <p:cNvPr id="3" name="Title 2">
            <a:extLst>
              <a:ext uri="{FF2B5EF4-FFF2-40B4-BE49-F238E27FC236}">
                <a16:creationId xmlns:a16="http://schemas.microsoft.com/office/drawing/2014/main" id="{6D9DD740-5744-3949-156B-3CE16176E72F}"/>
              </a:ext>
            </a:extLst>
          </p:cNvPr>
          <p:cNvSpPr>
            <a:spLocks noGrp="1"/>
          </p:cNvSpPr>
          <p:nvPr>
            <p:ph type="title"/>
          </p:nvPr>
        </p:nvSpPr>
        <p:spPr/>
        <p:txBody>
          <a:bodyPr/>
          <a:lstStyle/>
          <a:p>
            <a:r>
              <a:rPr lang="en-US" dirty="0"/>
              <a:t>ESD Senior Review 2023 – SAGE submission</a:t>
            </a:r>
          </a:p>
        </p:txBody>
      </p:sp>
      <p:sp>
        <p:nvSpPr>
          <p:cNvPr id="4" name="Date Placeholder 3">
            <a:extLst>
              <a:ext uri="{FF2B5EF4-FFF2-40B4-BE49-F238E27FC236}">
                <a16:creationId xmlns:a16="http://schemas.microsoft.com/office/drawing/2014/main" id="{5F9C17A1-F653-D3ED-8D23-A6A8FFD15E8F}"/>
              </a:ext>
            </a:extLst>
          </p:cNvPr>
          <p:cNvSpPr>
            <a:spLocks noGrp="1"/>
          </p:cNvSpPr>
          <p:nvPr>
            <p:ph type="dt" sz="half" idx="2"/>
          </p:nvPr>
        </p:nvSpPr>
        <p:spPr/>
        <p:txBody>
          <a:bodyPr/>
          <a:lstStyle/>
          <a:p>
            <a:r>
              <a:rPr lang="en-US" dirty="0"/>
              <a:t>SAGE STM @ </a:t>
            </a:r>
            <a:r>
              <a:rPr lang="en-US" dirty="0" err="1"/>
              <a:t>LaRC</a:t>
            </a:r>
            <a:r>
              <a:rPr lang="en-US" dirty="0"/>
              <a:t>: October 22-24, 2024</a:t>
            </a:r>
          </a:p>
        </p:txBody>
      </p:sp>
      <p:pic>
        <p:nvPicPr>
          <p:cNvPr id="8" name="Picture 7">
            <a:extLst>
              <a:ext uri="{FF2B5EF4-FFF2-40B4-BE49-F238E27FC236}">
                <a16:creationId xmlns:a16="http://schemas.microsoft.com/office/drawing/2014/main" id="{86F93C55-64DC-F817-8BBF-1935810DE6C2}"/>
              </a:ext>
            </a:extLst>
          </p:cNvPr>
          <p:cNvPicPr>
            <a:picLocks noChangeAspect="1"/>
          </p:cNvPicPr>
          <p:nvPr/>
        </p:nvPicPr>
        <p:blipFill>
          <a:blip r:embed="rId3"/>
          <a:stretch>
            <a:fillRect/>
          </a:stretch>
        </p:blipFill>
        <p:spPr>
          <a:xfrm>
            <a:off x="7789862" y="1076325"/>
            <a:ext cx="4163504" cy="5414962"/>
          </a:xfrm>
          <a:prstGeom prst="rect">
            <a:avLst/>
          </a:prstGeom>
        </p:spPr>
      </p:pic>
    </p:spTree>
    <p:extLst>
      <p:ext uri="{BB962C8B-B14F-4D97-AF65-F5344CB8AC3E}">
        <p14:creationId xmlns:p14="http://schemas.microsoft.com/office/powerpoint/2010/main" val="731959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1873580" y="1102558"/>
            <a:ext cx="8444841" cy="5542149"/>
          </a:xfrm>
        </p:spPr>
      </p:pic>
      <p:sp>
        <p:nvSpPr>
          <p:cNvPr id="3" name="Title 2"/>
          <p:cNvSpPr>
            <a:spLocks noGrp="1"/>
          </p:cNvSpPr>
          <p:nvPr>
            <p:ph type="title"/>
          </p:nvPr>
        </p:nvSpPr>
        <p:spPr/>
        <p:txBody>
          <a:bodyPr/>
          <a:lstStyle/>
          <a:p>
            <a:r>
              <a:rPr lang="en-US" dirty="0"/>
              <a:t>Extended Mission – Missed Events</a:t>
            </a:r>
          </a:p>
        </p:txBody>
      </p:sp>
      <p:sp>
        <p:nvSpPr>
          <p:cNvPr id="4" name="Date Placeholder 3"/>
          <p:cNvSpPr>
            <a:spLocks noGrp="1"/>
          </p:cNvSpPr>
          <p:nvPr>
            <p:ph type="dt" sz="half" idx="2"/>
          </p:nvPr>
        </p:nvSpPr>
        <p:spPr/>
        <p:txBody>
          <a:bodyPr/>
          <a:lstStyle/>
          <a:p>
            <a:r>
              <a:rPr lang="en-US" dirty="0"/>
              <a:t>SAGE STM @ </a:t>
            </a:r>
            <a:r>
              <a:rPr lang="en-US" dirty="0" err="1"/>
              <a:t>LaRC</a:t>
            </a:r>
            <a:r>
              <a:rPr lang="en-US" dirty="0"/>
              <a:t>: October 22-24, 2024</a:t>
            </a:r>
          </a:p>
        </p:txBody>
      </p:sp>
      <p:sp>
        <p:nvSpPr>
          <p:cNvPr id="2" name="TextBox 1">
            <a:extLst>
              <a:ext uri="{FF2B5EF4-FFF2-40B4-BE49-F238E27FC236}">
                <a16:creationId xmlns:a16="http://schemas.microsoft.com/office/drawing/2014/main" id="{1237E1E8-BBDC-FE9B-C8C9-AF35848E7D2F}"/>
              </a:ext>
            </a:extLst>
          </p:cNvPr>
          <p:cNvSpPr txBox="1"/>
          <p:nvPr/>
        </p:nvSpPr>
        <p:spPr>
          <a:xfrm>
            <a:off x="4449641" y="2268119"/>
            <a:ext cx="3292718" cy="1384995"/>
          </a:xfrm>
          <a:prstGeom prst="rect">
            <a:avLst/>
          </a:prstGeom>
          <a:solidFill>
            <a:srgbClr val="FFC000"/>
          </a:solidFill>
          <a:ln>
            <a:solidFill>
              <a:schemeClr val="accent2">
                <a:lumMod val="20000"/>
                <a:lumOff val="80000"/>
              </a:schemeClr>
            </a:solidFill>
          </a:ln>
        </p:spPr>
        <p:txBody>
          <a:bodyPr wrap="square" rtlCol="0">
            <a:spAutoFit/>
          </a:bodyPr>
          <a:lstStyle/>
          <a:p>
            <a:r>
              <a:rPr lang="en-US" sz="2800" b="1" dirty="0"/>
              <a:t>See presentation by:</a:t>
            </a:r>
          </a:p>
          <a:p>
            <a:pPr marL="285750" indent="-285750">
              <a:buFontTx/>
              <a:buChar char="-"/>
            </a:pPr>
            <a:r>
              <a:rPr lang="en-US" sz="2800" b="1" dirty="0"/>
              <a:t>Jamie Nehrir: Operations</a:t>
            </a:r>
          </a:p>
        </p:txBody>
      </p:sp>
    </p:spTree>
    <p:extLst>
      <p:ext uri="{BB962C8B-B14F-4D97-AF65-F5344CB8AC3E}">
        <p14:creationId xmlns:p14="http://schemas.microsoft.com/office/powerpoint/2010/main" val="54997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B26581-4A78-CE8A-0BEA-527FFBE07BED}"/>
              </a:ext>
            </a:extLst>
          </p:cNvPr>
          <p:cNvSpPr>
            <a:spLocks noGrp="1"/>
          </p:cNvSpPr>
          <p:nvPr>
            <p:ph idx="1"/>
          </p:nvPr>
        </p:nvSpPr>
        <p:spPr>
          <a:xfrm>
            <a:off x="101600" y="1143001"/>
            <a:ext cx="7523566" cy="5349875"/>
          </a:xfrm>
        </p:spPr>
        <p:txBody>
          <a:bodyPr/>
          <a:lstStyle/>
          <a:p>
            <a:r>
              <a:rPr lang="en-US" dirty="0">
                <a:sym typeface="Wingdings" panose="05000000000000000000" pitchFamily="2" charset="2"/>
              </a:rPr>
              <a:t>v5.3 Level 1 &amp; 2 released February 2023</a:t>
            </a:r>
          </a:p>
          <a:p>
            <a:pPr lvl="1"/>
            <a:r>
              <a:rPr lang="en-US" dirty="0">
                <a:sym typeface="Wingdings" panose="05000000000000000000" pitchFamily="2" charset="2"/>
              </a:rPr>
              <a:t>v5.2 still available through Jan. 31, 2023</a:t>
            </a:r>
          </a:p>
          <a:p>
            <a:r>
              <a:rPr lang="en-US" dirty="0"/>
              <a:t>Looking forward to next version</a:t>
            </a:r>
          </a:p>
          <a:p>
            <a:endParaRPr lang="en-US" dirty="0"/>
          </a:p>
        </p:txBody>
      </p:sp>
      <p:sp>
        <p:nvSpPr>
          <p:cNvPr id="3" name="Title 2">
            <a:extLst>
              <a:ext uri="{FF2B5EF4-FFF2-40B4-BE49-F238E27FC236}">
                <a16:creationId xmlns:a16="http://schemas.microsoft.com/office/drawing/2014/main" id="{A491F6BA-C3EB-64B7-C8F4-B6C34240CE8E}"/>
              </a:ext>
            </a:extLst>
          </p:cNvPr>
          <p:cNvSpPr>
            <a:spLocks noGrp="1"/>
          </p:cNvSpPr>
          <p:nvPr>
            <p:ph type="title"/>
          </p:nvPr>
        </p:nvSpPr>
        <p:spPr/>
        <p:txBody>
          <a:bodyPr/>
          <a:lstStyle/>
          <a:p>
            <a:r>
              <a:rPr lang="en-US" dirty="0"/>
              <a:t>Data Processing and Distribution</a:t>
            </a:r>
          </a:p>
        </p:txBody>
      </p:sp>
      <p:sp>
        <p:nvSpPr>
          <p:cNvPr id="4" name="Date Placeholder 3">
            <a:extLst>
              <a:ext uri="{FF2B5EF4-FFF2-40B4-BE49-F238E27FC236}">
                <a16:creationId xmlns:a16="http://schemas.microsoft.com/office/drawing/2014/main" id="{151F7746-04E3-04E6-50FB-5C1F0AFF3D37}"/>
              </a:ext>
            </a:extLst>
          </p:cNvPr>
          <p:cNvSpPr>
            <a:spLocks noGrp="1"/>
          </p:cNvSpPr>
          <p:nvPr>
            <p:ph type="dt" sz="half" idx="2"/>
          </p:nvPr>
        </p:nvSpPr>
        <p:spPr>
          <a:xfrm>
            <a:off x="206595" y="6627813"/>
            <a:ext cx="2844800" cy="230187"/>
          </a:xfrm>
        </p:spPr>
        <p:txBody>
          <a:bodyPr/>
          <a:lstStyle/>
          <a:p>
            <a:r>
              <a:rPr lang="en-US" dirty="0"/>
              <a:t>SAGE STM @ </a:t>
            </a:r>
            <a:r>
              <a:rPr lang="en-US" dirty="0" err="1"/>
              <a:t>LaRC</a:t>
            </a:r>
            <a:r>
              <a:rPr lang="en-US" dirty="0"/>
              <a:t>: October 22-24, 2024</a:t>
            </a:r>
          </a:p>
        </p:txBody>
      </p:sp>
      <p:pic>
        <p:nvPicPr>
          <p:cNvPr id="6" name="Picture 5">
            <a:extLst>
              <a:ext uri="{FF2B5EF4-FFF2-40B4-BE49-F238E27FC236}">
                <a16:creationId xmlns:a16="http://schemas.microsoft.com/office/drawing/2014/main" id="{29299F7E-7D6E-0B43-29ED-E0A00BFB5690}"/>
              </a:ext>
            </a:extLst>
          </p:cNvPr>
          <p:cNvPicPr>
            <a:picLocks noChangeAspect="1"/>
          </p:cNvPicPr>
          <p:nvPr/>
        </p:nvPicPr>
        <p:blipFill>
          <a:blip r:embed="rId2"/>
          <a:stretch>
            <a:fillRect/>
          </a:stretch>
        </p:blipFill>
        <p:spPr>
          <a:xfrm>
            <a:off x="7784347" y="1103313"/>
            <a:ext cx="4000500" cy="5429250"/>
          </a:xfrm>
          <a:prstGeom prst="rect">
            <a:avLst/>
          </a:prstGeom>
        </p:spPr>
      </p:pic>
      <p:pic>
        <p:nvPicPr>
          <p:cNvPr id="7" name="Picture 6">
            <a:extLst>
              <a:ext uri="{FF2B5EF4-FFF2-40B4-BE49-F238E27FC236}">
                <a16:creationId xmlns:a16="http://schemas.microsoft.com/office/drawing/2014/main" id="{D3B52FA7-2DD2-4C58-F704-D851FA0C4309}"/>
              </a:ext>
            </a:extLst>
          </p:cNvPr>
          <p:cNvPicPr>
            <a:picLocks noChangeAspect="1"/>
          </p:cNvPicPr>
          <p:nvPr/>
        </p:nvPicPr>
        <p:blipFill>
          <a:blip r:embed="rId3"/>
          <a:stretch>
            <a:fillRect/>
          </a:stretch>
        </p:blipFill>
        <p:spPr>
          <a:xfrm>
            <a:off x="92075" y="2552701"/>
            <a:ext cx="7124700" cy="4007644"/>
          </a:xfrm>
          <a:prstGeom prst="rect">
            <a:avLst/>
          </a:prstGeom>
        </p:spPr>
      </p:pic>
      <p:sp>
        <p:nvSpPr>
          <p:cNvPr id="8" name="TextBox 7">
            <a:extLst>
              <a:ext uri="{FF2B5EF4-FFF2-40B4-BE49-F238E27FC236}">
                <a16:creationId xmlns:a16="http://schemas.microsoft.com/office/drawing/2014/main" id="{96E8D2C3-1A60-2B68-973E-C5E93A9CF470}"/>
              </a:ext>
            </a:extLst>
          </p:cNvPr>
          <p:cNvSpPr txBox="1"/>
          <p:nvPr/>
        </p:nvSpPr>
        <p:spPr>
          <a:xfrm>
            <a:off x="4449641" y="2268119"/>
            <a:ext cx="3292718" cy="1384995"/>
          </a:xfrm>
          <a:prstGeom prst="rect">
            <a:avLst/>
          </a:prstGeom>
          <a:solidFill>
            <a:srgbClr val="FFC000"/>
          </a:solidFill>
          <a:ln>
            <a:solidFill>
              <a:schemeClr val="accent2">
                <a:lumMod val="20000"/>
                <a:lumOff val="80000"/>
              </a:schemeClr>
            </a:solidFill>
          </a:ln>
        </p:spPr>
        <p:txBody>
          <a:bodyPr wrap="square" rtlCol="0">
            <a:spAutoFit/>
          </a:bodyPr>
          <a:lstStyle/>
          <a:p>
            <a:r>
              <a:rPr lang="en-US" sz="2800" b="1" dirty="0"/>
              <a:t>See presentation by:</a:t>
            </a:r>
          </a:p>
          <a:p>
            <a:pPr marL="285750" indent="-285750">
              <a:buFontTx/>
              <a:buChar char="-"/>
            </a:pPr>
            <a:r>
              <a:rPr lang="en-US" sz="2800" b="1" dirty="0"/>
              <a:t>Robbie Manion: Algorithm</a:t>
            </a:r>
          </a:p>
        </p:txBody>
      </p:sp>
    </p:spTree>
    <p:extLst>
      <p:ext uri="{BB962C8B-B14F-4D97-AF65-F5344CB8AC3E}">
        <p14:creationId xmlns:p14="http://schemas.microsoft.com/office/powerpoint/2010/main" val="904722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80">
                                          <p:stCondLst>
                                            <p:cond delay="0"/>
                                          </p:stCondLst>
                                        </p:cTn>
                                        <p:tgtEl>
                                          <p:spTgt spid="8"/>
                                        </p:tgtEl>
                                      </p:cBhvr>
                                    </p:animEffect>
                                    <p:anim calcmode="lin" valueType="num">
                                      <p:cBhvr>
                                        <p:cTn id="8"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13" dur="26">
                                          <p:stCondLst>
                                            <p:cond delay="650"/>
                                          </p:stCondLst>
                                        </p:cTn>
                                        <p:tgtEl>
                                          <p:spTgt spid="8"/>
                                        </p:tgtEl>
                                      </p:cBhvr>
                                      <p:to x="100000" y="60000"/>
                                    </p:animScale>
                                    <p:animScale>
                                      <p:cBhvr>
                                        <p:cTn id="14" dur="166" decel="50000">
                                          <p:stCondLst>
                                            <p:cond delay="676"/>
                                          </p:stCondLst>
                                        </p:cTn>
                                        <p:tgtEl>
                                          <p:spTgt spid="8"/>
                                        </p:tgtEl>
                                      </p:cBhvr>
                                      <p:to x="100000" y="100000"/>
                                    </p:animScale>
                                    <p:animScale>
                                      <p:cBhvr>
                                        <p:cTn id="15" dur="26">
                                          <p:stCondLst>
                                            <p:cond delay="1312"/>
                                          </p:stCondLst>
                                        </p:cTn>
                                        <p:tgtEl>
                                          <p:spTgt spid="8"/>
                                        </p:tgtEl>
                                      </p:cBhvr>
                                      <p:to x="100000" y="80000"/>
                                    </p:animScale>
                                    <p:animScale>
                                      <p:cBhvr>
                                        <p:cTn id="16" dur="166" decel="50000">
                                          <p:stCondLst>
                                            <p:cond delay="1338"/>
                                          </p:stCondLst>
                                        </p:cTn>
                                        <p:tgtEl>
                                          <p:spTgt spid="8"/>
                                        </p:tgtEl>
                                      </p:cBhvr>
                                      <p:to x="100000" y="100000"/>
                                    </p:animScale>
                                    <p:animScale>
                                      <p:cBhvr>
                                        <p:cTn id="17" dur="26">
                                          <p:stCondLst>
                                            <p:cond delay="1642"/>
                                          </p:stCondLst>
                                        </p:cTn>
                                        <p:tgtEl>
                                          <p:spTgt spid="8"/>
                                        </p:tgtEl>
                                      </p:cBhvr>
                                      <p:to x="100000" y="90000"/>
                                    </p:animScale>
                                    <p:animScale>
                                      <p:cBhvr>
                                        <p:cTn id="18" dur="166" decel="50000">
                                          <p:stCondLst>
                                            <p:cond delay="1668"/>
                                          </p:stCondLst>
                                        </p:cTn>
                                        <p:tgtEl>
                                          <p:spTgt spid="8"/>
                                        </p:tgtEl>
                                      </p:cBhvr>
                                      <p:to x="100000" y="100000"/>
                                    </p:animScale>
                                    <p:animScale>
                                      <p:cBhvr>
                                        <p:cTn id="19" dur="26">
                                          <p:stCondLst>
                                            <p:cond delay="1808"/>
                                          </p:stCondLst>
                                        </p:cTn>
                                        <p:tgtEl>
                                          <p:spTgt spid="8"/>
                                        </p:tgtEl>
                                      </p:cBhvr>
                                      <p:to x="100000" y="95000"/>
                                    </p:animScale>
                                    <p:animScale>
                                      <p:cBhvr>
                                        <p:cTn id="20" dur="166" decel="50000">
                                          <p:stCondLst>
                                            <p:cond delay="1834"/>
                                          </p:stCondLst>
                                        </p:cTn>
                                        <p:tgtEl>
                                          <p:spTgt spid="8"/>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6B26581-4A78-CE8A-0BEA-527FFBE07BED}"/>
              </a:ext>
            </a:extLst>
          </p:cNvPr>
          <p:cNvSpPr>
            <a:spLocks noGrp="1"/>
          </p:cNvSpPr>
          <p:nvPr>
            <p:ph idx="1"/>
          </p:nvPr>
        </p:nvSpPr>
        <p:spPr/>
        <p:txBody>
          <a:bodyPr/>
          <a:lstStyle/>
          <a:p>
            <a:r>
              <a:rPr lang="en-US" dirty="0"/>
              <a:t>NASA Internship and Fellowship opportunities: </a:t>
            </a:r>
            <a:r>
              <a:rPr lang="en-US" dirty="0">
                <a:hlinkClick r:id="rId2"/>
              </a:rPr>
              <a:t>NASA Intern</a:t>
            </a:r>
            <a:endParaRPr lang="en-US" dirty="0"/>
          </a:p>
          <a:p>
            <a:r>
              <a:rPr lang="en-US" dirty="0"/>
              <a:t>SAGE III/ISS has a vibrant &amp; sought-after internship program</a:t>
            </a:r>
          </a:p>
          <a:p>
            <a:pPr lvl="1"/>
            <a:r>
              <a:rPr lang="en-US" dirty="0"/>
              <a:t>Typically 3-5 interns during summer</a:t>
            </a:r>
          </a:p>
          <a:p>
            <a:r>
              <a:rPr lang="en-US" dirty="0"/>
              <a:t>Interns work on real tasks benefiting the SAGE III/ISS mission</a:t>
            </a:r>
          </a:p>
          <a:p>
            <a:r>
              <a:rPr lang="en-US" dirty="0"/>
              <a:t>Fantastic program teaching necessary skills/habits for successful science/engineering careers, e.g.:</a:t>
            </a:r>
          </a:p>
          <a:p>
            <a:pPr lvl="1"/>
            <a:r>
              <a:rPr lang="en-US" dirty="0"/>
              <a:t>Python programing</a:t>
            </a:r>
          </a:p>
          <a:p>
            <a:pPr lvl="1"/>
            <a:r>
              <a:rPr lang="en-US" dirty="0"/>
              <a:t>Configuration management (git)</a:t>
            </a:r>
          </a:p>
          <a:p>
            <a:pPr lvl="1"/>
            <a:r>
              <a:rPr lang="en-US" dirty="0"/>
              <a:t>Self documenting code techniques</a:t>
            </a:r>
          </a:p>
          <a:p>
            <a:pPr lvl="1"/>
            <a:r>
              <a:rPr lang="en-US" dirty="0"/>
              <a:t>Linux shells and scripting</a:t>
            </a:r>
          </a:p>
          <a:p>
            <a:r>
              <a:rPr lang="en-US" dirty="0"/>
              <a:t>Always looking for exceptional candidates – Dr. Charles Hill</a:t>
            </a:r>
          </a:p>
        </p:txBody>
      </p:sp>
      <p:sp>
        <p:nvSpPr>
          <p:cNvPr id="3" name="Title 2">
            <a:extLst>
              <a:ext uri="{FF2B5EF4-FFF2-40B4-BE49-F238E27FC236}">
                <a16:creationId xmlns:a16="http://schemas.microsoft.com/office/drawing/2014/main" id="{A491F6BA-C3EB-64B7-C8F4-B6C34240CE8E}"/>
              </a:ext>
            </a:extLst>
          </p:cNvPr>
          <p:cNvSpPr>
            <a:spLocks noGrp="1"/>
          </p:cNvSpPr>
          <p:nvPr>
            <p:ph type="title"/>
          </p:nvPr>
        </p:nvSpPr>
        <p:spPr/>
        <p:txBody>
          <a:bodyPr/>
          <a:lstStyle/>
          <a:p>
            <a:r>
              <a:rPr lang="en-US" dirty="0"/>
              <a:t>Interns</a:t>
            </a:r>
          </a:p>
        </p:txBody>
      </p:sp>
      <p:sp>
        <p:nvSpPr>
          <p:cNvPr id="4" name="Date Placeholder 3">
            <a:extLst>
              <a:ext uri="{FF2B5EF4-FFF2-40B4-BE49-F238E27FC236}">
                <a16:creationId xmlns:a16="http://schemas.microsoft.com/office/drawing/2014/main" id="{151F7746-04E3-04E6-50FB-5C1F0AFF3D37}"/>
              </a:ext>
            </a:extLst>
          </p:cNvPr>
          <p:cNvSpPr>
            <a:spLocks noGrp="1"/>
          </p:cNvSpPr>
          <p:nvPr>
            <p:ph type="dt" sz="half" idx="2"/>
          </p:nvPr>
        </p:nvSpPr>
        <p:spPr/>
        <p:txBody>
          <a:bodyPr/>
          <a:lstStyle/>
          <a:p>
            <a:r>
              <a:rPr lang="en-US" dirty="0"/>
              <a:t>SAGE STM @ </a:t>
            </a:r>
            <a:r>
              <a:rPr lang="en-US" dirty="0" err="1"/>
              <a:t>LaRC</a:t>
            </a:r>
            <a:r>
              <a:rPr lang="en-US" dirty="0"/>
              <a:t>: October 22-24, 2024</a:t>
            </a:r>
          </a:p>
        </p:txBody>
      </p:sp>
    </p:spTree>
    <p:extLst>
      <p:ext uri="{BB962C8B-B14F-4D97-AF65-F5344CB8AC3E}">
        <p14:creationId xmlns:p14="http://schemas.microsoft.com/office/powerpoint/2010/main" val="24216208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33E3BF60-104B-69AE-0C5D-534F52D26762}"/>
              </a:ext>
            </a:extLst>
          </p:cNvPr>
          <p:cNvPicPr>
            <a:picLocks noGrp="1" noChangeAspect="1"/>
          </p:cNvPicPr>
          <p:nvPr>
            <p:ph idx="1"/>
          </p:nvPr>
        </p:nvPicPr>
        <p:blipFill rotWithShape="1">
          <a:blip r:embed="rId2"/>
          <a:srcRect l="2028" t="2848" r="4332" b="4035"/>
          <a:stretch/>
        </p:blipFill>
        <p:spPr>
          <a:xfrm>
            <a:off x="898824" y="1077955"/>
            <a:ext cx="4682824" cy="2619375"/>
          </a:xfrm>
        </p:spPr>
      </p:pic>
      <p:sp>
        <p:nvSpPr>
          <p:cNvPr id="3" name="Title 2">
            <a:extLst>
              <a:ext uri="{FF2B5EF4-FFF2-40B4-BE49-F238E27FC236}">
                <a16:creationId xmlns:a16="http://schemas.microsoft.com/office/drawing/2014/main" id="{BC1DD20A-69BD-275A-7A68-90FBA25825E5}"/>
              </a:ext>
            </a:extLst>
          </p:cNvPr>
          <p:cNvSpPr>
            <a:spLocks noGrp="1"/>
          </p:cNvSpPr>
          <p:nvPr>
            <p:ph type="title"/>
          </p:nvPr>
        </p:nvSpPr>
        <p:spPr/>
        <p:txBody>
          <a:bodyPr/>
          <a:lstStyle/>
          <a:p>
            <a:r>
              <a:rPr lang="en-US" dirty="0">
                <a:hlinkClick r:id="rId3"/>
              </a:rPr>
              <a:t>Mission Webpage</a:t>
            </a:r>
            <a:r>
              <a:rPr lang="en-US" dirty="0"/>
              <a:t> Support &amp; Innovate</a:t>
            </a:r>
          </a:p>
        </p:txBody>
      </p:sp>
      <p:sp>
        <p:nvSpPr>
          <p:cNvPr id="4" name="Date Placeholder 3">
            <a:extLst>
              <a:ext uri="{FF2B5EF4-FFF2-40B4-BE49-F238E27FC236}">
                <a16:creationId xmlns:a16="http://schemas.microsoft.com/office/drawing/2014/main" id="{6D880032-752A-7568-D8D0-DD9724159FB1}"/>
              </a:ext>
            </a:extLst>
          </p:cNvPr>
          <p:cNvSpPr>
            <a:spLocks noGrp="1"/>
          </p:cNvSpPr>
          <p:nvPr>
            <p:ph type="dt" sz="half" idx="2"/>
          </p:nvPr>
        </p:nvSpPr>
        <p:spPr/>
        <p:txBody>
          <a:bodyPr/>
          <a:lstStyle/>
          <a:p>
            <a:r>
              <a:rPr lang="en-US" dirty="0"/>
              <a:t>SAGE STM @ </a:t>
            </a:r>
            <a:r>
              <a:rPr lang="en-US" dirty="0" err="1"/>
              <a:t>LaRC</a:t>
            </a:r>
            <a:r>
              <a:rPr lang="en-US" dirty="0"/>
              <a:t>: October 22-24, 2024</a:t>
            </a:r>
          </a:p>
        </p:txBody>
      </p:sp>
      <p:pic>
        <p:nvPicPr>
          <p:cNvPr id="8" name="Picture 7">
            <a:extLst>
              <a:ext uri="{FF2B5EF4-FFF2-40B4-BE49-F238E27FC236}">
                <a16:creationId xmlns:a16="http://schemas.microsoft.com/office/drawing/2014/main" id="{0AC31059-CBBE-B2FF-867E-67731EC2E471}"/>
              </a:ext>
            </a:extLst>
          </p:cNvPr>
          <p:cNvPicPr>
            <a:picLocks noChangeAspect="1"/>
          </p:cNvPicPr>
          <p:nvPr/>
        </p:nvPicPr>
        <p:blipFill rotWithShape="1">
          <a:blip r:embed="rId4"/>
          <a:srcRect l="2812" t="2869" r="4844" b="3357"/>
          <a:stretch/>
        </p:blipFill>
        <p:spPr>
          <a:xfrm>
            <a:off x="7128175" y="1077955"/>
            <a:ext cx="4682824" cy="2674905"/>
          </a:xfrm>
          <a:prstGeom prst="rect">
            <a:avLst/>
          </a:prstGeom>
        </p:spPr>
      </p:pic>
      <p:cxnSp>
        <p:nvCxnSpPr>
          <p:cNvPr id="10" name="Straight Arrow Connector 9">
            <a:extLst>
              <a:ext uri="{FF2B5EF4-FFF2-40B4-BE49-F238E27FC236}">
                <a16:creationId xmlns:a16="http://schemas.microsoft.com/office/drawing/2014/main" id="{CF2B89D3-3B5B-AF5F-90C4-5AEC760EF9D0}"/>
              </a:ext>
            </a:extLst>
          </p:cNvPr>
          <p:cNvCxnSpPr/>
          <p:nvPr/>
        </p:nvCxnSpPr>
        <p:spPr>
          <a:xfrm>
            <a:off x="5657850" y="2571750"/>
            <a:ext cx="1276350" cy="0"/>
          </a:xfrm>
          <a:prstGeom prst="straightConnector1">
            <a:avLst/>
          </a:prstGeom>
          <a:ln w="76200">
            <a:tailEnd type="triangle"/>
          </a:ln>
        </p:spPr>
        <p:style>
          <a:lnRef idx="1">
            <a:schemeClr val="accent2"/>
          </a:lnRef>
          <a:fillRef idx="0">
            <a:schemeClr val="accent2"/>
          </a:fillRef>
          <a:effectRef idx="0">
            <a:schemeClr val="accent2"/>
          </a:effectRef>
          <a:fontRef idx="minor">
            <a:schemeClr val="tx1"/>
          </a:fontRef>
        </p:style>
      </p:cxnSp>
      <p:sp>
        <p:nvSpPr>
          <p:cNvPr id="11" name="TextBox 10">
            <a:extLst>
              <a:ext uri="{FF2B5EF4-FFF2-40B4-BE49-F238E27FC236}">
                <a16:creationId xmlns:a16="http://schemas.microsoft.com/office/drawing/2014/main" id="{A526A1E3-B2BE-80DE-7946-D7E868B754E5}"/>
              </a:ext>
            </a:extLst>
          </p:cNvPr>
          <p:cNvSpPr txBox="1"/>
          <p:nvPr/>
        </p:nvSpPr>
        <p:spPr>
          <a:xfrm>
            <a:off x="0" y="4496137"/>
            <a:ext cx="5387674" cy="2246769"/>
          </a:xfrm>
          <a:prstGeom prst="rect">
            <a:avLst/>
          </a:prstGeom>
          <a:solidFill>
            <a:schemeClr val="accent6">
              <a:lumMod val="20000"/>
              <a:lumOff val="80000"/>
            </a:schemeClr>
          </a:solidFill>
        </p:spPr>
        <p:txBody>
          <a:bodyPr wrap="square" rtlCol="0">
            <a:spAutoFit/>
          </a:bodyPr>
          <a:lstStyle/>
          <a:p>
            <a:pPr marL="285750" indent="-285750">
              <a:buFont typeface="Arial" panose="020B0604020202020204" pitchFamily="34" charset="0"/>
              <a:buChar char="•"/>
            </a:pPr>
            <a:r>
              <a:rPr lang="en-US" sz="2800" b="1" dirty="0"/>
              <a:t>A chief architect of website was </a:t>
            </a:r>
            <a:r>
              <a:rPr lang="en-US" sz="2800" b="1" dirty="0">
                <a:hlinkClick r:id="rId5"/>
              </a:rPr>
              <a:t>Danny </a:t>
            </a:r>
            <a:r>
              <a:rPr lang="en-US" sz="2800" b="1" dirty="0" err="1">
                <a:hlinkClick r:id="rId5"/>
              </a:rPr>
              <a:t>Mangosing</a:t>
            </a:r>
            <a:r>
              <a:rPr lang="en-US" sz="2800" b="1" dirty="0"/>
              <a:t> - sadly, passed away 7-4-2023</a:t>
            </a:r>
          </a:p>
          <a:p>
            <a:pPr marL="742950" lvl="1" indent="-285750">
              <a:buFont typeface="Arial" panose="020B0604020202020204" pitchFamily="34" charset="0"/>
              <a:buChar char="•"/>
            </a:pPr>
            <a:r>
              <a:rPr lang="en-US" sz="2800" b="1" dirty="0"/>
              <a:t>Fantastic contributor to many </a:t>
            </a:r>
            <a:r>
              <a:rPr lang="en-US" sz="2800" b="1" dirty="0" err="1"/>
              <a:t>LaRC</a:t>
            </a:r>
            <a:r>
              <a:rPr lang="en-US" sz="2800" b="1" dirty="0"/>
              <a:t> science missions</a:t>
            </a:r>
          </a:p>
        </p:txBody>
      </p:sp>
      <p:pic>
        <p:nvPicPr>
          <p:cNvPr id="1026" name="Picture 1" descr="Daniel Cachaper Mangosing Jr. obituary, 1965-2023, Williamsburg, VA">
            <a:extLst>
              <a:ext uri="{FF2B5EF4-FFF2-40B4-BE49-F238E27FC236}">
                <a16:creationId xmlns:a16="http://schemas.microsoft.com/office/drawing/2014/main" id="{2A01704F-2217-B8FB-16C5-D6189EEE6C30}"/>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387674" y="5118163"/>
            <a:ext cx="1070276" cy="132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8" name="Picture 4">
            <a:extLst>
              <a:ext uri="{FF2B5EF4-FFF2-40B4-BE49-F238E27FC236}">
                <a16:creationId xmlns:a16="http://schemas.microsoft.com/office/drawing/2014/main" id="{276E1B47-FB81-586A-66DD-ED7026BAA307}"/>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128175" y="4156105"/>
            <a:ext cx="4682824" cy="2634089"/>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Arrow Connector 12">
            <a:extLst>
              <a:ext uri="{FF2B5EF4-FFF2-40B4-BE49-F238E27FC236}">
                <a16:creationId xmlns:a16="http://schemas.microsoft.com/office/drawing/2014/main" id="{D326F10D-67E9-C3E9-D762-CA4B5688B6E1}"/>
              </a:ext>
            </a:extLst>
          </p:cNvPr>
          <p:cNvCxnSpPr/>
          <p:nvPr/>
        </p:nvCxnSpPr>
        <p:spPr>
          <a:xfrm>
            <a:off x="9420225" y="3773563"/>
            <a:ext cx="0" cy="338975"/>
          </a:xfrm>
          <a:prstGeom prst="straightConnector1">
            <a:avLst/>
          </a:prstGeom>
          <a:ln w="76200">
            <a:solidFill>
              <a:srgbClr val="00B050"/>
            </a:solidFill>
            <a:tailEnd type="triangle"/>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C550373D-21A7-B882-7DC6-912B6A2B0306}"/>
              </a:ext>
            </a:extLst>
          </p:cNvPr>
          <p:cNvSpPr txBox="1"/>
          <p:nvPr/>
        </p:nvSpPr>
        <p:spPr>
          <a:xfrm>
            <a:off x="7297887" y="1879252"/>
            <a:ext cx="4343399" cy="1384995"/>
          </a:xfrm>
          <a:prstGeom prst="rect">
            <a:avLst/>
          </a:prstGeom>
          <a:solidFill>
            <a:schemeClr val="tx2">
              <a:lumMod val="20000"/>
              <a:lumOff val="80000"/>
            </a:schemeClr>
          </a:solidFill>
        </p:spPr>
        <p:txBody>
          <a:bodyPr wrap="square" rtlCol="0">
            <a:spAutoFit/>
          </a:bodyPr>
          <a:lstStyle/>
          <a:p>
            <a:r>
              <a:rPr lang="en-US" sz="2800" b="1" dirty="0">
                <a:solidFill>
                  <a:srgbClr val="00B0F0"/>
                </a:solidFill>
              </a:rPr>
              <a:t>For more details see presentation by K. Leavor Wednesday afternoon</a:t>
            </a:r>
          </a:p>
        </p:txBody>
      </p:sp>
    </p:spTree>
    <p:extLst>
      <p:ext uri="{BB962C8B-B14F-4D97-AF65-F5344CB8AC3E}">
        <p14:creationId xmlns:p14="http://schemas.microsoft.com/office/powerpoint/2010/main" val="12688537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80">
                                          <p:stCondLst>
                                            <p:cond delay="0"/>
                                          </p:stCondLst>
                                        </p:cTn>
                                        <p:tgtEl>
                                          <p:spTgt spid="2"/>
                                        </p:tgtEl>
                                      </p:cBhvr>
                                    </p:animEffect>
                                    <p:anim calcmode="lin" valueType="num">
                                      <p:cBhvr>
                                        <p:cTn id="8" dur="1822"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2"/>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2"/>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2"/>
                                        </p:tgtEl>
                                        <p:attrNameLst>
                                          <p:attrName>ppt_y</p:attrName>
                                        </p:attrNameLst>
                                      </p:cBhvr>
                                      <p:tavLst>
                                        <p:tav tm="0" fmla="#ppt_y-sin(pi*$)/81">
                                          <p:val>
                                            <p:fltVal val="0"/>
                                          </p:val>
                                        </p:tav>
                                        <p:tav tm="100000">
                                          <p:val>
                                            <p:fltVal val="1"/>
                                          </p:val>
                                        </p:tav>
                                      </p:tavLst>
                                    </p:anim>
                                    <p:animScale>
                                      <p:cBhvr>
                                        <p:cTn id="13" dur="26">
                                          <p:stCondLst>
                                            <p:cond delay="650"/>
                                          </p:stCondLst>
                                        </p:cTn>
                                        <p:tgtEl>
                                          <p:spTgt spid="2"/>
                                        </p:tgtEl>
                                      </p:cBhvr>
                                      <p:to x="100000" y="60000"/>
                                    </p:animScale>
                                    <p:animScale>
                                      <p:cBhvr>
                                        <p:cTn id="14" dur="166" decel="50000">
                                          <p:stCondLst>
                                            <p:cond delay="676"/>
                                          </p:stCondLst>
                                        </p:cTn>
                                        <p:tgtEl>
                                          <p:spTgt spid="2"/>
                                        </p:tgtEl>
                                      </p:cBhvr>
                                      <p:to x="100000" y="100000"/>
                                    </p:animScale>
                                    <p:animScale>
                                      <p:cBhvr>
                                        <p:cTn id="15" dur="26">
                                          <p:stCondLst>
                                            <p:cond delay="1312"/>
                                          </p:stCondLst>
                                        </p:cTn>
                                        <p:tgtEl>
                                          <p:spTgt spid="2"/>
                                        </p:tgtEl>
                                      </p:cBhvr>
                                      <p:to x="100000" y="80000"/>
                                    </p:animScale>
                                    <p:animScale>
                                      <p:cBhvr>
                                        <p:cTn id="16" dur="166" decel="50000">
                                          <p:stCondLst>
                                            <p:cond delay="1338"/>
                                          </p:stCondLst>
                                        </p:cTn>
                                        <p:tgtEl>
                                          <p:spTgt spid="2"/>
                                        </p:tgtEl>
                                      </p:cBhvr>
                                      <p:to x="100000" y="100000"/>
                                    </p:animScale>
                                    <p:animScale>
                                      <p:cBhvr>
                                        <p:cTn id="17" dur="26">
                                          <p:stCondLst>
                                            <p:cond delay="1642"/>
                                          </p:stCondLst>
                                        </p:cTn>
                                        <p:tgtEl>
                                          <p:spTgt spid="2"/>
                                        </p:tgtEl>
                                      </p:cBhvr>
                                      <p:to x="100000" y="90000"/>
                                    </p:animScale>
                                    <p:animScale>
                                      <p:cBhvr>
                                        <p:cTn id="18" dur="166" decel="50000">
                                          <p:stCondLst>
                                            <p:cond delay="1668"/>
                                          </p:stCondLst>
                                        </p:cTn>
                                        <p:tgtEl>
                                          <p:spTgt spid="2"/>
                                        </p:tgtEl>
                                      </p:cBhvr>
                                      <p:to x="100000" y="100000"/>
                                    </p:animScale>
                                    <p:animScale>
                                      <p:cBhvr>
                                        <p:cTn id="19" dur="26">
                                          <p:stCondLst>
                                            <p:cond delay="1808"/>
                                          </p:stCondLst>
                                        </p:cTn>
                                        <p:tgtEl>
                                          <p:spTgt spid="2"/>
                                        </p:tgtEl>
                                      </p:cBhvr>
                                      <p:to x="100000" y="95000"/>
                                    </p:animScale>
                                    <p:animScale>
                                      <p:cBhvr>
                                        <p:cTn id="20" dur="166" decel="50000">
                                          <p:stCondLst>
                                            <p:cond delay="1834"/>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1E8E3C-38B2-4E5E-BBCD-AA3F079641FD}"/>
              </a:ext>
            </a:extLst>
          </p:cNvPr>
          <p:cNvSpPr>
            <a:spLocks noGrp="1"/>
          </p:cNvSpPr>
          <p:nvPr>
            <p:ph idx="1"/>
          </p:nvPr>
        </p:nvSpPr>
        <p:spPr>
          <a:xfrm>
            <a:off x="190500" y="6158963"/>
            <a:ext cx="11666720" cy="502288"/>
          </a:xfrm>
        </p:spPr>
        <p:txBody>
          <a:bodyPr/>
          <a:lstStyle/>
          <a:p>
            <a:r>
              <a:rPr lang="en-US" dirty="0"/>
              <a:t>Thanks for using the </a:t>
            </a:r>
            <a:r>
              <a:rPr lang="en-US" dirty="0">
                <a:hlinkClick r:id="rId2"/>
              </a:rPr>
              <a:t>overpass website</a:t>
            </a:r>
            <a:r>
              <a:rPr lang="en-US" dirty="0"/>
              <a:t> to improve coincidences.</a:t>
            </a:r>
          </a:p>
        </p:txBody>
      </p:sp>
      <p:sp>
        <p:nvSpPr>
          <p:cNvPr id="3" name="Title 2">
            <a:extLst>
              <a:ext uri="{FF2B5EF4-FFF2-40B4-BE49-F238E27FC236}">
                <a16:creationId xmlns:a16="http://schemas.microsoft.com/office/drawing/2014/main" id="{44A988EE-3310-4A3E-A0A3-CC75DD4C9CFD}"/>
              </a:ext>
            </a:extLst>
          </p:cNvPr>
          <p:cNvSpPr>
            <a:spLocks noGrp="1"/>
          </p:cNvSpPr>
          <p:nvPr>
            <p:ph type="title"/>
          </p:nvPr>
        </p:nvSpPr>
        <p:spPr/>
        <p:txBody>
          <a:bodyPr/>
          <a:lstStyle/>
          <a:p>
            <a:r>
              <a:rPr lang="en-US" dirty="0"/>
              <a:t>Ground-based Correlative Measurements Help Assess Algorithm Improvements</a:t>
            </a:r>
          </a:p>
        </p:txBody>
      </p:sp>
      <p:sp>
        <p:nvSpPr>
          <p:cNvPr id="4" name="Date Placeholder 3">
            <a:extLst>
              <a:ext uri="{FF2B5EF4-FFF2-40B4-BE49-F238E27FC236}">
                <a16:creationId xmlns:a16="http://schemas.microsoft.com/office/drawing/2014/main" id="{C51BC542-ED94-4F8D-BC22-3D062BB44A05}"/>
              </a:ext>
            </a:extLst>
          </p:cNvPr>
          <p:cNvSpPr>
            <a:spLocks noGrp="1"/>
          </p:cNvSpPr>
          <p:nvPr>
            <p:ph type="dt" sz="half" idx="2"/>
          </p:nvPr>
        </p:nvSpPr>
        <p:spPr/>
        <p:txBody>
          <a:bodyPr/>
          <a:lstStyle/>
          <a:p>
            <a:r>
              <a:rPr lang="en-US" dirty="0"/>
              <a:t>SAGE STM @ </a:t>
            </a:r>
            <a:r>
              <a:rPr lang="en-US" dirty="0" err="1"/>
              <a:t>LaRC</a:t>
            </a:r>
            <a:r>
              <a:rPr lang="en-US" dirty="0"/>
              <a:t>: October 22-24, 2024</a:t>
            </a:r>
          </a:p>
        </p:txBody>
      </p:sp>
      <p:pic>
        <p:nvPicPr>
          <p:cNvPr id="9" name="Picture 8">
            <a:extLst>
              <a:ext uri="{FF2B5EF4-FFF2-40B4-BE49-F238E27FC236}">
                <a16:creationId xmlns:a16="http://schemas.microsoft.com/office/drawing/2014/main" id="{CE382AB1-8214-44C7-A20E-02D58027E2CC}"/>
              </a:ext>
            </a:extLst>
          </p:cNvPr>
          <p:cNvPicPr>
            <a:picLocks noChangeAspect="1"/>
          </p:cNvPicPr>
          <p:nvPr/>
        </p:nvPicPr>
        <p:blipFill rotWithShape="1">
          <a:blip r:embed="rId3">
            <a:extLst>
              <a:ext uri="{28A0092B-C50C-407E-A947-70E740481C1C}">
                <a14:useLocalDpi xmlns:a14="http://schemas.microsoft.com/office/drawing/2010/main" val="0"/>
              </a:ext>
            </a:extLst>
          </a:blip>
          <a:srcRect l="52131" t="5893" r="8689"/>
          <a:stretch/>
        </p:blipFill>
        <p:spPr>
          <a:xfrm>
            <a:off x="1312720" y="1135464"/>
            <a:ext cx="4169853" cy="5023499"/>
          </a:xfrm>
          <a:prstGeom prst="rect">
            <a:avLst/>
          </a:prstGeom>
        </p:spPr>
      </p:pic>
      <p:pic>
        <p:nvPicPr>
          <p:cNvPr id="12" name="Picture 11">
            <a:extLst>
              <a:ext uri="{FF2B5EF4-FFF2-40B4-BE49-F238E27FC236}">
                <a16:creationId xmlns:a16="http://schemas.microsoft.com/office/drawing/2014/main" id="{CB6DA2FA-EB54-4121-B1FD-F405591E8695}"/>
              </a:ext>
            </a:extLst>
          </p:cNvPr>
          <p:cNvPicPr>
            <a:picLocks noChangeAspect="1"/>
          </p:cNvPicPr>
          <p:nvPr/>
        </p:nvPicPr>
        <p:blipFill rotWithShape="1">
          <a:blip r:embed="rId4">
            <a:extLst>
              <a:ext uri="{28A0092B-C50C-407E-A947-70E740481C1C}">
                <a14:useLocalDpi xmlns:a14="http://schemas.microsoft.com/office/drawing/2010/main" val="0"/>
              </a:ext>
            </a:extLst>
          </a:blip>
          <a:srcRect l="51885" t="6307" r="8470"/>
          <a:stretch/>
        </p:blipFill>
        <p:spPr>
          <a:xfrm>
            <a:off x="7272437" y="1135463"/>
            <a:ext cx="4237936" cy="5023499"/>
          </a:xfrm>
          <a:prstGeom prst="rect">
            <a:avLst/>
          </a:prstGeom>
        </p:spPr>
      </p:pic>
      <p:sp>
        <p:nvSpPr>
          <p:cNvPr id="13" name="TextBox 12">
            <a:extLst>
              <a:ext uri="{FF2B5EF4-FFF2-40B4-BE49-F238E27FC236}">
                <a16:creationId xmlns:a16="http://schemas.microsoft.com/office/drawing/2014/main" id="{D54B2317-4A1C-4E28-A812-CE3551CC110C}"/>
              </a:ext>
            </a:extLst>
          </p:cNvPr>
          <p:cNvSpPr txBox="1"/>
          <p:nvPr/>
        </p:nvSpPr>
        <p:spPr>
          <a:xfrm rot="16200000">
            <a:off x="-631102" y="3028662"/>
            <a:ext cx="2521148" cy="523220"/>
          </a:xfrm>
          <a:prstGeom prst="rect">
            <a:avLst/>
          </a:prstGeom>
          <a:noFill/>
        </p:spPr>
        <p:txBody>
          <a:bodyPr wrap="square" rtlCol="0">
            <a:spAutoFit/>
          </a:bodyPr>
          <a:lstStyle/>
          <a:p>
            <a:r>
              <a:rPr lang="en-US" sz="2800" b="1" dirty="0"/>
              <a:t>ALTITUDE [km]</a:t>
            </a:r>
          </a:p>
        </p:txBody>
      </p:sp>
      <p:sp>
        <p:nvSpPr>
          <p:cNvPr id="14" name="TextBox 13">
            <a:extLst>
              <a:ext uri="{FF2B5EF4-FFF2-40B4-BE49-F238E27FC236}">
                <a16:creationId xmlns:a16="http://schemas.microsoft.com/office/drawing/2014/main" id="{A151F278-91A0-4D02-A2AF-E67495E7812B}"/>
              </a:ext>
            </a:extLst>
          </p:cNvPr>
          <p:cNvSpPr txBox="1"/>
          <p:nvPr/>
        </p:nvSpPr>
        <p:spPr>
          <a:xfrm>
            <a:off x="1032667" y="2783394"/>
            <a:ext cx="463386" cy="369332"/>
          </a:xfrm>
          <a:prstGeom prst="rect">
            <a:avLst/>
          </a:prstGeom>
          <a:solidFill>
            <a:schemeClr val="bg1"/>
          </a:solidFill>
        </p:spPr>
        <p:txBody>
          <a:bodyPr wrap="square" rtlCol="0">
            <a:spAutoFit/>
          </a:bodyPr>
          <a:lstStyle/>
          <a:p>
            <a:r>
              <a:rPr lang="en-US" b="1" dirty="0"/>
              <a:t>25</a:t>
            </a:r>
          </a:p>
        </p:txBody>
      </p:sp>
      <p:sp>
        <p:nvSpPr>
          <p:cNvPr id="15" name="TextBox 14">
            <a:extLst>
              <a:ext uri="{FF2B5EF4-FFF2-40B4-BE49-F238E27FC236}">
                <a16:creationId xmlns:a16="http://schemas.microsoft.com/office/drawing/2014/main" id="{E78B8600-AD1E-470C-BAA1-D06C3ECB4C50}"/>
              </a:ext>
            </a:extLst>
          </p:cNvPr>
          <p:cNvSpPr txBox="1"/>
          <p:nvPr/>
        </p:nvSpPr>
        <p:spPr>
          <a:xfrm>
            <a:off x="1051031" y="4536758"/>
            <a:ext cx="463386" cy="369332"/>
          </a:xfrm>
          <a:prstGeom prst="rect">
            <a:avLst/>
          </a:prstGeom>
          <a:solidFill>
            <a:schemeClr val="bg1"/>
          </a:solidFill>
        </p:spPr>
        <p:txBody>
          <a:bodyPr wrap="square" rtlCol="0">
            <a:spAutoFit/>
          </a:bodyPr>
          <a:lstStyle/>
          <a:p>
            <a:r>
              <a:rPr lang="en-US" b="1" dirty="0"/>
              <a:t>15</a:t>
            </a:r>
          </a:p>
        </p:txBody>
      </p:sp>
      <p:sp>
        <p:nvSpPr>
          <p:cNvPr id="16" name="TextBox 15">
            <a:extLst>
              <a:ext uri="{FF2B5EF4-FFF2-40B4-BE49-F238E27FC236}">
                <a16:creationId xmlns:a16="http://schemas.microsoft.com/office/drawing/2014/main" id="{86B8D595-67AB-4393-A668-3979DB647E31}"/>
              </a:ext>
            </a:extLst>
          </p:cNvPr>
          <p:cNvSpPr txBox="1"/>
          <p:nvPr/>
        </p:nvSpPr>
        <p:spPr>
          <a:xfrm>
            <a:off x="1047566" y="1085961"/>
            <a:ext cx="463386" cy="369332"/>
          </a:xfrm>
          <a:prstGeom prst="rect">
            <a:avLst/>
          </a:prstGeom>
          <a:solidFill>
            <a:schemeClr val="bg1"/>
          </a:solidFill>
        </p:spPr>
        <p:txBody>
          <a:bodyPr wrap="square" rtlCol="0">
            <a:spAutoFit/>
          </a:bodyPr>
          <a:lstStyle/>
          <a:p>
            <a:r>
              <a:rPr lang="en-US" b="1" dirty="0"/>
              <a:t>35</a:t>
            </a:r>
          </a:p>
        </p:txBody>
      </p:sp>
      <p:sp>
        <p:nvSpPr>
          <p:cNvPr id="17" name="TextBox 16">
            <a:extLst>
              <a:ext uri="{FF2B5EF4-FFF2-40B4-BE49-F238E27FC236}">
                <a16:creationId xmlns:a16="http://schemas.microsoft.com/office/drawing/2014/main" id="{B8732ABE-0E3F-4E99-9286-8F49FDE38F27}"/>
              </a:ext>
            </a:extLst>
          </p:cNvPr>
          <p:cNvSpPr txBox="1"/>
          <p:nvPr/>
        </p:nvSpPr>
        <p:spPr>
          <a:xfrm>
            <a:off x="2189902" y="5177418"/>
            <a:ext cx="332234" cy="369332"/>
          </a:xfrm>
          <a:prstGeom prst="rect">
            <a:avLst/>
          </a:prstGeom>
          <a:solidFill>
            <a:schemeClr val="bg1"/>
          </a:solidFill>
        </p:spPr>
        <p:txBody>
          <a:bodyPr wrap="square" rtlCol="0">
            <a:spAutoFit/>
          </a:bodyPr>
          <a:lstStyle/>
          <a:p>
            <a:r>
              <a:rPr lang="en-US" b="1" dirty="0"/>
              <a:t>0</a:t>
            </a:r>
          </a:p>
        </p:txBody>
      </p:sp>
      <p:sp>
        <p:nvSpPr>
          <p:cNvPr id="18" name="TextBox 17">
            <a:extLst>
              <a:ext uri="{FF2B5EF4-FFF2-40B4-BE49-F238E27FC236}">
                <a16:creationId xmlns:a16="http://schemas.microsoft.com/office/drawing/2014/main" id="{7A3FC30A-694D-41E0-9C73-F0AC958D8483}"/>
              </a:ext>
            </a:extLst>
          </p:cNvPr>
          <p:cNvSpPr txBox="1"/>
          <p:nvPr/>
        </p:nvSpPr>
        <p:spPr>
          <a:xfrm>
            <a:off x="2536650" y="5163195"/>
            <a:ext cx="463386" cy="369332"/>
          </a:xfrm>
          <a:prstGeom prst="rect">
            <a:avLst/>
          </a:prstGeom>
          <a:solidFill>
            <a:schemeClr val="bg1"/>
          </a:solidFill>
        </p:spPr>
        <p:txBody>
          <a:bodyPr wrap="square" rtlCol="0">
            <a:spAutoFit/>
          </a:bodyPr>
          <a:lstStyle/>
          <a:p>
            <a:r>
              <a:rPr lang="en-US" b="1" dirty="0"/>
              <a:t>10</a:t>
            </a:r>
          </a:p>
        </p:txBody>
      </p:sp>
      <p:sp>
        <p:nvSpPr>
          <p:cNvPr id="19" name="TextBox 18">
            <a:extLst>
              <a:ext uri="{FF2B5EF4-FFF2-40B4-BE49-F238E27FC236}">
                <a16:creationId xmlns:a16="http://schemas.microsoft.com/office/drawing/2014/main" id="{550C9162-B9EF-4300-A9EE-C53596562ABB}"/>
              </a:ext>
            </a:extLst>
          </p:cNvPr>
          <p:cNvSpPr txBox="1"/>
          <p:nvPr/>
        </p:nvSpPr>
        <p:spPr>
          <a:xfrm>
            <a:off x="3000036" y="3093216"/>
            <a:ext cx="660419" cy="369332"/>
          </a:xfrm>
          <a:prstGeom prst="rect">
            <a:avLst/>
          </a:prstGeom>
          <a:solidFill>
            <a:schemeClr val="accent4">
              <a:lumMod val="20000"/>
              <a:lumOff val="80000"/>
            </a:schemeClr>
          </a:solidFill>
        </p:spPr>
        <p:txBody>
          <a:bodyPr wrap="square" rtlCol="0">
            <a:spAutoFit/>
          </a:bodyPr>
          <a:lstStyle/>
          <a:p>
            <a:r>
              <a:rPr lang="en-US" b="1" dirty="0"/>
              <a:t>~ 5%</a:t>
            </a:r>
          </a:p>
        </p:txBody>
      </p:sp>
      <p:cxnSp>
        <p:nvCxnSpPr>
          <p:cNvPr id="21" name="Straight Arrow Connector 20">
            <a:extLst>
              <a:ext uri="{FF2B5EF4-FFF2-40B4-BE49-F238E27FC236}">
                <a16:creationId xmlns:a16="http://schemas.microsoft.com/office/drawing/2014/main" id="{CB9F1FD1-1E11-4462-8971-EC417398FC09}"/>
              </a:ext>
            </a:extLst>
          </p:cNvPr>
          <p:cNvCxnSpPr/>
          <p:nvPr/>
        </p:nvCxnSpPr>
        <p:spPr>
          <a:xfrm flipV="1">
            <a:off x="3588191" y="3063730"/>
            <a:ext cx="230419" cy="88996"/>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22" name="TextBox 21">
            <a:extLst>
              <a:ext uri="{FF2B5EF4-FFF2-40B4-BE49-F238E27FC236}">
                <a16:creationId xmlns:a16="http://schemas.microsoft.com/office/drawing/2014/main" id="{F9A5DDF7-DC8D-456A-9066-67B61B3F7851}"/>
              </a:ext>
            </a:extLst>
          </p:cNvPr>
          <p:cNvSpPr txBox="1"/>
          <p:nvPr/>
        </p:nvSpPr>
        <p:spPr>
          <a:xfrm>
            <a:off x="265470" y="1538592"/>
            <a:ext cx="1672862" cy="646331"/>
          </a:xfrm>
          <a:prstGeom prst="rect">
            <a:avLst/>
          </a:prstGeom>
          <a:solidFill>
            <a:schemeClr val="bg2"/>
          </a:solidFill>
        </p:spPr>
        <p:txBody>
          <a:bodyPr wrap="square" rtlCol="0">
            <a:spAutoFit/>
          </a:bodyPr>
          <a:lstStyle/>
          <a:p>
            <a:r>
              <a:rPr lang="en-US" dirty="0"/>
              <a:t>Ozone: SAGE vs. All Sondes</a:t>
            </a:r>
          </a:p>
        </p:txBody>
      </p:sp>
      <p:sp>
        <p:nvSpPr>
          <p:cNvPr id="23" name="TextBox 22">
            <a:extLst>
              <a:ext uri="{FF2B5EF4-FFF2-40B4-BE49-F238E27FC236}">
                <a16:creationId xmlns:a16="http://schemas.microsoft.com/office/drawing/2014/main" id="{8DAC470C-CD5A-45DF-88F4-500318522140}"/>
              </a:ext>
            </a:extLst>
          </p:cNvPr>
          <p:cNvSpPr txBox="1"/>
          <p:nvPr/>
        </p:nvSpPr>
        <p:spPr>
          <a:xfrm>
            <a:off x="6199797" y="1538665"/>
            <a:ext cx="1672862" cy="646331"/>
          </a:xfrm>
          <a:prstGeom prst="rect">
            <a:avLst/>
          </a:prstGeom>
          <a:solidFill>
            <a:schemeClr val="bg2"/>
          </a:solidFill>
        </p:spPr>
        <p:txBody>
          <a:bodyPr wrap="square" rtlCol="0">
            <a:spAutoFit/>
          </a:bodyPr>
          <a:lstStyle/>
          <a:p>
            <a:r>
              <a:rPr lang="en-US" dirty="0"/>
              <a:t>Ozone: SAGE vs. Costa Rica</a:t>
            </a:r>
          </a:p>
        </p:txBody>
      </p:sp>
      <p:sp>
        <p:nvSpPr>
          <p:cNvPr id="24" name="TextBox 23">
            <a:extLst>
              <a:ext uri="{FF2B5EF4-FFF2-40B4-BE49-F238E27FC236}">
                <a16:creationId xmlns:a16="http://schemas.microsoft.com/office/drawing/2014/main" id="{FEA0671A-B377-4586-AF5F-D40B20FA9B45}"/>
              </a:ext>
            </a:extLst>
          </p:cNvPr>
          <p:cNvSpPr txBox="1"/>
          <p:nvPr/>
        </p:nvSpPr>
        <p:spPr>
          <a:xfrm rot="16200000">
            <a:off x="5213933" y="3150821"/>
            <a:ext cx="2521148" cy="523220"/>
          </a:xfrm>
          <a:prstGeom prst="rect">
            <a:avLst/>
          </a:prstGeom>
          <a:noFill/>
        </p:spPr>
        <p:txBody>
          <a:bodyPr wrap="square" rtlCol="0">
            <a:spAutoFit/>
          </a:bodyPr>
          <a:lstStyle/>
          <a:p>
            <a:r>
              <a:rPr lang="en-US" sz="2800" b="1" dirty="0"/>
              <a:t>ALTITUDE [km]</a:t>
            </a:r>
          </a:p>
        </p:txBody>
      </p:sp>
      <p:sp>
        <p:nvSpPr>
          <p:cNvPr id="25" name="TextBox 24">
            <a:extLst>
              <a:ext uri="{FF2B5EF4-FFF2-40B4-BE49-F238E27FC236}">
                <a16:creationId xmlns:a16="http://schemas.microsoft.com/office/drawing/2014/main" id="{38241686-24EF-4C6E-859C-E735BE7769C6}"/>
              </a:ext>
            </a:extLst>
          </p:cNvPr>
          <p:cNvSpPr txBox="1"/>
          <p:nvPr/>
        </p:nvSpPr>
        <p:spPr>
          <a:xfrm>
            <a:off x="7036228" y="2749343"/>
            <a:ext cx="463386" cy="369332"/>
          </a:xfrm>
          <a:prstGeom prst="rect">
            <a:avLst/>
          </a:prstGeom>
          <a:solidFill>
            <a:schemeClr val="bg1"/>
          </a:solidFill>
        </p:spPr>
        <p:txBody>
          <a:bodyPr wrap="square" rtlCol="0">
            <a:spAutoFit/>
          </a:bodyPr>
          <a:lstStyle/>
          <a:p>
            <a:r>
              <a:rPr lang="en-US" b="1" dirty="0"/>
              <a:t>25</a:t>
            </a:r>
          </a:p>
        </p:txBody>
      </p:sp>
      <p:sp>
        <p:nvSpPr>
          <p:cNvPr id="26" name="TextBox 25">
            <a:extLst>
              <a:ext uri="{FF2B5EF4-FFF2-40B4-BE49-F238E27FC236}">
                <a16:creationId xmlns:a16="http://schemas.microsoft.com/office/drawing/2014/main" id="{9AED87B5-9A6C-4AB7-AD4C-267066B345E9}"/>
              </a:ext>
            </a:extLst>
          </p:cNvPr>
          <p:cNvSpPr txBox="1"/>
          <p:nvPr/>
        </p:nvSpPr>
        <p:spPr>
          <a:xfrm>
            <a:off x="7044209" y="4520844"/>
            <a:ext cx="463386" cy="369332"/>
          </a:xfrm>
          <a:prstGeom prst="rect">
            <a:avLst/>
          </a:prstGeom>
          <a:solidFill>
            <a:schemeClr val="bg1"/>
          </a:solidFill>
        </p:spPr>
        <p:txBody>
          <a:bodyPr wrap="square" rtlCol="0">
            <a:spAutoFit/>
          </a:bodyPr>
          <a:lstStyle/>
          <a:p>
            <a:r>
              <a:rPr lang="en-US" b="1" dirty="0"/>
              <a:t>15</a:t>
            </a:r>
          </a:p>
        </p:txBody>
      </p:sp>
      <p:sp>
        <p:nvSpPr>
          <p:cNvPr id="27" name="TextBox 26">
            <a:extLst>
              <a:ext uri="{FF2B5EF4-FFF2-40B4-BE49-F238E27FC236}">
                <a16:creationId xmlns:a16="http://schemas.microsoft.com/office/drawing/2014/main" id="{E2AAF1B8-2991-4797-B4D9-7AC9E2FF1FF5}"/>
              </a:ext>
            </a:extLst>
          </p:cNvPr>
          <p:cNvSpPr txBox="1"/>
          <p:nvPr/>
        </p:nvSpPr>
        <p:spPr>
          <a:xfrm>
            <a:off x="7036228" y="1020789"/>
            <a:ext cx="463386" cy="369332"/>
          </a:xfrm>
          <a:prstGeom prst="rect">
            <a:avLst/>
          </a:prstGeom>
          <a:solidFill>
            <a:schemeClr val="bg1"/>
          </a:solidFill>
        </p:spPr>
        <p:txBody>
          <a:bodyPr wrap="square" rtlCol="0">
            <a:spAutoFit/>
          </a:bodyPr>
          <a:lstStyle/>
          <a:p>
            <a:r>
              <a:rPr lang="en-US" b="1" dirty="0"/>
              <a:t>35</a:t>
            </a:r>
          </a:p>
        </p:txBody>
      </p:sp>
      <p:sp>
        <p:nvSpPr>
          <p:cNvPr id="5" name="TextBox 4">
            <a:extLst>
              <a:ext uri="{FF2B5EF4-FFF2-40B4-BE49-F238E27FC236}">
                <a16:creationId xmlns:a16="http://schemas.microsoft.com/office/drawing/2014/main" id="{F3135BC2-BB7F-DEE7-334A-046161E463AE}"/>
              </a:ext>
            </a:extLst>
          </p:cNvPr>
          <p:cNvSpPr txBox="1"/>
          <p:nvPr/>
        </p:nvSpPr>
        <p:spPr>
          <a:xfrm>
            <a:off x="4125173" y="2554607"/>
            <a:ext cx="4138989" cy="1815882"/>
          </a:xfrm>
          <a:prstGeom prst="rect">
            <a:avLst/>
          </a:prstGeom>
          <a:solidFill>
            <a:schemeClr val="accent6">
              <a:lumMod val="20000"/>
              <a:lumOff val="80000"/>
            </a:schemeClr>
          </a:solidFill>
        </p:spPr>
        <p:txBody>
          <a:bodyPr wrap="square" rtlCol="0">
            <a:spAutoFit/>
          </a:bodyPr>
          <a:lstStyle/>
          <a:p>
            <a:r>
              <a:rPr lang="en-US" sz="2800" b="1" dirty="0"/>
              <a:t>More details and improved graphics Wednesday afternoon by M.C. McKee</a:t>
            </a:r>
          </a:p>
        </p:txBody>
      </p:sp>
    </p:spTree>
    <p:extLst>
      <p:ext uri="{BB962C8B-B14F-4D97-AF65-F5344CB8AC3E}">
        <p14:creationId xmlns:p14="http://schemas.microsoft.com/office/powerpoint/2010/main" val="213468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70AD25E-08F5-2177-1798-C65118D00B30}"/>
              </a:ext>
            </a:extLst>
          </p:cNvPr>
          <p:cNvSpPr>
            <a:spLocks noGrp="1"/>
          </p:cNvSpPr>
          <p:nvPr>
            <p:ph idx="1"/>
          </p:nvPr>
        </p:nvSpPr>
        <p:spPr/>
        <p:txBody>
          <a:bodyPr/>
          <a:lstStyle/>
          <a:p>
            <a:r>
              <a:rPr lang="en-US" dirty="0"/>
              <a:t>Data from the Contamination Monitoring Package (CMP) is available for NASA approved users via the Materials and Processes Technical Information System (</a:t>
            </a:r>
            <a:r>
              <a:rPr lang="en-US" dirty="0">
                <a:hlinkClick r:id="rId2"/>
              </a:rPr>
              <a:t>MAPTIS</a:t>
            </a:r>
            <a:r>
              <a:rPr lang="en-US" dirty="0"/>
              <a:t>)</a:t>
            </a:r>
          </a:p>
          <a:p>
            <a:pPr lvl="1"/>
            <a:r>
              <a:rPr lang="en-US" b="1" i="0" dirty="0">
                <a:solidFill>
                  <a:srgbClr val="948C75"/>
                </a:solidFill>
                <a:effectLst/>
                <a:latin typeface="Open Sans" panose="020B0606030504020204" pitchFamily="34" charset="0"/>
              </a:rPr>
              <a:t>Satellite Contamination and Materials Outgassing Knowledgebase</a:t>
            </a:r>
            <a:r>
              <a:rPr lang="en-US" dirty="0"/>
              <a:t> </a:t>
            </a:r>
          </a:p>
        </p:txBody>
      </p:sp>
      <p:sp>
        <p:nvSpPr>
          <p:cNvPr id="3" name="Title 2">
            <a:extLst>
              <a:ext uri="{FF2B5EF4-FFF2-40B4-BE49-F238E27FC236}">
                <a16:creationId xmlns:a16="http://schemas.microsoft.com/office/drawing/2014/main" id="{A282B972-EE34-9B7D-8B17-F9FC6D0E2DD1}"/>
              </a:ext>
            </a:extLst>
          </p:cNvPr>
          <p:cNvSpPr>
            <a:spLocks noGrp="1"/>
          </p:cNvSpPr>
          <p:nvPr>
            <p:ph type="title"/>
          </p:nvPr>
        </p:nvSpPr>
        <p:spPr/>
        <p:txBody>
          <a:bodyPr/>
          <a:lstStyle/>
          <a:p>
            <a:r>
              <a:rPr lang="en-US" dirty="0"/>
              <a:t>Contamination Monitoring Package Data</a:t>
            </a:r>
          </a:p>
        </p:txBody>
      </p:sp>
      <p:sp>
        <p:nvSpPr>
          <p:cNvPr id="4" name="Date Placeholder 3">
            <a:extLst>
              <a:ext uri="{FF2B5EF4-FFF2-40B4-BE49-F238E27FC236}">
                <a16:creationId xmlns:a16="http://schemas.microsoft.com/office/drawing/2014/main" id="{0781D09F-2822-BB09-2827-EAE685F9CA8A}"/>
              </a:ext>
            </a:extLst>
          </p:cNvPr>
          <p:cNvSpPr>
            <a:spLocks noGrp="1"/>
          </p:cNvSpPr>
          <p:nvPr>
            <p:ph type="dt" sz="half" idx="2"/>
          </p:nvPr>
        </p:nvSpPr>
        <p:spPr/>
        <p:txBody>
          <a:bodyPr/>
          <a:lstStyle/>
          <a:p>
            <a:r>
              <a:rPr lang="en-US" dirty="0"/>
              <a:t>SAGE STM @ </a:t>
            </a:r>
            <a:r>
              <a:rPr lang="en-US" dirty="0" err="1"/>
              <a:t>LaRC</a:t>
            </a:r>
            <a:r>
              <a:rPr lang="en-US" dirty="0"/>
              <a:t>: October 22-24, 2024</a:t>
            </a:r>
          </a:p>
        </p:txBody>
      </p:sp>
      <p:pic>
        <p:nvPicPr>
          <p:cNvPr id="6" name="Picture 5">
            <a:extLst>
              <a:ext uri="{FF2B5EF4-FFF2-40B4-BE49-F238E27FC236}">
                <a16:creationId xmlns:a16="http://schemas.microsoft.com/office/drawing/2014/main" id="{44105FB8-13E7-2CE6-C447-DC92C1ABC999}"/>
              </a:ext>
            </a:extLst>
          </p:cNvPr>
          <p:cNvPicPr>
            <a:picLocks noChangeAspect="1"/>
          </p:cNvPicPr>
          <p:nvPr/>
        </p:nvPicPr>
        <p:blipFill rotWithShape="1">
          <a:blip r:embed="rId3"/>
          <a:srcRect l="2500" t="3889" r="4219" b="13611"/>
          <a:stretch/>
        </p:blipFill>
        <p:spPr>
          <a:xfrm>
            <a:off x="2728912" y="3023661"/>
            <a:ext cx="6734175" cy="3350167"/>
          </a:xfrm>
          <a:prstGeom prst="rect">
            <a:avLst/>
          </a:prstGeom>
        </p:spPr>
      </p:pic>
      <p:pic>
        <p:nvPicPr>
          <p:cNvPr id="5" name="Content Placeholder 4">
            <a:extLst>
              <a:ext uri="{FF2B5EF4-FFF2-40B4-BE49-F238E27FC236}">
                <a16:creationId xmlns:a16="http://schemas.microsoft.com/office/drawing/2014/main" id="{3B8FA895-E294-234C-74C9-77FAB7CC58E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8239353" y="4527840"/>
            <a:ext cx="3443136" cy="1845988"/>
          </a:xfrm>
          <a:prstGeom prst="rect">
            <a:avLst/>
          </a:prstGeom>
        </p:spPr>
      </p:pic>
    </p:spTree>
    <p:extLst>
      <p:ext uri="{BB962C8B-B14F-4D97-AF65-F5344CB8AC3E}">
        <p14:creationId xmlns:p14="http://schemas.microsoft.com/office/powerpoint/2010/main" val="38580381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52AADBE-6BF2-45EE-B1AF-B702E056C294}"/>
              </a:ext>
            </a:extLst>
          </p:cNvPr>
          <p:cNvSpPr>
            <a:spLocks noGrp="1"/>
          </p:cNvSpPr>
          <p:nvPr>
            <p:ph idx="1"/>
          </p:nvPr>
        </p:nvSpPr>
        <p:spPr/>
        <p:txBody>
          <a:bodyPr/>
          <a:lstStyle/>
          <a:p>
            <a:r>
              <a:rPr lang="en-US" sz="2400" dirty="0"/>
              <a:t>Management – Marilee Roell, Dave Flittner, Sherry Beimler, Charles Hill</a:t>
            </a:r>
          </a:p>
          <a:p>
            <a:r>
              <a:rPr lang="en-US" sz="2400" dirty="0"/>
              <a:t>Operations – Jamie Nehrir, Sam Porter, Caitlyn Stone, Donald Cleckner, James Losey, Kenta </a:t>
            </a:r>
            <a:r>
              <a:rPr lang="en-US" sz="2400" dirty="0" err="1"/>
              <a:t>Funada</a:t>
            </a:r>
            <a:endParaRPr lang="en-US" sz="2400" dirty="0"/>
          </a:p>
          <a:p>
            <a:r>
              <a:rPr lang="en-US" sz="2400" dirty="0"/>
              <a:t>Ground Systems – Greg Paxton, Andrew Peterson, Jim Farmer, Rick Farmer</a:t>
            </a:r>
          </a:p>
          <a:p>
            <a:r>
              <a:rPr lang="en-US" sz="2400" dirty="0"/>
              <a:t>Science – David Flittner, Charles Hill, Kevin Leavor, Mary Cate McKee, Mahesh Kovilakam, Travis Knepp, Mike Pitts</a:t>
            </a:r>
          </a:p>
          <a:p>
            <a:r>
              <a:rPr lang="en-US" sz="2400" dirty="0"/>
              <a:t>Science Processing – Rob Damadeo, Robbie Manion, Mike Heitz, Marsha Larosee </a:t>
            </a:r>
          </a:p>
          <a:p>
            <a:r>
              <a:rPr lang="en-US" sz="2400" dirty="0"/>
              <a:t>Validation - Kevin Leavor, Mary Cate McKee, Caitlyn Stone</a:t>
            </a:r>
          </a:p>
          <a:p>
            <a:r>
              <a:rPr lang="en-US" sz="2400" dirty="0"/>
              <a:t>Public Engagement – Allison McMahon</a:t>
            </a:r>
          </a:p>
          <a:p>
            <a:r>
              <a:rPr lang="en-US" sz="2400" dirty="0"/>
              <a:t>Web Development – Rick Farmer, Jim Farmer, Kevin Leavor</a:t>
            </a:r>
          </a:p>
          <a:p>
            <a:r>
              <a:rPr lang="en-US" sz="2400" dirty="0"/>
              <a:t>Emergencies – Kaitlin Liles, Shane Wolf, Tom Johnson</a:t>
            </a:r>
          </a:p>
          <a:p>
            <a:endParaRPr lang="en-US" sz="2400" dirty="0"/>
          </a:p>
          <a:p>
            <a:endParaRPr lang="en-US" sz="2400" dirty="0"/>
          </a:p>
        </p:txBody>
      </p:sp>
      <p:sp>
        <p:nvSpPr>
          <p:cNvPr id="3" name="Title 2">
            <a:extLst>
              <a:ext uri="{FF2B5EF4-FFF2-40B4-BE49-F238E27FC236}">
                <a16:creationId xmlns:a16="http://schemas.microsoft.com/office/drawing/2014/main" id="{7EE8589D-9274-4E1A-A49A-14540DA309AB}"/>
              </a:ext>
            </a:extLst>
          </p:cNvPr>
          <p:cNvSpPr>
            <a:spLocks noGrp="1"/>
          </p:cNvSpPr>
          <p:nvPr>
            <p:ph type="title"/>
          </p:nvPr>
        </p:nvSpPr>
        <p:spPr/>
        <p:txBody>
          <a:bodyPr/>
          <a:lstStyle/>
          <a:p>
            <a:r>
              <a:rPr lang="en-US" dirty="0"/>
              <a:t>SAGE III/ISS Mission Teams</a:t>
            </a:r>
          </a:p>
        </p:txBody>
      </p:sp>
      <p:sp>
        <p:nvSpPr>
          <p:cNvPr id="4" name="Date Placeholder 3">
            <a:extLst>
              <a:ext uri="{FF2B5EF4-FFF2-40B4-BE49-F238E27FC236}">
                <a16:creationId xmlns:a16="http://schemas.microsoft.com/office/drawing/2014/main" id="{1663A6B7-4634-4630-A97F-5667C211B823}"/>
              </a:ext>
            </a:extLst>
          </p:cNvPr>
          <p:cNvSpPr>
            <a:spLocks noGrp="1"/>
          </p:cNvSpPr>
          <p:nvPr>
            <p:ph type="dt" sz="half" idx="2"/>
          </p:nvPr>
        </p:nvSpPr>
        <p:spPr/>
        <p:txBody>
          <a:bodyPr/>
          <a:lstStyle/>
          <a:p>
            <a:r>
              <a:rPr lang="en-US" dirty="0"/>
              <a:t>SAGE STM @ </a:t>
            </a:r>
            <a:r>
              <a:rPr lang="en-US" dirty="0" err="1"/>
              <a:t>LaRC</a:t>
            </a:r>
            <a:r>
              <a:rPr lang="en-US" dirty="0"/>
              <a:t>: October 22-24, 2024</a:t>
            </a:r>
          </a:p>
        </p:txBody>
      </p:sp>
    </p:spTree>
    <p:extLst>
      <p:ext uri="{BB962C8B-B14F-4D97-AF65-F5344CB8AC3E}">
        <p14:creationId xmlns:p14="http://schemas.microsoft.com/office/powerpoint/2010/main" val="42884127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496B20-9655-5240-9012-378E972340B2}"/>
              </a:ext>
            </a:extLst>
          </p:cNvPr>
          <p:cNvSpPr>
            <a:spLocks noGrp="1"/>
          </p:cNvSpPr>
          <p:nvPr>
            <p:ph type="title"/>
          </p:nvPr>
        </p:nvSpPr>
        <p:spPr/>
        <p:txBody>
          <a:bodyPr/>
          <a:lstStyle/>
          <a:p>
            <a:r>
              <a:rPr lang="en-US" dirty="0"/>
              <a:t>Publications Using SAGE data</a:t>
            </a:r>
          </a:p>
        </p:txBody>
      </p:sp>
      <p:sp>
        <p:nvSpPr>
          <p:cNvPr id="4" name="Date Placeholder 3">
            <a:extLst>
              <a:ext uri="{FF2B5EF4-FFF2-40B4-BE49-F238E27FC236}">
                <a16:creationId xmlns:a16="http://schemas.microsoft.com/office/drawing/2014/main" id="{6A36705A-4299-095F-1614-EE1B0B9FAC34}"/>
              </a:ext>
            </a:extLst>
          </p:cNvPr>
          <p:cNvSpPr>
            <a:spLocks noGrp="1"/>
          </p:cNvSpPr>
          <p:nvPr>
            <p:ph type="dt" sz="half" idx="2"/>
          </p:nvPr>
        </p:nvSpPr>
        <p:spPr/>
        <p:txBody>
          <a:bodyPr/>
          <a:lstStyle/>
          <a:p>
            <a:r>
              <a:rPr lang="en-US" dirty="0"/>
              <a:t>SAGE STM @ </a:t>
            </a:r>
            <a:r>
              <a:rPr lang="en-US" dirty="0" err="1"/>
              <a:t>LaRC</a:t>
            </a:r>
            <a:r>
              <a:rPr lang="en-US" dirty="0"/>
              <a:t>: October 22-24, 2024</a:t>
            </a:r>
          </a:p>
        </p:txBody>
      </p:sp>
      <p:pic>
        <p:nvPicPr>
          <p:cNvPr id="8" name="Content Placeholder 7">
            <a:extLst>
              <a:ext uri="{FF2B5EF4-FFF2-40B4-BE49-F238E27FC236}">
                <a16:creationId xmlns:a16="http://schemas.microsoft.com/office/drawing/2014/main" id="{F65B0BC9-1229-35BE-F122-BF0BEB034919}"/>
              </a:ext>
            </a:extLst>
          </p:cNvPr>
          <p:cNvPicPr>
            <a:picLocks noGrp="1" noChangeAspect="1"/>
          </p:cNvPicPr>
          <p:nvPr>
            <p:ph idx="1"/>
          </p:nvPr>
        </p:nvPicPr>
        <p:blipFill rotWithShape="1">
          <a:blip r:embed="rId2"/>
          <a:srcRect l="3032" t="3383" r="1528" b="13472"/>
          <a:stretch/>
        </p:blipFill>
        <p:spPr>
          <a:xfrm>
            <a:off x="552094" y="1208089"/>
            <a:ext cx="11059682" cy="5419724"/>
          </a:xfrm>
        </p:spPr>
      </p:pic>
    </p:spTree>
    <p:extLst>
      <p:ext uri="{BB962C8B-B14F-4D97-AF65-F5344CB8AC3E}">
        <p14:creationId xmlns:p14="http://schemas.microsoft.com/office/powerpoint/2010/main" val="22541732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D0454F7-38F1-37B9-2ADF-23701F9326AD}"/>
              </a:ext>
            </a:extLst>
          </p:cNvPr>
          <p:cNvSpPr>
            <a:spLocks noGrp="1"/>
          </p:cNvSpPr>
          <p:nvPr>
            <p:ph type="title"/>
          </p:nvPr>
        </p:nvSpPr>
        <p:spPr/>
        <p:txBody>
          <a:bodyPr/>
          <a:lstStyle/>
          <a:p>
            <a:r>
              <a:rPr lang="en-US" dirty="0"/>
              <a:t>Aerosol Spectral Behavior</a:t>
            </a:r>
          </a:p>
        </p:txBody>
      </p:sp>
      <p:sp>
        <p:nvSpPr>
          <p:cNvPr id="4" name="Date Placeholder 3">
            <a:extLst>
              <a:ext uri="{FF2B5EF4-FFF2-40B4-BE49-F238E27FC236}">
                <a16:creationId xmlns:a16="http://schemas.microsoft.com/office/drawing/2014/main" id="{1AFBD440-5746-3F32-78B5-C150D6B245B1}"/>
              </a:ext>
            </a:extLst>
          </p:cNvPr>
          <p:cNvSpPr>
            <a:spLocks noGrp="1"/>
          </p:cNvSpPr>
          <p:nvPr>
            <p:ph type="dt" sz="half" idx="2"/>
          </p:nvPr>
        </p:nvSpPr>
        <p:spPr/>
        <p:txBody>
          <a:bodyPr/>
          <a:lstStyle/>
          <a:p>
            <a:r>
              <a:rPr lang="en-US"/>
              <a:t>SAGE STM @ LaRC: October 22-24, 2024</a:t>
            </a:r>
            <a:endParaRPr lang="en-US" dirty="0"/>
          </a:p>
        </p:txBody>
      </p:sp>
      <p:pic>
        <p:nvPicPr>
          <p:cNvPr id="8" name="Picture 7">
            <a:extLst>
              <a:ext uri="{FF2B5EF4-FFF2-40B4-BE49-F238E27FC236}">
                <a16:creationId xmlns:a16="http://schemas.microsoft.com/office/drawing/2014/main" id="{526FAD4C-B8CC-DF8C-87B8-367DC9F69F57}"/>
              </a:ext>
            </a:extLst>
          </p:cNvPr>
          <p:cNvPicPr>
            <a:picLocks noChangeAspect="1"/>
          </p:cNvPicPr>
          <p:nvPr/>
        </p:nvPicPr>
        <p:blipFill>
          <a:blip r:embed="rId2"/>
          <a:stretch>
            <a:fillRect/>
          </a:stretch>
        </p:blipFill>
        <p:spPr>
          <a:xfrm>
            <a:off x="6284447" y="2276475"/>
            <a:ext cx="5831728" cy="4346382"/>
          </a:xfrm>
          <a:prstGeom prst="rect">
            <a:avLst/>
          </a:prstGeom>
        </p:spPr>
      </p:pic>
      <p:pic>
        <p:nvPicPr>
          <p:cNvPr id="11" name="Content Placeholder 5">
            <a:extLst>
              <a:ext uri="{FF2B5EF4-FFF2-40B4-BE49-F238E27FC236}">
                <a16:creationId xmlns:a16="http://schemas.microsoft.com/office/drawing/2014/main" id="{99D217C8-E729-EDF2-5E45-DE0CE60DD5F2}"/>
              </a:ext>
            </a:extLst>
          </p:cNvPr>
          <p:cNvPicPr>
            <a:picLocks noChangeAspect="1"/>
          </p:cNvPicPr>
          <p:nvPr/>
        </p:nvPicPr>
        <p:blipFill>
          <a:blip r:embed="rId3"/>
          <a:stretch>
            <a:fillRect/>
          </a:stretch>
        </p:blipFill>
        <p:spPr>
          <a:xfrm>
            <a:off x="542924" y="2380246"/>
            <a:ext cx="5096139" cy="4063418"/>
          </a:xfrm>
          <a:prstGeom prst="rect">
            <a:avLst/>
          </a:prstGeom>
        </p:spPr>
      </p:pic>
      <p:pic>
        <p:nvPicPr>
          <p:cNvPr id="15" name="Content Placeholder 14">
            <a:extLst>
              <a:ext uri="{FF2B5EF4-FFF2-40B4-BE49-F238E27FC236}">
                <a16:creationId xmlns:a16="http://schemas.microsoft.com/office/drawing/2014/main" id="{DF2E97E6-7025-CA66-0EAA-9696E42268D0}"/>
              </a:ext>
            </a:extLst>
          </p:cNvPr>
          <p:cNvPicPr>
            <a:picLocks noGrp="1" noChangeAspect="1"/>
          </p:cNvPicPr>
          <p:nvPr>
            <p:ph idx="1"/>
          </p:nvPr>
        </p:nvPicPr>
        <p:blipFill rotWithShape="1">
          <a:blip r:embed="rId4"/>
          <a:srcRect t="64170"/>
          <a:stretch/>
        </p:blipFill>
        <p:spPr>
          <a:xfrm>
            <a:off x="542924" y="1013567"/>
            <a:ext cx="9595675" cy="1299964"/>
          </a:xfrm>
          <a:prstGeom prst="rect">
            <a:avLst/>
          </a:prstGeom>
        </p:spPr>
      </p:pic>
      <p:pic>
        <p:nvPicPr>
          <p:cNvPr id="14" name="Picture 13">
            <a:extLst>
              <a:ext uri="{FF2B5EF4-FFF2-40B4-BE49-F238E27FC236}">
                <a16:creationId xmlns:a16="http://schemas.microsoft.com/office/drawing/2014/main" id="{6DF89A2D-981D-8313-F47D-64807D7B3E6B}"/>
              </a:ext>
            </a:extLst>
          </p:cNvPr>
          <p:cNvPicPr>
            <a:picLocks noChangeAspect="1"/>
          </p:cNvPicPr>
          <p:nvPr/>
        </p:nvPicPr>
        <p:blipFill rotWithShape="1">
          <a:blip r:embed="rId4"/>
          <a:srcRect r="59523" b="64956"/>
          <a:stretch/>
        </p:blipFill>
        <p:spPr>
          <a:xfrm>
            <a:off x="9595675" y="1237286"/>
            <a:ext cx="1878400" cy="614898"/>
          </a:xfrm>
          <a:prstGeom prst="rect">
            <a:avLst/>
          </a:prstGeom>
        </p:spPr>
      </p:pic>
    </p:spTree>
    <p:extLst>
      <p:ext uri="{BB962C8B-B14F-4D97-AF65-F5344CB8AC3E}">
        <p14:creationId xmlns:p14="http://schemas.microsoft.com/office/powerpoint/2010/main" val="5606768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052912D-1CDB-C82F-1ABC-B0C88A37E006}"/>
              </a:ext>
            </a:extLst>
          </p:cNvPr>
          <p:cNvSpPr>
            <a:spLocks noGrp="1"/>
          </p:cNvSpPr>
          <p:nvPr>
            <p:ph idx="1"/>
          </p:nvPr>
        </p:nvSpPr>
        <p:spPr/>
        <p:txBody>
          <a:bodyPr/>
          <a:lstStyle/>
          <a:p>
            <a:r>
              <a:rPr lang="en-US" dirty="0"/>
              <a:t>Collecting/processing/distributing/supporting interpretation of SAGE III/ISS science data products</a:t>
            </a:r>
          </a:p>
          <a:p>
            <a:r>
              <a:rPr lang="en-US" dirty="0"/>
              <a:t>Addressing known deficiencies in existing data products</a:t>
            </a:r>
          </a:p>
          <a:p>
            <a:r>
              <a:rPr lang="en-US" dirty="0"/>
              <a:t>Evaluating existing products</a:t>
            </a:r>
          </a:p>
          <a:p>
            <a:r>
              <a:rPr lang="en-US" dirty="0"/>
              <a:t>Releasing new and research products</a:t>
            </a:r>
          </a:p>
          <a:p>
            <a:pPr lvl="1"/>
            <a:r>
              <a:rPr lang="en-US" dirty="0"/>
              <a:t>Aerosol/Cloud Flag</a:t>
            </a:r>
          </a:p>
          <a:p>
            <a:pPr lvl="1"/>
            <a:r>
              <a:rPr lang="en-US" dirty="0"/>
              <a:t>Particle Size Distribution (PSD) parameters</a:t>
            </a:r>
          </a:p>
          <a:p>
            <a:pPr lvl="1"/>
            <a:r>
              <a:rPr lang="en-US" dirty="0"/>
              <a:t>O</a:t>
            </a:r>
            <a:r>
              <a:rPr lang="en-US" baseline="-25000" dirty="0"/>
              <a:t>2</a:t>
            </a:r>
            <a:r>
              <a:rPr lang="en-US" dirty="0"/>
              <a:t> A-band T/p profiles</a:t>
            </a:r>
          </a:p>
          <a:p>
            <a:pPr lvl="1"/>
            <a:r>
              <a:rPr lang="en-US" dirty="0"/>
              <a:t>Limb scatter L1b</a:t>
            </a:r>
          </a:p>
          <a:p>
            <a:r>
              <a:rPr lang="en-US" dirty="0"/>
              <a:t>Pace of activities governed by available budget</a:t>
            </a:r>
          </a:p>
          <a:p>
            <a:r>
              <a:rPr lang="en-US" dirty="0"/>
              <a:t>NASA claims ISS will be de-orbited after 2030.</a:t>
            </a:r>
          </a:p>
          <a:p>
            <a:endParaRPr lang="en-US" dirty="0"/>
          </a:p>
        </p:txBody>
      </p:sp>
      <p:sp>
        <p:nvSpPr>
          <p:cNvPr id="3" name="Title 2">
            <a:extLst>
              <a:ext uri="{FF2B5EF4-FFF2-40B4-BE49-F238E27FC236}">
                <a16:creationId xmlns:a16="http://schemas.microsoft.com/office/drawing/2014/main" id="{6D9CA77B-4E99-2872-4F28-1EAB24D8513F}"/>
              </a:ext>
            </a:extLst>
          </p:cNvPr>
          <p:cNvSpPr>
            <a:spLocks noGrp="1"/>
          </p:cNvSpPr>
          <p:nvPr>
            <p:ph type="title"/>
          </p:nvPr>
        </p:nvSpPr>
        <p:spPr/>
        <p:txBody>
          <a:bodyPr/>
          <a:lstStyle/>
          <a:p>
            <a:r>
              <a:rPr lang="en-US" dirty="0"/>
              <a:t>Future of SAGE III/ISS</a:t>
            </a:r>
          </a:p>
        </p:txBody>
      </p:sp>
      <p:sp>
        <p:nvSpPr>
          <p:cNvPr id="4" name="Date Placeholder 3">
            <a:extLst>
              <a:ext uri="{FF2B5EF4-FFF2-40B4-BE49-F238E27FC236}">
                <a16:creationId xmlns:a16="http://schemas.microsoft.com/office/drawing/2014/main" id="{374931DA-A95E-243C-157A-EE2A4E9F8EF6}"/>
              </a:ext>
            </a:extLst>
          </p:cNvPr>
          <p:cNvSpPr>
            <a:spLocks noGrp="1"/>
          </p:cNvSpPr>
          <p:nvPr>
            <p:ph type="dt" sz="half" idx="2"/>
          </p:nvPr>
        </p:nvSpPr>
        <p:spPr/>
        <p:txBody>
          <a:bodyPr/>
          <a:lstStyle/>
          <a:p>
            <a:r>
              <a:rPr lang="en-US" dirty="0"/>
              <a:t>SAGE STM @ </a:t>
            </a:r>
            <a:r>
              <a:rPr lang="en-US" dirty="0" err="1"/>
              <a:t>LaRC</a:t>
            </a:r>
            <a:r>
              <a:rPr lang="en-US" dirty="0"/>
              <a:t>: October 22-24, 2024</a:t>
            </a:r>
          </a:p>
        </p:txBody>
      </p:sp>
    </p:spTree>
    <p:extLst>
      <p:ext uri="{BB962C8B-B14F-4D97-AF65-F5344CB8AC3E}">
        <p14:creationId xmlns:p14="http://schemas.microsoft.com/office/powerpoint/2010/main" val="26246696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01600" y="963700"/>
            <a:ext cx="11988800" cy="5349875"/>
          </a:xfrm>
        </p:spPr>
        <p:txBody>
          <a:bodyPr/>
          <a:lstStyle/>
          <a:p>
            <a:r>
              <a:rPr lang="en-US" dirty="0"/>
              <a:t>Supporting the 2026 WMO International Ozone Assessment</a:t>
            </a:r>
          </a:p>
          <a:p>
            <a:pPr lvl="1"/>
            <a:r>
              <a:rPr lang="en-US" sz="2133" dirty="0">
                <a:solidFill>
                  <a:schemeClr val="accent5">
                    <a:lumMod val="75000"/>
                  </a:schemeClr>
                </a:solidFill>
              </a:rPr>
              <a:t>Release improved Solar/Lunar products (CY2024)/ support interpretation of data</a:t>
            </a:r>
          </a:p>
          <a:p>
            <a:r>
              <a:rPr lang="en-US" dirty="0"/>
              <a:t>Review Level 1 processing for best practices based on SAGE II</a:t>
            </a:r>
          </a:p>
          <a:p>
            <a:r>
              <a:rPr lang="en-US" dirty="0"/>
              <a:t>Determine root cause of aerosol extinction coefficient low bias in 500-700 nm range</a:t>
            </a:r>
          </a:p>
          <a:p>
            <a:pPr lvl="1"/>
            <a:r>
              <a:rPr lang="en-US" sz="2133" dirty="0"/>
              <a:t>Leading candidate is 1-2% overestimate of ozone.</a:t>
            </a:r>
          </a:p>
          <a:p>
            <a:r>
              <a:rPr lang="en-US" dirty="0"/>
              <a:t>Examine product’s sensitivity to increased aerosol loading (HTHH)</a:t>
            </a:r>
          </a:p>
          <a:p>
            <a:r>
              <a:rPr lang="en-US" dirty="0"/>
              <a:t>Introduce research and new products</a:t>
            </a:r>
          </a:p>
          <a:p>
            <a:r>
              <a:rPr lang="en-US" dirty="0"/>
              <a:t>Continue routine data collection and public distribution</a:t>
            </a:r>
          </a:p>
          <a:p>
            <a:r>
              <a:rPr lang="en-US" dirty="0"/>
              <a:t>Bridging current climate observing system to future sensors</a:t>
            </a:r>
          </a:p>
          <a:p>
            <a:pPr lvl="1"/>
            <a:r>
              <a:rPr lang="en-US" sz="2133" dirty="0"/>
              <a:t>Especially ozone and water vapor</a:t>
            </a:r>
          </a:p>
          <a:p>
            <a:r>
              <a:rPr lang="en-US" dirty="0">
                <a:latin typeface="Arial" panose="020B0604020202020204" pitchFamily="34" charset="0"/>
                <a:cs typeface="Arial" panose="020B0604020202020204" pitchFamily="34" charset="0"/>
              </a:rPr>
              <a:t>Vibrant internship program: </a:t>
            </a:r>
            <a:r>
              <a:rPr lang="en-US" sz="1467" dirty="0">
                <a:hlinkClick r:id="rId2"/>
              </a:rPr>
              <a:t>Engagement Opening: SAGE III ISS Mission Science Internship (nasa.gov)</a:t>
            </a:r>
            <a:endParaRPr lang="en-US" dirty="0">
              <a:latin typeface="+mn-lt"/>
            </a:endParaRPr>
          </a:p>
        </p:txBody>
      </p:sp>
      <p:sp>
        <p:nvSpPr>
          <p:cNvPr id="3" name="Title 2"/>
          <p:cNvSpPr>
            <a:spLocks noGrp="1"/>
          </p:cNvSpPr>
          <p:nvPr>
            <p:ph type="title"/>
          </p:nvPr>
        </p:nvSpPr>
        <p:spPr>
          <a:xfrm>
            <a:off x="1252152" y="196749"/>
            <a:ext cx="9868929" cy="646331"/>
          </a:xfrm>
        </p:spPr>
        <p:txBody>
          <a:bodyPr/>
          <a:lstStyle/>
          <a:p>
            <a:r>
              <a:rPr lang="en-US"/>
              <a:t>Important planned activities for the next 3-yrs</a:t>
            </a:r>
          </a:p>
        </p:txBody>
      </p:sp>
      <p:sp>
        <p:nvSpPr>
          <p:cNvPr id="4" name="Date Placeholder 3"/>
          <p:cNvSpPr>
            <a:spLocks noGrp="1"/>
          </p:cNvSpPr>
          <p:nvPr>
            <p:ph type="dt" sz="half" idx="2"/>
          </p:nvPr>
        </p:nvSpPr>
        <p:spPr/>
        <p:txBody>
          <a:bodyPr/>
          <a:lstStyle/>
          <a:p>
            <a:r>
              <a:rPr lang="en-US" dirty="0"/>
              <a:t>January 16, 2024</a:t>
            </a:r>
          </a:p>
        </p:txBody>
      </p:sp>
    </p:spTree>
    <p:extLst>
      <p:ext uri="{BB962C8B-B14F-4D97-AF65-F5344CB8AC3E}">
        <p14:creationId xmlns:p14="http://schemas.microsoft.com/office/powerpoint/2010/main" val="30592216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9513F32-2BD7-40E1-A949-202FD38B4031}"/>
              </a:ext>
            </a:extLst>
          </p:cNvPr>
          <p:cNvSpPr>
            <a:spLocks noGrp="1"/>
          </p:cNvSpPr>
          <p:nvPr>
            <p:ph idx="1"/>
          </p:nvPr>
        </p:nvSpPr>
        <p:spPr>
          <a:xfrm>
            <a:off x="101600" y="1071115"/>
            <a:ext cx="11988800" cy="5652245"/>
          </a:xfrm>
        </p:spPr>
        <p:txBody>
          <a:bodyPr/>
          <a:lstStyle/>
          <a:p>
            <a:pPr marL="304792">
              <a:lnSpc>
                <a:spcPct val="107000"/>
              </a:lnSpc>
              <a:spcBef>
                <a:spcPts val="0"/>
              </a:spcBef>
              <a:spcAft>
                <a:spcPts val="1067"/>
              </a:spcAft>
            </a:pPr>
            <a:r>
              <a:rPr lang="en-US" sz="2000" dirty="0">
                <a:latin typeface="+mn-lt"/>
                <a:ea typeface="Calibri" panose="020F0502020204030204" pitchFamily="34" charset="0"/>
              </a:rPr>
              <a:t>Improvements, in priority order:</a:t>
            </a:r>
          </a:p>
          <a:p>
            <a:pPr marL="704824" lvl="1">
              <a:lnSpc>
                <a:spcPct val="107000"/>
              </a:lnSpc>
              <a:spcBef>
                <a:spcPts val="0"/>
              </a:spcBef>
              <a:spcAft>
                <a:spcPts val="1067"/>
              </a:spcAft>
            </a:pPr>
            <a:r>
              <a:rPr lang="en-US" sz="2000" b="1" dirty="0">
                <a:latin typeface="+mn-lt"/>
                <a:ea typeface="Calibri" panose="020F0502020204030204" pitchFamily="34" charset="0"/>
              </a:rPr>
              <a:t>Aerosol Biases – Examine with goal to significantly reduce/eliminate; most likely linked with ozone retrieval</a:t>
            </a:r>
          </a:p>
          <a:p>
            <a:pPr marL="704824" lvl="1">
              <a:lnSpc>
                <a:spcPct val="107000"/>
              </a:lnSpc>
              <a:spcBef>
                <a:spcPts val="0"/>
              </a:spcBef>
              <a:spcAft>
                <a:spcPts val="1067"/>
              </a:spcAft>
            </a:pPr>
            <a:r>
              <a:rPr lang="en-US" sz="2000" b="1" dirty="0">
                <a:latin typeface="+mn-lt"/>
                <a:ea typeface="Calibri" panose="020F0502020204030204" pitchFamily="34" charset="0"/>
              </a:rPr>
              <a:t>Aerosol interference in trace gases – Examine sensitivity to increased aerosol loading (not seen during M3M)</a:t>
            </a:r>
          </a:p>
          <a:p>
            <a:pPr marL="704824" lvl="1">
              <a:lnSpc>
                <a:spcPct val="107000"/>
              </a:lnSpc>
              <a:spcBef>
                <a:spcPts val="0"/>
              </a:spcBef>
              <a:spcAft>
                <a:spcPts val="1067"/>
              </a:spcAft>
            </a:pPr>
            <a:r>
              <a:rPr lang="en-US" sz="2000" b="1" dirty="0">
                <a:latin typeface="+mn-lt"/>
                <a:ea typeface="Calibri" panose="020F0502020204030204" pitchFamily="34" charset="0"/>
              </a:rPr>
              <a:t>H</a:t>
            </a:r>
            <a:r>
              <a:rPr lang="en-US" sz="2000" b="1" baseline="-25000" dirty="0">
                <a:latin typeface="+mn-lt"/>
                <a:ea typeface="Calibri" panose="020F0502020204030204" pitchFamily="34" charset="0"/>
              </a:rPr>
              <a:t>2</a:t>
            </a:r>
            <a:r>
              <a:rPr lang="en-US" sz="2000" b="1" dirty="0">
                <a:latin typeface="+mn-lt"/>
                <a:ea typeface="Calibri" panose="020F0502020204030204" pitchFamily="34" charset="0"/>
              </a:rPr>
              <a:t>O – Explore methods to reduce noise</a:t>
            </a:r>
          </a:p>
          <a:p>
            <a:pPr marL="704824" lvl="1">
              <a:lnSpc>
                <a:spcPct val="107000"/>
              </a:lnSpc>
              <a:spcBef>
                <a:spcPts val="0"/>
              </a:spcBef>
              <a:spcAft>
                <a:spcPts val="1067"/>
              </a:spcAft>
            </a:pPr>
            <a:r>
              <a:rPr lang="en-US" sz="2000" b="1" dirty="0">
                <a:latin typeface="+mn-lt"/>
                <a:ea typeface="Calibri" panose="020F0502020204030204" pitchFamily="34" charset="0"/>
              </a:rPr>
              <a:t>NO</a:t>
            </a:r>
            <a:r>
              <a:rPr lang="en-US" sz="2000" b="1" baseline="-25000" dirty="0">
                <a:latin typeface="+mn-lt"/>
                <a:ea typeface="Calibri" panose="020F0502020204030204" pitchFamily="34" charset="0"/>
              </a:rPr>
              <a:t>2</a:t>
            </a:r>
            <a:r>
              <a:rPr lang="en-US" sz="2000" b="1" dirty="0">
                <a:latin typeface="+mn-lt"/>
                <a:ea typeface="Calibri" panose="020F0502020204030204" pitchFamily="34" charset="0"/>
              </a:rPr>
              <a:t> Biases – Improved spectroscopy</a:t>
            </a:r>
          </a:p>
          <a:p>
            <a:pPr marL="704824" lvl="1">
              <a:lnSpc>
                <a:spcPct val="107000"/>
              </a:lnSpc>
              <a:spcBef>
                <a:spcPts val="0"/>
              </a:spcBef>
              <a:spcAft>
                <a:spcPts val="1067"/>
              </a:spcAft>
            </a:pPr>
            <a:r>
              <a:rPr lang="en-US" sz="2000" b="1" dirty="0">
                <a:latin typeface="+mn-lt"/>
                <a:ea typeface="Calibri" panose="020F0502020204030204" pitchFamily="34" charset="0"/>
              </a:rPr>
              <a:t>Homogeneity Assumption – Incorporate dependence in retrieval (NO</a:t>
            </a:r>
            <a:r>
              <a:rPr lang="en-US" sz="2000" b="1" baseline="-25000" dirty="0">
                <a:latin typeface="+mn-lt"/>
                <a:ea typeface="Calibri" panose="020F0502020204030204" pitchFamily="34" charset="0"/>
              </a:rPr>
              <a:t>2</a:t>
            </a:r>
            <a:r>
              <a:rPr lang="en-US" sz="2000" b="1" dirty="0">
                <a:latin typeface="+mn-lt"/>
                <a:ea typeface="Calibri" panose="020F0502020204030204" pitchFamily="34" charset="0"/>
              </a:rPr>
              <a:t> most likely candidate)</a:t>
            </a:r>
          </a:p>
          <a:p>
            <a:pPr marL="704824" lvl="1">
              <a:lnSpc>
                <a:spcPct val="107000"/>
              </a:lnSpc>
              <a:spcBef>
                <a:spcPts val="0"/>
              </a:spcBef>
              <a:spcAft>
                <a:spcPts val="1067"/>
              </a:spcAft>
            </a:pPr>
            <a:r>
              <a:rPr lang="en-US" sz="2000" b="1" dirty="0">
                <a:latin typeface="+mn-lt"/>
                <a:ea typeface="Calibri" panose="020F0502020204030204" pitchFamily="34" charset="0"/>
              </a:rPr>
              <a:t>Mesospheric Ozone – Improve stray light correction and modeling for strong absorption across channel</a:t>
            </a:r>
          </a:p>
          <a:p>
            <a:pPr marL="704824" lvl="1">
              <a:lnSpc>
                <a:spcPct val="107000"/>
              </a:lnSpc>
              <a:spcBef>
                <a:spcPts val="0"/>
              </a:spcBef>
              <a:spcAft>
                <a:spcPts val="1067"/>
              </a:spcAft>
            </a:pPr>
            <a:r>
              <a:rPr lang="en-US" sz="2000" b="1" dirty="0">
                <a:latin typeface="+mn-lt"/>
                <a:ea typeface="Calibri" panose="020F0502020204030204" pitchFamily="34" charset="0"/>
              </a:rPr>
              <a:t>Lunar Altitude registration – more robust</a:t>
            </a:r>
          </a:p>
          <a:p>
            <a:pPr marL="704824" lvl="1">
              <a:lnSpc>
                <a:spcPct val="107000"/>
              </a:lnSpc>
              <a:spcBef>
                <a:spcPts val="0"/>
              </a:spcBef>
              <a:spcAft>
                <a:spcPts val="1067"/>
              </a:spcAft>
            </a:pPr>
            <a:r>
              <a:rPr lang="en-US" sz="2000" b="1" dirty="0">
                <a:latin typeface="+mn-lt"/>
                <a:ea typeface="Calibri" panose="020F0502020204030204" pitchFamily="34" charset="0"/>
              </a:rPr>
              <a:t>Lunar NO</a:t>
            </a:r>
            <a:r>
              <a:rPr lang="en-US" sz="2000" b="1" baseline="-25000" dirty="0">
                <a:latin typeface="+mn-lt"/>
                <a:ea typeface="Calibri" panose="020F0502020204030204" pitchFamily="34" charset="0"/>
              </a:rPr>
              <a:t>2</a:t>
            </a:r>
            <a:r>
              <a:rPr lang="en-US" sz="2000" b="1" dirty="0">
                <a:latin typeface="+mn-lt"/>
                <a:ea typeface="Calibri" panose="020F0502020204030204" pitchFamily="34" charset="0"/>
              </a:rPr>
              <a:t>/NO</a:t>
            </a:r>
            <a:r>
              <a:rPr lang="en-US" sz="2000" b="1" baseline="-25000" dirty="0">
                <a:latin typeface="+mn-lt"/>
                <a:ea typeface="Calibri" panose="020F0502020204030204" pitchFamily="34" charset="0"/>
              </a:rPr>
              <a:t>3</a:t>
            </a:r>
            <a:r>
              <a:rPr lang="en-US" sz="2000" b="1" dirty="0">
                <a:latin typeface="+mn-lt"/>
                <a:ea typeface="Calibri" panose="020F0502020204030204" pitchFamily="34" charset="0"/>
              </a:rPr>
              <a:t> – Reduce noise; improved spectroscopy (based on solar experience)</a:t>
            </a:r>
            <a:endParaRPr lang="en-US" sz="2000" b="1" baseline="-25000" dirty="0">
              <a:latin typeface="+mn-lt"/>
              <a:ea typeface="Calibri" panose="020F0502020204030204" pitchFamily="34" charset="0"/>
            </a:endParaRPr>
          </a:p>
        </p:txBody>
      </p:sp>
      <p:sp>
        <p:nvSpPr>
          <p:cNvPr id="3" name="Title 2">
            <a:extLst>
              <a:ext uri="{FF2B5EF4-FFF2-40B4-BE49-F238E27FC236}">
                <a16:creationId xmlns:a16="http://schemas.microsoft.com/office/drawing/2014/main" id="{B6A314C1-9E63-4A81-BFBB-E8397F00A04A}"/>
              </a:ext>
            </a:extLst>
          </p:cNvPr>
          <p:cNvSpPr>
            <a:spLocks noGrp="1"/>
          </p:cNvSpPr>
          <p:nvPr>
            <p:ph type="title"/>
          </p:nvPr>
        </p:nvSpPr>
        <p:spPr/>
        <p:txBody>
          <a:bodyPr/>
          <a:lstStyle/>
          <a:p>
            <a:r>
              <a:rPr lang="en-US" dirty="0"/>
              <a:t>Updated Products</a:t>
            </a:r>
          </a:p>
        </p:txBody>
      </p:sp>
      <p:sp>
        <p:nvSpPr>
          <p:cNvPr id="5" name="TextBox 4">
            <a:extLst>
              <a:ext uri="{FF2B5EF4-FFF2-40B4-BE49-F238E27FC236}">
                <a16:creationId xmlns:a16="http://schemas.microsoft.com/office/drawing/2014/main" id="{4C02A2E8-513F-7258-9319-1235FBEE048F}"/>
              </a:ext>
            </a:extLst>
          </p:cNvPr>
          <p:cNvSpPr txBox="1"/>
          <p:nvPr/>
        </p:nvSpPr>
        <p:spPr>
          <a:xfrm>
            <a:off x="4449641" y="2268119"/>
            <a:ext cx="3292718" cy="1384995"/>
          </a:xfrm>
          <a:prstGeom prst="rect">
            <a:avLst/>
          </a:prstGeom>
          <a:solidFill>
            <a:srgbClr val="FFC000"/>
          </a:solidFill>
          <a:ln>
            <a:solidFill>
              <a:schemeClr val="accent2">
                <a:lumMod val="20000"/>
                <a:lumOff val="80000"/>
              </a:schemeClr>
            </a:solidFill>
          </a:ln>
        </p:spPr>
        <p:txBody>
          <a:bodyPr wrap="square" rtlCol="0">
            <a:spAutoFit/>
          </a:bodyPr>
          <a:lstStyle/>
          <a:p>
            <a:r>
              <a:rPr lang="en-US" sz="2800" b="1" dirty="0"/>
              <a:t>See presentation by:</a:t>
            </a:r>
          </a:p>
          <a:p>
            <a:pPr marL="285750" indent="-285750">
              <a:buFontTx/>
              <a:buChar char="-"/>
            </a:pPr>
            <a:r>
              <a:rPr lang="en-US" sz="2800" b="1" dirty="0"/>
              <a:t>Robbie Manion: Algorithm</a:t>
            </a:r>
          </a:p>
        </p:txBody>
      </p:sp>
    </p:spTree>
    <p:extLst>
      <p:ext uri="{BB962C8B-B14F-4D97-AF65-F5344CB8AC3E}">
        <p14:creationId xmlns:p14="http://schemas.microsoft.com/office/powerpoint/2010/main" val="3367095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80">
                                          <p:stCondLst>
                                            <p:cond delay="0"/>
                                          </p:stCondLst>
                                        </p:cTn>
                                        <p:tgtEl>
                                          <p:spTgt spid="5"/>
                                        </p:tgtEl>
                                      </p:cBhvr>
                                    </p:animEffect>
                                    <p:anim calcmode="lin" valueType="num">
                                      <p:cBhvr>
                                        <p:cTn id="8"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13" dur="26">
                                          <p:stCondLst>
                                            <p:cond delay="650"/>
                                          </p:stCondLst>
                                        </p:cTn>
                                        <p:tgtEl>
                                          <p:spTgt spid="5"/>
                                        </p:tgtEl>
                                      </p:cBhvr>
                                      <p:to x="100000" y="60000"/>
                                    </p:animScale>
                                    <p:animScale>
                                      <p:cBhvr>
                                        <p:cTn id="14" dur="166" decel="50000">
                                          <p:stCondLst>
                                            <p:cond delay="676"/>
                                          </p:stCondLst>
                                        </p:cTn>
                                        <p:tgtEl>
                                          <p:spTgt spid="5"/>
                                        </p:tgtEl>
                                      </p:cBhvr>
                                      <p:to x="100000" y="100000"/>
                                    </p:animScale>
                                    <p:animScale>
                                      <p:cBhvr>
                                        <p:cTn id="15" dur="26">
                                          <p:stCondLst>
                                            <p:cond delay="1312"/>
                                          </p:stCondLst>
                                        </p:cTn>
                                        <p:tgtEl>
                                          <p:spTgt spid="5"/>
                                        </p:tgtEl>
                                      </p:cBhvr>
                                      <p:to x="100000" y="80000"/>
                                    </p:animScale>
                                    <p:animScale>
                                      <p:cBhvr>
                                        <p:cTn id="16" dur="166" decel="50000">
                                          <p:stCondLst>
                                            <p:cond delay="1338"/>
                                          </p:stCondLst>
                                        </p:cTn>
                                        <p:tgtEl>
                                          <p:spTgt spid="5"/>
                                        </p:tgtEl>
                                      </p:cBhvr>
                                      <p:to x="100000" y="100000"/>
                                    </p:animScale>
                                    <p:animScale>
                                      <p:cBhvr>
                                        <p:cTn id="17" dur="26">
                                          <p:stCondLst>
                                            <p:cond delay="1642"/>
                                          </p:stCondLst>
                                        </p:cTn>
                                        <p:tgtEl>
                                          <p:spTgt spid="5"/>
                                        </p:tgtEl>
                                      </p:cBhvr>
                                      <p:to x="100000" y="90000"/>
                                    </p:animScale>
                                    <p:animScale>
                                      <p:cBhvr>
                                        <p:cTn id="18" dur="166" decel="50000">
                                          <p:stCondLst>
                                            <p:cond delay="1668"/>
                                          </p:stCondLst>
                                        </p:cTn>
                                        <p:tgtEl>
                                          <p:spTgt spid="5"/>
                                        </p:tgtEl>
                                      </p:cBhvr>
                                      <p:to x="100000" y="100000"/>
                                    </p:animScale>
                                    <p:animScale>
                                      <p:cBhvr>
                                        <p:cTn id="19" dur="26">
                                          <p:stCondLst>
                                            <p:cond delay="1808"/>
                                          </p:stCondLst>
                                        </p:cTn>
                                        <p:tgtEl>
                                          <p:spTgt spid="5"/>
                                        </p:tgtEl>
                                      </p:cBhvr>
                                      <p:to x="100000" y="95000"/>
                                    </p:animScale>
                                    <p:animScale>
                                      <p:cBhvr>
                                        <p:cTn id="20"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753A47-D3D9-4C28-A403-FFEB295CDCE9}"/>
              </a:ext>
            </a:extLst>
          </p:cNvPr>
          <p:cNvSpPr>
            <a:spLocks noGrp="1"/>
          </p:cNvSpPr>
          <p:nvPr>
            <p:ph idx="1"/>
          </p:nvPr>
        </p:nvSpPr>
        <p:spPr>
          <a:solidFill>
            <a:schemeClr val="bg1">
              <a:lumMod val="95000"/>
            </a:schemeClr>
          </a:solidFill>
        </p:spPr>
        <p:txBody>
          <a:bodyPr/>
          <a:lstStyle/>
          <a:p>
            <a:pPr marL="304792">
              <a:lnSpc>
                <a:spcPct val="107000"/>
              </a:lnSpc>
              <a:spcBef>
                <a:spcPts val="0"/>
              </a:spcBef>
              <a:spcAft>
                <a:spcPts val="1067"/>
              </a:spcAft>
            </a:pPr>
            <a:r>
              <a:rPr lang="en-US" sz="2400" dirty="0">
                <a:latin typeface="+mn-lt"/>
                <a:ea typeface="Times New Roman" panose="02020603050405020304" pitchFamily="18" charset="0"/>
              </a:rPr>
              <a:t>Birthing research products like the </a:t>
            </a:r>
            <a:r>
              <a:rPr lang="en-US" sz="2400" u="sng" dirty="0">
                <a:latin typeface="+mn-lt"/>
                <a:ea typeface="Times New Roman" panose="02020603050405020304" pitchFamily="18" charset="0"/>
              </a:rPr>
              <a:t>temperature/pressure</a:t>
            </a:r>
            <a:r>
              <a:rPr lang="en-US" sz="2400" dirty="0">
                <a:latin typeface="+mn-lt"/>
                <a:ea typeface="Times New Roman" panose="02020603050405020304" pitchFamily="18" charset="0"/>
              </a:rPr>
              <a:t> profiles derived from oxygen-A band absorption can be released independently.</a:t>
            </a:r>
          </a:p>
          <a:p>
            <a:pPr marL="304792">
              <a:lnSpc>
                <a:spcPct val="107000"/>
              </a:lnSpc>
              <a:spcBef>
                <a:spcPts val="0"/>
              </a:spcBef>
              <a:spcAft>
                <a:spcPts val="1067"/>
              </a:spcAft>
            </a:pPr>
            <a:r>
              <a:rPr lang="en-US" sz="2400" dirty="0">
                <a:latin typeface="+mn-lt"/>
                <a:ea typeface="Times New Roman" panose="02020603050405020304" pitchFamily="18" charset="0"/>
              </a:rPr>
              <a:t>T/p for SAGE III/M3M mission not successful - caused by latent issues in the instrument.  </a:t>
            </a:r>
          </a:p>
          <a:p>
            <a:pPr marL="304792">
              <a:lnSpc>
                <a:spcPct val="107000"/>
              </a:lnSpc>
              <a:spcBef>
                <a:spcPts val="0"/>
              </a:spcBef>
              <a:spcAft>
                <a:spcPts val="1067"/>
              </a:spcAft>
            </a:pPr>
            <a:r>
              <a:rPr lang="en-US" sz="2400" dirty="0">
                <a:latin typeface="+mn-lt"/>
                <a:ea typeface="Times New Roman" panose="02020603050405020304" pitchFamily="18" charset="0"/>
              </a:rPr>
              <a:t>Those were remediated in the SAGE III/ISS version and performance is greatly improved over the previous mission.</a:t>
            </a:r>
          </a:p>
          <a:p>
            <a:pPr marL="704824" lvl="1">
              <a:lnSpc>
                <a:spcPct val="107000"/>
              </a:lnSpc>
              <a:spcBef>
                <a:spcPts val="0"/>
              </a:spcBef>
              <a:spcAft>
                <a:spcPts val="1067"/>
              </a:spcAft>
            </a:pPr>
            <a:r>
              <a:rPr lang="en-US" sz="2000" dirty="0">
                <a:latin typeface="+mn-lt"/>
                <a:ea typeface="Times New Roman" panose="02020603050405020304" pitchFamily="18" charset="0"/>
              </a:rPr>
              <a:t>See </a:t>
            </a:r>
            <a:r>
              <a:rPr lang="en-US" sz="2000" dirty="0">
                <a:latin typeface="+mn-lt"/>
                <a:ea typeface="Times New Roman" panose="02020603050405020304" pitchFamily="18" charset="0"/>
                <a:hlinkClick r:id="rId3"/>
              </a:rPr>
              <a:t>presentation</a:t>
            </a:r>
            <a:r>
              <a:rPr lang="en-US" sz="2000" dirty="0">
                <a:latin typeface="+mn-lt"/>
                <a:ea typeface="Times New Roman" panose="02020603050405020304" pitchFamily="18" charset="0"/>
              </a:rPr>
              <a:t> at 2023 STM by M. Pitts on current performance.</a:t>
            </a:r>
          </a:p>
          <a:p>
            <a:pPr marL="704824" lvl="1">
              <a:lnSpc>
                <a:spcPct val="107000"/>
              </a:lnSpc>
              <a:spcBef>
                <a:spcPts val="0"/>
              </a:spcBef>
              <a:spcAft>
                <a:spcPts val="1067"/>
              </a:spcAft>
            </a:pPr>
            <a:r>
              <a:rPr lang="en-US" sz="2000" dirty="0">
                <a:latin typeface="+mn-lt"/>
                <a:ea typeface="Times New Roman" panose="02020603050405020304" pitchFamily="18" charset="0"/>
              </a:rPr>
              <a:t>Working with SCF to produce, evaluate &amp; (most likely) release T/p within the next ~1 yr. (timing of releasing new products is impacted by the level of staffing enabled by funding.)</a:t>
            </a:r>
            <a:endParaRPr lang="en-US" sz="2000" dirty="0">
              <a:latin typeface="+mn-lt"/>
              <a:ea typeface="Calibri" panose="020F0502020204030204" pitchFamily="34" charset="0"/>
            </a:endParaRPr>
          </a:p>
          <a:p>
            <a:pPr marL="304792">
              <a:lnSpc>
                <a:spcPct val="107000"/>
              </a:lnSpc>
              <a:spcBef>
                <a:spcPts val="0"/>
              </a:spcBef>
              <a:spcAft>
                <a:spcPts val="1067"/>
              </a:spcAft>
            </a:pPr>
            <a:r>
              <a:rPr lang="en-US" sz="2400" dirty="0">
                <a:latin typeface="+mn-lt"/>
                <a:ea typeface="Times New Roman" panose="02020603050405020304" pitchFamily="18" charset="0"/>
              </a:rPr>
              <a:t>The limb scatter level L1b requires more work on the area of stray light correction in order to feel comfortable widely distributing (progress to date relied on summer interns and excellent they have been). 2024 summer focused on incorporating DMP attitude data; continues this 2024 fall with intern Riley Runyon (W &amp; J).  </a:t>
            </a:r>
          </a:p>
          <a:p>
            <a:endParaRPr lang="en-US" sz="2400" dirty="0"/>
          </a:p>
        </p:txBody>
      </p:sp>
      <p:pic>
        <p:nvPicPr>
          <p:cNvPr id="6" name="Picture 5">
            <a:extLst>
              <a:ext uri="{FF2B5EF4-FFF2-40B4-BE49-F238E27FC236}">
                <a16:creationId xmlns:a16="http://schemas.microsoft.com/office/drawing/2014/main" id="{39D4B800-F859-B25C-40A4-EED02D6CC97D}"/>
              </a:ext>
            </a:extLst>
          </p:cNvPr>
          <p:cNvPicPr>
            <a:picLocks noChangeAspect="1"/>
          </p:cNvPicPr>
          <p:nvPr/>
        </p:nvPicPr>
        <p:blipFill rotWithShape="1">
          <a:blip r:embed="rId4"/>
          <a:srcRect l="10078" t="10834" r="8280" b="14584"/>
          <a:stretch/>
        </p:blipFill>
        <p:spPr>
          <a:xfrm>
            <a:off x="101600" y="647573"/>
            <a:ext cx="11861497" cy="6095333"/>
          </a:xfrm>
          <a:prstGeom prst="rect">
            <a:avLst/>
          </a:prstGeom>
        </p:spPr>
      </p:pic>
      <p:sp>
        <p:nvSpPr>
          <p:cNvPr id="3" name="Title 2">
            <a:extLst>
              <a:ext uri="{FF2B5EF4-FFF2-40B4-BE49-F238E27FC236}">
                <a16:creationId xmlns:a16="http://schemas.microsoft.com/office/drawing/2014/main" id="{B42D0B99-513B-49E7-A868-8E80C2B592F2}"/>
              </a:ext>
            </a:extLst>
          </p:cNvPr>
          <p:cNvSpPr>
            <a:spLocks noGrp="1"/>
          </p:cNvSpPr>
          <p:nvPr>
            <p:ph type="title"/>
          </p:nvPr>
        </p:nvSpPr>
        <p:spPr/>
        <p:txBody>
          <a:bodyPr/>
          <a:lstStyle/>
          <a:p>
            <a:r>
              <a:rPr lang="en-US" dirty="0"/>
              <a:t>Research Products</a:t>
            </a:r>
          </a:p>
        </p:txBody>
      </p:sp>
      <p:sp>
        <p:nvSpPr>
          <p:cNvPr id="4" name="Date Placeholder 3">
            <a:extLst>
              <a:ext uri="{FF2B5EF4-FFF2-40B4-BE49-F238E27FC236}">
                <a16:creationId xmlns:a16="http://schemas.microsoft.com/office/drawing/2014/main" id="{100E6668-124E-4257-B221-3402F710AE7C}"/>
              </a:ext>
            </a:extLst>
          </p:cNvPr>
          <p:cNvSpPr>
            <a:spLocks noGrp="1"/>
          </p:cNvSpPr>
          <p:nvPr>
            <p:ph type="dt" sz="half" idx="2"/>
          </p:nvPr>
        </p:nvSpPr>
        <p:spPr/>
        <p:txBody>
          <a:bodyPr/>
          <a:lstStyle/>
          <a:p>
            <a:r>
              <a:rPr lang="en-US" dirty="0"/>
              <a:t>October 22, 2024</a:t>
            </a:r>
          </a:p>
        </p:txBody>
      </p:sp>
    </p:spTree>
    <p:extLst>
      <p:ext uri="{BB962C8B-B14F-4D97-AF65-F5344CB8AC3E}">
        <p14:creationId xmlns:p14="http://schemas.microsoft.com/office/powerpoint/2010/main" val="2797492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xit" presetSubtype="0" fill="hold" nodeType="clickEffect">
                                  <p:stCondLst>
                                    <p:cond delay="0"/>
                                  </p:stCondLst>
                                  <p:childTnLst>
                                    <p:animEffect transition="out" filter="fade">
                                      <p:cBhvr>
                                        <p:cTn id="10" dur="500"/>
                                        <p:tgtEl>
                                          <p:spTgt spid="6"/>
                                        </p:tgtEl>
                                      </p:cBhvr>
                                    </p:animEffect>
                                    <p:set>
                                      <p:cBhvr>
                                        <p:cTn id="11"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7753A47-D3D9-4C28-A403-FFEB295CDCE9}"/>
              </a:ext>
            </a:extLst>
          </p:cNvPr>
          <p:cNvSpPr>
            <a:spLocks noGrp="1"/>
          </p:cNvSpPr>
          <p:nvPr>
            <p:ph idx="1"/>
          </p:nvPr>
        </p:nvSpPr>
        <p:spPr>
          <a:xfrm>
            <a:off x="101601" y="1143002"/>
            <a:ext cx="5662705" cy="2285999"/>
          </a:xfrm>
        </p:spPr>
        <p:txBody>
          <a:bodyPr/>
          <a:lstStyle/>
          <a:p>
            <a:pPr marL="304792">
              <a:lnSpc>
                <a:spcPct val="107000"/>
              </a:lnSpc>
              <a:spcBef>
                <a:spcPts val="0"/>
              </a:spcBef>
              <a:spcAft>
                <a:spcPts val="1067"/>
              </a:spcAft>
            </a:pPr>
            <a:r>
              <a:rPr lang="en-US" sz="2400" dirty="0">
                <a:latin typeface="+mn-lt"/>
                <a:ea typeface="Times New Roman" panose="02020603050405020304" pitchFamily="18" charset="0"/>
              </a:rPr>
              <a:t>It was not mentioned in the proposal, but the mission is planning to add a new product to the monthly release that should help the user screen the aerosol extinction profiles for cases contaminated by clouds.  </a:t>
            </a:r>
          </a:p>
          <a:p>
            <a:pPr marL="304792">
              <a:lnSpc>
                <a:spcPct val="107000"/>
              </a:lnSpc>
              <a:spcBef>
                <a:spcPts val="0"/>
              </a:spcBef>
              <a:spcAft>
                <a:spcPts val="1067"/>
              </a:spcAft>
            </a:pPr>
            <a:r>
              <a:rPr lang="en-US" sz="2400" dirty="0">
                <a:latin typeface="+mn-lt"/>
                <a:ea typeface="Times New Roman" panose="02020603050405020304" pitchFamily="18" charset="0"/>
              </a:rPr>
              <a:t>This utilizes an algorithm developed by </a:t>
            </a:r>
            <a:r>
              <a:rPr lang="en-US" sz="2400" dirty="0">
                <a:solidFill>
                  <a:srgbClr val="FF0000"/>
                </a:solidFill>
                <a:latin typeface="+mn-lt"/>
                <a:ea typeface="Times New Roman" panose="02020603050405020304" pitchFamily="18" charset="0"/>
                <a:hlinkClick r:id="rId3"/>
              </a:rPr>
              <a:t>Kovilakam et al. (2023) </a:t>
            </a:r>
            <a:r>
              <a:rPr lang="en-US" sz="2400" dirty="0">
                <a:latin typeface="+mn-lt"/>
                <a:ea typeface="Times New Roman" panose="02020603050405020304" pitchFamily="18" charset="0"/>
              </a:rPr>
              <a:t>to improve the cloud clearing in the Global Satellite Stratospheric Aerosol Climatology (</a:t>
            </a:r>
            <a:r>
              <a:rPr lang="en-US" sz="2400" dirty="0" err="1">
                <a:latin typeface="+mn-lt"/>
                <a:ea typeface="Times New Roman" panose="02020603050405020304" pitchFamily="18" charset="0"/>
              </a:rPr>
              <a:t>GloSSAC</a:t>
            </a:r>
            <a:r>
              <a:rPr lang="en-US" sz="2400" dirty="0">
                <a:latin typeface="+mn-lt"/>
                <a:ea typeface="Times New Roman" panose="02020603050405020304" pitchFamily="18" charset="0"/>
              </a:rPr>
              <a:t>).  The hope is to have this included early CY24.</a:t>
            </a:r>
            <a:endParaRPr lang="en-US" sz="2400" dirty="0">
              <a:latin typeface="+mn-lt"/>
              <a:ea typeface="Calibri" panose="020F0502020204030204" pitchFamily="34" charset="0"/>
            </a:endParaRPr>
          </a:p>
          <a:p>
            <a:endParaRPr lang="en-US" sz="2400" dirty="0"/>
          </a:p>
        </p:txBody>
      </p:sp>
      <p:sp>
        <p:nvSpPr>
          <p:cNvPr id="3" name="Title 2">
            <a:extLst>
              <a:ext uri="{FF2B5EF4-FFF2-40B4-BE49-F238E27FC236}">
                <a16:creationId xmlns:a16="http://schemas.microsoft.com/office/drawing/2014/main" id="{B42D0B99-513B-49E7-A868-8E80C2B592F2}"/>
              </a:ext>
            </a:extLst>
          </p:cNvPr>
          <p:cNvSpPr>
            <a:spLocks noGrp="1"/>
          </p:cNvSpPr>
          <p:nvPr>
            <p:ph type="title"/>
          </p:nvPr>
        </p:nvSpPr>
        <p:spPr/>
        <p:txBody>
          <a:bodyPr/>
          <a:lstStyle/>
          <a:p>
            <a:r>
              <a:rPr lang="en-US" dirty="0"/>
              <a:t>New Products -1</a:t>
            </a:r>
          </a:p>
        </p:txBody>
      </p:sp>
      <p:sp>
        <p:nvSpPr>
          <p:cNvPr id="4" name="Date Placeholder 3">
            <a:extLst>
              <a:ext uri="{FF2B5EF4-FFF2-40B4-BE49-F238E27FC236}">
                <a16:creationId xmlns:a16="http://schemas.microsoft.com/office/drawing/2014/main" id="{100E6668-124E-4257-B221-3402F710AE7C}"/>
              </a:ext>
            </a:extLst>
          </p:cNvPr>
          <p:cNvSpPr>
            <a:spLocks noGrp="1"/>
          </p:cNvSpPr>
          <p:nvPr>
            <p:ph type="dt" sz="half" idx="2"/>
          </p:nvPr>
        </p:nvSpPr>
        <p:spPr/>
        <p:txBody>
          <a:bodyPr/>
          <a:lstStyle/>
          <a:p>
            <a:r>
              <a:rPr lang="en-US" dirty="0"/>
              <a:t>January 16, 2024</a:t>
            </a:r>
          </a:p>
        </p:txBody>
      </p:sp>
      <p:pic>
        <p:nvPicPr>
          <p:cNvPr id="6" name="Picture 5">
            <a:extLst>
              <a:ext uri="{FF2B5EF4-FFF2-40B4-BE49-F238E27FC236}">
                <a16:creationId xmlns:a16="http://schemas.microsoft.com/office/drawing/2014/main" id="{99E3CC8E-E240-4F10-AFCF-758C6D0237DE}"/>
              </a:ext>
            </a:extLst>
          </p:cNvPr>
          <p:cNvPicPr>
            <a:picLocks noChangeAspect="1"/>
          </p:cNvPicPr>
          <p:nvPr/>
        </p:nvPicPr>
        <p:blipFill>
          <a:blip r:embed="rId4"/>
          <a:stretch>
            <a:fillRect/>
          </a:stretch>
        </p:blipFill>
        <p:spPr>
          <a:xfrm>
            <a:off x="6096001" y="1114181"/>
            <a:ext cx="5728447" cy="4910097"/>
          </a:xfrm>
          <a:prstGeom prst="rect">
            <a:avLst/>
          </a:prstGeom>
        </p:spPr>
      </p:pic>
      <p:sp>
        <p:nvSpPr>
          <p:cNvPr id="7" name="Rectangle: Rounded Corners 6">
            <a:extLst>
              <a:ext uri="{FF2B5EF4-FFF2-40B4-BE49-F238E27FC236}">
                <a16:creationId xmlns:a16="http://schemas.microsoft.com/office/drawing/2014/main" id="{9A67AFAA-3F0C-4F84-B91C-03E4333B3544}"/>
              </a:ext>
            </a:extLst>
          </p:cNvPr>
          <p:cNvSpPr/>
          <p:nvPr/>
        </p:nvSpPr>
        <p:spPr>
          <a:xfrm>
            <a:off x="9007481" y="1373189"/>
            <a:ext cx="2969367" cy="4830388"/>
          </a:xfrm>
          <a:prstGeom prst="roundRect">
            <a:avLst/>
          </a:prstGeom>
          <a:no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9" name="Straight Arrow Connector 8">
            <a:extLst>
              <a:ext uri="{FF2B5EF4-FFF2-40B4-BE49-F238E27FC236}">
                <a16:creationId xmlns:a16="http://schemas.microsoft.com/office/drawing/2014/main" id="{72954AF5-FEB2-40AD-8BB4-0DE9ABC31ED1}"/>
              </a:ext>
            </a:extLst>
          </p:cNvPr>
          <p:cNvCxnSpPr/>
          <p:nvPr/>
        </p:nvCxnSpPr>
        <p:spPr>
          <a:xfrm flipV="1">
            <a:off x="5074024" y="4921624"/>
            <a:ext cx="3933456" cy="98611"/>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5" name="TextBox 4">
            <a:extLst>
              <a:ext uri="{FF2B5EF4-FFF2-40B4-BE49-F238E27FC236}">
                <a16:creationId xmlns:a16="http://schemas.microsoft.com/office/drawing/2014/main" id="{3184DEBB-20D7-3138-5038-2928FD988770}"/>
              </a:ext>
            </a:extLst>
          </p:cNvPr>
          <p:cNvSpPr txBox="1"/>
          <p:nvPr/>
        </p:nvSpPr>
        <p:spPr>
          <a:xfrm>
            <a:off x="6339840" y="6203577"/>
            <a:ext cx="2364189" cy="338554"/>
          </a:xfrm>
          <a:prstGeom prst="rect">
            <a:avLst/>
          </a:prstGeom>
          <a:noFill/>
        </p:spPr>
        <p:txBody>
          <a:bodyPr wrap="square" rtlCol="0">
            <a:spAutoFit/>
          </a:bodyPr>
          <a:lstStyle/>
          <a:p>
            <a:r>
              <a:rPr lang="en-US" sz="1600" i="1" dirty="0"/>
              <a:t>Courtesy M. Kovilakam</a:t>
            </a:r>
          </a:p>
        </p:txBody>
      </p:sp>
    </p:spTree>
    <p:extLst>
      <p:ext uri="{BB962C8B-B14F-4D97-AF65-F5344CB8AC3E}">
        <p14:creationId xmlns:p14="http://schemas.microsoft.com/office/powerpoint/2010/main" val="19827239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D88C45E-9D19-1996-7CCE-3535951BA41C}"/>
              </a:ext>
            </a:extLst>
          </p:cNvPr>
          <p:cNvSpPr>
            <a:spLocks noGrp="1"/>
          </p:cNvSpPr>
          <p:nvPr>
            <p:ph idx="1"/>
          </p:nvPr>
        </p:nvSpPr>
        <p:spPr>
          <a:xfrm>
            <a:off x="101601" y="1143001"/>
            <a:ext cx="7371817" cy="5349875"/>
          </a:xfrm>
        </p:spPr>
        <p:txBody>
          <a:bodyPr/>
          <a:lstStyle/>
          <a:p>
            <a:r>
              <a:rPr lang="en-US" dirty="0"/>
              <a:t>Implementation Knepp et al. (2024) algorithm for particle size distribution parameters</a:t>
            </a:r>
          </a:p>
          <a:p>
            <a:r>
              <a:rPr lang="en-US" dirty="0"/>
              <a:t>Plan is to incorporate this into the routine processing, similar to what was done for the aerosol/cloud flag, and include in a future version of the Level 2 solar products.</a:t>
            </a:r>
          </a:p>
          <a:p>
            <a:r>
              <a:rPr lang="en-US" dirty="0"/>
              <a:t>In the meantime, Knepp is processing separately and making data products available via ASDC as part of the above publication</a:t>
            </a:r>
          </a:p>
        </p:txBody>
      </p:sp>
      <p:sp>
        <p:nvSpPr>
          <p:cNvPr id="3" name="Title 2">
            <a:extLst>
              <a:ext uri="{FF2B5EF4-FFF2-40B4-BE49-F238E27FC236}">
                <a16:creationId xmlns:a16="http://schemas.microsoft.com/office/drawing/2014/main" id="{9CF630E6-14BE-2E48-7E93-18C40A879CEA}"/>
              </a:ext>
            </a:extLst>
          </p:cNvPr>
          <p:cNvSpPr>
            <a:spLocks noGrp="1"/>
          </p:cNvSpPr>
          <p:nvPr>
            <p:ph type="title"/>
          </p:nvPr>
        </p:nvSpPr>
        <p:spPr/>
        <p:txBody>
          <a:bodyPr/>
          <a:lstStyle/>
          <a:p>
            <a:r>
              <a:rPr lang="en-US" dirty="0"/>
              <a:t>New Products - 2</a:t>
            </a:r>
          </a:p>
        </p:txBody>
      </p:sp>
      <p:sp>
        <p:nvSpPr>
          <p:cNvPr id="4" name="Date Placeholder 3">
            <a:extLst>
              <a:ext uri="{FF2B5EF4-FFF2-40B4-BE49-F238E27FC236}">
                <a16:creationId xmlns:a16="http://schemas.microsoft.com/office/drawing/2014/main" id="{0F8D71A2-A543-2754-22D1-3B743394D16B}"/>
              </a:ext>
            </a:extLst>
          </p:cNvPr>
          <p:cNvSpPr>
            <a:spLocks noGrp="1"/>
          </p:cNvSpPr>
          <p:nvPr>
            <p:ph type="dt" sz="half" idx="2"/>
          </p:nvPr>
        </p:nvSpPr>
        <p:spPr/>
        <p:txBody>
          <a:bodyPr/>
          <a:lstStyle/>
          <a:p>
            <a:r>
              <a:rPr lang="en-US" dirty="0" err="1"/>
              <a:t>Janurary</a:t>
            </a:r>
            <a:r>
              <a:rPr lang="en-US" dirty="0"/>
              <a:t> 16, 2024</a:t>
            </a:r>
          </a:p>
        </p:txBody>
      </p:sp>
      <p:pic>
        <p:nvPicPr>
          <p:cNvPr id="6" name="Picture 5" descr="Diagram&#10;&#10;Description automatically generated with low confidence">
            <a:extLst>
              <a:ext uri="{FF2B5EF4-FFF2-40B4-BE49-F238E27FC236}">
                <a16:creationId xmlns:a16="http://schemas.microsoft.com/office/drawing/2014/main" id="{6FA7B877-8036-A97B-C68B-44163DFA2B9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473418" y="1143001"/>
            <a:ext cx="4337001" cy="5662692"/>
          </a:xfrm>
          <a:prstGeom prst="rect">
            <a:avLst/>
          </a:prstGeom>
        </p:spPr>
      </p:pic>
      <p:sp>
        <p:nvSpPr>
          <p:cNvPr id="5" name="TextBox 4">
            <a:extLst>
              <a:ext uri="{FF2B5EF4-FFF2-40B4-BE49-F238E27FC236}">
                <a16:creationId xmlns:a16="http://schemas.microsoft.com/office/drawing/2014/main" id="{63D95E6B-0F37-1E3A-A428-C265626542F1}"/>
              </a:ext>
            </a:extLst>
          </p:cNvPr>
          <p:cNvSpPr txBox="1"/>
          <p:nvPr/>
        </p:nvSpPr>
        <p:spPr>
          <a:xfrm>
            <a:off x="5352259" y="6423465"/>
            <a:ext cx="2121159" cy="338554"/>
          </a:xfrm>
          <a:prstGeom prst="rect">
            <a:avLst/>
          </a:prstGeom>
          <a:noFill/>
        </p:spPr>
        <p:txBody>
          <a:bodyPr wrap="square" rtlCol="0">
            <a:spAutoFit/>
          </a:bodyPr>
          <a:lstStyle/>
          <a:p>
            <a:r>
              <a:rPr lang="en-US" sz="1600" i="1" dirty="0"/>
              <a:t>Courtesy T. Knepp</a:t>
            </a:r>
          </a:p>
        </p:txBody>
      </p:sp>
    </p:spTree>
    <p:extLst>
      <p:ext uri="{BB962C8B-B14F-4D97-AF65-F5344CB8AC3E}">
        <p14:creationId xmlns:p14="http://schemas.microsoft.com/office/powerpoint/2010/main" val="3106153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F732F8-B6A5-4446-AAFC-F2AB23C1CAF2}"/>
              </a:ext>
            </a:extLst>
          </p:cNvPr>
          <p:cNvSpPr>
            <a:spLocks noGrp="1"/>
          </p:cNvSpPr>
          <p:nvPr>
            <p:ph type="title"/>
          </p:nvPr>
        </p:nvSpPr>
        <p:spPr/>
        <p:txBody>
          <a:bodyPr/>
          <a:lstStyle/>
          <a:p>
            <a:r>
              <a:rPr lang="en-US" dirty="0"/>
              <a:t>Mission will continue to support </a:t>
            </a:r>
            <a:r>
              <a:rPr lang="en-US" dirty="0" err="1"/>
              <a:t>Quicklook</a:t>
            </a:r>
            <a:r>
              <a:rPr lang="en-US" dirty="0"/>
              <a:t> &amp; Expedited Portals as resources allow</a:t>
            </a:r>
          </a:p>
        </p:txBody>
      </p:sp>
      <p:sp>
        <p:nvSpPr>
          <p:cNvPr id="4" name="Date Placeholder 3">
            <a:extLst>
              <a:ext uri="{FF2B5EF4-FFF2-40B4-BE49-F238E27FC236}">
                <a16:creationId xmlns:a16="http://schemas.microsoft.com/office/drawing/2014/main" id="{4CF4F497-4C8B-4568-AA86-DEF1FE1E4696}"/>
              </a:ext>
            </a:extLst>
          </p:cNvPr>
          <p:cNvSpPr>
            <a:spLocks noGrp="1"/>
          </p:cNvSpPr>
          <p:nvPr>
            <p:ph type="dt" sz="half" idx="2"/>
          </p:nvPr>
        </p:nvSpPr>
        <p:spPr/>
        <p:txBody>
          <a:bodyPr/>
          <a:lstStyle/>
          <a:p>
            <a:r>
              <a:rPr lang="en-US" dirty="0"/>
              <a:t>January 16, 2024</a:t>
            </a:r>
          </a:p>
        </p:txBody>
      </p:sp>
      <p:pic>
        <p:nvPicPr>
          <p:cNvPr id="5" name="Content Placeholder 4">
            <a:extLst>
              <a:ext uri="{FF2B5EF4-FFF2-40B4-BE49-F238E27FC236}">
                <a16:creationId xmlns:a16="http://schemas.microsoft.com/office/drawing/2014/main" id="{C1B49331-20C2-4CB3-84F2-E892DD5C962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748556" y="1450431"/>
            <a:ext cx="4713195" cy="2651791"/>
          </a:xfrm>
          <a:prstGeom prst="rect">
            <a:avLst/>
          </a:prstGeom>
          <a:noFill/>
          <a:ln>
            <a:noFill/>
          </a:ln>
        </p:spPr>
      </p:pic>
      <p:pic>
        <p:nvPicPr>
          <p:cNvPr id="6" name="Picture 5">
            <a:extLst>
              <a:ext uri="{FF2B5EF4-FFF2-40B4-BE49-F238E27FC236}">
                <a16:creationId xmlns:a16="http://schemas.microsoft.com/office/drawing/2014/main" id="{B6CF00B9-F27D-4D9B-86D3-BC1171BA0E2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30249" y="1451050"/>
            <a:ext cx="4713195" cy="2651172"/>
          </a:xfrm>
          <a:prstGeom prst="rect">
            <a:avLst/>
          </a:prstGeom>
          <a:noFill/>
          <a:ln>
            <a:noFill/>
          </a:ln>
        </p:spPr>
      </p:pic>
      <p:pic>
        <p:nvPicPr>
          <p:cNvPr id="7" name="Picture 6">
            <a:extLst>
              <a:ext uri="{FF2B5EF4-FFF2-40B4-BE49-F238E27FC236}">
                <a16:creationId xmlns:a16="http://schemas.microsoft.com/office/drawing/2014/main" id="{0477812B-A513-46B8-BF53-52DB1530751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063253" y="4192589"/>
            <a:ext cx="4533899" cy="2550319"/>
          </a:xfrm>
          <a:prstGeom prst="rect">
            <a:avLst/>
          </a:prstGeom>
          <a:noFill/>
          <a:ln>
            <a:noFill/>
          </a:ln>
        </p:spPr>
      </p:pic>
      <p:sp>
        <p:nvSpPr>
          <p:cNvPr id="8" name="TextBox 7">
            <a:extLst>
              <a:ext uri="{FF2B5EF4-FFF2-40B4-BE49-F238E27FC236}">
                <a16:creationId xmlns:a16="http://schemas.microsoft.com/office/drawing/2014/main" id="{B87139B8-0D04-4AF9-9BFA-5961A35DA755}"/>
              </a:ext>
            </a:extLst>
          </p:cNvPr>
          <p:cNvSpPr txBox="1"/>
          <p:nvPr/>
        </p:nvSpPr>
        <p:spPr>
          <a:xfrm>
            <a:off x="1612900" y="959226"/>
            <a:ext cx="2913528" cy="461665"/>
          </a:xfrm>
          <a:prstGeom prst="rect">
            <a:avLst/>
          </a:prstGeom>
          <a:solidFill>
            <a:schemeClr val="bg1">
              <a:lumMod val="95000"/>
            </a:schemeClr>
          </a:solidFill>
        </p:spPr>
        <p:txBody>
          <a:bodyPr wrap="square" rtlCol="0">
            <a:spAutoFit/>
          </a:bodyPr>
          <a:lstStyle/>
          <a:p>
            <a:r>
              <a:rPr lang="en-US" sz="2400" b="1"/>
              <a:t>Mission Summary</a:t>
            </a:r>
          </a:p>
        </p:txBody>
      </p:sp>
      <p:sp>
        <p:nvSpPr>
          <p:cNvPr id="9" name="TextBox 8">
            <a:extLst>
              <a:ext uri="{FF2B5EF4-FFF2-40B4-BE49-F238E27FC236}">
                <a16:creationId xmlns:a16="http://schemas.microsoft.com/office/drawing/2014/main" id="{471DBB49-F50B-493B-B593-AD77E95595C7}"/>
              </a:ext>
            </a:extLst>
          </p:cNvPr>
          <p:cNvSpPr txBox="1"/>
          <p:nvPr/>
        </p:nvSpPr>
        <p:spPr>
          <a:xfrm>
            <a:off x="7250935" y="959226"/>
            <a:ext cx="3283940" cy="461665"/>
          </a:xfrm>
          <a:prstGeom prst="rect">
            <a:avLst/>
          </a:prstGeom>
          <a:solidFill>
            <a:schemeClr val="bg1">
              <a:lumMod val="95000"/>
            </a:schemeClr>
          </a:solidFill>
        </p:spPr>
        <p:txBody>
          <a:bodyPr wrap="square" rtlCol="0">
            <a:spAutoFit/>
          </a:bodyPr>
          <a:lstStyle/>
          <a:p>
            <a:r>
              <a:rPr lang="en-US" sz="2400" b="1"/>
              <a:t>Monthly Zonal Mean</a:t>
            </a:r>
          </a:p>
        </p:txBody>
      </p:sp>
      <p:sp>
        <p:nvSpPr>
          <p:cNvPr id="10" name="TextBox 9">
            <a:extLst>
              <a:ext uri="{FF2B5EF4-FFF2-40B4-BE49-F238E27FC236}">
                <a16:creationId xmlns:a16="http://schemas.microsoft.com/office/drawing/2014/main" id="{B2E5615F-DA8C-49D8-85B6-F0BC488AC209}"/>
              </a:ext>
            </a:extLst>
          </p:cNvPr>
          <p:cNvSpPr txBox="1"/>
          <p:nvPr/>
        </p:nvSpPr>
        <p:spPr>
          <a:xfrm>
            <a:off x="1744383" y="4587959"/>
            <a:ext cx="2226983" cy="461665"/>
          </a:xfrm>
          <a:prstGeom prst="rect">
            <a:avLst/>
          </a:prstGeom>
          <a:solidFill>
            <a:schemeClr val="bg1">
              <a:lumMod val="95000"/>
            </a:schemeClr>
          </a:solidFill>
        </p:spPr>
        <p:txBody>
          <a:bodyPr wrap="square" rtlCol="0">
            <a:spAutoFit/>
          </a:bodyPr>
          <a:lstStyle/>
          <a:p>
            <a:r>
              <a:rPr lang="en-US" sz="2400" b="1"/>
              <a:t>Daily Profiles</a:t>
            </a:r>
          </a:p>
        </p:txBody>
      </p:sp>
    </p:spTree>
    <p:extLst>
      <p:ext uri="{BB962C8B-B14F-4D97-AF65-F5344CB8AC3E}">
        <p14:creationId xmlns:p14="http://schemas.microsoft.com/office/powerpoint/2010/main" val="58332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FE37317-CEA1-0517-EDC4-4664E486A5EA}"/>
              </a:ext>
            </a:extLst>
          </p:cNvPr>
          <p:cNvSpPr>
            <a:spLocks noGrp="1"/>
          </p:cNvSpPr>
          <p:nvPr>
            <p:ph idx="1"/>
          </p:nvPr>
        </p:nvSpPr>
        <p:spPr/>
        <p:txBody>
          <a:bodyPr/>
          <a:lstStyle/>
          <a:p>
            <a:r>
              <a:rPr lang="en-US" dirty="0"/>
              <a:t>What are your recommended priorities over the next 3 </a:t>
            </a:r>
            <a:r>
              <a:rPr lang="en-US" dirty="0" err="1"/>
              <a:t>yrs</a:t>
            </a:r>
            <a:r>
              <a:rPr lang="en-US" dirty="0"/>
              <a:t> for the algorithm/data product teams?</a:t>
            </a:r>
          </a:p>
          <a:p>
            <a:endParaRPr lang="en-US" dirty="0"/>
          </a:p>
        </p:txBody>
      </p:sp>
      <p:sp>
        <p:nvSpPr>
          <p:cNvPr id="3" name="Title 2">
            <a:extLst>
              <a:ext uri="{FF2B5EF4-FFF2-40B4-BE49-F238E27FC236}">
                <a16:creationId xmlns:a16="http://schemas.microsoft.com/office/drawing/2014/main" id="{E177AC0A-894D-FBD9-9D05-AC6BE2F716D8}"/>
              </a:ext>
            </a:extLst>
          </p:cNvPr>
          <p:cNvSpPr>
            <a:spLocks noGrp="1"/>
          </p:cNvSpPr>
          <p:nvPr>
            <p:ph type="title"/>
          </p:nvPr>
        </p:nvSpPr>
        <p:spPr/>
        <p:txBody>
          <a:bodyPr/>
          <a:lstStyle/>
          <a:p>
            <a:r>
              <a:rPr lang="en-US" dirty="0"/>
              <a:t>Topic for Discussion</a:t>
            </a:r>
          </a:p>
        </p:txBody>
      </p:sp>
      <p:sp>
        <p:nvSpPr>
          <p:cNvPr id="4" name="Date Placeholder 3">
            <a:extLst>
              <a:ext uri="{FF2B5EF4-FFF2-40B4-BE49-F238E27FC236}">
                <a16:creationId xmlns:a16="http://schemas.microsoft.com/office/drawing/2014/main" id="{AFC73B5B-4B1D-453E-F939-B08F32340E09}"/>
              </a:ext>
            </a:extLst>
          </p:cNvPr>
          <p:cNvSpPr>
            <a:spLocks noGrp="1"/>
          </p:cNvSpPr>
          <p:nvPr>
            <p:ph type="dt" sz="half" idx="2"/>
          </p:nvPr>
        </p:nvSpPr>
        <p:spPr/>
        <p:txBody>
          <a:bodyPr/>
          <a:lstStyle/>
          <a:p>
            <a:r>
              <a:rPr lang="en-US"/>
              <a:t>June 20, 2023</a:t>
            </a:r>
          </a:p>
        </p:txBody>
      </p:sp>
    </p:spTree>
    <p:extLst>
      <p:ext uri="{BB962C8B-B14F-4D97-AF65-F5344CB8AC3E}">
        <p14:creationId xmlns:p14="http://schemas.microsoft.com/office/powerpoint/2010/main" val="188054486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0C3A2C6-5CD4-40A6-A2D3-B6B49663AC7C}"/>
              </a:ext>
            </a:extLst>
          </p:cNvPr>
          <p:cNvSpPr>
            <a:spLocks noGrp="1"/>
          </p:cNvSpPr>
          <p:nvPr>
            <p:ph idx="1"/>
          </p:nvPr>
        </p:nvSpPr>
        <p:spPr>
          <a:xfrm>
            <a:off x="101600" y="1035417"/>
            <a:ext cx="11988800" cy="5714999"/>
          </a:xfrm>
        </p:spPr>
        <p:txBody>
          <a:bodyPr/>
          <a:lstStyle/>
          <a:p>
            <a:pPr algn="l"/>
            <a:r>
              <a:rPr lang="en-US" sz="2400" dirty="0">
                <a:latin typeface="+mn-lt"/>
              </a:rPr>
              <a:t>SAGE uniquely provides geophysical reference standards for vertically resolved stratospheric concentrations of ozone, water vapor, nitrogen dioxide, and multi-wavelength aerosol extinction coefficient.</a:t>
            </a:r>
          </a:p>
          <a:p>
            <a:pPr algn="l"/>
            <a:r>
              <a:rPr lang="en-US" sz="2400" dirty="0">
                <a:latin typeface="+mn-lt"/>
              </a:rPr>
              <a:t>SAGE III/ISS datasets have matured notably and are widely used for reference, science investigations (synergistically with other datasets and/or models) and trend studies.</a:t>
            </a:r>
          </a:p>
          <a:p>
            <a:pPr algn="l"/>
            <a:r>
              <a:rPr lang="en-US" sz="2400" dirty="0">
                <a:latin typeface="+mn-lt"/>
              </a:rPr>
              <a:t>SAGE III/ISS is in excellent position to extend the uniquely valuable science records throughout this decade, improve their quality and bridge to future missions.</a:t>
            </a:r>
          </a:p>
          <a:p>
            <a:pPr algn="l"/>
            <a:r>
              <a:rPr lang="en-US" sz="2400" dirty="0">
                <a:latin typeface="+mn-lt"/>
              </a:rPr>
              <a:t>2023 ESD Senior Review rated SAGE III/ISS as Excellent/Very Good and confirmed the mission exclusive contributions to the climate observing system.</a:t>
            </a:r>
          </a:p>
          <a:p>
            <a:pPr algn="l"/>
            <a:r>
              <a:rPr lang="en-US" sz="2400" dirty="0">
                <a:latin typeface="+mn-lt"/>
              </a:rPr>
              <a:t>ESD leadership augmented in-guide FY24-26 budget for additional activities:</a:t>
            </a:r>
          </a:p>
          <a:p>
            <a:pPr lvl="1"/>
            <a:r>
              <a:rPr lang="en-US" sz="1733" b="1" dirty="0">
                <a:latin typeface="+mn-lt"/>
              </a:rPr>
              <a:t>Perform algorithm sensitivity studies</a:t>
            </a:r>
          </a:p>
          <a:p>
            <a:pPr lvl="1"/>
            <a:r>
              <a:rPr lang="en-US" sz="1733" b="1" dirty="0">
                <a:latin typeface="+mn-lt"/>
              </a:rPr>
              <a:t>Continue coordination of community ground-based correlative measurements</a:t>
            </a:r>
          </a:p>
          <a:p>
            <a:r>
              <a:rPr lang="en-US" sz="2400" dirty="0">
                <a:latin typeface="+mn-lt"/>
              </a:rPr>
              <a:t>Mission thanks ESD review leaders and Senior Review Panel Members for their dedication to a through review and providing useful feedback. </a:t>
            </a:r>
          </a:p>
        </p:txBody>
      </p:sp>
      <p:sp>
        <p:nvSpPr>
          <p:cNvPr id="3" name="Title 2">
            <a:extLst>
              <a:ext uri="{FF2B5EF4-FFF2-40B4-BE49-F238E27FC236}">
                <a16:creationId xmlns:a16="http://schemas.microsoft.com/office/drawing/2014/main" id="{7D348BAC-57E0-4F70-A20F-C6FFF6164336}"/>
              </a:ext>
            </a:extLst>
          </p:cNvPr>
          <p:cNvSpPr>
            <a:spLocks noGrp="1"/>
          </p:cNvSpPr>
          <p:nvPr>
            <p:ph type="title"/>
          </p:nvPr>
        </p:nvSpPr>
        <p:spPr/>
        <p:txBody>
          <a:bodyPr/>
          <a:lstStyle/>
          <a:p>
            <a:r>
              <a:rPr lang="en-US"/>
              <a:t>Summary</a:t>
            </a:r>
          </a:p>
        </p:txBody>
      </p:sp>
    </p:spTree>
    <p:extLst>
      <p:ext uri="{BB962C8B-B14F-4D97-AF65-F5344CB8AC3E}">
        <p14:creationId xmlns:p14="http://schemas.microsoft.com/office/powerpoint/2010/main" val="39730156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3680652" y="3944705"/>
            <a:ext cx="8169275" cy="1410707"/>
          </a:xfrm>
          <a:prstGeom prst="rect">
            <a:avLst/>
          </a:prstGeom>
          <a:noFill/>
          <a:ln w="9525">
            <a:noFill/>
            <a:miter lim="800000"/>
            <a:headEnd/>
            <a:tailEnd/>
          </a:ln>
        </p:spPr>
        <p:txBody>
          <a:bodyPr>
            <a:prstTxWarp prst="textNoShape">
              <a:avLst/>
            </a:prstTxWarp>
            <a:spAutoFit/>
          </a:bodyPr>
          <a:lstStyle/>
          <a:p>
            <a:pPr algn="r" defTabSz="1219170" fontAlgn="base">
              <a:spcBef>
                <a:spcPts val="600"/>
              </a:spcBef>
              <a:spcAft>
                <a:spcPct val="0"/>
              </a:spcAft>
              <a:defRPr/>
            </a:pPr>
            <a:r>
              <a:rPr lang="en-US" sz="1867" b="1" dirty="0">
                <a:solidFill>
                  <a:prstClr val="white">
                    <a:lumMod val="95000"/>
                  </a:prstClr>
                </a:solidFill>
                <a:latin typeface="Helvetica Neue" panose="02000503000000020004" pitchFamily="2" charset="0"/>
                <a:ea typeface="Helvetica Neue" panose="02000503000000020004" pitchFamily="2" charset="0"/>
                <a:cs typeface="Helvetica Neue" panose="02000503000000020004" pitchFamily="2" charset="0"/>
              </a:rPr>
              <a:t>SAGE III/ISS Validation Communications</a:t>
            </a:r>
          </a:p>
          <a:p>
            <a:pPr algn="r" defTabSz="1219170" fontAlgn="base">
              <a:spcBef>
                <a:spcPts val="600"/>
              </a:spcBef>
              <a:spcAft>
                <a:spcPct val="0"/>
              </a:spcAft>
              <a:defRPr/>
            </a:pPr>
            <a:r>
              <a:rPr lang="en-US" sz="20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Caitlyn Stone</a:t>
            </a:r>
          </a:p>
          <a:p>
            <a:pPr algn="r" defTabSz="1219170" fontAlgn="base">
              <a:spcBef>
                <a:spcPts val="600"/>
              </a:spcBef>
              <a:spcAft>
                <a:spcPct val="0"/>
              </a:spcAft>
              <a:defRPr/>
            </a:pPr>
            <a:r>
              <a:rPr lang="en-US" sz="16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NASA Langley Research Center</a:t>
            </a:r>
          </a:p>
          <a:p>
            <a:pPr algn="r" defTabSz="1219170" fontAlgn="base">
              <a:spcBef>
                <a:spcPts val="600"/>
              </a:spcBef>
              <a:spcAft>
                <a:spcPct val="0"/>
              </a:spcAft>
              <a:defRPr/>
            </a:pPr>
            <a:r>
              <a:rPr lang="en-US" sz="16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rPr>
              <a:t>10/22/2024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3464BB-8E60-8FC4-E3C9-62A17A259ED6}"/>
              </a:ext>
            </a:extLst>
          </p:cNvPr>
          <p:cNvSpPr>
            <a:spLocks noGrp="1"/>
          </p:cNvSpPr>
          <p:nvPr>
            <p:ph idx="1"/>
          </p:nvPr>
        </p:nvSpPr>
        <p:spPr/>
        <p:txBody>
          <a:bodyPr/>
          <a:lstStyle/>
          <a:p>
            <a:r>
              <a:rPr lang="en-US" dirty="0"/>
              <a:t>The validation team has continued efforts to validate the SAGE III/ISS data product against in-situ &amp; satellite measurements collected via a variety of sources</a:t>
            </a:r>
          </a:p>
          <a:p>
            <a:pPr marL="0" indent="0">
              <a:buNone/>
            </a:pPr>
            <a:endParaRPr lang="en-US" sz="2133" dirty="0"/>
          </a:p>
          <a:p>
            <a:r>
              <a:rPr lang="en-US" dirty="0"/>
              <a:t>Ground-Based Measurements: Lidar &amp; Sonde Data </a:t>
            </a:r>
          </a:p>
          <a:p>
            <a:pPr lvl="1"/>
            <a:r>
              <a:rPr lang="en-US" dirty="0"/>
              <a:t>Actively participating NDACC, SHADOZ, and WOUDC stations</a:t>
            </a:r>
          </a:p>
          <a:p>
            <a:pPr marL="0" indent="0">
              <a:buNone/>
            </a:pPr>
            <a:endParaRPr lang="en-US" sz="2133" dirty="0"/>
          </a:p>
          <a:p>
            <a:r>
              <a:rPr lang="en-US" dirty="0"/>
              <a:t>Satellite-Based Measurements</a:t>
            </a:r>
          </a:p>
          <a:p>
            <a:pPr lvl="1"/>
            <a:r>
              <a:rPr lang="en-US" dirty="0"/>
              <a:t>Aura Microwave Limb Sounder (MLS) v5</a:t>
            </a:r>
          </a:p>
          <a:p>
            <a:pPr lvl="1"/>
            <a:r>
              <a:rPr lang="en-US" dirty="0"/>
              <a:t>Atmospheric Chemistry Experiment Fourier Transform Spectrometer (ACE‐FTS)  v5.2 </a:t>
            </a:r>
          </a:p>
          <a:p>
            <a:pPr lvl="1"/>
            <a:r>
              <a:rPr lang="en-US" dirty="0"/>
              <a:t>Ozone Mapping and Profiler Suite (OMPS) Limb Profiler (LP) v2.6</a:t>
            </a:r>
          </a:p>
        </p:txBody>
      </p:sp>
      <p:sp>
        <p:nvSpPr>
          <p:cNvPr id="3" name="Title 2">
            <a:extLst>
              <a:ext uri="{FF2B5EF4-FFF2-40B4-BE49-F238E27FC236}">
                <a16:creationId xmlns:a16="http://schemas.microsoft.com/office/drawing/2014/main" id="{8208CF0B-8A95-8071-578F-94B058A7EAAD}"/>
              </a:ext>
            </a:extLst>
          </p:cNvPr>
          <p:cNvSpPr>
            <a:spLocks noGrp="1"/>
          </p:cNvSpPr>
          <p:nvPr>
            <p:ph type="title"/>
          </p:nvPr>
        </p:nvSpPr>
        <p:spPr/>
        <p:txBody>
          <a:bodyPr/>
          <a:lstStyle/>
          <a:p>
            <a:r>
              <a:rPr lang="en-US" dirty="0"/>
              <a:t>Validation Efforts</a:t>
            </a:r>
          </a:p>
        </p:txBody>
      </p:sp>
      <p:sp>
        <p:nvSpPr>
          <p:cNvPr id="4" name="Date Placeholder 3">
            <a:extLst>
              <a:ext uri="{FF2B5EF4-FFF2-40B4-BE49-F238E27FC236}">
                <a16:creationId xmlns:a16="http://schemas.microsoft.com/office/drawing/2014/main" id="{75502132-E773-8932-A5A2-D63F75A352B9}"/>
              </a:ext>
            </a:extLst>
          </p:cNvPr>
          <p:cNvSpPr>
            <a:spLocks noGrp="1"/>
          </p:cNvSpPr>
          <p:nvPr>
            <p:ph type="dt" sz="half" idx="2"/>
          </p:nvPr>
        </p:nvSpPr>
        <p:spPr/>
        <p:txBody>
          <a:bodyPr/>
          <a:lstStyle/>
          <a:p>
            <a:r>
              <a:rPr lang="en-US" dirty="0"/>
              <a:t>October 22, 2024</a:t>
            </a:r>
          </a:p>
        </p:txBody>
      </p:sp>
    </p:spTree>
    <p:extLst>
      <p:ext uri="{BB962C8B-B14F-4D97-AF65-F5344CB8AC3E}">
        <p14:creationId xmlns:p14="http://schemas.microsoft.com/office/powerpoint/2010/main" val="4143085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3" end="3"/>
                                            </p:txEl>
                                          </p:spTgt>
                                        </p:tgtEl>
                                        <p:attrNameLst>
                                          <p:attrName>style.visibility</p:attrName>
                                        </p:attrNameLst>
                                      </p:cBhvr>
                                      <p:to>
                                        <p:strVal val="visible"/>
                                      </p:to>
                                    </p:set>
                                    <p:animEffect transition="in" filter="fade">
                                      <p:cBhvr>
                                        <p:cTn id="10" dur="500"/>
                                        <p:tgtEl>
                                          <p:spTgt spid="2">
                                            <p:txEl>
                                              <p:pRg st="3" end="3"/>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fade">
                                      <p:cBhvr>
                                        <p:cTn id="15" dur="500"/>
                                        <p:tgtEl>
                                          <p:spTgt spid="2">
                                            <p:txEl>
                                              <p:pRg st="5" end="5"/>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6" end="6"/>
                                            </p:txEl>
                                          </p:spTgt>
                                        </p:tgtEl>
                                        <p:attrNameLst>
                                          <p:attrName>style.visibility</p:attrName>
                                        </p:attrNameLst>
                                      </p:cBhvr>
                                      <p:to>
                                        <p:strVal val="visible"/>
                                      </p:to>
                                    </p:set>
                                    <p:animEffect transition="in" filter="fade">
                                      <p:cBhvr>
                                        <p:cTn id="18" dur="500"/>
                                        <p:tgtEl>
                                          <p:spTgt spid="2">
                                            <p:txEl>
                                              <p:pRg st="6" end="6"/>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animEffect transition="in" filter="fade">
                                      <p:cBhvr>
                                        <p:cTn id="21" dur="500"/>
                                        <p:tgtEl>
                                          <p:spTgt spid="2">
                                            <p:txEl>
                                              <p:pRg st="7" end="7"/>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8" end="8"/>
                                            </p:txEl>
                                          </p:spTgt>
                                        </p:tgtEl>
                                        <p:attrNameLst>
                                          <p:attrName>style.visibility</p:attrName>
                                        </p:attrNameLst>
                                      </p:cBhvr>
                                      <p:to>
                                        <p:strVal val="visible"/>
                                      </p:to>
                                    </p:set>
                                    <p:animEffect transition="in" filter="fade">
                                      <p:cBhvr>
                                        <p:cTn id="24"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D880641-0943-7B3B-7F1F-7DEA84C5B91A}"/>
              </a:ext>
            </a:extLst>
          </p:cNvPr>
          <p:cNvSpPr>
            <a:spLocks noGrp="1"/>
          </p:cNvSpPr>
          <p:nvPr>
            <p:ph idx="1"/>
          </p:nvPr>
        </p:nvSpPr>
        <p:spPr/>
        <p:txBody>
          <a:bodyPr/>
          <a:lstStyle/>
          <a:p>
            <a:r>
              <a:rPr lang="en-US" dirty="0"/>
              <a:t>Species of Interest: Ozone, Water Vapor </a:t>
            </a:r>
          </a:p>
          <a:p>
            <a:pPr lvl="1"/>
            <a:r>
              <a:rPr lang="en-US" dirty="0"/>
              <a:t>Plan to include Nitrogen Dioxide &amp; Aerosol</a:t>
            </a:r>
          </a:p>
          <a:p>
            <a:r>
              <a:rPr lang="en-US" dirty="0"/>
              <a:t>Coincidence Criteria:</a:t>
            </a:r>
          </a:p>
          <a:p>
            <a:pPr lvl="1"/>
            <a:r>
              <a:rPr lang="en-US" dirty="0"/>
              <a:t>± 24 Hours</a:t>
            </a:r>
          </a:p>
          <a:p>
            <a:pPr lvl="1"/>
            <a:r>
              <a:rPr lang="en-US" dirty="0"/>
              <a:t>± 5 Deg Latitude</a:t>
            </a:r>
          </a:p>
          <a:p>
            <a:pPr lvl="1"/>
            <a:r>
              <a:rPr lang="en-US" dirty="0"/>
              <a:t>± 10 Deg Longitude</a:t>
            </a:r>
          </a:p>
          <a:p>
            <a:r>
              <a:rPr lang="en-US" dirty="0"/>
              <a:t>SAGE III/ISS Event Types:</a:t>
            </a:r>
          </a:p>
          <a:p>
            <a:pPr lvl="1"/>
            <a:r>
              <a:rPr lang="en-US" dirty="0"/>
              <a:t>Solar Occultation</a:t>
            </a:r>
          </a:p>
          <a:p>
            <a:pPr lvl="1"/>
            <a:r>
              <a:rPr lang="en-US" dirty="0"/>
              <a:t>Plans to include lunar</a:t>
            </a:r>
          </a:p>
          <a:p>
            <a:pPr marL="457177" lvl="1" indent="0">
              <a:spcBef>
                <a:spcPts val="0"/>
              </a:spcBef>
              <a:buNone/>
            </a:pPr>
            <a:r>
              <a:rPr lang="en-US" dirty="0"/>
              <a:t>   occultation &amp; limb events</a:t>
            </a:r>
          </a:p>
        </p:txBody>
      </p:sp>
      <p:sp>
        <p:nvSpPr>
          <p:cNvPr id="3" name="Title 2">
            <a:extLst>
              <a:ext uri="{FF2B5EF4-FFF2-40B4-BE49-F238E27FC236}">
                <a16:creationId xmlns:a16="http://schemas.microsoft.com/office/drawing/2014/main" id="{244D0A63-1FD8-9060-F19E-783868BECBE1}"/>
              </a:ext>
            </a:extLst>
          </p:cNvPr>
          <p:cNvSpPr>
            <a:spLocks noGrp="1"/>
          </p:cNvSpPr>
          <p:nvPr>
            <p:ph type="title"/>
          </p:nvPr>
        </p:nvSpPr>
        <p:spPr/>
        <p:txBody>
          <a:bodyPr/>
          <a:lstStyle/>
          <a:p>
            <a:r>
              <a:rPr lang="en-US" dirty="0"/>
              <a:t>Validation Criteria</a:t>
            </a:r>
          </a:p>
        </p:txBody>
      </p:sp>
      <p:sp>
        <p:nvSpPr>
          <p:cNvPr id="4" name="Date Placeholder 3">
            <a:extLst>
              <a:ext uri="{FF2B5EF4-FFF2-40B4-BE49-F238E27FC236}">
                <a16:creationId xmlns:a16="http://schemas.microsoft.com/office/drawing/2014/main" id="{02C939B8-BD41-22AD-3E63-2CC2060FE2C4}"/>
              </a:ext>
            </a:extLst>
          </p:cNvPr>
          <p:cNvSpPr>
            <a:spLocks noGrp="1"/>
          </p:cNvSpPr>
          <p:nvPr>
            <p:ph type="dt" sz="half" idx="2"/>
          </p:nvPr>
        </p:nvSpPr>
        <p:spPr/>
        <p:txBody>
          <a:bodyPr/>
          <a:lstStyle/>
          <a:p>
            <a:r>
              <a:rPr lang="en-US" dirty="0"/>
              <a:t>October 22, 2024</a:t>
            </a:r>
          </a:p>
        </p:txBody>
      </p:sp>
      <p:grpSp>
        <p:nvGrpSpPr>
          <p:cNvPr id="10" name="Group 9">
            <a:extLst>
              <a:ext uri="{FF2B5EF4-FFF2-40B4-BE49-F238E27FC236}">
                <a16:creationId xmlns:a16="http://schemas.microsoft.com/office/drawing/2014/main" id="{B10ABC43-D1E7-E3E5-B7B3-C024E583BE37}"/>
              </a:ext>
            </a:extLst>
          </p:cNvPr>
          <p:cNvGrpSpPr/>
          <p:nvPr/>
        </p:nvGrpSpPr>
        <p:grpSpPr>
          <a:xfrm>
            <a:off x="4972409" y="2237065"/>
            <a:ext cx="7076924" cy="4193968"/>
            <a:chOff x="3709428" y="1677799"/>
            <a:chExt cx="5307693" cy="3145476"/>
          </a:xfrm>
        </p:grpSpPr>
        <p:pic>
          <p:nvPicPr>
            <p:cNvPr id="6" name="Picture 5" descr="Map">
              <a:extLst>
                <a:ext uri="{FF2B5EF4-FFF2-40B4-BE49-F238E27FC236}">
                  <a16:creationId xmlns:a16="http://schemas.microsoft.com/office/drawing/2014/main" id="{9C8BF148-DE78-62B9-C5FA-9ECE36EA5BD4}"/>
                </a:ext>
              </a:extLst>
            </p:cNvPr>
            <p:cNvPicPr>
              <a:picLocks noChangeAspect="1"/>
            </p:cNvPicPr>
            <p:nvPr/>
          </p:nvPicPr>
          <p:blipFill rotWithShape="1">
            <a:blip r:embed="rId2">
              <a:extLst>
                <a:ext uri="{28A0092B-C50C-407E-A947-70E740481C1C}">
                  <a14:useLocalDpi xmlns:a14="http://schemas.microsoft.com/office/drawing/2010/main" val="0"/>
                </a:ext>
              </a:extLst>
            </a:blip>
            <a:srcRect l="7222" r="7089"/>
            <a:stretch/>
          </p:blipFill>
          <p:spPr>
            <a:xfrm>
              <a:off x="3709428" y="1677799"/>
              <a:ext cx="5307693" cy="3145476"/>
            </a:xfrm>
            <a:prstGeom prst="rect">
              <a:avLst/>
            </a:prstGeom>
          </p:spPr>
        </p:pic>
        <p:pic>
          <p:nvPicPr>
            <p:cNvPr id="8" name="Graphic 7">
              <a:extLst>
                <a:ext uri="{FF2B5EF4-FFF2-40B4-BE49-F238E27FC236}">
                  <a16:creationId xmlns:a16="http://schemas.microsoft.com/office/drawing/2014/main" id="{7AA92C84-4DF1-627A-E043-F9EDF5DEAF59}"/>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180523" y="3135611"/>
              <a:ext cx="273766" cy="228968"/>
            </a:xfrm>
            <a:prstGeom prst="rect">
              <a:avLst/>
            </a:prstGeom>
          </p:spPr>
        </p:pic>
        <p:sp>
          <p:nvSpPr>
            <p:cNvPr id="5" name="TextBox 4">
              <a:extLst>
                <a:ext uri="{FF2B5EF4-FFF2-40B4-BE49-F238E27FC236}">
                  <a16:creationId xmlns:a16="http://schemas.microsoft.com/office/drawing/2014/main" id="{06AF66E4-B59A-E9F6-FC71-0D5857E63B1C}"/>
                </a:ext>
              </a:extLst>
            </p:cNvPr>
            <p:cNvSpPr txBox="1"/>
            <p:nvPr/>
          </p:nvSpPr>
          <p:spPr>
            <a:xfrm>
              <a:off x="6867528" y="2932126"/>
              <a:ext cx="1402712" cy="623248"/>
            </a:xfrm>
            <a:prstGeom prst="rect">
              <a:avLst/>
            </a:prstGeom>
            <a:noFill/>
          </p:spPr>
          <p:txBody>
            <a:bodyPr wrap="square" rtlCol="0">
              <a:spAutoFit/>
            </a:bodyPr>
            <a:lstStyle/>
            <a:p>
              <a:pPr algn="ctr"/>
              <a:r>
                <a:rPr lang="en-US" sz="1600" dirty="0"/>
                <a:t>Langley Research Center</a:t>
              </a:r>
            </a:p>
            <a:p>
              <a:pPr algn="ctr"/>
              <a:r>
                <a:rPr lang="en-US" sz="1600" dirty="0"/>
                <a:t>(37.09N, 76.38W)</a:t>
              </a:r>
            </a:p>
          </p:txBody>
        </p:sp>
        <p:sp>
          <p:nvSpPr>
            <p:cNvPr id="7" name="Arrow: Down 6">
              <a:extLst>
                <a:ext uri="{FF2B5EF4-FFF2-40B4-BE49-F238E27FC236}">
                  <a16:creationId xmlns:a16="http://schemas.microsoft.com/office/drawing/2014/main" id="{443A3814-C555-CE77-6991-D2AA78F18944}"/>
                </a:ext>
              </a:extLst>
            </p:cNvPr>
            <p:cNvSpPr/>
            <p:nvPr/>
          </p:nvSpPr>
          <p:spPr>
            <a:xfrm rot="5400000">
              <a:off x="6653997" y="3017822"/>
              <a:ext cx="70981" cy="479919"/>
            </a:xfrm>
            <a:prstGeom prst="downArrow">
              <a:avLst/>
            </a:prstGeom>
            <a:solidFill>
              <a:schemeClr val="tx1">
                <a:lumMod val="95000"/>
                <a:lumOff val="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Tree>
    <p:extLst>
      <p:ext uri="{BB962C8B-B14F-4D97-AF65-F5344CB8AC3E}">
        <p14:creationId xmlns:p14="http://schemas.microsoft.com/office/powerpoint/2010/main" val="2445746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8FF5954-A058-9A46-2D65-54C35CD1CC17}"/>
              </a:ext>
            </a:extLst>
          </p:cNvPr>
          <p:cNvSpPr>
            <a:spLocks noGrp="1"/>
          </p:cNvSpPr>
          <p:nvPr>
            <p:ph idx="1"/>
          </p:nvPr>
        </p:nvSpPr>
        <p:spPr/>
        <p:txBody>
          <a:bodyPr/>
          <a:lstStyle/>
          <a:p>
            <a:r>
              <a:rPr lang="en-US" dirty="0"/>
              <a:t>SAGE III/ISS has a public facing website that allows users to input coordinates &amp; timeframes to view any SAGE III/ISS events that match the selected criteria.</a:t>
            </a:r>
          </a:p>
          <a:p>
            <a:pPr lvl="1"/>
            <a:r>
              <a:rPr lang="en-US" dirty="0">
                <a:hlinkClick r:id="rId2"/>
              </a:rPr>
              <a:t>https://science-data.larc.nasa.gov/sage-data/validation/</a:t>
            </a:r>
            <a:endParaRPr lang="en-US" dirty="0"/>
          </a:p>
          <a:p>
            <a:pPr lvl="2"/>
            <a:r>
              <a:rPr lang="en-US" dirty="0"/>
              <a:t>Note the URL change from previous years</a:t>
            </a:r>
          </a:p>
          <a:p>
            <a:pPr lvl="2"/>
            <a:r>
              <a:rPr lang="en-US" dirty="0"/>
              <a:t>Previous URL should redirect to the new one</a:t>
            </a:r>
          </a:p>
          <a:p>
            <a:pPr lvl="2"/>
            <a:endParaRPr lang="en-US" sz="2133" dirty="0"/>
          </a:p>
          <a:p>
            <a:r>
              <a:rPr lang="en-US" dirty="0"/>
              <a:t>Prediction Website Curator: SAGE III/ISS Ground Systems </a:t>
            </a:r>
          </a:p>
          <a:p>
            <a:pPr lvl="1"/>
            <a:r>
              <a:rPr lang="en-US" dirty="0"/>
              <a:t>Rick Farmer</a:t>
            </a:r>
          </a:p>
        </p:txBody>
      </p:sp>
      <p:sp>
        <p:nvSpPr>
          <p:cNvPr id="3" name="Title 2">
            <a:extLst>
              <a:ext uri="{FF2B5EF4-FFF2-40B4-BE49-F238E27FC236}">
                <a16:creationId xmlns:a16="http://schemas.microsoft.com/office/drawing/2014/main" id="{24DBC96E-BC16-97BC-EDD0-443899E334D4}"/>
              </a:ext>
            </a:extLst>
          </p:cNvPr>
          <p:cNvSpPr>
            <a:spLocks noGrp="1"/>
          </p:cNvSpPr>
          <p:nvPr>
            <p:ph type="title"/>
          </p:nvPr>
        </p:nvSpPr>
        <p:spPr/>
        <p:txBody>
          <a:bodyPr/>
          <a:lstStyle/>
          <a:p>
            <a:r>
              <a:rPr lang="en-US" dirty="0"/>
              <a:t>SAGE III/ISS Predictions</a:t>
            </a:r>
          </a:p>
        </p:txBody>
      </p:sp>
      <p:sp>
        <p:nvSpPr>
          <p:cNvPr id="4" name="Date Placeholder 3">
            <a:extLst>
              <a:ext uri="{FF2B5EF4-FFF2-40B4-BE49-F238E27FC236}">
                <a16:creationId xmlns:a16="http://schemas.microsoft.com/office/drawing/2014/main" id="{539DDA82-1CE2-5473-6F91-09F4C5641A49}"/>
              </a:ext>
            </a:extLst>
          </p:cNvPr>
          <p:cNvSpPr>
            <a:spLocks noGrp="1"/>
          </p:cNvSpPr>
          <p:nvPr>
            <p:ph type="dt" sz="half" idx="2"/>
          </p:nvPr>
        </p:nvSpPr>
        <p:spPr/>
        <p:txBody>
          <a:bodyPr/>
          <a:lstStyle/>
          <a:p>
            <a:r>
              <a:rPr lang="en-US" dirty="0"/>
              <a:t>October 22, 2024</a:t>
            </a:r>
          </a:p>
        </p:txBody>
      </p:sp>
    </p:spTree>
    <p:extLst>
      <p:ext uri="{BB962C8B-B14F-4D97-AF65-F5344CB8AC3E}">
        <p14:creationId xmlns:p14="http://schemas.microsoft.com/office/powerpoint/2010/main" val="25664819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C72ECB-5E22-1D72-33FC-D57C8AEA12F0}"/>
              </a:ext>
            </a:extLst>
          </p:cNvPr>
          <p:cNvSpPr>
            <a:spLocks noGrp="1"/>
          </p:cNvSpPr>
          <p:nvPr>
            <p:ph idx="1"/>
          </p:nvPr>
        </p:nvSpPr>
        <p:spPr/>
        <p:txBody>
          <a:bodyPr/>
          <a:lstStyle/>
          <a:p>
            <a:r>
              <a:rPr lang="en-US" dirty="0"/>
              <a:t>If you’re interested in receiving weekly emails and/or long-term predictions or have any questions comments, concern, feedback, etc., contact the SAGE III Validation Team at:</a:t>
            </a:r>
          </a:p>
          <a:p>
            <a:pPr lvl="1"/>
            <a:r>
              <a:rPr lang="en-US" b="0" i="0" dirty="0">
                <a:effectLst/>
                <a:latin typeface="Segoe UI WPC Regular"/>
                <a:hlinkClick r:id="rId2"/>
              </a:rPr>
              <a:t>larc-dl-sage-predictions@mail.nasa.gov</a:t>
            </a:r>
            <a:endParaRPr lang="en-US" dirty="0">
              <a:latin typeface="Segoe UI WPC Regular"/>
            </a:endParaRPr>
          </a:p>
          <a:p>
            <a:pPr marL="457177" lvl="1" indent="0">
              <a:buNone/>
            </a:pPr>
            <a:endParaRPr lang="en-US" dirty="0"/>
          </a:p>
          <a:p>
            <a:r>
              <a:rPr lang="en-US" dirty="0"/>
              <a:t>Please include the following for predictions:</a:t>
            </a:r>
          </a:p>
          <a:p>
            <a:pPr lvl="1"/>
            <a:r>
              <a:rPr lang="en-US" dirty="0"/>
              <a:t>Station Name and Location (Lat. &amp; Lon.)</a:t>
            </a:r>
          </a:p>
          <a:p>
            <a:pPr lvl="1"/>
            <a:r>
              <a:rPr lang="en-US" dirty="0"/>
              <a:t>Email addresses of everyone to receive the predictions</a:t>
            </a:r>
          </a:p>
          <a:p>
            <a:pPr lvl="1"/>
            <a:r>
              <a:rPr lang="en-US" dirty="0"/>
              <a:t>Duration of predictions you’d like to receive</a:t>
            </a:r>
          </a:p>
          <a:p>
            <a:pPr lvl="2"/>
            <a:r>
              <a:rPr lang="en-US" dirty="0" err="1"/>
              <a:t>i.e</a:t>
            </a:r>
            <a:r>
              <a:rPr lang="en-US" dirty="0"/>
              <a:t>: Short Term (3 Weeks) or Long Term (6 Months)</a:t>
            </a:r>
          </a:p>
          <a:p>
            <a:pPr lvl="1"/>
            <a:endParaRPr lang="en-US" dirty="0"/>
          </a:p>
          <a:p>
            <a:pPr marL="457177" lvl="1" indent="0">
              <a:buNone/>
            </a:pPr>
            <a:endParaRPr lang="en-US" dirty="0"/>
          </a:p>
        </p:txBody>
      </p:sp>
      <p:sp>
        <p:nvSpPr>
          <p:cNvPr id="3" name="Title 2">
            <a:extLst>
              <a:ext uri="{FF2B5EF4-FFF2-40B4-BE49-F238E27FC236}">
                <a16:creationId xmlns:a16="http://schemas.microsoft.com/office/drawing/2014/main" id="{11476FAC-2656-2500-0525-C1B8941A6ED3}"/>
              </a:ext>
            </a:extLst>
          </p:cNvPr>
          <p:cNvSpPr>
            <a:spLocks noGrp="1"/>
          </p:cNvSpPr>
          <p:nvPr>
            <p:ph type="title"/>
          </p:nvPr>
        </p:nvSpPr>
        <p:spPr/>
        <p:txBody>
          <a:bodyPr/>
          <a:lstStyle/>
          <a:p>
            <a:r>
              <a:rPr lang="en-US" dirty="0"/>
              <a:t>Contact Information</a:t>
            </a:r>
          </a:p>
        </p:txBody>
      </p:sp>
      <p:sp>
        <p:nvSpPr>
          <p:cNvPr id="4" name="Date Placeholder 3">
            <a:extLst>
              <a:ext uri="{FF2B5EF4-FFF2-40B4-BE49-F238E27FC236}">
                <a16:creationId xmlns:a16="http://schemas.microsoft.com/office/drawing/2014/main" id="{CD0913C0-CDBF-623F-29DD-226588A13D57}"/>
              </a:ext>
            </a:extLst>
          </p:cNvPr>
          <p:cNvSpPr>
            <a:spLocks noGrp="1"/>
          </p:cNvSpPr>
          <p:nvPr>
            <p:ph type="dt" sz="half" idx="2"/>
          </p:nvPr>
        </p:nvSpPr>
        <p:spPr/>
        <p:txBody>
          <a:bodyPr/>
          <a:lstStyle/>
          <a:p>
            <a:r>
              <a:rPr lang="en-US" dirty="0"/>
              <a:t>October 22, 2024</a:t>
            </a:r>
          </a:p>
        </p:txBody>
      </p:sp>
    </p:spTree>
    <p:extLst>
      <p:ext uri="{BB962C8B-B14F-4D97-AF65-F5344CB8AC3E}">
        <p14:creationId xmlns:p14="http://schemas.microsoft.com/office/powerpoint/2010/main" val="2360370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6FBFA40-70D7-E1A5-E5E2-19137BD288B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rcRect/>
          <a:stretch/>
        </p:blipFill>
        <p:spPr>
          <a:xfrm>
            <a:off x="6032203" y="1114544"/>
            <a:ext cx="4471989" cy="5669285"/>
          </a:xfrm>
          <a:prstGeom prst="rect">
            <a:avLst/>
          </a:prstGeom>
        </p:spPr>
      </p:pic>
      <p:sp>
        <p:nvSpPr>
          <p:cNvPr id="2" name="Content Placeholder 1">
            <a:extLst>
              <a:ext uri="{FF2B5EF4-FFF2-40B4-BE49-F238E27FC236}">
                <a16:creationId xmlns:a16="http://schemas.microsoft.com/office/drawing/2014/main" id="{07814FE8-EB4E-B806-8378-BCA413B1151C}"/>
              </a:ext>
            </a:extLst>
          </p:cNvPr>
          <p:cNvSpPr>
            <a:spLocks noGrp="1"/>
          </p:cNvSpPr>
          <p:nvPr>
            <p:ph idx="1"/>
          </p:nvPr>
        </p:nvSpPr>
        <p:spPr>
          <a:xfrm>
            <a:off x="101597" y="1143001"/>
            <a:ext cx="5446647" cy="5349875"/>
          </a:xfrm>
        </p:spPr>
        <p:txBody>
          <a:bodyPr/>
          <a:lstStyle/>
          <a:p>
            <a:pPr marL="609585" indent="-609585">
              <a:buFont typeface="+mj-lt"/>
              <a:buAutoNum type="arabicPeriod"/>
            </a:pPr>
            <a:r>
              <a:rPr lang="en-US" dirty="0"/>
              <a:t>Choose Event Type(s)</a:t>
            </a:r>
          </a:p>
          <a:p>
            <a:pPr marL="1009616" lvl="1" indent="-609585"/>
            <a:r>
              <a:rPr lang="en-US" dirty="0"/>
              <a:t>Sunrise, Sunset, Moonrise, Moonset, and/or Limb-Scatter</a:t>
            </a:r>
            <a:endParaRPr lang="en-US" baseline="30000" dirty="0"/>
          </a:p>
          <a:p>
            <a:pPr marL="1219170" lvl="2" indent="-421207"/>
            <a:r>
              <a:rPr lang="en-US" dirty="0"/>
              <a:t>Note: Limb-scatter events currently not shown in predictions</a:t>
            </a:r>
          </a:p>
          <a:p>
            <a:pPr marL="609585" indent="-609585">
              <a:buFont typeface="+mj-lt"/>
              <a:buAutoNum type="arabicPeriod"/>
            </a:pPr>
            <a:r>
              <a:rPr lang="en-US" dirty="0"/>
              <a:t>Select a Data Range</a:t>
            </a:r>
          </a:p>
          <a:p>
            <a:pPr marL="1009616" lvl="1" indent="-609585"/>
            <a:r>
              <a:rPr lang="en-US" dirty="0"/>
              <a:t>2024-10-20 to 2024-11-17</a:t>
            </a:r>
          </a:p>
          <a:p>
            <a:pPr marL="609585" indent="-609585">
              <a:buFont typeface="+mj-lt"/>
              <a:buAutoNum type="arabicPeriod"/>
            </a:pPr>
            <a:r>
              <a:rPr lang="en-US" dirty="0"/>
              <a:t>Select an Area</a:t>
            </a:r>
          </a:p>
          <a:p>
            <a:pPr marL="1009616" lvl="1" indent="-609585"/>
            <a:r>
              <a:rPr lang="en-US" dirty="0"/>
              <a:t>Using LaRC as the center point with the coincidence criteria as the bounds</a:t>
            </a:r>
          </a:p>
          <a:p>
            <a:pPr marL="609585" indent="-609585">
              <a:buFont typeface="+mj-lt"/>
              <a:buAutoNum type="arabicPeriod"/>
            </a:pPr>
            <a:r>
              <a:rPr lang="en-US" dirty="0"/>
              <a:t>Click “Confirm Request”</a:t>
            </a:r>
          </a:p>
          <a:p>
            <a:pPr marL="609585" indent="-609585">
              <a:buFont typeface="+mj-lt"/>
              <a:buAutoNum type="arabicPeriod"/>
            </a:pPr>
            <a:endParaRPr lang="en-US" dirty="0"/>
          </a:p>
        </p:txBody>
      </p:sp>
      <p:sp>
        <p:nvSpPr>
          <p:cNvPr id="3" name="Title 2">
            <a:extLst>
              <a:ext uri="{FF2B5EF4-FFF2-40B4-BE49-F238E27FC236}">
                <a16:creationId xmlns:a16="http://schemas.microsoft.com/office/drawing/2014/main" id="{F532FD88-C900-21BD-F713-B35AF627E99B}"/>
              </a:ext>
            </a:extLst>
          </p:cNvPr>
          <p:cNvSpPr>
            <a:spLocks noGrp="1"/>
          </p:cNvSpPr>
          <p:nvPr>
            <p:ph type="title"/>
          </p:nvPr>
        </p:nvSpPr>
        <p:spPr/>
        <p:txBody>
          <a:bodyPr/>
          <a:lstStyle/>
          <a:p>
            <a:r>
              <a:rPr lang="en-US" dirty="0"/>
              <a:t>SAGE III/ISS Predictions</a:t>
            </a:r>
          </a:p>
        </p:txBody>
      </p:sp>
      <p:sp>
        <p:nvSpPr>
          <p:cNvPr id="4" name="Date Placeholder 3">
            <a:extLst>
              <a:ext uri="{FF2B5EF4-FFF2-40B4-BE49-F238E27FC236}">
                <a16:creationId xmlns:a16="http://schemas.microsoft.com/office/drawing/2014/main" id="{77F2B474-4B42-B2EF-0AC2-7AFB63C81783}"/>
              </a:ext>
            </a:extLst>
          </p:cNvPr>
          <p:cNvSpPr>
            <a:spLocks noGrp="1"/>
          </p:cNvSpPr>
          <p:nvPr>
            <p:ph type="dt" sz="half" idx="2"/>
          </p:nvPr>
        </p:nvSpPr>
        <p:spPr/>
        <p:txBody>
          <a:bodyPr/>
          <a:lstStyle/>
          <a:p>
            <a:r>
              <a:rPr lang="en-US" dirty="0"/>
              <a:t>October 22, 2024</a:t>
            </a:r>
          </a:p>
        </p:txBody>
      </p:sp>
      <p:sp>
        <p:nvSpPr>
          <p:cNvPr id="12" name="Rectangle 11">
            <a:extLst>
              <a:ext uri="{FF2B5EF4-FFF2-40B4-BE49-F238E27FC236}">
                <a16:creationId xmlns:a16="http://schemas.microsoft.com/office/drawing/2014/main" id="{994CE9CD-8708-0DF7-67D3-0686CABE4E5A}"/>
              </a:ext>
            </a:extLst>
          </p:cNvPr>
          <p:cNvSpPr>
            <a:spLocks noGrp="1" noRot="1" noMove="1" noResize="1" noEditPoints="1" noAdjustHandles="1" noChangeArrowheads="1" noChangeShapeType="1"/>
          </p:cNvSpPr>
          <p:nvPr/>
        </p:nvSpPr>
        <p:spPr>
          <a:xfrm>
            <a:off x="6035453" y="1426633"/>
            <a:ext cx="4468929" cy="49106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3" name="Rectangle 12">
            <a:extLst>
              <a:ext uri="{FF2B5EF4-FFF2-40B4-BE49-F238E27FC236}">
                <a16:creationId xmlns:a16="http://schemas.microsoft.com/office/drawing/2014/main" id="{D18937E4-EFEB-1841-73D1-3E64890D8FD7}"/>
              </a:ext>
            </a:extLst>
          </p:cNvPr>
          <p:cNvSpPr>
            <a:spLocks noGrp="1" noRot="1" noMove="1" noResize="1" noEditPoints="1" noAdjustHandles="1" noChangeArrowheads="1" noChangeShapeType="1"/>
          </p:cNvSpPr>
          <p:nvPr/>
        </p:nvSpPr>
        <p:spPr>
          <a:xfrm>
            <a:off x="6035453" y="1917699"/>
            <a:ext cx="4468929" cy="1409700"/>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4" name="Rectangle 13">
            <a:extLst>
              <a:ext uri="{FF2B5EF4-FFF2-40B4-BE49-F238E27FC236}">
                <a16:creationId xmlns:a16="http://schemas.microsoft.com/office/drawing/2014/main" id="{593C8760-EA1B-35DB-4543-8F9B944C7939}"/>
              </a:ext>
            </a:extLst>
          </p:cNvPr>
          <p:cNvSpPr>
            <a:spLocks noGrp="1" noRot="1" noMove="1" noResize="1" noEditPoints="1" noAdjustHandles="1" noChangeArrowheads="1" noChangeShapeType="1"/>
          </p:cNvSpPr>
          <p:nvPr/>
        </p:nvSpPr>
        <p:spPr>
          <a:xfrm>
            <a:off x="6035453" y="3327400"/>
            <a:ext cx="4468929" cy="311573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7" name="Rectangle 16">
            <a:extLst>
              <a:ext uri="{FF2B5EF4-FFF2-40B4-BE49-F238E27FC236}">
                <a16:creationId xmlns:a16="http://schemas.microsoft.com/office/drawing/2014/main" id="{EE1E96A3-E971-3312-FF67-50D4B643E6BE}"/>
              </a:ext>
            </a:extLst>
          </p:cNvPr>
          <p:cNvSpPr>
            <a:spLocks/>
          </p:cNvSpPr>
          <p:nvPr/>
        </p:nvSpPr>
        <p:spPr>
          <a:xfrm>
            <a:off x="8326967" y="6620934"/>
            <a:ext cx="673100" cy="164309"/>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708355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3" end="3"/>
                                            </p:txEl>
                                          </p:spTgt>
                                        </p:tgtEl>
                                        <p:attrNameLst>
                                          <p:attrName>style.visibility</p:attrName>
                                        </p:attrNameLst>
                                      </p:cBhvr>
                                      <p:to>
                                        <p:strVal val="visible"/>
                                      </p:to>
                                    </p:set>
                                    <p:animEffect transition="in" filter="fade">
                                      <p:cBhvr>
                                        <p:cTn id="7" dur="500"/>
                                        <p:tgtEl>
                                          <p:spTgt spid="2">
                                            <p:txEl>
                                              <p:pRg st="3" end="3"/>
                                            </p:txEl>
                                          </p:spTgt>
                                        </p:tgtEl>
                                      </p:cBhvr>
                                    </p:animEffect>
                                  </p:childTnLst>
                                </p:cTn>
                              </p:par>
                              <p:par>
                                <p:cTn id="8" presetID="10" presetClass="exit" presetSubtype="0" fill="hold" grpId="0" nodeType="withEffect">
                                  <p:stCondLst>
                                    <p:cond delay="0"/>
                                  </p:stCondLst>
                                  <p:childTnLst>
                                    <p:animEffect transition="out" filter="fade">
                                      <p:cBhvr>
                                        <p:cTn id="9" dur="500"/>
                                        <p:tgtEl>
                                          <p:spTgt spid="12"/>
                                        </p:tgtEl>
                                      </p:cBhvr>
                                    </p:animEffect>
                                    <p:set>
                                      <p:cBhvr>
                                        <p:cTn id="10" dur="1" fill="hold">
                                          <p:stCondLst>
                                            <p:cond delay="499"/>
                                          </p:stCondLst>
                                        </p:cTn>
                                        <p:tgtEl>
                                          <p:spTgt spid="12"/>
                                        </p:tgtEl>
                                        <p:attrNameLst>
                                          <p:attrName>style.visibility</p:attrName>
                                        </p:attrNameLst>
                                      </p:cBhvr>
                                      <p:to>
                                        <p:strVal val="hidden"/>
                                      </p:to>
                                    </p:set>
                                  </p:childTnLst>
                                </p:cTn>
                              </p:par>
                              <p:par>
                                <p:cTn id="11" presetID="10" presetClass="entr" presetSubtype="0" fill="hold" nodeType="withEffect">
                                  <p:stCondLst>
                                    <p:cond delay="0"/>
                                  </p:stCondLst>
                                  <p:childTnLst>
                                    <p:set>
                                      <p:cBhvr>
                                        <p:cTn id="12" dur="1" fill="hold">
                                          <p:stCondLst>
                                            <p:cond delay="0"/>
                                          </p:stCondLst>
                                        </p:cTn>
                                        <p:tgtEl>
                                          <p:spTgt spid="2">
                                            <p:txEl>
                                              <p:pRg st="4" end="4"/>
                                            </p:txEl>
                                          </p:spTgt>
                                        </p:tgtEl>
                                        <p:attrNameLst>
                                          <p:attrName>style.visibility</p:attrName>
                                        </p:attrNameLst>
                                      </p:cBhvr>
                                      <p:to>
                                        <p:strVal val="visible"/>
                                      </p:to>
                                    </p:set>
                                    <p:animEffect transition="in" filter="fade">
                                      <p:cBhvr>
                                        <p:cTn id="13" dur="500"/>
                                        <p:tgtEl>
                                          <p:spTgt spid="2">
                                            <p:txEl>
                                              <p:pRg st="4" end="4"/>
                                            </p:txEl>
                                          </p:spTgt>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animEffect transition="in" filter="fade">
                                      <p:cBhvr>
                                        <p:cTn id="21" dur="500"/>
                                        <p:tgtEl>
                                          <p:spTgt spid="2">
                                            <p:txEl>
                                              <p:pRg st="5" end="5"/>
                                            </p:txEl>
                                          </p:spTgt>
                                        </p:tgtEl>
                                      </p:cBhvr>
                                    </p:animEffect>
                                  </p:childTnLst>
                                </p:cTn>
                              </p:par>
                              <p:par>
                                <p:cTn id="22" presetID="10" presetClass="exit" presetSubtype="0" fill="hold" grpId="1" nodeType="withEffect">
                                  <p:stCondLst>
                                    <p:cond delay="0"/>
                                  </p:stCondLst>
                                  <p:childTnLst>
                                    <p:animEffect transition="out" filter="fade">
                                      <p:cBhvr>
                                        <p:cTn id="23" dur="500"/>
                                        <p:tgtEl>
                                          <p:spTgt spid="13"/>
                                        </p:tgtEl>
                                      </p:cBhvr>
                                    </p:animEffect>
                                    <p:set>
                                      <p:cBhvr>
                                        <p:cTn id="24" dur="1" fill="hold">
                                          <p:stCondLst>
                                            <p:cond delay="499"/>
                                          </p:stCondLst>
                                        </p:cTn>
                                        <p:tgtEl>
                                          <p:spTgt spid="13"/>
                                        </p:tgtEl>
                                        <p:attrNameLst>
                                          <p:attrName>style.visibility</p:attrName>
                                        </p:attrNameLst>
                                      </p:cBhvr>
                                      <p:to>
                                        <p:strVal val="hidden"/>
                                      </p:to>
                                    </p:set>
                                  </p:childTnLst>
                                </p:cTn>
                              </p:par>
                              <p:par>
                                <p:cTn id="25" presetID="10" presetClass="entr" presetSubtype="0" fill="hold"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animEffect transition="in" filter="fade">
                                      <p:cBhvr>
                                        <p:cTn id="27" dur="500"/>
                                        <p:tgtEl>
                                          <p:spTgt spid="2">
                                            <p:txEl>
                                              <p:pRg st="6" end="6"/>
                                            </p:txEl>
                                          </p:spTgt>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2">
                                            <p:txEl>
                                              <p:pRg st="7" end="7"/>
                                            </p:txEl>
                                          </p:spTgt>
                                        </p:tgtEl>
                                        <p:attrNameLst>
                                          <p:attrName>style.visibility</p:attrName>
                                        </p:attrNameLst>
                                      </p:cBhvr>
                                      <p:to>
                                        <p:strVal val="visible"/>
                                      </p:to>
                                    </p:set>
                                    <p:animEffect transition="in" filter="fade">
                                      <p:cBhvr>
                                        <p:cTn id="35" dur="500"/>
                                        <p:tgtEl>
                                          <p:spTgt spid="2">
                                            <p:txEl>
                                              <p:pRg st="7" end="7"/>
                                            </p:txEl>
                                          </p:spTgt>
                                        </p:tgtEl>
                                      </p:cBhvr>
                                    </p:animEffect>
                                  </p:childTnLst>
                                </p:cTn>
                              </p:par>
                              <p:par>
                                <p:cTn id="36" presetID="10" presetClass="exit" presetSubtype="0" fill="hold" grpId="1" nodeType="withEffect">
                                  <p:stCondLst>
                                    <p:cond delay="0"/>
                                  </p:stCondLst>
                                  <p:childTnLst>
                                    <p:animEffect transition="out" filter="fade">
                                      <p:cBhvr>
                                        <p:cTn id="37" dur="500"/>
                                        <p:tgtEl>
                                          <p:spTgt spid="14"/>
                                        </p:tgtEl>
                                      </p:cBhvr>
                                    </p:animEffect>
                                    <p:set>
                                      <p:cBhvr>
                                        <p:cTn id="38" dur="1" fill="hold">
                                          <p:stCondLst>
                                            <p:cond delay="499"/>
                                          </p:stCondLst>
                                        </p:cTn>
                                        <p:tgtEl>
                                          <p:spTgt spid="14"/>
                                        </p:tgtEl>
                                        <p:attrNameLst>
                                          <p:attrName>style.visibility</p:attrName>
                                        </p:attrNameLst>
                                      </p:cBhvr>
                                      <p:to>
                                        <p:strVal val="hidden"/>
                                      </p:to>
                                    </p:set>
                                  </p:childTnLst>
                                </p:cTn>
                              </p:par>
                              <p:par>
                                <p:cTn id="39" presetID="10"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3" grpId="1" animBg="1"/>
      <p:bldP spid="14" grpId="0" animBg="1"/>
      <p:bldP spid="14" grpId="1" animBg="1"/>
      <p:bldP spid="1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a:extLst>
              <a:ext uri="{FF2B5EF4-FFF2-40B4-BE49-F238E27FC236}">
                <a16:creationId xmlns:a16="http://schemas.microsoft.com/office/drawing/2014/main" id="{E4D847F8-1955-375C-55A0-AE959A37EC2C}"/>
              </a:ext>
            </a:extLst>
          </p:cNvPr>
          <p:cNvCxnSpPr>
            <a:cxnSpLocks/>
          </p:cNvCxnSpPr>
          <p:nvPr/>
        </p:nvCxnSpPr>
        <p:spPr>
          <a:xfrm flipH="1">
            <a:off x="5457826" y="1419225"/>
            <a:ext cx="1104901" cy="0"/>
          </a:xfrm>
          <a:prstGeom prst="line">
            <a:avLst/>
          </a:prstGeom>
          <a:ln w="12700">
            <a:solidFill>
              <a:srgbClr val="C00000"/>
            </a:solidFill>
          </a:ln>
        </p:spPr>
        <p:style>
          <a:lnRef idx="1">
            <a:schemeClr val="dk1"/>
          </a:lnRef>
          <a:fillRef idx="0">
            <a:schemeClr val="dk1"/>
          </a:fillRef>
          <a:effectRef idx="0">
            <a:schemeClr val="dk1"/>
          </a:effectRef>
          <a:fontRef idx="minor">
            <a:schemeClr val="tx1"/>
          </a:fontRef>
        </p:style>
      </p:cxnSp>
      <p:sp>
        <p:nvSpPr>
          <p:cNvPr id="3" name="Title 2">
            <a:extLst>
              <a:ext uri="{FF2B5EF4-FFF2-40B4-BE49-F238E27FC236}">
                <a16:creationId xmlns:a16="http://schemas.microsoft.com/office/drawing/2014/main" id="{691C44EC-90D1-1962-017C-E9674D0D7EF0}"/>
              </a:ext>
            </a:extLst>
          </p:cNvPr>
          <p:cNvSpPr>
            <a:spLocks noGrp="1"/>
          </p:cNvSpPr>
          <p:nvPr>
            <p:ph type="title"/>
          </p:nvPr>
        </p:nvSpPr>
        <p:spPr/>
        <p:txBody>
          <a:bodyPr/>
          <a:lstStyle/>
          <a:p>
            <a:r>
              <a:rPr lang="en-US" dirty="0"/>
              <a:t>SAGE III/ISS Predictions</a:t>
            </a:r>
          </a:p>
        </p:txBody>
      </p:sp>
      <p:sp>
        <p:nvSpPr>
          <p:cNvPr id="4" name="Date Placeholder 3">
            <a:extLst>
              <a:ext uri="{FF2B5EF4-FFF2-40B4-BE49-F238E27FC236}">
                <a16:creationId xmlns:a16="http://schemas.microsoft.com/office/drawing/2014/main" id="{8F2C0D41-F9AB-769E-FA51-99521FE29598}"/>
              </a:ext>
            </a:extLst>
          </p:cNvPr>
          <p:cNvSpPr>
            <a:spLocks noGrp="1"/>
          </p:cNvSpPr>
          <p:nvPr>
            <p:ph type="dt" sz="half" idx="2"/>
          </p:nvPr>
        </p:nvSpPr>
        <p:spPr/>
        <p:txBody>
          <a:bodyPr/>
          <a:lstStyle/>
          <a:p>
            <a:r>
              <a:rPr lang="en-US" dirty="0"/>
              <a:t>October 22, 2024</a:t>
            </a:r>
          </a:p>
        </p:txBody>
      </p:sp>
      <p:pic>
        <p:nvPicPr>
          <p:cNvPr id="6" name="Picture 5">
            <a:extLst>
              <a:ext uri="{FF2B5EF4-FFF2-40B4-BE49-F238E27FC236}">
                <a16:creationId xmlns:a16="http://schemas.microsoft.com/office/drawing/2014/main" id="{BD35B753-E2B9-887C-145C-06ABB4C3D6A1}"/>
              </a:ext>
            </a:extLst>
          </p:cNvPr>
          <p:cNvPicPr>
            <a:picLocks noChangeAspect="1"/>
          </p:cNvPicPr>
          <p:nvPr/>
        </p:nvPicPr>
        <p:blipFill>
          <a:blip r:embed="rId2"/>
          <a:stretch>
            <a:fillRect/>
          </a:stretch>
        </p:blipFill>
        <p:spPr>
          <a:xfrm>
            <a:off x="610128" y="1139750"/>
            <a:ext cx="4866864" cy="5488063"/>
          </a:xfrm>
          <a:prstGeom prst="rect">
            <a:avLst/>
          </a:prstGeom>
        </p:spPr>
      </p:pic>
      <p:sp>
        <p:nvSpPr>
          <p:cNvPr id="7" name="Rectangle 6">
            <a:extLst>
              <a:ext uri="{FF2B5EF4-FFF2-40B4-BE49-F238E27FC236}">
                <a16:creationId xmlns:a16="http://schemas.microsoft.com/office/drawing/2014/main" id="{221D0334-0F88-579F-8F9D-7A93B8029A1D}"/>
              </a:ext>
            </a:extLst>
          </p:cNvPr>
          <p:cNvSpPr>
            <a:spLocks/>
          </p:cNvSpPr>
          <p:nvPr/>
        </p:nvSpPr>
        <p:spPr>
          <a:xfrm>
            <a:off x="593608" y="1139749"/>
            <a:ext cx="4883385" cy="444707"/>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8" name="Rectangle 7">
            <a:extLst>
              <a:ext uri="{FF2B5EF4-FFF2-40B4-BE49-F238E27FC236}">
                <a16:creationId xmlns:a16="http://schemas.microsoft.com/office/drawing/2014/main" id="{9C12CF08-027F-00B8-2D0B-596E25CD5DAB}"/>
              </a:ext>
            </a:extLst>
          </p:cNvPr>
          <p:cNvSpPr>
            <a:spLocks/>
          </p:cNvSpPr>
          <p:nvPr/>
        </p:nvSpPr>
        <p:spPr>
          <a:xfrm>
            <a:off x="593608" y="1588483"/>
            <a:ext cx="1512581" cy="15796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a:extLst>
              <a:ext uri="{FF2B5EF4-FFF2-40B4-BE49-F238E27FC236}">
                <a16:creationId xmlns:a16="http://schemas.microsoft.com/office/drawing/2014/main" id="{53C454BA-E21C-652D-C8C9-029C24E70411}"/>
              </a:ext>
            </a:extLst>
          </p:cNvPr>
          <p:cNvSpPr>
            <a:spLocks/>
          </p:cNvSpPr>
          <p:nvPr/>
        </p:nvSpPr>
        <p:spPr>
          <a:xfrm>
            <a:off x="593608" y="1947531"/>
            <a:ext cx="4883385" cy="949172"/>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9">
            <a:extLst>
              <a:ext uri="{FF2B5EF4-FFF2-40B4-BE49-F238E27FC236}">
                <a16:creationId xmlns:a16="http://schemas.microsoft.com/office/drawing/2014/main" id="{475EDB66-956E-BF73-B11B-955C6B3191C2}"/>
              </a:ext>
            </a:extLst>
          </p:cNvPr>
          <p:cNvSpPr>
            <a:spLocks/>
          </p:cNvSpPr>
          <p:nvPr/>
        </p:nvSpPr>
        <p:spPr>
          <a:xfrm>
            <a:off x="593608" y="2930456"/>
            <a:ext cx="4883384" cy="125862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1" name="Rectangle 10">
            <a:extLst>
              <a:ext uri="{FF2B5EF4-FFF2-40B4-BE49-F238E27FC236}">
                <a16:creationId xmlns:a16="http://schemas.microsoft.com/office/drawing/2014/main" id="{59EF1E8A-C234-4CE8-CB30-8B09C9E30B1A}"/>
              </a:ext>
            </a:extLst>
          </p:cNvPr>
          <p:cNvSpPr>
            <a:spLocks/>
          </p:cNvSpPr>
          <p:nvPr/>
        </p:nvSpPr>
        <p:spPr>
          <a:xfrm>
            <a:off x="593608" y="4359216"/>
            <a:ext cx="4883384" cy="2065065"/>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5600CA25-A232-522E-652A-FBE9C00AD8DB}"/>
              </a:ext>
            </a:extLst>
          </p:cNvPr>
          <p:cNvSpPr>
            <a:spLocks/>
          </p:cNvSpPr>
          <p:nvPr/>
        </p:nvSpPr>
        <p:spPr>
          <a:xfrm>
            <a:off x="2863955" y="6424280"/>
            <a:ext cx="946151" cy="201613"/>
          </a:xfrm>
          <a:prstGeom prst="rect">
            <a:avLst/>
          </a:pr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7" name="Connector: Elbow 16">
            <a:extLst>
              <a:ext uri="{FF2B5EF4-FFF2-40B4-BE49-F238E27FC236}">
                <a16:creationId xmlns:a16="http://schemas.microsoft.com/office/drawing/2014/main" id="{CFB72FEC-D73B-096C-F9E6-BD31F7ACFE2A}"/>
              </a:ext>
            </a:extLst>
          </p:cNvPr>
          <p:cNvCxnSpPr>
            <a:cxnSpLocks/>
          </p:cNvCxnSpPr>
          <p:nvPr/>
        </p:nvCxnSpPr>
        <p:spPr>
          <a:xfrm rot="10800000">
            <a:off x="2106189" y="1676987"/>
            <a:ext cx="4459712" cy="270544"/>
          </a:xfrm>
          <a:prstGeom prst="bentConnector3">
            <a:avLst>
              <a:gd name="adj1" fmla="val 21428"/>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Connector: Elbow 23">
            <a:extLst>
              <a:ext uri="{FF2B5EF4-FFF2-40B4-BE49-F238E27FC236}">
                <a16:creationId xmlns:a16="http://schemas.microsoft.com/office/drawing/2014/main" id="{80424D9B-8225-5EF3-6C54-2A3C5F08E636}"/>
              </a:ext>
            </a:extLst>
          </p:cNvPr>
          <p:cNvCxnSpPr>
            <a:cxnSpLocks/>
            <a:stCxn id="9" idx="3"/>
          </p:cNvCxnSpPr>
          <p:nvPr/>
        </p:nvCxnSpPr>
        <p:spPr>
          <a:xfrm>
            <a:off x="5476993" y="2422117"/>
            <a:ext cx="1085735" cy="448083"/>
          </a:xfrm>
          <a:prstGeom prst="bentConnector3">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FB1D3340-8DE3-201D-72E9-B48F1DC452B0}"/>
              </a:ext>
            </a:extLst>
          </p:cNvPr>
          <p:cNvCxnSpPr>
            <a:stCxn id="10" idx="3"/>
          </p:cNvCxnSpPr>
          <p:nvPr/>
        </p:nvCxnSpPr>
        <p:spPr>
          <a:xfrm>
            <a:off x="5476993" y="3559768"/>
            <a:ext cx="1085735" cy="682032"/>
          </a:xfrm>
          <a:prstGeom prst="bentConnector3">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17B62E1F-EB6E-3016-C42C-D6FD0EB2BD3C}"/>
              </a:ext>
            </a:extLst>
          </p:cNvPr>
          <p:cNvCxnSpPr>
            <a:cxnSpLocks/>
          </p:cNvCxnSpPr>
          <p:nvPr/>
        </p:nvCxnSpPr>
        <p:spPr>
          <a:xfrm flipH="1">
            <a:off x="5462058" y="4752975"/>
            <a:ext cx="1104901" cy="0"/>
          </a:xfrm>
          <a:prstGeom prst="line">
            <a:avLst/>
          </a:prstGeom>
          <a:ln w="12700">
            <a:solidFill>
              <a:srgbClr val="C00000"/>
            </a:solidFill>
          </a:ln>
        </p:spPr>
        <p:style>
          <a:lnRef idx="1">
            <a:schemeClr val="dk1"/>
          </a:lnRef>
          <a:fillRef idx="0">
            <a:schemeClr val="dk1"/>
          </a:fillRef>
          <a:effectRef idx="0">
            <a:schemeClr val="dk1"/>
          </a:effectRef>
          <a:fontRef idx="minor">
            <a:schemeClr val="tx1"/>
          </a:fontRef>
        </p:style>
      </p:cxnSp>
      <p:cxnSp>
        <p:nvCxnSpPr>
          <p:cNvPr id="30" name="Connector: Elbow 29">
            <a:extLst>
              <a:ext uri="{FF2B5EF4-FFF2-40B4-BE49-F238E27FC236}">
                <a16:creationId xmlns:a16="http://schemas.microsoft.com/office/drawing/2014/main" id="{7D4336DF-473F-20C1-C430-6CB0A800F1DC}"/>
              </a:ext>
            </a:extLst>
          </p:cNvPr>
          <p:cNvCxnSpPr>
            <a:cxnSpLocks/>
          </p:cNvCxnSpPr>
          <p:nvPr/>
        </p:nvCxnSpPr>
        <p:spPr>
          <a:xfrm rot="10800000" flipV="1">
            <a:off x="3810106" y="5705475"/>
            <a:ext cx="2752621" cy="829136"/>
          </a:xfrm>
          <a:prstGeom prst="bentConnector3">
            <a:avLst>
              <a:gd name="adj1" fmla="val 24970"/>
            </a:avLst>
          </a:prstGeom>
          <a:ln w="12700">
            <a:solidFill>
              <a:srgbClr val="C00000"/>
            </a:soli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667EA778-0AE4-AF98-FF41-CBF717D4F45F}"/>
              </a:ext>
            </a:extLst>
          </p:cNvPr>
          <p:cNvSpPr>
            <a:spLocks noGrp="1" noRot="1" noMove="1" noResize="1" noEditPoints="1" noAdjustHandles="1" noChangeArrowheads="1" noChangeShapeType="1"/>
          </p:cNvSpPr>
          <p:nvPr>
            <p:ph idx="1"/>
          </p:nvPr>
        </p:nvSpPr>
        <p:spPr>
          <a:xfrm>
            <a:off x="6333046" y="1143001"/>
            <a:ext cx="5271932" cy="5484812"/>
          </a:xfrm>
        </p:spPr>
        <p:txBody>
          <a:bodyPr/>
          <a:lstStyle/>
          <a:p>
            <a:r>
              <a:rPr lang="en-US" dirty="0"/>
              <a:t>Reboost warning banner</a:t>
            </a:r>
          </a:p>
          <a:p>
            <a:r>
              <a:rPr lang="en-US" dirty="0"/>
              <a:t>Date prediction database was last updated</a:t>
            </a:r>
          </a:p>
          <a:p>
            <a:r>
              <a:rPr lang="en-US" dirty="0"/>
              <a:t>Occultation Type selected and user input Temporal &amp; Spatial Constraints</a:t>
            </a:r>
          </a:p>
          <a:p>
            <a:r>
              <a:rPr lang="en-US" dirty="0"/>
              <a:t>Map of predicted events</a:t>
            </a:r>
          </a:p>
          <a:p>
            <a:r>
              <a:rPr lang="en-US" dirty="0"/>
              <a:t>Table of predicted events</a:t>
            </a:r>
          </a:p>
          <a:p>
            <a:pPr lvl="1"/>
            <a:r>
              <a:rPr lang="en-US" dirty="0"/>
              <a:t>Includes additional information</a:t>
            </a:r>
          </a:p>
          <a:p>
            <a:r>
              <a:rPr lang="en-US" dirty="0"/>
              <a:t>Button to Download Events</a:t>
            </a:r>
          </a:p>
          <a:p>
            <a:pPr lvl="1"/>
            <a:r>
              <a:rPr lang="en-US" dirty="0"/>
              <a:t>Downloads as a text file</a:t>
            </a:r>
          </a:p>
        </p:txBody>
      </p:sp>
    </p:spTree>
    <p:extLst>
      <p:ext uri="{BB962C8B-B14F-4D97-AF65-F5344CB8AC3E}">
        <p14:creationId xmlns:p14="http://schemas.microsoft.com/office/powerpoint/2010/main" val="29899310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par>
                                <p:cTn id="8" presetID="10" presetClass="exit" presetSubtype="0" fill="hold" grpId="0" nodeType="withEffect">
                                  <p:stCondLst>
                                    <p:cond delay="0"/>
                                  </p:stCondLst>
                                  <p:childTnLst>
                                    <p:animEffect transition="out" filter="fade">
                                      <p:cBhvr>
                                        <p:cTn id="9" dur="500"/>
                                        <p:tgtEl>
                                          <p:spTgt spid="7"/>
                                        </p:tgtEl>
                                      </p:cBhvr>
                                    </p:animEffect>
                                    <p:set>
                                      <p:cBhvr>
                                        <p:cTn id="10" dur="1" fill="hold">
                                          <p:stCondLst>
                                            <p:cond delay="499"/>
                                          </p:stCondLst>
                                        </p:cTn>
                                        <p:tgtEl>
                                          <p:spTgt spid="7"/>
                                        </p:tgtEl>
                                        <p:attrNameLst>
                                          <p:attrName>style.visibility</p:attrName>
                                        </p:attrNameLst>
                                      </p:cBhvr>
                                      <p:to>
                                        <p:strVal val="hidden"/>
                                      </p:to>
                                    </p:set>
                                  </p:childTnLst>
                                </p:cTn>
                              </p:par>
                              <p:par>
                                <p:cTn id="11" presetID="10"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xit" presetSubtype="0" fill="hold" nodeType="withEffect">
                                  <p:stCondLst>
                                    <p:cond delay="0"/>
                                  </p:stCondLst>
                                  <p:childTnLst>
                                    <p:animEffect transition="out" filter="fade">
                                      <p:cBhvr>
                                        <p:cTn id="18" dur="500"/>
                                        <p:tgtEl>
                                          <p:spTgt spid="14"/>
                                        </p:tgtEl>
                                      </p:cBhvr>
                                    </p:animEffect>
                                    <p:set>
                                      <p:cBhvr>
                                        <p:cTn id="19" dur="1" fill="hold">
                                          <p:stCondLst>
                                            <p:cond delay="499"/>
                                          </p:stCondLst>
                                        </p:cTn>
                                        <p:tgtEl>
                                          <p:spTgt spid="14"/>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Effect transition="in" filter="fade">
                                      <p:cBhvr>
                                        <p:cTn id="24" dur="500"/>
                                        <p:tgtEl>
                                          <p:spTgt spid="2">
                                            <p:txEl>
                                              <p:pRg st="2" end="2"/>
                                            </p:txEl>
                                          </p:spTgt>
                                        </p:tgtEl>
                                      </p:cBhvr>
                                    </p:animEffect>
                                  </p:childTnLst>
                                </p:cTn>
                              </p:par>
                              <p:par>
                                <p:cTn id="25" presetID="10" presetClass="exit" presetSubtype="0" fill="hold" grpId="1" nodeType="withEffect">
                                  <p:stCondLst>
                                    <p:cond delay="0"/>
                                  </p:stCondLst>
                                  <p:childTnLst>
                                    <p:animEffect transition="out" filter="fade">
                                      <p:cBhvr>
                                        <p:cTn id="26" dur="500"/>
                                        <p:tgtEl>
                                          <p:spTgt spid="8"/>
                                        </p:tgtEl>
                                      </p:cBhvr>
                                    </p:animEffect>
                                    <p:set>
                                      <p:cBhvr>
                                        <p:cTn id="27" dur="1" fill="hold">
                                          <p:stCondLst>
                                            <p:cond delay="499"/>
                                          </p:stCondLst>
                                        </p:cTn>
                                        <p:tgtEl>
                                          <p:spTgt spid="8"/>
                                        </p:tgtEl>
                                        <p:attrNameLst>
                                          <p:attrName>style.visibility</p:attrName>
                                        </p:attrNameLst>
                                      </p:cBhvr>
                                      <p:to>
                                        <p:strVal val="hidden"/>
                                      </p:to>
                                    </p:set>
                                  </p:childTnLst>
                                </p:cTn>
                              </p:par>
                              <p:par>
                                <p:cTn id="28" presetID="10" presetClass="entr" presetSubtype="0" fill="hold" grpId="0" nodeType="with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500"/>
                                        <p:tgtEl>
                                          <p:spTgt spid="9"/>
                                        </p:tgtEl>
                                      </p:cBhvr>
                                    </p:animEffect>
                                  </p:childTnLst>
                                </p:cTn>
                              </p:par>
                              <p:par>
                                <p:cTn id="31" presetID="10" presetClass="entr" presetSubtype="0" fill="hold" nodeType="withEffect">
                                  <p:stCondLst>
                                    <p:cond delay="0"/>
                                  </p:stCondLst>
                                  <p:childTnLst>
                                    <p:set>
                                      <p:cBhvr>
                                        <p:cTn id="32" dur="1" fill="hold">
                                          <p:stCondLst>
                                            <p:cond delay="0"/>
                                          </p:stCondLst>
                                        </p:cTn>
                                        <p:tgtEl>
                                          <p:spTgt spid="24"/>
                                        </p:tgtEl>
                                        <p:attrNameLst>
                                          <p:attrName>style.visibility</p:attrName>
                                        </p:attrNameLst>
                                      </p:cBhvr>
                                      <p:to>
                                        <p:strVal val="visible"/>
                                      </p:to>
                                    </p:set>
                                    <p:animEffect transition="in" filter="fade">
                                      <p:cBhvr>
                                        <p:cTn id="33" dur="500"/>
                                        <p:tgtEl>
                                          <p:spTgt spid="24"/>
                                        </p:tgtEl>
                                      </p:cBhvr>
                                    </p:animEffect>
                                  </p:childTnLst>
                                </p:cTn>
                              </p:par>
                              <p:par>
                                <p:cTn id="34" presetID="10" presetClass="exit" presetSubtype="0" fill="hold" nodeType="withEffect">
                                  <p:stCondLst>
                                    <p:cond delay="0"/>
                                  </p:stCondLst>
                                  <p:childTnLst>
                                    <p:animEffect transition="out" filter="fade">
                                      <p:cBhvr>
                                        <p:cTn id="35" dur="500"/>
                                        <p:tgtEl>
                                          <p:spTgt spid="17"/>
                                        </p:tgtEl>
                                      </p:cBhvr>
                                    </p:animEffect>
                                    <p:set>
                                      <p:cBhvr>
                                        <p:cTn id="36" dur="1" fill="hold">
                                          <p:stCondLst>
                                            <p:cond delay="499"/>
                                          </p:stCondLst>
                                        </p:cTn>
                                        <p:tgtEl>
                                          <p:spTgt spid="17"/>
                                        </p:tgtEl>
                                        <p:attrNameLst>
                                          <p:attrName>style.visibility</p:attrName>
                                        </p:attrNameLst>
                                      </p:cBhvr>
                                      <p:to>
                                        <p:strVal val="hidden"/>
                                      </p:to>
                                    </p:se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
                                            <p:txEl>
                                              <p:pRg st="3" end="3"/>
                                            </p:txEl>
                                          </p:spTgt>
                                        </p:tgtEl>
                                        <p:attrNameLst>
                                          <p:attrName>style.visibility</p:attrName>
                                        </p:attrNameLst>
                                      </p:cBhvr>
                                      <p:to>
                                        <p:strVal val="visible"/>
                                      </p:to>
                                    </p:set>
                                    <p:animEffect transition="in" filter="fade">
                                      <p:cBhvr>
                                        <p:cTn id="41" dur="500"/>
                                        <p:tgtEl>
                                          <p:spTgt spid="2">
                                            <p:txEl>
                                              <p:pRg st="3" end="3"/>
                                            </p:txEl>
                                          </p:spTgt>
                                        </p:tgtEl>
                                      </p:cBhvr>
                                    </p:animEffect>
                                  </p:childTnLst>
                                </p:cTn>
                              </p:par>
                              <p:par>
                                <p:cTn id="42" presetID="10" presetClass="exit" presetSubtype="0" fill="hold" grpId="1" nodeType="withEffect">
                                  <p:stCondLst>
                                    <p:cond delay="0"/>
                                  </p:stCondLst>
                                  <p:childTnLst>
                                    <p:animEffect transition="out" filter="fade">
                                      <p:cBhvr>
                                        <p:cTn id="43" dur="500"/>
                                        <p:tgtEl>
                                          <p:spTgt spid="9"/>
                                        </p:tgtEl>
                                      </p:cBhvr>
                                    </p:animEffect>
                                    <p:set>
                                      <p:cBhvr>
                                        <p:cTn id="44" dur="1" fill="hold">
                                          <p:stCondLst>
                                            <p:cond delay="499"/>
                                          </p:stCondLst>
                                        </p:cTn>
                                        <p:tgtEl>
                                          <p:spTgt spid="9"/>
                                        </p:tgtEl>
                                        <p:attrNameLst>
                                          <p:attrName>style.visibility</p:attrName>
                                        </p:attrNameLst>
                                      </p:cBhvr>
                                      <p:to>
                                        <p:strVal val="hidden"/>
                                      </p:to>
                                    </p:set>
                                  </p:childTnLst>
                                </p:cTn>
                              </p:par>
                              <p:par>
                                <p:cTn id="45" presetID="10" presetClass="entr" presetSubtype="0"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par>
                                <p:cTn id="48" presetID="10" presetClass="entr" presetSubtype="0" fill="hold" nodeType="with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fade">
                                      <p:cBhvr>
                                        <p:cTn id="50" dur="500"/>
                                        <p:tgtEl>
                                          <p:spTgt spid="27"/>
                                        </p:tgtEl>
                                      </p:cBhvr>
                                    </p:animEffect>
                                  </p:childTnLst>
                                </p:cTn>
                              </p:par>
                              <p:par>
                                <p:cTn id="51" presetID="10" presetClass="exit" presetSubtype="0" fill="hold" nodeType="withEffect">
                                  <p:stCondLst>
                                    <p:cond delay="0"/>
                                  </p:stCondLst>
                                  <p:childTnLst>
                                    <p:animEffect transition="out" filter="fade">
                                      <p:cBhvr>
                                        <p:cTn id="52" dur="500"/>
                                        <p:tgtEl>
                                          <p:spTgt spid="24"/>
                                        </p:tgtEl>
                                      </p:cBhvr>
                                    </p:animEffect>
                                    <p:set>
                                      <p:cBhvr>
                                        <p:cTn id="53" dur="1" fill="hold">
                                          <p:stCondLst>
                                            <p:cond delay="499"/>
                                          </p:stCondLst>
                                        </p:cTn>
                                        <p:tgtEl>
                                          <p:spTgt spid="24"/>
                                        </p:tgtEl>
                                        <p:attrNameLst>
                                          <p:attrName>style.visibility</p:attrName>
                                        </p:attrNameLst>
                                      </p:cBhvr>
                                      <p:to>
                                        <p:strVal val="hidden"/>
                                      </p:to>
                                    </p:se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nodeType="clickEffect">
                                  <p:stCondLst>
                                    <p:cond delay="0"/>
                                  </p:stCondLst>
                                  <p:childTnLst>
                                    <p:set>
                                      <p:cBhvr>
                                        <p:cTn id="57" dur="1" fill="hold">
                                          <p:stCondLst>
                                            <p:cond delay="0"/>
                                          </p:stCondLst>
                                        </p:cTn>
                                        <p:tgtEl>
                                          <p:spTgt spid="2">
                                            <p:txEl>
                                              <p:pRg st="4" end="4"/>
                                            </p:txEl>
                                          </p:spTgt>
                                        </p:tgtEl>
                                        <p:attrNameLst>
                                          <p:attrName>style.visibility</p:attrName>
                                        </p:attrNameLst>
                                      </p:cBhvr>
                                      <p:to>
                                        <p:strVal val="visible"/>
                                      </p:to>
                                    </p:set>
                                    <p:animEffect transition="in" filter="fade">
                                      <p:cBhvr>
                                        <p:cTn id="58" dur="500"/>
                                        <p:tgtEl>
                                          <p:spTgt spid="2">
                                            <p:txEl>
                                              <p:pRg st="4" end="4"/>
                                            </p:txEl>
                                          </p:spTgt>
                                        </p:tgtEl>
                                      </p:cBhvr>
                                    </p:animEffect>
                                  </p:childTnLst>
                                </p:cTn>
                              </p:par>
                              <p:par>
                                <p:cTn id="59" presetID="10" presetClass="exit" presetSubtype="0" fill="hold" grpId="1" nodeType="withEffect">
                                  <p:stCondLst>
                                    <p:cond delay="0"/>
                                  </p:stCondLst>
                                  <p:childTnLst>
                                    <p:animEffect transition="out" filter="fade">
                                      <p:cBhvr>
                                        <p:cTn id="60" dur="500"/>
                                        <p:tgtEl>
                                          <p:spTgt spid="10"/>
                                        </p:tgtEl>
                                      </p:cBhvr>
                                    </p:animEffect>
                                    <p:set>
                                      <p:cBhvr>
                                        <p:cTn id="61" dur="1" fill="hold">
                                          <p:stCondLst>
                                            <p:cond delay="499"/>
                                          </p:stCondLst>
                                        </p:cTn>
                                        <p:tgtEl>
                                          <p:spTgt spid="10"/>
                                        </p:tgtEl>
                                        <p:attrNameLst>
                                          <p:attrName>style.visibility</p:attrName>
                                        </p:attrNameLst>
                                      </p:cBhvr>
                                      <p:to>
                                        <p:strVal val="hidden"/>
                                      </p:to>
                                    </p:set>
                                  </p:childTnLst>
                                </p:cTn>
                              </p:par>
                              <p:par>
                                <p:cTn id="62" presetID="10" presetClass="entr" presetSubtype="0" fill="hold" grpId="0"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fade">
                                      <p:cBhvr>
                                        <p:cTn id="64" dur="500"/>
                                        <p:tgtEl>
                                          <p:spTgt spid="11"/>
                                        </p:tgtEl>
                                      </p:cBhvr>
                                    </p:animEffect>
                                  </p:childTnLst>
                                </p:cTn>
                              </p:par>
                              <p:par>
                                <p:cTn id="65" presetID="10" presetClass="entr" presetSubtype="0" fill="hold" nodeType="withEffect">
                                  <p:stCondLst>
                                    <p:cond delay="0"/>
                                  </p:stCondLst>
                                  <p:childTnLst>
                                    <p:set>
                                      <p:cBhvr>
                                        <p:cTn id="66" dur="1" fill="hold">
                                          <p:stCondLst>
                                            <p:cond delay="0"/>
                                          </p:stCondLst>
                                        </p:cTn>
                                        <p:tgtEl>
                                          <p:spTgt spid="2">
                                            <p:txEl>
                                              <p:pRg st="5" end="5"/>
                                            </p:txEl>
                                          </p:spTgt>
                                        </p:tgtEl>
                                        <p:attrNameLst>
                                          <p:attrName>style.visibility</p:attrName>
                                        </p:attrNameLst>
                                      </p:cBhvr>
                                      <p:to>
                                        <p:strVal val="visible"/>
                                      </p:to>
                                    </p:set>
                                    <p:animEffect transition="in" filter="fade">
                                      <p:cBhvr>
                                        <p:cTn id="67" dur="500"/>
                                        <p:tgtEl>
                                          <p:spTgt spid="2">
                                            <p:txEl>
                                              <p:pRg st="5" end="5"/>
                                            </p:txEl>
                                          </p:spTgt>
                                        </p:tgtEl>
                                      </p:cBhvr>
                                    </p:animEffect>
                                  </p:childTnLst>
                                </p:cTn>
                              </p:par>
                              <p:par>
                                <p:cTn id="68" presetID="10" presetClass="entr" presetSubtype="0" fill="hold" nodeType="withEffect">
                                  <p:stCondLst>
                                    <p:cond delay="0"/>
                                  </p:stCondLst>
                                  <p:childTnLst>
                                    <p:set>
                                      <p:cBhvr>
                                        <p:cTn id="69" dur="1" fill="hold">
                                          <p:stCondLst>
                                            <p:cond delay="0"/>
                                          </p:stCondLst>
                                        </p:cTn>
                                        <p:tgtEl>
                                          <p:spTgt spid="28"/>
                                        </p:tgtEl>
                                        <p:attrNameLst>
                                          <p:attrName>style.visibility</p:attrName>
                                        </p:attrNameLst>
                                      </p:cBhvr>
                                      <p:to>
                                        <p:strVal val="visible"/>
                                      </p:to>
                                    </p:set>
                                    <p:animEffect transition="in" filter="fade">
                                      <p:cBhvr>
                                        <p:cTn id="70" dur="500"/>
                                        <p:tgtEl>
                                          <p:spTgt spid="28"/>
                                        </p:tgtEl>
                                      </p:cBhvr>
                                    </p:animEffect>
                                  </p:childTnLst>
                                </p:cTn>
                              </p:par>
                              <p:par>
                                <p:cTn id="71" presetID="10" presetClass="exit" presetSubtype="0" fill="hold" nodeType="withEffect">
                                  <p:stCondLst>
                                    <p:cond delay="0"/>
                                  </p:stCondLst>
                                  <p:childTnLst>
                                    <p:animEffect transition="out" filter="fade">
                                      <p:cBhvr>
                                        <p:cTn id="72" dur="500"/>
                                        <p:tgtEl>
                                          <p:spTgt spid="27"/>
                                        </p:tgtEl>
                                      </p:cBhvr>
                                    </p:animEffect>
                                    <p:set>
                                      <p:cBhvr>
                                        <p:cTn id="73" dur="1" fill="hold">
                                          <p:stCondLst>
                                            <p:cond delay="499"/>
                                          </p:stCondLst>
                                        </p:cTn>
                                        <p:tgtEl>
                                          <p:spTgt spid="27"/>
                                        </p:tgtEl>
                                        <p:attrNameLst>
                                          <p:attrName>style.visibility</p:attrName>
                                        </p:attrNameLst>
                                      </p:cBhvr>
                                      <p:to>
                                        <p:strVal val="hidden"/>
                                      </p:to>
                                    </p:se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nodeType="clickEffect">
                                  <p:stCondLst>
                                    <p:cond delay="0"/>
                                  </p:stCondLst>
                                  <p:childTnLst>
                                    <p:set>
                                      <p:cBhvr>
                                        <p:cTn id="77" dur="1" fill="hold">
                                          <p:stCondLst>
                                            <p:cond delay="0"/>
                                          </p:stCondLst>
                                        </p:cTn>
                                        <p:tgtEl>
                                          <p:spTgt spid="2">
                                            <p:txEl>
                                              <p:pRg st="6" end="6"/>
                                            </p:txEl>
                                          </p:spTgt>
                                        </p:tgtEl>
                                        <p:attrNameLst>
                                          <p:attrName>style.visibility</p:attrName>
                                        </p:attrNameLst>
                                      </p:cBhvr>
                                      <p:to>
                                        <p:strVal val="visible"/>
                                      </p:to>
                                    </p:set>
                                    <p:animEffect transition="in" filter="fade">
                                      <p:cBhvr>
                                        <p:cTn id="78" dur="500"/>
                                        <p:tgtEl>
                                          <p:spTgt spid="2">
                                            <p:txEl>
                                              <p:pRg st="6" end="6"/>
                                            </p:txEl>
                                          </p:spTgt>
                                        </p:tgtEl>
                                      </p:cBhvr>
                                    </p:animEffect>
                                  </p:childTnLst>
                                </p:cTn>
                              </p:par>
                              <p:par>
                                <p:cTn id="79" presetID="10" presetClass="exit" presetSubtype="0" fill="hold" grpId="1" nodeType="withEffect">
                                  <p:stCondLst>
                                    <p:cond delay="0"/>
                                  </p:stCondLst>
                                  <p:childTnLst>
                                    <p:animEffect transition="out" filter="fade">
                                      <p:cBhvr>
                                        <p:cTn id="80" dur="500"/>
                                        <p:tgtEl>
                                          <p:spTgt spid="11"/>
                                        </p:tgtEl>
                                      </p:cBhvr>
                                    </p:animEffect>
                                    <p:set>
                                      <p:cBhvr>
                                        <p:cTn id="81" dur="1" fill="hold">
                                          <p:stCondLst>
                                            <p:cond delay="499"/>
                                          </p:stCondLst>
                                        </p:cTn>
                                        <p:tgtEl>
                                          <p:spTgt spid="11"/>
                                        </p:tgtEl>
                                        <p:attrNameLst>
                                          <p:attrName>style.visibility</p:attrName>
                                        </p:attrNameLst>
                                      </p:cBhvr>
                                      <p:to>
                                        <p:strVal val="hidden"/>
                                      </p:to>
                                    </p:set>
                                  </p:childTnLst>
                                </p:cTn>
                              </p:par>
                              <p:par>
                                <p:cTn id="82" presetID="10" presetClass="entr" presetSubtype="0" fill="hold" grpId="0" nodeType="withEffect">
                                  <p:stCondLst>
                                    <p:cond delay="0"/>
                                  </p:stCondLst>
                                  <p:childTnLst>
                                    <p:set>
                                      <p:cBhvr>
                                        <p:cTn id="83" dur="1" fill="hold">
                                          <p:stCondLst>
                                            <p:cond delay="0"/>
                                          </p:stCondLst>
                                        </p:cTn>
                                        <p:tgtEl>
                                          <p:spTgt spid="12"/>
                                        </p:tgtEl>
                                        <p:attrNameLst>
                                          <p:attrName>style.visibility</p:attrName>
                                        </p:attrNameLst>
                                      </p:cBhvr>
                                      <p:to>
                                        <p:strVal val="visible"/>
                                      </p:to>
                                    </p:set>
                                    <p:animEffect transition="in" filter="fade">
                                      <p:cBhvr>
                                        <p:cTn id="84" dur="500"/>
                                        <p:tgtEl>
                                          <p:spTgt spid="12"/>
                                        </p:tgtEl>
                                      </p:cBhvr>
                                    </p:animEffect>
                                  </p:childTnLst>
                                </p:cTn>
                              </p:par>
                              <p:par>
                                <p:cTn id="85" presetID="10" presetClass="entr" presetSubtype="0" fill="hold" nodeType="withEffect">
                                  <p:stCondLst>
                                    <p:cond delay="0"/>
                                  </p:stCondLst>
                                  <p:childTnLst>
                                    <p:set>
                                      <p:cBhvr>
                                        <p:cTn id="86" dur="1" fill="hold">
                                          <p:stCondLst>
                                            <p:cond delay="0"/>
                                          </p:stCondLst>
                                        </p:cTn>
                                        <p:tgtEl>
                                          <p:spTgt spid="2">
                                            <p:txEl>
                                              <p:pRg st="7" end="7"/>
                                            </p:txEl>
                                          </p:spTgt>
                                        </p:tgtEl>
                                        <p:attrNameLst>
                                          <p:attrName>style.visibility</p:attrName>
                                        </p:attrNameLst>
                                      </p:cBhvr>
                                      <p:to>
                                        <p:strVal val="visible"/>
                                      </p:to>
                                    </p:set>
                                    <p:animEffect transition="in" filter="fade">
                                      <p:cBhvr>
                                        <p:cTn id="87" dur="500"/>
                                        <p:tgtEl>
                                          <p:spTgt spid="2">
                                            <p:txEl>
                                              <p:pRg st="7" end="7"/>
                                            </p:txEl>
                                          </p:spTgt>
                                        </p:tgtEl>
                                      </p:cBhvr>
                                    </p:animEffect>
                                  </p:childTnLst>
                                </p:cTn>
                              </p:par>
                              <p:par>
                                <p:cTn id="88" presetID="10" presetClass="entr" presetSubtype="0" fill="hold" nodeType="withEffect">
                                  <p:stCondLst>
                                    <p:cond delay="0"/>
                                  </p:stCondLst>
                                  <p:childTnLst>
                                    <p:set>
                                      <p:cBhvr>
                                        <p:cTn id="89" dur="1" fill="hold">
                                          <p:stCondLst>
                                            <p:cond delay="0"/>
                                          </p:stCondLst>
                                        </p:cTn>
                                        <p:tgtEl>
                                          <p:spTgt spid="30"/>
                                        </p:tgtEl>
                                        <p:attrNameLst>
                                          <p:attrName>style.visibility</p:attrName>
                                        </p:attrNameLst>
                                      </p:cBhvr>
                                      <p:to>
                                        <p:strVal val="visible"/>
                                      </p:to>
                                    </p:set>
                                    <p:animEffect transition="in" filter="fade">
                                      <p:cBhvr>
                                        <p:cTn id="90" dur="500"/>
                                        <p:tgtEl>
                                          <p:spTgt spid="30"/>
                                        </p:tgtEl>
                                      </p:cBhvr>
                                    </p:animEffect>
                                  </p:childTnLst>
                                </p:cTn>
                              </p:par>
                              <p:par>
                                <p:cTn id="91" presetID="10" presetClass="exit" presetSubtype="0" fill="hold" nodeType="withEffect">
                                  <p:stCondLst>
                                    <p:cond delay="0"/>
                                  </p:stCondLst>
                                  <p:childTnLst>
                                    <p:animEffect transition="out" filter="fade">
                                      <p:cBhvr>
                                        <p:cTn id="92" dur="500"/>
                                        <p:tgtEl>
                                          <p:spTgt spid="28"/>
                                        </p:tgtEl>
                                      </p:cBhvr>
                                    </p:animEffect>
                                    <p:set>
                                      <p:cBhvr>
                                        <p:cTn id="93" dur="1" fill="hold">
                                          <p:stCondLst>
                                            <p:cond delay="499"/>
                                          </p:stCondLst>
                                        </p:cTn>
                                        <p:tgtEl>
                                          <p:spTgt spid="2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8" grpId="1" animBg="1"/>
      <p:bldP spid="9" grpId="0" animBg="1"/>
      <p:bldP spid="9" grpId="1" animBg="1"/>
      <p:bldP spid="10" grpId="0" animBg="1"/>
      <p:bldP spid="10" grpId="1" animBg="1"/>
      <p:bldP spid="11" grpId="0" animBg="1"/>
      <p:bldP spid="11" grpId="1"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85F305-FFB5-39B6-2495-91B01BD8D8DF}"/>
              </a:ext>
            </a:extLst>
          </p:cNvPr>
          <p:cNvSpPr>
            <a:spLocks noGrp="1"/>
          </p:cNvSpPr>
          <p:nvPr>
            <p:ph idx="1"/>
          </p:nvPr>
        </p:nvSpPr>
        <p:spPr/>
        <p:txBody>
          <a:bodyPr/>
          <a:lstStyle/>
          <a:p>
            <a:r>
              <a:rPr lang="en-US" dirty="0"/>
              <a:t>Interested in participating in validation efforts but don’t have the time to dive into the website to plan for coincident events?</a:t>
            </a:r>
          </a:p>
          <a:p>
            <a:pPr lvl="1"/>
            <a:r>
              <a:rPr lang="en-US" dirty="0"/>
              <a:t>The Validation Team can bring weekly updates directly to YOU</a:t>
            </a:r>
          </a:p>
          <a:p>
            <a:pPr marL="457177" lvl="1" indent="0">
              <a:buNone/>
            </a:pPr>
            <a:endParaRPr lang="en-US" sz="2133" dirty="0"/>
          </a:p>
          <a:p>
            <a:r>
              <a:rPr lang="en-US" dirty="0"/>
              <a:t>Each participating station or PI will receive weekly emails.     Emails Include:</a:t>
            </a:r>
          </a:p>
          <a:p>
            <a:pPr lvl="1"/>
            <a:r>
              <a:rPr lang="en-US" dirty="0"/>
              <a:t>Coincident measurements approximately 3 weeks out</a:t>
            </a:r>
          </a:p>
          <a:p>
            <a:pPr lvl="2"/>
            <a:r>
              <a:rPr lang="en-US" dirty="0"/>
              <a:t>Ensure the accuracy of the SAGE III/ISS event predictions &amp; allows stations to have advance planning for possible coincident measurements. </a:t>
            </a:r>
          </a:p>
          <a:p>
            <a:pPr lvl="1"/>
            <a:r>
              <a:rPr lang="en-US" dirty="0"/>
              <a:t>Upcoming activities that may affect predictions &amp; science data collection</a:t>
            </a:r>
          </a:p>
          <a:p>
            <a:pPr lvl="1"/>
            <a:endParaRPr lang="en-US" sz="2133" dirty="0"/>
          </a:p>
          <a:p>
            <a:r>
              <a:rPr lang="en-US" dirty="0"/>
              <a:t>The SAGE III/ISS Team is always looking to add new participants</a:t>
            </a:r>
          </a:p>
        </p:txBody>
      </p:sp>
      <p:sp>
        <p:nvSpPr>
          <p:cNvPr id="4" name="Date Placeholder 3">
            <a:extLst>
              <a:ext uri="{FF2B5EF4-FFF2-40B4-BE49-F238E27FC236}">
                <a16:creationId xmlns:a16="http://schemas.microsoft.com/office/drawing/2014/main" id="{CF27EF45-877F-3790-6C28-B00DD4D947FA}"/>
              </a:ext>
            </a:extLst>
          </p:cNvPr>
          <p:cNvSpPr>
            <a:spLocks noGrp="1"/>
          </p:cNvSpPr>
          <p:nvPr>
            <p:ph type="dt" sz="half" idx="2"/>
          </p:nvPr>
        </p:nvSpPr>
        <p:spPr/>
        <p:txBody>
          <a:bodyPr/>
          <a:lstStyle/>
          <a:p>
            <a:r>
              <a:rPr lang="en-US" dirty="0"/>
              <a:t>October 22, 2024</a:t>
            </a:r>
          </a:p>
        </p:txBody>
      </p:sp>
      <p:sp>
        <p:nvSpPr>
          <p:cNvPr id="5" name="Title 2">
            <a:extLst>
              <a:ext uri="{FF2B5EF4-FFF2-40B4-BE49-F238E27FC236}">
                <a16:creationId xmlns:a16="http://schemas.microsoft.com/office/drawing/2014/main" id="{E05EFD16-7145-A25C-423D-179064F3F6C0}"/>
              </a:ext>
            </a:extLst>
          </p:cNvPr>
          <p:cNvSpPr>
            <a:spLocks noGrp="1"/>
          </p:cNvSpPr>
          <p:nvPr>
            <p:ph type="title"/>
          </p:nvPr>
        </p:nvSpPr>
        <p:spPr>
          <a:xfrm>
            <a:off x="1254540" y="196749"/>
            <a:ext cx="9682921" cy="646331"/>
          </a:xfrm>
        </p:spPr>
        <p:txBody>
          <a:bodyPr/>
          <a:lstStyle/>
          <a:p>
            <a:r>
              <a:rPr lang="en-US" dirty="0"/>
              <a:t>Interested in Participating in Validation Efforts?</a:t>
            </a:r>
          </a:p>
        </p:txBody>
      </p:sp>
    </p:spTree>
    <p:extLst>
      <p:ext uri="{BB962C8B-B14F-4D97-AF65-F5344CB8AC3E}">
        <p14:creationId xmlns:p14="http://schemas.microsoft.com/office/powerpoint/2010/main" val="3062062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Effect transition="in" filter="fade">
                                      <p:cBhvr>
                                        <p:cTn id="7" dur="500"/>
                                        <p:tgtEl>
                                          <p:spTgt spid="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3" end="3"/>
                                            </p:txEl>
                                          </p:spTgt>
                                        </p:tgtEl>
                                        <p:attrNameLst>
                                          <p:attrName>style.visibility</p:attrName>
                                        </p:attrNameLst>
                                      </p:cBhvr>
                                      <p:to>
                                        <p:strVal val="visible"/>
                                      </p:to>
                                    </p:set>
                                    <p:animEffect transition="in" filter="fade">
                                      <p:cBhvr>
                                        <p:cTn id="12" dur="500"/>
                                        <p:tgtEl>
                                          <p:spTgt spid="2">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animEffect transition="in" filter="fade">
                                      <p:cBhvr>
                                        <p:cTn id="15" dur="500"/>
                                        <p:tgtEl>
                                          <p:spTgt spid="2">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2">
                                            <p:txEl>
                                              <p:pRg st="5" end="5"/>
                                            </p:txEl>
                                          </p:spTgt>
                                        </p:tgtEl>
                                        <p:attrNameLst>
                                          <p:attrName>style.visibility</p:attrName>
                                        </p:attrNameLst>
                                      </p:cBhvr>
                                      <p:to>
                                        <p:strVal val="visible"/>
                                      </p:to>
                                    </p:set>
                                    <p:animEffect transition="in" filter="fade">
                                      <p:cBhvr>
                                        <p:cTn id="18" dur="500"/>
                                        <p:tgtEl>
                                          <p:spTgt spid="2">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animEffect transition="in" filter="fade">
                                      <p:cBhvr>
                                        <p:cTn id="21" dur="500"/>
                                        <p:tgtEl>
                                          <p:spTgt spid="2">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
                                            <p:txEl>
                                              <p:pRg st="8" end="8"/>
                                            </p:txEl>
                                          </p:spTgt>
                                        </p:tgtEl>
                                        <p:attrNameLst>
                                          <p:attrName>style.visibility</p:attrName>
                                        </p:attrNameLst>
                                      </p:cBhvr>
                                      <p:to>
                                        <p:strVal val="visible"/>
                                      </p:to>
                                    </p:set>
                                    <p:animEffect transition="in" filter="fade">
                                      <p:cBhvr>
                                        <p:cTn id="26" dur="500"/>
                                        <p:tgtEl>
                                          <p:spTgt spid="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2F757C9-C616-0681-05AB-70C4172C6CA0}"/>
              </a:ext>
            </a:extLst>
          </p:cNvPr>
          <p:cNvSpPr>
            <a:spLocks noGrp="1"/>
          </p:cNvSpPr>
          <p:nvPr>
            <p:ph idx="1"/>
          </p:nvPr>
        </p:nvSpPr>
        <p:spPr/>
        <p:txBody>
          <a:bodyPr/>
          <a:lstStyle/>
          <a:p>
            <a:r>
              <a:rPr lang="en-US" dirty="0"/>
              <a:t>Long term predictions are available on the Validation website and via email to interested stations &amp; PIs</a:t>
            </a:r>
          </a:p>
          <a:p>
            <a:pPr marL="0" indent="0">
              <a:buNone/>
            </a:pPr>
            <a:endParaRPr lang="en-US" sz="2133" dirty="0"/>
          </a:p>
          <a:p>
            <a:r>
              <a:rPr lang="en-US" dirty="0"/>
              <a:t>Long term predictions are useful for long term planning but come with the caveat that the events are likely to shift in time &amp; location</a:t>
            </a:r>
          </a:p>
          <a:p>
            <a:pPr marL="0" indent="0">
              <a:buNone/>
            </a:pPr>
            <a:endParaRPr lang="en-US" sz="2133" dirty="0"/>
          </a:p>
          <a:p>
            <a:r>
              <a:rPr lang="en-US" dirty="0"/>
              <a:t>Predictions are approximately 6 months out but are </a:t>
            </a:r>
            <a:r>
              <a:rPr lang="en-US" u="sng" dirty="0"/>
              <a:t>not</a:t>
            </a:r>
            <a:r>
              <a:rPr lang="en-US" dirty="0"/>
              <a:t> guaranteed</a:t>
            </a:r>
          </a:p>
          <a:p>
            <a:pPr lvl="1"/>
            <a:r>
              <a:rPr lang="en-US" dirty="0"/>
              <a:t>Highly variable in both time &amp; space due to activities in the coming months that can affect predictions</a:t>
            </a:r>
          </a:p>
          <a:p>
            <a:pPr lvl="1"/>
            <a:endParaRPr lang="en-US" dirty="0"/>
          </a:p>
        </p:txBody>
      </p:sp>
      <p:sp>
        <p:nvSpPr>
          <p:cNvPr id="3" name="Title 2">
            <a:extLst>
              <a:ext uri="{FF2B5EF4-FFF2-40B4-BE49-F238E27FC236}">
                <a16:creationId xmlns:a16="http://schemas.microsoft.com/office/drawing/2014/main" id="{5B5896A7-FAB5-D02D-8BE4-53BD71071997}"/>
              </a:ext>
            </a:extLst>
          </p:cNvPr>
          <p:cNvSpPr>
            <a:spLocks noGrp="1"/>
          </p:cNvSpPr>
          <p:nvPr>
            <p:ph type="title"/>
          </p:nvPr>
        </p:nvSpPr>
        <p:spPr/>
        <p:txBody>
          <a:bodyPr/>
          <a:lstStyle/>
          <a:p>
            <a:r>
              <a:rPr lang="en-US" dirty="0"/>
              <a:t>Long Term Event Predictions</a:t>
            </a:r>
          </a:p>
        </p:txBody>
      </p:sp>
      <p:sp>
        <p:nvSpPr>
          <p:cNvPr id="4" name="Date Placeholder 3">
            <a:extLst>
              <a:ext uri="{FF2B5EF4-FFF2-40B4-BE49-F238E27FC236}">
                <a16:creationId xmlns:a16="http://schemas.microsoft.com/office/drawing/2014/main" id="{FD4C9094-A368-B973-B7DB-0C21931C7D9A}"/>
              </a:ext>
            </a:extLst>
          </p:cNvPr>
          <p:cNvSpPr>
            <a:spLocks noGrp="1"/>
          </p:cNvSpPr>
          <p:nvPr>
            <p:ph type="dt" sz="half" idx="2"/>
          </p:nvPr>
        </p:nvSpPr>
        <p:spPr/>
        <p:txBody>
          <a:bodyPr/>
          <a:lstStyle/>
          <a:p>
            <a:r>
              <a:rPr lang="en-US" dirty="0"/>
              <a:t>October 22, 2024</a:t>
            </a:r>
          </a:p>
        </p:txBody>
      </p:sp>
    </p:spTree>
    <p:extLst>
      <p:ext uri="{BB962C8B-B14F-4D97-AF65-F5344CB8AC3E}">
        <p14:creationId xmlns:p14="http://schemas.microsoft.com/office/powerpoint/2010/main" val="2836806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animEffect transition="in" filter="fade">
                                      <p:cBhvr>
                                        <p:cTn id="7" dur="500"/>
                                        <p:tgtEl>
                                          <p:spTgt spid="2">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4" end="4"/>
                                            </p:txEl>
                                          </p:spTgt>
                                        </p:tgtEl>
                                        <p:attrNameLst>
                                          <p:attrName>style.visibility</p:attrName>
                                        </p:attrNameLst>
                                      </p:cBhvr>
                                      <p:to>
                                        <p:strVal val="visible"/>
                                      </p:to>
                                    </p:set>
                                    <p:animEffect transition="in" filter="fade">
                                      <p:cBhvr>
                                        <p:cTn id="12" dur="500"/>
                                        <p:tgtEl>
                                          <p:spTgt spid="2">
                                            <p:txEl>
                                              <p:pRg st="4" end="4"/>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2">
                                            <p:txEl>
                                              <p:pRg st="5" end="5"/>
                                            </p:txEl>
                                          </p:spTgt>
                                        </p:tgtEl>
                                        <p:attrNameLst>
                                          <p:attrName>style.visibility</p:attrName>
                                        </p:attrNameLst>
                                      </p:cBhvr>
                                      <p:to>
                                        <p:strVal val="visible"/>
                                      </p:to>
                                    </p:set>
                                    <p:animEffect transition="in" filter="fade">
                                      <p:cBhvr>
                                        <p:cTn id="15" dur="500"/>
                                        <p:tgtEl>
                                          <p:spTgt spid="2">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C84FD64-EED6-1894-B7A7-07926C682443}"/>
              </a:ext>
            </a:extLst>
          </p:cNvPr>
          <p:cNvSpPr>
            <a:spLocks noGrp="1"/>
          </p:cNvSpPr>
          <p:nvPr>
            <p:ph idx="1"/>
          </p:nvPr>
        </p:nvSpPr>
        <p:spPr/>
        <p:txBody>
          <a:bodyPr/>
          <a:lstStyle/>
          <a:p>
            <a:r>
              <a:rPr lang="en-US" dirty="0"/>
              <a:t>ISS Re/</a:t>
            </a:r>
            <a:r>
              <a:rPr lang="en-US" dirty="0" err="1"/>
              <a:t>Deboosts</a:t>
            </a:r>
            <a:endParaRPr lang="en-US" dirty="0"/>
          </a:p>
          <a:p>
            <a:pPr lvl="1"/>
            <a:r>
              <a:rPr lang="en-US" dirty="0"/>
              <a:t>Needed periodically for altitude maintenance</a:t>
            </a:r>
          </a:p>
          <a:p>
            <a:pPr lvl="1"/>
            <a:r>
              <a:rPr lang="en-US" dirty="0"/>
              <a:t>Predictions may be slightly skewed in time &amp; location until ISS TLEs have settled</a:t>
            </a:r>
          </a:p>
          <a:p>
            <a:pPr lvl="2"/>
            <a:r>
              <a:rPr lang="en-US" dirty="0"/>
              <a:t>Typically takes 2-4 days for TLEs to settle out following re/</a:t>
            </a:r>
            <a:r>
              <a:rPr lang="en-US" dirty="0" err="1"/>
              <a:t>deboosts</a:t>
            </a:r>
            <a:endParaRPr lang="en-US" dirty="0"/>
          </a:p>
          <a:p>
            <a:pPr lvl="1"/>
            <a:r>
              <a:rPr lang="en-US" dirty="0"/>
              <a:t>Detailed in weekly emails and noted on the prediction website via warning banner</a:t>
            </a:r>
          </a:p>
          <a:p>
            <a:r>
              <a:rPr lang="en-US" dirty="0"/>
              <a:t>Blockages</a:t>
            </a:r>
          </a:p>
          <a:p>
            <a:pPr lvl="1"/>
            <a:r>
              <a:rPr lang="en-US" dirty="0"/>
              <a:t>Visiting Vehicles, Modules, or Solar Panels can obstruct the view of SAGE III/ISS</a:t>
            </a:r>
          </a:p>
          <a:p>
            <a:pPr lvl="1"/>
            <a:r>
              <a:rPr lang="en-US"/>
              <a:t>Blockage levels </a:t>
            </a:r>
            <a:r>
              <a:rPr lang="en-US" dirty="0"/>
              <a:t>are: None, Low, Medium, High, &amp; Extreme</a:t>
            </a:r>
          </a:p>
          <a:p>
            <a:pPr lvl="2"/>
            <a:r>
              <a:rPr lang="en-US" dirty="0"/>
              <a:t>High &amp; Extreme levels of blockages may still acquire but are not guaranteed</a:t>
            </a:r>
          </a:p>
          <a:p>
            <a:r>
              <a:rPr lang="en-US" dirty="0"/>
              <a:t>Station Activities &amp; Maneuvers</a:t>
            </a:r>
          </a:p>
          <a:p>
            <a:pPr lvl="1"/>
            <a:r>
              <a:rPr lang="en-US" dirty="0"/>
              <a:t>May sometimes miss events for scheduled activities &amp; large attitude changes </a:t>
            </a:r>
          </a:p>
          <a:p>
            <a:pPr lvl="1"/>
            <a:r>
              <a:rPr lang="en-US" dirty="0"/>
              <a:t>Activities &amp; maneuvers that affect events are detailed in weekly emails</a:t>
            </a:r>
          </a:p>
          <a:p>
            <a:endParaRPr lang="en-US" dirty="0"/>
          </a:p>
        </p:txBody>
      </p:sp>
      <p:sp>
        <p:nvSpPr>
          <p:cNvPr id="3" name="Title 2">
            <a:extLst>
              <a:ext uri="{FF2B5EF4-FFF2-40B4-BE49-F238E27FC236}">
                <a16:creationId xmlns:a16="http://schemas.microsoft.com/office/drawing/2014/main" id="{B7F3E12E-9141-F84C-1A8A-05183BC77C0F}"/>
              </a:ext>
            </a:extLst>
          </p:cNvPr>
          <p:cNvSpPr>
            <a:spLocks noGrp="1"/>
          </p:cNvSpPr>
          <p:nvPr>
            <p:ph type="title"/>
          </p:nvPr>
        </p:nvSpPr>
        <p:spPr/>
        <p:txBody>
          <a:bodyPr/>
          <a:lstStyle/>
          <a:p>
            <a:r>
              <a:rPr lang="en-US" dirty="0"/>
              <a:t>Activities that Affect Predictions</a:t>
            </a:r>
          </a:p>
        </p:txBody>
      </p:sp>
      <p:sp>
        <p:nvSpPr>
          <p:cNvPr id="4" name="Date Placeholder 3">
            <a:extLst>
              <a:ext uri="{FF2B5EF4-FFF2-40B4-BE49-F238E27FC236}">
                <a16:creationId xmlns:a16="http://schemas.microsoft.com/office/drawing/2014/main" id="{D5FD7399-9866-8D9D-76F4-7D98B57B3871}"/>
              </a:ext>
            </a:extLst>
          </p:cNvPr>
          <p:cNvSpPr>
            <a:spLocks noGrp="1"/>
          </p:cNvSpPr>
          <p:nvPr>
            <p:ph type="dt" sz="half" idx="2"/>
          </p:nvPr>
        </p:nvSpPr>
        <p:spPr/>
        <p:txBody>
          <a:bodyPr/>
          <a:lstStyle/>
          <a:p>
            <a:r>
              <a:rPr lang="en-US" dirty="0"/>
              <a:t>October 22, 2024</a:t>
            </a:r>
          </a:p>
        </p:txBody>
      </p:sp>
    </p:spTree>
    <p:extLst>
      <p:ext uri="{BB962C8B-B14F-4D97-AF65-F5344CB8AC3E}">
        <p14:creationId xmlns:p14="http://schemas.microsoft.com/office/powerpoint/2010/main" val="417441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5" end="5"/>
                                            </p:txEl>
                                          </p:spTgt>
                                        </p:tgtEl>
                                        <p:attrNameLst>
                                          <p:attrName>style.visibility</p:attrName>
                                        </p:attrNameLst>
                                      </p:cBhvr>
                                      <p:to>
                                        <p:strVal val="visible"/>
                                      </p:to>
                                    </p:set>
                                    <p:animEffect transition="in" filter="fade">
                                      <p:cBhvr>
                                        <p:cTn id="7" dur="500"/>
                                        <p:tgtEl>
                                          <p:spTgt spid="2">
                                            <p:txEl>
                                              <p:pRg st="5" end="5"/>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
                                            <p:txEl>
                                              <p:pRg st="6" end="6"/>
                                            </p:txEl>
                                          </p:spTgt>
                                        </p:tgtEl>
                                        <p:attrNameLst>
                                          <p:attrName>style.visibility</p:attrName>
                                        </p:attrNameLst>
                                      </p:cBhvr>
                                      <p:to>
                                        <p:strVal val="visible"/>
                                      </p:to>
                                    </p:set>
                                    <p:animEffect transition="in" filter="fade">
                                      <p:cBhvr>
                                        <p:cTn id="10" dur="500"/>
                                        <p:tgtEl>
                                          <p:spTgt spid="2">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
                                            <p:txEl>
                                              <p:pRg st="7" end="7"/>
                                            </p:txEl>
                                          </p:spTgt>
                                        </p:tgtEl>
                                        <p:attrNameLst>
                                          <p:attrName>style.visibility</p:attrName>
                                        </p:attrNameLst>
                                      </p:cBhvr>
                                      <p:to>
                                        <p:strVal val="visible"/>
                                      </p:to>
                                    </p:set>
                                    <p:animEffect transition="in" filter="fade">
                                      <p:cBhvr>
                                        <p:cTn id="13" dur="500"/>
                                        <p:tgtEl>
                                          <p:spTgt spid="2">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
                                            <p:txEl>
                                              <p:pRg st="8" end="8"/>
                                            </p:txEl>
                                          </p:spTgt>
                                        </p:tgtEl>
                                        <p:attrNameLst>
                                          <p:attrName>style.visibility</p:attrName>
                                        </p:attrNameLst>
                                      </p:cBhvr>
                                      <p:to>
                                        <p:strVal val="visible"/>
                                      </p:to>
                                    </p:set>
                                    <p:animEffect transition="in" filter="fade">
                                      <p:cBhvr>
                                        <p:cTn id="16" dur="500"/>
                                        <p:tgtEl>
                                          <p:spTgt spid="2">
                                            <p:txEl>
                                              <p:pRg st="8" end="8"/>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
                                            <p:txEl>
                                              <p:pRg st="9" end="9"/>
                                            </p:txEl>
                                          </p:spTgt>
                                        </p:tgtEl>
                                        <p:attrNameLst>
                                          <p:attrName>style.visibility</p:attrName>
                                        </p:attrNameLst>
                                      </p:cBhvr>
                                      <p:to>
                                        <p:strVal val="visible"/>
                                      </p:to>
                                    </p:set>
                                    <p:animEffect transition="in" filter="fade">
                                      <p:cBhvr>
                                        <p:cTn id="21" dur="500"/>
                                        <p:tgtEl>
                                          <p:spTgt spid="2">
                                            <p:txEl>
                                              <p:pRg st="9" end="9"/>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2">
                                            <p:txEl>
                                              <p:pRg st="10" end="10"/>
                                            </p:txEl>
                                          </p:spTgt>
                                        </p:tgtEl>
                                        <p:attrNameLst>
                                          <p:attrName>style.visibility</p:attrName>
                                        </p:attrNameLst>
                                      </p:cBhvr>
                                      <p:to>
                                        <p:strVal val="visible"/>
                                      </p:to>
                                    </p:set>
                                    <p:animEffect transition="in" filter="fade">
                                      <p:cBhvr>
                                        <p:cTn id="24" dur="500"/>
                                        <p:tgtEl>
                                          <p:spTgt spid="2">
                                            <p:txEl>
                                              <p:pRg st="10" end="10"/>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2">
                                            <p:txEl>
                                              <p:pRg st="11" end="11"/>
                                            </p:txEl>
                                          </p:spTgt>
                                        </p:tgtEl>
                                        <p:attrNameLst>
                                          <p:attrName>style.visibility</p:attrName>
                                        </p:attrNameLst>
                                      </p:cBhvr>
                                      <p:to>
                                        <p:strVal val="visible"/>
                                      </p:to>
                                    </p:set>
                                    <p:animEffect transition="in" filter="fade">
                                      <p:cBhvr>
                                        <p:cTn id="27" dur="500"/>
                                        <p:tgtEl>
                                          <p:spTgt spid="2">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Map&#10;&#10;Description automatically generated">
            <a:extLst>
              <a:ext uri="{FF2B5EF4-FFF2-40B4-BE49-F238E27FC236}">
                <a16:creationId xmlns:a16="http://schemas.microsoft.com/office/drawing/2014/main" id="{5BC49F8B-96BA-7EC9-BD77-502F9983C77C}"/>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827390" y="1143000"/>
            <a:ext cx="10537221" cy="5350933"/>
          </a:xfrm>
        </p:spPr>
      </p:pic>
      <p:sp>
        <p:nvSpPr>
          <p:cNvPr id="3" name="Title 2">
            <a:extLst>
              <a:ext uri="{FF2B5EF4-FFF2-40B4-BE49-F238E27FC236}">
                <a16:creationId xmlns:a16="http://schemas.microsoft.com/office/drawing/2014/main" id="{786951DE-3208-E138-87EB-C904A6FD53E3}"/>
              </a:ext>
            </a:extLst>
          </p:cNvPr>
          <p:cNvSpPr>
            <a:spLocks noGrp="1"/>
          </p:cNvSpPr>
          <p:nvPr>
            <p:ph type="title"/>
          </p:nvPr>
        </p:nvSpPr>
        <p:spPr/>
        <p:txBody>
          <a:bodyPr/>
          <a:lstStyle/>
          <a:p>
            <a:r>
              <a:rPr lang="en-US" dirty="0"/>
              <a:t>Predicted Events Before Reboosts</a:t>
            </a:r>
            <a:br>
              <a:rPr lang="en-US" dirty="0"/>
            </a:br>
            <a:r>
              <a:rPr lang="en-US" dirty="0"/>
              <a:t>Oct. 20 – Nov. 17, 2024</a:t>
            </a:r>
            <a:endParaRPr lang="en-US" sz="3733" dirty="0"/>
          </a:p>
        </p:txBody>
      </p:sp>
      <p:sp>
        <p:nvSpPr>
          <p:cNvPr id="4" name="Date Placeholder 3">
            <a:extLst>
              <a:ext uri="{FF2B5EF4-FFF2-40B4-BE49-F238E27FC236}">
                <a16:creationId xmlns:a16="http://schemas.microsoft.com/office/drawing/2014/main" id="{8E3A5C57-EC9D-10E4-BE2B-A0A588E1E92B}"/>
              </a:ext>
            </a:extLst>
          </p:cNvPr>
          <p:cNvSpPr>
            <a:spLocks noGrp="1"/>
          </p:cNvSpPr>
          <p:nvPr>
            <p:ph type="dt" sz="half" idx="2"/>
          </p:nvPr>
        </p:nvSpPr>
        <p:spPr/>
        <p:txBody>
          <a:bodyPr/>
          <a:lstStyle/>
          <a:p>
            <a:r>
              <a:rPr lang="en-US" dirty="0"/>
              <a:t>October 22, 2024</a:t>
            </a:r>
          </a:p>
        </p:txBody>
      </p:sp>
      <p:pic>
        <p:nvPicPr>
          <p:cNvPr id="9" name="Graphic 8">
            <a:extLst>
              <a:ext uri="{FF2B5EF4-FFF2-40B4-BE49-F238E27FC236}">
                <a16:creationId xmlns:a16="http://schemas.microsoft.com/office/drawing/2014/main" id="{15D9156B-C711-CB8D-D3B1-79E0DFAAFA0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23288" y="3689484"/>
            <a:ext cx="365021" cy="305291"/>
          </a:xfrm>
          <a:prstGeom prst="rect">
            <a:avLst/>
          </a:prstGeom>
        </p:spPr>
      </p:pic>
      <p:sp>
        <p:nvSpPr>
          <p:cNvPr id="14" name="TextBox 13">
            <a:extLst>
              <a:ext uri="{FF2B5EF4-FFF2-40B4-BE49-F238E27FC236}">
                <a16:creationId xmlns:a16="http://schemas.microsoft.com/office/drawing/2014/main" id="{CB48DE02-7201-E2AE-6896-A8C2EA92BA2F}"/>
              </a:ext>
            </a:extLst>
          </p:cNvPr>
          <p:cNvSpPr txBox="1"/>
          <p:nvPr/>
        </p:nvSpPr>
        <p:spPr>
          <a:xfrm>
            <a:off x="7662335" y="5946908"/>
            <a:ext cx="2599267" cy="215444"/>
          </a:xfrm>
          <a:prstGeom prst="rect">
            <a:avLst/>
          </a:prstGeom>
          <a:noFill/>
          <a:effectLst>
            <a:outerShdw blurRad="50800" dist="38100" dir="5400000" algn="t" rotWithShape="0">
              <a:prstClr val="black">
                <a:alpha val="40000"/>
              </a:prstClr>
            </a:outerShdw>
          </a:effectLst>
        </p:spPr>
        <p:txBody>
          <a:bodyPr wrap="square" rtlCol="0">
            <a:spAutoFit/>
          </a:bodyPr>
          <a:lstStyle/>
          <a:p>
            <a:r>
              <a:rPr lang="en-US" sz="800" b="1" dirty="0">
                <a:solidFill>
                  <a:srgbClr val="FCC25E"/>
                </a:solidFill>
              </a:rPr>
              <a:t>●</a:t>
            </a:r>
            <a:r>
              <a:rPr lang="en-US" sz="800" b="1" dirty="0"/>
              <a:t> Sunrise   </a:t>
            </a:r>
            <a:r>
              <a:rPr lang="en-US" sz="800" b="1" dirty="0">
                <a:solidFill>
                  <a:srgbClr val="FD8859"/>
                </a:solidFill>
              </a:rPr>
              <a:t>●</a:t>
            </a:r>
            <a:r>
              <a:rPr lang="en-US" sz="800" b="1" dirty="0"/>
              <a:t> Sunset   </a:t>
            </a:r>
            <a:r>
              <a:rPr lang="en-US" sz="800" b="1" dirty="0">
                <a:solidFill>
                  <a:srgbClr val="66CCCC"/>
                </a:solidFill>
              </a:rPr>
              <a:t>●</a:t>
            </a:r>
            <a:r>
              <a:rPr lang="en-US" sz="800" b="1" dirty="0"/>
              <a:t> Moonrise   </a:t>
            </a:r>
            <a:r>
              <a:rPr lang="en-US" sz="800" b="1" dirty="0">
                <a:solidFill>
                  <a:srgbClr val="6390E5"/>
                </a:solidFill>
              </a:rPr>
              <a:t>●</a:t>
            </a:r>
            <a:r>
              <a:rPr lang="en-US" sz="800" b="1" dirty="0"/>
              <a:t> Moonset</a:t>
            </a:r>
          </a:p>
        </p:txBody>
      </p:sp>
      <p:sp>
        <p:nvSpPr>
          <p:cNvPr id="16" name="TextBox 15">
            <a:extLst>
              <a:ext uri="{FF2B5EF4-FFF2-40B4-BE49-F238E27FC236}">
                <a16:creationId xmlns:a16="http://schemas.microsoft.com/office/drawing/2014/main" id="{BE35B0EF-EA39-1DBA-C6D9-3F7C10BB755D}"/>
              </a:ext>
            </a:extLst>
          </p:cNvPr>
          <p:cNvSpPr txBox="1"/>
          <p:nvPr/>
        </p:nvSpPr>
        <p:spPr>
          <a:xfrm>
            <a:off x="7662335" y="5800024"/>
            <a:ext cx="2599267" cy="215444"/>
          </a:xfrm>
          <a:prstGeom prst="rect">
            <a:avLst/>
          </a:prstGeom>
          <a:noFill/>
        </p:spPr>
        <p:txBody>
          <a:bodyPr wrap="square" rtlCol="0">
            <a:spAutoFit/>
          </a:bodyPr>
          <a:lstStyle/>
          <a:p>
            <a:pPr algn="ctr"/>
            <a:r>
              <a:rPr lang="en-US" sz="800" dirty="0"/>
              <a:t>Prediction File Generated: 2024-08-21</a:t>
            </a:r>
          </a:p>
        </p:txBody>
      </p:sp>
      <p:sp>
        <p:nvSpPr>
          <p:cNvPr id="2" name="TextBox 1">
            <a:extLst>
              <a:ext uri="{FF2B5EF4-FFF2-40B4-BE49-F238E27FC236}">
                <a16:creationId xmlns:a16="http://schemas.microsoft.com/office/drawing/2014/main" id="{7635FBF5-A901-D03A-2EA5-3FC67BDC64FC}"/>
              </a:ext>
            </a:extLst>
          </p:cNvPr>
          <p:cNvSpPr txBox="1"/>
          <p:nvPr/>
        </p:nvSpPr>
        <p:spPr>
          <a:xfrm>
            <a:off x="2973593" y="3818468"/>
            <a:ext cx="1630159" cy="584968"/>
          </a:xfrm>
          <a:prstGeom prst="rect">
            <a:avLst/>
          </a:prstGeom>
          <a:solidFill>
            <a:schemeClr val="bg1">
              <a:lumMod val="95000"/>
              <a:alpha val="50196"/>
            </a:schemeClr>
          </a:solidFill>
          <a:ln cap="sq">
            <a:solidFill>
              <a:schemeClr val="tx1"/>
            </a:solidFill>
            <a:round/>
          </a:ln>
          <a:effectLst>
            <a:outerShdw blurRad="50800" dist="38100" dir="2700000" algn="tl" rotWithShape="0">
              <a:prstClr val="black">
                <a:alpha val="40000"/>
              </a:prstClr>
            </a:outerShdw>
          </a:effectLst>
        </p:spPr>
        <p:txBody>
          <a:bodyPr wrap="square" rtlCol="0">
            <a:spAutoFit/>
          </a:bodyPr>
          <a:lstStyle/>
          <a:p>
            <a:pPr algn="ctr"/>
            <a:r>
              <a:rPr lang="en-US" sz="1067" b="1" dirty="0">
                <a:latin typeface="Arial" panose="020B0604020202020204" pitchFamily="34" charset="0"/>
                <a:cs typeface="Arial" panose="020B0604020202020204" pitchFamily="34" charset="0"/>
              </a:rPr>
              <a:t>Moonrise</a:t>
            </a:r>
          </a:p>
          <a:p>
            <a:pPr algn="ctr"/>
            <a:r>
              <a:rPr lang="en-US" sz="1067" b="1" dirty="0">
                <a:latin typeface="Arial" panose="020B0604020202020204" pitchFamily="34" charset="0"/>
                <a:cs typeface="Arial" panose="020B0604020202020204" pitchFamily="34" charset="0"/>
              </a:rPr>
              <a:t>16 Nov 2024 23:01:43</a:t>
            </a:r>
          </a:p>
          <a:p>
            <a:pPr algn="ctr"/>
            <a:r>
              <a:rPr lang="en-US" sz="1067" b="1" dirty="0">
                <a:latin typeface="Arial" panose="020B0604020202020204" pitchFamily="34" charset="0"/>
                <a:cs typeface="Arial" panose="020B0604020202020204" pitchFamily="34" charset="0"/>
              </a:rPr>
              <a:t>(37.64, -85.68)</a:t>
            </a:r>
            <a:endParaRPr lang="en-US" sz="2400" b="1" dirty="0"/>
          </a:p>
        </p:txBody>
      </p:sp>
      <p:cxnSp>
        <p:nvCxnSpPr>
          <p:cNvPr id="7" name="Straight Connector 6">
            <a:extLst>
              <a:ext uri="{FF2B5EF4-FFF2-40B4-BE49-F238E27FC236}">
                <a16:creationId xmlns:a16="http://schemas.microsoft.com/office/drawing/2014/main" id="{328A6FAB-F7E5-5D18-9B3E-A5E4BAEB3DD6}"/>
              </a:ext>
            </a:extLst>
          </p:cNvPr>
          <p:cNvCxnSpPr>
            <a:cxnSpLocks/>
          </p:cNvCxnSpPr>
          <p:nvPr/>
        </p:nvCxnSpPr>
        <p:spPr>
          <a:xfrm flipH="1" flipV="1">
            <a:off x="3042683" y="3641726"/>
            <a:ext cx="753372" cy="176741"/>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46157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descr="Map&#10;&#10;Description automatically generated with low confidence">
            <a:extLst>
              <a:ext uri="{FF2B5EF4-FFF2-40B4-BE49-F238E27FC236}">
                <a16:creationId xmlns:a16="http://schemas.microsoft.com/office/drawing/2014/main" id="{718EF5BC-F300-0EFF-3087-F8D16123399A}"/>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a:xfrm>
            <a:off x="827390" y="1143000"/>
            <a:ext cx="10537221" cy="5350933"/>
          </a:xfrm>
        </p:spPr>
      </p:pic>
      <p:sp>
        <p:nvSpPr>
          <p:cNvPr id="3" name="Title 2">
            <a:extLst>
              <a:ext uri="{FF2B5EF4-FFF2-40B4-BE49-F238E27FC236}">
                <a16:creationId xmlns:a16="http://schemas.microsoft.com/office/drawing/2014/main" id="{35791013-A18B-EEA7-45BA-B801D57D0695}"/>
              </a:ext>
            </a:extLst>
          </p:cNvPr>
          <p:cNvSpPr>
            <a:spLocks noGrp="1"/>
          </p:cNvSpPr>
          <p:nvPr>
            <p:ph type="title"/>
          </p:nvPr>
        </p:nvSpPr>
        <p:spPr/>
        <p:txBody>
          <a:bodyPr/>
          <a:lstStyle/>
          <a:p>
            <a:r>
              <a:rPr lang="en-US" dirty="0"/>
              <a:t>Predicted Events After Reboosts</a:t>
            </a:r>
            <a:br>
              <a:rPr lang="en-US" dirty="0"/>
            </a:br>
            <a:r>
              <a:rPr lang="en-US" dirty="0"/>
              <a:t>Oct. 20 – Nov. 17, 2024</a:t>
            </a:r>
          </a:p>
        </p:txBody>
      </p:sp>
      <p:sp>
        <p:nvSpPr>
          <p:cNvPr id="4" name="Date Placeholder 3">
            <a:extLst>
              <a:ext uri="{FF2B5EF4-FFF2-40B4-BE49-F238E27FC236}">
                <a16:creationId xmlns:a16="http://schemas.microsoft.com/office/drawing/2014/main" id="{81DC1A94-4E27-2221-AD79-218E852593B3}"/>
              </a:ext>
            </a:extLst>
          </p:cNvPr>
          <p:cNvSpPr>
            <a:spLocks noGrp="1"/>
          </p:cNvSpPr>
          <p:nvPr>
            <p:ph type="dt" sz="half" idx="2"/>
          </p:nvPr>
        </p:nvSpPr>
        <p:spPr/>
        <p:txBody>
          <a:bodyPr/>
          <a:lstStyle/>
          <a:p>
            <a:r>
              <a:rPr lang="en-US" dirty="0"/>
              <a:t>October 22, 2024</a:t>
            </a:r>
          </a:p>
        </p:txBody>
      </p:sp>
      <p:pic>
        <p:nvPicPr>
          <p:cNvPr id="7" name="Graphic 6">
            <a:extLst>
              <a:ext uri="{FF2B5EF4-FFF2-40B4-BE49-F238E27FC236}">
                <a16:creationId xmlns:a16="http://schemas.microsoft.com/office/drawing/2014/main" id="{81A0C2A0-C72F-8C83-C035-E91B7BF70371}"/>
              </a:ext>
            </a:extLst>
          </p:cNvPr>
          <p:cNvPicPr>
            <a:picLocks noGrp="1" noRo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923288" y="3689484"/>
            <a:ext cx="365021" cy="305291"/>
          </a:xfrm>
          <a:prstGeom prst="rect">
            <a:avLst/>
          </a:prstGeom>
        </p:spPr>
      </p:pic>
      <p:sp>
        <p:nvSpPr>
          <p:cNvPr id="14" name="TextBox 13">
            <a:extLst>
              <a:ext uri="{FF2B5EF4-FFF2-40B4-BE49-F238E27FC236}">
                <a16:creationId xmlns:a16="http://schemas.microsoft.com/office/drawing/2014/main" id="{4FEF5D6B-01DE-B82D-5FF9-55CD3BCF448A}"/>
              </a:ext>
            </a:extLst>
          </p:cNvPr>
          <p:cNvSpPr txBox="1"/>
          <p:nvPr/>
        </p:nvSpPr>
        <p:spPr>
          <a:xfrm>
            <a:off x="7662335" y="5946908"/>
            <a:ext cx="2599267" cy="215444"/>
          </a:xfrm>
          <a:prstGeom prst="rect">
            <a:avLst/>
          </a:prstGeom>
          <a:noFill/>
          <a:effectLst>
            <a:outerShdw blurRad="50800" dist="38100" dir="5400000" algn="t" rotWithShape="0">
              <a:prstClr val="black">
                <a:alpha val="40000"/>
              </a:prstClr>
            </a:outerShdw>
          </a:effectLst>
        </p:spPr>
        <p:txBody>
          <a:bodyPr wrap="square" rtlCol="0">
            <a:spAutoFit/>
          </a:bodyPr>
          <a:lstStyle/>
          <a:p>
            <a:r>
              <a:rPr lang="en-US" sz="800" b="1" dirty="0">
                <a:solidFill>
                  <a:srgbClr val="FCC25E"/>
                </a:solidFill>
              </a:rPr>
              <a:t>●</a:t>
            </a:r>
            <a:r>
              <a:rPr lang="en-US" sz="800" b="1" dirty="0"/>
              <a:t> Sunrise   </a:t>
            </a:r>
            <a:r>
              <a:rPr lang="en-US" sz="800" b="1" dirty="0">
                <a:solidFill>
                  <a:srgbClr val="FD8859"/>
                </a:solidFill>
              </a:rPr>
              <a:t>●</a:t>
            </a:r>
            <a:r>
              <a:rPr lang="en-US" sz="800" b="1" dirty="0"/>
              <a:t> Sunset   </a:t>
            </a:r>
            <a:r>
              <a:rPr lang="en-US" sz="800" b="1" dirty="0">
                <a:solidFill>
                  <a:srgbClr val="66CCCC"/>
                </a:solidFill>
              </a:rPr>
              <a:t>●</a:t>
            </a:r>
            <a:r>
              <a:rPr lang="en-US" sz="800" b="1" dirty="0"/>
              <a:t> Moonrise   </a:t>
            </a:r>
            <a:r>
              <a:rPr lang="en-US" sz="800" b="1" dirty="0">
                <a:solidFill>
                  <a:srgbClr val="6390E5"/>
                </a:solidFill>
              </a:rPr>
              <a:t>●</a:t>
            </a:r>
            <a:r>
              <a:rPr lang="en-US" sz="800" b="1" dirty="0"/>
              <a:t> Moonset</a:t>
            </a:r>
          </a:p>
        </p:txBody>
      </p:sp>
      <p:sp>
        <p:nvSpPr>
          <p:cNvPr id="15" name="TextBox 14">
            <a:extLst>
              <a:ext uri="{FF2B5EF4-FFF2-40B4-BE49-F238E27FC236}">
                <a16:creationId xmlns:a16="http://schemas.microsoft.com/office/drawing/2014/main" id="{C4AE8C35-CFDC-E4EA-D8D3-D58C44957E70}"/>
              </a:ext>
            </a:extLst>
          </p:cNvPr>
          <p:cNvSpPr txBox="1"/>
          <p:nvPr/>
        </p:nvSpPr>
        <p:spPr>
          <a:xfrm>
            <a:off x="7662335" y="5800024"/>
            <a:ext cx="2599267" cy="215444"/>
          </a:xfrm>
          <a:prstGeom prst="rect">
            <a:avLst/>
          </a:prstGeom>
          <a:noFill/>
        </p:spPr>
        <p:txBody>
          <a:bodyPr wrap="square" rtlCol="0">
            <a:spAutoFit/>
          </a:bodyPr>
          <a:lstStyle/>
          <a:p>
            <a:pPr algn="ctr"/>
            <a:r>
              <a:rPr lang="en-US" sz="800" dirty="0"/>
              <a:t>Prediction File Generated: 2024-09-13</a:t>
            </a:r>
          </a:p>
        </p:txBody>
      </p:sp>
      <p:sp>
        <p:nvSpPr>
          <p:cNvPr id="2" name="TextBox 1">
            <a:extLst>
              <a:ext uri="{FF2B5EF4-FFF2-40B4-BE49-F238E27FC236}">
                <a16:creationId xmlns:a16="http://schemas.microsoft.com/office/drawing/2014/main" id="{6DBABAB7-6A6C-9B63-276B-D26AB2F69F99}"/>
              </a:ext>
            </a:extLst>
          </p:cNvPr>
          <p:cNvSpPr txBox="1"/>
          <p:nvPr/>
        </p:nvSpPr>
        <p:spPr>
          <a:xfrm>
            <a:off x="3018751" y="4242930"/>
            <a:ext cx="1630159" cy="584968"/>
          </a:xfrm>
          <a:prstGeom prst="rect">
            <a:avLst/>
          </a:prstGeom>
          <a:solidFill>
            <a:schemeClr val="bg1">
              <a:lumMod val="95000"/>
              <a:alpha val="50196"/>
            </a:schemeClr>
          </a:solidFill>
          <a:ln cap="sq">
            <a:solidFill>
              <a:schemeClr val="tx1"/>
            </a:solidFill>
            <a:round/>
          </a:ln>
          <a:effectLst>
            <a:outerShdw blurRad="50800" dist="38100" dir="2700000" algn="tl" rotWithShape="0">
              <a:prstClr val="black">
                <a:alpha val="40000"/>
              </a:prstClr>
            </a:outerShdw>
          </a:effectLst>
        </p:spPr>
        <p:txBody>
          <a:bodyPr wrap="square" rtlCol="0">
            <a:spAutoFit/>
          </a:bodyPr>
          <a:lstStyle/>
          <a:p>
            <a:pPr algn="ctr"/>
            <a:r>
              <a:rPr lang="en-US" sz="1067" b="1" dirty="0">
                <a:latin typeface="Arial" panose="020B0604020202020204" pitchFamily="34" charset="0"/>
                <a:cs typeface="Arial" panose="020B0604020202020204" pitchFamily="34" charset="0"/>
              </a:rPr>
              <a:t>Moonrise</a:t>
            </a:r>
          </a:p>
          <a:p>
            <a:pPr algn="ctr"/>
            <a:r>
              <a:rPr lang="en-US" sz="1067" b="1" dirty="0">
                <a:latin typeface="Arial" panose="020B0604020202020204" pitchFamily="34" charset="0"/>
                <a:cs typeface="Arial" panose="020B0604020202020204" pitchFamily="34" charset="0"/>
              </a:rPr>
              <a:t>16 Nov 2024 </a:t>
            </a:r>
            <a:r>
              <a:rPr lang="en-US" sz="1067" b="1" dirty="0">
                <a:solidFill>
                  <a:srgbClr val="000000"/>
                </a:solidFill>
                <a:latin typeface="Arial" panose="020B0604020202020204" pitchFamily="34" charset="0"/>
                <a:cs typeface="Arial" panose="020B0604020202020204" pitchFamily="34" charset="0"/>
              </a:rPr>
              <a:t>22:47:26</a:t>
            </a:r>
            <a:endParaRPr lang="en-US" sz="1067" b="1" dirty="0">
              <a:latin typeface="Arial" panose="020B0604020202020204" pitchFamily="34" charset="0"/>
              <a:cs typeface="Arial" panose="020B0604020202020204" pitchFamily="34" charset="0"/>
            </a:endParaRPr>
          </a:p>
          <a:p>
            <a:pPr algn="ctr"/>
            <a:r>
              <a:rPr lang="en-US" sz="1067" b="1" dirty="0">
                <a:latin typeface="Arial" panose="020B0604020202020204" pitchFamily="34" charset="0"/>
                <a:cs typeface="Arial" panose="020B0604020202020204" pitchFamily="34" charset="0"/>
              </a:rPr>
              <a:t>(36.72, </a:t>
            </a:r>
            <a:r>
              <a:rPr lang="en-US" sz="1067" b="1" dirty="0">
                <a:solidFill>
                  <a:srgbClr val="000000"/>
                </a:solidFill>
                <a:latin typeface="Arial" panose="020B0604020202020204" pitchFamily="34" charset="0"/>
                <a:cs typeface="Arial" panose="020B0604020202020204" pitchFamily="34" charset="0"/>
              </a:rPr>
              <a:t>-81.47</a:t>
            </a:r>
            <a:r>
              <a:rPr lang="en-US" sz="1067" b="1" dirty="0">
                <a:latin typeface="Arial" panose="020B0604020202020204" pitchFamily="34" charset="0"/>
                <a:cs typeface="Arial" panose="020B0604020202020204" pitchFamily="34" charset="0"/>
              </a:rPr>
              <a:t>)</a:t>
            </a:r>
            <a:endParaRPr lang="en-US" sz="2400" b="1" dirty="0"/>
          </a:p>
        </p:txBody>
      </p:sp>
      <p:cxnSp>
        <p:nvCxnSpPr>
          <p:cNvPr id="5" name="Straight Connector 4">
            <a:extLst>
              <a:ext uri="{FF2B5EF4-FFF2-40B4-BE49-F238E27FC236}">
                <a16:creationId xmlns:a16="http://schemas.microsoft.com/office/drawing/2014/main" id="{2DD44D3F-2CA7-6465-BA35-CCD560A26B8D}"/>
              </a:ext>
            </a:extLst>
          </p:cNvPr>
          <p:cNvCxnSpPr>
            <a:cxnSpLocks/>
          </p:cNvCxnSpPr>
          <p:nvPr/>
        </p:nvCxnSpPr>
        <p:spPr>
          <a:xfrm flipV="1">
            <a:off x="3841214" y="3971926"/>
            <a:ext cx="514887" cy="27100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0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Box 2"/>
          <p:cNvSpPr txBox="1">
            <a:spLocks noChangeArrowheads="1"/>
          </p:cNvSpPr>
          <p:nvPr/>
        </p:nvSpPr>
        <p:spPr bwMode="auto">
          <a:xfrm>
            <a:off x="3680652" y="3944704"/>
            <a:ext cx="8169275" cy="764376"/>
          </a:xfrm>
          <a:prstGeom prst="rect">
            <a:avLst/>
          </a:prstGeom>
          <a:noFill/>
          <a:ln w="9525">
            <a:noFill/>
            <a:miter lim="800000"/>
            <a:headEnd/>
            <a:tailEnd/>
          </a:ln>
        </p:spPr>
        <p:txBody>
          <a:bodyPr>
            <a:prstTxWarp prst="textNoShape">
              <a:avLst/>
            </a:prstTxWarp>
            <a:spAutoFit/>
          </a:bodyPr>
          <a:lstStyle/>
          <a:p>
            <a:pPr algn="r">
              <a:spcBef>
                <a:spcPts val="600"/>
              </a:spcBef>
            </a:pPr>
            <a:r>
              <a:rPr lang="en-US" sz="1867" b="1" dirty="0">
                <a:solidFill>
                  <a:schemeClr val="bg1">
                    <a:lumMod val="95000"/>
                  </a:schemeClr>
                </a:solidFill>
                <a:latin typeface="Helvetica Neue" panose="02000503000000020004" pitchFamily="2" charset="0"/>
                <a:ea typeface="Helvetica Neue" panose="02000503000000020004" pitchFamily="2" charset="0"/>
                <a:cs typeface="Helvetica Neue" panose="02000503000000020004" pitchFamily="2" charset="0"/>
              </a:rPr>
              <a:t>Validation Communications Backup Slides</a:t>
            </a:r>
          </a:p>
          <a:p>
            <a:pPr algn="r">
              <a:spcBef>
                <a:spcPts val="600"/>
              </a:spcBef>
            </a:pPr>
            <a:endParaRPr lang="en-US" sz="2000" b="1" dirty="0">
              <a:solidFill>
                <a:srgbClr val="EF9337"/>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 name="Rectangle 9">
            <a:extLst>
              <a:ext uri="{FF2B5EF4-FFF2-40B4-BE49-F238E27FC236}">
                <a16:creationId xmlns:a16="http://schemas.microsoft.com/office/drawing/2014/main" id="{C74658F5-6D8A-4E64-8EFC-6F2783CF23AB}"/>
              </a:ext>
            </a:extLst>
          </p:cNvPr>
          <p:cNvSpPr>
            <a:spLocks noChangeArrowheads="1"/>
          </p:cNvSpPr>
          <p:nvPr/>
        </p:nvSpPr>
        <p:spPr bwMode="auto">
          <a:xfrm>
            <a:off x="1" y="-348782"/>
            <a:ext cx="246286" cy="697563"/>
          </a:xfrm>
          <a:prstGeom prst="rect">
            <a:avLst/>
          </a:prstGeom>
          <a:solidFill>
            <a:srgbClr val="1F1F1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21920" tIns="60960" rIns="121920" bIns="60960" numCol="1" anchor="ctr" anchorCtr="0" compatLnSpc="1">
            <a:prstTxWarp prst="textNoShape">
              <a:avLst/>
            </a:prstTxWarp>
            <a:spAutoFit/>
          </a:bodyPr>
          <a:lstStyle/>
          <a:p>
            <a:pPr defTabSz="1219170" eaLnBrk="0" fontAlgn="base" hangingPunct="0">
              <a:spcBef>
                <a:spcPct val="0"/>
              </a:spcBef>
              <a:spcAft>
                <a:spcPct val="0"/>
              </a:spcAft>
            </a:pPr>
            <a:br>
              <a:rPr lang="en-US" altLang="en-US" sz="1333">
                <a:solidFill>
                  <a:srgbClr val="FFFFFF"/>
                </a:solidFill>
                <a:latin typeface="Segoe UI" panose="020B0502040204020203" pitchFamily="34" charset="0"/>
                <a:cs typeface="Segoe UI" panose="020B0502040204020203" pitchFamily="34" charset="0"/>
              </a:rPr>
            </a:br>
            <a:endParaRPr lang="en-US" altLang="en-US" sz="2400">
              <a:latin typeface="Arial" panose="020B060402020202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9399DCF-DCC5-9AB6-95F3-C186835E2F9D}"/>
              </a:ext>
            </a:extLst>
          </p:cNvPr>
          <p:cNvSpPr>
            <a:spLocks noGrp="1"/>
          </p:cNvSpPr>
          <p:nvPr>
            <p:ph type="title"/>
          </p:nvPr>
        </p:nvSpPr>
        <p:spPr/>
        <p:txBody>
          <a:bodyPr/>
          <a:lstStyle/>
          <a:p>
            <a:r>
              <a:rPr lang="en-US" dirty="0"/>
              <a:t>Downloaded Events Text File</a:t>
            </a:r>
          </a:p>
        </p:txBody>
      </p:sp>
      <p:sp>
        <p:nvSpPr>
          <p:cNvPr id="4" name="Date Placeholder 3">
            <a:extLst>
              <a:ext uri="{FF2B5EF4-FFF2-40B4-BE49-F238E27FC236}">
                <a16:creationId xmlns:a16="http://schemas.microsoft.com/office/drawing/2014/main" id="{26659CFE-710A-6FEA-3D44-9B3689ACB111}"/>
              </a:ext>
            </a:extLst>
          </p:cNvPr>
          <p:cNvSpPr>
            <a:spLocks noGrp="1"/>
          </p:cNvSpPr>
          <p:nvPr>
            <p:ph type="dt" sz="half" idx="2"/>
          </p:nvPr>
        </p:nvSpPr>
        <p:spPr/>
        <p:txBody>
          <a:bodyPr/>
          <a:lstStyle/>
          <a:p>
            <a:r>
              <a:rPr lang="en-US" dirty="0"/>
              <a:t>October 22, 2024</a:t>
            </a:r>
          </a:p>
        </p:txBody>
      </p:sp>
      <p:graphicFrame>
        <p:nvGraphicFramePr>
          <p:cNvPr id="13" name="Content Placeholder 12">
            <a:extLst>
              <a:ext uri="{FF2B5EF4-FFF2-40B4-BE49-F238E27FC236}">
                <a16:creationId xmlns:a16="http://schemas.microsoft.com/office/drawing/2014/main" id="{69C302CB-1697-5F01-B319-9A6F69FA8B07}"/>
              </a:ext>
            </a:extLst>
          </p:cNvPr>
          <p:cNvGraphicFramePr>
            <a:graphicFrameLocks noGrp="1"/>
          </p:cNvGraphicFramePr>
          <p:nvPr>
            <p:ph idx="1"/>
          </p:nvPr>
        </p:nvGraphicFramePr>
        <p:xfrm>
          <a:off x="156210" y="1505856"/>
          <a:ext cx="11879583" cy="3411590"/>
        </p:xfrm>
        <a:graphic>
          <a:graphicData uri="http://schemas.openxmlformats.org/drawingml/2006/table">
            <a:tbl>
              <a:tblPr/>
              <a:tblGrid>
                <a:gridCol w="684223">
                  <a:extLst>
                    <a:ext uri="{9D8B030D-6E8A-4147-A177-3AD203B41FA5}">
                      <a16:colId xmlns:a16="http://schemas.microsoft.com/office/drawing/2014/main" val="2063600247"/>
                    </a:ext>
                  </a:extLst>
                </a:gridCol>
                <a:gridCol w="554071">
                  <a:extLst>
                    <a:ext uri="{9D8B030D-6E8A-4147-A177-3AD203B41FA5}">
                      <a16:colId xmlns:a16="http://schemas.microsoft.com/office/drawing/2014/main" val="3272005467"/>
                    </a:ext>
                  </a:extLst>
                </a:gridCol>
                <a:gridCol w="1354996">
                  <a:extLst>
                    <a:ext uri="{9D8B030D-6E8A-4147-A177-3AD203B41FA5}">
                      <a16:colId xmlns:a16="http://schemas.microsoft.com/office/drawing/2014/main" val="3170450102"/>
                    </a:ext>
                  </a:extLst>
                </a:gridCol>
                <a:gridCol w="743355">
                  <a:extLst>
                    <a:ext uri="{9D8B030D-6E8A-4147-A177-3AD203B41FA5}">
                      <a16:colId xmlns:a16="http://schemas.microsoft.com/office/drawing/2014/main" val="1077693174"/>
                    </a:ext>
                  </a:extLst>
                </a:gridCol>
                <a:gridCol w="630724">
                  <a:extLst>
                    <a:ext uri="{9D8B030D-6E8A-4147-A177-3AD203B41FA5}">
                      <a16:colId xmlns:a16="http://schemas.microsoft.com/office/drawing/2014/main" val="4032086488"/>
                    </a:ext>
                  </a:extLst>
                </a:gridCol>
                <a:gridCol w="675777">
                  <a:extLst>
                    <a:ext uri="{9D8B030D-6E8A-4147-A177-3AD203B41FA5}">
                      <a16:colId xmlns:a16="http://schemas.microsoft.com/office/drawing/2014/main" val="3696480002"/>
                    </a:ext>
                  </a:extLst>
                </a:gridCol>
                <a:gridCol w="619461">
                  <a:extLst>
                    <a:ext uri="{9D8B030D-6E8A-4147-A177-3AD203B41FA5}">
                      <a16:colId xmlns:a16="http://schemas.microsoft.com/office/drawing/2014/main" val="3814878363"/>
                    </a:ext>
                  </a:extLst>
                </a:gridCol>
                <a:gridCol w="709564">
                  <a:extLst>
                    <a:ext uri="{9D8B030D-6E8A-4147-A177-3AD203B41FA5}">
                      <a16:colId xmlns:a16="http://schemas.microsoft.com/office/drawing/2014/main" val="1680166062"/>
                    </a:ext>
                  </a:extLst>
                </a:gridCol>
                <a:gridCol w="720827">
                  <a:extLst>
                    <a:ext uri="{9D8B030D-6E8A-4147-A177-3AD203B41FA5}">
                      <a16:colId xmlns:a16="http://schemas.microsoft.com/office/drawing/2014/main" val="722818161"/>
                    </a:ext>
                  </a:extLst>
                </a:gridCol>
                <a:gridCol w="754619">
                  <a:extLst>
                    <a:ext uri="{9D8B030D-6E8A-4147-A177-3AD203B41FA5}">
                      <a16:colId xmlns:a16="http://schemas.microsoft.com/office/drawing/2014/main" val="3825484838"/>
                    </a:ext>
                  </a:extLst>
                </a:gridCol>
                <a:gridCol w="616407">
                  <a:extLst>
                    <a:ext uri="{9D8B030D-6E8A-4147-A177-3AD203B41FA5}">
                      <a16:colId xmlns:a16="http://schemas.microsoft.com/office/drawing/2014/main" val="4012724752"/>
                    </a:ext>
                  </a:extLst>
                </a:gridCol>
                <a:gridCol w="956407">
                  <a:extLst>
                    <a:ext uri="{9D8B030D-6E8A-4147-A177-3AD203B41FA5}">
                      <a16:colId xmlns:a16="http://schemas.microsoft.com/office/drawing/2014/main" val="2153958324"/>
                    </a:ext>
                  </a:extLst>
                </a:gridCol>
                <a:gridCol w="634249">
                  <a:extLst>
                    <a:ext uri="{9D8B030D-6E8A-4147-A177-3AD203B41FA5}">
                      <a16:colId xmlns:a16="http://schemas.microsoft.com/office/drawing/2014/main" val="883776212"/>
                    </a:ext>
                  </a:extLst>
                </a:gridCol>
                <a:gridCol w="523507">
                  <a:extLst>
                    <a:ext uri="{9D8B030D-6E8A-4147-A177-3AD203B41FA5}">
                      <a16:colId xmlns:a16="http://schemas.microsoft.com/office/drawing/2014/main" val="1197639184"/>
                    </a:ext>
                  </a:extLst>
                </a:gridCol>
                <a:gridCol w="805395">
                  <a:extLst>
                    <a:ext uri="{9D8B030D-6E8A-4147-A177-3AD203B41FA5}">
                      <a16:colId xmlns:a16="http://schemas.microsoft.com/office/drawing/2014/main" val="2758560094"/>
                    </a:ext>
                  </a:extLst>
                </a:gridCol>
                <a:gridCol w="896001">
                  <a:extLst>
                    <a:ext uri="{9D8B030D-6E8A-4147-A177-3AD203B41FA5}">
                      <a16:colId xmlns:a16="http://schemas.microsoft.com/office/drawing/2014/main" val="273969826"/>
                    </a:ext>
                  </a:extLst>
                </a:gridCol>
              </a:tblGrid>
              <a:tr h="188436">
                <a:tc gridSpan="3">
                  <a:txBody>
                    <a:bodyPr/>
                    <a:lstStyle/>
                    <a:p>
                      <a:pPr algn="l" fontAlgn="b"/>
                      <a:r>
                        <a:rPr lang="en-US" sz="900" b="0" i="0" u="none" strike="noStrike">
                          <a:solidFill>
                            <a:srgbClr val="000000"/>
                          </a:solidFill>
                          <a:effectLst/>
                          <a:latin typeface="Arial" panose="020B0604020202020204" pitchFamily="34" charset="0"/>
                        </a:rPr>
                        <a:t># List generated: Thu Sep 12 05:26:20 2024</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195215879"/>
                  </a:ext>
                </a:extLst>
              </a:tr>
              <a:tr h="188436">
                <a:tc gridSpan="3">
                  <a:txBody>
                    <a:bodyPr/>
                    <a:lstStyle/>
                    <a:p>
                      <a:pPr algn="l" fontAlgn="b"/>
                      <a:r>
                        <a:rPr lang="en-US" sz="900" b="0" i="0" u="none" strike="noStrike" dirty="0">
                          <a:solidFill>
                            <a:srgbClr val="000000"/>
                          </a:solidFill>
                          <a:effectLst/>
                          <a:latin typeface="Arial" panose="020B0604020202020204" pitchFamily="34" charset="0"/>
                        </a:rPr>
                        <a:t># Mission Name: SAGE3ISS</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3258865978"/>
                  </a:ext>
                </a:extLst>
              </a:tr>
              <a:tr h="188436">
                <a:tc gridSpan="5">
                  <a:txBody>
                    <a:bodyPr/>
                    <a:lstStyle/>
                    <a:p>
                      <a:pPr algn="l" fontAlgn="b"/>
                      <a:r>
                        <a:rPr lang="en-US" sz="900" b="0" i="0" u="none" strike="noStrike">
                          <a:solidFill>
                            <a:srgbClr val="000000"/>
                          </a:solidFill>
                          <a:effectLst/>
                          <a:latin typeface="Arial" panose="020B0604020202020204" pitchFamily="34" charset="0"/>
                        </a:rPr>
                        <a:t># Occultation type(s): [Sunrise][Sunset][Moonrise][Moonset][Limb]</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4202459606"/>
                  </a:ext>
                </a:extLst>
              </a:tr>
              <a:tr h="324828">
                <a:tc gridSpan="6">
                  <a:txBody>
                    <a:bodyPr/>
                    <a:lstStyle/>
                    <a:p>
                      <a:pPr algn="l" fontAlgn="b"/>
                      <a:r>
                        <a:rPr lang="en-US" sz="900" b="0" i="0" u="none" strike="noStrike">
                          <a:solidFill>
                            <a:srgbClr val="000000"/>
                          </a:solidFill>
                          <a:effectLst/>
                          <a:latin typeface="Arial" panose="020B0604020202020204" pitchFamily="34" charset="0"/>
                        </a:rPr>
                        <a:t># Temporal constraints: 2024-10-20T00:00:00.000000Z,2024-11-17T23:59:59.999999Z</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641138663"/>
                  </a:ext>
                </a:extLst>
              </a:tr>
              <a:tr h="188436">
                <a:tc gridSpan="6">
                  <a:txBody>
                    <a:bodyPr/>
                    <a:lstStyle/>
                    <a:p>
                      <a:pPr algn="l" fontAlgn="b"/>
                      <a:r>
                        <a:rPr lang="en-US" sz="900" b="0" i="0" u="none" strike="noStrike">
                          <a:solidFill>
                            <a:srgbClr val="000000"/>
                          </a:solidFill>
                          <a:effectLst/>
                          <a:latin typeface="Arial" panose="020B0604020202020204" pitchFamily="34" charset="0"/>
                        </a:rPr>
                        <a:t># Spatial constraints: 42.09&amp;deg;N, 32.09&amp;deg;S,-66.38&amp;deg;E,-86.38&amp;deg;W</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2372168997"/>
                  </a:ext>
                </a:extLst>
              </a:tr>
              <a:tr h="358925">
                <a:tc>
                  <a:txBody>
                    <a:bodyPr/>
                    <a:lstStyle/>
                    <a:p>
                      <a:pPr algn="ctr" fontAlgn="ctr"/>
                      <a:r>
                        <a:rPr lang="en-US" sz="900" b="1" i="0" u="none" strike="noStrike">
                          <a:solidFill>
                            <a:srgbClr val="FFFFFF"/>
                          </a:solidFill>
                          <a:effectLst/>
                          <a:latin typeface="Arial" panose="020B0604020202020204" pitchFamily="34" charset="0"/>
                        </a:rPr>
                        <a:t>Event ID</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Cycle ID</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Event date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Event type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Azimuth</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Elevation</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Latitude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Longitude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Solar Beta Angle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Lunar Beta Angle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Lunar Phase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Solar Zenith Angle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Altitude</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ISS Orbit</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a:solidFill>
                            <a:srgbClr val="FFFFFF"/>
                          </a:solidFill>
                          <a:effectLst/>
                          <a:latin typeface="Arial" panose="020B0604020202020204" pitchFamily="34" charset="0"/>
                        </a:rPr>
                        <a:t> Obscuration</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900" b="1" i="0" u="none" strike="noStrike" dirty="0">
                          <a:solidFill>
                            <a:srgbClr val="FFFFFF"/>
                          </a:solidFill>
                          <a:effectLst/>
                          <a:latin typeface="Arial" panose="020B0604020202020204" pitchFamily="34" charset="0"/>
                        </a:rPr>
                        <a:t> Notes</a:t>
                      </a:r>
                    </a:p>
                  </a:txBody>
                  <a:tcPr marL="8531" marR="8531" marT="8531"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990000"/>
                    </a:solidFill>
                  </a:tcPr>
                </a:tc>
                <a:extLst>
                  <a:ext uri="{0D108BD9-81ED-4DB2-BD59-A6C34878D82A}">
                    <a16:rowId xmlns:a16="http://schemas.microsoft.com/office/drawing/2014/main" val="2804806924"/>
                  </a:ext>
                </a:extLst>
              </a:tr>
              <a:tr h="179463">
                <a:tc>
                  <a:txBody>
                    <a:bodyPr/>
                    <a:lstStyle/>
                    <a:p>
                      <a:pPr algn="r" fontAlgn="b"/>
                      <a:r>
                        <a:rPr lang="en-US" sz="900" b="0" i="0" u="none" strike="noStrike">
                          <a:solidFill>
                            <a:srgbClr val="000000"/>
                          </a:solidFill>
                          <a:effectLst/>
                          <a:latin typeface="Arial" panose="020B0604020202020204" pitchFamily="34" charset="0"/>
                        </a:rPr>
                        <a:t>4780010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2024-10-20 12:04:11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Sunrise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330.1581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-19.34374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40.56586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-85.63167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-28.00407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6.07685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137.725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89.99754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393.4992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47800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None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3958396849"/>
                  </a:ext>
                </a:extLst>
              </a:tr>
              <a:tr h="179463">
                <a:tc>
                  <a:txBody>
                    <a:bodyPr/>
                    <a:lstStyle/>
                    <a:p>
                      <a:pPr algn="r" fontAlgn="b"/>
                      <a:r>
                        <a:rPr lang="en-US" sz="900" b="0" i="0" u="none" strike="noStrike">
                          <a:solidFill>
                            <a:srgbClr val="000000"/>
                          </a:solidFill>
                          <a:effectLst/>
                          <a:latin typeface="Arial" panose="020B0604020202020204" pitchFamily="34" charset="0"/>
                        </a:rPr>
                        <a:t>4800210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2024-11-02 12:02:48</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Sunrise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26.35157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-19.30104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41.43395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-81.13433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24.76801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23.56879</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11.298</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89.99753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391.3877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48002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None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1174216489"/>
                  </a:ext>
                </a:extLst>
              </a:tr>
              <a:tr h="179463">
                <a:tc>
                  <a:txBody>
                    <a:bodyPr/>
                    <a:lstStyle/>
                    <a:p>
                      <a:pPr algn="r" fontAlgn="b"/>
                      <a:r>
                        <a:rPr lang="en-US" sz="900" b="0" i="0" u="none" strike="noStrike">
                          <a:solidFill>
                            <a:srgbClr val="000000"/>
                          </a:solidFill>
                          <a:effectLst/>
                          <a:latin typeface="Arial" panose="020B0604020202020204" pitchFamily="34" charset="0"/>
                        </a:rPr>
                        <a:t>4801710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2024-11-03 11:12:43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Sunrise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29.23517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-19.28232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38.79577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-69.58694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27.45259</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25.38956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21.887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89.99753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391.6451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48017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None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1360546871"/>
                  </a:ext>
                </a:extLst>
              </a:tr>
              <a:tr h="179463">
                <a:tc>
                  <a:txBody>
                    <a:bodyPr/>
                    <a:lstStyle/>
                    <a:p>
                      <a:pPr algn="r" fontAlgn="b"/>
                      <a:r>
                        <a:rPr lang="en-US" sz="900" b="0" i="0" u="none" strike="noStrike">
                          <a:solidFill>
                            <a:srgbClr val="000000"/>
                          </a:solidFill>
                          <a:effectLst/>
                          <a:latin typeface="Arial" panose="020B0604020202020204" pitchFamily="34" charset="0"/>
                        </a:rPr>
                        <a:t>4803310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2024-11-04 11:55:20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Sunrise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31.89774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-19.26053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35.45394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-81.46194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29.92374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23.92535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33.456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89.99753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392.016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48033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None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201804571"/>
                  </a:ext>
                </a:extLst>
              </a:tr>
              <a:tr h="179463">
                <a:tc>
                  <a:txBody>
                    <a:bodyPr/>
                    <a:lstStyle/>
                    <a:p>
                      <a:pPr algn="r" fontAlgn="b"/>
                      <a:r>
                        <a:rPr lang="en-US" sz="900" b="0" i="0" u="none" strike="noStrike">
                          <a:solidFill>
                            <a:srgbClr val="000000"/>
                          </a:solidFill>
                          <a:effectLst/>
                          <a:latin typeface="Arial" panose="020B0604020202020204" pitchFamily="34" charset="0"/>
                        </a:rPr>
                        <a:t>4812240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2024-11-10 05:10:36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Moonset</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209.046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-19.30755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42.06685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-78.10965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34.05468</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-27.44401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102.368</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155.02544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391.1856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48122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None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1132928135"/>
                  </a:ext>
                </a:extLst>
              </a:tr>
              <a:tr h="179463">
                <a:tc>
                  <a:txBody>
                    <a:bodyPr/>
                    <a:lstStyle/>
                    <a:p>
                      <a:pPr algn="r" fontAlgn="b"/>
                      <a:r>
                        <a:rPr lang="en-US" sz="900" b="0" i="0" u="none" strike="noStrike">
                          <a:solidFill>
                            <a:srgbClr val="000000"/>
                          </a:solidFill>
                          <a:effectLst/>
                          <a:latin typeface="Arial" panose="020B0604020202020204" pitchFamily="34" charset="0"/>
                        </a:rPr>
                        <a:t>4818020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2024-11-13 22:22:45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Sunset</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150.7857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-19.41657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33.48341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-82.20781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27.4075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-40.53225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152.551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89.99753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398.8035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48180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a:solidFill>
                            <a:srgbClr val="000000"/>
                          </a:solidFill>
                          <a:effectLst/>
                          <a:latin typeface="Arial" panose="020B0604020202020204" pitchFamily="34" charset="0"/>
                        </a:rPr>
                        <a:t>Low</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3210523950"/>
                  </a:ext>
                </a:extLst>
              </a:tr>
              <a:tr h="179463">
                <a:tc>
                  <a:txBody>
                    <a:bodyPr/>
                    <a:lstStyle/>
                    <a:p>
                      <a:pPr algn="r" fontAlgn="b"/>
                      <a:r>
                        <a:rPr lang="en-US" sz="900" b="0" i="0" u="none" strike="noStrike">
                          <a:solidFill>
                            <a:srgbClr val="000000"/>
                          </a:solidFill>
                          <a:effectLst/>
                          <a:latin typeface="Arial" panose="020B0604020202020204" pitchFamily="34" charset="0"/>
                        </a:rPr>
                        <a:t>4819520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a:solidFill>
                            <a:srgbClr val="000000"/>
                          </a:solidFill>
                          <a:effectLst/>
                          <a:latin typeface="Arial" panose="020B0604020202020204" pitchFamily="34" charset="0"/>
                        </a:rPr>
                        <a:t>2024-11-14 21:32:10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Sunset</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153.7122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-19.42354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36.17918</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-71.0896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24.68764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-31.53777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165.804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89.99753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398.1036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48195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Low</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1250449309"/>
                  </a:ext>
                </a:extLst>
              </a:tr>
              <a:tr h="179463">
                <a:tc>
                  <a:txBody>
                    <a:bodyPr/>
                    <a:lstStyle/>
                    <a:p>
                      <a:pPr algn="r" fontAlgn="b"/>
                      <a:r>
                        <a:rPr lang="en-US" sz="900" b="0" i="0" u="none" strike="noStrike">
                          <a:solidFill>
                            <a:srgbClr val="000000"/>
                          </a:solidFill>
                          <a:effectLst/>
                          <a:latin typeface="Arial" panose="020B0604020202020204" pitchFamily="34" charset="0"/>
                        </a:rPr>
                        <a:t>4821120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2024-11-15 22:14:05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Sunset</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157.2015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-19.43021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38.58645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-83.08376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21.43343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-18.47171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176.11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89.99753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397.4712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48211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a:solidFill>
                            <a:srgbClr val="000000"/>
                          </a:solidFill>
                          <a:effectLst/>
                          <a:latin typeface="Arial" panose="020B0604020202020204" pitchFamily="34" charset="0"/>
                        </a:rPr>
                        <a:t>Low</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337890520"/>
                  </a:ext>
                </a:extLst>
              </a:tr>
              <a:tr h="179463">
                <a:tc>
                  <a:txBody>
                    <a:bodyPr/>
                    <a:lstStyle/>
                    <a:p>
                      <a:pPr algn="r" fontAlgn="b"/>
                      <a:r>
                        <a:rPr lang="en-US" sz="900" b="0" i="0" u="none" strike="noStrike">
                          <a:solidFill>
                            <a:srgbClr val="000000"/>
                          </a:solidFill>
                          <a:effectLst/>
                          <a:latin typeface="Arial" panose="020B0604020202020204" pitchFamily="34" charset="0"/>
                        </a:rPr>
                        <a:t>4822620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2024-11-16 21:23:16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Sunset</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160.769</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-19.43544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40.44382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-71.6752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18.09574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-4.53122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165.54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89.99753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396.9739</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48226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Extreme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2945861626"/>
                  </a:ext>
                </a:extLst>
              </a:tr>
              <a:tr h="179463">
                <a:tc>
                  <a:txBody>
                    <a:bodyPr/>
                    <a:lstStyle/>
                    <a:p>
                      <a:pPr algn="r" fontAlgn="b"/>
                      <a:r>
                        <a:rPr lang="en-US" sz="900" b="0" i="0" u="none" strike="noStrike">
                          <a:solidFill>
                            <a:srgbClr val="000000"/>
                          </a:solidFill>
                          <a:effectLst/>
                          <a:latin typeface="Arial" panose="020B0604020202020204" pitchFamily="34" charset="0"/>
                        </a:rPr>
                        <a:t>4822730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2024-11-16 22:47:15</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900" b="0" i="0" u="none" strike="noStrike">
                          <a:solidFill>
                            <a:srgbClr val="000000"/>
                          </a:solidFill>
                          <a:effectLst/>
                          <a:latin typeface="Arial" panose="020B0604020202020204" pitchFamily="34" charset="0"/>
                        </a:rPr>
                        <a:t>Moonrise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356.1224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-19.56033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37.63534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-82.17452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17.90372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-3.67578</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164.774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96.49689</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403.3034</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900" b="0" i="0" u="none" strike="noStrike">
                          <a:solidFill>
                            <a:srgbClr val="000000"/>
                          </a:solidFill>
                          <a:effectLst/>
                          <a:latin typeface="Arial" panose="020B0604020202020204" pitchFamily="34" charset="0"/>
                        </a:rPr>
                        <a:t>48227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None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FE7E7"/>
                    </a:solidFill>
                  </a:tcPr>
                </a:tc>
                <a:extLst>
                  <a:ext uri="{0D108BD9-81ED-4DB2-BD59-A6C34878D82A}">
                    <a16:rowId xmlns:a16="http://schemas.microsoft.com/office/drawing/2014/main" val="954264437"/>
                  </a:ext>
                </a:extLst>
              </a:tr>
              <a:tr h="179463">
                <a:tc>
                  <a:txBody>
                    <a:bodyPr/>
                    <a:lstStyle/>
                    <a:p>
                      <a:pPr algn="r" fontAlgn="b"/>
                      <a:r>
                        <a:rPr lang="en-US" sz="900" b="0" i="0" u="none" strike="noStrike">
                          <a:solidFill>
                            <a:srgbClr val="000000"/>
                          </a:solidFill>
                          <a:effectLst/>
                          <a:latin typeface="Arial" panose="020B0604020202020204" pitchFamily="34" charset="0"/>
                        </a:rPr>
                        <a:t>4824220</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 </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2024-11-17 22:04:57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900" b="0" i="0" u="none" strike="noStrike">
                          <a:solidFill>
                            <a:srgbClr val="000000"/>
                          </a:solidFill>
                          <a:effectLst/>
                          <a:latin typeface="Arial" panose="020B0604020202020204" pitchFamily="34" charset="0"/>
                        </a:rPr>
                        <a:t>Sunset</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164.8437</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dirty="0">
                          <a:solidFill>
                            <a:srgbClr val="000000"/>
                          </a:solidFill>
                          <a:effectLst/>
                          <a:latin typeface="Arial" panose="020B0604020202020204" pitchFamily="34" charset="0"/>
                        </a:rPr>
                        <a:t>-19.43981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42.04152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-83.32846</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14.27323</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11.07221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151.991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89.99752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396.5321</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900" b="0" i="0" u="none" strike="noStrike">
                          <a:solidFill>
                            <a:srgbClr val="000000"/>
                          </a:solidFill>
                          <a:effectLst/>
                          <a:latin typeface="Arial" panose="020B0604020202020204" pitchFamily="34" charset="0"/>
                        </a:rPr>
                        <a:t>48242</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Extreme</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tc>
                  <a:txBody>
                    <a:bodyPr/>
                    <a:lstStyle/>
                    <a:p>
                      <a:pPr algn="ctr" fontAlgn="b"/>
                      <a:r>
                        <a:rPr lang="en-US" sz="900" b="0" i="0" u="none" strike="noStrike" dirty="0">
                          <a:solidFill>
                            <a:srgbClr val="000000"/>
                          </a:solidFill>
                          <a:effectLst/>
                          <a:latin typeface="Arial" panose="020B0604020202020204" pitchFamily="34" charset="0"/>
                        </a:rPr>
                        <a:t>N/A</a:t>
                      </a:r>
                    </a:p>
                  </a:txBody>
                  <a:tcPr marL="8531" marR="8531" marT="8531" marB="0" anchor="b">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DECBCB"/>
                    </a:solidFill>
                  </a:tcPr>
                </a:tc>
                <a:extLst>
                  <a:ext uri="{0D108BD9-81ED-4DB2-BD59-A6C34878D82A}">
                    <a16:rowId xmlns:a16="http://schemas.microsoft.com/office/drawing/2014/main" val="672452276"/>
                  </a:ext>
                </a:extLst>
              </a:tr>
            </a:tbl>
          </a:graphicData>
        </a:graphic>
      </p:graphicFrame>
    </p:spTree>
    <p:extLst>
      <p:ext uri="{BB962C8B-B14F-4D97-AF65-F5344CB8AC3E}">
        <p14:creationId xmlns:p14="http://schemas.microsoft.com/office/powerpoint/2010/main" val="24985437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3" name="Straight Connector 22">
            <a:extLst>
              <a:ext uri="{FF2B5EF4-FFF2-40B4-BE49-F238E27FC236}">
                <a16:creationId xmlns:a16="http://schemas.microsoft.com/office/drawing/2014/main" id="{3E0872FC-34B8-7C96-D572-D1275DAAA9AA}"/>
              </a:ext>
            </a:extLst>
          </p:cNvPr>
          <p:cNvCxnSpPr>
            <a:cxnSpLocks/>
          </p:cNvCxnSpPr>
          <p:nvPr/>
        </p:nvCxnSpPr>
        <p:spPr>
          <a:xfrm flipH="1">
            <a:off x="5911850" y="4670425"/>
            <a:ext cx="165103"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8" name="Connector: Elbow 7">
            <a:extLst>
              <a:ext uri="{FF2B5EF4-FFF2-40B4-BE49-F238E27FC236}">
                <a16:creationId xmlns:a16="http://schemas.microsoft.com/office/drawing/2014/main" id="{61B17A58-D77E-1E20-1BF3-C43B89F8E1AE}"/>
              </a:ext>
            </a:extLst>
          </p:cNvPr>
          <p:cNvCxnSpPr>
            <a:cxnSpLocks/>
            <a:stCxn id="6" idx="3"/>
          </p:cNvCxnSpPr>
          <p:nvPr/>
        </p:nvCxnSpPr>
        <p:spPr>
          <a:xfrm flipV="1">
            <a:off x="5772149" y="1568451"/>
            <a:ext cx="304803" cy="158749"/>
          </a:xfrm>
          <a:prstGeom prst="bentConnector3">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cxnSp>
        <p:nvCxnSpPr>
          <p:cNvPr id="14" name="Straight Connector 13">
            <a:extLst>
              <a:ext uri="{FF2B5EF4-FFF2-40B4-BE49-F238E27FC236}">
                <a16:creationId xmlns:a16="http://schemas.microsoft.com/office/drawing/2014/main" id="{57305B3A-07AD-A1D1-E5A6-30DC56B5FBB8}"/>
              </a:ext>
            </a:extLst>
          </p:cNvPr>
          <p:cNvCxnSpPr>
            <a:cxnSpLocks/>
          </p:cNvCxnSpPr>
          <p:nvPr/>
        </p:nvCxnSpPr>
        <p:spPr>
          <a:xfrm>
            <a:off x="5772149" y="3765551"/>
            <a:ext cx="304803" cy="6351"/>
          </a:xfrm>
          <a:prstGeom prst="line">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sp>
        <p:nvSpPr>
          <p:cNvPr id="2" name="Content Placeholder 1">
            <a:extLst>
              <a:ext uri="{FF2B5EF4-FFF2-40B4-BE49-F238E27FC236}">
                <a16:creationId xmlns:a16="http://schemas.microsoft.com/office/drawing/2014/main" id="{10F62478-C3B4-D454-3D93-3D0428889BA0}"/>
              </a:ext>
            </a:extLst>
          </p:cNvPr>
          <p:cNvSpPr>
            <a:spLocks noGrp="1" noRot="1" noMove="1" noResize="1" noEditPoints="1" noAdjustHandles="1" noChangeArrowheads="1" noChangeShapeType="1"/>
          </p:cNvSpPr>
          <p:nvPr>
            <p:ph idx="1"/>
          </p:nvPr>
        </p:nvSpPr>
        <p:spPr>
          <a:xfrm>
            <a:off x="5851317" y="1285003"/>
            <a:ext cx="6178127" cy="5457904"/>
          </a:xfrm>
        </p:spPr>
        <p:txBody>
          <a:bodyPr/>
          <a:lstStyle/>
          <a:p>
            <a:r>
              <a:rPr lang="en-US" dirty="0"/>
              <a:t>Number of Coincident Events and Duration of Search Window</a:t>
            </a:r>
          </a:p>
          <a:p>
            <a:pPr lvl="1"/>
            <a:r>
              <a:rPr lang="en-US" dirty="0">
                <a:highlight>
                  <a:srgbClr val="A5C1F0"/>
                </a:highlight>
              </a:rPr>
              <a:t>Blue</a:t>
            </a:r>
            <a:r>
              <a:rPr lang="en-US" dirty="0"/>
              <a:t>: Number of Events</a:t>
            </a:r>
          </a:p>
          <a:p>
            <a:pPr lvl="1"/>
            <a:r>
              <a:rPr lang="en-US" dirty="0">
                <a:highlight>
                  <a:srgbClr val="FCC25E"/>
                </a:highlight>
              </a:rPr>
              <a:t>Yellow</a:t>
            </a:r>
            <a:r>
              <a:rPr lang="en-US" dirty="0"/>
              <a:t>: Duration of Search Window</a:t>
            </a:r>
          </a:p>
          <a:p>
            <a:endParaRPr lang="en-US" sz="2133" dirty="0"/>
          </a:p>
          <a:p>
            <a:r>
              <a:rPr lang="en-US" dirty="0"/>
              <a:t>Upcoming Activities</a:t>
            </a:r>
          </a:p>
          <a:p>
            <a:endParaRPr lang="en-US" sz="2133" dirty="0"/>
          </a:p>
          <a:p>
            <a:r>
              <a:rPr lang="en-US" dirty="0"/>
              <a:t>Activity Effects on Predictions</a:t>
            </a:r>
          </a:p>
          <a:p>
            <a:endParaRPr lang="en-US" dirty="0"/>
          </a:p>
        </p:txBody>
      </p:sp>
      <p:sp>
        <p:nvSpPr>
          <p:cNvPr id="3" name="Title 2">
            <a:extLst>
              <a:ext uri="{FF2B5EF4-FFF2-40B4-BE49-F238E27FC236}">
                <a16:creationId xmlns:a16="http://schemas.microsoft.com/office/drawing/2014/main" id="{078CE05C-3FB6-8067-A44C-C164AD8FE26A}"/>
              </a:ext>
            </a:extLst>
          </p:cNvPr>
          <p:cNvSpPr>
            <a:spLocks noGrp="1"/>
          </p:cNvSpPr>
          <p:nvPr>
            <p:ph type="title"/>
          </p:nvPr>
        </p:nvSpPr>
        <p:spPr/>
        <p:txBody>
          <a:bodyPr/>
          <a:lstStyle/>
          <a:p>
            <a:r>
              <a:rPr lang="en-US" dirty="0"/>
              <a:t>Weekly Email Content Breakdown</a:t>
            </a:r>
            <a:br>
              <a:rPr lang="en-US" dirty="0"/>
            </a:br>
            <a:r>
              <a:rPr lang="en-US" sz="2667" dirty="0"/>
              <a:t>(Sent Sept. 11, 2024)</a:t>
            </a:r>
            <a:endParaRPr lang="en-US" dirty="0"/>
          </a:p>
        </p:txBody>
      </p:sp>
      <p:sp>
        <p:nvSpPr>
          <p:cNvPr id="4" name="Date Placeholder 3">
            <a:extLst>
              <a:ext uri="{FF2B5EF4-FFF2-40B4-BE49-F238E27FC236}">
                <a16:creationId xmlns:a16="http://schemas.microsoft.com/office/drawing/2014/main" id="{33137213-16F6-D6DF-FA29-36C029A334D1}"/>
              </a:ext>
            </a:extLst>
          </p:cNvPr>
          <p:cNvSpPr>
            <a:spLocks noGrp="1"/>
          </p:cNvSpPr>
          <p:nvPr>
            <p:ph type="dt" sz="half" idx="2"/>
          </p:nvPr>
        </p:nvSpPr>
        <p:spPr/>
        <p:txBody>
          <a:bodyPr/>
          <a:lstStyle/>
          <a:p>
            <a:r>
              <a:rPr lang="en-US" dirty="0"/>
              <a:t>October 22, 2024</a:t>
            </a:r>
          </a:p>
        </p:txBody>
      </p:sp>
      <p:sp>
        <p:nvSpPr>
          <p:cNvPr id="5" name="TextBox 4">
            <a:extLst>
              <a:ext uri="{FF2B5EF4-FFF2-40B4-BE49-F238E27FC236}">
                <a16:creationId xmlns:a16="http://schemas.microsoft.com/office/drawing/2014/main" id="{AB7539ED-9EBB-0DC8-03F6-D80D62A0F9E2}"/>
              </a:ext>
            </a:extLst>
          </p:cNvPr>
          <p:cNvSpPr txBox="1">
            <a:spLocks noGrp="1" noRot="1" noMove="1" noResize="1" noEditPoints="1" noAdjustHandles="1" noChangeArrowheads="1" noChangeShapeType="1"/>
          </p:cNvSpPr>
          <p:nvPr/>
        </p:nvSpPr>
        <p:spPr>
          <a:xfrm>
            <a:off x="162558" y="1165013"/>
            <a:ext cx="5688759" cy="5429115"/>
          </a:xfrm>
          <a:prstGeom prst="rect">
            <a:avLst/>
          </a:prstGeom>
          <a:noFill/>
        </p:spPr>
        <p:txBody>
          <a:bodyPr wrap="square" rtlCol="0">
            <a:spAutoFit/>
          </a:bodyPr>
          <a:lstStyle/>
          <a:p>
            <a:pPr algn="just"/>
            <a:r>
              <a:rPr lang="en-US" sz="1067" dirty="0">
                <a:latin typeface="Arial" panose="020B0604020202020204" pitchFamily="34" charset="0"/>
                <a:ea typeface="Calibri" panose="020F0502020204030204" pitchFamily="34" charset="0"/>
                <a:cs typeface="Arial" panose="020B0604020202020204" pitchFamily="34" charset="0"/>
              </a:rPr>
              <a:t>Hello all,</a:t>
            </a:r>
          </a:p>
          <a:p>
            <a:pPr algn="just"/>
            <a:r>
              <a:rPr lang="en-US" sz="1067" dirty="0">
                <a:latin typeface="Arial" panose="020B0604020202020204" pitchFamily="34" charset="0"/>
                <a:ea typeface="Calibri" panose="020F0502020204030204" pitchFamily="34" charset="0"/>
                <a:cs typeface="Arial" panose="020B0604020202020204" pitchFamily="34" charset="0"/>
              </a:rPr>
              <a:t> </a:t>
            </a:r>
          </a:p>
          <a:p>
            <a:pPr algn="just"/>
            <a:r>
              <a:rPr lang="en-US" sz="1067" dirty="0">
                <a:latin typeface="Arial" panose="020B0604020202020204" pitchFamily="34" charset="0"/>
                <a:ea typeface="Calibri" panose="020F0502020204030204" pitchFamily="34" charset="0"/>
                <a:cs typeface="Arial" panose="020B0604020202020204" pitchFamily="34" charset="0"/>
              </a:rPr>
              <a:t>Attached is a list of predictions for future SAGE III/ISS events near your station. This list contains </a:t>
            </a:r>
            <a:r>
              <a:rPr lang="en-US" sz="1067" dirty="0">
                <a:highlight>
                  <a:srgbClr val="A5C1F0"/>
                </a:highlight>
                <a:latin typeface="Arial" panose="020B0604020202020204" pitchFamily="34" charset="0"/>
                <a:ea typeface="Calibri" panose="020F0502020204030204" pitchFamily="34" charset="0"/>
                <a:cs typeface="Arial" panose="020B0604020202020204" pitchFamily="34" charset="0"/>
              </a:rPr>
              <a:t>29 possible overpass events </a:t>
            </a:r>
            <a:r>
              <a:rPr lang="en-US" sz="1067" dirty="0">
                <a:latin typeface="Arial" panose="020B0604020202020204" pitchFamily="34" charset="0"/>
                <a:ea typeface="Calibri" panose="020F0502020204030204" pitchFamily="34" charset="0"/>
                <a:cs typeface="Arial" panose="020B0604020202020204" pitchFamily="34" charset="0"/>
              </a:rPr>
              <a:t>over the next </a:t>
            </a:r>
            <a:r>
              <a:rPr lang="en-US" sz="1067" dirty="0">
                <a:highlight>
                  <a:srgbClr val="FCC25E"/>
                </a:highlight>
                <a:latin typeface="Arial" panose="020B0604020202020204" pitchFamily="34" charset="0"/>
                <a:ea typeface="Calibri" panose="020F0502020204030204" pitchFamily="34" charset="0"/>
                <a:cs typeface="Arial" panose="020B0604020202020204" pitchFamily="34" charset="0"/>
              </a:rPr>
              <a:t>6 months</a:t>
            </a:r>
            <a:r>
              <a:rPr lang="en-US" sz="1067" dirty="0">
                <a:latin typeface="Arial" panose="020B0604020202020204" pitchFamily="34" charset="0"/>
                <a:ea typeface="Calibri" panose="020F0502020204030204" pitchFamily="34" charset="0"/>
                <a:cs typeface="Arial" panose="020B0604020202020204" pitchFamily="34" charset="0"/>
              </a:rPr>
              <a:t>.</a:t>
            </a:r>
          </a:p>
          <a:p>
            <a:pPr algn="just"/>
            <a:r>
              <a:rPr lang="en-US" sz="1067" dirty="0">
                <a:latin typeface="Arial" panose="020B0604020202020204" pitchFamily="34" charset="0"/>
                <a:ea typeface="Calibri" panose="020F0502020204030204" pitchFamily="34" charset="0"/>
                <a:cs typeface="Arial" panose="020B0604020202020204" pitchFamily="34" charset="0"/>
              </a:rPr>
              <a:t> </a:t>
            </a:r>
          </a:p>
          <a:p>
            <a:pPr algn="just"/>
            <a:r>
              <a:rPr lang="en-US" sz="1067" dirty="0">
                <a:latin typeface="Arial" panose="020B0604020202020204" pitchFamily="34" charset="0"/>
                <a:ea typeface="Calibri" panose="020F0502020204030204" pitchFamily="34" charset="0"/>
                <a:cs typeface="Arial" panose="020B0604020202020204" pitchFamily="34" charset="0"/>
              </a:rPr>
              <a:t>Please be aware of a handful of activities coming up over the next month. Another reboost was for next week. Third time’s a charm for all the activities coming up. Again, quite a few things coming up that can affect predictions and events in some shape or form.</a:t>
            </a:r>
          </a:p>
          <a:p>
            <a:pPr algn="just"/>
            <a:r>
              <a:rPr lang="en-US" sz="1067" dirty="0">
                <a:latin typeface="Arial" panose="020B0604020202020204" pitchFamily="34" charset="0"/>
                <a:ea typeface="Calibri" panose="020F0502020204030204" pitchFamily="34" charset="0"/>
                <a:cs typeface="Arial" panose="020B0604020202020204" pitchFamily="34" charset="0"/>
              </a:rPr>
              <a:t> </a:t>
            </a:r>
          </a:p>
          <a:p>
            <a:pPr algn="just"/>
            <a:r>
              <a:rPr lang="en-US" sz="1067" dirty="0">
                <a:latin typeface="Arial" panose="020B0604020202020204" pitchFamily="34" charset="0"/>
                <a:ea typeface="Calibri" panose="020F0502020204030204" pitchFamily="34" charset="0"/>
                <a:cs typeface="Arial" panose="020B0604020202020204" pitchFamily="34" charset="0"/>
              </a:rPr>
              <a:t>Continuing with the gauntlet of activities from the last several weeks, new for this week is yet another reboost added for October 4</a:t>
            </a:r>
            <a:r>
              <a:rPr lang="en-US" sz="1067" baseline="30000" dirty="0">
                <a:latin typeface="Arial" panose="020B0604020202020204" pitchFamily="34" charset="0"/>
                <a:ea typeface="Calibri" panose="020F0502020204030204" pitchFamily="34" charset="0"/>
                <a:cs typeface="Arial" panose="020B0604020202020204" pitchFamily="34" charset="0"/>
              </a:rPr>
              <a:t>th</a:t>
            </a:r>
            <a:r>
              <a:rPr lang="en-US" sz="1067" dirty="0">
                <a:latin typeface="Arial" panose="020B0604020202020204" pitchFamily="34" charset="0"/>
                <a:ea typeface="Calibri" panose="020F0502020204030204" pitchFamily="34" charset="0"/>
                <a:cs typeface="Arial" panose="020B0604020202020204" pitchFamily="34" charset="0"/>
              </a:rPr>
              <a:t> (GMT 278).</a:t>
            </a:r>
          </a:p>
          <a:p>
            <a:pPr algn="just"/>
            <a:r>
              <a:rPr lang="en-US" sz="1067" dirty="0">
                <a:latin typeface="Arial" panose="020B0604020202020204" pitchFamily="34" charset="0"/>
                <a:ea typeface="Calibri" panose="020F0502020204030204" pitchFamily="34" charset="0"/>
                <a:cs typeface="Arial" panose="020B0604020202020204" pitchFamily="34" charset="0"/>
              </a:rPr>
              <a:t> </a:t>
            </a:r>
          </a:p>
          <a:p>
            <a:pPr algn="just"/>
            <a:r>
              <a:rPr lang="en-US" sz="1067" dirty="0">
                <a:latin typeface="Arial" panose="020B0604020202020204" pitchFamily="34" charset="0"/>
                <a:ea typeface="Calibri" panose="020F0502020204030204" pitchFamily="34" charset="0"/>
                <a:cs typeface="Arial" panose="020B0604020202020204" pitchFamily="34" charset="0"/>
              </a:rPr>
              <a:t>For this week, there was the Inertia Data Collection that occurred September 9-10 (GMT 254-255), a set of OPMs and the Soyuz 72S docking September 11-12 (GMT 255 – 256), 2024. The OPM on GMT 255 occurred between 0615-0815 UTC, and we have already resumed science taking activities. The 72S docking occurs later in the day on GMT 255 but should have no effect on science taking activities. The last activity is a second OPM on GMT 256 between 0700-0905 UTC. For the activity on GMT 256, we will have science taking disabled between 0530 UTC and 1040 UTC for the maneuver.</a:t>
            </a:r>
          </a:p>
          <a:p>
            <a:pPr algn="just"/>
            <a:r>
              <a:rPr lang="en-US" sz="1067" dirty="0">
                <a:latin typeface="Arial" panose="020B0604020202020204" pitchFamily="34" charset="0"/>
                <a:ea typeface="Calibri" panose="020F0502020204030204" pitchFamily="34" charset="0"/>
                <a:cs typeface="Arial" panose="020B0604020202020204" pitchFamily="34" charset="0"/>
              </a:rPr>
              <a:t> </a:t>
            </a:r>
          </a:p>
          <a:p>
            <a:pPr algn="just"/>
            <a:r>
              <a:rPr lang="en-US" sz="1067" dirty="0">
                <a:latin typeface="Arial" panose="020B0604020202020204" pitchFamily="34" charset="0"/>
                <a:ea typeface="Calibri" panose="020F0502020204030204" pitchFamily="34" charset="0"/>
                <a:cs typeface="Arial" panose="020B0604020202020204" pitchFamily="34" charset="0"/>
              </a:rPr>
              <a:t>Another Progress 89P reboost was recently added to the schedule for October 4 (GMT 278), 2024, from 0740-0845 UTC.</a:t>
            </a:r>
          </a:p>
          <a:p>
            <a:pPr algn="just"/>
            <a:r>
              <a:rPr lang="en-US" sz="1067" dirty="0">
                <a:latin typeface="Arial" panose="020B0604020202020204" pitchFamily="34" charset="0"/>
                <a:ea typeface="Calibri" panose="020F0502020204030204" pitchFamily="34" charset="0"/>
                <a:cs typeface="Arial" panose="020B0604020202020204" pitchFamily="34" charset="0"/>
              </a:rPr>
              <a:t> </a:t>
            </a:r>
          </a:p>
          <a:p>
            <a:pPr algn="just"/>
            <a:r>
              <a:rPr lang="en-US" sz="1067" dirty="0">
                <a:latin typeface="Arial" panose="020B0604020202020204" pitchFamily="34" charset="0"/>
                <a:ea typeface="Calibri" panose="020F0502020204030204" pitchFamily="34" charset="0"/>
                <a:cs typeface="Arial" panose="020B0604020202020204" pitchFamily="34" charset="0"/>
              </a:rPr>
              <a:t>During each of the OPMs, we will not be taking science events. I have gone ahead and removed any potentially impacted events from the attached prediction file based on information that I currently have available, though be aware this may change as times for maneuvers do occasionally change.</a:t>
            </a:r>
          </a:p>
          <a:p>
            <a:pPr algn="just"/>
            <a:r>
              <a:rPr lang="en-US" sz="1067" dirty="0">
                <a:latin typeface="Arial" panose="020B0604020202020204" pitchFamily="34" charset="0"/>
                <a:ea typeface="Calibri" panose="020F0502020204030204" pitchFamily="34" charset="0"/>
                <a:cs typeface="Arial" panose="020B0604020202020204" pitchFamily="34" charset="0"/>
              </a:rPr>
              <a:t> </a:t>
            </a:r>
          </a:p>
          <a:p>
            <a:pPr algn="just"/>
            <a:r>
              <a:rPr lang="en-US" sz="1067" dirty="0">
                <a:latin typeface="Arial" panose="020B0604020202020204" pitchFamily="34" charset="0"/>
                <a:ea typeface="Calibri" panose="020F0502020204030204" pitchFamily="34" charset="0"/>
                <a:cs typeface="Arial" panose="020B0604020202020204" pitchFamily="34" charset="0"/>
              </a:rPr>
              <a:t>Following the 89P Reboost, prediction times and locations can potentially be off until orbital parameters have settled out.</a:t>
            </a:r>
          </a:p>
          <a:p>
            <a:pPr algn="just"/>
            <a:r>
              <a:rPr lang="en-US" sz="1067" dirty="0">
                <a:latin typeface="Arial" panose="020B0604020202020204" pitchFamily="34" charset="0"/>
                <a:ea typeface="Calibri" panose="020F0502020204030204" pitchFamily="34" charset="0"/>
                <a:cs typeface="Arial" panose="020B0604020202020204" pitchFamily="34" charset="0"/>
              </a:rPr>
              <a:t> </a:t>
            </a:r>
          </a:p>
          <a:p>
            <a:pPr algn="just"/>
            <a:r>
              <a:rPr lang="en-US" sz="1067" dirty="0">
                <a:latin typeface="Arial" panose="020B0604020202020204" pitchFamily="34" charset="0"/>
                <a:ea typeface="Calibri" panose="020F0502020204030204" pitchFamily="34" charset="0"/>
                <a:cs typeface="Arial" panose="020B0604020202020204" pitchFamily="34" charset="0"/>
              </a:rPr>
              <a:t>Please let me know if you all have any questions, comments, concerns, etc.</a:t>
            </a:r>
          </a:p>
          <a:p>
            <a:pPr algn="just"/>
            <a:endParaRPr lang="en-US" sz="533" dirty="0">
              <a:latin typeface="Arial" panose="020B0604020202020204" pitchFamily="34" charset="0"/>
              <a:cs typeface="Arial" panose="020B0604020202020204" pitchFamily="34" charset="0"/>
            </a:endParaRPr>
          </a:p>
        </p:txBody>
      </p:sp>
      <p:sp>
        <p:nvSpPr>
          <p:cNvPr id="6" name="Rectangle 5">
            <a:extLst>
              <a:ext uri="{FF2B5EF4-FFF2-40B4-BE49-F238E27FC236}">
                <a16:creationId xmlns:a16="http://schemas.microsoft.com/office/drawing/2014/main" id="{6FBF5FA4-D5F7-0998-7115-7ECAE469155C}"/>
              </a:ext>
            </a:extLst>
          </p:cNvPr>
          <p:cNvSpPr/>
          <p:nvPr/>
        </p:nvSpPr>
        <p:spPr>
          <a:xfrm>
            <a:off x="234951" y="1524000"/>
            <a:ext cx="5537199" cy="406400"/>
          </a:xfrm>
          <a:prstGeom prst="rect">
            <a:avLst/>
          </a:prstGeom>
          <a:no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Rectangle 11">
            <a:extLst>
              <a:ext uri="{FF2B5EF4-FFF2-40B4-BE49-F238E27FC236}">
                <a16:creationId xmlns:a16="http://schemas.microsoft.com/office/drawing/2014/main" id="{898F5973-8973-C22F-EF35-C60DD755ED42}"/>
              </a:ext>
            </a:extLst>
          </p:cNvPr>
          <p:cNvSpPr/>
          <p:nvPr/>
        </p:nvSpPr>
        <p:spPr>
          <a:xfrm>
            <a:off x="234951" y="2675467"/>
            <a:ext cx="5537199" cy="2192867"/>
          </a:xfrm>
          <a:prstGeom prst="rect">
            <a:avLst/>
          </a:prstGeom>
          <a:no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Rectangle 14">
            <a:extLst>
              <a:ext uri="{FF2B5EF4-FFF2-40B4-BE49-F238E27FC236}">
                <a16:creationId xmlns:a16="http://schemas.microsoft.com/office/drawing/2014/main" id="{C3D231E1-EE52-F7C2-49AC-5BCB79EBC938}"/>
              </a:ext>
            </a:extLst>
          </p:cNvPr>
          <p:cNvSpPr/>
          <p:nvPr/>
        </p:nvSpPr>
        <p:spPr>
          <a:xfrm>
            <a:off x="234951" y="4936067"/>
            <a:ext cx="5537199" cy="1202267"/>
          </a:xfrm>
          <a:prstGeom prst="rect">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19" name="Straight Connector 18">
            <a:extLst>
              <a:ext uri="{FF2B5EF4-FFF2-40B4-BE49-F238E27FC236}">
                <a16:creationId xmlns:a16="http://schemas.microsoft.com/office/drawing/2014/main" id="{BD207144-32F1-3DA6-D270-92C2C7D3DC5F}"/>
              </a:ext>
            </a:extLst>
          </p:cNvPr>
          <p:cNvCxnSpPr>
            <a:cxnSpLocks/>
            <a:stCxn id="15" idx="3"/>
          </p:cNvCxnSpPr>
          <p:nvPr/>
        </p:nvCxnSpPr>
        <p:spPr>
          <a:xfrm>
            <a:off x="5772149" y="5537200"/>
            <a:ext cx="146051"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C899D43A-A56E-AC30-0515-A5ACCAA5920F}"/>
              </a:ext>
            </a:extLst>
          </p:cNvPr>
          <p:cNvCxnSpPr>
            <a:cxnSpLocks/>
          </p:cNvCxnSpPr>
          <p:nvPr/>
        </p:nvCxnSpPr>
        <p:spPr>
          <a:xfrm>
            <a:off x="5911849" y="4670426"/>
            <a:ext cx="0" cy="866775"/>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265930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Table 15">
            <a:extLst>
              <a:ext uri="{FF2B5EF4-FFF2-40B4-BE49-F238E27FC236}">
                <a16:creationId xmlns:a16="http://schemas.microsoft.com/office/drawing/2014/main" id="{8CE25E82-CBB6-2B80-A8CE-0FE2FC5B3C01}"/>
              </a:ext>
            </a:extLst>
          </p:cNvPr>
          <p:cNvGraphicFramePr>
            <a:graphicFrameLocks noGrp="1" noDrilldown="1" noMove="1" noResize="1"/>
          </p:cNvGraphicFramePr>
          <p:nvPr/>
        </p:nvGraphicFramePr>
        <p:xfrm>
          <a:off x="537352" y="1146954"/>
          <a:ext cx="11117301" cy="5389405"/>
        </p:xfrm>
        <a:graphic>
          <a:graphicData uri="http://schemas.openxmlformats.org/drawingml/2006/table">
            <a:tbl>
              <a:tblPr/>
              <a:tblGrid>
                <a:gridCol w="1446773">
                  <a:extLst>
                    <a:ext uri="{9D8B030D-6E8A-4147-A177-3AD203B41FA5}">
                      <a16:colId xmlns:a16="http://schemas.microsoft.com/office/drawing/2014/main" val="1857924457"/>
                    </a:ext>
                  </a:extLst>
                </a:gridCol>
                <a:gridCol w="609167">
                  <a:extLst>
                    <a:ext uri="{9D8B030D-6E8A-4147-A177-3AD203B41FA5}">
                      <a16:colId xmlns:a16="http://schemas.microsoft.com/office/drawing/2014/main" val="2517526915"/>
                    </a:ext>
                  </a:extLst>
                </a:gridCol>
                <a:gridCol w="761460">
                  <a:extLst>
                    <a:ext uri="{9D8B030D-6E8A-4147-A177-3AD203B41FA5}">
                      <a16:colId xmlns:a16="http://schemas.microsoft.com/office/drawing/2014/main" val="3368643710"/>
                    </a:ext>
                  </a:extLst>
                </a:gridCol>
                <a:gridCol w="609167">
                  <a:extLst>
                    <a:ext uri="{9D8B030D-6E8A-4147-A177-3AD203B41FA5}">
                      <a16:colId xmlns:a16="http://schemas.microsoft.com/office/drawing/2014/main" val="872546010"/>
                    </a:ext>
                  </a:extLst>
                </a:gridCol>
                <a:gridCol w="989897">
                  <a:extLst>
                    <a:ext uri="{9D8B030D-6E8A-4147-A177-3AD203B41FA5}">
                      <a16:colId xmlns:a16="http://schemas.microsoft.com/office/drawing/2014/main" val="565367789"/>
                    </a:ext>
                  </a:extLst>
                </a:gridCol>
                <a:gridCol w="609167">
                  <a:extLst>
                    <a:ext uri="{9D8B030D-6E8A-4147-A177-3AD203B41FA5}">
                      <a16:colId xmlns:a16="http://schemas.microsoft.com/office/drawing/2014/main" val="2326706339"/>
                    </a:ext>
                  </a:extLst>
                </a:gridCol>
                <a:gridCol w="609167">
                  <a:extLst>
                    <a:ext uri="{9D8B030D-6E8A-4147-A177-3AD203B41FA5}">
                      <a16:colId xmlns:a16="http://schemas.microsoft.com/office/drawing/2014/main" val="1219137776"/>
                    </a:ext>
                  </a:extLst>
                </a:gridCol>
                <a:gridCol w="609167">
                  <a:extLst>
                    <a:ext uri="{9D8B030D-6E8A-4147-A177-3AD203B41FA5}">
                      <a16:colId xmlns:a16="http://schemas.microsoft.com/office/drawing/2014/main" val="665035459"/>
                    </a:ext>
                  </a:extLst>
                </a:gridCol>
                <a:gridCol w="609167">
                  <a:extLst>
                    <a:ext uri="{9D8B030D-6E8A-4147-A177-3AD203B41FA5}">
                      <a16:colId xmlns:a16="http://schemas.microsoft.com/office/drawing/2014/main" val="2839966958"/>
                    </a:ext>
                  </a:extLst>
                </a:gridCol>
                <a:gridCol w="609167">
                  <a:extLst>
                    <a:ext uri="{9D8B030D-6E8A-4147-A177-3AD203B41FA5}">
                      <a16:colId xmlns:a16="http://schemas.microsoft.com/office/drawing/2014/main" val="312635651"/>
                    </a:ext>
                  </a:extLst>
                </a:gridCol>
                <a:gridCol w="609167">
                  <a:extLst>
                    <a:ext uri="{9D8B030D-6E8A-4147-A177-3AD203B41FA5}">
                      <a16:colId xmlns:a16="http://schemas.microsoft.com/office/drawing/2014/main" val="1090179747"/>
                    </a:ext>
                  </a:extLst>
                </a:gridCol>
                <a:gridCol w="609167">
                  <a:extLst>
                    <a:ext uri="{9D8B030D-6E8A-4147-A177-3AD203B41FA5}">
                      <a16:colId xmlns:a16="http://schemas.microsoft.com/office/drawing/2014/main" val="967342001"/>
                    </a:ext>
                  </a:extLst>
                </a:gridCol>
                <a:gridCol w="609167">
                  <a:extLst>
                    <a:ext uri="{9D8B030D-6E8A-4147-A177-3AD203B41FA5}">
                      <a16:colId xmlns:a16="http://schemas.microsoft.com/office/drawing/2014/main" val="3691855517"/>
                    </a:ext>
                  </a:extLst>
                </a:gridCol>
                <a:gridCol w="609167">
                  <a:extLst>
                    <a:ext uri="{9D8B030D-6E8A-4147-A177-3AD203B41FA5}">
                      <a16:colId xmlns:a16="http://schemas.microsoft.com/office/drawing/2014/main" val="138081623"/>
                    </a:ext>
                  </a:extLst>
                </a:gridCol>
                <a:gridCol w="609167">
                  <a:extLst>
                    <a:ext uri="{9D8B030D-6E8A-4147-A177-3AD203B41FA5}">
                      <a16:colId xmlns:a16="http://schemas.microsoft.com/office/drawing/2014/main" val="1633316922"/>
                    </a:ext>
                  </a:extLst>
                </a:gridCol>
                <a:gridCol w="609167">
                  <a:extLst>
                    <a:ext uri="{9D8B030D-6E8A-4147-A177-3AD203B41FA5}">
                      <a16:colId xmlns:a16="http://schemas.microsoft.com/office/drawing/2014/main" val="35551113"/>
                    </a:ext>
                  </a:extLst>
                </a:gridCol>
              </a:tblGrid>
              <a:tr h="314108">
                <a:tc gridSpan="11">
                  <a:txBody>
                    <a:bodyPr/>
                    <a:lstStyle/>
                    <a:p>
                      <a:pPr algn="l" fontAlgn="b"/>
                      <a:r>
                        <a:rPr lang="en-US" sz="1100" b="0" i="0" u="none" strike="noStrike" dirty="0">
                          <a:solidFill>
                            <a:srgbClr val="000000"/>
                          </a:solidFill>
                          <a:effectLst/>
                          <a:latin typeface="Arial" panose="020B0604020202020204" pitchFamily="34" charset="0"/>
                        </a:rPr>
                        <a:t>PREDICTED SAGE III/ISS OVERPASS EVENTS RUN 2024-09-16 11:03:38.312250+00:00; Bounding Box +/-(</a:t>
                      </a:r>
                      <a:r>
                        <a:rPr lang="en-US" sz="1100" b="0" i="0" u="none" strike="noStrike" dirty="0" err="1">
                          <a:solidFill>
                            <a:srgbClr val="000000"/>
                          </a:solidFill>
                          <a:effectLst/>
                          <a:latin typeface="Arial" panose="020B0604020202020204" pitchFamily="34" charset="0"/>
                        </a:rPr>
                        <a:t>lat</a:t>
                      </a:r>
                      <a:r>
                        <a:rPr lang="en-US" sz="1100" b="0" i="0" u="none" strike="noStrike" dirty="0">
                          <a:solidFill>
                            <a:srgbClr val="000000"/>
                          </a:solidFill>
                          <a:effectLst/>
                          <a:latin typeface="Arial" panose="020B0604020202020204" pitchFamily="34" charset="0"/>
                        </a:rPr>
                        <a:t>/</a:t>
                      </a:r>
                      <a:r>
                        <a:rPr lang="en-US" sz="1100" b="0" i="0" u="none" strike="noStrike" dirty="0" err="1">
                          <a:solidFill>
                            <a:srgbClr val="000000"/>
                          </a:solidFill>
                          <a:effectLst/>
                          <a:latin typeface="Arial" panose="020B0604020202020204" pitchFamily="34" charset="0"/>
                        </a:rPr>
                        <a:t>lon</a:t>
                      </a:r>
                      <a:r>
                        <a:rPr lang="en-US" sz="1100" b="0" i="0" u="none" strike="noStrike" dirty="0">
                          <a:solidFill>
                            <a:srgbClr val="000000"/>
                          </a:solidFill>
                          <a:effectLst/>
                          <a:latin typeface="Arial" panose="020B0604020202020204" pitchFamily="34" charset="0"/>
                        </a:rPr>
                        <a:t>) = 5.00/10.00</a:t>
                      </a:r>
                    </a:p>
                  </a:txBody>
                  <a:tcPr marL="7048" marR="7048" marT="704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928072934"/>
                  </a:ext>
                </a:extLst>
              </a:tr>
              <a:tr h="173540">
                <a:tc gridSpan="16">
                  <a:txBody>
                    <a:bodyPr/>
                    <a:lstStyle/>
                    <a:p>
                      <a:pPr algn="l" fontAlgn="b"/>
                      <a:r>
                        <a:rPr lang="en-US" sz="1100" b="0" i="0" u="none" strike="noStrike" dirty="0">
                          <a:solidFill>
                            <a:srgbClr val="000000"/>
                          </a:solidFill>
                          <a:effectLst/>
                          <a:latin typeface="Arial" panose="020B0604020202020204" pitchFamily="34" charset="0"/>
                        </a:rPr>
                        <a:t>SAGE EVENT PREDICTION FILE USED: &lt;path\to\prediction\file&gt;\AllEvents_SUT_</a:t>
                      </a:r>
                      <a:r>
                        <a:rPr lang="en-US" sz="1100" b="0" i="0" u="none" strike="noStrike" dirty="0">
                          <a:solidFill>
                            <a:srgbClr val="000000"/>
                          </a:solidFill>
                          <a:effectLst/>
                          <a:highlight>
                            <a:srgbClr val="CDE6FF"/>
                          </a:highlight>
                          <a:latin typeface="Arial" panose="020B0604020202020204" pitchFamily="34" charset="0"/>
                        </a:rPr>
                        <a:t>20240913</a:t>
                      </a:r>
                      <a:r>
                        <a:rPr lang="en-US" sz="1100" b="0" i="0" u="none" strike="noStrike" dirty="0">
                          <a:solidFill>
                            <a:srgbClr val="000000"/>
                          </a:solidFill>
                          <a:effectLst/>
                          <a:latin typeface="Arial" panose="020B0604020202020204" pitchFamily="34" charset="0"/>
                        </a:rPr>
                        <a:t>_</a:t>
                      </a:r>
                      <a:r>
                        <a:rPr lang="en-US" sz="1100" b="0" i="0" u="none" strike="noStrike" dirty="0">
                          <a:solidFill>
                            <a:srgbClr val="000000"/>
                          </a:solidFill>
                          <a:effectLst/>
                          <a:highlight>
                            <a:srgbClr val="6390E5"/>
                          </a:highlight>
                          <a:latin typeface="Arial" panose="020B0604020202020204" pitchFamily="34" charset="0"/>
                        </a:rPr>
                        <a:t>20250312</a:t>
                      </a:r>
                      <a:r>
                        <a:rPr lang="en-US" sz="1100" b="0" i="0" u="none" strike="noStrike" dirty="0">
                          <a:solidFill>
                            <a:srgbClr val="000000"/>
                          </a:solidFill>
                          <a:effectLst/>
                          <a:latin typeface="Arial" panose="020B0604020202020204" pitchFamily="34" charset="0"/>
                        </a:rPr>
                        <a:t>.csv</a:t>
                      </a:r>
                    </a:p>
                  </a:txBody>
                  <a:tcPr marL="7048" marR="7048" marT="704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153576572"/>
                  </a:ext>
                </a:extLst>
              </a:tr>
              <a:tr h="173540">
                <a:tc>
                  <a:txBody>
                    <a:bodyPr/>
                    <a:lstStyle/>
                    <a:p>
                      <a:pPr algn="l" fontAlgn="b"/>
                      <a:endParaRPr lang="en-US" sz="1100" b="0" i="0" u="none" strike="noStrike" dirty="0">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2075867098"/>
                  </a:ext>
                </a:extLst>
              </a:tr>
              <a:tr h="173540">
                <a:tc gridSpan="4">
                  <a:txBody>
                    <a:bodyPr/>
                    <a:lstStyle/>
                    <a:p>
                      <a:pPr algn="l" fontAlgn="b"/>
                      <a:r>
                        <a:rPr lang="en-US" sz="1100" b="0" i="0" u="none" strike="noStrike">
                          <a:solidFill>
                            <a:srgbClr val="000000"/>
                          </a:solidFill>
                          <a:effectLst/>
                          <a:latin typeface="Arial" panose="020B0604020202020204" pitchFamily="34" charset="0"/>
                        </a:rPr>
                        <a:t>STATION =  LaRC  has  19  possible overpass events.</a:t>
                      </a:r>
                    </a:p>
                  </a:txBody>
                  <a:tcPr marL="7048" marR="7048" marT="704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1925190768"/>
                  </a:ext>
                </a:extLst>
              </a:tr>
              <a:tr h="173540">
                <a:tc gridSpan="4">
                  <a:txBody>
                    <a:bodyPr/>
                    <a:lstStyle/>
                    <a:p>
                      <a:pPr algn="l" fontAlgn="b"/>
                      <a:r>
                        <a:rPr lang="en-US" sz="1100" b="0" i="0" u="none" strike="noStrike">
                          <a:solidFill>
                            <a:srgbClr val="000000"/>
                          </a:solidFill>
                          <a:effectLst/>
                          <a:latin typeface="Arial" panose="020B0604020202020204" pitchFamily="34" charset="0"/>
                        </a:rPr>
                        <a:t>The table below may have less based on ISS activities.</a:t>
                      </a:r>
                    </a:p>
                  </a:txBody>
                  <a:tcPr marL="7048" marR="7048" marT="704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3068871446"/>
                  </a:ext>
                </a:extLst>
              </a:tr>
              <a:tr h="173540">
                <a:tc gridSpan="8">
                  <a:txBody>
                    <a:bodyPr/>
                    <a:lstStyle/>
                    <a:p>
                      <a:pPr algn="l" fontAlgn="b"/>
                      <a:r>
                        <a:rPr lang="en-US" sz="1100" b="0" i="0" u="none" strike="noStrike" dirty="0">
                          <a:solidFill>
                            <a:srgbClr val="000000"/>
                          </a:solidFill>
                          <a:effectLst/>
                          <a:latin typeface="Arial" panose="020B0604020202020204" pitchFamily="34" charset="0"/>
                        </a:rPr>
                        <a:t>Search window covers  </a:t>
                      </a:r>
                      <a:r>
                        <a:rPr lang="en-US" sz="1100" b="0" i="0" u="none" strike="noStrike" dirty="0">
                          <a:solidFill>
                            <a:srgbClr val="000000"/>
                          </a:solidFill>
                          <a:effectLst/>
                          <a:highlight>
                            <a:srgbClr val="FCC25E"/>
                          </a:highlight>
                          <a:latin typeface="Arial" panose="020B0604020202020204" pitchFamily="34" charset="0"/>
                        </a:rPr>
                        <a:t>12.0  weeks</a:t>
                      </a:r>
                      <a:r>
                        <a:rPr lang="en-US" sz="1100" b="0" i="0" u="none" strike="noStrike" dirty="0">
                          <a:solidFill>
                            <a:srgbClr val="000000"/>
                          </a:solidFill>
                          <a:effectLst/>
                          <a:latin typeface="Arial" panose="020B0604020202020204" pitchFamily="34" charset="0"/>
                        </a:rPr>
                        <a:t> into the future from  </a:t>
                      </a:r>
                      <a:r>
                        <a:rPr lang="en-US" sz="1100" b="0" i="0" u="none" strike="noStrike" dirty="0">
                          <a:solidFill>
                            <a:srgbClr val="000000"/>
                          </a:solidFill>
                          <a:effectLst/>
                          <a:highlight>
                            <a:srgbClr val="FD8859"/>
                          </a:highlight>
                          <a:latin typeface="Arial" panose="020B0604020202020204" pitchFamily="34" charset="0"/>
                        </a:rPr>
                        <a:t>2024-09-16 11:03:38.312250+00:00</a:t>
                      </a:r>
                      <a:r>
                        <a:rPr lang="en-US" sz="1100" b="0" i="0" u="none" strike="noStrike" dirty="0">
                          <a:solidFill>
                            <a:srgbClr val="000000"/>
                          </a:solidFill>
                          <a:effectLst/>
                          <a:latin typeface="Arial" panose="020B0604020202020204" pitchFamily="34" charset="0"/>
                        </a:rPr>
                        <a:t> .</a:t>
                      </a:r>
                    </a:p>
                  </a:txBody>
                  <a:tcPr marL="7048" marR="7048" marT="704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3553828916"/>
                  </a:ext>
                </a:extLst>
              </a:tr>
              <a:tr h="182217">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Arial" panose="020B0604020202020204" pitchFamily="34" charset="0"/>
                      </a:endParaRPr>
                    </a:p>
                  </a:txBody>
                  <a:tcPr marL="7048" marR="7048" marT="7048" marB="0" anchor="b">
                    <a:lnL>
                      <a:noFill/>
                    </a:lnL>
                    <a:lnR>
                      <a:noFill/>
                    </a:lnR>
                    <a:lnT>
                      <a:noFill/>
                    </a:lnT>
                    <a:lnB w="12700" cap="flat" cmpd="sng" algn="ctr">
                      <a:solidFill>
                        <a:srgbClr val="FFFFFF"/>
                      </a:solidFill>
                      <a:prstDash val="solid"/>
                      <a:round/>
                      <a:headEnd type="none" w="med" len="med"/>
                      <a:tailEnd type="none" w="med" len="med"/>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1405827484"/>
                  </a:ext>
                </a:extLst>
              </a:tr>
              <a:tr h="529297">
                <a:tc>
                  <a:txBody>
                    <a:bodyPr/>
                    <a:lstStyle/>
                    <a:p>
                      <a:pPr algn="ctr" fontAlgn="ctr"/>
                      <a:r>
                        <a:rPr lang="en-US" sz="1100" b="1" i="0" u="none" strike="noStrike">
                          <a:solidFill>
                            <a:srgbClr val="FFFFFF"/>
                          </a:solidFill>
                          <a:effectLst/>
                          <a:latin typeface="Arial" panose="020B0604020202020204" pitchFamily="34" charset="0"/>
                        </a:rPr>
                        <a:t>DATE TIME</a:t>
                      </a:r>
                      <a:br>
                        <a:rPr lang="en-US" sz="1100" b="1" i="0" u="none" strike="noStrike">
                          <a:solidFill>
                            <a:srgbClr val="FFFFFF"/>
                          </a:solidFill>
                          <a:effectLst/>
                          <a:latin typeface="Arial" panose="020B0604020202020204" pitchFamily="34" charset="0"/>
                        </a:rPr>
                      </a:br>
                      <a:r>
                        <a:rPr lang="en-US" sz="1100" b="1" i="0" u="none" strike="noStrike">
                          <a:solidFill>
                            <a:srgbClr val="FFFFFF"/>
                          </a:solidFill>
                          <a:effectLst/>
                          <a:latin typeface="Arial" panose="020B0604020202020204" pitchFamily="34" charset="0"/>
                        </a:rPr>
                        <a:t>(UTC)</a:t>
                      </a:r>
                    </a:p>
                  </a:txBody>
                  <a:tcPr marL="7048" marR="7048" marT="70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1100" b="1" i="0" u="none" strike="noStrike">
                          <a:solidFill>
                            <a:srgbClr val="FFFFFF"/>
                          </a:solidFill>
                          <a:effectLst/>
                          <a:latin typeface="Arial" panose="020B0604020202020204" pitchFamily="34" charset="0"/>
                        </a:rPr>
                        <a:t>Latitude</a:t>
                      </a:r>
                      <a:br>
                        <a:rPr lang="en-US" sz="1100" b="1" i="0" u="none" strike="noStrike">
                          <a:solidFill>
                            <a:srgbClr val="FFFFFF"/>
                          </a:solidFill>
                          <a:effectLst/>
                          <a:latin typeface="Arial" panose="020B0604020202020204" pitchFamily="34" charset="0"/>
                        </a:rPr>
                      </a:br>
                      <a:r>
                        <a:rPr lang="en-US" sz="1100" b="1" i="0" u="none" strike="noStrike">
                          <a:solidFill>
                            <a:srgbClr val="FFFFFF"/>
                          </a:solidFill>
                          <a:effectLst/>
                          <a:latin typeface="Arial" panose="020B0604020202020204" pitchFamily="34" charset="0"/>
                        </a:rPr>
                        <a:t>[deg]</a:t>
                      </a:r>
                    </a:p>
                  </a:txBody>
                  <a:tcPr marL="7048" marR="7048" marT="70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1100" b="1" i="0" u="none" strike="noStrike">
                          <a:solidFill>
                            <a:srgbClr val="FFFFFF"/>
                          </a:solidFill>
                          <a:effectLst/>
                          <a:latin typeface="Arial" panose="020B0604020202020204" pitchFamily="34" charset="0"/>
                        </a:rPr>
                        <a:t>Longitude</a:t>
                      </a:r>
                      <a:br>
                        <a:rPr lang="en-US" sz="1100" b="1" i="0" u="none" strike="noStrike">
                          <a:solidFill>
                            <a:srgbClr val="FFFFFF"/>
                          </a:solidFill>
                          <a:effectLst/>
                          <a:latin typeface="Arial" panose="020B0604020202020204" pitchFamily="34" charset="0"/>
                        </a:rPr>
                      </a:br>
                      <a:r>
                        <a:rPr lang="en-US" sz="1100" b="1" i="0" u="none" strike="noStrike">
                          <a:solidFill>
                            <a:srgbClr val="FFFFFF"/>
                          </a:solidFill>
                          <a:effectLst/>
                          <a:latin typeface="Arial" panose="020B0604020202020204" pitchFamily="34" charset="0"/>
                        </a:rPr>
                        <a:t>[deg]</a:t>
                      </a:r>
                    </a:p>
                  </a:txBody>
                  <a:tcPr marL="7048" marR="7048" marT="70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1100" b="1" i="0" u="none" strike="noStrike">
                          <a:solidFill>
                            <a:srgbClr val="FFFFFF"/>
                          </a:solidFill>
                          <a:effectLst/>
                          <a:latin typeface="Arial" panose="020B0604020202020204" pitchFamily="34" charset="0"/>
                        </a:rPr>
                        <a:t>EVENT TYPE</a:t>
                      </a:r>
                    </a:p>
                  </a:txBody>
                  <a:tcPr marL="7048" marR="7048" marT="70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1100" b="1" i="0" u="none" strike="noStrike">
                          <a:solidFill>
                            <a:srgbClr val="FFFFFF"/>
                          </a:solidFill>
                          <a:effectLst/>
                          <a:latin typeface="Arial" panose="020B0604020202020204" pitchFamily="34" charset="0"/>
                        </a:rPr>
                        <a:t>Obscuration</a:t>
                      </a:r>
                      <a:br>
                        <a:rPr lang="en-US" sz="1100" b="1" i="0" u="none" strike="noStrike">
                          <a:solidFill>
                            <a:srgbClr val="FFFFFF"/>
                          </a:solidFill>
                          <a:effectLst/>
                          <a:latin typeface="Arial" panose="020B0604020202020204" pitchFamily="34" charset="0"/>
                        </a:rPr>
                      </a:br>
                      <a:r>
                        <a:rPr lang="en-US" sz="1100" b="1" i="0" u="none" strike="noStrike">
                          <a:solidFill>
                            <a:srgbClr val="FFFFFF"/>
                          </a:solidFill>
                          <a:effectLst/>
                          <a:latin typeface="Arial" panose="020B0604020202020204" pitchFamily="34" charset="0"/>
                        </a:rPr>
                        <a:t>Likelihood</a:t>
                      </a:r>
                    </a:p>
                  </a:txBody>
                  <a:tcPr marL="7048" marR="7048" marT="70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a:noFill/>
                    </a:lnT>
                    <a:lnB w="12700" cap="flat" cmpd="sng" algn="ctr">
                      <a:solidFill>
                        <a:srgbClr val="FFFFFF"/>
                      </a:solidFill>
                      <a:prstDash val="solid"/>
                      <a:round/>
                      <a:headEnd type="none" w="med" len="med"/>
                      <a:tailEnd type="none" w="med" len="med"/>
                    </a:lnB>
                    <a:solidFill>
                      <a:srgbClr val="990000"/>
                    </a:solidFill>
                  </a:tcPr>
                </a:tc>
                <a:tc>
                  <a:txBody>
                    <a:bodyPr/>
                    <a:lstStyle/>
                    <a:p>
                      <a:pPr algn="ctr" fontAlgn="ctr"/>
                      <a:r>
                        <a:rPr lang="en-US" sz="1100" b="1" i="0" u="none" strike="noStrike">
                          <a:solidFill>
                            <a:srgbClr val="FFFFFF"/>
                          </a:solidFill>
                          <a:effectLst/>
                          <a:latin typeface="Arial" panose="020B0604020202020204" pitchFamily="34" charset="0"/>
                        </a:rPr>
                        <a:t>Notes</a:t>
                      </a:r>
                    </a:p>
                  </a:txBody>
                  <a:tcPr marL="7048" marR="7048" marT="7048"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990000"/>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3457730059"/>
                  </a:ext>
                </a:extLst>
              </a:tr>
              <a:tr h="182217">
                <a:tc>
                  <a:txBody>
                    <a:bodyPr/>
                    <a:lstStyle/>
                    <a:p>
                      <a:pPr algn="r" fontAlgn="b"/>
                      <a:r>
                        <a:rPr lang="en-US" sz="1100" b="0" i="0" u="none" strike="noStrike">
                          <a:solidFill>
                            <a:srgbClr val="000000"/>
                          </a:solidFill>
                          <a:effectLst/>
                          <a:latin typeface="Arial" panose="020B0604020202020204" pitchFamily="34" charset="0"/>
                        </a:rPr>
                        <a:t>29 Sep 24 22:40:26</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38.87</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-74.94</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Sunset</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None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4209103655"/>
                  </a:ext>
                </a:extLst>
              </a:tr>
              <a:tr h="182217">
                <a:tc>
                  <a:txBody>
                    <a:bodyPr/>
                    <a:lstStyle/>
                    <a:p>
                      <a:pPr algn="r" fontAlgn="b"/>
                      <a:r>
                        <a:rPr lang="en-US" sz="1100" b="0" i="0" u="none" strike="noStrike">
                          <a:solidFill>
                            <a:srgbClr val="000000"/>
                          </a:solidFill>
                          <a:effectLst/>
                          <a:latin typeface="Arial" panose="020B0604020202020204" pitchFamily="34" charset="0"/>
                        </a:rPr>
                        <a:t>18 Oct 24 11:37:46</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32.37</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-81.83</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Sunrise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None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2787398257"/>
                  </a:ext>
                </a:extLst>
              </a:tr>
              <a:tr h="182217">
                <a:tc>
                  <a:txBody>
                    <a:bodyPr/>
                    <a:lstStyle/>
                    <a:p>
                      <a:pPr algn="r" fontAlgn="b"/>
                      <a:r>
                        <a:rPr lang="en-US" sz="1100" b="0" i="0" u="none" strike="noStrike">
                          <a:solidFill>
                            <a:srgbClr val="000000"/>
                          </a:solidFill>
                          <a:effectLst/>
                          <a:latin typeface="Arial" panose="020B0604020202020204" pitchFamily="34" charset="0"/>
                        </a:rPr>
                        <a:t>19 Oct 24 10:50:13</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36.29</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-68.70</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Sunrise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None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543772731"/>
                  </a:ext>
                </a:extLst>
              </a:tr>
              <a:tr h="182217">
                <a:tc>
                  <a:txBody>
                    <a:bodyPr/>
                    <a:lstStyle/>
                    <a:p>
                      <a:pPr algn="r" fontAlgn="b"/>
                      <a:r>
                        <a:rPr lang="en-US" sz="1100" b="0" i="0" u="none" strike="noStrike">
                          <a:solidFill>
                            <a:srgbClr val="000000"/>
                          </a:solidFill>
                          <a:effectLst/>
                          <a:latin typeface="Arial" panose="020B0604020202020204" pitchFamily="34" charset="0"/>
                        </a:rPr>
                        <a:t>20 Oct 24 11:35:14</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39.72</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-78.67</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Sunrise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None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2511900317"/>
                  </a:ext>
                </a:extLst>
              </a:tr>
              <a:tr h="182217">
                <a:tc>
                  <a:txBody>
                    <a:bodyPr/>
                    <a:lstStyle/>
                    <a:p>
                      <a:pPr algn="r" fontAlgn="b"/>
                      <a:r>
                        <a:rPr lang="en-US" sz="1100" b="0" i="0" u="none" strike="noStrike">
                          <a:solidFill>
                            <a:srgbClr val="000000"/>
                          </a:solidFill>
                          <a:effectLst/>
                          <a:latin typeface="Arial" panose="020B0604020202020204" pitchFamily="34" charset="0"/>
                        </a:rPr>
                        <a:t>02 Nov 24 11:51:38</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42.06</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-78.03</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Sunrise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None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2364635426"/>
                  </a:ext>
                </a:extLst>
              </a:tr>
              <a:tr h="182217">
                <a:tc>
                  <a:txBody>
                    <a:bodyPr/>
                    <a:lstStyle/>
                    <a:p>
                      <a:pPr algn="r" fontAlgn="b"/>
                      <a:r>
                        <a:rPr lang="en-US" sz="1100" b="0" i="0" u="none" strike="noStrike">
                          <a:solidFill>
                            <a:srgbClr val="000000"/>
                          </a:solidFill>
                          <a:effectLst/>
                          <a:latin typeface="Arial" panose="020B0604020202020204" pitchFamily="34" charset="0"/>
                        </a:rPr>
                        <a:t>03 Nov 24 11:02:33</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39.55</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-66.69</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Sunrise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None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1196471042"/>
                  </a:ext>
                </a:extLst>
              </a:tr>
              <a:tr h="182217">
                <a:tc>
                  <a:txBody>
                    <a:bodyPr/>
                    <a:lstStyle/>
                    <a:p>
                      <a:pPr algn="r" fontAlgn="b"/>
                      <a:r>
                        <a:rPr lang="en-US" sz="1100" b="0" i="0" u="none" strike="noStrike">
                          <a:solidFill>
                            <a:srgbClr val="000000"/>
                          </a:solidFill>
                          <a:effectLst/>
                          <a:latin typeface="Arial" panose="020B0604020202020204" pitchFamily="34" charset="0"/>
                        </a:rPr>
                        <a:t>04 Nov 24 11:46:13</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36.36</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-78.79</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Sunrise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None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1442323915"/>
                  </a:ext>
                </a:extLst>
              </a:tr>
              <a:tr h="182217">
                <a:tc>
                  <a:txBody>
                    <a:bodyPr/>
                    <a:lstStyle/>
                    <a:p>
                      <a:pPr algn="r" fontAlgn="b"/>
                      <a:r>
                        <a:rPr lang="en-US" sz="1100" b="0" i="0" u="none" strike="noStrike">
                          <a:solidFill>
                            <a:srgbClr val="000000"/>
                          </a:solidFill>
                          <a:effectLst/>
                          <a:latin typeface="Arial" panose="020B0604020202020204" pitchFamily="34" charset="0"/>
                        </a:rPr>
                        <a:t>05 Nov 24 10:57:10</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32.85</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-67.79</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Sunrise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None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1719839506"/>
                  </a:ext>
                </a:extLst>
              </a:tr>
              <a:tr h="182217">
                <a:tc>
                  <a:txBody>
                    <a:bodyPr/>
                    <a:lstStyle/>
                    <a:p>
                      <a:pPr algn="r" fontAlgn="b"/>
                      <a:r>
                        <a:rPr lang="en-US" sz="1100" b="0" i="0" u="none" strike="noStrike">
                          <a:solidFill>
                            <a:srgbClr val="000000"/>
                          </a:solidFill>
                          <a:effectLst/>
                          <a:latin typeface="Arial" panose="020B0604020202020204" pitchFamily="34" charset="0"/>
                        </a:rPr>
                        <a:t>11 Nov 24 05:53:53</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32.78</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-68.30</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Moonset</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Extreme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686910629"/>
                  </a:ext>
                </a:extLst>
              </a:tr>
              <a:tr h="182217">
                <a:tc>
                  <a:txBody>
                    <a:bodyPr/>
                    <a:lstStyle/>
                    <a:p>
                      <a:pPr algn="r" fontAlgn="b"/>
                      <a:r>
                        <a:rPr lang="en-US" sz="1100" b="0" i="0" u="none" strike="noStrike">
                          <a:solidFill>
                            <a:srgbClr val="000000"/>
                          </a:solidFill>
                          <a:effectLst/>
                          <a:latin typeface="Arial" panose="020B0604020202020204" pitchFamily="34" charset="0"/>
                        </a:rPr>
                        <a:t>13 Nov 24 22:21:17</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32.69</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-81.46</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Sunset</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Low</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749748951"/>
                  </a:ext>
                </a:extLst>
              </a:tr>
              <a:tr h="182217">
                <a:tc>
                  <a:txBody>
                    <a:bodyPr/>
                    <a:lstStyle/>
                    <a:p>
                      <a:pPr algn="r" fontAlgn="b"/>
                      <a:r>
                        <a:rPr lang="en-US" sz="1100" b="0" i="0" u="none" strike="noStrike">
                          <a:solidFill>
                            <a:srgbClr val="000000"/>
                          </a:solidFill>
                          <a:effectLst/>
                          <a:latin typeface="Arial" panose="020B0604020202020204" pitchFamily="34" charset="0"/>
                        </a:rPr>
                        <a:t>14 Nov 24 21:31:17</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35.50</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-70.51</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Sunset</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Low</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1857834594"/>
                  </a:ext>
                </a:extLst>
              </a:tr>
              <a:tr h="182217">
                <a:tc>
                  <a:txBody>
                    <a:bodyPr/>
                    <a:lstStyle/>
                    <a:p>
                      <a:pPr algn="r" fontAlgn="b"/>
                      <a:r>
                        <a:rPr lang="en-US" sz="1100" b="0" i="0" u="none" strike="noStrike">
                          <a:solidFill>
                            <a:srgbClr val="000000"/>
                          </a:solidFill>
                          <a:effectLst/>
                          <a:latin typeface="Arial" panose="020B0604020202020204" pitchFamily="34" charset="0"/>
                        </a:rPr>
                        <a:t>15 Nov 24 22:13:45</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38.02</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-82.67</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Sunset</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Low</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2244084293"/>
                  </a:ext>
                </a:extLst>
              </a:tr>
              <a:tr h="182217">
                <a:tc>
                  <a:txBody>
                    <a:bodyPr/>
                    <a:lstStyle/>
                    <a:p>
                      <a:pPr algn="r" fontAlgn="b"/>
                      <a:r>
                        <a:rPr lang="en-US" sz="1100" b="0" i="0" u="none" strike="noStrike">
                          <a:solidFill>
                            <a:srgbClr val="000000"/>
                          </a:solidFill>
                          <a:effectLst/>
                          <a:latin typeface="Arial" panose="020B0604020202020204" pitchFamily="34" charset="0"/>
                        </a:rPr>
                        <a:t>16 Nov 24 21:23:25</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39.97</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-71.42</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Sunset</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Extreme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1834230102"/>
                  </a:ext>
                </a:extLst>
              </a:tr>
              <a:tr h="182217">
                <a:tc>
                  <a:txBody>
                    <a:bodyPr/>
                    <a:lstStyle/>
                    <a:p>
                      <a:pPr algn="r" fontAlgn="b"/>
                      <a:r>
                        <a:rPr lang="en-US" sz="1100" b="0" i="0" u="none" strike="noStrike">
                          <a:solidFill>
                            <a:srgbClr val="000000"/>
                          </a:solidFill>
                          <a:effectLst/>
                          <a:latin typeface="Arial" panose="020B0604020202020204" pitchFamily="34" charset="0"/>
                        </a:rPr>
                        <a:t>16 Nov 24 22:47:26</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36.72</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-81.47</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Moonrise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None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2027983352"/>
                  </a:ext>
                </a:extLst>
              </a:tr>
              <a:tr h="182217">
                <a:tc>
                  <a:txBody>
                    <a:bodyPr/>
                    <a:lstStyle/>
                    <a:p>
                      <a:pPr algn="r" fontAlgn="b"/>
                      <a:r>
                        <a:rPr lang="en-US" sz="1100" b="0" i="0" u="none" strike="noStrike">
                          <a:solidFill>
                            <a:srgbClr val="000000"/>
                          </a:solidFill>
                          <a:effectLst/>
                          <a:latin typeface="Arial" panose="020B0604020202020204" pitchFamily="34" charset="0"/>
                        </a:rPr>
                        <a:t>17 Nov 24 22:05:34</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41.65</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-83.23</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Sunset</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Extreme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629552850"/>
                  </a:ext>
                </a:extLst>
              </a:tr>
              <a:tr h="182217">
                <a:tc>
                  <a:txBody>
                    <a:bodyPr/>
                    <a:lstStyle/>
                    <a:p>
                      <a:pPr algn="r" fontAlgn="b"/>
                      <a:r>
                        <a:rPr lang="en-US" sz="1100" b="0" i="0" u="none" strike="noStrike">
                          <a:solidFill>
                            <a:srgbClr val="000000"/>
                          </a:solidFill>
                          <a:effectLst/>
                          <a:latin typeface="Arial" panose="020B0604020202020204" pitchFamily="34" charset="0"/>
                        </a:rPr>
                        <a:t>27 Nov 24 21:18:04</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41.81</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-72.99</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Sunset</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None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91056110"/>
                  </a:ext>
                </a:extLst>
              </a:tr>
              <a:tr h="182217">
                <a:tc>
                  <a:txBody>
                    <a:bodyPr/>
                    <a:lstStyle/>
                    <a:p>
                      <a:pPr algn="r" fontAlgn="b"/>
                      <a:r>
                        <a:rPr lang="en-US" sz="1100" b="0" i="0" u="none" strike="noStrike">
                          <a:solidFill>
                            <a:srgbClr val="000000"/>
                          </a:solidFill>
                          <a:effectLst/>
                          <a:latin typeface="Arial" panose="020B0604020202020204" pitchFamily="34" charset="0"/>
                        </a:rPr>
                        <a:t>28 Nov 24 21:59:21</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39.94</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-82.04</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Sunset</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None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717529619"/>
                  </a:ext>
                </a:extLst>
              </a:tr>
              <a:tr h="182217">
                <a:tc>
                  <a:txBody>
                    <a:bodyPr/>
                    <a:lstStyle/>
                    <a:p>
                      <a:pPr algn="r" fontAlgn="b"/>
                      <a:r>
                        <a:rPr lang="en-US" sz="1100" b="0" i="0" u="none" strike="noStrike">
                          <a:solidFill>
                            <a:srgbClr val="000000"/>
                          </a:solidFill>
                          <a:effectLst/>
                          <a:latin typeface="Arial" panose="020B0604020202020204" pitchFamily="34" charset="0"/>
                        </a:rPr>
                        <a:t>29 Nov 24 21:08:05</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37.64</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r" fontAlgn="b"/>
                      <a:r>
                        <a:rPr lang="en-US" sz="1100" b="0" i="0" u="none" strike="noStrike">
                          <a:solidFill>
                            <a:srgbClr val="000000"/>
                          </a:solidFill>
                          <a:effectLst/>
                          <a:latin typeface="Arial" panose="020B0604020202020204" pitchFamily="34" charset="0"/>
                        </a:rPr>
                        <a:t>-67.71</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Sunset</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None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FE7E7"/>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804905337"/>
                  </a:ext>
                </a:extLst>
              </a:tr>
              <a:tr h="182217">
                <a:tc>
                  <a:txBody>
                    <a:bodyPr/>
                    <a:lstStyle/>
                    <a:p>
                      <a:pPr algn="r" fontAlgn="b"/>
                      <a:r>
                        <a:rPr lang="en-US" sz="1100" b="0" i="0" u="none" strike="noStrike">
                          <a:solidFill>
                            <a:srgbClr val="000000"/>
                          </a:solidFill>
                          <a:effectLst/>
                          <a:latin typeface="Arial" panose="020B0604020202020204" pitchFamily="34" charset="0"/>
                        </a:rPr>
                        <a:t>30 Nov 24 21:49:31</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34.40</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r" fontAlgn="b"/>
                      <a:r>
                        <a:rPr lang="en-US" sz="1100" b="0" i="0" u="none" strike="noStrike">
                          <a:solidFill>
                            <a:srgbClr val="000000"/>
                          </a:solidFill>
                          <a:effectLst/>
                          <a:latin typeface="Arial" panose="020B0604020202020204" pitchFamily="34" charset="0"/>
                        </a:rPr>
                        <a:t>-76.05</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Sunset</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None</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r>
                        <a:rPr lang="en-US" sz="1100" b="0" i="0" u="none" strike="noStrike">
                          <a:solidFill>
                            <a:srgbClr val="000000"/>
                          </a:solidFill>
                          <a:effectLst/>
                          <a:latin typeface="Arial" panose="020B0604020202020204" pitchFamily="34" charset="0"/>
                        </a:rPr>
                        <a:t>N/A</a:t>
                      </a:r>
                    </a:p>
                  </a:txBody>
                  <a:tcPr marL="7048" marR="7048" marT="7048"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ECBCB"/>
                    </a:solidFill>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w="12700" cap="flat" cmpd="sng" algn="ctr">
                      <a:solidFill>
                        <a:srgbClr val="FFFFFF"/>
                      </a:solidFill>
                      <a:prstDash val="solid"/>
                      <a:round/>
                      <a:headEnd type="none" w="med" len="med"/>
                      <a:tailEnd type="none" w="med" len="med"/>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a:solidFill>
                          <a:srgbClr val="000000"/>
                        </a:solidFill>
                        <a:effectLst/>
                        <a:latin typeface="Calibri" panose="020F0502020204030204" pitchFamily="34" charset="0"/>
                      </a:endParaRPr>
                    </a:p>
                  </a:txBody>
                  <a:tcPr marL="7048" marR="7048" marT="7048" marB="0" anchor="b">
                    <a:lnL>
                      <a:noFill/>
                    </a:lnL>
                    <a:lnR>
                      <a:noFill/>
                    </a:lnR>
                    <a:lnT>
                      <a:noFill/>
                    </a:lnT>
                    <a:lnB>
                      <a:noFill/>
                    </a:lnB>
                  </a:tcPr>
                </a:tc>
                <a:tc>
                  <a:txBody>
                    <a:bodyPr/>
                    <a:lstStyle/>
                    <a:p>
                      <a:pPr algn="l" fontAlgn="b"/>
                      <a:endParaRPr lang="en-US" sz="1100" b="0" i="0" u="none" strike="noStrike" dirty="0">
                        <a:solidFill>
                          <a:srgbClr val="000000"/>
                        </a:solidFill>
                        <a:effectLst/>
                        <a:latin typeface="Calibri" panose="020F0502020204030204" pitchFamily="34" charset="0"/>
                      </a:endParaRPr>
                    </a:p>
                  </a:txBody>
                  <a:tcPr marL="7048" marR="7048" marT="7048" marB="0" anchor="b">
                    <a:lnL>
                      <a:noFill/>
                    </a:lnL>
                    <a:lnR>
                      <a:noFill/>
                    </a:lnR>
                    <a:lnT>
                      <a:noFill/>
                    </a:lnT>
                    <a:lnB>
                      <a:noFill/>
                    </a:lnB>
                  </a:tcPr>
                </a:tc>
                <a:extLst>
                  <a:ext uri="{0D108BD9-81ED-4DB2-BD59-A6C34878D82A}">
                    <a16:rowId xmlns:a16="http://schemas.microsoft.com/office/drawing/2014/main" val="2448473345"/>
                  </a:ext>
                </a:extLst>
              </a:tr>
            </a:tbl>
          </a:graphicData>
        </a:graphic>
      </p:graphicFrame>
      <p:cxnSp>
        <p:nvCxnSpPr>
          <p:cNvPr id="95" name="Straight Connector 94">
            <a:extLst>
              <a:ext uri="{FF2B5EF4-FFF2-40B4-BE49-F238E27FC236}">
                <a16:creationId xmlns:a16="http://schemas.microsoft.com/office/drawing/2014/main" id="{396032DC-12C4-B890-2E62-B3B9EEACEE74}"/>
              </a:ext>
            </a:extLst>
          </p:cNvPr>
          <p:cNvCxnSpPr/>
          <p:nvPr/>
        </p:nvCxnSpPr>
        <p:spPr>
          <a:xfrm>
            <a:off x="5594351" y="4983693"/>
            <a:ext cx="892173" cy="0"/>
          </a:xfrm>
          <a:prstGeom prst="line">
            <a:avLst/>
          </a:prstGeom>
          <a:ln w="12700">
            <a:solidFill>
              <a:schemeClr val="accent3">
                <a:lumMod val="75000"/>
              </a:schemeClr>
            </a:solidFill>
          </a:ln>
        </p:spPr>
        <p:style>
          <a:lnRef idx="1">
            <a:schemeClr val="dk1"/>
          </a:lnRef>
          <a:fillRef idx="0">
            <a:schemeClr val="dk1"/>
          </a:fillRef>
          <a:effectRef idx="0">
            <a:schemeClr val="dk1"/>
          </a:effectRef>
          <a:fontRef idx="minor">
            <a:schemeClr val="tx1"/>
          </a:fontRef>
        </p:style>
      </p:cxnSp>
      <p:cxnSp>
        <p:nvCxnSpPr>
          <p:cNvPr id="86" name="Straight Connector 85">
            <a:extLst>
              <a:ext uri="{FF2B5EF4-FFF2-40B4-BE49-F238E27FC236}">
                <a16:creationId xmlns:a16="http://schemas.microsoft.com/office/drawing/2014/main" id="{22883817-EB61-3AE3-F63E-BBD643D041C7}"/>
              </a:ext>
            </a:extLst>
          </p:cNvPr>
          <p:cNvCxnSpPr>
            <a:cxnSpLocks/>
          </p:cNvCxnSpPr>
          <p:nvPr/>
        </p:nvCxnSpPr>
        <p:spPr>
          <a:xfrm>
            <a:off x="5880101" y="4105284"/>
            <a:ext cx="603249" cy="0"/>
          </a:xfrm>
          <a:prstGeom prst="line">
            <a:avLst/>
          </a:prstGeom>
          <a:ln w="12700">
            <a:solidFill>
              <a:schemeClr val="accent6">
                <a:lumMod val="40000"/>
                <a:lumOff val="60000"/>
              </a:schemeClr>
            </a:solidFill>
          </a:ln>
        </p:spPr>
        <p:style>
          <a:lnRef idx="1">
            <a:schemeClr val="dk1"/>
          </a:lnRef>
          <a:fillRef idx="0">
            <a:schemeClr val="dk1"/>
          </a:fillRef>
          <a:effectRef idx="0">
            <a:schemeClr val="dk1"/>
          </a:effectRef>
          <a:fontRef idx="minor">
            <a:schemeClr val="tx1"/>
          </a:fontRef>
        </p:style>
      </p:cxnSp>
      <p:cxnSp>
        <p:nvCxnSpPr>
          <p:cNvPr id="45" name="Connector: Elbow 44">
            <a:extLst>
              <a:ext uri="{FF2B5EF4-FFF2-40B4-BE49-F238E27FC236}">
                <a16:creationId xmlns:a16="http://schemas.microsoft.com/office/drawing/2014/main" id="{ED1A4A4E-6220-DEBA-3CC8-7D6A88AA202F}"/>
              </a:ext>
            </a:extLst>
          </p:cNvPr>
          <p:cNvCxnSpPr>
            <a:cxnSpLocks/>
          </p:cNvCxnSpPr>
          <p:nvPr/>
        </p:nvCxnSpPr>
        <p:spPr>
          <a:xfrm rot="10800000" flipV="1">
            <a:off x="6483350" y="1724933"/>
            <a:ext cx="2225681" cy="208643"/>
          </a:xfrm>
          <a:prstGeom prst="bentConnector3">
            <a:avLst>
              <a:gd name="adj1" fmla="val 102354"/>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3" name="Title 2">
            <a:extLst>
              <a:ext uri="{FF2B5EF4-FFF2-40B4-BE49-F238E27FC236}">
                <a16:creationId xmlns:a16="http://schemas.microsoft.com/office/drawing/2014/main" id="{7B4B5304-CC53-B395-9C5B-4A47610EA53D}"/>
              </a:ext>
            </a:extLst>
          </p:cNvPr>
          <p:cNvSpPr>
            <a:spLocks noGrp="1"/>
          </p:cNvSpPr>
          <p:nvPr>
            <p:ph type="title"/>
          </p:nvPr>
        </p:nvSpPr>
        <p:spPr/>
        <p:txBody>
          <a:bodyPr/>
          <a:lstStyle/>
          <a:p>
            <a:r>
              <a:rPr lang="en-US"/>
              <a:t>Prediction </a:t>
            </a:r>
            <a:r>
              <a:rPr lang="en-US" dirty="0"/>
              <a:t>File for LaRC</a:t>
            </a:r>
          </a:p>
        </p:txBody>
      </p:sp>
      <p:sp>
        <p:nvSpPr>
          <p:cNvPr id="4" name="Date Placeholder 3">
            <a:extLst>
              <a:ext uri="{FF2B5EF4-FFF2-40B4-BE49-F238E27FC236}">
                <a16:creationId xmlns:a16="http://schemas.microsoft.com/office/drawing/2014/main" id="{72BBACE0-4697-9987-54FD-5A9AAF152CD4}"/>
              </a:ext>
            </a:extLst>
          </p:cNvPr>
          <p:cNvSpPr>
            <a:spLocks noGrp="1"/>
          </p:cNvSpPr>
          <p:nvPr>
            <p:ph type="dt" sz="half" idx="2"/>
          </p:nvPr>
        </p:nvSpPr>
        <p:spPr/>
        <p:txBody>
          <a:bodyPr/>
          <a:lstStyle/>
          <a:p>
            <a:r>
              <a:rPr lang="en-US" dirty="0"/>
              <a:t>October 22, 2024</a:t>
            </a:r>
          </a:p>
        </p:txBody>
      </p:sp>
      <p:sp>
        <p:nvSpPr>
          <p:cNvPr id="21" name="Rectangle 20">
            <a:extLst>
              <a:ext uri="{FF2B5EF4-FFF2-40B4-BE49-F238E27FC236}">
                <a16:creationId xmlns:a16="http://schemas.microsoft.com/office/drawing/2014/main" id="{921290C1-31F2-6547-2375-53FCA43ED6DC}"/>
              </a:ext>
            </a:extLst>
          </p:cNvPr>
          <p:cNvSpPr>
            <a:spLocks noGrp="1" noRot="1" noMove="1" noResize="1" noEditPoints="1" noAdjustHandles="1" noChangeArrowheads="1" noChangeShapeType="1"/>
          </p:cNvSpPr>
          <p:nvPr/>
        </p:nvSpPr>
        <p:spPr>
          <a:xfrm>
            <a:off x="1301731" y="1822453"/>
            <a:ext cx="2559069" cy="177800"/>
          </a:xfrm>
          <a:prstGeom prst="rect">
            <a:avLst/>
          </a:prstGeom>
          <a:no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3" name="Rectangle 22">
            <a:extLst>
              <a:ext uri="{FF2B5EF4-FFF2-40B4-BE49-F238E27FC236}">
                <a16:creationId xmlns:a16="http://schemas.microsoft.com/office/drawing/2014/main" id="{13D8BFCE-7CE6-DCAD-BDEF-3EEE18C3C8B1}"/>
              </a:ext>
            </a:extLst>
          </p:cNvPr>
          <p:cNvSpPr>
            <a:spLocks noGrp="1" noRot="1" noMove="1" noResize="1" noEditPoints="1" noAdjustHandles="1" noChangeArrowheads="1" noChangeShapeType="1"/>
          </p:cNvSpPr>
          <p:nvPr/>
        </p:nvSpPr>
        <p:spPr>
          <a:xfrm>
            <a:off x="518299" y="2497666"/>
            <a:ext cx="5072877" cy="4017439"/>
          </a:xfrm>
          <a:prstGeom prst="rect">
            <a:avLst/>
          </a:prstGeom>
          <a:noFill/>
          <a:ln w="12700">
            <a:solidFill>
              <a:schemeClr val="accent3">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25" name="Connector: Elbow 24">
            <a:extLst>
              <a:ext uri="{FF2B5EF4-FFF2-40B4-BE49-F238E27FC236}">
                <a16:creationId xmlns:a16="http://schemas.microsoft.com/office/drawing/2014/main" id="{A96B2080-9503-0739-57EE-FB191B46EB54}"/>
              </a:ext>
            </a:extLst>
          </p:cNvPr>
          <p:cNvCxnSpPr>
            <a:cxnSpLocks/>
          </p:cNvCxnSpPr>
          <p:nvPr/>
        </p:nvCxnSpPr>
        <p:spPr>
          <a:xfrm rot="16200000" flipH="1">
            <a:off x="6632645" y="-345086"/>
            <a:ext cx="421075" cy="3712633"/>
          </a:xfrm>
          <a:prstGeom prst="bentConnector4">
            <a:avLst>
              <a:gd name="adj1" fmla="val -31668"/>
              <a:gd name="adj2" fmla="val 100086"/>
            </a:avLst>
          </a:prstGeom>
          <a:ln w="12700">
            <a:solidFill>
              <a:schemeClr val="accent4">
                <a:lumMod val="75000"/>
              </a:schemeClr>
            </a:solidFill>
          </a:ln>
        </p:spPr>
        <p:style>
          <a:lnRef idx="1">
            <a:schemeClr val="dk1"/>
          </a:lnRef>
          <a:fillRef idx="0">
            <a:schemeClr val="dk1"/>
          </a:fillRef>
          <a:effectRef idx="0">
            <a:schemeClr val="dk1"/>
          </a:effectRef>
          <a:fontRef idx="minor">
            <a:schemeClr val="tx1"/>
          </a:fontRef>
        </p:style>
      </p:cxnSp>
      <p:sp>
        <p:nvSpPr>
          <p:cNvPr id="19" name="Rectangle 18">
            <a:extLst>
              <a:ext uri="{FF2B5EF4-FFF2-40B4-BE49-F238E27FC236}">
                <a16:creationId xmlns:a16="http://schemas.microsoft.com/office/drawing/2014/main" id="{5B7B5F54-4D77-2A7F-BAC1-EF4FA859F20A}"/>
              </a:ext>
            </a:extLst>
          </p:cNvPr>
          <p:cNvSpPr>
            <a:spLocks/>
          </p:cNvSpPr>
          <p:nvPr/>
        </p:nvSpPr>
        <p:spPr>
          <a:xfrm>
            <a:off x="3865033" y="1312333"/>
            <a:ext cx="2218267" cy="141816"/>
          </a:xfrm>
          <a:prstGeom prst="rect">
            <a:avLst/>
          </a:prstGeom>
          <a:noFill/>
          <a:ln w="12700">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accent4">
                  <a:lumMod val="75000"/>
                </a:schemeClr>
              </a:solidFill>
            </a:endParaRPr>
          </a:p>
        </p:txBody>
      </p:sp>
      <p:cxnSp>
        <p:nvCxnSpPr>
          <p:cNvPr id="61" name="Connector: Elbow 60">
            <a:extLst>
              <a:ext uri="{FF2B5EF4-FFF2-40B4-BE49-F238E27FC236}">
                <a16:creationId xmlns:a16="http://schemas.microsoft.com/office/drawing/2014/main" id="{3D56F5B5-2109-23A0-34D0-418FF004183B}"/>
              </a:ext>
            </a:extLst>
          </p:cNvPr>
          <p:cNvCxnSpPr>
            <a:cxnSpLocks/>
          </p:cNvCxnSpPr>
          <p:nvPr/>
        </p:nvCxnSpPr>
        <p:spPr>
          <a:xfrm>
            <a:off x="5708653" y="1993905"/>
            <a:ext cx="774697" cy="612772"/>
          </a:xfrm>
          <a:prstGeom prst="bentConnector3">
            <a:avLst>
              <a:gd name="adj1" fmla="val 91804"/>
            </a:avLst>
          </a:prstGeom>
          <a:ln w="12700">
            <a:solidFill>
              <a:schemeClr val="accent2">
                <a:lumMod val="75000"/>
              </a:schemeClr>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88E19803-D658-A68F-9339-27D667F019C0}"/>
              </a:ext>
            </a:extLst>
          </p:cNvPr>
          <p:cNvCxnSpPr>
            <a:cxnSpLocks/>
          </p:cNvCxnSpPr>
          <p:nvPr/>
        </p:nvCxnSpPr>
        <p:spPr>
          <a:xfrm flipV="1">
            <a:off x="5715000" y="1646767"/>
            <a:ext cx="0" cy="347115"/>
          </a:xfrm>
          <a:prstGeom prst="line">
            <a:avLst/>
          </a:prstGeom>
          <a:ln w="12700">
            <a:solidFill>
              <a:schemeClr val="accent2">
                <a:lumMod val="75000"/>
              </a:schemeClr>
            </a:solidFill>
          </a:ln>
        </p:spPr>
        <p:style>
          <a:lnRef idx="1">
            <a:schemeClr val="dk1"/>
          </a:lnRef>
          <a:fillRef idx="0">
            <a:schemeClr val="dk1"/>
          </a:fillRef>
          <a:effectRef idx="0">
            <a:schemeClr val="dk1"/>
          </a:effectRef>
          <a:fontRef idx="minor">
            <a:schemeClr val="tx1"/>
          </a:fontRef>
        </p:style>
      </p:cxnSp>
      <p:sp>
        <p:nvSpPr>
          <p:cNvPr id="20" name="Rectangle 19">
            <a:extLst>
              <a:ext uri="{FF2B5EF4-FFF2-40B4-BE49-F238E27FC236}">
                <a16:creationId xmlns:a16="http://schemas.microsoft.com/office/drawing/2014/main" id="{F3141383-F8D5-FEB6-0FB1-9FE316A4CF34}"/>
              </a:ext>
            </a:extLst>
          </p:cNvPr>
          <p:cNvSpPr>
            <a:spLocks/>
          </p:cNvSpPr>
          <p:nvPr/>
        </p:nvSpPr>
        <p:spPr>
          <a:xfrm>
            <a:off x="3081867" y="1473200"/>
            <a:ext cx="4030133" cy="170392"/>
          </a:xfrm>
          <a:prstGeom prst="rect">
            <a:avLst/>
          </a:prstGeom>
          <a:noFill/>
          <a:ln w="12700">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84" name="Straight Connector 83">
            <a:extLst>
              <a:ext uri="{FF2B5EF4-FFF2-40B4-BE49-F238E27FC236}">
                <a16:creationId xmlns:a16="http://schemas.microsoft.com/office/drawing/2014/main" id="{12B6506D-4D3B-AE94-29E2-F6B36D669B03}"/>
              </a:ext>
            </a:extLst>
          </p:cNvPr>
          <p:cNvCxnSpPr>
            <a:cxnSpLocks/>
          </p:cNvCxnSpPr>
          <p:nvPr/>
        </p:nvCxnSpPr>
        <p:spPr>
          <a:xfrm>
            <a:off x="5883275" y="2342097"/>
            <a:ext cx="0" cy="1763187"/>
          </a:xfrm>
          <a:prstGeom prst="line">
            <a:avLst/>
          </a:prstGeom>
          <a:ln w="12700">
            <a:solidFill>
              <a:schemeClr val="accent6">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62C9A389-A053-5BB9-BF29-A5507952DC8D}"/>
              </a:ext>
            </a:extLst>
          </p:cNvPr>
          <p:cNvSpPr>
            <a:spLocks/>
          </p:cNvSpPr>
          <p:nvPr/>
        </p:nvSpPr>
        <p:spPr>
          <a:xfrm>
            <a:off x="518299" y="2161123"/>
            <a:ext cx="5776384" cy="177800"/>
          </a:xfrm>
          <a:prstGeom prst="rect">
            <a:avLst/>
          </a:prstGeom>
          <a:noFill/>
          <a:ln w="12700">
            <a:solidFill>
              <a:schemeClr val="accent6">
                <a:lumMod val="40000"/>
                <a:lumOff val="6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2400"/>
          </a:p>
        </p:txBody>
      </p:sp>
      <p:cxnSp>
        <p:nvCxnSpPr>
          <p:cNvPr id="97" name="Connector: Elbow 96">
            <a:extLst>
              <a:ext uri="{FF2B5EF4-FFF2-40B4-BE49-F238E27FC236}">
                <a16:creationId xmlns:a16="http://schemas.microsoft.com/office/drawing/2014/main" id="{A57BA371-F7BB-7B88-799F-322F42F55DBB}"/>
              </a:ext>
            </a:extLst>
          </p:cNvPr>
          <p:cNvCxnSpPr>
            <a:cxnSpLocks/>
            <a:stCxn id="21" idx="3"/>
          </p:cNvCxnSpPr>
          <p:nvPr/>
        </p:nvCxnSpPr>
        <p:spPr>
          <a:xfrm>
            <a:off x="3860801" y="1911354"/>
            <a:ext cx="2501900" cy="171447"/>
          </a:xfrm>
          <a:prstGeom prst="bentConnector3">
            <a:avLst>
              <a:gd name="adj1"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BD8B0332-F413-95F1-AB27-CD3F6B987084}"/>
              </a:ext>
            </a:extLst>
          </p:cNvPr>
          <p:cNvCxnSpPr>
            <a:cxnSpLocks/>
          </p:cNvCxnSpPr>
          <p:nvPr/>
        </p:nvCxnSpPr>
        <p:spPr>
          <a:xfrm flipH="1">
            <a:off x="6358467" y="3492500"/>
            <a:ext cx="124883" cy="0"/>
          </a:xfrm>
          <a:prstGeom prst="line">
            <a:avLst/>
          </a:prstGeom>
          <a:ln w="12700">
            <a:solidFill>
              <a:schemeClr val="tx1"/>
            </a:solidFill>
          </a:ln>
        </p:spPr>
        <p:style>
          <a:lnRef idx="1">
            <a:schemeClr val="dk1"/>
          </a:lnRef>
          <a:fillRef idx="0">
            <a:schemeClr val="dk1"/>
          </a:fillRef>
          <a:effectRef idx="0">
            <a:schemeClr val="dk1"/>
          </a:effectRef>
          <a:fontRef idx="minor">
            <a:schemeClr val="tx1"/>
          </a:fontRef>
        </p:style>
      </p:cxnSp>
      <p:sp>
        <p:nvSpPr>
          <p:cNvPr id="18" name="Content Placeholder 1">
            <a:extLst>
              <a:ext uri="{FF2B5EF4-FFF2-40B4-BE49-F238E27FC236}">
                <a16:creationId xmlns:a16="http://schemas.microsoft.com/office/drawing/2014/main" id="{F383F9E5-0E1F-6FAD-6E5A-4AD9A1E4E101}"/>
              </a:ext>
            </a:extLst>
          </p:cNvPr>
          <p:cNvSpPr>
            <a:spLocks noGrp="1" noRot="1" noMove="1" noResize="1" noEditPoints="1" noAdjustHandles="1" noChangeArrowheads="1" noChangeShapeType="1"/>
          </p:cNvSpPr>
          <p:nvPr>
            <p:ph idx="1"/>
          </p:nvPr>
        </p:nvSpPr>
        <p:spPr>
          <a:xfrm>
            <a:off x="6294683" y="1724942"/>
            <a:ext cx="5463823" cy="4902871"/>
          </a:xfrm>
        </p:spPr>
        <p:txBody>
          <a:bodyPr/>
          <a:lstStyle/>
          <a:p>
            <a:r>
              <a:rPr lang="en-US" sz="1867" dirty="0"/>
              <a:t>Date/Time File was Generated (UTC)</a:t>
            </a:r>
          </a:p>
          <a:p>
            <a:pPr marL="0" indent="0">
              <a:buNone/>
            </a:pPr>
            <a:endParaRPr lang="en-US" sz="1867" dirty="0"/>
          </a:p>
          <a:p>
            <a:r>
              <a:rPr lang="en-US" sz="1867" dirty="0"/>
              <a:t>Prediction File Used</a:t>
            </a:r>
          </a:p>
          <a:p>
            <a:pPr lvl="1"/>
            <a:r>
              <a:rPr lang="en-US" sz="1467" dirty="0">
                <a:highlight>
                  <a:srgbClr val="CDE6FF"/>
                </a:highlight>
              </a:rPr>
              <a:t>Start Date</a:t>
            </a:r>
            <a:r>
              <a:rPr lang="en-US" sz="1467" dirty="0"/>
              <a:t> &amp; </a:t>
            </a:r>
            <a:r>
              <a:rPr lang="en-US" sz="1467" dirty="0">
                <a:highlight>
                  <a:srgbClr val="6390E5"/>
                </a:highlight>
              </a:rPr>
              <a:t>End Date</a:t>
            </a:r>
            <a:r>
              <a:rPr lang="en-US" sz="1467" dirty="0"/>
              <a:t> of prediction file</a:t>
            </a:r>
          </a:p>
          <a:p>
            <a:pPr lvl="1"/>
            <a:endParaRPr lang="en-US" sz="1467" dirty="0">
              <a:highlight>
                <a:srgbClr val="6390E5"/>
              </a:highlight>
            </a:endParaRPr>
          </a:p>
          <a:p>
            <a:r>
              <a:rPr lang="en-US" sz="1867" dirty="0"/>
              <a:t>Number of Possible Coincident Events</a:t>
            </a:r>
          </a:p>
          <a:p>
            <a:pPr marL="0" indent="0">
              <a:buNone/>
            </a:pPr>
            <a:endParaRPr lang="en-US" sz="1467" dirty="0"/>
          </a:p>
          <a:p>
            <a:r>
              <a:rPr lang="en-US" sz="1867" dirty="0"/>
              <a:t>Duration of Search Window</a:t>
            </a:r>
          </a:p>
          <a:p>
            <a:pPr lvl="1"/>
            <a:r>
              <a:rPr lang="en-US" sz="1467" dirty="0">
                <a:highlight>
                  <a:srgbClr val="FCC25E"/>
                </a:highlight>
              </a:rPr>
              <a:t>Number of Weeks</a:t>
            </a:r>
            <a:r>
              <a:rPr lang="en-US" sz="1467" dirty="0"/>
              <a:t> &amp; </a:t>
            </a:r>
            <a:r>
              <a:rPr lang="en-US" sz="1467" dirty="0">
                <a:highlight>
                  <a:srgbClr val="FD8859"/>
                </a:highlight>
              </a:rPr>
              <a:t>Search Window Start Date (UTC)</a:t>
            </a:r>
          </a:p>
          <a:p>
            <a:pPr lvl="1"/>
            <a:endParaRPr lang="en-US" sz="1467" dirty="0"/>
          </a:p>
          <a:p>
            <a:r>
              <a:rPr lang="en-US" sz="1867" dirty="0"/>
              <a:t>Table of Predicted Events</a:t>
            </a:r>
          </a:p>
          <a:p>
            <a:pPr lvl="1"/>
            <a:r>
              <a:rPr lang="en-US" sz="1467" dirty="0"/>
              <a:t>Predicted Start Date &amp; Time</a:t>
            </a:r>
          </a:p>
          <a:p>
            <a:pPr lvl="1"/>
            <a:r>
              <a:rPr lang="en-US" sz="1467" dirty="0"/>
              <a:t>Lat. &amp; Lon.</a:t>
            </a:r>
          </a:p>
          <a:p>
            <a:pPr lvl="1"/>
            <a:r>
              <a:rPr lang="en-US" sz="1467" dirty="0"/>
              <a:t>Event Type</a:t>
            </a:r>
          </a:p>
          <a:p>
            <a:pPr lvl="1"/>
            <a:r>
              <a:rPr lang="en-US" sz="1467" dirty="0"/>
              <a:t>Possibility of Obstructions (Blockages)</a:t>
            </a:r>
          </a:p>
        </p:txBody>
      </p:sp>
      <p:cxnSp>
        <p:nvCxnSpPr>
          <p:cNvPr id="109" name="Straight Connector 108">
            <a:extLst>
              <a:ext uri="{FF2B5EF4-FFF2-40B4-BE49-F238E27FC236}">
                <a16:creationId xmlns:a16="http://schemas.microsoft.com/office/drawing/2014/main" id="{FB4A3108-BFD0-BC55-487A-F99CFC53CF80}"/>
              </a:ext>
            </a:extLst>
          </p:cNvPr>
          <p:cNvCxnSpPr>
            <a:cxnSpLocks/>
          </p:cNvCxnSpPr>
          <p:nvPr/>
        </p:nvCxnSpPr>
        <p:spPr>
          <a:xfrm>
            <a:off x="6358467" y="2078567"/>
            <a:ext cx="0" cy="1413933"/>
          </a:xfrm>
          <a:prstGeom prst="line">
            <a:avLst/>
          </a:prstGeom>
          <a:ln w="12700"/>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32339239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DBE33B-9870-DB8B-5771-05E1CD7E442B}"/>
              </a:ext>
            </a:extLst>
          </p:cNvPr>
          <p:cNvSpPr>
            <a:spLocks noGrp="1"/>
          </p:cNvSpPr>
          <p:nvPr>
            <p:ph type="title"/>
          </p:nvPr>
        </p:nvSpPr>
        <p:spPr/>
        <p:txBody>
          <a:bodyPr/>
          <a:lstStyle/>
          <a:p>
            <a:r>
              <a:rPr lang="en-US" sz="2667" dirty="0"/>
              <a:t>Predictions Before and After Reboosts for LaRC</a:t>
            </a:r>
            <a:br>
              <a:rPr lang="en-US" sz="2667" dirty="0"/>
            </a:br>
            <a:r>
              <a:rPr lang="en-US" sz="2667" dirty="0"/>
              <a:t>Oct. 20 – Nov. 17, 2024</a:t>
            </a:r>
          </a:p>
        </p:txBody>
      </p:sp>
      <p:sp>
        <p:nvSpPr>
          <p:cNvPr id="4" name="Date Placeholder 3">
            <a:extLst>
              <a:ext uri="{FF2B5EF4-FFF2-40B4-BE49-F238E27FC236}">
                <a16:creationId xmlns:a16="http://schemas.microsoft.com/office/drawing/2014/main" id="{11511C00-A53C-3003-1603-BC00E2506BD5}"/>
              </a:ext>
            </a:extLst>
          </p:cNvPr>
          <p:cNvSpPr>
            <a:spLocks noGrp="1"/>
          </p:cNvSpPr>
          <p:nvPr>
            <p:ph type="dt" sz="half" idx="2"/>
          </p:nvPr>
        </p:nvSpPr>
        <p:spPr/>
        <p:txBody>
          <a:bodyPr/>
          <a:lstStyle/>
          <a:p>
            <a:r>
              <a:rPr lang="en-US" dirty="0"/>
              <a:t>October 22, 2024</a:t>
            </a:r>
          </a:p>
        </p:txBody>
      </p:sp>
      <p:sp>
        <p:nvSpPr>
          <p:cNvPr id="6" name="TextBox 5">
            <a:extLst>
              <a:ext uri="{FF2B5EF4-FFF2-40B4-BE49-F238E27FC236}">
                <a16:creationId xmlns:a16="http://schemas.microsoft.com/office/drawing/2014/main" id="{BB2F080A-3F4F-7F04-B875-B574F7D85A00}"/>
              </a:ext>
            </a:extLst>
          </p:cNvPr>
          <p:cNvSpPr txBox="1">
            <a:spLocks/>
          </p:cNvSpPr>
          <p:nvPr/>
        </p:nvSpPr>
        <p:spPr>
          <a:xfrm>
            <a:off x="340544" y="956057"/>
            <a:ext cx="5389512" cy="666977"/>
          </a:xfrm>
          <a:prstGeom prst="rect">
            <a:avLst/>
          </a:prstGeom>
          <a:noFill/>
        </p:spPr>
        <p:txBody>
          <a:bodyPr wrap="square" rtlCol="0">
            <a:spAutoFit/>
          </a:bodyPr>
          <a:lstStyle/>
          <a:p>
            <a:pPr algn="ctr"/>
            <a:r>
              <a:rPr lang="en-US" sz="1867" u="sng" dirty="0"/>
              <a:t>Before Reboosts</a:t>
            </a:r>
          </a:p>
          <a:p>
            <a:pPr algn="ctr"/>
            <a:r>
              <a:rPr lang="en-US" sz="1867" dirty="0"/>
              <a:t>Prediction File Generated Aug. 21, 2024</a:t>
            </a:r>
          </a:p>
        </p:txBody>
      </p:sp>
      <p:graphicFrame>
        <p:nvGraphicFramePr>
          <p:cNvPr id="7" name="Table 5">
            <a:extLst>
              <a:ext uri="{FF2B5EF4-FFF2-40B4-BE49-F238E27FC236}">
                <a16:creationId xmlns:a16="http://schemas.microsoft.com/office/drawing/2014/main" id="{4EC284F5-6396-FF98-6DCB-687FFD02FBEB}"/>
              </a:ext>
            </a:extLst>
          </p:cNvPr>
          <p:cNvGraphicFramePr>
            <a:graphicFrameLocks/>
          </p:cNvGraphicFramePr>
          <p:nvPr/>
        </p:nvGraphicFramePr>
        <p:xfrm>
          <a:off x="6492147" y="1599069"/>
          <a:ext cx="5329103" cy="3903471"/>
        </p:xfrm>
        <a:graphic>
          <a:graphicData uri="http://schemas.openxmlformats.org/drawingml/2006/table">
            <a:tbl>
              <a:tblPr firstRow="1" bandRow="1">
                <a:tableStyleId>{5C22544A-7EE6-4342-B048-85BDC9FD1C3A}</a:tableStyleId>
              </a:tblPr>
              <a:tblGrid>
                <a:gridCol w="1746833">
                  <a:extLst>
                    <a:ext uri="{9D8B030D-6E8A-4147-A177-3AD203B41FA5}">
                      <a16:colId xmlns:a16="http://schemas.microsoft.com/office/drawing/2014/main" val="2095858302"/>
                    </a:ext>
                  </a:extLst>
                </a:gridCol>
                <a:gridCol w="653215">
                  <a:extLst>
                    <a:ext uri="{9D8B030D-6E8A-4147-A177-3AD203B41FA5}">
                      <a16:colId xmlns:a16="http://schemas.microsoft.com/office/drawing/2014/main" val="1051038403"/>
                    </a:ext>
                  </a:extLst>
                </a:gridCol>
                <a:gridCol w="653215">
                  <a:extLst>
                    <a:ext uri="{9D8B030D-6E8A-4147-A177-3AD203B41FA5}">
                      <a16:colId xmlns:a16="http://schemas.microsoft.com/office/drawing/2014/main" val="2767290562"/>
                    </a:ext>
                  </a:extLst>
                </a:gridCol>
                <a:gridCol w="975360">
                  <a:extLst>
                    <a:ext uri="{9D8B030D-6E8A-4147-A177-3AD203B41FA5}">
                      <a16:colId xmlns:a16="http://schemas.microsoft.com/office/drawing/2014/main" val="3162908575"/>
                    </a:ext>
                  </a:extLst>
                </a:gridCol>
                <a:gridCol w="1300480">
                  <a:extLst>
                    <a:ext uri="{9D8B030D-6E8A-4147-A177-3AD203B41FA5}">
                      <a16:colId xmlns:a16="http://schemas.microsoft.com/office/drawing/2014/main" val="3170442451"/>
                    </a:ext>
                  </a:extLst>
                </a:gridCol>
              </a:tblGrid>
              <a:tr h="595491">
                <a:tc>
                  <a:txBody>
                    <a:bodyPr/>
                    <a:lstStyle/>
                    <a:p>
                      <a:pPr algn="ctr"/>
                      <a:r>
                        <a:rPr lang="en-US" sz="1300" dirty="0">
                          <a:latin typeface="Arial" panose="020B0604020202020204" pitchFamily="34" charset="0"/>
                          <a:cs typeface="Arial" panose="020B0604020202020204" pitchFamily="34" charset="0"/>
                        </a:rPr>
                        <a:t>Datetime</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Lat.</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Lon.</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Event Type</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Obscuration Likelihood</a:t>
                      </a:r>
                    </a:p>
                  </a:txBody>
                  <a:tcPr marL="121920" marR="121920" marT="60960" marB="60960" anchor="ctr"/>
                </a:tc>
                <a:extLst>
                  <a:ext uri="{0D108BD9-81ED-4DB2-BD59-A6C34878D82A}">
                    <a16:rowId xmlns:a16="http://schemas.microsoft.com/office/drawing/2014/main" val="2892435133"/>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20 Oct 2024 11:35:14</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39.72</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-78.67</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Sunrise</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None</a:t>
                      </a:r>
                    </a:p>
                  </a:txBody>
                  <a:tcPr marL="12700" marR="12700" marT="12700" marB="0" anchor="b"/>
                </a:tc>
                <a:extLst>
                  <a:ext uri="{0D108BD9-81ED-4DB2-BD59-A6C34878D82A}">
                    <a16:rowId xmlns:a16="http://schemas.microsoft.com/office/drawing/2014/main" val="984147900"/>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02 Nov 2024 11:51:38</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42.06</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-78.03</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Sunrise</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None</a:t>
                      </a:r>
                    </a:p>
                  </a:txBody>
                  <a:tcPr marL="12700" marR="12700" marT="12700" marB="0" anchor="b"/>
                </a:tc>
                <a:extLst>
                  <a:ext uri="{0D108BD9-81ED-4DB2-BD59-A6C34878D82A}">
                    <a16:rowId xmlns:a16="http://schemas.microsoft.com/office/drawing/2014/main" val="4030765063"/>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03 Nov 2024 11:02:33</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39.55</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-66.69</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Sunrise</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None</a:t>
                      </a:r>
                    </a:p>
                  </a:txBody>
                  <a:tcPr marL="12700" marR="12700" marT="12700" marB="0" anchor="b"/>
                </a:tc>
                <a:extLst>
                  <a:ext uri="{0D108BD9-81ED-4DB2-BD59-A6C34878D82A}">
                    <a16:rowId xmlns:a16="http://schemas.microsoft.com/office/drawing/2014/main" val="344620243"/>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04 Nov 2024 11:46:13</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36.36</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-78.79</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Sunrise</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None</a:t>
                      </a:r>
                    </a:p>
                  </a:txBody>
                  <a:tcPr marL="12700" marR="12700" marT="12700" marB="0" anchor="b"/>
                </a:tc>
                <a:extLst>
                  <a:ext uri="{0D108BD9-81ED-4DB2-BD59-A6C34878D82A}">
                    <a16:rowId xmlns:a16="http://schemas.microsoft.com/office/drawing/2014/main" val="2830064489"/>
                  </a:ext>
                </a:extLst>
              </a:tr>
              <a:tr h="275665">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05 Nov 2024 10:57:10</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32.85</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-67.79</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Sunrise</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None</a:t>
                      </a:r>
                    </a:p>
                  </a:txBody>
                  <a:tcPr marL="12700" marR="12700" marT="12700" marB="0" anchor="b"/>
                </a:tc>
                <a:extLst>
                  <a:ext uri="{0D108BD9-81ED-4DB2-BD59-A6C34878D82A}">
                    <a16:rowId xmlns:a16="http://schemas.microsoft.com/office/drawing/2014/main" val="3913706345"/>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11 Nov 2024 05:53:53</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32.78</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-68.3</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Moonset</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Extreme</a:t>
                      </a:r>
                    </a:p>
                  </a:txBody>
                  <a:tcPr marL="12700" marR="12700" marT="12700" marB="0" anchor="b"/>
                </a:tc>
                <a:extLst>
                  <a:ext uri="{0D108BD9-81ED-4DB2-BD59-A6C34878D82A}">
                    <a16:rowId xmlns:a16="http://schemas.microsoft.com/office/drawing/2014/main" val="2869846486"/>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13 Nov 2024 22:21:17</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32.69</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-81.46</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Sunset</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Low</a:t>
                      </a:r>
                    </a:p>
                  </a:txBody>
                  <a:tcPr marL="12700" marR="12700" marT="12700" marB="0" anchor="b"/>
                </a:tc>
                <a:extLst>
                  <a:ext uri="{0D108BD9-81ED-4DB2-BD59-A6C34878D82A}">
                    <a16:rowId xmlns:a16="http://schemas.microsoft.com/office/drawing/2014/main" val="2946373531"/>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14 Nov 2024 21:31:17</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35.5</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-70.51</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Sunset</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Low</a:t>
                      </a:r>
                    </a:p>
                  </a:txBody>
                  <a:tcPr marL="12700" marR="12700" marT="12700" marB="0" anchor="b"/>
                </a:tc>
                <a:extLst>
                  <a:ext uri="{0D108BD9-81ED-4DB2-BD59-A6C34878D82A}">
                    <a16:rowId xmlns:a16="http://schemas.microsoft.com/office/drawing/2014/main" val="2189866123"/>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15 Nov 2024 22:13:45</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38.02</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-82.67</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Sunset</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Low</a:t>
                      </a:r>
                    </a:p>
                  </a:txBody>
                  <a:tcPr marL="12700" marR="12700" marT="12700" marB="0" anchor="b"/>
                </a:tc>
                <a:extLst>
                  <a:ext uri="{0D108BD9-81ED-4DB2-BD59-A6C34878D82A}">
                    <a16:rowId xmlns:a16="http://schemas.microsoft.com/office/drawing/2014/main" val="1868786141"/>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16 Nov 2024 21:23:25</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39.97</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-71.42</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Sunset</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Extreme</a:t>
                      </a:r>
                    </a:p>
                  </a:txBody>
                  <a:tcPr marL="12700" marR="12700" marT="12700" marB="0" anchor="b"/>
                </a:tc>
                <a:extLst>
                  <a:ext uri="{0D108BD9-81ED-4DB2-BD59-A6C34878D82A}">
                    <a16:rowId xmlns:a16="http://schemas.microsoft.com/office/drawing/2014/main" val="3786528858"/>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16 Nov 2024 22:47:26</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36.72</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-81.47</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Moonrise</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None</a:t>
                      </a:r>
                    </a:p>
                  </a:txBody>
                  <a:tcPr marL="12700" marR="12700" marT="12700" marB="0" anchor="b"/>
                </a:tc>
                <a:extLst>
                  <a:ext uri="{0D108BD9-81ED-4DB2-BD59-A6C34878D82A}">
                    <a16:rowId xmlns:a16="http://schemas.microsoft.com/office/drawing/2014/main" val="2154263491"/>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17 Nov 2024 22:05:34</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41.65</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-83.23</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Sunset</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Extreme</a:t>
                      </a:r>
                    </a:p>
                  </a:txBody>
                  <a:tcPr marL="12700" marR="12700" marT="12700" marB="0" anchor="b"/>
                </a:tc>
                <a:extLst>
                  <a:ext uri="{0D108BD9-81ED-4DB2-BD59-A6C34878D82A}">
                    <a16:rowId xmlns:a16="http://schemas.microsoft.com/office/drawing/2014/main" val="4274837032"/>
                  </a:ext>
                </a:extLst>
              </a:tr>
            </a:tbl>
          </a:graphicData>
        </a:graphic>
      </p:graphicFrame>
      <p:sp>
        <p:nvSpPr>
          <p:cNvPr id="8" name="TextBox 7">
            <a:extLst>
              <a:ext uri="{FF2B5EF4-FFF2-40B4-BE49-F238E27FC236}">
                <a16:creationId xmlns:a16="http://schemas.microsoft.com/office/drawing/2014/main" id="{BE554404-8DE1-C664-FB59-0E3B125DAACF}"/>
              </a:ext>
            </a:extLst>
          </p:cNvPr>
          <p:cNvSpPr txBox="1"/>
          <p:nvPr/>
        </p:nvSpPr>
        <p:spPr>
          <a:xfrm>
            <a:off x="6461943" y="956056"/>
            <a:ext cx="5389512" cy="666977"/>
          </a:xfrm>
          <a:prstGeom prst="rect">
            <a:avLst/>
          </a:prstGeom>
          <a:noFill/>
        </p:spPr>
        <p:txBody>
          <a:bodyPr wrap="square" rtlCol="0">
            <a:spAutoFit/>
          </a:bodyPr>
          <a:lstStyle/>
          <a:p>
            <a:pPr algn="ctr"/>
            <a:r>
              <a:rPr lang="en-US" sz="1867" u="sng" dirty="0"/>
              <a:t>After Reboosts</a:t>
            </a:r>
          </a:p>
          <a:p>
            <a:pPr algn="ctr"/>
            <a:r>
              <a:rPr lang="en-US" sz="1867" dirty="0"/>
              <a:t>Prediction File Generated Sept. 13, 2024</a:t>
            </a:r>
          </a:p>
        </p:txBody>
      </p:sp>
      <p:sp>
        <p:nvSpPr>
          <p:cNvPr id="11" name="Content Placeholder 1">
            <a:extLst>
              <a:ext uri="{FF2B5EF4-FFF2-40B4-BE49-F238E27FC236}">
                <a16:creationId xmlns:a16="http://schemas.microsoft.com/office/drawing/2014/main" id="{545108D4-18CA-23B6-8ABE-D224702FF2A2}"/>
              </a:ext>
            </a:extLst>
          </p:cNvPr>
          <p:cNvSpPr txBox="1">
            <a:spLocks/>
          </p:cNvSpPr>
          <p:nvPr/>
        </p:nvSpPr>
        <p:spPr>
          <a:xfrm>
            <a:off x="101600" y="5689803"/>
            <a:ext cx="11988800" cy="1015795"/>
          </a:xfrm>
          <a:prstGeom prst="rect">
            <a:avLst/>
          </a:prstGeom>
        </p:spPr>
        <p:txBody>
          <a:bodyPr/>
          <a:lstStyle>
            <a:lvl1pPr marL="257168" indent="-257168" algn="l" rtl="0" eaLnBrk="1" fontAlgn="base" hangingPunct="1">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1" fontAlgn="base" hangingPunct="1">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sz="2800" dirty="0"/>
              <a:t>In the time since the earlier prediction file was generated, three reboot activities have occurred.</a:t>
            </a:r>
          </a:p>
        </p:txBody>
      </p:sp>
      <p:graphicFrame>
        <p:nvGraphicFramePr>
          <p:cNvPr id="15" name="Table 5">
            <a:extLst>
              <a:ext uri="{FF2B5EF4-FFF2-40B4-BE49-F238E27FC236}">
                <a16:creationId xmlns:a16="http://schemas.microsoft.com/office/drawing/2014/main" id="{F634FA39-C6CF-8820-3D38-EFE1FD6CB420}"/>
              </a:ext>
            </a:extLst>
          </p:cNvPr>
          <p:cNvGraphicFramePr>
            <a:graphicFrameLocks/>
          </p:cNvGraphicFramePr>
          <p:nvPr/>
        </p:nvGraphicFramePr>
        <p:xfrm>
          <a:off x="370749" y="1599069"/>
          <a:ext cx="5329103" cy="3903471"/>
        </p:xfrm>
        <a:graphic>
          <a:graphicData uri="http://schemas.openxmlformats.org/drawingml/2006/table">
            <a:tbl>
              <a:tblPr firstRow="1" bandRow="1">
                <a:tableStyleId>{5C22544A-7EE6-4342-B048-85BDC9FD1C3A}</a:tableStyleId>
              </a:tblPr>
              <a:tblGrid>
                <a:gridCol w="1746833">
                  <a:extLst>
                    <a:ext uri="{9D8B030D-6E8A-4147-A177-3AD203B41FA5}">
                      <a16:colId xmlns:a16="http://schemas.microsoft.com/office/drawing/2014/main" val="2095858302"/>
                    </a:ext>
                  </a:extLst>
                </a:gridCol>
                <a:gridCol w="653215">
                  <a:extLst>
                    <a:ext uri="{9D8B030D-6E8A-4147-A177-3AD203B41FA5}">
                      <a16:colId xmlns:a16="http://schemas.microsoft.com/office/drawing/2014/main" val="1051038403"/>
                    </a:ext>
                  </a:extLst>
                </a:gridCol>
                <a:gridCol w="653215">
                  <a:extLst>
                    <a:ext uri="{9D8B030D-6E8A-4147-A177-3AD203B41FA5}">
                      <a16:colId xmlns:a16="http://schemas.microsoft.com/office/drawing/2014/main" val="2767290562"/>
                    </a:ext>
                  </a:extLst>
                </a:gridCol>
                <a:gridCol w="975360">
                  <a:extLst>
                    <a:ext uri="{9D8B030D-6E8A-4147-A177-3AD203B41FA5}">
                      <a16:colId xmlns:a16="http://schemas.microsoft.com/office/drawing/2014/main" val="3162908575"/>
                    </a:ext>
                  </a:extLst>
                </a:gridCol>
                <a:gridCol w="1300480">
                  <a:extLst>
                    <a:ext uri="{9D8B030D-6E8A-4147-A177-3AD203B41FA5}">
                      <a16:colId xmlns:a16="http://schemas.microsoft.com/office/drawing/2014/main" val="3170442451"/>
                    </a:ext>
                  </a:extLst>
                </a:gridCol>
              </a:tblGrid>
              <a:tr h="595491">
                <a:tc>
                  <a:txBody>
                    <a:bodyPr/>
                    <a:lstStyle/>
                    <a:p>
                      <a:pPr algn="ctr"/>
                      <a:r>
                        <a:rPr lang="en-US" sz="1300" dirty="0">
                          <a:latin typeface="Arial" panose="020B0604020202020204" pitchFamily="34" charset="0"/>
                          <a:cs typeface="Arial" panose="020B0604020202020204" pitchFamily="34" charset="0"/>
                        </a:rPr>
                        <a:t>Datetime</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Lat.</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Lon.</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Event Type</a:t>
                      </a:r>
                    </a:p>
                  </a:txBody>
                  <a:tcPr marL="121920" marR="121920" marT="60960" marB="60960" anchor="ctr"/>
                </a:tc>
                <a:tc>
                  <a:txBody>
                    <a:bodyPr/>
                    <a:lstStyle/>
                    <a:p>
                      <a:pPr algn="ctr"/>
                      <a:r>
                        <a:rPr lang="en-US" sz="1300" dirty="0">
                          <a:latin typeface="Arial" panose="020B0604020202020204" pitchFamily="34" charset="0"/>
                          <a:cs typeface="Arial" panose="020B0604020202020204" pitchFamily="34" charset="0"/>
                        </a:rPr>
                        <a:t>Obscuration Likelihood</a:t>
                      </a:r>
                    </a:p>
                  </a:txBody>
                  <a:tcPr marL="121920" marR="121920" marT="60960" marB="60960" anchor="ctr"/>
                </a:tc>
                <a:extLst>
                  <a:ext uri="{0D108BD9-81ED-4DB2-BD59-A6C34878D82A}">
                    <a16:rowId xmlns:a16="http://schemas.microsoft.com/office/drawing/2014/main" val="2892435133"/>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20 Oct 2024 11:03:34</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40.26</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-70.59</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Sunrise</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None</a:t>
                      </a:r>
                    </a:p>
                  </a:txBody>
                  <a:tcPr marL="12700" marR="12700" marT="12700" marB="0" anchor="b"/>
                </a:tc>
                <a:extLst>
                  <a:ext uri="{0D108BD9-81ED-4DB2-BD59-A6C34878D82A}">
                    <a16:rowId xmlns:a16="http://schemas.microsoft.com/office/drawing/2014/main" val="984147900"/>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03 Nov 2024 11:37:51</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38.89</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-75.82</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Sunrise</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None</a:t>
                      </a:r>
                    </a:p>
                  </a:txBody>
                  <a:tcPr marL="12700" marR="12700" marT="12700" marB="0" anchor="b"/>
                </a:tc>
                <a:extLst>
                  <a:ext uri="{0D108BD9-81ED-4DB2-BD59-A6C34878D82A}">
                    <a16:rowId xmlns:a16="http://schemas.microsoft.com/office/drawing/2014/main" val="4030765063"/>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10 Nov 2024 05:30:57</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42.06</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-82.94</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Moonset</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None</a:t>
                      </a:r>
                    </a:p>
                  </a:txBody>
                  <a:tcPr marL="12700" marR="12700" marT="12700" marB="0" anchor="b"/>
                </a:tc>
                <a:extLst>
                  <a:ext uri="{0D108BD9-81ED-4DB2-BD59-A6C34878D82A}">
                    <a16:rowId xmlns:a16="http://schemas.microsoft.com/office/drawing/2014/main" val="344620243"/>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14 Nov 2024 21:48:28</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36.09</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-75.11</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Sunset</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Low</a:t>
                      </a:r>
                    </a:p>
                  </a:txBody>
                  <a:tcPr marL="12700" marR="12700" marT="12700" marB="0" anchor="b"/>
                </a:tc>
                <a:extLst>
                  <a:ext uri="{0D108BD9-81ED-4DB2-BD59-A6C34878D82A}">
                    <a16:rowId xmlns:a16="http://schemas.microsoft.com/office/drawing/2014/main" val="2830064489"/>
                  </a:ext>
                </a:extLst>
              </a:tr>
              <a:tr h="275665">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16 Nov 2024 21:37:43</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40.38</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-75.25</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Sunset</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Extreme</a:t>
                      </a:r>
                    </a:p>
                  </a:txBody>
                  <a:tcPr marL="12700" marR="12700" marT="12700" marB="0" anchor="b"/>
                </a:tc>
                <a:extLst>
                  <a:ext uri="{0D108BD9-81ED-4DB2-BD59-A6C34878D82A}">
                    <a16:rowId xmlns:a16="http://schemas.microsoft.com/office/drawing/2014/main" val="3913706345"/>
                  </a:ext>
                </a:extLst>
              </a:tr>
              <a:tr h="275665">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16 Nov 2024 23:01:43</a:t>
                      </a:r>
                    </a:p>
                  </a:txBody>
                  <a:tcPr marL="12700" marR="12700" marT="12700" marB="0" anchor="b"/>
                </a:tc>
                <a:tc>
                  <a:txBody>
                    <a:bodyPr/>
                    <a:lstStyle/>
                    <a:p>
                      <a:pPr algn="ctr" fontAlgn="b"/>
                      <a:r>
                        <a:rPr lang="en-US" sz="1200" b="0" i="0" u="none" strike="noStrike">
                          <a:solidFill>
                            <a:srgbClr val="000000"/>
                          </a:solidFill>
                          <a:effectLst/>
                          <a:latin typeface="Arial" panose="020B0604020202020204" pitchFamily="34" charset="0"/>
                          <a:cs typeface="Arial" panose="020B0604020202020204" pitchFamily="34" charset="0"/>
                        </a:rPr>
                        <a:t>37.64</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-85.68</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Moonrise</a:t>
                      </a:r>
                    </a:p>
                  </a:txBody>
                  <a:tcPr marL="12700" marR="12700" marT="12700" marB="0" anchor="b"/>
                </a:tc>
                <a:tc>
                  <a:txBody>
                    <a:bodyPr/>
                    <a:lstStyle/>
                    <a:p>
                      <a:pPr algn="ctr" fontAlgn="b"/>
                      <a:r>
                        <a:rPr lang="en-US" sz="1200" b="0" i="0" u="none" strike="noStrike" dirty="0">
                          <a:solidFill>
                            <a:srgbClr val="000000"/>
                          </a:solidFill>
                          <a:effectLst/>
                          <a:latin typeface="Arial" panose="020B0604020202020204" pitchFamily="34" charset="0"/>
                          <a:cs typeface="Arial" panose="020B0604020202020204" pitchFamily="34" charset="0"/>
                        </a:rPr>
                        <a:t>None</a:t>
                      </a:r>
                    </a:p>
                  </a:txBody>
                  <a:tcPr marL="12700" marR="12700" marT="12700" marB="0" anchor="b"/>
                </a:tc>
                <a:extLst>
                  <a:ext uri="{0D108BD9-81ED-4DB2-BD59-A6C34878D82A}">
                    <a16:rowId xmlns:a16="http://schemas.microsoft.com/office/drawing/2014/main" val="2869846486"/>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2946373531"/>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2189866123"/>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1868786141"/>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3786528858"/>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2154263491"/>
                  </a:ext>
                </a:extLst>
              </a:tr>
              <a:tr h="275665">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tc>
                  <a:txBody>
                    <a:bodyPr/>
                    <a:lstStyle/>
                    <a:p>
                      <a:pPr algn="ctr" fontAlgn="b"/>
                      <a:endParaRPr lang="en-US" sz="1200" b="0" i="0" u="none" strike="noStrike" dirty="0">
                        <a:solidFill>
                          <a:srgbClr val="000000"/>
                        </a:solidFill>
                        <a:effectLst/>
                        <a:latin typeface="Arial" panose="020B0604020202020204" pitchFamily="34" charset="0"/>
                        <a:cs typeface="Arial" panose="020B0604020202020204" pitchFamily="34" charset="0"/>
                      </a:endParaRPr>
                    </a:p>
                  </a:txBody>
                  <a:tcPr marL="12700" marR="12700" marT="12700" marB="0" anchor="b"/>
                </a:tc>
                <a:extLst>
                  <a:ext uri="{0D108BD9-81ED-4DB2-BD59-A6C34878D82A}">
                    <a16:rowId xmlns:a16="http://schemas.microsoft.com/office/drawing/2014/main" val="4274837032"/>
                  </a:ext>
                </a:extLst>
              </a:tr>
            </a:tbl>
          </a:graphicData>
        </a:graphic>
      </p:graphicFrame>
    </p:spTree>
    <p:extLst>
      <p:ext uri="{BB962C8B-B14F-4D97-AF65-F5344CB8AC3E}">
        <p14:creationId xmlns:p14="http://schemas.microsoft.com/office/powerpoint/2010/main" val="15458457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CD0A0EA-711F-4754-CB35-E2A6FFB68F91}"/>
              </a:ext>
            </a:extLst>
          </p:cNvPr>
          <p:cNvSpPr>
            <a:spLocks noGrp="1"/>
          </p:cNvSpPr>
          <p:nvPr>
            <p:ph idx="1"/>
          </p:nvPr>
        </p:nvSpPr>
        <p:spPr>
          <a:xfrm>
            <a:off x="886234" y="1277939"/>
            <a:ext cx="5077245" cy="3979101"/>
          </a:xfrm>
        </p:spPr>
        <p:txBody>
          <a:bodyPr/>
          <a:lstStyle/>
          <a:p>
            <a:pPr marL="457189" indent="-457189">
              <a:buFont typeface="+mj-lt"/>
              <a:buAutoNum type="arabicPeriod"/>
            </a:pPr>
            <a:r>
              <a:rPr lang="en-US" sz="2133" dirty="0"/>
              <a:t>2024/01/12 – 85P Reboost</a:t>
            </a:r>
          </a:p>
          <a:p>
            <a:pPr marL="457189" indent="-457189">
              <a:buFont typeface="+mj-lt"/>
              <a:buAutoNum type="arabicPeriod"/>
            </a:pPr>
            <a:r>
              <a:rPr lang="en-US" sz="2133" dirty="0"/>
              <a:t>2024/01/24 – 85P Reboost</a:t>
            </a:r>
          </a:p>
          <a:p>
            <a:pPr marL="457189" indent="-457189">
              <a:buFont typeface="+mj-lt"/>
              <a:buAutoNum type="arabicPeriod"/>
            </a:pPr>
            <a:r>
              <a:rPr lang="en-US" sz="2133" dirty="0"/>
              <a:t>2024/02/23 – 87P Reboost</a:t>
            </a:r>
          </a:p>
          <a:p>
            <a:pPr marL="457189" indent="-457189">
              <a:buFont typeface="+mj-lt"/>
              <a:buAutoNum type="arabicPeriod"/>
            </a:pPr>
            <a:r>
              <a:rPr lang="en-US" sz="2133" dirty="0"/>
              <a:t>2024/03/14 – 87P Reboost</a:t>
            </a:r>
          </a:p>
          <a:p>
            <a:pPr marL="457189" indent="-457189">
              <a:buFont typeface="+mj-lt"/>
              <a:buAutoNum type="arabicPeriod"/>
            </a:pPr>
            <a:r>
              <a:rPr lang="en-US" sz="2133" dirty="0"/>
              <a:t>2024/04/26 – 87P Reboost</a:t>
            </a:r>
          </a:p>
          <a:p>
            <a:pPr marL="457189" indent="-457189">
              <a:buFont typeface="+mj-lt"/>
              <a:buAutoNum type="arabicPeriod"/>
            </a:pPr>
            <a:r>
              <a:rPr lang="en-US" sz="2133" dirty="0"/>
              <a:t>2024/05/24 – Cygnus20 Reboost 1</a:t>
            </a:r>
          </a:p>
          <a:p>
            <a:pPr marL="457189" indent="-457189">
              <a:buFont typeface="+mj-lt"/>
              <a:buAutoNum type="arabicPeriod"/>
            </a:pPr>
            <a:r>
              <a:rPr lang="en-US" sz="2133" dirty="0"/>
              <a:t>2024/05/24 – Cygnus20 Reboost 2</a:t>
            </a:r>
          </a:p>
          <a:p>
            <a:pPr marL="457189" indent="-457189">
              <a:buFont typeface="+mj-lt"/>
              <a:buAutoNum type="arabicPeriod"/>
            </a:pPr>
            <a:r>
              <a:rPr lang="en-US" sz="2133" dirty="0"/>
              <a:t>2024/06/08 – Cygnus20 Reboost</a:t>
            </a:r>
          </a:p>
          <a:p>
            <a:endParaRPr lang="en-US" sz="2400" dirty="0"/>
          </a:p>
          <a:p>
            <a:endParaRPr lang="en-US" sz="2400" dirty="0"/>
          </a:p>
          <a:p>
            <a:endParaRPr lang="en-US" sz="2400" dirty="0"/>
          </a:p>
        </p:txBody>
      </p:sp>
      <p:sp>
        <p:nvSpPr>
          <p:cNvPr id="3" name="Title 2">
            <a:extLst>
              <a:ext uri="{FF2B5EF4-FFF2-40B4-BE49-F238E27FC236}">
                <a16:creationId xmlns:a16="http://schemas.microsoft.com/office/drawing/2014/main" id="{D7399A0C-3389-E4C1-FA37-8F06FC09C4F7}"/>
              </a:ext>
            </a:extLst>
          </p:cNvPr>
          <p:cNvSpPr>
            <a:spLocks noGrp="1"/>
          </p:cNvSpPr>
          <p:nvPr>
            <p:ph type="title"/>
          </p:nvPr>
        </p:nvSpPr>
        <p:spPr/>
        <p:txBody>
          <a:bodyPr/>
          <a:lstStyle/>
          <a:p>
            <a:r>
              <a:rPr lang="en-US" dirty="0"/>
              <a:t>Reboost Schedule</a:t>
            </a:r>
            <a:br>
              <a:rPr lang="en-US" dirty="0"/>
            </a:br>
            <a:r>
              <a:rPr lang="en-US" dirty="0"/>
              <a:t>Jan. 2024 – Early Oct. 2024</a:t>
            </a:r>
          </a:p>
        </p:txBody>
      </p:sp>
      <p:sp>
        <p:nvSpPr>
          <p:cNvPr id="4" name="Date Placeholder 3">
            <a:extLst>
              <a:ext uri="{FF2B5EF4-FFF2-40B4-BE49-F238E27FC236}">
                <a16:creationId xmlns:a16="http://schemas.microsoft.com/office/drawing/2014/main" id="{4D42F5A1-29B2-9B24-8440-DF370509B73F}"/>
              </a:ext>
            </a:extLst>
          </p:cNvPr>
          <p:cNvSpPr>
            <a:spLocks noGrp="1"/>
          </p:cNvSpPr>
          <p:nvPr>
            <p:ph type="dt" sz="half" idx="2"/>
          </p:nvPr>
        </p:nvSpPr>
        <p:spPr/>
        <p:txBody>
          <a:bodyPr/>
          <a:lstStyle/>
          <a:p>
            <a:r>
              <a:rPr lang="en-US" dirty="0"/>
              <a:t>October 22, 2024</a:t>
            </a:r>
          </a:p>
        </p:txBody>
      </p:sp>
      <p:sp>
        <p:nvSpPr>
          <p:cNvPr id="5" name="Content Placeholder 1">
            <a:extLst>
              <a:ext uri="{FF2B5EF4-FFF2-40B4-BE49-F238E27FC236}">
                <a16:creationId xmlns:a16="http://schemas.microsoft.com/office/drawing/2014/main" id="{5E49B11C-D959-8EA3-D441-8A781637EB76}"/>
              </a:ext>
            </a:extLst>
          </p:cNvPr>
          <p:cNvSpPr txBox="1">
            <a:spLocks/>
          </p:cNvSpPr>
          <p:nvPr/>
        </p:nvSpPr>
        <p:spPr>
          <a:xfrm>
            <a:off x="6442221" y="1277939"/>
            <a:ext cx="4863548" cy="3979101"/>
          </a:xfrm>
          <a:prstGeom prst="rect">
            <a:avLst/>
          </a:prstGeom>
        </p:spPr>
        <p:txBody>
          <a:bodyPr/>
          <a:lstStyle>
            <a:lvl1pPr marL="257168" indent="-257168" algn="l" rtl="0" eaLnBrk="1" fontAlgn="base" hangingPunct="1">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1" fontAlgn="base" hangingPunct="1">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457189" indent="-457189">
              <a:buFont typeface="+mj-lt"/>
              <a:buAutoNum type="arabicPeriod" startAt="9"/>
            </a:pPr>
            <a:r>
              <a:rPr lang="en-US" sz="2133" dirty="0"/>
              <a:t>2024/06/15 – 87P Reboost</a:t>
            </a:r>
          </a:p>
          <a:p>
            <a:pPr marL="457189" indent="-457189">
              <a:buFont typeface="+mj-lt"/>
              <a:buAutoNum type="arabicPeriod" startAt="9"/>
            </a:pPr>
            <a:r>
              <a:rPr lang="en-US" sz="2133" dirty="0"/>
              <a:t>2024/06/29 – 87P Reboost</a:t>
            </a:r>
          </a:p>
          <a:p>
            <a:pPr marL="457189" indent="-457189">
              <a:buFont typeface="+mj-lt"/>
              <a:buAutoNum type="arabicPeriod" startAt="9"/>
            </a:pPr>
            <a:r>
              <a:rPr lang="en-US" sz="2133" dirty="0"/>
              <a:t>2024/07/31 – 87P Reboost</a:t>
            </a:r>
          </a:p>
          <a:p>
            <a:pPr marL="457189" indent="-457189">
              <a:buFont typeface="+mj-lt"/>
              <a:buAutoNum type="arabicPeriod" startAt="9"/>
            </a:pPr>
            <a:r>
              <a:rPr lang="en-US" sz="2133" dirty="0"/>
              <a:t>2024/08/22 – Cygnus21 Reboost</a:t>
            </a:r>
          </a:p>
          <a:p>
            <a:pPr marL="457189" indent="-457189">
              <a:buFont typeface="+mj-lt"/>
              <a:buAutoNum type="arabicPeriod" startAt="9"/>
            </a:pPr>
            <a:r>
              <a:rPr lang="en-US" sz="2133" dirty="0"/>
              <a:t>2024/08/28 – 89P Reboost</a:t>
            </a:r>
          </a:p>
          <a:p>
            <a:pPr marL="457189" indent="-457189">
              <a:buFont typeface="+mj-lt"/>
              <a:buAutoNum type="arabicPeriod" startAt="9"/>
            </a:pPr>
            <a:r>
              <a:rPr lang="en-US" sz="2133" dirty="0"/>
              <a:t>2024/09/05 – 89P Reboost</a:t>
            </a:r>
          </a:p>
          <a:p>
            <a:pPr marL="457189" indent="-457189">
              <a:buFont typeface="+mj-lt"/>
              <a:buAutoNum type="arabicPeriod" startAt="9"/>
            </a:pPr>
            <a:r>
              <a:rPr lang="en-US" sz="2133" dirty="0"/>
              <a:t>2024/10/04 – 89P Reboost</a:t>
            </a:r>
          </a:p>
          <a:p>
            <a:endParaRPr lang="en-US" sz="2400" dirty="0"/>
          </a:p>
          <a:p>
            <a:endParaRPr lang="en-US" sz="2400" dirty="0"/>
          </a:p>
        </p:txBody>
      </p:sp>
      <p:sp>
        <p:nvSpPr>
          <p:cNvPr id="7" name="Content Placeholder 1">
            <a:extLst>
              <a:ext uri="{FF2B5EF4-FFF2-40B4-BE49-F238E27FC236}">
                <a16:creationId xmlns:a16="http://schemas.microsoft.com/office/drawing/2014/main" id="{05DE0802-0BD1-AF4C-E571-ADF7550404A7}"/>
              </a:ext>
            </a:extLst>
          </p:cNvPr>
          <p:cNvSpPr txBox="1">
            <a:spLocks/>
          </p:cNvSpPr>
          <p:nvPr/>
        </p:nvSpPr>
        <p:spPr>
          <a:xfrm>
            <a:off x="190500" y="5257040"/>
            <a:ext cx="11988800" cy="646331"/>
          </a:xfrm>
          <a:prstGeom prst="rect">
            <a:avLst/>
          </a:prstGeom>
        </p:spPr>
        <p:txBody>
          <a:bodyPr/>
          <a:lstStyle>
            <a:lvl1pPr marL="257168" indent="-257168" algn="l" rtl="0" eaLnBrk="1" fontAlgn="base" hangingPunct="1">
              <a:spcBef>
                <a:spcPct val="20000"/>
              </a:spcBef>
              <a:spcAft>
                <a:spcPct val="0"/>
              </a:spcAft>
              <a:buClr>
                <a:schemeClr val="accent2">
                  <a:lumMod val="75000"/>
                </a:schemeClr>
              </a:buClr>
              <a:buFont typeface="Wingdings" pitchFamily="29" charset="2"/>
              <a:buChar char="Ø"/>
              <a:defRPr sz="2100" b="1" kern="1200">
                <a:solidFill>
                  <a:schemeClr val="tx1"/>
                </a:solidFill>
                <a:latin typeface="Arial"/>
                <a:ea typeface="ヒラギノ角ゴ Pro W3" pitchFamily="-109" charset="-128"/>
                <a:cs typeface="Arial"/>
              </a:defRPr>
            </a:lvl1pPr>
            <a:lvl2pPr marL="557199" indent="-214308" algn="l" rtl="0" eaLnBrk="1" fontAlgn="base" hangingPunct="1">
              <a:spcBef>
                <a:spcPct val="20000"/>
              </a:spcBef>
              <a:spcAft>
                <a:spcPct val="0"/>
              </a:spcAft>
              <a:buClr>
                <a:schemeClr val="accent1"/>
              </a:buClr>
              <a:buFont typeface="Arial" pitchFamily="29" charset="0"/>
              <a:buChar char="•"/>
              <a:defRPr sz="1800" kern="1200">
                <a:solidFill>
                  <a:schemeClr val="tx1"/>
                </a:solidFill>
                <a:latin typeface="Arial"/>
                <a:ea typeface="ヒラギノ角ゴ Pro W3" pitchFamily="-109" charset="-128"/>
                <a:cs typeface="Arial"/>
              </a:defRPr>
            </a:lvl2pPr>
            <a:lvl3pPr marL="857228" indent="-171446" algn="l" rtl="0" eaLnBrk="1" fontAlgn="base" hangingPunct="1">
              <a:spcBef>
                <a:spcPct val="20000"/>
              </a:spcBef>
              <a:spcAft>
                <a:spcPct val="0"/>
              </a:spcAft>
              <a:buFont typeface="Wingdings" pitchFamily="29" charset="2"/>
              <a:buChar char="§"/>
              <a:defRPr sz="1500" kern="1200">
                <a:solidFill>
                  <a:schemeClr val="tx1"/>
                </a:solidFill>
                <a:latin typeface="Arial"/>
                <a:ea typeface="ＭＳ Ｐゴシック" pitchFamily="-105" charset="-128"/>
                <a:cs typeface="Arial"/>
              </a:defRPr>
            </a:lvl3pPr>
            <a:lvl4pPr marL="1200120" indent="-171446" algn="l" rtl="0" eaLnBrk="1" fontAlgn="base" hangingPunct="1">
              <a:spcBef>
                <a:spcPct val="20000"/>
              </a:spcBef>
              <a:spcAft>
                <a:spcPct val="0"/>
              </a:spcAft>
              <a:buFont typeface="Courier New" pitchFamily="29" charset="0"/>
              <a:buChar char="o"/>
              <a:defRPr kern="1200">
                <a:solidFill>
                  <a:schemeClr val="tx1"/>
                </a:solidFill>
                <a:latin typeface="Arial"/>
                <a:ea typeface="ＭＳ Ｐゴシック" pitchFamily="-105" charset="-128"/>
                <a:cs typeface="Arial"/>
              </a:defRPr>
            </a:lvl4pPr>
            <a:lvl5pPr marL="1543012" indent="-171446" algn="l" rtl="0" eaLnBrk="1" fontAlgn="base" hangingPunct="1">
              <a:spcBef>
                <a:spcPct val="20000"/>
              </a:spcBef>
              <a:spcAft>
                <a:spcPct val="0"/>
              </a:spcAft>
              <a:buFont typeface="Arial" pitchFamily="29" charset="0"/>
              <a:buChar char="•"/>
              <a:defRPr kern="1200">
                <a:solidFill>
                  <a:schemeClr val="tx1"/>
                </a:solidFill>
                <a:latin typeface="Arial"/>
                <a:ea typeface="ヒラギノ角ゴ Pro W3" charset="-128"/>
                <a:cs typeface="Arial"/>
              </a:defRPr>
            </a:lvl5pPr>
            <a:lvl6pPr marL="1885903"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6pPr>
            <a:lvl7pPr marL="2228795"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7pPr>
            <a:lvl8pPr marL="2571686"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8pPr>
            <a:lvl9pPr marL="2914577" indent="-171446" algn="l" defTabSz="685783"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sz="2400" dirty="0"/>
              <a:t>Note: Starliner (CST-100) docked on 2024/06/06 and undocked 2024/09/06</a:t>
            </a:r>
          </a:p>
        </p:txBody>
      </p:sp>
    </p:spTree>
    <p:extLst>
      <p:ext uri="{BB962C8B-B14F-4D97-AF65-F5344CB8AC3E}">
        <p14:creationId xmlns:p14="http://schemas.microsoft.com/office/powerpoint/2010/main" val="364842612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C71A77-F44E-4FCD-65A1-822E633E9D35}"/>
              </a:ext>
            </a:extLst>
          </p:cNvPr>
          <p:cNvSpPr>
            <a:spLocks noGrp="1"/>
          </p:cNvSpPr>
          <p:nvPr>
            <p:ph type="title"/>
          </p:nvPr>
        </p:nvSpPr>
        <p:spPr/>
        <p:txBody>
          <a:bodyPr/>
          <a:lstStyle/>
          <a:p>
            <a:r>
              <a:rPr lang="en-US" dirty="0"/>
              <a:t>Ozone Hole Season</a:t>
            </a:r>
          </a:p>
        </p:txBody>
      </p:sp>
      <p:sp>
        <p:nvSpPr>
          <p:cNvPr id="4" name="Date Placeholder 3">
            <a:extLst>
              <a:ext uri="{FF2B5EF4-FFF2-40B4-BE49-F238E27FC236}">
                <a16:creationId xmlns:a16="http://schemas.microsoft.com/office/drawing/2014/main" id="{C95BACC5-9605-42DC-D2B1-3F639E664081}"/>
              </a:ext>
            </a:extLst>
          </p:cNvPr>
          <p:cNvSpPr>
            <a:spLocks noGrp="1"/>
          </p:cNvSpPr>
          <p:nvPr>
            <p:ph type="dt" sz="half" idx="2"/>
          </p:nvPr>
        </p:nvSpPr>
        <p:spPr/>
        <p:txBody>
          <a:bodyPr/>
          <a:lstStyle/>
          <a:p>
            <a:r>
              <a:rPr lang="en-US" dirty="0"/>
              <a:t>SAGE STM @ </a:t>
            </a:r>
            <a:r>
              <a:rPr lang="en-US" dirty="0" err="1"/>
              <a:t>LaRC</a:t>
            </a:r>
            <a:r>
              <a:rPr lang="en-US" dirty="0"/>
              <a:t>: October 22-24, 2024</a:t>
            </a:r>
          </a:p>
        </p:txBody>
      </p:sp>
      <p:pic>
        <p:nvPicPr>
          <p:cNvPr id="1026" name="Picture 2" descr="Antarctic ozone map for 15 October 2024">
            <a:extLst>
              <a:ext uri="{FF2B5EF4-FFF2-40B4-BE49-F238E27FC236}">
                <a16:creationId xmlns:a16="http://schemas.microsoft.com/office/drawing/2014/main" id="{D0380E0A-8AB9-051D-98DD-DA06E3A18A8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420534" y="1143000"/>
            <a:ext cx="5718813" cy="571881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alette relating map colors to ozone values">
            <a:extLst>
              <a:ext uri="{FF2B5EF4-FFF2-40B4-BE49-F238E27FC236}">
                <a16:creationId xmlns:a16="http://schemas.microsoft.com/office/drawing/2014/main" id="{ED52067B-0D38-23FB-3DB3-59D92666C8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5856990"/>
            <a:ext cx="4374229" cy="866689"/>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EEB47B8-BB06-DBF8-FA43-B1BA1BC2C75A}"/>
              </a:ext>
            </a:extLst>
          </p:cNvPr>
          <p:cNvSpPr txBox="1"/>
          <p:nvPr/>
        </p:nvSpPr>
        <p:spPr>
          <a:xfrm>
            <a:off x="4133112" y="936265"/>
            <a:ext cx="3365749" cy="830997"/>
          </a:xfrm>
          <a:prstGeom prst="rect">
            <a:avLst/>
          </a:prstGeom>
          <a:solidFill>
            <a:schemeClr val="bg1">
              <a:lumMod val="95000"/>
            </a:schemeClr>
          </a:solidFill>
        </p:spPr>
        <p:txBody>
          <a:bodyPr wrap="square" rtlCol="0">
            <a:spAutoFit/>
          </a:bodyPr>
          <a:lstStyle/>
          <a:p>
            <a:pPr algn="ctr"/>
            <a:r>
              <a:rPr lang="en-US" sz="2400" dirty="0"/>
              <a:t>15 October 2024 Total Ozone</a:t>
            </a:r>
          </a:p>
        </p:txBody>
      </p:sp>
      <p:sp>
        <p:nvSpPr>
          <p:cNvPr id="6" name="TextBox 5">
            <a:extLst>
              <a:ext uri="{FF2B5EF4-FFF2-40B4-BE49-F238E27FC236}">
                <a16:creationId xmlns:a16="http://schemas.microsoft.com/office/drawing/2014/main" id="{D0B637A9-AE73-3C88-B71C-CF2D2593C011}"/>
              </a:ext>
            </a:extLst>
          </p:cNvPr>
          <p:cNvSpPr txBox="1"/>
          <p:nvPr/>
        </p:nvSpPr>
        <p:spPr>
          <a:xfrm>
            <a:off x="7606381" y="6127354"/>
            <a:ext cx="2844800" cy="584775"/>
          </a:xfrm>
          <a:prstGeom prst="rect">
            <a:avLst/>
          </a:prstGeom>
          <a:solidFill>
            <a:schemeClr val="accent2">
              <a:lumMod val="20000"/>
              <a:lumOff val="80000"/>
            </a:schemeClr>
          </a:solidFill>
        </p:spPr>
        <p:txBody>
          <a:bodyPr wrap="square" rtlCol="0">
            <a:spAutoFit/>
          </a:bodyPr>
          <a:lstStyle/>
          <a:p>
            <a:r>
              <a:rPr lang="en-US" sz="1600" dirty="0">
                <a:hlinkClick r:id="rId4"/>
              </a:rPr>
              <a:t>NASA Ozone Watch: Latest status of ozone</a:t>
            </a:r>
            <a:endParaRPr lang="en-US" sz="1600" dirty="0"/>
          </a:p>
        </p:txBody>
      </p:sp>
      <p:pic>
        <p:nvPicPr>
          <p:cNvPr id="8" name="Picture 7">
            <a:extLst>
              <a:ext uri="{FF2B5EF4-FFF2-40B4-BE49-F238E27FC236}">
                <a16:creationId xmlns:a16="http://schemas.microsoft.com/office/drawing/2014/main" id="{82968674-0BDD-3D57-E69E-6A696668311C}"/>
              </a:ext>
            </a:extLst>
          </p:cNvPr>
          <p:cNvPicPr>
            <a:picLocks noChangeAspect="1"/>
          </p:cNvPicPr>
          <p:nvPr/>
        </p:nvPicPr>
        <p:blipFill>
          <a:blip r:embed="rId5"/>
          <a:stretch>
            <a:fillRect/>
          </a:stretch>
        </p:blipFill>
        <p:spPr>
          <a:xfrm>
            <a:off x="977221" y="2027380"/>
            <a:ext cx="2413679" cy="3555865"/>
          </a:xfrm>
          <a:prstGeom prst="rect">
            <a:avLst/>
          </a:prstGeom>
        </p:spPr>
      </p:pic>
      <p:pic>
        <p:nvPicPr>
          <p:cNvPr id="10" name="Picture 9">
            <a:extLst>
              <a:ext uri="{FF2B5EF4-FFF2-40B4-BE49-F238E27FC236}">
                <a16:creationId xmlns:a16="http://schemas.microsoft.com/office/drawing/2014/main" id="{BFDD3D7D-989D-02A1-3120-07A8E4C5CEF8}"/>
              </a:ext>
            </a:extLst>
          </p:cNvPr>
          <p:cNvPicPr>
            <a:picLocks noChangeAspect="1"/>
          </p:cNvPicPr>
          <p:nvPr/>
        </p:nvPicPr>
        <p:blipFill>
          <a:blip r:embed="rId6"/>
          <a:stretch>
            <a:fillRect/>
          </a:stretch>
        </p:blipFill>
        <p:spPr>
          <a:xfrm>
            <a:off x="8754852" y="779930"/>
            <a:ext cx="2289467" cy="3682727"/>
          </a:xfrm>
          <a:prstGeom prst="rect">
            <a:avLst/>
          </a:prstGeom>
        </p:spPr>
      </p:pic>
      <p:cxnSp>
        <p:nvCxnSpPr>
          <p:cNvPr id="12" name="Straight Arrow Connector 11">
            <a:extLst>
              <a:ext uri="{FF2B5EF4-FFF2-40B4-BE49-F238E27FC236}">
                <a16:creationId xmlns:a16="http://schemas.microsoft.com/office/drawing/2014/main" id="{0FB58E01-9B04-FE82-246B-C184F3679400}"/>
              </a:ext>
            </a:extLst>
          </p:cNvPr>
          <p:cNvCxnSpPr>
            <a:stCxn id="10" idx="1"/>
          </p:cNvCxnSpPr>
          <p:nvPr/>
        </p:nvCxnSpPr>
        <p:spPr>
          <a:xfrm flipH="1">
            <a:off x="7691718" y="2621294"/>
            <a:ext cx="1063135" cy="910801"/>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14" name="Straight Arrow Connector 13">
            <a:extLst>
              <a:ext uri="{FF2B5EF4-FFF2-40B4-BE49-F238E27FC236}">
                <a16:creationId xmlns:a16="http://schemas.microsoft.com/office/drawing/2014/main" id="{765BE56A-99EC-0578-6C05-031C6052E4BA}"/>
              </a:ext>
            </a:extLst>
          </p:cNvPr>
          <p:cNvCxnSpPr>
            <a:stCxn id="8" idx="3"/>
          </p:cNvCxnSpPr>
          <p:nvPr/>
        </p:nvCxnSpPr>
        <p:spPr>
          <a:xfrm>
            <a:off x="3390899" y="3805312"/>
            <a:ext cx="1575548" cy="1909688"/>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
        <p:nvSpPr>
          <p:cNvPr id="15" name="TextBox 14">
            <a:extLst>
              <a:ext uri="{FF2B5EF4-FFF2-40B4-BE49-F238E27FC236}">
                <a16:creationId xmlns:a16="http://schemas.microsoft.com/office/drawing/2014/main" id="{D4430E94-EE7C-3659-27AD-3DB0A70A77E1}"/>
              </a:ext>
            </a:extLst>
          </p:cNvPr>
          <p:cNvSpPr txBox="1"/>
          <p:nvPr/>
        </p:nvSpPr>
        <p:spPr>
          <a:xfrm>
            <a:off x="235007" y="1301867"/>
            <a:ext cx="1720885" cy="830997"/>
          </a:xfrm>
          <a:prstGeom prst="rect">
            <a:avLst/>
          </a:prstGeom>
          <a:solidFill>
            <a:schemeClr val="accent2">
              <a:lumMod val="20000"/>
              <a:lumOff val="80000"/>
            </a:schemeClr>
          </a:solidFill>
        </p:spPr>
        <p:txBody>
          <a:bodyPr wrap="square" rtlCol="0">
            <a:spAutoFit/>
          </a:bodyPr>
          <a:lstStyle/>
          <a:p>
            <a:r>
              <a:rPr lang="en-US" sz="2400" i="1" dirty="0"/>
              <a:t>SAGE Expedited</a:t>
            </a:r>
          </a:p>
        </p:txBody>
      </p:sp>
      <p:sp>
        <p:nvSpPr>
          <p:cNvPr id="16" name="TextBox 15">
            <a:extLst>
              <a:ext uri="{FF2B5EF4-FFF2-40B4-BE49-F238E27FC236}">
                <a16:creationId xmlns:a16="http://schemas.microsoft.com/office/drawing/2014/main" id="{BF4E3D50-44E9-62BF-4486-82CF701001E6}"/>
              </a:ext>
            </a:extLst>
          </p:cNvPr>
          <p:cNvSpPr txBox="1"/>
          <p:nvPr/>
        </p:nvSpPr>
        <p:spPr>
          <a:xfrm>
            <a:off x="10451182" y="1462421"/>
            <a:ext cx="1720885" cy="830997"/>
          </a:xfrm>
          <a:prstGeom prst="rect">
            <a:avLst/>
          </a:prstGeom>
          <a:solidFill>
            <a:schemeClr val="accent2">
              <a:lumMod val="20000"/>
              <a:lumOff val="80000"/>
            </a:schemeClr>
          </a:solidFill>
        </p:spPr>
        <p:txBody>
          <a:bodyPr wrap="square" rtlCol="0">
            <a:spAutoFit/>
          </a:bodyPr>
          <a:lstStyle/>
          <a:p>
            <a:r>
              <a:rPr lang="en-US" sz="2400" i="1" dirty="0"/>
              <a:t>SAGE Expedited</a:t>
            </a:r>
          </a:p>
        </p:txBody>
      </p:sp>
    </p:spTree>
    <p:extLst>
      <p:ext uri="{BB962C8B-B14F-4D97-AF65-F5344CB8AC3E}">
        <p14:creationId xmlns:p14="http://schemas.microsoft.com/office/powerpoint/2010/main" val="32835910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8C22C7B-4445-A4AF-3AFF-E2FD26C85761}"/>
              </a:ext>
            </a:extLst>
          </p:cNvPr>
          <p:cNvSpPr>
            <a:spLocks noGrp="1"/>
          </p:cNvSpPr>
          <p:nvPr>
            <p:ph type="title"/>
          </p:nvPr>
        </p:nvSpPr>
        <p:spPr/>
        <p:txBody>
          <a:bodyPr/>
          <a:lstStyle/>
          <a:p>
            <a:r>
              <a:rPr lang="en-US" dirty="0"/>
              <a:t>Daily Ozone</a:t>
            </a:r>
          </a:p>
        </p:txBody>
      </p:sp>
      <p:sp>
        <p:nvSpPr>
          <p:cNvPr id="4" name="Date Placeholder 3">
            <a:extLst>
              <a:ext uri="{FF2B5EF4-FFF2-40B4-BE49-F238E27FC236}">
                <a16:creationId xmlns:a16="http://schemas.microsoft.com/office/drawing/2014/main" id="{227DFB62-879B-4328-D116-4C40ED63B4C1}"/>
              </a:ext>
            </a:extLst>
          </p:cNvPr>
          <p:cNvSpPr>
            <a:spLocks noGrp="1"/>
          </p:cNvSpPr>
          <p:nvPr>
            <p:ph type="dt" sz="half" idx="2"/>
          </p:nvPr>
        </p:nvSpPr>
        <p:spPr/>
        <p:txBody>
          <a:bodyPr/>
          <a:lstStyle/>
          <a:p>
            <a:r>
              <a:rPr lang="en-US" dirty="0"/>
              <a:t>SAGE STM @ </a:t>
            </a:r>
            <a:r>
              <a:rPr lang="en-US" dirty="0" err="1"/>
              <a:t>LaRC</a:t>
            </a:r>
            <a:r>
              <a:rPr lang="en-US" dirty="0"/>
              <a:t>: October 22-24, 2024</a:t>
            </a:r>
          </a:p>
        </p:txBody>
      </p:sp>
      <p:pic>
        <p:nvPicPr>
          <p:cNvPr id="4098" name="Picture 2">
            <a:extLst>
              <a:ext uri="{FF2B5EF4-FFF2-40B4-BE49-F238E27FC236}">
                <a16:creationId xmlns:a16="http://schemas.microsoft.com/office/drawing/2014/main" id="{3911F819-8DB2-06C1-D6B3-140C801EA2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39616" y="1143000"/>
            <a:ext cx="9512769" cy="535093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14023359"/>
      </p:ext>
    </p:extLst>
  </p:cSld>
  <p:clrMapOvr>
    <a:masterClrMapping/>
  </p:clrMapOvr>
</p:sld>
</file>

<file path=ppt/theme/theme1.xml><?xml version="1.0" encoding="utf-8"?>
<a:theme xmlns:a="http://schemas.openxmlformats.org/drawingml/2006/main" name="1_Office Theme">
  <a:themeElements>
    <a:clrScheme name="Codex">
      <a:dk1>
        <a:sysClr val="windowText" lastClr="000000"/>
      </a:dk1>
      <a:lt1>
        <a:sysClr val="window" lastClr="FFFFFF"/>
      </a:lt1>
      <a:dk2>
        <a:srgbClr val="59564B"/>
      </a:dk2>
      <a:lt2>
        <a:srgbClr val="DFDAC7"/>
      </a:lt2>
      <a:accent1>
        <a:srgbClr val="990000"/>
      </a:accent1>
      <a:accent2>
        <a:srgbClr val="EFAB16"/>
      </a:accent2>
      <a:accent3>
        <a:srgbClr val="78AC35"/>
      </a:accent3>
      <a:accent4>
        <a:srgbClr val="35ACA2"/>
      </a:accent4>
      <a:accent5>
        <a:srgbClr val="4083CF"/>
      </a:accent5>
      <a:accent6>
        <a:srgbClr val="0D335E"/>
      </a:accent6>
      <a:hlink>
        <a:srgbClr val="EF8E1C"/>
      </a:hlink>
      <a:folHlink>
        <a:srgbClr val="FEC60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5" ma:contentTypeDescription="Create a new document." ma:contentTypeScope="" ma:versionID="577db54b4c2332cce5dea161d5cd88f9">
  <xsd:schema xmlns:xsd="http://www.w3.org/2001/XMLSchema" xmlns:xs="http://www.w3.org/2001/XMLSchema" xmlns:p="http://schemas.microsoft.com/office/2006/metadata/properties" xmlns:ns3="3cb15ddf-dbe9-47ea-851d-c70642058130" xmlns:ns4="4817ca35-7031-43a6-bda2-0d9832ef6347" targetNamespace="http://schemas.microsoft.com/office/2006/metadata/properties" ma:root="true" ma:fieldsID="86ff2c4892e623567bf815bcdd67741e" ns3:_="" ns4:_="">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77366C-9C26-4BF0-AF70-1DC32A22952D}">
  <ds:schemaRefs>
    <ds:schemaRef ds:uri="http://schemas.microsoft.com/sharepoint/v3/contenttype/forms"/>
  </ds:schemaRefs>
</ds:datastoreItem>
</file>

<file path=customXml/itemProps2.xml><?xml version="1.0" encoding="utf-8"?>
<ds:datastoreItem xmlns:ds="http://schemas.openxmlformats.org/officeDocument/2006/customXml" ds:itemID="{A3B5EE9C-D0E8-47E3-BB6D-AEE02DE9C687}">
  <ds:schemaRefs>
    <ds:schemaRef ds:uri="http://schemas.microsoft.com/office/2006/metadata/properties"/>
    <ds:schemaRef ds:uri="4817ca35-7031-43a6-bda2-0d9832ef6347"/>
    <ds:schemaRef ds:uri="http://schemas.microsoft.com/office/2006/documentManagement/types"/>
    <ds:schemaRef ds:uri="http://purl.org/dc/dcmitype/"/>
    <ds:schemaRef ds:uri="http://www.w3.org/XML/1998/namespace"/>
    <ds:schemaRef ds:uri="3cb15ddf-dbe9-47ea-851d-c70642058130"/>
    <ds:schemaRef ds:uri="http://purl.org/dc/terms/"/>
    <ds:schemaRef ds:uri="http://schemas.microsoft.com/office/infopath/2007/PartnerControls"/>
    <ds:schemaRef ds:uri="http://schemas.openxmlformats.org/package/2006/metadata/core-properties"/>
    <ds:schemaRef ds:uri="http://purl.org/dc/elements/1.1/"/>
  </ds:schemaRefs>
</ds:datastoreItem>
</file>

<file path=customXml/itemProps3.xml><?xml version="1.0" encoding="utf-8"?>
<ds:datastoreItem xmlns:ds="http://schemas.openxmlformats.org/officeDocument/2006/customXml" ds:itemID="{B244D5CE-52CD-4005-94DB-838287BF76F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41696</TotalTime>
  <Words>4366</Words>
  <Application>Microsoft Office PowerPoint</Application>
  <PresentationFormat>Widescreen</PresentationFormat>
  <Paragraphs>850</Paragraphs>
  <Slides>43</Slides>
  <Notes>7</Notes>
  <HiddenSlides>0</HiddenSlides>
  <MMClips>0</MMClips>
  <ScaleCrop>false</ScaleCrop>
  <HeadingPairs>
    <vt:vector size="6" baseType="variant">
      <vt:variant>
        <vt:lpstr>Fonts Used</vt:lpstr>
      </vt:variant>
      <vt:variant>
        <vt:i4>9</vt:i4>
      </vt:variant>
      <vt:variant>
        <vt:lpstr>Theme</vt:lpstr>
      </vt:variant>
      <vt:variant>
        <vt:i4>2</vt:i4>
      </vt:variant>
      <vt:variant>
        <vt:lpstr>Slide Titles</vt:lpstr>
      </vt:variant>
      <vt:variant>
        <vt:i4>43</vt:i4>
      </vt:variant>
    </vt:vector>
  </HeadingPairs>
  <TitlesOfParts>
    <vt:vector size="54" baseType="lpstr">
      <vt:lpstr>Arial</vt:lpstr>
      <vt:lpstr>Calibri</vt:lpstr>
      <vt:lpstr>Calibri Light</vt:lpstr>
      <vt:lpstr>Courier New</vt:lpstr>
      <vt:lpstr>Helvetica Neue</vt:lpstr>
      <vt:lpstr>Open Sans</vt:lpstr>
      <vt:lpstr>Segoe UI</vt:lpstr>
      <vt:lpstr>Segoe UI WPC Regular</vt:lpstr>
      <vt:lpstr>Wingdings</vt:lpstr>
      <vt:lpstr>1_Office Theme</vt:lpstr>
      <vt:lpstr>2_Office Theme</vt:lpstr>
      <vt:lpstr>PowerPoint Presentation</vt:lpstr>
      <vt:lpstr>Stratospheric Aerosol and Gas Experiment III/ISS – Mission Status</vt:lpstr>
      <vt:lpstr>Outline</vt:lpstr>
      <vt:lpstr>SAGE III/ISS STM - Thank You!</vt:lpstr>
      <vt:lpstr>ESD Senior Review 2023 – SAGE submission</vt:lpstr>
      <vt:lpstr>Extended Mission – Missed Events</vt:lpstr>
      <vt:lpstr>Data Processing and Distribution</vt:lpstr>
      <vt:lpstr>Interns</vt:lpstr>
      <vt:lpstr>Mission Webpage Support &amp; Innovate</vt:lpstr>
      <vt:lpstr>Ground-based Correlative Measurements Help Assess Algorithm Improvements</vt:lpstr>
      <vt:lpstr>Contamination Monitoring Package Data</vt:lpstr>
      <vt:lpstr>SAGE III/ISS Mission Teams</vt:lpstr>
      <vt:lpstr>Publications Using SAGE data</vt:lpstr>
      <vt:lpstr>Aerosol Spectral Behavior</vt:lpstr>
      <vt:lpstr>Future of SAGE III/ISS</vt:lpstr>
      <vt:lpstr>Important planned activities for the next 3-yrs</vt:lpstr>
      <vt:lpstr>Updated Products</vt:lpstr>
      <vt:lpstr>Research Products</vt:lpstr>
      <vt:lpstr>New Products -1</vt:lpstr>
      <vt:lpstr>New Products - 2</vt:lpstr>
      <vt:lpstr>Mission will continue to support Quicklook &amp; Expedited Portals as resources allow</vt:lpstr>
      <vt:lpstr>Topic for Discussion</vt:lpstr>
      <vt:lpstr>Summary</vt:lpstr>
      <vt:lpstr>PowerPoint Presentation</vt:lpstr>
      <vt:lpstr>Validation Efforts</vt:lpstr>
      <vt:lpstr>Validation Criteria</vt:lpstr>
      <vt:lpstr>SAGE III/ISS Predictions</vt:lpstr>
      <vt:lpstr>Contact Information</vt:lpstr>
      <vt:lpstr>SAGE III/ISS Predictions</vt:lpstr>
      <vt:lpstr>SAGE III/ISS Predictions</vt:lpstr>
      <vt:lpstr>Interested in Participating in Validation Efforts?</vt:lpstr>
      <vt:lpstr>Long Term Event Predictions</vt:lpstr>
      <vt:lpstr>Activities that Affect Predictions</vt:lpstr>
      <vt:lpstr>Predicted Events Before Reboosts Oct. 20 – Nov. 17, 2024</vt:lpstr>
      <vt:lpstr>Predicted Events After Reboosts Oct. 20 – Nov. 17, 2024</vt:lpstr>
      <vt:lpstr>PowerPoint Presentation</vt:lpstr>
      <vt:lpstr>Downloaded Events Text File</vt:lpstr>
      <vt:lpstr>Weekly Email Content Breakdown (Sent Sept. 11, 2024)</vt:lpstr>
      <vt:lpstr>Prediction File for LaRC</vt:lpstr>
      <vt:lpstr>Predictions Before and After Reboosts for LaRC Oct. 20 – Nov. 17, 2024</vt:lpstr>
      <vt:lpstr>Reboost Schedule Jan. 2024 – Early Oct. 2024</vt:lpstr>
      <vt:lpstr>Ozone Hole Season</vt:lpstr>
      <vt:lpstr>Daily Ozone</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Damadeo, Robert (LARC-E303)</dc:creator>
  <cp:lastModifiedBy>Flittner, David E. (LARC-E303)</cp:lastModifiedBy>
  <cp:revision>183</cp:revision>
  <dcterms:created xsi:type="dcterms:W3CDTF">2020-03-13T16:24:34Z</dcterms:created>
  <dcterms:modified xsi:type="dcterms:W3CDTF">2024-10-21T04:20:05Z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