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</p:sldMasterIdLst>
  <p:notesMasterIdLst>
    <p:notesMasterId r:id="rId15"/>
  </p:notesMasterIdLst>
  <p:handoutMasterIdLst>
    <p:handoutMasterId r:id="rId16"/>
  </p:handoutMasterIdLst>
  <p:sldIdLst>
    <p:sldId id="966" r:id="rId2"/>
    <p:sldId id="968" r:id="rId3"/>
    <p:sldId id="978" r:id="rId4"/>
    <p:sldId id="967" r:id="rId5"/>
    <p:sldId id="973" r:id="rId6"/>
    <p:sldId id="980" r:id="rId7"/>
    <p:sldId id="972" r:id="rId8"/>
    <p:sldId id="969" r:id="rId9"/>
    <p:sldId id="976" r:id="rId10"/>
    <p:sldId id="975" r:id="rId11"/>
    <p:sldId id="977" r:id="rId12"/>
    <p:sldId id="979" r:id="rId13"/>
    <p:sldId id="971" r:id="rId14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99"/>
    <a:srgbClr val="3399FF"/>
    <a:srgbClr val="EF9337"/>
    <a:srgbClr val="CC6600"/>
    <a:srgbClr val="FFF9CC"/>
    <a:srgbClr val="00CCFF"/>
    <a:srgbClr val="E7E7E7"/>
    <a:srgbClr val="F5FFA7"/>
    <a:srgbClr val="FFFF66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355381-25B8-48E9-8D79-C7B707731637}" v="4" dt="2022-10-13T22:11:20.068"/>
    <p1510:client id="{D712B6D4-8AA3-481A-843C-52640535E539}" v="119" dt="2022-10-14T15:26:04.948"/>
  </p1510:revLst>
</p1510:revInfo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68" autoAdjust="0"/>
    <p:restoredTop sz="97966" autoAdjust="0"/>
  </p:normalViewPr>
  <p:slideViewPr>
    <p:cSldViewPr snapToGrid="0" snapToObjects="1">
      <p:cViewPr varScale="1">
        <p:scale>
          <a:sx n="171" d="100"/>
          <a:sy n="171" d="100"/>
        </p:scale>
        <p:origin x="584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568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10/20/22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10/20/22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028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F6010B-E521-C04B-8767-A542D4AC6A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91154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20, 2022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437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7437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191840" y="529504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20, 2022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279932" cy="851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Status of Oxygen A-Band Temperature/Pressure Research Products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Michael Pitts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Strategy for Temperature/Pressure Retrievals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20, 2022</a:t>
            </a:fld>
            <a:endParaRPr lang="en-US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C25D531F-75B0-4985-AEDF-DDC7065F2BA7}"/>
              </a:ext>
            </a:extLst>
          </p:cNvPr>
          <p:cNvSpPr txBox="1">
            <a:spLocks noChangeArrowheads="1"/>
          </p:cNvSpPr>
          <p:nvPr/>
        </p:nvSpPr>
        <p:spPr>
          <a:xfrm>
            <a:off x="288467" y="759936"/>
            <a:ext cx="3798189" cy="1634902"/>
          </a:xfrm>
          <a:prstGeom prst="rect">
            <a:avLst/>
          </a:prstGeom>
        </p:spPr>
        <p:txBody>
          <a:bodyPr>
            <a:noAutofit/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Iterative approach required due to non-linear nature of problem </a:t>
            </a:r>
          </a:p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Uses non-linear least squares fitting routine (Levenberg-Marquardt)</a:t>
            </a:r>
          </a:p>
          <a:p>
            <a:pPr lvl="1"/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Simultaneously fits measured A-band spectra from all 14 channels and 90 tangent altitudes</a:t>
            </a:r>
          </a:p>
          <a:p>
            <a:pPr lvl="2">
              <a:buClr>
                <a:srgbClr val="000099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Includes O</a:t>
            </a:r>
            <a:r>
              <a:rPr lang="en-US" sz="1100" baseline="-25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absorption, Rayleigh scattering, aerosol extinction, and O</a:t>
            </a:r>
            <a:r>
              <a:rPr lang="en-US" sz="11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absorption components</a:t>
            </a:r>
          </a:p>
          <a:p>
            <a:pPr lvl="1">
              <a:buClr>
                <a:srgbClr val="000099"/>
              </a:buClr>
            </a:pPr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Solves for successive adjustments to trial </a:t>
            </a:r>
            <a:r>
              <a:rPr lang="en-US" sz="1350" dirty="0" err="1">
                <a:latin typeface="Arial" panose="020B0604020202020204" pitchFamily="34" charset="0"/>
                <a:cs typeface="Arial" panose="020B0604020202020204" pitchFamily="34" charset="0"/>
              </a:rPr>
              <a:t>T,p</a:t>
            </a:r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 profiles by minimizing residuals between measured and modeled absorption</a:t>
            </a:r>
          </a:p>
          <a:p>
            <a:pPr lvl="1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91" lvl="1" indent="0"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Includes non-rigid hydrostatic constraint </a:t>
            </a:r>
          </a:p>
          <a:p>
            <a:pPr lvl="1"/>
            <a:endParaRPr lang="en-US" sz="1400" dirty="0"/>
          </a:p>
        </p:txBody>
      </p:sp>
      <p:pic>
        <p:nvPicPr>
          <p:cNvPr id="12" name="Picture 5" descr="E:\Dissertation\Figures\sage3_channels.tif">
            <a:extLst>
              <a:ext uri="{FF2B5EF4-FFF2-40B4-BE49-F238E27FC236}">
                <a16:creationId xmlns:a16="http://schemas.microsoft.com/office/drawing/2014/main" id="{D1D21467-1B98-4B6F-9008-D9389BEFE8B0}"/>
              </a:ext>
            </a:extLst>
          </p:cNvPr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989" y="955183"/>
            <a:ext cx="4538160" cy="326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3">
            <a:extLst>
              <a:ext uri="{FF2B5EF4-FFF2-40B4-BE49-F238E27FC236}">
                <a16:creationId xmlns:a16="http://schemas.microsoft.com/office/drawing/2014/main" id="{286690D8-22CA-4738-9164-8BDAAA16B2AE}"/>
              </a:ext>
            </a:extLst>
          </p:cNvPr>
          <p:cNvSpPr txBox="1">
            <a:spLocks noChangeArrowheads="1"/>
          </p:cNvSpPr>
          <p:nvPr/>
        </p:nvSpPr>
        <p:spPr>
          <a:xfrm>
            <a:off x="4489704" y="4255247"/>
            <a:ext cx="4389171" cy="614377"/>
          </a:xfrm>
          <a:prstGeom prst="rect">
            <a:avLst/>
          </a:prstGeom>
        </p:spPr>
        <p:txBody>
          <a:bodyPr>
            <a:noAutofit/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9" charset="2"/>
              <a:buNone/>
            </a:pPr>
            <a:r>
              <a:rPr lang="en-US" sz="1200" b="0">
                <a:latin typeface="Arial" panose="020B0604020202020204" pitchFamily="34" charset="0"/>
                <a:cs typeface="Arial" panose="020B0604020202020204" pitchFamily="34" charset="0"/>
              </a:rPr>
              <a:t>A-band contains ~290 individual absorption lines with the distinctive R-branch and P-branch structure.  Broad features are still visible at SAGE III resolution (red line) </a:t>
            </a:r>
            <a:endParaRPr lang="en-US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AE13CA-0BDD-46AB-BFEB-750F15AEA88E}"/>
              </a:ext>
            </a:extLst>
          </p:cNvPr>
          <p:cNvSpPr txBox="1"/>
          <p:nvPr/>
        </p:nvSpPr>
        <p:spPr>
          <a:xfrm>
            <a:off x="4837176" y="1037479"/>
            <a:ext cx="3787640" cy="5770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14 Channels at ~ 1-nm intervals</a:t>
            </a:r>
          </a:p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FWHM ~ 1.4 nm</a:t>
            </a:r>
          </a:p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SNR ~ 1500</a:t>
            </a:r>
          </a:p>
        </p:txBody>
      </p:sp>
      <p:graphicFrame>
        <p:nvGraphicFramePr>
          <p:cNvPr id="21" name="Object 1">
            <a:extLst>
              <a:ext uri="{FF2B5EF4-FFF2-40B4-BE49-F238E27FC236}">
                <a16:creationId xmlns:a16="http://schemas.microsoft.com/office/drawing/2014/main" id="{F4D4573C-D0F1-4366-BFFF-30F1978BFB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1164362"/>
              </p:ext>
            </p:extLst>
          </p:nvPr>
        </p:nvGraphicFramePr>
        <p:xfrm>
          <a:off x="1274677" y="3668714"/>
          <a:ext cx="1825768" cy="71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485720" imgH="583920" progId="Equation.3">
                  <p:embed/>
                </p:oleObj>
              </mc:Choice>
              <mc:Fallback>
                <p:oleObj name="Equation" r:id="rId3" imgW="1485720" imgH="583920" progId="Equation.3">
                  <p:embed/>
                  <p:pic>
                    <p:nvPicPr>
                      <p:cNvPr id="56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4677" y="3668714"/>
                        <a:ext cx="1825768" cy="71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0396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Forward Model Elements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20, 2022</a:t>
            </a:fld>
            <a:endParaRPr lang="en-US" dirty="0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C25D531F-75B0-4985-AEDF-DDC7065F2BA7}"/>
              </a:ext>
            </a:extLst>
          </p:cNvPr>
          <p:cNvSpPr txBox="1">
            <a:spLocks noChangeArrowheads="1"/>
          </p:cNvSpPr>
          <p:nvPr/>
        </p:nvSpPr>
        <p:spPr>
          <a:xfrm>
            <a:off x="98425" y="936848"/>
            <a:ext cx="4740275" cy="1634902"/>
          </a:xfrm>
          <a:prstGeom prst="rect">
            <a:avLst/>
          </a:prstGeom>
        </p:spPr>
        <p:txBody>
          <a:bodyPr>
            <a:noAutofit/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Forward model simulates SAGE III/ISS LOS transmission measurements in 14 O</a:t>
            </a:r>
            <a:r>
              <a:rPr lang="en-US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A-band channels using LBL radiative transfer calculations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Inputs: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Initial guess T/p profiles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Pathlength matrix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Spectroscopic parameters (HITRAN 2016)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Initial guess aerosol (linear fit: slope + intercept)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Initial guess ozone (cross sections + ozone number density)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Channel wavelength map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Channel point spread function (PSF)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Outputs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LOS transmission (O</a:t>
            </a:r>
            <a:r>
              <a:rPr lang="en-US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+ Rayleigh + aerosol + O</a:t>
            </a:r>
            <a:r>
              <a:rPr lang="en-US" sz="14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342891" lvl="1" indent="0"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286690D8-22CA-4738-9164-8BDAAA16B2AE}"/>
              </a:ext>
            </a:extLst>
          </p:cNvPr>
          <p:cNvSpPr txBox="1">
            <a:spLocks noChangeArrowheads="1"/>
          </p:cNvSpPr>
          <p:nvPr/>
        </p:nvSpPr>
        <p:spPr>
          <a:xfrm>
            <a:off x="4978400" y="3933446"/>
            <a:ext cx="4008425" cy="614377"/>
          </a:xfrm>
          <a:prstGeom prst="rect">
            <a:avLst/>
          </a:prstGeom>
        </p:spPr>
        <p:txBody>
          <a:bodyPr>
            <a:noAutofit/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9" charset="2"/>
              <a:buNone/>
            </a:pPr>
            <a:r>
              <a:rPr lang="en-US" sz="1200" b="0" dirty="0">
                <a:latin typeface="Arial" panose="020B0604020202020204" pitchFamily="34" charset="0"/>
                <a:cs typeface="Arial" panose="020B0604020202020204" pitchFamily="34" charset="0"/>
              </a:rPr>
              <a:t>A-band contains ~290 individual absorption lines with the distinctive R-branch and P-branch structure.  Broad features are still visible at SAGE III resolution (red line)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D2121EF-FA64-412F-B9AC-22F76272F3CD}"/>
              </a:ext>
            </a:extLst>
          </p:cNvPr>
          <p:cNvGrpSpPr/>
          <p:nvPr/>
        </p:nvGrpSpPr>
        <p:grpSpPr>
          <a:xfrm>
            <a:off x="4787900" y="899991"/>
            <a:ext cx="3932138" cy="2827122"/>
            <a:chOff x="4268989" y="955183"/>
            <a:chExt cx="4538160" cy="3262838"/>
          </a:xfrm>
        </p:grpSpPr>
        <p:pic>
          <p:nvPicPr>
            <p:cNvPr id="12" name="Picture 5" descr="E:\Dissertation\Figures\sage3_channels.tif">
              <a:extLst>
                <a:ext uri="{FF2B5EF4-FFF2-40B4-BE49-F238E27FC236}">
                  <a16:creationId xmlns:a16="http://schemas.microsoft.com/office/drawing/2014/main" id="{D1D21467-1B98-4B6F-9008-D9389BEFE8B0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8989" y="955183"/>
              <a:ext cx="4538160" cy="3262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BAE13CA-0BDD-46AB-BFEB-750F15AEA88E}"/>
                </a:ext>
              </a:extLst>
            </p:cNvPr>
            <p:cNvSpPr txBox="1"/>
            <p:nvPr/>
          </p:nvSpPr>
          <p:spPr>
            <a:xfrm>
              <a:off x="4837176" y="1037479"/>
              <a:ext cx="3787640" cy="57708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14 Channels at ~ 1-nm intervals</a:t>
              </a:r>
            </a:p>
            <a:p>
              <a:r>
                <a:rPr 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FWHM ~ 1.4 nm</a:t>
              </a:r>
            </a:p>
            <a:p>
              <a:r>
                <a:rPr 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SNR ~ 1500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340631C-43BB-4941-B661-F1809EC1EE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67"/>
            <a:stretch/>
          </p:blipFill>
          <p:spPr>
            <a:xfrm>
              <a:off x="7148139" y="1061396"/>
              <a:ext cx="1427842" cy="1031984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BB37669-5A01-4DA6-A6DE-B2F249747412}"/>
                </a:ext>
              </a:extLst>
            </p:cNvPr>
            <p:cNvSpPr txBox="1"/>
            <p:nvPr/>
          </p:nvSpPr>
          <p:spPr>
            <a:xfrm>
              <a:off x="7874290" y="1104401"/>
              <a:ext cx="675642" cy="461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PSF</a:t>
              </a:r>
            </a:p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FWHM</a:t>
              </a:r>
            </a:p>
          </p:txBody>
        </p:sp>
      </p:grp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A825EFA-661B-468F-A1CA-DC8B3F1C1EFD}"/>
              </a:ext>
            </a:extLst>
          </p:cNvPr>
          <p:cNvCxnSpPr>
            <a:cxnSpLocks/>
          </p:cNvCxnSpPr>
          <p:nvPr/>
        </p:nvCxnSpPr>
        <p:spPr>
          <a:xfrm>
            <a:off x="7808435" y="1361303"/>
            <a:ext cx="149428" cy="0"/>
          </a:xfrm>
          <a:prstGeom prst="straightConnector1">
            <a:avLst/>
          </a:prstGeom>
          <a:ln w="12700"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3277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32295" y="44884"/>
            <a:ext cx="6679410" cy="484748"/>
          </a:xfrm>
        </p:spPr>
        <p:txBody>
          <a:bodyPr/>
          <a:lstStyle/>
          <a:p>
            <a:r>
              <a:rPr lang="en-US" sz="2200" dirty="0"/>
              <a:t>Baseline Retrievals (Sunrise Events)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20, 2022</a:t>
            </a:fld>
            <a:endParaRPr lang="en-US" dirty="0"/>
          </a:p>
        </p:txBody>
      </p:sp>
      <p:sp>
        <p:nvSpPr>
          <p:cNvPr id="16" name="Rectangle 7171">
            <a:extLst>
              <a:ext uri="{FF2B5EF4-FFF2-40B4-BE49-F238E27FC236}">
                <a16:creationId xmlns:a16="http://schemas.microsoft.com/office/drawing/2014/main" id="{0FB87C31-AF3C-4823-9E54-835B7B798902}"/>
              </a:ext>
            </a:extLst>
          </p:cNvPr>
          <p:cNvSpPr txBox="1">
            <a:spLocks noChangeArrowheads="1"/>
          </p:cNvSpPr>
          <p:nvPr/>
        </p:nvSpPr>
        <p:spPr>
          <a:xfrm>
            <a:off x="184482" y="1721244"/>
            <a:ext cx="1938516" cy="772925"/>
          </a:xfrm>
          <a:prstGeom prst="rect">
            <a:avLst/>
          </a:prstGeom>
        </p:spPr>
        <p:txBody>
          <a:bodyPr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Wingdings" pitchFamily="29" charset="2"/>
              <a:buNone/>
            </a:pPr>
            <a:r>
              <a:rPr lang="en-US" alt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Mean SAGE III/ISS retrieved temperature and pressure profiles from 30 sunrise events during March 2018 with baseline wavelength map and PSF widths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A0E1EB-7A14-4879-AD27-B63C5BB1BD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998" y="594533"/>
            <a:ext cx="5521159" cy="43763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FBCCA03-2C7B-47A2-8128-F38701FB5F96}"/>
              </a:ext>
            </a:extLst>
          </p:cNvPr>
          <p:cNvSpPr txBox="1"/>
          <p:nvPr/>
        </p:nvSpPr>
        <p:spPr>
          <a:xfrm>
            <a:off x="92098" y="3563237"/>
            <a:ext cx="1947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~50º-55º N latitude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D0318B-1C98-4988-AF87-27BE8D3E8CA7}"/>
              </a:ext>
            </a:extLst>
          </p:cNvPr>
          <p:cNvCxnSpPr>
            <a:cxnSpLocks/>
          </p:cNvCxnSpPr>
          <p:nvPr/>
        </p:nvCxnSpPr>
        <p:spPr>
          <a:xfrm>
            <a:off x="6449518" y="764498"/>
            <a:ext cx="0" cy="1729671"/>
          </a:xfrm>
          <a:prstGeom prst="line">
            <a:avLst/>
          </a:prstGeom>
          <a:ln w="63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4ECCFBF-A3D7-4D70-8721-1A33FDAD7D14}"/>
              </a:ext>
            </a:extLst>
          </p:cNvPr>
          <p:cNvCxnSpPr>
            <a:cxnSpLocks/>
          </p:cNvCxnSpPr>
          <p:nvPr/>
        </p:nvCxnSpPr>
        <p:spPr>
          <a:xfrm>
            <a:off x="7021644" y="3008025"/>
            <a:ext cx="0" cy="1729671"/>
          </a:xfrm>
          <a:prstGeom prst="line">
            <a:avLst/>
          </a:prstGeom>
          <a:ln w="63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7644613-8B0B-5359-BD90-036D4F26D475}"/>
              </a:ext>
            </a:extLst>
          </p:cNvPr>
          <p:cNvSpPr txBox="1"/>
          <p:nvPr/>
        </p:nvSpPr>
        <p:spPr>
          <a:xfrm>
            <a:off x="3540125" y="847725"/>
            <a:ext cx="1111250" cy="461665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 b="1" dirty="0">
                <a:solidFill>
                  <a:srgbClr val="FF0000"/>
                </a:solidFill>
                <a:latin typeface="Arial"/>
                <a:ea typeface="ヒラギノ角ゴ Pro W3"/>
                <a:cs typeface="Arial"/>
              </a:rPr>
              <a:t>First Guess</a:t>
            </a:r>
            <a:endParaRPr lang="en-US" sz="800" b="1">
              <a:solidFill>
                <a:srgbClr val="FF0000"/>
              </a:solidFill>
              <a:latin typeface="Arial"/>
              <a:cs typeface="Arial"/>
            </a:endParaRPr>
          </a:p>
          <a:p>
            <a:r>
              <a:rPr lang="en-US" sz="800" b="1" dirty="0">
                <a:solidFill>
                  <a:srgbClr val="00B0F0"/>
                </a:solidFill>
                <a:latin typeface="Arial"/>
                <a:ea typeface="ヒラギノ角ゴ Pro W3"/>
                <a:cs typeface="Arial"/>
              </a:rPr>
              <a:t>MERRA2/GRAM95</a:t>
            </a:r>
            <a:endParaRPr lang="en-US" sz="800" b="1" dirty="0">
              <a:solidFill>
                <a:srgbClr val="00B0F0"/>
              </a:solidFill>
              <a:latin typeface="Arial"/>
              <a:cs typeface="Arial"/>
            </a:endParaRPr>
          </a:p>
          <a:p>
            <a:r>
              <a:rPr lang="en-US" sz="800" b="1" dirty="0">
                <a:latin typeface="Arial"/>
                <a:ea typeface="ヒラギノ角ゴ Pro W3"/>
                <a:cs typeface="Arial"/>
              </a:rPr>
              <a:t>SAGE III</a:t>
            </a:r>
            <a:endParaRPr lang="en-US" sz="800" b="1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32295" y="44884"/>
            <a:ext cx="6679410" cy="484748"/>
          </a:xfrm>
        </p:spPr>
        <p:txBody>
          <a:bodyPr/>
          <a:lstStyle/>
          <a:p>
            <a:r>
              <a:rPr lang="en-US" sz="2200" dirty="0"/>
              <a:t>Baseline Retrievals (Sunset Events)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20, 2022</a:t>
            </a:fld>
            <a:endParaRPr lang="en-US" dirty="0"/>
          </a:p>
        </p:txBody>
      </p:sp>
      <p:sp>
        <p:nvSpPr>
          <p:cNvPr id="12" name="Rectangle 7171">
            <a:extLst>
              <a:ext uri="{FF2B5EF4-FFF2-40B4-BE49-F238E27FC236}">
                <a16:creationId xmlns:a16="http://schemas.microsoft.com/office/drawing/2014/main" id="{DA01C92F-B4F6-4E69-B0DC-F616DB54B16F}"/>
              </a:ext>
            </a:extLst>
          </p:cNvPr>
          <p:cNvSpPr txBox="1">
            <a:spLocks noChangeArrowheads="1"/>
          </p:cNvSpPr>
          <p:nvPr/>
        </p:nvSpPr>
        <p:spPr>
          <a:xfrm>
            <a:off x="184482" y="1721244"/>
            <a:ext cx="1938516" cy="772925"/>
          </a:xfrm>
          <a:prstGeom prst="rect">
            <a:avLst/>
          </a:prstGeom>
        </p:spPr>
        <p:txBody>
          <a:bodyPr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Wingdings" pitchFamily="29" charset="2"/>
              <a:buNone/>
            </a:pPr>
            <a:r>
              <a:rPr lang="en-US" alt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Mean SAGE III/ISS retrieved temperature and pressure profiles from 30 sunset events during March 2018 with baseline wavelength map and PSF widths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FFAFBE-21C6-424B-8336-3C71BD8043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998" y="594533"/>
            <a:ext cx="5521159" cy="43763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1E8918-279F-4CD3-A96E-72A79EB005F3}"/>
              </a:ext>
            </a:extLst>
          </p:cNvPr>
          <p:cNvSpPr txBox="1"/>
          <p:nvPr/>
        </p:nvSpPr>
        <p:spPr>
          <a:xfrm>
            <a:off x="184482" y="3548213"/>
            <a:ext cx="20129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~5º-30º S latitude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143E81C-D975-48AD-830B-5BE3A7E24053}"/>
              </a:ext>
            </a:extLst>
          </p:cNvPr>
          <p:cNvCxnSpPr>
            <a:cxnSpLocks/>
          </p:cNvCxnSpPr>
          <p:nvPr/>
        </p:nvCxnSpPr>
        <p:spPr>
          <a:xfrm>
            <a:off x="6449518" y="764498"/>
            <a:ext cx="0" cy="1729671"/>
          </a:xfrm>
          <a:prstGeom prst="line">
            <a:avLst/>
          </a:prstGeom>
          <a:ln w="63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95C4C8B-A5F0-4059-B3DD-852277CC4D46}"/>
              </a:ext>
            </a:extLst>
          </p:cNvPr>
          <p:cNvCxnSpPr>
            <a:cxnSpLocks/>
          </p:cNvCxnSpPr>
          <p:nvPr/>
        </p:nvCxnSpPr>
        <p:spPr>
          <a:xfrm>
            <a:off x="7021643" y="2995695"/>
            <a:ext cx="0" cy="1729671"/>
          </a:xfrm>
          <a:prstGeom prst="line">
            <a:avLst/>
          </a:prstGeom>
          <a:ln w="63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8BB5351-9F9C-5861-42BC-26582B23F07A}"/>
              </a:ext>
            </a:extLst>
          </p:cNvPr>
          <p:cNvSpPr txBox="1"/>
          <p:nvPr/>
        </p:nvSpPr>
        <p:spPr>
          <a:xfrm>
            <a:off x="3540125" y="847725"/>
            <a:ext cx="1111250" cy="461665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 b="1" dirty="0">
                <a:solidFill>
                  <a:srgbClr val="FF0000"/>
                </a:solidFill>
                <a:latin typeface="Arial"/>
                <a:ea typeface="ヒラギノ角ゴ Pro W3"/>
                <a:cs typeface="Arial"/>
              </a:rPr>
              <a:t>First Guess</a:t>
            </a:r>
            <a:endParaRPr lang="en-US" sz="800" b="1">
              <a:solidFill>
                <a:srgbClr val="FF0000"/>
              </a:solidFill>
              <a:latin typeface="Arial"/>
              <a:cs typeface="Arial"/>
            </a:endParaRPr>
          </a:p>
          <a:p>
            <a:r>
              <a:rPr lang="en-US" sz="800" b="1" dirty="0">
                <a:solidFill>
                  <a:srgbClr val="00B0F0"/>
                </a:solidFill>
                <a:latin typeface="Arial"/>
                <a:ea typeface="ヒラギノ角ゴ Pro W3"/>
                <a:cs typeface="Arial"/>
              </a:rPr>
              <a:t>MERRA2/GRAM95</a:t>
            </a:r>
            <a:endParaRPr lang="en-US" sz="800" b="1" dirty="0">
              <a:solidFill>
                <a:srgbClr val="00B0F0"/>
              </a:solidFill>
              <a:latin typeface="Arial"/>
              <a:cs typeface="Arial"/>
            </a:endParaRPr>
          </a:p>
          <a:p>
            <a:r>
              <a:rPr lang="en-US" sz="800" b="1" dirty="0">
                <a:latin typeface="Arial"/>
                <a:ea typeface="ヒラギノ角ゴ Pro W3"/>
                <a:cs typeface="Arial"/>
              </a:rPr>
              <a:t>SAGE III</a:t>
            </a:r>
            <a:endParaRPr lang="en-US" sz="8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00793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09674" y="0"/>
            <a:ext cx="7019925" cy="484748"/>
          </a:xfrm>
        </p:spPr>
        <p:txBody>
          <a:bodyPr/>
          <a:lstStyle/>
          <a:p>
            <a:r>
              <a:rPr lang="en-US" sz="2200" dirty="0"/>
              <a:t>Measured vs. Modeled O</a:t>
            </a:r>
            <a:r>
              <a:rPr lang="en-US" sz="2200" baseline="-25000" dirty="0"/>
              <a:t>2</a:t>
            </a:r>
            <a:r>
              <a:rPr lang="en-US" sz="2200" dirty="0"/>
              <a:t> + Rayleigh Components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20, 2022</a:t>
            </a:fld>
            <a:endParaRPr lang="en-US" dirty="0"/>
          </a:p>
        </p:txBody>
      </p:sp>
      <p:sp>
        <p:nvSpPr>
          <p:cNvPr id="14" name="Rectangle 7171">
            <a:extLst>
              <a:ext uri="{FF2B5EF4-FFF2-40B4-BE49-F238E27FC236}">
                <a16:creationId xmlns:a16="http://schemas.microsoft.com/office/drawing/2014/main" id="{A30D7DDB-5868-4F24-A4B9-D16CC80DE9C7}"/>
              </a:ext>
            </a:extLst>
          </p:cNvPr>
          <p:cNvSpPr txBox="1">
            <a:spLocks noChangeArrowheads="1"/>
          </p:cNvSpPr>
          <p:nvPr/>
        </p:nvSpPr>
        <p:spPr>
          <a:xfrm>
            <a:off x="1683679" y="571069"/>
            <a:ext cx="6071914" cy="484749"/>
          </a:xfrm>
          <a:prstGeom prst="rect">
            <a:avLst/>
          </a:prstGeom>
        </p:spPr>
        <p:txBody>
          <a:bodyPr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Wingdings" pitchFamily="29" charset="2"/>
              <a:buNone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Baseline wavelength registration and instrument response functions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47D8A472-B860-4A06-BE1C-468BB96376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25" y="2888465"/>
            <a:ext cx="7268550" cy="1840020"/>
          </a:xfrm>
          <a:prstGeom prst="rect">
            <a:avLst/>
          </a:prstGeom>
        </p:spPr>
      </p:pic>
      <p:sp>
        <p:nvSpPr>
          <p:cNvPr id="8" name="Rectangle 7171">
            <a:extLst>
              <a:ext uri="{FF2B5EF4-FFF2-40B4-BE49-F238E27FC236}">
                <a16:creationId xmlns:a16="http://schemas.microsoft.com/office/drawing/2014/main" id="{A06E3197-EC3D-4D3A-B14D-E2FC4CAF080A}"/>
              </a:ext>
            </a:extLst>
          </p:cNvPr>
          <p:cNvSpPr txBox="1">
            <a:spLocks noChangeArrowheads="1"/>
          </p:cNvSpPr>
          <p:nvPr/>
        </p:nvSpPr>
        <p:spPr>
          <a:xfrm>
            <a:off x="1683679" y="4728485"/>
            <a:ext cx="6071914" cy="484749"/>
          </a:xfrm>
          <a:prstGeom prst="rect">
            <a:avLst/>
          </a:prstGeom>
        </p:spPr>
        <p:txBody>
          <a:bodyPr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Modeled spectra too broad and misregistered in wavelength</a:t>
            </a: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08B8A34B-6A93-441C-81EB-173DAC2D84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25" y="931522"/>
            <a:ext cx="7251700" cy="183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149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Wavelength and PSF Factor Adjustments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20, 2022</a:t>
            </a:fld>
            <a:endParaRPr lang="en-US" dirty="0"/>
          </a:p>
        </p:txBody>
      </p:sp>
      <p:sp>
        <p:nvSpPr>
          <p:cNvPr id="14" name="Rectangle 7171">
            <a:extLst>
              <a:ext uri="{FF2B5EF4-FFF2-40B4-BE49-F238E27FC236}">
                <a16:creationId xmlns:a16="http://schemas.microsoft.com/office/drawing/2014/main" id="{A30D7DDB-5868-4F24-A4B9-D16CC80DE9C7}"/>
              </a:ext>
            </a:extLst>
          </p:cNvPr>
          <p:cNvSpPr txBox="1">
            <a:spLocks noChangeArrowheads="1"/>
          </p:cNvSpPr>
          <p:nvPr/>
        </p:nvSpPr>
        <p:spPr>
          <a:xfrm>
            <a:off x="5216793" y="1405824"/>
            <a:ext cx="3771266" cy="31293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6540" indent="-256540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/>
                <a:ea typeface="ヒラギノ角ゴ Pro W3"/>
                <a:cs typeface="Arial"/>
              </a:rPr>
              <a:t>Assume MERRA2/GRAM95 T/p profiles are truth</a:t>
            </a:r>
            <a:endParaRPr lang="en-US" dirty="0">
              <a:latin typeface="Arial"/>
              <a:ea typeface="ヒラギノ角ゴ Pro W3"/>
              <a:cs typeface="Arial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Retrieve adjustments (mean ± 1 </a:t>
            </a:r>
            <a:r>
              <a:rPr lang="en-US" altLang="en-US" sz="1400" dirty="0">
                <a:latin typeface="Symbol" panose="05050102010706020507" pitchFamily="18" charset="2"/>
                <a:cs typeface="Arial" panose="020B0604020202020204" pitchFamily="34" charset="0"/>
              </a:rPr>
              <a:t>s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to baseline wavelength map and PSF widths required to best fit measured spectra</a:t>
            </a:r>
          </a:p>
        </p:txBody>
      </p:sp>
      <p:pic>
        <p:nvPicPr>
          <p:cNvPr id="5" name="Picture 4" descr="Text&#10;&#10;Description automatically generated with low confidence">
            <a:extLst>
              <a:ext uri="{FF2B5EF4-FFF2-40B4-BE49-F238E27FC236}">
                <a16:creationId xmlns:a16="http://schemas.microsoft.com/office/drawing/2014/main" id="{8BA23AF3-3724-41A2-87FF-6EA249A0A8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83" y="1032597"/>
            <a:ext cx="4672360" cy="34684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9D9BCE-3C55-4D3F-BF8B-705EF902FD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7"/>
          <a:stretch/>
        </p:blipFill>
        <p:spPr>
          <a:xfrm>
            <a:off x="6612374" y="2972541"/>
            <a:ext cx="1427842" cy="10319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8B4381B-70C6-4E00-9A96-DE62031AF4BF}"/>
              </a:ext>
            </a:extLst>
          </p:cNvPr>
          <p:cNvSpPr txBox="1"/>
          <p:nvPr/>
        </p:nvSpPr>
        <p:spPr>
          <a:xfrm>
            <a:off x="6854851" y="2716376"/>
            <a:ext cx="9781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Channel PSF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29C437A-742F-4C24-92D5-3CE2FC7DD367}"/>
              </a:ext>
            </a:extLst>
          </p:cNvPr>
          <p:cNvCxnSpPr/>
          <p:nvPr/>
        </p:nvCxnSpPr>
        <p:spPr>
          <a:xfrm>
            <a:off x="7218344" y="3409950"/>
            <a:ext cx="1778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B6D2CFE-C3DE-485E-8471-F3B8D72255F0}"/>
              </a:ext>
            </a:extLst>
          </p:cNvPr>
          <p:cNvSpPr txBox="1"/>
          <p:nvPr/>
        </p:nvSpPr>
        <p:spPr>
          <a:xfrm>
            <a:off x="7343927" y="3211533"/>
            <a:ext cx="5854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FWHM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B31FB0-EB9A-402B-8BCB-3BB1103DBD93}"/>
              </a:ext>
            </a:extLst>
          </p:cNvPr>
          <p:cNvSpPr txBox="1"/>
          <p:nvPr/>
        </p:nvSpPr>
        <p:spPr>
          <a:xfrm>
            <a:off x="1991277" y="1405824"/>
            <a:ext cx="9197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</a:rPr>
              <a:t>100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6DFF26-2D2D-4F33-AFDF-3EDCAE96FFC8}"/>
              </a:ext>
            </a:extLst>
          </p:cNvPr>
          <p:cNvSpPr txBox="1"/>
          <p:nvPr/>
        </p:nvSpPr>
        <p:spPr>
          <a:xfrm>
            <a:off x="2313689" y="3196143"/>
            <a:ext cx="9197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0099"/>
                </a:solidFill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4230646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Retrievals Using Adjusted Wavelength &amp; PSF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20, 2022</a:t>
            </a:fld>
            <a:endParaRPr lang="en-US" dirty="0"/>
          </a:p>
        </p:txBody>
      </p:sp>
      <p:sp>
        <p:nvSpPr>
          <p:cNvPr id="14" name="Rectangle 7171">
            <a:extLst>
              <a:ext uri="{FF2B5EF4-FFF2-40B4-BE49-F238E27FC236}">
                <a16:creationId xmlns:a16="http://schemas.microsoft.com/office/drawing/2014/main" id="{A30D7DDB-5868-4F24-A4B9-D16CC80DE9C7}"/>
              </a:ext>
            </a:extLst>
          </p:cNvPr>
          <p:cNvSpPr txBox="1">
            <a:spLocks noChangeArrowheads="1"/>
          </p:cNvSpPr>
          <p:nvPr/>
        </p:nvSpPr>
        <p:spPr>
          <a:xfrm>
            <a:off x="184482" y="1721244"/>
            <a:ext cx="2216012" cy="772925"/>
          </a:xfrm>
          <a:prstGeom prst="rect">
            <a:avLst/>
          </a:prstGeom>
        </p:spPr>
        <p:txBody>
          <a:bodyPr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Wingdings" pitchFamily="29" charset="2"/>
              <a:buNone/>
            </a:pPr>
            <a:r>
              <a:rPr lang="en-US" alt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Mean SAGE III/ISS retrieved temperature and pressure profiles from 30 sunrise events during March 2018 with adjusted wavelength map (-0.018 nm) and PSF factor (0.95) 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5E079457-23DA-4D2C-BA9B-E454ACC01A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889" y="594533"/>
            <a:ext cx="5521159" cy="43763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5335CC-35FC-4D21-B633-3B9C3983698C}"/>
              </a:ext>
            </a:extLst>
          </p:cNvPr>
          <p:cNvSpPr txBox="1"/>
          <p:nvPr/>
        </p:nvSpPr>
        <p:spPr>
          <a:xfrm>
            <a:off x="142875" y="3537608"/>
            <a:ext cx="19129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~50º-55º N latitude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4A508D-9DB5-4B31-997D-DF38F6901D11}"/>
              </a:ext>
            </a:extLst>
          </p:cNvPr>
          <p:cNvCxnSpPr>
            <a:cxnSpLocks/>
          </p:cNvCxnSpPr>
          <p:nvPr/>
        </p:nvCxnSpPr>
        <p:spPr>
          <a:xfrm>
            <a:off x="6566476" y="764498"/>
            <a:ext cx="0" cy="1729671"/>
          </a:xfrm>
          <a:prstGeom prst="line">
            <a:avLst/>
          </a:prstGeom>
          <a:ln w="63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BCC42C8-8070-4C9D-8982-A811C9C1A61F}"/>
              </a:ext>
            </a:extLst>
          </p:cNvPr>
          <p:cNvCxnSpPr>
            <a:cxnSpLocks/>
          </p:cNvCxnSpPr>
          <p:nvPr/>
        </p:nvCxnSpPr>
        <p:spPr>
          <a:xfrm>
            <a:off x="6566476" y="3011326"/>
            <a:ext cx="0" cy="1729671"/>
          </a:xfrm>
          <a:prstGeom prst="line">
            <a:avLst/>
          </a:prstGeom>
          <a:ln w="63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803D8B4-85C1-A465-A504-95B1F69FBA91}"/>
              </a:ext>
            </a:extLst>
          </p:cNvPr>
          <p:cNvSpPr txBox="1"/>
          <p:nvPr/>
        </p:nvSpPr>
        <p:spPr>
          <a:xfrm>
            <a:off x="3660775" y="873125"/>
            <a:ext cx="1111250" cy="461665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 b="1" dirty="0">
                <a:solidFill>
                  <a:srgbClr val="FF0000"/>
                </a:solidFill>
                <a:latin typeface="Arial"/>
                <a:ea typeface="ヒラギノ角ゴ Pro W3"/>
                <a:cs typeface="Arial"/>
              </a:rPr>
              <a:t>First Guess</a:t>
            </a:r>
            <a:endParaRPr lang="en-US" sz="800" b="1">
              <a:solidFill>
                <a:srgbClr val="FF0000"/>
              </a:solidFill>
              <a:latin typeface="Arial"/>
              <a:cs typeface="Arial"/>
            </a:endParaRPr>
          </a:p>
          <a:p>
            <a:r>
              <a:rPr lang="en-US" sz="800" b="1" dirty="0">
                <a:solidFill>
                  <a:srgbClr val="00B0F0"/>
                </a:solidFill>
                <a:latin typeface="Arial"/>
                <a:ea typeface="ヒラギノ角ゴ Pro W3"/>
                <a:cs typeface="Arial"/>
              </a:rPr>
              <a:t>MERRA2/GRAM95</a:t>
            </a:r>
            <a:endParaRPr lang="en-US" sz="800" b="1" dirty="0">
              <a:solidFill>
                <a:srgbClr val="00B0F0"/>
              </a:solidFill>
              <a:latin typeface="Arial"/>
              <a:cs typeface="Arial"/>
            </a:endParaRPr>
          </a:p>
          <a:p>
            <a:r>
              <a:rPr lang="en-US" sz="800" b="1" dirty="0">
                <a:latin typeface="Arial"/>
                <a:ea typeface="ヒラギノ角ゴ Pro W3"/>
                <a:cs typeface="Arial"/>
              </a:rPr>
              <a:t>SAGE III</a:t>
            </a:r>
            <a:endParaRPr lang="en-US" sz="8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4910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Retrievals Using Adjusted Wavelength &amp; PSF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20, 2022</a:t>
            </a:fld>
            <a:endParaRPr lang="en-US" dirty="0"/>
          </a:p>
        </p:txBody>
      </p:sp>
      <p:sp>
        <p:nvSpPr>
          <p:cNvPr id="14" name="Rectangle 7171">
            <a:extLst>
              <a:ext uri="{FF2B5EF4-FFF2-40B4-BE49-F238E27FC236}">
                <a16:creationId xmlns:a16="http://schemas.microsoft.com/office/drawing/2014/main" id="{A30D7DDB-5868-4F24-A4B9-D16CC80DE9C7}"/>
              </a:ext>
            </a:extLst>
          </p:cNvPr>
          <p:cNvSpPr txBox="1">
            <a:spLocks noChangeArrowheads="1"/>
          </p:cNvSpPr>
          <p:nvPr/>
        </p:nvSpPr>
        <p:spPr>
          <a:xfrm>
            <a:off x="184482" y="1721244"/>
            <a:ext cx="2216012" cy="772925"/>
          </a:xfrm>
          <a:prstGeom prst="rect">
            <a:avLst/>
          </a:prstGeom>
        </p:spPr>
        <p:txBody>
          <a:bodyPr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Wingdings" pitchFamily="29" charset="2"/>
              <a:buNone/>
            </a:pPr>
            <a:r>
              <a:rPr lang="en-US" alt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Mean SAGE III/ISS retrieved temperature and pressure profiles from 30 sunset events during March 2018 with adjusted wavelength map (-0.063 nm) and PSF factor (0.95)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B90FB2-A2CA-4FA6-B09E-FB50B9D355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499" y="594533"/>
            <a:ext cx="5521159" cy="43763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99B538-0C02-4F52-98AC-2AC10BD7C35A}"/>
              </a:ext>
            </a:extLst>
          </p:cNvPr>
          <p:cNvSpPr txBox="1"/>
          <p:nvPr/>
        </p:nvSpPr>
        <p:spPr>
          <a:xfrm>
            <a:off x="184482" y="3548213"/>
            <a:ext cx="20129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~5º-30º S latitude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98EAF2-794A-4B89-A30D-9D0AC5D1650B}"/>
              </a:ext>
            </a:extLst>
          </p:cNvPr>
          <p:cNvCxnSpPr>
            <a:cxnSpLocks/>
          </p:cNvCxnSpPr>
          <p:nvPr/>
        </p:nvCxnSpPr>
        <p:spPr>
          <a:xfrm>
            <a:off x="6571792" y="764498"/>
            <a:ext cx="0" cy="1729671"/>
          </a:xfrm>
          <a:prstGeom prst="line">
            <a:avLst/>
          </a:prstGeom>
          <a:ln w="63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D21EF3D-7BE6-4AC8-9532-56DE002294CF}"/>
              </a:ext>
            </a:extLst>
          </p:cNvPr>
          <p:cNvCxnSpPr>
            <a:cxnSpLocks/>
          </p:cNvCxnSpPr>
          <p:nvPr/>
        </p:nvCxnSpPr>
        <p:spPr>
          <a:xfrm>
            <a:off x="6571792" y="2965438"/>
            <a:ext cx="0" cy="1729671"/>
          </a:xfrm>
          <a:prstGeom prst="line">
            <a:avLst/>
          </a:prstGeom>
          <a:ln w="63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2DF73A1-2476-20E4-EE00-001DB85B0305}"/>
              </a:ext>
            </a:extLst>
          </p:cNvPr>
          <p:cNvSpPr txBox="1"/>
          <p:nvPr/>
        </p:nvSpPr>
        <p:spPr>
          <a:xfrm>
            <a:off x="3667125" y="796925"/>
            <a:ext cx="1111250" cy="461665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 b="1" dirty="0">
                <a:solidFill>
                  <a:srgbClr val="FF0000"/>
                </a:solidFill>
                <a:latin typeface="Arial"/>
                <a:ea typeface="ヒラギノ角ゴ Pro W3"/>
                <a:cs typeface="Arial"/>
              </a:rPr>
              <a:t>First Guess</a:t>
            </a:r>
            <a:endParaRPr lang="en-US" sz="800" b="1">
              <a:solidFill>
                <a:srgbClr val="FF0000"/>
              </a:solidFill>
              <a:latin typeface="Arial"/>
              <a:cs typeface="Arial"/>
            </a:endParaRPr>
          </a:p>
          <a:p>
            <a:r>
              <a:rPr lang="en-US" sz="800" b="1" dirty="0">
                <a:solidFill>
                  <a:srgbClr val="00B0F0"/>
                </a:solidFill>
                <a:latin typeface="Arial"/>
                <a:ea typeface="ヒラギノ角ゴ Pro W3"/>
                <a:cs typeface="Arial"/>
              </a:rPr>
              <a:t>MERRA2/GRAM95</a:t>
            </a:r>
            <a:endParaRPr lang="en-US" sz="800" b="1" dirty="0">
              <a:solidFill>
                <a:srgbClr val="00B0F0"/>
              </a:solidFill>
              <a:latin typeface="Arial"/>
              <a:cs typeface="Arial"/>
            </a:endParaRPr>
          </a:p>
          <a:p>
            <a:r>
              <a:rPr lang="en-US" sz="800" b="1" dirty="0">
                <a:latin typeface="Arial"/>
                <a:ea typeface="ヒラギノ角ゴ Pro W3"/>
                <a:cs typeface="Arial"/>
              </a:rPr>
              <a:t>SAGE III</a:t>
            </a:r>
            <a:endParaRPr lang="en-US" sz="8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13877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Aerosol and Ozone Fitting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20, 2022</a:t>
            </a:fld>
            <a:endParaRPr lang="en-US" dirty="0"/>
          </a:p>
        </p:txBody>
      </p:sp>
      <p:sp>
        <p:nvSpPr>
          <p:cNvPr id="14" name="Rectangle 7171">
            <a:extLst>
              <a:ext uri="{FF2B5EF4-FFF2-40B4-BE49-F238E27FC236}">
                <a16:creationId xmlns:a16="http://schemas.microsoft.com/office/drawing/2014/main" id="{A30D7DDB-5868-4F24-A4B9-D16CC80DE9C7}"/>
              </a:ext>
            </a:extLst>
          </p:cNvPr>
          <p:cNvSpPr txBox="1">
            <a:spLocks noChangeArrowheads="1"/>
          </p:cNvSpPr>
          <p:nvPr/>
        </p:nvSpPr>
        <p:spPr>
          <a:xfrm>
            <a:off x="892350" y="4473757"/>
            <a:ext cx="7996134" cy="484749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altLang="en-US" sz="1400" b="0" dirty="0">
                <a:latin typeface="Arial"/>
                <a:ea typeface="ヒラギノ角ゴ Pro W3"/>
                <a:cs typeface="Arial"/>
              </a:rPr>
              <a:t>Retrieved aerosol and ozone components compared with measurements (aerosol interpolated from standard aerosol channels and ozone from AO3 ozone product)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B46555-F669-4885-AE32-08CFD87313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863418"/>
            <a:ext cx="4290526" cy="3416663"/>
          </a:xfrm>
          <a:prstGeom prst="rect">
            <a:avLst/>
          </a:prstGeom>
        </p:spPr>
      </p:pic>
      <p:pic>
        <p:nvPicPr>
          <p:cNvPr id="8" name="Picture 7" descr="Chart&#10;&#10;Description automatically generated with low confidence">
            <a:extLst>
              <a:ext uri="{FF2B5EF4-FFF2-40B4-BE49-F238E27FC236}">
                <a16:creationId xmlns:a16="http://schemas.microsoft.com/office/drawing/2014/main" id="{61606EB5-C6FC-4187-A875-4A073331BA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601" y="863418"/>
            <a:ext cx="4290526" cy="341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31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09675" y="0"/>
            <a:ext cx="6679410" cy="484748"/>
          </a:xfrm>
        </p:spPr>
        <p:txBody>
          <a:bodyPr/>
          <a:lstStyle/>
          <a:p>
            <a:r>
              <a:rPr lang="en-US" sz="2200" dirty="0"/>
              <a:t>O</a:t>
            </a:r>
            <a:r>
              <a:rPr lang="en-US" sz="2200" baseline="-25000" dirty="0"/>
              <a:t>2</a:t>
            </a:r>
            <a:r>
              <a:rPr lang="en-US" sz="2200" dirty="0"/>
              <a:t> + Rayleigh Fitting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20, 2022</a:t>
            </a:fld>
            <a:endParaRPr lang="en-US" dirty="0"/>
          </a:p>
        </p:txBody>
      </p:sp>
      <p:sp>
        <p:nvSpPr>
          <p:cNvPr id="14" name="Rectangle 7171">
            <a:extLst>
              <a:ext uri="{FF2B5EF4-FFF2-40B4-BE49-F238E27FC236}">
                <a16:creationId xmlns:a16="http://schemas.microsoft.com/office/drawing/2014/main" id="{A30D7DDB-5868-4F24-A4B9-D16CC80DE9C7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61332"/>
            <a:ext cx="2068830" cy="484749"/>
          </a:xfrm>
          <a:prstGeom prst="rect">
            <a:avLst/>
          </a:prstGeom>
        </p:spPr>
        <p:txBody>
          <a:bodyPr/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CC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+mn-cs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ClrTx/>
              <a:buFont typeface="Wingdings" panose="05000000000000000000" pitchFamily="2" charset="2"/>
              <a:buChar char="§"/>
            </a:pPr>
            <a:r>
              <a:rPr lang="en-US" alt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Mean measured vs. modeled O</a:t>
            </a:r>
            <a:r>
              <a:rPr lang="en-US" altLang="en-US" sz="1400" b="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 absorption + Rayleigh scattering for 30 SS events</a:t>
            </a:r>
          </a:p>
          <a:p>
            <a:pPr>
              <a:lnSpc>
                <a:spcPct val="90000"/>
              </a:lnSpc>
              <a:buClrTx/>
              <a:buFont typeface="Wingdings" panose="05000000000000000000" pitchFamily="2" charset="2"/>
              <a:buChar char="§"/>
            </a:pPr>
            <a:endParaRPr lang="en-US" altLang="en-US" sz="14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buClrTx/>
              <a:buFont typeface="Wingdings" panose="05000000000000000000" pitchFamily="2" charset="2"/>
              <a:buChar char="§"/>
            </a:pPr>
            <a:r>
              <a:rPr lang="en-US" alt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Forward model parameters:</a:t>
            </a:r>
          </a:p>
          <a:p>
            <a:pPr>
              <a:lnSpc>
                <a:spcPct val="90000"/>
              </a:lnSpc>
              <a:buClrTx/>
              <a:buFont typeface="Wingdings" panose="05000000000000000000" pitchFamily="2" charset="2"/>
              <a:buChar char="§"/>
            </a:pPr>
            <a:r>
              <a:rPr lang="en-US" altLang="en-US" sz="1400" b="0" dirty="0">
                <a:latin typeface="Symbol" panose="05050102010706020507" pitchFamily="18" charset="2"/>
                <a:cs typeface="Arial" panose="020B0604020202020204" pitchFamily="34" charset="0"/>
              </a:rPr>
              <a:t>Dl </a:t>
            </a:r>
            <a:r>
              <a:rPr lang="en-US" alt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= -0.063</a:t>
            </a:r>
          </a:p>
          <a:p>
            <a:pPr>
              <a:lnSpc>
                <a:spcPct val="90000"/>
              </a:lnSpc>
              <a:buClrTx/>
              <a:buFont typeface="Wingdings" panose="05000000000000000000" pitchFamily="2" charset="2"/>
              <a:buChar char="§"/>
            </a:pPr>
            <a:r>
              <a:rPr lang="en-US" alt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PSF Factor = 0.95 </a:t>
            </a:r>
          </a:p>
          <a:p>
            <a:pPr>
              <a:lnSpc>
                <a:spcPct val="90000"/>
              </a:lnSpc>
              <a:buClrTx/>
              <a:buFont typeface="Wingdings" panose="05000000000000000000" pitchFamily="2" charset="2"/>
              <a:buChar char="§"/>
            </a:pPr>
            <a:endParaRPr lang="en-US" altLang="en-US" sz="14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buClrTx/>
              <a:buFont typeface="Wingdings" panose="05000000000000000000" pitchFamily="2" charset="2"/>
              <a:buChar char="§"/>
            </a:pPr>
            <a:r>
              <a:rPr lang="en-US" altLang="en-US" sz="1400" b="0" dirty="0">
                <a:latin typeface="Arial" panose="020B0604020202020204" pitchFamily="34" charset="0"/>
                <a:cs typeface="Arial" panose="020B0604020202020204" pitchFamily="34" charset="0"/>
              </a:rPr>
              <a:t>Systematic shape of residuals may indicate that some component is not being properly fitted </a:t>
            </a:r>
          </a:p>
        </p:txBody>
      </p:sp>
      <p:pic>
        <p:nvPicPr>
          <p:cNvPr id="5" name="Picture 4" descr="A picture containing chart&#10;&#10;Description automatically generated">
            <a:extLst>
              <a:ext uri="{FF2B5EF4-FFF2-40B4-BE49-F238E27FC236}">
                <a16:creationId xmlns:a16="http://schemas.microsoft.com/office/drawing/2014/main" id="{80F71047-3F95-4EE0-94E4-52D423B56A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401" y="655596"/>
            <a:ext cx="5664200" cy="439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56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Summary and </a:t>
            </a:r>
            <a:r>
              <a:rPr lang="en-US" sz="2200"/>
              <a:t>Future Work</a:t>
            </a:r>
            <a:endParaRPr lang="en-US" sz="2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20, 2022</a:t>
            </a:fld>
            <a:endParaRPr lang="en-US" dirty="0"/>
          </a:p>
        </p:txBody>
      </p:sp>
      <p:sp>
        <p:nvSpPr>
          <p:cNvPr id="6" name="Content Placeholder 16">
            <a:extLst>
              <a:ext uri="{FF2B5EF4-FFF2-40B4-BE49-F238E27FC236}">
                <a16:creationId xmlns:a16="http://schemas.microsoft.com/office/drawing/2014/main" id="{0F1B9B6A-0F66-409E-9D8E-7DC1C5B7FC15}"/>
              </a:ext>
            </a:extLst>
          </p:cNvPr>
          <p:cNvSpPr txBox="1">
            <a:spLocks/>
          </p:cNvSpPr>
          <p:nvPr/>
        </p:nvSpPr>
        <p:spPr>
          <a:xfrm>
            <a:off x="263378" y="824380"/>
            <a:ext cx="8444534" cy="468789"/>
          </a:xfrm>
          <a:prstGeom prst="rect">
            <a:avLst/>
          </a:prstGeom>
          <a:solidFill>
            <a:srgbClr val="FFFFFF"/>
          </a:solidFill>
        </p:spPr>
        <p:txBody>
          <a:bodyPr lIns="91440" tIns="57150" rIns="0" bIns="57150" anchor="t"/>
          <a:lstStyle>
            <a:lvl1pPr marL="306091" indent="-306091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3197" indent="-25507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500">
                <a:solidFill>
                  <a:schemeClr val="tx1"/>
                </a:solidFill>
                <a:latin typeface="+mn-lt"/>
              </a:defRPr>
            </a:lvl2pPr>
            <a:lvl3pPr marL="1020303" indent="-20406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428424" indent="-20406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1836545" indent="-20406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244666" indent="-20406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652787" indent="-20406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060908" indent="-20406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469029" indent="-20406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algn="just" defTabSz="571554">
              <a:spcBef>
                <a:spcPts val="375"/>
              </a:spcBef>
              <a:defRPr/>
            </a:pPr>
            <a:r>
              <a:rPr lang="en-US" sz="1400" b="1" kern="0" dirty="0">
                <a:solidFill>
                  <a:srgbClr val="000000"/>
                </a:solidFill>
                <a:latin typeface="Arial"/>
              </a:rPr>
              <a:t>Forward Model Assessment:</a:t>
            </a:r>
            <a:endParaRPr lang="en-US" sz="1400" kern="0" dirty="0">
              <a:solidFill>
                <a:srgbClr val="000000"/>
              </a:solidFill>
              <a:latin typeface="Arial"/>
            </a:endParaRPr>
          </a:p>
          <a:p>
            <a:pPr lvl="1" algn="just" defTabSz="571554">
              <a:spcBef>
                <a:spcPts val="375"/>
              </a:spcBef>
              <a:defRPr/>
            </a:pPr>
            <a:r>
              <a:rPr lang="en-US" sz="1400" kern="0" dirty="0">
                <a:solidFill>
                  <a:srgbClr val="000000"/>
                </a:solidFill>
                <a:latin typeface="Arial"/>
              </a:rPr>
              <a:t>Small wavelength shifts are apparent in A-band spectra relative to baseline registration (approximately -0.018 nm for sunset and -0.063 nm for sunrise events)</a:t>
            </a:r>
          </a:p>
          <a:p>
            <a:pPr lvl="1" algn="just" defTabSz="571554">
              <a:spcBef>
                <a:spcPts val="375"/>
              </a:spcBef>
              <a:defRPr/>
            </a:pPr>
            <a:r>
              <a:rPr lang="en-US" sz="1400" kern="0" dirty="0">
                <a:solidFill>
                  <a:srgbClr val="000000"/>
                </a:solidFill>
                <a:latin typeface="Arial"/>
              </a:rPr>
              <a:t>Baseline PSFs too broad- fits are improved using narrower (0.95 x baseline) widths</a:t>
            </a:r>
          </a:p>
          <a:p>
            <a:pPr algn="just" defTabSz="571554">
              <a:spcBef>
                <a:spcPts val="375"/>
              </a:spcBef>
              <a:defRPr/>
            </a:pPr>
            <a:r>
              <a:rPr lang="en-US" sz="1400" b="1" kern="0" dirty="0">
                <a:solidFill>
                  <a:srgbClr val="000000"/>
                </a:solidFill>
                <a:latin typeface="Arial"/>
              </a:rPr>
              <a:t>Retrievals with adjusted forward model parameters look encouraging with </a:t>
            </a:r>
            <a:r>
              <a:rPr lang="en-US" sz="1400" b="1" i="1" kern="0" dirty="0">
                <a:solidFill>
                  <a:srgbClr val="000000"/>
                </a:solidFill>
                <a:latin typeface="Arial"/>
              </a:rPr>
              <a:t>near science quality </a:t>
            </a:r>
            <a:r>
              <a:rPr lang="en-US" sz="1400" b="1" kern="0" dirty="0">
                <a:solidFill>
                  <a:srgbClr val="000000"/>
                </a:solidFill>
                <a:latin typeface="Arial"/>
              </a:rPr>
              <a:t>temperature products, but some issues remain, especially in pressure products</a:t>
            </a:r>
          </a:p>
          <a:p>
            <a:pPr algn="just" defTabSz="571554">
              <a:spcBef>
                <a:spcPts val="375"/>
              </a:spcBef>
              <a:defRPr/>
            </a:pPr>
            <a:r>
              <a:rPr lang="en-US" sz="1400" b="1" kern="0" dirty="0">
                <a:solidFill>
                  <a:srgbClr val="000000"/>
                </a:solidFill>
                <a:latin typeface="Arial"/>
              </a:rPr>
              <a:t>Future Work:</a:t>
            </a:r>
          </a:p>
          <a:p>
            <a:pPr lvl="1" algn="just" defTabSz="571554">
              <a:spcBef>
                <a:spcPts val="375"/>
              </a:spcBef>
              <a:defRPr/>
            </a:pPr>
            <a:r>
              <a:rPr lang="en-US" sz="1400" kern="0" dirty="0">
                <a:solidFill>
                  <a:srgbClr val="000000"/>
                </a:solidFill>
                <a:latin typeface="Arial"/>
              </a:rPr>
              <a:t>Continue examining sensitivity to forward model parameters</a:t>
            </a:r>
          </a:p>
          <a:p>
            <a:pPr lvl="2" algn="just" defTabSz="571554">
              <a:spcBef>
                <a:spcPts val="375"/>
              </a:spcBef>
              <a:defRPr/>
            </a:pPr>
            <a:r>
              <a:rPr lang="en-US" sz="1400" kern="0" dirty="0">
                <a:solidFill>
                  <a:srgbClr val="000000"/>
                </a:solidFill>
                <a:latin typeface="Arial"/>
              </a:rPr>
              <a:t>Bandpass (width, wings, etc.)</a:t>
            </a:r>
          </a:p>
          <a:p>
            <a:pPr lvl="2" algn="just" defTabSz="571554">
              <a:spcBef>
                <a:spcPts val="375"/>
              </a:spcBef>
              <a:defRPr/>
            </a:pPr>
            <a:r>
              <a:rPr lang="en-US" sz="1400" kern="0" dirty="0">
                <a:solidFill>
                  <a:srgbClr val="000000"/>
                </a:solidFill>
                <a:latin typeface="Arial"/>
              </a:rPr>
              <a:t>Spectroscopy (line intensities, line shape)</a:t>
            </a:r>
          </a:p>
          <a:p>
            <a:pPr lvl="2" algn="just" defTabSz="571554">
              <a:spcBef>
                <a:spcPts val="375"/>
              </a:spcBef>
              <a:defRPr/>
            </a:pPr>
            <a:r>
              <a:rPr lang="en-US" sz="1400" kern="0" dirty="0">
                <a:solidFill>
                  <a:srgbClr val="000000"/>
                </a:solidFill>
                <a:latin typeface="Arial"/>
              </a:rPr>
              <a:t>Potential altitude offset</a:t>
            </a:r>
          </a:p>
          <a:p>
            <a:pPr lvl="2" algn="just" defTabSz="571554">
              <a:spcBef>
                <a:spcPts val="375"/>
              </a:spcBef>
              <a:defRPr/>
            </a:pPr>
            <a:r>
              <a:rPr lang="en-US" sz="1400" kern="0" dirty="0">
                <a:solidFill>
                  <a:srgbClr val="000000"/>
                </a:solidFill>
                <a:latin typeface="Arial"/>
              </a:rPr>
              <a:t>Aerosol + O</a:t>
            </a:r>
            <a:r>
              <a:rPr lang="en-US" sz="1400" kern="0" baseline="-25000" dirty="0">
                <a:solidFill>
                  <a:srgbClr val="000000"/>
                </a:solidFill>
                <a:latin typeface="Arial"/>
              </a:rPr>
              <a:t>3</a:t>
            </a:r>
            <a:r>
              <a:rPr lang="en-US" sz="1400" kern="0" dirty="0">
                <a:solidFill>
                  <a:srgbClr val="000000"/>
                </a:solidFill>
                <a:latin typeface="Arial"/>
              </a:rPr>
              <a:t> components    </a:t>
            </a:r>
          </a:p>
          <a:p>
            <a:pPr marL="662940" lvl="1" indent="-254635" algn="just" defTabSz="571554">
              <a:spcBef>
                <a:spcPts val="375"/>
              </a:spcBef>
              <a:defRPr/>
            </a:pPr>
            <a:r>
              <a:rPr lang="en-US" sz="1400" kern="0" dirty="0">
                <a:solidFill>
                  <a:srgbClr val="000000"/>
                </a:solidFill>
                <a:latin typeface="Arial"/>
                <a:ea typeface="ヒラギノ角ゴ Pro W3"/>
              </a:rPr>
              <a:t>Exclude weaker channels at higher altitudes</a:t>
            </a:r>
            <a:endParaRPr lang="en-US" sz="1400" kern="0" dirty="0">
              <a:solidFill>
                <a:srgbClr val="000000"/>
              </a:solidFill>
              <a:latin typeface="Arial"/>
            </a:endParaRPr>
          </a:p>
          <a:p>
            <a:pPr lvl="1" algn="just" defTabSz="571554">
              <a:spcBef>
                <a:spcPts val="375"/>
              </a:spcBef>
              <a:defRPr/>
            </a:pPr>
            <a:r>
              <a:rPr lang="en-US" sz="1400" kern="0" dirty="0">
                <a:solidFill>
                  <a:srgbClr val="000000"/>
                </a:solidFill>
                <a:latin typeface="Arial"/>
              </a:rPr>
              <a:t>Explore alternative retrieval approaches to L-M (e.g., Newton-Raphson) </a:t>
            </a:r>
          </a:p>
          <a:p>
            <a:pPr marL="662940" lvl="1" indent="-254635" algn="just" defTabSz="571554">
              <a:spcBef>
                <a:spcPts val="375"/>
              </a:spcBef>
              <a:defRPr/>
            </a:pPr>
            <a:r>
              <a:rPr lang="en-US" sz="1400" kern="0" dirty="0">
                <a:solidFill>
                  <a:srgbClr val="000000"/>
                </a:solidFill>
                <a:latin typeface="Arial"/>
                <a:ea typeface="ヒラギノ角ゴ Pro W3"/>
              </a:rPr>
              <a:t>Perform more detailed comparisons with correlative measurements (</a:t>
            </a:r>
            <a:r>
              <a:rPr lang="en-US" sz="1400" kern="0" dirty="0" err="1">
                <a:solidFill>
                  <a:srgbClr val="000000"/>
                </a:solidFill>
                <a:latin typeface="Arial"/>
                <a:ea typeface="ヒラギノ角ゴ Pro W3"/>
              </a:rPr>
              <a:t>e.g.,radiosondes</a:t>
            </a:r>
            <a:r>
              <a:rPr lang="en-US" sz="1400" kern="0" dirty="0">
                <a:solidFill>
                  <a:srgbClr val="000000"/>
                </a:solidFill>
                <a:latin typeface="Arial"/>
                <a:ea typeface="ヒラギノ角ゴ Pro W3"/>
              </a:rPr>
              <a:t>, lidar, MLS, and global analyses) to better quantify precision and accuracy of T/p products</a:t>
            </a:r>
          </a:p>
        </p:txBody>
      </p:sp>
    </p:spTree>
    <p:extLst>
      <p:ext uri="{BB962C8B-B14F-4D97-AF65-F5344CB8AC3E}">
        <p14:creationId xmlns:p14="http://schemas.microsoft.com/office/powerpoint/2010/main" val="35000403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SAGE III/ISS vs. Merra-2 zonal cross sections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20, 2022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ECCA53D-DE24-41AD-85FD-A5BFB6695BA6}"/>
              </a:ext>
            </a:extLst>
          </p:cNvPr>
          <p:cNvGrpSpPr/>
          <p:nvPr/>
        </p:nvGrpSpPr>
        <p:grpSpPr>
          <a:xfrm>
            <a:off x="677792" y="841244"/>
            <a:ext cx="7767318" cy="2766212"/>
            <a:chOff x="626381" y="1172299"/>
            <a:chExt cx="7274775" cy="25908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AEB435B-8366-4A0A-A95F-5081BEE39C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89" t="5666" r="50170" b="51196"/>
            <a:stretch/>
          </p:blipFill>
          <p:spPr>
            <a:xfrm>
              <a:off x="626381" y="1176149"/>
              <a:ext cx="3300188" cy="250359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6084D62-7208-427A-94B2-D3515B0EBD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289" t="5813" r="3375" b="51049"/>
            <a:stretch/>
          </p:blipFill>
          <p:spPr>
            <a:xfrm>
              <a:off x="4610642" y="1172299"/>
              <a:ext cx="3290514" cy="2590800"/>
            </a:xfrm>
            <a:prstGeom prst="rect">
              <a:avLst/>
            </a:prstGeom>
          </p:spPr>
        </p:pic>
      </p:grpSp>
      <p:sp>
        <p:nvSpPr>
          <p:cNvPr id="8" name="Content Placeholder 16">
            <a:extLst>
              <a:ext uri="{FF2B5EF4-FFF2-40B4-BE49-F238E27FC236}">
                <a16:creationId xmlns:a16="http://schemas.microsoft.com/office/drawing/2014/main" id="{97EEBBCA-1362-45A3-B243-367ED6A3C1AA}"/>
              </a:ext>
            </a:extLst>
          </p:cNvPr>
          <p:cNvSpPr txBox="1">
            <a:spLocks/>
          </p:cNvSpPr>
          <p:nvPr/>
        </p:nvSpPr>
        <p:spPr>
          <a:xfrm>
            <a:off x="214685" y="3811903"/>
            <a:ext cx="8579457" cy="1030441"/>
          </a:xfrm>
          <a:prstGeom prst="rect">
            <a:avLst/>
          </a:prstGeom>
          <a:solidFill>
            <a:srgbClr val="FFFFFF"/>
          </a:solidFill>
        </p:spPr>
        <p:txBody>
          <a:bodyPr tIns="91440" rIns="0" bIns="91440"/>
          <a:lstStyle>
            <a:lvl1pPr marL="306091" indent="-306091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3197" indent="-255076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500">
                <a:solidFill>
                  <a:schemeClr val="tx1"/>
                </a:solidFill>
                <a:latin typeface="+mn-lt"/>
              </a:defRPr>
            </a:lvl2pPr>
            <a:lvl3pPr marL="1020303" indent="-20406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</a:defRPr>
            </a:lvl3pPr>
            <a:lvl4pPr marL="1428424" indent="-20406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1836545" indent="-20406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244666" indent="-20406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652787" indent="-20406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060908" indent="-20406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469029" indent="-20406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 defTabSz="914400">
              <a:spcBef>
                <a:spcPts val="600"/>
              </a:spcBef>
              <a:buNone/>
              <a:defRPr/>
            </a:pPr>
            <a:r>
              <a:rPr lang="en-US" sz="1400" kern="0" dirty="0">
                <a:solidFill>
                  <a:srgbClr val="000000"/>
                </a:solidFill>
                <a:latin typeface="Arial"/>
              </a:rPr>
              <a:t>MERRA-2 (left) and SAGE III/ISS (right) meridional temperature distributions compiled from sunrise events over the period 1 January -15 February 2018.  The SAGE III/ISS temperature distribution captures the general temperature structure seen in MERRA-2, but is colder at the tropopause and stratopause, and somewhat noisier at higher altitudes.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64CB7E-1D56-4797-A545-92CD2AFBE8FF}"/>
              </a:ext>
            </a:extLst>
          </p:cNvPr>
          <p:cNvSpPr txBox="1"/>
          <p:nvPr/>
        </p:nvSpPr>
        <p:spPr>
          <a:xfrm>
            <a:off x="2011680" y="597946"/>
            <a:ext cx="1653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MERRA-2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8940F7-33F8-4A6F-B451-6CD4D91C6B28}"/>
              </a:ext>
            </a:extLst>
          </p:cNvPr>
          <p:cNvSpPr txBox="1"/>
          <p:nvPr/>
        </p:nvSpPr>
        <p:spPr>
          <a:xfrm>
            <a:off x="6279812" y="597946"/>
            <a:ext cx="1653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SAGE III/ISS</a:t>
            </a:r>
          </a:p>
        </p:txBody>
      </p:sp>
    </p:spTree>
    <p:extLst>
      <p:ext uri="{BB962C8B-B14F-4D97-AF65-F5344CB8AC3E}">
        <p14:creationId xmlns:p14="http://schemas.microsoft.com/office/powerpoint/2010/main" val="84957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59001</TotalTime>
  <Words>812</Words>
  <Application>Microsoft Macintosh PowerPoint</Application>
  <PresentationFormat>On-screen Show (16:9)</PresentationFormat>
  <Paragraphs>110</Paragraphs>
  <Slides>13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Courier New</vt:lpstr>
      <vt:lpstr>Helvetica Neue</vt:lpstr>
      <vt:lpstr>Symbol</vt:lpstr>
      <vt:lpstr>Wingdings</vt:lpstr>
      <vt:lpstr>1_Office Theme</vt:lpstr>
      <vt:lpstr>Equation</vt:lpstr>
      <vt:lpstr>PowerPoint Presentation</vt:lpstr>
      <vt:lpstr>Strategy for Temperature/Pressure Retrievals</vt:lpstr>
      <vt:lpstr>Forward Model Elements</vt:lpstr>
      <vt:lpstr>Baseline Retrievals (Sunrise Events) </vt:lpstr>
      <vt:lpstr>Baseline Retrievals (Sunset Events) </vt:lpstr>
      <vt:lpstr>Measured vs. Modeled O2 + Rayleigh Components</vt:lpstr>
      <vt:lpstr>Wavelength and PSF Factor Adjustments</vt:lpstr>
      <vt:lpstr>Retrievals Using Adjusted Wavelength &amp; PSF</vt:lpstr>
      <vt:lpstr>Retrievals Using Adjusted Wavelength &amp; PSF</vt:lpstr>
      <vt:lpstr>Aerosol and Ozone Fitting</vt:lpstr>
      <vt:lpstr>O2 + Rayleigh Fitting</vt:lpstr>
      <vt:lpstr>Summary and Future Work</vt:lpstr>
      <vt:lpstr>SAGE III/ISS vs. Merra-2 zonal cross sections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McMahon, Allison (LARC-E303)[Science Systems &amp; Applications, Inc.]</cp:lastModifiedBy>
  <cp:revision>1177</cp:revision>
  <cp:lastPrinted>2011-12-08T16:21:20Z</cp:lastPrinted>
  <dcterms:created xsi:type="dcterms:W3CDTF">2012-04-24T19:27:23Z</dcterms:created>
  <dcterms:modified xsi:type="dcterms:W3CDTF">2022-10-20T16:16:59Z</dcterms:modified>
</cp:coreProperties>
</file>