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9"/>
  </p:notesMasterIdLst>
  <p:sldIdLst>
    <p:sldId id="257" r:id="rId3"/>
    <p:sldId id="258" r:id="rId4"/>
    <p:sldId id="264" r:id="rId5"/>
    <p:sldId id="259" r:id="rId6"/>
    <p:sldId id="359" r:id="rId7"/>
    <p:sldId id="262" r:id="rId8"/>
    <p:sldId id="346" r:id="rId9"/>
    <p:sldId id="360" r:id="rId10"/>
    <p:sldId id="362" r:id="rId11"/>
    <p:sldId id="363" r:id="rId12"/>
    <p:sldId id="290" r:id="rId13"/>
    <p:sldId id="377" r:id="rId14"/>
    <p:sldId id="612" r:id="rId15"/>
    <p:sldId id="604" r:id="rId16"/>
    <p:sldId id="601" r:id="rId17"/>
    <p:sldId id="36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52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cMahon, Allison (LARC-E303)[Science Systems &amp; Applications, Inc.]" userId="eae9994f-f0ab-48b3-803c-99a90434ebf1" providerId="ADAL" clId="{5375EEEE-015E-754C-8656-F679EE616C38}"/>
    <pc:docChg chg="undo redo custSel modSld">
      <pc:chgData name="McMahon, Allison (LARC-E303)[Science Systems &amp; Applications, Inc.]" userId="eae9994f-f0ab-48b3-803c-99a90434ebf1" providerId="ADAL" clId="{5375EEEE-015E-754C-8656-F679EE616C38}" dt="2022-11-16T18:54:19.633" v="24" actId="1076"/>
      <pc:docMkLst>
        <pc:docMk/>
      </pc:docMkLst>
      <pc:sldChg chg="modSp mod">
        <pc:chgData name="McMahon, Allison (LARC-E303)[Science Systems &amp; Applications, Inc.]" userId="eae9994f-f0ab-48b3-803c-99a90434ebf1" providerId="ADAL" clId="{5375EEEE-015E-754C-8656-F679EE616C38}" dt="2022-11-16T18:52:39.007" v="8"/>
        <pc:sldMkLst>
          <pc:docMk/>
          <pc:sldMk cId="1529285562" sldId="377"/>
        </pc:sldMkLst>
        <pc:spChg chg="mod">
          <ac:chgData name="McMahon, Allison (LARC-E303)[Science Systems &amp; Applications, Inc.]" userId="eae9994f-f0ab-48b3-803c-99a90434ebf1" providerId="ADAL" clId="{5375EEEE-015E-754C-8656-F679EE616C38}" dt="2022-11-16T18:52:39.007" v="8"/>
          <ac:spMkLst>
            <pc:docMk/>
            <pc:sldMk cId="1529285562" sldId="377"/>
            <ac:spMk id="12" creationId="{6D371A2A-7C5B-DF4A-B4C2-FA78E8230EA9}"/>
          </ac:spMkLst>
        </pc:spChg>
      </pc:sldChg>
      <pc:sldChg chg="addSp modSp mod">
        <pc:chgData name="McMahon, Allison (LARC-E303)[Science Systems &amp; Applications, Inc.]" userId="eae9994f-f0ab-48b3-803c-99a90434ebf1" providerId="ADAL" clId="{5375EEEE-015E-754C-8656-F679EE616C38}" dt="2022-11-16T18:54:19.633" v="24" actId="1076"/>
        <pc:sldMkLst>
          <pc:docMk/>
          <pc:sldMk cId="1273679246" sldId="601"/>
        </pc:sldMkLst>
        <pc:spChg chg="add mod">
          <ac:chgData name="McMahon, Allison (LARC-E303)[Science Systems &amp; Applications, Inc.]" userId="eae9994f-f0ab-48b3-803c-99a90434ebf1" providerId="ADAL" clId="{5375EEEE-015E-754C-8656-F679EE616C38}" dt="2022-11-16T18:54:19.633" v="24" actId="1076"/>
          <ac:spMkLst>
            <pc:docMk/>
            <pc:sldMk cId="1273679246" sldId="601"/>
            <ac:spMk id="6" creationId="{486AC4A9-1BF2-10AD-59FD-120549E12869}"/>
          </ac:spMkLst>
        </pc:spChg>
      </pc:sldChg>
      <pc:sldChg chg="addSp modSp mod">
        <pc:chgData name="McMahon, Allison (LARC-E303)[Science Systems &amp; Applications, Inc.]" userId="eae9994f-f0ab-48b3-803c-99a90434ebf1" providerId="ADAL" clId="{5375EEEE-015E-754C-8656-F679EE616C38}" dt="2022-11-16T18:53:36.354" v="16" actId="1076"/>
        <pc:sldMkLst>
          <pc:docMk/>
          <pc:sldMk cId="3819323957" sldId="604"/>
        </pc:sldMkLst>
        <pc:spChg chg="add mod">
          <ac:chgData name="McMahon, Allison (LARC-E303)[Science Systems &amp; Applications, Inc.]" userId="eae9994f-f0ab-48b3-803c-99a90434ebf1" providerId="ADAL" clId="{5375EEEE-015E-754C-8656-F679EE616C38}" dt="2022-11-16T18:53:36.354" v="16" actId="1076"/>
          <ac:spMkLst>
            <pc:docMk/>
            <pc:sldMk cId="3819323957" sldId="604"/>
            <ac:spMk id="5" creationId="{2D885A93-48EA-5A8B-BF63-DAD37711D56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D443AE-E234-40C9-9628-35BDAA8CF51A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43A6DB-1033-4ED0-856A-3AD2C0CB1AA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9170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Longitude difference is 2 degrees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327CD-2609-4169-9BF1-BD38473E23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554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9" name="Google Shape;12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3" name="Google Shape;10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17275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9" name="Google Shape;11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89589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7" name="Google Shape;9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312207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22356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9905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6725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648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3431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569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4653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744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91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3291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261937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0002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00103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485055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266656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9440075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2288628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2828779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398446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2360473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6430385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0"/>
          </p:nvPr>
        </p:nvSpPr>
        <p:spPr>
          <a:xfrm>
            <a:off x="46570" y="838204"/>
            <a:ext cx="12094633" cy="595117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46570" y="44455"/>
            <a:ext cx="11307233" cy="7217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36000" rIns="91440" bIns="3600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nl-BE" dirty="0"/>
              <a:t>Click to edit Master title style</a:t>
            </a:r>
            <a:endParaRPr lang="en-GB" altLang="nl-BE" dirty="0"/>
          </a:p>
        </p:txBody>
      </p:sp>
    </p:spTree>
    <p:extLst>
      <p:ext uri="{BB962C8B-B14F-4D97-AF65-F5344CB8AC3E}">
        <p14:creationId xmlns:p14="http://schemas.microsoft.com/office/powerpoint/2010/main" val="3644298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287CF96-9866-47DA-9EE4-B4BB1E67C85D}" type="datetimeFigureOut">
              <a:rPr lang="en-US" smtClean="0"/>
              <a:t>11/16/22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999218ED-8830-4FA8-ACAB-36EBF317D55D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4274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3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272851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Relationship Id="rId4" Type="http://schemas.openxmlformats.org/officeDocument/2006/relationships/hyperlink" Target="https://acp.copernicus.org/articles/22/11657/2022/acp-22-11657-2022.pdf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3870CDA-CE6D-4AC7-8B71-9D8527A48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Comparisons with Stratospheric Aerosol and Gas Experiment-III (SAGE III-ISS) Ozone Profiles and Umkehr</a:t>
            </a:r>
            <a:br>
              <a:rPr lang="en-US" sz="3600" dirty="0"/>
            </a:br>
            <a:r>
              <a:rPr lang="en-US" sz="2000" dirty="0"/>
              <a:t>by  Irina Petropavlovskikh, Koji Miyagawa, Jeannette Wild, Larry Flynn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ADAF3-2844-43F5-BA6A-EDD95C8C71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October 13, 2022, SAGE III/ISS ST meeting</a:t>
            </a:r>
          </a:p>
        </p:txBody>
      </p:sp>
      <p:pic>
        <p:nvPicPr>
          <p:cNvPr id="2" name="Picture 2" descr="D:\Users\daanh\Documents\work\projects\LOTUS\coord\logo\finals\logo_lotus_transparent.png">
            <a:extLst>
              <a:ext uri="{FF2B5EF4-FFF2-40B4-BE49-F238E27FC236}">
                <a16:creationId xmlns:a16="http://schemas.microsoft.com/office/drawing/2014/main" id="{B57F4F64-9955-07FC-2B86-50D8A8E7B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4194" y="304467"/>
            <a:ext cx="1314154" cy="1289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12">
            <a:extLst>
              <a:ext uri="{FF2B5EF4-FFF2-40B4-BE49-F238E27FC236}">
                <a16:creationId xmlns:a16="http://schemas.microsoft.com/office/drawing/2014/main" id="{EE7B2927-DA16-E2AB-E4BA-37821313C1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8058" y="538725"/>
            <a:ext cx="4945765" cy="82052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B1BAFD9-221E-EDD7-1888-840C68F72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43496" y="538724"/>
            <a:ext cx="1314155" cy="971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4285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34AE502-113D-4025-8B9E-6215C5814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385443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>
                    <a:lumMod val="50000"/>
                  </a:schemeClr>
                </a:solidFill>
                <a:latin typeface="Bahnschrift" panose="020B0502040204020203" pitchFamily="34" charset="0"/>
              </a:rPr>
              <a:t>Data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7E307A7-5D0C-45F1-9C21-1540AFA84F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79" y="1845734"/>
            <a:ext cx="5148538" cy="4023360"/>
          </a:xfrm>
        </p:spPr>
        <p:txBody>
          <a:bodyPr>
            <a:normAutofit/>
          </a:bodyPr>
          <a:lstStyle/>
          <a:p>
            <a:r>
              <a:rPr kumimoji="1" lang="en-US" altLang="ja-JP" sz="1800" dirty="0"/>
              <a:t>SAGE III (v5.2), </a:t>
            </a:r>
            <a:r>
              <a:rPr lang="en-US" sz="1800" dirty="0"/>
              <a:t>AO3 retrieval</a:t>
            </a:r>
          </a:p>
          <a:p>
            <a:endParaRPr kumimoji="1" lang="en-US" altLang="ja-JP" sz="1800" dirty="0"/>
          </a:p>
          <a:p>
            <a:pPr lvl="1"/>
            <a:r>
              <a:rPr kumimoji="1" lang="en-US" altLang="ja-JP" dirty="0"/>
              <a:t>SAGE II (1985-2005), SAGE III (2017.06-2022.03)</a:t>
            </a:r>
          </a:p>
          <a:p>
            <a:pPr lvl="1"/>
            <a:r>
              <a:rPr kumimoji="1" lang="en-US" altLang="ja-JP" dirty="0"/>
              <a:t>Matched time +/- 3 </a:t>
            </a:r>
            <a:r>
              <a:rPr kumimoji="1" lang="en-US" altLang="ja-JP" dirty="0" err="1"/>
              <a:t>hrs</a:t>
            </a:r>
            <a:endParaRPr kumimoji="1" lang="en-US" altLang="ja-JP" dirty="0">
              <a:solidFill>
                <a:srgbClr val="FF0000"/>
              </a:solidFill>
            </a:endParaRPr>
          </a:p>
          <a:p>
            <a:pPr lvl="1"/>
            <a:r>
              <a:rPr lang="en-US" altLang="ja-JP" dirty="0"/>
              <a:t>Latitude +/- 2 degree	~200 km</a:t>
            </a:r>
          </a:p>
          <a:p>
            <a:pPr lvl="1"/>
            <a:r>
              <a:rPr kumimoji="1" lang="en-US" altLang="ja-JP" dirty="0"/>
              <a:t>Longitude +/- 2 degree	~200 km</a:t>
            </a:r>
          </a:p>
          <a:p>
            <a:pPr lvl="1"/>
            <a:r>
              <a:rPr lang="en-US" altLang="ja-JP" dirty="0"/>
              <a:t>Individual profile, applied </a:t>
            </a:r>
            <a:r>
              <a:rPr lang="en-US" altLang="ja-JP" dirty="0" err="1"/>
              <a:t>Aks</a:t>
            </a:r>
            <a:r>
              <a:rPr lang="en-US" altLang="ja-JP" dirty="0"/>
              <a:t> smoothing</a:t>
            </a:r>
          </a:p>
          <a:p>
            <a:pPr lvl="1"/>
            <a:r>
              <a:rPr lang="en-US" altLang="ja-JP" dirty="0"/>
              <a:t>https://asdc.larc.nasa.gov/data/SAGE_III_ISS/g3bsmnc.052/</a:t>
            </a: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3B7BA8EC-B062-4359-8BC0-F47AE2FF262B}"/>
              </a:ext>
            </a:extLst>
          </p:cNvPr>
          <p:cNvSpPr txBox="1">
            <a:spLocks/>
          </p:cNvSpPr>
          <p:nvPr/>
        </p:nvSpPr>
        <p:spPr>
          <a:xfrm>
            <a:off x="6611334" y="1847820"/>
            <a:ext cx="4544346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UMKEHR (UMK)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UMK Optimized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Umkehr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 61 layers pressure interpolation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altLang="ja-JP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Ozonesonde (SND)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NOAA GML processing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With Umkehr AK smoothing</a:t>
            </a: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Aura MLS (MLS) V4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Station overpass data from AVDC archive</a:t>
            </a:r>
          </a:p>
          <a:p>
            <a:pPr marL="201168" marR="0" lvl="1" indent="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None/>
              <a:tabLst/>
              <a:defRPr/>
            </a:pP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Calibri" panose="020F0502020204030204"/>
                <a:ea typeface="ＭＳ Ｐゴシック" panose="020B0600070205080204" pitchFamily="34" charset="-128"/>
                <a:cs typeface="+mn-cs"/>
              </a:rPr>
              <a:t>https://avdc.gsfc.nasa.gov/pub/data/satellite/Aura/MLS/V04/L2GPOVP_Prof/O3</a:t>
            </a:r>
          </a:p>
          <a:p>
            <a:pPr marL="384048" marR="0" lvl="1" indent="-18288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Char char="◦"/>
              <a:tabLst/>
              <a:defRPr/>
            </a:pP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201168" marR="0" lvl="1" indent="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None/>
              <a:tabLst/>
              <a:defRPr/>
            </a:pP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201168" marR="0" lvl="1" indent="0" algn="l" defTabSz="914400" rtl="0" eaLnBrk="1" fontAlgn="auto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4A66AC"/>
              </a:buClr>
              <a:buSzTx/>
              <a:buFont typeface="Calibri" pitchFamily="34" charset="0"/>
              <a:buNone/>
              <a:tabLst/>
              <a:defRPr/>
            </a:pPr>
            <a:endParaRPr kumimoji="0" lang="en-US" altLang="ja-JP" sz="14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ＭＳ Ｐゴシック" panose="020B0600070205080204" pitchFamily="34" charset="-128"/>
              <a:cs typeface="+mn-cs"/>
            </a:endParaRPr>
          </a:p>
          <a:p>
            <a:pPr marL="91440" marR="0" lvl="0" indent="-91440" algn="l" defTabSz="914400" rtl="0" eaLnBrk="1" fontAlgn="auto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rgbClr val="4A66AC"/>
              </a:buClr>
              <a:buSzPct val="100000"/>
              <a:buFont typeface="Calibri" panose="020F0502020204030204" pitchFamily="34" charset="0"/>
              <a:buChar char=" "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483922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53885" y="1413582"/>
            <a:ext cx="9862097" cy="525780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9"/>
          <p:cNvSpPr txBox="1">
            <a:spLocks noGrp="1"/>
          </p:cNvSpPr>
          <p:nvPr>
            <p:ph type="title"/>
          </p:nvPr>
        </p:nvSpPr>
        <p:spPr>
          <a:xfrm>
            <a:off x="670249" y="186613"/>
            <a:ext cx="10515600" cy="1068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>
                <a:solidFill>
                  <a:srgbClr val="002060"/>
                </a:solidFill>
              </a:rPr>
              <a:t>Comparisons </a:t>
            </a:r>
            <a:r>
              <a:rPr lang="fr-FR" sz="4000" b="1" dirty="0" err="1">
                <a:solidFill>
                  <a:srgbClr val="002060"/>
                </a:solidFill>
              </a:rPr>
              <a:t>between</a:t>
            </a:r>
            <a:r>
              <a:rPr lang="fr-FR" sz="4000" b="1" dirty="0">
                <a:solidFill>
                  <a:srgbClr val="002060"/>
                </a:solidFill>
              </a:rPr>
              <a:t> MLS and Umkehr</a:t>
            </a:r>
            <a:br>
              <a:rPr lang="fr-FR" sz="4000" b="1" dirty="0">
                <a:solidFill>
                  <a:srgbClr val="002060"/>
                </a:solidFill>
              </a:rPr>
            </a:br>
            <a:r>
              <a:rPr lang="fr-FR" sz="4000" b="1" dirty="0">
                <a:solidFill>
                  <a:srgbClr val="002060"/>
                </a:solidFill>
              </a:rPr>
              <a:t>Boulder, 4-2 hPa, 40-45 km</a:t>
            </a:r>
            <a:endParaRPr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34694" y="1444579"/>
            <a:ext cx="9722612" cy="5226808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4"/>
          <p:cNvSpPr txBox="1">
            <a:spLocks noGrp="1"/>
          </p:cNvSpPr>
          <p:nvPr>
            <p:ph type="title"/>
          </p:nvPr>
        </p:nvSpPr>
        <p:spPr>
          <a:xfrm>
            <a:off x="670249" y="186613"/>
            <a:ext cx="10515600" cy="125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 err="1">
                <a:solidFill>
                  <a:srgbClr val="002060"/>
                </a:solidFill>
              </a:rPr>
              <a:t>Comparison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 err="1">
                <a:solidFill>
                  <a:srgbClr val="002060"/>
                </a:solidFill>
              </a:rPr>
              <a:t>between</a:t>
            </a:r>
            <a:r>
              <a:rPr lang="fr-FR" sz="4000" b="1" dirty="0">
                <a:solidFill>
                  <a:srgbClr val="002060"/>
                </a:solidFill>
              </a:rPr>
              <a:t> SAGE III/ISS and Umkehr</a:t>
            </a:r>
            <a:br>
              <a:rPr lang="fr-FR" sz="4000" b="1" dirty="0">
                <a:solidFill>
                  <a:srgbClr val="002060"/>
                </a:solidFill>
              </a:rPr>
            </a:br>
            <a:r>
              <a:rPr lang="fr-FR" sz="4000" b="1" dirty="0">
                <a:solidFill>
                  <a:srgbClr val="002060"/>
                </a:solidFill>
              </a:rPr>
              <a:t>Boulder, 4-2 hPa, 40-45 km</a:t>
            </a:r>
            <a:endParaRPr sz="40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4">
            <a:extLst>
              <a:ext uri="{FF2B5EF4-FFF2-40B4-BE49-F238E27FC236}">
                <a16:creationId xmlns:a16="http://schemas.microsoft.com/office/drawing/2014/main" id="{129740DE-BA39-4774-F0DE-C42F7C17E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0249" y="186613"/>
            <a:ext cx="10515600" cy="125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 err="1">
                <a:solidFill>
                  <a:srgbClr val="002060"/>
                </a:solidFill>
              </a:rPr>
              <a:t>Comparison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 err="1">
                <a:solidFill>
                  <a:srgbClr val="002060"/>
                </a:solidFill>
              </a:rPr>
              <a:t>between</a:t>
            </a:r>
            <a:r>
              <a:rPr lang="fr-FR" sz="4000" b="1" dirty="0">
                <a:solidFill>
                  <a:srgbClr val="002060"/>
                </a:solidFill>
              </a:rPr>
              <a:t> Aura MLS and Umkehr</a:t>
            </a:r>
            <a:br>
              <a:rPr lang="fr-FR" sz="4000" b="1" dirty="0">
                <a:solidFill>
                  <a:srgbClr val="002060"/>
                </a:solidFill>
              </a:rPr>
            </a:br>
            <a:r>
              <a:rPr lang="fr-FR" sz="4000" b="1" dirty="0">
                <a:solidFill>
                  <a:srgbClr val="002060"/>
                </a:solidFill>
              </a:rPr>
              <a:t>Boulder, 32-15 hPa, 25-30 km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3" name="Google Shape;149;p12">
            <a:extLst>
              <a:ext uri="{FF2B5EF4-FFF2-40B4-BE49-F238E27FC236}">
                <a16:creationId xmlns:a16="http://schemas.microsoft.com/office/drawing/2014/main" id="{21DE53F2-67EC-B92A-EA75-2EEE24E4ADC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06151" y="1444579"/>
            <a:ext cx="9661858" cy="4987218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70033EA3-20F9-6FCA-922E-68C8D9A7B86F}"/>
              </a:ext>
            </a:extLst>
          </p:cNvPr>
          <p:cNvSpPr/>
          <p:nvPr/>
        </p:nvSpPr>
        <p:spPr>
          <a:xfrm>
            <a:off x="4128940" y="2950590"/>
            <a:ext cx="904973" cy="801278"/>
          </a:xfrm>
          <a:prstGeom prst="ellipse">
            <a:avLst/>
          </a:prstGeom>
          <a:noFill/>
          <a:ln w="28575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A0BF6F5-A036-A4CF-39B9-7041C5F09DF6}"/>
              </a:ext>
            </a:extLst>
          </p:cNvPr>
          <p:cNvSpPr txBox="1"/>
          <p:nvPr/>
        </p:nvSpPr>
        <p:spPr>
          <a:xfrm>
            <a:off x="5033913" y="3291857"/>
            <a:ext cx="20636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Enhanced Sampling in MLS</a:t>
            </a:r>
          </a:p>
        </p:txBody>
      </p:sp>
    </p:spTree>
    <p:extLst>
      <p:ext uri="{BB962C8B-B14F-4D97-AF65-F5344CB8AC3E}">
        <p14:creationId xmlns:p14="http://schemas.microsoft.com/office/powerpoint/2010/main" val="23845139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Google Shape;12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26944" y="1460077"/>
            <a:ext cx="9738111" cy="521131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06;p4">
            <a:extLst>
              <a:ext uri="{FF2B5EF4-FFF2-40B4-BE49-F238E27FC236}">
                <a16:creationId xmlns:a16="http://schemas.microsoft.com/office/drawing/2014/main" id="{129740DE-BA39-4774-F0DE-C42F7C17E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0249" y="186613"/>
            <a:ext cx="10515600" cy="125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 err="1">
                <a:solidFill>
                  <a:srgbClr val="002060"/>
                </a:solidFill>
              </a:rPr>
              <a:t>Comparison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 err="1">
                <a:solidFill>
                  <a:srgbClr val="002060"/>
                </a:solidFill>
              </a:rPr>
              <a:t>between</a:t>
            </a:r>
            <a:r>
              <a:rPr lang="fr-FR" sz="4000" b="1" dirty="0">
                <a:solidFill>
                  <a:srgbClr val="002060"/>
                </a:solidFill>
              </a:rPr>
              <a:t> SAGE III/ISS and Umkehr</a:t>
            </a:r>
            <a:br>
              <a:rPr lang="fr-FR" sz="4000" b="1" dirty="0">
                <a:solidFill>
                  <a:srgbClr val="002060"/>
                </a:solidFill>
              </a:rPr>
            </a:br>
            <a:r>
              <a:rPr lang="fr-FR" sz="4000" b="1" dirty="0">
                <a:solidFill>
                  <a:srgbClr val="002060"/>
                </a:solidFill>
              </a:rPr>
              <a:t>Boulder, 32-15 hPa, 25-30 km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2EB7D3-B9D4-42DD-7DC7-9ECFA606FB7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8596" y="2821029"/>
            <a:ext cx="938865" cy="8291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9ADDD9-9D33-7C45-597B-990FFC4FAFCA}"/>
              </a:ext>
            </a:extLst>
          </p:cNvPr>
          <p:cNvSpPr txBox="1"/>
          <p:nvPr/>
        </p:nvSpPr>
        <p:spPr>
          <a:xfrm>
            <a:off x="5033912" y="3291857"/>
            <a:ext cx="23755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Reduced Sampling in SAGE III/ISS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62438D4E-B5B3-4A27-A8D6-36495C9E9156}"/>
              </a:ext>
            </a:extLst>
          </p:cNvPr>
          <p:cNvGrpSpPr/>
          <p:nvPr/>
        </p:nvGrpSpPr>
        <p:grpSpPr>
          <a:xfrm>
            <a:off x="62205" y="540182"/>
            <a:ext cx="7869555" cy="5083493"/>
            <a:chOff x="62205" y="540182"/>
            <a:chExt cx="7869555" cy="5083493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BA5A833-1AA8-4FF2-9A59-F415B2D7C98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05" y="540182"/>
              <a:ext cx="7869555" cy="5083493"/>
            </a:xfrm>
            <a:prstGeom prst="rect">
              <a:avLst/>
            </a:prstGeom>
          </p:spPr>
        </p:pic>
        <p:sp>
          <p:nvSpPr>
            <p:cNvPr id="4" name="フローチャート : 結合子 5">
              <a:extLst>
                <a:ext uri="{FF2B5EF4-FFF2-40B4-BE49-F238E27FC236}">
                  <a16:creationId xmlns:a16="http://schemas.microsoft.com/office/drawing/2014/main" id="{E2C636B4-AD0B-443A-A3DD-3B23CA3B9CAC}"/>
                </a:ext>
              </a:extLst>
            </p:cNvPr>
            <p:cNvSpPr/>
            <p:nvPr/>
          </p:nvSpPr>
          <p:spPr>
            <a:xfrm>
              <a:off x="3018484" y="2616810"/>
              <a:ext cx="144016" cy="144016"/>
            </a:xfrm>
            <a:prstGeom prst="flowChartConnector">
              <a:avLst/>
            </a:prstGeom>
            <a:ln/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" name="正方形/長方形 8">
              <a:extLst>
                <a:ext uri="{FF2B5EF4-FFF2-40B4-BE49-F238E27FC236}">
                  <a16:creationId xmlns:a16="http://schemas.microsoft.com/office/drawing/2014/main" id="{D9883486-3D71-413A-9A73-DE646A9A14ED}"/>
                </a:ext>
              </a:extLst>
            </p:cNvPr>
            <p:cNvSpPr/>
            <p:nvPr/>
          </p:nvSpPr>
          <p:spPr>
            <a:xfrm>
              <a:off x="3823454" y="2761192"/>
              <a:ext cx="190360" cy="144016"/>
            </a:xfrm>
            <a:prstGeom prst="rect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002060"/>
                </a:solidFill>
              </a:endParaRPr>
            </a:p>
          </p:txBody>
        </p:sp>
        <p:sp>
          <p:nvSpPr>
            <p:cNvPr id="6" name="テキスト ボックス 1">
              <a:extLst>
                <a:ext uri="{FF2B5EF4-FFF2-40B4-BE49-F238E27FC236}">
                  <a16:creationId xmlns:a16="http://schemas.microsoft.com/office/drawing/2014/main" id="{DD141CD8-82FE-4A31-A6B3-7B8C97332FC2}"/>
                </a:ext>
              </a:extLst>
            </p:cNvPr>
            <p:cNvSpPr txBox="1"/>
            <p:nvPr/>
          </p:nvSpPr>
          <p:spPr>
            <a:xfrm>
              <a:off x="2199588" y="2960714"/>
              <a:ext cx="76059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chemeClr val="accent1"/>
                  </a:solidFill>
                </a:rPr>
                <a:t>SAGE III</a:t>
              </a:r>
              <a:endParaRPr kumimoji="1" lang="ja-JP" altLang="en-US" sz="1400" b="1" dirty="0">
                <a:solidFill>
                  <a:schemeClr val="accent1"/>
                </a:solidFill>
              </a:endParaRPr>
            </a:p>
          </p:txBody>
        </p:sp>
        <p:cxnSp>
          <p:nvCxnSpPr>
            <p:cNvPr id="7" name="直線矢印コネクタ 4">
              <a:extLst>
                <a:ext uri="{FF2B5EF4-FFF2-40B4-BE49-F238E27FC236}">
                  <a16:creationId xmlns:a16="http://schemas.microsoft.com/office/drawing/2014/main" id="{343BFBE1-D50C-4D1E-8843-C691CD4CF81F}"/>
                </a:ext>
              </a:extLst>
            </p:cNvPr>
            <p:cNvCxnSpPr>
              <a:cxnSpLocks/>
              <a:endCxn id="4" idx="3"/>
            </p:cNvCxnSpPr>
            <p:nvPr/>
          </p:nvCxnSpPr>
          <p:spPr>
            <a:xfrm flipV="1">
              <a:off x="2670169" y="2739735"/>
              <a:ext cx="369406" cy="220979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テキスト ボックス 9">
              <a:extLst>
                <a:ext uri="{FF2B5EF4-FFF2-40B4-BE49-F238E27FC236}">
                  <a16:creationId xmlns:a16="http://schemas.microsoft.com/office/drawing/2014/main" id="{359DB113-4461-4C80-8C7D-C4CDD68F75E5}"/>
                </a:ext>
              </a:extLst>
            </p:cNvPr>
            <p:cNvSpPr txBox="1"/>
            <p:nvPr/>
          </p:nvSpPr>
          <p:spPr>
            <a:xfrm>
              <a:off x="4097234" y="3148324"/>
              <a:ext cx="50045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ja-JP" sz="1400" b="1" dirty="0">
                  <a:solidFill>
                    <a:srgbClr val="002060"/>
                  </a:solidFill>
                </a:rPr>
                <a:t>BDR</a:t>
              </a:r>
              <a:endParaRPr kumimoji="1" lang="ja-JP" altLang="en-US" sz="1400" b="1" dirty="0">
                <a:solidFill>
                  <a:srgbClr val="002060"/>
                </a:solidFill>
              </a:endParaRPr>
            </a:p>
          </p:txBody>
        </p:sp>
        <p:cxnSp>
          <p:nvCxnSpPr>
            <p:cNvPr id="9" name="直線矢印コネクタ 10">
              <a:extLst>
                <a:ext uri="{FF2B5EF4-FFF2-40B4-BE49-F238E27FC236}">
                  <a16:creationId xmlns:a16="http://schemas.microsoft.com/office/drawing/2014/main" id="{623AFC97-91E5-4850-A9B3-A045923A3BEA}"/>
                </a:ext>
              </a:extLst>
            </p:cNvPr>
            <p:cNvCxnSpPr/>
            <p:nvPr/>
          </p:nvCxnSpPr>
          <p:spPr>
            <a:xfrm flipH="1" flipV="1">
              <a:off x="4004024" y="2910723"/>
              <a:ext cx="323486" cy="283078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7746082-07D7-4A1F-B64C-D249A34D57E5}"/>
                </a:ext>
              </a:extLst>
            </p:cNvPr>
            <p:cNvSpPr txBox="1"/>
            <p:nvPr/>
          </p:nvSpPr>
          <p:spPr>
            <a:xfrm>
              <a:off x="2962203" y="2370495"/>
              <a:ext cx="458780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343</a:t>
              </a:r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81F4451A-2E8A-40C5-8F3C-E07FC7772C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2380" y="499562"/>
            <a:ext cx="4579620" cy="5105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0806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06;p4">
            <a:extLst>
              <a:ext uri="{FF2B5EF4-FFF2-40B4-BE49-F238E27FC236}">
                <a16:creationId xmlns:a16="http://schemas.microsoft.com/office/drawing/2014/main" id="{129740DE-BA39-4774-F0DE-C42F7C17E0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0249" y="186613"/>
            <a:ext cx="10515600" cy="1257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 err="1">
                <a:solidFill>
                  <a:srgbClr val="002060"/>
                </a:solidFill>
              </a:rPr>
              <a:t>Comparison</a:t>
            </a:r>
            <a:r>
              <a:rPr lang="fr-FR" sz="4000" b="1" dirty="0">
                <a:solidFill>
                  <a:srgbClr val="002060"/>
                </a:solidFill>
              </a:rPr>
              <a:t> </a:t>
            </a:r>
            <a:r>
              <a:rPr lang="fr-FR" sz="4000" b="1" dirty="0" err="1">
                <a:solidFill>
                  <a:srgbClr val="002060"/>
                </a:solidFill>
              </a:rPr>
              <a:t>between</a:t>
            </a:r>
            <a:r>
              <a:rPr lang="fr-FR" sz="4000" b="1" dirty="0">
                <a:solidFill>
                  <a:srgbClr val="002060"/>
                </a:solidFill>
              </a:rPr>
              <a:t> sonde and Umkehr</a:t>
            </a:r>
            <a:br>
              <a:rPr lang="fr-FR" sz="4000" b="1" dirty="0">
                <a:solidFill>
                  <a:srgbClr val="002060"/>
                </a:solidFill>
              </a:rPr>
            </a:br>
            <a:r>
              <a:rPr lang="fr-FR" sz="4000" b="1" dirty="0">
                <a:solidFill>
                  <a:srgbClr val="002060"/>
                </a:solidFill>
              </a:rPr>
              <a:t>Boulder, 32-15 hPa, 25-30 km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4" name="Google Shape;159;p14">
            <a:extLst>
              <a:ext uri="{FF2B5EF4-FFF2-40B4-BE49-F238E27FC236}">
                <a16:creationId xmlns:a16="http://schemas.microsoft.com/office/drawing/2014/main" id="{A69A1931-1997-2550-B464-F771CBFB9F1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64370" y="1444579"/>
            <a:ext cx="9493907" cy="4918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AF68FDB-66C1-F8AE-402D-71131CA0D3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68858" y="2844677"/>
            <a:ext cx="938865" cy="829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9556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707571" y="289251"/>
            <a:ext cx="10515600" cy="126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 dirty="0">
                <a:solidFill>
                  <a:srgbClr val="002060"/>
                </a:solidFill>
              </a:rPr>
              <a:t>Bias and 5-year tendency in SAGE III-ISS/sonde/Aura MLS/ Umkehr,</a:t>
            </a:r>
            <a:r>
              <a:rPr lang="fr-FR" sz="4000" b="1" dirty="0">
                <a:solidFill>
                  <a:srgbClr val="002060"/>
                </a:solidFill>
              </a:rPr>
              <a:t>  Boulder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E65C439-D1D3-3814-1D30-5EE31F049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0348" y="1655457"/>
            <a:ext cx="6215156" cy="466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6ACD7351-8F9A-FEEE-DB62-80638197E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55457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>
            <a:spLocks noGrp="1"/>
          </p:cNvSpPr>
          <p:nvPr>
            <p:ph type="title"/>
          </p:nvPr>
        </p:nvSpPr>
        <p:spPr>
          <a:xfrm>
            <a:off x="707571" y="289251"/>
            <a:ext cx="10515600" cy="1268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fr-FR" sz="4000" b="1" dirty="0">
                <a:solidFill>
                  <a:srgbClr val="002060"/>
                </a:solidFill>
              </a:rPr>
              <a:t>Bias and 5-year </a:t>
            </a:r>
            <a:r>
              <a:rPr lang="fr-FR" sz="4000" b="1" dirty="0" err="1">
                <a:solidFill>
                  <a:srgbClr val="002060"/>
                </a:solidFill>
              </a:rPr>
              <a:t>tendency</a:t>
            </a:r>
            <a:r>
              <a:rPr lang="fr-FR" sz="4000" b="1" dirty="0">
                <a:solidFill>
                  <a:srgbClr val="002060"/>
                </a:solidFill>
              </a:rPr>
              <a:t> in SAGE III-ISS/sonde/Aura MLS/ Umkehr,  Lauder</a:t>
            </a:r>
            <a:endParaRPr sz="4000" b="1" dirty="0">
              <a:solidFill>
                <a:srgbClr val="002060"/>
              </a:solidFill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2B026B01-FBBC-A5F9-8BC9-8C9B5F417B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8186" y="1656183"/>
            <a:ext cx="6226626" cy="46699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87DC36A4-6327-24A0-B5CC-9F8CF9BE3D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10" y="1656183"/>
            <a:ext cx="6096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22863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35"/>
          <p:cNvSpPr txBox="1">
            <a:spLocks noGrp="1"/>
          </p:cNvSpPr>
          <p:nvPr>
            <p:ph type="title"/>
          </p:nvPr>
        </p:nvSpPr>
        <p:spPr>
          <a:xfrm>
            <a:off x="1097280" y="286603"/>
            <a:ext cx="10652268" cy="1145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rgbClr val="3F3F3F"/>
              </a:buClr>
              <a:buSzPct val="100000"/>
              <a:buFont typeface="Cambria"/>
              <a:buNone/>
            </a:pPr>
            <a:r>
              <a:rPr lang="en-US" dirty="0"/>
              <a:t> Time series of Umkehr data (MM), SAGE II and SAGE III, and COH in layer 8 (40-45 km), Boulder</a:t>
            </a:r>
            <a:endParaRPr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82868992-70C0-DD9A-2A1C-3DDDD10D221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741" b="22993"/>
          <a:stretch/>
        </p:blipFill>
        <p:spPr bwMode="auto">
          <a:xfrm>
            <a:off x="1346622" y="1698171"/>
            <a:ext cx="8694737" cy="4338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299" y="200013"/>
            <a:ext cx="8939198" cy="541337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LOTUS 2</a:t>
            </a:r>
            <a:r>
              <a:rPr lang="en-US" baseline="30000" dirty="0"/>
              <a:t>nd</a:t>
            </a:r>
            <a:r>
              <a:rPr lang="en-US" dirty="0"/>
              <a:t> Phase</a:t>
            </a:r>
            <a:endParaRPr lang="en-GB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0EAC5FD-786F-784C-B86A-8144854BACD3}"/>
              </a:ext>
            </a:extLst>
          </p:cNvPr>
          <p:cNvCxnSpPr/>
          <p:nvPr/>
        </p:nvCxnSpPr>
        <p:spPr>
          <a:xfrm>
            <a:off x="1502898" y="855788"/>
            <a:ext cx="9144000" cy="0"/>
          </a:xfrm>
          <a:prstGeom prst="line">
            <a:avLst/>
          </a:prstGeom>
          <a:ln w="190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D:\Users\daanh\Documents\work\projects\LOTUS\coord\logo\finals\logo_lotus_transparent.png">
            <a:extLst>
              <a:ext uri="{FF2B5EF4-FFF2-40B4-BE49-F238E27FC236}">
                <a16:creationId xmlns:a16="http://schemas.microsoft.com/office/drawing/2014/main" id="{69B5D54C-9D16-8949-BD05-1F54AC9C9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144" y="33650"/>
            <a:ext cx="776475" cy="7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2" name="Image 41">
            <a:extLst>
              <a:ext uri="{FF2B5EF4-FFF2-40B4-BE49-F238E27FC236}">
                <a16:creationId xmlns:a16="http://schemas.microsoft.com/office/drawing/2014/main" id="{581088F6-375A-2A4C-B49D-A350F99BF93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53" b="30879"/>
          <a:stretch/>
        </p:blipFill>
        <p:spPr>
          <a:xfrm>
            <a:off x="1605299" y="4096611"/>
            <a:ext cx="7937500" cy="68771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4BBE0AF9-B298-2D4A-AD2E-9ECF61E9DDEF}"/>
              </a:ext>
            </a:extLst>
          </p:cNvPr>
          <p:cNvSpPr txBox="1"/>
          <p:nvPr/>
        </p:nvSpPr>
        <p:spPr>
          <a:xfrm>
            <a:off x="7562618" y="4914912"/>
            <a:ext cx="266293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 err="1"/>
              <a:t>Published</a:t>
            </a:r>
            <a:r>
              <a:rPr lang="fr-FR" sz="1600" dirty="0"/>
              <a:t> </a:t>
            </a:r>
            <a:r>
              <a:rPr lang="fr-FR" sz="1600" dirty="0" err="1"/>
              <a:t>September</a:t>
            </a:r>
            <a:r>
              <a:rPr lang="fr-FR" sz="1600" dirty="0"/>
              <a:t> 2022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6D371A2A-7C5B-DF4A-B4C2-FA78E8230EA9}"/>
              </a:ext>
            </a:extLst>
          </p:cNvPr>
          <p:cNvSpPr txBox="1"/>
          <p:nvPr/>
        </p:nvSpPr>
        <p:spPr>
          <a:xfrm>
            <a:off x="1688644" y="1065469"/>
            <a:ext cx="7735925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b="1" dirty="0"/>
              <a:t>2</a:t>
            </a:r>
            <a:r>
              <a:rPr lang="fr-FR" sz="1800" b="1" baseline="30000" dirty="0"/>
              <a:t>nd</a:t>
            </a:r>
            <a:r>
              <a:rPr lang="fr-FR" sz="1800" b="1" dirty="0"/>
              <a:t> phase (2019 – 2022) 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 err="1"/>
              <a:t>Seasonal</a:t>
            </a:r>
            <a:r>
              <a:rPr lang="fr-FR" sz="1800" dirty="0"/>
              <a:t> trends (</a:t>
            </a:r>
            <a:r>
              <a:rPr lang="fr-FR" sz="1800" dirty="0" err="1"/>
              <a:t>Szelag</a:t>
            </a:r>
            <a:r>
              <a:rPr lang="fr-FR" sz="1800" dirty="0"/>
              <a:t> et al., 2020)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 err="1"/>
              <a:t>Regional</a:t>
            </a:r>
            <a:r>
              <a:rPr lang="fr-FR" sz="1800" dirty="0"/>
              <a:t> trends (</a:t>
            </a:r>
            <a:r>
              <a:rPr lang="fr-FR" sz="1800" dirty="0" err="1"/>
              <a:t>Sofieva</a:t>
            </a:r>
            <a:r>
              <a:rPr lang="fr-FR" sz="1800" dirty="0"/>
              <a:t> et al., 2021)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 err="1"/>
              <a:t>Updated</a:t>
            </a:r>
            <a:r>
              <a:rPr lang="fr-FR" sz="1800" dirty="0"/>
              <a:t> trends </a:t>
            </a:r>
            <a:r>
              <a:rPr lang="fr-FR" sz="1800" dirty="0" err="1"/>
              <a:t>based</a:t>
            </a:r>
            <a:r>
              <a:rPr lang="fr-FR" sz="1800" dirty="0"/>
              <a:t> on the LOTUS </a:t>
            </a:r>
            <a:r>
              <a:rPr lang="fr-FR" sz="1800" dirty="0" err="1"/>
              <a:t>regression</a:t>
            </a:r>
            <a:r>
              <a:rPr lang="fr-FR" sz="1800" dirty="0"/>
              <a:t> model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fr-FR" sz="1800" dirty="0"/>
              <a:t>Contribution to the WMO Ozone </a:t>
            </a:r>
            <a:r>
              <a:rPr lang="fr-FR" sz="1800" dirty="0" err="1"/>
              <a:t>Assessment</a:t>
            </a:r>
            <a:r>
              <a:rPr lang="fr-FR" sz="1800" dirty="0"/>
              <a:t> 2022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sz="1800" dirty="0">
                <a:effectLst/>
                <a:ea typeface="Times New Roman" panose="02020603050405020304" pitchFamily="18" charset="0"/>
              </a:rPr>
              <a:t>Godin-</a:t>
            </a:r>
            <a:r>
              <a:rPr lang="en-US" sz="1800" dirty="0" err="1">
                <a:effectLst/>
                <a:ea typeface="Times New Roman" panose="02020603050405020304" pitchFamily="18" charset="0"/>
              </a:rPr>
              <a:t>Beekmann</a:t>
            </a:r>
            <a:r>
              <a:rPr lang="en-US" sz="1800" dirty="0">
                <a:effectLst/>
                <a:ea typeface="Times New Roman" panose="02020603050405020304" pitchFamily="18" charset="0"/>
              </a:rPr>
              <a:t>, et al, 2022</a:t>
            </a:r>
            <a:r>
              <a:rPr lang="en-US" dirty="0">
                <a:effectLst/>
              </a:rPr>
              <a:t> </a:t>
            </a:r>
            <a:endParaRPr lang="fr-FR" sz="1800" dirty="0"/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fr-FR" sz="1800" dirty="0"/>
          </a:p>
        </p:txBody>
      </p:sp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0537DB90-3CED-0F4F-9437-E33B4CCB3EE5}"/>
              </a:ext>
            </a:extLst>
          </p:cNvPr>
          <p:cNvSpPr txBox="1">
            <a:spLocks/>
          </p:cNvSpPr>
          <p:nvPr/>
        </p:nvSpPr>
        <p:spPr bwMode="auto">
          <a:xfrm>
            <a:off x="2353807" y="6577711"/>
            <a:ext cx="727233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fr-FR" altLang="fr-FR" sz="1200">
                <a:solidFill>
                  <a:schemeClr val="bg1">
                    <a:lumMod val="50000"/>
                  </a:schemeClr>
                </a:solidFill>
              </a:rPr>
              <a:t>LOTUS Workshop, TREND 2022, Helsinki, Finland, 30/05 – 03/06/2022</a:t>
            </a:r>
            <a:endParaRPr lang="fr-FR" alt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1C03996-A9D8-8135-A507-422C7210E70D}"/>
              </a:ext>
            </a:extLst>
          </p:cNvPr>
          <p:cNvSpPr txBox="1"/>
          <p:nvPr/>
        </p:nvSpPr>
        <p:spPr>
          <a:xfrm>
            <a:off x="1856132" y="3384988"/>
            <a:ext cx="609765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0"/>
              </a:spcBef>
              <a:spcAft>
                <a:spcPts val="0"/>
              </a:spcAft>
            </a:pPr>
            <a:r>
              <a:rPr lang="en-US" sz="1800" u="sng" dirty="0">
                <a:solidFill>
                  <a:srgbClr val="0000FF"/>
                </a:solidFill>
                <a:effectLst/>
                <a:ea typeface="Times New Roman" panose="02020603050405020304" pitchFamily="18" charset="0"/>
                <a:hlinkClick r:id="rId4"/>
              </a:rPr>
              <a:t>https://acp.copernicus.org/articles/22/11657/2022/acp-22-11657-2022.pdf</a:t>
            </a:r>
            <a:endParaRPr lang="en-US" sz="1800" dirty="0">
              <a:effectLst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92855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299" y="200013"/>
            <a:ext cx="8939198" cy="541337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Merged satellite ozone records</a:t>
            </a:r>
            <a:endParaRPr lang="en-GB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0EAC5FD-786F-784C-B86A-8144854BACD3}"/>
              </a:ext>
            </a:extLst>
          </p:cNvPr>
          <p:cNvCxnSpPr/>
          <p:nvPr/>
        </p:nvCxnSpPr>
        <p:spPr>
          <a:xfrm>
            <a:off x="1502898" y="855788"/>
            <a:ext cx="9144000" cy="0"/>
          </a:xfrm>
          <a:prstGeom prst="line">
            <a:avLst/>
          </a:prstGeom>
          <a:ln w="190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D:\Users\daanh\Documents\work\projects\LOTUS\coord\logo\finals\logo_lotus_transparent.png">
            <a:extLst>
              <a:ext uri="{FF2B5EF4-FFF2-40B4-BE49-F238E27FC236}">
                <a16:creationId xmlns:a16="http://schemas.microsoft.com/office/drawing/2014/main" id="{69B5D54C-9D16-8949-BD05-1F54AC9C9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144" y="33650"/>
            <a:ext cx="776475" cy="7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pied de page 4">
            <a:extLst>
              <a:ext uri="{FF2B5EF4-FFF2-40B4-BE49-F238E27FC236}">
                <a16:creationId xmlns:a16="http://schemas.microsoft.com/office/drawing/2014/main" id="{AD1EBD4F-398B-CF49-969C-23175CE635AA}"/>
              </a:ext>
            </a:extLst>
          </p:cNvPr>
          <p:cNvSpPr txBox="1">
            <a:spLocks/>
          </p:cNvSpPr>
          <p:nvPr/>
        </p:nvSpPr>
        <p:spPr bwMode="auto">
          <a:xfrm>
            <a:off x="2855916" y="6597650"/>
            <a:ext cx="727233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fr-FR" altLang="fr-FR" sz="1200">
                <a:solidFill>
                  <a:schemeClr val="bg1">
                    <a:lumMod val="50000"/>
                  </a:schemeClr>
                </a:solidFill>
              </a:rPr>
              <a:t>LOTUS Workshop, TREND 2022, Helsinki, Finland, 30/05 – 03/06/2022</a:t>
            </a:r>
            <a:endParaRPr lang="fr-FR" altLang="fr-FR" sz="12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DE7EF52F-C6C3-A648-8EF3-BC99B0AAC8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9935" y="1323836"/>
            <a:ext cx="6312886" cy="512697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D4FF7FC2-EE6A-9341-8914-AA824BFFAAEE}"/>
              </a:ext>
            </a:extLst>
          </p:cNvPr>
          <p:cNvSpPr txBox="1"/>
          <p:nvPr/>
        </p:nvSpPr>
        <p:spPr>
          <a:xfrm>
            <a:off x="7109012" y="1560792"/>
            <a:ext cx="3558988" cy="19851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800" dirty="0">
                <a:solidFill>
                  <a:srgbClr val="0070C0"/>
                </a:solidFill>
              </a:rPr>
              <a:t>In LOTUS22</a:t>
            </a:r>
            <a:endParaRPr lang="fr-FR" sz="1800" dirty="0"/>
          </a:p>
          <a:p>
            <a:pPr>
              <a:spcBef>
                <a:spcPts val="600"/>
              </a:spcBef>
            </a:pPr>
            <a:r>
              <a:rPr lang="fr-FR" sz="1800" dirty="0"/>
              <a:t>SAGE-MIPAS-OMPS </a:t>
            </a:r>
            <a:r>
              <a:rPr lang="fr-FR" sz="1800" dirty="0" err="1"/>
              <a:t>replaced</a:t>
            </a:r>
            <a:r>
              <a:rPr lang="fr-FR" sz="1800" dirty="0"/>
              <a:t> by SAGE-SCIAMACHY-OMPS</a:t>
            </a:r>
          </a:p>
          <a:p>
            <a:pPr>
              <a:spcBef>
                <a:spcPts val="600"/>
              </a:spcBef>
            </a:pPr>
            <a:r>
              <a:rPr lang="fr-FR" sz="1800" dirty="0"/>
              <a:t>All data sets </a:t>
            </a:r>
            <a:r>
              <a:rPr lang="fr-FR" sz="1800" dirty="0" err="1"/>
              <a:t>extended</a:t>
            </a:r>
            <a:r>
              <a:rPr lang="fr-FR" sz="1800" dirty="0"/>
              <a:t> to 2020</a:t>
            </a:r>
          </a:p>
          <a:p>
            <a:pPr>
              <a:spcBef>
                <a:spcPts val="600"/>
              </a:spcBef>
            </a:pPr>
            <a:r>
              <a:rPr lang="fr-FR" sz="1800" dirty="0"/>
              <a:t>New version of SBUV MOD and SBUV COH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4A5CAAE1-4D71-C540-8F78-C48CCE9C6C23}"/>
              </a:ext>
            </a:extLst>
          </p:cNvPr>
          <p:cNvSpPr txBox="1"/>
          <p:nvPr/>
        </p:nvSpPr>
        <p:spPr>
          <a:xfrm>
            <a:off x="1605300" y="907712"/>
            <a:ext cx="35410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0070C0"/>
                </a:solidFill>
              </a:rPr>
              <a:t>Data </a:t>
            </a:r>
            <a:r>
              <a:rPr lang="fr-FR" sz="2000" dirty="0" err="1">
                <a:solidFill>
                  <a:srgbClr val="0070C0"/>
                </a:solidFill>
              </a:rPr>
              <a:t>used</a:t>
            </a:r>
            <a:r>
              <a:rPr lang="fr-FR" sz="2000" dirty="0">
                <a:solidFill>
                  <a:srgbClr val="0070C0"/>
                </a:solidFill>
              </a:rPr>
              <a:t> in LOTUS19</a:t>
            </a:r>
          </a:p>
        </p:txBody>
      </p:sp>
    </p:spTree>
    <p:extLst>
      <p:ext uri="{BB962C8B-B14F-4D97-AF65-F5344CB8AC3E}">
        <p14:creationId xmlns:p14="http://schemas.microsoft.com/office/powerpoint/2010/main" val="1238090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299" y="200013"/>
            <a:ext cx="8939198" cy="541337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Combined merged satellite trends</a:t>
            </a:r>
            <a:endParaRPr lang="en-GB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0EAC5FD-786F-784C-B86A-8144854BACD3}"/>
              </a:ext>
            </a:extLst>
          </p:cNvPr>
          <p:cNvCxnSpPr/>
          <p:nvPr/>
        </p:nvCxnSpPr>
        <p:spPr>
          <a:xfrm>
            <a:off x="1502898" y="855788"/>
            <a:ext cx="9144000" cy="0"/>
          </a:xfrm>
          <a:prstGeom prst="line">
            <a:avLst/>
          </a:prstGeom>
          <a:ln w="190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D:\Users\daanh\Documents\work\projects\LOTUS\coord\logo\finals\logo_lotus_transparent.png">
            <a:extLst>
              <a:ext uri="{FF2B5EF4-FFF2-40B4-BE49-F238E27FC236}">
                <a16:creationId xmlns:a16="http://schemas.microsoft.com/office/drawing/2014/main" id="{69B5D54C-9D16-8949-BD05-1F54AC9C9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144" y="33650"/>
            <a:ext cx="776475" cy="7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7F54ECBB-F5D6-9841-9DAD-E73ADE755E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5136" y="1383916"/>
            <a:ext cx="8717482" cy="2800756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0B1A696-8053-3F4C-A04F-69C63BEDD1A2}"/>
              </a:ext>
            </a:extLst>
          </p:cNvPr>
          <p:cNvSpPr txBox="1"/>
          <p:nvPr/>
        </p:nvSpPr>
        <p:spPr>
          <a:xfrm>
            <a:off x="1940648" y="4613566"/>
            <a:ext cx="8206458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1800" dirty="0" err="1"/>
              <a:t>Generally</a:t>
            </a:r>
            <a:r>
              <a:rPr lang="fr-FR" sz="1800" dirty="0"/>
              <a:t> </a:t>
            </a:r>
            <a:r>
              <a:rPr lang="fr-FR" sz="1800" dirty="0" err="1"/>
              <a:t>smaller</a:t>
            </a:r>
            <a:r>
              <a:rPr lang="fr-FR" sz="1800" dirty="0"/>
              <a:t> </a:t>
            </a:r>
            <a:r>
              <a:rPr lang="fr-FR" sz="1800" dirty="0" err="1"/>
              <a:t>error</a:t>
            </a:r>
            <a:r>
              <a:rPr lang="fr-FR" sz="1800" dirty="0"/>
              <a:t> bars in LOTUS22 </a:t>
            </a:r>
            <a:r>
              <a:rPr lang="fr-FR" sz="1800" dirty="0" err="1"/>
              <a:t>compared</a:t>
            </a:r>
            <a:r>
              <a:rPr lang="fr-FR" sz="1800" dirty="0"/>
              <a:t> to LOTUS19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1800" dirty="0"/>
              <a:t>Positive trends in the </a:t>
            </a:r>
            <a:r>
              <a:rPr lang="fr-FR" sz="1800" dirty="0" err="1"/>
              <a:t>upper</a:t>
            </a:r>
            <a:r>
              <a:rPr lang="fr-FR" sz="1800" dirty="0"/>
              <a:t> </a:t>
            </a:r>
            <a:r>
              <a:rPr lang="fr-FR" sz="1800" dirty="0" err="1"/>
              <a:t>stratosphere</a:t>
            </a:r>
            <a:r>
              <a:rPr lang="fr-FR" sz="1800" dirty="0"/>
              <a:t> in the 3 </a:t>
            </a:r>
            <a:r>
              <a:rPr lang="fr-FR" sz="1800" dirty="0" err="1"/>
              <a:t>broad</a:t>
            </a:r>
            <a:r>
              <a:rPr lang="fr-FR" sz="1800" dirty="0"/>
              <a:t> latitude bands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1800" dirty="0" err="1"/>
              <a:t>Similar</a:t>
            </a:r>
            <a:r>
              <a:rPr lang="fr-FR" sz="1800" dirty="0"/>
              <a:t> trends in the middle </a:t>
            </a:r>
            <a:r>
              <a:rPr lang="fr-FR" sz="1800" dirty="0" err="1"/>
              <a:t>stratosphere</a:t>
            </a:r>
            <a:r>
              <a:rPr lang="fr-FR" sz="1800" dirty="0"/>
              <a:t> </a:t>
            </a:r>
            <a:r>
              <a:rPr lang="fr-FR" sz="1800" dirty="0" err="1"/>
              <a:t>except</a:t>
            </a:r>
            <a:r>
              <a:rPr lang="fr-FR" sz="1800" dirty="0"/>
              <a:t> in SH</a:t>
            </a:r>
          </a:p>
          <a:p>
            <a:pPr marL="342900" indent="-342900">
              <a:spcBef>
                <a:spcPts val="600"/>
              </a:spcBef>
              <a:buFont typeface="Wingdings" pitchFamily="2" charset="2"/>
              <a:buChar char="Ø"/>
            </a:pPr>
            <a:r>
              <a:rPr lang="fr-FR" sz="1800" dirty="0" err="1"/>
              <a:t>Negative</a:t>
            </a:r>
            <a:r>
              <a:rPr lang="fr-FR" sz="1800" dirty="0"/>
              <a:t> trends in the </a:t>
            </a:r>
            <a:r>
              <a:rPr lang="fr-FR" sz="1800" dirty="0" err="1"/>
              <a:t>tropics</a:t>
            </a:r>
            <a:r>
              <a:rPr lang="fr-FR" sz="1800" dirty="0"/>
              <a:t> in the </a:t>
            </a:r>
            <a:r>
              <a:rPr lang="fr-FR" sz="1800" dirty="0" err="1"/>
              <a:t>lower</a:t>
            </a:r>
            <a:r>
              <a:rPr lang="fr-FR" sz="1800" dirty="0"/>
              <a:t> </a:t>
            </a:r>
            <a:r>
              <a:rPr lang="fr-FR" sz="1800" dirty="0" err="1"/>
              <a:t>stratosphere</a:t>
            </a:r>
            <a:r>
              <a:rPr lang="fr-FR" sz="1800" dirty="0"/>
              <a:t> </a:t>
            </a:r>
            <a:r>
              <a:rPr lang="fr-FR" sz="1800" dirty="0" err="1"/>
              <a:t>mostly</a:t>
            </a:r>
            <a:r>
              <a:rPr lang="fr-FR" sz="1800" dirty="0"/>
              <a:t> non </a:t>
            </a:r>
            <a:r>
              <a:rPr lang="fr-FR" sz="1800" dirty="0" err="1"/>
              <a:t>significant</a:t>
            </a:r>
            <a:endParaRPr lang="fr-FR" sz="1800" dirty="0"/>
          </a:p>
          <a:p>
            <a:pPr marL="342900" indent="-342900">
              <a:buFont typeface="Wingdings" pitchFamily="2" charset="2"/>
              <a:buChar char="Ø"/>
            </a:pPr>
            <a:endParaRPr lang="fr-FR" sz="2000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5A56F4DC-3AB5-FD4E-97B8-3FC329DFEDDC}"/>
              </a:ext>
            </a:extLst>
          </p:cNvPr>
          <p:cNvSpPr txBox="1"/>
          <p:nvPr/>
        </p:nvSpPr>
        <p:spPr>
          <a:xfrm>
            <a:off x="2718063" y="997534"/>
            <a:ext cx="2043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>
                <a:latin typeface="+mn-lt"/>
                <a:cs typeface="Calibri" panose="020F0502020204030204" pitchFamily="34" charset="0"/>
              </a:rPr>
              <a:t>60ºS – 35ºS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551F5048-DFBD-AA4A-9E2B-0CD85F00916E}"/>
              </a:ext>
            </a:extLst>
          </p:cNvPr>
          <p:cNvSpPr txBox="1"/>
          <p:nvPr/>
        </p:nvSpPr>
        <p:spPr>
          <a:xfrm>
            <a:off x="5172636" y="983806"/>
            <a:ext cx="2043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+mn-lt"/>
                <a:cs typeface="Times New Roman" panose="02020603050405020304" pitchFamily="18" charset="0"/>
              </a:rPr>
              <a:t>20ºS – 20ºN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84ACBFD-0218-0949-9347-BF97A31E791A}"/>
              </a:ext>
            </a:extLst>
          </p:cNvPr>
          <p:cNvSpPr txBox="1"/>
          <p:nvPr/>
        </p:nvSpPr>
        <p:spPr>
          <a:xfrm>
            <a:off x="8037828" y="977015"/>
            <a:ext cx="2043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000" dirty="0">
                <a:latin typeface="+mn-lt"/>
                <a:cs typeface="Times New Roman" panose="02020603050405020304" pitchFamily="18" charset="0"/>
              </a:rPr>
              <a:t>35ºN – 60ºN</a:t>
            </a:r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337607F1-C848-794B-9810-C376594A8B1D}"/>
              </a:ext>
            </a:extLst>
          </p:cNvPr>
          <p:cNvSpPr txBox="1">
            <a:spLocks/>
          </p:cNvSpPr>
          <p:nvPr/>
        </p:nvSpPr>
        <p:spPr bwMode="auto">
          <a:xfrm>
            <a:off x="2855916" y="6597650"/>
            <a:ext cx="727233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LOTUS Workshop, TREND 2022, Helsinki, </a:t>
            </a:r>
            <a:r>
              <a:rPr lang="fr-FR" altLang="fr-FR" sz="1200" dirty="0" err="1">
                <a:solidFill>
                  <a:schemeClr val="bg1">
                    <a:lumMod val="50000"/>
                  </a:schemeClr>
                </a:solidFill>
              </a:rPr>
              <a:t>Finland</a:t>
            </a: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, 30/05 – 03/06/2022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D885A93-48EA-5A8B-BF63-DAD37711D567}"/>
              </a:ext>
            </a:extLst>
          </p:cNvPr>
          <p:cNvSpPr txBox="1"/>
          <p:nvPr/>
        </p:nvSpPr>
        <p:spPr>
          <a:xfrm>
            <a:off x="8037828" y="4136315"/>
            <a:ext cx="351991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dirty="0">
                <a:effectLst/>
                <a:ea typeface="Times New Roman" panose="02020603050405020304" pitchFamily="18" charset="0"/>
              </a:rPr>
              <a:t>Godin-</a:t>
            </a:r>
            <a:r>
              <a:rPr lang="en-US" sz="1400" dirty="0" err="1">
                <a:effectLst/>
                <a:ea typeface="Times New Roman" panose="02020603050405020304" pitchFamily="18" charset="0"/>
              </a:rPr>
              <a:t>Beekmann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, et al, 2022</a:t>
            </a:r>
            <a:r>
              <a:rPr lang="en-US" sz="1400" dirty="0">
                <a:effectLst/>
              </a:rPr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38193239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299" y="200013"/>
            <a:ext cx="8939198" cy="541337"/>
          </a:xfrm>
        </p:spPr>
        <p:txBody>
          <a:bodyPr>
            <a:noAutofit/>
          </a:bodyPr>
          <a:lstStyle/>
          <a:p>
            <a:pPr algn="l"/>
            <a:r>
              <a:rPr lang="en-US" dirty="0"/>
              <a:t>Comparison with ground-based trends</a:t>
            </a:r>
            <a:endParaRPr lang="en-GB" dirty="0"/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C0EAC5FD-786F-784C-B86A-8144854BACD3}"/>
              </a:ext>
            </a:extLst>
          </p:cNvPr>
          <p:cNvCxnSpPr/>
          <p:nvPr/>
        </p:nvCxnSpPr>
        <p:spPr>
          <a:xfrm>
            <a:off x="1502898" y="855788"/>
            <a:ext cx="9144000" cy="0"/>
          </a:xfrm>
          <a:prstGeom prst="line">
            <a:avLst/>
          </a:prstGeom>
          <a:ln w="19050">
            <a:solidFill>
              <a:srgbClr val="0033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0" name="Picture 2" descr="D:\Users\daanh\Documents\work\projects\LOTUS\coord\logo\finals\logo_lotus_transparent.png">
            <a:extLst>
              <a:ext uri="{FF2B5EF4-FFF2-40B4-BE49-F238E27FC236}">
                <a16:creationId xmlns:a16="http://schemas.microsoft.com/office/drawing/2014/main" id="{69B5D54C-9D16-8949-BD05-1F54AC9C91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6144" y="33650"/>
            <a:ext cx="776475" cy="76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E2382D0E-7D9B-2E49-B258-73E17DF8D4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85" b="18002"/>
          <a:stretch/>
        </p:blipFill>
        <p:spPr>
          <a:xfrm>
            <a:off x="1502897" y="1480038"/>
            <a:ext cx="9144000" cy="3302760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91D81415-88FA-9B45-BBF7-EEDF0C0A50DE}"/>
              </a:ext>
            </a:extLst>
          </p:cNvPr>
          <p:cNvSpPr txBox="1"/>
          <p:nvPr/>
        </p:nvSpPr>
        <p:spPr>
          <a:xfrm>
            <a:off x="1764076" y="855788"/>
            <a:ext cx="862164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dirty="0"/>
              <a:t>Satellites (</a:t>
            </a:r>
            <a:r>
              <a:rPr lang="fr-FR" sz="2000" dirty="0" err="1"/>
              <a:t>longitudinally</a:t>
            </a:r>
            <a:r>
              <a:rPr lang="fr-FR" sz="2000" dirty="0"/>
              <a:t> </a:t>
            </a:r>
            <a:r>
              <a:rPr lang="fr-FR" sz="2000" dirty="0" err="1"/>
              <a:t>resolved</a:t>
            </a:r>
            <a:r>
              <a:rPr lang="fr-FR" sz="2000" dirty="0"/>
              <a:t>): MEGRIDOP, SWOOSH &amp; SBUV MOD</a:t>
            </a:r>
          </a:p>
          <a:p>
            <a:r>
              <a:rPr lang="fr-FR" sz="2000" dirty="0"/>
              <a:t>GB: O3 sondes, lidar, MWR, FTIR, </a:t>
            </a:r>
            <a:r>
              <a:rPr lang="fr-FR" sz="2000" dirty="0" err="1"/>
              <a:t>Umkehr</a:t>
            </a:r>
            <a:endParaRPr lang="fr-FR" sz="2000" dirty="0"/>
          </a:p>
          <a:p>
            <a:endParaRPr lang="fr-FR" dirty="0"/>
          </a:p>
        </p:txBody>
      </p:sp>
      <p:sp>
        <p:nvSpPr>
          <p:cNvPr id="10" name="Espace réservé du pied de page 4">
            <a:extLst>
              <a:ext uri="{FF2B5EF4-FFF2-40B4-BE49-F238E27FC236}">
                <a16:creationId xmlns:a16="http://schemas.microsoft.com/office/drawing/2014/main" id="{70FABD62-B836-1844-99C4-C6539D49A7BE}"/>
              </a:ext>
            </a:extLst>
          </p:cNvPr>
          <p:cNvSpPr txBox="1">
            <a:spLocks/>
          </p:cNvSpPr>
          <p:nvPr/>
        </p:nvSpPr>
        <p:spPr bwMode="auto">
          <a:xfrm>
            <a:off x="2855916" y="6597650"/>
            <a:ext cx="7272337" cy="260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5pPr>
            <a:lvl6pPr marL="25146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6pPr>
            <a:lvl7pPr marL="29718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7pPr>
            <a:lvl8pPr marL="34290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8pPr>
            <a:lvl9pPr marL="3886200" indent="-228600" algn="l" defTabSz="914400" rtl="0" eaLnBrk="0" fontAlgn="base" latinLnBrk="0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  <a:cs typeface="+mn-cs"/>
              </a:defRPr>
            </a:lvl9pPr>
          </a:lstStyle>
          <a:p>
            <a:pPr algn="ctr">
              <a:buFont typeface="Arial" panose="020B0604020202020204" pitchFamily="34" charset="0"/>
              <a:buNone/>
              <a:defRPr/>
            </a:pP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LOTUS Workshop, TREND 2022, Helsinki, </a:t>
            </a:r>
            <a:r>
              <a:rPr lang="fr-FR" altLang="fr-FR" sz="1200" dirty="0" err="1">
                <a:solidFill>
                  <a:schemeClr val="bg1">
                    <a:lumMod val="50000"/>
                  </a:schemeClr>
                </a:solidFill>
              </a:rPr>
              <a:t>Finland</a:t>
            </a:r>
            <a:r>
              <a:rPr lang="fr-FR" altLang="fr-FR" sz="1200" dirty="0">
                <a:solidFill>
                  <a:schemeClr val="bg1">
                    <a:lumMod val="50000"/>
                  </a:schemeClr>
                </a:solidFill>
              </a:rPr>
              <a:t>, 30/05 – 03/06/2022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5A4615D1-52BC-5240-A1CF-5F059D0BD2F5}"/>
              </a:ext>
            </a:extLst>
          </p:cNvPr>
          <p:cNvSpPr txBox="1"/>
          <p:nvPr/>
        </p:nvSpPr>
        <p:spPr>
          <a:xfrm>
            <a:off x="1764075" y="4633862"/>
            <a:ext cx="31914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>
                <a:solidFill>
                  <a:srgbClr val="FF0000"/>
                </a:solidFill>
              </a:rPr>
              <a:t>MWR	     </a:t>
            </a:r>
            <a:r>
              <a:rPr lang="fr-FR" sz="1600" dirty="0">
                <a:solidFill>
                  <a:srgbClr val="FFC000"/>
                </a:solidFill>
              </a:rPr>
              <a:t>MEGRIDOP</a:t>
            </a:r>
          </a:p>
          <a:p>
            <a:r>
              <a:rPr lang="fr-FR" sz="1600" dirty="0">
                <a:solidFill>
                  <a:srgbClr val="0432FF"/>
                </a:solidFill>
              </a:rPr>
              <a:t>Lidar	     </a:t>
            </a:r>
            <a:r>
              <a:rPr lang="fr-FR" sz="1600" dirty="0">
                <a:solidFill>
                  <a:srgbClr val="008F00"/>
                </a:solidFill>
              </a:rPr>
              <a:t>SBUV MOD</a:t>
            </a:r>
          </a:p>
          <a:p>
            <a:r>
              <a:rPr lang="fr-FR" sz="1600" dirty="0">
                <a:solidFill>
                  <a:srgbClr val="00B0F0"/>
                </a:solidFill>
              </a:rPr>
              <a:t>Sondes	     </a:t>
            </a:r>
            <a:r>
              <a:rPr lang="fr-FR" sz="1600" dirty="0">
                <a:solidFill>
                  <a:srgbClr val="FF37DF"/>
                </a:solidFill>
              </a:rPr>
              <a:t>SWOOSH</a:t>
            </a:r>
          </a:p>
          <a:p>
            <a:r>
              <a:rPr lang="fr-FR" sz="1600" dirty="0" err="1">
                <a:solidFill>
                  <a:srgbClr val="941651"/>
                </a:solidFill>
              </a:rPr>
              <a:t>Umkehr</a:t>
            </a:r>
            <a:endParaRPr lang="fr-FR" sz="1600" dirty="0">
              <a:solidFill>
                <a:srgbClr val="941651"/>
              </a:solidFill>
            </a:endParaRPr>
          </a:p>
          <a:p>
            <a:r>
              <a:rPr lang="fr-FR" sz="1600" dirty="0">
                <a:solidFill>
                  <a:schemeClr val="bg2">
                    <a:lumMod val="75000"/>
                  </a:schemeClr>
                </a:solidFill>
              </a:rPr>
              <a:t>FTIR</a:t>
            </a:r>
          </a:p>
          <a:p>
            <a:endParaRPr lang="fr-FR" sz="1600" dirty="0">
              <a:solidFill>
                <a:srgbClr val="C00000"/>
              </a:solidFill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2A25369A-101F-4D4D-A9D5-3428712848E7}"/>
              </a:ext>
            </a:extLst>
          </p:cNvPr>
          <p:cNvSpPr txBox="1"/>
          <p:nvPr/>
        </p:nvSpPr>
        <p:spPr>
          <a:xfrm>
            <a:off x="4955511" y="4633863"/>
            <a:ext cx="470329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dirty="0"/>
              <a:t>Alpine stations:</a:t>
            </a:r>
          </a:p>
          <a:p>
            <a:r>
              <a:rPr lang="fr-FR" sz="1600" dirty="0"/>
              <a:t>Lidar: </a:t>
            </a:r>
            <a:r>
              <a:rPr lang="fr-FR" sz="1600" dirty="0" err="1"/>
              <a:t>Hohenpeissenberg</a:t>
            </a:r>
            <a:r>
              <a:rPr lang="fr-FR" sz="1600" dirty="0"/>
              <a:t> – OHP</a:t>
            </a:r>
          </a:p>
          <a:p>
            <a:r>
              <a:rPr lang="fr-FR" sz="1600" dirty="0"/>
              <a:t>Sondes: </a:t>
            </a:r>
            <a:r>
              <a:rPr lang="fr-FR" sz="1600" dirty="0" err="1"/>
              <a:t>Hohenpeissenbeg</a:t>
            </a:r>
            <a:r>
              <a:rPr lang="fr-FR" sz="1600" dirty="0"/>
              <a:t> – OHP – Payerne </a:t>
            </a:r>
          </a:p>
          <a:p>
            <a:r>
              <a:rPr lang="fr-FR" sz="1600" dirty="0" err="1"/>
              <a:t>Umkehr</a:t>
            </a:r>
            <a:r>
              <a:rPr lang="fr-FR" sz="1600" dirty="0"/>
              <a:t>: Arosa – OHP </a:t>
            </a:r>
          </a:p>
          <a:p>
            <a:r>
              <a:rPr lang="fr-FR" sz="1600" dirty="0"/>
              <a:t>MWR: Payerne</a:t>
            </a:r>
          </a:p>
          <a:p>
            <a:r>
              <a:rPr lang="fr-FR" sz="1600" dirty="0"/>
              <a:t>FTIR: Jungfraujoch – Zugspitze </a:t>
            </a:r>
          </a:p>
          <a:p>
            <a:endParaRPr lang="fr-FR" sz="18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86AC4A9-1BF2-10AD-59FD-120549E12869}"/>
              </a:ext>
            </a:extLst>
          </p:cNvPr>
          <p:cNvSpPr txBox="1"/>
          <p:nvPr/>
        </p:nvSpPr>
        <p:spPr>
          <a:xfrm>
            <a:off x="8063091" y="4479974"/>
            <a:ext cx="319143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n-US" sz="1400" dirty="0">
                <a:effectLst/>
                <a:ea typeface="Times New Roman" panose="02020603050405020304" pitchFamily="18" charset="0"/>
              </a:rPr>
              <a:t>Godin-</a:t>
            </a:r>
            <a:r>
              <a:rPr lang="en-US" sz="1400" dirty="0" err="1">
                <a:effectLst/>
                <a:ea typeface="Times New Roman" panose="02020603050405020304" pitchFamily="18" charset="0"/>
              </a:rPr>
              <a:t>Beekmann</a:t>
            </a:r>
            <a:r>
              <a:rPr lang="en-US" sz="1400" dirty="0">
                <a:effectLst/>
                <a:ea typeface="Times New Roman" panose="02020603050405020304" pitchFamily="18" charset="0"/>
              </a:rPr>
              <a:t>, et al, 2022</a:t>
            </a:r>
            <a:r>
              <a:rPr lang="en-US" sz="1400" dirty="0">
                <a:effectLst/>
              </a:rPr>
              <a:t> </a:t>
            </a:r>
            <a:endParaRPr lang="fr-FR" sz="1400" dirty="0"/>
          </a:p>
        </p:txBody>
      </p:sp>
    </p:spTree>
    <p:extLst>
      <p:ext uri="{BB962C8B-B14F-4D97-AF65-F5344CB8AC3E}">
        <p14:creationId xmlns:p14="http://schemas.microsoft.com/office/powerpoint/2010/main" val="1273679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FB3AC6-4EFC-D097-958F-2A4FA00E6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2F00F-BB16-056A-B15E-127CA4972F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New O3 V5.2 is comparable with the previous version</a:t>
            </a:r>
          </a:p>
          <a:p>
            <a:r>
              <a:rPr lang="en-US" dirty="0"/>
              <a:t>SAGE III/ISS is stable (considering limited sampling) </a:t>
            </a:r>
            <a:r>
              <a:rPr lang="en-US" dirty="0" err="1"/>
              <a:t>wrt</a:t>
            </a:r>
            <a:r>
              <a:rPr lang="en-US" dirty="0"/>
              <a:t> GB observations</a:t>
            </a:r>
          </a:p>
          <a:p>
            <a:r>
              <a:rPr lang="en-US" dirty="0"/>
              <a:t>Importance of high vertical resolution ozone, aerosols and WV observation in the absence of MLS to track AC change in the UTLS</a:t>
            </a:r>
          </a:p>
          <a:p>
            <a:r>
              <a:rPr lang="en-US" dirty="0"/>
              <a:t>Continuation of the SAGE II record is important for verifying the combined satellite records and trend analyses.</a:t>
            </a:r>
          </a:p>
          <a:p>
            <a:r>
              <a:rPr lang="en-US" dirty="0"/>
              <a:t>Consistency in GB and satellite records  is important for ozone recovery monitoring</a:t>
            </a:r>
          </a:p>
        </p:txBody>
      </p:sp>
    </p:spTree>
    <p:extLst>
      <p:ext uri="{BB962C8B-B14F-4D97-AF65-F5344CB8AC3E}">
        <p14:creationId xmlns:p14="http://schemas.microsoft.com/office/powerpoint/2010/main" val="3430796104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Cambria-Calibri">
      <a:majorFont>
        <a:latin typeface="Cambria" panose="02040503050406030204"/>
        <a:ea typeface=""/>
        <a:cs typeface=""/>
        <a:font script="Jpan" typeface="ＭＳ Ｐゴシック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318</TotalTime>
  <Words>678</Words>
  <Application>Microsoft Macintosh PowerPoint</Application>
  <PresentationFormat>Widescreen</PresentationFormat>
  <Paragraphs>86</Paragraphs>
  <Slides>16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Bahnschrift</vt:lpstr>
      <vt:lpstr>Calibri</vt:lpstr>
      <vt:lpstr>Cambria</vt:lpstr>
      <vt:lpstr>Wingdings</vt:lpstr>
      <vt:lpstr>Retrospect</vt:lpstr>
      <vt:lpstr>1_Office Theme</vt:lpstr>
      <vt:lpstr>Comparisons with Stratospheric Aerosol and Gas Experiment-III (SAGE III-ISS) Ozone Profiles and Umkehr by  Irina Petropavlovskikh, Koji Miyagawa, Jeannette Wild, Larry Flynn</vt:lpstr>
      <vt:lpstr>Data</vt:lpstr>
      <vt:lpstr>Comparisons between MLS and Umkehr Boulder, 4-2 hPa, 40-45 km</vt:lpstr>
      <vt:lpstr>Comparison between SAGE III/ISS and Umkehr Boulder, 4-2 hPa, 40-45 km</vt:lpstr>
      <vt:lpstr>Comparison between Aura MLS and Umkehr Boulder, 32-15 hPa, 25-30 km</vt:lpstr>
      <vt:lpstr>Comparison between SAGE III/ISS and Umkehr Boulder, 32-15 hPa, 25-30 km</vt:lpstr>
      <vt:lpstr>PowerPoint Presentation</vt:lpstr>
      <vt:lpstr>Comparison between sonde and Umkehr Boulder, 32-15 hPa, 25-30 km</vt:lpstr>
      <vt:lpstr>Bias and 5-year tendency in SAGE III-ISS/sonde/Aura MLS/ Umkehr,  Boulder</vt:lpstr>
      <vt:lpstr>Bias and 5-year tendency in SAGE III-ISS/sonde/Aura MLS/ Umkehr,  Lauder</vt:lpstr>
      <vt:lpstr> Time series of Umkehr data (MM), SAGE II and SAGE III, and COH in layer 8 (40-45 km), Boulder</vt:lpstr>
      <vt:lpstr>LOTUS 2nd Phase</vt:lpstr>
      <vt:lpstr>Merged satellite ozone records</vt:lpstr>
      <vt:lpstr>Combined merged satellite trends</vt:lpstr>
      <vt:lpstr>Comparison with ground-based trends</vt:lpstr>
      <vt:lpstr>Conclusions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irina petropavlovskikh</dc:creator>
  <cp:lastModifiedBy>McMahon, Allison (LARC-E303)[Science Systems &amp; Applications, Inc.]</cp:lastModifiedBy>
  <cp:revision>5</cp:revision>
  <dcterms:created xsi:type="dcterms:W3CDTF">2022-10-12T21:43:03Z</dcterms:created>
  <dcterms:modified xsi:type="dcterms:W3CDTF">2022-11-16T18:54:24Z</dcterms:modified>
</cp:coreProperties>
</file>