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60" r:id="rId1"/>
  </p:sldMasterIdLst>
  <p:notesMasterIdLst>
    <p:notesMasterId r:id="rId21"/>
  </p:notesMasterIdLst>
  <p:handoutMasterIdLst>
    <p:handoutMasterId r:id="rId22"/>
  </p:handoutMasterIdLst>
  <p:sldIdLst>
    <p:sldId id="966" r:id="rId2"/>
    <p:sldId id="1005" r:id="rId3"/>
    <p:sldId id="971" r:id="rId4"/>
    <p:sldId id="973" r:id="rId5"/>
    <p:sldId id="991" r:id="rId6"/>
    <p:sldId id="974" r:id="rId7"/>
    <p:sldId id="995" r:id="rId8"/>
    <p:sldId id="993" r:id="rId9"/>
    <p:sldId id="975" r:id="rId10"/>
    <p:sldId id="978" r:id="rId11"/>
    <p:sldId id="996" r:id="rId12"/>
    <p:sldId id="998" r:id="rId13"/>
    <p:sldId id="1001" r:id="rId14"/>
    <p:sldId id="1003" r:id="rId15"/>
    <p:sldId id="1004" r:id="rId16"/>
    <p:sldId id="985" r:id="rId17"/>
    <p:sldId id="989" r:id="rId18"/>
    <p:sldId id="1000" r:id="rId19"/>
    <p:sldId id="1006" r:id="rId20"/>
  </p:sldIdLst>
  <p:sldSz cx="9144000" cy="5143500" type="screen16x9"/>
  <p:notesSz cx="7315200" cy="9601200"/>
  <p:defaultTextStyle>
    <a:defPPr>
      <a:defRPr lang="en-US"/>
    </a:defPPr>
    <a:lvl1pPr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1pPr>
    <a:lvl2pPr marL="4572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2pPr>
    <a:lvl3pPr marL="9144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3pPr>
    <a:lvl4pPr marL="13716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4pPr>
    <a:lvl5pPr marL="1828800" algn="l" rtl="0" fontAlgn="base">
      <a:spcBef>
        <a:spcPct val="0"/>
      </a:spcBef>
      <a:spcAft>
        <a:spcPct val="0"/>
      </a:spcAft>
      <a:defRPr sz="2400" kern="1200">
        <a:solidFill>
          <a:schemeClr val="tx1"/>
        </a:solidFill>
        <a:latin typeface="Arial" pitchFamily="29" charset="0"/>
        <a:ea typeface="ヒラギノ角ゴ Pro W3" pitchFamily="29" charset="-128"/>
        <a:cs typeface="ヒラギノ角ゴ Pro W3" pitchFamily="29" charset="-128"/>
      </a:defRPr>
    </a:lvl5pPr>
    <a:lvl6pPr marL="22860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6pPr>
    <a:lvl7pPr marL="27432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7pPr>
    <a:lvl8pPr marL="32004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8pPr>
    <a:lvl9pPr marL="3657600" algn="l" defTabSz="457200" rtl="0" eaLnBrk="1" latinLnBrk="0" hangingPunct="1">
      <a:defRPr sz="2400" kern="1200">
        <a:solidFill>
          <a:schemeClr val="tx1"/>
        </a:solidFill>
        <a:latin typeface="Arial" pitchFamily="29" charset="0"/>
        <a:ea typeface="ヒラギノ角ゴ Pro W3" pitchFamily="29" charset="-128"/>
        <a:cs typeface="ヒラギノ角ゴ Pro W3" pitchFamily="29" charset="-128"/>
      </a:defRPr>
    </a:lvl9pPr>
  </p:defaultTextStyle>
  <p:extLst>
    <p:ext uri="{521415D9-36F7-43E2-AB2F-B90AF26B5E84}">
      <p14:sectionLst xmlns:p14="http://schemas.microsoft.com/office/powerpoint/2010/main">
        <p14:section name="Default Section" id="{DFAE32CA-E415-2149-9F98-39A7E301524D}">
          <p14:sldIdLst>
            <p14:sldId id="966"/>
            <p14:sldId id="1005"/>
            <p14:sldId id="971"/>
            <p14:sldId id="973"/>
            <p14:sldId id="991"/>
            <p14:sldId id="974"/>
            <p14:sldId id="995"/>
            <p14:sldId id="993"/>
            <p14:sldId id="975"/>
            <p14:sldId id="978"/>
            <p14:sldId id="996"/>
            <p14:sldId id="998"/>
            <p14:sldId id="1001"/>
            <p14:sldId id="1003"/>
            <p14:sldId id="1004"/>
            <p14:sldId id="985"/>
            <p14:sldId id="989"/>
            <p14:sldId id="1000"/>
            <p14:sldId id="1006"/>
          </p14:sldIdLst>
        </p14:section>
      </p14:sectionLst>
    </p:ex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EF9337"/>
    <a:srgbClr val="CC6600"/>
    <a:srgbClr val="FFF9CC"/>
    <a:srgbClr val="00CCFF"/>
    <a:srgbClr val="E7E7E7"/>
    <a:srgbClr val="F5FFA7"/>
    <a:srgbClr val="3399FF"/>
    <a:srgbClr val="FFFF66"/>
    <a:srgbClr val="CCFF99"/>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68" autoAdjust="0"/>
    <p:restoredTop sz="81224" autoAdjust="0"/>
  </p:normalViewPr>
  <p:slideViewPr>
    <p:cSldViewPr snapToGrid="0" snapToObjects="1">
      <p:cViewPr varScale="1">
        <p:scale>
          <a:sx n="137" d="100"/>
          <a:sy n="137" d="100"/>
        </p:scale>
        <p:origin x="1584" y="184"/>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13568"/>
    </p:cViewPr>
  </p:sorterViewPr>
  <p:notesViewPr>
    <p:cSldViewPr snapToGrid="0" snapToObjects="1">
      <p:cViewPr varScale="1">
        <p:scale>
          <a:sx n="92" d="100"/>
          <a:sy n="92" d="100"/>
        </p:scale>
        <p:origin x="-4432" y="-11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4851" tIns="47425" rIns="94851" bIns="47425" rtlCol="0"/>
          <a:lstStyle>
            <a:lvl1pPr algn="l">
              <a:defRPr sz="1200">
                <a:latin typeface="Arial" pitchFamily="-109" charset="0"/>
                <a:ea typeface="+mn-ea"/>
                <a:cs typeface="+mn-cs"/>
              </a:defRPr>
            </a:lvl1pPr>
          </a:lstStyle>
          <a:p>
            <a:pPr>
              <a:defRPr/>
            </a:pPr>
            <a:endParaRPr lang="en-US"/>
          </a:p>
        </p:txBody>
      </p:sp>
      <p:sp>
        <p:nvSpPr>
          <p:cNvPr id="3" name="Date Placeholder 2"/>
          <p:cNvSpPr>
            <a:spLocks noGrp="1"/>
          </p:cNvSpPr>
          <p:nvPr>
            <p:ph type="dt" sz="quarter" idx="1"/>
          </p:nvPr>
        </p:nvSpPr>
        <p:spPr>
          <a:xfrm>
            <a:off x="4143375" y="0"/>
            <a:ext cx="3170238" cy="481013"/>
          </a:xfrm>
          <a:prstGeom prst="rect">
            <a:avLst/>
          </a:prstGeom>
        </p:spPr>
        <p:txBody>
          <a:bodyPr vert="horz" wrap="square" lIns="94851" tIns="47425" rIns="94851" bIns="47425" numCol="1" anchor="t"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7E168CBA-4836-7348-9E63-9910E380FFEC}" type="datetime1">
              <a:rPr lang="en-US"/>
              <a:pPr>
                <a:defRPr/>
              </a:pPr>
              <a:t>10/26/22</a:t>
            </a:fld>
            <a:endParaRPr lang="en-US"/>
          </a:p>
        </p:txBody>
      </p:sp>
      <p:sp>
        <p:nvSpPr>
          <p:cNvPr id="4" name="Footer Placeholder 3"/>
          <p:cNvSpPr>
            <a:spLocks noGrp="1"/>
          </p:cNvSpPr>
          <p:nvPr>
            <p:ph type="ftr" sz="quarter" idx="2"/>
          </p:nvPr>
        </p:nvSpPr>
        <p:spPr>
          <a:xfrm>
            <a:off x="0" y="9118600"/>
            <a:ext cx="3170238" cy="481013"/>
          </a:xfrm>
          <a:prstGeom prst="rect">
            <a:avLst/>
          </a:prstGeom>
        </p:spPr>
        <p:txBody>
          <a:bodyPr vert="horz" lIns="94851" tIns="47425" rIns="94851" bIns="47425" rtlCol="0" anchor="b"/>
          <a:lstStyle>
            <a:lvl1pPr algn="l">
              <a:defRPr sz="1200">
                <a:latin typeface="Arial" pitchFamily="-109" charset="0"/>
                <a:ea typeface="+mn-ea"/>
                <a:cs typeface="+mn-cs"/>
              </a:defRPr>
            </a:lvl1pPr>
          </a:lstStyle>
          <a:p>
            <a:pPr>
              <a:defRPr/>
            </a:pPr>
            <a:endParaRPr lang="en-US"/>
          </a:p>
        </p:txBody>
      </p:sp>
      <p:sp>
        <p:nvSpPr>
          <p:cNvPr id="5" name="Slide Number Placeholder 4"/>
          <p:cNvSpPr>
            <a:spLocks noGrp="1"/>
          </p:cNvSpPr>
          <p:nvPr>
            <p:ph type="sldNum" sz="quarter" idx="3"/>
          </p:nvPr>
        </p:nvSpPr>
        <p:spPr>
          <a:xfrm>
            <a:off x="4143375" y="9118600"/>
            <a:ext cx="3170238" cy="481013"/>
          </a:xfrm>
          <a:prstGeom prst="rect">
            <a:avLst/>
          </a:prstGeom>
        </p:spPr>
        <p:txBody>
          <a:bodyPr vert="horz" wrap="square" lIns="94851" tIns="47425" rIns="94851" bIns="47425" numCol="1" anchor="b" anchorCtr="0" compatLnSpc="1">
            <a:prstTxWarp prst="textNoShape">
              <a:avLst/>
            </a:prstTxWarp>
          </a:bodyPr>
          <a:lstStyle>
            <a:lvl1pPr algn="r">
              <a:defRPr sz="1200">
                <a:latin typeface="Arial" charset="0"/>
                <a:ea typeface="ヒラギノ角ゴ Pro W3" charset="-128"/>
                <a:cs typeface="ヒラギノ角ゴ Pro W3" charset="-128"/>
              </a:defRPr>
            </a:lvl1pPr>
          </a:lstStyle>
          <a:p>
            <a:pPr>
              <a:defRPr/>
            </a:pPr>
            <a:fld id="{ED7C180A-9D03-A642-9BCC-C8E6EBD61A16}" type="slidenum">
              <a:rPr lang="en-US"/>
              <a:pPr>
                <a:defRPr/>
              </a:pPr>
              <a:t>‹#›</a:t>
            </a:fld>
            <a:endParaRPr lang="en-US"/>
          </a:p>
        </p:txBody>
      </p:sp>
    </p:spTree>
    <p:extLst>
      <p:ext uri="{BB962C8B-B14F-4D97-AF65-F5344CB8AC3E}">
        <p14:creationId xmlns:p14="http://schemas.microsoft.com/office/powerpoint/2010/main" val="11878796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6653" tIns="48327" rIns="96653" bIns="48327"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4143375" y="0"/>
            <a:ext cx="3170238" cy="481013"/>
          </a:xfrm>
          <a:prstGeom prst="rect">
            <a:avLst/>
          </a:prstGeom>
        </p:spPr>
        <p:txBody>
          <a:bodyPr vert="horz" wrap="square" lIns="96653" tIns="48327" rIns="96653" bIns="48327" numCol="1" anchor="t"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CAFDBD19-563A-ED44-9BF6-14C99DC72223}" type="datetime1">
              <a:rPr lang="en-US"/>
              <a:pPr>
                <a:defRPr/>
              </a:pPr>
              <a:t>10/26/22</a:t>
            </a:fld>
            <a:endParaRPr lang="en-US"/>
          </a:p>
        </p:txBody>
      </p:sp>
      <p:sp>
        <p:nvSpPr>
          <p:cNvPr id="4" name="Slide Image Placeholder 3"/>
          <p:cNvSpPr>
            <a:spLocks noGrp="1" noRot="1" noChangeAspect="1"/>
          </p:cNvSpPr>
          <p:nvPr>
            <p:ph type="sldImg" idx="2"/>
          </p:nvPr>
        </p:nvSpPr>
        <p:spPr>
          <a:xfrm>
            <a:off x="457200" y="719138"/>
            <a:ext cx="6400800" cy="3600450"/>
          </a:xfrm>
          <a:prstGeom prst="rect">
            <a:avLst/>
          </a:prstGeom>
          <a:noFill/>
          <a:ln w="12700">
            <a:solidFill>
              <a:prstClr val="black"/>
            </a:solidFill>
          </a:ln>
        </p:spPr>
        <p:txBody>
          <a:bodyPr vert="horz" lIns="96653" tIns="48327" rIns="96653" bIns="48327" rtlCol="0" anchor="ctr"/>
          <a:lstStyle/>
          <a:p>
            <a:pPr lvl="0"/>
            <a:endParaRPr lang="en-US" noProof="0"/>
          </a:p>
        </p:txBody>
      </p:sp>
      <p:sp>
        <p:nvSpPr>
          <p:cNvPr id="5" name="Notes Placeholder 4"/>
          <p:cNvSpPr>
            <a:spLocks noGrp="1"/>
          </p:cNvSpPr>
          <p:nvPr>
            <p:ph type="body" sz="quarter" idx="3"/>
          </p:nvPr>
        </p:nvSpPr>
        <p:spPr>
          <a:xfrm>
            <a:off x="731838" y="4560888"/>
            <a:ext cx="5851525" cy="4321175"/>
          </a:xfrm>
          <a:prstGeom prst="rect">
            <a:avLst/>
          </a:prstGeom>
        </p:spPr>
        <p:txBody>
          <a:bodyPr vert="horz" lIns="96653" tIns="48327" rIns="96653" bIns="48327"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18600"/>
            <a:ext cx="3170238" cy="481013"/>
          </a:xfrm>
          <a:prstGeom prst="rect">
            <a:avLst/>
          </a:prstGeom>
        </p:spPr>
        <p:txBody>
          <a:bodyPr vert="horz" lIns="96653" tIns="48327" rIns="96653" bIns="48327"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4143375" y="9118600"/>
            <a:ext cx="3170238" cy="481013"/>
          </a:xfrm>
          <a:prstGeom prst="rect">
            <a:avLst/>
          </a:prstGeom>
        </p:spPr>
        <p:txBody>
          <a:bodyPr vert="horz" wrap="square" lIns="96653" tIns="48327" rIns="96653" bIns="48327" numCol="1" anchor="b" anchorCtr="0" compatLnSpc="1">
            <a:prstTxWarp prst="textNoShape">
              <a:avLst/>
            </a:prstTxWarp>
          </a:bodyPr>
          <a:lstStyle>
            <a:lvl1pPr algn="r">
              <a:defRPr sz="1200">
                <a:latin typeface="Calibri" charset="0"/>
                <a:ea typeface="ヒラギノ角ゴ Pro W3" charset="-128"/>
                <a:cs typeface="ヒラギノ角ゴ Pro W3" charset="-128"/>
              </a:defRPr>
            </a:lvl1pPr>
          </a:lstStyle>
          <a:p>
            <a:pPr>
              <a:defRPr/>
            </a:pPr>
            <a:fld id="{F8B449A7-3F4A-FD46-A554-2A5EC93D50D9}" type="slidenum">
              <a:rPr lang="en-US"/>
              <a:pPr>
                <a:defRPr/>
              </a:pPr>
              <a:t>‹#›</a:t>
            </a:fld>
            <a:endParaRPr lang="en-US"/>
          </a:p>
        </p:txBody>
      </p:sp>
    </p:spTree>
    <p:extLst>
      <p:ext uri="{BB962C8B-B14F-4D97-AF65-F5344CB8AC3E}">
        <p14:creationId xmlns:p14="http://schemas.microsoft.com/office/powerpoint/2010/main" val="86094539"/>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ヒラギノ角ゴ Pro W3" pitchFamily="-109" charset="-128"/>
        <a:cs typeface="ヒラギノ角ゴ Pro W3" pitchFamily="-109" charset="-128"/>
      </a:defRPr>
    </a:lvl1pPr>
    <a:lvl2pPr marL="457200" algn="l" rtl="0" eaLnBrk="0" fontAlgn="base" hangingPunct="0">
      <a:spcBef>
        <a:spcPct val="30000"/>
      </a:spcBef>
      <a:spcAft>
        <a:spcPct val="0"/>
      </a:spcAft>
      <a:defRPr sz="1200" kern="1200">
        <a:solidFill>
          <a:schemeClr val="tx1"/>
        </a:solidFill>
        <a:latin typeface="+mn-lt"/>
        <a:ea typeface="ヒラギノ角ゴ Pro W3" pitchFamily="-109"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5" charset="-128"/>
        <a:cs typeface="ＭＳ Ｐゴシック" pitchFamily="-105" charset="-128"/>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5" charset="-128"/>
        <a:cs typeface="+mn-cs"/>
      </a:defRPr>
    </a:lvl4pPr>
    <a:lvl5pPr marL="1828800" algn="l"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1</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goal was to develop a cloud free aerosol extinction product for SAGE III/ISS that can eventually be used for </a:t>
            </a:r>
            <a:r>
              <a:rPr lang="en-US" dirty="0" err="1"/>
              <a:t>GloSSAC</a:t>
            </a:r>
            <a:r>
              <a:rPr lang="en-US" dirty="0"/>
              <a:t> data product. </a:t>
            </a:r>
          </a:p>
          <a:p>
            <a:endParaRPr lang="en-US" dirty="0"/>
          </a:p>
          <a:p>
            <a:r>
              <a:rPr lang="en-US" dirty="0"/>
              <a:t>Thomason and Vernier have implemented this algorithm for volcanically quiescent period. Figure shows a density plot of extinction ratio versus 1020 nm extinction. The vertical green line shows the separation between primary aerosol and enhanced aerosols/ aerosol cloud mixture. The vertical green line is computed using median absolute deviation statistics for the ratios greater than 2.0. The red cure represents an empirical model based on aerosol centroid and an artificial cloud centroid with extinction ratio of 1 and an extinction coefficient of 10-1 km-1. And the data in the tail of the distribution that fall below the curve are flagged as aerosol/cloud mixture. So, for the background period this works reasonably well. However, following perturbed events such as volcanoes/</a:t>
            </a:r>
            <a:r>
              <a:rPr lang="en-US" dirty="0" err="1"/>
              <a:t>PyroCb</a:t>
            </a:r>
            <a:r>
              <a:rPr lang="en-US"/>
              <a:t>, there could be an underestimation of extinction if we use this method as there could be large particle present that may be indistinguishable from clouds.</a:t>
            </a:r>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2</a:t>
            </a:fld>
            <a:endParaRPr lang="en-US"/>
          </a:p>
        </p:txBody>
      </p:sp>
    </p:spTree>
    <p:extLst>
      <p:ext uri="{BB962C8B-B14F-4D97-AF65-F5344CB8AC3E}">
        <p14:creationId xmlns:p14="http://schemas.microsoft.com/office/powerpoint/2010/main" val="1431621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here we list some of the volcanic/</a:t>
            </a:r>
            <a:r>
              <a:rPr lang="en-US" dirty="0" err="1"/>
              <a:t>PyroCb</a:t>
            </a:r>
            <a:r>
              <a:rPr lang="en-US" dirty="0"/>
              <a:t> events that occurred during SAGE III/ISS mission. Before we, get to the analysis part, here are some points that we noticed. So, for SAGE III/ISS, a negative bias is reported recently in aerosol channels at 521, 602 and 672 nm. We, therefore use a spectrum interpolation at 525 nm using 450 and 756 nm to estimate extinction at 525 nm. And, for all our analyses here, we use 756 and 1544 nm instead of 525 and 1020 nm. While the most commonly used wavelength combinations for SAGE series of measurements are 525 and 1020 nm, we prefer to use a 756 and 1544 nm because 756 and 1544 is a wavelength range of factor of 2 similar to 525 and 1020. Moreover, unlike 525 nm, event termination is less likely to occur at 756 nm channel significantly above 1544 nm channel, particularly when larger aerosols/clouds are encountered. </a:t>
            </a:r>
          </a:p>
          <a:p>
            <a:endParaRPr lang="en-US" dirty="0"/>
          </a:p>
          <a:p>
            <a:r>
              <a:rPr lang="en-US" dirty="0"/>
              <a:t>Since the beginning of the SAGE III/ISS mission, we have witnessed several wildfire and volcanic events that perturbed the stratosphere. </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3</a:t>
            </a:fld>
            <a:endParaRPr lang="en-US"/>
          </a:p>
        </p:txBody>
      </p:sp>
    </p:spTree>
    <p:extLst>
      <p:ext uri="{BB962C8B-B14F-4D97-AF65-F5344CB8AC3E}">
        <p14:creationId xmlns:p14="http://schemas.microsoft.com/office/powerpoint/2010/main" val="2077249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number of negative and positive extinction datapoints (&gt; 50%) exceeds 1/3</a:t>
            </a:r>
            <a:r>
              <a:rPr lang="en-US" baseline="30000" dirty="0"/>
              <a:t>rd</a:t>
            </a:r>
            <a:r>
              <a:rPr lang="en-US" dirty="0"/>
              <a:t> of total number of data points between tropopause and 25 km then the entire profile is discarded. Using 1/3</a:t>
            </a:r>
            <a:r>
              <a:rPr lang="en-US" baseline="30000" dirty="0"/>
              <a:t>rd</a:t>
            </a:r>
            <a:r>
              <a:rPr lang="en-US" dirty="0"/>
              <a:t> to be on the conservative side. </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4</a:t>
            </a:fld>
            <a:endParaRPr lang="en-US"/>
          </a:p>
        </p:txBody>
      </p:sp>
    </p:spTree>
    <p:extLst>
      <p:ext uri="{BB962C8B-B14F-4D97-AF65-F5344CB8AC3E}">
        <p14:creationId xmlns:p14="http://schemas.microsoft.com/office/powerpoint/2010/main" val="4174856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notice that some profiles report in the vicinity of large positive values. In this case, we remove negative extinction value and the extinction values at adjacent altitudes resulting in the removal of three data points. However, when a negative extinction is observed </a:t>
            </a:r>
            <a:r>
              <a:rPr lang="en-US" dirty="0" err="1"/>
              <a:t>belo</a:t>
            </a:r>
            <a:r>
              <a:rPr lang="en-US" dirty="0"/>
              <a:t> negative extinction in the UTLS region. Here, we have color coded some extinction values. Blue represents negative extinction with less than 50% error whereas red represent negative extinction with error bar greater than 50%. The filtering algorithm here scans negative extinctions are retained. However when they occur at lower altitudes is a sign that measurements are less reliable. for negative values from the top of the profile downward, starting at an altitude of 25 km down to where the profile terminates. The negative extinctions at higher altitudes (&gt; 25) is not unexpected and this happens due to noise and errors in the removal of ozone and molecular scattering, therefore higher altitude </a:t>
            </a:r>
          </a:p>
          <a:p>
            <a:r>
              <a:rPr lang="en-US" dirty="0"/>
              <a:t>Here, in this between 12 and 14 km near the tropopause region we notice a negative extinction value with error bars less than 50% and is </a:t>
            </a:r>
            <a:r>
              <a:rPr lang="en-US" dirty="0" err="1"/>
              <a:t>occurringw</a:t>
            </a:r>
            <a:r>
              <a:rPr lang="en-US" dirty="0"/>
              <a:t> the tropopause altitude, the screening algorithm is hard coded to terminate the profile at the altitude just above where the negative extinction is observed. The right hand side plot shows the profile after screening. </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5</a:t>
            </a:fld>
            <a:endParaRPr lang="en-US"/>
          </a:p>
        </p:txBody>
      </p:sp>
    </p:spTree>
    <p:extLst>
      <p:ext uri="{BB962C8B-B14F-4D97-AF65-F5344CB8AC3E}">
        <p14:creationId xmlns:p14="http://schemas.microsoft.com/office/powerpoint/2010/main" val="37062570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vertical red line the separation between primary aerosol and enhanced aerosol. The median absolute deviation statistics. K0 = ka+3.5*MAD, where ka is the median extinction coefficient of the distribution and MAD is the median absolute deviation. We use a factor of 3.5  to estimate outlier based on modified Z-score of simulation study that shows an absolute value of 3.5 can be used to define potential outlier in the above equation. </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6</a:t>
            </a:fld>
            <a:endParaRPr lang="en-US"/>
          </a:p>
        </p:txBody>
      </p:sp>
    </p:spTree>
    <p:extLst>
      <p:ext uri="{BB962C8B-B14F-4D97-AF65-F5344CB8AC3E}">
        <p14:creationId xmlns:p14="http://schemas.microsoft.com/office/powerpoint/2010/main" val="671791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vertical red line the separation between primary aerosol and enhanced aerosol. The median absolute deviation statistics. K0 = ka+3.5*MAD, where ka is the median extinction coefficient of the distribution and MAD is the median absolute deviation. We use a factor of 3.5  to estimate outlier based on modified Z-score of simulation study that shows an absolute value of 3.5 can be used to define potential outlier in the above equation. </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7</a:t>
            </a:fld>
            <a:endParaRPr lang="en-US"/>
          </a:p>
        </p:txBody>
      </p:sp>
    </p:spTree>
    <p:extLst>
      <p:ext uri="{BB962C8B-B14F-4D97-AF65-F5344CB8AC3E}">
        <p14:creationId xmlns:p14="http://schemas.microsoft.com/office/powerpoint/2010/main" val="3587018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ヒラギノ角ゴ Pro W3" pitchFamily="-109" charset="-128"/>
                <a:cs typeface="ヒラギノ角ゴ Pro W3" pitchFamily="-109" charset="-128"/>
              </a:rPr>
              <a:t>The revised method works reasonably well for the periods during and following perturbed events such as volcanic/</a:t>
            </a:r>
            <a:r>
              <a:rPr lang="en-US" sz="1200" kern="1200" dirty="0" err="1">
                <a:solidFill>
                  <a:schemeClr val="tx1"/>
                </a:solidFill>
                <a:effectLst/>
                <a:latin typeface="+mn-lt"/>
                <a:ea typeface="ヒラギノ角ゴ Pro W3" pitchFamily="-109" charset="-128"/>
                <a:cs typeface="ヒラギノ角ゴ Pro W3" pitchFamily="-109" charset="-128"/>
              </a:rPr>
              <a:t>PyroCb</a:t>
            </a:r>
            <a:r>
              <a:rPr lang="en-US" sz="1200" kern="1200" dirty="0">
                <a:solidFill>
                  <a:schemeClr val="tx1"/>
                </a:solidFill>
                <a:effectLst/>
                <a:latin typeface="+mn-lt"/>
                <a:ea typeface="ヒラギノ角ゴ Pro W3" pitchFamily="-109" charset="-128"/>
                <a:cs typeface="ヒラギノ角ゴ Pro W3" pitchFamily="-109" charset="-128"/>
              </a:rPr>
              <a:t>. We use a time frame to estimate how long the perturbed event influence the aerosol loading in the stratosphere. The influence of any perturbed activity in the stratosphere is estimated from the monthly time series of k0, which is computed using median absolute deviation statistics and is now incorporated in the algorithm so that analyses that fall in this time frame is considered as "Perturbed" due to enhancement in k0 value when compared against the "background" aerosol. Additionally, we use temperature based tropopause to classify the aerosols that are present in the vicinity of the tropopause which is otherwise flagged as "aerosol/cloud mixture".</a:t>
            </a:r>
          </a:p>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8</a:t>
            </a:fld>
            <a:endParaRPr lang="en-US"/>
          </a:p>
        </p:txBody>
      </p:sp>
    </p:spTree>
    <p:extLst>
      <p:ext uri="{BB962C8B-B14F-4D97-AF65-F5344CB8AC3E}">
        <p14:creationId xmlns:p14="http://schemas.microsoft.com/office/powerpoint/2010/main" val="6480342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ヒラギノ角ゴ Pro W3" pitchFamily="-109" charset="-128"/>
                <a:cs typeface="ヒラギノ角ゴ Pro W3" pitchFamily="-109" charset="-128"/>
              </a:rPr>
              <a:t>The revised method works reasonably well for the periods during and following perturbed events such as volcanic/</a:t>
            </a:r>
            <a:r>
              <a:rPr lang="en-US" sz="1200" kern="1200" dirty="0" err="1">
                <a:solidFill>
                  <a:schemeClr val="tx1"/>
                </a:solidFill>
                <a:effectLst/>
                <a:latin typeface="+mn-lt"/>
                <a:ea typeface="ヒラギノ角ゴ Pro W3" pitchFamily="-109" charset="-128"/>
                <a:cs typeface="ヒラギノ角ゴ Pro W3" pitchFamily="-109" charset="-128"/>
              </a:rPr>
              <a:t>PyroCb.We</a:t>
            </a:r>
            <a:r>
              <a:rPr lang="en-US" sz="1200" kern="1200" dirty="0">
                <a:solidFill>
                  <a:schemeClr val="tx1"/>
                </a:solidFill>
                <a:effectLst/>
                <a:latin typeface="+mn-lt"/>
                <a:ea typeface="ヒラギノ角ゴ Pro W3" pitchFamily="-109" charset="-128"/>
                <a:cs typeface="ヒラギノ角ゴ Pro W3" pitchFamily="-109" charset="-128"/>
              </a:rPr>
              <a:t> use a time frame to estimate how long the perturbed event influence the aerosol loading in the stratosphere. The influence of any perturbed activity in the stratosphere is estimated from the monthly time series of k0, which is computed using median absolute deviation statistics and is now incorporated in the algorithm so that analyses that fall in this time frame is considered as "Perturbed" due to enhancement in k0 value when compared against the "background" aerosol. Additionally, we use temperature based tropopause to classify the aerosols that are present in the vicinity of the tropopause which is otherwise flagged as "aerosol/cloud mixture".</a:t>
            </a:r>
          </a:p>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10</a:t>
            </a:fld>
            <a:endParaRPr lang="en-US"/>
          </a:p>
        </p:txBody>
      </p:sp>
    </p:spTree>
    <p:extLst>
      <p:ext uri="{BB962C8B-B14F-4D97-AF65-F5344CB8AC3E}">
        <p14:creationId xmlns:p14="http://schemas.microsoft.com/office/powerpoint/2010/main" val="959014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ヒラギノ角ゴ Pro W3" pitchFamily="-109" charset="-128"/>
                <a:cs typeface="ヒラギノ角ゴ Pro W3" pitchFamily="-109" charset="-128"/>
              </a:rPr>
              <a:t>The revised method works reasonably well for the periods during and following perturbed events such as volcanic/</a:t>
            </a:r>
            <a:r>
              <a:rPr lang="en-US" sz="1200" kern="1200" dirty="0" err="1">
                <a:solidFill>
                  <a:schemeClr val="tx1"/>
                </a:solidFill>
                <a:effectLst/>
                <a:latin typeface="+mn-lt"/>
                <a:ea typeface="ヒラギノ角ゴ Pro W3" pitchFamily="-109" charset="-128"/>
                <a:cs typeface="ヒラギノ角ゴ Pro W3" pitchFamily="-109" charset="-128"/>
              </a:rPr>
              <a:t>PyroCb.We</a:t>
            </a:r>
            <a:r>
              <a:rPr lang="en-US" sz="1200" kern="1200" dirty="0">
                <a:solidFill>
                  <a:schemeClr val="tx1"/>
                </a:solidFill>
                <a:effectLst/>
                <a:latin typeface="+mn-lt"/>
                <a:ea typeface="ヒラギノ角ゴ Pro W3" pitchFamily="-109" charset="-128"/>
                <a:cs typeface="ヒラギノ角ゴ Pro W3" pitchFamily="-109" charset="-128"/>
              </a:rPr>
              <a:t> use a time frame to estimate how long the perturbed event influence the aerosol loading in the stratosphere. The influence of any perturbed activity in the stratosphere is estimated from the monthly time series of k0, which is computed using median absolute deviation statistics and is now incorporated in the algorithm so that analyses that fall in this time frame is considered as "Perturbed" due to enhancement in k0 value when compared against the "background" aerosol. Additionally, we use temperature based tropopause to classify the aerosols that are present in the vicinity of the tropopause which is otherwise flagged as "aerosol/cloud mixture".</a:t>
            </a:r>
          </a:p>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11</a:t>
            </a:fld>
            <a:endParaRPr lang="en-US"/>
          </a:p>
        </p:txBody>
      </p:sp>
    </p:spTree>
    <p:extLst>
      <p:ext uri="{BB962C8B-B14F-4D97-AF65-F5344CB8AC3E}">
        <p14:creationId xmlns:p14="http://schemas.microsoft.com/office/powerpoint/2010/main" val="25010933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ヒラギノ角ゴ Pro W3" pitchFamily="-109" charset="-128"/>
                <a:cs typeface="ヒラギノ角ゴ Pro W3" pitchFamily="-109" charset="-128"/>
              </a:rPr>
              <a:t>The revised method works reasonably well for the periods during and following perturbed events such as volcanic/</a:t>
            </a:r>
            <a:r>
              <a:rPr lang="en-US" sz="1200" kern="1200" dirty="0" err="1">
                <a:solidFill>
                  <a:schemeClr val="tx1"/>
                </a:solidFill>
                <a:effectLst/>
                <a:latin typeface="+mn-lt"/>
                <a:ea typeface="ヒラギノ角ゴ Pro W3" pitchFamily="-109" charset="-128"/>
                <a:cs typeface="ヒラギノ角ゴ Pro W3" pitchFamily="-109" charset="-128"/>
              </a:rPr>
              <a:t>PyroCb.We</a:t>
            </a:r>
            <a:r>
              <a:rPr lang="en-US" sz="1200" kern="1200" dirty="0">
                <a:solidFill>
                  <a:schemeClr val="tx1"/>
                </a:solidFill>
                <a:effectLst/>
                <a:latin typeface="+mn-lt"/>
                <a:ea typeface="ヒラギノ角ゴ Pro W3" pitchFamily="-109" charset="-128"/>
                <a:cs typeface="ヒラギノ角ゴ Pro W3" pitchFamily="-109" charset="-128"/>
              </a:rPr>
              <a:t> use a time frame to estimate how long the perturbed event influence the aerosol loading in the stratosphere. The influence of any perturbed activity in the stratosphere is estimated from the monthly time series of k0, which is computed using median absolute deviation statistics and is now incorporated in the algorithm so that analyses that fall in this time frame is considered as "Perturbed" due to enhancement in k0 value when compared against the "background" aerosol. Additionally, we use temperature based tropopause to classify the aerosols that are present in the vicinity of the tropopause which is otherwise flagged as "aerosol/cloud mixture".</a:t>
            </a:r>
          </a:p>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12</a:t>
            </a:fld>
            <a:endParaRPr lang="en-US"/>
          </a:p>
        </p:txBody>
      </p:sp>
    </p:spTree>
    <p:extLst>
      <p:ext uri="{BB962C8B-B14F-4D97-AF65-F5344CB8AC3E}">
        <p14:creationId xmlns:p14="http://schemas.microsoft.com/office/powerpoint/2010/main" val="3046443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Comparison plots of before and after cloud filtering. Black is unfiltered and green is filtered. Flags used for aerosol only (green dots) profile are, “background”, “perturbed”, and “enhanced aerosol/tropopause cloud”. </a:t>
            </a:r>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13</a:t>
            </a:fld>
            <a:endParaRPr lang="en-US"/>
          </a:p>
        </p:txBody>
      </p:sp>
    </p:spTree>
    <p:extLst>
      <p:ext uri="{BB962C8B-B14F-4D97-AF65-F5344CB8AC3E}">
        <p14:creationId xmlns:p14="http://schemas.microsoft.com/office/powerpoint/2010/main" val="4261877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15</a:t>
            </a:fld>
            <a:endParaRPr lang="en-US"/>
          </a:p>
        </p:txBody>
      </p:sp>
    </p:spTree>
    <p:extLst>
      <p:ext uri="{BB962C8B-B14F-4D97-AF65-F5344CB8AC3E}">
        <p14:creationId xmlns:p14="http://schemas.microsoft.com/office/powerpoint/2010/main" val="26354772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ヒラギノ角ゴ Pro W3" pitchFamily="-109" charset="-128"/>
                <a:cs typeface="ヒラギノ角ゴ Pro W3" pitchFamily="-109" charset="-128"/>
              </a:rPr>
              <a:t>“Conformance follows the basic paradigm of v1.0 but has changed in some instances to reflect better understanding of instrumental differences. The need for long-term consistency among data sets effectively requires that OSIRIS be brought into conformance (bias reduced as much as possible) with SAGE II measurements (</a:t>
            </a:r>
            <a:r>
              <a:rPr lang="en-US" sz="1200" b="0" i="0" u="none" strike="noStrike" kern="1200" dirty="0" err="1">
                <a:solidFill>
                  <a:schemeClr val="tx1"/>
                </a:solidFill>
                <a:effectLst/>
                <a:latin typeface="+mn-lt"/>
                <a:ea typeface="ヒラギノ角ゴ Pro W3" pitchFamily="-109" charset="-128"/>
                <a:cs typeface="ヒラギノ角ゴ Pro W3" pitchFamily="-109" charset="-128"/>
              </a:rPr>
              <a:t>Kovilakam</a:t>
            </a:r>
            <a:r>
              <a:rPr lang="en-US" sz="1200" b="0" i="0" u="none" strike="noStrike" kern="1200" dirty="0">
                <a:solidFill>
                  <a:schemeClr val="tx1"/>
                </a:solidFill>
                <a:effectLst/>
                <a:latin typeface="+mn-lt"/>
                <a:ea typeface="ヒラギノ角ゴ Pro W3" pitchFamily="-109" charset="-128"/>
                <a:cs typeface="ヒラギノ角ゴ Pro W3" pitchFamily="-109" charset="-128"/>
              </a:rPr>
              <a:t> et al., 2020)”. </a:t>
            </a:r>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16</a:t>
            </a:fld>
            <a:endParaRPr lang="en-US"/>
          </a:p>
        </p:txBody>
      </p:sp>
    </p:spTree>
    <p:extLst>
      <p:ext uri="{BB962C8B-B14F-4D97-AF65-F5344CB8AC3E}">
        <p14:creationId xmlns:p14="http://schemas.microsoft.com/office/powerpoint/2010/main" val="3010035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18</a:t>
            </a:fld>
            <a:endParaRPr lang="en-US"/>
          </a:p>
        </p:txBody>
      </p:sp>
    </p:spTree>
    <p:extLst>
      <p:ext uri="{BB962C8B-B14F-4D97-AF65-F5344CB8AC3E}">
        <p14:creationId xmlns:p14="http://schemas.microsoft.com/office/powerpoint/2010/main" val="13176696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Comparison plots of before and after cloud filtering. Black is unfiltered and green is filtered. Flags used for aerosol only (green dots) profile are, “background”, “perturbed”, and “enhanced aerosol/tropopause cloud”. </a:t>
            </a:r>
          </a:p>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19</a:t>
            </a:fld>
            <a:endParaRPr lang="en-US"/>
          </a:p>
        </p:txBody>
      </p:sp>
    </p:spTree>
    <p:extLst>
      <p:ext uri="{BB962C8B-B14F-4D97-AF65-F5344CB8AC3E}">
        <p14:creationId xmlns:p14="http://schemas.microsoft.com/office/powerpoint/2010/main" val="18123994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57251"/>
            <a:ext cx="8991600" cy="4012406"/>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6932613" y="4970860"/>
            <a:ext cx="2133600" cy="171450"/>
          </a:xfrm>
          <a:prstGeom prst="rect">
            <a:avLst/>
          </a:prstGeom>
        </p:spPr>
        <p:txBody>
          <a:bodyPr anchor="ctr">
            <a:prstTxWarp prst="textNoShape">
              <a:avLst/>
            </a:prstTxWarp>
          </a:bodyPr>
          <a:lstStyle/>
          <a:p>
            <a:pPr algn="r">
              <a:defRPr/>
            </a:pPr>
            <a:fld id="{17F8D5CB-F081-0044-A0CB-882F132F8FAA}" type="slidenum">
              <a:rPr lang="en-US" sz="750" smtClean="0">
                <a:solidFill>
                  <a:srgbClr val="000000"/>
                </a:solidFill>
                <a:latin typeface="Calibri" charset="0"/>
                <a:ea typeface="ヒラギノ角ゴ Pro W3" charset="-128"/>
                <a:cs typeface="ヒラギノ角ゴ Pro W3" charset="-128"/>
              </a:rPr>
              <a:pPr algn="r">
                <a:defRPr/>
              </a:pPr>
              <a:t>‹#›</a:t>
            </a:fld>
            <a:endParaRPr lang="en-US" sz="75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221746" y="147562"/>
            <a:ext cx="6679410" cy="484748"/>
          </a:xfrm>
          <a:prstGeom prst="rect">
            <a:avLst/>
          </a:prstGeom>
        </p:spPr>
        <p:txBody>
          <a:bodyPr rtlCol="0">
            <a:noAutofit/>
          </a:bodyPr>
          <a:lstStyle>
            <a:lvl1pPr>
              <a:defRPr sz="24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42875" y="4970860"/>
            <a:ext cx="2133600" cy="172640"/>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26, 2022</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4" cstate="email">
            <a:alphaModFix amt="50000"/>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6" name="Slide Number Placeholder 5"/>
          <p:cNvSpPr>
            <a:spLocks noGrp="1"/>
          </p:cNvSpPr>
          <p:nvPr>
            <p:ph type="sldNum" sz="quarter" idx="4"/>
          </p:nvPr>
        </p:nvSpPr>
        <p:spPr>
          <a:xfrm>
            <a:off x="6934200" y="4972050"/>
            <a:ext cx="2133600" cy="171450"/>
          </a:xfrm>
          <a:prstGeom prst="rect">
            <a:avLst/>
          </a:prstGeom>
        </p:spPr>
        <p:txBody>
          <a:bodyPr vert="horz" wrap="square" lIns="91440" tIns="45720" rIns="91440" bIns="45720" numCol="1" anchor="ctr" anchorCtr="0" compatLnSpc="1">
            <a:prstTxWarp prst="textNoShape">
              <a:avLst/>
            </a:prstTxWarp>
          </a:bodyPr>
          <a:lstStyle>
            <a:lvl1pPr algn="r">
              <a:defRPr sz="75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209678" y="120254"/>
            <a:ext cx="6791325" cy="4619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pic>
        <p:nvPicPr>
          <p:cNvPr id="1029" name="Picture 9" descr="NASA Meatball.png"/>
          <p:cNvPicPr>
            <a:picLocks noChangeAspect="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8290381" y="109539"/>
            <a:ext cx="793293" cy="626269"/>
          </a:xfrm>
          <a:prstGeom prst="rect">
            <a:avLst/>
          </a:prstGeom>
          <a:noFill/>
          <a:ln w="9525">
            <a:noFill/>
            <a:miter lim="800000"/>
            <a:headEnd/>
            <a:tailEnd/>
          </a:ln>
        </p:spPr>
      </p:pic>
      <p:cxnSp>
        <p:nvCxnSpPr>
          <p:cNvPr id="12" name="Straight Connector 11"/>
          <p:cNvCxnSpPr>
            <a:cxnSpLocks noChangeShapeType="1"/>
          </p:cNvCxnSpPr>
          <p:nvPr userDrawn="1"/>
        </p:nvCxnSpPr>
        <p:spPr bwMode="auto">
          <a:xfrm>
            <a:off x="1209678" y="734617"/>
            <a:ext cx="6791325" cy="1190"/>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240203" y="120254"/>
            <a:ext cx="680096" cy="702751"/>
          </a:xfrm>
          <a:prstGeom prst="rect">
            <a:avLst/>
          </a:prstGeom>
        </p:spPr>
      </p:pic>
      <p:sp>
        <p:nvSpPr>
          <p:cNvPr id="13" name="Date Placeholder 12"/>
          <p:cNvSpPr>
            <a:spLocks noGrp="1"/>
          </p:cNvSpPr>
          <p:nvPr>
            <p:ph type="dt" sz="half" idx="2"/>
          </p:nvPr>
        </p:nvSpPr>
        <p:spPr>
          <a:xfrm>
            <a:off x="142875" y="4869657"/>
            <a:ext cx="2133600" cy="273844"/>
          </a:xfrm>
          <a:prstGeom prst="rect">
            <a:avLst/>
          </a:prstGeom>
        </p:spPr>
        <p:txBody>
          <a:bodyPr vert="horz" lIns="91440" tIns="45720" rIns="91440" bIns="45720" rtlCol="0" anchor="ctr"/>
          <a:lstStyle>
            <a:lvl1pPr algn="l">
              <a:defRPr sz="900" baseline="0">
                <a:solidFill>
                  <a:schemeClr val="tx1"/>
                </a:solidFill>
              </a:defRPr>
            </a:lvl1pPr>
          </a:lstStyle>
          <a:p>
            <a:fld id="{A9E79D4F-B57E-1C4E-8EE1-3B4427408A1A}" type="datetime4">
              <a:rPr lang="en-US" smtClean="0"/>
              <a:pPr/>
              <a:t>October 26, 2022</a:t>
            </a:fld>
            <a:endParaRPr lang="en-US" dirty="0"/>
          </a:p>
        </p:txBody>
      </p:sp>
    </p:spTree>
  </p:cSld>
  <p:clrMap bg1="lt1" tx1="dk1" bg2="lt2" tx2="dk2" accent1="accent1" accent2="accent2" accent3="accent3" accent4="accent4" accent5="accent5" accent6="accent6" hlink="hlink" folHlink="folHlink"/>
  <p:sldLayoutIdLst>
    <p:sldLayoutId id="2147484394" r:id="rId1"/>
    <p:sldLayoutId id="2147484395" r:id="rId2"/>
  </p:sldLayoutIdLst>
  <p:hf hdr="0" ftr="0"/>
  <p:txStyles>
    <p:titleStyle>
      <a:lvl1pPr algn="ctr" rtl="0" eaLnBrk="0" fontAlgn="base" hangingPunct="0">
        <a:spcBef>
          <a:spcPct val="0"/>
        </a:spcBef>
        <a:spcAft>
          <a:spcPct val="0"/>
        </a:spcAft>
        <a:defRPr sz="24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100" b="1">
          <a:solidFill>
            <a:srgbClr val="000090"/>
          </a:solidFill>
          <a:latin typeface="Calibri" pitchFamily="34" charset="0"/>
          <a:ea typeface="ヒラギノ角ゴ Pro W3" pitchFamily="-109" charset="-128"/>
          <a:cs typeface="ヒラギノ角ゴ Pro W3" pitchFamily="-109" charset="-128"/>
        </a:defRPr>
      </a:lvl5pPr>
      <a:lvl6pPr marL="342892" algn="ctr" rtl="0" fontAlgn="base">
        <a:spcBef>
          <a:spcPct val="0"/>
        </a:spcBef>
        <a:spcAft>
          <a:spcPct val="0"/>
        </a:spcAft>
        <a:defRPr sz="2700" b="1">
          <a:solidFill>
            <a:schemeClr val="bg1"/>
          </a:solidFill>
          <a:latin typeface="Calibri" pitchFamily="34" charset="0"/>
        </a:defRPr>
      </a:lvl6pPr>
      <a:lvl7pPr marL="685783" algn="ctr" rtl="0" fontAlgn="base">
        <a:spcBef>
          <a:spcPct val="0"/>
        </a:spcBef>
        <a:spcAft>
          <a:spcPct val="0"/>
        </a:spcAft>
        <a:defRPr sz="2700" b="1">
          <a:solidFill>
            <a:schemeClr val="bg1"/>
          </a:solidFill>
          <a:latin typeface="Calibri" pitchFamily="34" charset="0"/>
        </a:defRPr>
      </a:lvl7pPr>
      <a:lvl8pPr marL="1028675" algn="ctr" rtl="0" fontAlgn="base">
        <a:spcBef>
          <a:spcPct val="0"/>
        </a:spcBef>
        <a:spcAft>
          <a:spcPct val="0"/>
        </a:spcAft>
        <a:defRPr sz="2700" b="1">
          <a:solidFill>
            <a:schemeClr val="bg1"/>
          </a:solidFill>
          <a:latin typeface="Calibri" pitchFamily="34" charset="0"/>
        </a:defRPr>
      </a:lvl8pPr>
      <a:lvl9pPr marL="1371566" algn="ctr" rtl="0" fontAlgn="base">
        <a:spcBef>
          <a:spcPct val="0"/>
        </a:spcBef>
        <a:spcAft>
          <a:spcPct val="0"/>
        </a:spcAft>
        <a:defRPr sz="2700" b="1">
          <a:solidFill>
            <a:schemeClr val="bg1"/>
          </a:solidFill>
          <a:latin typeface="Calibri" pitchFamily="34" charset="0"/>
        </a:defRPr>
      </a:lvl9pPr>
    </p:titleStyle>
    <p:bodyStyle>
      <a:lvl1pPr marL="257168" indent="-257168" algn="l" rtl="0" eaLnBrk="0" fontAlgn="base" hangingPunct="0">
        <a:spcBef>
          <a:spcPct val="20000"/>
        </a:spcBef>
        <a:spcAft>
          <a:spcPct val="0"/>
        </a:spcAft>
        <a:buClr>
          <a:srgbClr val="C00000"/>
        </a:buClr>
        <a:buFont typeface="Wingdings" pitchFamily="29" charset="2"/>
        <a:buChar char="Ø"/>
        <a:defRPr sz="2100" b="1" kern="1200">
          <a:solidFill>
            <a:schemeClr val="tx1"/>
          </a:solidFill>
          <a:latin typeface="+mn-lt"/>
          <a:ea typeface="ヒラギノ角ゴ Pro W3" pitchFamily="-109" charset="-128"/>
          <a:cs typeface="ヒラギノ角ゴ Pro W3" pitchFamily="-109" charset="-128"/>
        </a:defRPr>
      </a:lvl1pPr>
      <a:lvl2pPr marL="557199" indent="-214308" algn="l" rtl="0" eaLnBrk="0" fontAlgn="base" hangingPunct="0">
        <a:spcBef>
          <a:spcPct val="20000"/>
        </a:spcBef>
        <a:spcAft>
          <a:spcPct val="0"/>
        </a:spcAft>
        <a:buClr>
          <a:srgbClr val="0000CC"/>
        </a:buClr>
        <a:buFont typeface="Arial" pitchFamily="29" charset="0"/>
        <a:buChar char="•"/>
        <a:defRPr sz="1800" kern="1200">
          <a:solidFill>
            <a:schemeClr val="tx1"/>
          </a:solidFill>
          <a:latin typeface="+mn-lt"/>
          <a:ea typeface="ヒラギノ角ゴ Pro W3" pitchFamily="-109" charset="-128"/>
          <a:cs typeface="+mn-cs"/>
        </a:defRPr>
      </a:lvl2pPr>
      <a:lvl3pPr marL="857228" indent="-171446" algn="l" rtl="0" eaLnBrk="0" fontAlgn="base" hangingPunct="0">
        <a:spcBef>
          <a:spcPct val="20000"/>
        </a:spcBef>
        <a:spcAft>
          <a:spcPct val="0"/>
        </a:spcAft>
        <a:buFont typeface="Wingdings" pitchFamily="29" charset="2"/>
        <a:buChar char="§"/>
        <a:defRPr sz="1500" kern="1200">
          <a:solidFill>
            <a:schemeClr val="tx1"/>
          </a:solidFill>
          <a:latin typeface="+mn-lt"/>
          <a:ea typeface="ＭＳ Ｐゴシック" pitchFamily="-105" charset="-128"/>
          <a:cs typeface="ＭＳ Ｐゴシック" pitchFamily="-105" charset="-128"/>
        </a:defRPr>
      </a:lvl3pPr>
      <a:lvl4pPr marL="1200120" indent="-171446"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1543012" indent="-171446"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4.emf"/><Relationship Id="rId4" Type="http://schemas.openxmlformats.org/officeDocument/2006/relationships/image" Target="../media/image13.emf"/></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7.emf"/><Relationship Id="rId4" Type="http://schemas.openxmlformats.org/officeDocument/2006/relationships/image" Target="../media/image16.emf"/></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1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4.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2713527" y="2770967"/>
            <a:ext cx="6126956" cy="1349087"/>
          </a:xfrm>
          <a:prstGeom prst="rect">
            <a:avLst/>
          </a:prstGeom>
          <a:noFill/>
          <a:ln w="9525">
            <a:noFill/>
            <a:miter lim="800000"/>
            <a:headEnd/>
            <a:tailEnd/>
          </a:ln>
        </p:spPr>
        <p:txBody>
          <a:bodyPr>
            <a:prstTxWarp prst="textNoShape">
              <a:avLst/>
            </a:prstTxWarp>
            <a:spAutoFit/>
          </a:bodyPr>
          <a:lstStyle/>
          <a:p>
            <a:pPr algn="r">
              <a:spcBef>
                <a:spcPts val="450"/>
              </a:spcBef>
            </a:pPr>
            <a:r>
              <a:rPr lang="en-US" sz="1400"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SAGE III/ISS Science Team Meeting</a:t>
            </a:r>
          </a:p>
          <a:p>
            <a:pPr algn="r">
              <a:spcBef>
                <a:spcPts val="450"/>
              </a:spcBef>
            </a:pPr>
            <a:endParaRPr lang="en-US" sz="15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Mahesh </a:t>
            </a:r>
            <a:r>
              <a:rPr lang="en-US" sz="1200" b="1" dirty="0" err="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Kovilakam</a:t>
            </a: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Larry Thomason, Travis </a:t>
            </a:r>
            <a:r>
              <a:rPr lang="en-US" sz="1200" b="1" dirty="0" err="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Knepp</a:t>
            </a:r>
            <a:endPar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450"/>
              </a:spcBef>
            </a:pPr>
            <a:r>
              <a:rPr lang="en-US" sz="12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A New Level 3 Aerosol Product for SAGE III/ISS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Motivation for this work was to develop a cloud free aerosol product for SAGE III/ISS</a:t>
            </a:r>
          </a:p>
          <a:p>
            <a:r>
              <a:rPr lang="en-US" dirty="0"/>
              <a:t> Cloud screening algorithm is developed based on a method proposed by Thomason and Vernier (2013) (TV13).</a:t>
            </a:r>
          </a:p>
        </p:txBody>
      </p:sp>
      <p:sp>
        <p:nvSpPr>
          <p:cNvPr id="3" name="Title 2"/>
          <p:cNvSpPr>
            <a:spLocks noGrp="1"/>
          </p:cNvSpPr>
          <p:nvPr>
            <p:ph type="title"/>
          </p:nvPr>
        </p:nvSpPr>
        <p:spPr/>
        <p:txBody>
          <a:bodyPr/>
          <a:lstStyle/>
          <a:p>
            <a:endParaRPr lang="en-US" dirty="0"/>
          </a:p>
        </p:txBody>
      </p:sp>
      <p:pic>
        <p:nvPicPr>
          <p:cNvPr id="4" name="Picture 3">
            <a:extLst>
              <a:ext uri="{FF2B5EF4-FFF2-40B4-BE49-F238E27FC236}">
                <a16:creationId xmlns:a16="http://schemas.microsoft.com/office/drawing/2014/main" id="{78831493-C12C-A79E-16E3-308F5E9891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43563" y="2285677"/>
            <a:ext cx="3265372" cy="2583980"/>
          </a:xfrm>
          <a:prstGeom prst="rect">
            <a:avLst/>
          </a:prstGeom>
        </p:spPr>
      </p:pic>
      <p:pic>
        <p:nvPicPr>
          <p:cNvPr id="5" name="Picture 4">
            <a:extLst>
              <a:ext uri="{FF2B5EF4-FFF2-40B4-BE49-F238E27FC236}">
                <a16:creationId xmlns:a16="http://schemas.microsoft.com/office/drawing/2014/main" id="{CE82F242-C4C9-B5B8-975C-386F889FFAC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639767" y="2423473"/>
            <a:ext cx="2075094" cy="2490579"/>
          </a:xfrm>
          <a:prstGeom prst="rect">
            <a:avLst/>
          </a:prstGeom>
        </p:spPr>
      </p:pic>
      <p:sp>
        <p:nvSpPr>
          <p:cNvPr id="6" name="TextBox 5">
            <a:extLst>
              <a:ext uri="{FF2B5EF4-FFF2-40B4-BE49-F238E27FC236}">
                <a16:creationId xmlns:a16="http://schemas.microsoft.com/office/drawing/2014/main" id="{D8DC96CB-E62E-272B-E6DF-8D5CC877C8C1}"/>
              </a:ext>
            </a:extLst>
          </p:cNvPr>
          <p:cNvSpPr txBox="1"/>
          <p:nvPr/>
        </p:nvSpPr>
        <p:spPr>
          <a:xfrm>
            <a:off x="3236456" y="4885607"/>
            <a:ext cx="2859467" cy="246221"/>
          </a:xfrm>
          <a:prstGeom prst="rect">
            <a:avLst/>
          </a:prstGeom>
          <a:noFill/>
        </p:spPr>
        <p:txBody>
          <a:bodyPr wrap="square" rtlCol="0">
            <a:spAutoFit/>
          </a:bodyPr>
          <a:lstStyle/>
          <a:p>
            <a:pPr algn="ctr"/>
            <a:r>
              <a:rPr lang="en-US" sz="1000" dirty="0"/>
              <a:t>Thomason and Vernier 2013</a:t>
            </a:r>
          </a:p>
        </p:txBody>
      </p:sp>
    </p:spTree>
    <p:extLst>
      <p:ext uri="{BB962C8B-B14F-4D97-AF65-F5344CB8AC3E}">
        <p14:creationId xmlns:p14="http://schemas.microsoft.com/office/powerpoint/2010/main" val="830434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F120FF-B850-6145-9FF5-5732178BFC84}"/>
              </a:ext>
            </a:extLst>
          </p:cNvPr>
          <p:cNvSpPr>
            <a:spLocks noGrp="1"/>
          </p:cNvSpPr>
          <p:nvPr>
            <p:ph type="title"/>
          </p:nvPr>
        </p:nvSpPr>
        <p:spPr/>
        <p:txBody>
          <a:bodyPr/>
          <a:lstStyle/>
          <a:p>
            <a:r>
              <a:rPr lang="en-US" dirty="0"/>
              <a:t>Volcanic/</a:t>
            </a:r>
            <a:r>
              <a:rPr lang="en-US" dirty="0" err="1"/>
              <a:t>PyroCb</a:t>
            </a:r>
            <a:r>
              <a:rPr lang="en-US" dirty="0"/>
              <a:t> Events </a:t>
            </a:r>
          </a:p>
        </p:txBody>
      </p:sp>
      <p:graphicFrame>
        <p:nvGraphicFramePr>
          <p:cNvPr id="5" name="Table 4">
            <a:extLst>
              <a:ext uri="{FF2B5EF4-FFF2-40B4-BE49-F238E27FC236}">
                <a16:creationId xmlns:a16="http://schemas.microsoft.com/office/drawing/2014/main" id="{E8411D1C-8123-BE4B-BF3D-07A91BF454E6}"/>
              </a:ext>
            </a:extLst>
          </p:cNvPr>
          <p:cNvGraphicFramePr>
            <a:graphicFrameLocks noGrp="1"/>
          </p:cNvGraphicFramePr>
          <p:nvPr>
            <p:extLst>
              <p:ext uri="{D42A27DB-BD31-4B8C-83A1-F6EECF244321}">
                <p14:modId xmlns:p14="http://schemas.microsoft.com/office/powerpoint/2010/main" val="2020629233"/>
              </p:ext>
            </p:extLst>
          </p:nvPr>
        </p:nvGraphicFramePr>
        <p:xfrm>
          <a:off x="1922095" y="813363"/>
          <a:ext cx="5299809" cy="2971800"/>
        </p:xfrm>
        <a:graphic>
          <a:graphicData uri="http://schemas.openxmlformats.org/drawingml/2006/table">
            <a:tbl>
              <a:tblPr firstRow="1" bandRow="1">
                <a:tableStyleId>{5C22544A-7EE6-4342-B048-85BDC9FD1C3A}</a:tableStyleId>
              </a:tblPr>
              <a:tblGrid>
                <a:gridCol w="1766603">
                  <a:extLst>
                    <a:ext uri="{9D8B030D-6E8A-4147-A177-3AD203B41FA5}">
                      <a16:colId xmlns:a16="http://schemas.microsoft.com/office/drawing/2014/main" val="744960711"/>
                    </a:ext>
                  </a:extLst>
                </a:gridCol>
                <a:gridCol w="1766603">
                  <a:extLst>
                    <a:ext uri="{9D8B030D-6E8A-4147-A177-3AD203B41FA5}">
                      <a16:colId xmlns:a16="http://schemas.microsoft.com/office/drawing/2014/main" val="3383542063"/>
                    </a:ext>
                  </a:extLst>
                </a:gridCol>
                <a:gridCol w="1766603">
                  <a:extLst>
                    <a:ext uri="{9D8B030D-6E8A-4147-A177-3AD203B41FA5}">
                      <a16:colId xmlns:a16="http://schemas.microsoft.com/office/drawing/2014/main" val="3727246180"/>
                    </a:ext>
                  </a:extLst>
                </a:gridCol>
              </a:tblGrid>
              <a:tr h="262030">
                <a:tc>
                  <a:txBody>
                    <a:bodyPr/>
                    <a:lstStyle/>
                    <a:p>
                      <a:r>
                        <a:rPr lang="en-US" dirty="0"/>
                        <a:t>Event Name</a:t>
                      </a:r>
                    </a:p>
                  </a:txBody>
                  <a:tcPr/>
                </a:tc>
                <a:tc>
                  <a:txBody>
                    <a:bodyPr/>
                    <a:lstStyle/>
                    <a:p>
                      <a:r>
                        <a:rPr lang="en-US" dirty="0"/>
                        <a:t>Event date</a:t>
                      </a:r>
                    </a:p>
                  </a:txBody>
                  <a:tcPr/>
                </a:tc>
                <a:tc>
                  <a:txBody>
                    <a:bodyPr/>
                    <a:lstStyle/>
                    <a:p>
                      <a:r>
                        <a:rPr lang="en-US" dirty="0"/>
                        <a:t>Latitude</a:t>
                      </a:r>
                    </a:p>
                  </a:txBody>
                  <a:tcPr/>
                </a:tc>
                <a:extLst>
                  <a:ext uri="{0D108BD9-81ED-4DB2-BD59-A6C34878D82A}">
                    <a16:rowId xmlns:a16="http://schemas.microsoft.com/office/drawing/2014/main" val="3769412733"/>
                  </a:ext>
                </a:extLst>
              </a:tr>
              <a:tr h="262030">
                <a:tc>
                  <a:txBody>
                    <a:bodyPr/>
                    <a:lstStyle/>
                    <a:p>
                      <a:r>
                        <a:rPr lang="en-US" dirty="0"/>
                        <a:t>Canadian Wildfire</a:t>
                      </a:r>
                    </a:p>
                  </a:txBody>
                  <a:tcPr/>
                </a:tc>
                <a:tc>
                  <a:txBody>
                    <a:bodyPr/>
                    <a:lstStyle/>
                    <a:p>
                      <a:r>
                        <a:rPr lang="en-US" dirty="0"/>
                        <a:t>17 July 2017</a:t>
                      </a:r>
                    </a:p>
                  </a:txBody>
                  <a:tcPr/>
                </a:tc>
                <a:tc>
                  <a:txBody>
                    <a:bodyPr/>
                    <a:lstStyle/>
                    <a:p>
                      <a:r>
                        <a:rPr lang="en-US" dirty="0"/>
                        <a:t>51</a:t>
                      </a:r>
                      <a:r>
                        <a:rPr lang="en-US" baseline="30000" dirty="0"/>
                        <a:t>0</a:t>
                      </a:r>
                      <a:r>
                        <a:rPr lang="en-US" dirty="0"/>
                        <a:t>N</a:t>
                      </a:r>
                    </a:p>
                  </a:txBody>
                  <a:tcPr/>
                </a:tc>
                <a:extLst>
                  <a:ext uri="{0D108BD9-81ED-4DB2-BD59-A6C34878D82A}">
                    <a16:rowId xmlns:a16="http://schemas.microsoft.com/office/drawing/2014/main" val="1844651922"/>
                  </a:ext>
                </a:extLst>
              </a:tr>
              <a:tr h="262030">
                <a:tc>
                  <a:txBody>
                    <a:bodyPr/>
                    <a:lstStyle/>
                    <a:p>
                      <a:r>
                        <a:rPr lang="en-US" dirty="0" err="1"/>
                        <a:t>Ambae</a:t>
                      </a:r>
                      <a:r>
                        <a:rPr lang="en-US" dirty="0"/>
                        <a:t> eruption</a:t>
                      </a:r>
                    </a:p>
                  </a:txBody>
                  <a:tcPr/>
                </a:tc>
                <a:tc>
                  <a:txBody>
                    <a:bodyPr/>
                    <a:lstStyle/>
                    <a:p>
                      <a:r>
                        <a:rPr lang="en-US" dirty="0"/>
                        <a:t>28 July 2018</a:t>
                      </a:r>
                    </a:p>
                  </a:txBody>
                  <a:tcPr/>
                </a:tc>
                <a:tc>
                  <a:txBody>
                    <a:bodyPr/>
                    <a:lstStyle/>
                    <a:p>
                      <a:r>
                        <a:rPr lang="en-US" dirty="0"/>
                        <a:t>15</a:t>
                      </a:r>
                      <a:r>
                        <a:rPr lang="en-US" baseline="30000" dirty="0"/>
                        <a:t>0</a:t>
                      </a:r>
                      <a:r>
                        <a:rPr lang="en-US" dirty="0"/>
                        <a:t>S</a:t>
                      </a:r>
                    </a:p>
                  </a:txBody>
                  <a:tcPr/>
                </a:tc>
                <a:extLst>
                  <a:ext uri="{0D108BD9-81ED-4DB2-BD59-A6C34878D82A}">
                    <a16:rowId xmlns:a16="http://schemas.microsoft.com/office/drawing/2014/main" val="646304257"/>
                  </a:ext>
                </a:extLst>
              </a:tr>
              <a:tr h="262030">
                <a:tc>
                  <a:txBody>
                    <a:bodyPr/>
                    <a:lstStyle/>
                    <a:p>
                      <a:r>
                        <a:rPr lang="en-US" dirty="0"/>
                        <a:t>Ulawun eruption</a:t>
                      </a:r>
                    </a:p>
                  </a:txBody>
                  <a:tcPr/>
                </a:tc>
                <a:tc>
                  <a:txBody>
                    <a:bodyPr/>
                    <a:lstStyle/>
                    <a:p>
                      <a:r>
                        <a:rPr lang="en-US" dirty="0"/>
                        <a:t>22 June 2019</a:t>
                      </a:r>
                    </a:p>
                  </a:txBody>
                  <a:tcPr/>
                </a:tc>
                <a:tc>
                  <a:txBody>
                    <a:bodyPr/>
                    <a:lstStyle/>
                    <a:p>
                      <a:r>
                        <a:rPr lang="en-US" dirty="0"/>
                        <a:t>5</a:t>
                      </a:r>
                      <a:r>
                        <a:rPr lang="en-US" baseline="30000" dirty="0"/>
                        <a:t>0</a:t>
                      </a:r>
                      <a:r>
                        <a:rPr lang="en-US" dirty="0"/>
                        <a:t>S</a:t>
                      </a:r>
                    </a:p>
                  </a:txBody>
                  <a:tcPr/>
                </a:tc>
                <a:extLst>
                  <a:ext uri="{0D108BD9-81ED-4DB2-BD59-A6C34878D82A}">
                    <a16:rowId xmlns:a16="http://schemas.microsoft.com/office/drawing/2014/main" val="3482946004"/>
                  </a:ext>
                </a:extLst>
              </a:tr>
              <a:tr h="262030">
                <a:tc>
                  <a:txBody>
                    <a:bodyPr/>
                    <a:lstStyle/>
                    <a:p>
                      <a:r>
                        <a:rPr lang="en-US" dirty="0" err="1"/>
                        <a:t>Raikoke</a:t>
                      </a:r>
                      <a:r>
                        <a:rPr lang="en-US" dirty="0"/>
                        <a:t> eruption</a:t>
                      </a:r>
                    </a:p>
                  </a:txBody>
                  <a:tcPr/>
                </a:tc>
                <a:tc>
                  <a:txBody>
                    <a:bodyPr/>
                    <a:lstStyle/>
                    <a:p>
                      <a:r>
                        <a:rPr lang="en-US" dirty="0"/>
                        <a:t>03 August 2019</a:t>
                      </a:r>
                    </a:p>
                  </a:txBody>
                  <a:tcPr/>
                </a:tc>
                <a:tc>
                  <a:txBody>
                    <a:bodyPr/>
                    <a:lstStyle/>
                    <a:p>
                      <a:r>
                        <a:rPr lang="en-US" dirty="0"/>
                        <a:t>48</a:t>
                      </a:r>
                      <a:r>
                        <a:rPr lang="en-US" baseline="30000" dirty="0"/>
                        <a:t>0</a:t>
                      </a:r>
                      <a:r>
                        <a:rPr lang="en-US" dirty="0"/>
                        <a:t>N</a:t>
                      </a:r>
                    </a:p>
                  </a:txBody>
                  <a:tcPr/>
                </a:tc>
                <a:extLst>
                  <a:ext uri="{0D108BD9-81ED-4DB2-BD59-A6C34878D82A}">
                    <a16:rowId xmlns:a16="http://schemas.microsoft.com/office/drawing/2014/main" val="1768320883"/>
                  </a:ext>
                </a:extLst>
              </a:tr>
              <a:tr h="262030">
                <a:tc>
                  <a:txBody>
                    <a:bodyPr/>
                    <a:lstStyle/>
                    <a:p>
                      <a:r>
                        <a:rPr lang="en-US" dirty="0"/>
                        <a:t>Australian wildfire</a:t>
                      </a:r>
                    </a:p>
                  </a:txBody>
                  <a:tcPr/>
                </a:tc>
                <a:tc>
                  <a:txBody>
                    <a:bodyPr/>
                    <a:lstStyle/>
                    <a:p>
                      <a:r>
                        <a:rPr lang="en-US" dirty="0"/>
                        <a:t>06 January 2020</a:t>
                      </a:r>
                    </a:p>
                  </a:txBody>
                  <a:tcPr/>
                </a:tc>
                <a:tc>
                  <a:txBody>
                    <a:bodyPr/>
                    <a:lstStyle/>
                    <a:p>
                      <a:r>
                        <a:rPr lang="en-US" dirty="0"/>
                        <a:t>34</a:t>
                      </a:r>
                      <a:r>
                        <a:rPr lang="en-US" baseline="30000" dirty="0"/>
                        <a:t>0</a:t>
                      </a:r>
                      <a:r>
                        <a:rPr lang="en-US" dirty="0"/>
                        <a:t>S</a:t>
                      </a:r>
                    </a:p>
                  </a:txBody>
                  <a:tcPr/>
                </a:tc>
                <a:extLst>
                  <a:ext uri="{0D108BD9-81ED-4DB2-BD59-A6C34878D82A}">
                    <a16:rowId xmlns:a16="http://schemas.microsoft.com/office/drawing/2014/main" val="467776939"/>
                  </a:ext>
                </a:extLst>
              </a:tr>
              <a:tr h="262030">
                <a:tc>
                  <a:txBody>
                    <a:bodyPr/>
                    <a:lstStyle/>
                    <a:p>
                      <a:r>
                        <a:rPr lang="en-US" dirty="0"/>
                        <a:t>California creek fire</a:t>
                      </a:r>
                    </a:p>
                  </a:txBody>
                  <a:tcPr/>
                </a:tc>
                <a:tc>
                  <a:txBody>
                    <a:bodyPr/>
                    <a:lstStyle/>
                    <a:p>
                      <a:r>
                        <a:rPr lang="en-US" dirty="0"/>
                        <a:t>01 September 2020</a:t>
                      </a:r>
                    </a:p>
                  </a:txBody>
                  <a:tcPr/>
                </a:tc>
                <a:tc>
                  <a:txBody>
                    <a:bodyPr/>
                    <a:lstStyle/>
                    <a:p>
                      <a:r>
                        <a:rPr lang="en-US" dirty="0"/>
                        <a:t>37</a:t>
                      </a:r>
                      <a:r>
                        <a:rPr lang="en-US" baseline="30000" dirty="0"/>
                        <a:t>0</a:t>
                      </a:r>
                      <a:r>
                        <a:rPr lang="en-US" dirty="0"/>
                        <a:t>N</a:t>
                      </a:r>
                    </a:p>
                  </a:txBody>
                  <a:tcPr/>
                </a:tc>
                <a:extLst>
                  <a:ext uri="{0D108BD9-81ED-4DB2-BD59-A6C34878D82A}">
                    <a16:rowId xmlns:a16="http://schemas.microsoft.com/office/drawing/2014/main" val="2211271869"/>
                  </a:ext>
                </a:extLst>
              </a:tr>
              <a:tr h="262030">
                <a:tc>
                  <a:txBody>
                    <a:bodyPr/>
                    <a:lstStyle/>
                    <a:p>
                      <a:r>
                        <a:rPr lang="en-US" dirty="0"/>
                        <a:t>La Soufriere</a:t>
                      </a:r>
                    </a:p>
                  </a:txBody>
                  <a:tcPr/>
                </a:tc>
                <a:tc>
                  <a:txBody>
                    <a:bodyPr/>
                    <a:lstStyle/>
                    <a:p>
                      <a:r>
                        <a:rPr lang="en-US" dirty="0"/>
                        <a:t>22 April 2021</a:t>
                      </a:r>
                    </a:p>
                  </a:txBody>
                  <a:tcPr/>
                </a:tc>
                <a:tc>
                  <a:txBody>
                    <a:bodyPr/>
                    <a:lstStyle/>
                    <a:p>
                      <a:r>
                        <a:rPr lang="en-US" dirty="0"/>
                        <a:t>13</a:t>
                      </a:r>
                      <a:r>
                        <a:rPr lang="en-US" baseline="30000" dirty="0"/>
                        <a:t>0</a:t>
                      </a:r>
                      <a:r>
                        <a:rPr lang="en-US" dirty="0"/>
                        <a:t>N</a:t>
                      </a:r>
                    </a:p>
                  </a:txBody>
                  <a:tcPr/>
                </a:tc>
                <a:extLst>
                  <a:ext uri="{0D108BD9-81ED-4DB2-BD59-A6C34878D82A}">
                    <a16:rowId xmlns:a16="http://schemas.microsoft.com/office/drawing/2014/main" val="3375229184"/>
                  </a:ext>
                </a:extLst>
              </a:tr>
              <a:tr h="262030">
                <a:tc>
                  <a:txBody>
                    <a:bodyPr/>
                    <a:lstStyle/>
                    <a:p>
                      <a:r>
                        <a:rPr lang="en-US" dirty="0"/>
                        <a:t>McKay Creek Fire</a:t>
                      </a:r>
                    </a:p>
                  </a:txBody>
                  <a:tcPr/>
                </a:tc>
                <a:tc>
                  <a:txBody>
                    <a:bodyPr/>
                    <a:lstStyle/>
                    <a:p>
                      <a:r>
                        <a:rPr lang="en-US" dirty="0"/>
                        <a:t>29 June 2021</a:t>
                      </a:r>
                    </a:p>
                  </a:txBody>
                  <a:tcPr/>
                </a:tc>
                <a:tc>
                  <a:txBody>
                    <a:bodyPr/>
                    <a:lstStyle/>
                    <a:p>
                      <a:r>
                        <a:rPr lang="en-US" dirty="0"/>
                        <a:t>54</a:t>
                      </a:r>
                      <a:r>
                        <a:rPr lang="en-US" baseline="30000" dirty="0"/>
                        <a:t>0</a:t>
                      </a:r>
                      <a:r>
                        <a:rPr lang="en-US" dirty="0"/>
                        <a:t>N</a:t>
                      </a:r>
                    </a:p>
                  </a:txBody>
                  <a:tcPr/>
                </a:tc>
                <a:extLst>
                  <a:ext uri="{0D108BD9-81ED-4DB2-BD59-A6C34878D82A}">
                    <a16:rowId xmlns:a16="http://schemas.microsoft.com/office/drawing/2014/main" val="316622008"/>
                  </a:ext>
                </a:extLst>
              </a:tr>
              <a:tr h="262030">
                <a:tc>
                  <a:txBody>
                    <a:bodyPr/>
                    <a:lstStyle/>
                    <a:p>
                      <a:r>
                        <a:rPr lang="en-US" dirty="0" err="1"/>
                        <a:t>Hunga</a:t>
                      </a:r>
                      <a:r>
                        <a:rPr lang="en-US" dirty="0"/>
                        <a:t> Tonga Eruption</a:t>
                      </a:r>
                    </a:p>
                  </a:txBody>
                  <a:tcPr/>
                </a:tc>
                <a:tc>
                  <a:txBody>
                    <a:bodyPr/>
                    <a:lstStyle/>
                    <a:p>
                      <a:r>
                        <a:rPr lang="en-US" dirty="0"/>
                        <a:t>14 January 2022</a:t>
                      </a:r>
                    </a:p>
                  </a:txBody>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US" dirty="0"/>
                        <a:t>21</a:t>
                      </a:r>
                      <a:r>
                        <a:rPr lang="en-US" baseline="30000" dirty="0"/>
                        <a:t>0</a:t>
                      </a:r>
                      <a:r>
                        <a:rPr lang="en-US" dirty="0"/>
                        <a:t>S</a:t>
                      </a:r>
                    </a:p>
                  </a:txBody>
                  <a:tcPr/>
                </a:tc>
                <a:extLst>
                  <a:ext uri="{0D108BD9-81ED-4DB2-BD59-A6C34878D82A}">
                    <a16:rowId xmlns:a16="http://schemas.microsoft.com/office/drawing/2014/main" val="1899604859"/>
                  </a:ext>
                </a:extLst>
              </a:tr>
            </a:tbl>
          </a:graphicData>
        </a:graphic>
      </p:graphicFrame>
      <p:sp>
        <p:nvSpPr>
          <p:cNvPr id="8" name="TextBox 7">
            <a:extLst>
              <a:ext uri="{FF2B5EF4-FFF2-40B4-BE49-F238E27FC236}">
                <a16:creationId xmlns:a16="http://schemas.microsoft.com/office/drawing/2014/main" id="{DDCB5714-D46C-094D-B121-E13F1B37A5E7}"/>
              </a:ext>
            </a:extLst>
          </p:cNvPr>
          <p:cNvSpPr txBox="1"/>
          <p:nvPr/>
        </p:nvSpPr>
        <p:spPr>
          <a:xfrm>
            <a:off x="1383103" y="3801669"/>
            <a:ext cx="6518053" cy="954107"/>
          </a:xfrm>
          <a:prstGeom prst="rect">
            <a:avLst/>
          </a:prstGeom>
          <a:noFill/>
        </p:spPr>
        <p:txBody>
          <a:bodyPr wrap="square" rtlCol="0">
            <a:spAutoFit/>
          </a:bodyPr>
          <a:lstStyle/>
          <a:p>
            <a:pPr marL="171450" indent="-171450">
              <a:buFont typeface="Arial" panose="020B0604020202020204" pitchFamily="34" charset="0"/>
              <a:buChar char="•"/>
            </a:pPr>
            <a:r>
              <a:rPr lang="en-US" sz="1400" dirty="0"/>
              <a:t>For SAGE III/ISS, a negative bias is reported recently in aerosol channels (521, 602, and 672  nm) (Wang et al., 2020).</a:t>
            </a:r>
          </a:p>
          <a:p>
            <a:pPr marL="171450" indent="-171450">
              <a:buFont typeface="Arial" panose="020B0604020202020204" pitchFamily="34" charset="0"/>
              <a:buChar char="•"/>
            </a:pPr>
            <a:r>
              <a:rPr lang="en-US" sz="1400" dirty="0"/>
              <a:t>For our analyses, we use version 5.2 data and a wavelength combination of 756 and 1544. </a:t>
            </a:r>
          </a:p>
        </p:txBody>
      </p:sp>
    </p:spTree>
    <p:extLst>
      <p:ext uri="{BB962C8B-B14F-4D97-AF65-F5344CB8AC3E}">
        <p14:creationId xmlns:p14="http://schemas.microsoft.com/office/powerpoint/2010/main" val="1380884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C1E7AA-F226-8D4A-B91C-01C09F49AF01}"/>
              </a:ext>
            </a:extLst>
          </p:cNvPr>
          <p:cNvSpPr>
            <a:spLocks noGrp="1"/>
          </p:cNvSpPr>
          <p:nvPr>
            <p:ph type="title"/>
          </p:nvPr>
        </p:nvSpPr>
        <p:spPr/>
        <p:txBody>
          <a:bodyPr/>
          <a:lstStyle/>
          <a:p>
            <a:r>
              <a:rPr lang="en-US" dirty="0"/>
              <a:t>Quality Check of extinction profiles</a:t>
            </a:r>
          </a:p>
        </p:txBody>
      </p:sp>
      <p:pic>
        <p:nvPicPr>
          <p:cNvPr id="5" name="Picture 4">
            <a:extLst>
              <a:ext uri="{FF2B5EF4-FFF2-40B4-BE49-F238E27FC236}">
                <a16:creationId xmlns:a16="http://schemas.microsoft.com/office/drawing/2014/main" id="{6103B642-C536-BBD8-FA02-77B53B0E3A9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08200" y="825500"/>
            <a:ext cx="4927600" cy="3492500"/>
          </a:xfrm>
          <a:prstGeom prst="rect">
            <a:avLst/>
          </a:prstGeom>
        </p:spPr>
      </p:pic>
    </p:spTree>
    <p:extLst>
      <p:ext uri="{BB962C8B-B14F-4D97-AF65-F5344CB8AC3E}">
        <p14:creationId xmlns:p14="http://schemas.microsoft.com/office/powerpoint/2010/main" val="591676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BC1E7AA-F226-8D4A-B91C-01C09F49AF01}"/>
              </a:ext>
            </a:extLst>
          </p:cNvPr>
          <p:cNvSpPr>
            <a:spLocks noGrp="1"/>
          </p:cNvSpPr>
          <p:nvPr>
            <p:ph type="title"/>
          </p:nvPr>
        </p:nvSpPr>
        <p:spPr/>
        <p:txBody>
          <a:bodyPr/>
          <a:lstStyle/>
          <a:p>
            <a:r>
              <a:rPr lang="en-US" dirty="0"/>
              <a:t>Quality Check of extinction profiles</a:t>
            </a:r>
          </a:p>
        </p:txBody>
      </p:sp>
      <p:pic>
        <p:nvPicPr>
          <p:cNvPr id="5" name="Picture 4">
            <a:extLst>
              <a:ext uri="{FF2B5EF4-FFF2-40B4-BE49-F238E27FC236}">
                <a16:creationId xmlns:a16="http://schemas.microsoft.com/office/drawing/2014/main" id="{1500318B-E047-AC59-8671-E34D3A31B03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08200" y="825500"/>
            <a:ext cx="4927600" cy="3492500"/>
          </a:xfrm>
          <a:prstGeom prst="rect">
            <a:avLst/>
          </a:prstGeom>
        </p:spPr>
      </p:pic>
    </p:spTree>
    <p:extLst>
      <p:ext uri="{BB962C8B-B14F-4D97-AF65-F5344CB8AC3E}">
        <p14:creationId xmlns:p14="http://schemas.microsoft.com/office/powerpoint/2010/main" val="3694254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E5C281-90A0-6D41-96B7-7430D07CBFA7}"/>
              </a:ext>
            </a:extLst>
          </p:cNvPr>
          <p:cNvSpPr>
            <a:spLocks noGrp="1"/>
          </p:cNvSpPr>
          <p:nvPr>
            <p:ph type="title"/>
          </p:nvPr>
        </p:nvSpPr>
        <p:spPr/>
        <p:txBody>
          <a:bodyPr/>
          <a:lstStyle/>
          <a:p>
            <a:r>
              <a:rPr lang="en-US" dirty="0"/>
              <a:t>Influence of Volcanic/</a:t>
            </a:r>
            <a:r>
              <a:rPr lang="en-US" dirty="0" err="1"/>
              <a:t>PyroCb</a:t>
            </a:r>
            <a:r>
              <a:rPr lang="en-US" dirty="0"/>
              <a:t> events</a:t>
            </a:r>
          </a:p>
        </p:txBody>
      </p:sp>
      <p:sp>
        <p:nvSpPr>
          <p:cNvPr id="15" name="TextBox 14">
            <a:extLst>
              <a:ext uri="{FF2B5EF4-FFF2-40B4-BE49-F238E27FC236}">
                <a16:creationId xmlns:a16="http://schemas.microsoft.com/office/drawing/2014/main" id="{D80D7CE4-C794-BE3C-7191-4806AA53B17A}"/>
              </a:ext>
            </a:extLst>
          </p:cNvPr>
          <p:cNvSpPr txBox="1"/>
          <p:nvPr/>
        </p:nvSpPr>
        <p:spPr>
          <a:xfrm>
            <a:off x="3031002" y="799789"/>
            <a:ext cx="3558988" cy="461665"/>
          </a:xfrm>
          <a:prstGeom prst="rect">
            <a:avLst/>
          </a:prstGeom>
          <a:noFill/>
        </p:spPr>
        <p:txBody>
          <a:bodyPr wrap="none" rtlCol="0">
            <a:spAutoFit/>
          </a:bodyPr>
          <a:lstStyle/>
          <a:p>
            <a:pPr algn="just"/>
            <a:r>
              <a:rPr lang="en-US" dirty="0"/>
              <a:t>Canadian Wildfire (51 N)</a:t>
            </a:r>
          </a:p>
        </p:txBody>
      </p:sp>
      <p:pic>
        <p:nvPicPr>
          <p:cNvPr id="9" name="Picture 8">
            <a:extLst>
              <a:ext uri="{FF2B5EF4-FFF2-40B4-BE49-F238E27FC236}">
                <a16:creationId xmlns:a16="http://schemas.microsoft.com/office/drawing/2014/main" id="{7A13A203-CF5C-4AB1-28C2-6F8AA9344C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3544" y="1664208"/>
            <a:ext cx="7772400" cy="2607929"/>
          </a:xfrm>
          <a:prstGeom prst="rect">
            <a:avLst/>
          </a:prstGeom>
        </p:spPr>
      </p:pic>
    </p:spTree>
    <p:extLst>
      <p:ext uri="{BB962C8B-B14F-4D97-AF65-F5344CB8AC3E}">
        <p14:creationId xmlns:p14="http://schemas.microsoft.com/office/powerpoint/2010/main" val="20865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6E5C281-90A0-6D41-96B7-7430D07CBFA7}"/>
              </a:ext>
            </a:extLst>
          </p:cNvPr>
          <p:cNvSpPr>
            <a:spLocks noGrp="1"/>
          </p:cNvSpPr>
          <p:nvPr>
            <p:ph type="title"/>
          </p:nvPr>
        </p:nvSpPr>
        <p:spPr/>
        <p:txBody>
          <a:bodyPr/>
          <a:lstStyle/>
          <a:p>
            <a:r>
              <a:rPr lang="en-US" dirty="0"/>
              <a:t>Influence of Volcanic/</a:t>
            </a:r>
            <a:r>
              <a:rPr lang="en-US" dirty="0" err="1"/>
              <a:t>PyroCb</a:t>
            </a:r>
            <a:r>
              <a:rPr lang="en-US" dirty="0"/>
              <a:t> events</a:t>
            </a:r>
          </a:p>
        </p:txBody>
      </p:sp>
      <p:sp>
        <p:nvSpPr>
          <p:cNvPr id="5" name="TextBox 4">
            <a:extLst>
              <a:ext uri="{FF2B5EF4-FFF2-40B4-BE49-F238E27FC236}">
                <a16:creationId xmlns:a16="http://schemas.microsoft.com/office/drawing/2014/main" id="{CADE434D-E8D9-1B3C-4B65-2599D1B7F7F8}"/>
              </a:ext>
            </a:extLst>
          </p:cNvPr>
          <p:cNvSpPr txBox="1"/>
          <p:nvPr/>
        </p:nvSpPr>
        <p:spPr>
          <a:xfrm>
            <a:off x="2726245" y="799789"/>
            <a:ext cx="4168513" cy="461665"/>
          </a:xfrm>
          <a:prstGeom prst="rect">
            <a:avLst/>
          </a:prstGeom>
          <a:noFill/>
        </p:spPr>
        <p:txBody>
          <a:bodyPr wrap="none" rtlCol="0">
            <a:spAutoFit/>
          </a:bodyPr>
          <a:lstStyle/>
          <a:p>
            <a:pPr algn="just"/>
            <a:r>
              <a:rPr lang="en-US" dirty="0" err="1"/>
              <a:t>Hunga</a:t>
            </a:r>
            <a:r>
              <a:rPr lang="en-US" dirty="0"/>
              <a:t> Tonga Eruption (21 S)</a:t>
            </a:r>
          </a:p>
        </p:txBody>
      </p:sp>
      <p:pic>
        <p:nvPicPr>
          <p:cNvPr id="4" name="Picture 3">
            <a:extLst>
              <a:ext uri="{FF2B5EF4-FFF2-40B4-BE49-F238E27FC236}">
                <a16:creationId xmlns:a16="http://schemas.microsoft.com/office/drawing/2014/main" id="{D59265DB-1BAC-35CC-1DDD-3392916649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3544" y="1664208"/>
            <a:ext cx="7772400" cy="2607929"/>
          </a:xfrm>
          <a:prstGeom prst="rect">
            <a:avLst/>
          </a:prstGeom>
        </p:spPr>
      </p:pic>
    </p:spTree>
    <p:extLst>
      <p:ext uri="{BB962C8B-B14F-4D97-AF65-F5344CB8AC3E}">
        <p14:creationId xmlns:p14="http://schemas.microsoft.com/office/powerpoint/2010/main" val="2638657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5675AB6-9244-A743-A911-BDB8B24798B3}"/>
              </a:ext>
            </a:extLst>
          </p:cNvPr>
          <p:cNvSpPr>
            <a:spLocks noGrp="1"/>
          </p:cNvSpPr>
          <p:nvPr>
            <p:ph idx="1"/>
          </p:nvPr>
        </p:nvSpPr>
        <p:spPr/>
        <p:txBody>
          <a:bodyPr/>
          <a:lstStyle/>
          <a:p>
            <a:r>
              <a:rPr lang="en-US" dirty="0"/>
              <a:t>Based on the scatterplots, it is clear that there is inter-hemispheric differences in the data</a:t>
            </a:r>
          </a:p>
          <a:p>
            <a:r>
              <a:rPr lang="en-US" dirty="0"/>
              <a:t>The monthly data is divided into two latitude bands (80S-20N, 20N-80N). Due to lack of tropical data for the statistical analyses, we decided to add tropical latitude band (20S-20N) to the southern hemispheric latitude band (80S-20S).</a:t>
            </a:r>
          </a:p>
          <a:p>
            <a:r>
              <a:rPr lang="en-US" dirty="0"/>
              <a:t>Median absolute deviation statistics is used (k</a:t>
            </a:r>
            <a:r>
              <a:rPr lang="en-US" baseline="-25000" dirty="0"/>
              <a:t>0</a:t>
            </a:r>
            <a:r>
              <a:rPr lang="en-US" dirty="0"/>
              <a:t>= Median + 3.5*MAD) to identify enhanced extinction values.</a:t>
            </a:r>
          </a:p>
          <a:p>
            <a:r>
              <a:rPr lang="en-US" dirty="0"/>
              <a:t>Based on the k</a:t>
            </a:r>
            <a:r>
              <a:rPr lang="en-US" baseline="-25000" dirty="0"/>
              <a:t>0</a:t>
            </a:r>
            <a:r>
              <a:rPr lang="en-US" dirty="0"/>
              <a:t> time series, the timeframe of volcanic/fire influence on the data is determined. For this, a 20-degree latitude band is considered, centered at the volcanic/fire event latitude.</a:t>
            </a:r>
          </a:p>
          <a:p>
            <a:endParaRPr lang="en-US" dirty="0"/>
          </a:p>
        </p:txBody>
      </p:sp>
      <p:sp>
        <p:nvSpPr>
          <p:cNvPr id="3" name="Title 2">
            <a:extLst>
              <a:ext uri="{FF2B5EF4-FFF2-40B4-BE49-F238E27FC236}">
                <a16:creationId xmlns:a16="http://schemas.microsoft.com/office/drawing/2014/main" id="{5B112F1A-A2F4-0E45-8138-C31250A4E818}"/>
              </a:ext>
            </a:extLst>
          </p:cNvPr>
          <p:cNvSpPr>
            <a:spLocks noGrp="1"/>
          </p:cNvSpPr>
          <p:nvPr>
            <p:ph type="title"/>
          </p:nvPr>
        </p:nvSpPr>
        <p:spPr/>
        <p:txBody>
          <a:bodyPr/>
          <a:lstStyle/>
          <a:p>
            <a:r>
              <a:rPr lang="en-US" dirty="0"/>
              <a:t>The New Method</a:t>
            </a:r>
          </a:p>
        </p:txBody>
      </p:sp>
    </p:spTree>
    <p:extLst>
      <p:ext uri="{BB962C8B-B14F-4D97-AF65-F5344CB8AC3E}">
        <p14:creationId xmlns:p14="http://schemas.microsoft.com/office/powerpoint/2010/main" val="29248374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5B1E889-4CB2-1F4D-9DB9-D5B86EB683E1}"/>
              </a:ext>
            </a:extLst>
          </p:cNvPr>
          <p:cNvSpPr>
            <a:spLocks noGrp="1"/>
          </p:cNvSpPr>
          <p:nvPr>
            <p:ph type="title"/>
          </p:nvPr>
        </p:nvSpPr>
        <p:spPr/>
        <p:txBody>
          <a:bodyPr/>
          <a:lstStyle/>
          <a:p>
            <a:r>
              <a:rPr lang="en-US"/>
              <a:t>k</a:t>
            </a:r>
            <a:r>
              <a:rPr lang="en-US" baseline="-25000"/>
              <a:t>0</a:t>
            </a:r>
            <a:r>
              <a:rPr lang="en-US"/>
              <a:t> time series</a:t>
            </a:r>
            <a:endParaRPr lang="en-US" dirty="0"/>
          </a:p>
        </p:txBody>
      </p:sp>
      <p:pic>
        <p:nvPicPr>
          <p:cNvPr id="6" name="Picture 5">
            <a:extLst>
              <a:ext uri="{FF2B5EF4-FFF2-40B4-BE49-F238E27FC236}">
                <a16:creationId xmlns:a16="http://schemas.microsoft.com/office/drawing/2014/main" id="{AB1635B2-2C82-0226-6B44-8A523D3C20D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70592" y="830424"/>
            <a:ext cx="3847941" cy="4313076"/>
          </a:xfrm>
          <a:prstGeom prst="rect">
            <a:avLst/>
          </a:prstGeom>
        </p:spPr>
      </p:pic>
    </p:spTree>
    <p:extLst>
      <p:ext uri="{BB962C8B-B14F-4D97-AF65-F5344CB8AC3E}">
        <p14:creationId xmlns:p14="http://schemas.microsoft.com/office/powerpoint/2010/main" val="34760252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3E5DF6-9BBC-3447-9631-8F4E807DC376}"/>
              </a:ext>
            </a:extLst>
          </p:cNvPr>
          <p:cNvSpPr>
            <a:spLocks noGrp="1"/>
          </p:cNvSpPr>
          <p:nvPr>
            <p:ph idx="1"/>
          </p:nvPr>
        </p:nvSpPr>
        <p:spPr/>
        <p:txBody>
          <a:bodyPr/>
          <a:lstStyle/>
          <a:p>
            <a:r>
              <a:rPr lang="en-US" dirty="0"/>
              <a:t>Locating aerosol centroid is challenging, especially following perturbed events as it is evident that there is more than one centroid based on the scatter plots</a:t>
            </a:r>
          </a:p>
          <a:p>
            <a:r>
              <a:rPr lang="en-US" dirty="0"/>
              <a:t>An unsupervised machine learning clustering algorithm (k-medoid clustering) is used to locate aerosol centroid of clusters</a:t>
            </a:r>
          </a:p>
          <a:p>
            <a:r>
              <a:rPr lang="en-US" dirty="0"/>
              <a:t>We use different flags for Standard (background), Perturbed, Enhanced Aerosol/Tropopause cloud, and Aerosol/Cloud mixture. Additionally, we provide flags for screening of negative extinction values (“Transmission Anomaly”). </a:t>
            </a:r>
          </a:p>
          <a:p>
            <a:endParaRPr lang="en-US" dirty="0"/>
          </a:p>
          <a:p>
            <a:endParaRPr lang="en-US" dirty="0"/>
          </a:p>
          <a:p>
            <a:endParaRPr lang="en-US" dirty="0"/>
          </a:p>
        </p:txBody>
      </p:sp>
      <p:sp>
        <p:nvSpPr>
          <p:cNvPr id="3" name="Title 2">
            <a:extLst>
              <a:ext uri="{FF2B5EF4-FFF2-40B4-BE49-F238E27FC236}">
                <a16:creationId xmlns:a16="http://schemas.microsoft.com/office/drawing/2014/main" id="{BD7C162F-8C68-1441-A0A8-5179851BAC03}"/>
              </a:ext>
            </a:extLst>
          </p:cNvPr>
          <p:cNvSpPr>
            <a:spLocks noGrp="1"/>
          </p:cNvSpPr>
          <p:nvPr>
            <p:ph type="title"/>
          </p:nvPr>
        </p:nvSpPr>
        <p:spPr/>
        <p:txBody>
          <a:bodyPr/>
          <a:lstStyle/>
          <a:p>
            <a:r>
              <a:rPr lang="en-US" dirty="0"/>
              <a:t>The New Method (contd..)</a:t>
            </a:r>
          </a:p>
        </p:txBody>
      </p:sp>
    </p:spTree>
    <p:extLst>
      <p:ext uri="{BB962C8B-B14F-4D97-AF65-F5344CB8AC3E}">
        <p14:creationId xmlns:p14="http://schemas.microsoft.com/office/powerpoint/2010/main" val="31130014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7C162F-8C68-1441-A0A8-5179851BAC03}"/>
              </a:ext>
            </a:extLst>
          </p:cNvPr>
          <p:cNvSpPr>
            <a:spLocks noGrp="1"/>
          </p:cNvSpPr>
          <p:nvPr>
            <p:ph type="title"/>
          </p:nvPr>
        </p:nvSpPr>
        <p:spPr/>
        <p:txBody>
          <a:bodyPr/>
          <a:lstStyle/>
          <a:p>
            <a:r>
              <a:rPr lang="en-US" dirty="0"/>
              <a:t>The New Method (contd..)</a:t>
            </a:r>
          </a:p>
        </p:txBody>
      </p:sp>
      <p:grpSp>
        <p:nvGrpSpPr>
          <p:cNvPr id="9" name="Group 8">
            <a:extLst>
              <a:ext uri="{FF2B5EF4-FFF2-40B4-BE49-F238E27FC236}">
                <a16:creationId xmlns:a16="http://schemas.microsoft.com/office/drawing/2014/main" id="{1A35BFC3-1C0A-B493-652A-528187FF7D7E}"/>
              </a:ext>
            </a:extLst>
          </p:cNvPr>
          <p:cNvGrpSpPr/>
          <p:nvPr/>
        </p:nvGrpSpPr>
        <p:grpSpPr>
          <a:xfrm>
            <a:off x="46655" y="1743865"/>
            <a:ext cx="9059778" cy="3200400"/>
            <a:chOff x="0" y="1062702"/>
            <a:chExt cx="9059778" cy="3200400"/>
          </a:xfrm>
        </p:grpSpPr>
        <p:pic>
          <p:nvPicPr>
            <p:cNvPr id="6" name="Picture 5">
              <a:extLst>
                <a:ext uri="{FF2B5EF4-FFF2-40B4-BE49-F238E27FC236}">
                  <a16:creationId xmlns:a16="http://schemas.microsoft.com/office/drawing/2014/main" id="{DAD46E5C-CF53-47BF-D4E8-EE1145043D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062702"/>
              <a:ext cx="3019926" cy="3200400"/>
            </a:xfrm>
            <a:prstGeom prst="rect">
              <a:avLst/>
            </a:prstGeom>
          </p:spPr>
        </p:pic>
        <p:pic>
          <p:nvPicPr>
            <p:cNvPr id="7" name="Picture 6">
              <a:extLst>
                <a:ext uri="{FF2B5EF4-FFF2-40B4-BE49-F238E27FC236}">
                  <a16:creationId xmlns:a16="http://schemas.microsoft.com/office/drawing/2014/main" id="{F01BBAB3-109F-2F69-5D06-00A939943EA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19926" y="1062702"/>
              <a:ext cx="3019926" cy="3200400"/>
            </a:xfrm>
            <a:prstGeom prst="rect">
              <a:avLst/>
            </a:prstGeom>
          </p:spPr>
        </p:pic>
        <p:pic>
          <p:nvPicPr>
            <p:cNvPr id="8" name="Picture 7">
              <a:extLst>
                <a:ext uri="{FF2B5EF4-FFF2-40B4-BE49-F238E27FC236}">
                  <a16:creationId xmlns:a16="http://schemas.microsoft.com/office/drawing/2014/main" id="{CA484258-4D9E-E3F9-FA58-D3A41EB84B1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39852" y="1062702"/>
              <a:ext cx="3019926" cy="3200400"/>
            </a:xfrm>
            <a:prstGeom prst="rect">
              <a:avLst/>
            </a:prstGeom>
          </p:spPr>
        </p:pic>
      </p:grpSp>
      <p:sp>
        <p:nvSpPr>
          <p:cNvPr id="5" name="Oval 4">
            <a:extLst>
              <a:ext uri="{FF2B5EF4-FFF2-40B4-BE49-F238E27FC236}">
                <a16:creationId xmlns:a16="http://schemas.microsoft.com/office/drawing/2014/main" id="{81C89C2B-F761-D306-B526-60F8809DE4F3}"/>
              </a:ext>
            </a:extLst>
          </p:cNvPr>
          <p:cNvSpPr/>
          <p:nvPr/>
        </p:nvSpPr>
        <p:spPr>
          <a:xfrm>
            <a:off x="5066524" y="4170784"/>
            <a:ext cx="382555" cy="2612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49A03E5-BB33-ECC1-7067-897CAF53398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t="2164" r="49685" b="80530"/>
          <a:stretch/>
        </p:blipFill>
        <p:spPr>
          <a:xfrm>
            <a:off x="2570593" y="923730"/>
            <a:ext cx="1936094" cy="746449"/>
          </a:xfrm>
          <a:prstGeom prst="rect">
            <a:avLst/>
          </a:prstGeom>
        </p:spPr>
      </p:pic>
    </p:spTree>
    <p:extLst>
      <p:ext uri="{BB962C8B-B14F-4D97-AF65-F5344CB8AC3E}">
        <p14:creationId xmlns:p14="http://schemas.microsoft.com/office/powerpoint/2010/main" val="2269120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D7C162F-8C68-1441-A0A8-5179851BAC03}"/>
              </a:ext>
            </a:extLst>
          </p:cNvPr>
          <p:cNvSpPr>
            <a:spLocks noGrp="1"/>
          </p:cNvSpPr>
          <p:nvPr>
            <p:ph type="title"/>
          </p:nvPr>
        </p:nvSpPr>
        <p:spPr/>
        <p:txBody>
          <a:bodyPr/>
          <a:lstStyle/>
          <a:p>
            <a:r>
              <a:rPr lang="en-US" dirty="0"/>
              <a:t>The New Method (contd..)</a:t>
            </a:r>
          </a:p>
        </p:txBody>
      </p:sp>
      <p:grpSp>
        <p:nvGrpSpPr>
          <p:cNvPr id="7" name="Group 6">
            <a:extLst>
              <a:ext uri="{FF2B5EF4-FFF2-40B4-BE49-F238E27FC236}">
                <a16:creationId xmlns:a16="http://schemas.microsoft.com/office/drawing/2014/main" id="{4B8D7F56-8D28-0319-893B-7795BF0BCF7E}"/>
              </a:ext>
            </a:extLst>
          </p:cNvPr>
          <p:cNvGrpSpPr/>
          <p:nvPr/>
        </p:nvGrpSpPr>
        <p:grpSpPr>
          <a:xfrm>
            <a:off x="37480" y="1742589"/>
            <a:ext cx="9066365" cy="3200402"/>
            <a:chOff x="37480" y="1742589"/>
            <a:chExt cx="9066365" cy="3200402"/>
          </a:xfrm>
        </p:grpSpPr>
        <p:pic>
          <p:nvPicPr>
            <p:cNvPr id="4" name="Picture 3">
              <a:extLst>
                <a:ext uri="{FF2B5EF4-FFF2-40B4-BE49-F238E27FC236}">
                  <a16:creationId xmlns:a16="http://schemas.microsoft.com/office/drawing/2014/main" id="{B34EA255-9590-6EC7-72E3-983F7F6BC97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1892" y="1742591"/>
              <a:ext cx="3025284" cy="3200400"/>
            </a:xfrm>
            <a:prstGeom prst="rect">
              <a:avLst/>
            </a:prstGeom>
          </p:spPr>
        </p:pic>
        <p:pic>
          <p:nvPicPr>
            <p:cNvPr id="5" name="Picture 4">
              <a:extLst>
                <a:ext uri="{FF2B5EF4-FFF2-40B4-BE49-F238E27FC236}">
                  <a16:creationId xmlns:a16="http://schemas.microsoft.com/office/drawing/2014/main" id="{62D25700-988A-16C5-90EB-F2179EDE3BC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78561" y="1742589"/>
              <a:ext cx="3025284" cy="3200400"/>
            </a:xfrm>
            <a:prstGeom prst="rect">
              <a:avLst/>
            </a:prstGeom>
          </p:spPr>
        </p:pic>
        <p:pic>
          <p:nvPicPr>
            <p:cNvPr id="6" name="Picture 5">
              <a:extLst>
                <a:ext uri="{FF2B5EF4-FFF2-40B4-BE49-F238E27FC236}">
                  <a16:creationId xmlns:a16="http://schemas.microsoft.com/office/drawing/2014/main" id="{821972C8-DD9E-0E0C-1907-A78373E16F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7480" y="1742589"/>
              <a:ext cx="2990636" cy="3200400"/>
            </a:xfrm>
            <a:prstGeom prst="rect">
              <a:avLst/>
            </a:prstGeom>
          </p:spPr>
        </p:pic>
      </p:grpSp>
      <p:sp>
        <p:nvSpPr>
          <p:cNvPr id="2" name="Oval 1">
            <a:extLst>
              <a:ext uri="{FF2B5EF4-FFF2-40B4-BE49-F238E27FC236}">
                <a16:creationId xmlns:a16="http://schemas.microsoft.com/office/drawing/2014/main" id="{AA34EDF3-542F-9C50-1B70-3F5C8DA8F3EF}"/>
              </a:ext>
            </a:extLst>
          </p:cNvPr>
          <p:cNvSpPr/>
          <p:nvPr/>
        </p:nvSpPr>
        <p:spPr>
          <a:xfrm>
            <a:off x="4730624" y="4198777"/>
            <a:ext cx="382555" cy="261257"/>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F465016-1BF8-E032-6319-DF4E9F48B798}"/>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l="25340" t="82313" r="24224"/>
          <a:stretch/>
        </p:blipFill>
        <p:spPr>
          <a:xfrm>
            <a:off x="2080816" y="979714"/>
            <a:ext cx="1940767" cy="762874"/>
          </a:xfrm>
          <a:prstGeom prst="rect">
            <a:avLst/>
          </a:prstGeom>
        </p:spPr>
      </p:pic>
    </p:spTree>
    <p:extLst>
      <p:ext uri="{BB962C8B-B14F-4D97-AF65-F5344CB8AC3E}">
        <p14:creationId xmlns:p14="http://schemas.microsoft.com/office/powerpoint/2010/main" val="3097986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01B0E8E-317C-43E3-74AA-BE12528407CF}"/>
              </a:ext>
            </a:extLst>
          </p:cNvPr>
          <p:cNvPicPr>
            <a:picLocks/>
          </p:cNvPicPr>
          <p:nvPr/>
        </p:nvPicPr>
        <p:blipFill>
          <a:blip r:embed="rId3" cstate="email">
            <a:extLst>
              <a:ext uri="{28A0092B-C50C-407E-A947-70E740481C1C}">
                <a14:useLocalDpi xmlns:a14="http://schemas.microsoft.com/office/drawing/2010/main"/>
              </a:ext>
            </a:extLst>
          </a:blip>
          <a:stretch>
            <a:fillRect/>
          </a:stretch>
        </p:blipFill>
        <p:spPr>
          <a:xfrm>
            <a:off x="5944315" y="3583654"/>
            <a:ext cx="969264" cy="1463040"/>
          </a:xfrm>
          <a:prstGeom prst="rect">
            <a:avLst/>
          </a:prstGeom>
        </p:spPr>
      </p:pic>
      <p:pic>
        <p:nvPicPr>
          <p:cNvPr id="6" name="Picture 5">
            <a:extLst>
              <a:ext uri="{FF2B5EF4-FFF2-40B4-BE49-F238E27FC236}">
                <a16:creationId xmlns:a16="http://schemas.microsoft.com/office/drawing/2014/main" id="{4512F7BB-109C-D55F-91CF-7A28C47E08C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47491" y="0"/>
            <a:ext cx="3617407" cy="5143500"/>
          </a:xfrm>
          <a:prstGeom prst="rect">
            <a:avLst/>
          </a:prstGeom>
        </p:spPr>
      </p:pic>
    </p:spTree>
    <p:extLst>
      <p:ext uri="{BB962C8B-B14F-4D97-AF65-F5344CB8AC3E}">
        <p14:creationId xmlns:p14="http://schemas.microsoft.com/office/powerpoint/2010/main" val="42982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901666-4995-AC43-B926-FAAF0ABD5B05}"/>
              </a:ext>
            </a:extLst>
          </p:cNvPr>
          <p:cNvSpPr>
            <a:spLocks noGrp="1"/>
          </p:cNvSpPr>
          <p:nvPr>
            <p:ph type="title"/>
          </p:nvPr>
        </p:nvSpPr>
        <p:spPr/>
        <p:txBody>
          <a:bodyPr/>
          <a:lstStyle/>
          <a:p>
            <a:endParaRPr lang="en-US"/>
          </a:p>
        </p:txBody>
      </p:sp>
      <p:pic>
        <p:nvPicPr>
          <p:cNvPr id="9" name="Picture 8">
            <a:extLst>
              <a:ext uri="{FF2B5EF4-FFF2-40B4-BE49-F238E27FC236}">
                <a16:creationId xmlns:a16="http://schemas.microsoft.com/office/drawing/2014/main" id="{FA974BE1-00FF-A486-8FAB-19D57DBF46B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85800" y="1104947"/>
            <a:ext cx="7772400" cy="3890991"/>
          </a:xfrm>
          <a:prstGeom prst="rect">
            <a:avLst/>
          </a:prstGeom>
        </p:spPr>
      </p:pic>
      <p:sp>
        <p:nvSpPr>
          <p:cNvPr id="2" name="Oval 1">
            <a:extLst>
              <a:ext uri="{FF2B5EF4-FFF2-40B4-BE49-F238E27FC236}">
                <a16:creationId xmlns:a16="http://schemas.microsoft.com/office/drawing/2014/main" id="{FB38F2B5-6656-8106-BAEA-DC9474F7D038}"/>
              </a:ext>
            </a:extLst>
          </p:cNvPr>
          <p:cNvSpPr/>
          <p:nvPr/>
        </p:nvSpPr>
        <p:spPr>
          <a:xfrm>
            <a:off x="5784980" y="3638940"/>
            <a:ext cx="2116176" cy="73711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124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B3F1281-6DB4-AB4C-B855-E6D5F6A573C0}"/>
              </a:ext>
            </a:extLst>
          </p:cNvPr>
          <p:cNvSpPr>
            <a:spLocks noGrp="1"/>
          </p:cNvSpPr>
          <p:nvPr>
            <p:ph type="title"/>
          </p:nvPr>
        </p:nvSpPr>
        <p:spPr/>
        <p:txBody>
          <a:bodyPr/>
          <a:lstStyle/>
          <a:p>
            <a:r>
              <a:rPr lang="en-US" dirty="0"/>
              <a:t>Impact on </a:t>
            </a:r>
            <a:r>
              <a:rPr lang="en-US" dirty="0" err="1"/>
              <a:t>GloSSAC</a:t>
            </a:r>
            <a:endParaRPr lang="en-US" dirty="0"/>
          </a:p>
        </p:txBody>
      </p:sp>
      <p:sp>
        <p:nvSpPr>
          <p:cNvPr id="7" name="TextBox 6">
            <a:extLst>
              <a:ext uri="{FF2B5EF4-FFF2-40B4-BE49-F238E27FC236}">
                <a16:creationId xmlns:a16="http://schemas.microsoft.com/office/drawing/2014/main" id="{F646A196-D7A1-8841-9CFF-75282978E589}"/>
              </a:ext>
            </a:extLst>
          </p:cNvPr>
          <p:cNvSpPr txBox="1"/>
          <p:nvPr/>
        </p:nvSpPr>
        <p:spPr>
          <a:xfrm>
            <a:off x="6837434" y="1709976"/>
            <a:ext cx="2103366" cy="1169551"/>
          </a:xfrm>
          <a:prstGeom prst="rect">
            <a:avLst/>
          </a:prstGeom>
          <a:noFill/>
        </p:spPr>
        <p:txBody>
          <a:bodyPr wrap="square" rtlCol="0">
            <a:spAutoFit/>
          </a:bodyPr>
          <a:lstStyle/>
          <a:p>
            <a:r>
              <a:rPr lang="en-US" sz="1000" dirty="0"/>
              <a:t>Cloud-free SAGE III/ISS data is zonally averaged and binned into 5-degree latitude bands on a monthly basis and at 0.5 km altitude resolution for incorporating the data into </a:t>
            </a:r>
            <a:r>
              <a:rPr lang="en-US" sz="1000" dirty="0" err="1"/>
              <a:t>GloSSAC</a:t>
            </a:r>
            <a:r>
              <a:rPr lang="en-US" sz="1000" dirty="0"/>
              <a:t>.</a:t>
            </a:r>
          </a:p>
        </p:txBody>
      </p:sp>
      <p:sp>
        <p:nvSpPr>
          <p:cNvPr id="9" name="Content Placeholder 8">
            <a:extLst>
              <a:ext uri="{FF2B5EF4-FFF2-40B4-BE49-F238E27FC236}">
                <a16:creationId xmlns:a16="http://schemas.microsoft.com/office/drawing/2014/main" id="{B9ACF869-3766-3E62-6356-36C5A2C565A7}"/>
              </a:ext>
            </a:extLst>
          </p:cNvPr>
          <p:cNvSpPr>
            <a:spLocks noGrp="1"/>
          </p:cNvSpPr>
          <p:nvPr>
            <p:ph idx="1"/>
          </p:nvPr>
        </p:nvSpPr>
        <p:spPr/>
        <p:txBody>
          <a:bodyPr/>
          <a:lstStyle/>
          <a:p>
            <a:endParaRPr lang="en-US" dirty="0"/>
          </a:p>
        </p:txBody>
      </p:sp>
      <p:pic>
        <p:nvPicPr>
          <p:cNvPr id="10" name="Picture 9">
            <a:extLst>
              <a:ext uri="{FF2B5EF4-FFF2-40B4-BE49-F238E27FC236}">
                <a16:creationId xmlns:a16="http://schemas.microsoft.com/office/drawing/2014/main" id="{9BF72095-6141-AE8D-29B3-11B7A5B21133}"/>
              </a:ext>
            </a:extLst>
          </p:cNvPr>
          <p:cNvPicPr>
            <a:picLocks noChangeAspect="1"/>
          </p:cNvPicPr>
          <p:nvPr/>
        </p:nvPicPr>
        <p:blipFill>
          <a:blip r:embed="rId3"/>
          <a:stretch>
            <a:fillRect/>
          </a:stretch>
        </p:blipFill>
        <p:spPr>
          <a:xfrm>
            <a:off x="131834" y="900915"/>
            <a:ext cx="6705600" cy="3416300"/>
          </a:xfrm>
          <a:prstGeom prst="rect">
            <a:avLst/>
          </a:prstGeom>
        </p:spPr>
      </p:pic>
      <p:sp>
        <p:nvSpPr>
          <p:cNvPr id="2" name="Oval 1">
            <a:extLst>
              <a:ext uri="{FF2B5EF4-FFF2-40B4-BE49-F238E27FC236}">
                <a16:creationId xmlns:a16="http://schemas.microsoft.com/office/drawing/2014/main" id="{C62B7DBF-2559-0B3F-AB60-7C0A40F6720B}"/>
              </a:ext>
            </a:extLst>
          </p:cNvPr>
          <p:cNvSpPr/>
          <p:nvPr/>
        </p:nvSpPr>
        <p:spPr>
          <a:xfrm>
            <a:off x="4040155" y="3116425"/>
            <a:ext cx="559837" cy="363894"/>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5548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3205EAE-AE7D-1441-BA11-B6CF35A7A3DD}"/>
              </a:ext>
            </a:extLst>
          </p:cNvPr>
          <p:cNvSpPr>
            <a:spLocks noGrp="1"/>
          </p:cNvSpPr>
          <p:nvPr>
            <p:ph type="title"/>
          </p:nvPr>
        </p:nvSpPr>
        <p:spPr/>
        <p:txBody>
          <a:bodyPr/>
          <a:lstStyle/>
          <a:p>
            <a:r>
              <a:rPr lang="en-US" dirty="0"/>
              <a:t>Impacts on </a:t>
            </a:r>
            <a:r>
              <a:rPr lang="en-US" dirty="0" err="1"/>
              <a:t>GloSSAC</a:t>
            </a:r>
            <a:endParaRPr lang="en-US" dirty="0"/>
          </a:p>
        </p:txBody>
      </p:sp>
      <p:sp>
        <p:nvSpPr>
          <p:cNvPr id="7" name="TextBox 6">
            <a:extLst>
              <a:ext uri="{FF2B5EF4-FFF2-40B4-BE49-F238E27FC236}">
                <a16:creationId xmlns:a16="http://schemas.microsoft.com/office/drawing/2014/main" id="{C601320F-5D9E-3042-8405-471F24CB5955}"/>
              </a:ext>
            </a:extLst>
          </p:cNvPr>
          <p:cNvSpPr txBox="1"/>
          <p:nvPr/>
        </p:nvSpPr>
        <p:spPr>
          <a:xfrm>
            <a:off x="228600" y="956860"/>
            <a:ext cx="8195733" cy="461665"/>
          </a:xfrm>
          <a:prstGeom prst="rect">
            <a:avLst/>
          </a:prstGeom>
          <a:noFill/>
        </p:spPr>
        <p:txBody>
          <a:bodyPr wrap="square" rtlCol="0">
            <a:spAutoFit/>
          </a:bodyPr>
          <a:lstStyle/>
          <a:p>
            <a:pPr marL="171450" indent="-171450">
              <a:buFont typeface="Arial" panose="020B0604020202020204" pitchFamily="34" charset="0"/>
              <a:buChar char="•"/>
            </a:pPr>
            <a:r>
              <a:rPr lang="en-US" sz="1200" dirty="0"/>
              <a:t>OSIRIS and CALIOP data are used to fill in gaps in the data for the post-2005 time period.</a:t>
            </a:r>
          </a:p>
          <a:p>
            <a:pPr marL="171450" indent="-171450">
              <a:buFont typeface="Arial" panose="020B0604020202020204" pitchFamily="34" charset="0"/>
              <a:buChar char="•"/>
            </a:pPr>
            <a:r>
              <a:rPr lang="en-US" sz="1200" dirty="0"/>
              <a:t>A conformance process for OSIRIS and CALIOP data is used before merging individual data. </a:t>
            </a:r>
          </a:p>
        </p:txBody>
      </p:sp>
      <p:pic>
        <p:nvPicPr>
          <p:cNvPr id="13" name="Content Placeholder 12">
            <a:extLst>
              <a:ext uri="{FF2B5EF4-FFF2-40B4-BE49-F238E27FC236}">
                <a16:creationId xmlns:a16="http://schemas.microsoft.com/office/drawing/2014/main" id="{8D1720C1-D4EC-BC36-B233-07BC78FFCEAF}"/>
              </a:ext>
            </a:extLst>
          </p:cNvPr>
          <p:cNvPicPr>
            <a:picLocks noGrp="1" noChangeAspect="1"/>
          </p:cNvPicPr>
          <p:nvPr>
            <p:ph idx="1"/>
          </p:nvPr>
        </p:nvPicPr>
        <p:blipFill>
          <a:blip r:embed="rId3"/>
          <a:stretch>
            <a:fillRect/>
          </a:stretch>
        </p:blipFill>
        <p:spPr>
          <a:xfrm>
            <a:off x="1378329" y="1633538"/>
            <a:ext cx="6387341" cy="3236912"/>
          </a:xfrm>
          <a:prstGeom prst="rect">
            <a:avLst/>
          </a:prstGeom>
        </p:spPr>
      </p:pic>
    </p:spTree>
    <p:extLst>
      <p:ext uri="{BB962C8B-B14F-4D97-AF65-F5344CB8AC3E}">
        <p14:creationId xmlns:p14="http://schemas.microsoft.com/office/powerpoint/2010/main" val="6271103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A436A71-6A93-6642-9119-FD1B758450D8}"/>
              </a:ext>
            </a:extLst>
          </p:cNvPr>
          <p:cNvSpPr>
            <a:spLocks noGrp="1"/>
          </p:cNvSpPr>
          <p:nvPr>
            <p:ph idx="1"/>
          </p:nvPr>
        </p:nvSpPr>
        <p:spPr>
          <a:xfrm>
            <a:off x="76200" y="801264"/>
            <a:ext cx="8991600" cy="4286249"/>
          </a:xfrm>
        </p:spPr>
        <p:txBody>
          <a:bodyPr/>
          <a:lstStyle/>
          <a:p>
            <a:r>
              <a:rPr lang="en-US" sz="1800" dirty="0"/>
              <a:t>Revised cloud screening algorithm works reasonably well, accounting for perturbed events.</a:t>
            </a:r>
          </a:p>
          <a:p>
            <a:r>
              <a:rPr lang="en-US" sz="1800" dirty="0"/>
              <a:t>The new Level 3 product consists of flags which can be used to filter out possible aerosol/cloud mixtures. We plan to make the Level 3 product publicly available by mid November.</a:t>
            </a:r>
          </a:p>
          <a:p>
            <a:r>
              <a:rPr lang="en-US" sz="1800" dirty="0"/>
              <a:t>Different flags are provided: Standard (background), Perturbed, Enhanced Aerosol/Tropopause cloud, Aerosol/Cloud mixture, and PSC. Additionally, we provide flags for screening of negative extinction values (“Transmission Anomaly”). </a:t>
            </a:r>
          </a:p>
          <a:p>
            <a:r>
              <a:rPr lang="en-US" sz="1800" dirty="0"/>
              <a:t>For aerosol only data, we recommend to use flags that are “background aerosol”, “perturbed aerosol”, and “enhanced aerosol/tropopause cloud” .</a:t>
            </a:r>
          </a:p>
          <a:p>
            <a:r>
              <a:rPr lang="en-US" sz="1800" dirty="0"/>
              <a:t>We incorporate this data into the latest </a:t>
            </a:r>
            <a:r>
              <a:rPr lang="en-US" sz="1800" dirty="0" err="1"/>
              <a:t>GloSSAC</a:t>
            </a:r>
            <a:r>
              <a:rPr lang="en-US" sz="1800" dirty="0"/>
              <a:t> (v2.2). Differences between this version and the previous version (v2.0) are attributable to version differences of individual data sets, and improved cloud screening of SAGE III/ISS data</a:t>
            </a:r>
          </a:p>
          <a:p>
            <a:pPr marL="0" indent="0">
              <a:buNone/>
            </a:pPr>
            <a:endParaRPr lang="en-US" sz="1800" dirty="0"/>
          </a:p>
          <a:p>
            <a:endParaRPr lang="en-US" sz="1800" dirty="0"/>
          </a:p>
        </p:txBody>
      </p:sp>
      <p:sp>
        <p:nvSpPr>
          <p:cNvPr id="3" name="Title 2">
            <a:extLst>
              <a:ext uri="{FF2B5EF4-FFF2-40B4-BE49-F238E27FC236}">
                <a16:creationId xmlns:a16="http://schemas.microsoft.com/office/drawing/2014/main" id="{45C0D9AF-F1EE-FE4E-8BC1-4EB617DA3682}"/>
              </a:ext>
            </a:extLst>
          </p:cNvPr>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val="393108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116977A-9474-B674-5832-95DA174FA902}"/>
              </a:ext>
            </a:extLst>
          </p:cNvPr>
          <p:cNvSpPr>
            <a:spLocks noGrp="1"/>
          </p:cNvSpPr>
          <p:nvPr>
            <p:ph idx="1"/>
          </p:nvPr>
        </p:nvSpPr>
        <p:spPr>
          <a:xfrm>
            <a:off x="76200" y="857251"/>
            <a:ext cx="8991600" cy="4012406"/>
          </a:xfrm>
        </p:spPr>
        <p:txBody>
          <a:bodyPr/>
          <a:lstStyle/>
          <a:p>
            <a:pPr marL="0" indent="0" algn="ctr">
              <a:buNone/>
            </a:pPr>
            <a:endParaRPr lang="en-US" sz="8000" dirty="0"/>
          </a:p>
          <a:p>
            <a:pPr marL="0" indent="0" algn="ctr">
              <a:buNone/>
            </a:pPr>
            <a:r>
              <a:rPr lang="en-US" sz="8000" dirty="0"/>
              <a:t>Backup Slides</a:t>
            </a:r>
          </a:p>
        </p:txBody>
      </p:sp>
    </p:spTree>
    <p:extLst>
      <p:ext uri="{BB962C8B-B14F-4D97-AF65-F5344CB8AC3E}">
        <p14:creationId xmlns:p14="http://schemas.microsoft.com/office/powerpoint/2010/main" val="36993448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2FF34E9-2EDF-0161-AEEA-1669F6D6D9E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17103" y="3537793"/>
            <a:ext cx="968770" cy="1467239"/>
          </a:xfrm>
          <a:prstGeom prst="rect">
            <a:avLst/>
          </a:prstGeom>
        </p:spPr>
      </p:pic>
      <p:pic>
        <p:nvPicPr>
          <p:cNvPr id="4" name="Picture 3">
            <a:extLst>
              <a:ext uri="{FF2B5EF4-FFF2-40B4-BE49-F238E27FC236}">
                <a16:creationId xmlns:a16="http://schemas.microsoft.com/office/drawing/2014/main" id="{0C9748A0-C423-A4B7-38EC-E6D504B5CA4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46057" y="0"/>
            <a:ext cx="3617407" cy="5143500"/>
          </a:xfrm>
          <a:prstGeom prst="rect">
            <a:avLst/>
          </a:prstGeom>
        </p:spPr>
      </p:pic>
    </p:spTree>
    <p:extLst>
      <p:ext uri="{BB962C8B-B14F-4D97-AF65-F5344CB8AC3E}">
        <p14:creationId xmlns:p14="http://schemas.microsoft.com/office/powerpoint/2010/main" val="3202038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53806</TotalTime>
  <Words>2205</Words>
  <Application>Microsoft Macintosh PowerPoint</Application>
  <PresentationFormat>On-screen Show (16:9)</PresentationFormat>
  <Paragraphs>107</Paragraphs>
  <Slides>19</Slides>
  <Notes>16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Courier New</vt:lpstr>
      <vt:lpstr>Helvetica Neue</vt:lpstr>
      <vt:lpstr>Wingdings</vt:lpstr>
      <vt:lpstr>1_Office Theme</vt:lpstr>
      <vt:lpstr>PowerPoint Presentation</vt:lpstr>
      <vt:lpstr>PowerPoint Presentation</vt:lpstr>
      <vt:lpstr>Volcanic/PyroCb Events </vt:lpstr>
      <vt:lpstr>Quality Check of extinction profiles</vt:lpstr>
      <vt:lpstr>Quality Check of extinction profiles</vt:lpstr>
      <vt:lpstr>Influence of Volcanic/PyroCb events</vt:lpstr>
      <vt:lpstr>Influence of Volcanic/PyroCb events</vt:lpstr>
      <vt:lpstr>The New Method</vt:lpstr>
      <vt:lpstr>k0 time series</vt:lpstr>
      <vt:lpstr>The New Method (contd..)</vt:lpstr>
      <vt:lpstr>The New Method (contd..)</vt:lpstr>
      <vt:lpstr>The New Method (contd..)</vt:lpstr>
      <vt:lpstr>PowerPoint Presentation</vt:lpstr>
      <vt:lpstr>PowerPoint Presentation</vt:lpstr>
      <vt:lpstr>Impact on GloSSAC</vt:lpstr>
      <vt:lpstr>Impacts on GloSSAC</vt:lpstr>
      <vt:lpstr>Summary</vt:lpstr>
      <vt:lpstr>PowerPoint Presentation</vt:lpstr>
      <vt:lpstr>PowerPoint Presentation</vt:lpstr>
    </vt:vector>
  </TitlesOfParts>
  <Company>ODIN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Jonathan Behun</dc:creator>
  <cp:lastModifiedBy>McMahon, Allison (LARC-E303)[Science Systems &amp; Applications, Inc.]</cp:lastModifiedBy>
  <cp:revision>1156</cp:revision>
  <cp:lastPrinted>2011-12-08T16:21:20Z</cp:lastPrinted>
  <dcterms:created xsi:type="dcterms:W3CDTF">2012-04-24T19:27:23Z</dcterms:created>
  <dcterms:modified xsi:type="dcterms:W3CDTF">2022-10-26T18:06:18Z</dcterms:modified>
</cp:coreProperties>
</file>