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2" r:id="rId6"/>
    <p:sldId id="264" r:id="rId7"/>
    <p:sldId id="275" r:id="rId8"/>
    <p:sldId id="276" r:id="rId9"/>
    <p:sldId id="277" r:id="rId10"/>
    <p:sldId id="278" r:id="rId11"/>
    <p:sldId id="279" r:id="rId12"/>
    <p:sldId id="263" r:id="rId13"/>
    <p:sldId id="281" r:id="rId14"/>
    <p:sldId id="283" r:id="rId15"/>
    <p:sldId id="280" r:id="rId16"/>
    <p:sldId id="274" r:id="rId17"/>
    <p:sldId id="28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920C-7564-4CE8-9C1E-D8DC804DE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EE8E3-0BB3-4849-81BA-BF35D4F3D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3258A-BA50-4F0C-B2E9-91621D279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3B44E-14EA-4D9C-B7A0-35AF41315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2A0F5-132D-4472-A35C-B2D54ED2C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8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97C4B-0C48-415B-8A0C-884201AD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089F8-CDDD-4AE6-AA07-954E99C75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00FC0-0CEA-4121-8AB1-68F3F9A8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73E0A-D83E-405A-9633-853659418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3FA9C-06FB-4E45-927E-3DC95669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88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5A1A4-120A-4317-8517-51238157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4DEC7-FE91-49DB-98BD-E1AD2AB3C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B10D1-345D-45BC-AE25-0D13FA2E4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DCE02-DABF-4110-B0E7-C6E5E657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43CD0-C47F-4A22-AA85-C41CBC9F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9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FBE26-AA6A-43FD-A484-FBA48C4CF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9F046-E15F-4990-9618-F68337C59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0F0C2-47BB-4230-95A0-4EA103F79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74D5D-B3E8-404F-B65A-DD286ABF6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EAF0E-38E4-4649-9B36-2CF6D126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A701F-0584-444C-8E50-8393406F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21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3003-F606-4B46-AEAE-724B6964B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8466E-F79F-479C-A9BA-F08E0DB1B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5579A5-06D7-476F-BE7A-99ADE5044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C01B8-4C16-498C-AE09-FAD27CAD75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7ECAD8-E656-4107-B99A-7E26D6919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0A3B44-D8C2-497A-A84E-D396663E4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811890-10C9-44B8-83D4-9CDF5D4C1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C17EF1-6774-416A-A88C-8CC233BF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C9DE9-7A04-45FF-95A7-CF8DF896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D6A0D9-EC7C-4B09-85C4-5479428C5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8D833-552E-40E2-8661-3BD3BA77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FD367-B8E7-4DAE-9FB8-E502D9C64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33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B8FC5-66C5-481D-9934-FA90E7ABF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47209-CFD5-421D-B3DD-EBD419A8C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57ADD-947F-47CC-B8B5-7A9FD5475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8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B2B09-65D5-444A-8925-0CA11F95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033A1-2B8D-470F-9238-211972BAE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2A01B-98C7-4CDB-B4E3-25F44B915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5A96E-54B4-47DB-B7A2-FB3399BF7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D545F-BB1D-4746-A2C3-36A713879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07949-7C0D-4A65-A188-F8F2F45B1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51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7387A-EAEF-40CB-AFD7-47FE5A31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A3500-BB78-4EE2-A531-DBCBC8018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C58AA-80AB-4B36-A57F-0F8E263EA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52930-3962-4BD9-8566-EEBD70656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836C3-1741-4746-A08B-090D3F71D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6514C-5DA6-4143-8007-132C7E353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57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FAA6B-776D-486F-8E23-85F7FDAB8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D97BB-73FE-4B49-AA95-1D5B13298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FD5D9-1C53-4EFB-9C45-6527A91D3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F7F35-8F59-4A47-B714-E8FE8EF2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1AE19-DD66-4BA2-BD55-F58060CCC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A799B-9A6A-4DFF-AA05-A1DB84965B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EACD0B-43A5-443C-AB8C-E581AE7D0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9696D-7318-4999-B1DB-1E203A3DE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88B72-BE91-426F-946A-E1BD86804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6B49E-5E3D-45A1-A5DA-73A53A46D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4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E93D1-9BFC-464B-AD80-9B3A360F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FD645-D6A4-4F0E-AED1-7DE39F6BB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0E7F4-9C5A-4274-ADFA-DF21143A3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2EEDC-8235-4AEB-A707-A0878F06C5C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98E89-D094-4139-B40B-02A84B4EB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F5ED2-860D-44C7-A539-26E903D0D7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1C5AA-E2E6-4189-BC0F-70A4C5A13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2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yan.m.stauffer@nasa.gov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cd-ext.gsfc.nasa.gov/Projects/Ticosonde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29/2019GL086791" TargetMode="External"/><Relationship Id="rId13" Type="http://schemas.openxmlformats.org/officeDocument/2006/relationships/image" Target="../media/image5.png"/><Relationship Id="rId3" Type="http://schemas.openxmlformats.org/officeDocument/2006/relationships/hyperlink" Target="https://tropo.gsfc.nasa.gov/shadoz/CostaRica.html" TargetMode="External"/><Relationship Id="rId7" Type="http://schemas.openxmlformats.org/officeDocument/2006/relationships/hyperlink" Target="https://doi.org/10.1029/2019JD030257" TargetMode="External"/><Relationship Id="rId12" Type="http://schemas.openxmlformats.org/officeDocument/2006/relationships/image" Target="../media/image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5194/amt-9-3755-2016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avdc.gsfc.nasa.gov/pub/tmp/TICOSONDE_SO2_archive/data/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www-air.larc.nasa.gov/missions/ndacc/data.html" TargetMode="External"/><Relationship Id="rId9" Type="http://schemas.openxmlformats.org/officeDocument/2006/relationships/hyperlink" Target="https://doi.org/10.5194/amt-2020-62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661754-8EB1-4BEA-B006-329BFD6C1F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8" b="18346"/>
          <a:stretch/>
        </p:blipFill>
        <p:spPr>
          <a:xfrm>
            <a:off x="0" y="22413"/>
            <a:ext cx="12192000" cy="681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7A6F61-23A8-409D-BDB9-18E697560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90" y="1846918"/>
            <a:ext cx="11838220" cy="2139797"/>
          </a:xfrm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4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Ticosonde: 16 Years of Balloon-borne Ozone and Water Vapor Profiles in Costa Rica for Satellite and Model Evaluation</a:t>
            </a:r>
            <a:endParaRPr lang="en-US" sz="4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43BB47-EAF8-4933-B03D-1423375BE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53" y="4052228"/>
            <a:ext cx="11389894" cy="265657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3500" b="1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NASA</a:t>
            </a:r>
            <a:r>
              <a:rPr lang="en-US" sz="35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 Ryan Stauffer* (NASA PI); Julie Nicely (UMD PI); Anne Thompson; Megan Damon; Ghassan Taha; Susan Strahan; Rennie Selkirk; Debra Kollonige. </a:t>
            </a:r>
            <a:r>
              <a:rPr lang="en-US" sz="3500" b="1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UCAR</a:t>
            </a:r>
            <a:r>
              <a:rPr lang="en-US" sz="35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 Holger Vömel. </a:t>
            </a:r>
            <a:r>
              <a:rPr lang="en-US" sz="3500" b="1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NOAA</a:t>
            </a:r>
            <a:r>
              <a:rPr lang="en-US" sz="35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 Sean Davis; Bryan Johnson. </a:t>
            </a:r>
          </a:p>
          <a:p>
            <a:pPr>
              <a:lnSpc>
                <a:spcPct val="110000"/>
              </a:lnSpc>
            </a:pPr>
            <a:r>
              <a:rPr lang="en-US" sz="3500" b="1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UCR</a:t>
            </a:r>
            <a:r>
              <a:rPr lang="en-US" sz="35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 Elian Conejo; Ernesto Corrales; Alfred Alan; Andrés Diaz</a:t>
            </a:r>
          </a:p>
          <a:p>
            <a:pPr>
              <a:lnSpc>
                <a:spcPct val="110000"/>
              </a:lnSpc>
            </a:pPr>
            <a:r>
              <a:rPr lang="en-US" sz="28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*Email: </a:t>
            </a:r>
            <a:r>
              <a:rPr lang="en-US" sz="2800" b="1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3"/>
              </a:rPr>
              <a:t>ryan.m.stauffer@nasa.gov</a:t>
            </a:r>
            <a:r>
              <a:rPr lang="en-US" sz="28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SAGE III/ISS Science Team Meeting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5 November 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316955-5662-4795-A2C4-3CFEFFB67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965" y="94635"/>
            <a:ext cx="1420167" cy="1752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79994E-2D48-4DBD-B0F0-9BDF670755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90" y="207724"/>
            <a:ext cx="1645092" cy="14267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211654-F3FB-4D18-B803-BE4ECFD35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688" y="354788"/>
            <a:ext cx="2086422" cy="7216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D74370-3A7F-4D90-BC2B-BF5996FC3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2" y="113127"/>
            <a:ext cx="1470181" cy="166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9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Talk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0716B-C9E9-443A-AB47-644034A2E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9" y="1219200"/>
            <a:ext cx="12130236" cy="5267725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quick facts and status update: Four more years!</a:t>
            </a:r>
          </a:p>
          <a:p>
            <a:endParaRPr lang="en-US" sz="32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endParaRPr lang="en-US" sz="32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sz="32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Comparisons with SAGE-III/ISS, Aura MLS, satellite ozone</a:t>
            </a:r>
          </a:p>
          <a:p>
            <a:pPr lvl="1">
              <a:spcAft>
                <a:spcPts val="600"/>
              </a:spcAft>
            </a:pPr>
            <a:r>
              <a:rPr lang="en-US" sz="2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Improvements to both SAGE v5.2 and Aura MLS v5 water vapor</a:t>
            </a:r>
          </a:p>
          <a:p>
            <a:pPr lvl="1">
              <a:spcAft>
                <a:spcPts val="600"/>
              </a:spcAft>
            </a:pPr>
            <a:r>
              <a:rPr lang="en-US" sz="2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Update to the ozonesonde stratospheric low bias “dropoff”</a:t>
            </a:r>
          </a:p>
          <a:p>
            <a:pPr marL="0" indent="0">
              <a:buNone/>
            </a:pPr>
            <a:endParaRPr lang="en-US" sz="32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sz="32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 ozone comparisons: Costa Rica is a difficult case!</a:t>
            </a:r>
            <a:endParaRPr lang="en-US" sz="2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en-US" sz="28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>
              <a:buNone/>
            </a:pPr>
            <a:endParaRPr lang="en-US" sz="3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endParaRPr lang="en-US" sz="3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E81A46A-C168-4DF2-90B2-5AF2C85A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</p:spTree>
    <p:extLst>
      <p:ext uri="{BB962C8B-B14F-4D97-AF65-F5344CB8AC3E}">
        <p14:creationId xmlns:p14="http://schemas.microsoft.com/office/powerpoint/2010/main" val="2736184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Quick Facts (2005-Present)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A7D399-EA21-4194-ACC3-59867A776E3F}"/>
              </a:ext>
            </a:extLst>
          </p:cNvPr>
          <p:cNvSpPr txBox="1"/>
          <p:nvPr/>
        </p:nvSpPr>
        <p:spPr>
          <a:xfrm>
            <a:off x="217004" y="1116908"/>
            <a:ext cx="1175799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Ozonesonde Profiles (SHADOZ): </a:t>
            </a: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&gt;650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CFH Water Vapor Profiles (NDACC): </a:t>
            </a: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&gt;230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Only long-term </a:t>
            </a:r>
            <a:r>
              <a:rPr lang="en-US" sz="24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in-situ</a:t>
            </a:r>
            <a:r>
              <a:rPr lang="en-US" sz="2400" i="1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tropical (10° N) water vapor sounding data set in existence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Cryogenic </a:t>
            </a:r>
            <a:r>
              <a:rPr lang="en-US" sz="24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Frostpoint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Hygrometer (CFH) water vapor and ozonesonde soundings are currently coordinated with SAGE III/ISS occultations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featured annually in the </a:t>
            </a:r>
            <a:r>
              <a:rPr lang="en-US" sz="24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AMS State of the Climate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Website: 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2"/>
              </a:rPr>
              <a:t>https://acd-ext.gsfc.nasa.gov/Projects/Ticosonde/index.html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C33709-6350-4190-B9F7-55FDF5B65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342" y="771113"/>
            <a:ext cx="1418620" cy="1750374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874547D-CF36-45D1-A4E6-6D4D528D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pic>
        <p:nvPicPr>
          <p:cNvPr id="9" name="Picture 12" descr="SHADOZ logo">
            <a:extLst>
              <a:ext uri="{FF2B5EF4-FFF2-40B4-BE49-F238E27FC236}">
                <a16:creationId xmlns:a16="http://schemas.microsoft.com/office/drawing/2014/main" id="{53EEBA02-5386-4894-954B-5B3F7A041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205" y="1195923"/>
            <a:ext cx="1329111" cy="99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72CE9A-AD91-4008-A33A-2878E03CD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889" y="1263477"/>
            <a:ext cx="1347374" cy="99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67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Updates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4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C800F79E-271C-4475-9087-E54CD384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8CF982-F08C-4E58-978E-20834D69756F}"/>
              </a:ext>
            </a:extLst>
          </p:cNvPr>
          <p:cNvSpPr txBox="1"/>
          <p:nvPr/>
        </p:nvSpPr>
        <p:spPr>
          <a:xfrm>
            <a:off x="217004" y="1116908"/>
            <a:ext cx="11757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Successful NASA UACO Proposal Early 2021: Four more years of water vapor and ozonesonde profiles in </a:t>
            </a:r>
            <a:r>
              <a:rPr lang="en-US" sz="24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Pedro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^Also includes ozonesonde profiles from </a:t>
            </a:r>
            <a:r>
              <a:rPr lang="en-US" sz="24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Cristóbal 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(reactivated SHADOZ station) and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Quito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 Ecuador (data since 2014)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678AA4-3C12-4610-B432-FB15FC43A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450" y="0"/>
            <a:ext cx="971550" cy="11987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2A2060-D571-447A-8EC6-65F87B927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25" y="3336201"/>
            <a:ext cx="5510078" cy="30508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D4C12FF-1420-4A73-B064-B794313FF1F6}"/>
              </a:ext>
            </a:extLst>
          </p:cNvPr>
          <p:cNvSpPr txBox="1"/>
          <p:nvPr/>
        </p:nvSpPr>
        <p:spPr>
          <a:xfrm>
            <a:off x="217004" y="3336201"/>
            <a:ext cx="6269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Team Additions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 J. Nicely (UMD PI), E. Conejo (UCR PI; </a:t>
            </a:r>
            <a:r>
              <a:rPr lang="en-US" sz="24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thank you, Andrés!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), M. Cazorla (USFQ PI), E. Herrera (USFQ Quito), A. Pila (USFQ San Cristóbal)</a:t>
            </a:r>
          </a:p>
        </p:txBody>
      </p:sp>
    </p:spTree>
    <p:extLst>
      <p:ext uri="{BB962C8B-B14F-4D97-AF65-F5344CB8AC3E}">
        <p14:creationId xmlns:p14="http://schemas.microsoft.com/office/powerpoint/2010/main" val="3564394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9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Comparisons with Satellite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9E9700-D972-4E16-9892-A8B91F1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</p:spTree>
    <p:extLst>
      <p:ext uri="{BB962C8B-B14F-4D97-AF65-F5344CB8AC3E}">
        <p14:creationId xmlns:p14="http://schemas.microsoft.com/office/powerpoint/2010/main" val="2738931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Water Vapor vs. SAGE-III/ISS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6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D0D0CFB-E264-4B19-BE74-E0987ED6D330}"/>
              </a:ext>
            </a:extLst>
          </p:cNvPr>
          <p:cNvCxnSpPr>
            <a:cxnSpLocks/>
          </p:cNvCxnSpPr>
          <p:nvPr/>
        </p:nvCxnSpPr>
        <p:spPr>
          <a:xfrm flipV="1">
            <a:off x="8300684" y="3710522"/>
            <a:ext cx="2740145" cy="803621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EC55E33-B0AE-4262-BBB9-E88FD9BA53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40" t="26498" r="52626" b="27089"/>
          <a:stretch/>
        </p:blipFill>
        <p:spPr>
          <a:xfrm>
            <a:off x="7686676" y="1325563"/>
            <a:ext cx="4274318" cy="47017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91A686-0796-4F7D-A698-04914F5614B1}"/>
              </a:ext>
            </a:extLst>
          </p:cNvPr>
          <p:cNvSpPr txBox="1"/>
          <p:nvPr/>
        </p:nvSpPr>
        <p:spPr>
          <a:xfrm>
            <a:off x="231006" y="1116013"/>
            <a:ext cx="74556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CFH scheduling for SAGE-III/ISS Overpasses allows for water vapor comparisons into the mid-to-upper troposphere. </a:t>
            </a:r>
            <a:r>
              <a:rPr lang="en-US" sz="2400" i="1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Thanks to Carrie Roller for overpass notifications!</a:t>
            </a:r>
            <a:endParaRPr lang="en-US" sz="2400" u="sng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Figure: Water vapor structure well-represented down to 5 km in SAGEv5.2 on 21 Feb 2019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Coincidence Criteria: 6° </a:t>
            </a:r>
            <a:r>
              <a:rPr lang="en-US" sz="24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lat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 30° </a:t>
            </a:r>
            <a:r>
              <a:rPr lang="en-US" sz="24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lon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 same day: 47 SAGE-III/ISS and Costa Rica water vapor matches (includes multiple coincidences for single CFH sonde)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C25EA0-C0E7-4115-B32E-97AAE878BA76}"/>
              </a:ext>
            </a:extLst>
          </p:cNvPr>
          <p:cNvSpPr txBox="1"/>
          <p:nvPr/>
        </p:nvSpPr>
        <p:spPr>
          <a:xfrm>
            <a:off x="7824788" y="5899445"/>
            <a:ext cx="3998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Water vapor mixing ratio profiles for </a:t>
            </a:r>
            <a:r>
              <a:rPr lang="en-US" sz="1600" b="1" i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CFH</a:t>
            </a:r>
            <a:r>
              <a:rPr lang="en-US" sz="16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and </a:t>
            </a:r>
            <a:r>
              <a:rPr lang="en-US" sz="1600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SAGE</a:t>
            </a:r>
            <a:r>
              <a:rPr lang="en-US" sz="16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on 21 Feb 2019. Credit: G. Taha</a:t>
            </a:r>
            <a:endParaRPr lang="en-US" sz="1600" b="1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48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Water Vapor vs. SAGE-III/ISS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7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D0D0CFB-E264-4B19-BE74-E0987ED6D330}"/>
              </a:ext>
            </a:extLst>
          </p:cNvPr>
          <p:cNvCxnSpPr>
            <a:cxnSpLocks/>
          </p:cNvCxnSpPr>
          <p:nvPr/>
        </p:nvCxnSpPr>
        <p:spPr>
          <a:xfrm flipV="1">
            <a:off x="8300684" y="3710522"/>
            <a:ext cx="2740145" cy="803621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FDF1C73-D97F-4E58-AEE3-6EEA61ADE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848" y="954261"/>
            <a:ext cx="4017171" cy="4938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14D954-F0E2-42B6-99A0-776FBD2787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38" t="29367" r="54632" b="25739"/>
          <a:stretch/>
        </p:blipFill>
        <p:spPr>
          <a:xfrm>
            <a:off x="8300684" y="1097726"/>
            <a:ext cx="3674267" cy="46791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97CFAA-39CA-4599-A603-B922306C93A3}"/>
              </a:ext>
            </a:extLst>
          </p:cNvPr>
          <p:cNvSpPr txBox="1"/>
          <p:nvPr/>
        </p:nvSpPr>
        <p:spPr>
          <a:xfrm>
            <a:off x="5245756" y="935771"/>
            <a:ext cx="2623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v5.1 Water Vapor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4540AD-062F-4A41-80FE-3F12C29A13F6}"/>
              </a:ext>
            </a:extLst>
          </p:cNvPr>
          <p:cNvSpPr txBox="1"/>
          <p:nvPr/>
        </p:nvSpPr>
        <p:spPr>
          <a:xfrm>
            <a:off x="8826140" y="933489"/>
            <a:ext cx="2623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v5.2 Water Vapor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9B8246-2A25-406B-9C69-963DF3E7E795}"/>
              </a:ext>
            </a:extLst>
          </p:cNvPr>
          <p:cNvSpPr txBox="1"/>
          <p:nvPr/>
        </p:nvSpPr>
        <p:spPr>
          <a:xfrm>
            <a:off x="231006" y="1325563"/>
            <a:ext cx="44457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Left: v5.1 Water Vapor. ~5-10% SAGE-III/ISS dry bias above 20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Right: v5.2 Water Vapor. </a:t>
            </a:r>
            <a:r>
              <a:rPr lang="en-US" sz="2400" dirty="0">
                <a:solidFill>
                  <a:srgbClr val="00B05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0-5% agreement </a:t>
            </a:r>
            <a:r>
              <a:rPr 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even down to 15 km and above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Thanks to G. Taha for SAGE-III/ISS comparison figures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1434F6-BB3E-40DF-A51D-928D8442B762}"/>
              </a:ext>
            </a:extLst>
          </p:cNvPr>
          <p:cNvSpPr txBox="1"/>
          <p:nvPr/>
        </p:nvSpPr>
        <p:spPr>
          <a:xfrm>
            <a:off x="4490979" y="5892627"/>
            <a:ext cx="755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Summary mean differences at NDACC water vapor hygrometer sonde stations. Left: Versus SAGE-III/ISS v5.1. Right: Versus v5.2. Credit: G. Taha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1684BD-2F42-47DD-9B2F-91BC190D8B6D}"/>
              </a:ext>
            </a:extLst>
          </p:cNvPr>
          <p:cNvSpPr/>
          <p:nvPr/>
        </p:nvSpPr>
        <p:spPr>
          <a:xfrm>
            <a:off x="6991350" y="1743075"/>
            <a:ext cx="1162050" cy="3143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5A678E-D373-4B80-98DC-9E2873CC5AB5}"/>
              </a:ext>
            </a:extLst>
          </p:cNvPr>
          <p:cNvSpPr/>
          <p:nvPr/>
        </p:nvSpPr>
        <p:spPr>
          <a:xfrm>
            <a:off x="10615259" y="1737643"/>
            <a:ext cx="1162050" cy="3143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72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D030D9-983A-42BA-A184-10438337D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16" y="1851486"/>
            <a:ext cx="8636784" cy="37965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Water Vapor vs. Aura MLS v4.2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8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6CAB68-1C40-476D-A9B3-15E2AC737B53}"/>
              </a:ext>
            </a:extLst>
          </p:cNvPr>
          <p:cNvSpPr txBox="1"/>
          <p:nvPr/>
        </p:nvSpPr>
        <p:spPr>
          <a:xfrm>
            <a:off x="1362351" y="1106083"/>
            <a:ext cx="1073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Comparisons with Aura MLS on MLS pressure levels. </a:t>
            </a:r>
            <a:r>
              <a:rPr lang="en-US" b="1" dirty="0">
                <a:solidFill>
                  <a:srgbClr val="00B05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Green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= MLS higher,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Brown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= MLS lower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476B16-C55A-4EF0-AD18-6203CEF631AE}"/>
              </a:ext>
            </a:extLst>
          </p:cNvPr>
          <p:cNvCxnSpPr>
            <a:cxnSpLocks/>
          </p:cNvCxnSpPr>
          <p:nvPr/>
        </p:nvCxnSpPr>
        <p:spPr>
          <a:xfrm>
            <a:off x="4674033" y="1534277"/>
            <a:ext cx="382657" cy="76813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A22244B-DEED-478A-8BF6-81086252ADB2}"/>
              </a:ext>
            </a:extLst>
          </p:cNvPr>
          <p:cNvSpPr txBox="1"/>
          <p:nvPr/>
        </p:nvSpPr>
        <p:spPr>
          <a:xfrm>
            <a:off x="79513" y="1759262"/>
            <a:ext cx="31694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 global survey of frost point sonde comparisons with the Aura MLS record (</a:t>
            </a:r>
            <a:r>
              <a:rPr lang="en-US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Hurst et al., 2016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) showed a positive drift in MLS of ~1%/year</a:t>
            </a:r>
          </a:p>
          <a:p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The drift was less severe at Costa Rica, but it is still apparent (</a:t>
            </a:r>
            <a:r>
              <a:rPr lang="en-US" sz="2000" b="1" dirty="0">
                <a:solidFill>
                  <a:srgbClr val="00B05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MLS wet bias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3610A4-7718-4D78-AEE4-15F20F33BF46}"/>
              </a:ext>
            </a:extLst>
          </p:cNvPr>
          <p:cNvSpPr txBox="1"/>
          <p:nvPr/>
        </p:nvSpPr>
        <p:spPr>
          <a:xfrm>
            <a:off x="5069691" y="5648072"/>
            <a:ext cx="5607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Time series of Costa Rica CFH water vapor profile comparisons with Aura MLS v4.2 data</a:t>
            </a:r>
          </a:p>
        </p:txBody>
      </p:sp>
    </p:spTree>
    <p:extLst>
      <p:ext uri="{BB962C8B-B14F-4D97-AF65-F5344CB8AC3E}">
        <p14:creationId xmlns:p14="http://schemas.microsoft.com/office/powerpoint/2010/main" val="161066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38E5EF-79F8-4220-A5C6-A7C8A9130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20" y="1848667"/>
            <a:ext cx="8641080" cy="3798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Water Vapor vs. Aura MLS v5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9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6CAB68-1C40-476D-A9B3-15E2AC737B53}"/>
              </a:ext>
            </a:extLst>
          </p:cNvPr>
          <p:cNvSpPr txBox="1"/>
          <p:nvPr/>
        </p:nvSpPr>
        <p:spPr>
          <a:xfrm>
            <a:off x="1362351" y="1106083"/>
            <a:ext cx="1073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Comparisons with Aura MLS on MLS pressure levels. </a:t>
            </a:r>
            <a:r>
              <a:rPr lang="en-US" b="1" dirty="0">
                <a:solidFill>
                  <a:srgbClr val="00B05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Green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= MLS higher,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Brown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= MLS lower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476B16-C55A-4EF0-AD18-6203CEF631AE}"/>
              </a:ext>
            </a:extLst>
          </p:cNvPr>
          <p:cNvCxnSpPr>
            <a:cxnSpLocks/>
          </p:cNvCxnSpPr>
          <p:nvPr/>
        </p:nvCxnSpPr>
        <p:spPr>
          <a:xfrm>
            <a:off x="4674033" y="1534277"/>
            <a:ext cx="382657" cy="76813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A22244B-DEED-478A-8BF6-81086252ADB2}"/>
              </a:ext>
            </a:extLst>
          </p:cNvPr>
          <p:cNvSpPr txBox="1"/>
          <p:nvPr/>
        </p:nvSpPr>
        <p:spPr>
          <a:xfrm>
            <a:off x="79512" y="1759262"/>
            <a:ext cx="34714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New v5 Aura MLS water vapor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Livesey et al. (2021)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published updated comparisons showing no MLS v5 drift relative to ACE-FTS, and reduced drift compared to sondes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v5 comparisons with Costa Rica CFH data are improved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AD8FED-44F7-4CE4-88A6-182776164E70}"/>
              </a:ext>
            </a:extLst>
          </p:cNvPr>
          <p:cNvSpPr txBox="1"/>
          <p:nvPr/>
        </p:nvSpPr>
        <p:spPr>
          <a:xfrm>
            <a:off x="4819650" y="5648072"/>
            <a:ext cx="6107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Time series of Costa Rica CFH water vapor profile comparisons with Aura MLS v5 data</a:t>
            </a:r>
          </a:p>
        </p:txBody>
      </p:sp>
    </p:spTree>
    <p:extLst>
      <p:ext uri="{BB962C8B-B14F-4D97-AF65-F5344CB8AC3E}">
        <p14:creationId xmlns:p14="http://schemas.microsoft.com/office/powerpoint/2010/main" val="2687844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Ozone (“Dropoff”)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10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22244B-DEED-478A-8BF6-81086252ADB2}"/>
              </a:ext>
            </a:extLst>
          </p:cNvPr>
          <p:cNvSpPr txBox="1"/>
          <p:nvPr/>
        </p:nvSpPr>
        <p:spPr>
          <a:xfrm>
            <a:off x="40844" y="1207211"/>
            <a:ext cx="33399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Post-2013 ozonesonde “dropoff” (Stauffer et al., 2020) continues to affect Costa Rica O</a:t>
            </a:r>
            <a:r>
              <a:rPr lang="en-US" sz="2000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3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*is not* the only station with this 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Update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 We have a promising lead on manufacturing changes that may cause this. We are performing tests at the Costa Rica station to examine this change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B54DA5-5505-4C63-909E-E7FFEF827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06" y="1643606"/>
            <a:ext cx="8763569" cy="38523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F726CA-F4BA-4C7B-9D3F-9896AF13CD01}"/>
              </a:ext>
            </a:extLst>
          </p:cNvPr>
          <p:cNvSpPr txBox="1"/>
          <p:nvPr/>
        </p:nvSpPr>
        <p:spPr>
          <a:xfrm>
            <a:off x="3148315" y="5608416"/>
            <a:ext cx="877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Total O</a:t>
            </a:r>
            <a:r>
              <a:rPr lang="en-US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3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comparisons with </a:t>
            </a:r>
            <a:r>
              <a:rPr lang="en-US" b="1" dirty="0">
                <a:solidFill>
                  <a:srgbClr val="0070C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OMI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</a:t>
            </a:r>
            <a:r>
              <a:rPr lang="en-US" b="1" dirty="0">
                <a:solidFill>
                  <a:srgbClr val="0070C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OMPS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 and </a:t>
            </a:r>
            <a:r>
              <a:rPr lang="en-US" b="1" dirty="0">
                <a:solidFill>
                  <a:srgbClr val="00FF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GOME2A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and </a:t>
            </a:r>
            <a:r>
              <a:rPr lang="en-US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2B</a:t>
            </a:r>
            <a:r>
              <a:rPr lang="en-US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overpasses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B57F1D-5C3B-4ACD-8EA8-2AE2493E1159}"/>
              </a:ext>
            </a:extLst>
          </p:cNvPr>
          <p:cNvCxnSpPr>
            <a:cxnSpLocks/>
          </p:cNvCxnSpPr>
          <p:nvPr/>
        </p:nvCxnSpPr>
        <p:spPr>
          <a:xfrm flipV="1">
            <a:off x="8755983" y="4901039"/>
            <a:ext cx="231058" cy="70737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1623BCC-546F-42A1-BF45-CCE8CD90A20F}"/>
              </a:ext>
            </a:extLst>
          </p:cNvPr>
          <p:cNvSpPr txBox="1"/>
          <p:nvPr/>
        </p:nvSpPr>
        <p:spPr>
          <a:xfrm>
            <a:off x="8486604" y="3628552"/>
            <a:ext cx="4181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Total O</a:t>
            </a:r>
            <a:r>
              <a:rPr lang="en-US" sz="2000" b="1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3</a:t>
            </a:r>
            <a:r>
              <a:rPr lang="en-US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drop of ~5 %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7E8761-F23C-41BB-996E-12ACB5A20733}"/>
              </a:ext>
            </a:extLst>
          </p:cNvPr>
          <p:cNvSpPr txBox="1"/>
          <p:nvPr/>
        </p:nvSpPr>
        <p:spPr>
          <a:xfrm>
            <a:off x="2071822" y="1022752"/>
            <a:ext cx="1025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Moving average of comparisons with Aura MLS v5 ozone on MLS pressure levels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CB538A-B9C6-4A84-8EE8-A0EADB7AE777}"/>
              </a:ext>
            </a:extLst>
          </p:cNvPr>
          <p:cNvCxnSpPr>
            <a:cxnSpLocks/>
          </p:cNvCxnSpPr>
          <p:nvPr/>
        </p:nvCxnSpPr>
        <p:spPr>
          <a:xfrm>
            <a:off x="4600575" y="1392084"/>
            <a:ext cx="292290" cy="8176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055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Ticosonde Ozone (“Dropoff”)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11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D94C4-A61A-4E4D-8332-39411DBB5F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8" t="22555" r="60954" b="20912"/>
          <a:stretch/>
        </p:blipFill>
        <p:spPr>
          <a:xfrm>
            <a:off x="4751353" y="1079889"/>
            <a:ext cx="5838040" cy="541298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B31AE36-B666-4062-A581-9C4E66E76C25}"/>
              </a:ext>
            </a:extLst>
          </p:cNvPr>
          <p:cNvSpPr/>
          <p:nvPr/>
        </p:nvSpPr>
        <p:spPr>
          <a:xfrm>
            <a:off x="8170828" y="2060574"/>
            <a:ext cx="1801847" cy="17430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B36F71-6F51-44D9-BF9B-FD746E230F25}"/>
              </a:ext>
            </a:extLst>
          </p:cNvPr>
          <p:cNvSpPr txBox="1"/>
          <p:nvPr/>
        </p:nvSpPr>
        <p:spPr>
          <a:xfrm>
            <a:off x="6632713" y="3894303"/>
            <a:ext cx="33399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The low bias likely also affects SAGE-III/ISS comparisons (N = 70). Credit: G. Taha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076BC9-C785-4686-9203-15B7F42A21DF}"/>
              </a:ext>
            </a:extLst>
          </p:cNvPr>
          <p:cNvSpPr txBox="1"/>
          <p:nvPr/>
        </p:nvSpPr>
        <p:spPr>
          <a:xfrm>
            <a:off x="40844" y="1207211"/>
            <a:ext cx="33399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Post-2013 ozonesonde “dropoff” (Stauffer et al., 2020) continues to affect Costa Rica O</a:t>
            </a:r>
            <a:r>
              <a:rPr lang="en-US" sz="2000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3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*is not* the only station with this 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Update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 We have a promising lead on manufacturing changes that may cause this. We are performing tests at the Costa Rica station to examine this change</a:t>
            </a:r>
          </a:p>
        </p:txBody>
      </p:sp>
    </p:spTree>
    <p:extLst>
      <p:ext uri="{BB962C8B-B14F-4D97-AF65-F5344CB8AC3E}">
        <p14:creationId xmlns:p14="http://schemas.microsoft.com/office/powerpoint/2010/main" val="3884056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9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NASA/GSFC Model Ozone Comparisons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356A7E8-DC91-460E-A4B8-2EC6CAC41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AC383-DA6B-4668-A333-45CFAFDD63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57" t="21723" r="1721" b="7747"/>
          <a:stretch/>
        </p:blipFill>
        <p:spPr>
          <a:xfrm>
            <a:off x="9755215" y="249226"/>
            <a:ext cx="2335143" cy="803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1629E7-88D0-4E92-957B-33172DC36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2" y="113127"/>
            <a:ext cx="1470181" cy="166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48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8352DD-9CC0-4420-82E4-CC8402830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413" y="1235805"/>
            <a:ext cx="7005573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Ozone vs. GMI CTM Model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13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AADDEC-EB91-41FE-8857-0FD1AA22061D}"/>
              </a:ext>
            </a:extLst>
          </p:cNvPr>
          <p:cNvSpPr txBox="1"/>
          <p:nvPr/>
        </p:nvSpPr>
        <p:spPr>
          <a:xfrm>
            <a:off x="5886450" y="966531"/>
            <a:ext cx="251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 </a:t>
            </a:r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 biased low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E727FE-3F56-488C-85FB-7CA08DA48FB1}"/>
              </a:ext>
            </a:extLst>
          </p:cNvPr>
          <p:cNvSpPr txBox="1"/>
          <p:nvPr/>
        </p:nvSpPr>
        <p:spPr>
          <a:xfrm>
            <a:off x="8691682" y="961381"/>
            <a:ext cx="266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 biased high </a:t>
            </a:r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</a:t>
            </a:r>
            <a:endParaRPr lang="en-US" b="1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9703AB-4F7F-4B86-932E-427747CC0196}"/>
              </a:ext>
            </a:extLst>
          </p:cNvPr>
          <p:cNvSpPr txBox="1"/>
          <p:nvPr/>
        </p:nvSpPr>
        <p:spPr>
          <a:xfrm>
            <a:off x="5488807" y="5727404"/>
            <a:ext cx="6243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Mean ozone profile comparisons between GMI CTM and 37 global ozonesonde sites (1980-2016)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90D030-D106-4881-A3AE-362113487396}"/>
              </a:ext>
            </a:extLst>
          </p:cNvPr>
          <p:cNvSpPr txBox="1"/>
          <p:nvPr/>
        </p:nvSpPr>
        <p:spPr>
          <a:xfrm>
            <a:off x="8791574" y="3152473"/>
            <a:ext cx="221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A3E303-F3A8-44D4-B6D1-BD5D44372A53}"/>
              </a:ext>
            </a:extLst>
          </p:cNvPr>
          <p:cNvSpPr txBox="1"/>
          <p:nvPr/>
        </p:nvSpPr>
        <p:spPr>
          <a:xfrm>
            <a:off x="40843" y="1207211"/>
            <a:ext cx="45571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NASA/GSFC Global Modeling Initiative (1980-2016) model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Match model ozone profile output to same hour as ozonesonde launches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Comparisons (2005-2016) show that the model performs the worst at </a:t>
            </a:r>
            <a:r>
              <a:rPr lang="en-US" sz="20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and</a:t>
            </a:r>
            <a:r>
              <a:rPr lang="en-US" sz="2000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000" b="1" dirty="0">
                <a:solidFill>
                  <a:srgbClr val="0033C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Cristóbal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out of 37 global stations analyzed (Stauffer et al. 2019; JGR). MERRA-2 GMI model is similar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Notable high bias in UT/LS and near the surface at most stations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39764C-F5B0-41B0-9114-8E34226E1C35}"/>
              </a:ext>
            </a:extLst>
          </p:cNvPr>
          <p:cNvSpPr txBox="1"/>
          <p:nvPr/>
        </p:nvSpPr>
        <p:spPr>
          <a:xfrm>
            <a:off x="8960906" y="3477084"/>
            <a:ext cx="221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>
                <a:solidFill>
                  <a:srgbClr val="0033C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Cristóbal</a:t>
            </a:r>
            <a:endParaRPr lang="en-US" b="1" i="1" dirty="0">
              <a:solidFill>
                <a:srgbClr val="FF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887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432811-CE8A-43C6-B836-06C168578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15" y="1243263"/>
            <a:ext cx="7005573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Ozone vs. “MINDS” Model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14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01E89F-2109-4CDD-81B4-40655520F6E8}"/>
              </a:ext>
            </a:extLst>
          </p:cNvPr>
          <p:cNvSpPr txBox="1"/>
          <p:nvPr/>
        </p:nvSpPr>
        <p:spPr>
          <a:xfrm>
            <a:off x="5488807" y="5727404"/>
            <a:ext cx="6243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Mean ozone profile comparisons between MINDS and 57 global ozonesonde sites (1995-2020)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64CF34-07A5-434A-B741-1F596AE769AF}"/>
              </a:ext>
            </a:extLst>
          </p:cNvPr>
          <p:cNvSpPr txBox="1"/>
          <p:nvPr/>
        </p:nvSpPr>
        <p:spPr>
          <a:xfrm>
            <a:off x="40843" y="1207211"/>
            <a:ext cx="45571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NASA/GSFC “MINDS” (1995-2020) model simulation. Updates to chemistry and emissions vs. GMI CTM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Match model ozone profile output to same hour as ozonesonde launches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Comparisons (2005-2020) show vast improvements in the model ozone low bias at </a:t>
            </a:r>
            <a:r>
              <a:rPr lang="en-US" sz="20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and</a:t>
            </a:r>
            <a:r>
              <a:rPr lang="en-US" sz="2000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000" b="1" dirty="0">
                <a:solidFill>
                  <a:srgbClr val="0033C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Cristóbal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(57 global stations shown here). UT/LS bias remains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Working with NASA/GSFC modelers to continue to improve model ozone simulations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656CF2-9E3B-444E-823E-1773F73E4A3B}"/>
              </a:ext>
            </a:extLst>
          </p:cNvPr>
          <p:cNvSpPr txBox="1"/>
          <p:nvPr/>
        </p:nvSpPr>
        <p:spPr>
          <a:xfrm>
            <a:off x="5886450" y="966531"/>
            <a:ext cx="251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 </a:t>
            </a:r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 biased low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13849C-5905-44CC-9C7D-57643F0AA397}"/>
              </a:ext>
            </a:extLst>
          </p:cNvPr>
          <p:cNvSpPr txBox="1"/>
          <p:nvPr/>
        </p:nvSpPr>
        <p:spPr>
          <a:xfrm>
            <a:off x="8691682" y="961381"/>
            <a:ext cx="266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 biased high </a:t>
            </a:r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</a:t>
            </a:r>
            <a:endParaRPr lang="en-US" b="1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ECA3B3-5411-48C5-9A2A-C122F8B2A14C}"/>
              </a:ext>
            </a:extLst>
          </p:cNvPr>
          <p:cNvSpPr txBox="1"/>
          <p:nvPr/>
        </p:nvSpPr>
        <p:spPr>
          <a:xfrm>
            <a:off x="8791574" y="3152473"/>
            <a:ext cx="221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8A8D8C-1128-40D2-960E-4F22B5E0BEA3}"/>
              </a:ext>
            </a:extLst>
          </p:cNvPr>
          <p:cNvSpPr txBox="1"/>
          <p:nvPr/>
        </p:nvSpPr>
        <p:spPr>
          <a:xfrm>
            <a:off x="8960906" y="3477084"/>
            <a:ext cx="221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>
                <a:solidFill>
                  <a:srgbClr val="0033C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Cristóbal</a:t>
            </a:r>
            <a:endParaRPr lang="en-US" b="1" i="1" dirty="0">
              <a:solidFill>
                <a:srgbClr val="FF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046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>
                <a:latin typeface="Lucida Sans Unicode" panose="020B0602030504020204" pitchFamily="34" charset="0"/>
                <a:cs typeface="Lucida Sans Unicode" panose="020B0602030504020204" pitchFamily="34" charset="0"/>
              </a:rPr>
              <a:t>Summary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0716B-C9E9-443A-AB47-644034A2E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88" y="1219200"/>
            <a:ext cx="11882588" cy="5267725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The 16-year Ticosonde program has amassed hundreds of in-situ ozone and water vapor profiles for satellite and model evaluation. Four more years of funding</a:t>
            </a:r>
          </a:p>
          <a:p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Improvements in latest SAGE-III/ISS v5.2 and Aura MLS v5 water vapor compared to Costa Rica sonde measurements</a:t>
            </a:r>
          </a:p>
          <a:p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Ozonesonde “dropoff” problem affects comparisons with satellite ozone measurements, but we are making progress on solving the issue</a:t>
            </a:r>
          </a:p>
          <a:p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Modeling ozone profiles over Costa Rica is difficult, but NASA/GSFC is making significant improvements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15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E81A46A-C168-4DF2-90B2-5AF2C85A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</p:spTree>
    <p:extLst>
      <p:ext uri="{BB962C8B-B14F-4D97-AF65-F5344CB8AC3E}">
        <p14:creationId xmlns:p14="http://schemas.microsoft.com/office/powerpoint/2010/main" val="2512628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40E8149-1F15-4AC2-870C-74C8EBEF7D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b="16610"/>
          <a:stretch/>
        </p:blipFill>
        <p:spPr>
          <a:xfrm>
            <a:off x="0" y="-5945"/>
            <a:ext cx="12192000" cy="6867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Thank You!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16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604141-A069-426E-A7DB-455721A306C9}"/>
              </a:ext>
            </a:extLst>
          </p:cNvPr>
          <p:cNvSpPr txBox="1"/>
          <p:nvPr/>
        </p:nvSpPr>
        <p:spPr>
          <a:xfrm>
            <a:off x="217004" y="1096963"/>
            <a:ext cx="11757991" cy="5062924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*K. Jucks, UACO Program Manager and NASA HQ for continued support of Ticosonde*</a:t>
            </a:r>
          </a:p>
          <a:p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b="1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Data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SHADOZ Ozone: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3"/>
              </a:rPr>
              <a:t>https://tropo.gsfc.nasa.gov/shadoz/CostaRica.html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NDACC H</a:t>
            </a:r>
            <a:r>
              <a:rPr lang="en-US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O: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4"/>
              </a:rPr>
              <a:t>https://www-air.larc.nasa.gov/missions/ndacc/data.html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AVDC SO</a:t>
            </a:r>
            <a:r>
              <a:rPr lang="en-US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(Turrialba &amp; </a:t>
            </a:r>
            <a:r>
              <a:rPr lang="en-US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Poás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):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5"/>
              </a:rPr>
              <a:t>https://avdc.gsfc.nasa.gov/pub/tmp/TICOSONDE_SO2_archive/data/</a:t>
            </a: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en-US" b="1" u="sng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Select References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Vömel, H., et al. (2016), An update on the uncertainties of water vapor measurements using cryogenic frost point hygrometers, Atmos. Meas. Tech., 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6"/>
              </a:rPr>
              <a:t>https://doi.org/10.5194/amt-9-3755-2016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Stauffer, R. M., et al. (2019), The effects of a 1998 observing system change on MERRA‐2‐based ozone profile simulations, J. </a:t>
            </a:r>
            <a:r>
              <a:rPr lang="en-US" sz="1600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Geophys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 Res. Atmos., 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7"/>
              </a:rPr>
              <a:t>https://doi.org/10.1029/2019JD030257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Stauffer, R. M., et al. (2020), A post‐2013 dropoff in total ozone at a third of global ozonesonde stations: Electrochemical concentration cell instrument artifacts? Geophysical Research Letters, 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8"/>
              </a:rPr>
              <a:t>https://doi.org/10.1029/2019GL086791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Vömel, H., et al. (2020), A new method to correct the ECC ozone sonde time response and its implications for “background current” and pump efficiency, Atmos. Meas. Tech. 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  <a:hlinkClick r:id="rId9"/>
              </a:rPr>
              <a:t>https://doi.org/10.5194/amt-2020-62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 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61447BC7-740D-4B5B-AC39-2492EB95B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38071A-FBA1-4EA8-9C65-72D454DE96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73" y="133974"/>
            <a:ext cx="770648" cy="9508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D4CE3B-2B5F-48AC-888B-9675B7E3B3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292" y="199947"/>
            <a:ext cx="892703" cy="7742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C64F68-BB59-462A-B58F-EF4185165B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728" y="317579"/>
            <a:ext cx="1496485" cy="5176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47997E-16CB-4DB6-973A-CF71C30371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72165"/>
            <a:ext cx="770648" cy="8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52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7BF6D1-0760-461F-8373-4F7E5A6B6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15" y="1233587"/>
            <a:ext cx="7005573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9171E-BB5C-4345-A107-54B3831D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32393" cy="1325563"/>
          </a:xfrm>
        </p:spPr>
        <p:txBody>
          <a:bodyPr/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Ozone vs. MERRA-2 GMI Model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D6F25-EA36-4139-95CA-1E283F4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2755-6C96-4300-8389-DFA6C0F43BAC}" type="slidenum">
              <a:rPr lang="en-US" smtClean="0"/>
              <a:t>17</a:t>
            </a:fld>
            <a:endParaRPr 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57806F2-D555-4964-BEFA-816DAD2E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Stauffer Ticosonde, SAGE III/ISS STM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2A34F3-B810-495B-9E00-A5CB9C96EEEF}"/>
              </a:ext>
            </a:extLst>
          </p:cNvPr>
          <p:cNvSpPr txBox="1"/>
          <p:nvPr/>
        </p:nvSpPr>
        <p:spPr>
          <a:xfrm>
            <a:off x="5488807" y="5727404"/>
            <a:ext cx="6243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Mean ozone profile comparisons between M2 GMI and 37 global ozonesonde sites (1980-2016)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760888-9106-401A-A372-3E31B81E3CEB}"/>
              </a:ext>
            </a:extLst>
          </p:cNvPr>
          <p:cNvSpPr txBox="1"/>
          <p:nvPr/>
        </p:nvSpPr>
        <p:spPr>
          <a:xfrm>
            <a:off x="40843" y="1207211"/>
            <a:ext cx="49907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NASA/GSFC MERRA-2 GMI (1980-2016) model simulation. Some updates to chemistry and emissions, and transport from CTM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Match model ozone profile output to same hour as ozonesonde launches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Comparisons (2005-2016) show that the model still performs among the worst at </a:t>
            </a:r>
            <a:r>
              <a:rPr lang="en-US" sz="2000" b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and</a:t>
            </a:r>
            <a:r>
              <a:rPr lang="en-US" sz="2000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en-US" sz="2000" b="1" dirty="0">
                <a:solidFill>
                  <a:srgbClr val="0033C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Cristóbal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out of 37 global stations analyzed (Stauffer et al. 2019; JGR)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High bias near the surface at all stations is worse. UT/LS high bias remains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485E37-8C41-40E0-865D-D0918CA31EEB}"/>
              </a:ext>
            </a:extLst>
          </p:cNvPr>
          <p:cNvSpPr txBox="1"/>
          <p:nvPr/>
        </p:nvSpPr>
        <p:spPr>
          <a:xfrm>
            <a:off x="5886450" y="966531"/>
            <a:ext cx="251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 </a:t>
            </a:r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 biased low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E79862-F29A-4756-9230-F954AFE7EEF3}"/>
              </a:ext>
            </a:extLst>
          </p:cNvPr>
          <p:cNvSpPr txBox="1"/>
          <p:nvPr/>
        </p:nvSpPr>
        <p:spPr>
          <a:xfrm>
            <a:off x="8691682" y="961381"/>
            <a:ext cx="266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Model biased high </a:t>
            </a:r>
            <a:r>
              <a:rPr lang="en-US" b="1" i="1" dirty="0"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</a:t>
            </a:r>
            <a:endParaRPr lang="en-US" b="1" i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8602AB-4698-49BB-AD5B-9F319D68E50B}"/>
              </a:ext>
            </a:extLst>
          </p:cNvPr>
          <p:cNvSpPr txBox="1"/>
          <p:nvPr/>
        </p:nvSpPr>
        <p:spPr>
          <a:xfrm>
            <a:off x="8791574" y="3152473"/>
            <a:ext cx="221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Costa 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057D32-0A0E-46C2-AD06-7E2BA0412803}"/>
              </a:ext>
            </a:extLst>
          </p:cNvPr>
          <p:cNvSpPr txBox="1"/>
          <p:nvPr/>
        </p:nvSpPr>
        <p:spPr>
          <a:xfrm>
            <a:off x="8960906" y="3477084"/>
            <a:ext cx="221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>
                <a:solidFill>
                  <a:srgbClr val="0033CC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San Cristóbal</a:t>
            </a:r>
            <a:endParaRPr lang="en-US" b="1" i="1" dirty="0">
              <a:solidFill>
                <a:srgbClr val="FF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24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1723</Words>
  <Application>Microsoft Office PowerPoint</Application>
  <PresentationFormat>Widescreen</PresentationFormat>
  <Paragraphs>177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Lucida Sans Unicode</vt:lpstr>
      <vt:lpstr>Office Theme</vt:lpstr>
      <vt:lpstr>Ticosonde: 16 Years of Balloon-borne Ozone and Water Vapor Profiles in Costa Rica for Satellite and Model Evaluation</vt:lpstr>
      <vt:lpstr>Talk Roadmap</vt:lpstr>
      <vt:lpstr>Ticosonde Quick Facts (2005-Present)</vt:lpstr>
      <vt:lpstr>Ticosonde Updates</vt:lpstr>
      <vt:lpstr>Comparisons with Satellite Data</vt:lpstr>
      <vt:lpstr>Ticosonde Water Vapor vs. SAGE-III/ISS</vt:lpstr>
      <vt:lpstr>Ticosonde Water Vapor vs. SAGE-III/ISS</vt:lpstr>
      <vt:lpstr>Ticosonde Water Vapor vs. Aura MLS v4.2</vt:lpstr>
      <vt:lpstr>Ticosonde Water Vapor vs. Aura MLS v5</vt:lpstr>
      <vt:lpstr>Ticosonde Ozone (“Dropoff”)</vt:lpstr>
      <vt:lpstr>Ticosonde Ozone (“Dropoff”)</vt:lpstr>
      <vt:lpstr>NASA/GSFC Model Ozone Comparisons</vt:lpstr>
      <vt:lpstr>Costa Rica Ozone vs. GMI CTM Model</vt:lpstr>
      <vt:lpstr>Costa Rica Ozone vs. “MINDS” Model</vt:lpstr>
      <vt:lpstr>Summary</vt:lpstr>
      <vt:lpstr>Thank You!</vt:lpstr>
      <vt:lpstr>Costa Rica Ozone vs. MERRA-2 GMI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NASA’s Monitoring of Atmospheric Ozone: The View from the Ground, Air, and Space</dc:title>
  <dc:creator>Stauffer, Ryan M. (GSFC-614.0)[UNIVERSITY OF MARYLAND]</dc:creator>
  <cp:lastModifiedBy>Ryan Stauffer</cp:lastModifiedBy>
  <cp:revision>145</cp:revision>
  <dcterms:created xsi:type="dcterms:W3CDTF">2020-10-14T16:40:18Z</dcterms:created>
  <dcterms:modified xsi:type="dcterms:W3CDTF">2021-11-05T19:44:35Z</dcterms:modified>
</cp:coreProperties>
</file>