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6"/>
  </p:notesMasterIdLst>
  <p:handoutMasterIdLst>
    <p:handoutMasterId r:id="rId37"/>
  </p:handoutMasterIdLst>
  <p:sldIdLst>
    <p:sldId id="283" r:id="rId3"/>
    <p:sldId id="299" r:id="rId4"/>
    <p:sldId id="317" r:id="rId5"/>
    <p:sldId id="348" r:id="rId6"/>
    <p:sldId id="339" r:id="rId7"/>
    <p:sldId id="347" r:id="rId8"/>
    <p:sldId id="291" r:id="rId9"/>
    <p:sldId id="332" r:id="rId10"/>
    <p:sldId id="334" r:id="rId11"/>
    <p:sldId id="335" r:id="rId12"/>
    <p:sldId id="349" r:id="rId13"/>
    <p:sldId id="340" r:id="rId14"/>
    <p:sldId id="333" r:id="rId15"/>
    <p:sldId id="307" r:id="rId16"/>
    <p:sldId id="336" r:id="rId17"/>
    <p:sldId id="337" r:id="rId18"/>
    <p:sldId id="308" r:id="rId19"/>
    <p:sldId id="338" r:id="rId20"/>
    <p:sldId id="323" r:id="rId21"/>
    <p:sldId id="322" r:id="rId22"/>
    <p:sldId id="324" r:id="rId23"/>
    <p:sldId id="326" r:id="rId24"/>
    <p:sldId id="343" r:id="rId25"/>
    <p:sldId id="341" r:id="rId26"/>
    <p:sldId id="330" r:id="rId27"/>
    <p:sldId id="342" r:id="rId28"/>
    <p:sldId id="328" r:id="rId29"/>
    <p:sldId id="327" r:id="rId30"/>
    <p:sldId id="329" r:id="rId31"/>
    <p:sldId id="344" r:id="rId32"/>
    <p:sldId id="302" r:id="rId33"/>
    <p:sldId id="346" r:id="rId34"/>
    <p:sldId id="345" r:id="rId35"/>
  </p:sldIdLst>
  <p:sldSz cx="12195175" cy="6859588"/>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686868"/>
    <a:srgbClr val="282C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p:scale>
          <a:sx n="70" d="100"/>
          <a:sy n="70" d="100"/>
        </p:scale>
        <p:origin x="293" y="629"/>
      </p:cViewPr>
      <p:guideLst>
        <p:guide orient="horz" pos="2161"/>
        <p:guide pos="3842"/>
      </p:guideLst>
    </p:cSldViewPr>
  </p:slideViewPr>
  <p:notesTextViewPr>
    <p:cViewPr>
      <p:scale>
        <a:sx n="1" d="1"/>
        <a:sy n="1" d="1"/>
      </p:scale>
      <p:origin x="0" y="0"/>
    </p:cViewPr>
  </p:notesTextViewPr>
  <p:notesViewPr>
    <p:cSldViewPr>
      <p:cViewPr varScale="1">
        <p:scale>
          <a:sx n="68" d="100"/>
          <a:sy n="68" d="100"/>
        </p:scale>
        <p:origin x="-2772"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sz="quarter" idx="1"/>
          </p:nvPr>
        </p:nvSpPr>
        <p:spPr>
          <a:xfrm>
            <a:off x="3885010" y="0"/>
            <a:ext cx="2971800" cy="457200"/>
          </a:xfrm>
          <a:prstGeom prst="rect">
            <a:avLst/>
          </a:prstGeom>
        </p:spPr>
        <p:txBody>
          <a:bodyPr vert="horz" lIns="91440" tIns="45720" rIns="91440" bIns="45720" rtlCol="0"/>
          <a:lstStyle>
            <a:lvl1pPr algn="r">
              <a:defRPr sz="1200"/>
            </a:lvl1pPr>
          </a:lstStyle>
          <a:p>
            <a:fld id="{C4CAD8F6-FF7C-447F-A91D-4FA7CFC9C0C5}" type="datetimeFigureOut">
              <a:rPr lang="en-GB" smtClean="0"/>
              <a:t>05/11/2021</a:t>
            </a:fld>
            <a:endParaRPr lang="en-GB"/>
          </a:p>
        </p:txBody>
      </p:sp>
      <p:sp>
        <p:nvSpPr>
          <p:cNvPr id="4" name="Fußzeilenplatzhalter 3"/>
          <p:cNvSpPr>
            <a:spLocks noGrp="1"/>
          </p:cNvSpPr>
          <p:nvPr>
            <p:ph type="ftr" sz="quarter" idx="2"/>
          </p:nvPr>
        </p:nvSpPr>
        <p:spPr>
          <a:xfrm>
            <a:off x="0" y="8684684"/>
            <a:ext cx="2971800" cy="457200"/>
          </a:xfrm>
          <a:prstGeom prst="rect">
            <a:avLst/>
          </a:prstGeom>
        </p:spPr>
        <p:txBody>
          <a:bodyPr vert="horz" lIns="91440" tIns="45720" rIns="91440" bIns="45720" rtlCol="0" anchor="b"/>
          <a:lstStyle>
            <a:lvl1pPr algn="l">
              <a:defRPr sz="1200"/>
            </a:lvl1pPr>
          </a:lstStyle>
          <a:p>
            <a:endParaRPr lang="en-GB"/>
          </a:p>
        </p:txBody>
      </p:sp>
      <p:sp>
        <p:nvSpPr>
          <p:cNvPr id="5" name="Foliennummernplatzhalter 4"/>
          <p:cNvSpPr>
            <a:spLocks noGrp="1"/>
          </p:cNvSpPr>
          <p:nvPr>
            <p:ph type="sldNum" sz="quarter" idx="3"/>
          </p:nvPr>
        </p:nvSpPr>
        <p:spPr>
          <a:xfrm>
            <a:off x="3885010" y="8684684"/>
            <a:ext cx="2971800" cy="457200"/>
          </a:xfrm>
          <a:prstGeom prst="rect">
            <a:avLst/>
          </a:prstGeom>
        </p:spPr>
        <p:txBody>
          <a:bodyPr vert="horz" lIns="91440" tIns="45720" rIns="91440" bIns="45720" rtlCol="0" anchor="b"/>
          <a:lstStyle>
            <a:lvl1pPr algn="r">
              <a:defRPr sz="1200"/>
            </a:lvl1pPr>
          </a:lstStyle>
          <a:p>
            <a:fld id="{F3B7EE11-88F6-4E42-B196-8CF9EA9FE22F}" type="slidenum">
              <a:rPr lang="en-GB" smtClean="0"/>
              <a:t>‹Nr.›</a:t>
            </a:fld>
            <a:endParaRPr lang="en-GB"/>
          </a:p>
        </p:txBody>
      </p:sp>
    </p:spTree>
    <p:extLst>
      <p:ext uri="{BB962C8B-B14F-4D97-AF65-F5344CB8AC3E}">
        <p14:creationId xmlns:p14="http://schemas.microsoft.com/office/powerpoint/2010/main" val="767391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45B75E70-762A-4375-AA7C-DE9BB7CC9339}" type="datetimeFigureOut">
              <a:rPr lang="de-DE" smtClean="0"/>
              <a:pPr/>
              <a:t>05.11.2021</a:t>
            </a:fld>
            <a:endParaRPr lang="de-DE" dirty="0"/>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DF1895BC-06EC-475A-97CA-BF53472F2E03}" type="slidenum">
              <a:rPr lang="de-DE" smtClean="0"/>
              <a:pPr/>
              <a:t>‹Nr.›</a:t>
            </a:fld>
            <a:endParaRPr lang="de-DE" dirty="0"/>
          </a:p>
        </p:txBody>
      </p:sp>
    </p:spTree>
    <p:extLst>
      <p:ext uri="{BB962C8B-B14F-4D97-AF65-F5344CB8AC3E}">
        <p14:creationId xmlns:p14="http://schemas.microsoft.com/office/powerpoint/2010/main" val="1636837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7" name="Picture 2" descr="\\psf\Host\Users\cd\Desktop\Startbild_16zu9-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88825"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Grp="1" noChangeArrowheads="1"/>
          </p:cNvSpPr>
          <p:nvPr>
            <p:ph type="ctrTitle" hasCustomPrompt="1"/>
          </p:nvPr>
        </p:nvSpPr>
        <p:spPr>
          <a:xfrm>
            <a:off x="878399" y="1573200"/>
            <a:ext cx="10864800" cy="741600"/>
          </a:xfrm>
        </p:spPr>
        <p:txBody>
          <a:bodyPr/>
          <a:lstStyle>
            <a:lvl1pPr>
              <a:tabLst>
                <a:tab pos="2038350" algn="l"/>
              </a:tabLst>
              <a:defRPr b="1"/>
            </a:lvl1pPr>
          </a:lstStyle>
          <a:p>
            <a:pPr lvl="0"/>
            <a:r>
              <a:rPr lang="en-GB" noProof="0" dirty="0"/>
              <a:t>Click here to insert lecture title</a:t>
            </a:r>
            <a:endParaRPr lang="de-DE" noProof="0" dirty="0"/>
          </a:p>
        </p:txBody>
      </p:sp>
      <p:sp>
        <p:nvSpPr>
          <p:cNvPr id="16" name="Rectangle 37"/>
          <p:cNvSpPr>
            <a:spLocks noGrp="1" noChangeArrowheads="1"/>
          </p:cNvSpPr>
          <p:nvPr>
            <p:ph type="subTitle" idx="1" hasCustomPrompt="1"/>
          </p:nvPr>
        </p:nvSpPr>
        <p:spPr>
          <a:xfrm>
            <a:off x="878399" y="2430000"/>
            <a:ext cx="10864800" cy="1152000"/>
          </a:xfrm>
        </p:spPr>
        <p:txBody>
          <a:bodyPr/>
          <a:lstStyle>
            <a:lvl1pPr marL="0" indent="0">
              <a:buFontTx/>
              <a:buNone/>
              <a:defRPr sz="2400" baseline="0">
                <a:solidFill>
                  <a:srgbClr val="686868"/>
                </a:solidFill>
              </a:defRPr>
            </a:lvl1pPr>
          </a:lstStyle>
          <a:p>
            <a:pPr lvl="0"/>
            <a:r>
              <a:rPr lang="en-GB" noProof="0" dirty="0"/>
              <a:t>Click here to insert lecture subtitle</a:t>
            </a:r>
          </a:p>
        </p:txBody>
      </p:sp>
      <p:sp>
        <p:nvSpPr>
          <p:cNvPr id="4" name="Fußzeilenplatzhalter 3"/>
          <p:cNvSpPr>
            <a:spLocks noGrp="1"/>
          </p:cNvSpPr>
          <p:nvPr>
            <p:ph type="ftr" sz="quarter" idx="10"/>
          </p:nvPr>
        </p:nvSpPr>
        <p:spPr/>
        <p:txBody>
          <a:bodyPr/>
          <a:lstStyle/>
          <a:p>
            <a:pPr>
              <a:defRPr/>
            </a:pPr>
            <a:r>
              <a:rPr lang="en-GB" noProof="0"/>
              <a:t>&gt; Lecture &gt; Author  •  Document &gt; Date</a:t>
            </a:r>
            <a:endParaRPr lang="en-GB" noProof="0" dirty="0"/>
          </a:p>
        </p:txBody>
      </p:sp>
      <p:sp>
        <p:nvSpPr>
          <p:cNvPr id="5" name="Foliennummernplatzhalter 4"/>
          <p:cNvSpPr>
            <a:spLocks noGrp="1"/>
          </p:cNvSpPr>
          <p:nvPr>
            <p:ph type="sldNum" sz="quarter" idx="11"/>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pic>
        <p:nvPicPr>
          <p:cNvPr id="8" name="Picture 46"/>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92930" y="5598000"/>
            <a:ext cx="1080000" cy="956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853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5" name="Titel 4"/>
          <p:cNvSpPr>
            <a:spLocks noGrp="1"/>
          </p:cNvSpPr>
          <p:nvPr>
            <p:ph type="title" hasCustomPrompt="1"/>
          </p:nvPr>
        </p:nvSpPr>
        <p:spPr/>
        <p:txBody>
          <a:bodyPr/>
          <a:lstStyle/>
          <a:p>
            <a:r>
              <a:rPr lang="en-GB" noProof="0" dirty="0"/>
              <a:t>Click here to insert chart title</a:t>
            </a:r>
            <a:endParaRPr lang="en-GB" dirty="0"/>
          </a:p>
        </p:txBody>
      </p:sp>
      <p:sp>
        <p:nvSpPr>
          <p:cNvPr id="11" name="Textplatzhalter 10"/>
          <p:cNvSpPr>
            <a:spLocks noGrp="1"/>
          </p:cNvSpPr>
          <p:nvPr>
            <p:ph type="body" sz="quarter" idx="12" hasCustomPrompt="1"/>
          </p:nvPr>
        </p:nvSpPr>
        <p:spPr>
          <a:xfrm>
            <a:off x="486000" y="1591200"/>
            <a:ext cx="11221200" cy="4338000"/>
          </a:xfrm>
        </p:spPr>
        <p:txBody>
          <a:bodyPr/>
          <a:lstStyle/>
          <a:p>
            <a:pPr lvl="0"/>
            <a:r>
              <a:rPr lang="en-GB" noProof="0" dirty="0"/>
              <a:t>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Fußzeilenplatzhalter 3"/>
          <p:cNvSpPr>
            <a:spLocks noGrp="1"/>
          </p:cNvSpPr>
          <p:nvPr>
            <p:ph type="ftr" sz="quarter" idx="13"/>
          </p:nvPr>
        </p:nvSpPr>
        <p:spPr/>
        <p:txBody>
          <a:bodyPr/>
          <a:lstStyle/>
          <a:p>
            <a:pPr>
              <a:defRPr/>
            </a:pPr>
            <a:r>
              <a:rPr lang="en-GB" noProof="0"/>
              <a:t>&gt; Lecture &gt; Author  •  Document &gt; Date</a:t>
            </a:r>
            <a:endParaRPr lang="en-GB" noProof="0" dirty="0"/>
          </a:p>
        </p:txBody>
      </p:sp>
      <p:sp>
        <p:nvSpPr>
          <p:cNvPr id="6" name="Foliennummernplatzhalter 5"/>
          <p:cNvSpPr>
            <a:spLocks noGrp="1"/>
          </p:cNvSpPr>
          <p:nvPr>
            <p:ph type="sldNum" sz="quarter" idx="14"/>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1391502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5" name="Titel 4"/>
          <p:cNvSpPr>
            <a:spLocks noGrp="1"/>
          </p:cNvSpPr>
          <p:nvPr>
            <p:ph type="title" hasCustomPrompt="1"/>
          </p:nvPr>
        </p:nvSpPr>
        <p:spPr/>
        <p:txBody>
          <a:bodyPr/>
          <a:lstStyle/>
          <a:p>
            <a:r>
              <a:rPr lang="en-GB" noProof="0" dirty="0"/>
              <a:t>Click here to insert chart title</a:t>
            </a:r>
            <a:endParaRPr lang="en-GB" dirty="0"/>
          </a:p>
        </p:txBody>
      </p:sp>
      <p:sp>
        <p:nvSpPr>
          <p:cNvPr id="11" name="Textplatzhalter 10"/>
          <p:cNvSpPr>
            <a:spLocks noGrp="1"/>
          </p:cNvSpPr>
          <p:nvPr>
            <p:ph type="body" sz="quarter" idx="12" hasCustomPrompt="1"/>
          </p:nvPr>
        </p:nvSpPr>
        <p:spPr>
          <a:xfrm>
            <a:off x="486000" y="1591200"/>
            <a:ext cx="5482800" cy="4338000"/>
          </a:xfrm>
        </p:spPr>
        <p:txBody>
          <a:bodyPr/>
          <a:lstStyle/>
          <a:p>
            <a:pPr lvl="0"/>
            <a:r>
              <a:rPr lang="en-GB" noProof="0" dirty="0"/>
              <a:t>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Bildplatzhalter 5"/>
          <p:cNvSpPr>
            <a:spLocks noGrp="1"/>
          </p:cNvSpPr>
          <p:nvPr>
            <p:ph type="pic" sz="quarter" idx="13" hasCustomPrompt="1"/>
          </p:nvPr>
        </p:nvSpPr>
        <p:spPr>
          <a:xfrm>
            <a:off x="6224400" y="1591200"/>
            <a:ext cx="5482800" cy="4338000"/>
          </a:xfrm>
        </p:spPr>
        <p:txBody>
          <a:bodyPr/>
          <a:lstStyle>
            <a:lvl1pPr marL="0" marR="0" indent="0" algn="l" defTabSz="914400" rtl="0" eaLnBrk="1" fontAlgn="auto" latinLnBrk="0" hangingPunct="1">
              <a:lnSpc>
                <a:spcPct val="100000"/>
              </a:lnSpc>
              <a:spcBef>
                <a:spcPts val="300"/>
              </a:spcBef>
              <a:spcAft>
                <a:spcPts val="300"/>
              </a:spcAft>
              <a:buClrTx/>
              <a:buSzTx/>
              <a:buFont typeface="Arial" pitchFamily="34" charset="0"/>
              <a:buNone/>
              <a:tabLst/>
              <a:defRPr/>
            </a:lvl1pPr>
          </a:lstStyle>
          <a:p>
            <a:r>
              <a:rPr lang="en-GB" noProof="0" dirty="0"/>
              <a:t>Click onto symbol to insert picture</a:t>
            </a:r>
          </a:p>
          <a:p>
            <a:endParaRPr lang="en-GB" noProof="0" dirty="0"/>
          </a:p>
        </p:txBody>
      </p:sp>
      <p:sp>
        <p:nvSpPr>
          <p:cNvPr id="4" name="Fußzeilenplatzhalter 3"/>
          <p:cNvSpPr>
            <a:spLocks noGrp="1"/>
          </p:cNvSpPr>
          <p:nvPr>
            <p:ph type="ftr" sz="quarter" idx="14"/>
          </p:nvPr>
        </p:nvSpPr>
        <p:spPr/>
        <p:txBody>
          <a:bodyPr/>
          <a:lstStyle/>
          <a:p>
            <a:pPr>
              <a:defRPr/>
            </a:pPr>
            <a:r>
              <a:rPr lang="en-GB" noProof="0"/>
              <a:t>&gt; Lecture &gt; Author  •  Document &gt; Date</a:t>
            </a:r>
            <a:endParaRPr lang="en-GB" noProof="0" dirty="0"/>
          </a:p>
        </p:txBody>
      </p:sp>
      <p:sp>
        <p:nvSpPr>
          <p:cNvPr id="7" name="Foliennummernplatzhalter 6"/>
          <p:cNvSpPr>
            <a:spLocks noGrp="1"/>
          </p:cNvSpPr>
          <p:nvPr>
            <p:ph type="sldNum" sz="quarter" idx="15"/>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2700678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in Inhalt links">
    <p:spTree>
      <p:nvGrpSpPr>
        <p:cNvPr id="1" name=""/>
        <p:cNvGrpSpPr/>
        <p:nvPr/>
      </p:nvGrpSpPr>
      <p:grpSpPr>
        <a:xfrm>
          <a:off x="0" y="0"/>
          <a:ext cx="0" cy="0"/>
          <a:chOff x="0" y="0"/>
          <a:chExt cx="0" cy="0"/>
        </a:xfrm>
      </p:grpSpPr>
      <p:sp>
        <p:nvSpPr>
          <p:cNvPr id="5" name="Titel 4"/>
          <p:cNvSpPr>
            <a:spLocks noGrp="1"/>
          </p:cNvSpPr>
          <p:nvPr>
            <p:ph type="title" hasCustomPrompt="1"/>
          </p:nvPr>
        </p:nvSpPr>
        <p:spPr/>
        <p:txBody>
          <a:bodyPr/>
          <a:lstStyle/>
          <a:p>
            <a:r>
              <a:rPr lang="en-GB" noProof="0" dirty="0"/>
              <a:t>Click here to insert chart title</a:t>
            </a:r>
            <a:endParaRPr lang="en-GB" dirty="0"/>
          </a:p>
        </p:txBody>
      </p:sp>
      <p:sp>
        <p:nvSpPr>
          <p:cNvPr id="11" name="Textplatzhalter 10"/>
          <p:cNvSpPr>
            <a:spLocks noGrp="1"/>
          </p:cNvSpPr>
          <p:nvPr>
            <p:ph type="body" sz="quarter" idx="12" hasCustomPrompt="1"/>
          </p:nvPr>
        </p:nvSpPr>
        <p:spPr>
          <a:xfrm>
            <a:off x="486000" y="1591200"/>
            <a:ext cx="5482800" cy="4338000"/>
          </a:xfrm>
        </p:spPr>
        <p:txBody>
          <a:bodyPr/>
          <a:lstStyle/>
          <a:p>
            <a:pPr lvl="0"/>
            <a:r>
              <a:rPr lang="en-GB" noProof="0" dirty="0"/>
              <a:t>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Fußzeilenplatzhalter 3"/>
          <p:cNvSpPr>
            <a:spLocks noGrp="1"/>
          </p:cNvSpPr>
          <p:nvPr>
            <p:ph type="ftr" sz="quarter" idx="14"/>
          </p:nvPr>
        </p:nvSpPr>
        <p:spPr/>
        <p:txBody>
          <a:bodyPr/>
          <a:lstStyle/>
          <a:p>
            <a:pPr>
              <a:defRPr/>
            </a:pPr>
            <a:r>
              <a:rPr lang="en-GB" noProof="0"/>
              <a:t>&gt; Lecture &gt; Author  •  Document &gt; Date</a:t>
            </a:r>
            <a:endParaRPr lang="en-GB" noProof="0" dirty="0"/>
          </a:p>
        </p:txBody>
      </p:sp>
      <p:sp>
        <p:nvSpPr>
          <p:cNvPr id="7" name="Foliennummernplatzhalter 6"/>
          <p:cNvSpPr>
            <a:spLocks noGrp="1"/>
          </p:cNvSpPr>
          <p:nvPr>
            <p:ph type="sldNum" sz="quarter" idx="15"/>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3993620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5" name="Titel 4"/>
          <p:cNvSpPr>
            <a:spLocks noGrp="1"/>
          </p:cNvSpPr>
          <p:nvPr>
            <p:ph type="title" hasCustomPrompt="1"/>
          </p:nvPr>
        </p:nvSpPr>
        <p:spPr/>
        <p:txBody>
          <a:bodyPr/>
          <a:lstStyle/>
          <a:p>
            <a:r>
              <a:rPr lang="en-GB" noProof="0" dirty="0"/>
              <a:t>Click here to insert chart title</a:t>
            </a:r>
            <a:endParaRPr lang="en-GB" dirty="0"/>
          </a:p>
        </p:txBody>
      </p:sp>
      <p:sp>
        <p:nvSpPr>
          <p:cNvPr id="11" name="Textplatzhalter 10"/>
          <p:cNvSpPr>
            <a:spLocks noGrp="1"/>
          </p:cNvSpPr>
          <p:nvPr>
            <p:ph type="body" sz="quarter" idx="12" hasCustomPrompt="1"/>
          </p:nvPr>
        </p:nvSpPr>
        <p:spPr>
          <a:xfrm>
            <a:off x="486000" y="1591200"/>
            <a:ext cx="5482800" cy="4338000"/>
          </a:xfrm>
        </p:spPr>
        <p:txBody>
          <a:bodyPr/>
          <a:lstStyle/>
          <a:p>
            <a:pPr lvl="0"/>
            <a:r>
              <a:rPr lang="en-GB" noProof="0" dirty="0"/>
              <a:t>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Fußzeilenplatzhalter 3"/>
          <p:cNvSpPr>
            <a:spLocks noGrp="1"/>
          </p:cNvSpPr>
          <p:nvPr>
            <p:ph type="ftr" sz="quarter" idx="14"/>
          </p:nvPr>
        </p:nvSpPr>
        <p:spPr/>
        <p:txBody>
          <a:bodyPr/>
          <a:lstStyle/>
          <a:p>
            <a:pPr>
              <a:defRPr/>
            </a:pPr>
            <a:r>
              <a:rPr lang="en-GB" noProof="0"/>
              <a:t>&gt; Lecture &gt; Author  •  Document &gt; Date</a:t>
            </a:r>
            <a:endParaRPr lang="en-GB" noProof="0" dirty="0"/>
          </a:p>
        </p:txBody>
      </p:sp>
      <p:sp>
        <p:nvSpPr>
          <p:cNvPr id="7" name="Foliennummernplatzhalter 6"/>
          <p:cNvSpPr>
            <a:spLocks noGrp="1"/>
          </p:cNvSpPr>
          <p:nvPr>
            <p:ph type="sldNum" sz="quarter" idx="15"/>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
        <p:nvSpPr>
          <p:cNvPr id="6" name="Textplatzhalter 10"/>
          <p:cNvSpPr>
            <a:spLocks noGrp="1"/>
          </p:cNvSpPr>
          <p:nvPr>
            <p:ph type="body" sz="quarter" idx="16" hasCustomPrompt="1"/>
          </p:nvPr>
        </p:nvSpPr>
        <p:spPr>
          <a:xfrm>
            <a:off x="6224400" y="1591200"/>
            <a:ext cx="5482800" cy="4338000"/>
          </a:xfrm>
        </p:spPr>
        <p:txBody>
          <a:bodyPr/>
          <a:lstStyle/>
          <a:p>
            <a:pPr lvl="0"/>
            <a:r>
              <a:rPr lang="en-GB" noProof="0" dirty="0"/>
              <a:t>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05179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9" name="Textplatzhalter 1"/>
          <p:cNvSpPr>
            <a:spLocks noGrp="1"/>
          </p:cNvSpPr>
          <p:nvPr>
            <p:ph type="body" idx="11" hasCustomPrompt="1"/>
          </p:nvPr>
        </p:nvSpPr>
        <p:spPr>
          <a:xfrm>
            <a:off x="485999" y="1591200"/>
            <a:ext cx="5482800" cy="334800"/>
          </a:xfrm>
        </p:spPr>
        <p:txBody>
          <a:bodyPr/>
          <a:lstStyle>
            <a:lvl1pPr marL="0" indent="0">
              <a:buFontTx/>
              <a:buNone/>
              <a:defRPr b="1"/>
            </a:lvl1pPr>
          </a:lstStyle>
          <a:p>
            <a:pPr lvl="0"/>
            <a:r>
              <a:rPr lang="en-GB" noProof="0" dirty="0"/>
              <a:t>Click here to insert header line</a:t>
            </a:r>
          </a:p>
        </p:txBody>
      </p:sp>
      <p:sp>
        <p:nvSpPr>
          <p:cNvPr id="12" name="Textplatzhalter 2"/>
          <p:cNvSpPr>
            <a:spLocks noGrp="1"/>
          </p:cNvSpPr>
          <p:nvPr>
            <p:ph type="body" sz="quarter" idx="12" hasCustomPrompt="1"/>
          </p:nvPr>
        </p:nvSpPr>
        <p:spPr>
          <a:xfrm>
            <a:off x="6224399" y="1591200"/>
            <a:ext cx="5482800" cy="334800"/>
          </a:xfrm>
        </p:spPr>
        <p:txBody>
          <a:bodyPr/>
          <a:lstStyle>
            <a:lvl1pPr marL="0" indent="0">
              <a:buFontTx/>
              <a:buNone/>
              <a:defRPr b="1"/>
            </a:lvl1pPr>
          </a:lstStyle>
          <a:p>
            <a:pPr lvl="0"/>
            <a:r>
              <a:rPr lang="en-GB" noProof="0" dirty="0"/>
              <a:t>Click here to insert header line</a:t>
            </a:r>
          </a:p>
        </p:txBody>
      </p:sp>
      <p:sp>
        <p:nvSpPr>
          <p:cNvPr id="2" name="Titel 1"/>
          <p:cNvSpPr>
            <a:spLocks noGrp="1"/>
          </p:cNvSpPr>
          <p:nvPr>
            <p:ph type="title" hasCustomPrompt="1"/>
          </p:nvPr>
        </p:nvSpPr>
        <p:spPr/>
        <p:txBody>
          <a:bodyPr/>
          <a:lstStyle/>
          <a:p>
            <a:r>
              <a:rPr lang="en-GB" noProof="0" dirty="0"/>
              <a:t>Click here to insert chart title</a:t>
            </a:r>
            <a:endParaRPr lang="en-GB" dirty="0"/>
          </a:p>
        </p:txBody>
      </p:sp>
      <p:sp>
        <p:nvSpPr>
          <p:cNvPr id="7" name="Textplatzhalter 6"/>
          <p:cNvSpPr>
            <a:spLocks noGrp="1"/>
          </p:cNvSpPr>
          <p:nvPr>
            <p:ph type="body" sz="quarter" idx="15" hasCustomPrompt="1"/>
          </p:nvPr>
        </p:nvSpPr>
        <p:spPr>
          <a:xfrm>
            <a:off x="486000" y="2141999"/>
            <a:ext cx="5482800" cy="3787200"/>
          </a:xfrm>
        </p:spPr>
        <p:txBody>
          <a:bodyPr/>
          <a:lstStyle/>
          <a:p>
            <a:pPr lvl="0"/>
            <a:r>
              <a:rPr lang="en-GB" noProof="0" dirty="0"/>
              <a:t>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extplatzhalter 6"/>
          <p:cNvSpPr>
            <a:spLocks noGrp="1"/>
          </p:cNvSpPr>
          <p:nvPr>
            <p:ph type="body" sz="quarter" idx="16" hasCustomPrompt="1"/>
          </p:nvPr>
        </p:nvSpPr>
        <p:spPr>
          <a:xfrm>
            <a:off x="6224400" y="2142000"/>
            <a:ext cx="5482800" cy="3787200"/>
          </a:xfrm>
        </p:spPr>
        <p:txBody>
          <a:bodyPr/>
          <a:lstStyle/>
          <a:p>
            <a:pPr lvl="0"/>
            <a:r>
              <a:rPr lang="en-GB" noProof="0" dirty="0"/>
              <a:t>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Fußzeilenplatzhalter 4"/>
          <p:cNvSpPr>
            <a:spLocks noGrp="1"/>
          </p:cNvSpPr>
          <p:nvPr>
            <p:ph type="ftr" sz="quarter" idx="17"/>
          </p:nvPr>
        </p:nvSpPr>
        <p:spPr/>
        <p:txBody>
          <a:bodyPr/>
          <a:lstStyle/>
          <a:p>
            <a:pPr>
              <a:defRPr/>
            </a:pPr>
            <a:r>
              <a:rPr lang="en-GB" noProof="0"/>
              <a:t>&gt; Lecture &gt; Author  •  Document &gt; Date</a:t>
            </a:r>
            <a:endParaRPr lang="en-GB" noProof="0" dirty="0"/>
          </a:p>
        </p:txBody>
      </p:sp>
      <p:sp>
        <p:nvSpPr>
          <p:cNvPr id="6" name="Foliennummernplatzhalter 5"/>
          <p:cNvSpPr>
            <a:spLocks noGrp="1"/>
          </p:cNvSpPr>
          <p:nvPr>
            <p:ph type="sldNum" sz="quarter" idx="18"/>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353847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here to insert chart title</a:t>
            </a:r>
            <a:endParaRPr lang="en-GB" dirty="0"/>
          </a:p>
        </p:txBody>
      </p:sp>
      <p:sp>
        <p:nvSpPr>
          <p:cNvPr id="5" name="Fußzeilenplatzhalter 4"/>
          <p:cNvSpPr>
            <a:spLocks noGrp="1"/>
          </p:cNvSpPr>
          <p:nvPr>
            <p:ph type="ftr" sz="quarter" idx="10"/>
          </p:nvPr>
        </p:nvSpPr>
        <p:spPr/>
        <p:txBody>
          <a:bodyPr/>
          <a:lstStyle/>
          <a:p>
            <a:pPr>
              <a:defRPr/>
            </a:pPr>
            <a:r>
              <a:rPr lang="en-GB" noProof="0"/>
              <a:t>&gt; Lecture &gt; Author  •  Document &gt; Date</a:t>
            </a:r>
            <a:endParaRPr lang="en-GB" noProof="0" dirty="0"/>
          </a:p>
        </p:txBody>
      </p:sp>
      <p:sp>
        <p:nvSpPr>
          <p:cNvPr id="6" name="Foliennummernplatzhalter 5"/>
          <p:cNvSpPr>
            <a:spLocks noGrp="1"/>
          </p:cNvSpPr>
          <p:nvPr>
            <p:ph type="sldNum" sz="quarter" idx="11"/>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4019387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r>
              <a:rPr lang="en-GB" noProof="0"/>
              <a:t>&gt; Lecture &gt; Author  •  Document &gt; Date</a:t>
            </a:r>
            <a:endParaRPr lang="en-GB" noProof="0" dirty="0"/>
          </a:p>
        </p:txBody>
      </p:sp>
      <p:sp>
        <p:nvSpPr>
          <p:cNvPr id="5" name="Foliennummernplatzhalter 4"/>
          <p:cNvSpPr>
            <a:spLocks noGrp="1"/>
          </p:cNvSpPr>
          <p:nvPr>
            <p:ph type="sldNum" sz="quarter" idx="11"/>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517683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er ohne Hintergrund">
    <p:spTree>
      <p:nvGrpSpPr>
        <p:cNvPr id="1" name=""/>
        <p:cNvGrpSpPr/>
        <p:nvPr/>
      </p:nvGrpSpPr>
      <p:grpSpPr>
        <a:xfrm>
          <a:off x="0" y="0"/>
          <a:ext cx="0" cy="0"/>
          <a:chOff x="0" y="0"/>
          <a:chExt cx="0" cy="0"/>
        </a:xfrm>
      </p:grpSpPr>
      <p:sp>
        <p:nvSpPr>
          <p:cNvPr id="4" name="Fußzeilenplatzhalter 3"/>
          <p:cNvSpPr>
            <a:spLocks noGrp="1"/>
          </p:cNvSpPr>
          <p:nvPr>
            <p:ph type="ftr" sz="quarter" idx="10"/>
          </p:nvPr>
        </p:nvSpPr>
        <p:spPr/>
        <p:txBody>
          <a:bodyPr/>
          <a:lstStyle/>
          <a:p>
            <a:pPr>
              <a:defRPr/>
            </a:pPr>
            <a:r>
              <a:rPr lang="en-GB" noProof="0"/>
              <a:t>&gt; Lecture &gt; Author  •  Document &gt; Date</a:t>
            </a:r>
            <a:endParaRPr lang="en-GB" noProof="0" dirty="0"/>
          </a:p>
        </p:txBody>
      </p:sp>
      <p:sp>
        <p:nvSpPr>
          <p:cNvPr id="5" name="Foliennummernplatzhalter 4"/>
          <p:cNvSpPr>
            <a:spLocks noGrp="1"/>
          </p:cNvSpPr>
          <p:nvPr>
            <p:ph type="sldNum" sz="quarter" idx="11"/>
          </p:nvPr>
        </p:nvSpPr>
        <p:spPr/>
        <p:txBody>
          <a:bodyPr/>
          <a:lstStyle/>
          <a:p>
            <a:pPr>
              <a:defRPr/>
            </a:pPr>
            <a:r>
              <a:rPr lang="en-GB" noProof="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2722844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Grafik 10" descr="Folie-03.png"/>
          <p:cNvPicPr>
            <a:picLocks noChangeAspect="1"/>
          </p:cNvPicPr>
          <p:nvPr/>
        </p:nvPicPr>
        <p:blipFill>
          <a:blip r:embed="rId11">
            <a:extLst>
              <a:ext uri="{28A0092B-C50C-407E-A947-70E740481C1C}">
                <a14:useLocalDpi xmlns:a14="http://schemas.microsoft.com/office/drawing/2010/main" val="0"/>
              </a:ext>
            </a:extLst>
          </a:blip>
          <a:srcRect t="89587"/>
          <a:stretch>
            <a:fillRect/>
          </a:stretch>
        </p:blipFill>
        <p:spPr bwMode="auto">
          <a:xfrm>
            <a:off x="1588" y="6143625"/>
            <a:ext cx="121856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Grp="1" noChangeArrowheads="1"/>
          </p:cNvSpPr>
          <p:nvPr>
            <p:ph type="title"/>
          </p:nvPr>
        </p:nvSpPr>
        <p:spPr bwMode="auto">
          <a:xfrm>
            <a:off x="485999" y="648000"/>
            <a:ext cx="11221200"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noProof="0" dirty="0"/>
              <a:t>Click here to insert chart title</a:t>
            </a:r>
            <a:endParaRPr lang="de-DE" noProof="0" dirty="0"/>
          </a:p>
        </p:txBody>
      </p:sp>
      <p:sp>
        <p:nvSpPr>
          <p:cNvPr id="10" name="Rectangle 3"/>
          <p:cNvSpPr>
            <a:spLocks noGrp="1" noChangeArrowheads="1"/>
          </p:cNvSpPr>
          <p:nvPr>
            <p:ph type="body" idx="1"/>
          </p:nvPr>
        </p:nvSpPr>
        <p:spPr bwMode="auto">
          <a:xfrm>
            <a:off x="485999" y="1591200"/>
            <a:ext cx="11221200" cy="43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noProof="0" dirty="0"/>
              <a:t>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Rectangle 54"/>
          <p:cNvSpPr>
            <a:spLocks noGrp="1" noChangeArrowheads="1"/>
          </p:cNvSpPr>
          <p:nvPr>
            <p:ph type="ftr" sz="quarter" idx="3"/>
          </p:nvPr>
        </p:nvSpPr>
        <p:spPr bwMode="auto">
          <a:xfrm>
            <a:off x="1529999" y="126000"/>
            <a:ext cx="10177200" cy="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100000"/>
              </a:lnSpc>
              <a:buFontTx/>
              <a:buNone/>
              <a:defRPr sz="800">
                <a:solidFill>
                  <a:srgbClr val="686868"/>
                </a:solidFill>
                <a:latin typeface="Arial" pitchFamily="34" charset="0"/>
                <a:cs typeface="Arial" pitchFamily="34" charset="0"/>
              </a:defRPr>
            </a:lvl1pPr>
          </a:lstStyle>
          <a:p>
            <a:pPr>
              <a:defRPr/>
            </a:pPr>
            <a:r>
              <a:rPr lang="en-GB" noProof="0" dirty="0"/>
              <a:t>&gt; Lecture &gt; Author  •  Document &gt; Date</a:t>
            </a:r>
          </a:p>
        </p:txBody>
      </p:sp>
      <p:sp>
        <p:nvSpPr>
          <p:cNvPr id="12" name="Rectangle 55"/>
          <p:cNvSpPr>
            <a:spLocks noGrp="1" noChangeArrowheads="1"/>
          </p:cNvSpPr>
          <p:nvPr>
            <p:ph type="sldNum" sz="quarter" idx="4"/>
          </p:nvPr>
        </p:nvSpPr>
        <p:spPr bwMode="auto">
          <a:xfrm>
            <a:off x="486000" y="126000"/>
            <a:ext cx="1044000" cy="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100000"/>
              </a:lnSpc>
              <a:buFontTx/>
              <a:buNone/>
              <a:defRPr lang="de-DE" sz="800" kern="1200">
                <a:solidFill>
                  <a:srgbClr val="686868"/>
                </a:solidFill>
                <a:latin typeface="Arial" charset="0"/>
                <a:ea typeface="ヒラギノ角ゴ Pro W3" charset="-128"/>
                <a:cs typeface="+mn-cs"/>
              </a:defRPr>
            </a:lvl1pPr>
          </a:lstStyle>
          <a:p>
            <a:pPr>
              <a:defRPr/>
            </a:pPr>
            <a:r>
              <a:rPr lang="en-GB" noProof="0" dirty="0"/>
              <a:t>DLR.de  •  Chart </a:t>
            </a:r>
            <a:fld id="{A5AC3FBE-A647-41C9-A8C3-4435ED4FC895}" type="slidenum">
              <a:rPr lang="en-GB" noProof="0" smtClean="0"/>
              <a:pPr>
                <a:defRPr/>
              </a:pPr>
              <a:t>‹Nr.›</a:t>
            </a:fld>
            <a:endParaRPr lang="en-GB" noProof="0" dirty="0"/>
          </a:p>
        </p:txBody>
      </p:sp>
    </p:spTree>
    <p:extLst>
      <p:ext uri="{BB962C8B-B14F-4D97-AF65-F5344CB8AC3E}">
        <p14:creationId xmlns:p14="http://schemas.microsoft.com/office/powerpoint/2010/main" val="3318367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61" r:id="rId4"/>
    <p:sldLayoutId id="2147483662" r:id="rId5"/>
    <p:sldLayoutId id="2147483658" r:id="rId6"/>
    <p:sldLayoutId id="2147483655" r:id="rId7"/>
    <p:sldLayoutId id="2147483656" r:id="rId8"/>
    <p:sldLayoutId id="2147483660" r:id="rId9"/>
  </p:sldLayoutIdLst>
  <p:hf hdr="0" dt="0"/>
  <p:txStyles>
    <p:title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p:titleStyle>
    <p:bodyStyle>
      <a:lvl1pPr marL="180000" indent="-180000" algn="l" defTabSz="914400" rtl="0" eaLnBrk="1" latinLnBrk="0" hangingPunct="1">
        <a:spcBef>
          <a:spcPts val="300"/>
        </a:spcBef>
        <a:spcAft>
          <a:spcPts val="0"/>
        </a:spcAft>
        <a:buFont typeface="Arial" pitchFamily="34" charset="0"/>
        <a:buChar char="•"/>
        <a:defRPr sz="1800" kern="1200">
          <a:solidFill>
            <a:schemeClr val="tx1"/>
          </a:solidFill>
          <a:latin typeface="Arial" pitchFamily="34" charset="0"/>
          <a:ea typeface="+mn-ea"/>
          <a:cs typeface="Arial" pitchFamily="34" charset="0"/>
        </a:defRPr>
      </a:lvl1pPr>
      <a:lvl2pPr marL="62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2pPr>
      <a:lvl3pPr marL="107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3pPr>
      <a:lvl4pPr marL="15228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4pPr>
      <a:lvl5pPr marL="19692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9.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768995" y="960232"/>
            <a:ext cx="10225136" cy="1245426"/>
          </a:xfrm>
        </p:spPr>
        <p:txBody>
          <a:bodyPr/>
          <a:lstStyle/>
          <a:p>
            <a:r>
              <a:rPr lang="en-US" sz="4000" dirty="0"/>
              <a:t>Searching for (global) ozone recovery – an update</a:t>
            </a:r>
            <a:endParaRPr lang="en-GB" sz="4000" dirty="0">
              <a:latin typeface="+mj-lt"/>
            </a:endParaRPr>
          </a:p>
        </p:txBody>
      </p:sp>
      <p:sp>
        <p:nvSpPr>
          <p:cNvPr id="9" name="Untertitel 8"/>
          <p:cNvSpPr>
            <a:spLocks noGrp="1"/>
          </p:cNvSpPr>
          <p:nvPr>
            <p:ph type="subTitle" idx="1"/>
          </p:nvPr>
        </p:nvSpPr>
        <p:spPr>
          <a:xfrm>
            <a:off x="768995" y="2333936"/>
            <a:ext cx="7200800" cy="504056"/>
          </a:xfrm>
        </p:spPr>
        <p:txBody>
          <a:bodyPr/>
          <a:lstStyle/>
          <a:p>
            <a:r>
              <a:rPr lang="en-GB" b="1" dirty="0">
                <a:latin typeface="+mj-lt"/>
              </a:rPr>
              <a:t>B. Hassler</a:t>
            </a:r>
            <a:endParaRPr lang="en-GB" sz="1800" dirty="0">
              <a:latin typeface="+mj-lt"/>
            </a:endParaRPr>
          </a:p>
        </p:txBody>
      </p:sp>
      <p:sp>
        <p:nvSpPr>
          <p:cNvPr id="12" name="Textplatzhalter 5">
            <a:extLst>
              <a:ext uri="{FF2B5EF4-FFF2-40B4-BE49-F238E27FC236}">
                <a16:creationId xmlns:a16="http://schemas.microsoft.com/office/drawing/2014/main" id="{22C96EB8-717C-499E-95FA-CD80337DE5A7}"/>
              </a:ext>
            </a:extLst>
          </p:cNvPr>
          <p:cNvSpPr txBox="1">
            <a:spLocks/>
          </p:cNvSpPr>
          <p:nvPr/>
        </p:nvSpPr>
        <p:spPr bwMode="auto">
          <a:xfrm>
            <a:off x="768995" y="4653930"/>
            <a:ext cx="3888432"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de-DE"/>
            </a:defPPr>
            <a:lvl1pPr marL="0" algn="l" defTabSz="914400" rtl="0" eaLnBrk="1" latinLnBrk="0" hangingPunct="1">
              <a:lnSpc>
                <a:spcPct val="100000"/>
              </a:lnSpc>
              <a:buFontTx/>
              <a:buNone/>
              <a:defRPr sz="800" kern="1200">
                <a:solidFill>
                  <a:srgbClr val="686868"/>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mn-lt"/>
              </a:rPr>
              <a:t>SAGE III/ISS Science Team Meeting</a:t>
            </a:r>
          </a:p>
          <a:p>
            <a:r>
              <a:rPr lang="en-US" sz="2000" dirty="0">
                <a:latin typeface="+mn-lt"/>
              </a:rPr>
              <a:t>04-05 November 2021</a:t>
            </a:r>
            <a:br>
              <a:rPr lang="de-DE" sz="2000" dirty="0">
                <a:latin typeface="+mn-lt"/>
              </a:rPr>
            </a:br>
            <a:endParaRPr lang="en-US" sz="2000" dirty="0">
              <a:latin typeface="+mn-lt"/>
            </a:endParaRPr>
          </a:p>
        </p:txBody>
      </p:sp>
      <p:sp>
        <p:nvSpPr>
          <p:cNvPr id="13" name="Untertitel 8">
            <a:extLst>
              <a:ext uri="{FF2B5EF4-FFF2-40B4-BE49-F238E27FC236}">
                <a16:creationId xmlns:a16="http://schemas.microsoft.com/office/drawing/2014/main" id="{85B2BD86-0698-4A3A-9977-2325740D1ECE}"/>
              </a:ext>
            </a:extLst>
          </p:cNvPr>
          <p:cNvSpPr txBox="1">
            <a:spLocks/>
          </p:cNvSpPr>
          <p:nvPr/>
        </p:nvSpPr>
        <p:spPr bwMode="auto">
          <a:xfrm>
            <a:off x="768995" y="2925737"/>
            <a:ext cx="6120680" cy="720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lgn="l" defTabSz="914400" rtl="0" eaLnBrk="1" latinLnBrk="0" hangingPunct="1">
              <a:spcBef>
                <a:spcPts val="300"/>
              </a:spcBef>
              <a:spcAft>
                <a:spcPts val="0"/>
              </a:spcAft>
              <a:buFontTx/>
              <a:buNone/>
              <a:defRPr sz="2400" kern="1200" baseline="0">
                <a:solidFill>
                  <a:srgbClr val="686868"/>
                </a:solidFill>
                <a:latin typeface="Arial" pitchFamily="34" charset="0"/>
                <a:ea typeface="+mn-ea"/>
                <a:cs typeface="Arial" pitchFamily="34" charset="0"/>
              </a:defRPr>
            </a:lvl1pPr>
            <a:lvl2pPr marL="62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2pPr>
            <a:lvl3pPr marL="107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3pPr>
            <a:lvl4pPr marL="15228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4pPr>
            <a:lvl5pPr marL="19692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de-DE" sz="1800" dirty="0">
                <a:latin typeface="+mj-lt"/>
              </a:rPr>
              <a:t>Deutsches Zentrum für Luft- und Raumfahrt (DLR), Institut für Physik der Atmosphäre, Oberpfaffenhofen, Germany</a:t>
            </a:r>
          </a:p>
        </p:txBody>
      </p:sp>
    </p:spTree>
    <p:extLst>
      <p:ext uri="{BB962C8B-B14F-4D97-AF65-F5344CB8AC3E}">
        <p14:creationId xmlns:p14="http://schemas.microsoft.com/office/powerpoint/2010/main" val="447840314"/>
      </p:ext>
    </p:extLst>
  </p:cSld>
  <p:clrMapOvr>
    <a:masterClrMapping/>
  </p:clrMapOvr>
  <mc:AlternateContent xmlns:mc="http://schemas.openxmlformats.org/markup-compatibility/2006" xmlns:p14="http://schemas.microsoft.com/office/powerpoint/2010/main">
    <mc:Choice Requires="p14">
      <p:transition spd="slow" p14:dur="2000" advTm="26540"/>
    </mc:Choice>
    <mc:Fallback xmlns="">
      <p:transition spd="slow" advTm="2654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7">
            <a:extLst>
              <a:ext uri="{FF2B5EF4-FFF2-40B4-BE49-F238E27FC236}">
                <a16:creationId xmlns:a16="http://schemas.microsoft.com/office/drawing/2014/main" id="{5F08E659-C9D3-4FA3-9C3D-0E75A3D5DF1E}"/>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Introduction and outline</a:t>
            </a:r>
          </a:p>
        </p:txBody>
      </p:sp>
      <p:sp>
        <p:nvSpPr>
          <p:cNvPr id="5" name="Textfeld 4">
            <a:extLst>
              <a:ext uri="{FF2B5EF4-FFF2-40B4-BE49-F238E27FC236}">
                <a16:creationId xmlns:a16="http://schemas.microsoft.com/office/drawing/2014/main" id="{317D749C-AD1A-4D1A-BD32-F096235F4085}"/>
              </a:ext>
            </a:extLst>
          </p:cNvPr>
          <p:cNvSpPr txBox="1"/>
          <p:nvPr/>
        </p:nvSpPr>
        <p:spPr>
          <a:xfrm>
            <a:off x="1489075" y="3642330"/>
            <a:ext cx="9217024" cy="2523768"/>
          </a:xfrm>
          <a:prstGeom prst="rect">
            <a:avLst/>
          </a:prstGeom>
          <a:noFill/>
        </p:spPr>
        <p:txBody>
          <a:bodyPr wrap="square" lIns="0" tIns="0" rIns="0" bIns="0" rtlCol="0">
            <a:spAutoFit/>
          </a:bodyPr>
          <a:lstStyle/>
          <a:p>
            <a:pPr marL="514350" indent="-514350">
              <a:spcAft>
                <a:spcPts val="1200"/>
              </a:spcAft>
              <a:buClr>
                <a:srgbClr val="003399"/>
              </a:buClr>
              <a:buSzPct val="110000"/>
              <a:buFont typeface="Arial" panose="020B0604020202020204" pitchFamily="34" charset="0"/>
              <a:buChar char="•"/>
            </a:pPr>
            <a:r>
              <a:rPr lang="en-US" altLang="en-US" sz="2400" b="1" dirty="0">
                <a:solidFill>
                  <a:srgbClr val="003399"/>
                </a:solidFill>
              </a:rPr>
              <a:t>Total column ozone </a:t>
            </a:r>
            <a:r>
              <a:rPr lang="en-US" altLang="en-US" sz="2400" dirty="0"/>
              <a:t>evolution: WMO Ozone Assessment 2018 and update to its findings</a:t>
            </a:r>
          </a:p>
          <a:p>
            <a:pPr marL="514350" indent="-514350">
              <a:spcAft>
                <a:spcPts val="1200"/>
              </a:spcAft>
              <a:buClr>
                <a:srgbClr val="003399"/>
              </a:buClr>
              <a:buSzPct val="110000"/>
              <a:buFont typeface="Arial" panose="020B0604020202020204" pitchFamily="34" charset="0"/>
              <a:buChar char="•"/>
            </a:pPr>
            <a:r>
              <a:rPr lang="en-US" altLang="en-US" sz="2400" b="1" dirty="0">
                <a:solidFill>
                  <a:srgbClr val="003399"/>
                </a:solidFill>
              </a:rPr>
              <a:t>Vertically resolved ozone </a:t>
            </a:r>
            <a:r>
              <a:rPr lang="en-US" altLang="en-US" sz="2400" dirty="0"/>
              <a:t>evolution: WMO Ozone Assessment 2018 and update to its findings</a:t>
            </a:r>
          </a:p>
          <a:p>
            <a:pPr marL="514350" indent="-514350">
              <a:spcAft>
                <a:spcPts val="1200"/>
              </a:spcAft>
              <a:buClr>
                <a:srgbClr val="003399"/>
              </a:buClr>
              <a:buSzPct val="110000"/>
              <a:buFont typeface="Arial" panose="020B0604020202020204" pitchFamily="34" charset="0"/>
              <a:buChar char="•"/>
            </a:pPr>
            <a:r>
              <a:rPr lang="en-US" altLang="en-US" sz="2400" dirty="0"/>
              <a:t>New findings about </a:t>
            </a:r>
            <a:r>
              <a:rPr lang="en-US" altLang="en-US" sz="2400" b="1" dirty="0">
                <a:solidFill>
                  <a:srgbClr val="003399"/>
                </a:solidFill>
              </a:rPr>
              <a:t>ozone return dates </a:t>
            </a:r>
            <a:r>
              <a:rPr lang="en-US" altLang="en-US" sz="2400" dirty="0"/>
              <a:t>based on CMIP6 model simulations</a:t>
            </a:r>
          </a:p>
        </p:txBody>
      </p:sp>
      <p:sp>
        <p:nvSpPr>
          <p:cNvPr id="6" name="Textfeld 5">
            <a:extLst>
              <a:ext uri="{FF2B5EF4-FFF2-40B4-BE49-F238E27FC236}">
                <a16:creationId xmlns:a16="http://schemas.microsoft.com/office/drawing/2014/main" id="{FE516D0A-7EFE-45AE-93BF-531DD329E913}"/>
              </a:ext>
            </a:extLst>
          </p:cNvPr>
          <p:cNvSpPr txBox="1"/>
          <p:nvPr/>
        </p:nvSpPr>
        <p:spPr>
          <a:xfrm>
            <a:off x="552971" y="1263164"/>
            <a:ext cx="11089232" cy="1446550"/>
          </a:xfrm>
          <a:prstGeom prst="rect">
            <a:avLst/>
          </a:prstGeom>
          <a:noFill/>
        </p:spPr>
        <p:txBody>
          <a:bodyPr wrap="square" lIns="0" tIns="0" rIns="0" bIns="0" rtlCol="0">
            <a:spAutoFit/>
          </a:bodyPr>
          <a:lstStyle/>
          <a:p>
            <a:pPr marL="514350" indent="-514350">
              <a:spcAft>
                <a:spcPts val="1200"/>
              </a:spcAft>
              <a:buClr>
                <a:srgbClr val="003399"/>
              </a:buClr>
              <a:buSzPct val="110000"/>
              <a:buFont typeface="Wingdings" panose="05000000000000000000" pitchFamily="2" charset="2"/>
              <a:buChar char="Ø"/>
            </a:pPr>
            <a:r>
              <a:rPr lang="en-US" altLang="en-US" sz="2800" dirty="0"/>
              <a:t>Work for the </a:t>
            </a:r>
            <a:r>
              <a:rPr lang="en-US" altLang="en-US" sz="2800" b="1" dirty="0">
                <a:solidFill>
                  <a:srgbClr val="003399"/>
                </a:solidFill>
              </a:rPr>
              <a:t>WMO Ozone Assessment 2022 </a:t>
            </a:r>
            <a:r>
              <a:rPr lang="en-US" altLang="en-US" sz="2800" dirty="0"/>
              <a:t>is under way (FOD is with reviewers at the moment)</a:t>
            </a:r>
          </a:p>
          <a:p>
            <a:pPr marL="514350" indent="-514350">
              <a:spcAft>
                <a:spcPts val="1200"/>
              </a:spcAft>
              <a:buClr>
                <a:srgbClr val="003399"/>
              </a:buClr>
              <a:buSzPct val="110000"/>
              <a:buFont typeface="Wingdings" panose="05000000000000000000" pitchFamily="2" charset="2"/>
              <a:buChar char="Ø"/>
            </a:pPr>
            <a:r>
              <a:rPr lang="en-US" altLang="en-US" sz="2800" dirty="0"/>
              <a:t>Results presented here are shown in </a:t>
            </a:r>
            <a:r>
              <a:rPr lang="en-US" altLang="en-US" sz="2800" b="1" dirty="0">
                <a:solidFill>
                  <a:srgbClr val="003399"/>
                </a:solidFill>
              </a:rPr>
              <a:t>Chapter 3</a:t>
            </a:r>
            <a:r>
              <a:rPr lang="en-US" altLang="en-US" sz="2800" dirty="0"/>
              <a:t> of the new assessment</a:t>
            </a:r>
          </a:p>
        </p:txBody>
      </p:sp>
      <p:sp>
        <p:nvSpPr>
          <p:cNvPr id="2" name="Geschweifte Klammer rechts 1">
            <a:extLst>
              <a:ext uri="{FF2B5EF4-FFF2-40B4-BE49-F238E27FC236}">
                <a16:creationId xmlns:a16="http://schemas.microsoft.com/office/drawing/2014/main" id="{CED10F1D-E2B7-480C-8775-7BDAB0C470B0}"/>
              </a:ext>
            </a:extLst>
          </p:cNvPr>
          <p:cNvSpPr/>
          <p:nvPr/>
        </p:nvSpPr>
        <p:spPr>
          <a:xfrm rot="5400000">
            <a:off x="5845559" y="-2425723"/>
            <a:ext cx="504056" cy="11089232"/>
          </a:xfrm>
          <a:prstGeom prst="rightBrace">
            <a:avLst>
              <a:gd name="adj1" fmla="val 80099"/>
              <a:gd name="adj2" fmla="val 50000"/>
            </a:avLst>
          </a:prstGeom>
          <a:ln w="38100">
            <a:solidFill>
              <a:srgbClr val="003399"/>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003399"/>
              </a:solidFill>
            </a:endParaRPr>
          </a:p>
        </p:txBody>
      </p:sp>
    </p:spTree>
    <p:extLst>
      <p:ext uri="{BB962C8B-B14F-4D97-AF65-F5344CB8AC3E}">
        <p14:creationId xmlns:p14="http://schemas.microsoft.com/office/powerpoint/2010/main" val="179062375"/>
      </p:ext>
    </p:extLst>
  </p:cSld>
  <p:clrMapOvr>
    <a:masterClrMapping/>
  </p:clrMapOvr>
  <mc:AlternateContent xmlns:mc="http://schemas.openxmlformats.org/markup-compatibility/2006" xmlns:p14="http://schemas.microsoft.com/office/powerpoint/2010/main">
    <mc:Choice Requires="p14">
      <p:transition spd="slow" p14:dur="2000" advTm="61249"/>
    </mc:Choice>
    <mc:Fallback xmlns="">
      <p:transition spd="slow" advTm="6124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18734EFE-37E8-43AD-BF52-5874B713DED1}"/>
              </a:ext>
            </a:extLst>
          </p:cNvPr>
          <p:cNvSpPr txBox="1"/>
          <p:nvPr/>
        </p:nvSpPr>
        <p:spPr>
          <a:xfrm>
            <a:off x="913011" y="1269554"/>
            <a:ext cx="6696744" cy="3754874"/>
          </a:xfrm>
          <a:prstGeom prst="rect">
            <a:avLst/>
          </a:prstGeom>
          <a:noFill/>
        </p:spPr>
        <p:txBody>
          <a:bodyPr wrap="square" lIns="0" tIns="0" rIns="0" bIns="0" rtlCol="0">
            <a:spAutoFit/>
          </a:bodyPr>
          <a:lstStyle/>
          <a:p>
            <a:pPr marL="457200" indent="-457200">
              <a:spcAft>
                <a:spcPts val="1200"/>
              </a:spcAft>
              <a:buClr>
                <a:srgbClr val="003399"/>
              </a:buClr>
              <a:buSzPct val="110000"/>
              <a:buFont typeface="Arial" panose="020B0604020202020204" pitchFamily="34" charset="0"/>
              <a:buChar char="•"/>
            </a:pPr>
            <a:r>
              <a:rPr lang="en-US" altLang="en-US" sz="2800" dirty="0"/>
              <a:t>Global ozone evolution is discussed in Chapter 3; results from total column ozone, vertically resolved ozone, and multi-decadal ozone simulations are shown</a:t>
            </a:r>
          </a:p>
          <a:p>
            <a:pPr marL="457200" indent="-457200">
              <a:spcAft>
                <a:spcPts val="1200"/>
              </a:spcAft>
              <a:buClr>
                <a:srgbClr val="003399"/>
              </a:buClr>
              <a:buSzPct val="110000"/>
              <a:buFont typeface="Arial" panose="020B0604020202020204" pitchFamily="34" charset="0"/>
              <a:buChar char="•"/>
            </a:pPr>
            <a:r>
              <a:rPr lang="en-US" altLang="en-US" sz="2800" dirty="0"/>
              <a:t>Often based on activities like LOTUS</a:t>
            </a:r>
          </a:p>
          <a:p>
            <a:pPr marL="457200" indent="-457200">
              <a:spcAft>
                <a:spcPts val="1200"/>
              </a:spcAft>
              <a:buClr>
                <a:srgbClr val="003399"/>
              </a:buClr>
              <a:buSzPct val="110000"/>
              <a:buFont typeface="Arial" panose="020B0604020202020204" pitchFamily="34" charset="0"/>
              <a:buChar char="•"/>
            </a:pPr>
            <a:r>
              <a:rPr lang="en-US" altLang="en-US" sz="2800" dirty="0"/>
              <a:t>But also, relevant figures from peer-reviewed literature</a:t>
            </a:r>
          </a:p>
        </p:txBody>
      </p:sp>
      <p:sp>
        <p:nvSpPr>
          <p:cNvPr id="4" name="Textfeld 3">
            <a:extLst>
              <a:ext uri="{FF2B5EF4-FFF2-40B4-BE49-F238E27FC236}">
                <a16:creationId xmlns:a16="http://schemas.microsoft.com/office/drawing/2014/main" id="{7CCFD473-C201-40B5-BE29-5A06D0507B11}"/>
              </a:ext>
            </a:extLst>
          </p:cNvPr>
          <p:cNvSpPr txBox="1"/>
          <p:nvPr/>
        </p:nvSpPr>
        <p:spPr>
          <a:xfrm>
            <a:off x="768995" y="6040283"/>
            <a:ext cx="10935698" cy="276999"/>
          </a:xfrm>
          <a:prstGeom prst="rect">
            <a:avLst/>
          </a:prstGeom>
          <a:noFill/>
        </p:spPr>
        <p:txBody>
          <a:bodyPr wrap="square" lIns="0" tIns="0" rIns="0" bIns="0" rtlCol="0">
            <a:spAutoFit/>
          </a:bodyPr>
          <a:lstStyle/>
          <a:p>
            <a:pPr algn="r"/>
            <a:r>
              <a:rPr lang="en-US" i="1" dirty="0">
                <a:solidFill>
                  <a:srgbClr val="003399"/>
                </a:solidFill>
                <a:cs typeface="Arial" pitchFamily="34" charset="0"/>
              </a:rPr>
              <a:t>WMO, Scientific Assessment of Ozone Depletion: 2018, Report No. 58, 588 pp., Geneva, Switzerland, 2018. </a:t>
            </a:r>
            <a:endParaRPr lang="de-DE" i="1" dirty="0">
              <a:solidFill>
                <a:srgbClr val="003399"/>
              </a:solidFill>
              <a:cs typeface="Arial" pitchFamily="34" charset="0"/>
            </a:endParaRPr>
          </a:p>
        </p:txBody>
      </p:sp>
      <p:sp>
        <p:nvSpPr>
          <p:cNvPr id="6" name="Titel 7">
            <a:extLst>
              <a:ext uri="{FF2B5EF4-FFF2-40B4-BE49-F238E27FC236}">
                <a16:creationId xmlns:a16="http://schemas.microsoft.com/office/drawing/2014/main" id="{97C2D30F-38C5-47DA-8AF6-23925F7F40DD}"/>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WMO Ozone Assessment 2018</a:t>
            </a:r>
          </a:p>
        </p:txBody>
      </p:sp>
      <p:pic>
        <p:nvPicPr>
          <p:cNvPr id="7" name="Grafik 6">
            <a:extLst>
              <a:ext uri="{FF2B5EF4-FFF2-40B4-BE49-F238E27FC236}">
                <a16:creationId xmlns:a16="http://schemas.microsoft.com/office/drawing/2014/main" id="{804FD92D-F028-413E-B92C-C13E248601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3771" y="1044525"/>
            <a:ext cx="3756614" cy="4869954"/>
          </a:xfrm>
          <a:prstGeom prst="rect">
            <a:avLst/>
          </a:prstGeom>
        </p:spPr>
      </p:pic>
    </p:spTree>
    <p:extLst>
      <p:ext uri="{BB962C8B-B14F-4D97-AF65-F5344CB8AC3E}">
        <p14:creationId xmlns:p14="http://schemas.microsoft.com/office/powerpoint/2010/main" val="1971856718"/>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7">
            <a:extLst>
              <a:ext uri="{FF2B5EF4-FFF2-40B4-BE49-F238E27FC236}">
                <a16:creationId xmlns:a16="http://schemas.microsoft.com/office/drawing/2014/main" id="{5F08E659-C9D3-4FA3-9C3D-0E75A3D5DF1E}"/>
              </a:ext>
            </a:extLst>
          </p:cNvPr>
          <p:cNvSpPr txBox="1">
            <a:spLocks/>
          </p:cNvSpPr>
          <p:nvPr/>
        </p:nvSpPr>
        <p:spPr bwMode="auto">
          <a:xfrm>
            <a:off x="336947" y="261442"/>
            <a:ext cx="11449272"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Why do we expect different results compared to WMO Ozone Assessment 2018?</a:t>
            </a:r>
          </a:p>
        </p:txBody>
      </p:sp>
      <p:sp>
        <p:nvSpPr>
          <p:cNvPr id="5" name="Textfeld 4">
            <a:extLst>
              <a:ext uri="{FF2B5EF4-FFF2-40B4-BE49-F238E27FC236}">
                <a16:creationId xmlns:a16="http://schemas.microsoft.com/office/drawing/2014/main" id="{317D749C-AD1A-4D1A-BD32-F096235F4085}"/>
              </a:ext>
            </a:extLst>
          </p:cNvPr>
          <p:cNvSpPr txBox="1"/>
          <p:nvPr/>
        </p:nvSpPr>
        <p:spPr>
          <a:xfrm>
            <a:off x="1993131" y="1773610"/>
            <a:ext cx="8208912" cy="2616101"/>
          </a:xfrm>
          <a:prstGeom prst="rect">
            <a:avLst/>
          </a:prstGeom>
          <a:noFill/>
        </p:spPr>
        <p:txBody>
          <a:bodyPr wrap="square" lIns="0" tIns="0" rIns="0" bIns="0" rtlCol="0">
            <a:spAutoFit/>
          </a:bodyPr>
          <a:lstStyle/>
          <a:p>
            <a:pPr marL="514350" indent="-514350">
              <a:spcAft>
                <a:spcPts val="1200"/>
              </a:spcAft>
              <a:buClr>
                <a:srgbClr val="003399"/>
              </a:buClr>
              <a:buSzPct val="110000"/>
              <a:buFont typeface="Arial" panose="020B0604020202020204" pitchFamily="34" charset="0"/>
              <a:buChar char="•"/>
            </a:pPr>
            <a:r>
              <a:rPr lang="en-US" altLang="en-US" sz="2800" b="1" dirty="0">
                <a:solidFill>
                  <a:srgbClr val="003399"/>
                </a:solidFill>
              </a:rPr>
              <a:t>4 years more data </a:t>
            </a:r>
            <a:r>
              <a:rPr lang="en-US" altLang="en-US" sz="2800" dirty="0"/>
              <a:t>- more robust results from the applied statistical methods</a:t>
            </a:r>
          </a:p>
          <a:p>
            <a:pPr marL="514350" indent="-514350">
              <a:spcAft>
                <a:spcPts val="1200"/>
              </a:spcAft>
              <a:buClr>
                <a:srgbClr val="003399"/>
              </a:buClr>
              <a:buSzPct val="110000"/>
              <a:buFont typeface="Arial" panose="020B0604020202020204" pitchFamily="34" charset="0"/>
              <a:buChar char="•"/>
            </a:pPr>
            <a:r>
              <a:rPr lang="en-US" altLang="en-US" sz="2800" dirty="0"/>
              <a:t>Updated, reprocessed and additional </a:t>
            </a:r>
            <a:r>
              <a:rPr lang="en-US" altLang="en-US" sz="2800" b="1" dirty="0">
                <a:solidFill>
                  <a:srgbClr val="003399"/>
                </a:solidFill>
              </a:rPr>
              <a:t>datasets</a:t>
            </a:r>
          </a:p>
          <a:p>
            <a:pPr marL="514350" indent="-514350">
              <a:spcAft>
                <a:spcPts val="1200"/>
              </a:spcAft>
              <a:buClr>
                <a:srgbClr val="003399"/>
              </a:buClr>
              <a:buSzPct val="110000"/>
              <a:buFont typeface="Arial" panose="020B0604020202020204" pitchFamily="34" charset="0"/>
              <a:buChar char="•"/>
            </a:pPr>
            <a:r>
              <a:rPr lang="en-US" altLang="en-US" sz="2800" dirty="0"/>
              <a:t>Updates to the applied </a:t>
            </a:r>
            <a:r>
              <a:rPr lang="en-US" altLang="en-US" sz="2800" b="1" dirty="0">
                <a:solidFill>
                  <a:srgbClr val="003399"/>
                </a:solidFill>
              </a:rPr>
              <a:t>statistical methods</a:t>
            </a:r>
          </a:p>
          <a:p>
            <a:pPr marL="514350" indent="-514350">
              <a:spcAft>
                <a:spcPts val="1200"/>
              </a:spcAft>
              <a:buClr>
                <a:srgbClr val="003399"/>
              </a:buClr>
              <a:buSzPct val="110000"/>
              <a:buFont typeface="Arial" panose="020B0604020202020204" pitchFamily="34" charset="0"/>
              <a:buChar char="•"/>
            </a:pPr>
            <a:r>
              <a:rPr lang="en-US" altLang="en-US" sz="2800" b="1" dirty="0">
                <a:solidFill>
                  <a:srgbClr val="003399"/>
                </a:solidFill>
              </a:rPr>
              <a:t>New</a:t>
            </a:r>
            <a:r>
              <a:rPr lang="en-US" altLang="en-US" sz="2800" dirty="0"/>
              <a:t> model simulations </a:t>
            </a:r>
          </a:p>
        </p:txBody>
      </p:sp>
    </p:spTree>
    <p:extLst>
      <p:ext uri="{BB962C8B-B14F-4D97-AF65-F5344CB8AC3E}">
        <p14:creationId xmlns:p14="http://schemas.microsoft.com/office/powerpoint/2010/main" val="3518330481"/>
      </p:ext>
    </p:extLst>
  </p:cSld>
  <p:clrMapOvr>
    <a:masterClrMapping/>
  </p:clrMapOvr>
  <mc:AlternateContent xmlns:mc="http://schemas.openxmlformats.org/markup-compatibility/2006" xmlns:p14="http://schemas.microsoft.com/office/powerpoint/2010/main">
    <mc:Choice Requires="p14">
      <p:transition spd="slow" p14:dur="2000" advTm="61249"/>
    </mc:Choice>
    <mc:Fallback xmlns="">
      <p:transition spd="slow" advTm="6124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7">
            <a:extLst>
              <a:ext uri="{FF2B5EF4-FFF2-40B4-BE49-F238E27FC236}">
                <a16:creationId xmlns:a16="http://schemas.microsoft.com/office/drawing/2014/main" id="{5F08E659-C9D3-4FA3-9C3D-0E75A3D5DF1E}"/>
              </a:ext>
            </a:extLst>
          </p:cNvPr>
          <p:cNvSpPr txBox="1">
            <a:spLocks/>
          </p:cNvSpPr>
          <p:nvPr/>
        </p:nvSpPr>
        <p:spPr bwMode="auto">
          <a:xfrm>
            <a:off x="2425179" y="2349674"/>
            <a:ext cx="7344816"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6600" dirty="0">
                <a:solidFill>
                  <a:srgbClr val="003399"/>
                </a:solidFill>
                <a:latin typeface="+mj-lt"/>
              </a:rPr>
              <a:t>Total column ozone</a:t>
            </a:r>
          </a:p>
        </p:txBody>
      </p:sp>
    </p:spTree>
    <p:extLst>
      <p:ext uri="{BB962C8B-B14F-4D97-AF65-F5344CB8AC3E}">
        <p14:creationId xmlns:p14="http://schemas.microsoft.com/office/powerpoint/2010/main" val="2077464417"/>
      </p:ext>
    </p:extLst>
  </p:cSld>
  <p:clrMapOvr>
    <a:masterClrMapping/>
  </p:clrMapOvr>
  <mc:AlternateContent xmlns:mc="http://schemas.openxmlformats.org/markup-compatibility/2006" xmlns:p14="http://schemas.microsoft.com/office/powerpoint/2010/main">
    <mc:Choice Requires="p14">
      <p:transition spd="slow" p14:dur="2000" advTm="61249"/>
    </mc:Choice>
    <mc:Fallback xmlns="">
      <p:transition spd="slow" advTm="6124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C41CEDE-E288-475E-BFF3-057F458CEA10}"/>
              </a:ext>
            </a:extLst>
          </p:cNvPr>
          <p:cNvSpPr txBox="1">
            <a:spLocks/>
          </p:cNvSpPr>
          <p:nvPr/>
        </p:nvSpPr>
        <p:spPr bwMode="auto">
          <a:xfrm>
            <a:off x="1705098" y="233680"/>
            <a:ext cx="8784977"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Used data for the analysis period 1984-2020</a:t>
            </a:r>
          </a:p>
        </p:txBody>
      </p:sp>
      <p:graphicFrame>
        <p:nvGraphicFramePr>
          <p:cNvPr id="4" name="Tabelle 3">
            <a:extLst>
              <a:ext uri="{FF2B5EF4-FFF2-40B4-BE49-F238E27FC236}">
                <a16:creationId xmlns:a16="http://schemas.microsoft.com/office/drawing/2014/main" id="{E4982DB4-1B1D-497C-A79C-3D91518BBE7E}"/>
              </a:ext>
            </a:extLst>
          </p:cNvPr>
          <p:cNvGraphicFramePr>
            <a:graphicFrameLocks noGrp="1"/>
          </p:cNvGraphicFramePr>
          <p:nvPr>
            <p:extLst>
              <p:ext uri="{D42A27DB-BD31-4B8C-83A1-F6EECF244321}">
                <p14:modId xmlns:p14="http://schemas.microsoft.com/office/powerpoint/2010/main" val="2607524620"/>
              </p:ext>
            </p:extLst>
          </p:nvPr>
        </p:nvGraphicFramePr>
        <p:xfrm>
          <a:off x="1557966" y="1046863"/>
          <a:ext cx="4313457" cy="5047227"/>
        </p:xfrm>
        <a:graphic>
          <a:graphicData uri="http://schemas.openxmlformats.org/drawingml/2006/table">
            <a:tbl>
              <a:tblPr>
                <a:tableStyleId>{5C22544A-7EE6-4342-B048-85BDC9FD1C3A}</a:tableStyleId>
              </a:tblPr>
              <a:tblGrid>
                <a:gridCol w="1715390">
                  <a:extLst>
                    <a:ext uri="{9D8B030D-6E8A-4147-A177-3AD203B41FA5}">
                      <a16:colId xmlns:a16="http://schemas.microsoft.com/office/drawing/2014/main" val="270208170"/>
                    </a:ext>
                  </a:extLst>
                </a:gridCol>
                <a:gridCol w="2598067">
                  <a:extLst>
                    <a:ext uri="{9D8B030D-6E8A-4147-A177-3AD203B41FA5}">
                      <a16:colId xmlns:a16="http://schemas.microsoft.com/office/drawing/2014/main" val="4257583832"/>
                    </a:ext>
                  </a:extLst>
                </a:gridCol>
              </a:tblGrid>
              <a:tr h="374052">
                <a:tc>
                  <a:txBody>
                    <a:bodyPr/>
                    <a:lstStyle/>
                    <a:p>
                      <a:pPr>
                        <a:lnSpc>
                          <a:spcPct val="115000"/>
                        </a:lnSpc>
                        <a:spcAft>
                          <a:spcPts val="0"/>
                        </a:spcAft>
                      </a:pPr>
                      <a:r>
                        <a:rPr lang="en-US" sz="1600" b="1" dirty="0">
                          <a:effectLst/>
                        </a:rPr>
                        <a:t>Merged Dataset</a:t>
                      </a:r>
                      <a:endParaRPr lang="de-DE" sz="1600" b="1" dirty="0">
                        <a:effectLst/>
                        <a:latin typeface="Helvetica Neue"/>
                        <a:ea typeface="Helvetica Neue"/>
                        <a:cs typeface="Helvetica Neue"/>
                      </a:endParaRPr>
                    </a:p>
                  </a:txBody>
                  <a:tcPr marL="60821" marR="60821" marT="60821" marB="60821">
                    <a:solidFill>
                      <a:schemeClr val="bg1">
                        <a:lumMod val="65000"/>
                      </a:schemeClr>
                    </a:solidFill>
                  </a:tcPr>
                </a:tc>
                <a:tc>
                  <a:txBody>
                    <a:bodyPr/>
                    <a:lstStyle/>
                    <a:p>
                      <a:pPr>
                        <a:lnSpc>
                          <a:spcPct val="115000"/>
                        </a:lnSpc>
                        <a:spcAft>
                          <a:spcPts val="0"/>
                        </a:spcAft>
                      </a:pPr>
                      <a:r>
                        <a:rPr lang="en-US" sz="1600" b="1" dirty="0">
                          <a:effectLst/>
                        </a:rPr>
                        <a:t>Instruments and Data Version</a:t>
                      </a:r>
                      <a:endParaRPr lang="de-DE" sz="1600" b="1" dirty="0">
                        <a:effectLst/>
                        <a:latin typeface="Helvetica Neue"/>
                        <a:ea typeface="Helvetica Neue"/>
                        <a:cs typeface="Helvetica Neue"/>
                      </a:endParaRPr>
                    </a:p>
                  </a:txBody>
                  <a:tcPr marL="60821" marR="60821" marT="60821" marB="60821">
                    <a:solidFill>
                      <a:schemeClr val="bg1">
                        <a:lumMod val="65000"/>
                      </a:schemeClr>
                    </a:solidFill>
                  </a:tcPr>
                </a:tc>
                <a:extLst>
                  <a:ext uri="{0D108BD9-81ED-4DB2-BD59-A6C34878D82A}">
                    <a16:rowId xmlns:a16="http://schemas.microsoft.com/office/drawing/2014/main" val="3924810948"/>
                  </a:ext>
                </a:extLst>
              </a:tr>
              <a:tr h="1318852">
                <a:tc>
                  <a:txBody>
                    <a:bodyPr/>
                    <a:lstStyle/>
                    <a:p>
                      <a:pPr>
                        <a:lnSpc>
                          <a:spcPct val="115000"/>
                        </a:lnSpc>
                        <a:spcAft>
                          <a:spcPts val="0"/>
                        </a:spcAft>
                      </a:pPr>
                      <a:r>
                        <a:rPr lang="en-US" sz="1400" dirty="0">
                          <a:effectLst/>
                        </a:rPr>
                        <a:t>SBUV NASA MOD </a:t>
                      </a:r>
                      <a:endParaRPr lang="de-DE" sz="1400" dirty="0">
                        <a:effectLst/>
                        <a:latin typeface="Helvetica Neue"/>
                        <a:ea typeface="Helvetica Neue"/>
                        <a:cs typeface="Helvetica Neue"/>
                      </a:endParaRPr>
                    </a:p>
                  </a:txBody>
                  <a:tcPr marL="60821" marR="60821" marT="60821" marB="60821"/>
                </a:tc>
                <a:tc>
                  <a:txBody>
                    <a:bodyPr/>
                    <a:lstStyle/>
                    <a:p>
                      <a:pPr>
                        <a:lnSpc>
                          <a:spcPct val="115000"/>
                        </a:lnSpc>
                        <a:spcAft>
                          <a:spcPts val="0"/>
                        </a:spcAft>
                      </a:pPr>
                      <a:r>
                        <a:rPr lang="en-US" sz="1400" dirty="0">
                          <a:effectLst/>
                        </a:rPr>
                        <a:t>Nimbus 4 BUV v8.7</a:t>
                      </a:r>
                      <a:endParaRPr lang="de-DE" sz="1400" dirty="0">
                        <a:effectLst/>
                      </a:endParaRPr>
                    </a:p>
                    <a:p>
                      <a:pPr>
                        <a:lnSpc>
                          <a:spcPct val="115000"/>
                        </a:lnSpc>
                        <a:spcAft>
                          <a:spcPts val="0"/>
                        </a:spcAft>
                      </a:pPr>
                      <a:r>
                        <a:rPr lang="en-US" sz="1400" dirty="0">
                          <a:effectLst/>
                        </a:rPr>
                        <a:t>Nimbus 7 SBUV v8.7</a:t>
                      </a:r>
                      <a:endParaRPr lang="de-DE" sz="1400" dirty="0">
                        <a:effectLst/>
                      </a:endParaRPr>
                    </a:p>
                    <a:p>
                      <a:pPr>
                        <a:lnSpc>
                          <a:spcPct val="115000"/>
                        </a:lnSpc>
                        <a:spcAft>
                          <a:spcPts val="0"/>
                        </a:spcAft>
                      </a:pPr>
                      <a:r>
                        <a:rPr lang="en-US" sz="1400" dirty="0">
                          <a:effectLst/>
                        </a:rPr>
                        <a:t>NOAA 11 SBUV/2 v 8.7</a:t>
                      </a:r>
                      <a:endParaRPr lang="de-DE" sz="1400" dirty="0">
                        <a:effectLst/>
                      </a:endParaRPr>
                    </a:p>
                    <a:p>
                      <a:pPr>
                        <a:lnSpc>
                          <a:spcPct val="115000"/>
                        </a:lnSpc>
                        <a:spcAft>
                          <a:spcPts val="0"/>
                        </a:spcAft>
                      </a:pPr>
                      <a:r>
                        <a:rPr lang="en-US" sz="1400" dirty="0">
                          <a:effectLst/>
                        </a:rPr>
                        <a:t>NOAA 14 SBUV/2 v8.7</a:t>
                      </a:r>
                      <a:endParaRPr lang="de-DE" sz="1400" dirty="0">
                        <a:effectLst/>
                      </a:endParaRPr>
                    </a:p>
                    <a:p>
                      <a:pPr>
                        <a:lnSpc>
                          <a:spcPct val="115000"/>
                        </a:lnSpc>
                        <a:spcAft>
                          <a:spcPts val="0"/>
                        </a:spcAft>
                      </a:pPr>
                      <a:r>
                        <a:rPr lang="en-US" sz="1400" dirty="0">
                          <a:effectLst/>
                        </a:rPr>
                        <a:t>NOAA 16 SBUV/2 v8.7</a:t>
                      </a:r>
                      <a:endParaRPr lang="de-DE" sz="1400" dirty="0">
                        <a:effectLst/>
                      </a:endParaRPr>
                    </a:p>
                    <a:p>
                      <a:pPr>
                        <a:lnSpc>
                          <a:spcPct val="115000"/>
                        </a:lnSpc>
                        <a:spcAft>
                          <a:spcPts val="0"/>
                        </a:spcAft>
                      </a:pPr>
                      <a:r>
                        <a:rPr lang="en-US" sz="1400" dirty="0">
                          <a:effectLst/>
                        </a:rPr>
                        <a:t>NOAA 17 SBUV/2 v8.7</a:t>
                      </a:r>
                      <a:endParaRPr lang="de-DE" sz="1400" dirty="0">
                        <a:effectLst/>
                      </a:endParaRPr>
                    </a:p>
                    <a:p>
                      <a:pPr>
                        <a:lnSpc>
                          <a:spcPct val="115000"/>
                        </a:lnSpc>
                        <a:spcAft>
                          <a:spcPts val="0"/>
                        </a:spcAft>
                      </a:pPr>
                      <a:r>
                        <a:rPr lang="en-US" sz="1400" dirty="0">
                          <a:effectLst/>
                        </a:rPr>
                        <a:t>NOAA 18 SBUV/2 v8.7</a:t>
                      </a:r>
                      <a:endParaRPr lang="de-DE" sz="1400" dirty="0">
                        <a:effectLst/>
                      </a:endParaRPr>
                    </a:p>
                    <a:p>
                      <a:pPr>
                        <a:lnSpc>
                          <a:spcPct val="115000"/>
                        </a:lnSpc>
                        <a:spcAft>
                          <a:spcPts val="0"/>
                        </a:spcAft>
                      </a:pPr>
                      <a:r>
                        <a:rPr lang="en-US" sz="1400" dirty="0">
                          <a:effectLst/>
                        </a:rPr>
                        <a:t>NOAA 19 SBUV/2 v8.7</a:t>
                      </a:r>
                      <a:endParaRPr lang="de-DE" sz="1400" dirty="0">
                        <a:effectLst/>
                      </a:endParaRPr>
                    </a:p>
                    <a:p>
                      <a:pPr>
                        <a:lnSpc>
                          <a:spcPct val="115000"/>
                        </a:lnSpc>
                        <a:spcAft>
                          <a:spcPts val="0"/>
                        </a:spcAft>
                      </a:pPr>
                      <a:r>
                        <a:rPr lang="en-US" sz="1400" dirty="0">
                          <a:effectLst/>
                        </a:rPr>
                        <a:t>S-NPP OMPS NP NOAA v2.8</a:t>
                      </a:r>
                      <a:endParaRPr lang="de-DE" sz="1400" dirty="0">
                        <a:effectLst/>
                        <a:latin typeface="Helvetica Neue"/>
                        <a:ea typeface="Helvetica Neue"/>
                        <a:cs typeface="Helvetica Neue"/>
                      </a:endParaRPr>
                    </a:p>
                  </a:txBody>
                  <a:tcPr marL="60821" marR="60821" marT="60821" marB="60821"/>
                </a:tc>
                <a:extLst>
                  <a:ext uri="{0D108BD9-81ED-4DB2-BD59-A6C34878D82A}">
                    <a16:rowId xmlns:a16="http://schemas.microsoft.com/office/drawing/2014/main" val="3844265577"/>
                  </a:ext>
                </a:extLst>
              </a:tr>
              <a:tr h="1277251">
                <a:tc>
                  <a:txBody>
                    <a:bodyPr/>
                    <a:lstStyle/>
                    <a:p>
                      <a:pPr>
                        <a:lnSpc>
                          <a:spcPct val="115000"/>
                        </a:lnSpc>
                        <a:spcAft>
                          <a:spcPts val="0"/>
                        </a:spcAft>
                      </a:pPr>
                      <a:r>
                        <a:rPr lang="en-US" sz="1400">
                          <a:effectLst/>
                        </a:rPr>
                        <a:t>SBUV NOAA COH</a:t>
                      </a:r>
                      <a:endParaRPr lang="de-DE" sz="1400">
                        <a:effectLst/>
                        <a:latin typeface="Helvetica Neue"/>
                        <a:ea typeface="Helvetica Neue"/>
                        <a:cs typeface="Helvetica Neue"/>
                      </a:endParaRPr>
                    </a:p>
                  </a:txBody>
                  <a:tcPr marL="60821" marR="60821" marT="60821" marB="60821"/>
                </a:tc>
                <a:tc>
                  <a:txBody>
                    <a:bodyPr/>
                    <a:lstStyle/>
                    <a:p>
                      <a:pPr>
                        <a:lnSpc>
                          <a:spcPct val="115000"/>
                        </a:lnSpc>
                        <a:spcAft>
                          <a:spcPts val="0"/>
                        </a:spcAft>
                      </a:pPr>
                      <a:r>
                        <a:rPr lang="en-US" sz="1400" dirty="0">
                          <a:effectLst/>
                        </a:rPr>
                        <a:t>Nimbus 7 SBUV v8.6</a:t>
                      </a:r>
                      <a:endParaRPr lang="de-DE" sz="1400" dirty="0">
                        <a:effectLst/>
                      </a:endParaRPr>
                    </a:p>
                    <a:p>
                      <a:pPr>
                        <a:lnSpc>
                          <a:spcPct val="115000"/>
                        </a:lnSpc>
                        <a:spcAft>
                          <a:spcPts val="0"/>
                        </a:spcAft>
                      </a:pPr>
                      <a:r>
                        <a:rPr lang="en-US" sz="1400" dirty="0">
                          <a:effectLst/>
                        </a:rPr>
                        <a:t>NOAA 11 SBUV/2 v 8.6</a:t>
                      </a:r>
                      <a:endParaRPr lang="de-DE" sz="1400" dirty="0">
                        <a:effectLst/>
                      </a:endParaRPr>
                    </a:p>
                    <a:p>
                      <a:pPr>
                        <a:lnSpc>
                          <a:spcPct val="115000"/>
                        </a:lnSpc>
                        <a:spcAft>
                          <a:spcPts val="0"/>
                        </a:spcAft>
                      </a:pPr>
                      <a:r>
                        <a:rPr lang="en-US" sz="1400" dirty="0">
                          <a:effectLst/>
                        </a:rPr>
                        <a:t>NOAA 14 SBUV/2 v8.6</a:t>
                      </a:r>
                      <a:endParaRPr lang="de-DE" sz="1400" dirty="0">
                        <a:effectLst/>
                      </a:endParaRPr>
                    </a:p>
                    <a:p>
                      <a:pPr>
                        <a:lnSpc>
                          <a:spcPct val="115000"/>
                        </a:lnSpc>
                        <a:spcAft>
                          <a:spcPts val="0"/>
                        </a:spcAft>
                      </a:pPr>
                      <a:r>
                        <a:rPr lang="en-US" sz="1400" dirty="0">
                          <a:effectLst/>
                        </a:rPr>
                        <a:t>NOAA 16 SBUV/2 v8.6</a:t>
                      </a:r>
                      <a:endParaRPr lang="de-DE" sz="1400" dirty="0">
                        <a:effectLst/>
                      </a:endParaRPr>
                    </a:p>
                    <a:p>
                      <a:pPr>
                        <a:lnSpc>
                          <a:spcPct val="115000"/>
                        </a:lnSpc>
                        <a:spcAft>
                          <a:spcPts val="0"/>
                        </a:spcAft>
                      </a:pPr>
                      <a:r>
                        <a:rPr lang="en-US" sz="1400" dirty="0">
                          <a:effectLst/>
                        </a:rPr>
                        <a:t>NOAA 17 SBUV/2 v8.6</a:t>
                      </a:r>
                      <a:endParaRPr lang="de-DE" sz="1400" dirty="0">
                        <a:effectLst/>
                      </a:endParaRPr>
                    </a:p>
                    <a:p>
                      <a:pPr>
                        <a:lnSpc>
                          <a:spcPct val="115000"/>
                        </a:lnSpc>
                        <a:spcAft>
                          <a:spcPts val="0"/>
                        </a:spcAft>
                      </a:pPr>
                      <a:r>
                        <a:rPr lang="en-US" sz="1400" dirty="0">
                          <a:effectLst/>
                        </a:rPr>
                        <a:t>NOAA 18 SBUV/2 v8.6</a:t>
                      </a:r>
                      <a:endParaRPr lang="de-DE" sz="1400" dirty="0">
                        <a:effectLst/>
                      </a:endParaRPr>
                    </a:p>
                    <a:p>
                      <a:pPr>
                        <a:lnSpc>
                          <a:spcPct val="115000"/>
                        </a:lnSpc>
                        <a:spcAft>
                          <a:spcPts val="0"/>
                        </a:spcAft>
                      </a:pPr>
                      <a:r>
                        <a:rPr lang="en-US" sz="1400" dirty="0">
                          <a:effectLst/>
                        </a:rPr>
                        <a:t>NOAA 19 SBUV/2 v8.6</a:t>
                      </a:r>
                      <a:endParaRPr lang="de-DE" sz="1400" dirty="0">
                        <a:effectLst/>
                      </a:endParaRPr>
                    </a:p>
                    <a:p>
                      <a:pPr>
                        <a:lnSpc>
                          <a:spcPct val="115000"/>
                        </a:lnSpc>
                        <a:spcAft>
                          <a:spcPts val="0"/>
                        </a:spcAft>
                      </a:pPr>
                      <a:r>
                        <a:rPr lang="en-US" sz="1400" dirty="0">
                          <a:effectLst/>
                        </a:rPr>
                        <a:t>S-NPP OMPS NP NASA v2.6</a:t>
                      </a:r>
                      <a:endParaRPr lang="de-DE" sz="1400" dirty="0">
                        <a:effectLst/>
                        <a:latin typeface="Helvetica Neue"/>
                        <a:ea typeface="Helvetica Neue"/>
                        <a:cs typeface="Helvetica Neue"/>
                      </a:endParaRPr>
                    </a:p>
                  </a:txBody>
                  <a:tcPr marL="60821" marR="60821" marT="60821" marB="60821"/>
                </a:tc>
                <a:extLst>
                  <a:ext uri="{0D108BD9-81ED-4DB2-BD59-A6C34878D82A}">
                    <a16:rowId xmlns:a16="http://schemas.microsoft.com/office/drawing/2014/main" val="2260066318"/>
                  </a:ext>
                </a:extLst>
              </a:tr>
            </a:tbl>
          </a:graphicData>
        </a:graphic>
      </p:graphicFrame>
      <p:graphicFrame>
        <p:nvGraphicFramePr>
          <p:cNvPr id="12" name="Tabelle 11">
            <a:extLst>
              <a:ext uri="{FF2B5EF4-FFF2-40B4-BE49-F238E27FC236}">
                <a16:creationId xmlns:a16="http://schemas.microsoft.com/office/drawing/2014/main" id="{7F53DE2E-1760-43E8-845E-DBBC81F82B11}"/>
              </a:ext>
            </a:extLst>
          </p:cNvPr>
          <p:cNvGraphicFramePr>
            <a:graphicFrameLocks noGrp="1"/>
          </p:cNvGraphicFramePr>
          <p:nvPr>
            <p:extLst>
              <p:ext uri="{D42A27DB-BD31-4B8C-83A1-F6EECF244321}">
                <p14:modId xmlns:p14="http://schemas.microsoft.com/office/powerpoint/2010/main" val="1126792464"/>
              </p:ext>
            </p:extLst>
          </p:nvPr>
        </p:nvGraphicFramePr>
        <p:xfrm>
          <a:off x="6320634" y="1046863"/>
          <a:ext cx="4313457" cy="2838951"/>
        </p:xfrm>
        <a:graphic>
          <a:graphicData uri="http://schemas.openxmlformats.org/drawingml/2006/table">
            <a:tbl>
              <a:tblPr>
                <a:tableStyleId>{5C22544A-7EE6-4342-B048-85BDC9FD1C3A}</a:tableStyleId>
              </a:tblPr>
              <a:tblGrid>
                <a:gridCol w="1715390">
                  <a:extLst>
                    <a:ext uri="{9D8B030D-6E8A-4147-A177-3AD203B41FA5}">
                      <a16:colId xmlns:a16="http://schemas.microsoft.com/office/drawing/2014/main" val="270208170"/>
                    </a:ext>
                  </a:extLst>
                </a:gridCol>
                <a:gridCol w="2598067">
                  <a:extLst>
                    <a:ext uri="{9D8B030D-6E8A-4147-A177-3AD203B41FA5}">
                      <a16:colId xmlns:a16="http://schemas.microsoft.com/office/drawing/2014/main" val="4257583832"/>
                    </a:ext>
                  </a:extLst>
                </a:gridCol>
              </a:tblGrid>
              <a:tr h="374052">
                <a:tc>
                  <a:txBody>
                    <a:bodyPr/>
                    <a:lstStyle/>
                    <a:p>
                      <a:pPr>
                        <a:lnSpc>
                          <a:spcPct val="115000"/>
                        </a:lnSpc>
                        <a:spcAft>
                          <a:spcPts val="0"/>
                        </a:spcAft>
                      </a:pPr>
                      <a:r>
                        <a:rPr lang="en-US" sz="1600" b="1" dirty="0">
                          <a:effectLst/>
                        </a:rPr>
                        <a:t>Merged Dataset</a:t>
                      </a:r>
                      <a:endParaRPr lang="de-DE" sz="1600" b="1" dirty="0">
                        <a:effectLst/>
                        <a:latin typeface="Helvetica Neue"/>
                        <a:ea typeface="Helvetica Neue"/>
                        <a:cs typeface="Helvetica Neue"/>
                      </a:endParaRPr>
                    </a:p>
                  </a:txBody>
                  <a:tcPr marL="60821" marR="60821" marT="60821" marB="60821">
                    <a:solidFill>
                      <a:schemeClr val="bg1">
                        <a:lumMod val="65000"/>
                      </a:schemeClr>
                    </a:solidFill>
                  </a:tcPr>
                </a:tc>
                <a:tc>
                  <a:txBody>
                    <a:bodyPr/>
                    <a:lstStyle/>
                    <a:p>
                      <a:pPr>
                        <a:lnSpc>
                          <a:spcPct val="115000"/>
                        </a:lnSpc>
                        <a:spcAft>
                          <a:spcPts val="0"/>
                        </a:spcAft>
                      </a:pPr>
                      <a:r>
                        <a:rPr lang="en-US" sz="1600" b="1" dirty="0">
                          <a:effectLst/>
                        </a:rPr>
                        <a:t>Instruments and Data Version</a:t>
                      </a:r>
                      <a:endParaRPr lang="de-DE" sz="1600" b="1" dirty="0">
                        <a:effectLst/>
                        <a:latin typeface="Helvetica Neue"/>
                        <a:ea typeface="Helvetica Neue"/>
                        <a:cs typeface="Helvetica Neue"/>
                      </a:endParaRPr>
                    </a:p>
                  </a:txBody>
                  <a:tcPr marL="60821" marR="60821" marT="60821" marB="60821">
                    <a:solidFill>
                      <a:schemeClr val="bg1">
                        <a:lumMod val="65000"/>
                      </a:schemeClr>
                    </a:solidFill>
                  </a:tcPr>
                </a:tc>
                <a:extLst>
                  <a:ext uri="{0D108BD9-81ED-4DB2-BD59-A6C34878D82A}">
                    <a16:rowId xmlns:a16="http://schemas.microsoft.com/office/drawing/2014/main" val="3924810948"/>
                  </a:ext>
                </a:extLst>
              </a:tr>
              <a:tr h="830213">
                <a:tc>
                  <a:txBody>
                    <a:bodyPr/>
                    <a:lstStyle/>
                    <a:p>
                      <a:pPr>
                        <a:lnSpc>
                          <a:spcPct val="115000"/>
                        </a:lnSpc>
                        <a:spcAft>
                          <a:spcPts val="0"/>
                        </a:spcAft>
                      </a:pPr>
                      <a:r>
                        <a:rPr lang="en-US" sz="1400">
                          <a:effectLst/>
                        </a:rPr>
                        <a:t>GTO</a:t>
                      </a:r>
                      <a:endParaRPr lang="de-DE" sz="1400">
                        <a:effectLst/>
                        <a:latin typeface="Helvetica Neue"/>
                        <a:ea typeface="Helvetica Neue"/>
                        <a:cs typeface="Helvetica Neue"/>
                      </a:endParaRPr>
                    </a:p>
                  </a:txBody>
                  <a:tcPr marL="60821" marR="60821" marT="60821" marB="60821"/>
                </a:tc>
                <a:tc>
                  <a:txBody>
                    <a:bodyPr/>
                    <a:lstStyle/>
                    <a:p>
                      <a:pPr>
                        <a:lnSpc>
                          <a:spcPct val="115000"/>
                        </a:lnSpc>
                        <a:spcAft>
                          <a:spcPts val="0"/>
                        </a:spcAft>
                      </a:pPr>
                      <a:r>
                        <a:rPr lang="en-US" sz="1400" dirty="0">
                          <a:effectLst/>
                        </a:rPr>
                        <a:t>GOME/ERS-2</a:t>
                      </a:r>
                      <a:endParaRPr lang="de-DE" sz="1400" dirty="0">
                        <a:effectLst/>
                      </a:endParaRPr>
                    </a:p>
                    <a:p>
                      <a:pPr>
                        <a:lnSpc>
                          <a:spcPct val="115000"/>
                        </a:lnSpc>
                        <a:spcAft>
                          <a:spcPts val="0"/>
                        </a:spcAft>
                      </a:pPr>
                      <a:r>
                        <a:rPr lang="en-US" sz="1400" dirty="0">
                          <a:effectLst/>
                        </a:rPr>
                        <a:t>SCIAMACHY/Envisat</a:t>
                      </a:r>
                      <a:endParaRPr lang="de-DE" sz="1400" dirty="0">
                        <a:effectLst/>
                      </a:endParaRPr>
                    </a:p>
                    <a:p>
                      <a:pPr>
                        <a:lnSpc>
                          <a:spcPct val="115000"/>
                        </a:lnSpc>
                        <a:spcAft>
                          <a:spcPts val="0"/>
                        </a:spcAft>
                      </a:pPr>
                      <a:r>
                        <a:rPr lang="en-US" sz="1400" dirty="0">
                          <a:effectLst/>
                        </a:rPr>
                        <a:t>GOME-2/</a:t>
                      </a:r>
                      <a:r>
                        <a:rPr lang="en-US" sz="1400" dirty="0" err="1">
                          <a:effectLst/>
                        </a:rPr>
                        <a:t>MetOp</a:t>
                      </a:r>
                      <a:r>
                        <a:rPr lang="en-US" sz="1400" dirty="0">
                          <a:effectLst/>
                        </a:rPr>
                        <a:t>-A</a:t>
                      </a:r>
                      <a:endParaRPr lang="de-DE" sz="1400" dirty="0">
                        <a:effectLst/>
                      </a:endParaRPr>
                    </a:p>
                    <a:p>
                      <a:pPr>
                        <a:lnSpc>
                          <a:spcPct val="115000"/>
                        </a:lnSpc>
                        <a:spcAft>
                          <a:spcPts val="0"/>
                        </a:spcAft>
                      </a:pPr>
                      <a:r>
                        <a:rPr lang="en-US" sz="1400" dirty="0">
                          <a:effectLst/>
                        </a:rPr>
                        <a:t>OMI/Aura</a:t>
                      </a:r>
                      <a:endParaRPr lang="de-DE" sz="1400" dirty="0">
                        <a:effectLst/>
                      </a:endParaRPr>
                    </a:p>
                    <a:p>
                      <a:pPr>
                        <a:lnSpc>
                          <a:spcPct val="115000"/>
                        </a:lnSpc>
                        <a:spcAft>
                          <a:spcPts val="0"/>
                        </a:spcAft>
                      </a:pPr>
                      <a:r>
                        <a:rPr lang="en-US" sz="1400" dirty="0">
                          <a:effectLst/>
                        </a:rPr>
                        <a:t>GOME-2/</a:t>
                      </a:r>
                      <a:r>
                        <a:rPr lang="en-US" sz="1400" dirty="0" err="1">
                          <a:effectLst/>
                        </a:rPr>
                        <a:t>MetOp</a:t>
                      </a:r>
                      <a:r>
                        <a:rPr lang="en-US" sz="1400" dirty="0">
                          <a:effectLst/>
                        </a:rPr>
                        <a:t>-B</a:t>
                      </a:r>
                      <a:endParaRPr lang="de-DE" sz="1400" dirty="0">
                        <a:effectLst/>
                        <a:latin typeface="Helvetica Neue"/>
                        <a:ea typeface="Helvetica Neue"/>
                        <a:cs typeface="Helvetica Neue"/>
                      </a:endParaRPr>
                    </a:p>
                  </a:txBody>
                  <a:tcPr marL="60821" marR="60821" marT="60821" marB="60821"/>
                </a:tc>
                <a:extLst>
                  <a:ext uri="{0D108BD9-81ED-4DB2-BD59-A6C34878D82A}">
                    <a16:rowId xmlns:a16="http://schemas.microsoft.com/office/drawing/2014/main" val="1073966557"/>
                  </a:ext>
                </a:extLst>
              </a:tr>
              <a:tr h="538270">
                <a:tc>
                  <a:txBody>
                    <a:bodyPr/>
                    <a:lstStyle/>
                    <a:p>
                      <a:pPr>
                        <a:lnSpc>
                          <a:spcPct val="115000"/>
                        </a:lnSpc>
                        <a:spcAft>
                          <a:spcPts val="0"/>
                        </a:spcAft>
                      </a:pPr>
                      <a:r>
                        <a:rPr lang="en-US" sz="1400">
                          <a:effectLst/>
                        </a:rPr>
                        <a:t>GSG</a:t>
                      </a:r>
                      <a:endParaRPr lang="de-DE" sz="1400">
                        <a:effectLst/>
                        <a:latin typeface="Helvetica Neue"/>
                        <a:ea typeface="Helvetica Neue"/>
                        <a:cs typeface="Helvetica Neue"/>
                      </a:endParaRPr>
                    </a:p>
                  </a:txBody>
                  <a:tcPr marL="60821" marR="60821" marT="60821" marB="60821"/>
                </a:tc>
                <a:tc>
                  <a:txBody>
                    <a:bodyPr/>
                    <a:lstStyle/>
                    <a:p>
                      <a:pPr>
                        <a:lnSpc>
                          <a:spcPct val="115000"/>
                        </a:lnSpc>
                        <a:spcAft>
                          <a:spcPts val="0"/>
                        </a:spcAft>
                      </a:pPr>
                      <a:r>
                        <a:rPr lang="en-US" sz="1400" dirty="0">
                          <a:effectLst/>
                        </a:rPr>
                        <a:t>GOME/ERS-2</a:t>
                      </a:r>
                      <a:endParaRPr lang="de-DE" sz="1400" dirty="0">
                        <a:effectLst/>
                      </a:endParaRPr>
                    </a:p>
                    <a:p>
                      <a:pPr>
                        <a:lnSpc>
                          <a:spcPct val="115000"/>
                        </a:lnSpc>
                        <a:spcAft>
                          <a:spcPts val="0"/>
                        </a:spcAft>
                      </a:pPr>
                      <a:r>
                        <a:rPr lang="en-US" sz="1400" dirty="0">
                          <a:effectLst/>
                        </a:rPr>
                        <a:t>SCIAMACHY/Envisat</a:t>
                      </a:r>
                      <a:endParaRPr lang="de-DE" sz="1400" dirty="0">
                        <a:effectLst/>
                      </a:endParaRPr>
                    </a:p>
                    <a:p>
                      <a:pPr>
                        <a:lnSpc>
                          <a:spcPct val="115000"/>
                        </a:lnSpc>
                        <a:spcAft>
                          <a:spcPts val="0"/>
                        </a:spcAft>
                      </a:pPr>
                      <a:r>
                        <a:rPr lang="en-US" sz="1400" dirty="0">
                          <a:effectLst/>
                        </a:rPr>
                        <a:t>GOME-2/</a:t>
                      </a:r>
                      <a:r>
                        <a:rPr lang="en-US" sz="1400" dirty="0" err="1">
                          <a:effectLst/>
                        </a:rPr>
                        <a:t>MetOp</a:t>
                      </a:r>
                      <a:r>
                        <a:rPr lang="en-US" sz="1400" dirty="0">
                          <a:effectLst/>
                        </a:rPr>
                        <a:t>-A</a:t>
                      </a:r>
                      <a:endParaRPr lang="de-DE" sz="1400" dirty="0">
                        <a:effectLst/>
                        <a:latin typeface="Helvetica Neue"/>
                        <a:ea typeface="Helvetica Neue"/>
                        <a:cs typeface="Helvetica Neue"/>
                      </a:endParaRPr>
                    </a:p>
                  </a:txBody>
                  <a:tcPr marL="60821" marR="60821" marT="60821" marB="60821"/>
                </a:tc>
                <a:extLst>
                  <a:ext uri="{0D108BD9-81ED-4DB2-BD59-A6C34878D82A}">
                    <a16:rowId xmlns:a16="http://schemas.microsoft.com/office/drawing/2014/main" val="256906050"/>
                  </a:ext>
                </a:extLst>
              </a:tr>
            </a:tbl>
          </a:graphicData>
        </a:graphic>
      </p:graphicFrame>
      <p:sp>
        <p:nvSpPr>
          <p:cNvPr id="13" name="Geschweifte Klammer rechts 12">
            <a:extLst>
              <a:ext uri="{FF2B5EF4-FFF2-40B4-BE49-F238E27FC236}">
                <a16:creationId xmlns:a16="http://schemas.microsoft.com/office/drawing/2014/main" id="{690B7766-038F-4936-8EE0-B3815D484309}"/>
              </a:ext>
            </a:extLst>
          </p:cNvPr>
          <p:cNvSpPr/>
          <p:nvPr/>
        </p:nvSpPr>
        <p:spPr>
          <a:xfrm>
            <a:off x="4978116" y="1845618"/>
            <a:ext cx="360038" cy="1898807"/>
          </a:xfrm>
          <a:prstGeom prst="rightBrace">
            <a:avLst>
              <a:gd name="adj1" fmla="val 27870"/>
              <a:gd name="adj2" fmla="val 52116"/>
            </a:avLst>
          </a:prstGeom>
          <a:ln w="25400">
            <a:solidFill>
              <a:srgbClr val="C0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4" name="Textfeld 13">
            <a:extLst>
              <a:ext uri="{FF2B5EF4-FFF2-40B4-BE49-F238E27FC236}">
                <a16:creationId xmlns:a16="http://schemas.microsoft.com/office/drawing/2014/main" id="{38013D8A-382A-4F43-A47A-940C2576EAB4}"/>
              </a:ext>
            </a:extLst>
          </p:cNvPr>
          <p:cNvSpPr txBox="1"/>
          <p:nvPr/>
        </p:nvSpPr>
        <p:spPr>
          <a:xfrm>
            <a:off x="5446166" y="2655489"/>
            <a:ext cx="648072" cy="276999"/>
          </a:xfrm>
          <a:prstGeom prst="rect">
            <a:avLst/>
          </a:prstGeom>
          <a:noFill/>
        </p:spPr>
        <p:txBody>
          <a:bodyPr wrap="square" lIns="0" tIns="0" rIns="0" bIns="0" rtlCol="0">
            <a:spAutoFit/>
          </a:bodyPr>
          <a:lstStyle/>
          <a:p>
            <a:r>
              <a:rPr lang="de-DE" b="1" dirty="0">
                <a:solidFill>
                  <a:srgbClr val="C00000"/>
                </a:solidFill>
                <a:cs typeface="Arial" pitchFamily="34" charset="0"/>
              </a:rPr>
              <a:t>v8.7</a:t>
            </a:r>
          </a:p>
        </p:txBody>
      </p:sp>
      <p:sp>
        <p:nvSpPr>
          <p:cNvPr id="15" name="Textfeld 14">
            <a:extLst>
              <a:ext uri="{FF2B5EF4-FFF2-40B4-BE49-F238E27FC236}">
                <a16:creationId xmlns:a16="http://schemas.microsoft.com/office/drawing/2014/main" id="{4A68CC8D-27F4-46F6-B303-9EFB0A65E451}"/>
              </a:ext>
            </a:extLst>
          </p:cNvPr>
          <p:cNvSpPr txBox="1"/>
          <p:nvPr/>
        </p:nvSpPr>
        <p:spPr>
          <a:xfrm>
            <a:off x="3052017" y="3744425"/>
            <a:ext cx="216024" cy="492443"/>
          </a:xfrm>
          <a:prstGeom prst="rect">
            <a:avLst/>
          </a:prstGeom>
          <a:noFill/>
        </p:spPr>
        <p:txBody>
          <a:bodyPr wrap="square" lIns="0" tIns="0" rIns="0" bIns="0" rtlCol="0">
            <a:spAutoFit/>
          </a:bodyPr>
          <a:lstStyle/>
          <a:p>
            <a:r>
              <a:rPr lang="de-DE" sz="3200" dirty="0">
                <a:solidFill>
                  <a:srgbClr val="C00000"/>
                </a:solidFill>
                <a:latin typeface="Arial" pitchFamily="34" charset="0"/>
                <a:cs typeface="Arial" pitchFamily="34" charset="0"/>
              </a:rPr>
              <a:t>*</a:t>
            </a:r>
          </a:p>
        </p:txBody>
      </p:sp>
      <p:sp>
        <p:nvSpPr>
          <p:cNvPr id="16" name="Textfeld 15">
            <a:extLst>
              <a:ext uri="{FF2B5EF4-FFF2-40B4-BE49-F238E27FC236}">
                <a16:creationId xmlns:a16="http://schemas.microsoft.com/office/drawing/2014/main" id="{0CC97B95-C878-4531-BF00-CC942841890D}"/>
              </a:ext>
            </a:extLst>
          </p:cNvPr>
          <p:cNvSpPr txBox="1"/>
          <p:nvPr/>
        </p:nvSpPr>
        <p:spPr>
          <a:xfrm>
            <a:off x="3052017" y="5742938"/>
            <a:ext cx="216024" cy="492443"/>
          </a:xfrm>
          <a:prstGeom prst="rect">
            <a:avLst/>
          </a:prstGeom>
          <a:noFill/>
        </p:spPr>
        <p:txBody>
          <a:bodyPr wrap="square" lIns="0" tIns="0" rIns="0" bIns="0" rtlCol="0">
            <a:spAutoFit/>
          </a:bodyPr>
          <a:lstStyle/>
          <a:p>
            <a:r>
              <a:rPr lang="de-DE" sz="3200" dirty="0">
                <a:solidFill>
                  <a:srgbClr val="C00000"/>
                </a:solidFill>
                <a:latin typeface="Arial" pitchFamily="34" charset="0"/>
                <a:cs typeface="Arial" pitchFamily="34" charset="0"/>
              </a:rPr>
              <a:t>*</a:t>
            </a:r>
          </a:p>
        </p:txBody>
      </p:sp>
      <p:sp>
        <p:nvSpPr>
          <p:cNvPr id="6" name="Textfeld 5">
            <a:extLst>
              <a:ext uri="{FF2B5EF4-FFF2-40B4-BE49-F238E27FC236}">
                <a16:creationId xmlns:a16="http://schemas.microsoft.com/office/drawing/2014/main" id="{087540E2-D27C-488C-BC3B-16CD21E847D0}"/>
              </a:ext>
            </a:extLst>
          </p:cNvPr>
          <p:cNvSpPr txBox="1"/>
          <p:nvPr/>
        </p:nvSpPr>
        <p:spPr>
          <a:xfrm>
            <a:off x="6457627" y="4149874"/>
            <a:ext cx="4464496" cy="738664"/>
          </a:xfrm>
          <a:prstGeom prst="rect">
            <a:avLst/>
          </a:prstGeom>
          <a:noFill/>
        </p:spPr>
        <p:txBody>
          <a:bodyPr wrap="square" lIns="0" tIns="0" rIns="0" bIns="0" rtlCol="0">
            <a:spAutoFit/>
          </a:bodyPr>
          <a:lstStyle/>
          <a:p>
            <a:r>
              <a:rPr lang="de-DE" sz="2400" b="1" dirty="0">
                <a:solidFill>
                  <a:srgbClr val="003399"/>
                </a:solidFill>
                <a:cs typeface="Arial" pitchFamily="34" charset="0"/>
              </a:rPr>
              <a:t>+</a:t>
            </a:r>
            <a:r>
              <a:rPr lang="de-DE" sz="2400" dirty="0">
                <a:cs typeface="Arial" pitchFamily="34" charset="0"/>
              </a:rPr>
              <a:t> </a:t>
            </a:r>
            <a:r>
              <a:rPr lang="en-US" sz="2400" dirty="0">
                <a:cs typeface="Arial" pitchFamily="34" charset="0"/>
              </a:rPr>
              <a:t>datasets</a:t>
            </a:r>
            <a:r>
              <a:rPr lang="de-DE" sz="2400" dirty="0">
                <a:cs typeface="Arial" pitchFamily="34" charset="0"/>
              </a:rPr>
              <a:t> </a:t>
            </a:r>
            <a:r>
              <a:rPr lang="en-US" sz="2400" dirty="0">
                <a:cs typeface="Arial" pitchFamily="34" charset="0"/>
              </a:rPr>
              <a:t>constructed</a:t>
            </a:r>
            <a:r>
              <a:rPr lang="de-DE" sz="2400" dirty="0">
                <a:cs typeface="Arial" pitchFamily="34" charset="0"/>
              </a:rPr>
              <a:t> </a:t>
            </a:r>
            <a:r>
              <a:rPr lang="de-DE" sz="2400" dirty="0" err="1">
                <a:cs typeface="Arial" pitchFamily="34" charset="0"/>
              </a:rPr>
              <a:t>from</a:t>
            </a:r>
            <a:r>
              <a:rPr lang="de-DE" sz="2400" dirty="0">
                <a:cs typeface="Arial" pitchFamily="34" charset="0"/>
              </a:rPr>
              <a:t> </a:t>
            </a:r>
            <a:r>
              <a:rPr lang="de-DE" sz="2400" dirty="0" err="1">
                <a:cs typeface="Arial" pitchFamily="34" charset="0"/>
              </a:rPr>
              <a:t>ground-based</a:t>
            </a:r>
            <a:r>
              <a:rPr lang="de-DE" sz="2400" dirty="0">
                <a:cs typeface="Arial" pitchFamily="34" charset="0"/>
              </a:rPr>
              <a:t> </a:t>
            </a:r>
            <a:r>
              <a:rPr lang="de-DE" sz="2400" dirty="0" err="1">
                <a:cs typeface="Arial" pitchFamily="34" charset="0"/>
              </a:rPr>
              <a:t>measurements</a:t>
            </a:r>
            <a:endParaRPr lang="de-DE" sz="2400" dirty="0">
              <a:cs typeface="Arial" pitchFamily="34" charset="0"/>
            </a:endParaRPr>
          </a:p>
        </p:txBody>
      </p:sp>
    </p:spTree>
    <p:extLst>
      <p:ext uri="{BB962C8B-B14F-4D97-AF65-F5344CB8AC3E}">
        <p14:creationId xmlns:p14="http://schemas.microsoft.com/office/powerpoint/2010/main" val="3138698760"/>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841003" y="261442"/>
            <a:ext cx="10513168" cy="74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WMO Ozone Assessment 2018 – total column ozone</a:t>
            </a:r>
          </a:p>
        </p:txBody>
      </p:sp>
      <p:pic>
        <p:nvPicPr>
          <p:cNvPr id="9" name="Grafik 8">
            <a:extLst>
              <a:ext uri="{FF2B5EF4-FFF2-40B4-BE49-F238E27FC236}">
                <a16:creationId xmlns:a16="http://schemas.microsoft.com/office/drawing/2014/main" id="{A7BA7544-67BC-48DC-A227-3FC3C589DB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3011" y="1007929"/>
            <a:ext cx="4844444" cy="5590217"/>
          </a:xfrm>
          <a:prstGeom prst="rect">
            <a:avLst/>
          </a:prstGeom>
        </p:spPr>
      </p:pic>
      <p:sp>
        <p:nvSpPr>
          <p:cNvPr id="11" name="Textfeld 10">
            <a:extLst>
              <a:ext uri="{FF2B5EF4-FFF2-40B4-BE49-F238E27FC236}">
                <a16:creationId xmlns:a16="http://schemas.microsoft.com/office/drawing/2014/main" id="{2290EF5C-5578-4805-B4A7-B60C93FEFB7C}"/>
              </a:ext>
            </a:extLst>
          </p:cNvPr>
          <p:cNvSpPr txBox="1"/>
          <p:nvPr/>
        </p:nvSpPr>
        <p:spPr>
          <a:xfrm>
            <a:off x="6745659" y="1125538"/>
            <a:ext cx="4104456" cy="3323987"/>
          </a:xfrm>
          <a:prstGeom prst="rect">
            <a:avLst/>
          </a:prstGeom>
          <a:noFill/>
        </p:spPr>
        <p:txBody>
          <a:bodyPr wrap="square" lIns="0" tIns="0" rIns="0" bIns="0" rtlCol="0">
            <a:spAutoFit/>
          </a:bodyPr>
          <a:lstStyle/>
          <a:p>
            <a:r>
              <a:rPr lang="de-DE" b="1" dirty="0">
                <a:latin typeface="Arial" pitchFamily="34" charset="0"/>
                <a:cs typeface="Arial" pitchFamily="34" charset="0"/>
              </a:rPr>
              <a:t>Figure 3-11 Ozone Assessment 2018</a:t>
            </a:r>
          </a:p>
          <a:p>
            <a:r>
              <a:rPr lang="en-US" dirty="0"/>
              <a:t>Annual mean total ozone time series of five bias-corrected, merged datasets in the 35°-60°S, 35°-60°N and 20°S-20°N latitude bands. The thick orange lines are the result from applying a multiple linear regression (MLR) model. The solid black lines indicate the linear trends before and after the ODS peak in 1997, respectively. The shaded areas show the 2σ uncertainty of the MLR trend estimates. Adapted from Weber et al. (2018).</a:t>
            </a:r>
            <a:endParaRPr lang="de-DE" dirty="0">
              <a:latin typeface="Arial" pitchFamily="34" charset="0"/>
              <a:cs typeface="Arial" pitchFamily="34" charset="0"/>
            </a:endParaRPr>
          </a:p>
        </p:txBody>
      </p:sp>
      <p:sp>
        <p:nvSpPr>
          <p:cNvPr id="5" name="Textfeld 4">
            <a:extLst>
              <a:ext uri="{FF2B5EF4-FFF2-40B4-BE49-F238E27FC236}">
                <a16:creationId xmlns:a16="http://schemas.microsoft.com/office/drawing/2014/main" id="{D0AD2AB2-407A-4EED-96CC-AC44A9EFE381}"/>
              </a:ext>
            </a:extLst>
          </p:cNvPr>
          <p:cNvSpPr txBox="1"/>
          <p:nvPr/>
        </p:nvSpPr>
        <p:spPr>
          <a:xfrm>
            <a:off x="7825779" y="5518026"/>
            <a:ext cx="4176464" cy="830997"/>
          </a:xfrm>
          <a:prstGeom prst="rect">
            <a:avLst/>
          </a:prstGeom>
          <a:noFill/>
        </p:spPr>
        <p:txBody>
          <a:bodyPr wrap="square" lIns="0" tIns="0" rIns="0" bIns="0" rtlCol="0">
            <a:spAutoFit/>
          </a:bodyPr>
          <a:lstStyle/>
          <a:p>
            <a:pPr algn="r"/>
            <a:r>
              <a:rPr lang="de-DE" i="1" dirty="0" err="1">
                <a:solidFill>
                  <a:srgbClr val="003399"/>
                </a:solidFill>
                <a:cs typeface="Arial" pitchFamily="34" charset="0"/>
              </a:rPr>
              <a:t>Braesicke</a:t>
            </a:r>
            <a:r>
              <a:rPr lang="de-DE" i="1" dirty="0">
                <a:solidFill>
                  <a:srgbClr val="003399"/>
                </a:solidFill>
                <a:cs typeface="Arial" pitchFamily="34" charset="0"/>
              </a:rPr>
              <a:t>, P. and Neu, J. (</a:t>
            </a:r>
            <a:r>
              <a:rPr lang="de-DE" i="1" dirty="0" err="1">
                <a:solidFill>
                  <a:srgbClr val="003399"/>
                </a:solidFill>
                <a:cs typeface="Arial" pitchFamily="34" charset="0"/>
              </a:rPr>
              <a:t>lead</a:t>
            </a:r>
            <a:r>
              <a:rPr lang="de-DE" i="1" dirty="0">
                <a:solidFill>
                  <a:srgbClr val="003399"/>
                </a:solidFill>
                <a:cs typeface="Arial" pitchFamily="34" charset="0"/>
              </a:rPr>
              <a:t> </a:t>
            </a:r>
            <a:r>
              <a:rPr lang="de-DE" i="1" dirty="0" err="1">
                <a:solidFill>
                  <a:srgbClr val="003399"/>
                </a:solidFill>
                <a:cs typeface="Arial" pitchFamily="34" charset="0"/>
              </a:rPr>
              <a:t>authors</a:t>
            </a:r>
            <a:r>
              <a:rPr lang="de-DE" i="1" dirty="0">
                <a:solidFill>
                  <a:srgbClr val="003399"/>
                </a:solidFill>
                <a:cs typeface="Arial" pitchFamily="34" charset="0"/>
              </a:rPr>
              <a:t>), Chapter 3 </a:t>
            </a:r>
            <a:r>
              <a:rPr lang="en-US" i="1" dirty="0">
                <a:solidFill>
                  <a:srgbClr val="003399"/>
                </a:solidFill>
              </a:rPr>
              <a:t>in Scientific Assessment of Ozone Depletion: 2018, WMO Report No 58.</a:t>
            </a:r>
            <a:endParaRPr lang="de-DE" i="1" dirty="0">
              <a:solidFill>
                <a:srgbClr val="003399"/>
              </a:solidFill>
              <a:cs typeface="Arial" pitchFamily="34" charset="0"/>
            </a:endParaRPr>
          </a:p>
        </p:txBody>
      </p:sp>
      <p:sp>
        <p:nvSpPr>
          <p:cNvPr id="2" name="Textfeld 1">
            <a:extLst>
              <a:ext uri="{FF2B5EF4-FFF2-40B4-BE49-F238E27FC236}">
                <a16:creationId xmlns:a16="http://schemas.microsoft.com/office/drawing/2014/main" id="{051B4DB8-C4E7-4004-8CB4-6D46A2A79BF8}"/>
              </a:ext>
            </a:extLst>
          </p:cNvPr>
          <p:cNvSpPr txBox="1"/>
          <p:nvPr/>
        </p:nvSpPr>
        <p:spPr>
          <a:xfrm>
            <a:off x="6385619" y="4592037"/>
            <a:ext cx="5616624" cy="830997"/>
          </a:xfrm>
          <a:prstGeom prst="rect">
            <a:avLst/>
          </a:prstGeom>
          <a:noFill/>
        </p:spPr>
        <p:txBody>
          <a:bodyPr wrap="square" lIns="0" tIns="0" rIns="0" bIns="0" rtlCol="0">
            <a:spAutoFit/>
          </a:bodyPr>
          <a:lstStyle/>
          <a:p>
            <a:r>
              <a:rPr lang="en-US" b="1" dirty="0">
                <a:solidFill>
                  <a:srgbClr val="003399"/>
                </a:solidFill>
              </a:rPr>
              <a:t>no statistically significant trend in near-global (60°S–60°N) column ozone over the 1997–2016 period </a:t>
            </a:r>
            <a:br>
              <a:rPr lang="en-US" dirty="0">
                <a:solidFill>
                  <a:srgbClr val="003399"/>
                </a:solidFill>
              </a:rPr>
            </a:br>
            <a:endParaRPr lang="de-DE" dirty="0">
              <a:solidFill>
                <a:srgbClr val="003399"/>
              </a:solidFill>
              <a:latin typeface="Arial" pitchFamily="34" charset="0"/>
              <a:cs typeface="Arial" pitchFamily="34" charset="0"/>
            </a:endParaRPr>
          </a:p>
        </p:txBody>
      </p:sp>
      <p:sp>
        <p:nvSpPr>
          <p:cNvPr id="3" name="Pfeil: nach rechts 2">
            <a:extLst>
              <a:ext uri="{FF2B5EF4-FFF2-40B4-BE49-F238E27FC236}">
                <a16:creationId xmlns:a16="http://schemas.microsoft.com/office/drawing/2014/main" id="{2D474BD6-EA77-47E4-BA5A-81522B4CE107}"/>
              </a:ext>
            </a:extLst>
          </p:cNvPr>
          <p:cNvSpPr/>
          <p:nvPr/>
        </p:nvSpPr>
        <p:spPr>
          <a:xfrm>
            <a:off x="5901471" y="4653930"/>
            <a:ext cx="340132" cy="216024"/>
          </a:xfrm>
          <a:prstGeom prst="rightArrow">
            <a:avLst/>
          </a:prstGeom>
          <a:solidFill>
            <a:srgbClr val="003399"/>
          </a:solidFill>
          <a:ln w="9525">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547048909"/>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705098" y="294636"/>
            <a:ext cx="8784977"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 </a:t>
            </a:r>
          </a:p>
        </p:txBody>
      </p:sp>
      <p:sp>
        <p:nvSpPr>
          <p:cNvPr id="2" name="Textfeld 1">
            <a:extLst>
              <a:ext uri="{FF2B5EF4-FFF2-40B4-BE49-F238E27FC236}">
                <a16:creationId xmlns:a16="http://schemas.microsoft.com/office/drawing/2014/main" id="{9F9CB189-4062-4CF6-910C-151B0DEE1E91}"/>
              </a:ext>
            </a:extLst>
          </p:cNvPr>
          <p:cNvSpPr txBox="1"/>
          <p:nvPr/>
        </p:nvSpPr>
        <p:spPr>
          <a:xfrm>
            <a:off x="8187103" y="1485578"/>
            <a:ext cx="3527108" cy="1384995"/>
          </a:xfrm>
          <a:prstGeom prst="rect">
            <a:avLst/>
          </a:prstGeom>
          <a:noFill/>
        </p:spPr>
        <p:txBody>
          <a:bodyPr wrap="square" lIns="0" tIns="0" rIns="0" bIns="0" rtlCol="0">
            <a:spAutoFit/>
          </a:bodyPr>
          <a:lstStyle/>
          <a:p>
            <a:r>
              <a:rPr lang="en-US" dirty="0">
                <a:cs typeface="Arial" pitchFamily="34" charset="0"/>
              </a:rPr>
              <a:t>Observations indicate small, but statistically significant trends of 0.4 ± 0.2% decade</a:t>
            </a:r>
            <a:r>
              <a:rPr lang="en-US" baseline="30000" dirty="0">
                <a:cs typeface="Arial" pitchFamily="34" charset="0"/>
              </a:rPr>
              <a:t>-1</a:t>
            </a:r>
            <a:r>
              <a:rPr lang="en-US" dirty="0">
                <a:cs typeface="Arial" pitchFamily="34" charset="0"/>
              </a:rPr>
              <a:t> in near-global (60°S–60°N) total column ozone over the 1997–2020 period. </a:t>
            </a:r>
            <a:endParaRPr lang="de-DE" dirty="0">
              <a:cs typeface="Arial" pitchFamily="34" charset="0"/>
            </a:endParaRPr>
          </a:p>
        </p:txBody>
      </p:sp>
      <p:sp>
        <p:nvSpPr>
          <p:cNvPr id="9" name="Pfeil: nach rechts 8">
            <a:extLst>
              <a:ext uri="{FF2B5EF4-FFF2-40B4-BE49-F238E27FC236}">
                <a16:creationId xmlns:a16="http://schemas.microsoft.com/office/drawing/2014/main" id="{D9CCBB65-6BBD-4EAF-9CC6-E2EEB0FBBF12}"/>
              </a:ext>
            </a:extLst>
          </p:cNvPr>
          <p:cNvSpPr/>
          <p:nvPr/>
        </p:nvSpPr>
        <p:spPr>
          <a:xfrm>
            <a:off x="7702593" y="1557586"/>
            <a:ext cx="340132" cy="216024"/>
          </a:xfrm>
          <a:prstGeom prst="rightArrow">
            <a:avLst/>
          </a:prstGeom>
          <a:solidFill>
            <a:srgbClr val="003399"/>
          </a:solidFill>
          <a:ln w="9525">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11" name="Textfeld 10">
            <a:extLst>
              <a:ext uri="{FF2B5EF4-FFF2-40B4-BE49-F238E27FC236}">
                <a16:creationId xmlns:a16="http://schemas.microsoft.com/office/drawing/2014/main" id="{3CC29274-A2B6-423B-B364-32D93411FB3F}"/>
              </a:ext>
            </a:extLst>
          </p:cNvPr>
          <p:cNvSpPr txBox="1"/>
          <p:nvPr/>
        </p:nvSpPr>
        <p:spPr>
          <a:xfrm>
            <a:off x="7880571" y="6048895"/>
            <a:ext cx="4176464"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 </a:t>
            </a:r>
            <a:r>
              <a:rPr lang="de-DE" i="1" dirty="0" err="1">
                <a:solidFill>
                  <a:srgbClr val="003399"/>
                </a:solidFill>
                <a:cs typeface="Arial" pitchFamily="34" charset="0"/>
              </a:rPr>
              <a:t>to</a:t>
            </a:r>
            <a:r>
              <a:rPr lang="de-DE" i="1" dirty="0">
                <a:solidFill>
                  <a:srgbClr val="003399"/>
                </a:solidFill>
                <a:cs typeface="Arial" pitchFamily="34" charset="0"/>
              </a:rPr>
              <a:t> Weber et al., 2018.</a:t>
            </a:r>
          </a:p>
        </p:txBody>
      </p:sp>
      <p:grpSp>
        <p:nvGrpSpPr>
          <p:cNvPr id="4" name="Gruppieren 3">
            <a:extLst>
              <a:ext uri="{FF2B5EF4-FFF2-40B4-BE49-F238E27FC236}">
                <a16:creationId xmlns:a16="http://schemas.microsoft.com/office/drawing/2014/main" id="{F57C8991-80CB-41FC-B77E-28FC59F27819}"/>
              </a:ext>
            </a:extLst>
          </p:cNvPr>
          <p:cNvGrpSpPr/>
          <p:nvPr/>
        </p:nvGrpSpPr>
        <p:grpSpPr>
          <a:xfrm>
            <a:off x="192931" y="916146"/>
            <a:ext cx="7127508" cy="5122602"/>
            <a:chOff x="192931" y="916146"/>
            <a:chExt cx="7127508" cy="5122602"/>
          </a:xfrm>
        </p:grpSpPr>
        <p:pic>
          <p:nvPicPr>
            <p:cNvPr id="6" name="image22.png">
              <a:extLst>
                <a:ext uri="{FF2B5EF4-FFF2-40B4-BE49-F238E27FC236}">
                  <a16:creationId xmlns:a16="http://schemas.microsoft.com/office/drawing/2014/main" id="{E81401F2-0AB1-4832-8BFB-AA2FDEF3C92B}"/>
                </a:ext>
              </a:extLst>
            </p:cNvPr>
            <p:cNvPicPr>
              <a:picLocks noChangeAspect="1"/>
            </p:cNvPicPr>
            <p:nvPr/>
          </p:nvPicPr>
          <p:blipFill>
            <a:blip r:embed="rId2"/>
            <a:srcRect/>
            <a:stretch>
              <a:fillRect/>
            </a:stretch>
          </p:blipFill>
          <p:spPr>
            <a:xfrm>
              <a:off x="192931" y="916146"/>
              <a:ext cx="3533775" cy="2513648"/>
            </a:xfrm>
            <a:prstGeom prst="rect">
              <a:avLst/>
            </a:prstGeom>
            <a:ln/>
          </p:spPr>
        </p:pic>
        <p:pic>
          <p:nvPicPr>
            <p:cNvPr id="7" name="image19.png">
              <a:extLst>
                <a:ext uri="{FF2B5EF4-FFF2-40B4-BE49-F238E27FC236}">
                  <a16:creationId xmlns:a16="http://schemas.microsoft.com/office/drawing/2014/main" id="{5E7555D8-28F6-4576-8E45-64C87D7B628A}"/>
                </a:ext>
              </a:extLst>
            </p:cNvPr>
            <p:cNvPicPr>
              <a:picLocks noChangeAspect="1"/>
            </p:cNvPicPr>
            <p:nvPr/>
          </p:nvPicPr>
          <p:blipFill>
            <a:blip r:embed="rId3"/>
            <a:srcRect/>
            <a:stretch>
              <a:fillRect/>
            </a:stretch>
          </p:blipFill>
          <p:spPr>
            <a:xfrm>
              <a:off x="3793331" y="916146"/>
              <a:ext cx="3527108" cy="2516981"/>
            </a:xfrm>
            <a:prstGeom prst="rect">
              <a:avLst/>
            </a:prstGeom>
            <a:ln/>
          </p:spPr>
        </p:pic>
        <p:pic>
          <p:nvPicPr>
            <p:cNvPr id="8" name="image34.png">
              <a:extLst>
                <a:ext uri="{FF2B5EF4-FFF2-40B4-BE49-F238E27FC236}">
                  <a16:creationId xmlns:a16="http://schemas.microsoft.com/office/drawing/2014/main" id="{2CE61264-FA66-43E1-971D-C51E887019B9}"/>
                </a:ext>
              </a:extLst>
            </p:cNvPr>
            <p:cNvPicPr>
              <a:picLocks noChangeAspect="1"/>
            </p:cNvPicPr>
            <p:nvPr/>
          </p:nvPicPr>
          <p:blipFill>
            <a:blip r:embed="rId4"/>
            <a:srcRect/>
            <a:stretch>
              <a:fillRect/>
            </a:stretch>
          </p:blipFill>
          <p:spPr>
            <a:xfrm>
              <a:off x="209600" y="3501802"/>
              <a:ext cx="3517106" cy="2516981"/>
            </a:xfrm>
            <a:prstGeom prst="rect">
              <a:avLst/>
            </a:prstGeom>
            <a:ln/>
          </p:spPr>
        </p:pic>
        <p:pic>
          <p:nvPicPr>
            <p:cNvPr id="12" name="image24.png">
              <a:extLst>
                <a:ext uri="{FF2B5EF4-FFF2-40B4-BE49-F238E27FC236}">
                  <a16:creationId xmlns:a16="http://schemas.microsoft.com/office/drawing/2014/main" id="{5CB88159-AF77-424F-968D-965BCF61B739}"/>
                </a:ext>
              </a:extLst>
            </p:cNvPr>
            <p:cNvPicPr>
              <a:picLocks noChangeAspect="1"/>
            </p:cNvPicPr>
            <p:nvPr/>
          </p:nvPicPr>
          <p:blipFill>
            <a:blip r:embed="rId5"/>
            <a:srcRect/>
            <a:stretch>
              <a:fillRect/>
            </a:stretch>
          </p:blipFill>
          <p:spPr>
            <a:xfrm>
              <a:off x="3786560" y="3518433"/>
              <a:ext cx="3527108" cy="2520315"/>
            </a:xfrm>
            <a:prstGeom prst="rect">
              <a:avLst/>
            </a:prstGeom>
            <a:ln/>
          </p:spPr>
        </p:pic>
        <p:sp>
          <p:nvSpPr>
            <p:cNvPr id="3" name="Pfeil: nach rechts 2">
              <a:extLst>
                <a:ext uri="{FF2B5EF4-FFF2-40B4-BE49-F238E27FC236}">
                  <a16:creationId xmlns:a16="http://schemas.microsoft.com/office/drawing/2014/main" id="{E2D83BD3-26EC-4571-A69C-FB0D175C6F0C}"/>
                </a:ext>
              </a:extLst>
            </p:cNvPr>
            <p:cNvSpPr/>
            <p:nvPr/>
          </p:nvSpPr>
          <p:spPr>
            <a:xfrm>
              <a:off x="1777107" y="1125538"/>
              <a:ext cx="504056" cy="288032"/>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grpSp>
    </p:spTree>
    <p:extLst>
      <p:ext uri="{BB962C8B-B14F-4D97-AF65-F5344CB8AC3E}">
        <p14:creationId xmlns:p14="http://schemas.microsoft.com/office/powerpoint/2010/main" val="3727049295"/>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705098" y="294636"/>
            <a:ext cx="8784977"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 </a:t>
            </a:r>
          </a:p>
        </p:txBody>
      </p:sp>
      <p:pic>
        <p:nvPicPr>
          <p:cNvPr id="3" name="Grafik 2">
            <a:extLst>
              <a:ext uri="{FF2B5EF4-FFF2-40B4-BE49-F238E27FC236}">
                <a16:creationId xmlns:a16="http://schemas.microsoft.com/office/drawing/2014/main" id="{7E9A97EE-EEF2-4E1C-86A3-2E47CA5552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931" y="909514"/>
            <a:ext cx="5708916" cy="4547625"/>
          </a:xfrm>
          <a:prstGeom prst="rect">
            <a:avLst/>
          </a:prstGeom>
        </p:spPr>
      </p:pic>
      <p:sp>
        <p:nvSpPr>
          <p:cNvPr id="9" name="Textfeld 8">
            <a:extLst>
              <a:ext uri="{FF2B5EF4-FFF2-40B4-BE49-F238E27FC236}">
                <a16:creationId xmlns:a16="http://schemas.microsoft.com/office/drawing/2014/main" id="{6D15D404-312E-48E8-8577-E75E1BE50C37}"/>
              </a:ext>
            </a:extLst>
          </p:cNvPr>
          <p:cNvSpPr txBox="1"/>
          <p:nvPr/>
        </p:nvSpPr>
        <p:spPr>
          <a:xfrm>
            <a:off x="6457627" y="1701602"/>
            <a:ext cx="5449516" cy="2492990"/>
          </a:xfrm>
          <a:prstGeom prst="rect">
            <a:avLst/>
          </a:prstGeom>
          <a:noFill/>
        </p:spPr>
        <p:txBody>
          <a:bodyPr wrap="square" lIns="0" tIns="0" rIns="0" bIns="0" rtlCol="0">
            <a:spAutoFit/>
          </a:bodyPr>
          <a:lstStyle/>
          <a:p>
            <a:r>
              <a:rPr lang="de-DE" b="1" dirty="0">
                <a:latin typeface="Arial" pitchFamily="34" charset="0"/>
                <a:cs typeface="Arial" pitchFamily="34" charset="0"/>
              </a:rPr>
              <a:t>Figure 3-12 Ozone Assessment 2018</a:t>
            </a:r>
          </a:p>
          <a:p>
            <a:r>
              <a:rPr lang="en-US" dirty="0"/>
              <a:t>Total ozone linear trend in % decade</a:t>
            </a:r>
            <a:r>
              <a:rPr lang="en-US" baseline="30000" dirty="0"/>
              <a:t>−1</a:t>
            </a:r>
            <a:r>
              <a:rPr lang="en-US" dirty="0"/>
              <a:t> as a function of latitude for 1979–1996 (bluish colors) and 1997–2016</a:t>
            </a:r>
          </a:p>
          <a:p>
            <a:r>
              <a:rPr lang="en-US" dirty="0"/>
              <a:t>(reddish colors) estimated for NASA MOD, NOAA SBUV, GTO, GSC, and WOUDC datasets. The thick blue line with blue 2σ error bars and the thick red line with red 2σ error bars represent a weighted mean trend from the five (or three before 1996) datasets for 1979–1996 and 1997–2016, respectively. Adapted from Weber et al. (2018).</a:t>
            </a:r>
            <a:endParaRPr lang="de-DE" dirty="0">
              <a:latin typeface="Arial" pitchFamily="34" charset="0"/>
              <a:cs typeface="Arial" pitchFamily="34" charset="0"/>
            </a:endParaRPr>
          </a:p>
        </p:txBody>
      </p:sp>
      <p:sp>
        <p:nvSpPr>
          <p:cNvPr id="11" name="Textfeld 10">
            <a:extLst>
              <a:ext uri="{FF2B5EF4-FFF2-40B4-BE49-F238E27FC236}">
                <a16:creationId xmlns:a16="http://schemas.microsoft.com/office/drawing/2014/main" id="{1AF8D6A7-3189-4D26-817A-D21BF0EE3397}"/>
              </a:ext>
            </a:extLst>
          </p:cNvPr>
          <p:cNvSpPr txBox="1"/>
          <p:nvPr/>
        </p:nvSpPr>
        <p:spPr>
          <a:xfrm>
            <a:off x="7825780" y="5457139"/>
            <a:ext cx="4176464" cy="830997"/>
          </a:xfrm>
          <a:prstGeom prst="rect">
            <a:avLst/>
          </a:prstGeom>
          <a:noFill/>
        </p:spPr>
        <p:txBody>
          <a:bodyPr wrap="square" lIns="0" tIns="0" rIns="0" bIns="0" rtlCol="0">
            <a:spAutoFit/>
          </a:bodyPr>
          <a:lstStyle/>
          <a:p>
            <a:pPr algn="r"/>
            <a:r>
              <a:rPr lang="de-DE" i="1" dirty="0" err="1">
                <a:solidFill>
                  <a:srgbClr val="003399"/>
                </a:solidFill>
                <a:cs typeface="Arial" pitchFamily="34" charset="0"/>
              </a:rPr>
              <a:t>Braesicke</a:t>
            </a:r>
            <a:r>
              <a:rPr lang="de-DE" i="1" dirty="0">
                <a:solidFill>
                  <a:srgbClr val="003399"/>
                </a:solidFill>
                <a:cs typeface="Arial" pitchFamily="34" charset="0"/>
              </a:rPr>
              <a:t>, P. and Neu, J. (</a:t>
            </a:r>
            <a:r>
              <a:rPr lang="de-DE" i="1" dirty="0" err="1">
                <a:solidFill>
                  <a:srgbClr val="003399"/>
                </a:solidFill>
                <a:cs typeface="Arial" pitchFamily="34" charset="0"/>
              </a:rPr>
              <a:t>lead</a:t>
            </a:r>
            <a:r>
              <a:rPr lang="de-DE" i="1" dirty="0">
                <a:solidFill>
                  <a:srgbClr val="003399"/>
                </a:solidFill>
                <a:cs typeface="Arial" pitchFamily="34" charset="0"/>
              </a:rPr>
              <a:t> </a:t>
            </a:r>
            <a:r>
              <a:rPr lang="de-DE" i="1" dirty="0" err="1">
                <a:solidFill>
                  <a:srgbClr val="003399"/>
                </a:solidFill>
                <a:cs typeface="Arial" pitchFamily="34" charset="0"/>
              </a:rPr>
              <a:t>authors</a:t>
            </a:r>
            <a:r>
              <a:rPr lang="de-DE" i="1" dirty="0">
                <a:solidFill>
                  <a:srgbClr val="003399"/>
                </a:solidFill>
                <a:cs typeface="Arial" pitchFamily="34" charset="0"/>
              </a:rPr>
              <a:t>), Chapter 3 </a:t>
            </a:r>
            <a:r>
              <a:rPr lang="en-US" i="1" dirty="0">
                <a:solidFill>
                  <a:srgbClr val="003399"/>
                </a:solidFill>
              </a:rPr>
              <a:t>in Scientific Assessment of Ozone Depletion: 2018, WMO Report No 58.</a:t>
            </a:r>
            <a:endParaRPr lang="de-DE" i="1" dirty="0">
              <a:solidFill>
                <a:srgbClr val="003399"/>
              </a:solidFill>
              <a:cs typeface="Arial" pitchFamily="34" charset="0"/>
            </a:endParaRPr>
          </a:p>
        </p:txBody>
      </p:sp>
    </p:spTree>
    <p:extLst>
      <p:ext uri="{BB962C8B-B14F-4D97-AF65-F5344CB8AC3E}">
        <p14:creationId xmlns:p14="http://schemas.microsoft.com/office/powerpoint/2010/main" val="3727596382"/>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705098" y="294636"/>
            <a:ext cx="8784977"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 </a:t>
            </a:r>
          </a:p>
        </p:txBody>
      </p:sp>
      <p:pic>
        <p:nvPicPr>
          <p:cNvPr id="9" name="Grafik 8">
            <a:extLst>
              <a:ext uri="{FF2B5EF4-FFF2-40B4-BE49-F238E27FC236}">
                <a16:creationId xmlns:a16="http://schemas.microsoft.com/office/drawing/2014/main" id="{1144B04C-B69D-4BDA-900D-F9B801E7E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47" y="1125538"/>
            <a:ext cx="4541539" cy="3600000"/>
          </a:xfrm>
          <a:prstGeom prst="rect">
            <a:avLst/>
          </a:prstGeom>
        </p:spPr>
      </p:pic>
      <p:sp>
        <p:nvSpPr>
          <p:cNvPr id="15" name="Textfeld 14">
            <a:extLst>
              <a:ext uri="{FF2B5EF4-FFF2-40B4-BE49-F238E27FC236}">
                <a16:creationId xmlns:a16="http://schemas.microsoft.com/office/drawing/2014/main" id="{CB6F5E49-A0BC-49F1-819D-9252E53D6091}"/>
              </a:ext>
            </a:extLst>
          </p:cNvPr>
          <p:cNvSpPr txBox="1"/>
          <p:nvPr/>
        </p:nvSpPr>
        <p:spPr>
          <a:xfrm rot="16200000">
            <a:off x="9908496" y="3291294"/>
            <a:ext cx="4176464"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 </a:t>
            </a:r>
            <a:r>
              <a:rPr lang="de-DE" i="1" dirty="0" err="1">
                <a:solidFill>
                  <a:srgbClr val="003399"/>
                </a:solidFill>
                <a:cs typeface="Arial" pitchFamily="34" charset="0"/>
              </a:rPr>
              <a:t>to</a:t>
            </a:r>
            <a:r>
              <a:rPr lang="de-DE" i="1" dirty="0">
                <a:solidFill>
                  <a:srgbClr val="003399"/>
                </a:solidFill>
                <a:cs typeface="Arial" pitchFamily="34" charset="0"/>
              </a:rPr>
              <a:t> Weber et al., 2018.</a:t>
            </a:r>
          </a:p>
        </p:txBody>
      </p:sp>
    </p:spTree>
    <p:extLst>
      <p:ext uri="{BB962C8B-B14F-4D97-AF65-F5344CB8AC3E}">
        <p14:creationId xmlns:p14="http://schemas.microsoft.com/office/powerpoint/2010/main" val="1004151298"/>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705098" y="294636"/>
            <a:ext cx="8784977"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 </a:t>
            </a:r>
          </a:p>
        </p:txBody>
      </p:sp>
      <p:pic>
        <p:nvPicPr>
          <p:cNvPr id="9" name="Grafik 8">
            <a:extLst>
              <a:ext uri="{FF2B5EF4-FFF2-40B4-BE49-F238E27FC236}">
                <a16:creationId xmlns:a16="http://schemas.microsoft.com/office/drawing/2014/main" id="{1144B04C-B69D-4BDA-900D-F9B801E7E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47" y="1125538"/>
            <a:ext cx="4541539" cy="3600000"/>
          </a:xfrm>
          <a:prstGeom prst="rect">
            <a:avLst/>
          </a:prstGeom>
        </p:spPr>
      </p:pic>
      <p:pic>
        <p:nvPicPr>
          <p:cNvPr id="11" name="Grafik 10">
            <a:extLst>
              <a:ext uri="{FF2B5EF4-FFF2-40B4-BE49-F238E27FC236}">
                <a16:creationId xmlns:a16="http://schemas.microsoft.com/office/drawing/2014/main" id="{BB23ABDD-53DA-4496-889E-7607641DB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602" y="1125538"/>
            <a:ext cx="4541539" cy="3600000"/>
          </a:xfrm>
          <a:prstGeom prst="rect">
            <a:avLst/>
          </a:prstGeom>
        </p:spPr>
      </p:pic>
      <p:sp>
        <p:nvSpPr>
          <p:cNvPr id="13" name="Inhaltsplatzhalter 2">
            <a:extLst>
              <a:ext uri="{FF2B5EF4-FFF2-40B4-BE49-F238E27FC236}">
                <a16:creationId xmlns:a16="http://schemas.microsoft.com/office/drawing/2014/main" id="{6340B3E0-DF84-4002-8B8A-9AC7EC1B32FC}"/>
              </a:ext>
            </a:extLst>
          </p:cNvPr>
          <p:cNvSpPr txBox="1">
            <a:spLocks/>
          </p:cNvSpPr>
          <p:nvPr/>
        </p:nvSpPr>
        <p:spPr>
          <a:xfrm>
            <a:off x="6457627" y="4818440"/>
            <a:ext cx="5760640" cy="1584176"/>
          </a:xfrm>
          <a:prstGeom prst="rect">
            <a:avLst/>
          </a:prstGeom>
        </p:spPr>
        <p:txBody>
          <a:bodyPr>
            <a:noAutofit/>
          </a:bodyPr>
          <a:lstStyle>
            <a:lvl1pPr marL="180000" indent="-180000" algn="l" defTabSz="914400" rtl="0" eaLnBrk="1" latinLnBrk="0" hangingPunct="1">
              <a:spcBef>
                <a:spcPts val="300"/>
              </a:spcBef>
              <a:spcAft>
                <a:spcPts val="0"/>
              </a:spcAft>
              <a:buFont typeface="Arial" pitchFamily="34" charset="0"/>
              <a:buChar char="•"/>
              <a:defRPr sz="1800" kern="1200">
                <a:solidFill>
                  <a:schemeClr val="tx1"/>
                </a:solidFill>
                <a:latin typeface="Arial" pitchFamily="34" charset="0"/>
                <a:ea typeface="+mn-ea"/>
                <a:cs typeface="Arial" pitchFamily="34" charset="0"/>
              </a:defRPr>
            </a:lvl1pPr>
            <a:lvl2pPr marL="62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2pPr>
            <a:lvl3pPr marL="107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3pPr>
            <a:lvl4pPr marL="15228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4pPr>
            <a:lvl5pPr marL="19692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solidFill>
                  <a:srgbClr val="003399"/>
                </a:solidFill>
                <a:latin typeface="+mn-lt"/>
              </a:rPr>
              <a:t>MLR -  including dynamical proxies:</a:t>
            </a:r>
          </a:p>
          <a:p>
            <a:r>
              <a:rPr lang="en-US" sz="1600" dirty="0">
                <a:latin typeface="+mn-lt"/>
              </a:rPr>
              <a:t>ozone recovery at SH mid-latitude</a:t>
            </a:r>
          </a:p>
          <a:p>
            <a:r>
              <a:rPr lang="en-US" sz="1600" dirty="0">
                <a:latin typeface="+mn-lt"/>
              </a:rPr>
              <a:t>zero trends after 1996 in the tropic</a:t>
            </a:r>
          </a:p>
          <a:p>
            <a:r>
              <a:rPr lang="en-US" sz="1600" dirty="0">
                <a:latin typeface="+mn-lt"/>
              </a:rPr>
              <a:t>Non-significant small positive trend at NH mid-latitudes (~0.5%/decade)</a:t>
            </a:r>
          </a:p>
        </p:txBody>
      </p:sp>
      <p:sp>
        <p:nvSpPr>
          <p:cNvPr id="14" name="Inhaltsplatzhalter 2">
            <a:extLst>
              <a:ext uri="{FF2B5EF4-FFF2-40B4-BE49-F238E27FC236}">
                <a16:creationId xmlns:a16="http://schemas.microsoft.com/office/drawing/2014/main" id="{5FE45CA7-C633-491E-9F23-1790E1D9C6C8}"/>
              </a:ext>
            </a:extLst>
          </p:cNvPr>
          <p:cNvSpPr txBox="1">
            <a:spLocks/>
          </p:cNvSpPr>
          <p:nvPr/>
        </p:nvSpPr>
        <p:spPr>
          <a:xfrm>
            <a:off x="696987" y="4818440"/>
            <a:ext cx="5760640" cy="1584176"/>
          </a:xfrm>
          <a:prstGeom prst="rect">
            <a:avLst/>
          </a:prstGeom>
        </p:spPr>
        <p:txBody>
          <a:bodyPr>
            <a:noAutofit/>
          </a:bodyPr>
          <a:lstStyle>
            <a:lvl1pPr marL="180000" indent="-180000" algn="l" defTabSz="914400" rtl="0" eaLnBrk="1" latinLnBrk="0" hangingPunct="1">
              <a:spcBef>
                <a:spcPts val="300"/>
              </a:spcBef>
              <a:spcAft>
                <a:spcPts val="0"/>
              </a:spcAft>
              <a:buFont typeface="Arial" pitchFamily="34" charset="0"/>
              <a:buChar char="•"/>
              <a:defRPr sz="1800" kern="1200">
                <a:solidFill>
                  <a:schemeClr val="tx1"/>
                </a:solidFill>
                <a:latin typeface="Arial" pitchFamily="34" charset="0"/>
                <a:ea typeface="+mn-ea"/>
                <a:cs typeface="Arial" pitchFamily="34" charset="0"/>
              </a:defRPr>
            </a:lvl1pPr>
            <a:lvl2pPr marL="62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2pPr>
            <a:lvl3pPr marL="10764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3pPr>
            <a:lvl4pPr marL="15228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4pPr>
            <a:lvl5pPr marL="1969200" indent="-180000" algn="l" defTabSz="914400" rtl="0" eaLnBrk="1" latinLnBrk="0" hangingPunct="1">
              <a:spcBef>
                <a:spcPts val="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solidFill>
                  <a:srgbClr val="003399"/>
                </a:solidFill>
                <a:latin typeface="+mn-lt"/>
              </a:rPr>
              <a:t>MLR - standard:</a:t>
            </a:r>
          </a:p>
          <a:p>
            <a:r>
              <a:rPr lang="en-US" sz="1600" dirty="0">
                <a:latin typeface="+mn-lt"/>
              </a:rPr>
              <a:t>zero trends at NH mid-latitudes and inner tropics after 1996 (contribution from dynamics and ODS)</a:t>
            </a:r>
          </a:p>
          <a:p>
            <a:r>
              <a:rPr lang="en-US" sz="1600" dirty="0">
                <a:latin typeface="+mn-lt"/>
              </a:rPr>
              <a:t>larger trends in the NH before 1996</a:t>
            </a:r>
          </a:p>
          <a:p>
            <a:r>
              <a:rPr lang="en-US" sz="1600" dirty="0">
                <a:latin typeface="+mn-lt"/>
              </a:rPr>
              <a:t>overall larger uncertainties in post-1996 trends</a:t>
            </a:r>
          </a:p>
        </p:txBody>
      </p:sp>
      <p:sp>
        <p:nvSpPr>
          <p:cNvPr id="15" name="Textfeld 14">
            <a:extLst>
              <a:ext uri="{FF2B5EF4-FFF2-40B4-BE49-F238E27FC236}">
                <a16:creationId xmlns:a16="http://schemas.microsoft.com/office/drawing/2014/main" id="{CB6F5E49-A0BC-49F1-819D-9252E53D6091}"/>
              </a:ext>
            </a:extLst>
          </p:cNvPr>
          <p:cNvSpPr txBox="1"/>
          <p:nvPr/>
        </p:nvSpPr>
        <p:spPr>
          <a:xfrm rot="16200000">
            <a:off x="9908496" y="3291294"/>
            <a:ext cx="4176464"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 </a:t>
            </a:r>
            <a:r>
              <a:rPr lang="de-DE" i="1" dirty="0" err="1">
                <a:solidFill>
                  <a:srgbClr val="003399"/>
                </a:solidFill>
                <a:cs typeface="Arial" pitchFamily="34" charset="0"/>
              </a:rPr>
              <a:t>to</a:t>
            </a:r>
            <a:r>
              <a:rPr lang="de-DE" i="1" dirty="0">
                <a:solidFill>
                  <a:srgbClr val="003399"/>
                </a:solidFill>
                <a:cs typeface="Arial" pitchFamily="34" charset="0"/>
              </a:rPr>
              <a:t> Weber et al., 2018.</a:t>
            </a:r>
          </a:p>
        </p:txBody>
      </p:sp>
    </p:spTree>
    <p:extLst>
      <p:ext uri="{BB962C8B-B14F-4D97-AF65-F5344CB8AC3E}">
        <p14:creationId xmlns:p14="http://schemas.microsoft.com/office/powerpoint/2010/main" val="1402904488"/>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7">
            <a:extLst>
              <a:ext uri="{FF2B5EF4-FFF2-40B4-BE49-F238E27FC236}">
                <a16:creationId xmlns:a16="http://schemas.microsoft.com/office/drawing/2014/main" id="{5F08E659-C9D3-4FA3-9C3D-0E75A3D5DF1E}"/>
              </a:ext>
            </a:extLst>
          </p:cNvPr>
          <p:cNvSpPr txBox="1">
            <a:spLocks/>
          </p:cNvSpPr>
          <p:nvPr/>
        </p:nvSpPr>
        <p:spPr bwMode="auto">
          <a:xfrm>
            <a:off x="1561083" y="2349674"/>
            <a:ext cx="9073008"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6600" dirty="0">
                <a:solidFill>
                  <a:srgbClr val="003399"/>
                </a:solidFill>
                <a:latin typeface="+mj-lt"/>
              </a:rPr>
              <a:t>Vertically resolved ozone</a:t>
            </a:r>
          </a:p>
        </p:txBody>
      </p:sp>
    </p:spTree>
    <p:extLst>
      <p:ext uri="{BB962C8B-B14F-4D97-AF65-F5344CB8AC3E}">
        <p14:creationId xmlns:p14="http://schemas.microsoft.com/office/powerpoint/2010/main" val="2066534012"/>
      </p:ext>
    </p:extLst>
  </p:cSld>
  <p:clrMapOvr>
    <a:masterClrMapping/>
  </p:clrMapOvr>
  <mc:AlternateContent xmlns:mc="http://schemas.openxmlformats.org/markup-compatibility/2006" xmlns:p14="http://schemas.microsoft.com/office/powerpoint/2010/main">
    <mc:Choice Requires="p14">
      <p:transition spd="slow" p14:dur="2000" advTm="61249"/>
    </mc:Choice>
    <mc:Fallback xmlns="">
      <p:transition spd="slow" advTm="6124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705098" y="233680"/>
            <a:ext cx="8784977"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Used data for the analysis period 1984-2020</a:t>
            </a:r>
          </a:p>
        </p:txBody>
      </p:sp>
      <p:graphicFrame>
        <p:nvGraphicFramePr>
          <p:cNvPr id="2" name="Tabelle 1">
            <a:extLst>
              <a:ext uri="{FF2B5EF4-FFF2-40B4-BE49-F238E27FC236}">
                <a16:creationId xmlns:a16="http://schemas.microsoft.com/office/drawing/2014/main" id="{63413E22-1423-4D6D-A0FC-744413325BA2}"/>
              </a:ext>
            </a:extLst>
          </p:cNvPr>
          <p:cNvGraphicFramePr>
            <a:graphicFrameLocks noGrp="1" noChangeAspect="1"/>
          </p:cNvGraphicFramePr>
          <p:nvPr>
            <p:extLst>
              <p:ext uri="{D42A27DB-BD31-4B8C-83A1-F6EECF244321}">
                <p14:modId xmlns:p14="http://schemas.microsoft.com/office/powerpoint/2010/main" val="4145338113"/>
              </p:ext>
            </p:extLst>
          </p:nvPr>
        </p:nvGraphicFramePr>
        <p:xfrm>
          <a:off x="1039190" y="961833"/>
          <a:ext cx="4726925" cy="5679514"/>
        </p:xfrm>
        <a:graphic>
          <a:graphicData uri="http://schemas.openxmlformats.org/drawingml/2006/table">
            <a:tbl>
              <a:tblPr>
                <a:tableStyleId>{5C22544A-7EE6-4342-B048-85BDC9FD1C3A}</a:tableStyleId>
              </a:tblPr>
              <a:tblGrid>
                <a:gridCol w="1955969">
                  <a:extLst>
                    <a:ext uri="{9D8B030D-6E8A-4147-A177-3AD203B41FA5}">
                      <a16:colId xmlns:a16="http://schemas.microsoft.com/office/drawing/2014/main" val="3746192538"/>
                    </a:ext>
                  </a:extLst>
                </a:gridCol>
                <a:gridCol w="2770956">
                  <a:extLst>
                    <a:ext uri="{9D8B030D-6E8A-4147-A177-3AD203B41FA5}">
                      <a16:colId xmlns:a16="http://schemas.microsoft.com/office/drawing/2014/main" val="3807280712"/>
                    </a:ext>
                  </a:extLst>
                </a:gridCol>
              </a:tblGrid>
              <a:tr h="180209">
                <a:tc>
                  <a:txBody>
                    <a:bodyPr/>
                    <a:lstStyle/>
                    <a:p>
                      <a:pPr>
                        <a:lnSpc>
                          <a:spcPct val="115000"/>
                        </a:lnSpc>
                        <a:spcAft>
                          <a:spcPts val="0"/>
                        </a:spcAft>
                      </a:pPr>
                      <a:r>
                        <a:rPr lang="en-US" sz="1600" b="1" dirty="0">
                          <a:effectLst/>
                        </a:rPr>
                        <a:t>Merged dataset</a:t>
                      </a:r>
                      <a:endParaRPr lang="de-DE" sz="1600" b="1" dirty="0">
                        <a:effectLst/>
                        <a:latin typeface="Helvetica Neue"/>
                        <a:ea typeface="Helvetica Neue"/>
                        <a:cs typeface="Helvetica Neue"/>
                      </a:endParaRPr>
                    </a:p>
                  </a:txBody>
                  <a:tcPr marL="38998" marR="38998" marT="38998" marB="38998">
                    <a:solidFill>
                      <a:schemeClr val="bg1">
                        <a:lumMod val="65000"/>
                      </a:schemeClr>
                    </a:solidFill>
                  </a:tcPr>
                </a:tc>
                <a:tc>
                  <a:txBody>
                    <a:bodyPr/>
                    <a:lstStyle/>
                    <a:p>
                      <a:pPr>
                        <a:lnSpc>
                          <a:spcPct val="115000"/>
                        </a:lnSpc>
                        <a:spcAft>
                          <a:spcPts val="0"/>
                        </a:spcAft>
                      </a:pPr>
                      <a:r>
                        <a:rPr lang="en-US" sz="1600" b="1" dirty="0">
                          <a:effectLst/>
                        </a:rPr>
                        <a:t>Instruments and data versions</a:t>
                      </a:r>
                      <a:endParaRPr lang="de-DE" sz="1600" b="1" dirty="0">
                        <a:effectLst/>
                        <a:latin typeface="Helvetica Neue"/>
                        <a:ea typeface="Helvetica Neue"/>
                        <a:cs typeface="Helvetica Neue"/>
                      </a:endParaRPr>
                    </a:p>
                  </a:txBody>
                  <a:tcPr marL="38998" marR="38998" marT="38998" marB="38998">
                    <a:solidFill>
                      <a:schemeClr val="bg1">
                        <a:lumMod val="65000"/>
                      </a:schemeClr>
                    </a:solidFill>
                  </a:tcPr>
                </a:tc>
                <a:extLst>
                  <a:ext uri="{0D108BD9-81ED-4DB2-BD59-A6C34878D82A}">
                    <a16:rowId xmlns:a16="http://schemas.microsoft.com/office/drawing/2014/main" val="735023025"/>
                  </a:ext>
                </a:extLst>
              </a:tr>
              <a:tr h="969919">
                <a:tc>
                  <a:txBody>
                    <a:bodyPr/>
                    <a:lstStyle/>
                    <a:p>
                      <a:pPr>
                        <a:lnSpc>
                          <a:spcPct val="115000"/>
                        </a:lnSpc>
                        <a:spcAft>
                          <a:spcPts val="0"/>
                        </a:spcAft>
                      </a:pPr>
                      <a:r>
                        <a:rPr lang="en-US" sz="1400" dirty="0">
                          <a:effectLst/>
                        </a:rPr>
                        <a:t>SBUV NASA MOD</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Nimbus 4 BUV v8.7</a:t>
                      </a:r>
                      <a:endParaRPr lang="de-DE" sz="1400" dirty="0">
                        <a:effectLst/>
                      </a:endParaRPr>
                    </a:p>
                    <a:p>
                      <a:pPr>
                        <a:lnSpc>
                          <a:spcPct val="115000"/>
                        </a:lnSpc>
                        <a:spcAft>
                          <a:spcPts val="0"/>
                        </a:spcAft>
                      </a:pPr>
                      <a:r>
                        <a:rPr lang="en-US" sz="1400" dirty="0">
                          <a:effectLst/>
                        </a:rPr>
                        <a:t>Nimbus 7 SBUV v8.7</a:t>
                      </a:r>
                      <a:endParaRPr lang="de-DE" sz="1400" dirty="0">
                        <a:effectLst/>
                      </a:endParaRPr>
                    </a:p>
                    <a:p>
                      <a:pPr>
                        <a:lnSpc>
                          <a:spcPct val="115000"/>
                        </a:lnSpc>
                        <a:spcAft>
                          <a:spcPts val="0"/>
                        </a:spcAft>
                      </a:pPr>
                      <a:r>
                        <a:rPr lang="en-US" sz="1400" dirty="0">
                          <a:effectLst/>
                        </a:rPr>
                        <a:t>NOAA 11 SBUV/2 v 8.7</a:t>
                      </a:r>
                      <a:endParaRPr lang="de-DE" sz="1400" dirty="0">
                        <a:effectLst/>
                      </a:endParaRPr>
                    </a:p>
                    <a:p>
                      <a:pPr>
                        <a:lnSpc>
                          <a:spcPct val="115000"/>
                        </a:lnSpc>
                        <a:spcAft>
                          <a:spcPts val="0"/>
                        </a:spcAft>
                      </a:pPr>
                      <a:r>
                        <a:rPr lang="en-US" sz="1400" dirty="0">
                          <a:effectLst/>
                        </a:rPr>
                        <a:t>NOAA 14 SBUV/2 v8.7</a:t>
                      </a:r>
                      <a:endParaRPr lang="de-DE" sz="1400" dirty="0">
                        <a:effectLst/>
                      </a:endParaRPr>
                    </a:p>
                    <a:p>
                      <a:pPr>
                        <a:lnSpc>
                          <a:spcPct val="115000"/>
                        </a:lnSpc>
                        <a:spcAft>
                          <a:spcPts val="0"/>
                        </a:spcAft>
                      </a:pPr>
                      <a:r>
                        <a:rPr lang="en-US" sz="1400" dirty="0">
                          <a:effectLst/>
                        </a:rPr>
                        <a:t>NOAA 16 SBUV/2 v8.7</a:t>
                      </a:r>
                      <a:endParaRPr lang="de-DE" sz="1400" dirty="0">
                        <a:effectLst/>
                      </a:endParaRPr>
                    </a:p>
                    <a:p>
                      <a:pPr>
                        <a:lnSpc>
                          <a:spcPct val="115000"/>
                        </a:lnSpc>
                        <a:spcAft>
                          <a:spcPts val="0"/>
                        </a:spcAft>
                      </a:pPr>
                      <a:r>
                        <a:rPr lang="en-US" sz="1400" dirty="0">
                          <a:effectLst/>
                        </a:rPr>
                        <a:t>NOAA 17 SBUV/2 v8.7</a:t>
                      </a:r>
                      <a:endParaRPr lang="de-DE" sz="1400" dirty="0">
                        <a:effectLst/>
                      </a:endParaRPr>
                    </a:p>
                    <a:p>
                      <a:pPr>
                        <a:lnSpc>
                          <a:spcPct val="115000"/>
                        </a:lnSpc>
                        <a:spcAft>
                          <a:spcPts val="0"/>
                        </a:spcAft>
                      </a:pPr>
                      <a:r>
                        <a:rPr lang="en-US" sz="1400" dirty="0">
                          <a:effectLst/>
                        </a:rPr>
                        <a:t>NOAA 18 SBUV/2 v8.7</a:t>
                      </a:r>
                      <a:endParaRPr lang="de-DE" sz="1400" dirty="0">
                        <a:effectLst/>
                      </a:endParaRPr>
                    </a:p>
                    <a:p>
                      <a:pPr>
                        <a:lnSpc>
                          <a:spcPct val="115000"/>
                        </a:lnSpc>
                        <a:spcAft>
                          <a:spcPts val="0"/>
                        </a:spcAft>
                      </a:pPr>
                      <a:r>
                        <a:rPr lang="en-US" sz="1400" dirty="0">
                          <a:effectLst/>
                        </a:rPr>
                        <a:t>NOAA 19 SBUV/2 v8.7</a:t>
                      </a:r>
                      <a:endParaRPr lang="de-DE" sz="1400" dirty="0">
                        <a:effectLst/>
                      </a:endParaRPr>
                    </a:p>
                    <a:p>
                      <a:pPr>
                        <a:lnSpc>
                          <a:spcPct val="115000"/>
                        </a:lnSpc>
                        <a:spcAft>
                          <a:spcPts val="0"/>
                        </a:spcAft>
                      </a:pPr>
                      <a:r>
                        <a:rPr lang="en-US" sz="1400" dirty="0">
                          <a:effectLst/>
                        </a:rPr>
                        <a:t>S-NPP OMPS NP NOAA v2.8</a:t>
                      </a:r>
                      <a:endParaRPr lang="de-DE" sz="1400" dirty="0">
                        <a:effectLst/>
                        <a:latin typeface="Helvetica Neue"/>
                        <a:ea typeface="Helvetica Neue"/>
                        <a:cs typeface="Helvetica Neue"/>
                      </a:endParaRPr>
                    </a:p>
                  </a:txBody>
                  <a:tcPr marL="38998" marR="38998" marT="38998" marB="38998"/>
                </a:tc>
                <a:extLst>
                  <a:ext uri="{0D108BD9-81ED-4DB2-BD59-A6C34878D82A}">
                    <a16:rowId xmlns:a16="http://schemas.microsoft.com/office/drawing/2014/main" val="1741419289"/>
                  </a:ext>
                </a:extLst>
              </a:tr>
              <a:tr h="871206">
                <a:tc>
                  <a:txBody>
                    <a:bodyPr/>
                    <a:lstStyle/>
                    <a:p>
                      <a:pPr>
                        <a:lnSpc>
                          <a:spcPct val="115000"/>
                        </a:lnSpc>
                        <a:spcAft>
                          <a:spcPts val="0"/>
                        </a:spcAft>
                      </a:pPr>
                      <a:r>
                        <a:rPr lang="en-US" sz="1400" dirty="0">
                          <a:effectLst/>
                        </a:rPr>
                        <a:t>SBUV NOAA COH </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Nimbus 7 SBUV v8.6</a:t>
                      </a:r>
                      <a:endParaRPr lang="de-DE" sz="1400" dirty="0">
                        <a:effectLst/>
                      </a:endParaRPr>
                    </a:p>
                    <a:p>
                      <a:pPr>
                        <a:lnSpc>
                          <a:spcPct val="115000"/>
                        </a:lnSpc>
                        <a:spcAft>
                          <a:spcPts val="0"/>
                        </a:spcAft>
                      </a:pPr>
                      <a:r>
                        <a:rPr lang="en-US" sz="1400" dirty="0">
                          <a:effectLst/>
                        </a:rPr>
                        <a:t>NOAA 11 SBUV/2 v 8.6</a:t>
                      </a:r>
                      <a:endParaRPr lang="de-DE" sz="1400" dirty="0">
                        <a:effectLst/>
                      </a:endParaRPr>
                    </a:p>
                    <a:p>
                      <a:pPr>
                        <a:lnSpc>
                          <a:spcPct val="115000"/>
                        </a:lnSpc>
                        <a:spcAft>
                          <a:spcPts val="0"/>
                        </a:spcAft>
                      </a:pPr>
                      <a:r>
                        <a:rPr lang="en-US" sz="1400" dirty="0">
                          <a:effectLst/>
                        </a:rPr>
                        <a:t>NOAA 14 SBUV/2 v8.6</a:t>
                      </a:r>
                      <a:endParaRPr lang="de-DE" sz="1400" dirty="0">
                        <a:effectLst/>
                      </a:endParaRPr>
                    </a:p>
                    <a:p>
                      <a:pPr>
                        <a:lnSpc>
                          <a:spcPct val="115000"/>
                        </a:lnSpc>
                        <a:spcAft>
                          <a:spcPts val="0"/>
                        </a:spcAft>
                      </a:pPr>
                      <a:r>
                        <a:rPr lang="en-US" sz="1400" dirty="0">
                          <a:effectLst/>
                        </a:rPr>
                        <a:t>NOAA 16 SBUV/2 v8.6</a:t>
                      </a:r>
                      <a:endParaRPr lang="de-DE" sz="1400" dirty="0">
                        <a:effectLst/>
                      </a:endParaRPr>
                    </a:p>
                    <a:p>
                      <a:pPr>
                        <a:lnSpc>
                          <a:spcPct val="115000"/>
                        </a:lnSpc>
                        <a:spcAft>
                          <a:spcPts val="0"/>
                        </a:spcAft>
                      </a:pPr>
                      <a:r>
                        <a:rPr lang="en-US" sz="1400" dirty="0">
                          <a:effectLst/>
                        </a:rPr>
                        <a:t>NOAA 17 SBUV/2 v8.6</a:t>
                      </a:r>
                      <a:endParaRPr lang="de-DE" sz="1400" dirty="0">
                        <a:effectLst/>
                      </a:endParaRPr>
                    </a:p>
                    <a:p>
                      <a:pPr>
                        <a:lnSpc>
                          <a:spcPct val="115000"/>
                        </a:lnSpc>
                        <a:spcAft>
                          <a:spcPts val="0"/>
                        </a:spcAft>
                      </a:pPr>
                      <a:r>
                        <a:rPr lang="en-US" sz="1400" dirty="0">
                          <a:effectLst/>
                        </a:rPr>
                        <a:t>NOAA 18 SBUV/2 v8.6</a:t>
                      </a:r>
                      <a:endParaRPr lang="de-DE" sz="1400" dirty="0">
                        <a:effectLst/>
                      </a:endParaRPr>
                    </a:p>
                    <a:p>
                      <a:pPr>
                        <a:lnSpc>
                          <a:spcPct val="115000"/>
                        </a:lnSpc>
                        <a:spcAft>
                          <a:spcPts val="0"/>
                        </a:spcAft>
                      </a:pPr>
                      <a:r>
                        <a:rPr lang="en-US" sz="1400" dirty="0">
                          <a:effectLst/>
                        </a:rPr>
                        <a:t>NOAA 19 SBUV/2 v8.6</a:t>
                      </a:r>
                      <a:endParaRPr lang="de-DE" sz="1400" dirty="0">
                        <a:effectLst/>
                      </a:endParaRPr>
                    </a:p>
                    <a:p>
                      <a:pPr>
                        <a:lnSpc>
                          <a:spcPct val="115000"/>
                        </a:lnSpc>
                        <a:spcAft>
                          <a:spcPts val="0"/>
                        </a:spcAft>
                      </a:pPr>
                      <a:r>
                        <a:rPr lang="en-US" sz="1400" dirty="0">
                          <a:effectLst/>
                        </a:rPr>
                        <a:t>S-NPP OMPS NP NASA v2.6</a:t>
                      </a:r>
                      <a:endParaRPr lang="de-DE" sz="1400" dirty="0">
                        <a:effectLst/>
                        <a:latin typeface="Helvetica Neue"/>
                        <a:ea typeface="Helvetica Neue"/>
                        <a:cs typeface="Helvetica Neue"/>
                      </a:endParaRPr>
                    </a:p>
                  </a:txBody>
                  <a:tcPr marL="38998" marR="38998" marT="38998" marB="38998"/>
                </a:tc>
                <a:extLst>
                  <a:ext uri="{0D108BD9-81ED-4DB2-BD59-A6C34878D82A}">
                    <a16:rowId xmlns:a16="http://schemas.microsoft.com/office/drawing/2014/main" val="1586585240"/>
                  </a:ext>
                </a:extLst>
              </a:tr>
              <a:tr h="476351">
                <a:tc>
                  <a:txBody>
                    <a:bodyPr/>
                    <a:lstStyle/>
                    <a:p>
                      <a:pPr>
                        <a:lnSpc>
                          <a:spcPct val="115000"/>
                        </a:lnSpc>
                        <a:spcAft>
                          <a:spcPts val="0"/>
                        </a:spcAft>
                      </a:pPr>
                      <a:r>
                        <a:rPr lang="en-US" sz="1400" dirty="0">
                          <a:effectLst/>
                        </a:rPr>
                        <a:t>GOZCARDS</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SAGE I v5.9_rev,</a:t>
                      </a:r>
                      <a:endParaRPr lang="de-DE" sz="1400" dirty="0">
                        <a:effectLst/>
                      </a:endParaRPr>
                    </a:p>
                    <a:p>
                      <a:pPr>
                        <a:lnSpc>
                          <a:spcPct val="115000"/>
                        </a:lnSpc>
                        <a:spcAft>
                          <a:spcPts val="0"/>
                        </a:spcAft>
                      </a:pPr>
                      <a:r>
                        <a:rPr lang="en-US" sz="1400" dirty="0">
                          <a:effectLst/>
                        </a:rPr>
                        <a:t>SAGE II v7.0,</a:t>
                      </a:r>
                      <a:endParaRPr lang="de-DE" sz="1400" dirty="0">
                        <a:effectLst/>
                      </a:endParaRPr>
                    </a:p>
                    <a:p>
                      <a:pPr>
                        <a:lnSpc>
                          <a:spcPct val="115000"/>
                        </a:lnSpc>
                        <a:spcAft>
                          <a:spcPts val="0"/>
                        </a:spcAft>
                      </a:pPr>
                      <a:r>
                        <a:rPr lang="en-US" sz="1400" dirty="0">
                          <a:effectLst/>
                        </a:rPr>
                        <a:t>HALOE v19,</a:t>
                      </a:r>
                      <a:endParaRPr lang="de-DE" sz="1400" dirty="0">
                        <a:effectLst/>
                      </a:endParaRPr>
                    </a:p>
                    <a:p>
                      <a:pPr>
                        <a:lnSpc>
                          <a:spcPct val="115000"/>
                        </a:lnSpc>
                        <a:spcAft>
                          <a:spcPts val="0"/>
                        </a:spcAft>
                      </a:pPr>
                      <a:r>
                        <a:rPr lang="en-US" sz="1400" dirty="0">
                          <a:effectLst/>
                        </a:rPr>
                        <a:t>Aura MLS v4.2</a:t>
                      </a:r>
                      <a:endParaRPr lang="de-DE" sz="1400" dirty="0">
                        <a:effectLst/>
                        <a:latin typeface="Helvetica Neue"/>
                        <a:ea typeface="Helvetica Neue"/>
                        <a:cs typeface="Helvetica Neue"/>
                      </a:endParaRPr>
                    </a:p>
                  </a:txBody>
                  <a:tcPr marL="38998" marR="38998" marT="38998" marB="38998"/>
                </a:tc>
                <a:extLst>
                  <a:ext uri="{0D108BD9-81ED-4DB2-BD59-A6C34878D82A}">
                    <a16:rowId xmlns:a16="http://schemas.microsoft.com/office/drawing/2014/main" val="3630953558"/>
                  </a:ext>
                </a:extLst>
              </a:tr>
            </a:tbl>
          </a:graphicData>
        </a:graphic>
      </p:graphicFrame>
      <p:graphicFrame>
        <p:nvGraphicFramePr>
          <p:cNvPr id="7" name="Tabelle 6">
            <a:extLst>
              <a:ext uri="{FF2B5EF4-FFF2-40B4-BE49-F238E27FC236}">
                <a16:creationId xmlns:a16="http://schemas.microsoft.com/office/drawing/2014/main" id="{57C7AEFA-A88A-4773-81FB-2EF11E320010}"/>
              </a:ext>
            </a:extLst>
          </p:cNvPr>
          <p:cNvGraphicFramePr>
            <a:graphicFrameLocks noGrp="1" noChangeAspect="1"/>
          </p:cNvGraphicFramePr>
          <p:nvPr>
            <p:extLst>
              <p:ext uri="{D42A27DB-BD31-4B8C-83A1-F6EECF244321}">
                <p14:modId xmlns:p14="http://schemas.microsoft.com/office/powerpoint/2010/main" val="3423369684"/>
              </p:ext>
            </p:extLst>
          </p:nvPr>
        </p:nvGraphicFramePr>
        <p:xfrm>
          <a:off x="6411223" y="966794"/>
          <a:ext cx="4726924" cy="5559917"/>
        </p:xfrm>
        <a:graphic>
          <a:graphicData uri="http://schemas.openxmlformats.org/drawingml/2006/table">
            <a:tbl>
              <a:tblPr>
                <a:tableStyleId>{5C22544A-7EE6-4342-B048-85BDC9FD1C3A}</a:tableStyleId>
              </a:tblPr>
              <a:tblGrid>
                <a:gridCol w="1955969">
                  <a:extLst>
                    <a:ext uri="{9D8B030D-6E8A-4147-A177-3AD203B41FA5}">
                      <a16:colId xmlns:a16="http://schemas.microsoft.com/office/drawing/2014/main" val="3746192538"/>
                    </a:ext>
                  </a:extLst>
                </a:gridCol>
                <a:gridCol w="2770955">
                  <a:extLst>
                    <a:ext uri="{9D8B030D-6E8A-4147-A177-3AD203B41FA5}">
                      <a16:colId xmlns:a16="http://schemas.microsoft.com/office/drawing/2014/main" val="3807280712"/>
                    </a:ext>
                  </a:extLst>
                </a:gridCol>
              </a:tblGrid>
              <a:tr h="180209">
                <a:tc>
                  <a:txBody>
                    <a:bodyPr/>
                    <a:lstStyle/>
                    <a:p>
                      <a:pPr>
                        <a:lnSpc>
                          <a:spcPct val="115000"/>
                        </a:lnSpc>
                        <a:spcAft>
                          <a:spcPts val="0"/>
                        </a:spcAft>
                      </a:pPr>
                      <a:r>
                        <a:rPr lang="en-US" sz="1600" b="1" dirty="0">
                          <a:effectLst/>
                        </a:rPr>
                        <a:t>Merged dataset</a:t>
                      </a:r>
                      <a:endParaRPr lang="de-DE" sz="1600" b="1" dirty="0">
                        <a:effectLst/>
                        <a:latin typeface="Helvetica Neue"/>
                        <a:ea typeface="Helvetica Neue"/>
                        <a:cs typeface="Helvetica Neue"/>
                      </a:endParaRPr>
                    </a:p>
                  </a:txBody>
                  <a:tcPr marL="38998" marR="38998" marT="38998" marB="38998">
                    <a:solidFill>
                      <a:schemeClr val="bg1">
                        <a:lumMod val="65000"/>
                      </a:schemeClr>
                    </a:solidFill>
                  </a:tcPr>
                </a:tc>
                <a:tc>
                  <a:txBody>
                    <a:bodyPr/>
                    <a:lstStyle/>
                    <a:p>
                      <a:pPr>
                        <a:lnSpc>
                          <a:spcPct val="115000"/>
                        </a:lnSpc>
                        <a:spcAft>
                          <a:spcPts val="0"/>
                        </a:spcAft>
                      </a:pPr>
                      <a:r>
                        <a:rPr lang="en-US" sz="1600" b="1" dirty="0">
                          <a:effectLst/>
                        </a:rPr>
                        <a:t>Instruments and data versions</a:t>
                      </a:r>
                      <a:endParaRPr lang="de-DE" sz="1600" b="1" dirty="0">
                        <a:effectLst/>
                        <a:latin typeface="Helvetica Neue"/>
                        <a:ea typeface="Helvetica Neue"/>
                        <a:cs typeface="Helvetica Neue"/>
                      </a:endParaRPr>
                    </a:p>
                  </a:txBody>
                  <a:tcPr marL="38998" marR="38998" marT="38998" marB="38998">
                    <a:solidFill>
                      <a:schemeClr val="bg1">
                        <a:lumMod val="65000"/>
                      </a:schemeClr>
                    </a:solidFill>
                  </a:tcPr>
                </a:tc>
                <a:extLst>
                  <a:ext uri="{0D108BD9-81ED-4DB2-BD59-A6C34878D82A}">
                    <a16:rowId xmlns:a16="http://schemas.microsoft.com/office/drawing/2014/main" val="735023025"/>
                  </a:ext>
                </a:extLst>
              </a:tr>
              <a:tr h="575064">
                <a:tc>
                  <a:txBody>
                    <a:bodyPr/>
                    <a:lstStyle/>
                    <a:p>
                      <a:pPr>
                        <a:lnSpc>
                          <a:spcPct val="115000"/>
                        </a:lnSpc>
                        <a:spcAft>
                          <a:spcPts val="0"/>
                        </a:spcAft>
                      </a:pPr>
                      <a:r>
                        <a:rPr lang="en-US" sz="1400" dirty="0">
                          <a:effectLst/>
                        </a:rPr>
                        <a:t>SWOOSH</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SAGE II v7.0,</a:t>
                      </a:r>
                      <a:endParaRPr lang="de-DE" sz="1400" dirty="0">
                        <a:effectLst/>
                      </a:endParaRPr>
                    </a:p>
                    <a:p>
                      <a:pPr>
                        <a:lnSpc>
                          <a:spcPct val="115000"/>
                        </a:lnSpc>
                        <a:spcAft>
                          <a:spcPts val="0"/>
                        </a:spcAft>
                      </a:pPr>
                      <a:r>
                        <a:rPr lang="en-US" sz="1400" dirty="0">
                          <a:effectLst/>
                        </a:rPr>
                        <a:t>HALOE v19,</a:t>
                      </a:r>
                      <a:endParaRPr lang="de-DE" sz="1400" dirty="0">
                        <a:effectLst/>
                      </a:endParaRPr>
                    </a:p>
                    <a:p>
                      <a:pPr>
                        <a:lnSpc>
                          <a:spcPct val="115000"/>
                        </a:lnSpc>
                        <a:spcAft>
                          <a:spcPts val="0"/>
                        </a:spcAft>
                      </a:pPr>
                      <a:r>
                        <a:rPr lang="en-US" sz="1400" dirty="0">
                          <a:effectLst/>
                        </a:rPr>
                        <a:t>UARS MLS v5,</a:t>
                      </a:r>
                      <a:endParaRPr lang="de-DE" sz="1400" dirty="0">
                        <a:effectLst/>
                      </a:endParaRPr>
                    </a:p>
                    <a:p>
                      <a:pPr>
                        <a:lnSpc>
                          <a:spcPct val="115000"/>
                        </a:lnSpc>
                        <a:spcAft>
                          <a:spcPts val="0"/>
                        </a:spcAft>
                      </a:pPr>
                      <a:r>
                        <a:rPr lang="en-US" sz="1400" dirty="0">
                          <a:effectLst/>
                        </a:rPr>
                        <a:t>SAGE III v4,</a:t>
                      </a:r>
                      <a:endParaRPr lang="de-DE" sz="1400" dirty="0">
                        <a:effectLst/>
                      </a:endParaRPr>
                    </a:p>
                    <a:p>
                      <a:pPr>
                        <a:lnSpc>
                          <a:spcPct val="115000"/>
                        </a:lnSpc>
                        <a:spcAft>
                          <a:spcPts val="0"/>
                        </a:spcAft>
                      </a:pPr>
                      <a:r>
                        <a:rPr lang="en-US" sz="1400" dirty="0">
                          <a:effectLst/>
                        </a:rPr>
                        <a:t>Aura MLS v4.2</a:t>
                      </a:r>
                      <a:endParaRPr lang="de-DE" sz="1400" dirty="0">
                        <a:effectLst/>
                        <a:latin typeface="Helvetica Neue"/>
                        <a:ea typeface="Helvetica Neue"/>
                        <a:cs typeface="Helvetica Neue"/>
                      </a:endParaRPr>
                    </a:p>
                  </a:txBody>
                  <a:tcPr marL="38998" marR="38998" marT="38998" marB="38998"/>
                </a:tc>
                <a:extLst>
                  <a:ext uri="{0D108BD9-81ED-4DB2-BD59-A6C34878D82A}">
                    <a16:rowId xmlns:a16="http://schemas.microsoft.com/office/drawing/2014/main" val="385907428"/>
                  </a:ext>
                </a:extLst>
              </a:tr>
              <a:tr h="871206">
                <a:tc>
                  <a:txBody>
                    <a:bodyPr/>
                    <a:lstStyle/>
                    <a:p>
                      <a:pPr>
                        <a:lnSpc>
                          <a:spcPct val="115000"/>
                        </a:lnSpc>
                        <a:spcAft>
                          <a:spcPts val="0"/>
                        </a:spcAft>
                      </a:pPr>
                      <a:r>
                        <a:rPr lang="en-US" sz="1400" dirty="0">
                          <a:effectLst/>
                        </a:rPr>
                        <a:t>SAGE II-CCI- OMPS</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SAGE II v7</a:t>
                      </a:r>
                      <a:endParaRPr lang="de-DE" sz="1400" dirty="0">
                        <a:effectLst/>
                      </a:endParaRPr>
                    </a:p>
                    <a:p>
                      <a:pPr>
                        <a:lnSpc>
                          <a:spcPct val="115000"/>
                        </a:lnSpc>
                        <a:spcAft>
                          <a:spcPts val="0"/>
                        </a:spcAft>
                      </a:pPr>
                      <a:r>
                        <a:rPr lang="en-US" sz="1400" dirty="0">
                          <a:effectLst/>
                        </a:rPr>
                        <a:t>OSIRIS v5.10</a:t>
                      </a:r>
                      <a:endParaRPr lang="de-DE" sz="1400" dirty="0">
                        <a:effectLst/>
                      </a:endParaRPr>
                    </a:p>
                    <a:p>
                      <a:pPr>
                        <a:lnSpc>
                          <a:spcPct val="115000"/>
                        </a:lnSpc>
                        <a:spcAft>
                          <a:spcPts val="0"/>
                        </a:spcAft>
                      </a:pPr>
                      <a:r>
                        <a:rPr lang="en-US" sz="1400" dirty="0">
                          <a:effectLst/>
                        </a:rPr>
                        <a:t>MIPAS v7</a:t>
                      </a:r>
                      <a:endParaRPr lang="de-DE" sz="1400" dirty="0">
                        <a:effectLst/>
                      </a:endParaRPr>
                    </a:p>
                    <a:p>
                      <a:pPr>
                        <a:lnSpc>
                          <a:spcPct val="115000"/>
                        </a:lnSpc>
                        <a:spcAft>
                          <a:spcPts val="0"/>
                        </a:spcAft>
                      </a:pPr>
                      <a:r>
                        <a:rPr lang="en-US" sz="1400" dirty="0">
                          <a:effectLst/>
                        </a:rPr>
                        <a:t>SCIAMACHY </a:t>
                      </a:r>
                      <a:r>
                        <a:rPr lang="en-US" sz="1400" dirty="0" err="1">
                          <a:effectLst/>
                        </a:rPr>
                        <a:t>UBr</a:t>
                      </a:r>
                      <a:r>
                        <a:rPr lang="en-US" sz="1400" dirty="0">
                          <a:effectLst/>
                        </a:rPr>
                        <a:t> v3.5</a:t>
                      </a:r>
                      <a:endParaRPr lang="de-DE" sz="1400" dirty="0">
                        <a:effectLst/>
                      </a:endParaRPr>
                    </a:p>
                    <a:p>
                      <a:pPr>
                        <a:lnSpc>
                          <a:spcPct val="115000"/>
                        </a:lnSpc>
                        <a:spcAft>
                          <a:spcPts val="0"/>
                        </a:spcAft>
                      </a:pPr>
                      <a:r>
                        <a:rPr lang="en-US" sz="1400" dirty="0">
                          <a:effectLst/>
                        </a:rPr>
                        <a:t>GOMOS ALGOM 2s</a:t>
                      </a:r>
                      <a:endParaRPr lang="de-DE" sz="1400" dirty="0">
                        <a:effectLst/>
                      </a:endParaRPr>
                    </a:p>
                    <a:p>
                      <a:pPr>
                        <a:lnSpc>
                          <a:spcPct val="115000"/>
                        </a:lnSpc>
                        <a:spcAft>
                          <a:spcPts val="0"/>
                        </a:spcAft>
                      </a:pPr>
                      <a:r>
                        <a:rPr lang="en-US" sz="1400" dirty="0">
                          <a:effectLst/>
                        </a:rPr>
                        <a:t>ACE-FTS v3.5/3.6</a:t>
                      </a:r>
                      <a:endParaRPr lang="de-DE" sz="1400" dirty="0">
                        <a:effectLst/>
                      </a:endParaRPr>
                    </a:p>
                    <a:p>
                      <a:pPr>
                        <a:lnSpc>
                          <a:spcPct val="115000"/>
                        </a:lnSpc>
                        <a:spcAft>
                          <a:spcPts val="0"/>
                        </a:spcAft>
                      </a:pPr>
                      <a:r>
                        <a:rPr lang="en-US" sz="1400" dirty="0">
                          <a:effectLst/>
                        </a:rPr>
                        <a:t>OMPS </a:t>
                      </a:r>
                      <a:r>
                        <a:rPr lang="en-US" sz="1400" dirty="0" err="1">
                          <a:effectLst/>
                        </a:rPr>
                        <a:t>USask</a:t>
                      </a:r>
                      <a:r>
                        <a:rPr lang="en-US" sz="1400" dirty="0">
                          <a:effectLst/>
                        </a:rPr>
                        <a:t> v1.1.0</a:t>
                      </a:r>
                      <a:endParaRPr lang="de-DE" sz="1400" dirty="0">
                        <a:effectLst/>
                      </a:endParaRPr>
                    </a:p>
                  </a:txBody>
                  <a:tcPr marL="38998" marR="38998" marT="38998" marB="38998"/>
                </a:tc>
                <a:extLst>
                  <a:ext uri="{0D108BD9-81ED-4DB2-BD59-A6C34878D82A}">
                    <a16:rowId xmlns:a16="http://schemas.microsoft.com/office/drawing/2014/main" val="174739425"/>
                  </a:ext>
                </a:extLst>
              </a:tr>
              <a:tr h="377637">
                <a:tc>
                  <a:txBody>
                    <a:bodyPr/>
                    <a:lstStyle/>
                    <a:p>
                      <a:pPr>
                        <a:lnSpc>
                          <a:spcPct val="115000"/>
                        </a:lnSpc>
                        <a:spcAft>
                          <a:spcPts val="0"/>
                        </a:spcAft>
                      </a:pPr>
                      <a:r>
                        <a:rPr lang="en-US" sz="1400" dirty="0">
                          <a:effectLst/>
                        </a:rPr>
                        <a:t>SAGE II-OSIRIS- OMPS</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SAGE II v7</a:t>
                      </a:r>
                      <a:endParaRPr lang="de-DE" sz="1400" dirty="0">
                        <a:effectLst/>
                      </a:endParaRPr>
                    </a:p>
                    <a:p>
                      <a:pPr>
                        <a:lnSpc>
                          <a:spcPct val="115000"/>
                        </a:lnSpc>
                        <a:spcAft>
                          <a:spcPts val="0"/>
                        </a:spcAft>
                      </a:pPr>
                      <a:r>
                        <a:rPr lang="en-US" sz="1400" dirty="0">
                          <a:effectLst/>
                        </a:rPr>
                        <a:t>OSIRIS v5.10</a:t>
                      </a:r>
                      <a:endParaRPr lang="de-DE" sz="1400" dirty="0">
                        <a:effectLst/>
                      </a:endParaRPr>
                    </a:p>
                    <a:p>
                      <a:pPr>
                        <a:lnSpc>
                          <a:spcPct val="115000"/>
                        </a:lnSpc>
                        <a:spcAft>
                          <a:spcPts val="0"/>
                        </a:spcAft>
                      </a:pPr>
                      <a:r>
                        <a:rPr lang="en-US" sz="1400" dirty="0">
                          <a:effectLst/>
                        </a:rPr>
                        <a:t>OMPS </a:t>
                      </a:r>
                      <a:r>
                        <a:rPr lang="en-US" sz="1400" dirty="0" err="1">
                          <a:effectLst/>
                        </a:rPr>
                        <a:t>USask</a:t>
                      </a:r>
                      <a:r>
                        <a:rPr lang="en-US" sz="1400" dirty="0">
                          <a:effectLst/>
                        </a:rPr>
                        <a:t> v1.1.0</a:t>
                      </a:r>
                      <a:endParaRPr lang="de-DE" sz="1400" dirty="0">
                        <a:effectLst/>
                        <a:latin typeface="Helvetica Neue"/>
                        <a:ea typeface="Helvetica Neue"/>
                        <a:cs typeface="Helvetica Neue"/>
                      </a:endParaRPr>
                    </a:p>
                  </a:txBody>
                  <a:tcPr marL="38998" marR="38998" marT="38998" marB="38998"/>
                </a:tc>
                <a:extLst>
                  <a:ext uri="{0D108BD9-81ED-4DB2-BD59-A6C34878D82A}">
                    <a16:rowId xmlns:a16="http://schemas.microsoft.com/office/drawing/2014/main" val="136957884"/>
                  </a:ext>
                </a:extLst>
              </a:tr>
              <a:tr h="377637">
                <a:tc>
                  <a:txBody>
                    <a:bodyPr/>
                    <a:lstStyle/>
                    <a:p>
                      <a:pPr>
                        <a:lnSpc>
                          <a:spcPct val="115000"/>
                        </a:lnSpc>
                        <a:spcAft>
                          <a:spcPts val="0"/>
                        </a:spcAft>
                      </a:pPr>
                      <a:r>
                        <a:rPr lang="en-US" sz="1400" dirty="0">
                          <a:effectLst/>
                        </a:rPr>
                        <a:t>SAGE II- SCIAMACHY-OMPS</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SAGE II v7</a:t>
                      </a:r>
                      <a:endParaRPr lang="de-DE" sz="1400" dirty="0">
                        <a:effectLst/>
                      </a:endParaRPr>
                    </a:p>
                    <a:p>
                      <a:pPr>
                        <a:lnSpc>
                          <a:spcPct val="115000"/>
                        </a:lnSpc>
                        <a:spcAft>
                          <a:spcPts val="0"/>
                        </a:spcAft>
                      </a:pPr>
                      <a:r>
                        <a:rPr lang="en-US" sz="1400" dirty="0">
                          <a:effectLst/>
                        </a:rPr>
                        <a:t>SCIAMACHY </a:t>
                      </a:r>
                      <a:r>
                        <a:rPr lang="en-US" sz="1400" dirty="0" err="1">
                          <a:effectLst/>
                        </a:rPr>
                        <a:t>UBr</a:t>
                      </a:r>
                      <a:r>
                        <a:rPr lang="en-US" sz="1400" dirty="0">
                          <a:effectLst/>
                        </a:rPr>
                        <a:t> v3.5</a:t>
                      </a:r>
                      <a:endParaRPr lang="de-DE" sz="1400" dirty="0">
                        <a:effectLst/>
                      </a:endParaRPr>
                    </a:p>
                    <a:p>
                      <a:pPr>
                        <a:lnSpc>
                          <a:spcPct val="115000"/>
                        </a:lnSpc>
                        <a:spcAft>
                          <a:spcPts val="0"/>
                        </a:spcAft>
                      </a:pPr>
                      <a:r>
                        <a:rPr lang="en-US" sz="1400" dirty="0">
                          <a:effectLst/>
                        </a:rPr>
                        <a:t>OMPS </a:t>
                      </a:r>
                      <a:r>
                        <a:rPr lang="en-US" sz="1400" dirty="0" err="1">
                          <a:effectLst/>
                        </a:rPr>
                        <a:t>UBr</a:t>
                      </a:r>
                      <a:r>
                        <a:rPr lang="en-US" sz="1400" dirty="0">
                          <a:effectLst/>
                        </a:rPr>
                        <a:t> </a:t>
                      </a:r>
                      <a:endParaRPr lang="de-DE" sz="1400" dirty="0">
                        <a:effectLst/>
                        <a:latin typeface="Helvetica Neue"/>
                        <a:ea typeface="Helvetica Neue"/>
                        <a:cs typeface="Helvetica Neue"/>
                      </a:endParaRPr>
                    </a:p>
                  </a:txBody>
                  <a:tcPr marL="38998" marR="38998" marT="38998" marB="38998"/>
                </a:tc>
                <a:extLst>
                  <a:ext uri="{0D108BD9-81ED-4DB2-BD59-A6C34878D82A}">
                    <a16:rowId xmlns:a16="http://schemas.microsoft.com/office/drawing/2014/main" val="3064324544"/>
                  </a:ext>
                </a:extLst>
              </a:tr>
              <a:tr h="278923">
                <a:tc>
                  <a:txBody>
                    <a:bodyPr/>
                    <a:lstStyle/>
                    <a:p>
                      <a:pPr>
                        <a:lnSpc>
                          <a:spcPct val="115000"/>
                        </a:lnSpc>
                        <a:spcAft>
                          <a:spcPts val="0"/>
                        </a:spcAft>
                      </a:pPr>
                      <a:r>
                        <a:rPr lang="en-US" sz="1400" dirty="0">
                          <a:effectLst/>
                        </a:rPr>
                        <a:t>BASIC</a:t>
                      </a:r>
                      <a:r>
                        <a:rPr lang="en-US" sz="1400" baseline="-25000" dirty="0">
                          <a:effectLst/>
                        </a:rPr>
                        <a:t>SG</a:t>
                      </a:r>
                      <a:endParaRPr lang="de-DE" sz="1400" dirty="0">
                        <a:effectLst/>
                        <a:latin typeface="Helvetica Neue"/>
                        <a:ea typeface="Helvetica Neue"/>
                        <a:cs typeface="Helvetica Neue"/>
                      </a:endParaRPr>
                    </a:p>
                  </a:txBody>
                  <a:tcPr marL="38998" marR="38998" marT="38998" marB="38998"/>
                </a:tc>
                <a:tc>
                  <a:txBody>
                    <a:bodyPr/>
                    <a:lstStyle/>
                    <a:p>
                      <a:pPr>
                        <a:lnSpc>
                          <a:spcPct val="115000"/>
                        </a:lnSpc>
                        <a:spcAft>
                          <a:spcPts val="0"/>
                        </a:spcAft>
                      </a:pPr>
                      <a:r>
                        <a:rPr lang="en-US" sz="1400" dirty="0">
                          <a:effectLst/>
                        </a:rPr>
                        <a:t>SWOOSH v2.6</a:t>
                      </a:r>
                      <a:endParaRPr lang="de-DE" sz="1400" dirty="0">
                        <a:effectLst/>
                      </a:endParaRPr>
                    </a:p>
                    <a:p>
                      <a:pPr>
                        <a:lnSpc>
                          <a:spcPct val="115000"/>
                        </a:lnSpc>
                        <a:spcAft>
                          <a:spcPts val="0"/>
                        </a:spcAft>
                      </a:pPr>
                      <a:r>
                        <a:rPr lang="en-US" sz="1400" dirty="0">
                          <a:effectLst/>
                        </a:rPr>
                        <a:t>GOZCARDS v2.20</a:t>
                      </a:r>
                      <a:endParaRPr lang="de-DE" sz="1400" dirty="0">
                        <a:effectLst/>
                        <a:latin typeface="Helvetica Neue"/>
                        <a:ea typeface="Helvetica Neue"/>
                        <a:cs typeface="Helvetica Neue"/>
                      </a:endParaRPr>
                    </a:p>
                  </a:txBody>
                  <a:tcPr marL="38998" marR="38998" marT="38998" marB="38998"/>
                </a:tc>
                <a:extLst>
                  <a:ext uri="{0D108BD9-81ED-4DB2-BD59-A6C34878D82A}">
                    <a16:rowId xmlns:a16="http://schemas.microsoft.com/office/drawing/2014/main" val="2266289194"/>
                  </a:ext>
                </a:extLst>
              </a:tr>
            </a:tbl>
          </a:graphicData>
        </a:graphic>
      </p:graphicFrame>
      <p:sp>
        <p:nvSpPr>
          <p:cNvPr id="4" name="Textfeld 3">
            <a:extLst>
              <a:ext uri="{FF2B5EF4-FFF2-40B4-BE49-F238E27FC236}">
                <a16:creationId xmlns:a16="http://schemas.microsoft.com/office/drawing/2014/main" id="{87F6632E-2C8D-4607-94D8-7F7D41A27D48}"/>
              </a:ext>
            </a:extLst>
          </p:cNvPr>
          <p:cNvSpPr txBox="1"/>
          <p:nvPr/>
        </p:nvSpPr>
        <p:spPr>
          <a:xfrm>
            <a:off x="2767382" y="3240369"/>
            <a:ext cx="216024" cy="492443"/>
          </a:xfrm>
          <a:prstGeom prst="rect">
            <a:avLst/>
          </a:prstGeom>
          <a:noFill/>
        </p:spPr>
        <p:txBody>
          <a:bodyPr wrap="square" lIns="0" tIns="0" rIns="0" bIns="0" rtlCol="0">
            <a:spAutoFit/>
          </a:bodyPr>
          <a:lstStyle/>
          <a:p>
            <a:r>
              <a:rPr lang="de-DE" sz="3200" dirty="0">
                <a:solidFill>
                  <a:srgbClr val="C00000"/>
                </a:solidFill>
                <a:latin typeface="Arial" pitchFamily="34" charset="0"/>
                <a:cs typeface="Arial" pitchFamily="34" charset="0"/>
              </a:rPr>
              <a:t>*</a:t>
            </a:r>
          </a:p>
        </p:txBody>
      </p:sp>
      <p:sp>
        <p:nvSpPr>
          <p:cNvPr id="9" name="Textfeld 8">
            <a:extLst>
              <a:ext uri="{FF2B5EF4-FFF2-40B4-BE49-F238E27FC236}">
                <a16:creationId xmlns:a16="http://schemas.microsoft.com/office/drawing/2014/main" id="{2AD7F0F1-EC62-4F7B-B2B7-8A9E22CA7F67}"/>
              </a:ext>
            </a:extLst>
          </p:cNvPr>
          <p:cNvSpPr txBox="1"/>
          <p:nvPr/>
        </p:nvSpPr>
        <p:spPr>
          <a:xfrm>
            <a:off x="2770815" y="5229994"/>
            <a:ext cx="216024" cy="492443"/>
          </a:xfrm>
          <a:prstGeom prst="rect">
            <a:avLst/>
          </a:prstGeom>
          <a:noFill/>
        </p:spPr>
        <p:txBody>
          <a:bodyPr wrap="square" lIns="0" tIns="0" rIns="0" bIns="0" rtlCol="0">
            <a:spAutoFit/>
          </a:bodyPr>
          <a:lstStyle/>
          <a:p>
            <a:r>
              <a:rPr lang="de-DE" sz="3200" dirty="0">
                <a:solidFill>
                  <a:srgbClr val="C00000"/>
                </a:solidFill>
                <a:latin typeface="Arial" pitchFamily="34" charset="0"/>
                <a:cs typeface="Arial" pitchFamily="34" charset="0"/>
              </a:rPr>
              <a:t>*</a:t>
            </a:r>
          </a:p>
        </p:txBody>
      </p:sp>
      <p:sp>
        <p:nvSpPr>
          <p:cNvPr id="6" name="Geschweifte Klammer rechts 5">
            <a:extLst>
              <a:ext uri="{FF2B5EF4-FFF2-40B4-BE49-F238E27FC236}">
                <a16:creationId xmlns:a16="http://schemas.microsoft.com/office/drawing/2014/main" id="{773CA4A9-4233-4069-94A8-686FF1FD1B29}"/>
              </a:ext>
            </a:extLst>
          </p:cNvPr>
          <p:cNvSpPr/>
          <p:nvPr/>
        </p:nvSpPr>
        <p:spPr>
          <a:xfrm>
            <a:off x="4711600" y="1341562"/>
            <a:ext cx="360038" cy="1898807"/>
          </a:xfrm>
          <a:prstGeom prst="rightBrace">
            <a:avLst>
              <a:gd name="adj1" fmla="val 27870"/>
              <a:gd name="adj2" fmla="val 52116"/>
            </a:avLst>
          </a:prstGeom>
          <a:ln w="25400">
            <a:solidFill>
              <a:srgbClr val="C0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Textfeld 7">
            <a:extLst>
              <a:ext uri="{FF2B5EF4-FFF2-40B4-BE49-F238E27FC236}">
                <a16:creationId xmlns:a16="http://schemas.microsoft.com/office/drawing/2014/main" id="{C436E142-2263-46B2-8189-1146E3CA2D19}"/>
              </a:ext>
            </a:extLst>
          </p:cNvPr>
          <p:cNvSpPr txBox="1"/>
          <p:nvPr/>
        </p:nvSpPr>
        <p:spPr>
          <a:xfrm>
            <a:off x="5179650" y="2151433"/>
            <a:ext cx="648072" cy="276999"/>
          </a:xfrm>
          <a:prstGeom prst="rect">
            <a:avLst/>
          </a:prstGeom>
          <a:noFill/>
        </p:spPr>
        <p:txBody>
          <a:bodyPr wrap="square" lIns="0" tIns="0" rIns="0" bIns="0" rtlCol="0">
            <a:spAutoFit/>
          </a:bodyPr>
          <a:lstStyle/>
          <a:p>
            <a:r>
              <a:rPr lang="de-DE" b="1" dirty="0">
                <a:solidFill>
                  <a:srgbClr val="C00000"/>
                </a:solidFill>
                <a:cs typeface="Arial" pitchFamily="34" charset="0"/>
              </a:rPr>
              <a:t>v8.7</a:t>
            </a:r>
          </a:p>
        </p:txBody>
      </p:sp>
      <p:sp>
        <p:nvSpPr>
          <p:cNvPr id="12" name="Textfeld 11">
            <a:extLst>
              <a:ext uri="{FF2B5EF4-FFF2-40B4-BE49-F238E27FC236}">
                <a16:creationId xmlns:a16="http://schemas.microsoft.com/office/drawing/2014/main" id="{FE4B2B38-03F4-4598-AC50-9DE5AAA8D15A}"/>
              </a:ext>
            </a:extLst>
          </p:cNvPr>
          <p:cNvSpPr txBox="1"/>
          <p:nvPr/>
        </p:nvSpPr>
        <p:spPr>
          <a:xfrm>
            <a:off x="6195199" y="5157986"/>
            <a:ext cx="216024" cy="492443"/>
          </a:xfrm>
          <a:prstGeom prst="rect">
            <a:avLst/>
          </a:prstGeom>
          <a:noFill/>
        </p:spPr>
        <p:txBody>
          <a:bodyPr wrap="square" lIns="0" tIns="0" rIns="0" bIns="0" rtlCol="0">
            <a:spAutoFit/>
          </a:bodyPr>
          <a:lstStyle/>
          <a:p>
            <a:r>
              <a:rPr lang="de-DE" sz="3200" dirty="0">
                <a:solidFill>
                  <a:srgbClr val="C00000"/>
                </a:solidFill>
                <a:latin typeface="Arial" pitchFamily="34" charset="0"/>
                <a:cs typeface="Arial" pitchFamily="34" charset="0"/>
              </a:rPr>
              <a:t>*</a:t>
            </a:r>
          </a:p>
        </p:txBody>
      </p:sp>
      <p:sp>
        <p:nvSpPr>
          <p:cNvPr id="13" name="Textfeld 12">
            <a:extLst>
              <a:ext uri="{FF2B5EF4-FFF2-40B4-BE49-F238E27FC236}">
                <a16:creationId xmlns:a16="http://schemas.microsoft.com/office/drawing/2014/main" id="{C94CF3E3-684A-4A7C-8FC8-10309F5F85B6}"/>
              </a:ext>
            </a:extLst>
          </p:cNvPr>
          <p:cNvSpPr txBox="1"/>
          <p:nvPr/>
        </p:nvSpPr>
        <p:spPr>
          <a:xfrm>
            <a:off x="6195199" y="5892794"/>
            <a:ext cx="216024" cy="492443"/>
          </a:xfrm>
          <a:prstGeom prst="rect">
            <a:avLst/>
          </a:prstGeom>
          <a:noFill/>
        </p:spPr>
        <p:txBody>
          <a:bodyPr wrap="square" lIns="0" tIns="0" rIns="0" bIns="0" rtlCol="0">
            <a:spAutoFit/>
          </a:bodyPr>
          <a:lstStyle/>
          <a:p>
            <a:r>
              <a:rPr lang="de-DE" sz="3200" dirty="0">
                <a:solidFill>
                  <a:srgbClr val="C00000"/>
                </a:solidFill>
                <a:latin typeface="Arial" pitchFamily="34" charset="0"/>
                <a:cs typeface="Arial" pitchFamily="34" charset="0"/>
              </a:rPr>
              <a:t>*</a:t>
            </a:r>
          </a:p>
        </p:txBody>
      </p:sp>
      <p:sp>
        <p:nvSpPr>
          <p:cNvPr id="14" name="Pfeil: nach rechts 13">
            <a:extLst>
              <a:ext uri="{FF2B5EF4-FFF2-40B4-BE49-F238E27FC236}">
                <a16:creationId xmlns:a16="http://schemas.microsoft.com/office/drawing/2014/main" id="{163EF280-4612-4124-A10D-129796A87F49}"/>
              </a:ext>
            </a:extLst>
          </p:cNvPr>
          <p:cNvSpPr/>
          <p:nvPr/>
        </p:nvSpPr>
        <p:spPr>
          <a:xfrm rot="10800000">
            <a:off x="10040190" y="4077866"/>
            <a:ext cx="432048" cy="216024"/>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15" name="Pfeil: nach rechts 14">
            <a:extLst>
              <a:ext uri="{FF2B5EF4-FFF2-40B4-BE49-F238E27FC236}">
                <a16:creationId xmlns:a16="http://schemas.microsoft.com/office/drawing/2014/main" id="{85E4A47E-0984-4FE1-9EDD-72FAA96D67BB}"/>
              </a:ext>
            </a:extLst>
          </p:cNvPr>
          <p:cNvSpPr/>
          <p:nvPr/>
        </p:nvSpPr>
        <p:spPr>
          <a:xfrm rot="10800000">
            <a:off x="10040190" y="4894964"/>
            <a:ext cx="432048" cy="216024"/>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37031063"/>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WMO Ozone Assessment 2018</a:t>
            </a:r>
          </a:p>
        </p:txBody>
      </p:sp>
      <p:sp>
        <p:nvSpPr>
          <p:cNvPr id="11" name="Textfeld 10">
            <a:extLst>
              <a:ext uri="{FF2B5EF4-FFF2-40B4-BE49-F238E27FC236}">
                <a16:creationId xmlns:a16="http://schemas.microsoft.com/office/drawing/2014/main" id="{2290EF5C-5578-4805-B4A7-B60C93FEFB7C}"/>
              </a:ext>
            </a:extLst>
          </p:cNvPr>
          <p:cNvSpPr txBox="1"/>
          <p:nvPr/>
        </p:nvSpPr>
        <p:spPr>
          <a:xfrm>
            <a:off x="7177707" y="1269554"/>
            <a:ext cx="4716524" cy="3600986"/>
          </a:xfrm>
          <a:prstGeom prst="rect">
            <a:avLst/>
          </a:prstGeom>
          <a:noFill/>
        </p:spPr>
        <p:txBody>
          <a:bodyPr wrap="square" lIns="0" tIns="0" rIns="0" bIns="0" rtlCol="0">
            <a:spAutoFit/>
          </a:bodyPr>
          <a:lstStyle/>
          <a:p>
            <a:r>
              <a:rPr lang="de-DE" b="1" dirty="0">
                <a:latin typeface="Arial" pitchFamily="34" charset="0"/>
                <a:cs typeface="Arial" pitchFamily="34" charset="0"/>
              </a:rPr>
              <a:t>Figure 3-15/3-16 Ozone Assessment 2018</a:t>
            </a:r>
          </a:p>
          <a:p>
            <a:r>
              <a:rPr lang="en-US" dirty="0"/>
              <a:t>Evolution of annual mean </a:t>
            </a:r>
            <a:r>
              <a:rPr lang="en-US" dirty="0" err="1"/>
              <a:t>deseasonalized</a:t>
            </a:r>
            <a:r>
              <a:rPr lang="en-US" dirty="0"/>
              <a:t> ozone anomalies at the 2-hPa/42-km (left column) and 70-hPa/19-km (right column) levels. Satellite data and measurements from ground-based stations are averaged over four different latitude bands. Gray shadings correspond to the 10th–90th percentiles of the CCMI-1 model results. The model mean and median are also plotted, together with the ±2σ range of the models (gray lines). All anomalies are calculated relative to the base period 1998–2008. Adapted from LOTUS (2019).</a:t>
            </a:r>
            <a:endParaRPr lang="de-DE" dirty="0">
              <a:latin typeface="Arial" pitchFamily="34" charset="0"/>
              <a:cs typeface="Arial" pitchFamily="34" charset="0"/>
            </a:endParaRPr>
          </a:p>
        </p:txBody>
      </p:sp>
      <p:sp>
        <p:nvSpPr>
          <p:cNvPr id="5" name="Textfeld 4">
            <a:extLst>
              <a:ext uri="{FF2B5EF4-FFF2-40B4-BE49-F238E27FC236}">
                <a16:creationId xmlns:a16="http://schemas.microsoft.com/office/drawing/2014/main" id="{E4D7E87C-0707-4750-BFFB-E0B2C2C58864}"/>
              </a:ext>
            </a:extLst>
          </p:cNvPr>
          <p:cNvSpPr txBox="1"/>
          <p:nvPr/>
        </p:nvSpPr>
        <p:spPr>
          <a:xfrm>
            <a:off x="7933791" y="5544501"/>
            <a:ext cx="4140460" cy="830997"/>
          </a:xfrm>
          <a:prstGeom prst="rect">
            <a:avLst/>
          </a:prstGeom>
          <a:noFill/>
        </p:spPr>
        <p:txBody>
          <a:bodyPr wrap="square" lIns="0" tIns="0" rIns="0" bIns="0" rtlCol="0">
            <a:spAutoFit/>
          </a:bodyPr>
          <a:lstStyle/>
          <a:p>
            <a:pPr algn="r"/>
            <a:r>
              <a:rPr lang="de-DE" i="1" dirty="0" err="1">
                <a:solidFill>
                  <a:srgbClr val="003399"/>
                </a:solidFill>
                <a:cs typeface="Arial" pitchFamily="34" charset="0"/>
              </a:rPr>
              <a:t>Braesicke</a:t>
            </a:r>
            <a:r>
              <a:rPr lang="de-DE" i="1" dirty="0">
                <a:solidFill>
                  <a:srgbClr val="003399"/>
                </a:solidFill>
                <a:cs typeface="Arial" pitchFamily="34" charset="0"/>
              </a:rPr>
              <a:t>, P. and Neu, J. (</a:t>
            </a:r>
            <a:r>
              <a:rPr lang="de-DE" i="1" dirty="0" err="1">
                <a:solidFill>
                  <a:srgbClr val="003399"/>
                </a:solidFill>
                <a:cs typeface="Arial" pitchFamily="34" charset="0"/>
              </a:rPr>
              <a:t>lead</a:t>
            </a:r>
            <a:r>
              <a:rPr lang="de-DE" i="1" dirty="0">
                <a:solidFill>
                  <a:srgbClr val="003399"/>
                </a:solidFill>
                <a:cs typeface="Arial" pitchFamily="34" charset="0"/>
              </a:rPr>
              <a:t> </a:t>
            </a:r>
            <a:r>
              <a:rPr lang="de-DE" i="1" dirty="0" err="1">
                <a:solidFill>
                  <a:srgbClr val="003399"/>
                </a:solidFill>
                <a:cs typeface="Arial" pitchFamily="34" charset="0"/>
              </a:rPr>
              <a:t>authors</a:t>
            </a:r>
            <a:r>
              <a:rPr lang="de-DE" i="1" dirty="0">
                <a:solidFill>
                  <a:srgbClr val="003399"/>
                </a:solidFill>
                <a:cs typeface="Arial" pitchFamily="34" charset="0"/>
              </a:rPr>
              <a:t>), Chapter 3 </a:t>
            </a:r>
            <a:r>
              <a:rPr lang="en-US" i="1" dirty="0">
                <a:solidFill>
                  <a:srgbClr val="003399"/>
                </a:solidFill>
              </a:rPr>
              <a:t>in Scientific Assessment of Ozone Depletion: 2018, WMO Report No 58.</a:t>
            </a:r>
            <a:endParaRPr lang="de-DE" i="1" dirty="0">
              <a:solidFill>
                <a:srgbClr val="003399"/>
              </a:solidFill>
              <a:cs typeface="Arial" pitchFamily="34" charset="0"/>
            </a:endParaRPr>
          </a:p>
        </p:txBody>
      </p:sp>
      <p:grpSp>
        <p:nvGrpSpPr>
          <p:cNvPr id="8" name="Gruppieren 7">
            <a:extLst>
              <a:ext uri="{FF2B5EF4-FFF2-40B4-BE49-F238E27FC236}">
                <a16:creationId xmlns:a16="http://schemas.microsoft.com/office/drawing/2014/main" id="{3F11CCEC-2E57-4161-B733-6C86FE9B2489}"/>
              </a:ext>
            </a:extLst>
          </p:cNvPr>
          <p:cNvGrpSpPr/>
          <p:nvPr/>
        </p:nvGrpSpPr>
        <p:grpSpPr>
          <a:xfrm>
            <a:off x="382364" y="700432"/>
            <a:ext cx="6317993" cy="5653329"/>
            <a:chOff x="382364" y="700432"/>
            <a:chExt cx="6317993" cy="5653329"/>
          </a:xfrm>
        </p:grpSpPr>
        <p:grpSp>
          <p:nvGrpSpPr>
            <p:cNvPr id="6" name="Gruppieren 5">
              <a:extLst>
                <a:ext uri="{FF2B5EF4-FFF2-40B4-BE49-F238E27FC236}">
                  <a16:creationId xmlns:a16="http://schemas.microsoft.com/office/drawing/2014/main" id="{98FEF4A8-27CF-4632-8F23-85692BA8BD98}"/>
                </a:ext>
              </a:extLst>
            </p:cNvPr>
            <p:cNvGrpSpPr/>
            <p:nvPr/>
          </p:nvGrpSpPr>
          <p:grpSpPr>
            <a:xfrm>
              <a:off x="382364" y="700432"/>
              <a:ext cx="6317993" cy="5653329"/>
              <a:chOff x="382364" y="700432"/>
              <a:chExt cx="6317993" cy="5653329"/>
            </a:xfrm>
          </p:grpSpPr>
          <p:pic>
            <p:nvPicPr>
              <p:cNvPr id="3" name="Grafik 2">
                <a:extLst>
                  <a:ext uri="{FF2B5EF4-FFF2-40B4-BE49-F238E27FC236}">
                    <a16:creationId xmlns:a16="http://schemas.microsoft.com/office/drawing/2014/main" id="{2DA7A5F5-E5C7-45D0-91B8-FCEE6B1B210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8444"/>
              <a:stretch/>
            </p:blipFill>
            <p:spPr>
              <a:xfrm>
                <a:off x="382364" y="765498"/>
                <a:ext cx="3266951" cy="5554800"/>
              </a:xfrm>
              <a:prstGeom prst="rect">
                <a:avLst/>
              </a:prstGeom>
            </p:spPr>
          </p:pic>
          <p:pic>
            <p:nvPicPr>
              <p:cNvPr id="4" name="Grafik 3">
                <a:extLst>
                  <a:ext uri="{FF2B5EF4-FFF2-40B4-BE49-F238E27FC236}">
                    <a16:creationId xmlns:a16="http://schemas.microsoft.com/office/drawing/2014/main" id="{E2B3BD1F-D0B7-4455-8ECB-D8191DB03F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932"/>
              <a:stretch/>
            </p:blipFill>
            <p:spPr>
              <a:xfrm>
                <a:off x="3577364" y="700432"/>
                <a:ext cx="3122993" cy="5653329"/>
              </a:xfrm>
              <a:prstGeom prst="rect">
                <a:avLst/>
              </a:prstGeom>
            </p:spPr>
          </p:pic>
        </p:grpSp>
        <p:sp>
          <p:nvSpPr>
            <p:cNvPr id="9" name="Pfeil: nach rechts 8">
              <a:extLst>
                <a:ext uri="{FF2B5EF4-FFF2-40B4-BE49-F238E27FC236}">
                  <a16:creationId xmlns:a16="http://schemas.microsoft.com/office/drawing/2014/main" id="{5194A831-A313-492E-A77C-AEB51BABD2C3}"/>
                </a:ext>
              </a:extLst>
            </p:cNvPr>
            <p:cNvSpPr/>
            <p:nvPr/>
          </p:nvSpPr>
          <p:spPr>
            <a:xfrm rot="5400000">
              <a:off x="2992002" y="2313670"/>
              <a:ext cx="432048" cy="216024"/>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7" name="Ellipse 6">
              <a:extLst>
                <a:ext uri="{FF2B5EF4-FFF2-40B4-BE49-F238E27FC236}">
                  <a16:creationId xmlns:a16="http://schemas.microsoft.com/office/drawing/2014/main" id="{849DD3B6-BF11-41D8-AC7C-9041C03831F7}"/>
                </a:ext>
              </a:extLst>
            </p:cNvPr>
            <p:cNvSpPr/>
            <p:nvPr/>
          </p:nvSpPr>
          <p:spPr>
            <a:xfrm>
              <a:off x="5818940" y="3307601"/>
              <a:ext cx="746728" cy="738000"/>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grpSp>
    </p:spTree>
    <p:extLst>
      <p:ext uri="{BB962C8B-B14F-4D97-AF65-F5344CB8AC3E}">
        <p14:creationId xmlns:p14="http://schemas.microsoft.com/office/powerpoint/2010/main" val="2450043438"/>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993131" y="261442"/>
            <a:ext cx="8280920"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a:t>
            </a:r>
          </a:p>
        </p:txBody>
      </p:sp>
      <p:grpSp>
        <p:nvGrpSpPr>
          <p:cNvPr id="5" name="Gruppieren 4">
            <a:extLst>
              <a:ext uri="{FF2B5EF4-FFF2-40B4-BE49-F238E27FC236}">
                <a16:creationId xmlns:a16="http://schemas.microsoft.com/office/drawing/2014/main" id="{DF8BE8AB-E37E-4655-8A4A-20B8D532E821}"/>
              </a:ext>
            </a:extLst>
          </p:cNvPr>
          <p:cNvGrpSpPr/>
          <p:nvPr/>
        </p:nvGrpSpPr>
        <p:grpSpPr>
          <a:xfrm>
            <a:off x="382364" y="798858"/>
            <a:ext cx="7775965" cy="5583264"/>
            <a:chOff x="382364" y="798858"/>
            <a:chExt cx="7775965" cy="5583264"/>
          </a:xfrm>
        </p:grpSpPr>
        <p:pic>
          <p:nvPicPr>
            <p:cNvPr id="3" name="Grafik 2">
              <a:extLst>
                <a:ext uri="{FF2B5EF4-FFF2-40B4-BE49-F238E27FC236}">
                  <a16:creationId xmlns:a16="http://schemas.microsoft.com/office/drawing/2014/main" id="{2DA7A5F5-E5C7-45D0-91B8-FCEE6B1B210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8444" b="16126"/>
            <a:stretch/>
          </p:blipFill>
          <p:spPr>
            <a:xfrm>
              <a:off x="382364" y="798858"/>
              <a:ext cx="3915023" cy="5583264"/>
            </a:xfrm>
            <a:prstGeom prst="rect">
              <a:avLst/>
            </a:prstGeom>
          </p:spPr>
        </p:pic>
        <p:pic>
          <p:nvPicPr>
            <p:cNvPr id="6" name="image7.png">
              <a:extLst>
                <a:ext uri="{FF2B5EF4-FFF2-40B4-BE49-F238E27FC236}">
                  <a16:creationId xmlns:a16="http://schemas.microsoft.com/office/drawing/2014/main" id="{36EDB52F-A50B-4F83-B162-3E78A4F04254}"/>
                </a:ext>
              </a:extLst>
            </p:cNvPr>
            <p:cNvPicPr>
              <a:picLocks noChangeAspect="1"/>
            </p:cNvPicPr>
            <p:nvPr/>
          </p:nvPicPr>
          <p:blipFill>
            <a:blip r:embed="rId3"/>
            <a:srcRect/>
            <a:stretch>
              <a:fillRect/>
            </a:stretch>
          </p:blipFill>
          <p:spPr>
            <a:xfrm>
              <a:off x="4327377" y="820685"/>
              <a:ext cx="3830952" cy="5411378"/>
            </a:xfrm>
            <a:prstGeom prst="rect">
              <a:avLst/>
            </a:prstGeom>
            <a:ln/>
          </p:spPr>
        </p:pic>
        <p:cxnSp>
          <p:nvCxnSpPr>
            <p:cNvPr id="4" name="Gerader Verbinder 3">
              <a:extLst>
                <a:ext uri="{FF2B5EF4-FFF2-40B4-BE49-F238E27FC236}">
                  <a16:creationId xmlns:a16="http://schemas.microsoft.com/office/drawing/2014/main" id="{BF075499-07A5-4790-B323-5C8D1D283A96}"/>
                </a:ext>
              </a:extLst>
            </p:cNvPr>
            <p:cNvCxnSpPr/>
            <p:nvPr/>
          </p:nvCxnSpPr>
          <p:spPr>
            <a:xfrm>
              <a:off x="3721323" y="1230906"/>
              <a:ext cx="0" cy="4536504"/>
            </a:xfrm>
            <a:prstGeom prst="line">
              <a:avLst/>
            </a:prstGeom>
            <a:ln w="19050">
              <a:solidFill>
                <a:srgbClr val="003399"/>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8CC7CCF2-994A-418F-9A65-ECED6B6B22C8}"/>
                </a:ext>
              </a:extLst>
            </p:cNvPr>
            <p:cNvCxnSpPr/>
            <p:nvPr/>
          </p:nvCxnSpPr>
          <p:spPr>
            <a:xfrm>
              <a:off x="7393731" y="1302914"/>
              <a:ext cx="0" cy="4536504"/>
            </a:xfrm>
            <a:prstGeom prst="line">
              <a:avLst/>
            </a:prstGeom>
            <a:ln w="19050">
              <a:solidFill>
                <a:srgbClr val="003399"/>
              </a:solidFill>
              <a:prstDash val="dash"/>
              <a:tailEnd type="none"/>
            </a:ln>
          </p:spPr>
          <p:style>
            <a:lnRef idx="1">
              <a:schemeClr val="accent1"/>
            </a:lnRef>
            <a:fillRef idx="0">
              <a:schemeClr val="accent1"/>
            </a:fillRef>
            <a:effectRef idx="0">
              <a:schemeClr val="accent1"/>
            </a:effectRef>
            <a:fontRef idx="minor">
              <a:schemeClr val="tx1"/>
            </a:fontRef>
          </p:style>
        </p:cxnSp>
      </p:grpSp>
      <p:sp>
        <p:nvSpPr>
          <p:cNvPr id="9" name="Textfeld 8">
            <a:extLst>
              <a:ext uri="{FF2B5EF4-FFF2-40B4-BE49-F238E27FC236}">
                <a16:creationId xmlns:a16="http://schemas.microsoft.com/office/drawing/2014/main" id="{A0A830CD-C73A-4BFE-B21C-DD276EBDD191}"/>
              </a:ext>
            </a:extLst>
          </p:cNvPr>
          <p:cNvSpPr txBox="1"/>
          <p:nvPr/>
        </p:nvSpPr>
        <p:spPr>
          <a:xfrm>
            <a:off x="8401843" y="1347446"/>
            <a:ext cx="3528392" cy="1538883"/>
          </a:xfrm>
          <a:prstGeom prst="rect">
            <a:avLst/>
          </a:prstGeom>
          <a:noFill/>
        </p:spPr>
        <p:txBody>
          <a:bodyPr wrap="square" lIns="0" tIns="0" rIns="0" bIns="0" rtlCol="0">
            <a:spAutoFit/>
          </a:bodyPr>
          <a:lstStyle/>
          <a:p>
            <a:pPr marL="285750" indent="-285750">
              <a:spcAft>
                <a:spcPts val="1200"/>
              </a:spcAft>
              <a:buClr>
                <a:srgbClr val="003399"/>
              </a:buClr>
              <a:buSzPct val="120000"/>
              <a:buFont typeface="Arial" panose="020B0604020202020204" pitchFamily="34" charset="0"/>
              <a:buChar char="•"/>
            </a:pPr>
            <a:r>
              <a:rPr lang="en-US" dirty="0"/>
              <a:t>Continued increase in upper stratospheric ozone</a:t>
            </a:r>
          </a:p>
          <a:p>
            <a:pPr marL="285750" indent="-285750">
              <a:spcAft>
                <a:spcPts val="1200"/>
              </a:spcAft>
              <a:buClr>
                <a:srgbClr val="003399"/>
              </a:buClr>
              <a:buSzPct val="120000"/>
              <a:buFont typeface="Arial" panose="020B0604020202020204" pitchFamily="34" charset="0"/>
              <a:buChar char="•"/>
            </a:pPr>
            <a:r>
              <a:rPr lang="en-US" dirty="0"/>
              <a:t>Statistically significant in more regions than reported in WMO Ozone Assessment 2018</a:t>
            </a:r>
          </a:p>
        </p:txBody>
      </p:sp>
      <p:sp>
        <p:nvSpPr>
          <p:cNvPr id="13" name="Pfeil: nach rechts 12">
            <a:extLst>
              <a:ext uri="{FF2B5EF4-FFF2-40B4-BE49-F238E27FC236}">
                <a16:creationId xmlns:a16="http://schemas.microsoft.com/office/drawing/2014/main" id="{1D3942F7-D888-4F1F-A436-2FFCC0321351}"/>
              </a:ext>
            </a:extLst>
          </p:cNvPr>
          <p:cNvSpPr/>
          <p:nvPr/>
        </p:nvSpPr>
        <p:spPr>
          <a:xfrm rot="5400000">
            <a:off x="7420322" y="2423058"/>
            <a:ext cx="432048" cy="216024"/>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14" name="Pfeil: nach rechts 13">
            <a:extLst>
              <a:ext uri="{FF2B5EF4-FFF2-40B4-BE49-F238E27FC236}">
                <a16:creationId xmlns:a16="http://schemas.microsoft.com/office/drawing/2014/main" id="{979D4E79-81A8-4BF0-AE4F-379014F43799}"/>
              </a:ext>
            </a:extLst>
          </p:cNvPr>
          <p:cNvSpPr/>
          <p:nvPr/>
        </p:nvSpPr>
        <p:spPr>
          <a:xfrm rot="5400000">
            <a:off x="7420322" y="4833950"/>
            <a:ext cx="432048" cy="216024"/>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15" name="Textfeld 14">
            <a:extLst>
              <a:ext uri="{FF2B5EF4-FFF2-40B4-BE49-F238E27FC236}">
                <a16:creationId xmlns:a16="http://schemas.microsoft.com/office/drawing/2014/main" id="{E88E9B58-8D1D-4488-8CC3-2488F0E5382B}"/>
              </a:ext>
            </a:extLst>
          </p:cNvPr>
          <p:cNvSpPr txBox="1"/>
          <p:nvPr/>
        </p:nvSpPr>
        <p:spPr>
          <a:xfrm>
            <a:off x="7933791" y="6033115"/>
            <a:ext cx="4140460"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Dunn et al. (Eds.), BAMS, 2021</a:t>
            </a:r>
            <a:r>
              <a:rPr lang="en-US" i="1" dirty="0">
                <a:solidFill>
                  <a:srgbClr val="003399"/>
                </a:solidFill>
              </a:rPr>
              <a:t>.</a:t>
            </a:r>
            <a:endParaRPr lang="de-DE" i="1" dirty="0">
              <a:solidFill>
                <a:srgbClr val="003399"/>
              </a:solidFill>
              <a:cs typeface="Arial" pitchFamily="34" charset="0"/>
            </a:endParaRPr>
          </a:p>
        </p:txBody>
      </p:sp>
    </p:spTree>
    <p:extLst>
      <p:ext uri="{BB962C8B-B14F-4D97-AF65-F5344CB8AC3E}">
        <p14:creationId xmlns:p14="http://schemas.microsoft.com/office/powerpoint/2010/main" val="774178863"/>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993131" y="261442"/>
            <a:ext cx="8280920"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a:t>
            </a:r>
          </a:p>
        </p:txBody>
      </p:sp>
      <p:grpSp>
        <p:nvGrpSpPr>
          <p:cNvPr id="2" name="Gruppieren 1">
            <a:extLst>
              <a:ext uri="{FF2B5EF4-FFF2-40B4-BE49-F238E27FC236}">
                <a16:creationId xmlns:a16="http://schemas.microsoft.com/office/drawing/2014/main" id="{5BAA5CD5-E7FD-4245-9C6F-83AAA5D5A273}"/>
              </a:ext>
            </a:extLst>
          </p:cNvPr>
          <p:cNvGrpSpPr/>
          <p:nvPr/>
        </p:nvGrpSpPr>
        <p:grpSpPr>
          <a:xfrm>
            <a:off x="552971" y="765498"/>
            <a:ext cx="7632848" cy="5544616"/>
            <a:chOff x="552971" y="765498"/>
            <a:chExt cx="7632848" cy="5544616"/>
          </a:xfrm>
        </p:grpSpPr>
        <p:pic>
          <p:nvPicPr>
            <p:cNvPr id="9" name="Grafik 8">
              <a:extLst>
                <a:ext uri="{FF2B5EF4-FFF2-40B4-BE49-F238E27FC236}">
                  <a16:creationId xmlns:a16="http://schemas.microsoft.com/office/drawing/2014/main" id="{AABEFCEF-9DF2-4A66-AEB3-9371FF3F6F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0932" t="1949" b="16057"/>
            <a:stretch/>
          </p:blipFill>
          <p:spPr>
            <a:xfrm>
              <a:off x="552971" y="825907"/>
              <a:ext cx="3694827" cy="5484207"/>
            </a:xfrm>
            <a:prstGeom prst="rect">
              <a:avLst/>
            </a:prstGeom>
          </p:spPr>
        </p:pic>
        <p:pic>
          <p:nvPicPr>
            <p:cNvPr id="7" name="image40.png">
              <a:extLst>
                <a:ext uri="{FF2B5EF4-FFF2-40B4-BE49-F238E27FC236}">
                  <a16:creationId xmlns:a16="http://schemas.microsoft.com/office/drawing/2014/main" id="{CF9B4CF8-405B-4E20-A439-17375846B2AC}"/>
                </a:ext>
              </a:extLst>
            </p:cNvPr>
            <p:cNvPicPr>
              <a:picLocks noChangeAspect="1"/>
            </p:cNvPicPr>
            <p:nvPr/>
          </p:nvPicPr>
          <p:blipFill>
            <a:blip r:embed="rId3"/>
            <a:srcRect/>
            <a:stretch>
              <a:fillRect/>
            </a:stretch>
          </p:blipFill>
          <p:spPr>
            <a:xfrm>
              <a:off x="4362563" y="765498"/>
              <a:ext cx="3823256" cy="5363972"/>
            </a:xfrm>
            <a:prstGeom prst="rect">
              <a:avLst/>
            </a:prstGeom>
            <a:ln/>
          </p:spPr>
        </p:pic>
        <p:cxnSp>
          <p:nvCxnSpPr>
            <p:cNvPr id="6" name="Gerader Verbinder 5">
              <a:extLst>
                <a:ext uri="{FF2B5EF4-FFF2-40B4-BE49-F238E27FC236}">
                  <a16:creationId xmlns:a16="http://schemas.microsoft.com/office/drawing/2014/main" id="{D2BB54FB-11AC-471C-9FA9-383BFA02DCBF}"/>
                </a:ext>
              </a:extLst>
            </p:cNvPr>
            <p:cNvCxnSpPr/>
            <p:nvPr/>
          </p:nvCxnSpPr>
          <p:spPr>
            <a:xfrm>
              <a:off x="3721323" y="1197546"/>
              <a:ext cx="0" cy="4536504"/>
            </a:xfrm>
            <a:prstGeom prst="line">
              <a:avLst/>
            </a:prstGeom>
            <a:ln w="19050">
              <a:solidFill>
                <a:srgbClr val="003399"/>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ED392F50-EFAD-4CB7-9E0B-00A0987B233C}"/>
                </a:ext>
              </a:extLst>
            </p:cNvPr>
            <p:cNvCxnSpPr/>
            <p:nvPr/>
          </p:nvCxnSpPr>
          <p:spPr>
            <a:xfrm>
              <a:off x="7393731" y="1197546"/>
              <a:ext cx="0" cy="4536504"/>
            </a:xfrm>
            <a:prstGeom prst="line">
              <a:avLst/>
            </a:prstGeom>
            <a:ln w="19050">
              <a:solidFill>
                <a:srgbClr val="003399"/>
              </a:solidFill>
              <a:prstDash val="dash"/>
              <a:tailEnd type="none"/>
            </a:ln>
          </p:spPr>
          <p:style>
            <a:lnRef idx="1">
              <a:schemeClr val="accent1"/>
            </a:lnRef>
            <a:fillRef idx="0">
              <a:schemeClr val="accent1"/>
            </a:fillRef>
            <a:effectRef idx="0">
              <a:schemeClr val="accent1"/>
            </a:effectRef>
            <a:fontRef idx="minor">
              <a:schemeClr val="tx1"/>
            </a:fontRef>
          </p:style>
        </p:cxnSp>
      </p:grpSp>
      <p:sp>
        <p:nvSpPr>
          <p:cNvPr id="11" name="Textfeld 10">
            <a:extLst>
              <a:ext uri="{FF2B5EF4-FFF2-40B4-BE49-F238E27FC236}">
                <a16:creationId xmlns:a16="http://schemas.microsoft.com/office/drawing/2014/main" id="{4C389395-5B63-49A9-A52B-0506635E1045}"/>
              </a:ext>
            </a:extLst>
          </p:cNvPr>
          <p:cNvSpPr txBox="1"/>
          <p:nvPr/>
        </p:nvSpPr>
        <p:spPr>
          <a:xfrm>
            <a:off x="8401843" y="1347446"/>
            <a:ext cx="3528392" cy="2369880"/>
          </a:xfrm>
          <a:prstGeom prst="rect">
            <a:avLst/>
          </a:prstGeom>
          <a:noFill/>
        </p:spPr>
        <p:txBody>
          <a:bodyPr wrap="square" lIns="0" tIns="0" rIns="0" bIns="0" rtlCol="0">
            <a:spAutoFit/>
          </a:bodyPr>
          <a:lstStyle/>
          <a:p>
            <a:pPr marL="285750" indent="-285750">
              <a:spcAft>
                <a:spcPts val="1200"/>
              </a:spcAft>
              <a:buClr>
                <a:srgbClr val="003399"/>
              </a:buClr>
              <a:buSzPct val="120000"/>
              <a:buFont typeface="Arial" panose="020B0604020202020204" pitchFamily="34" charset="0"/>
              <a:buChar char="•"/>
            </a:pPr>
            <a:r>
              <a:rPr lang="en-US" dirty="0"/>
              <a:t>Year-to-year variability is large in the lower stratosphere, but there is confidence in a decrease in the tropics</a:t>
            </a:r>
          </a:p>
          <a:p>
            <a:pPr marL="285750" indent="-285750">
              <a:spcAft>
                <a:spcPts val="1200"/>
              </a:spcAft>
              <a:buClr>
                <a:srgbClr val="003399"/>
              </a:buClr>
              <a:buSzPct val="120000"/>
              <a:buFont typeface="Arial" panose="020B0604020202020204" pitchFamily="34" charset="0"/>
              <a:buChar char="•"/>
            </a:pPr>
            <a:r>
              <a:rPr lang="en-US" dirty="0"/>
              <a:t>A decrease since 2000 is more probable than not for the mid-latitudes, particularly in the Northern Hemisphere</a:t>
            </a:r>
          </a:p>
        </p:txBody>
      </p:sp>
      <p:sp>
        <p:nvSpPr>
          <p:cNvPr id="12" name="Ellipse 11">
            <a:extLst>
              <a:ext uri="{FF2B5EF4-FFF2-40B4-BE49-F238E27FC236}">
                <a16:creationId xmlns:a16="http://schemas.microsoft.com/office/drawing/2014/main" id="{CA56D4F0-C699-47CC-AA5E-8160A290BA72}"/>
              </a:ext>
            </a:extLst>
          </p:cNvPr>
          <p:cNvSpPr/>
          <p:nvPr/>
        </p:nvSpPr>
        <p:spPr>
          <a:xfrm>
            <a:off x="6796289" y="3861842"/>
            <a:ext cx="1194884" cy="1130305"/>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13" name="Textfeld 12">
            <a:extLst>
              <a:ext uri="{FF2B5EF4-FFF2-40B4-BE49-F238E27FC236}">
                <a16:creationId xmlns:a16="http://schemas.microsoft.com/office/drawing/2014/main" id="{80DD7734-42C2-4F35-8AD1-8796BD06B2F0}"/>
              </a:ext>
            </a:extLst>
          </p:cNvPr>
          <p:cNvSpPr txBox="1"/>
          <p:nvPr/>
        </p:nvSpPr>
        <p:spPr>
          <a:xfrm>
            <a:off x="7933791" y="6033115"/>
            <a:ext cx="4140460"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Dunn et al. (Eds.), BAMS, 2021</a:t>
            </a:r>
            <a:r>
              <a:rPr lang="en-US" i="1" dirty="0">
                <a:solidFill>
                  <a:srgbClr val="003399"/>
                </a:solidFill>
              </a:rPr>
              <a:t>.</a:t>
            </a:r>
            <a:endParaRPr lang="de-DE" i="1" dirty="0">
              <a:solidFill>
                <a:srgbClr val="003399"/>
              </a:solidFill>
              <a:cs typeface="Arial" pitchFamily="34" charset="0"/>
            </a:endParaRPr>
          </a:p>
        </p:txBody>
      </p:sp>
    </p:spTree>
    <p:extLst>
      <p:ext uri="{BB962C8B-B14F-4D97-AF65-F5344CB8AC3E}">
        <p14:creationId xmlns:p14="http://schemas.microsoft.com/office/powerpoint/2010/main" val="775836250"/>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WMO Ozone Assessment 2018</a:t>
            </a:r>
          </a:p>
        </p:txBody>
      </p:sp>
      <p:sp>
        <p:nvSpPr>
          <p:cNvPr id="11" name="Textfeld 10">
            <a:extLst>
              <a:ext uri="{FF2B5EF4-FFF2-40B4-BE49-F238E27FC236}">
                <a16:creationId xmlns:a16="http://schemas.microsoft.com/office/drawing/2014/main" id="{2290EF5C-5578-4805-B4A7-B60C93FEFB7C}"/>
              </a:ext>
            </a:extLst>
          </p:cNvPr>
          <p:cNvSpPr txBox="1"/>
          <p:nvPr/>
        </p:nvSpPr>
        <p:spPr>
          <a:xfrm>
            <a:off x="7753771" y="1413570"/>
            <a:ext cx="4032448" cy="2492990"/>
          </a:xfrm>
          <a:prstGeom prst="rect">
            <a:avLst/>
          </a:prstGeom>
          <a:noFill/>
        </p:spPr>
        <p:txBody>
          <a:bodyPr wrap="square" lIns="0" tIns="0" rIns="0" bIns="0" rtlCol="0">
            <a:spAutoFit/>
          </a:bodyPr>
          <a:lstStyle/>
          <a:p>
            <a:r>
              <a:rPr lang="de-DE" b="1" dirty="0">
                <a:latin typeface="Arial" pitchFamily="34" charset="0"/>
                <a:cs typeface="Arial" pitchFamily="34" charset="0"/>
              </a:rPr>
              <a:t>Figure 3-18 Ozone Assessment 2018</a:t>
            </a:r>
          </a:p>
          <a:p>
            <a:r>
              <a:rPr lang="en-US" dirty="0"/>
              <a:t>Ozone trends for the period 2000–2016 estimated from six satellite data records using the independent linear trend (ILT) model. Gray stippling denotes results that are not significant at the 2σ level. Data are presented on the latitudinal grid and vertical coordinates associated with each dataset. Adapted from LOTUS (2019).</a:t>
            </a:r>
            <a:endParaRPr lang="de-DE" dirty="0">
              <a:latin typeface="Arial" pitchFamily="34" charset="0"/>
              <a:cs typeface="Arial" pitchFamily="34" charset="0"/>
            </a:endParaRPr>
          </a:p>
        </p:txBody>
      </p:sp>
      <p:pic>
        <p:nvPicPr>
          <p:cNvPr id="3" name="Grafik 2">
            <a:extLst>
              <a:ext uri="{FF2B5EF4-FFF2-40B4-BE49-F238E27FC236}">
                <a16:creationId xmlns:a16="http://schemas.microsoft.com/office/drawing/2014/main" id="{37F09967-39A5-4575-B9D0-56004B757C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947" y="764071"/>
            <a:ext cx="6793598" cy="5546043"/>
          </a:xfrm>
          <a:prstGeom prst="rect">
            <a:avLst/>
          </a:prstGeom>
        </p:spPr>
      </p:pic>
      <p:sp>
        <p:nvSpPr>
          <p:cNvPr id="8" name="Textfeld 7">
            <a:extLst>
              <a:ext uri="{FF2B5EF4-FFF2-40B4-BE49-F238E27FC236}">
                <a16:creationId xmlns:a16="http://schemas.microsoft.com/office/drawing/2014/main" id="{37AB7D20-C203-4F28-BF81-F1DD143E4B6A}"/>
              </a:ext>
            </a:extLst>
          </p:cNvPr>
          <p:cNvSpPr txBox="1"/>
          <p:nvPr/>
        </p:nvSpPr>
        <p:spPr>
          <a:xfrm>
            <a:off x="7897787" y="5479117"/>
            <a:ext cx="4032448" cy="830997"/>
          </a:xfrm>
          <a:prstGeom prst="rect">
            <a:avLst/>
          </a:prstGeom>
          <a:noFill/>
        </p:spPr>
        <p:txBody>
          <a:bodyPr wrap="square" lIns="0" tIns="0" rIns="0" bIns="0" rtlCol="0">
            <a:spAutoFit/>
          </a:bodyPr>
          <a:lstStyle/>
          <a:p>
            <a:pPr algn="r"/>
            <a:r>
              <a:rPr lang="de-DE" i="1" dirty="0" err="1">
                <a:solidFill>
                  <a:srgbClr val="003399"/>
                </a:solidFill>
                <a:cs typeface="Arial" pitchFamily="34" charset="0"/>
              </a:rPr>
              <a:t>Braesicke</a:t>
            </a:r>
            <a:r>
              <a:rPr lang="de-DE" i="1" dirty="0">
                <a:solidFill>
                  <a:srgbClr val="003399"/>
                </a:solidFill>
                <a:cs typeface="Arial" pitchFamily="34" charset="0"/>
              </a:rPr>
              <a:t>, P. and Neu, J. (</a:t>
            </a:r>
            <a:r>
              <a:rPr lang="de-DE" i="1" dirty="0" err="1">
                <a:solidFill>
                  <a:srgbClr val="003399"/>
                </a:solidFill>
                <a:cs typeface="Arial" pitchFamily="34" charset="0"/>
              </a:rPr>
              <a:t>lead</a:t>
            </a:r>
            <a:r>
              <a:rPr lang="de-DE" i="1" dirty="0">
                <a:solidFill>
                  <a:srgbClr val="003399"/>
                </a:solidFill>
                <a:cs typeface="Arial" pitchFamily="34" charset="0"/>
              </a:rPr>
              <a:t> </a:t>
            </a:r>
            <a:r>
              <a:rPr lang="de-DE" i="1" dirty="0" err="1">
                <a:solidFill>
                  <a:srgbClr val="003399"/>
                </a:solidFill>
                <a:cs typeface="Arial" pitchFamily="34" charset="0"/>
              </a:rPr>
              <a:t>authors</a:t>
            </a:r>
            <a:r>
              <a:rPr lang="de-DE" i="1" dirty="0">
                <a:solidFill>
                  <a:srgbClr val="003399"/>
                </a:solidFill>
                <a:cs typeface="Arial" pitchFamily="34" charset="0"/>
              </a:rPr>
              <a:t>), Chapter 3 </a:t>
            </a:r>
            <a:r>
              <a:rPr lang="en-US" i="1" dirty="0">
                <a:solidFill>
                  <a:srgbClr val="003399"/>
                </a:solidFill>
              </a:rPr>
              <a:t>in Scientific Assessment of Ozone Depletion: 2018, WMO Report No 58.</a:t>
            </a:r>
            <a:endParaRPr lang="de-DE" i="1" dirty="0">
              <a:solidFill>
                <a:srgbClr val="003399"/>
              </a:solidFill>
              <a:cs typeface="Arial" pitchFamily="34" charset="0"/>
            </a:endParaRPr>
          </a:p>
        </p:txBody>
      </p:sp>
    </p:spTree>
    <p:extLst>
      <p:ext uri="{BB962C8B-B14F-4D97-AF65-F5344CB8AC3E}">
        <p14:creationId xmlns:p14="http://schemas.microsoft.com/office/powerpoint/2010/main" val="229838404"/>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1921123" y="257529"/>
            <a:ext cx="835292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a:t>
            </a:r>
          </a:p>
        </p:txBody>
      </p:sp>
      <p:pic>
        <p:nvPicPr>
          <p:cNvPr id="3" name="Grafik 2">
            <a:extLst>
              <a:ext uri="{FF2B5EF4-FFF2-40B4-BE49-F238E27FC236}">
                <a16:creationId xmlns:a16="http://schemas.microsoft.com/office/drawing/2014/main" id="{37F09967-39A5-4575-B9D0-56004B757CE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296" t="6594" r="13085" b="46740"/>
          <a:stretch/>
        </p:blipFill>
        <p:spPr>
          <a:xfrm>
            <a:off x="661657" y="3626460"/>
            <a:ext cx="1944216" cy="2588100"/>
          </a:xfrm>
          <a:prstGeom prst="rect">
            <a:avLst/>
          </a:prstGeom>
        </p:spPr>
      </p:pic>
      <p:pic>
        <p:nvPicPr>
          <p:cNvPr id="6" name="Grafik 5">
            <a:extLst>
              <a:ext uri="{FF2B5EF4-FFF2-40B4-BE49-F238E27FC236}">
                <a16:creationId xmlns:a16="http://schemas.microsoft.com/office/drawing/2014/main" id="{C7844B54-9F8E-4C0A-BB7D-84AB6140107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229" t="9384" r="366"/>
          <a:stretch/>
        </p:blipFill>
        <p:spPr>
          <a:xfrm>
            <a:off x="6217815" y="949875"/>
            <a:ext cx="484995" cy="2676585"/>
          </a:xfrm>
          <a:prstGeom prst="rect">
            <a:avLst/>
          </a:prstGeom>
        </p:spPr>
      </p:pic>
      <p:pic>
        <p:nvPicPr>
          <p:cNvPr id="4" name="Grafik 3">
            <a:extLst>
              <a:ext uri="{FF2B5EF4-FFF2-40B4-BE49-F238E27FC236}">
                <a16:creationId xmlns:a16="http://schemas.microsoft.com/office/drawing/2014/main" id="{02C87917-AE94-489B-8CC9-36C5C3C4DFD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2605873" y="837506"/>
            <a:ext cx="2149026" cy="2527244"/>
          </a:xfrm>
          <a:prstGeom prst="rect">
            <a:avLst/>
          </a:prstGeom>
        </p:spPr>
      </p:pic>
      <p:pic>
        <p:nvPicPr>
          <p:cNvPr id="12" name="Grafik 11">
            <a:extLst>
              <a:ext uri="{FF2B5EF4-FFF2-40B4-BE49-F238E27FC236}">
                <a16:creationId xmlns:a16="http://schemas.microsoft.com/office/drawing/2014/main" id="{92709C25-6ED9-4C48-BF74-A11011E75B63}"/>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2570280" y="3537975"/>
            <a:ext cx="2270957" cy="2676585"/>
          </a:xfrm>
          <a:prstGeom prst="rect">
            <a:avLst/>
          </a:prstGeom>
        </p:spPr>
      </p:pic>
      <p:pic>
        <p:nvPicPr>
          <p:cNvPr id="14" name="Grafik 13">
            <a:extLst>
              <a:ext uri="{FF2B5EF4-FFF2-40B4-BE49-F238E27FC236}">
                <a16:creationId xmlns:a16="http://schemas.microsoft.com/office/drawing/2014/main" id="{80D45687-F3EA-4E9F-8154-3F7D3A2E3E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 t="7691" r="70199" b="46741"/>
          <a:stretch/>
        </p:blipFill>
        <p:spPr>
          <a:xfrm>
            <a:off x="548817" y="955200"/>
            <a:ext cx="2024608" cy="2527244"/>
          </a:xfrm>
          <a:prstGeom prst="rect">
            <a:avLst/>
          </a:prstGeom>
        </p:spPr>
      </p:pic>
      <p:pic>
        <p:nvPicPr>
          <p:cNvPr id="16" name="Grafik 15">
            <a:extLst>
              <a:ext uri="{FF2B5EF4-FFF2-40B4-BE49-F238E27FC236}">
                <a16:creationId xmlns:a16="http://schemas.microsoft.com/office/drawing/2014/main" id="{6336E269-42AC-4B04-922F-DDC7DBBE62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9435" y="837506"/>
            <a:ext cx="723730" cy="2834608"/>
          </a:xfrm>
          <a:prstGeom prst="rect">
            <a:avLst/>
          </a:prstGeom>
        </p:spPr>
      </p:pic>
      <p:sp>
        <p:nvSpPr>
          <p:cNvPr id="17" name="Textfeld 16">
            <a:extLst>
              <a:ext uri="{FF2B5EF4-FFF2-40B4-BE49-F238E27FC236}">
                <a16:creationId xmlns:a16="http://schemas.microsoft.com/office/drawing/2014/main" id="{4178CDF1-848B-4409-9FA3-16FD68C4E559}"/>
              </a:ext>
            </a:extLst>
          </p:cNvPr>
          <p:cNvSpPr txBox="1"/>
          <p:nvPr/>
        </p:nvSpPr>
        <p:spPr>
          <a:xfrm>
            <a:off x="3793331" y="6035250"/>
            <a:ext cx="8280920"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Updated </a:t>
            </a:r>
            <a:r>
              <a:rPr lang="de-DE" i="1" dirty="0" err="1">
                <a:solidFill>
                  <a:srgbClr val="003399"/>
                </a:solidFill>
                <a:cs typeface="Arial" pitchFamily="34" charset="0"/>
              </a:rPr>
              <a:t>from</a:t>
            </a:r>
            <a:r>
              <a:rPr lang="de-DE" i="1" dirty="0">
                <a:solidFill>
                  <a:srgbClr val="003399"/>
                </a:solidFill>
                <a:cs typeface="Arial" pitchFamily="34" charset="0"/>
              </a:rPr>
              <a:t> LOTUS Report, SPARC/IO3C/GAW, 2019.</a:t>
            </a:r>
          </a:p>
        </p:txBody>
      </p:sp>
      <p:sp>
        <p:nvSpPr>
          <p:cNvPr id="15" name="Textfeld 14">
            <a:extLst>
              <a:ext uri="{FF2B5EF4-FFF2-40B4-BE49-F238E27FC236}">
                <a16:creationId xmlns:a16="http://schemas.microsoft.com/office/drawing/2014/main" id="{DC5D7981-0E35-4C1C-820D-9693052F33E2}"/>
              </a:ext>
            </a:extLst>
          </p:cNvPr>
          <p:cNvSpPr txBox="1"/>
          <p:nvPr/>
        </p:nvSpPr>
        <p:spPr>
          <a:xfrm>
            <a:off x="5737546" y="4256142"/>
            <a:ext cx="5795971" cy="1138773"/>
          </a:xfrm>
          <a:prstGeom prst="rect">
            <a:avLst/>
          </a:prstGeom>
          <a:noFill/>
        </p:spPr>
        <p:txBody>
          <a:bodyPr wrap="square" lIns="0" tIns="0" rIns="0" bIns="0" rtlCol="0">
            <a:spAutoFit/>
          </a:bodyPr>
          <a:lstStyle/>
          <a:p>
            <a:pPr marL="285750" indent="-285750">
              <a:spcAft>
                <a:spcPts val="1200"/>
              </a:spcAft>
              <a:buClr>
                <a:srgbClr val="003399"/>
              </a:buClr>
              <a:buSzPct val="120000"/>
              <a:buFont typeface="Arial" panose="020B0604020202020204" pitchFamily="34" charset="0"/>
              <a:buChar char="•"/>
            </a:pPr>
            <a:r>
              <a:rPr lang="en-US" dirty="0"/>
              <a:t>More regions with significant trends (non-stippled areas)</a:t>
            </a:r>
          </a:p>
          <a:p>
            <a:pPr marL="285750" indent="-285750">
              <a:spcAft>
                <a:spcPts val="1200"/>
              </a:spcAft>
              <a:buClr>
                <a:srgbClr val="003399"/>
              </a:buClr>
              <a:buSzPct val="120000"/>
              <a:buFont typeface="Arial" panose="020B0604020202020204" pitchFamily="34" charset="0"/>
              <a:buChar char="•"/>
            </a:pPr>
            <a:r>
              <a:rPr lang="en-US" dirty="0"/>
              <a:t>In upper stratosphere almost all latitudes</a:t>
            </a:r>
          </a:p>
          <a:p>
            <a:pPr marL="285750" indent="-285750">
              <a:spcAft>
                <a:spcPts val="1200"/>
              </a:spcAft>
              <a:buClr>
                <a:srgbClr val="003399"/>
              </a:buClr>
              <a:buSzPct val="120000"/>
              <a:buFont typeface="Arial" panose="020B0604020202020204" pitchFamily="34" charset="0"/>
              <a:buChar char="•"/>
            </a:pPr>
            <a:r>
              <a:rPr lang="en-US" dirty="0"/>
              <a:t>In lower stratosphere not much change</a:t>
            </a:r>
          </a:p>
        </p:txBody>
      </p:sp>
      <p:pic>
        <p:nvPicPr>
          <p:cNvPr id="18" name="Grafik 17">
            <a:extLst>
              <a:ext uri="{FF2B5EF4-FFF2-40B4-BE49-F238E27FC236}">
                <a16:creationId xmlns:a16="http://schemas.microsoft.com/office/drawing/2014/main" id="{7B35D2EC-1F69-4E3F-98AD-04CF1A83A00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1960" r="70321"/>
          <a:stretch/>
        </p:blipFill>
        <p:spPr>
          <a:xfrm>
            <a:off x="6738386" y="944249"/>
            <a:ext cx="2016224" cy="2664296"/>
          </a:xfrm>
          <a:prstGeom prst="rect">
            <a:avLst/>
          </a:prstGeom>
        </p:spPr>
      </p:pic>
      <p:pic>
        <p:nvPicPr>
          <p:cNvPr id="19" name="Grafik 18">
            <a:extLst>
              <a:ext uri="{FF2B5EF4-FFF2-40B4-BE49-F238E27FC236}">
                <a16:creationId xmlns:a16="http://schemas.microsoft.com/office/drawing/2014/main" id="{7C414B47-9B53-4697-9394-C0606FB679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54610" y="869429"/>
            <a:ext cx="2149026" cy="2520280"/>
          </a:xfrm>
          <a:prstGeom prst="rect">
            <a:avLst/>
          </a:prstGeom>
        </p:spPr>
      </p:pic>
    </p:spTree>
    <p:extLst>
      <p:ext uri="{BB962C8B-B14F-4D97-AF65-F5344CB8AC3E}">
        <p14:creationId xmlns:p14="http://schemas.microsoft.com/office/powerpoint/2010/main" val="2316052627"/>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E7FED64-B66B-4FA3-9C63-EF55D318A9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297" t="51960" r="13085"/>
          <a:stretch/>
        </p:blipFill>
        <p:spPr>
          <a:xfrm>
            <a:off x="552971" y="3645818"/>
            <a:ext cx="1944216" cy="2664296"/>
          </a:xfrm>
          <a:prstGeom prst="rect">
            <a:avLst/>
          </a:prstGeom>
        </p:spPr>
      </p:pic>
      <p:sp>
        <p:nvSpPr>
          <p:cNvPr id="5" name="Titel 7">
            <a:extLst>
              <a:ext uri="{FF2B5EF4-FFF2-40B4-BE49-F238E27FC236}">
                <a16:creationId xmlns:a16="http://schemas.microsoft.com/office/drawing/2014/main" id="{8570A95A-7186-407B-9FBD-F444D3CF663F}"/>
              </a:ext>
            </a:extLst>
          </p:cNvPr>
          <p:cNvSpPr txBox="1">
            <a:spLocks/>
          </p:cNvSpPr>
          <p:nvPr/>
        </p:nvSpPr>
        <p:spPr bwMode="auto">
          <a:xfrm>
            <a:off x="1921123" y="257529"/>
            <a:ext cx="835292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Update to WMO Ozone Assessment 2018</a:t>
            </a:r>
          </a:p>
        </p:txBody>
      </p:sp>
      <p:pic>
        <p:nvPicPr>
          <p:cNvPr id="6" name="Grafik 5">
            <a:extLst>
              <a:ext uri="{FF2B5EF4-FFF2-40B4-BE49-F238E27FC236}">
                <a16:creationId xmlns:a16="http://schemas.microsoft.com/office/drawing/2014/main" id="{65689A9B-706F-4BA4-90CA-A0CD656E91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679" t="51960" r="41703"/>
          <a:stretch/>
        </p:blipFill>
        <p:spPr>
          <a:xfrm>
            <a:off x="6745659" y="909514"/>
            <a:ext cx="1944216" cy="2664296"/>
          </a:xfrm>
          <a:prstGeom prst="rect">
            <a:avLst/>
          </a:prstGeom>
        </p:spPr>
      </p:pic>
      <p:pic>
        <p:nvPicPr>
          <p:cNvPr id="11" name="Grafik 10">
            <a:extLst>
              <a:ext uri="{FF2B5EF4-FFF2-40B4-BE49-F238E27FC236}">
                <a16:creationId xmlns:a16="http://schemas.microsoft.com/office/drawing/2014/main" id="{45541A1B-8F3D-4AFA-B380-35C0C83EE45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8777295" y="845270"/>
            <a:ext cx="2072820" cy="2512516"/>
          </a:xfrm>
          <a:prstGeom prst="rect">
            <a:avLst/>
          </a:prstGeom>
        </p:spPr>
      </p:pic>
      <p:pic>
        <p:nvPicPr>
          <p:cNvPr id="13" name="Grafik 12">
            <a:extLst>
              <a:ext uri="{FF2B5EF4-FFF2-40B4-BE49-F238E27FC236}">
                <a16:creationId xmlns:a16="http://schemas.microsoft.com/office/drawing/2014/main" id="{40CCEEF1-CFDF-4F85-804B-EAFAA3039E3C}"/>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2492209" y="3573810"/>
            <a:ext cx="1996613" cy="2664296"/>
          </a:xfrm>
          <a:prstGeom prst="rect">
            <a:avLst/>
          </a:prstGeom>
        </p:spPr>
      </p:pic>
      <p:sp>
        <p:nvSpPr>
          <p:cNvPr id="16" name="Textfeld 15">
            <a:extLst>
              <a:ext uri="{FF2B5EF4-FFF2-40B4-BE49-F238E27FC236}">
                <a16:creationId xmlns:a16="http://schemas.microsoft.com/office/drawing/2014/main" id="{F8754902-9071-43AB-8C63-5E48888AF84A}"/>
              </a:ext>
            </a:extLst>
          </p:cNvPr>
          <p:cNvSpPr txBox="1"/>
          <p:nvPr/>
        </p:nvSpPr>
        <p:spPr>
          <a:xfrm>
            <a:off x="3793331" y="6035250"/>
            <a:ext cx="8280920"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Updated </a:t>
            </a:r>
            <a:r>
              <a:rPr lang="de-DE" i="1" dirty="0" err="1">
                <a:solidFill>
                  <a:srgbClr val="003399"/>
                </a:solidFill>
                <a:cs typeface="Arial" pitchFamily="34" charset="0"/>
              </a:rPr>
              <a:t>from</a:t>
            </a:r>
            <a:r>
              <a:rPr lang="de-DE" i="1" dirty="0">
                <a:solidFill>
                  <a:srgbClr val="003399"/>
                </a:solidFill>
                <a:cs typeface="Arial" pitchFamily="34" charset="0"/>
              </a:rPr>
              <a:t> LOTUS Report, SPARC/IO3C/GAW, 2019.</a:t>
            </a:r>
          </a:p>
        </p:txBody>
      </p:sp>
      <p:pic>
        <p:nvPicPr>
          <p:cNvPr id="12" name="Grafik 11">
            <a:extLst>
              <a:ext uri="{FF2B5EF4-FFF2-40B4-BE49-F238E27FC236}">
                <a16:creationId xmlns:a16="http://schemas.microsoft.com/office/drawing/2014/main" id="{1442F8CD-C544-45BC-A373-F50CBAAD697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6229" t="9384" r="366"/>
          <a:stretch/>
        </p:blipFill>
        <p:spPr>
          <a:xfrm>
            <a:off x="6217815" y="949875"/>
            <a:ext cx="484995" cy="2676585"/>
          </a:xfrm>
          <a:prstGeom prst="rect">
            <a:avLst/>
          </a:prstGeom>
        </p:spPr>
      </p:pic>
      <p:pic>
        <p:nvPicPr>
          <p:cNvPr id="14" name="Grafik 13">
            <a:extLst>
              <a:ext uri="{FF2B5EF4-FFF2-40B4-BE49-F238E27FC236}">
                <a16:creationId xmlns:a16="http://schemas.microsoft.com/office/drawing/2014/main" id="{00B9FE13-B4AB-460E-9D12-B4434B759F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9435" y="837506"/>
            <a:ext cx="723730" cy="2834608"/>
          </a:xfrm>
          <a:prstGeom prst="rect">
            <a:avLst/>
          </a:prstGeom>
        </p:spPr>
      </p:pic>
      <p:pic>
        <p:nvPicPr>
          <p:cNvPr id="15" name="Grafik 14">
            <a:extLst>
              <a:ext uri="{FF2B5EF4-FFF2-40B4-BE49-F238E27FC236}">
                <a16:creationId xmlns:a16="http://schemas.microsoft.com/office/drawing/2014/main" id="{E7639A36-296D-4822-AB6B-B1F8D7566A4D}"/>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4641235" y="3573810"/>
            <a:ext cx="2095682" cy="2584624"/>
          </a:xfrm>
          <a:prstGeom prst="rect">
            <a:avLst/>
          </a:prstGeom>
        </p:spPr>
      </p:pic>
      <p:pic>
        <p:nvPicPr>
          <p:cNvPr id="18" name="Grafik 17">
            <a:extLst>
              <a:ext uri="{FF2B5EF4-FFF2-40B4-BE49-F238E27FC236}">
                <a16:creationId xmlns:a16="http://schemas.microsoft.com/office/drawing/2014/main" id="{14CFBDD6-AB7E-4EBE-BC96-7A087F33E91E}"/>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2488790" y="814886"/>
            <a:ext cx="2149026" cy="2588100"/>
          </a:xfrm>
          <a:prstGeom prst="rect">
            <a:avLst/>
          </a:prstGeom>
        </p:spPr>
      </p:pic>
      <p:pic>
        <p:nvPicPr>
          <p:cNvPr id="19" name="Grafik 18">
            <a:extLst>
              <a:ext uri="{FF2B5EF4-FFF2-40B4-BE49-F238E27FC236}">
                <a16:creationId xmlns:a16="http://schemas.microsoft.com/office/drawing/2014/main" id="{8C24B2CB-990D-482D-A5C3-98965F35EA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554" t="7691" r="41827" b="46741"/>
          <a:stretch/>
        </p:blipFill>
        <p:spPr>
          <a:xfrm>
            <a:off x="544574" y="916191"/>
            <a:ext cx="1944216" cy="2527244"/>
          </a:xfrm>
          <a:prstGeom prst="rect">
            <a:avLst/>
          </a:prstGeom>
        </p:spPr>
      </p:pic>
      <p:sp>
        <p:nvSpPr>
          <p:cNvPr id="20" name="Textfeld 19">
            <a:extLst>
              <a:ext uri="{FF2B5EF4-FFF2-40B4-BE49-F238E27FC236}">
                <a16:creationId xmlns:a16="http://schemas.microsoft.com/office/drawing/2014/main" id="{EEDD9BE6-BF88-4161-8CD0-4681DCE90591}"/>
              </a:ext>
            </a:extLst>
          </p:cNvPr>
          <p:cNvSpPr txBox="1"/>
          <p:nvPr/>
        </p:nvSpPr>
        <p:spPr>
          <a:xfrm>
            <a:off x="7410188" y="3882194"/>
            <a:ext cx="4139786" cy="1692771"/>
          </a:xfrm>
          <a:prstGeom prst="rect">
            <a:avLst/>
          </a:prstGeom>
          <a:noFill/>
        </p:spPr>
        <p:txBody>
          <a:bodyPr wrap="square" lIns="0" tIns="0" rIns="0" bIns="0" rtlCol="0">
            <a:spAutoFit/>
          </a:bodyPr>
          <a:lstStyle/>
          <a:p>
            <a:pPr marL="285750" indent="-285750">
              <a:spcAft>
                <a:spcPts val="1200"/>
              </a:spcAft>
              <a:buClr>
                <a:srgbClr val="003399"/>
              </a:buClr>
              <a:buSzPct val="120000"/>
              <a:buFont typeface="Arial" panose="020B0604020202020204" pitchFamily="34" charset="0"/>
              <a:buChar char="•"/>
            </a:pPr>
            <a:r>
              <a:rPr lang="en-US" dirty="0"/>
              <a:t>More regions with significant trends (non-stippled areas)</a:t>
            </a:r>
          </a:p>
          <a:p>
            <a:pPr marL="285750" indent="-285750">
              <a:spcAft>
                <a:spcPts val="1200"/>
              </a:spcAft>
              <a:buClr>
                <a:srgbClr val="003399"/>
              </a:buClr>
              <a:buSzPct val="120000"/>
              <a:buFont typeface="Arial" panose="020B0604020202020204" pitchFamily="34" charset="0"/>
              <a:buChar char="•"/>
            </a:pPr>
            <a:r>
              <a:rPr lang="en-US" dirty="0"/>
              <a:t>In upper stratosphere almost all latitudes</a:t>
            </a:r>
          </a:p>
          <a:p>
            <a:pPr marL="285750" indent="-285750">
              <a:spcAft>
                <a:spcPts val="1200"/>
              </a:spcAft>
              <a:buClr>
                <a:srgbClr val="003399"/>
              </a:buClr>
              <a:buSzPct val="120000"/>
              <a:buFont typeface="Arial" panose="020B0604020202020204" pitchFamily="34" charset="0"/>
              <a:buChar char="•"/>
            </a:pPr>
            <a:r>
              <a:rPr lang="en-US" dirty="0"/>
              <a:t>In lower stratosphere not much change, but almost in all latitudes ozone decrease</a:t>
            </a:r>
          </a:p>
        </p:txBody>
      </p:sp>
    </p:spTree>
    <p:extLst>
      <p:ext uri="{BB962C8B-B14F-4D97-AF65-F5344CB8AC3E}">
        <p14:creationId xmlns:p14="http://schemas.microsoft.com/office/powerpoint/2010/main" val="914411809"/>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7">
            <a:extLst>
              <a:ext uri="{FF2B5EF4-FFF2-40B4-BE49-F238E27FC236}">
                <a16:creationId xmlns:a16="http://schemas.microsoft.com/office/drawing/2014/main" id="{B6125081-E981-43E5-9E01-A85763E10B53}"/>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WMO Ozone Assessment 2018</a:t>
            </a:r>
          </a:p>
        </p:txBody>
      </p:sp>
      <p:pic>
        <p:nvPicPr>
          <p:cNvPr id="3" name="Grafik 2">
            <a:extLst>
              <a:ext uri="{FF2B5EF4-FFF2-40B4-BE49-F238E27FC236}">
                <a16:creationId xmlns:a16="http://schemas.microsoft.com/office/drawing/2014/main" id="{9E948652-1F46-4421-86B1-702812FF76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99442"/>
            <a:ext cx="8168225" cy="4690849"/>
          </a:xfrm>
          <a:prstGeom prst="rect">
            <a:avLst/>
          </a:prstGeom>
        </p:spPr>
      </p:pic>
      <p:sp>
        <p:nvSpPr>
          <p:cNvPr id="4" name="Textfeld 3">
            <a:extLst>
              <a:ext uri="{FF2B5EF4-FFF2-40B4-BE49-F238E27FC236}">
                <a16:creationId xmlns:a16="http://schemas.microsoft.com/office/drawing/2014/main" id="{5CC4CFCD-51CD-4A3C-8B4C-D04FC5DE02AE}"/>
              </a:ext>
            </a:extLst>
          </p:cNvPr>
          <p:cNvSpPr txBox="1"/>
          <p:nvPr/>
        </p:nvSpPr>
        <p:spPr>
          <a:xfrm>
            <a:off x="8397357" y="1484992"/>
            <a:ext cx="3532878" cy="3600986"/>
          </a:xfrm>
          <a:prstGeom prst="rect">
            <a:avLst/>
          </a:prstGeom>
          <a:noFill/>
        </p:spPr>
        <p:txBody>
          <a:bodyPr wrap="square" lIns="0" tIns="0" rIns="0" bIns="0" rtlCol="0">
            <a:spAutoFit/>
          </a:bodyPr>
          <a:lstStyle/>
          <a:p>
            <a:r>
              <a:rPr lang="de-DE" b="1" dirty="0">
                <a:latin typeface="Arial" pitchFamily="34" charset="0"/>
                <a:cs typeface="Arial" pitchFamily="34" charset="0"/>
              </a:rPr>
              <a:t>Figure 3-19 Ozone Assessment 2018</a:t>
            </a:r>
          </a:p>
          <a:p>
            <a:r>
              <a:rPr lang="en-US" dirty="0"/>
              <a:t>Ozone profile trends with 2σ uncertainties for the 1985–1997 (top row) and 2000–2016 time periods (bottom row) from the ILT regression for latitude bands 35°–60°S (left column), 20°S–20°N (center column), and 35°–60°N (right column). Colored lines are the trend estimates from six individual merged datasets on their original vertical grid. Adapted from LOTUS (2018).</a:t>
            </a:r>
            <a:endParaRPr lang="de-DE" dirty="0">
              <a:latin typeface="Arial" pitchFamily="34" charset="0"/>
              <a:cs typeface="Arial" pitchFamily="34" charset="0"/>
            </a:endParaRPr>
          </a:p>
        </p:txBody>
      </p:sp>
      <p:sp>
        <p:nvSpPr>
          <p:cNvPr id="5" name="Textfeld 4">
            <a:extLst>
              <a:ext uri="{FF2B5EF4-FFF2-40B4-BE49-F238E27FC236}">
                <a16:creationId xmlns:a16="http://schemas.microsoft.com/office/drawing/2014/main" id="{87880D2E-2816-4C81-934E-9F640E46E227}"/>
              </a:ext>
            </a:extLst>
          </p:cNvPr>
          <p:cNvSpPr txBox="1"/>
          <p:nvPr/>
        </p:nvSpPr>
        <p:spPr>
          <a:xfrm>
            <a:off x="8041803" y="5561291"/>
            <a:ext cx="4032448" cy="830997"/>
          </a:xfrm>
          <a:prstGeom prst="rect">
            <a:avLst/>
          </a:prstGeom>
          <a:noFill/>
        </p:spPr>
        <p:txBody>
          <a:bodyPr wrap="square" lIns="0" tIns="0" rIns="0" bIns="0" rtlCol="0">
            <a:spAutoFit/>
          </a:bodyPr>
          <a:lstStyle/>
          <a:p>
            <a:pPr algn="r"/>
            <a:r>
              <a:rPr lang="de-DE" i="1" dirty="0" err="1">
                <a:solidFill>
                  <a:srgbClr val="003399"/>
                </a:solidFill>
                <a:cs typeface="Arial" pitchFamily="34" charset="0"/>
              </a:rPr>
              <a:t>Braesicke</a:t>
            </a:r>
            <a:r>
              <a:rPr lang="de-DE" i="1" dirty="0">
                <a:solidFill>
                  <a:srgbClr val="003399"/>
                </a:solidFill>
                <a:cs typeface="Arial" pitchFamily="34" charset="0"/>
              </a:rPr>
              <a:t>, P. and Neu, J. (</a:t>
            </a:r>
            <a:r>
              <a:rPr lang="de-DE" i="1" dirty="0" err="1">
                <a:solidFill>
                  <a:srgbClr val="003399"/>
                </a:solidFill>
                <a:cs typeface="Arial" pitchFamily="34" charset="0"/>
              </a:rPr>
              <a:t>lead</a:t>
            </a:r>
            <a:r>
              <a:rPr lang="de-DE" i="1" dirty="0">
                <a:solidFill>
                  <a:srgbClr val="003399"/>
                </a:solidFill>
                <a:cs typeface="Arial" pitchFamily="34" charset="0"/>
              </a:rPr>
              <a:t> </a:t>
            </a:r>
            <a:r>
              <a:rPr lang="de-DE" i="1" dirty="0" err="1">
                <a:solidFill>
                  <a:srgbClr val="003399"/>
                </a:solidFill>
                <a:cs typeface="Arial" pitchFamily="34" charset="0"/>
              </a:rPr>
              <a:t>authors</a:t>
            </a:r>
            <a:r>
              <a:rPr lang="de-DE" i="1" dirty="0">
                <a:solidFill>
                  <a:srgbClr val="003399"/>
                </a:solidFill>
                <a:cs typeface="Arial" pitchFamily="34" charset="0"/>
              </a:rPr>
              <a:t>), Chapter 3 </a:t>
            </a:r>
            <a:r>
              <a:rPr lang="en-US" i="1" dirty="0">
                <a:solidFill>
                  <a:srgbClr val="003399"/>
                </a:solidFill>
              </a:rPr>
              <a:t>in Scientific Assessment of Ozone Depletion: 2018, WMO Report No 58.</a:t>
            </a:r>
            <a:endParaRPr lang="de-DE" i="1" dirty="0">
              <a:solidFill>
                <a:srgbClr val="003399"/>
              </a:solidFill>
              <a:cs typeface="Arial" pitchFamily="34" charset="0"/>
            </a:endParaRPr>
          </a:p>
        </p:txBody>
      </p:sp>
    </p:spTree>
    <p:extLst>
      <p:ext uri="{BB962C8B-B14F-4D97-AF65-F5344CB8AC3E}">
        <p14:creationId xmlns:p14="http://schemas.microsoft.com/office/powerpoint/2010/main" val="3118196831"/>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32C411E8-92B2-4233-B280-B094EB695F85}"/>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Trend updates since WMO 2018</a:t>
            </a:r>
          </a:p>
        </p:txBody>
      </p:sp>
      <p:sp>
        <p:nvSpPr>
          <p:cNvPr id="5" name="Textfeld 4">
            <a:extLst>
              <a:ext uri="{FF2B5EF4-FFF2-40B4-BE49-F238E27FC236}">
                <a16:creationId xmlns:a16="http://schemas.microsoft.com/office/drawing/2014/main" id="{ECBD2E97-1FB7-4B0D-8316-F8CC6B96914D}"/>
              </a:ext>
            </a:extLst>
          </p:cNvPr>
          <p:cNvSpPr txBox="1"/>
          <p:nvPr/>
        </p:nvSpPr>
        <p:spPr>
          <a:xfrm>
            <a:off x="264939" y="5407109"/>
            <a:ext cx="11809312" cy="1107996"/>
          </a:xfrm>
          <a:prstGeom prst="rect">
            <a:avLst/>
          </a:prstGeom>
          <a:solidFill>
            <a:schemeClr val="bg1"/>
          </a:solidFill>
        </p:spPr>
        <p:txBody>
          <a:bodyPr wrap="square" lIns="0" tIns="0" rIns="0" bIns="0" rtlCol="0">
            <a:spAutoFit/>
          </a:bodyPr>
          <a:lstStyle/>
          <a:p>
            <a:r>
              <a:rPr lang="en-US" dirty="0"/>
              <a:t>Ozone profile trends with 2σ uncertainties for the period 2000–2020 for latitude bands 35°S–60°S (left), 20°S–20°N (center), and 35°N–60°N (right). Colored lines are the trend estimates from seven individual merged datasets on their original vertical grid. Black lines represent the mean (combined) trends and grey shading indicates the 2σ uncertainty intervals for the combined trends.</a:t>
            </a:r>
            <a:endParaRPr lang="de-DE" dirty="0">
              <a:latin typeface="Arial" pitchFamily="34" charset="0"/>
              <a:cs typeface="Arial" pitchFamily="34" charset="0"/>
            </a:endParaRPr>
          </a:p>
        </p:txBody>
      </p:sp>
      <p:sp>
        <p:nvSpPr>
          <p:cNvPr id="6" name="Textfeld 5">
            <a:extLst>
              <a:ext uri="{FF2B5EF4-FFF2-40B4-BE49-F238E27FC236}">
                <a16:creationId xmlns:a16="http://schemas.microsoft.com/office/drawing/2014/main" id="{DE23D107-5CE7-435B-A41F-DA67673CA408}"/>
              </a:ext>
            </a:extLst>
          </p:cNvPr>
          <p:cNvSpPr txBox="1"/>
          <p:nvPr/>
        </p:nvSpPr>
        <p:spPr>
          <a:xfrm rot="16200000">
            <a:off x="9392378" y="2799300"/>
            <a:ext cx="5208699" cy="277000"/>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Updated </a:t>
            </a:r>
            <a:r>
              <a:rPr lang="de-DE" i="1" dirty="0" err="1">
                <a:solidFill>
                  <a:srgbClr val="003399"/>
                </a:solidFill>
                <a:cs typeface="Arial" pitchFamily="34" charset="0"/>
              </a:rPr>
              <a:t>from</a:t>
            </a:r>
            <a:r>
              <a:rPr lang="de-DE" i="1" dirty="0">
                <a:solidFill>
                  <a:srgbClr val="003399"/>
                </a:solidFill>
                <a:cs typeface="Arial" pitchFamily="34" charset="0"/>
              </a:rPr>
              <a:t> LOTUS Report, SPARC/IO3C/GAW, 2019.</a:t>
            </a:r>
          </a:p>
        </p:txBody>
      </p:sp>
      <p:grpSp>
        <p:nvGrpSpPr>
          <p:cNvPr id="9" name="Gruppieren 8">
            <a:extLst>
              <a:ext uri="{FF2B5EF4-FFF2-40B4-BE49-F238E27FC236}">
                <a16:creationId xmlns:a16="http://schemas.microsoft.com/office/drawing/2014/main" id="{1B1E74F9-0C65-47DA-808F-567C4A754FB8}"/>
              </a:ext>
            </a:extLst>
          </p:cNvPr>
          <p:cNvGrpSpPr/>
          <p:nvPr/>
        </p:nvGrpSpPr>
        <p:grpSpPr>
          <a:xfrm>
            <a:off x="1453071" y="837506"/>
            <a:ext cx="9289032" cy="4417162"/>
            <a:chOff x="1453071" y="837506"/>
            <a:chExt cx="9289032" cy="4417162"/>
          </a:xfrm>
        </p:grpSpPr>
        <p:pic>
          <p:nvPicPr>
            <p:cNvPr id="4" name="image26.png">
              <a:extLst>
                <a:ext uri="{FF2B5EF4-FFF2-40B4-BE49-F238E27FC236}">
                  <a16:creationId xmlns:a16="http://schemas.microsoft.com/office/drawing/2014/main" id="{A7D76CE8-AFB1-4008-BC13-242ED35CDAF0}"/>
                </a:ext>
              </a:extLst>
            </p:cNvPr>
            <p:cNvPicPr>
              <a:picLocks noChangeAspect="1"/>
            </p:cNvPicPr>
            <p:nvPr/>
          </p:nvPicPr>
          <p:blipFill>
            <a:blip r:embed="rId2"/>
            <a:srcRect/>
            <a:stretch>
              <a:fillRect/>
            </a:stretch>
          </p:blipFill>
          <p:spPr>
            <a:xfrm>
              <a:off x="1453071" y="837506"/>
              <a:ext cx="9289032" cy="4417162"/>
            </a:xfrm>
            <a:prstGeom prst="rect">
              <a:avLst/>
            </a:prstGeom>
            <a:ln/>
          </p:spPr>
        </p:pic>
        <p:sp>
          <p:nvSpPr>
            <p:cNvPr id="2" name="Pfeil: nach rechts 1">
              <a:extLst>
                <a:ext uri="{FF2B5EF4-FFF2-40B4-BE49-F238E27FC236}">
                  <a16:creationId xmlns:a16="http://schemas.microsoft.com/office/drawing/2014/main" id="{798D2E07-9024-4BCA-B278-DA4D5BBA7A04}"/>
                </a:ext>
              </a:extLst>
            </p:cNvPr>
            <p:cNvSpPr/>
            <p:nvPr/>
          </p:nvSpPr>
          <p:spPr>
            <a:xfrm>
              <a:off x="8510929" y="1604920"/>
              <a:ext cx="576064" cy="504056"/>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7" name="Pfeil: nach rechts 6">
              <a:extLst>
                <a:ext uri="{FF2B5EF4-FFF2-40B4-BE49-F238E27FC236}">
                  <a16:creationId xmlns:a16="http://schemas.microsoft.com/office/drawing/2014/main" id="{82AB4317-81B0-47EF-9A67-E2ABF5B1619F}"/>
                </a:ext>
              </a:extLst>
            </p:cNvPr>
            <p:cNvSpPr/>
            <p:nvPr/>
          </p:nvSpPr>
          <p:spPr>
            <a:xfrm>
              <a:off x="5558601" y="1604920"/>
              <a:ext cx="576064" cy="504056"/>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sp>
          <p:nvSpPr>
            <p:cNvPr id="8" name="Pfeil: nach rechts 7">
              <a:extLst>
                <a:ext uri="{FF2B5EF4-FFF2-40B4-BE49-F238E27FC236}">
                  <a16:creationId xmlns:a16="http://schemas.microsoft.com/office/drawing/2014/main" id="{303E9FF2-2F15-4C12-B936-48A79B657E8A}"/>
                </a:ext>
              </a:extLst>
            </p:cNvPr>
            <p:cNvSpPr/>
            <p:nvPr/>
          </p:nvSpPr>
          <p:spPr>
            <a:xfrm>
              <a:off x="2714290" y="1604920"/>
              <a:ext cx="576064" cy="504056"/>
            </a:xfrm>
            <a:prstGeom prst="rightArrow">
              <a:avLst/>
            </a:prstGeom>
            <a:solidFill>
              <a:srgbClr val="C00000"/>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dirty="0">
                <a:solidFill>
                  <a:schemeClr val="tx1"/>
                </a:solidFill>
                <a:latin typeface="Arial" pitchFamily="34" charset="0"/>
                <a:cs typeface="Arial" pitchFamily="34" charset="0"/>
              </a:endParaRPr>
            </a:p>
          </p:txBody>
        </p:sp>
      </p:grpSp>
    </p:spTree>
    <p:extLst>
      <p:ext uri="{BB962C8B-B14F-4D97-AF65-F5344CB8AC3E}">
        <p14:creationId xmlns:p14="http://schemas.microsoft.com/office/powerpoint/2010/main" val="1201513430"/>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64951549-A619-45B5-8D43-A096F7D1F0F0}"/>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Trend updates since WMO 2018</a:t>
            </a:r>
          </a:p>
        </p:txBody>
      </p:sp>
      <p:grpSp>
        <p:nvGrpSpPr>
          <p:cNvPr id="13" name="Gruppieren 12">
            <a:extLst>
              <a:ext uri="{FF2B5EF4-FFF2-40B4-BE49-F238E27FC236}">
                <a16:creationId xmlns:a16="http://schemas.microsoft.com/office/drawing/2014/main" id="{F0847D36-124B-4BF2-BDC0-4AEB5972998D}"/>
              </a:ext>
            </a:extLst>
          </p:cNvPr>
          <p:cNvGrpSpPr/>
          <p:nvPr/>
        </p:nvGrpSpPr>
        <p:grpSpPr>
          <a:xfrm>
            <a:off x="877007" y="864630"/>
            <a:ext cx="9793088" cy="4194810"/>
            <a:chOff x="877007" y="864630"/>
            <a:chExt cx="9793088" cy="4194810"/>
          </a:xfrm>
        </p:grpSpPr>
        <p:pic>
          <p:nvPicPr>
            <p:cNvPr id="4" name="image5.png">
              <a:extLst>
                <a:ext uri="{FF2B5EF4-FFF2-40B4-BE49-F238E27FC236}">
                  <a16:creationId xmlns:a16="http://schemas.microsoft.com/office/drawing/2014/main" id="{E1F67B9E-9616-48D8-9101-7FC545D980CB}"/>
                </a:ext>
              </a:extLst>
            </p:cNvPr>
            <p:cNvPicPr>
              <a:picLocks noChangeAspect="1"/>
            </p:cNvPicPr>
            <p:nvPr/>
          </p:nvPicPr>
          <p:blipFill rotWithShape="1">
            <a:blip r:embed="rId2"/>
            <a:srcRect t="11040"/>
            <a:stretch/>
          </p:blipFill>
          <p:spPr>
            <a:xfrm>
              <a:off x="877007" y="1141629"/>
              <a:ext cx="9793088" cy="3917811"/>
            </a:xfrm>
            <a:prstGeom prst="rect">
              <a:avLst/>
            </a:prstGeom>
            <a:ln/>
          </p:spPr>
        </p:pic>
        <p:sp>
          <p:nvSpPr>
            <p:cNvPr id="2" name="Textfeld 1">
              <a:extLst>
                <a:ext uri="{FF2B5EF4-FFF2-40B4-BE49-F238E27FC236}">
                  <a16:creationId xmlns:a16="http://schemas.microsoft.com/office/drawing/2014/main" id="{962338D3-EB07-44D3-8AE3-83FD57BD483F}"/>
                </a:ext>
              </a:extLst>
            </p:cNvPr>
            <p:cNvSpPr txBox="1"/>
            <p:nvPr/>
          </p:nvSpPr>
          <p:spPr>
            <a:xfrm>
              <a:off x="2726936" y="864630"/>
              <a:ext cx="1368152" cy="276999"/>
            </a:xfrm>
            <a:prstGeom prst="rect">
              <a:avLst/>
            </a:prstGeom>
            <a:noFill/>
          </p:spPr>
          <p:txBody>
            <a:bodyPr wrap="square" lIns="0" tIns="0" rIns="0" bIns="0" rtlCol="0">
              <a:spAutoFit/>
            </a:bodyPr>
            <a:lstStyle/>
            <a:p>
              <a:r>
                <a:rPr lang="de-DE" dirty="0">
                  <a:latin typeface="Arial" pitchFamily="34" charset="0"/>
                  <a:cs typeface="Arial" pitchFamily="34" charset="0"/>
                </a:rPr>
                <a:t>35-60S</a:t>
              </a:r>
            </a:p>
          </p:txBody>
        </p:sp>
        <p:sp>
          <p:nvSpPr>
            <p:cNvPr id="6" name="Textfeld 5">
              <a:extLst>
                <a:ext uri="{FF2B5EF4-FFF2-40B4-BE49-F238E27FC236}">
                  <a16:creationId xmlns:a16="http://schemas.microsoft.com/office/drawing/2014/main" id="{E40039C9-17A1-467A-953F-2F9D7D9120DB}"/>
                </a:ext>
              </a:extLst>
            </p:cNvPr>
            <p:cNvSpPr txBox="1"/>
            <p:nvPr/>
          </p:nvSpPr>
          <p:spPr>
            <a:xfrm>
              <a:off x="5593531" y="864630"/>
              <a:ext cx="1368152" cy="276999"/>
            </a:xfrm>
            <a:prstGeom prst="rect">
              <a:avLst/>
            </a:prstGeom>
            <a:noFill/>
          </p:spPr>
          <p:txBody>
            <a:bodyPr wrap="square" lIns="0" tIns="0" rIns="0" bIns="0" rtlCol="0">
              <a:spAutoFit/>
            </a:bodyPr>
            <a:lstStyle/>
            <a:p>
              <a:r>
                <a:rPr lang="de-DE" dirty="0">
                  <a:latin typeface="Arial" pitchFamily="34" charset="0"/>
                  <a:cs typeface="Arial" pitchFamily="34" charset="0"/>
                </a:rPr>
                <a:t>20S-20N</a:t>
              </a:r>
            </a:p>
          </p:txBody>
        </p:sp>
        <p:sp>
          <p:nvSpPr>
            <p:cNvPr id="7" name="Textfeld 6">
              <a:extLst>
                <a:ext uri="{FF2B5EF4-FFF2-40B4-BE49-F238E27FC236}">
                  <a16:creationId xmlns:a16="http://schemas.microsoft.com/office/drawing/2014/main" id="{28BB96A7-36E2-420C-865D-083B4224880B}"/>
                </a:ext>
              </a:extLst>
            </p:cNvPr>
            <p:cNvSpPr txBox="1"/>
            <p:nvPr/>
          </p:nvSpPr>
          <p:spPr>
            <a:xfrm>
              <a:off x="8689875" y="864630"/>
              <a:ext cx="1368152" cy="276999"/>
            </a:xfrm>
            <a:prstGeom prst="rect">
              <a:avLst/>
            </a:prstGeom>
            <a:noFill/>
          </p:spPr>
          <p:txBody>
            <a:bodyPr wrap="square" lIns="0" tIns="0" rIns="0" bIns="0" rtlCol="0">
              <a:spAutoFit/>
            </a:bodyPr>
            <a:lstStyle/>
            <a:p>
              <a:r>
                <a:rPr lang="de-DE" dirty="0">
                  <a:latin typeface="Arial" pitchFamily="34" charset="0"/>
                  <a:cs typeface="Arial" pitchFamily="34" charset="0"/>
                </a:rPr>
                <a:t>35-60N</a:t>
              </a:r>
            </a:p>
          </p:txBody>
        </p:sp>
      </p:grpSp>
      <p:sp>
        <p:nvSpPr>
          <p:cNvPr id="8" name="Textfeld 7">
            <a:extLst>
              <a:ext uri="{FF2B5EF4-FFF2-40B4-BE49-F238E27FC236}">
                <a16:creationId xmlns:a16="http://schemas.microsoft.com/office/drawing/2014/main" id="{BAB21E6D-5D8D-46BD-9B7B-9D20424BBA08}"/>
              </a:ext>
            </a:extLst>
          </p:cNvPr>
          <p:cNvSpPr txBox="1"/>
          <p:nvPr/>
        </p:nvSpPr>
        <p:spPr>
          <a:xfrm>
            <a:off x="264939" y="5141143"/>
            <a:ext cx="11809312" cy="1384995"/>
          </a:xfrm>
          <a:prstGeom prst="rect">
            <a:avLst/>
          </a:prstGeom>
          <a:solidFill>
            <a:schemeClr val="bg1"/>
          </a:solidFill>
        </p:spPr>
        <p:txBody>
          <a:bodyPr wrap="square" lIns="0" tIns="0" rIns="0" bIns="0" rtlCol="0">
            <a:spAutoFit/>
          </a:bodyPr>
          <a:lstStyle/>
          <a:p>
            <a:r>
              <a:rPr lang="en-US" dirty="0"/>
              <a:t>Comparison of post-2000 ozone profile trends combined from different merged satellite datasets for the latitude bands 35°S–60°S (left), 20°S–20°N (center), and 35°N–60°N (right) and their 2σ uncertainties. Results from the last Assessment for the period 2000-2016 are shown in blue, results for the updated period 2000-2020 are shown in red. The black line represents the multi-model mean calculated from 16 CCMI-1 ref-C2 simulations, and the grey shading indicates 2σ uncertainty of the model trend estimates. Updated from SPARC/IO3C/GAW (2019).</a:t>
            </a:r>
            <a:endParaRPr lang="de-DE" dirty="0">
              <a:latin typeface="Arial" pitchFamily="34" charset="0"/>
              <a:cs typeface="Arial" pitchFamily="34" charset="0"/>
            </a:endParaRPr>
          </a:p>
        </p:txBody>
      </p:sp>
      <p:sp>
        <p:nvSpPr>
          <p:cNvPr id="9" name="Textfeld 8">
            <a:extLst>
              <a:ext uri="{FF2B5EF4-FFF2-40B4-BE49-F238E27FC236}">
                <a16:creationId xmlns:a16="http://schemas.microsoft.com/office/drawing/2014/main" id="{BC658D84-9A2D-4F1C-9CC5-F6AC8937FC08}"/>
              </a:ext>
            </a:extLst>
          </p:cNvPr>
          <p:cNvSpPr txBox="1"/>
          <p:nvPr/>
        </p:nvSpPr>
        <p:spPr>
          <a:xfrm rot="16200000">
            <a:off x="9392378" y="2799300"/>
            <a:ext cx="5208699" cy="277000"/>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Updated </a:t>
            </a:r>
            <a:r>
              <a:rPr lang="de-DE" i="1" dirty="0" err="1">
                <a:solidFill>
                  <a:srgbClr val="003399"/>
                </a:solidFill>
                <a:cs typeface="Arial" pitchFamily="34" charset="0"/>
              </a:rPr>
              <a:t>from</a:t>
            </a:r>
            <a:r>
              <a:rPr lang="de-DE" i="1" dirty="0">
                <a:solidFill>
                  <a:srgbClr val="003399"/>
                </a:solidFill>
                <a:cs typeface="Arial" pitchFamily="34" charset="0"/>
              </a:rPr>
              <a:t> LOTUS Report, SPARC/IO3C/GAW, 2019.</a:t>
            </a:r>
          </a:p>
        </p:txBody>
      </p:sp>
    </p:spTree>
    <p:extLst>
      <p:ext uri="{BB962C8B-B14F-4D97-AF65-F5344CB8AC3E}">
        <p14:creationId xmlns:p14="http://schemas.microsoft.com/office/powerpoint/2010/main" val="1745984856"/>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64951549-A619-45B5-8D43-A096F7D1F0F0}"/>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Trend updates since WMO 2018</a:t>
            </a:r>
          </a:p>
        </p:txBody>
      </p:sp>
      <p:sp>
        <p:nvSpPr>
          <p:cNvPr id="8" name="Textfeld 7">
            <a:extLst>
              <a:ext uri="{FF2B5EF4-FFF2-40B4-BE49-F238E27FC236}">
                <a16:creationId xmlns:a16="http://schemas.microsoft.com/office/drawing/2014/main" id="{BAB21E6D-5D8D-46BD-9B7B-9D20424BBA08}"/>
              </a:ext>
            </a:extLst>
          </p:cNvPr>
          <p:cNvSpPr txBox="1"/>
          <p:nvPr/>
        </p:nvSpPr>
        <p:spPr>
          <a:xfrm>
            <a:off x="264939" y="5141143"/>
            <a:ext cx="11809312" cy="1384995"/>
          </a:xfrm>
          <a:prstGeom prst="rect">
            <a:avLst/>
          </a:prstGeom>
          <a:solidFill>
            <a:schemeClr val="bg1"/>
          </a:solidFill>
        </p:spPr>
        <p:txBody>
          <a:bodyPr wrap="square" lIns="0" tIns="0" rIns="0" bIns="0" rtlCol="0">
            <a:spAutoFit/>
          </a:bodyPr>
          <a:lstStyle/>
          <a:p>
            <a:r>
              <a:rPr lang="en-US" dirty="0"/>
              <a:t>Comparison of post-2000 ozone profile trends combined from different merged satellite datasets for the latitude bands 35°S–60°S (left), 20°S–20°N (center), and 35°N–60°N (right) and their 2σ uncertainties. Results from the last Assessment for the period 2000-2016 are shown in blue, results for the updated period 2000-2020 are shown in red. The black line represents the multi-model mean calculated from 16 CCMI-1 ref-C2 simulations, and the grey shading indicates 2σ uncertainty of the model trend estimates. Updated from SPARC/IO3C/GAW (2019).</a:t>
            </a:r>
            <a:endParaRPr lang="de-DE" dirty="0">
              <a:latin typeface="Arial" pitchFamily="34" charset="0"/>
              <a:cs typeface="Arial" pitchFamily="34" charset="0"/>
            </a:endParaRPr>
          </a:p>
        </p:txBody>
      </p:sp>
      <p:sp>
        <p:nvSpPr>
          <p:cNvPr id="9" name="Textfeld 8">
            <a:extLst>
              <a:ext uri="{FF2B5EF4-FFF2-40B4-BE49-F238E27FC236}">
                <a16:creationId xmlns:a16="http://schemas.microsoft.com/office/drawing/2014/main" id="{BC658D84-9A2D-4F1C-9CC5-F6AC8937FC08}"/>
              </a:ext>
            </a:extLst>
          </p:cNvPr>
          <p:cNvSpPr txBox="1"/>
          <p:nvPr/>
        </p:nvSpPr>
        <p:spPr>
          <a:xfrm rot="16200000">
            <a:off x="9392378" y="2799300"/>
            <a:ext cx="5208699" cy="277000"/>
          </a:xfrm>
          <a:prstGeom prst="rect">
            <a:avLst/>
          </a:prstGeom>
          <a:noFill/>
        </p:spPr>
        <p:txBody>
          <a:bodyPr wrap="square" lIns="0" tIns="0" rIns="0" bIns="0" rtlCol="0">
            <a:spAutoFit/>
          </a:bodyPr>
          <a:lstStyle/>
          <a:p>
            <a:pPr algn="r"/>
            <a:r>
              <a:rPr lang="de-DE" i="1" dirty="0">
                <a:solidFill>
                  <a:srgbClr val="003399"/>
                </a:solidFill>
                <a:cs typeface="Arial" pitchFamily="34" charset="0"/>
              </a:rPr>
              <a:t>Updated </a:t>
            </a:r>
            <a:r>
              <a:rPr lang="de-DE" i="1" dirty="0" err="1">
                <a:solidFill>
                  <a:srgbClr val="003399"/>
                </a:solidFill>
                <a:cs typeface="Arial" pitchFamily="34" charset="0"/>
              </a:rPr>
              <a:t>from</a:t>
            </a:r>
            <a:r>
              <a:rPr lang="de-DE" i="1" dirty="0">
                <a:solidFill>
                  <a:srgbClr val="003399"/>
                </a:solidFill>
                <a:cs typeface="Arial" pitchFamily="34" charset="0"/>
              </a:rPr>
              <a:t> LOTUS Report, SPARC/IO3C/GAW, 2019.</a:t>
            </a:r>
          </a:p>
        </p:txBody>
      </p:sp>
      <p:grpSp>
        <p:nvGrpSpPr>
          <p:cNvPr id="5" name="Gruppieren 4">
            <a:extLst>
              <a:ext uri="{FF2B5EF4-FFF2-40B4-BE49-F238E27FC236}">
                <a16:creationId xmlns:a16="http://schemas.microsoft.com/office/drawing/2014/main" id="{DC1FDED7-C5E7-4C99-A31A-0F2DD344A937}"/>
              </a:ext>
            </a:extLst>
          </p:cNvPr>
          <p:cNvGrpSpPr/>
          <p:nvPr/>
        </p:nvGrpSpPr>
        <p:grpSpPr>
          <a:xfrm>
            <a:off x="877007" y="864630"/>
            <a:ext cx="9793088" cy="4194810"/>
            <a:chOff x="877007" y="864630"/>
            <a:chExt cx="9793088" cy="4194810"/>
          </a:xfrm>
        </p:grpSpPr>
        <p:pic>
          <p:nvPicPr>
            <p:cNvPr id="4" name="image5.png">
              <a:extLst>
                <a:ext uri="{FF2B5EF4-FFF2-40B4-BE49-F238E27FC236}">
                  <a16:creationId xmlns:a16="http://schemas.microsoft.com/office/drawing/2014/main" id="{E1F67B9E-9616-48D8-9101-7FC545D980CB}"/>
                </a:ext>
              </a:extLst>
            </p:cNvPr>
            <p:cNvPicPr>
              <a:picLocks noChangeAspect="1"/>
            </p:cNvPicPr>
            <p:nvPr/>
          </p:nvPicPr>
          <p:blipFill rotWithShape="1">
            <a:blip r:embed="rId2"/>
            <a:srcRect t="11040"/>
            <a:stretch/>
          </p:blipFill>
          <p:spPr>
            <a:xfrm>
              <a:off x="877007" y="1141629"/>
              <a:ext cx="9793088" cy="3917811"/>
            </a:xfrm>
            <a:prstGeom prst="rect">
              <a:avLst/>
            </a:prstGeom>
            <a:ln/>
          </p:spPr>
        </p:pic>
        <p:sp>
          <p:nvSpPr>
            <p:cNvPr id="2" name="Textfeld 1">
              <a:extLst>
                <a:ext uri="{FF2B5EF4-FFF2-40B4-BE49-F238E27FC236}">
                  <a16:creationId xmlns:a16="http://schemas.microsoft.com/office/drawing/2014/main" id="{962338D3-EB07-44D3-8AE3-83FD57BD483F}"/>
                </a:ext>
              </a:extLst>
            </p:cNvPr>
            <p:cNvSpPr txBox="1"/>
            <p:nvPr/>
          </p:nvSpPr>
          <p:spPr>
            <a:xfrm>
              <a:off x="2726936" y="864630"/>
              <a:ext cx="1368152" cy="276999"/>
            </a:xfrm>
            <a:prstGeom prst="rect">
              <a:avLst/>
            </a:prstGeom>
            <a:noFill/>
          </p:spPr>
          <p:txBody>
            <a:bodyPr wrap="square" lIns="0" tIns="0" rIns="0" bIns="0" rtlCol="0">
              <a:spAutoFit/>
            </a:bodyPr>
            <a:lstStyle/>
            <a:p>
              <a:r>
                <a:rPr lang="de-DE" dirty="0">
                  <a:latin typeface="Arial" pitchFamily="34" charset="0"/>
                  <a:cs typeface="Arial" pitchFamily="34" charset="0"/>
                </a:rPr>
                <a:t>35-60S</a:t>
              </a:r>
            </a:p>
          </p:txBody>
        </p:sp>
        <p:sp>
          <p:nvSpPr>
            <p:cNvPr id="6" name="Textfeld 5">
              <a:extLst>
                <a:ext uri="{FF2B5EF4-FFF2-40B4-BE49-F238E27FC236}">
                  <a16:creationId xmlns:a16="http://schemas.microsoft.com/office/drawing/2014/main" id="{E40039C9-17A1-467A-953F-2F9D7D9120DB}"/>
                </a:ext>
              </a:extLst>
            </p:cNvPr>
            <p:cNvSpPr txBox="1"/>
            <p:nvPr/>
          </p:nvSpPr>
          <p:spPr>
            <a:xfrm>
              <a:off x="5593531" y="864630"/>
              <a:ext cx="1368152" cy="276999"/>
            </a:xfrm>
            <a:prstGeom prst="rect">
              <a:avLst/>
            </a:prstGeom>
            <a:noFill/>
          </p:spPr>
          <p:txBody>
            <a:bodyPr wrap="square" lIns="0" tIns="0" rIns="0" bIns="0" rtlCol="0">
              <a:spAutoFit/>
            </a:bodyPr>
            <a:lstStyle/>
            <a:p>
              <a:r>
                <a:rPr lang="de-DE" dirty="0">
                  <a:latin typeface="Arial" pitchFamily="34" charset="0"/>
                  <a:cs typeface="Arial" pitchFamily="34" charset="0"/>
                </a:rPr>
                <a:t>20S-20N</a:t>
              </a:r>
            </a:p>
          </p:txBody>
        </p:sp>
        <p:sp>
          <p:nvSpPr>
            <p:cNvPr id="7" name="Textfeld 6">
              <a:extLst>
                <a:ext uri="{FF2B5EF4-FFF2-40B4-BE49-F238E27FC236}">
                  <a16:creationId xmlns:a16="http://schemas.microsoft.com/office/drawing/2014/main" id="{28BB96A7-36E2-420C-865D-083B4224880B}"/>
                </a:ext>
              </a:extLst>
            </p:cNvPr>
            <p:cNvSpPr txBox="1"/>
            <p:nvPr/>
          </p:nvSpPr>
          <p:spPr>
            <a:xfrm>
              <a:off x="8689875" y="864630"/>
              <a:ext cx="1368152" cy="276999"/>
            </a:xfrm>
            <a:prstGeom prst="rect">
              <a:avLst/>
            </a:prstGeom>
            <a:noFill/>
          </p:spPr>
          <p:txBody>
            <a:bodyPr wrap="square" lIns="0" tIns="0" rIns="0" bIns="0" rtlCol="0">
              <a:spAutoFit/>
            </a:bodyPr>
            <a:lstStyle/>
            <a:p>
              <a:r>
                <a:rPr lang="de-DE" dirty="0">
                  <a:latin typeface="Arial" pitchFamily="34" charset="0"/>
                  <a:cs typeface="Arial" pitchFamily="34" charset="0"/>
                </a:rPr>
                <a:t>35-60N</a:t>
              </a:r>
            </a:p>
          </p:txBody>
        </p:sp>
        <p:cxnSp>
          <p:nvCxnSpPr>
            <p:cNvPr id="10" name="Gerader Verbinder 9">
              <a:extLst>
                <a:ext uri="{FF2B5EF4-FFF2-40B4-BE49-F238E27FC236}">
                  <a16:creationId xmlns:a16="http://schemas.microsoft.com/office/drawing/2014/main" id="{A490ECC3-0591-420D-9CC9-732CF057988F}"/>
                </a:ext>
              </a:extLst>
            </p:cNvPr>
            <p:cNvCxnSpPr/>
            <p:nvPr/>
          </p:nvCxnSpPr>
          <p:spPr>
            <a:xfrm>
              <a:off x="3001243" y="1141629"/>
              <a:ext cx="0" cy="3656317"/>
            </a:xfrm>
            <a:prstGeom prst="line">
              <a:avLst/>
            </a:prstGeom>
            <a:ln w="25400">
              <a:solidFill>
                <a:srgbClr val="00B0F0"/>
              </a:solidFill>
              <a:tailEnd type="none"/>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03397B57-2745-4C14-B2F3-BAA1F18FDF7D}"/>
                </a:ext>
              </a:extLst>
            </p:cNvPr>
            <p:cNvCxnSpPr/>
            <p:nvPr/>
          </p:nvCxnSpPr>
          <p:spPr>
            <a:xfrm>
              <a:off x="6025579" y="1141629"/>
              <a:ext cx="0" cy="3656317"/>
            </a:xfrm>
            <a:prstGeom prst="line">
              <a:avLst/>
            </a:prstGeom>
            <a:ln w="25400">
              <a:solidFill>
                <a:srgbClr val="00B0F0"/>
              </a:solidFill>
              <a:tailEnd type="none"/>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FF4510B5-B4F4-4A33-8B5C-86D96B9645D9}"/>
                </a:ext>
              </a:extLst>
            </p:cNvPr>
            <p:cNvCxnSpPr/>
            <p:nvPr/>
          </p:nvCxnSpPr>
          <p:spPr>
            <a:xfrm>
              <a:off x="9121923" y="1141629"/>
              <a:ext cx="0" cy="3656317"/>
            </a:xfrm>
            <a:prstGeom prst="line">
              <a:avLst/>
            </a:prstGeom>
            <a:ln w="25400">
              <a:solidFill>
                <a:srgbClr val="00B0F0"/>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5766252"/>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7">
            <a:extLst>
              <a:ext uri="{FF2B5EF4-FFF2-40B4-BE49-F238E27FC236}">
                <a16:creationId xmlns:a16="http://schemas.microsoft.com/office/drawing/2014/main" id="{5F08E659-C9D3-4FA3-9C3D-0E75A3D5DF1E}"/>
              </a:ext>
            </a:extLst>
          </p:cNvPr>
          <p:cNvSpPr txBox="1">
            <a:spLocks/>
          </p:cNvSpPr>
          <p:nvPr/>
        </p:nvSpPr>
        <p:spPr bwMode="auto">
          <a:xfrm>
            <a:off x="1561083" y="2349674"/>
            <a:ext cx="9073008"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6600" dirty="0">
                <a:solidFill>
                  <a:srgbClr val="003399"/>
                </a:solidFill>
                <a:latin typeface="+mj-lt"/>
              </a:rPr>
              <a:t>Ozone return dates</a:t>
            </a:r>
          </a:p>
        </p:txBody>
      </p:sp>
    </p:spTree>
    <p:extLst>
      <p:ext uri="{BB962C8B-B14F-4D97-AF65-F5344CB8AC3E}">
        <p14:creationId xmlns:p14="http://schemas.microsoft.com/office/powerpoint/2010/main" val="3243552998"/>
      </p:ext>
    </p:extLst>
  </p:cSld>
  <p:clrMapOvr>
    <a:masterClrMapping/>
  </p:clrMapOvr>
  <mc:AlternateContent xmlns:mc="http://schemas.openxmlformats.org/markup-compatibility/2006" xmlns:p14="http://schemas.microsoft.com/office/powerpoint/2010/main">
    <mc:Choice Requires="p14">
      <p:transition spd="slow" p14:dur="2000" advTm="61249"/>
    </mc:Choice>
    <mc:Fallback xmlns="">
      <p:transition spd="slow" advTm="6124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65E7A16D-3C0E-4B46-874E-EF17ECAB6101}"/>
              </a:ext>
            </a:extLst>
          </p:cNvPr>
          <p:cNvSpPr txBox="1">
            <a:spLocks/>
          </p:cNvSpPr>
          <p:nvPr/>
        </p:nvSpPr>
        <p:spPr bwMode="auto">
          <a:xfrm>
            <a:off x="2425179" y="261442"/>
            <a:ext cx="7344816"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Ozone return dates (TCO) from WMO 2018</a:t>
            </a:r>
          </a:p>
        </p:txBody>
      </p:sp>
      <p:pic>
        <p:nvPicPr>
          <p:cNvPr id="4" name="Grafik 3">
            <a:extLst>
              <a:ext uri="{FF2B5EF4-FFF2-40B4-BE49-F238E27FC236}">
                <a16:creationId xmlns:a16="http://schemas.microsoft.com/office/drawing/2014/main" id="{8249D98B-56DF-4E14-8E0F-2D57A8A1272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12" t="5089" r="3899"/>
          <a:stretch/>
        </p:blipFill>
        <p:spPr>
          <a:xfrm>
            <a:off x="264939" y="891835"/>
            <a:ext cx="6984776" cy="5706311"/>
          </a:xfrm>
          <a:prstGeom prst="rect">
            <a:avLst/>
          </a:prstGeom>
        </p:spPr>
      </p:pic>
      <p:sp>
        <p:nvSpPr>
          <p:cNvPr id="5" name="Textfeld 4">
            <a:extLst>
              <a:ext uri="{FF2B5EF4-FFF2-40B4-BE49-F238E27FC236}">
                <a16:creationId xmlns:a16="http://schemas.microsoft.com/office/drawing/2014/main" id="{D2C86779-6A17-4ECF-BFFE-651890493611}"/>
              </a:ext>
            </a:extLst>
          </p:cNvPr>
          <p:cNvSpPr txBox="1"/>
          <p:nvPr/>
        </p:nvSpPr>
        <p:spPr>
          <a:xfrm>
            <a:off x="7681763" y="1889979"/>
            <a:ext cx="4032448" cy="2769989"/>
          </a:xfrm>
          <a:prstGeom prst="rect">
            <a:avLst/>
          </a:prstGeom>
          <a:noFill/>
        </p:spPr>
        <p:txBody>
          <a:bodyPr wrap="square" lIns="0" tIns="0" rIns="0" bIns="0" rtlCol="0">
            <a:spAutoFit/>
          </a:bodyPr>
          <a:lstStyle/>
          <a:p>
            <a:r>
              <a:rPr lang="de-DE" b="1" dirty="0">
                <a:latin typeface="Arial" pitchFamily="34" charset="0"/>
                <a:cs typeface="Arial" pitchFamily="34" charset="0"/>
              </a:rPr>
              <a:t>Figure 3-19 Ozone Assessment 2018</a:t>
            </a:r>
          </a:p>
          <a:p>
            <a:r>
              <a:rPr lang="en-US" dirty="0"/>
              <a:t>Adjusted and smoothed multi-model mean time series of annual mean TCO from observations (solid black lines and symbols) and for RCP scenarios from CCMI models: REF-C2=RCP-6.0 (red lines), SENC2-RCP45=RCP-4.5 (blue lines), and SEN-C2-RCP85=RCP-8.5 (orange lines). The black dashed lines represent 1980 values of TCO. From Dhomse et al. (2018).</a:t>
            </a:r>
            <a:endParaRPr lang="de-DE" dirty="0">
              <a:latin typeface="Arial" pitchFamily="34" charset="0"/>
              <a:cs typeface="Arial" pitchFamily="34" charset="0"/>
            </a:endParaRPr>
          </a:p>
        </p:txBody>
      </p:sp>
      <p:sp>
        <p:nvSpPr>
          <p:cNvPr id="6" name="Textfeld 5">
            <a:extLst>
              <a:ext uri="{FF2B5EF4-FFF2-40B4-BE49-F238E27FC236}">
                <a16:creationId xmlns:a16="http://schemas.microsoft.com/office/drawing/2014/main" id="{0A9AFBDD-6866-4F49-9DBC-CE8A190F64DC}"/>
              </a:ext>
            </a:extLst>
          </p:cNvPr>
          <p:cNvSpPr txBox="1"/>
          <p:nvPr/>
        </p:nvSpPr>
        <p:spPr>
          <a:xfrm>
            <a:off x="8041803" y="5561291"/>
            <a:ext cx="4032448" cy="830997"/>
          </a:xfrm>
          <a:prstGeom prst="rect">
            <a:avLst/>
          </a:prstGeom>
          <a:noFill/>
        </p:spPr>
        <p:txBody>
          <a:bodyPr wrap="square" lIns="0" tIns="0" rIns="0" bIns="0" rtlCol="0">
            <a:spAutoFit/>
          </a:bodyPr>
          <a:lstStyle/>
          <a:p>
            <a:pPr algn="r"/>
            <a:r>
              <a:rPr lang="de-DE" i="1" dirty="0" err="1">
                <a:solidFill>
                  <a:srgbClr val="003399"/>
                </a:solidFill>
                <a:cs typeface="Arial" pitchFamily="34" charset="0"/>
              </a:rPr>
              <a:t>Braesicke</a:t>
            </a:r>
            <a:r>
              <a:rPr lang="de-DE" i="1" dirty="0">
                <a:solidFill>
                  <a:srgbClr val="003399"/>
                </a:solidFill>
                <a:cs typeface="Arial" pitchFamily="34" charset="0"/>
              </a:rPr>
              <a:t>, P. and Neu, J. (</a:t>
            </a:r>
            <a:r>
              <a:rPr lang="de-DE" i="1" dirty="0" err="1">
                <a:solidFill>
                  <a:srgbClr val="003399"/>
                </a:solidFill>
                <a:cs typeface="Arial" pitchFamily="34" charset="0"/>
              </a:rPr>
              <a:t>lead</a:t>
            </a:r>
            <a:r>
              <a:rPr lang="de-DE" i="1" dirty="0">
                <a:solidFill>
                  <a:srgbClr val="003399"/>
                </a:solidFill>
                <a:cs typeface="Arial" pitchFamily="34" charset="0"/>
              </a:rPr>
              <a:t> </a:t>
            </a:r>
            <a:r>
              <a:rPr lang="de-DE" i="1" dirty="0" err="1">
                <a:solidFill>
                  <a:srgbClr val="003399"/>
                </a:solidFill>
                <a:cs typeface="Arial" pitchFamily="34" charset="0"/>
              </a:rPr>
              <a:t>authors</a:t>
            </a:r>
            <a:r>
              <a:rPr lang="de-DE" i="1" dirty="0">
                <a:solidFill>
                  <a:srgbClr val="003399"/>
                </a:solidFill>
                <a:cs typeface="Arial" pitchFamily="34" charset="0"/>
              </a:rPr>
              <a:t>), Chapter 3 </a:t>
            </a:r>
            <a:r>
              <a:rPr lang="en-US" i="1" dirty="0">
                <a:solidFill>
                  <a:srgbClr val="003399"/>
                </a:solidFill>
              </a:rPr>
              <a:t>in Scientific Assessment of Ozone Depletion: 2018, WMO Report No 58.</a:t>
            </a:r>
            <a:endParaRPr lang="de-DE" i="1" dirty="0">
              <a:solidFill>
                <a:srgbClr val="003399"/>
              </a:solidFill>
              <a:cs typeface="Arial" pitchFamily="34" charset="0"/>
            </a:endParaRPr>
          </a:p>
        </p:txBody>
      </p:sp>
    </p:spTree>
    <p:extLst>
      <p:ext uri="{BB962C8B-B14F-4D97-AF65-F5344CB8AC3E}">
        <p14:creationId xmlns:p14="http://schemas.microsoft.com/office/powerpoint/2010/main" val="101103280"/>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65E7A16D-3C0E-4B46-874E-EF17ECAB6101}"/>
              </a:ext>
            </a:extLst>
          </p:cNvPr>
          <p:cNvSpPr txBox="1">
            <a:spLocks/>
          </p:cNvSpPr>
          <p:nvPr/>
        </p:nvSpPr>
        <p:spPr bwMode="auto">
          <a:xfrm>
            <a:off x="3001243" y="261442"/>
            <a:ext cx="6192688"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CMIP6 scenarios</a:t>
            </a:r>
          </a:p>
        </p:txBody>
      </p:sp>
      <p:graphicFrame>
        <p:nvGraphicFramePr>
          <p:cNvPr id="2" name="Tabelle 1">
            <a:extLst>
              <a:ext uri="{FF2B5EF4-FFF2-40B4-BE49-F238E27FC236}">
                <a16:creationId xmlns:a16="http://schemas.microsoft.com/office/drawing/2014/main" id="{094C370A-2E28-400F-8FA2-87C95750588F}"/>
              </a:ext>
            </a:extLst>
          </p:cNvPr>
          <p:cNvGraphicFramePr>
            <a:graphicFrameLocks noGrp="1"/>
          </p:cNvGraphicFramePr>
          <p:nvPr>
            <p:extLst>
              <p:ext uri="{D42A27DB-BD31-4B8C-83A1-F6EECF244321}">
                <p14:modId xmlns:p14="http://schemas.microsoft.com/office/powerpoint/2010/main" val="3573098995"/>
              </p:ext>
            </p:extLst>
          </p:nvPr>
        </p:nvGraphicFramePr>
        <p:xfrm>
          <a:off x="1057027" y="1125538"/>
          <a:ext cx="10369151" cy="4036839"/>
        </p:xfrm>
        <a:graphic>
          <a:graphicData uri="http://schemas.openxmlformats.org/drawingml/2006/table">
            <a:tbl>
              <a:tblPr>
                <a:tableStyleId>{5C22544A-7EE6-4342-B048-85BDC9FD1C3A}</a:tableStyleId>
              </a:tblPr>
              <a:tblGrid>
                <a:gridCol w="2528229">
                  <a:extLst>
                    <a:ext uri="{9D8B030D-6E8A-4147-A177-3AD203B41FA5}">
                      <a16:colId xmlns:a16="http://schemas.microsoft.com/office/drawing/2014/main" val="3073038128"/>
                    </a:ext>
                  </a:extLst>
                </a:gridCol>
                <a:gridCol w="2169492">
                  <a:extLst>
                    <a:ext uri="{9D8B030D-6E8A-4147-A177-3AD203B41FA5}">
                      <a16:colId xmlns:a16="http://schemas.microsoft.com/office/drawing/2014/main" val="3196819620"/>
                    </a:ext>
                  </a:extLst>
                </a:gridCol>
                <a:gridCol w="2921128">
                  <a:extLst>
                    <a:ext uri="{9D8B030D-6E8A-4147-A177-3AD203B41FA5}">
                      <a16:colId xmlns:a16="http://schemas.microsoft.com/office/drawing/2014/main" val="2069121658"/>
                    </a:ext>
                  </a:extLst>
                </a:gridCol>
                <a:gridCol w="2750302">
                  <a:extLst>
                    <a:ext uri="{9D8B030D-6E8A-4147-A177-3AD203B41FA5}">
                      <a16:colId xmlns:a16="http://schemas.microsoft.com/office/drawing/2014/main" val="1482885501"/>
                    </a:ext>
                  </a:extLst>
                </a:gridCol>
              </a:tblGrid>
              <a:tr h="215287">
                <a:tc>
                  <a:txBody>
                    <a:bodyPr/>
                    <a:lstStyle/>
                    <a:p>
                      <a:pPr>
                        <a:lnSpc>
                          <a:spcPct val="115000"/>
                        </a:lnSpc>
                        <a:spcAft>
                          <a:spcPts val="0"/>
                        </a:spcAft>
                      </a:pPr>
                      <a:r>
                        <a:rPr lang="en-US" sz="1600" b="1" dirty="0">
                          <a:effectLst/>
                        </a:rPr>
                        <a:t>Simulation name(s)</a:t>
                      </a:r>
                      <a:endParaRPr lang="de-DE" sz="1600" b="1" dirty="0">
                        <a:effectLst/>
                        <a:latin typeface="Helvetica Neue"/>
                        <a:ea typeface="Helvetica Neue"/>
                        <a:cs typeface="Helvetica Neue"/>
                      </a:endParaRPr>
                    </a:p>
                  </a:txBody>
                  <a:tcPr marL="27551" marR="27551" marT="27551" marB="27551">
                    <a:solidFill>
                      <a:schemeClr val="bg1">
                        <a:lumMod val="65000"/>
                      </a:schemeClr>
                    </a:solidFill>
                  </a:tcPr>
                </a:tc>
                <a:tc>
                  <a:txBody>
                    <a:bodyPr/>
                    <a:lstStyle/>
                    <a:p>
                      <a:pPr>
                        <a:lnSpc>
                          <a:spcPct val="115000"/>
                        </a:lnSpc>
                        <a:spcAft>
                          <a:spcPts val="0"/>
                        </a:spcAft>
                      </a:pPr>
                      <a:r>
                        <a:rPr lang="en-US" sz="1600" b="1" dirty="0">
                          <a:effectLst/>
                        </a:rPr>
                        <a:t>Type</a:t>
                      </a:r>
                      <a:endParaRPr lang="de-DE" sz="1600" b="1" dirty="0">
                        <a:effectLst/>
                        <a:latin typeface="Helvetica Neue"/>
                        <a:ea typeface="Helvetica Neue"/>
                        <a:cs typeface="Helvetica Neue"/>
                      </a:endParaRPr>
                    </a:p>
                  </a:txBody>
                  <a:tcPr marL="27551" marR="27551" marT="27551" marB="27551">
                    <a:solidFill>
                      <a:schemeClr val="bg1">
                        <a:lumMod val="65000"/>
                      </a:schemeClr>
                    </a:solidFill>
                  </a:tcPr>
                </a:tc>
                <a:tc>
                  <a:txBody>
                    <a:bodyPr/>
                    <a:lstStyle/>
                    <a:p>
                      <a:pPr>
                        <a:lnSpc>
                          <a:spcPct val="115000"/>
                        </a:lnSpc>
                        <a:spcAft>
                          <a:spcPts val="0"/>
                        </a:spcAft>
                      </a:pPr>
                      <a:r>
                        <a:rPr lang="en-US" sz="1600" b="1">
                          <a:effectLst/>
                        </a:rPr>
                        <a:t>Purpose</a:t>
                      </a:r>
                      <a:endParaRPr lang="de-DE" sz="1600" b="1">
                        <a:effectLst/>
                        <a:latin typeface="Helvetica Neue"/>
                        <a:ea typeface="Helvetica Neue"/>
                        <a:cs typeface="Helvetica Neue"/>
                      </a:endParaRPr>
                    </a:p>
                  </a:txBody>
                  <a:tcPr marL="27551" marR="27551" marT="27551" marB="27551">
                    <a:solidFill>
                      <a:schemeClr val="bg1">
                        <a:lumMod val="65000"/>
                      </a:schemeClr>
                    </a:solidFill>
                  </a:tcPr>
                </a:tc>
                <a:tc>
                  <a:txBody>
                    <a:bodyPr/>
                    <a:lstStyle/>
                    <a:p>
                      <a:pPr>
                        <a:lnSpc>
                          <a:spcPct val="115000"/>
                        </a:lnSpc>
                        <a:spcAft>
                          <a:spcPts val="0"/>
                        </a:spcAft>
                      </a:pPr>
                      <a:r>
                        <a:rPr lang="en-US" sz="1600" b="1" dirty="0">
                          <a:effectLst/>
                        </a:rPr>
                        <a:t>Features</a:t>
                      </a:r>
                      <a:endParaRPr lang="de-DE" sz="1600" b="1" dirty="0">
                        <a:effectLst/>
                        <a:latin typeface="Helvetica Neue"/>
                        <a:ea typeface="Helvetica Neue"/>
                        <a:cs typeface="Helvetica Neue"/>
                      </a:endParaRPr>
                    </a:p>
                  </a:txBody>
                  <a:tcPr marL="27551" marR="27551" marT="27551" marB="27551">
                    <a:solidFill>
                      <a:schemeClr val="bg1">
                        <a:lumMod val="65000"/>
                      </a:schemeClr>
                    </a:solidFill>
                  </a:tcPr>
                </a:tc>
                <a:extLst>
                  <a:ext uri="{0D108BD9-81ED-4DB2-BD59-A6C34878D82A}">
                    <a16:rowId xmlns:a16="http://schemas.microsoft.com/office/drawing/2014/main" val="1628294514"/>
                  </a:ext>
                </a:extLst>
              </a:tr>
              <a:tr h="968103">
                <a:tc>
                  <a:txBody>
                    <a:bodyPr/>
                    <a:lstStyle/>
                    <a:p>
                      <a:pPr>
                        <a:lnSpc>
                          <a:spcPct val="115000"/>
                        </a:lnSpc>
                        <a:spcAft>
                          <a:spcPts val="0"/>
                        </a:spcAft>
                      </a:pPr>
                      <a:r>
                        <a:rPr lang="en-US" sz="1600" dirty="0">
                          <a:effectLst/>
                        </a:rPr>
                        <a:t>historical</a:t>
                      </a:r>
                      <a:endParaRPr lang="de-DE" sz="1600" dirty="0">
                        <a:effectLst/>
                        <a:latin typeface="Helvetica Neue"/>
                        <a:ea typeface="Helvetica Neue"/>
                        <a:cs typeface="Helvetica Neue"/>
                      </a:endParaRPr>
                    </a:p>
                  </a:txBody>
                  <a:tcPr marL="27551" marR="27551" marT="27551" marB="27551"/>
                </a:tc>
                <a:tc>
                  <a:txBody>
                    <a:bodyPr/>
                    <a:lstStyle/>
                    <a:p>
                      <a:pPr>
                        <a:lnSpc>
                          <a:spcPct val="115000"/>
                        </a:lnSpc>
                        <a:spcAft>
                          <a:spcPts val="0"/>
                        </a:spcAft>
                      </a:pPr>
                      <a:r>
                        <a:rPr lang="en-US" sz="1600">
                          <a:effectLst/>
                        </a:rPr>
                        <a:t>Hindcast simulation of the period 1850–2014</a:t>
                      </a:r>
                      <a:endParaRPr lang="de-DE" sz="1600">
                        <a:effectLst/>
                        <a:latin typeface="Helvetica Neue"/>
                        <a:ea typeface="Helvetica Neue"/>
                        <a:cs typeface="Helvetica Neue"/>
                      </a:endParaRPr>
                    </a:p>
                  </a:txBody>
                  <a:tcPr marL="27551" marR="27551" marT="27551" marB="27551"/>
                </a:tc>
                <a:tc>
                  <a:txBody>
                    <a:bodyPr/>
                    <a:lstStyle/>
                    <a:p>
                      <a:pPr>
                        <a:lnSpc>
                          <a:spcPct val="115000"/>
                        </a:lnSpc>
                        <a:spcAft>
                          <a:spcPts val="0"/>
                        </a:spcAft>
                      </a:pPr>
                      <a:r>
                        <a:rPr lang="en-US" sz="1600" dirty="0">
                          <a:effectLst/>
                        </a:rPr>
                        <a:t>To produce realistic simulations of the past atmospheric state </a:t>
                      </a:r>
                      <a:endParaRPr lang="de-DE" sz="1600" dirty="0">
                        <a:effectLst/>
                        <a:latin typeface="Helvetica Neue"/>
                        <a:ea typeface="Helvetica Neue"/>
                        <a:cs typeface="Helvetica Neue"/>
                      </a:endParaRPr>
                    </a:p>
                  </a:txBody>
                  <a:tcPr marL="27551" marR="27551" marT="27551" marB="27551"/>
                </a:tc>
                <a:tc>
                  <a:txBody>
                    <a:bodyPr/>
                    <a:lstStyle/>
                    <a:p>
                      <a:pPr>
                        <a:lnSpc>
                          <a:spcPct val="115000"/>
                        </a:lnSpc>
                        <a:spcAft>
                          <a:spcPts val="0"/>
                        </a:spcAft>
                      </a:pPr>
                      <a:r>
                        <a:rPr lang="en-US" sz="1600" dirty="0">
                          <a:effectLst/>
                        </a:rPr>
                        <a:t>GHGs, ODSs, volcanic aerosol, solar variability, ozone and aerosol precursors, are prescribed from observations. Uses coupled ocean model for SSTs and SI </a:t>
                      </a:r>
                      <a:endParaRPr lang="de-DE" sz="1600" dirty="0">
                        <a:effectLst/>
                        <a:latin typeface="Helvetica Neue"/>
                        <a:ea typeface="Helvetica Neue"/>
                        <a:cs typeface="Helvetica Neue"/>
                      </a:endParaRPr>
                    </a:p>
                  </a:txBody>
                  <a:tcPr marL="27551" marR="27551" marT="27551" marB="27551"/>
                </a:tc>
                <a:extLst>
                  <a:ext uri="{0D108BD9-81ED-4DB2-BD59-A6C34878D82A}">
                    <a16:rowId xmlns:a16="http://schemas.microsoft.com/office/drawing/2014/main" val="3475934825"/>
                  </a:ext>
                </a:extLst>
              </a:tr>
              <a:tr h="1135396">
                <a:tc>
                  <a:txBody>
                    <a:bodyPr/>
                    <a:lstStyle/>
                    <a:p>
                      <a:pPr>
                        <a:lnSpc>
                          <a:spcPct val="115000"/>
                        </a:lnSpc>
                        <a:spcAft>
                          <a:spcPts val="0"/>
                        </a:spcAft>
                      </a:pPr>
                      <a:r>
                        <a:rPr lang="en-US" sz="1600">
                          <a:effectLst/>
                        </a:rPr>
                        <a:t>SSP1-1.9</a:t>
                      </a:r>
                      <a:endParaRPr lang="de-DE" sz="1600">
                        <a:effectLst/>
                      </a:endParaRPr>
                    </a:p>
                    <a:p>
                      <a:pPr>
                        <a:lnSpc>
                          <a:spcPct val="115000"/>
                        </a:lnSpc>
                        <a:spcAft>
                          <a:spcPts val="0"/>
                        </a:spcAft>
                      </a:pPr>
                      <a:r>
                        <a:rPr lang="en-US" sz="1600">
                          <a:effectLst/>
                        </a:rPr>
                        <a:t>SSP1-2.6</a:t>
                      </a:r>
                      <a:endParaRPr lang="de-DE" sz="1600">
                        <a:effectLst/>
                      </a:endParaRPr>
                    </a:p>
                    <a:p>
                      <a:pPr>
                        <a:lnSpc>
                          <a:spcPct val="115000"/>
                        </a:lnSpc>
                        <a:spcAft>
                          <a:spcPts val="0"/>
                        </a:spcAft>
                      </a:pPr>
                      <a:r>
                        <a:rPr lang="en-US" sz="1600">
                          <a:effectLst/>
                        </a:rPr>
                        <a:t>SSP2-4.5</a:t>
                      </a:r>
                      <a:endParaRPr lang="de-DE" sz="1600">
                        <a:effectLst/>
                      </a:endParaRPr>
                    </a:p>
                    <a:p>
                      <a:pPr>
                        <a:lnSpc>
                          <a:spcPct val="115000"/>
                        </a:lnSpc>
                        <a:spcAft>
                          <a:spcPts val="0"/>
                        </a:spcAft>
                      </a:pPr>
                      <a:r>
                        <a:rPr lang="en-US" sz="1600">
                          <a:effectLst/>
                        </a:rPr>
                        <a:t>SSP3-7.0</a:t>
                      </a:r>
                      <a:endParaRPr lang="de-DE" sz="1600">
                        <a:effectLst/>
                      </a:endParaRPr>
                    </a:p>
                    <a:p>
                      <a:pPr>
                        <a:lnSpc>
                          <a:spcPct val="115000"/>
                        </a:lnSpc>
                        <a:spcAft>
                          <a:spcPts val="0"/>
                        </a:spcAft>
                      </a:pPr>
                      <a:r>
                        <a:rPr lang="en-US" sz="1600">
                          <a:effectLst/>
                        </a:rPr>
                        <a:t>SSP4-3.4</a:t>
                      </a:r>
                      <a:endParaRPr lang="de-DE" sz="1600">
                        <a:effectLst/>
                      </a:endParaRPr>
                    </a:p>
                    <a:p>
                      <a:pPr>
                        <a:lnSpc>
                          <a:spcPct val="115000"/>
                        </a:lnSpc>
                        <a:spcAft>
                          <a:spcPts val="0"/>
                        </a:spcAft>
                      </a:pPr>
                      <a:r>
                        <a:rPr lang="en-US" sz="1600">
                          <a:effectLst/>
                        </a:rPr>
                        <a:t>SSP4-6.0</a:t>
                      </a:r>
                      <a:endParaRPr lang="de-DE" sz="1600">
                        <a:effectLst/>
                      </a:endParaRPr>
                    </a:p>
                    <a:p>
                      <a:pPr>
                        <a:lnSpc>
                          <a:spcPct val="115000"/>
                        </a:lnSpc>
                        <a:spcAft>
                          <a:spcPts val="0"/>
                        </a:spcAft>
                      </a:pPr>
                      <a:r>
                        <a:rPr lang="en-US" sz="1600">
                          <a:effectLst/>
                        </a:rPr>
                        <a:t>SSP5-8.5</a:t>
                      </a:r>
                      <a:endParaRPr lang="de-DE" sz="1600">
                        <a:effectLst/>
                        <a:latin typeface="Helvetica Neue"/>
                        <a:ea typeface="Helvetica Neue"/>
                        <a:cs typeface="Helvetica Neue"/>
                      </a:endParaRPr>
                    </a:p>
                  </a:txBody>
                  <a:tcPr marL="27551" marR="27551" marT="27551" marB="27551"/>
                </a:tc>
                <a:tc>
                  <a:txBody>
                    <a:bodyPr/>
                    <a:lstStyle/>
                    <a:p>
                      <a:pPr>
                        <a:lnSpc>
                          <a:spcPct val="115000"/>
                        </a:lnSpc>
                        <a:spcAft>
                          <a:spcPts val="0"/>
                        </a:spcAft>
                      </a:pPr>
                      <a:r>
                        <a:rPr lang="en-US" sz="1600">
                          <a:effectLst/>
                        </a:rPr>
                        <a:t>Future simulations of the period 2015–2100</a:t>
                      </a:r>
                      <a:endParaRPr lang="de-DE" sz="1600">
                        <a:effectLst/>
                        <a:latin typeface="Helvetica Neue"/>
                        <a:ea typeface="Helvetica Neue"/>
                        <a:cs typeface="Helvetica Neue"/>
                      </a:endParaRPr>
                    </a:p>
                  </a:txBody>
                  <a:tcPr marL="27551" marR="27551" marT="27551" marB="27551"/>
                </a:tc>
                <a:tc>
                  <a:txBody>
                    <a:bodyPr/>
                    <a:lstStyle/>
                    <a:p>
                      <a:pPr>
                        <a:lnSpc>
                          <a:spcPct val="115000"/>
                        </a:lnSpc>
                        <a:spcAft>
                          <a:spcPts val="0"/>
                        </a:spcAft>
                      </a:pPr>
                      <a:r>
                        <a:rPr lang="en-US" sz="1600" dirty="0">
                          <a:effectLst/>
                        </a:rPr>
                        <a:t>To produce estimates of future atmospheric composition and climate changes given specific emissions assumptions</a:t>
                      </a:r>
                      <a:endParaRPr lang="de-DE" sz="1600" dirty="0">
                        <a:effectLst/>
                        <a:latin typeface="Helvetica Neue"/>
                        <a:ea typeface="Helvetica Neue"/>
                        <a:cs typeface="Helvetica Neue"/>
                      </a:endParaRPr>
                    </a:p>
                  </a:txBody>
                  <a:tcPr marL="27551" marR="27551" marT="27551" marB="27551"/>
                </a:tc>
                <a:tc>
                  <a:txBody>
                    <a:bodyPr/>
                    <a:lstStyle/>
                    <a:p>
                      <a:pPr>
                        <a:lnSpc>
                          <a:spcPct val="115000"/>
                        </a:lnSpc>
                        <a:spcAft>
                          <a:spcPts val="0"/>
                        </a:spcAft>
                      </a:pPr>
                      <a:r>
                        <a:rPr lang="en-US" sz="1600" dirty="0">
                          <a:effectLst/>
                        </a:rPr>
                        <a:t>GHGs, ODSs, volcanic aerosol, ozone and aerosol precursors, are prescribed following the named SSP scenario (SSP1-1.9 </a:t>
                      </a:r>
                      <a:r>
                        <a:rPr lang="en-US" sz="1600" dirty="0" err="1">
                          <a:effectLst/>
                        </a:rPr>
                        <a:t>etc</a:t>
                      </a:r>
                      <a:r>
                        <a:rPr lang="en-US" sz="1600" dirty="0">
                          <a:effectLst/>
                        </a:rPr>
                        <a:t>). Uses coupled ocean model for SSTs and SICs </a:t>
                      </a:r>
                      <a:endParaRPr lang="de-DE" sz="1600" dirty="0">
                        <a:effectLst/>
                        <a:latin typeface="Helvetica Neue"/>
                        <a:ea typeface="Helvetica Neue"/>
                        <a:cs typeface="Helvetica Neue"/>
                      </a:endParaRPr>
                    </a:p>
                  </a:txBody>
                  <a:tcPr marL="27551" marR="27551" marT="27551" marB="27551"/>
                </a:tc>
                <a:extLst>
                  <a:ext uri="{0D108BD9-81ED-4DB2-BD59-A6C34878D82A}">
                    <a16:rowId xmlns:a16="http://schemas.microsoft.com/office/drawing/2014/main" val="2223645500"/>
                  </a:ext>
                </a:extLst>
              </a:tr>
            </a:tbl>
          </a:graphicData>
        </a:graphic>
      </p:graphicFrame>
    </p:spTree>
    <p:extLst>
      <p:ext uri="{BB962C8B-B14F-4D97-AF65-F5344CB8AC3E}">
        <p14:creationId xmlns:p14="http://schemas.microsoft.com/office/powerpoint/2010/main" val="4221557466"/>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E22205BF-1108-4742-B8D4-5302E302A797}"/>
              </a:ext>
            </a:extLst>
          </p:cNvPr>
          <p:cNvSpPr txBox="1"/>
          <p:nvPr/>
        </p:nvSpPr>
        <p:spPr>
          <a:xfrm>
            <a:off x="6865552" y="6094090"/>
            <a:ext cx="5208699" cy="277000"/>
          </a:xfrm>
          <a:prstGeom prst="rect">
            <a:avLst/>
          </a:prstGeom>
          <a:noFill/>
        </p:spPr>
        <p:txBody>
          <a:bodyPr wrap="square" lIns="0" tIns="0" rIns="0" bIns="0" rtlCol="0">
            <a:spAutoFit/>
          </a:bodyPr>
          <a:lstStyle/>
          <a:p>
            <a:pPr algn="r"/>
            <a:r>
              <a:rPr lang="de-DE" i="1" dirty="0">
                <a:solidFill>
                  <a:srgbClr val="003399"/>
                </a:solidFill>
                <a:cs typeface="Arial" pitchFamily="34" charset="0"/>
              </a:rPr>
              <a:t>Keeble et al., 2022, in </a:t>
            </a:r>
            <a:r>
              <a:rPr lang="de-DE" i="1" dirty="0" err="1">
                <a:solidFill>
                  <a:srgbClr val="003399"/>
                </a:solidFill>
                <a:cs typeface="Arial" pitchFamily="34" charset="0"/>
              </a:rPr>
              <a:t>prep</a:t>
            </a:r>
            <a:r>
              <a:rPr lang="de-DE" i="1" dirty="0">
                <a:solidFill>
                  <a:srgbClr val="003399"/>
                </a:solidFill>
                <a:cs typeface="Arial" pitchFamily="34" charset="0"/>
              </a:rPr>
              <a:t>.</a:t>
            </a:r>
          </a:p>
        </p:txBody>
      </p:sp>
      <p:pic>
        <p:nvPicPr>
          <p:cNvPr id="6" name="Grafik 5">
            <a:extLst>
              <a:ext uri="{FF2B5EF4-FFF2-40B4-BE49-F238E27FC236}">
                <a16:creationId xmlns:a16="http://schemas.microsoft.com/office/drawing/2014/main" id="{57893BD0-770A-42AA-B8F2-930F9BC782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1002" t="33025" r="-2647" b="34642"/>
          <a:stretch/>
        </p:blipFill>
        <p:spPr>
          <a:xfrm>
            <a:off x="6865552" y="4834766"/>
            <a:ext cx="1885695" cy="1728193"/>
          </a:xfrm>
          <a:prstGeom prst="rect">
            <a:avLst/>
          </a:prstGeom>
        </p:spPr>
      </p:pic>
      <p:sp>
        <p:nvSpPr>
          <p:cNvPr id="7" name="Textfeld 6">
            <a:extLst>
              <a:ext uri="{FF2B5EF4-FFF2-40B4-BE49-F238E27FC236}">
                <a16:creationId xmlns:a16="http://schemas.microsoft.com/office/drawing/2014/main" id="{F587646D-5DE8-49AF-88AA-EA634E6B4EA2}"/>
              </a:ext>
            </a:extLst>
          </p:cNvPr>
          <p:cNvSpPr txBox="1"/>
          <p:nvPr/>
        </p:nvSpPr>
        <p:spPr>
          <a:xfrm>
            <a:off x="7453677" y="1347446"/>
            <a:ext cx="4476558" cy="2800767"/>
          </a:xfrm>
          <a:prstGeom prst="rect">
            <a:avLst/>
          </a:prstGeom>
          <a:noFill/>
        </p:spPr>
        <p:txBody>
          <a:bodyPr wrap="square" lIns="0" tIns="0" rIns="0" bIns="0" rtlCol="0">
            <a:spAutoFit/>
          </a:bodyPr>
          <a:lstStyle/>
          <a:p>
            <a:pPr marL="285750" indent="-285750">
              <a:spcAft>
                <a:spcPts val="1200"/>
              </a:spcAft>
              <a:buFont typeface="Arial" panose="020B0604020202020204" pitchFamily="34" charset="0"/>
              <a:buChar char="•"/>
            </a:pPr>
            <a:r>
              <a:rPr lang="en-US" dirty="0"/>
              <a:t>Depending on the scenario ozone return dates can vary significantly</a:t>
            </a:r>
          </a:p>
          <a:p>
            <a:pPr marL="285750" indent="-285750">
              <a:spcAft>
                <a:spcPts val="1200"/>
              </a:spcAft>
              <a:buFont typeface="Arial" panose="020B0604020202020204" pitchFamily="34" charset="0"/>
              <a:buChar char="•"/>
            </a:pPr>
            <a:r>
              <a:rPr lang="en-US" dirty="0">
                <a:cs typeface="Arial" pitchFamily="34" charset="0"/>
              </a:rPr>
              <a:t>Scenarios that assume larger emissions of greenhouse gases have total column ozone that returns to 1980 values sooner than scenarios with smaller greenhouse gas emissions</a:t>
            </a:r>
          </a:p>
          <a:p>
            <a:pPr marL="285750" indent="-285750">
              <a:spcAft>
                <a:spcPts val="1200"/>
              </a:spcAft>
              <a:buFont typeface="Arial" panose="020B0604020202020204" pitchFamily="34" charset="0"/>
              <a:buChar char="•"/>
            </a:pPr>
            <a:r>
              <a:rPr lang="en-US" dirty="0">
                <a:cs typeface="Arial" pitchFamily="34" charset="0"/>
              </a:rPr>
              <a:t>Based on models that ran the simulations with interactive chemistry</a:t>
            </a:r>
            <a:endParaRPr lang="de-DE" dirty="0">
              <a:cs typeface="Arial" pitchFamily="34" charset="0"/>
            </a:endParaRPr>
          </a:p>
        </p:txBody>
      </p:sp>
      <p:sp>
        <p:nvSpPr>
          <p:cNvPr id="8" name="Titel 7">
            <a:extLst>
              <a:ext uri="{FF2B5EF4-FFF2-40B4-BE49-F238E27FC236}">
                <a16:creationId xmlns:a16="http://schemas.microsoft.com/office/drawing/2014/main" id="{F7D627A8-3F61-4258-AEEF-4FAB88DABA5F}"/>
              </a:ext>
            </a:extLst>
          </p:cNvPr>
          <p:cNvSpPr txBox="1">
            <a:spLocks/>
          </p:cNvSpPr>
          <p:nvPr/>
        </p:nvSpPr>
        <p:spPr bwMode="auto">
          <a:xfrm>
            <a:off x="2425179" y="261442"/>
            <a:ext cx="7344816"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Ozone return dates (TCO) from CMIP6</a:t>
            </a:r>
          </a:p>
        </p:txBody>
      </p:sp>
      <p:pic>
        <p:nvPicPr>
          <p:cNvPr id="9" name="Grafik 8">
            <a:extLst>
              <a:ext uri="{FF2B5EF4-FFF2-40B4-BE49-F238E27FC236}">
                <a16:creationId xmlns:a16="http://schemas.microsoft.com/office/drawing/2014/main" id="{4A226E94-B4F6-429D-8F2A-4E6264C1CC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051" y="6349045"/>
            <a:ext cx="1967244" cy="427828"/>
          </a:xfrm>
          <a:prstGeom prst="rect">
            <a:avLst/>
          </a:prstGeom>
        </p:spPr>
      </p:pic>
      <p:pic>
        <p:nvPicPr>
          <p:cNvPr id="11" name="Grafik 10">
            <a:extLst>
              <a:ext uri="{FF2B5EF4-FFF2-40B4-BE49-F238E27FC236}">
                <a16:creationId xmlns:a16="http://schemas.microsoft.com/office/drawing/2014/main" id="{AFB2B15E-FFC7-4BDF-A62F-E7CD1B245F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6464"/>
          <a:stretch/>
        </p:blipFill>
        <p:spPr>
          <a:xfrm>
            <a:off x="53370" y="765498"/>
            <a:ext cx="6692289" cy="5583547"/>
          </a:xfrm>
          <a:prstGeom prst="rect">
            <a:avLst/>
          </a:prstGeom>
        </p:spPr>
      </p:pic>
    </p:spTree>
    <p:extLst>
      <p:ext uri="{BB962C8B-B14F-4D97-AF65-F5344CB8AC3E}">
        <p14:creationId xmlns:p14="http://schemas.microsoft.com/office/powerpoint/2010/main" val="172195858"/>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CB8E8C3-B2B9-4EBE-A343-062FD8EB40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15" y="981522"/>
            <a:ext cx="7505093" cy="4212220"/>
          </a:xfrm>
          <a:prstGeom prst="rect">
            <a:avLst/>
          </a:prstGeom>
        </p:spPr>
      </p:pic>
      <p:sp>
        <p:nvSpPr>
          <p:cNvPr id="5" name="Textfeld 4">
            <a:extLst>
              <a:ext uri="{FF2B5EF4-FFF2-40B4-BE49-F238E27FC236}">
                <a16:creationId xmlns:a16="http://schemas.microsoft.com/office/drawing/2014/main" id="{B1F25975-F9A6-481F-A16B-14A2A2A44DB6}"/>
              </a:ext>
            </a:extLst>
          </p:cNvPr>
          <p:cNvSpPr txBox="1"/>
          <p:nvPr/>
        </p:nvSpPr>
        <p:spPr>
          <a:xfrm>
            <a:off x="7681763" y="1352302"/>
            <a:ext cx="4176464" cy="4154984"/>
          </a:xfrm>
          <a:prstGeom prst="rect">
            <a:avLst/>
          </a:prstGeom>
          <a:noFill/>
        </p:spPr>
        <p:txBody>
          <a:bodyPr wrap="square" lIns="0" tIns="0" rIns="0" bIns="0" rtlCol="0">
            <a:spAutoFit/>
          </a:bodyPr>
          <a:lstStyle/>
          <a:p>
            <a:r>
              <a:rPr lang="de-DE" b="1" dirty="0">
                <a:latin typeface="Arial" pitchFamily="34" charset="0"/>
                <a:cs typeface="Arial" pitchFamily="34" charset="0"/>
              </a:rPr>
              <a:t>Figure 3-27 Ozone Assessment 2018</a:t>
            </a:r>
          </a:p>
          <a:p>
            <a:r>
              <a:rPr lang="en-US" dirty="0"/>
              <a:t>Bar chart comparing WMO (2014) projected 1980 return dates (labeled CCMVal-2) to this Assessment’s CCMI-1 1980 return dates as analyzed from the multi-model mean (MMM1S) time series. The global mean refers to 90°S–90°N for WMO (2014) and to a near-global mean (60°S–60°N), consistent with the observations presented in this chapter) in the case of MMM1S. The true and near-global mean should be very similar (Dhomse et al., 2018). A comprehensive table with more details is provided by Dhomse et al. (2018). </a:t>
            </a:r>
            <a:br>
              <a:rPr lang="en-US" dirty="0"/>
            </a:br>
            <a:endParaRPr lang="de-DE" dirty="0">
              <a:latin typeface="Arial" pitchFamily="34" charset="0"/>
              <a:cs typeface="Arial" pitchFamily="34" charset="0"/>
            </a:endParaRPr>
          </a:p>
        </p:txBody>
      </p:sp>
      <p:sp>
        <p:nvSpPr>
          <p:cNvPr id="6" name="Textfeld 5">
            <a:extLst>
              <a:ext uri="{FF2B5EF4-FFF2-40B4-BE49-F238E27FC236}">
                <a16:creationId xmlns:a16="http://schemas.microsoft.com/office/drawing/2014/main" id="{B0DD54DF-7539-4534-B20E-1756877044D3}"/>
              </a:ext>
            </a:extLst>
          </p:cNvPr>
          <p:cNvSpPr txBox="1"/>
          <p:nvPr/>
        </p:nvSpPr>
        <p:spPr>
          <a:xfrm>
            <a:off x="8041803" y="5561291"/>
            <a:ext cx="4032448" cy="830997"/>
          </a:xfrm>
          <a:prstGeom prst="rect">
            <a:avLst/>
          </a:prstGeom>
          <a:noFill/>
        </p:spPr>
        <p:txBody>
          <a:bodyPr wrap="square" lIns="0" tIns="0" rIns="0" bIns="0" rtlCol="0">
            <a:spAutoFit/>
          </a:bodyPr>
          <a:lstStyle/>
          <a:p>
            <a:pPr algn="r"/>
            <a:r>
              <a:rPr lang="de-DE" i="1" dirty="0" err="1">
                <a:solidFill>
                  <a:srgbClr val="003399"/>
                </a:solidFill>
                <a:cs typeface="Arial" pitchFamily="34" charset="0"/>
              </a:rPr>
              <a:t>Braesicke</a:t>
            </a:r>
            <a:r>
              <a:rPr lang="de-DE" i="1" dirty="0">
                <a:solidFill>
                  <a:srgbClr val="003399"/>
                </a:solidFill>
                <a:cs typeface="Arial" pitchFamily="34" charset="0"/>
              </a:rPr>
              <a:t>, P. and Neu, J. (</a:t>
            </a:r>
            <a:r>
              <a:rPr lang="de-DE" i="1" dirty="0" err="1">
                <a:solidFill>
                  <a:srgbClr val="003399"/>
                </a:solidFill>
                <a:cs typeface="Arial" pitchFamily="34" charset="0"/>
              </a:rPr>
              <a:t>lead</a:t>
            </a:r>
            <a:r>
              <a:rPr lang="de-DE" i="1" dirty="0">
                <a:solidFill>
                  <a:srgbClr val="003399"/>
                </a:solidFill>
                <a:cs typeface="Arial" pitchFamily="34" charset="0"/>
              </a:rPr>
              <a:t> </a:t>
            </a:r>
            <a:r>
              <a:rPr lang="de-DE" i="1" dirty="0" err="1">
                <a:solidFill>
                  <a:srgbClr val="003399"/>
                </a:solidFill>
                <a:cs typeface="Arial" pitchFamily="34" charset="0"/>
              </a:rPr>
              <a:t>authors</a:t>
            </a:r>
            <a:r>
              <a:rPr lang="de-DE" i="1" dirty="0">
                <a:solidFill>
                  <a:srgbClr val="003399"/>
                </a:solidFill>
                <a:cs typeface="Arial" pitchFamily="34" charset="0"/>
              </a:rPr>
              <a:t>), Chapter 3 </a:t>
            </a:r>
            <a:r>
              <a:rPr lang="en-US" i="1" dirty="0">
                <a:solidFill>
                  <a:srgbClr val="003399"/>
                </a:solidFill>
              </a:rPr>
              <a:t>in Scientific Assessment of Ozone Depletion: 2018, WMO Report No 58.</a:t>
            </a:r>
            <a:endParaRPr lang="de-DE" i="1" dirty="0">
              <a:solidFill>
                <a:srgbClr val="003399"/>
              </a:solidFill>
              <a:cs typeface="Arial" pitchFamily="34" charset="0"/>
            </a:endParaRPr>
          </a:p>
        </p:txBody>
      </p:sp>
      <p:sp>
        <p:nvSpPr>
          <p:cNvPr id="2" name="Textfeld 1">
            <a:extLst>
              <a:ext uri="{FF2B5EF4-FFF2-40B4-BE49-F238E27FC236}">
                <a16:creationId xmlns:a16="http://schemas.microsoft.com/office/drawing/2014/main" id="{9D9A6730-8BCF-4F51-8160-488BF9942D66}"/>
              </a:ext>
            </a:extLst>
          </p:cNvPr>
          <p:cNvSpPr txBox="1"/>
          <p:nvPr/>
        </p:nvSpPr>
        <p:spPr>
          <a:xfrm>
            <a:off x="913011" y="5241607"/>
            <a:ext cx="936104" cy="492443"/>
          </a:xfrm>
          <a:prstGeom prst="rect">
            <a:avLst/>
          </a:prstGeom>
          <a:noFill/>
        </p:spPr>
        <p:txBody>
          <a:bodyPr wrap="square" lIns="0" tIns="0" rIns="0" bIns="0" rtlCol="0">
            <a:spAutoFit/>
          </a:bodyPr>
          <a:lstStyle/>
          <a:p>
            <a:pPr algn="ctr"/>
            <a:r>
              <a:rPr lang="de-DE" sz="1600" b="1" dirty="0" err="1">
                <a:solidFill>
                  <a:srgbClr val="003399"/>
                </a:solidFill>
                <a:cs typeface="Arial" pitchFamily="34" charset="0"/>
              </a:rPr>
              <a:t>mid</a:t>
            </a:r>
            <a:r>
              <a:rPr lang="de-DE" sz="1600" b="1" dirty="0">
                <a:solidFill>
                  <a:srgbClr val="003399"/>
                </a:solidFill>
                <a:cs typeface="Arial" pitchFamily="34" charset="0"/>
              </a:rPr>
              <a:t>-                         </a:t>
            </a:r>
          </a:p>
          <a:p>
            <a:pPr algn="ctr"/>
            <a:r>
              <a:rPr lang="de-DE" sz="1600" b="1" dirty="0" err="1">
                <a:solidFill>
                  <a:srgbClr val="003399"/>
                </a:solidFill>
                <a:cs typeface="Arial" pitchFamily="34" charset="0"/>
              </a:rPr>
              <a:t>century</a:t>
            </a:r>
            <a:endParaRPr lang="de-DE" sz="1600" b="1" dirty="0">
              <a:solidFill>
                <a:srgbClr val="003399"/>
              </a:solidFill>
              <a:cs typeface="Arial" pitchFamily="34" charset="0"/>
            </a:endParaRPr>
          </a:p>
        </p:txBody>
      </p:sp>
      <p:sp>
        <p:nvSpPr>
          <p:cNvPr id="7" name="Textfeld 6">
            <a:extLst>
              <a:ext uri="{FF2B5EF4-FFF2-40B4-BE49-F238E27FC236}">
                <a16:creationId xmlns:a16="http://schemas.microsoft.com/office/drawing/2014/main" id="{DF1F8E9F-10BC-4259-96F3-EF710F4FCF11}"/>
              </a:ext>
            </a:extLst>
          </p:cNvPr>
          <p:cNvSpPr txBox="1"/>
          <p:nvPr/>
        </p:nvSpPr>
        <p:spPr>
          <a:xfrm>
            <a:off x="2533191" y="5241607"/>
            <a:ext cx="936104" cy="492443"/>
          </a:xfrm>
          <a:prstGeom prst="rect">
            <a:avLst/>
          </a:prstGeom>
          <a:noFill/>
        </p:spPr>
        <p:txBody>
          <a:bodyPr wrap="square" lIns="0" tIns="0" rIns="0" bIns="0" rtlCol="0">
            <a:spAutoFit/>
          </a:bodyPr>
          <a:lstStyle/>
          <a:p>
            <a:pPr algn="ctr"/>
            <a:r>
              <a:rPr lang="de-DE" sz="1600" b="1" dirty="0" err="1">
                <a:solidFill>
                  <a:srgbClr val="003399"/>
                </a:solidFill>
                <a:cs typeface="Arial" pitchFamily="34" charset="0"/>
              </a:rPr>
              <a:t>mid</a:t>
            </a:r>
            <a:r>
              <a:rPr lang="de-DE" sz="1600" b="1" dirty="0">
                <a:solidFill>
                  <a:srgbClr val="003399"/>
                </a:solidFill>
                <a:cs typeface="Arial" pitchFamily="34" charset="0"/>
              </a:rPr>
              <a:t>-                         </a:t>
            </a:r>
          </a:p>
          <a:p>
            <a:pPr algn="ctr"/>
            <a:r>
              <a:rPr lang="de-DE" sz="1600" b="1" dirty="0" err="1">
                <a:solidFill>
                  <a:srgbClr val="003399"/>
                </a:solidFill>
                <a:cs typeface="Arial" pitchFamily="34" charset="0"/>
              </a:rPr>
              <a:t>century</a:t>
            </a:r>
            <a:endParaRPr lang="de-DE" sz="1600" b="1" dirty="0">
              <a:solidFill>
                <a:srgbClr val="003399"/>
              </a:solidFill>
              <a:cs typeface="Arial" pitchFamily="34" charset="0"/>
            </a:endParaRPr>
          </a:p>
        </p:txBody>
      </p:sp>
      <p:sp>
        <p:nvSpPr>
          <p:cNvPr id="8" name="Textfeld 7">
            <a:extLst>
              <a:ext uri="{FF2B5EF4-FFF2-40B4-BE49-F238E27FC236}">
                <a16:creationId xmlns:a16="http://schemas.microsoft.com/office/drawing/2014/main" id="{78648C4C-C98A-4D9E-9E9C-FD03283AD92A}"/>
              </a:ext>
            </a:extLst>
          </p:cNvPr>
          <p:cNvSpPr txBox="1"/>
          <p:nvPr/>
        </p:nvSpPr>
        <p:spPr>
          <a:xfrm>
            <a:off x="6154808" y="5241607"/>
            <a:ext cx="936104" cy="246221"/>
          </a:xfrm>
          <a:prstGeom prst="rect">
            <a:avLst/>
          </a:prstGeom>
          <a:noFill/>
        </p:spPr>
        <p:txBody>
          <a:bodyPr wrap="square" lIns="0" tIns="0" rIns="0" bIns="0" rtlCol="0">
            <a:spAutoFit/>
          </a:bodyPr>
          <a:lstStyle/>
          <a:p>
            <a:pPr algn="ctr"/>
            <a:r>
              <a:rPr lang="de-DE" sz="1600" b="1" dirty="0">
                <a:solidFill>
                  <a:srgbClr val="003399"/>
                </a:solidFill>
                <a:cs typeface="Arial" pitchFamily="34" charset="0"/>
              </a:rPr>
              <a:t>~2035</a:t>
            </a:r>
          </a:p>
        </p:txBody>
      </p:sp>
      <p:sp>
        <p:nvSpPr>
          <p:cNvPr id="9" name="Titel 7">
            <a:extLst>
              <a:ext uri="{FF2B5EF4-FFF2-40B4-BE49-F238E27FC236}">
                <a16:creationId xmlns:a16="http://schemas.microsoft.com/office/drawing/2014/main" id="{CA16967D-8530-4FFC-B519-F40415F3EFB6}"/>
              </a:ext>
            </a:extLst>
          </p:cNvPr>
          <p:cNvSpPr txBox="1">
            <a:spLocks/>
          </p:cNvSpPr>
          <p:nvPr/>
        </p:nvSpPr>
        <p:spPr bwMode="auto">
          <a:xfrm>
            <a:off x="1993131" y="261442"/>
            <a:ext cx="8136904"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Ozone return dates (TCO) from WMO 2018</a:t>
            </a:r>
          </a:p>
        </p:txBody>
      </p:sp>
    </p:spTree>
    <p:extLst>
      <p:ext uri="{BB962C8B-B14F-4D97-AF65-F5344CB8AC3E}">
        <p14:creationId xmlns:p14="http://schemas.microsoft.com/office/powerpoint/2010/main" val="50237137"/>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7">
            <a:extLst>
              <a:ext uri="{FF2B5EF4-FFF2-40B4-BE49-F238E27FC236}">
                <a16:creationId xmlns:a16="http://schemas.microsoft.com/office/drawing/2014/main" id="{AC6BE199-8496-4B47-BFA9-91045584D510}"/>
              </a:ext>
            </a:extLst>
          </p:cNvPr>
          <p:cNvSpPr txBox="1">
            <a:spLocks/>
          </p:cNvSpPr>
          <p:nvPr/>
        </p:nvSpPr>
        <p:spPr bwMode="auto">
          <a:xfrm>
            <a:off x="2425179" y="261442"/>
            <a:ext cx="7344816"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Ozone return dates (TCO) from CMIP6</a:t>
            </a:r>
          </a:p>
        </p:txBody>
      </p:sp>
      <p:sp>
        <p:nvSpPr>
          <p:cNvPr id="7" name="Textfeld 6">
            <a:extLst>
              <a:ext uri="{FF2B5EF4-FFF2-40B4-BE49-F238E27FC236}">
                <a16:creationId xmlns:a16="http://schemas.microsoft.com/office/drawing/2014/main" id="{351CBCCC-07A7-404A-A1CC-119BA791AC13}"/>
              </a:ext>
            </a:extLst>
          </p:cNvPr>
          <p:cNvSpPr txBox="1"/>
          <p:nvPr/>
        </p:nvSpPr>
        <p:spPr>
          <a:xfrm>
            <a:off x="1273051" y="6459646"/>
            <a:ext cx="2760427"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Keeble et al., 2022, in </a:t>
            </a:r>
            <a:r>
              <a:rPr lang="de-DE" i="1" dirty="0" err="1">
                <a:solidFill>
                  <a:srgbClr val="003399"/>
                </a:solidFill>
                <a:cs typeface="Arial" pitchFamily="34" charset="0"/>
              </a:rPr>
              <a:t>prep</a:t>
            </a:r>
            <a:r>
              <a:rPr lang="de-DE" i="1" dirty="0">
                <a:solidFill>
                  <a:srgbClr val="003399"/>
                </a:solidFill>
                <a:cs typeface="Arial" pitchFamily="34" charset="0"/>
              </a:rPr>
              <a:t>.</a:t>
            </a:r>
          </a:p>
        </p:txBody>
      </p:sp>
      <p:sp>
        <p:nvSpPr>
          <p:cNvPr id="9" name="Textfeld 8">
            <a:extLst>
              <a:ext uri="{FF2B5EF4-FFF2-40B4-BE49-F238E27FC236}">
                <a16:creationId xmlns:a16="http://schemas.microsoft.com/office/drawing/2014/main" id="{F8A4F4DE-92C7-46B7-B59D-F84FBFCDAA60}"/>
              </a:ext>
            </a:extLst>
          </p:cNvPr>
          <p:cNvSpPr txBox="1"/>
          <p:nvPr/>
        </p:nvSpPr>
        <p:spPr>
          <a:xfrm>
            <a:off x="1273051" y="4839757"/>
            <a:ext cx="936104" cy="246221"/>
          </a:xfrm>
          <a:prstGeom prst="rect">
            <a:avLst/>
          </a:prstGeom>
          <a:noFill/>
        </p:spPr>
        <p:txBody>
          <a:bodyPr wrap="square" lIns="0" tIns="0" rIns="0" bIns="0" rtlCol="0">
            <a:spAutoFit/>
          </a:bodyPr>
          <a:lstStyle/>
          <a:p>
            <a:pPr algn="ctr"/>
            <a:r>
              <a:rPr lang="de-DE" sz="1600" b="1" dirty="0">
                <a:solidFill>
                  <a:srgbClr val="003399"/>
                </a:solidFill>
                <a:cs typeface="Arial" pitchFamily="34" charset="0"/>
              </a:rPr>
              <a:t>~2040</a:t>
            </a:r>
          </a:p>
        </p:txBody>
      </p:sp>
      <p:sp>
        <p:nvSpPr>
          <p:cNvPr id="10" name="Textfeld 9">
            <a:extLst>
              <a:ext uri="{FF2B5EF4-FFF2-40B4-BE49-F238E27FC236}">
                <a16:creationId xmlns:a16="http://schemas.microsoft.com/office/drawing/2014/main" id="{E143F3AD-7934-4303-BFD2-72CFC879DEA5}"/>
              </a:ext>
            </a:extLst>
          </p:cNvPr>
          <p:cNvSpPr txBox="1"/>
          <p:nvPr/>
        </p:nvSpPr>
        <p:spPr>
          <a:xfrm>
            <a:off x="8617867" y="4839757"/>
            <a:ext cx="936104" cy="246221"/>
          </a:xfrm>
          <a:prstGeom prst="rect">
            <a:avLst/>
          </a:prstGeom>
          <a:noFill/>
        </p:spPr>
        <p:txBody>
          <a:bodyPr wrap="square" lIns="0" tIns="0" rIns="0" bIns="0" rtlCol="0">
            <a:spAutoFit/>
          </a:bodyPr>
          <a:lstStyle/>
          <a:p>
            <a:pPr algn="ctr"/>
            <a:r>
              <a:rPr lang="de-DE" sz="1600" b="1" dirty="0">
                <a:solidFill>
                  <a:srgbClr val="003399"/>
                </a:solidFill>
                <a:cs typeface="Arial" pitchFamily="34" charset="0"/>
              </a:rPr>
              <a:t>~2035</a:t>
            </a:r>
          </a:p>
        </p:txBody>
      </p:sp>
      <p:sp>
        <p:nvSpPr>
          <p:cNvPr id="11" name="Textfeld 10">
            <a:extLst>
              <a:ext uri="{FF2B5EF4-FFF2-40B4-BE49-F238E27FC236}">
                <a16:creationId xmlns:a16="http://schemas.microsoft.com/office/drawing/2014/main" id="{1B7CB098-8708-4BDA-B30B-10531979C235}"/>
              </a:ext>
            </a:extLst>
          </p:cNvPr>
          <p:cNvSpPr txBox="1"/>
          <p:nvPr/>
        </p:nvSpPr>
        <p:spPr>
          <a:xfrm>
            <a:off x="4945459" y="4839757"/>
            <a:ext cx="936104" cy="246221"/>
          </a:xfrm>
          <a:prstGeom prst="rect">
            <a:avLst/>
          </a:prstGeom>
          <a:noFill/>
        </p:spPr>
        <p:txBody>
          <a:bodyPr wrap="square" lIns="0" tIns="0" rIns="0" bIns="0" rtlCol="0">
            <a:spAutoFit/>
          </a:bodyPr>
          <a:lstStyle/>
          <a:p>
            <a:pPr algn="ctr"/>
            <a:r>
              <a:rPr lang="de-DE" sz="1600" b="1" dirty="0">
                <a:solidFill>
                  <a:srgbClr val="003399"/>
                </a:solidFill>
                <a:cs typeface="Arial" pitchFamily="34" charset="0"/>
              </a:rPr>
              <a:t>~2045</a:t>
            </a:r>
          </a:p>
        </p:txBody>
      </p:sp>
      <p:sp>
        <p:nvSpPr>
          <p:cNvPr id="12" name="Textfeld 11">
            <a:extLst>
              <a:ext uri="{FF2B5EF4-FFF2-40B4-BE49-F238E27FC236}">
                <a16:creationId xmlns:a16="http://schemas.microsoft.com/office/drawing/2014/main" id="{4AE712A8-58B1-439D-ADD9-F3858788BA7F}"/>
              </a:ext>
            </a:extLst>
          </p:cNvPr>
          <p:cNvSpPr txBox="1"/>
          <p:nvPr/>
        </p:nvSpPr>
        <p:spPr>
          <a:xfrm>
            <a:off x="1393405" y="5435292"/>
            <a:ext cx="7599555" cy="630942"/>
          </a:xfrm>
          <a:prstGeom prst="rect">
            <a:avLst/>
          </a:prstGeom>
          <a:noFill/>
        </p:spPr>
        <p:txBody>
          <a:bodyPr wrap="square" lIns="0" tIns="0" rIns="0" bIns="0" rtlCol="0">
            <a:spAutoFit/>
          </a:bodyPr>
          <a:lstStyle/>
          <a:p>
            <a:pPr marL="285750" indent="-285750">
              <a:spcAft>
                <a:spcPts val="600"/>
              </a:spcAft>
              <a:buFont typeface="Arial" panose="020B0604020202020204" pitchFamily="34" charset="0"/>
              <a:buChar char="•"/>
            </a:pPr>
            <a:r>
              <a:rPr lang="en-US" dirty="0"/>
              <a:t>Estimated years are based on the middle-of-the-road scenario SSP2-4.5</a:t>
            </a:r>
          </a:p>
          <a:p>
            <a:pPr marL="285750" indent="-285750">
              <a:spcAft>
                <a:spcPts val="1200"/>
              </a:spcAft>
              <a:buFont typeface="Arial" panose="020B0604020202020204" pitchFamily="34" charset="0"/>
              <a:buChar char="•"/>
            </a:pPr>
            <a:r>
              <a:rPr lang="en-US" dirty="0"/>
              <a:t>Results are very similar to findings in WMO Ozone Assessment 2018 </a:t>
            </a:r>
          </a:p>
        </p:txBody>
      </p:sp>
      <p:pic>
        <p:nvPicPr>
          <p:cNvPr id="14" name="Grafik 13">
            <a:extLst>
              <a:ext uri="{FF2B5EF4-FFF2-40B4-BE49-F238E27FC236}">
                <a16:creationId xmlns:a16="http://schemas.microsoft.com/office/drawing/2014/main" id="{34ADE166-0E1B-4864-9E86-2D8C93D3A7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5163"/>
          <a:stretch/>
        </p:blipFill>
        <p:spPr>
          <a:xfrm>
            <a:off x="0" y="804556"/>
            <a:ext cx="12143755" cy="3921382"/>
          </a:xfrm>
          <a:prstGeom prst="rect">
            <a:avLst/>
          </a:prstGeom>
        </p:spPr>
      </p:pic>
      <p:pic>
        <p:nvPicPr>
          <p:cNvPr id="15" name="Grafik 14">
            <a:extLst>
              <a:ext uri="{FF2B5EF4-FFF2-40B4-BE49-F238E27FC236}">
                <a16:creationId xmlns:a16="http://schemas.microsoft.com/office/drawing/2014/main" id="{97DD2B0C-9D37-471F-ACA3-2BF443BCCA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130" t="13108" b="15765"/>
          <a:stretch/>
        </p:blipFill>
        <p:spPr>
          <a:xfrm>
            <a:off x="10722868" y="4625226"/>
            <a:ext cx="1461607" cy="2212957"/>
          </a:xfrm>
          <a:prstGeom prst="rect">
            <a:avLst/>
          </a:prstGeom>
        </p:spPr>
      </p:pic>
      <p:pic>
        <p:nvPicPr>
          <p:cNvPr id="13" name="Grafik 12">
            <a:extLst>
              <a:ext uri="{FF2B5EF4-FFF2-40B4-BE49-F238E27FC236}">
                <a16:creationId xmlns:a16="http://schemas.microsoft.com/office/drawing/2014/main" id="{E82285CC-2008-4A81-9985-A98DAAC4E9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18288" y="5221378"/>
            <a:ext cx="1967244" cy="427828"/>
          </a:xfrm>
          <a:prstGeom prst="rect">
            <a:avLst/>
          </a:prstGeom>
        </p:spPr>
      </p:pic>
    </p:spTree>
    <p:extLst>
      <p:ext uri="{BB962C8B-B14F-4D97-AF65-F5344CB8AC3E}">
        <p14:creationId xmlns:p14="http://schemas.microsoft.com/office/powerpoint/2010/main" val="1676979612"/>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F7D627A8-3F61-4258-AEEF-4FAB88DABA5F}"/>
              </a:ext>
            </a:extLst>
          </p:cNvPr>
          <p:cNvSpPr txBox="1">
            <a:spLocks/>
          </p:cNvSpPr>
          <p:nvPr/>
        </p:nvSpPr>
        <p:spPr bwMode="auto">
          <a:xfrm>
            <a:off x="2425179" y="261442"/>
            <a:ext cx="7344816"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Ozone return dates (SCO) from CMIP6</a:t>
            </a:r>
          </a:p>
        </p:txBody>
      </p:sp>
      <p:sp>
        <p:nvSpPr>
          <p:cNvPr id="11" name="Textfeld 10">
            <a:extLst>
              <a:ext uri="{FF2B5EF4-FFF2-40B4-BE49-F238E27FC236}">
                <a16:creationId xmlns:a16="http://schemas.microsoft.com/office/drawing/2014/main" id="{B16BEFB7-7153-4B18-8208-1359E2F53493}"/>
              </a:ext>
            </a:extLst>
          </p:cNvPr>
          <p:cNvSpPr txBox="1"/>
          <p:nvPr/>
        </p:nvSpPr>
        <p:spPr>
          <a:xfrm>
            <a:off x="1273051" y="6459646"/>
            <a:ext cx="2760427"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Keeble et al., 2022, in </a:t>
            </a:r>
            <a:r>
              <a:rPr lang="de-DE" i="1" dirty="0" err="1">
                <a:solidFill>
                  <a:srgbClr val="003399"/>
                </a:solidFill>
                <a:cs typeface="Arial" pitchFamily="34" charset="0"/>
              </a:rPr>
              <a:t>prep</a:t>
            </a:r>
            <a:r>
              <a:rPr lang="de-DE" i="1" dirty="0">
                <a:solidFill>
                  <a:srgbClr val="003399"/>
                </a:solidFill>
                <a:cs typeface="Arial" pitchFamily="34" charset="0"/>
              </a:rPr>
              <a:t>.</a:t>
            </a:r>
          </a:p>
        </p:txBody>
      </p:sp>
      <p:sp>
        <p:nvSpPr>
          <p:cNvPr id="13" name="Textfeld 12">
            <a:extLst>
              <a:ext uri="{FF2B5EF4-FFF2-40B4-BE49-F238E27FC236}">
                <a16:creationId xmlns:a16="http://schemas.microsoft.com/office/drawing/2014/main" id="{B4052C2E-3B2D-4A64-8C5D-EFEA77E40EE9}"/>
              </a:ext>
            </a:extLst>
          </p:cNvPr>
          <p:cNvSpPr txBox="1"/>
          <p:nvPr/>
        </p:nvSpPr>
        <p:spPr>
          <a:xfrm>
            <a:off x="1393406" y="5013970"/>
            <a:ext cx="6788208" cy="984885"/>
          </a:xfrm>
          <a:prstGeom prst="rect">
            <a:avLst/>
          </a:prstGeom>
          <a:noFill/>
        </p:spPr>
        <p:txBody>
          <a:bodyPr wrap="square" lIns="0" tIns="0" rIns="0" bIns="0" rtlCol="0">
            <a:spAutoFit/>
          </a:bodyPr>
          <a:lstStyle/>
          <a:p>
            <a:pPr marL="285750" indent="-285750">
              <a:spcAft>
                <a:spcPts val="600"/>
              </a:spcAft>
              <a:buFont typeface="Arial" panose="020B0604020202020204" pitchFamily="34" charset="0"/>
              <a:buChar char="•"/>
            </a:pPr>
            <a:r>
              <a:rPr lang="en-US" dirty="0"/>
              <a:t>Stratospheric column ozone</a:t>
            </a:r>
          </a:p>
          <a:p>
            <a:pPr marL="285750" indent="-285750">
              <a:spcAft>
                <a:spcPts val="600"/>
              </a:spcAft>
              <a:buFont typeface="Arial" panose="020B0604020202020204" pitchFamily="34" charset="0"/>
              <a:buChar char="•"/>
            </a:pPr>
            <a:r>
              <a:rPr lang="en-US" dirty="0"/>
              <a:t>Based on the middle-of-the-road scenario SSP2-4.5</a:t>
            </a:r>
          </a:p>
          <a:p>
            <a:pPr marL="285750" indent="-285750">
              <a:spcAft>
                <a:spcPts val="1200"/>
              </a:spcAft>
              <a:buFont typeface="Arial" panose="020B0604020202020204" pitchFamily="34" charset="0"/>
              <a:buChar char="•"/>
            </a:pPr>
            <a:r>
              <a:rPr lang="en-US" dirty="0"/>
              <a:t>No recovery in the tropics</a:t>
            </a:r>
          </a:p>
        </p:txBody>
      </p:sp>
      <p:pic>
        <p:nvPicPr>
          <p:cNvPr id="15" name="Grafik 14">
            <a:extLst>
              <a:ext uri="{FF2B5EF4-FFF2-40B4-BE49-F238E27FC236}">
                <a16:creationId xmlns:a16="http://schemas.microsoft.com/office/drawing/2014/main" id="{A1BC6DBD-6739-4066-BC7A-4F85ED47475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5163"/>
          <a:stretch/>
        </p:blipFill>
        <p:spPr>
          <a:xfrm>
            <a:off x="72008" y="837506"/>
            <a:ext cx="12074251" cy="3898939"/>
          </a:xfrm>
          <a:prstGeom prst="rect">
            <a:avLst/>
          </a:prstGeom>
        </p:spPr>
      </p:pic>
      <p:pic>
        <p:nvPicPr>
          <p:cNvPr id="16" name="Grafik 15">
            <a:extLst>
              <a:ext uri="{FF2B5EF4-FFF2-40B4-BE49-F238E27FC236}">
                <a16:creationId xmlns:a16="http://schemas.microsoft.com/office/drawing/2014/main" id="{7F1392B0-EFB3-4C6E-98D3-FBD4476914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324" t="17418" b="20076"/>
          <a:stretch/>
        </p:blipFill>
        <p:spPr>
          <a:xfrm>
            <a:off x="10630597" y="4771355"/>
            <a:ext cx="1545806" cy="2088233"/>
          </a:xfrm>
          <a:prstGeom prst="rect">
            <a:avLst/>
          </a:prstGeom>
        </p:spPr>
      </p:pic>
      <p:pic>
        <p:nvPicPr>
          <p:cNvPr id="12" name="Grafik 11">
            <a:extLst>
              <a:ext uri="{FF2B5EF4-FFF2-40B4-BE49-F238E27FC236}">
                <a16:creationId xmlns:a16="http://schemas.microsoft.com/office/drawing/2014/main" id="{642CC333-1491-4108-8B07-1816F57D9C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18288" y="5221378"/>
            <a:ext cx="1967244" cy="427828"/>
          </a:xfrm>
          <a:prstGeom prst="rect">
            <a:avLst/>
          </a:prstGeom>
        </p:spPr>
      </p:pic>
    </p:spTree>
    <p:extLst>
      <p:ext uri="{BB962C8B-B14F-4D97-AF65-F5344CB8AC3E}">
        <p14:creationId xmlns:p14="http://schemas.microsoft.com/office/powerpoint/2010/main" val="88515819"/>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el 7">
            <a:extLst>
              <a:ext uri="{FF2B5EF4-FFF2-40B4-BE49-F238E27FC236}">
                <a16:creationId xmlns:a16="http://schemas.microsoft.com/office/drawing/2014/main" id="{2DEC0C4D-F660-4D75-8AA2-707D550F8522}"/>
              </a:ext>
            </a:extLst>
          </p:cNvPr>
          <p:cNvSpPr txBox="1">
            <a:spLocks/>
          </p:cNvSpPr>
          <p:nvPr/>
        </p:nvSpPr>
        <p:spPr bwMode="auto">
          <a:xfrm>
            <a:off x="2605828" y="189434"/>
            <a:ext cx="6983517"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Summary</a:t>
            </a:r>
          </a:p>
        </p:txBody>
      </p:sp>
      <p:sp>
        <p:nvSpPr>
          <p:cNvPr id="4" name="Textfeld 3">
            <a:extLst>
              <a:ext uri="{FF2B5EF4-FFF2-40B4-BE49-F238E27FC236}">
                <a16:creationId xmlns:a16="http://schemas.microsoft.com/office/drawing/2014/main" id="{899C2978-8042-4ACE-A50D-2A5012F9A976}"/>
              </a:ext>
            </a:extLst>
          </p:cNvPr>
          <p:cNvSpPr txBox="1"/>
          <p:nvPr/>
        </p:nvSpPr>
        <p:spPr>
          <a:xfrm>
            <a:off x="1057027" y="981522"/>
            <a:ext cx="10009113" cy="5663089"/>
          </a:xfrm>
          <a:prstGeom prst="rect">
            <a:avLst/>
          </a:prstGeom>
          <a:noFill/>
        </p:spPr>
        <p:txBody>
          <a:bodyPr wrap="square" lIns="0" tIns="0" rIns="0" bIns="0" rtlCol="0">
            <a:spAutoFit/>
          </a:bodyPr>
          <a:lstStyle/>
          <a:p>
            <a:pPr marL="358775" indent="-358775">
              <a:spcAft>
                <a:spcPts val="1200"/>
              </a:spcAft>
              <a:buClr>
                <a:srgbClr val="003399"/>
              </a:buClr>
              <a:buSzPct val="110000"/>
              <a:buFont typeface="Arial" panose="020B0604020202020204" pitchFamily="34" charset="0"/>
              <a:buChar char="•"/>
            </a:pPr>
            <a:r>
              <a:rPr lang="en-US" sz="2600" b="1" dirty="0">
                <a:solidFill>
                  <a:srgbClr val="003399"/>
                </a:solidFill>
                <a:cs typeface="Arial" pitchFamily="34" charset="0"/>
              </a:rPr>
              <a:t>Total column ozone</a:t>
            </a:r>
            <a:r>
              <a:rPr lang="en-US" sz="2600" dirty="0">
                <a:cs typeface="Arial" pitchFamily="34" charset="0"/>
              </a:rPr>
              <a:t>: Observations indicate small, but statistically significant trends of 0.4 ± 0.2% decade</a:t>
            </a:r>
            <a:r>
              <a:rPr lang="en-US" sz="2600" baseline="30000" dirty="0">
                <a:cs typeface="Arial" pitchFamily="34" charset="0"/>
              </a:rPr>
              <a:t>-1</a:t>
            </a:r>
            <a:r>
              <a:rPr lang="en-US" sz="2600" dirty="0">
                <a:cs typeface="Arial" pitchFamily="34" charset="0"/>
              </a:rPr>
              <a:t> in near-global (60°S–60°N) total column ozone over the 1997–2020 period</a:t>
            </a:r>
          </a:p>
          <a:p>
            <a:pPr marL="358775" indent="-358775">
              <a:spcAft>
                <a:spcPts val="1200"/>
              </a:spcAft>
              <a:buClr>
                <a:srgbClr val="003399"/>
              </a:buClr>
              <a:buSzPct val="110000"/>
              <a:buFont typeface="Arial" panose="020B0604020202020204" pitchFamily="34" charset="0"/>
              <a:buChar char="•"/>
            </a:pPr>
            <a:r>
              <a:rPr lang="en-US" sz="2600" b="1" dirty="0">
                <a:solidFill>
                  <a:srgbClr val="003399"/>
                </a:solidFill>
                <a:cs typeface="Arial" pitchFamily="34" charset="0"/>
              </a:rPr>
              <a:t>Vertically resolved ozone</a:t>
            </a:r>
            <a:r>
              <a:rPr lang="en-US" sz="2600" dirty="0">
                <a:cs typeface="Arial" pitchFamily="34" charset="0"/>
              </a:rPr>
              <a:t>: Continued increase in upper stratospheric ozone; statistically significant in more regions than reported in WMO Ozone Assessment 2018; not much change in the lower stratosphere ozone</a:t>
            </a:r>
          </a:p>
          <a:p>
            <a:pPr marL="358775" indent="-358775">
              <a:spcAft>
                <a:spcPts val="1200"/>
              </a:spcAft>
              <a:buClr>
                <a:srgbClr val="003399"/>
              </a:buClr>
              <a:buSzPct val="110000"/>
              <a:buFont typeface="Arial" panose="020B0604020202020204" pitchFamily="34" charset="0"/>
              <a:buChar char="•"/>
            </a:pPr>
            <a:r>
              <a:rPr lang="en-US" sz="2600" b="1" dirty="0">
                <a:solidFill>
                  <a:srgbClr val="003399"/>
                </a:solidFill>
                <a:cs typeface="Arial" pitchFamily="34" charset="0"/>
              </a:rPr>
              <a:t>Ozone return dates</a:t>
            </a:r>
            <a:r>
              <a:rPr lang="en-US" sz="2600" dirty="0">
                <a:cs typeface="Arial" pitchFamily="34" charset="0"/>
              </a:rPr>
              <a:t>: based on CMIP6 simulations; scenarios that assume larger emissions of greenhouse gases have total column ozone that returns to 1980 values sooner than scenarios with smaller greenhouse gas emissions; NH mid-latitudes: ~2035, SH mid-latitudes: ~2045, near-global: ~2040</a:t>
            </a:r>
          </a:p>
          <a:p>
            <a:pPr marL="358775" indent="-358775">
              <a:spcAft>
                <a:spcPts val="1200"/>
              </a:spcAft>
              <a:buClr>
                <a:srgbClr val="003399"/>
              </a:buClr>
              <a:buSzPct val="110000"/>
              <a:buFont typeface="Arial" panose="020B0604020202020204" pitchFamily="34" charset="0"/>
              <a:buChar char="•"/>
            </a:pPr>
            <a:endParaRPr lang="en-US" sz="2600" dirty="0">
              <a:cs typeface="Arial" pitchFamily="34" charset="0"/>
            </a:endParaRPr>
          </a:p>
        </p:txBody>
      </p:sp>
    </p:spTree>
    <p:extLst>
      <p:ext uri="{BB962C8B-B14F-4D97-AF65-F5344CB8AC3E}">
        <p14:creationId xmlns:p14="http://schemas.microsoft.com/office/powerpoint/2010/main" val="158302694"/>
      </p:ext>
    </p:extLst>
  </p:cSld>
  <p:clrMapOvr>
    <a:masterClrMapping/>
  </p:clrMapOvr>
  <mc:AlternateContent xmlns:mc="http://schemas.openxmlformats.org/markup-compatibility/2006" xmlns:p14="http://schemas.microsoft.com/office/powerpoint/2010/main">
    <mc:Choice Requires="p14">
      <p:transition spd="slow" p14:dur="2000" advTm="119008"/>
    </mc:Choice>
    <mc:Fallback xmlns="">
      <p:transition spd="slow" advTm="119008"/>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7">
            <a:extLst>
              <a:ext uri="{FF2B5EF4-FFF2-40B4-BE49-F238E27FC236}">
                <a16:creationId xmlns:a16="http://schemas.microsoft.com/office/drawing/2014/main" id="{A8653413-9EC2-453E-9DA2-59E409D1A70D}"/>
              </a:ext>
            </a:extLst>
          </p:cNvPr>
          <p:cNvSpPr txBox="1">
            <a:spLocks/>
          </p:cNvSpPr>
          <p:nvPr/>
        </p:nvSpPr>
        <p:spPr bwMode="auto">
          <a:xfrm>
            <a:off x="1561083" y="2349674"/>
            <a:ext cx="9073008"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6600" dirty="0">
                <a:solidFill>
                  <a:srgbClr val="003399"/>
                </a:solidFill>
                <a:latin typeface="+mj-lt"/>
              </a:rPr>
              <a:t>Thank you!</a:t>
            </a:r>
          </a:p>
        </p:txBody>
      </p:sp>
    </p:spTree>
    <p:extLst>
      <p:ext uri="{BB962C8B-B14F-4D97-AF65-F5344CB8AC3E}">
        <p14:creationId xmlns:p14="http://schemas.microsoft.com/office/powerpoint/2010/main" val="609651550"/>
      </p:ext>
    </p:extLst>
  </p:cSld>
  <p:clrMapOvr>
    <a:masterClrMapping/>
  </p:clrMapOvr>
  <mc:AlternateContent xmlns:mc="http://schemas.openxmlformats.org/markup-compatibility/2006" xmlns:p14="http://schemas.microsoft.com/office/powerpoint/2010/main">
    <mc:Choice Requires="p14">
      <p:transition spd="slow" p14:dur="2000" advTm="119008"/>
    </mc:Choice>
    <mc:Fallback xmlns="">
      <p:transition spd="slow" advTm="119008"/>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F7D627A8-3F61-4258-AEEF-4FAB88DABA5F}"/>
              </a:ext>
            </a:extLst>
          </p:cNvPr>
          <p:cNvSpPr txBox="1">
            <a:spLocks/>
          </p:cNvSpPr>
          <p:nvPr/>
        </p:nvSpPr>
        <p:spPr bwMode="auto">
          <a:xfrm>
            <a:off x="2425179" y="261442"/>
            <a:ext cx="7344816" cy="73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914400" rtl="0" eaLnBrk="1" latinLnBrk="0" hangingPunct="1">
              <a:spcBef>
                <a:spcPct val="0"/>
              </a:spcBef>
              <a:buNone/>
              <a:defRPr sz="2400" b="1" kern="1200">
                <a:solidFill>
                  <a:srgbClr val="686868"/>
                </a:solidFill>
                <a:latin typeface="Arial" pitchFamily="34" charset="0"/>
                <a:ea typeface="+mj-ea"/>
                <a:cs typeface="Arial" pitchFamily="34" charset="0"/>
              </a:defRPr>
            </a:lvl1pPr>
          </a:lstStyle>
          <a:p>
            <a:pPr algn="ctr"/>
            <a:r>
              <a:rPr lang="en-GB" sz="3600" dirty="0">
                <a:solidFill>
                  <a:srgbClr val="003399"/>
                </a:solidFill>
                <a:latin typeface="+mj-lt"/>
              </a:rPr>
              <a:t>Ozone return dates (SCO) from CMIP6</a:t>
            </a:r>
          </a:p>
        </p:txBody>
      </p:sp>
      <p:sp>
        <p:nvSpPr>
          <p:cNvPr id="11" name="Textfeld 10">
            <a:extLst>
              <a:ext uri="{FF2B5EF4-FFF2-40B4-BE49-F238E27FC236}">
                <a16:creationId xmlns:a16="http://schemas.microsoft.com/office/drawing/2014/main" id="{B16BEFB7-7153-4B18-8208-1359E2F53493}"/>
              </a:ext>
            </a:extLst>
          </p:cNvPr>
          <p:cNvSpPr txBox="1"/>
          <p:nvPr/>
        </p:nvSpPr>
        <p:spPr>
          <a:xfrm>
            <a:off x="1273051" y="6459646"/>
            <a:ext cx="2760427" cy="276999"/>
          </a:xfrm>
          <a:prstGeom prst="rect">
            <a:avLst/>
          </a:prstGeom>
          <a:noFill/>
        </p:spPr>
        <p:txBody>
          <a:bodyPr wrap="square" lIns="0" tIns="0" rIns="0" bIns="0" rtlCol="0">
            <a:spAutoFit/>
          </a:bodyPr>
          <a:lstStyle/>
          <a:p>
            <a:pPr algn="r"/>
            <a:r>
              <a:rPr lang="de-DE" i="1" dirty="0">
                <a:solidFill>
                  <a:srgbClr val="003399"/>
                </a:solidFill>
                <a:cs typeface="Arial" pitchFamily="34" charset="0"/>
              </a:rPr>
              <a:t>Keeble et al., 2022, in </a:t>
            </a:r>
            <a:r>
              <a:rPr lang="de-DE" i="1" dirty="0" err="1">
                <a:solidFill>
                  <a:srgbClr val="003399"/>
                </a:solidFill>
                <a:cs typeface="Arial" pitchFamily="34" charset="0"/>
              </a:rPr>
              <a:t>prep</a:t>
            </a:r>
            <a:r>
              <a:rPr lang="de-DE" i="1" dirty="0">
                <a:solidFill>
                  <a:srgbClr val="003399"/>
                </a:solidFill>
                <a:cs typeface="Arial" pitchFamily="34" charset="0"/>
              </a:rPr>
              <a:t>.</a:t>
            </a:r>
          </a:p>
        </p:txBody>
      </p:sp>
      <p:pic>
        <p:nvPicPr>
          <p:cNvPr id="12" name="Grafik 11">
            <a:extLst>
              <a:ext uri="{FF2B5EF4-FFF2-40B4-BE49-F238E27FC236}">
                <a16:creationId xmlns:a16="http://schemas.microsoft.com/office/drawing/2014/main" id="{642CC333-1491-4108-8B07-1816F57D9C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18288" y="5221378"/>
            <a:ext cx="1967244" cy="427828"/>
          </a:xfrm>
          <a:prstGeom prst="rect">
            <a:avLst/>
          </a:prstGeom>
        </p:spPr>
      </p:pic>
      <p:pic>
        <p:nvPicPr>
          <p:cNvPr id="6" name="Grafik 5">
            <a:extLst>
              <a:ext uri="{FF2B5EF4-FFF2-40B4-BE49-F238E27FC236}">
                <a16:creationId xmlns:a16="http://schemas.microsoft.com/office/drawing/2014/main" id="{5D6A9C67-11A3-488E-B8BA-EC7F80341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051" y="884221"/>
            <a:ext cx="9289032" cy="5507096"/>
          </a:xfrm>
          <a:prstGeom prst="rect">
            <a:avLst/>
          </a:prstGeom>
        </p:spPr>
      </p:pic>
    </p:spTree>
    <p:extLst>
      <p:ext uri="{BB962C8B-B14F-4D97-AF65-F5344CB8AC3E}">
        <p14:creationId xmlns:p14="http://schemas.microsoft.com/office/powerpoint/2010/main" val="949393208"/>
      </p:ext>
    </p:extLst>
  </p:cSld>
  <p:clrMapOvr>
    <a:masterClrMapping/>
  </p:clrMapOvr>
  <mc:AlternateContent xmlns:mc="http://schemas.openxmlformats.org/markup-compatibility/2006" xmlns:p14="http://schemas.microsoft.com/office/powerpoint/2010/main">
    <mc:Choice Requires="p14">
      <p:transition spd="slow" p14:dur="2000" advTm="53019"/>
    </mc:Choice>
    <mc:Fallback xmlns="">
      <p:transition spd="slow" advTm="53019"/>
    </mc:Fallback>
  </mc:AlternateContent>
</p:sld>
</file>

<file path=ppt/theme/theme1.xml><?xml version="1.0" encoding="utf-8"?>
<a:theme xmlns:a="http://schemas.openxmlformats.org/drawingml/2006/main" name="DLR-Präsentation 16:9 Englisch">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1"/>
          </a:solidFill>
        </a:ln>
      </a:spPr>
      <a:bodyPr rtlCol="0" anchor="ctr">
        <a:noAutofit/>
      </a:bodyPr>
      <a:lstStyle>
        <a:defPPr algn="ctr">
          <a:defRPr dirty="0"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Standardeigenschaften</tns:defaultPropertyEditorNamespace>
</tns:customPropertyEditors>
</file>

<file path=customXml/itemProps1.xml><?xml version="1.0" encoding="utf-8"?>
<ds:datastoreItem xmlns:ds="http://schemas.openxmlformats.org/officeDocument/2006/customXml" ds:itemID="{95C61B9F-14F0-4AD9-AC81-B8624FAD5FC8}">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DLR_Präsentation_16zu9_EN</Template>
  <TotalTime>0</TotalTime>
  <Words>2581</Words>
  <Application>Microsoft Office PowerPoint</Application>
  <PresentationFormat>Benutzerdefiniert</PresentationFormat>
  <Paragraphs>247</Paragraphs>
  <Slides>33</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33</vt:i4>
      </vt:variant>
    </vt:vector>
  </HeadingPairs>
  <TitlesOfParts>
    <vt:vector size="39" baseType="lpstr">
      <vt:lpstr>Arial</vt:lpstr>
      <vt:lpstr>Calibri</vt:lpstr>
      <vt:lpstr>Helvetica Neue</vt:lpstr>
      <vt:lpstr>Wingdings</vt:lpstr>
      <vt:lpstr>ヒラギノ角ゴ Pro W3</vt:lpstr>
      <vt:lpstr>DLR-Präsentation 16:9 Englisch</vt:lpstr>
      <vt:lpstr>Searching for (global) ozone recovery – an update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DLR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Hassler, Birgit</dc:creator>
  <cp:lastModifiedBy>Hassler, Birgit</cp:lastModifiedBy>
  <cp:revision>118</cp:revision>
  <dcterms:created xsi:type="dcterms:W3CDTF">2020-11-17T09:13:42Z</dcterms:created>
  <dcterms:modified xsi:type="dcterms:W3CDTF">2021-11-05T14:41:10Z</dcterms:modified>
</cp:coreProperties>
</file>