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8"/>
  </p:notesMasterIdLst>
  <p:handoutMasterIdLst>
    <p:handoutMasterId r:id="rId29"/>
  </p:handoutMasterIdLst>
  <p:sldIdLst>
    <p:sldId id="977" r:id="rId2"/>
    <p:sldId id="987" r:id="rId3"/>
    <p:sldId id="1080" r:id="rId4"/>
    <p:sldId id="1122" r:id="rId5"/>
    <p:sldId id="1121" r:id="rId6"/>
    <p:sldId id="1111" r:id="rId7"/>
    <p:sldId id="1123" r:id="rId8"/>
    <p:sldId id="1117" r:id="rId9"/>
    <p:sldId id="1172" r:id="rId10"/>
    <p:sldId id="975" r:id="rId11"/>
    <p:sldId id="1119" r:id="rId12"/>
    <p:sldId id="1173" r:id="rId13"/>
    <p:sldId id="1176" r:id="rId14"/>
    <p:sldId id="1181" r:id="rId15"/>
    <p:sldId id="1175" r:id="rId16"/>
    <p:sldId id="1177" r:id="rId17"/>
    <p:sldId id="1178" r:id="rId18"/>
    <p:sldId id="1112" r:id="rId19"/>
    <p:sldId id="1113" r:id="rId20"/>
    <p:sldId id="1116" r:id="rId21"/>
    <p:sldId id="1118" r:id="rId22"/>
    <p:sldId id="1120" r:id="rId23"/>
    <p:sldId id="1179" r:id="rId24"/>
    <p:sldId id="1182" r:id="rId25"/>
    <p:sldId id="1180" r:id="rId26"/>
    <p:sldId id="1008" r:id="rId27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66" autoAdjust="0"/>
    <p:restoredTop sz="97966" autoAdjust="0"/>
  </p:normalViewPr>
  <p:slideViewPr>
    <p:cSldViewPr snapToGrid="0" snapToObjects="1">
      <p:cViewPr>
        <p:scale>
          <a:sx n="125" d="100"/>
          <a:sy n="125" d="100"/>
        </p:scale>
        <p:origin x="-355" y="-39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844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yler.t.dawso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690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Contamination Monitoring Package Updates 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Tyler Dawson</a:t>
            </a:r>
          </a:p>
          <a:p>
            <a:pPr algn="r">
              <a:spcBef>
                <a:spcPts val="450"/>
              </a:spcBef>
            </a:pP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tyler.t.dawson@nasa.gov</a:t>
            </a: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04 November 2021</a:t>
            </a:r>
          </a:p>
        </p:txBody>
      </p:sp>
    </p:spTree>
    <p:extLst>
      <p:ext uri="{BB962C8B-B14F-4D97-AF65-F5344CB8AC3E}">
        <p14:creationId xmlns:p14="http://schemas.microsoft.com/office/powerpoint/2010/main" val="227891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2021 Contamination Overview	</a:t>
            </a:r>
          </a:p>
          <a:p>
            <a:r>
              <a:rPr lang="en-US" dirty="0"/>
              <a:t>New Dragon Visits</a:t>
            </a:r>
          </a:p>
          <a:p>
            <a:pPr lvl="1"/>
            <a:r>
              <a:rPr lang="en-US" dirty="0"/>
              <a:t>Cargo and Crew Dragon Dockings</a:t>
            </a:r>
          </a:p>
          <a:p>
            <a:r>
              <a:rPr lang="en-US" dirty="0"/>
              <a:t>Multipurpose Laboratory Module (MLM) </a:t>
            </a:r>
            <a:r>
              <a:rPr lang="en-US" dirty="0" err="1"/>
              <a:t>Nauka</a:t>
            </a:r>
            <a:endParaRPr lang="en-US" dirty="0"/>
          </a:p>
          <a:p>
            <a:pPr lvl="1"/>
            <a:r>
              <a:rPr lang="en-US" dirty="0"/>
              <a:t>New Russian ISS Module Installed </a:t>
            </a:r>
          </a:p>
          <a:p>
            <a:r>
              <a:rPr lang="en-US" dirty="0"/>
              <a:t>Window Transmission Trending</a:t>
            </a:r>
          </a:p>
          <a:p>
            <a:r>
              <a:rPr lang="en-US" dirty="0"/>
              <a:t>External Flux Derivation</a:t>
            </a:r>
          </a:p>
          <a:p>
            <a:pPr lvl="1"/>
            <a:r>
              <a:rPr lang="en-US" dirty="0"/>
              <a:t>Yearly Sauerbrey Thickness Calculated</a:t>
            </a:r>
          </a:p>
          <a:p>
            <a:r>
              <a:rPr lang="en-US" dirty="0"/>
              <a:t>Publications</a:t>
            </a:r>
          </a:p>
          <a:p>
            <a:pPr lvl="1"/>
            <a:r>
              <a:rPr lang="en-US" dirty="0"/>
              <a:t>MAPTIS</a:t>
            </a:r>
          </a:p>
          <a:p>
            <a:pPr lvl="1"/>
            <a:r>
              <a:rPr lang="en-US" dirty="0"/>
              <a:t>IEST Journal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1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2021 Contamination Overview</a:t>
            </a:r>
          </a:p>
        </p:txBody>
      </p:sp>
    </p:spTree>
    <p:extLst>
      <p:ext uri="{BB962C8B-B14F-4D97-AF65-F5344CB8AC3E}">
        <p14:creationId xmlns:p14="http://schemas.microsoft.com/office/powerpoint/2010/main" val="4266231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01166"/>
            <a:ext cx="7315200" cy="332536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CMP Sensor Locations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06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22" y="857250"/>
            <a:ext cx="6175955" cy="401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CMP Sensor Locations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4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CMP1 Node 2 Sensors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DAE423-3CAE-45FD-A809-4F99152F1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</p:spTree>
    <p:extLst>
      <p:ext uri="{BB962C8B-B14F-4D97-AF65-F5344CB8AC3E}">
        <p14:creationId xmlns:p14="http://schemas.microsoft.com/office/powerpoint/2010/main" val="379150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CMP2 Sensors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E044CAA-AE8F-4EE8-AE29-D9D7A486E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</p:spTree>
    <p:extLst>
      <p:ext uri="{BB962C8B-B14F-4D97-AF65-F5344CB8AC3E}">
        <p14:creationId xmlns:p14="http://schemas.microsoft.com/office/powerpoint/2010/main" val="833767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Dragon Visits</a:t>
            </a:r>
          </a:p>
        </p:txBody>
      </p:sp>
    </p:spTree>
    <p:extLst>
      <p:ext uri="{BB962C8B-B14F-4D97-AF65-F5344CB8AC3E}">
        <p14:creationId xmlns:p14="http://schemas.microsoft.com/office/powerpoint/2010/main" val="211528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A252D-15C2-4C45-8A1E-C56AA956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 Outgassing – Node 2 Broad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0D5E4-2DC8-440D-9FA6-90096B3F0B4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913602-1A74-45FA-8829-580B82F4B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4803" y="857250"/>
            <a:ext cx="7254394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30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EA16A4-215C-4BFC-BF24-4E5E78ADC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 Undocking Thruster Impulses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A7F00-93CB-4F39-BA66-CB11B10E798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4248D91-70DD-408A-8619-2AC128554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564" y="857250"/>
            <a:ext cx="6696872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04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MLM </a:t>
            </a:r>
            <a:r>
              <a:rPr lang="en-US" sz="1400" b="1" dirty="0" err="1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Nauka</a:t>
            </a: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Docking</a:t>
            </a:r>
          </a:p>
        </p:txBody>
      </p:sp>
    </p:spTree>
    <p:extLst>
      <p:ext uri="{BB962C8B-B14F-4D97-AF65-F5344CB8AC3E}">
        <p14:creationId xmlns:p14="http://schemas.microsoft.com/office/powerpoint/2010/main" val="99846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8922D7-AFDB-4109-B71B-BFDDA10C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CMP2 Sensors Daily Deposition Averages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6828B-602C-4175-A21E-41B7CD0E4F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7094ADF-E7B4-4B14-98F7-40A0DBDD0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001" y="857250"/>
            <a:ext cx="6745997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6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1D0FAE-4DD4-48BC-88FF-A91529A0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Unexpected Thruster Fires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BF48E-E8D7-407F-A05F-9BA4B5D1D3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A918C42-0AFA-4937-8391-4AE30D051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6718" y="857250"/>
            <a:ext cx="6970564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173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Window Transmission Trending</a:t>
            </a:r>
          </a:p>
        </p:txBody>
      </p:sp>
    </p:spTree>
    <p:extLst>
      <p:ext uri="{BB962C8B-B14F-4D97-AF65-F5344CB8AC3E}">
        <p14:creationId xmlns:p14="http://schemas.microsoft.com/office/powerpoint/2010/main" val="881948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5CFD65-9A6F-4A96-9ABD-E73CBB63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 Transmission Trending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D5C8F-EF9A-4942-803C-E2A118CB49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0CFC70DA-2835-4AE3-8F6B-D911DF54E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794" y="857250"/>
            <a:ext cx="6836411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50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External Flux Derivation</a:t>
            </a:r>
          </a:p>
        </p:txBody>
      </p:sp>
    </p:spTree>
    <p:extLst>
      <p:ext uri="{BB962C8B-B14F-4D97-AF65-F5344CB8AC3E}">
        <p14:creationId xmlns:p14="http://schemas.microsoft.com/office/powerpoint/2010/main" val="1479986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Mark24 TQCM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1185" y="857250"/>
            <a:ext cx="4881629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35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6377" y="964561"/>
            <a:ext cx="2377646" cy="246909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Recessed Sensors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79" y="964561"/>
            <a:ext cx="2378139" cy="2285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935" y="1765160"/>
            <a:ext cx="3163850" cy="3205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4655" y="3214121"/>
            <a:ext cx="120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/>
              <a:t>Thermal</a:t>
            </a:r>
            <a:r>
              <a:rPr lang="en-US" sz="1400" dirty="0"/>
              <a:t> Pad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0707" y="3463079"/>
            <a:ext cx="1329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/>
              <a:t>TQCM</a:t>
            </a:r>
            <a:r>
              <a:rPr lang="en-US" sz="1400" dirty="0"/>
              <a:t> Spacer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7943" y="1313098"/>
            <a:ext cx="1838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/>
              <a:t>CMP1 Lid Assembly </a:t>
            </a:r>
          </a:p>
        </p:txBody>
      </p:sp>
    </p:spTree>
    <p:extLst>
      <p:ext uri="{BB962C8B-B14F-4D97-AF65-F5344CB8AC3E}">
        <p14:creationId xmlns:p14="http://schemas.microsoft.com/office/powerpoint/2010/main" val="3038429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981" y="1290183"/>
            <a:ext cx="8276037" cy="314733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Recessed Sensors Node 2 Focused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194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lengths and diameters of the component pieces. 	</a:t>
            </a:r>
          </a:p>
          <a:p>
            <a:pPr lvl="1"/>
            <a:r>
              <a:rPr lang="en-US" dirty="0"/>
              <a:t>SAGE III CMP Engineering Drawings</a:t>
            </a:r>
          </a:p>
          <a:p>
            <a:r>
              <a:rPr lang="es-ES" dirty="0"/>
              <a:t>Use </a:t>
            </a:r>
            <a:r>
              <a:rPr lang="es-ES" dirty="0" err="1"/>
              <a:t>those</a:t>
            </a:r>
            <a:r>
              <a:rPr lang="es-ES" dirty="0"/>
              <a:t> </a:t>
            </a:r>
            <a:r>
              <a:rPr lang="es-ES" dirty="0" err="1"/>
              <a:t>values</a:t>
            </a:r>
            <a:r>
              <a:rPr lang="es-ES" dirty="0"/>
              <a:t> to </a:t>
            </a:r>
            <a:r>
              <a:rPr lang="es-ES" dirty="0" err="1"/>
              <a:t>calculate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transmission</a:t>
            </a:r>
            <a:r>
              <a:rPr lang="es-ES" dirty="0"/>
              <a:t> </a:t>
            </a:r>
            <a:r>
              <a:rPr lang="es-ES" dirty="0" err="1"/>
              <a:t>probability</a:t>
            </a:r>
            <a:r>
              <a:rPr lang="es-ES" dirty="0"/>
              <a:t>. 	</a:t>
            </a:r>
          </a:p>
          <a:p>
            <a:pPr lvl="1"/>
            <a:r>
              <a:rPr lang="es-ES" dirty="0" err="1"/>
              <a:t>Foundations</a:t>
            </a:r>
            <a:r>
              <a:rPr lang="es-ES" dirty="0"/>
              <a:t> of </a:t>
            </a:r>
            <a:r>
              <a:rPr lang="es-ES" dirty="0" err="1"/>
              <a:t>Vacuum</a:t>
            </a:r>
            <a:r>
              <a:rPr lang="es-ES" dirty="0"/>
              <a:t> Science and </a:t>
            </a:r>
            <a:r>
              <a:rPr lang="es-ES" dirty="0" err="1"/>
              <a:t>Technology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JM </a:t>
            </a:r>
            <a:r>
              <a:rPr lang="es-ES" dirty="0" err="1"/>
              <a:t>Lafferty</a:t>
            </a:r>
            <a:endParaRPr lang="es-ES" dirty="0"/>
          </a:p>
          <a:p>
            <a:r>
              <a:rPr lang="es-ES" dirty="0"/>
              <a:t>Derive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minimum</a:t>
            </a:r>
            <a:r>
              <a:rPr lang="es-ES" dirty="0"/>
              <a:t> and </a:t>
            </a:r>
            <a:r>
              <a:rPr lang="es-ES" dirty="0" err="1"/>
              <a:t>maximum</a:t>
            </a:r>
            <a:r>
              <a:rPr lang="es-ES" dirty="0"/>
              <a:t> </a:t>
            </a:r>
            <a:r>
              <a:rPr lang="es-ES" dirty="0" err="1"/>
              <a:t>external</a:t>
            </a:r>
            <a:r>
              <a:rPr lang="es-ES" dirty="0"/>
              <a:t> flux </a:t>
            </a:r>
            <a:r>
              <a:rPr lang="es-ES" dirty="0" err="1"/>
              <a:t>values</a:t>
            </a:r>
            <a:r>
              <a:rPr lang="es-ES" dirty="0"/>
              <a:t> </a:t>
            </a:r>
            <a:r>
              <a:rPr lang="es-ES" dirty="0" err="1"/>
              <a:t>within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mechanical</a:t>
            </a:r>
            <a:r>
              <a:rPr lang="es-ES" dirty="0"/>
              <a:t> </a:t>
            </a:r>
            <a:r>
              <a:rPr lang="es-ES" dirty="0" err="1"/>
              <a:t>tolerances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Engineering </a:t>
            </a:r>
            <a:r>
              <a:rPr lang="es-ES" dirty="0" err="1"/>
              <a:t>models</a:t>
            </a:r>
            <a:r>
              <a:rPr lang="es-E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the Derivation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67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From Derivation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608202"/>
              </p:ext>
            </p:extLst>
          </p:nvPr>
        </p:nvGraphicFramePr>
        <p:xfrm>
          <a:off x="76200" y="857250"/>
          <a:ext cx="8991600" cy="387096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258280729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449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SAGE</a:t>
                      </a:r>
                      <a:r>
                        <a:rPr lang="en-US" sz="2000" baseline="0" dirty="0"/>
                        <a:t> III/ISS Contamination Monitoring Package Sensor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Standardized Sauerbrey Thickness [Å/Year]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82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Starboard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04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853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Node 2 Focused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268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Node 2 Broad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17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Nadir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42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WAKE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39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3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MLM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7005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957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analysis </a:t>
            </a:r>
            <a:r>
              <a:rPr lang="en-US" i="1" dirty="0"/>
              <a:t>cannot</a:t>
            </a:r>
            <a:r>
              <a:rPr lang="en-US" dirty="0"/>
              <a:t> be directly compared to the Boeing Space Environments (BSE) model results.</a:t>
            </a:r>
          </a:p>
          <a:p>
            <a:pPr lvl="1"/>
            <a:r>
              <a:rPr lang="en-US" dirty="0"/>
              <a:t>BSE uses surface properties and temperatures to adjust external flux to deposition rate.  </a:t>
            </a:r>
          </a:p>
          <a:p>
            <a:pPr lvl="1"/>
            <a:r>
              <a:rPr lang="en-US" dirty="0"/>
              <a:t>We only measure external flux.  </a:t>
            </a:r>
          </a:p>
          <a:p>
            <a:pPr lvl="1"/>
            <a:r>
              <a:rPr lang="en-US" dirty="0"/>
              <a:t>To accurately compare their results to ours, we would need to use their external flux input values. </a:t>
            </a:r>
          </a:p>
          <a:p>
            <a:r>
              <a:rPr lang="en-US" dirty="0"/>
              <a:t>This calculated deposition thickness is for a sensor stored at          -10°C so it should be treated as a worst case scenario for the payload.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Conclusions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14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619718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D63A24-006C-4A0C-A862-B7B398B7E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3898972" cy="4012406"/>
          </a:xfrm>
        </p:spPr>
        <p:txBody>
          <a:bodyPr/>
          <a:lstStyle/>
          <a:p>
            <a:r>
              <a:rPr lang="en-US" dirty="0"/>
              <a:t>Partnership with MAPTIS/Athena team at MFSC to host the CMP data for the duration of the mission. </a:t>
            </a:r>
          </a:p>
          <a:p>
            <a:pPr lvl="1"/>
            <a:r>
              <a:rPr lang="en-US" dirty="0"/>
              <a:t>Will continue updating the database as the payload continues to age. </a:t>
            </a:r>
          </a:p>
          <a:p>
            <a:pPr lvl="1"/>
            <a:r>
              <a:rPr lang="en-US" dirty="0"/>
              <a:t>Data will become available after a NAMS request is processed.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6479E3-FDA1-4040-8AB6-8889D8090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CMP Data Available Soon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121D5-7D3F-4481-92A4-460083D73B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  <p:pic>
        <p:nvPicPr>
          <p:cNvPr id="1028" name="Picture 6">
            <a:extLst>
              <a:ext uri="{FF2B5EF4-FFF2-40B4-BE49-F238E27FC236}">
                <a16:creationId xmlns:a16="http://schemas.microsoft.com/office/drawing/2014/main" id="{5FADEC73-B638-44CF-9949-E8B224125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71" y="1139168"/>
            <a:ext cx="5092629" cy="343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441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C2FBAF-285B-48B5-89AE-0C442FD8A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Contamination Analyses of ISS Vehicle Visits</a:t>
            </a:r>
            <a:endParaRPr lang="en-US" dirty="0"/>
          </a:p>
          <a:p>
            <a:pPr lvl="1"/>
            <a:r>
              <a:rPr lang="en-GB" dirty="0"/>
              <a:t>Authored by: Tyler Dawson, Gugu Rutherford, Charles Hill, Amy Rowell, Kevin Leavor, Marilee Roell</a:t>
            </a:r>
          </a:p>
          <a:p>
            <a:pPr lvl="1"/>
            <a:r>
              <a:rPr lang="en-GB" dirty="0"/>
              <a:t>To Be Published In: Journal of the IEST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3C7885-13A1-4801-9A4B-7CCEAF7D7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Accepted for Publication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BA25D-C0B3-4081-B5F0-44C15E298F1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88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52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340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87253</TotalTime>
  <Words>428</Words>
  <Application>Microsoft Office PowerPoint</Application>
  <PresentationFormat>On-screen Show (16:9)</PresentationFormat>
  <Paragraphs>98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Agenda</vt:lpstr>
      <vt:lpstr>PowerPoint Presentation</vt:lpstr>
      <vt:lpstr>SAGE III/ISS CMP Sensor Locations</vt:lpstr>
      <vt:lpstr>SAGE III/ISS CMP Sensor Locations</vt:lpstr>
      <vt:lpstr>CMP1 Node 2 Sensors</vt:lpstr>
      <vt:lpstr>CMP2 Sensors</vt:lpstr>
      <vt:lpstr>PowerPoint Presentation</vt:lpstr>
      <vt:lpstr>Dragon Outgassing – Node 2 Broad</vt:lpstr>
      <vt:lpstr>Dragon Undocking Thruster Impulses</vt:lpstr>
      <vt:lpstr>PowerPoint Presentation</vt:lpstr>
      <vt:lpstr>CMP2 Sensors Daily Deposition Averages</vt:lpstr>
      <vt:lpstr>Unexpected Thruster Fires</vt:lpstr>
      <vt:lpstr>PowerPoint Presentation</vt:lpstr>
      <vt:lpstr>Window Transmission Trending</vt:lpstr>
      <vt:lpstr>PowerPoint Presentation</vt:lpstr>
      <vt:lpstr>Mark24 TQCM</vt:lpstr>
      <vt:lpstr>Recessed Sensors </vt:lpstr>
      <vt:lpstr>Recessed Sensors Node 2 Focused</vt:lpstr>
      <vt:lpstr>Setting Up the Derivation</vt:lpstr>
      <vt:lpstr>Results From Derivation</vt:lpstr>
      <vt:lpstr>Derivation Conclusions</vt:lpstr>
      <vt:lpstr>PowerPoint Presentation</vt:lpstr>
      <vt:lpstr>SAGE III/ISS CMP Data Available Soon </vt:lpstr>
      <vt:lpstr>Paper Accepted for Publication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Dawson, Tyler T. (LARC-E303)[Science Systems &amp; Applications, Inc.]</cp:lastModifiedBy>
  <cp:revision>1336</cp:revision>
  <cp:lastPrinted>2011-12-08T16:21:20Z</cp:lastPrinted>
  <dcterms:created xsi:type="dcterms:W3CDTF">2012-04-24T19:27:23Z</dcterms:created>
  <dcterms:modified xsi:type="dcterms:W3CDTF">2021-11-04T13:16:28Z</dcterms:modified>
</cp:coreProperties>
</file>