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63" r:id="rId5"/>
  </p:sldMasterIdLst>
  <p:notesMasterIdLst>
    <p:notesMasterId r:id="rId14"/>
  </p:notesMasterIdLst>
  <p:sldIdLst>
    <p:sldId id="265" r:id="rId6"/>
    <p:sldId id="256" r:id="rId7"/>
    <p:sldId id="270" r:id="rId8"/>
    <p:sldId id="271" r:id="rId9"/>
    <p:sldId id="272" r:id="rId10"/>
    <p:sldId id="274" r:id="rId11"/>
    <p:sldId id="975" r:id="rId12"/>
    <p:sldId id="97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5579" autoAdjust="0"/>
    <p:restoredTop sz="88455" autoAdjust="0"/>
  </p:normalViewPr>
  <p:slideViewPr>
    <p:cSldViewPr snapToGrid="0">
      <p:cViewPr varScale="1">
        <p:scale>
          <a:sx n="112" d="100"/>
          <a:sy n="112" d="100"/>
        </p:scale>
        <p:origin x="1296" y="78"/>
      </p:cViewPr>
      <p:guideLst/>
    </p:cSldViewPr>
  </p:slid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littner, David E. (LARC-E303)" userId="346ff0de-595c-4b11-b593-3ba79138544d" providerId="ADAL" clId="{440B1C25-B8FF-452A-9B19-EB12B308BAE3}"/>
    <pc:docChg chg="modSld">
      <pc:chgData name="Flittner, David E. (LARC-E303)" userId="346ff0de-595c-4b11-b593-3ba79138544d" providerId="ADAL" clId="{440B1C25-B8FF-452A-9B19-EB12B308BAE3}" dt="2021-11-04T14:57:05.909" v="5" actId="20577"/>
      <pc:docMkLst>
        <pc:docMk/>
      </pc:docMkLst>
      <pc:sldChg chg="modSp mod">
        <pc:chgData name="Flittner, David E. (LARC-E303)" userId="346ff0de-595c-4b11-b593-3ba79138544d" providerId="ADAL" clId="{440B1C25-B8FF-452A-9B19-EB12B308BAE3}" dt="2021-11-04T14:44:50.423" v="1" actId="20577"/>
        <pc:sldMkLst>
          <pc:docMk/>
          <pc:sldMk cId="564912984" sldId="256"/>
        </pc:sldMkLst>
        <pc:spChg chg="mod">
          <ac:chgData name="Flittner, David E. (LARC-E303)" userId="346ff0de-595c-4b11-b593-3ba79138544d" providerId="ADAL" clId="{440B1C25-B8FF-452A-9B19-EB12B308BAE3}" dt="2021-11-04T14:44:50.423" v="1" actId="20577"/>
          <ac:spMkLst>
            <pc:docMk/>
            <pc:sldMk cId="564912984" sldId="256"/>
            <ac:spMk id="2" creationId="{00000000-0000-0000-0000-000000000000}"/>
          </ac:spMkLst>
        </pc:spChg>
      </pc:sldChg>
      <pc:sldChg chg="modSp mod">
        <pc:chgData name="Flittner, David E. (LARC-E303)" userId="346ff0de-595c-4b11-b593-3ba79138544d" providerId="ADAL" clId="{440B1C25-B8FF-452A-9B19-EB12B308BAE3}" dt="2021-11-04T14:57:05.909" v="5" actId="20577"/>
        <pc:sldMkLst>
          <pc:docMk/>
          <pc:sldMk cId="3829404604" sldId="271"/>
        </pc:sldMkLst>
        <pc:spChg chg="mod">
          <ac:chgData name="Flittner, David E. (LARC-E303)" userId="346ff0de-595c-4b11-b593-3ba79138544d" providerId="ADAL" clId="{440B1C25-B8FF-452A-9B19-EB12B308BAE3}" dt="2021-11-04T14:57:05.909" v="5" actId="20577"/>
          <ac:spMkLst>
            <pc:docMk/>
            <pc:sldMk cId="3829404604" sldId="271"/>
            <ac:spMk id="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B19289-A09D-4AE4-86BD-3A3099D5ABB9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5B7512-93DB-4515-8018-4F23CAB73B8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195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Observe the instrument in the Space Walk photo.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B8C42F-44B2-4847-8167-E8213BAAFAF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37680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support from</a:t>
            </a:r>
            <a:r>
              <a:rPr lang="en-US" baseline="0" dirty="0"/>
              <a:t> HQ, LaRC, ISS Program and Payload Operations I? Center (MSFC) operated throughout COVID-19 era with no reduction in data efficiency or health risks to SAGE personnel.</a:t>
            </a:r>
            <a:endParaRPr lang="en-US" dirty="0"/>
          </a:p>
          <a:p>
            <a:endParaRPr lang="en-US" dirty="0"/>
          </a:p>
          <a:p>
            <a:r>
              <a:rPr lang="en-US" dirty="0"/>
              <a:t>Occultation collection</a:t>
            </a:r>
            <a:r>
              <a:rPr lang="en-US" baseline="0" dirty="0"/>
              <a:t> efficiency is 87% for solar and 53% for lunar.  The overall success rate is 83% vs. a requirement of 75%.  For the lunar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B7512-93DB-4515-8018-4F23CAB73B8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3076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B7512-93DB-4515-8018-4F23CAB73B8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1863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E71D69-284A-2849-A66C-ECAE3D06BD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693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" y="1143001"/>
            <a:ext cx="11988800" cy="5349875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>
                <a:latin typeface="Arial"/>
                <a:cs typeface="Arial"/>
              </a:defRPr>
            </a:lvl1pPr>
            <a:lvl2pPr>
              <a:buClr>
                <a:schemeClr val="accent1"/>
              </a:buCl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9243484" y="6627813"/>
            <a:ext cx="2844800" cy="228600"/>
          </a:xfrm>
          <a:prstGeom prst="rect">
            <a:avLst/>
          </a:prstGeom>
        </p:spPr>
        <p:txBody>
          <a:bodyPr anchor="ctr">
            <a:prstTxWarp prst="textNoShape">
              <a:avLst/>
            </a:prstTxWarp>
          </a:bodyPr>
          <a:lstStyle/>
          <a:p>
            <a:pPr algn="r">
              <a:defRPr/>
            </a:pPr>
            <a:fld id="{17F8D5CB-F081-0044-A0CB-882F132F8FAA}" type="slidenum">
              <a:rPr lang="en-US" sz="1000" smtClean="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rPr>
              <a:pPr algn="r">
                <a:defRPr/>
              </a:pPr>
              <a:t>‹#›</a:t>
            </a:fld>
            <a:endParaRPr lang="en-US" sz="1000" dirty="0">
              <a:solidFill>
                <a:srgbClr val="000000"/>
              </a:solidFill>
              <a:latin typeface="Calibri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Title Placeholder 10"/>
          <p:cNvSpPr>
            <a:spLocks noGrp="1"/>
          </p:cNvSpPr>
          <p:nvPr>
            <p:ph type="title"/>
          </p:nvPr>
        </p:nvSpPr>
        <p:spPr>
          <a:xfrm>
            <a:off x="1628995" y="196749"/>
            <a:ext cx="8905880" cy="646331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3200"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Date Placeholder 12"/>
          <p:cNvSpPr>
            <a:spLocks noGrp="1"/>
          </p:cNvSpPr>
          <p:nvPr>
            <p:ph type="dt" sz="half" idx="2"/>
          </p:nvPr>
        </p:nvSpPr>
        <p:spPr>
          <a:xfrm>
            <a:off x="190500" y="6627813"/>
            <a:ext cx="2844800" cy="2301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November 4, 2021</a:t>
            </a:r>
          </a:p>
        </p:txBody>
      </p:sp>
    </p:spTree>
    <p:extLst>
      <p:ext uri="{BB962C8B-B14F-4D97-AF65-F5344CB8AC3E}">
        <p14:creationId xmlns:p14="http://schemas.microsoft.com/office/powerpoint/2010/main" val="480875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E44665-0579-4EC4-9042-05E0E5D08F24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11/4/2021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C4BF0E-0046-461D-A74E-B1E374E9E6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474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C508B32-7FBB-B642-A944-C33966F695D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5600" y="6629400"/>
            <a:ext cx="2844800" cy="2286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2DCE6D5B-4AB6-3147-B0D9-B784D301F89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1612905" y="160339"/>
            <a:ext cx="9055100" cy="615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pic>
        <p:nvPicPr>
          <p:cNvPr id="1029" name="Picture 9" descr="NASA Meatball.png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11053842" y="146053"/>
            <a:ext cx="1057724" cy="83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>
            <a:cxnSpLocks noChangeShapeType="1"/>
          </p:cNvCxnSpPr>
          <p:nvPr userDrawn="1"/>
        </p:nvCxnSpPr>
        <p:spPr bwMode="auto">
          <a:xfrm>
            <a:off x="1612905" y="979489"/>
            <a:ext cx="9055100" cy="1587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10" name="Picture 9" descr="SAGE III LOGO no Latin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20271" y="160340"/>
            <a:ext cx="906795" cy="937001"/>
          </a:xfrm>
          <a:prstGeom prst="rect">
            <a:avLst/>
          </a:prstGeom>
        </p:spPr>
      </p:pic>
      <p:sp>
        <p:nvSpPr>
          <p:cNvPr id="13" name="Date Placeholder 12"/>
          <p:cNvSpPr>
            <a:spLocks noGrp="1"/>
          </p:cNvSpPr>
          <p:nvPr>
            <p:ph type="dt" sz="half" idx="2"/>
          </p:nvPr>
        </p:nvSpPr>
        <p:spPr>
          <a:xfrm>
            <a:off x="1905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November 4, 2021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799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rgbClr val="000090"/>
          </a:solidFill>
          <a:latin typeface="Arial"/>
          <a:ea typeface="ヒラギノ角ゴ Pro W3" pitchFamily="-109" charset="-128"/>
          <a:cs typeface="Arial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457178"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6pPr>
      <a:lvl7pPr marL="914354"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7pPr>
      <a:lvl8pPr marL="1371532"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8pPr>
      <a:lvl9pPr marL="1828709"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9pPr>
    </p:titleStyle>
    <p:bodyStyle>
      <a:lvl1pPr marL="342882" indent="-342882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Wingdings" pitchFamily="29" charset="2"/>
        <a:buChar char="Ø"/>
        <a:defRPr sz="28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742913" indent="-285737" algn="l" rtl="0" eaLnBrk="0" fontAlgn="base" hangingPunct="0">
        <a:spcBef>
          <a:spcPct val="20000"/>
        </a:spcBef>
        <a:spcAft>
          <a:spcPct val="0"/>
        </a:spcAft>
        <a:buClr>
          <a:srgbClr val="0000CC"/>
        </a:buClr>
        <a:buFont typeface="Arial" pitchFamily="29" charset="0"/>
        <a:buChar char="•"/>
        <a:defRPr sz="2400" kern="1200">
          <a:solidFill>
            <a:schemeClr val="tx1"/>
          </a:solidFill>
          <a:latin typeface="+mn-lt"/>
          <a:ea typeface="ヒラギノ角ゴ Pro W3" pitchFamily="-109" charset="-128"/>
          <a:cs typeface="+mn-cs"/>
        </a:defRPr>
      </a:lvl2pPr>
      <a:lvl3pPr marL="1142942" indent="-228589" algn="l" rtl="0" eaLnBrk="0" fontAlgn="base" hangingPunct="0">
        <a:spcBef>
          <a:spcPct val="20000"/>
        </a:spcBef>
        <a:spcAft>
          <a:spcPct val="0"/>
        </a:spcAft>
        <a:buFont typeface="Wingdings" pitchFamily="29" charset="2"/>
        <a:buChar char="§"/>
        <a:defRPr sz="20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3pPr>
      <a:lvl4pPr marL="1600120" indent="-228589" algn="l" rtl="0" eaLnBrk="0" fontAlgn="base" hangingPunct="0">
        <a:spcBef>
          <a:spcPct val="20000"/>
        </a:spcBef>
        <a:spcAft>
          <a:spcPct val="0"/>
        </a:spcAft>
        <a:buFont typeface="Courier New" pitchFamily="29" charset="0"/>
        <a:buChar char="o"/>
        <a:defRPr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4pPr>
      <a:lvl5pPr marL="2057298" indent="-228589" algn="l" rtl="0" eaLnBrk="0" fontAlgn="base" hangingPunct="0">
        <a:spcBef>
          <a:spcPct val="20000"/>
        </a:spcBef>
        <a:spcAft>
          <a:spcPct val="0"/>
        </a:spcAft>
        <a:buFont typeface="Arial" pitchFamily="29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2514474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E44665-0579-4EC4-9042-05E0E5D08F24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C4BF0E-0046-461D-A74E-B1E374E9E6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57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sage.nasa.gov/missions/about-sage-iii-on-iss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maptis.nasa.gov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age.nasa.gov/wp/wp-content/uploads/2020/10/Manion_Expected_Changes_v5.2.pptx" TargetMode="External"/><Relationship Id="rId2" Type="http://schemas.openxmlformats.org/officeDocument/2006/relationships/hyperlink" Target="https://search.earthdata.nasa.gov/search?q=SAGE%20III/ISS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sage.nasa.gov/2021/03/sage-iii-carries-on-critical-measurements-of-stratospheric-aerosols-and-ozone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image" Target="../media/image9.png"/><Relationship Id="rId7" Type="http://schemas.openxmlformats.org/officeDocument/2006/relationships/image" Target="../media/image13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0"/>
            <a:ext cx="5215944" cy="2387600"/>
          </a:xfrm>
        </p:spPr>
        <p:txBody>
          <a:bodyPr>
            <a:normAutofit/>
          </a:bodyPr>
          <a:lstStyle/>
          <a:p>
            <a:r>
              <a:rPr lang="en-US" sz="4800" b="1" dirty="0">
                <a:ln w="19050">
                  <a:solidFill>
                    <a:schemeClr val="tx1"/>
                  </a:solidFill>
                </a:ln>
              </a:rPr>
              <a:t>Stratospheric Aerosol and Gas Experiment III/ISS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8162" y="4916488"/>
            <a:ext cx="5548313" cy="1572180"/>
          </a:xfrm>
        </p:spPr>
        <p:txBody>
          <a:bodyPr>
            <a:noAutofit/>
          </a:bodyPr>
          <a:lstStyle/>
          <a:p>
            <a:r>
              <a:rPr lang="en-US" sz="2800" dirty="0"/>
              <a:t>SAGE III/ISS Mission Team</a:t>
            </a:r>
          </a:p>
          <a:p>
            <a:r>
              <a:rPr lang="en-US" sz="2800" dirty="0"/>
              <a:t>04 November 2021</a:t>
            </a:r>
          </a:p>
          <a:p>
            <a:r>
              <a:rPr lang="en-US" sz="2800" dirty="0">
                <a:hlinkClick r:id="rId4"/>
              </a:rPr>
              <a:t>sage.nasa.gov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-2382" y="6488668"/>
            <a:ext cx="6572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Image Credit: NASA Astronaut Ricky Arnold</a:t>
            </a:r>
          </a:p>
        </p:txBody>
      </p:sp>
    </p:spTree>
    <p:extLst>
      <p:ext uri="{BB962C8B-B14F-4D97-AF65-F5344CB8AC3E}">
        <p14:creationId xmlns:p14="http://schemas.microsoft.com/office/powerpoint/2010/main" val="3197606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1599" y="1143001"/>
            <a:ext cx="6890871" cy="5285934"/>
          </a:xfrm>
        </p:spPr>
        <p:txBody>
          <a:bodyPr/>
          <a:lstStyle/>
          <a:p>
            <a:r>
              <a:rPr lang="en-US" sz="2000" dirty="0"/>
              <a:t>SAGE produces high vertical resolution profiles of aerosols, ozone, water vapor, and other trace gases in the stratosphere and upper troposphere using the very stable occultation technique</a:t>
            </a:r>
          </a:p>
          <a:p>
            <a:r>
              <a:rPr lang="en-US" sz="2000" dirty="0"/>
              <a:t>Core element of WMO International Ozone Assessment and WCRP SPARC</a:t>
            </a:r>
          </a:p>
          <a:p>
            <a:r>
              <a:rPr lang="en-US" sz="2000" dirty="0"/>
              <a:t>Acquired &gt;40k occultation events June 2017 - October 2021; No COVID-19 related data loss</a:t>
            </a:r>
          </a:p>
          <a:p>
            <a:r>
              <a:rPr lang="en-US" sz="2000" dirty="0"/>
              <a:t>Transitioned to extended mission after successful 2020 Senior Review &amp; End of Prime Mission Review </a:t>
            </a:r>
          </a:p>
          <a:p>
            <a:r>
              <a:rPr lang="en-US" sz="2000" dirty="0"/>
              <a:t>New algorithm (V5.2) w/ improved water vapor</a:t>
            </a:r>
          </a:p>
          <a:p>
            <a:r>
              <a:rPr lang="en-US" sz="2000" dirty="0"/>
              <a:t>ROSES Science Team, 2</a:t>
            </a:r>
            <a:r>
              <a:rPr lang="en-US" sz="2000" baseline="30000" dirty="0"/>
              <a:t>nd</a:t>
            </a:r>
            <a:r>
              <a:rPr lang="en-US" sz="2000" dirty="0"/>
              <a:t> cycle, selected</a:t>
            </a:r>
          </a:p>
          <a:p>
            <a:r>
              <a:rPr lang="en-US" sz="2000" dirty="0"/>
              <a:t>27 peer-reviewed papers using SAGE III/ISS data products, with others in review </a:t>
            </a:r>
          </a:p>
          <a:p>
            <a:r>
              <a:rPr lang="en-US" sz="2000" dirty="0"/>
              <a:t>Vibrant internship program with ~5 NIFS students/yr (1024 applicants for summer 2021!)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SAGE III/ISS Overview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  <a:latin typeface="Arial" pitchFamily="29" charset="0"/>
                <a:ea typeface="ヒラギノ角ゴ Pro W3" pitchFamily="29" charset="-128"/>
              </a:rPr>
              <a:t>November 4, 2021</a:t>
            </a:r>
          </a:p>
        </p:txBody>
      </p:sp>
      <p:sp>
        <p:nvSpPr>
          <p:cNvPr id="6" name="Content Placeholder 1"/>
          <p:cNvSpPr txBox="1">
            <a:spLocks/>
          </p:cNvSpPr>
          <p:nvPr/>
        </p:nvSpPr>
        <p:spPr>
          <a:xfrm>
            <a:off x="6992470" y="4724402"/>
            <a:ext cx="5009217" cy="1903411"/>
          </a:xfrm>
          <a:prstGeom prst="rect">
            <a:avLst/>
          </a:prstGeom>
        </p:spPr>
        <p:txBody>
          <a:bodyPr lIns="0" rIns="0"/>
          <a:lstStyle>
            <a:lvl1pPr marL="342882" indent="-342882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pitchFamily="29" charset="2"/>
              <a:buChar char="Ø"/>
              <a:defRPr sz="2800" b="1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1pPr>
            <a:lvl2pPr marL="742913" indent="-285737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29" charset="0"/>
              <a:buChar char="•"/>
              <a:defRPr sz="2400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2pPr>
            <a:lvl3pPr marL="1142942" indent="-228589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9" charset="2"/>
              <a:buChar char="§"/>
              <a:defRPr sz="2000"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3pPr>
            <a:lvl4pPr marL="1600120" indent="-228589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29" charset="0"/>
              <a:buChar char="o"/>
              <a:defRPr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4pPr>
            <a:lvl5pPr marL="2057298" indent="-228589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29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2514474" indent="-228589" algn="l" defTabSz="91435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7" name="SAGE3_Ozon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992470" y="1410263"/>
            <a:ext cx="5008383" cy="2275464"/>
          </a:xfrm>
          <a:prstGeom prst="rect">
            <a:avLst/>
          </a:prstGeom>
        </p:spPr>
      </p:pic>
      <p:pic>
        <p:nvPicPr>
          <p:cNvPr id="8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6029" y="3767375"/>
            <a:ext cx="4163209" cy="2895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030826" y="959283"/>
            <a:ext cx="2504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STRATOSPHERIC OZONE</a:t>
            </a:r>
          </a:p>
        </p:txBody>
      </p:sp>
    </p:spTree>
    <p:extLst>
      <p:ext uri="{BB962C8B-B14F-4D97-AF65-F5344CB8AC3E}">
        <p14:creationId xmlns:p14="http://schemas.microsoft.com/office/powerpoint/2010/main" val="564912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support from HQ, </a:t>
            </a:r>
            <a:r>
              <a:rPr lang="en-US" dirty="0" err="1"/>
              <a:t>LaRC</a:t>
            </a:r>
            <a:r>
              <a:rPr lang="en-US" dirty="0"/>
              <a:t>, ISS Program and Payload Operations Center (MSFC) operated throughout COVID-19 era with no reduction in data efficiency or risks to SAGE personnel or hardware.</a:t>
            </a:r>
          </a:p>
          <a:p>
            <a:r>
              <a:rPr lang="en-US" dirty="0"/>
              <a:t>Update of flight software in mid-July during high solar beta when nominally no solar science is obtained</a:t>
            </a:r>
          </a:p>
          <a:p>
            <a:r>
              <a:rPr lang="en-US" dirty="0"/>
              <a:t>Payload is operating within nominal limits</a:t>
            </a:r>
          </a:p>
          <a:p>
            <a:r>
              <a:rPr lang="en-US" dirty="0"/>
              <a:t>Contamination Monitoring Package (CMP) data to be available at Materials and Processes Technical Information System (</a:t>
            </a:r>
            <a:r>
              <a:rPr lang="en-US" dirty="0">
                <a:hlinkClick r:id="rId3"/>
              </a:rPr>
              <a:t>MAPTIS</a:t>
            </a:r>
            <a:r>
              <a:rPr lang="en-US" dirty="0"/>
              <a:t>) – See Tyler Dawson presentation today for examples of CMP data </a:t>
            </a:r>
          </a:p>
          <a:p>
            <a:r>
              <a:rPr lang="en-US" dirty="0"/>
              <a:t>See presentation by the Mission Operations Manager (aka MOM) Jamie Nehrir today for more (better) details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SAGE III/ISS Operations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November 4, 2021</a:t>
            </a:r>
          </a:p>
        </p:txBody>
      </p:sp>
    </p:spTree>
    <p:extLst>
      <p:ext uri="{BB962C8B-B14F-4D97-AF65-F5344CB8AC3E}">
        <p14:creationId xmlns:p14="http://schemas.microsoft.com/office/powerpoint/2010/main" val="32377015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Newly released updated version of processing algorithm, v5.2, (</a:t>
            </a:r>
            <a:r>
              <a:rPr lang="en-US" u="sng" dirty="0">
                <a:hlinkClick r:id="rId2"/>
              </a:rPr>
              <a:t>https://search.earthdata.nasa.gov/search?q=SAGE%20III/ISS</a:t>
            </a:r>
            <a:r>
              <a:rPr lang="en-US" u="sng" dirty="0"/>
              <a:t>)</a:t>
            </a:r>
          </a:p>
          <a:p>
            <a:pPr lvl="1"/>
            <a:r>
              <a:rPr lang="en-US" dirty="0"/>
              <a:t>V5.1 still available for Jun 2017-Feb 2021</a:t>
            </a:r>
          </a:p>
          <a:p>
            <a:r>
              <a:rPr lang="en-US" dirty="0"/>
              <a:t>See R. Manion </a:t>
            </a:r>
            <a:r>
              <a:rPr lang="en-US" dirty="0">
                <a:hlinkClick r:id="rId3"/>
              </a:rPr>
              <a:t>presentation</a:t>
            </a:r>
            <a:r>
              <a:rPr lang="en-US" dirty="0"/>
              <a:t> at Oct. </a:t>
            </a:r>
            <a:r>
              <a:rPr lang="en-US"/>
              <a:t>2020 STM for </a:t>
            </a:r>
            <a:r>
              <a:rPr lang="en-US" dirty="0"/>
              <a:t>more details </a:t>
            </a:r>
          </a:p>
          <a:p>
            <a:r>
              <a:rPr lang="en-US" dirty="0"/>
              <a:t>Important characteristics:</a:t>
            </a:r>
          </a:p>
          <a:p>
            <a:pPr lvl="1"/>
            <a:r>
              <a:rPr lang="en-US" dirty="0"/>
              <a:t>Major improvement in stability of H</a:t>
            </a:r>
            <a:r>
              <a:rPr lang="en-US" baseline="-25000" dirty="0"/>
              <a:t>2</a:t>
            </a:r>
            <a:r>
              <a:rPr lang="en-US" dirty="0"/>
              <a:t>O</a:t>
            </a:r>
          </a:p>
          <a:p>
            <a:pPr lvl="1"/>
            <a:r>
              <a:rPr lang="en-US" dirty="0"/>
              <a:t>Wavelength map and channel band pass refined:</a:t>
            </a:r>
          </a:p>
          <a:p>
            <a:pPr lvl="2"/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O increased by ~10%</a:t>
            </a:r>
          </a:p>
          <a:p>
            <a:pPr lvl="2"/>
            <a:r>
              <a:rPr lang="en-US" dirty="0"/>
              <a:t>NO</a:t>
            </a:r>
            <a:r>
              <a:rPr lang="en-US" baseline="-25000" dirty="0"/>
              <a:t>2</a:t>
            </a:r>
            <a:r>
              <a:rPr lang="en-US" dirty="0"/>
              <a:t> decreased by ~7%</a:t>
            </a:r>
          </a:p>
          <a:p>
            <a:pPr lvl="2"/>
            <a:r>
              <a:rPr lang="en-US" dirty="0"/>
              <a:t>O</a:t>
            </a:r>
            <a:r>
              <a:rPr lang="en-US" baseline="-25000" dirty="0"/>
              <a:t>3</a:t>
            </a:r>
            <a:r>
              <a:rPr lang="en-US" dirty="0"/>
              <a:t> about the same</a:t>
            </a:r>
          </a:p>
          <a:p>
            <a:pPr lvl="1"/>
            <a:r>
              <a:rPr lang="en-US" u="sng" dirty="0"/>
              <a:t>No vertical smoothing applied so users can see full resolution</a:t>
            </a:r>
          </a:p>
          <a:p>
            <a:pPr lvl="2"/>
            <a:r>
              <a:rPr lang="en-US" dirty="0"/>
              <a:t>Increased layer-to-layer variability</a:t>
            </a:r>
          </a:p>
          <a:p>
            <a:pPr lvl="2"/>
            <a:r>
              <a:rPr lang="en-US" dirty="0"/>
              <a:t>Users can average as they see appropriate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SAGE III/ISS Data Products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November 4, 2021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695E13-54C1-41D6-A830-A8EC6E1FD892}"/>
              </a:ext>
            </a:extLst>
          </p:cNvPr>
          <p:cNvSpPr txBox="1"/>
          <p:nvPr/>
        </p:nvSpPr>
        <p:spPr>
          <a:xfrm>
            <a:off x="9496650" y="5292547"/>
            <a:ext cx="2076450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b="1" dirty="0"/>
              <a:t>V5.1 </a:t>
            </a:r>
            <a:r>
              <a:rPr lang="en-US" b="1" u="sng" dirty="0"/>
              <a:t>DID</a:t>
            </a:r>
            <a:r>
              <a:rPr lang="en-US" b="1" dirty="0"/>
              <a:t> apply smoothing</a:t>
            </a:r>
          </a:p>
          <a:p>
            <a:pPr marL="285750" indent="-285750">
              <a:buFontTx/>
              <a:buChar char="-"/>
            </a:pPr>
            <a:r>
              <a:rPr lang="en-US" b="1" dirty="0"/>
              <a:t>V5.2 does </a:t>
            </a:r>
            <a:r>
              <a:rPr lang="en-US" b="1" u="sng" dirty="0"/>
              <a:t>NOT</a:t>
            </a:r>
            <a:r>
              <a:rPr lang="en-US" b="1" dirty="0"/>
              <a:t> apply smoothing</a:t>
            </a:r>
          </a:p>
        </p:txBody>
      </p:sp>
    </p:spTree>
    <p:extLst>
      <p:ext uri="{BB962C8B-B14F-4D97-AF65-F5344CB8AC3E}">
        <p14:creationId xmlns:p14="http://schemas.microsoft.com/office/powerpoint/2010/main" val="3829404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Mission recently completed informational </a:t>
            </a:r>
            <a:r>
              <a:rPr lang="en-US" dirty="0">
                <a:hlinkClick r:id="rId2"/>
              </a:rPr>
              <a:t>video</a:t>
            </a:r>
            <a:endParaRPr lang="en-US" dirty="0"/>
          </a:p>
          <a:p>
            <a:r>
              <a:rPr lang="en-US" dirty="0"/>
              <a:t>Flight software updated in July 2021</a:t>
            </a:r>
          </a:p>
          <a:p>
            <a:r>
              <a:rPr lang="en-US" dirty="0"/>
              <a:t>Prepared for addition of Multiple Logistic Module (MLM) to ISS configuration</a:t>
            </a:r>
          </a:p>
          <a:p>
            <a:pPr lvl="1"/>
            <a:r>
              <a:rPr lang="en-US" dirty="0"/>
              <a:t>Configuration for which the SAGE payload was designed</a:t>
            </a:r>
          </a:p>
          <a:p>
            <a:pPr lvl="1"/>
            <a:r>
              <a:rPr lang="en-US" dirty="0"/>
              <a:t>Updating blockage prediction tools</a:t>
            </a:r>
          </a:p>
          <a:p>
            <a:r>
              <a:rPr lang="en-US" dirty="0"/>
              <a:t>Data visualization tools for mission team and web-site</a:t>
            </a:r>
          </a:p>
          <a:p>
            <a:r>
              <a:rPr lang="en-US" dirty="0"/>
              <a:t>Algorithm Improvements</a:t>
            </a:r>
          </a:p>
          <a:p>
            <a:pPr lvl="1"/>
            <a:r>
              <a:rPr lang="en-US" dirty="0"/>
              <a:t>Main focus is Level 1 product (Transmission)</a:t>
            </a:r>
          </a:p>
          <a:p>
            <a:pPr lvl="1"/>
            <a:r>
              <a:rPr lang="en-US" dirty="0"/>
              <a:t>See presentations by Marsha Larosee and Darrell Dolliver today for two examples</a:t>
            </a:r>
          </a:p>
          <a:p>
            <a:r>
              <a:rPr lang="en-US" dirty="0"/>
              <a:t>Evaluation of internal validation activities and correlative data sets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and Near-term Work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November 4, 2021</a:t>
            </a:r>
          </a:p>
        </p:txBody>
      </p:sp>
    </p:spTree>
    <p:extLst>
      <p:ext uri="{BB962C8B-B14F-4D97-AF65-F5344CB8AC3E}">
        <p14:creationId xmlns:p14="http://schemas.microsoft.com/office/powerpoint/2010/main" val="2751731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1864304-36A3-4FE0-ACD9-F0F5ABEDD6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Level 1 SOLAR Spectral Transmission</a:t>
            </a:r>
          </a:p>
          <a:p>
            <a:pPr lvl="1"/>
            <a:r>
              <a:rPr lang="en-US" dirty="0"/>
              <a:t>Review SAGE III &amp; SAGE II Software &amp; implement practical elements of SAGE II</a:t>
            </a:r>
          </a:p>
          <a:p>
            <a:pPr lvl="1"/>
            <a:r>
              <a:rPr lang="en-US" dirty="0"/>
              <a:t>Organize code to improve maintenance and support improved product flags</a:t>
            </a:r>
          </a:p>
          <a:p>
            <a:pPr lvl="1"/>
            <a:r>
              <a:rPr lang="en-US" dirty="0"/>
              <a:t>Utilize data from Disturbance Monitoring Package (DMP) in processing of Level 1 Transmission product (See M. Larosee)</a:t>
            </a:r>
          </a:p>
          <a:p>
            <a:r>
              <a:rPr lang="en-US" dirty="0"/>
              <a:t>Review/Improve QA Flags</a:t>
            </a:r>
          </a:p>
          <a:p>
            <a:r>
              <a:rPr lang="en-US" dirty="0"/>
              <a:t>Improve Automated Filtering of Bad or Contaminated Events</a:t>
            </a:r>
          </a:p>
          <a:p>
            <a:pPr lvl="1"/>
            <a:r>
              <a:rPr lang="en-US" dirty="0"/>
              <a:t>Leading cause is partial blockage by ISS or visiting vehicles</a:t>
            </a:r>
          </a:p>
          <a:p>
            <a:r>
              <a:rPr lang="en-US" dirty="0"/>
              <a:t>Advance maturity of Meso. O</a:t>
            </a:r>
            <a:r>
              <a:rPr lang="en-US" baseline="-25000" dirty="0"/>
              <a:t>3</a:t>
            </a:r>
            <a:r>
              <a:rPr lang="en-US" dirty="0"/>
              <a:t>: Beta -&gt; Research </a:t>
            </a:r>
            <a:r>
              <a:rPr lang="en-US" b="0" dirty="0"/>
              <a:t>(See D. Dolliver)</a:t>
            </a:r>
          </a:p>
          <a:p>
            <a:r>
              <a:rPr lang="en-US" dirty="0"/>
              <a:t>Increase vertical resolution of input meteorological fields</a:t>
            </a:r>
          </a:p>
          <a:p>
            <a:r>
              <a:rPr lang="en-US" dirty="0"/>
              <a:t>Determine cause of 520nm aerosol ext. coef. low bias</a:t>
            </a:r>
          </a:p>
          <a:p>
            <a:r>
              <a:rPr lang="en-US" dirty="0"/>
              <a:t>Stabilize H</a:t>
            </a:r>
            <a:r>
              <a:rPr lang="en-US" baseline="-25000" dirty="0"/>
              <a:t>2</a:t>
            </a:r>
            <a:r>
              <a:rPr lang="en-US" dirty="0"/>
              <a:t>O in upper stratosphere</a:t>
            </a:r>
          </a:p>
          <a:p>
            <a:pPr lvl="1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094C9FA-9F50-4A2A-A0E2-32C9AC938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Algorithm Improvement Objectives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872351-D8BD-4F85-91B5-485ADCF1E5F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November 4, 2021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464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466CF4A-417B-4B85-AE1C-1FA12B6EB4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Gather single event granules into </a:t>
            </a:r>
            <a:r>
              <a:rPr lang="en-US"/>
              <a:t>a “monthly” </a:t>
            </a:r>
            <a:r>
              <a:rPr lang="en-US" dirty="0"/>
              <a:t>file (</a:t>
            </a:r>
            <a:r>
              <a:rPr lang="en-US" dirty="0" err="1"/>
              <a:t>netcdf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Same content as single event files, but for ~ month</a:t>
            </a:r>
          </a:p>
          <a:p>
            <a:pPr lvl="2"/>
            <a:r>
              <a:rPr lang="en-US" dirty="0"/>
              <a:t>Last day of previous month thru next to last day of current month</a:t>
            </a:r>
          </a:p>
          <a:p>
            <a:pPr lvl="1"/>
            <a:r>
              <a:rPr lang="en-US" dirty="0"/>
              <a:t>Available via Atmospheric Science Data Center (DAAC) starting in late November</a:t>
            </a:r>
          </a:p>
          <a:p>
            <a:r>
              <a:rPr lang="en-US" dirty="0"/>
              <a:t>Level 3 Cloud Filter</a:t>
            </a:r>
          </a:p>
          <a:p>
            <a:pPr lvl="1"/>
            <a:r>
              <a:rPr lang="en-US" dirty="0"/>
              <a:t>Using aerosol extinction coefficient profiles to identify altitudes possibly contaminated by clouds on an event-by-event basis</a:t>
            </a:r>
          </a:p>
          <a:p>
            <a:pPr lvl="1"/>
            <a:r>
              <a:rPr lang="en-US" dirty="0"/>
              <a:t>AGU invited talk "SAGE III/ISS aerosol/cloud categorization and its impact on </a:t>
            </a:r>
            <a:r>
              <a:rPr lang="en-US" dirty="0" err="1"/>
              <a:t>GloSSAC</a:t>
            </a:r>
            <a:r>
              <a:rPr lang="en-US" dirty="0"/>
              <a:t>“ by Mahesh Kovilakam in </a:t>
            </a:r>
            <a:r>
              <a:rPr lang="en-US" u="sng" dirty="0"/>
              <a:t>A14B. Advances in remote sensing and modeling of vertical distributions of aerosols and clouds</a:t>
            </a:r>
            <a:endParaRPr lang="en-US" dirty="0"/>
          </a:p>
          <a:p>
            <a:pPr lvl="1"/>
            <a:r>
              <a:rPr lang="en-US" dirty="0"/>
              <a:t>Release is expected before next Science Team Meeting</a:t>
            </a:r>
            <a:r>
              <a:rPr lang="en-US" dirty="0">
                <a:sym typeface="Wingdings" panose="05000000000000000000" pitchFamily="2" charset="2"/>
              </a:rPr>
              <a:t></a:t>
            </a:r>
          </a:p>
          <a:p>
            <a:pPr lvl="2"/>
            <a:r>
              <a:rPr lang="en-US" dirty="0">
                <a:sym typeface="Wingdings" panose="05000000000000000000" pitchFamily="2" charset="2"/>
              </a:rPr>
              <a:t>Released on monthly cadence (same as current products)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E27D511-D381-41E5-BBF7-681B82CB7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Data Files/Products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1CA428-E77A-47C6-9D4A-83A6E476D19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November 4, 2021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9199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EED3C6F-4ED8-4919-B664-7CC522398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 Ozone Hole &amp; SAGE III/ISS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DD3DCC-C37D-4598-8862-BA86C5E86E8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November 4, 2021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E0217C-A6FB-4509-B811-3436379451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1934" y="1143002"/>
            <a:ext cx="5640449" cy="564044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F5C9F7E-F0A0-403F-94B0-66C63B61076F}"/>
              </a:ext>
            </a:extLst>
          </p:cNvPr>
          <p:cNvSpPr txBox="1"/>
          <p:nvPr/>
        </p:nvSpPr>
        <p:spPr>
          <a:xfrm>
            <a:off x="9353127" y="1238052"/>
            <a:ext cx="2700303" cy="74879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133" dirty="0"/>
              <a:t>10 October 2021</a:t>
            </a:r>
          </a:p>
          <a:p>
            <a:pPr algn="ctr"/>
            <a:r>
              <a:rPr lang="en-US" sz="2133" dirty="0"/>
              <a:t>TOTAL OZONE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02C9DA-A3BC-434D-8841-2790D4CA358F}"/>
              </a:ext>
            </a:extLst>
          </p:cNvPr>
          <p:cNvSpPr txBox="1"/>
          <p:nvPr/>
        </p:nvSpPr>
        <p:spPr>
          <a:xfrm>
            <a:off x="9971760" y="6359458"/>
            <a:ext cx="2081669" cy="27699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ozonewatch.gsfc.nasa.gov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5854EA3-AAC7-42A8-BA45-4D9393E2BE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971" t="41237" r="37358" b="44869"/>
          <a:stretch/>
        </p:blipFill>
        <p:spPr>
          <a:xfrm>
            <a:off x="5384800" y="6197538"/>
            <a:ext cx="1689101" cy="54060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5B99A7A-2015-4B8F-9CED-050C6F48AEF7}"/>
              </a:ext>
            </a:extLst>
          </p:cNvPr>
          <p:cNvSpPr txBox="1"/>
          <p:nvPr/>
        </p:nvSpPr>
        <p:spPr>
          <a:xfrm>
            <a:off x="11048577" y="2091970"/>
            <a:ext cx="839329" cy="42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67" b="1" dirty="0"/>
              <a:t>Prime Meridian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6EAAA4D-2E12-4606-96D1-48B5E036D7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572" y="1364953"/>
            <a:ext cx="2458229" cy="195255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6CB59E5-E47C-46DA-B1FC-5EFC44515E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9597" y="686827"/>
            <a:ext cx="2653651" cy="2109176"/>
          </a:xfrm>
          <a:prstGeom prst="rect">
            <a:avLst/>
          </a:prstGeom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133D0DB-FF53-44FC-A333-EC1BFFA1C5FD}"/>
              </a:ext>
            </a:extLst>
          </p:cNvPr>
          <p:cNvCxnSpPr/>
          <p:nvPr/>
        </p:nvCxnSpPr>
        <p:spPr>
          <a:xfrm>
            <a:off x="5102368" y="1627901"/>
            <a:ext cx="3381232" cy="10899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EBF6229B-AE36-4DE2-9B59-A87A9B35B1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2621" y="3041102"/>
            <a:ext cx="2416764" cy="1912873"/>
          </a:xfrm>
          <a:prstGeom prst="rect">
            <a:avLst/>
          </a:prstGeom>
        </p:spPr>
      </p:pic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13E1157D-58D1-4A97-B882-589B858321F8}"/>
              </a:ext>
            </a:extLst>
          </p:cNvPr>
          <p:cNvCxnSpPr>
            <a:cxnSpLocks/>
            <a:stCxn id="22" idx="3"/>
          </p:cNvCxnSpPr>
          <p:nvPr/>
        </p:nvCxnSpPr>
        <p:spPr>
          <a:xfrm flipV="1">
            <a:off x="5159384" y="3502622"/>
            <a:ext cx="2206616" cy="49491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B539A7E-2673-4C0C-8458-4742022D2A77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2596801" y="2341228"/>
            <a:ext cx="5303632" cy="63744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5" name="Picture 34">
            <a:extLst>
              <a:ext uri="{FF2B5EF4-FFF2-40B4-BE49-F238E27FC236}">
                <a16:creationId xmlns:a16="http://schemas.microsoft.com/office/drawing/2014/main" id="{3B002E0E-F43F-4646-B4AC-9E33FC328D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6189" y="4180526"/>
            <a:ext cx="2528508" cy="2017749"/>
          </a:xfrm>
          <a:prstGeom prst="rect">
            <a:avLst/>
          </a:prstGeom>
        </p:spPr>
      </p:pic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7CC1F94F-CD39-42A4-9BD4-9A52552D2568}"/>
              </a:ext>
            </a:extLst>
          </p:cNvPr>
          <p:cNvCxnSpPr>
            <a:cxnSpLocks/>
            <a:stCxn id="35" idx="3"/>
          </p:cNvCxnSpPr>
          <p:nvPr/>
        </p:nvCxnSpPr>
        <p:spPr>
          <a:xfrm flipV="1">
            <a:off x="3034696" y="4425624"/>
            <a:ext cx="4039205" cy="76377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2" name="Picture 41">
            <a:extLst>
              <a:ext uri="{FF2B5EF4-FFF2-40B4-BE49-F238E27FC236}">
                <a16:creationId xmlns:a16="http://schemas.microsoft.com/office/drawing/2014/main" id="{9D911F10-910F-4379-BBF9-AD21110A3C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84075" y="5129851"/>
            <a:ext cx="2210404" cy="1767447"/>
          </a:xfrm>
          <a:prstGeom prst="rect">
            <a:avLst/>
          </a:prstGeom>
        </p:spPr>
      </p:pic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265002DB-85CA-4231-B3F6-B3A7BE0C0938}"/>
              </a:ext>
            </a:extLst>
          </p:cNvPr>
          <p:cNvCxnSpPr>
            <a:stCxn id="42" idx="3"/>
          </p:cNvCxnSpPr>
          <p:nvPr/>
        </p:nvCxnSpPr>
        <p:spPr>
          <a:xfrm flipV="1">
            <a:off x="5394479" y="5596467"/>
            <a:ext cx="2023149" cy="41710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926672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D71F3C3AD162418168A3D1EEC31C68" ma:contentTypeVersion="5" ma:contentTypeDescription="Create a new document." ma:contentTypeScope="" ma:versionID="577db54b4c2332cce5dea161d5cd88f9">
  <xsd:schema xmlns:xsd="http://www.w3.org/2001/XMLSchema" xmlns:xs="http://www.w3.org/2001/XMLSchema" xmlns:p="http://schemas.microsoft.com/office/2006/metadata/properties" xmlns:ns3="3cb15ddf-dbe9-47ea-851d-c70642058130" xmlns:ns4="4817ca35-7031-43a6-bda2-0d9832ef6347" targetNamespace="http://schemas.microsoft.com/office/2006/metadata/properties" ma:root="true" ma:fieldsID="86ff2c4892e623567bf815bcdd67741e" ns3:_="" ns4:_="">
    <xsd:import namespace="3cb15ddf-dbe9-47ea-851d-c70642058130"/>
    <xsd:import namespace="4817ca35-7031-43a6-bda2-0d9832ef634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b15ddf-dbe9-47ea-851d-c706420581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17ca35-7031-43a6-bda2-0d9832ef634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244D5CE-52CD-4005-94DB-838287BF76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cb15ddf-dbe9-47ea-851d-c70642058130"/>
    <ds:schemaRef ds:uri="4817ca35-7031-43a6-bda2-0d9832ef634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777366C-9C26-4BF0-AF70-1DC32A22952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3B5EE9C-D0E8-47E3-BB6D-AEE02DE9C687}">
  <ds:schemaRefs>
    <ds:schemaRef ds:uri="http://schemas.microsoft.com/office/2006/metadata/properties"/>
    <ds:schemaRef ds:uri="4817ca35-7031-43a6-bda2-0d9832ef6347"/>
    <ds:schemaRef ds:uri="http://schemas.microsoft.com/office/2006/documentManagement/types"/>
    <ds:schemaRef ds:uri="http://purl.org/dc/dcmitype/"/>
    <ds:schemaRef ds:uri="http://www.w3.org/XML/1998/namespace"/>
    <ds:schemaRef ds:uri="3cb15ddf-dbe9-47ea-851d-c70642058130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23507</TotalTime>
  <Words>842</Words>
  <Application>Microsoft Office PowerPoint</Application>
  <PresentationFormat>Widescreen</PresentationFormat>
  <Paragraphs>89</Paragraphs>
  <Slides>8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Courier New</vt:lpstr>
      <vt:lpstr>Wingdings</vt:lpstr>
      <vt:lpstr>1_Office Theme</vt:lpstr>
      <vt:lpstr>2_Office Theme</vt:lpstr>
      <vt:lpstr>Stratospheric Aerosol and Gas Experiment III/ISS</vt:lpstr>
      <vt:lpstr>SAGE III/ISS Overview</vt:lpstr>
      <vt:lpstr>SAGE III/ISS Operations</vt:lpstr>
      <vt:lpstr>SAGE III/ISS Data Products</vt:lpstr>
      <vt:lpstr>Current and Near-term Work</vt:lpstr>
      <vt:lpstr>Algorithm Improvement Objectives</vt:lpstr>
      <vt:lpstr>New Data Files/Products</vt:lpstr>
      <vt:lpstr>SP Ozone Hole &amp; SAGE III/ISS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Damadeo, Robert (LARC-E303)</dc:creator>
  <cp:lastModifiedBy>Flittner, David E. (LARC-E303)</cp:lastModifiedBy>
  <cp:revision>167</cp:revision>
  <dcterms:created xsi:type="dcterms:W3CDTF">2020-03-13T16:24:34Z</dcterms:created>
  <dcterms:modified xsi:type="dcterms:W3CDTF">2021-11-04T14:57:13Z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0x010100E2D71F3C3AD162418168A3D1EEC31C68</vt:lpwstr>
  </property>
</Properties>
</file>