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0" r:id="rId1"/>
  </p:sldMasterIdLst>
  <p:notesMasterIdLst>
    <p:notesMasterId r:id="rId17"/>
  </p:notesMasterIdLst>
  <p:handoutMasterIdLst>
    <p:handoutMasterId r:id="rId18"/>
  </p:handoutMasterIdLst>
  <p:sldIdLst>
    <p:sldId id="753" r:id="rId2"/>
    <p:sldId id="966" r:id="rId3"/>
    <p:sldId id="968" r:id="rId4"/>
    <p:sldId id="969" r:id="rId5"/>
    <p:sldId id="970" r:id="rId6"/>
    <p:sldId id="976" r:id="rId7"/>
    <p:sldId id="1359" r:id="rId8"/>
    <p:sldId id="988" r:id="rId9"/>
    <p:sldId id="1360" r:id="rId10"/>
    <p:sldId id="1403" r:id="rId11"/>
    <p:sldId id="1404" r:id="rId12"/>
    <p:sldId id="984" r:id="rId13"/>
    <p:sldId id="1361" r:id="rId14"/>
    <p:sldId id="1362" r:id="rId15"/>
    <p:sldId id="967" r:id="rId16"/>
  </p:sldIdLst>
  <p:sldSz cx="9144000" cy="5143500" type="screen16x9"/>
  <p:notesSz cx="7315200" cy="9601200"/>
  <p:defaultTextStyle>
    <a:defPPr>
      <a:defRPr lang="en-US"/>
    </a:defPPr>
    <a:lvl1pPr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1pPr>
    <a:lvl2pPr marL="4572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2pPr>
    <a:lvl3pPr marL="9144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3pPr>
    <a:lvl4pPr marL="13716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4pPr>
    <a:lvl5pPr marL="18288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5pPr>
    <a:lvl6pPr marL="22860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6pPr>
    <a:lvl7pPr marL="27432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7pPr>
    <a:lvl8pPr marL="32004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8pPr>
    <a:lvl9pPr marL="36576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EF9337"/>
    <a:srgbClr val="CC6600"/>
    <a:srgbClr val="FFF9CC"/>
    <a:srgbClr val="00CCFF"/>
    <a:srgbClr val="E7E7E7"/>
    <a:srgbClr val="F5FFA7"/>
    <a:srgbClr val="3399FF"/>
    <a:srgbClr val="FFFF66"/>
    <a:srgbClr val="CCFF99"/>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72" autoAdjust="0"/>
    <p:restoredTop sz="97966" autoAdjust="0"/>
  </p:normalViewPr>
  <p:slideViewPr>
    <p:cSldViewPr snapToGrid="0" snapToObjects="1">
      <p:cViewPr varScale="1">
        <p:scale>
          <a:sx n="150" d="100"/>
          <a:sy n="150" d="100"/>
        </p:scale>
        <p:origin x="588" y="10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3568"/>
    </p:cViewPr>
  </p:sorterViewPr>
  <p:notesViewPr>
    <p:cSldViewPr snapToGrid="0" snapToObjects="1">
      <p:cViewPr varScale="1">
        <p:scale>
          <a:sx n="92" d="100"/>
          <a:sy n="92" d="100"/>
        </p:scale>
        <p:origin x="-4432" y="-11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4851" tIns="47425" rIns="94851" bIns="47425" rtlCol="0"/>
          <a:lstStyle>
            <a:lvl1pPr algn="l">
              <a:defRPr sz="1200">
                <a:latin typeface="Arial" pitchFamily="-109" charset="0"/>
                <a:ea typeface="+mn-ea"/>
                <a:cs typeface="+mn-cs"/>
              </a:defRPr>
            </a:lvl1pPr>
          </a:lstStyle>
          <a:p>
            <a:pPr>
              <a:defRPr/>
            </a:pPr>
            <a:endParaRPr lang="en-US"/>
          </a:p>
        </p:txBody>
      </p:sp>
      <p:sp>
        <p:nvSpPr>
          <p:cNvPr id="3" name="Date Placeholder 2"/>
          <p:cNvSpPr>
            <a:spLocks noGrp="1"/>
          </p:cNvSpPr>
          <p:nvPr>
            <p:ph type="dt" sz="quarter" idx="1"/>
          </p:nvPr>
        </p:nvSpPr>
        <p:spPr>
          <a:xfrm>
            <a:off x="4143375" y="0"/>
            <a:ext cx="3170238" cy="481013"/>
          </a:xfrm>
          <a:prstGeom prst="rect">
            <a:avLst/>
          </a:prstGeom>
        </p:spPr>
        <p:txBody>
          <a:bodyPr vert="horz" wrap="square" lIns="94851" tIns="47425" rIns="94851" bIns="47425" numCol="1" anchor="t"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7E168CBA-4836-7348-9E63-9910E380FFEC}" type="datetime1">
              <a:rPr lang="en-US"/>
              <a:pPr>
                <a:defRPr/>
              </a:pPr>
              <a:t>10/27/2021</a:t>
            </a:fld>
            <a:endParaRPr lang="en-US"/>
          </a:p>
        </p:txBody>
      </p:sp>
      <p:sp>
        <p:nvSpPr>
          <p:cNvPr id="4" name="Footer Placeholder 3"/>
          <p:cNvSpPr>
            <a:spLocks noGrp="1"/>
          </p:cNvSpPr>
          <p:nvPr>
            <p:ph type="ftr" sz="quarter" idx="2"/>
          </p:nvPr>
        </p:nvSpPr>
        <p:spPr>
          <a:xfrm>
            <a:off x="0" y="9118600"/>
            <a:ext cx="3170238" cy="481013"/>
          </a:xfrm>
          <a:prstGeom prst="rect">
            <a:avLst/>
          </a:prstGeom>
        </p:spPr>
        <p:txBody>
          <a:bodyPr vert="horz" lIns="94851" tIns="47425" rIns="94851" bIns="47425" rtlCol="0" anchor="b"/>
          <a:lstStyle>
            <a:lvl1pPr algn="l">
              <a:defRPr sz="1200">
                <a:latin typeface="Arial" pitchFamily="-109"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4143375" y="9118600"/>
            <a:ext cx="3170238" cy="481013"/>
          </a:xfrm>
          <a:prstGeom prst="rect">
            <a:avLst/>
          </a:prstGeom>
        </p:spPr>
        <p:txBody>
          <a:bodyPr vert="horz" wrap="square" lIns="94851" tIns="47425" rIns="94851" bIns="47425" numCol="1" anchor="b"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ED7C180A-9D03-A642-9BCC-C8E6EBD61A16}" type="slidenum">
              <a:rPr lang="en-US"/>
              <a:pPr>
                <a:defRPr/>
              </a:pPr>
              <a:t>‹#›</a:t>
            </a:fld>
            <a:endParaRPr lang="en-US"/>
          </a:p>
        </p:txBody>
      </p:sp>
    </p:spTree>
    <p:extLst>
      <p:ext uri="{BB962C8B-B14F-4D97-AF65-F5344CB8AC3E}">
        <p14:creationId xmlns:p14="http://schemas.microsoft.com/office/powerpoint/2010/main" val="11878796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6653" tIns="48327" rIns="96653" bIns="48327"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4143375" y="0"/>
            <a:ext cx="3170238" cy="481013"/>
          </a:xfrm>
          <a:prstGeom prst="rect">
            <a:avLst/>
          </a:prstGeom>
        </p:spPr>
        <p:txBody>
          <a:bodyPr vert="horz" wrap="square" lIns="96653" tIns="48327" rIns="96653" bIns="48327" numCol="1" anchor="t"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CAFDBD19-563A-ED44-9BF6-14C99DC72223}" type="datetime1">
              <a:rPr lang="en-US"/>
              <a:pPr>
                <a:defRPr/>
              </a:pPr>
              <a:t>10/27/2021</a:t>
            </a:fld>
            <a:endParaRPr lang="en-US"/>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53" tIns="48327" rIns="96653" bIns="48327" rtlCol="0" anchor="ctr"/>
          <a:lstStyle/>
          <a:p>
            <a:pPr lvl="0"/>
            <a:endParaRPr lang="en-US" noProof="0"/>
          </a:p>
        </p:txBody>
      </p:sp>
      <p:sp>
        <p:nvSpPr>
          <p:cNvPr id="5" name="Notes Placeholder 4"/>
          <p:cNvSpPr>
            <a:spLocks noGrp="1"/>
          </p:cNvSpPr>
          <p:nvPr>
            <p:ph type="body" sz="quarter" idx="3"/>
          </p:nvPr>
        </p:nvSpPr>
        <p:spPr>
          <a:xfrm>
            <a:off x="731838" y="4560888"/>
            <a:ext cx="5851525" cy="4321175"/>
          </a:xfrm>
          <a:prstGeom prst="rect">
            <a:avLst/>
          </a:prstGeom>
        </p:spPr>
        <p:txBody>
          <a:bodyPr vert="horz" lIns="96653" tIns="48327" rIns="96653" bIns="48327"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18600"/>
            <a:ext cx="3170238" cy="481013"/>
          </a:xfrm>
          <a:prstGeom prst="rect">
            <a:avLst/>
          </a:prstGeom>
        </p:spPr>
        <p:txBody>
          <a:bodyPr vert="horz" lIns="96653" tIns="48327" rIns="96653" bIns="48327"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4143375" y="9118600"/>
            <a:ext cx="3170238" cy="481013"/>
          </a:xfrm>
          <a:prstGeom prst="rect">
            <a:avLst/>
          </a:prstGeom>
        </p:spPr>
        <p:txBody>
          <a:bodyPr vert="horz" wrap="square" lIns="96653" tIns="48327" rIns="96653" bIns="48327" numCol="1" anchor="b"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F8B449A7-3F4A-FD46-A554-2A5EC93D50D9}" type="slidenum">
              <a:rPr lang="en-US"/>
              <a:pPr>
                <a:defRPr/>
              </a:pPr>
              <a:t>‹#›</a:t>
            </a:fld>
            <a:endParaRPr lang="en-US"/>
          </a:p>
        </p:txBody>
      </p:sp>
    </p:spTree>
    <p:extLst>
      <p:ext uri="{BB962C8B-B14F-4D97-AF65-F5344CB8AC3E}">
        <p14:creationId xmlns:p14="http://schemas.microsoft.com/office/powerpoint/2010/main" val="8609453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ヒラギノ角ゴ Pro W3" pitchFamily="-109" charset="-128"/>
        <a:cs typeface="ヒラギノ角ゴ Pro W3" pitchFamily="-109" charset="-128"/>
      </a:defRPr>
    </a:lvl1pPr>
    <a:lvl2pPr marL="457200" algn="l" rtl="0" eaLnBrk="0" fontAlgn="base" hangingPunct="0">
      <a:spcBef>
        <a:spcPct val="30000"/>
      </a:spcBef>
      <a:spcAft>
        <a:spcPct val="0"/>
      </a:spcAft>
      <a:defRPr sz="1200" kern="1200">
        <a:solidFill>
          <a:schemeClr val="tx1"/>
        </a:solidFill>
        <a:latin typeface="+mn-lt"/>
        <a:ea typeface="ヒラギノ角ゴ Pro W3" pitchFamily="-109"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05" charset="-128"/>
        <a:cs typeface="ＭＳ Ｐゴシック" pitchFamily="-105" charset="-128"/>
      </a:defRPr>
    </a:lvl3pPr>
    <a:lvl4pPr marL="1371600" algn="l" rtl="0" eaLnBrk="0" fontAlgn="base" hangingPunct="0">
      <a:spcBef>
        <a:spcPct val="30000"/>
      </a:spcBef>
      <a:spcAft>
        <a:spcPct val="0"/>
      </a:spcAft>
      <a:defRPr sz="1200" kern="1200">
        <a:solidFill>
          <a:schemeClr val="tx1"/>
        </a:solidFill>
        <a:latin typeface="+mn-lt"/>
        <a:ea typeface="ＭＳ Ｐゴシック" pitchFamily="-105" charset="-128"/>
        <a:cs typeface="+mn-cs"/>
      </a:defRPr>
    </a:lvl4pPr>
    <a:lvl5pPr marL="18288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93965946-E493-E942-950F-69580B6EDE0A}" type="slidenum">
              <a:rPr lang="en-US">
                <a:latin typeface="Calibri" pitchFamily="29" charset="0"/>
                <a:ea typeface="ヒラギノ角ゴ Pro W3" pitchFamily="29" charset="-128"/>
                <a:cs typeface="ヒラギノ角ゴ Pro W3" pitchFamily="29" charset="-128"/>
              </a:rPr>
              <a:pPr/>
              <a:t>1</a:t>
            </a:fld>
            <a:endParaRPr lang="en-US">
              <a:latin typeface="Calibri" pitchFamily="29" charset="0"/>
              <a:ea typeface="ヒラギノ角ゴ Pro W3" pitchFamily="29" charset="-128"/>
              <a:cs typeface="ヒラギノ角ゴ Pro W3" pitchFamily="29" charset="-128"/>
            </a:endParaRPr>
          </a:p>
        </p:txBody>
      </p:sp>
    </p:spTree>
    <p:extLst>
      <p:ext uri="{BB962C8B-B14F-4D97-AF65-F5344CB8AC3E}">
        <p14:creationId xmlns:p14="http://schemas.microsoft.com/office/powerpoint/2010/main" val="265706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93965946-E493-E942-950F-69580B6EDE0A}" type="slidenum">
              <a:rPr lang="en-US">
                <a:latin typeface="Calibri" pitchFamily="29" charset="0"/>
                <a:ea typeface="ヒラギノ角ゴ Pro W3" pitchFamily="29" charset="-128"/>
                <a:cs typeface="ヒラギノ角ゴ Pro W3" pitchFamily="29" charset="-128"/>
              </a:rPr>
              <a:pPr/>
              <a:t>2</a:t>
            </a:fld>
            <a:endParaRPr lang="en-US">
              <a:latin typeface="Calibri" pitchFamily="29" charset="0"/>
              <a:ea typeface="ヒラギノ角ゴ Pro W3" pitchFamily="29" charset="-128"/>
              <a:cs typeface="ヒラギノ角ゴ Pro W3" pitchFamily="29" charset="-128"/>
            </a:endParaRPr>
          </a:p>
        </p:txBody>
      </p:sp>
    </p:spTree>
    <p:extLst>
      <p:ext uri="{BB962C8B-B14F-4D97-AF65-F5344CB8AC3E}">
        <p14:creationId xmlns:p14="http://schemas.microsoft.com/office/powerpoint/2010/main" val="13854908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E71D69-284A-2849-A66C-ECAE3D06BD0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57251"/>
            <a:ext cx="8991600" cy="4012406"/>
          </a:xfrm>
          <a:prstGeom prst="rect">
            <a:avLst/>
          </a:prstGeom>
        </p:spPr>
        <p:txBody>
          <a:bodyPr/>
          <a:lstStyle>
            <a:lvl1pPr>
              <a:buClr>
                <a:schemeClr val="accent2">
                  <a:lumMod val="75000"/>
                </a:schemeClr>
              </a:buClr>
              <a:defRPr>
                <a:latin typeface="Arial"/>
                <a:cs typeface="Arial"/>
              </a:defRPr>
            </a:lvl1pPr>
            <a:lvl2pPr>
              <a:buClr>
                <a:schemeClr val="accent1"/>
              </a:buCl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6932613" y="4970860"/>
            <a:ext cx="2133600" cy="171450"/>
          </a:xfrm>
          <a:prstGeom prst="rect">
            <a:avLst/>
          </a:prstGeom>
        </p:spPr>
        <p:txBody>
          <a:bodyPr anchor="ctr">
            <a:prstTxWarp prst="textNoShape">
              <a:avLst/>
            </a:prstTxWarp>
          </a:bodyPr>
          <a:lstStyle/>
          <a:p>
            <a:pPr algn="r">
              <a:defRPr/>
            </a:pPr>
            <a:fld id="{17F8D5CB-F081-0044-A0CB-882F132F8FAA}" type="slidenum">
              <a:rPr lang="en-US" sz="750" smtClean="0">
                <a:solidFill>
                  <a:srgbClr val="000000"/>
                </a:solidFill>
                <a:latin typeface="Calibri" charset="0"/>
                <a:ea typeface="ヒラギノ角ゴ Pro W3" charset="-128"/>
                <a:cs typeface="ヒラギノ角ゴ Pro W3" charset="-128"/>
              </a:rPr>
              <a:pPr algn="r">
                <a:defRPr/>
              </a:pPr>
              <a:t>‹#›</a:t>
            </a:fld>
            <a:endParaRPr lang="en-US" sz="750" dirty="0">
              <a:solidFill>
                <a:srgbClr val="000000"/>
              </a:solidFill>
              <a:latin typeface="Calibri" charset="0"/>
              <a:ea typeface="ヒラギノ角ゴ Pro W3" charset="-128"/>
              <a:cs typeface="ヒラギノ角ゴ Pro W3" charset="-128"/>
            </a:endParaRPr>
          </a:p>
        </p:txBody>
      </p:sp>
      <p:sp>
        <p:nvSpPr>
          <p:cNvPr id="7" name="Title Placeholder 10"/>
          <p:cNvSpPr>
            <a:spLocks noGrp="1"/>
          </p:cNvSpPr>
          <p:nvPr>
            <p:ph type="title"/>
          </p:nvPr>
        </p:nvSpPr>
        <p:spPr>
          <a:xfrm>
            <a:off x="1221746" y="147562"/>
            <a:ext cx="6679410" cy="484748"/>
          </a:xfrm>
          <a:prstGeom prst="rect">
            <a:avLst/>
          </a:prstGeom>
        </p:spPr>
        <p:txBody>
          <a:bodyPr rtlCol="0">
            <a:noAutofit/>
          </a:bodyPr>
          <a:lstStyle>
            <a:lvl1pPr>
              <a:defRPr sz="2400">
                <a:latin typeface="Arial"/>
                <a:cs typeface="Arial"/>
              </a:defRPr>
            </a:lvl1pPr>
          </a:lstStyle>
          <a:p>
            <a:r>
              <a:rPr lang="en-US" dirty="0"/>
              <a:t>Click to edit Master title style</a:t>
            </a:r>
          </a:p>
        </p:txBody>
      </p:sp>
      <p:sp>
        <p:nvSpPr>
          <p:cNvPr id="10" name="Date Placeholder 12"/>
          <p:cNvSpPr>
            <a:spLocks noGrp="1"/>
          </p:cNvSpPr>
          <p:nvPr>
            <p:ph type="dt" sz="half" idx="2"/>
          </p:nvPr>
        </p:nvSpPr>
        <p:spPr>
          <a:xfrm>
            <a:off x="142875" y="4970860"/>
            <a:ext cx="2133600" cy="172640"/>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October 27, 2021</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508B32-7FBB-B642-A944-C33966F695D0}"/>
              </a:ext>
            </a:extLst>
          </p:cNvPr>
          <p:cNvPicPr>
            <a:picLocks noChangeAspect="1"/>
          </p:cNvPicPr>
          <p:nvPr userDrawn="1"/>
        </p:nvPicPr>
        <p:blipFill>
          <a:blip r:embed="rId4" cstate="print">
            <a:alphaModFix amt="5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Slide Number Placeholder 5"/>
          <p:cNvSpPr>
            <a:spLocks noGrp="1"/>
          </p:cNvSpPr>
          <p:nvPr>
            <p:ph type="sldNum" sz="quarter" idx="4"/>
          </p:nvPr>
        </p:nvSpPr>
        <p:spPr>
          <a:xfrm>
            <a:off x="6934200" y="4972050"/>
            <a:ext cx="2133600" cy="171450"/>
          </a:xfrm>
          <a:prstGeom prst="rect">
            <a:avLst/>
          </a:prstGeom>
        </p:spPr>
        <p:txBody>
          <a:bodyPr vert="horz" wrap="square" lIns="91440" tIns="45720" rIns="91440" bIns="45720" numCol="1" anchor="ctr" anchorCtr="0" compatLnSpc="1">
            <a:prstTxWarp prst="textNoShape">
              <a:avLst/>
            </a:prstTxWarp>
          </a:bodyPr>
          <a:lstStyle>
            <a:lvl1pPr algn="r">
              <a:defRPr sz="750">
                <a:solidFill>
                  <a:srgbClr val="000000"/>
                </a:solidFill>
                <a:latin typeface="Calibri" charset="0"/>
                <a:ea typeface="ヒラギノ角ゴ Pro W3" charset="-128"/>
                <a:cs typeface="ヒラギノ角ゴ Pro W3" charset="-128"/>
              </a:defRPr>
            </a:lvl1pPr>
          </a:lstStyle>
          <a:p>
            <a:pPr>
              <a:defRPr/>
            </a:pPr>
            <a:fld id="{2DCE6D5B-4AB6-3147-B0D9-B784D301F899}" type="slidenum">
              <a:rPr lang="en-US" smtClean="0"/>
              <a:pPr>
                <a:defRPr/>
              </a:pPr>
              <a:t>‹#›</a:t>
            </a:fld>
            <a:endParaRPr lang="en-US" dirty="0"/>
          </a:p>
        </p:txBody>
      </p:sp>
      <p:sp>
        <p:nvSpPr>
          <p:cNvPr id="1028" name="Title Placeholder 8"/>
          <p:cNvSpPr>
            <a:spLocks noGrp="1"/>
          </p:cNvSpPr>
          <p:nvPr>
            <p:ph type="title"/>
          </p:nvPr>
        </p:nvSpPr>
        <p:spPr bwMode="auto">
          <a:xfrm>
            <a:off x="1209678" y="120254"/>
            <a:ext cx="6791325" cy="4619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a:t>
            </a:r>
          </a:p>
        </p:txBody>
      </p:sp>
      <p:pic>
        <p:nvPicPr>
          <p:cNvPr id="1029" name="Picture 9" descr="NASA Meatball.png"/>
          <p:cNvPicPr>
            <a:picLocks noChangeAspect="1"/>
          </p:cNvPicPr>
          <p:nvPr userDrawn="1"/>
        </p:nvPicPr>
        <p:blipFill>
          <a:blip r:embed="rId5"/>
          <a:srcRect/>
          <a:stretch>
            <a:fillRect/>
          </a:stretch>
        </p:blipFill>
        <p:spPr bwMode="auto">
          <a:xfrm>
            <a:off x="8290381" y="109539"/>
            <a:ext cx="793293" cy="626269"/>
          </a:xfrm>
          <a:prstGeom prst="rect">
            <a:avLst/>
          </a:prstGeom>
          <a:noFill/>
          <a:ln w="9525">
            <a:noFill/>
            <a:miter lim="800000"/>
            <a:headEnd/>
            <a:tailEnd/>
          </a:ln>
        </p:spPr>
      </p:pic>
      <p:cxnSp>
        <p:nvCxnSpPr>
          <p:cNvPr id="12" name="Straight Connector 11"/>
          <p:cNvCxnSpPr>
            <a:cxnSpLocks noChangeShapeType="1"/>
          </p:cNvCxnSpPr>
          <p:nvPr userDrawn="1"/>
        </p:nvCxnSpPr>
        <p:spPr bwMode="auto">
          <a:xfrm>
            <a:off x="1209678" y="734617"/>
            <a:ext cx="6791325" cy="1190"/>
          </a:xfrm>
          <a:prstGeom prst="line">
            <a:avLst/>
          </a:prstGeom>
          <a:noFill/>
          <a:ln w="25400">
            <a:solidFill>
              <a:schemeClr val="accent1"/>
            </a:solidFill>
            <a:round/>
            <a:headEnd/>
            <a:tailEnd/>
          </a:ln>
          <a:effectLst>
            <a:outerShdw dist="20000" dir="5400000" rotWithShape="0">
              <a:srgbClr val="808080">
                <a:alpha val="37999"/>
              </a:srgbClr>
            </a:outerShdw>
          </a:effectLst>
        </p:spPr>
      </p:cxnSp>
      <p:pic>
        <p:nvPicPr>
          <p:cNvPr id="10" name="Picture 9" descr="SAGE III LOGO no Latin.png"/>
          <p:cNvPicPr>
            <a:picLocks noChangeAspect="1"/>
          </p:cNvPicPr>
          <p:nvPr userDrawn="1"/>
        </p:nvPicPr>
        <p:blipFill>
          <a:blip r:embed="rId6"/>
          <a:stretch>
            <a:fillRect/>
          </a:stretch>
        </p:blipFill>
        <p:spPr>
          <a:xfrm>
            <a:off x="240203" y="120254"/>
            <a:ext cx="680096" cy="702751"/>
          </a:xfrm>
          <a:prstGeom prst="rect">
            <a:avLst/>
          </a:prstGeom>
        </p:spPr>
      </p:pic>
      <p:sp>
        <p:nvSpPr>
          <p:cNvPr id="13" name="Date Placeholder 12"/>
          <p:cNvSpPr>
            <a:spLocks noGrp="1"/>
          </p:cNvSpPr>
          <p:nvPr>
            <p:ph type="dt" sz="half" idx="2"/>
          </p:nvPr>
        </p:nvSpPr>
        <p:spPr>
          <a:xfrm>
            <a:off x="142875" y="4869657"/>
            <a:ext cx="2133600" cy="273844"/>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October 27, 2021</a:t>
            </a:fld>
            <a:endParaRPr lang="en-US" dirty="0"/>
          </a:p>
        </p:txBody>
      </p:sp>
    </p:spTree>
  </p:cSld>
  <p:clrMap bg1="lt1" tx1="dk1" bg2="lt2" tx2="dk2" accent1="accent1" accent2="accent2" accent3="accent3" accent4="accent4" accent5="accent5" accent6="accent6" hlink="hlink" folHlink="folHlink"/>
  <p:sldLayoutIdLst>
    <p:sldLayoutId id="2147484394" r:id="rId1"/>
    <p:sldLayoutId id="2147484395" r:id="rId2"/>
  </p:sldLayoutIdLst>
  <p:hf hdr="0" ftr="0"/>
  <p:txStyles>
    <p:titleStyle>
      <a:lvl1pPr algn="ctr" rtl="0" eaLnBrk="0" fontAlgn="base" hangingPunct="0">
        <a:spcBef>
          <a:spcPct val="0"/>
        </a:spcBef>
        <a:spcAft>
          <a:spcPct val="0"/>
        </a:spcAft>
        <a:defRPr sz="2400" b="1" kern="1200">
          <a:solidFill>
            <a:srgbClr val="000090"/>
          </a:solidFill>
          <a:latin typeface="Arial"/>
          <a:ea typeface="ヒラギノ角ゴ Pro W3" pitchFamily="-109" charset="-128"/>
          <a:cs typeface="Arial"/>
        </a:defRPr>
      </a:lvl1pPr>
      <a:lvl2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5pPr>
      <a:lvl6pPr marL="342892" algn="ctr" rtl="0" fontAlgn="base">
        <a:spcBef>
          <a:spcPct val="0"/>
        </a:spcBef>
        <a:spcAft>
          <a:spcPct val="0"/>
        </a:spcAft>
        <a:defRPr sz="2700" b="1">
          <a:solidFill>
            <a:schemeClr val="bg1"/>
          </a:solidFill>
          <a:latin typeface="Calibri" pitchFamily="34" charset="0"/>
        </a:defRPr>
      </a:lvl6pPr>
      <a:lvl7pPr marL="685783" algn="ctr" rtl="0" fontAlgn="base">
        <a:spcBef>
          <a:spcPct val="0"/>
        </a:spcBef>
        <a:spcAft>
          <a:spcPct val="0"/>
        </a:spcAft>
        <a:defRPr sz="2700" b="1">
          <a:solidFill>
            <a:schemeClr val="bg1"/>
          </a:solidFill>
          <a:latin typeface="Calibri" pitchFamily="34" charset="0"/>
        </a:defRPr>
      </a:lvl7pPr>
      <a:lvl8pPr marL="1028675" algn="ctr" rtl="0" fontAlgn="base">
        <a:spcBef>
          <a:spcPct val="0"/>
        </a:spcBef>
        <a:spcAft>
          <a:spcPct val="0"/>
        </a:spcAft>
        <a:defRPr sz="2700" b="1">
          <a:solidFill>
            <a:schemeClr val="bg1"/>
          </a:solidFill>
          <a:latin typeface="Calibri" pitchFamily="34" charset="0"/>
        </a:defRPr>
      </a:lvl8pPr>
      <a:lvl9pPr marL="1371566" algn="ctr" rtl="0" fontAlgn="base">
        <a:spcBef>
          <a:spcPct val="0"/>
        </a:spcBef>
        <a:spcAft>
          <a:spcPct val="0"/>
        </a:spcAft>
        <a:defRPr sz="2700" b="1">
          <a:solidFill>
            <a:schemeClr val="bg1"/>
          </a:solidFill>
          <a:latin typeface="Calibri" pitchFamily="34" charset="0"/>
        </a:defRPr>
      </a:lvl9pPr>
    </p:titleStyle>
    <p:bodyStyle>
      <a:lvl1pPr marL="257168" indent="-257168" algn="l" rtl="0" eaLnBrk="0" fontAlgn="base" hangingPunct="0">
        <a:spcBef>
          <a:spcPct val="20000"/>
        </a:spcBef>
        <a:spcAft>
          <a:spcPct val="0"/>
        </a:spcAft>
        <a:buClr>
          <a:srgbClr val="C00000"/>
        </a:buClr>
        <a:buFont typeface="Wingdings" pitchFamily="29" charset="2"/>
        <a:buChar char="Ø"/>
        <a:defRPr sz="2100" b="1" kern="1200">
          <a:solidFill>
            <a:schemeClr val="tx1"/>
          </a:solidFill>
          <a:latin typeface="+mn-lt"/>
          <a:ea typeface="ヒラギノ角ゴ Pro W3" pitchFamily="-109" charset="-128"/>
          <a:cs typeface="ヒラギノ角ゴ Pro W3" pitchFamily="-109" charset="-128"/>
        </a:defRPr>
      </a:lvl1pPr>
      <a:lvl2pPr marL="557199" indent="-214308" algn="l" rtl="0" eaLnBrk="0" fontAlgn="base" hangingPunct="0">
        <a:spcBef>
          <a:spcPct val="20000"/>
        </a:spcBef>
        <a:spcAft>
          <a:spcPct val="0"/>
        </a:spcAft>
        <a:buClr>
          <a:srgbClr val="0000CC"/>
        </a:buClr>
        <a:buFont typeface="Arial" pitchFamily="29" charset="0"/>
        <a:buChar char="•"/>
        <a:defRPr sz="1800" kern="1200">
          <a:solidFill>
            <a:schemeClr val="tx1"/>
          </a:solidFill>
          <a:latin typeface="+mn-lt"/>
          <a:ea typeface="ヒラギノ角ゴ Pro W3" pitchFamily="-109" charset="-128"/>
          <a:cs typeface="+mn-cs"/>
        </a:defRPr>
      </a:lvl2pPr>
      <a:lvl3pPr marL="857228" indent="-171446" algn="l" rtl="0" eaLnBrk="0" fontAlgn="base" hangingPunct="0">
        <a:spcBef>
          <a:spcPct val="20000"/>
        </a:spcBef>
        <a:spcAft>
          <a:spcPct val="0"/>
        </a:spcAft>
        <a:buFont typeface="Wingdings" pitchFamily="29" charset="2"/>
        <a:buChar char="§"/>
        <a:defRPr sz="1500" kern="1200">
          <a:solidFill>
            <a:schemeClr val="tx1"/>
          </a:solidFill>
          <a:latin typeface="+mn-lt"/>
          <a:ea typeface="ＭＳ Ｐゴシック" pitchFamily="-105" charset="-128"/>
          <a:cs typeface="ＭＳ Ｐゴシック" pitchFamily="-105" charset="-128"/>
        </a:defRPr>
      </a:lvl3pPr>
      <a:lvl4pPr marL="1200120" indent="-171446" algn="l" rtl="0" eaLnBrk="0" fontAlgn="base" hangingPunct="0">
        <a:spcBef>
          <a:spcPct val="20000"/>
        </a:spcBef>
        <a:spcAft>
          <a:spcPct val="0"/>
        </a:spcAft>
        <a:buFont typeface="Courier New" pitchFamily="29" charset="0"/>
        <a:buChar char="o"/>
        <a:defRPr kern="1200">
          <a:solidFill>
            <a:schemeClr val="tx1"/>
          </a:solidFill>
          <a:latin typeface="+mn-lt"/>
          <a:ea typeface="ＭＳ Ｐゴシック" pitchFamily="-105" charset="-128"/>
          <a:cs typeface="+mn-cs"/>
        </a:defRPr>
      </a:lvl4pPr>
      <a:lvl5pPr marL="1543012" indent="-171446" algn="l" rtl="0" eaLnBrk="0" fontAlgn="base" hangingPunct="0">
        <a:spcBef>
          <a:spcPct val="20000"/>
        </a:spcBef>
        <a:spcAft>
          <a:spcPct val="0"/>
        </a:spcAft>
        <a:buFont typeface="Arial" pitchFamily="29" charset="0"/>
        <a:buChar char="•"/>
        <a:defRPr kern="1200">
          <a:solidFill>
            <a:schemeClr val="tx1"/>
          </a:solidFill>
          <a:latin typeface="+mn-lt"/>
          <a:ea typeface="ヒラギノ角ゴ Pro W3" charset="-128"/>
          <a:cs typeface="ヒラギノ角ゴ Pro W3" charset="-128"/>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2692880" y="2768028"/>
            <a:ext cx="6126956" cy="1100301"/>
          </a:xfrm>
          <a:prstGeom prst="rect">
            <a:avLst/>
          </a:prstGeom>
          <a:noFill/>
          <a:ln w="9525">
            <a:noFill/>
            <a:miter lim="800000"/>
            <a:headEnd/>
            <a:tailEnd/>
          </a:ln>
        </p:spPr>
        <p:txBody>
          <a:bodyPr>
            <a:prstTxWarp prst="textNoShape">
              <a:avLst/>
            </a:prstTxWarp>
            <a:spAutoFit/>
          </a:bodyPr>
          <a:lstStyle/>
          <a:p>
            <a:pPr algn="r">
              <a:spcBef>
                <a:spcPts val="450"/>
              </a:spcBef>
            </a:pPr>
            <a:r>
              <a:rPr lang="en-US" sz="1400" b="1" dirty="0">
                <a:solidFill>
                  <a:schemeClr val="bg1">
                    <a:lumMod val="95000"/>
                  </a:schemeClr>
                </a:solidFill>
                <a:latin typeface="Helvetica Neue" panose="02000503000000020004" pitchFamily="2" charset="0"/>
                <a:ea typeface="Helvetica Neue" panose="02000503000000020004" pitchFamily="2" charset="0"/>
                <a:cs typeface="Helvetica Neue" panose="02000503000000020004" pitchFamily="2" charset="0"/>
              </a:rPr>
              <a:t>Science Team Meeting</a:t>
            </a:r>
          </a:p>
          <a:p>
            <a:pPr algn="r">
              <a:spcBef>
                <a:spcPts val="450"/>
              </a:spcBef>
            </a:pPr>
            <a:endParaRPr lang="en-US" sz="15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NASA Langley Research Center</a:t>
            </a: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11/04/2021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2713527" y="2770967"/>
            <a:ext cx="6126956" cy="1100301"/>
          </a:xfrm>
          <a:prstGeom prst="rect">
            <a:avLst/>
          </a:prstGeom>
          <a:noFill/>
          <a:ln w="9525">
            <a:noFill/>
            <a:miter lim="800000"/>
            <a:headEnd/>
            <a:tailEnd/>
          </a:ln>
        </p:spPr>
        <p:txBody>
          <a:bodyPr>
            <a:prstTxWarp prst="textNoShape">
              <a:avLst/>
            </a:prstTxWarp>
            <a:spAutoFit/>
          </a:bodyPr>
          <a:lstStyle/>
          <a:p>
            <a:pPr algn="r">
              <a:spcBef>
                <a:spcPts val="450"/>
              </a:spcBef>
            </a:pPr>
            <a:r>
              <a:rPr lang="en-US" sz="14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Mission Operations </a:t>
            </a:r>
          </a:p>
          <a:p>
            <a:pPr algn="r">
              <a:spcBef>
                <a:spcPts val="450"/>
              </a:spcBef>
            </a:pPr>
            <a:endParaRPr lang="en-US" sz="1500" b="1" dirty="0">
              <a:solidFill>
                <a:srgbClr val="FFFF00"/>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Jamie Nehrir</a:t>
            </a: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Mission Operations Manager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Mission Operation Overview</a:t>
            </a:r>
          </a:p>
          <a:p>
            <a:r>
              <a:rPr lang="en-US" dirty="0"/>
              <a:t>What Has Change in the Last Year</a:t>
            </a:r>
          </a:p>
          <a:p>
            <a:r>
              <a:rPr lang="en-US" dirty="0"/>
              <a:t>Future Work</a:t>
            </a:r>
          </a:p>
        </p:txBody>
      </p:sp>
      <p:sp>
        <p:nvSpPr>
          <p:cNvPr id="3" name="Title 2"/>
          <p:cNvSpPr>
            <a:spLocks noGrp="1"/>
          </p:cNvSpPr>
          <p:nvPr>
            <p:ph type="title"/>
          </p:nvPr>
        </p:nvSpPr>
        <p:spPr/>
        <p:txBody>
          <a:bodyPr/>
          <a:lstStyle/>
          <a:p>
            <a:r>
              <a:rPr lang="en-US" dirty="0"/>
              <a:t>Outline</a:t>
            </a:r>
          </a:p>
        </p:txBody>
      </p:sp>
      <p:sp>
        <p:nvSpPr>
          <p:cNvPr id="4" name="Date Placeholder 3"/>
          <p:cNvSpPr>
            <a:spLocks noGrp="1"/>
          </p:cNvSpPr>
          <p:nvPr>
            <p:ph type="dt" sz="half" idx="2"/>
          </p:nvPr>
        </p:nvSpPr>
        <p:spPr/>
        <p:txBody>
          <a:bodyPr/>
          <a:lstStyle/>
          <a:p>
            <a:fld id="{A9E79D4F-B57E-1C4E-8EE1-3B4427408A1A}" type="datetime4">
              <a:rPr lang="en-US" smtClean="0"/>
              <a:pPr/>
              <a:t>October 27, 2021</a:t>
            </a:fld>
            <a:endParaRPr lang="en-US" dirty="0"/>
          </a:p>
        </p:txBody>
      </p:sp>
    </p:spTree>
    <p:extLst>
      <p:ext uri="{BB962C8B-B14F-4D97-AF65-F5344CB8AC3E}">
        <p14:creationId xmlns:p14="http://schemas.microsoft.com/office/powerpoint/2010/main" val="775780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1800" dirty="0"/>
              <a:t>Mission Operations Goals</a:t>
            </a:r>
          </a:p>
          <a:p>
            <a:pPr lvl="1"/>
            <a:r>
              <a:rPr lang="en-US" sz="1400" dirty="0"/>
              <a:t>Commanding and downloading data on a weekly/daily basis </a:t>
            </a:r>
          </a:p>
          <a:p>
            <a:pPr lvl="1"/>
            <a:r>
              <a:rPr lang="en-US" sz="1400" dirty="0"/>
              <a:t>Maintaining the health and safety of the SAGE III payload</a:t>
            </a:r>
          </a:p>
          <a:p>
            <a:pPr lvl="2"/>
            <a:r>
              <a:rPr lang="en-US" sz="1200" dirty="0"/>
              <a:t>Daily engineering checks</a:t>
            </a:r>
          </a:p>
          <a:p>
            <a:pPr lvl="2"/>
            <a:r>
              <a:rPr lang="en-US" sz="1200" dirty="0"/>
              <a:t>Trending of engineering data and science metrics</a:t>
            </a:r>
          </a:p>
          <a:p>
            <a:pPr lvl="1"/>
            <a:r>
              <a:rPr lang="en-US" sz="1400" dirty="0"/>
              <a:t>Process and distribute SAGE III data</a:t>
            </a:r>
          </a:p>
          <a:p>
            <a:pPr lvl="2"/>
            <a:r>
              <a:rPr lang="en-US" sz="1200" dirty="0"/>
              <a:t>Process Ground Support Equipment (GSE) and Solid State Memory Card (SSMC) in near real-time  (8-5 ET)</a:t>
            </a:r>
          </a:p>
          <a:p>
            <a:pPr lvl="2"/>
            <a:r>
              <a:rPr lang="en-US" sz="1200" dirty="0"/>
              <a:t>Processes 24 hours of SSMC data daily</a:t>
            </a:r>
          </a:p>
          <a:p>
            <a:pPr lvl="2"/>
            <a:r>
              <a:rPr lang="en-US" sz="1200" dirty="0"/>
              <a:t>Generates daily SCF files</a:t>
            </a:r>
          </a:p>
          <a:p>
            <a:pPr lvl="3"/>
            <a:r>
              <a:rPr lang="en-US" sz="1050" dirty="0"/>
              <a:t>Level 0 and ancillary data</a:t>
            </a:r>
          </a:p>
          <a:p>
            <a:pPr lvl="2"/>
            <a:r>
              <a:rPr lang="en-US" sz="1200" dirty="0"/>
              <a:t>Generates daily ESA/TASI data files</a:t>
            </a:r>
          </a:p>
          <a:p>
            <a:pPr marL="342891" lvl="1" indent="0">
              <a:buNone/>
            </a:pPr>
            <a:endParaRPr lang="en-US" dirty="0"/>
          </a:p>
          <a:p>
            <a:pPr lvl="1"/>
            <a:endParaRPr lang="en-US" dirty="0"/>
          </a:p>
          <a:p>
            <a:pPr lvl="1"/>
            <a:endParaRPr lang="en-US" dirty="0"/>
          </a:p>
        </p:txBody>
      </p:sp>
      <p:sp>
        <p:nvSpPr>
          <p:cNvPr id="3" name="Title 2"/>
          <p:cNvSpPr>
            <a:spLocks noGrp="1"/>
          </p:cNvSpPr>
          <p:nvPr>
            <p:ph type="title"/>
          </p:nvPr>
        </p:nvSpPr>
        <p:spPr/>
        <p:txBody>
          <a:bodyPr/>
          <a:lstStyle/>
          <a:p>
            <a:r>
              <a:rPr lang="en-US" dirty="0"/>
              <a:t>Ops Overview</a:t>
            </a:r>
          </a:p>
        </p:txBody>
      </p:sp>
      <p:sp>
        <p:nvSpPr>
          <p:cNvPr id="4" name="Date Placeholder 3"/>
          <p:cNvSpPr>
            <a:spLocks noGrp="1"/>
          </p:cNvSpPr>
          <p:nvPr>
            <p:ph type="dt" sz="half" idx="2"/>
          </p:nvPr>
        </p:nvSpPr>
        <p:spPr/>
        <p:txBody>
          <a:bodyPr/>
          <a:lstStyle/>
          <a:p>
            <a:fld id="{A9E79D4F-B57E-1C4E-8EE1-3B4427408A1A}" type="datetime4">
              <a:rPr lang="en-US" smtClean="0"/>
              <a:pPr/>
              <a:t>October 27, 2021</a:t>
            </a:fld>
            <a:endParaRPr lang="en-US" dirty="0"/>
          </a:p>
        </p:txBody>
      </p:sp>
    </p:spTree>
    <p:extLst>
      <p:ext uri="{BB962C8B-B14F-4D97-AF65-F5344CB8AC3E}">
        <p14:creationId xmlns:p14="http://schemas.microsoft.com/office/powerpoint/2010/main" val="2139579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Ops Team</a:t>
            </a:r>
          </a:p>
        </p:txBody>
      </p:sp>
      <p:sp>
        <p:nvSpPr>
          <p:cNvPr id="4" name="Date Placeholder 3"/>
          <p:cNvSpPr>
            <a:spLocks noGrp="1"/>
          </p:cNvSpPr>
          <p:nvPr>
            <p:ph type="dt" sz="half" idx="2"/>
          </p:nvPr>
        </p:nvSpPr>
        <p:spPr/>
        <p:txBody>
          <a:bodyPr/>
          <a:lstStyle/>
          <a:p>
            <a:fld id="{A9E79D4F-B57E-1C4E-8EE1-3B4427408A1A}" type="datetime4">
              <a:rPr lang="en-US" smtClean="0"/>
              <a:t>October 27, 2021</a:t>
            </a:fld>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663414005"/>
              </p:ext>
            </p:extLst>
          </p:nvPr>
        </p:nvGraphicFramePr>
        <p:xfrm>
          <a:off x="1398493" y="790015"/>
          <a:ext cx="6656295" cy="3901440"/>
        </p:xfrm>
        <a:graphic>
          <a:graphicData uri="http://schemas.openxmlformats.org/drawingml/2006/table">
            <a:tbl>
              <a:tblPr firstRow="1" bandRow="1">
                <a:tableStyleId>{7DF18680-E054-41AD-8BC1-D1AEF772440D}</a:tableStyleId>
              </a:tblPr>
              <a:tblGrid>
                <a:gridCol w="2474260">
                  <a:extLst>
                    <a:ext uri="{9D8B030D-6E8A-4147-A177-3AD203B41FA5}">
                      <a16:colId xmlns:a16="http://schemas.microsoft.com/office/drawing/2014/main" val="20000"/>
                    </a:ext>
                  </a:extLst>
                </a:gridCol>
                <a:gridCol w="4182035">
                  <a:extLst>
                    <a:ext uri="{9D8B030D-6E8A-4147-A177-3AD203B41FA5}">
                      <a16:colId xmlns:a16="http://schemas.microsoft.com/office/drawing/2014/main" val="20001"/>
                    </a:ext>
                  </a:extLst>
                </a:gridCol>
              </a:tblGrid>
              <a:tr h="439639">
                <a:tc gridSpan="2">
                  <a:txBody>
                    <a:bodyPr/>
                    <a:lstStyle/>
                    <a:p>
                      <a:pPr algn="ctr"/>
                      <a:r>
                        <a:rPr lang="en-US" sz="2800" dirty="0"/>
                        <a:t>SAGE III Payload Operations</a:t>
                      </a:r>
                      <a:r>
                        <a:rPr lang="en-US" sz="2800" baseline="0" dirty="0"/>
                        <a:t> Center</a:t>
                      </a:r>
                      <a:endParaRPr lang="en-US" sz="2800" dirty="0"/>
                    </a:p>
                  </a:txBody>
                  <a:tcPr/>
                </a:tc>
                <a:tc hMerge="1">
                  <a:txBody>
                    <a:bodyPr/>
                    <a:lstStyle/>
                    <a:p>
                      <a:endParaRPr lang="en-US" dirty="0"/>
                    </a:p>
                  </a:txBody>
                  <a:tcPr/>
                </a:tc>
                <a:extLst>
                  <a:ext uri="{0D108BD9-81ED-4DB2-BD59-A6C34878D82A}">
                    <a16:rowId xmlns:a16="http://schemas.microsoft.com/office/drawing/2014/main" val="10000"/>
                  </a:ext>
                </a:extLst>
              </a:tr>
              <a:tr h="338183">
                <a:tc>
                  <a:txBody>
                    <a:bodyPr/>
                    <a:lstStyle/>
                    <a:p>
                      <a:r>
                        <a:rPr lang="en-US" sz="1800" dirty="0">
                          <a:latin typeface="Arial" panose="020B0604020202020204" pitchFamily="34" charset="0"/>
                          <a:cs typeface="Arial" panose="020B0604020202020204" pitchFamily="34" charset="0"/>
                        </a:rPr>
                        <a:t>Jamie Nehrir</a:t>
                      </a:r>
                    </a:p>
                  </a:txBody>
                  <a:tcPr/>
                </a:tc>
                <a:tc>
                  <a:txBody>
                    <a:bodyPr/>
                    <a:lstStyle/>
                    <a:p>
                      <a:r>
                        <a:rPr lang="en-US" sz="1800" dirty="0">
                          <a:latin typeface="Arial" panose="020B0604020202020204" pitchFamily="34" charset="0"/>
                          <a:cs typeface="Arial" panose="020B0604020202020204" pitchFamily="34" charset="0"/>
                        </a:rPr>
                        <a:t>Mission Operations Manager</a:t>
                      </a:r>
                    </a:p>
                  </a:txBody>
                  <a:tcPr/>
                </a:tc>
                <a:extLst>
                  <a:ext uri="{0D108BD9-81ED-4DB2-BD59-A6C34878D82A}">
                    <a16:rowId xmlns:a16="http://schemas.microsoft.com/office/drawing/2014/main" val="10001"/>
                  </a:ext>
                </a:extLst>
              </a:tr>
              <a:tr h="273879">
                <a:tc>
                  <a:txBody>
                    <a:bodyPr/>
                    <a:lstStyle/>
                    <a:p>
                      <a:pPr marL="0" marR="0" algn="just">
                        <a:spcBef>
                          <a:spcPts val="600"/>
                        </a:spcBef>
                        <a:spcAft>
                          <a:spcPts val="900"/>
                        </a:spcAft>
                      </a:pPr>
                      <a:r>
                        <a:rPr lang="en-US" sz="1800" dirty="0">
                          <a:latin typeface="Arial" panose="020B0604020202020204" pitchFamily="34" charset="0"/>
                          <a:cs typeface="Arial" panose="020B0604020202020204" pitchFamily="34" charset="0"/>
                        </a:rPr>
                        <a:t>Greg Paxton</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tc>
                  <a:txBody>
                    <a:bodyPr/>
                    <a:lstStyle/>
                    <a:p>
                      <a:pPr marL="0" marR="0" algn="just">
                        <a:spcBef>
                          <a:spcPts val="600"/>
                        </a:spcBef>
                        <a:spcAft>
                          <a:spcPts val="900"/>
                        </a:spcAft>
                      </a:pPr>
                      <a:r>
                        <a:rPr lang="en-US" sz="1800" dirty="0">
                          <a:latin typeface="Arial" panose="020B0604020202020204" pitchFamily="34" charset="0"/>
                          <a:cs typeface="Arial" panose="020B0604020202020204" pitchFamily="34" charset="0"/>
                        </a:rPr>
                        <a:t>Ground Systems Lead</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extLst>
                  <a:ext uri="{0D108BD9-81ED-4DB2-BD59-A6C34878D82A}">
                    <a16:rowId xmlns:a16="http://schemas.microsoft.com/office/drawing/2014/main" val="10002"/>
                  </a:ext>
                </a:extLst>
              </a:tr>
              <a:tr h="273879">
                <a:tc>
                  <a:txBody>
                    <a:bodyPr/>
                    <a:lstStyle/>
                    <a:p>
                      <a:pPr marL="0" marR="0" algn="just">
                        <a:spcBef>
                          <a:spcPts val="600"/>
                        </a:spcBef>
                        <a:spcAft>
                          <a:spcPts val="900"/>
                        </a:spcAft>
                      </a:pPr>
                      <a:r>
                        <a:rPr lang="en-US" sz="1800" dirty="0">
                          <a:latin typeface="Arial" panose="020B0604020202020204" pitchFamily="34" charset="0"/>
                          <a:cs typeface="Arial" panose="020B0604020202020204" pitchFamily="34" charset="0"/>
                        </a:rPr>
                        <a:t>Andrew</a:t>
                      </a:r>
                      <a:r>
                        <a:rPr lang="en-US" sz="1800" baseline="0" dirty="0">
                          <a:latin typeface="Arial" panose="020B0604020202020204" pitchFamily="34" charset="0"/>
                          <a:cs typeface="Arial" panose="020B0604020202020204" pitchFamily="34" charset="0"/>
                        </a:rPr>
                        <a:t> Peterson</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tc>
                  <a:txBody>
                    <a:bodyPr/>
                    <a:lstStyle/>
                    <a:p>
                      <a:pPr marL="0" marR="0" algn="l">
                        <a:spcBef>
                          <a:spcPts val="600"/>
                        </a:spcBef>
                        <a:spcAft>
                          <a:spcPts val="900"/>
                        </a:spcAft>
                      </a:pPr>
                      <a:r>
                        <a:rPr lang="en-US" sz="1800" dirty="0">
                          <a:latin typeface="Arial" panose="020B0604020202020204" pitchFamily="34" charset="0"/>
                          <a:cs typeface="Arial" panose="020B0604020202020204" pitchFamily="34" charset="0"/>
                        </a:rPr>
                        <a:t>Deputy Mission Operations Manager</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extLst>
                  <a:ext uri="{0D108BD9-81ED-4DB2-BD59-A6C34878D82A}">
                    <a16:rowId xmlns:a16="http://schemas.microsoft.com/office/drawing/2014/main" val="10003"/>
                  </a:ext>
                </a:extLst>
              </a:tr>
              <a:tr h="273879">
                <a:tc>
                  <a:txBody>
                    <a:bodyPr/>
                    <a:lstStyle/>
                    <a:p>
                      <a:pPr marL="0" marR="0" algn="just">
                        <a:spcBef>
                          <a:spcPts val="600"/>
                        </a:spcBef>
                        <a:spcAft>
                          <a:spcPts val="900"/>
                        </a:spcAft>
                      </a:pPr>
                      <a:r>
                        <a:rPr lang="en-US" sz="1800" dirty="0">
                          <a:latin typeface="Arial" panose="020B0604020202020204" pitchFamily="34" charset="0"/>
                          <a:cs typeface="Arial" panose="020B0604020202020204" pitchFamily="34" charset="0"/>
                        </a:rPr>
                        <a:t>Robert Borchardt</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tc>
                  <a:txBody>
                    <a:bodyPr/>
                    <a:lstStyle/>
                    <a:p>
                      <a:pPr marL="0" marR="0" algn="just">
                        <a:spcBef>
                          <a:spcPts val="600"/>
                        </a:spcBef>
                        <a:spcAft>
                          <a:spcPts val="900"/>
                        </a:spcAft>
                      </a:pPr>
                      <a:r>
                        <a:rPr lang="en-US" sz="1800" dirty="0">
                          <a:latin typeface="Arial" panose="020B0604020202020204" pitchFamily="34" charset="0"/>
                          <a:cs typeface="Arial" panose="020B0604020202020204" pitchFamily="34" charset="0"/>
                        </a:rPr>
                        <a:t>Lead Technical Payload Engineer</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extLst>
                  <a:ext uri="{0D108BD9-81ED-4DB2-BD59-A6C34878D82A}">
                    <a16:rowId xmlns:a16="http://schemas.microsoft.com/office/drawing/2014/main" val="10004"/>
                  </a:ext>
                </a:extLst>
              </a:tr>
              <a:tr h="273879">
                <a:tc>
                  <a:txBody>
                    <a:bodyPr/>
                    <a:lstStyle/>
                    <a:p>
                      <a:pPr marL="0" marR="0" algn="just">
                        <a:spcBef>
                          <a:spcPts val="600"/>
                        </a:spcBef>
                        <a:spcAft>
                          <a:spcPts val="900"/>
                        </a:spcAft>
                      </a:pPr>
                      <a:r>
                        <a:rPr lang="en-US" sz="1800" dirty="0">
                          <a:latin typeface="Arial" panose="020B0604020202020204" pitchFamily="34" charset="0"/>
                          <a:ea typeface="Times New Roman"/>
                          <a:cs typeface="Arial" panose="020B0604020202020204" pitchFamily="34" charset="0"/>
                        </a:rPr>
                        <a:t>Jonathan</a:t>
                      </a:r>
                      <a:r>
                        <a:rPr lang="en-US" sz="1800" baseline="0" dirty="0">
                          <a:latin typeface="Arial" panose="020B0604020202020204" pitchFamily="34" charset="0"/>
                          <a:ea typeface="Times New Roman"/>
                          <a:cs typeface="Arial" panose="020B0604020202020204" pitchFamily="34" charset="0"/>
                        </a:rPr>
                        <a:t> Hicks</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tc>
                  <a:txBody>
                    <a:bodyPr/>
                    <a:lstStyle/>
                    <a:p>
                      <a:pPr marL="0" marR="0" indent="0" algn="just" defTabSz="914400" rtl="0" eaLnBrk="1" fontAlgn="auto" latinLnBrk="0" hangingPunct="1">
                        <a:lnSpc>
                          <a:spcPct val="100000"/>
                        </a:lnSpc>
                        <a:spcBef>
                          <a:spcPts val="600"/>
                        </a:spcBef>
                        <a:spcAft>
                          <a:spcPts val="900"/>
                        </a:spcAft>
                        <a:buClrTx/>
                        <a:buSzTx/>
                        <a:buFontTx/>
                        <a:buNone/>
                        <a:tabLst/>
                        <a:defRPr/>
                      </a:pPr>
                      <a:r>
                        <a:rPr lang="en-US" sz="1800" dirty="0">
                          <a:solidFill>
                            <a:schemeClr val="tx1"/>
                          </a:solidFill>
                          <a:latin typeface="Arial" panose="020B0604020202020204" pitchFamily="34" charset="0"/>
                          <a:cs typeface="Arial" panose="020B0604020202020204" pitchFamily="34" charset="0"/>
                        </a:rPr>
                        <a:t>Ground Systems </a:t>
                      </a:r>
                      <a:r>
                        <a:rPr lang="en-US" sz="1800" dirty="0">
                          <a:latin typeface="Arial" panose="020B0604020202020204" pitchFamily="34" charset="0"/>
                          <a:cs typeface="Arial" panose="020B0604020202020204" pitchFamily="34" charset="0"/>
                        </a:rPr>
                        <a:t>Engineer</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extLst>
                  <a:ext uri="{0D108BD9-81ED-4DB2-BD59-A6C34878D82A}">
                    <a16:rowId xmlns:a16="http://schemas.microsoft.com/office/drawing/2014/main" val="10005"/>
                  </a:ext>
                </a:extLst>
              </a:tr>
              <a:tr h="273879">
                <a:tc>
                  <a:txBody>
                    <a:bodyPr/>
                    <a:lstStyle/>
                    <a:p>
                      <a:pPr marL="0" marR="0" algn="just">
                        <a:spcBef>
                          <a:spcPts val="600"/>
                        </a:spcBef>
                        <a:spcAft>
                          <a:spcPts val="900"/>
                        </a:spcAft>
                      </a:pPr>
                      <a:r>
                        <a:rPr lang="en-US" sz="1800" dirty="0">
                          <a:latin typeface="Arial" panose="020B0604020202020204" pitchFamily="34" charset="0"/>
                          <a:cs typeface="Arial" panose="020B0604020202020204" pitchFamily="34" charset="0"/>
                        </a:rPr>
                        <a:t>James Farmer</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tc>
                  <a:txBody>
                    <a:bodyPr/>
                    <a:lstStyle/>
                    <a:p>
                      <a:pPr marL="0" marR="0" algn="just">
                        <a:spcBef>
                          <a:spcPts val="600"/>
                        </a:spcBef>
                        <a:spcAft>
                          <a:spcPts val="900"/>
                        </a:spcAft>
                      </a:pPr>
                      <a:r>
                        <a:rPr lang="en-US" sz="1800" dirty="0">
                          <a:latin typeface="Arial" panose="020B0604020202020204" pitchFamily="34" charset="0"/>
                          <a:cs typeface="Arial" panose="020B0604020202020204" pitchFamily="34" charset="0"/>
                        </a:rPr>
                        <a:t>Ground Systems Engineer</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extLst>
                  <a:ext uri="{0D108BD9-81ED-4DB2-BD59-A6C34878D82A}">
                    <a16:rowId xmlns:a16="http://schemas.microsoft.com/office/drawing/2014/main" val="10006"/>
                  </a:ext>
                </a:extLst>
              </a:tr>
              <a:tr h="273879">
                <a:tc>
                  <a:txBody>
                    <a:bodyPr/>
                    <a:lstStyle/>
                    <a:p>
                      <a:pPr marL="0" marR="0" lvl="0" indent="0" algn="just" defTabSz="685783" rtl="0" eaLnBrk="1" fontAlgn="auto" latinLnBrk="0" hangingPunct="1">
                        <a:lnSpc>
                          <a:spcPct val="100000"/>
                        </a:lnSpc>
                        <a:spcBef>
                          <a:spcPts val="600"/>
                        </a:spcBef>
                        <a:spcAft>
                          <a:spcPts val="900"/>
                        </a:spcAft>
                        <a:buClrTx/>
                        <a:buSzTx/>
                        <a:buFontTx/>
                        <a:buNone/>
                        <a:tabLst/>
                        <a:defRPr/>
                      </a:pPr>
                      <a:r>
                        <a:rPr lang="en-US" sz="1800" dirty="0">
                          <a:latin typeface="Arial" panose="020B0604020202020204" pitchFamily="34" charset="0"/>
                          <a:ea typeface="Times New Roman"/>
                          <a:cs typeface="Arial" panose="020B0604020202020204" pitchFamily="34" charset="0"/>
                        </a:rPr>
                        <a:t>Samuel Porter</a:t>
                      </a:r>
                    </a:p>
                  </a:txBody>
                  <a:tcPr marL="68580" marR="68580" marT="0" marB="0" anchor="ctr"/>
                </a:tc>
                <a:tc>
                  <a:txBody>
                    <a:bodyPr/>
                    <a:lstStyle/>
                    <a:p>
                      <a:pPr marL="0" marR="0" algn="just">
                        <a:spcBef>
                          <a:spcPts val="600"/>
                        </a:spcBef>
                        <a:spcAft>
                          <a:spcPts val="900"/>
                        </a:spcAft>
                      </a:pPr>
                      <a:r>
                        <a:rPr lang="en-US" sz="1800" dirty="0">
                          <a:latin typeface="Arial" panose="020B0604020202020204" pitchFamily="34" charset="0"/>
                          <a:ea typeface="Times New Roman"/>
                          <a:cs typeface="Arial" panose="020B0604020202020204" pitchFamily="34" charset="0"/>
                        </a:rPr>
                        <a:t>Payload Engineer</a:t>
                      </a:r>
                    </a:p>
                  </a:txBody>
                  <a:tcPr marL="68580" marR="68580" marT="0" marB="0" anchor="ctr"/>
                </a:tc>
                <a:extLst>
                  <a:ext uri="{0D108BD9-81ED-4DB2-BD59-A6C34878D82A}">
                    <a16:rowId xmlns:a16="http://schemas.microsoft.com/office/drawing/2014/main" val="10007"/>
                  </a:ext>
                </a:extLst>
              </a:tr>
              <a:tr h="273879">
                <a:tc>
                  <a:txBody>
                    <a:bodyPr/>
                    <a:lstStyle/>
                    <a:p>
                      <a:pPr marL="0" marR="0" lvl="0" indent="0" algn="just" defTabSz="685783" rtl="0" eaLnBrk="1" fontAlgn="auto" latinLnBrk="0" hangingPunct="1">
                        <a:lnSpc>
                          <a:spcPct val="100000"/>
                        </a:lnSpc>
                        <a:spcBef>
                          <a:spcPts val="600"/>
                        </a:spcBef>
                        <a:spcAft>
                          <a:spcPts val="900"/>
                        </a:spcAft>
                        <a:buClrTx/>
                        <a:buSzTx/>
                        <a:buFontTx/>
                        <a:buNone/>
                        <a:tabLst/>
                        <a:defRPr/>
                      </a:pPr>
                      <a:r>
                        <a:rPr lang="en-US" sz="1800" dirty="0">
                          <a:latin typeface="Arial" panose="020B0604020202020204" pitchFamily="34" charset="0"/>
                          <a:ea typeface="Times New Roman"/>
                          <a:cs typeface="Arial" panose="020B0604020202020204" pitchFamily="34" charset="0"/>
                        </a:rPr>
                        <a:t>Joshua</a:t>
                      </a:r>
                      <a:r>
                        <a:rPr lang="en-US" sz="1800" baseline="0" dirty="0">
                          <a:latin typeface="Arial" panose="020B0604020202020204" pitchFamily="34" charset="0"/>
                          <a:ea typeface="Times New Roman"/>
                          <a:cs typeface="Arial" panose="020B0604020202020204" pitchFamily="34" charset="0"/>
                        </a:rPr>
                        <a:t> McDonald</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tc>
                  <a:txBody>
                    <a:bodyPr/>
                    <a:lstStyle/>
                    <a:p>
                      <a:pPr marL="0" marR="0" algn="just">
                        <a:spcBef>
                          <a:spcPts val="600"/>
                        </a:spcBef>
                        <a:spcAft>
                          <a:spcPts val="900"/>
                        </a:spcAft>
                      </a:pPr>
                      <a:r>
                        <a:rPr lang="en-US" sz="1800" dirty="0">
                          <a:latin typeface="Arial" panose="020B0604020202020204" pitchFamily="34" charset="0"/>
                          <a:ea typeface="Times New Roman"/>
                          <a:cs typeface="Arial" panose="020B0604020202020204" pitchFamily="34" charset="0"/>
                        </a:rPr>
                        <a:t>Payload Engineer</a:t>
                      </a:r>
                    </a:p>
                  </a:txBody>
                  <a:tcPr marL="68580" marR="68580" marT="0" marB="0" anchor="ctr"/>
                </a:tc>
                <a:extLst>
                  <a:ext uri="{0D108BD9-81ED-4DB2-BD59-A6C34878D82A}">
                    <a16:rowId xmlns:a16="http://schemas.microsoft.com/office/drawing/2014/main" val="10008"/>
                  </a:ext>
                </a:extLst>
              </a:tr>
              <a:tr h="273879">
                <a:tc>
                  <a:txBody>
                    <a:bodyPr/>
                    <a:lstStyle/>
                    <a:p>
                      <a:r>
                        <a:rPr lang="en-US" sz="1800" dirty="0">
                          <a:latin typeface="Arial" panose="020B0604020202020204" pitchFamily="34" charset="0"/>
                          <a:cs typeface="Arial" panose="020B0604020202020204" pitchFamily="34" charset="0"/>
                        </a:rPr>
                        <a:t>Caitlyn</a:t>
                      </a:r>
                      <a:r>
                        <a:rPr lang="en-US" sz="1800" baseline="0" dirty="0">
                          <a:latin typeface="Arial" panose="020B0604020202020204" pitchFamily="34" charset="0"/>
                          <a:cs typeface="Arial" panose="020B0604020202020204" pitchFamily="34" charset="0"/>
                        </a:rPr>
                        <a:t> Stone</a:t>
                      </a:r>
                      <a:endParaRPr lang="en-US" sz="1800" dirty="0">
                        <a:latin typeface="Arial" panose="020B0604020202020204" pitchFamily="34" charset="0"/>
                        <a:cs typeface="Arial" panose="020B0604020202020204" pitchFamily="34" charset="0"/>
                      </a:endParaRPr>
                    </a:p>
                  </a:txBody>
                  <a:tcPr marL="68580" marR="68580" marT="0" marB="0" anchor="ctr"/>
                </a:tc>
                <a:tc>
                  <a:txBody>
                    <a:bodyPr/>
                    <a:lstStyle/>
                    <a:p>
                      <a:pPr marL="0" marR="0" algn="just">
                        <a:spcBef>
                          <a:spcPts val="600"/>
                        </a:spcBef>
                        <a:spcAft>
                          <a:spcPts val="900"/>
                        </a:spcAft>
                      </a:pPr>
                      <a:r>
                        <a:rPr lang="en-US" sz="1800" dirty="0">
                          <a:latin typeface="Arial" panose="020B0604020202020204" pitchFamily="34" charset="0"/>
                          <a:ea typeface="Times New Roman"/>
                          <a:cs typeface="Arial" panose="020B0604020202020204" pitchFamily="34" charset="0"/>
                        </a:rPr>
                        <a:t>Payload Engineer</a:t>
                      </a:r>
                    </a:p>
                  </a:txBody>
                  <a:tcPr marL="68580" marR="68580" marT="0" marB="0" anchor="ctr"/>
                </a:tc>
                <a:extLst>
                  <a:ext uri="{0D108BD9-81ED-4DB2-BD59-A6C34878D82A}">
                    <a16:rowId xmlns:a16="http://schemas.microsoft.com/office/drawing/2014/main" val="10009"/>
                  </a:ext>
                </a:extLst>
              </a:tr>
              <a:tr h="273879">
                <a:tc>
                  <a:txBody>
                    <a:bodyPr/>
                    <a:lstStyle/>
                    <a:p>
                      <a:r>
                        <a:rPr lang="en-US" sz="1800" dirty="0">
                          <a:latin typeface="Arial" panose="020B0604020202020204" pitchFamily="34" charset="0"/>
                          <a:cs typeface="Arial" panose="020B0604020202020204" pitchFamily="34" charset="0"/>
                        </a:rPr>
                        <a:t>Tyler</a:t>
                      </a:r>
                      <a:r>
                        <a:rPr lang="en-US" sz="1800" baseline="0" dirty="0">
                          <a:latin typeface="Arial" panose="020B0604020202020204" pitchFamily="34" charset="0"/>
                          <a:cs typeface="Arial" panose="020B0604020202020204" pitchFamily="34" charset="0"/>
                        </a:rPr>
                        <a:t> Dawson</a:t>
                      </a:r>
                      <a:endParaRPr lang="en-US" sz="1800" dirty="0">
                        <a:latin typeface="Arial" panose="020B0604020202020204" pitchFamily="34" charset="0"/>
                        <a:cs typeface="Arial" panose="020B0604020202020204" pitchFamily="34" charset="0"/>
                      </a:endParaRPr>
                    </a:p>
                  </a:txBody>
                  <a:tcPr marL="68580" marR="68580" marT="0" marB="0" anchor="ctr"/>
                </a:tc>
                <a:tc>
                  <a:txBody>
                    <a:bodyPr/>
                    <a:lstStyle/>
                    <a:p>
                      <a:pPr marL="0" marR="0" algn="just">
                        <a:spcBef>
                          <a:spcPts val="600"/>
                        </a:spcBef>
                        <a:spcAft>
                          <a:spcPts val="900"/>
                        </a:spcAft>
                      </a:pPr>
                      <a:r>
                        <a:rPr lang="en-US" sz="1800" dirty="0">
                          <a:latin typeface="Arial" panose="020B0604020202020204" pitchFamily="34" charset="0"/>
                          <a:ea typeface="Times New Roman"/>
                          <a:cs typeface="Arial" panose="020B0604020202020204" pitchFamily="34" charset="0"/>
                        </a:rPr>
                        <a:t>Payload Engineer</a:t>
                      </a:r>
                    </a:p>
                  </a:txBody>
                  <a:tcPr marL="68580" marR="68580" marT="0" marB="0" anchor="ctr"/>
                </a:tc>
                <a:extLst>
                  <a:ext uri="{0D108BD9-81ED-4DB2-BD59-A6C34878D82A}">
                    <a16:rowId xmlns:a16="http://schemas.microsoft.com/office/drawing/2014/main" val="10010"/>
                  </a:ext>
                </a:extLst>
              </a:tr>
              <a:tr h="273879">
                <a:tc>
                  <a:txBody>
                    <a:bodyPr/>
                    <a:lstStyle/>
                    <a:p>
                      <a:r>
                        <a:rPr lang="en-US" sz="1800" dirty="0">
                          <a:latin typeface="Arial" panose="020B0604020202020204" pitchFamily="34" charset="0"/>
                          <a:cs typeface="Arial" panose="020B0604020202020204" pitchFamily="34" charset="0"/>
                        </a:rPr>
                        <a:t>Daniel Larrowe</a:t>
                      </a:r>
                    </a:p>
                  </a:txBody>
                  <a:tcPr marL="68580" marR="68580" marT="0" marB="0" anchor="ctr"/>
                </a:tc>
                <a:tc>
                  <a:txBody>
                    <a:bodyPr/>
                    <a:lstStyle/>
                    <a:p>
                      <a:r>
                        <a:rPr lang="en-US" sz="1800" dirty="0">
                          <a:latin typeface="Arial" panose="020B0604020202020204" pitchFamily="34" charset="0"/>
                          <a:cs typeface="Arial" panose="020B0604020202020204" pitchFamily="34" charset="0"/>
                        </a:rPr>
                        <a:t>Payload Engineer</a:t>
                      </a:r>
                    </a:p>
                  </a:txBody>
                  <a:tcPr marL="68580" marR="68580" marT="0" marB="0" anchor="ctr"/>
                </a:tc>
                <a:extLst>
                  <a:ext uri="{0D108BD9-81ED-4DB2-BD59-A6C34878D82A}">
                    <a16:rowId xmlns:a16="http://schemas.microsoft.com/office/drawing/2014/main" val="10011"/>
                  </a:ext>
                </a:extLst>
              </a:tr>
              <a:tr h="273879">
                <a:tc>
                  <a:txBody>
                    <a:bodyPr/>
                    <a:lstStyle/>
                    <a:p>
                      <a:r>
                        <a:rPr lang="en-US" sz="1800" dirty="0">
                          <a:latin typeface="Arial" panose="020B0604020202020204" pitchFamily="34" charset="0"/>
                          <a:cs typeface="Arial" panose="020B0604020202020204" pitchFamily="34" charset="0"/>
                        </a:rPr>
                        <a:t>Donald Cleckner</a:t>
                      </a:r>
                    </a:p>
                  </a:txBody>
                  <a:tcPr marL="68580" marR="68580" marT="0" marB="0" anchor="ctr"/>
                </a:tc>
                <a:tc>
                  <a:txBody>
                    <a:bodyPr/>
                    <a:lstStyle/>
                    <a:p>
                      <a:r>
                        <a:rPr lang="en-US" sz="1800" dirty="0">
                          <a:latin typeface="Arial" panose="020B0604020202020204" pitchFamily="34" charset="0"/>
                          <a:cs typeface="Arial" panose="020B0604020202020204" pitchFamily="34" charset="0"/>
                        </a:rPr>
                        <a:t>Payload Engineer</a:t>
                      </a:r>
                    </a:p>
                  </a:txBody>
                  <a:tcPr marL="68580" marR="68580" marT="0" marB="0" anchor="ct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3507139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Phase-E Totals</a:t>
            </a:r>
            <a:br>
              <a:rPr lang="en-US" dirty="0"/>
            </a:br>
            <a:r>
              <a:rPr lang="en-US" dirty="0"/>
              <a:t>7/1/2017 00:00 to 10/13/2021 09:00 </a:t>
            </a:r>
          </a:p>
        </p:txBody>
      </p:sp>
      <p:sp>
        <p:nvSpPr>
          <p:cNvPr id="4" name="Date Placeholder 3"/>
          <p:cNvSpPr>
            <a:spLocks noGrp="1"/>
          </p:cNvSpPr>
          <p:nvPr>
            <p:ph type="dt" sz="half" idx="2"/>
          </p:nvPr>
        </p:nvSpPr>
        <p:spPr/>
        <p:txBody>
          <a:bodyPr/>
          <a:lstStyle/>
          <a:p>
            <a:fld id="{A9E79D4F-B57E-1C4E-8EE1-3B4427408A1A}" type="datetime4">
              <a:rPr lang="en-US" smtClean="0"/>
              <a:t>October 27, 2021</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042951844"/>
              </p:ext>
            </p:extLst>
          </p:nvPr>
        </p:nvGraphicFramePr>
        <p:xfrm>
          <a:off x="318987" y="1135039"/>
          <a:ext cx="8484928" cy="2828034"/>
        </p:xfrm>
        <a:graphic>
          <a:graphicData uri="http://schemas.openxmlformats.org/drawingml/2006/table">
            <a:tbl>
              <a:tblPr>
                <a:tableStyleId>{5C22544A-7EE6-4342-B048-85BDC9FD1C3A}</a:tableStyleId>
              </a:tblPr>
              <a:tblGrid>
                <a:gridCol w="2121232">
                  <a:extLst>
                    <a:ext uri="{9D8B030D-6E8A-4147-A177-3AD203B41FA5}">
                      <a16:colId xmlns:a16="http://schemas.microsoft.com/office/drawing/2014/main" val="20000"/>
                    </a:ext>
                  </a:extLst>
                </a:gridCol>
                <a:gridCol w="2121232">
                  <a:extLst>
                    <a:ext uri="{9D8B030D-6E8A-4147-A177-3AD203B41FA5}">
                      <a16:colId xmlns:a16="http://schemas.microsoft.com/office/drawing/2014/main" val="20001"/>
                    </a:ext>
                  </a:extLst>
                </a:gridCol>
                <a:gridCol w="2121232">
                  <a:extLst>
                    <a:ext uri="{9D8B030D-6E8A-4147-A177-3AD203B41FA5}">
                      <a16:colId xmlns:a16="http://schemas.microsoft.com/office/drawing/2014/main" val="20002"/>
                    </a:ext>
                  </a:extLst>
                </a:gridCol>
                <a:gridCol w="2121232">
                  <a:extLst>
                    <a:ext uri="{9D8B030D-6E8A-4147-A177-3AD203B41FA5}">
                      <a16:colId xmlns:a16="http://schemas.microsoft.com/office/drawing/2014/main" val="20003"/>
                    </a:ext>
                  </a:extLst>
                </a:gridCol>
              </a:tblGrid>
              <a:tr h="914400">
                <a:tc>
                  <a:txBody>
                    <a:bodyPr/>
                    <a:lstStyle/>
                    <a:p>
                      <a:pPr algn="ctr" rtl="0" fontAlgn="ctr"/>
                      <a:r>
                        <a:rPr lang="en-US" sz="1800" u="none" strike="noStrike" dirty="0">
                          <a:effectLst/>
                        </a:rPr>
                        <a:t>Event Type</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B084"/>
                    </a:solidFill>
                  </a:tcPr>
                </a:tc>
                <a:tc>
                  <a:txBody>
                    <a:bodyPr/>
                    <a:lstStyle/>
                    <a:p>
                      <a:pPr algn="ctr" rtl="0" fontAlgn="ctr"/>
                      <a:r>
                        <a:rPr lang="en-US" sz="1800" u="none" strike="noStrike" dirty="0">
                          <a:effectLst/>
                        </a:rPr>
                        <a:t>Total Planned</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B084"/>
                    </a:solidFill>
                  </a:tcPr>
                </a:tc>
                <a:tc>
                  <a:txBody>
                    <a:bodyPr/>
                    <a:lstStyle/>
                    <a:p>
                      <a:pPr algn="ctr" rtl="0" fontAlgn="ctr"/>
                      <a:r>
                        <a:rPr lang="en-US" sz="1800" u="none" strike="noStrike" dirty="0">
                          <a:effectLst/>
                        </a:rPr>
                        <a:t>Total Acquired</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B084"/>
                    </a:solidFill>
                  </a:tcPr>
                </a:tc>
                <a:tc>
                  <a:txBody>
                    <a:bodyPr/>
                    <a:lstStyle/>
                    <a:p>
                      <a:pPr algn="ctr" rtl="0" fontAlgn="ctr"/>
                      <a:r>
                        <a:rPr lang="en-US" sz="1800" u="none" strike="noStrike" dirty="0">
                          <a:effectLst/>
                        </a:rPr>
                        <a:t>Total % Acquired </a:t>
                      </a:r>
                      <a:br>
                        <a:rPr lang="en-US" sz="1800" u="none" strike="noStrike" dirty="0">
                          <a:effectLst/>
                        </a:rPr>
                      </a:br>
                      <a:r>
                        <a:rPr lang="en-US" sz="1800" u="none" strike="noStrike" dirty="0">
                          <a:effectLst/>
                        </a:rPr>
                        <a:t>(vs. Planned)</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B084"/>
                    </a:solidFill>
                  </a:tcPr>
                </a:tc>
                <a:extLst>
                  <a:ext uri="{0D108BD9-81ED-4DB2-BD59-A6C34878D82A}">
                    <a16:rowId xmlns:a16="http://schemas.microsoft.com/office/drawing/2014/main" val="10000"/>
                  </a:ext>
                </a:extLst>
              </a:tr>
              <a:tr h="312985">
                <a:tc>
                  <a:txBody>
                    <a:bodyPr/>
                    <a:lstStyle/>
                    <a:p>
                      <a:pPr algn="l" rtl="0" fontAlgn="ctr"/>
                      <a:r>
                        <a:rPr lang="en-US" sz="1800" u="none" strike="noStrike" dirty="0">
                          <a:effectLst/>
                        </a:rPr>
                        <a:t>Sunrise</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21773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19522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lang="en-US" sz="1400" b="1" i="1" u="none" strike="noStrike" dirty="0">
                          <a:solidFill>
                            <a:srgbClr val="000000"/>
                          </a:solidFill>
                          <a:effectLst/>
                          <a:latin typeface="Calibri" panose="020F0502020204030204" pitchFamily="34" charset="0"/>
                        </a:rPr>
                        <a:t>89.7%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1"/>
                  </a:ext>
                </a:extLst>
              </a:tr>
              <a:tr h="312985">
                <a:tc>
                  <a:txBody>
                    <a:bodyPr/>
                    <a:lstStyle/>
                    <a:p>
                      <a:pPr algn="l" rtl="0" fontAlgn="ctr"/>
                      <a:r>
                        <a:rPr lang="en-US" sz="1800" u="none" strike="noStrike" dirty="0">
                          <a:effectLst/>
                        </a:rPr>
                        <a:t>Sunset</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21772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18449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lang="en-US" sz="1400" b="1" i="1" u="none" strike="noStrike" dirty="0">
                          <a:solidFill>
                            <a:srgbClr val="000000"/>
                          </a:solidFill>
                          <a:effectLst/>
                          <a:latin typeface="Calibri" panose="020F0502020204030204" pitchFamily="34" charset="0"/>
                        </a:rPr>
                        <a:t>84.7%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2"/>
                  </a:ext>
                </a:extLst>
              </a:tr>
              <a:tr h="312985">
                <a:tc>
                  <a:txBody>
                    <a:bodyPr/>
                    <a:lstStyle/>
                    <a:p>
                      <a:pPr algn="l" rtl="0" fontAlgn="ctr"/>
                      <a:r>
                        <a:rPr lang="en-US" sz="1800" u="none" strike="noStrike" dirty="0">
                          <a:effectLst/>
                        </a:rPr>
                        <a:t>Moonrise</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2880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1195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1" i="1" u="none" strike="noStrike" dirty="0">
                          <a:solidFill>
                            <a:srgbClr val="000000"/>
                          </a:solidFill>
                          <a:effectLst/>
                          <a:latin typeface="Calibri" panose="020F0502020204030204" pitchFamily="34" charset="0"/>
                        </a:rPr>
                        <a:t>41.5%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3"/>
                  </a:ext>
                </a:extLst>
              </a:tr>
              <a:tr h="312985">
                <a:tc>
                  <a:txBody>
                    <a:bodyPr/>
                    <a:lstStyle/>
                    <a:p>
                      <a:pPr algn="l" rtl="0" fontAlgn="ctr"/>
                      <a:r>
                        <a:rPr lang="en-US" sz="1800" u="none" strike="noStrike" dirty="0">
                          <a:effectLst/>
                        </a:rPr>
                        <a:t>Moonset</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3173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1991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lang="en-US" sz="1400" b="1" i="1" u="none" strike="noStrike" dirty="0">
                          <a:solidFill>
                            <a:srgbClr val="000000"/>
                          </a:solidFill>
                          <a:effectLst/>
                          <a:latin typeface="Calibri" panose="020F0502020204030204" pitchFamily="34" charset="0"/>
                        </a:rPr>
                        <a:t>62.7%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4"/>
                  </a:ext>
                </a:extLst>
              </a:tr>
              <a:tr h="348709">
                <a:tc>
                  <a:txBody>
                    <a:bodyPr/>
                    <a:lstStyle/>
                    <a:p>
                      <a:pPr algn="l" rtl="0" fontAlgn="ctr"/>
                      <a:r>
                        <a:rPr lang="en-US" sz="1800" i="1" u="none" strike="noStrike" dirty="0">
                          <a:effectLst/>
                        </a:rPr>
                        <a:t>All Occultation</a:t>
                      </a:r>
                      <a:endParaRPr lang="en-US" sz="1800" b="0" i="1"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rtl="0" fontAlgn="ctr"/>
                      <a:r>
                        <a:rPr lang="en-US" sz="1400" b="0" i="1" u="none" strike="noStrike" dirty="0">
                          <a:solidFill>
                            <a:srgbClr val="000000"/>
                          </a:solidFill>
                          <a:effectLst/>
                          <a:latin typeface="Calibri" panose="020F0502020204030204" pitchFamily="34" charset="0"/>
                        </a:rPr>
                        <a:t>49598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rtl="0" fontAlgn="ctr"/>
                      <a:r>
                        <a:rPr lang="en-US" sz="1400" b="0" i="1" u="none" strike="noStrike" dirty="0">
                          <a:solidFill>
                            <a:srgbClr val="000000"/>
                          </a:solidFill>
                          <a:effectLst/>
                          <a:latin typeface="Calibri" panose="020F0502020204030204" pitchFamily="34" charset="0"/>
                        </a:rPr>
                        <a:t>41157</a:t>
                      </a:r>
                      <a:endParaRPr lang="en-US" sz="1800" b="0" i="1"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rtl="0" fontAlgn="ctr"/>
                      <a:r>
                        <a:rPr lang="en-US" sz="1400" b="1" i="1" u="none" strike="noStrike" dirty="0">
                          <a:solidFill>
                            <a:srgbClr val="000000"/>
                          </a:solidFill>
                          <a:effectLst/>
                          <a:latin typeface="Calibri" panose="020F0502020204030204" pitchFamily="34" charset="0"/>
                        </a:rPr>
                        <a:t>83%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5"/>
                  </a:ext>
                </a:extLst>
              </a:tr>
              <a:tr h="312985">
                <a:tc>
                  <a:txBody>
                    <a:bodyPr/>
                    <a:lstStyle/>
                    <a:p>
                      <a:pPr algn="l" rtl="0" fontAlgn="ctr"/>
                      <a:r>
                        <a:rPr lang="en-US" sz="1800" u="none" strike="noStrike" dirty="0">
                          <a:effectLst/>
                        </a:rPr>
                        <a:t>Limb</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15056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14602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lang="en-US" sz="1400" b="1" i="1" u="none" strike="noStrike" dirty="0">
                          <a:solidFill>
                            <a:srgbClr val="000000"/>
                          </a:solidFill>
                          <a:effectLst/>
                          <a:latin typeface="Calibri" panose="020F0502020204030204" pitchFamily="34" charset="0"/>
                        </a:rPr>
                        <a:t>97%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996110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6F6E3B2-FC96-4DAD-B862-DFE3B3120BAB}"/>
              </a:ext>
            </a:extLst>
          </p:cNvPr>
          <p:cNvSpPr>
            <a:spLocks noGrp="1"/>
          </p:cNvSpPr>
          <p:nvPr>
            <p:ph idx="1"/>
          </p:nvPr>
        </p:nvSpPr>
        <p:spPr>
          <a:xfrm>
            <a:off x="76200" y="857251"/>
            <a:ext cx="6434328" cy="4012406"/>
          </a:xfrm>
        </p:spPr>
        <p:txBody>
          <a:bodyPr/>
          <a:lstStyle/>
          <a:p>
            <a:r>
              <a:rPr lang="en-US" sz="1600" dirty="0"/>
              <a:t>Effects of ISS pitch outside of Hexapod pointing capabilities:</a:t>
            </a:r>
          </a:p>
          <a:p>
            <a:pPr lvl="1"/>
            <a:r>
              <a:rPr lang="en-US" sz="1100" dirty="0"/>
              <a:t>The 7° wedge that the hexapod currently sits on was to counteract the installation of the MLM on the ISS payload.  When the ISS pitches forward over 0.5° the Hexapod pointing capabilities are outside of range and the Instrument Assembly is unable to fully point nadir for events</a:t>
            </a:r>
          </a:p>
          <a:p>
            <a:pPr lvl="1"/>
            <a:r>
              <a:rPr lang="en-US" sz="1100" dirty="0"/>
              <a:t>From 5/25/2020 to 8/18/2020 the ISS pitch was outside the pointing capabilities of the SAGE III payload</a:t>
            </a:r>
          </a:p>
          <a:p>
            <a:pPr lvl="1"/>
            <a:r>
              <a:rPr lang="en-US" sz="1100" dirty="0"/>
              <a:t>SAGE III/ISS lost ~26% of occultation events because the Hexapod was unable to </a:t>
            </a:r>
            <a:r>
              <a:rPr lang="en-US" sz="1100" dirty="0" err="1"/>
              <a:t>prepoint</a:t>
            </a:r>
            <a:endParaRPr lang="en-US" sz="1100" dirty="0"/>
          </a:p>
          <a:p>
            <a:endParaRPr lang="en-US" sz="2400" dirty="0"/>
          </a:p>
          <a:p>
            <a:pPr lvl="1"/>
            <a:endParaRPr lang="en-US" dirty="0"/>
          </a:p>
          <a:p>
            <a:endParaRPr lang="en-US" dirty="0"/>
          </a:p>
        </p:txBody>
      </p:sp>
      <p:sp>
        <p:nvSpPr>
          <p:cNvPr id="3" name="Title 2">
            <a:extLst>
              <a:ext uri="{FF2B5EF4-FFF2-40B4-BE49-F238E27FC236}">
                <a16:creationId xmlns:a16="http://schemas.microsoft.com/office/drawing/2014/main" id="{A92B9532-53EA-4530-9434-64DDCB07534F}"/>
              </a:ext>
            </a:extLst>
          </p:cNvPr>
          <p:cNvSpPr>
            <a:spLocks noGrp="1"/>
          </p:cNvSpPr>
          <p:nvPr>
            <p:ph type="title"/>
          </p:nvPr>
        </p:nvSpPr>
        <p:spPr/>
        <p:txBody>
          <a:bodyPr/>
          <a:lstStyle/>
          <a:p>
            <a:r>
              <a:rPr lang="en-US" dirty="0"/>
              <a:t>ISS Pitch Before MLM</a:t>
            </a:r>
          </a:p>
        </p:txBody>
      </p:sp>
      <p:sp>
        <p:nvSpPr>
          <p:cNvPr id="4" name="Date Placeholder 3">
            <a:extLst>
              <a:ext uri="{FF2B5EF4-FFF2-40B4-BE49-F238E27FC236}">
                <a16:creationId xmlns:a16="http://schemas.microsoft.com/office/drawing/2014/main" id="{BE3F24CF-8DCC-4F40-8CC1-839CCD1548AA}"/>
              </a:ext>
            </a:extLst>
          </p:cNvPr>
          <p:cNvSpPr>
            <a:spLocks noGrp="1"/>
          </p:cNvSpPr>
          <p:nvPr>
            <p:ph type="dt" sz="half" idx="2"/>
          </p:nvPr>
        </p:nvSpPr>
        <p:spPr/>
        <p:txBody>
          <a:bodyPr/>
          <a:lstStyle/>
          <a:p>
            <a:fld id="{A9E79D4F-B57E-1C4E-8EE1-3B4427408A1A}" type="datetime4">
              <a:rPr lang="en-US" smtClean="0"/>
              <a:pPr/>
              <a:t>October 27, 2021</a:t>
            </a:fld>
            <a:endParaRPr lang="en-US" dirty="0"/>
          </a:p>
        </p:txBody>
      </p:sp>
      <p:pic>
        <p:nvPicPr>
          <p:cNvPr id="5" name="Picture 4">
            <a:extLst>
              <a:ext uri="{FF2B5EF4-FFF2-40B4-BE49-F238E27FC236}">
                <a16:creationId xmlns:a16="http://schemas.microsoft.com/office/drawing/2014/main" id="{B533FEB2-8F52-4A3B-8B1F-DCE37E6719DF}"/>
              </a:ext>
            </a:extLst>
          </p:cNvPr>
          <p:cNvPicPr>
            <a:picLocks noChangeAspect="1"/>
          </p:cNvPicPr>
          <p:nvPr/>
        </p:nvPicPr>
        <p:blipFill>
          <a:blip r:embed="rId2"/>
          <a:stretch>
            <a:fillRect/>
          </a:stretch>
        </p:blipFill>
        <p:spPr>
          <a:xfrm>
            <a:off x="2670220" y="2701847"/>
            <a:ext cx="3235280" cy="2218412"/>
          </a:xfrm>
          <a:prstGeom prst="rect">
            <a:avLst/>
          </a:prstGeom>
        </p:spPr>
      </p:pic>
    </p:spTree>
    <p:extLst>
      <p:ext uri="{BB962C8B-B14F-4D97-AF65-F5344CB8AC3E}">
        <p14:creationId xmlns:p14="http://schemas.microsoft.com/office/powerpoint/2010/main" val="2002137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5651" y="795382"/>
            <a:ext cx="8991600" cy="4012406"/>
          </a:xfrm>
        </p:spPr>
        <p:txBody>
          <a:bodyPr/>
          <a:lstStyle/>
          <a:p>
            <a:r>
              <a:rPr lang="en-US" sz="1600" dirty="0"/>
              <a:t>The SAGE III payload identified the need for software changes to mitigate the affect of ISS pitch to SAGE III’s nadir pointing capability. </a:t>
            </a:r>
          </a:p>
          <a:p>
            <a:r>
              <a:rPr lang="en-US" sz="1600" dirty="0"/>
              <a:t>IAM Calculating Hexapod </a:t>
            </a:r>
            <a:r>
              <a:rPr lang="en-US" sz="1600" dirty="0" err="1"/>
              <a:t>Prepointing</a:t>
            </a:r>
            <a:r>
              <a:rPr lang="en-US" sz="1600" dirty="0"/>
              <a:t> and Hexapod Pointing Prediction Algorithm Correction</a:t>
            </a:r>
          </a:p>
          <a:p>
            <a:pPr lvl="1"/>
            <a:r>
              <a:rPr lang="en-US" sz="1200" dirty="0"/>
              <a:t>The main algorithm predicts the Hexapod move to determine if the move is within the Hexapod ROM. If the predicted move does not exceed the Hexapod ROM, the science event will be executed as originally predicted with no change to the dynamic alignment quaternion. If the predicted move exceeds the hexapod ROM, a dynamic error quaternion is computed which will restrict the move to be within the Hexapod ROM. Updated instrument azimuth and elevation angles are computed, and a modified science event will be executed. </a:t>
            </a:r>
          </a:p>
          <a:p>
            <a:r>
              <a:rPr lang="en-US" sz="1600" dirty="0"/>
              <a:t>Instrument Assembly (IA) ICS Commanded Dynamic Error Correction Quaternion Upgrade</a:t>
            </a:r>
          </a:p>
          <a:p>
            <a:pPr lvl="1"/>
            <a:r>
              <a:rPr lang="en-US" sz="1200" dirty="0"/>
              <a:t>Nominally the IA ICS uses the Dynamic Error Correction Matrices (DEM) found in the Instrument Configuration Control Table (ICCT) when communicating with the IAM to determine pointing for science acquisition. Analysis has determined that many of the lost science events that occur when the ISS is at unfavorable attitude can be performed with modifications to the IAM and IA ICS science pointing software. To support this the IA ICS was modified to support optional IAM direct commanding to override the hexapod Dynamic Error correction Matrix (DEM) parameters normally found in IA Instrument Control Table.</a:t>
            </a:r>
          </a:p>
        </p:txBody>
      </p:sp>
      <p:sp>
        <p:nvSpPr>
          <p:cNvPr id="3" name="Title 2"/>
          <p:cNvSpPr>
            <a:spLocks noGrp="1"/>
          </p:cNvSpPr>
          <p:nvPr>
            <p:ph type="title"/>
          </p:nvPr>
        </p:nvSpPr>
        <p:spPr/>
        <p:txBody>
          <a:bodyPr/>
          <a:lstStyle/>
          <a:p>
            <a:r>
              <a:rPr lang="en-US" dirty="0"/>
              <a:t>Flight Software Pitch Mitigation Efforts </a:t>
            </a:r>
          </a:p>
        </p:txBody>
      </p:sp>
      <p:sp>
        <p:nvSpPr>
          <p:cNvPr id="4" name="Date Placeholder 3"/>
          <p:cNvSpPr>
            <a:spLocks noGrp="1"/>
          </p:cNvSpPr>
          <p:nvPr>
            <p:ph type="dt" sz="half" idx="2"/>
          </p:nvPr>
        </p:nvSpPr>
        <p:spPr>
          <a:xfrm>
            <a:off x="0" y="4970860"/>
            <a:ext cx="2133600" cy="172640"/>
          </a:xfrm>
        </p:spPr>
        <p:txBody>
          <a:bodyPr/>
          <a:lstStyle/>
          <a:p>
            <a:fld id="{A9E79D4F-B57E-1C4E-8EE1-3B4427408A1A}" type="datetime4">
              <a:rPr lang="en-US" smtClean="0"/>
              <a:pPr/>
              <a:t>October 27, 2021</a:t>
            </a:fld>
            <a:endParaRPr lang="en-US" dirty="0"/>
          </a:p>
        </p:txBody>
      </p:sp>
    </p:spTree>
    <p:extLst>
      <p:ext uri="{BB962C8B-B14F-4D97-AF65-F5344CB8AC3E}">
        <p14:creationId xmlns:p14="http://schemas.microsoft.com/office/powerpoint/2010/main" val="3163103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F10F369-474B-4766-B7E6-2D20A4B8CFC9}"/>
              </a:ext>
            </a:extLst>
          </p:cNvPr>
          <p:cNvSpPr>
            <a:spLocks noGrp="1"/>
          </p:cNvSpPr>
          <p:nvPr>
            <p:ph idx="1"/>
          </p:nvPr>
        </p:nvSpPr>
        <p:spPr/>
        <p:txBody>
          <a:bodyPr/>
          <a:lstStyle/>
          <a:p>
            <a:r>
              <a:rPr lang="en-US" sz="1600" dirty="0"/>
              <a:t>With MLM installed we now fall within the expected range of motion of the Hexapod but still have the capability for future events that might exceed the pointing capabilities of the hexapod.</a:t>
            </a:r>
          </a:p>
          <a:p>
            <a:pPr lvl="1"/>
            <a:r>
              <a:rPr lang="en-US" sz="1400" dirty="0"/>
              <a:t>Prior to MLM the nominal pitch range of station was +3.1 to -5.1 degrees. This varied based on Visiting vehicles and attitude changes. With MLM now docked to station the nominal pitch range of station, depending on the visiting vehicle configuration, will range from -0.6 to -10.2 deg. So overall the ISS generally shifted ~4 to 5deg more negative.</a:t>
            </a:r>
          </a:p>
          <a:p>
            <a:r>
              <a:rPr lang="en-US" sz="1700" dirty="0"/>
              <a:t>With the 7 degree Wedge SAGE III is now within favorable pitch parameters to maintain nadir pointing. </a:t>
            </a:r>
          </a:p>
          <a:p>
            <a:pPr lvl="1"/>
            <a:endParaRPr lang="en-US" sz="1050" dirty="0"/>
          </a:p>
          <a:p>
            <a:endParaRPr lang="en-US" dirty="0"/>
          </a:p>
        </p:txBody>
      </p:sp>
      <p:sp>
        <p:nvSpPr>
          <p:cNvPr id="3" name="Title 2">
            <a:extLst>
              <a:ext uri="{FF2B5EF4-FFF2-40B4-BE49-F238E27FC236}">
                <a16:creationId xmlns:a16="http://schemas.microsoft.com/office/drawing/2014/main" id="{480D7013-7FE8-450B-93A6-F36B386AA59B}"/>
              </a:ext>
            </a:extLst>
          </p:cNvPr>
          <p:cNvSpPr>
            <a:spLocks noGrp="1"/>
          </p:cNvSpPr>
          <p:nvPr>
            <p:ph type="title"/>
          </p:nvPr>
        </p:nvSpPr>
        <p:spPr/>
        <p:txBody>
          <a:bodyPr/>
          <a:lstStyle/>
          <a:p>
            <a:r>
              <a:rPr lang="en-US" dirty="0"/>
              <a:t>Pitch Following MLM Instillation</a:t>
            </a:r>
          </a:p>
        </p:txBody>
      </p:sp>
      <p:sp>
        <p:nvSpPr>
          <p:cNvPr id="4" name="Date Placeholder 3">
            <a:extLst>
              <a:ext uri="{FF2B5EF4-FFF2-40B4-BE49-F238E27FC236}">
                <a16:creationId xmlns:a16="http://schemas.microsoft.com/office/drawing/2014/main" id="{6BAC9C16-0D2B-46EE-B634-0A8620636034}"/>
              </a:ext>
            </a:extLst>
          </p:cNvPr>
          <p:cNvSpPr>
            <a:spLocks noGrp="1"/>
          </p:cNvSpPr>
          <p:nvPr>
            <p:ph type="dt" sz="half" idx="2"/>
          </p:nvPr>
        </p:nvSpPr>
        <p:spPr/>
        <p:txBody>
          <a:bodyPr/>
          <a:lstStyle/>
          <a:p>
            <a:fld id="{A9E79D4F-B57E-1C4E-8EE1-3B4427408A1A}" type="datetime4">
              <a:rPr lang="en-US" smtClean="0"/>
              <a:pPr/>
              <a:t>October 27, 2021</a:t>
            </a:fld>
            <a:endParaRPr lang="en-US" dirty="0"/>
          </a:p>
        </p:txBody>
      </p:sp>
      <p:pic>
        <p:nvPicPr>
          <p:cNvPr id="5" name="Picture 4">
            <a:extLst>
              <a:ext uri="{FF2B5EF4-FFF2-40B4-BE49-F238E27FC236}">
                <a16:creationId xmlns:a16="http://schemas.microsoft.com/office/drawing/2014/main" id="{B8E48544-2CEA-4A64-B9D8-70155E8F952F}"/>
              </a:ext>
            </a:extLst>
          </p:cNvPr>
          <p:cNvPicPr>
            <a:picLocks noChangeAspect="1"/>
          </p:cNvPicPr>
          <p:nvPr/>
        </p:nvPicPr>
        <p:blipFill>
          <a:blip r:embed="rId2"/>
          <a:stretch>
            <a:fillRect/>
          </a:stretch>
        </p:blipFill>
        <p:spPr>
          <a:xfrm>
            <a:off x="5274860" y="3009756"/>
            <a:ext cx="3562066" cy="2003663"/>
          </a:xfrm>
          <a:prstGeom prst="rect">
            <a:avLst/>
          </a:prstGeom>
        </p:spPr>
      </p:pic>
    </p:spTree>
    <p:extLst>
      <p:ext uri="{BB962C8B-B14F-4D97-AF65-F5344CB8AC3E}">
        <p14:creationId xmlns:p14="http://schemas.microsoft.com/office/powerpoint/2010/main" val="2590439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ISS Blockages for SAGE III</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28079" t="8826" r="27094" b="3650"/>
          <a:stretch/>
        </p:blipFill>
        <p:spPr>
          <a:xfrm>
            <a:off x="403506" y="2525315"/>
            <a:ext cx="2245271" cy="2335740"/>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9667" t="6522" r="7834" b="4955"/>
          <a:stretch/>
        </p:blipFill>
        <p:spPr>
          <a:xfrm>
            <a:off x="4400550" y="2511811"/>
            <a:ext cx="3898900" cy="2229068"/>
          </a:xfrm>
          <a:prstGeom prst="rect">
            <a:avLst/>
          </a:prstGeom>
        </p:spPr>
      </p:pic>
      <p:sp>
        <p:nvSpPr>
          <p:cNvPr id="8" name="TextBox 7"/>
          <p:cNvSpPr txBox="1"/>
          <p:nvPr/>
        </p:nvSpPr>
        <p:spPr>
          <a:xfrm>
            <a:off x="57150" y="818753"/>
            <a:ext cx="8991600" cy="1754326"/>
          </a:xfrm>
          <a:prstGeom prst="rect">
            <a:avLst/>
          </a:prstGeom>
          <a:noFill/>
        </p:spPr>
        <p:txBody>
          <a:bodyPr wrap="square" rtlCol="0">
            <a:spAutoFit/>
          </a:bodyPr>
          <a:lstStyle/>
          <a:p>
            <a:pPr marL="214313" indent="-214313">
              <a:buClr>
                <a:schemeClr val="accent2">
                  <a:lumMod val="75000"/>
                </a:schemeClr>
              </a:buClr>
              <a:buFont typeface="Wingdings" panose="05000000000000000000" pitchFamily="2" charset="2"/>
              <a:buChar char="Ø"/>
            </a:pPr>
            <a:r>
              <a:rPr lang="en-US" sz="1800" dirty="0"/>
              <a:t>Following a TSIS presentation at POWIG the SAGE III operations team used Channel 9 Science Data to visualize what was causing SAGE III payload to miss events or terminate events early</a:t>
            </a:r>
          </a:p>
          <a:p>
            <a:pPr marL="214313" indent="-214313">
              <a:buClr>
                <a:schemeClr val="accent2">
                  <a:lumMod val="75000"/>
                </a:schemeClr>
              </a:buClr>
              <a:buFont typeface="Wingdings" panose="05000000000000000000" pitchFamily="2" charset="2"/>
              <a:buChar char="Ø"/>
            </a:pPr>
            <a:r>
              <a:rPr lang="en-US" sz="1800" dirty="0"/>
              <a:t>This same process will be used to map out the new MLM configuration (with solar panels and docked payload) to determine the expected blockage map. A full sweep of betas is needed to create an accurate picture for the structure</a:t>
            </a:r>
          </a:p>
        </p:txBody>
      </p:sp>
      <p:sp>
        <p:nvSpPr>
          <p:cNvPr id="9" name="TextBox 8"/>
          <p:cNvSpPr txBox="1"/>
          <p:nvPr/>
        </p:nvSpPr>
        <p:spPr>
          <a:xfrm>
            <a:off x="598521" y="4826132"/>
            <a:ext cx="2050256" cy="253916"/>
          </a:xfrm>
          <a:prstGeom prst="rect">
            <a:avLst/>
          </a:prstGeom>
          <a:noFill/>
        </p:spPr>
        <p:txBody>
          <a:bodyPr wrap="square" rtlCol="0">
            <a:spAutoFit/>
          </a:bodyPr>
          <a:lstStyle/>
          <a:p>
            <a:r>
              <a:rPr lang="en-US" sz="1050" dirty="0"/>
              <a:t>Soyuz Visiting Vehicle</a:t>
            </a:r>
          </a:p>
        </p:txBody>
      </p:sp>
      <p:sp>
        <p:nvSpPr>
          <p:cNvPr id="10" name="TextBox 9"/>
          <p:cNvSpPr txBox="1"/>
          <p:nvPr/>
        </p:nvSpPr>
        <p:spPr>
          <a:xfrm>
            <a:off x="5488973" y="4807016"/>
            <a:ext cx="2050256" cy="253916"/>
          </a:xfrm>
          <a:prstGeom prst="rect">
            <a:avLst/>
          </a:prstGeom>
          <a:noFill/>
        </p:spPr>
        <p:txBody>
          <a:bodyPr wrap="square" rtlCol="0">
            <a:spAutoFit/>
          </a:bodyPr>
          <a:lstStyle/>
          <a:p>
            <a:r>
              <a:rPr lang="en-US" sz="1050" dirty="0"/>
              <a:t>Progress Visiting Vehicle</a:t>
            </a:r>
          </a:p>
        </p:txBody>
      </p:sp>
    </p:spTree>
    <p:extLst>
      <p:ext uri="{BB962C8B-B14F-4D97-AF65-F5344CB8AC3E}">
        <p14:creationId xmlns:p14="http://schemas.microsoft.com/office/powerpoint/2010/main" val="1041875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672175A-55B7-4970-ACC6-E05BFEFB98C7}"/>
              </a:ext>
            </a:extLst>
          </p:cNvPr>
          <p:cNvSpPr>
            <a:spLocks noGrp="1"/>
          </p:cNvSpPr>
          <p:nvPr>
            <p:ph idx="1"/>
          </p:nvPr>
        </p:nvSpPr>
        <p:spPr>
          <a:xfrm>
            <a:off x="76200" y="857251"/>
            <a:ext cx="3925214" cy="4012406"/>
          </a:xfrm>
        </p:spPr>
        <p:txBody>
          <a:bodyPr/>
          <a:lstStyle/>
          <a:p>
            <a:r>
              <a:rPr lang="en-US" dirty="0"/>
              <a:t>Why is this important? By accurately predicting blockages we can share this information with our validation partners and have a better probability of capturing the events.</a:t>
            </a:r>
          </a:p>
        </p:txBody>
      </p:sp>
      <p:sp>
        <p:nvSpPr>
          <p:cNvPr id="3" name="Title 2">
            <a:extLst>
              <a:ext uri="{FF2B5EF4-FFF2-40B4-BE49-F238E27FC236}">
                <a16:creationId xmlns:a16="http://schemas.microsoft.com/office/drawing/2014/main" id="{416E0061-993B-4133-B863-6CF0CEC61110}"/>
              </a:ext>
            </a:extLst>
          </p:cNvPr>
          <p:cNvSpPr>
            <a:spLocks noGrp="1"/>
          </p:cNvSpPr>
          <p:nvPr>
            <p:ph type="title"/>
          </p:nvPr>
        </p:nvSpPr>
        <p:spPr/>
        <p:txBody>
          <a:bodyPr/>
          <a:lstStyle/>
          <a:p>
            <a:r>
              <a:rPr lang="en-US" dirty="0"/>
              <a:t>Additional Analysis of Blockages for SAGE III</a:t>
            </a:r>
          </a:p>
        </p:txBody>
      </p:sp>
      <p:sp>
        <p:nvSpPr>
          <p:cNvPr id="4" name="Date Placeholder 3">
            <a:extLst>
              <a:ext uri="{FF2B5EF4-FFF2-40B4-BE49-F238E27FC236}">
                <a16:creationId xmlns:a16="http://schemas.microsoft.com/office/drawing/2014/main" id="{45A2AABE-E0B6-4873-AE57-9CBBD9D446C4}"/>
              </a:ext>
            </a:extLst>
          </p:cNvPr>
          <p:cNvSpPr>
            <a:spLocks noGrp="1"/>
          </p:cNvSpPr>
          <p:nvPr>
            <p:ph type="dt" sz="half" idx="2"/>
          </p:nvPr>
        </p:nvSpPr>
        <p:spPr/>
        <p:txBody>
          <a:bodyPr/>
          <a:lstStyle/>
          <a:p>
            <a:fld id="{A9E79D4F-B57E-1C4E-8EE1-3B4427408A1A}" type="datetime4">
              <a:rPr lang="en-US" smtClean="0"/>
              <a:pPr/>
              <a:t>October 27, 2021</a:t>
            </a:fld>
            <a:endParaRPr lang="en-US" dirty="0"/>
          </a:p>
        </p:txBody>
      </p:sp>
      <p:pic>
        <p:nvPicPr>
          <p:cNvPr id="7" name="Content Placeholder 4">
            <a:extLst>
              <a:ext uri="{FF2B5EF4-FFF2-40B4-BE49-F238E27FC236}">
                <a16:creationId xmlns:a16="http://schemas.microsoft.com/office/drawing/2014/main" id="{1C6F6DEA-9500-4CC7-9E19-4B1CE066036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087163" y="1023159"/>
            <a:ext cx="4555040" cy="3947701"/>
          </a:xfrm>
          <a:prstGeom prst="rect">
            <a:avLst/>
          </a:prstGeom>
        </p:spPr>
      </p:pic>
    </p:spTree>
    <p:extLst>
      <p:ext uri="{BB962C8B-B14F-4D97-AF65-F5344CB8AC3E}">
        <p14:creationId xmlns:p14="http://schemas.microsoft.com/office/powerpoint/2010/main" val="872988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Roll Out of New ISS solar panels: ISS Roll Out Solar Arrays (</a:t>
            </a:r>
            <a:r>
              <a:rPr lang="en-US" dirty="0" err="1"/>
              <a:t>iROSA</a:t>
            </a:r>
            <a:r>
              <a:rPr lang="en-US" dirty="0"/>
              <a:t>) </a:t>
            </a:r>
          </a:p>
          <a:p>
            <a:pPr lvl="1"/>
            <a:r>
              <a:rPr lang="en-US" dirty="0"/>
              <a:t>ISS Legacy Arrays are showing signs of degradation and therefore new solar panels have been installed onto ISS. </a:t>
            </a:r>
          </a:p>
          <a:p>
            <a:pPr lvl="1"/>
            <a:r>
              <a:rPr lang="en-US" dirty="0" err="1"/>
              <a:t>iROSA</a:t>
            </a:r>
            <a:r>
              <a:rPr lang="en-US" dirty="0"/>
              <a:t> will be positioned in front of the legacy solar arrays allowing for the new arrays to be electrically combined with the older arrays which results in an increase in power performance. </a:t>
            </a:r>
          </a:p>
          <a:p>
            <a:pPr lvl="1"/>
            <a:r>
              <a:rPr lang="en-US" dirty="0"/>
              <a:t>With the new power allowance SAGE III no longer has any power restriction during high betas just thermal constraints. </a:t>
            </a:r>
          </a:p>
          <a:p>
            <a:endParaRPr lang="en-US" dirty="0"/>
          </a:p>
        </p:txBody>
      </p:sp>
      <p:sp>
        <p:nvSpPr>
          <p:cNvPr id="3" name="Title 2"/>
          <p:cNvSpPr>
            <a:spLocks noGrp="1"/>
          </p:cNvSpPr>
          <p:nvPr>
            <p:ph type="title"/>
          </p:nvPr>
        </p:nvSpPr>
        <p:spPr/>
        <p:txBody>
          <a:bodyPr/>
          <a:lstStyle/>
          <a:p>
            <a:r>
              <a:rPr lang="en-US" dirty="0"/>
              <a:t>ISS Activities Upgrades</a:t>
            </a:r>
          </a:p>
        </p:txBody>
      </p:sp>
      <p:sp>
        <p:nvSpPr>
          <p:cNvPr id="4" name="Date Placeholder 3"/>
          <p:cNvSpPr>
            <a:spLocks noGrp="1"/>
          </p:cNvSpPr>
          <p:nvPr>
            <p:ph type="dt" sz="half" idx="2"/>
          </p:nvPr>
        </p:nvSpPr>
        <p:spPr/>
        <p:txBody>
          <a:bodyPr/>
          <a:lstStyle/>
          <a:p>
            <a:fld id="{A9E79D4F-B57E-1C4E-8EE1-3B4427408A1A}" type="datetime4">
              <a:rPr lang="en-US" smtClean="0"/>
              <a:pPr/>
              <a:t>October 27, 2021</a:t>
            </a:fld>
            <a:endParaRPr lang="en-US" dirty="0"/>
          </a:p>
        </p:txBody>
      </p:sp>
      <p:pic>
        <p:nvPicPr>
          <p:cNvPr id="5" name="Picture 4">
            <a:extLst>
              <a:ext uri="{FF2B5EF4-FFF2-40B4-BE49-F238E27FC236}">
                <a16:creationId xmlns:a16="http://schemas.microsoft.com/office/drawing/2014/main" id="{FD66E2B8-02E4-44F7-8E1D-4AD319EE3051}"/>
              </a:ext>
            </a:extLst>
          </p:cNvPr>
          <p:cNvPicPr>
            <a:picLocks noChangeAspect="1"/>
          </p:cNvPicPr>
          <p:nvPr/>
        </p:nvPicPr>
        <p:blipFill>
          <a:blip r:embed="rId2"/>
          <a:stretch>
            <a:fillRect/>
          </a:stretch>
        </p:blipFill>
        <p:spPr>
          <a:xfrm>
            <a:off x="5154935" y="3460750"/>
            <a:ext cx="2458715" cy="1408907"/>
          </a:xfrm>
          <a:prstGeom prst="rect">
            <a:avLst/>
          </a:prstGeom>
        </p:spPr>
      </p:pic>
      <p:cxnSp>
        <p:nvCxnSpPr>
          <p:cNvPr id="9" name="Straight Arrow Connector 8">
            <a:extLst>
              <a:ext uri="{FF2B5EF4-FFF2-40B4-BE49-F238E27FC236}">
                <a16:creationId xmlns:a16="http://schemas.microsoft.com/office/drawing/2014/main" id="{04FCB305-A390-48F8-A9F5-F477289E754E}"/>
              </a:ext>
            </a:extLst>
          </p:cNvPr>
          <p:cNvCxnSpPr>
            <a:cxnSpLocks/>
            <a:stCxn id="10" idx="1"/>
          </p:cNvCxnSpPr>
          <p:nvPr/>
        </p:nvCxnSpPr>
        <p:spPr>
          <a:xfrm flipH="1" flipV="1">
            <a:off x="7327900" y="4286249"/>
            <a:ext cx="768350" cy="1834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DA6CE62-B08C-4BA7-B912-6A4774BEC635}"/>
              </a:ext>
            </a:extLst>
          </p:cNvPr>
          <p:cNvSpPr txBox="1"/>
          <p:nvPr/>
        </p:nvSpPr>
        <p:spPr>
          <a:xfrm>
            <a:off x="8096250" y="4146549"/>
            <a:ext cx="673100" cy="646331"/>
          </a:xfrm>
          <a:prstGeom prst="rect">
            <a:avLst/>
          </a:prstGeom>
          <a:noFill/>
        </p:spPr>
        <p:txBody>
          <a:bodyPr wrap="square" rtlCol="0">
            <a:spAutoFit/>
          </a:bodyPr>
          <a:lstStyle/>
          <a:p>
            <a:r>
              <a:rPr lang="en-US" sz="1200" dirty="0" err="1"/>
              <a:t>iROSA</a:t>
            </a:r>
            <a:endParaRPr lang="en-US" sz="1200" dirty="0"/>
          </a:p>
          <a:p>
            <a:r>
              <a:rPr lang="en-US" sz="1200" dirty="0"/>
              <a:t>Solar Panels </a:t>
            </a:r>
          </a:p>
        </p:txBody>
      </p:sp>
    </p:spTree>
    <p:extLst>
      <p:ext uri="{BB962C8B-B14F-4D97-AF65-F5344CB8AC3E}">
        <p14:creationId xmlns:p14="http://schemas.microsoft.com/office/powerpoint/2010/main" val="3565039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726E047-39E6-4BEF-BDBC-84B177D2B337}"/>
              </a:ext>
            </a:extLst>
          </p:cNvPr>
          <p:cNvSpPr>
            <a:spLocks noGrp="1"/>
          </p:cNvSpPr>
          <p:nvPr>
            <p:ph idx="1"/>
          </p:nvPr>
        </p:nvSpPr>
        <p:spPr/>
        <p:txBody>
          <a:bodyPr/>
          <a:lstStyle/>
          <a:p>
            <a:r>
              <a:rPr lang="en-US" dirty="0"/>
              <a:t>SAGE III stopped taking Limb events from February of 2020 until November of 2020 because of elevation motor temperature violations. </a:t>
            </a:r>
          </a:p>
          <a:p>
            <a:r>
              <a:rPr lang="en-US" dirty="0"/>
              <a:t>To mitigate the chance of violating thermal limits the operations team have limited Limb operations to solar noon execution. </a:t>
            </a:r>
          </a:p>
          <a:p>
            <a:r>
              <a:rPr lang="en-US" dirty="0"/>
              <a:t>Though this is a limitation for the foreseeable future the operations team is working on a code change that will allow for the execution of limbs at all angles</a:t>
            </a:r>
          </a:p>
        </p:txBody>
      </p:sp>
      <p:sp>
        <p:nvSpPr>
          <p:cNvPr id="3" name="Title 2">
            <a:extLst>
              <a:ext uri="{FF2B5EF4-FFF2-40B4-BE49-F238E27FC236}">
                <a16:creationId xmlns:a16="http://schemas.microsoft.com/office/drawing/2014/main" id="{8ADB01D3-BF10-479A-8E1A-0C9532F832D3}"/>
              </a:ext>
            </a:extLst>
          </p:cNvPr>
          <p:cNvSpPr>
            <a:spLocks noGrp="1"/>
          </p:cNvSpPr>
          <p:nvPr>
            <p:ph type="title"/>
          </p:nvPr>
        </p:nvSpPr>
        <p:spPr/>
        <p:txBody>
          <a:bodyPr/>
          <a:lstStyle/>
          <a:p>
            <a:r>
              <a:rPr lang="en-US" dirty="0"/>
              <a:t>SAGE III Limb Execution </a:t>
            </a:r>
          </a:p>
        </p:txBody>
      </p:sp>
      <p:sp>
        <p:nvSpPr>
          <p:cNvPr id="4" name="Date Placeholder 3">
            <a:extLst>
              <a:ext uri="{FF2B5EF4-FFF2-40B4-BE49-F238E27FC236}">
                <a16:creationId xmlns:a16="http://schemas.microsoft.com/office/drawing/2014/main" id="{AECFFD34-099A-4DAC-BDB3-16FBA1EC06F7}"/>
              </a:ext>
            </a:extLst>
          </p:cNvPr>
          <p:cNvSpPr>
            <a:spLocks noGrp="1"/>
          </p:cNvSpPr>
          <p:nvPr>
            <p:ph type="dt" sz="half" idx="2"/>
          </p:nvPr>
        </p:nvSpPr>
        <p:spPr/>
        <p:txBody>
          <a:bodyPr/>
          <a:lstStyle/>
          <a:p>
            <a:fld id="{A9E79D4F-B57E-1C4E-8EE1-3B4427408A1A}" type="datetime4">
              <a:rPr lang="en-US" smtClean="0"/>
              <a:pPr/>
              <a:t>October 27, 2021</a:t>
            </a:fld>
            <a:endParaRPr lang="en-US" dirty="0"/>
          </a:p>
        </p:txBody>
      </p:sp>
    </p:spTree>
    <p:extLst>
      <p:ext uri="{BB962C8B-B14F-4D97-AF65-F5344CB8AC3E}">
        <p14:creationId xmlns:p14="http://schemas.microsoft.com/office/powerpoint/2010/main" val="622135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9E15CFE-5814-43DF-968F-342D1BE3212F}"/>
              </a:ext>
            </a:extLst>
          </p:cNvPr>
          <p:cNvSpPr>
            <a:spLocks noGrp="1"/>
          </p:cNvSpPr>
          <p:nvPr>
            <p:ph idx="1"/>
          </p:nvPr>
        </p:nvSpPr>
        <p:spPr/>
        <p:txBody>
          <a:bodyPr/>
          <a:lstStyle/>
          <a:p>
            <a:r>
              <a:rPr lang="en-US" dirty="0"/>
              <a:t>Update Instrument Assembly code to allow for automatic termination of Limb events.</a:t>
            </a:r>
          </a:p>
          <a:p>
            <a:pPr lvl="1"/>
            <a:r>
              <a:rPr lang="en-US" dirty="0"/>
              <a:t>This will allow for the execution of limbs at all pointing possibilities without exceeding thermal limits</a:t>
            </a:r>
          </a:p>
          <a:p>
            <a:pPr lvl="1"/>
            <a:r>
              <a:rPr lang="en-US" dirty="0"/>
              <a:t>As the payload ages thermal constraints will require the modification of limb durations. By having the automatic termination feature this will limit the amount of operator intervention if approaching thermal limits</a:t>
            </a:r>
          </a:p>
          <a:p>
            <a:r>
              <a:rPr lang="en-US" dirty="0"/>
              <a:t>Continue to refine the blockage predictions as ISS moves through all beta ranges and as different visiting vehicles dock to MLM</a:t>
            </a:r>
          </a:p>
          <a:p>
            <a:endParaRPr lang="en-US" dirty="0"/>
          </a:p>
        </p:txBody>
      </p:sp>
      <p:sp>
        <p:nvSpPr>
          <p:cNvPr id="3" name="Title 2">
            <a:extLst>
              <a:ext uri="{FF2B5EF4-FFF2-40B4-BE49-F238E27FC236}">
                <a16:creationId xmlns:a16="http://schemas.microsoft.com/office/drawing/2014/main" id="{3CD718D0-6145-49D5-9D8B-A6F0778B915D}"/>
              </a:ext>
            </a:extLst>
          </p:cNvPr>
          <p:cNvSpPr>
            <a:spLocks noGrp="1"/>
          </p:cNvSpPr>
          <p:nvPr>
            <p:ph type="title"/>
          </p:nvPr>
        </p:nvSpPr>
        <p:spPr/>
        <p:txBody>
          <a:bodyPr/>
          <a:lstStyle/>
          <a:p>
            <a:r>
              <a:rPr lang="en-US" dirty="0"/>
              <a:t>Future Work</a:t>
            </a:r>
          </a:p>
        </p:txBody>
      </p:sp>
      <p:sp>
        <p:nvSpPr>
          <p:cNvPr id="4" name="Date Placeholder 3">
            <a:extLst>
              <a:ext uri="{FF2B5EF4-FFF2-40B4-BE49-F238E27FC236}">
                <a16:creationId xmlns:a16="http://schemas.microsoft.com/office/drawing/2014/main" id="{0EB3D44A-CA66-48BD-BCDD-537FBA46EB95}"/>
              </a:ext>
            </a:extLst>
          </p:cNvPr>
          <p:cNvSpPr>
            <a:spLocks noGrp="1"/>
          </p:cNvSpPr>
          <p:nvPr>
            <p:ph type="dt" sz="half" idx="2"/>
          </p:nvPr>
        </p:nvSpPr>
        <p:spPr/>
        <p:txBody>
          <a:bodyPr/>
          <a:lstStyle/>
          <a:p>
            <a:fld id="{A9E79D4F-B57E-1C4E-8EE1-3B4427408A1A}" type="datetime4">
              <a:rPr lang="en-US" smtClean="0"/>
              <a:pPr/>
              <a:t>October 27, 2021</a:t>
            </a:fld>
            <a:endParaRPr lang="en-US" dirty="0"/>
          </a:p>
        </p:txBody>
      </p:sp>
    </p:spTree>
    <p:extLst>
      <p:ext uri="{BB962C8B-B14F-4D97-AF65-F5344CB8AC3E}">
        <p14:creationId xmlns:p14="http://schemas.microsoft.com/office/powerpoint/2010/main" val="6124557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2"/>
          </p:nvPr>
        </p:nvSpPr>
        <p:spPr/>
        <p:txBody>
          <a:bodyPr/>
          <a:lstStyle/>
          <a:p>
            <a:fld id="{A9E79D4F-B57E-1C4E-8EE1-3B4427408A1A}" type="datetime4">
              <a:rPr lang="en-US" smtClean="0"/>
              <a:t>October 27, 2021</a:t>
            </a:fld>
            <a:endParaRPr lang="en-US" dirty="0"/>
          </a:p>
        </p:txBody>
      </p:sp>
      <p:sp>
        <p:nvSpPr>
          <p:cNvPr id="5" name="Rectangle 4"/>
          <p:cNvSpPr/>
          <p:nvPr/>
        </p:nvSpPr>
        <p:spPr>
          <a:xfrm>
            <a:off x="2921550" y="2110085"/>
            <a:ext cx="3300905"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Questions</a:t>
            </a:r>
          </a:p>
        </p:txBody>
      </p:sp>
    </p:spTree>
  </p:cSld>
  <p:clrMapOvr>
    <a:masterClrMapping/>
  </p:clrMapOvr>
</p:sld>
</file>

<file path=ppt/theme/theme1.xml><?xml version="1.0" encoding="utf-8"?>
<a:theme xmlns:a="http://schemas.openxmlformats.org/drawingml/2006/main" name="1_Office Theme">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47689</TotalTime>
  <Words>1089</Words>
  <Application>Microsoft Office PowerPoint</Application>
  <PresentationFormat>On-screen Show (16:9)</PresentationFormat>
  <Paragraphs>134</Paragraphs>
  <Slides>15</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Courier New</vt:lpstr>
      <vt:lpstr>Helvetica Neue</vt:lpstr>
      <vt:lpstr>Wingdings</vt:lpstr>
      <vt:lpstr>1_Office Theme</vt:lpstr>
      <vt:lpstr>PowerPoint Presentation</vt:lpstr>
      <vt:lpstr>PowerPoint Presentation</vt:lpstr>
      <vt:lpstr>Outline</vt:lpstr>
      <vt:lpstr>Ops Overview</vt:lpstr>
      <vt:lpstr>Ops Team</vt:lpstr>
      <vt:lpstr>Phase-E Totals 7/1/2017 00:00 to 10/13/2021 09:00 </vt:lpstr>
      <vt:lpstr>ISS Pitch Before MLM</vt:lpstr>
      <vt:lpstr>Flight Software Pitch Mitigation Efforts </vt:lpstr>
      <vt:lpstr>Pitch Following MLM Instillation</vt:lpstr>
      <vt:lpstr>ISS Blockages for SAGE III</vt:lpstr>
      <vt:lpstr>Additional Analysis of Blockages for SAGE III</vt:lpstr>
      <vt:lpstr>ISS Activities Upgrades</vt:lpstr>
      <vt:lpstr>SAGE III Limb Execution </vt:lpstr>
      <vt:lpstr>Future Work</vt:lpstr>
      <vt:lpstr>PowerPoint Presentation</vt:lpstr>
    </vt:vector>
  </TitlesOfParts>
  <Company>ODIN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Jonathan Behun</dc:creator>
  <cp:lastModifiedBy>Nehrir, Jamie L. (LARC-E303)</cp:lastModifiedBy>
  <cp:revision>1115</cp:revision>
  <cp:lastPrinted>2011-12-08T16:21:20Z</cp:lastPrinted>
  <dcterms:created xsi:type="dcterms:W3CDTF">2012-04-24T19:27:23Z</dcterms:created>
  <dcterms:modified xsi:type="dcterms:W3CDTF">2021-10-27T18:45:15Z</dcterms:modified>
</cp:coreProperties>
</file>