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  <p:sldMasterId id="2147483732" r:id="rId2"/>
    <p:sldMasterId id="2147483648" r:id="rId3"/>
    <p:sldMasterId id="2147483844" r:id="rId4"/>
  </p:sldMasterIdLst>
  <p:notesMasterIdLst>
    <p:notesMasterId r:id="rId25"/>
  </p:notesMasterIdLst>
  <p:sldIdLst>
    <p:sldId id="277" r:id="rId5"/>
    <p:sldId id="851" r:id="rId6"/>
    <p:sldId id="852" r:id="rId7"/>
    <p:sldId id="853" r:id="rId8"/>
    <p:sldId id="789" r:id="rId9"/>
    <p:sldId id="841" r:id="rId10"/>
    <p:sldId id="866" r:id="rId11"/>
    <p:sldId id="854" r:id="rId12"/>
    <p:sldId id="857" r:id="rId13"/>
    <p:sldId id="858" r:id="rId14"/>
    <p:sldId id="867" r:id="rId15"/>
    <p:sldId id="859" r:id="rId16"/>
    <p:sldId id="860" r:id="rId17"/>
    <p:sldId id="861" r:id="rId18"/>
    <p:sldId id="862" r:id="rId19"/>
    <p:sldId id="863" r:id="rId20"/>
    <p:sldId id="864" r:id="rId21"/>
    <p:sldId id="865" r:id="rId22"/>
    <p:sldId id="378" r:id="rId23"/>
    <p:sldId id="78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Bernath" initials="PFB" lastIdx="1" clrIdx="0">
    <p:extLst>
      <p:ext uri="{19B8F6BF-5375-455C-9EA6-DF929625EA0E}">
        <p15:presenceInfo xmlns:p15="http://schemas.microsoft.com/office/powerpoint/2012/main" userId="Peter Bernat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82243" autoAdjust="0"/>
  </p:normalViewPr>
  <p:slideViewPr>
    <p:cSldViewPr>
      <p:cViewPr varScale="1">
        <p:scale>
          <a:sx n="82" d="100"/>
          <a:sy n="82" d="100"/>
        </p:scale>
        <p:origin x="1473" y="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3EC66-369E-419A-883F-0BE10E28A9B5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495F1-5E40-4CB3-A142-49A8780D2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858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301625"/>
            <a:ext cx="0" cy="0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49438" y="3291969"/>
            <a:ext cx="7537606" cy="2769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altLang="en-US"/>
          </a:p>
        </p:txBody>
      </p:sp>
      <p:sp>
        <p:nvSpPr>
          <p:cNvPr id="30724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>
          <a:xfrm>
            <a:off x="1008297" y="302031"/>
            <a:ext cx="4846171" cy="3657919"/>
          </a:xfrm>
          <a:ln>
            <a:solidFill>
              <a:srgbClr val="000000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86260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495F1-5E40-4CB3-A142-49A8780D2A7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89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8371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3828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enclosure is a cube of 40 cm on the side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511554" y="8842032"/>
            <a:ext cx="3096993" cy="211717"/>
          </a:xfrm>
          <a:prstGeom prst="rect">
            <a:avLst/>
          </a:prstGeom>
        </p:spPr>
        <p:txBody>
          <a:bodyPr/>
          <a:lstStyle/>
          <a:p>
            <a:fld id="{20CE3404-78B9-4819-95A6-F9D07B45CDE8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9848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531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9586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9C09B-F9F7-49DF-8AD7-D96CF339E42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792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9C09B-F9F7-49DF-8AD7-D96CF339E42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487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9C09B-F9F7-49DF-8AD7-D96CF339E42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29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9C09B-F9F7-49DF-8AD7-D96CF339E42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818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9C09B-F9F7-49DF-8AD7-D96CF339E42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61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9C09B-F9F7-49DF-8AD7-D96CF339E42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787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5B22160-F2DE-430F-AABB-1EBA27A7D70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231775"/>
            <a:ext cx="0" cy="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9288" y="3292475"/>
            <a:ext cx="7537450" cy="30940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829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C929-22CB-4972-8244-267AE9DC7FD0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8792-5C7A-46C0-B93E-21C1F4551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456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C929-22CB-4972-8244-267AE9DC7FD0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8792-5C7A-46C0-B93E-21C1F4551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203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C929-22CB-4972-8244-267AE9DC7FD0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8792-5C7A-46C0-B93E-21C1F4551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77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C929-22CB-4972-8244-267AE9DC7FD0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8792-5C7A-46C0-B93E-21C1F4551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35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C929-22CB-4972-8244-267AE9DC7FD0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8792-5C7A-46C0-B93E-21C1F4551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88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C929-22CB-4972-8244-267AE9DC7FD0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8792-5C7A-46C0-B93E-21C1F4551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93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C929-22CB-4972-8244-267AE9DC7FD0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8792-5C7A-46C0-B93E-21C1F4551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43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C929-22CB-4972-8244-267AE9DC7FD0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8792-5C7A-46C0-B93E-21C1F4551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98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C929-22CB-4972-8244-267AE9DC7FD0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8792-5C7A-46C0-B93E-21C1F4551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775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C929-22CB-4972-8244-267AE9DC7FD0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8792-5C7A-46C0-B93E-21C1F4551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783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C929-22CB-4972-8244-267AE9DC7FD0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8792-5C7A-46C0-B93E-21C1F4551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33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914400"/>
            <a:ext cx="7313613" cy="9128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828800"/>
            <a:ext cx="3579813" cy="45704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03813" y="1828800"/>
            <a:ext cx="3581400" cy="2208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03813" y="4189413"/>
            <a:ext cx="3581400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738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00F-D011-4336-9A0E-B18AD45FD99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7B384-B1B2-4C9C-9D55-4A0D63BE4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20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00F-D011-4336-9A0E-B18AD45FD99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7B384-B1B2-4C9C-9D55-4A0D63BE4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829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00F-D011-4336-9A0E-B18AD45FD99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7B384-B1B2-4C9C-9D55-4A0D63BE4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948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00F-D011-4336-9A0E-B18AD45FD99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7B384-B1B2-4C9C-9D55-4A0D63BE4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355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00F-D011-4336-9A0E-B18AD45FD99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7B384-B1B2-4C9C-9D55-4A0D63BE4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3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00F-D011-4336-9A0E-B18AD45FD99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7B384-B1B2-4C9C-9D55-4A0D63BE4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781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00F-D011-4336-9A0E-B18AD45FD99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7B384-B1B2-4C9C-9D55-4A0D63BE4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311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00F-D011-4336-9A0E-B18AD45FD99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7B384-B1B2-4C9C-9D55-4A0D63BE4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3501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00F-D011-4336-9A0E-B18AD45FD99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7B384-B1B2-4C9C-9D55-4A0D63BE4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015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00F-D011-4336-9A0E-B18AD45FD99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7B384-B1B2-4C9C-9D55-4A0D63BE4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3371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200F-D011-4336-9A0E-B18AD45FD99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7B384-B1B2-4C9C-9D55-4A0D63BE4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74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828800"/>
            <a:ext cx="3579813" cy="4570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813" y="1828800"/>
            <a:ext cx="3581400" cy="4570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0165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7316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0C749-FC40-4401-BDBB-ACEDF607EB4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A18D-39BC-45C3-83D4-ED9A91D96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743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AC929-22CB-4972-8244-267AE9DC7FD0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78792-5C7A-46C0-B93E-21C1F4551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86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2200F-D011-4336-9A0E-B18AD45FD99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7B384-B1B2-4C9C-9D55-4A0D63BE4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218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914400"/>
            <a:ext cx="7313613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828800"/>
            <a:ext cx="7313613" cy="457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60" tIns="46080" rIns="92160" bIns="4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59" r:id="rId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StarBats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StarBats" charset="0"/>
        <a:defRPr sz="3600" b="1">
          <a:solidFill>
            <a:srgbClr val="000000"/>
          </a:solidFill>
          <a:latin typeface="Tahoma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StarBats" charset="0"/>
        <a:defRPr sz="3600" b="1">
          <a:solidFill>
            <a:srgbClr val="000000"/>
          </a:solidFill>
          <a:latin typeface="Tahoma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StarBats" charset="0"/>
        <a:defRPr sz="3600" b="1">
          <a:solidFill>
            <a:srgbClr val="000000"/>
          </a:solidFill>
          <a:latin typeface="Tahoma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StarBats" charset="0"/>
        <a:defRPr sz="3600" b="1">
          <a:solidFill>
            <a:srgbClr val="000000"/>
          </a:solidFill>
          <a:latin typeface="Tahoma" pitchFamily="34" charset="0"/>
        </a:defRPr>
      </a:lvl5pPr>
      <a:lvl6pPr marL="457200"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StarBats" charset="0"/>
        <a:defRPr sz="4400">
          <a:solidFill>
            <a:srgbClr val="000000"/>
          </a:solidFill>
          <a:latin typeface="Tahoma" pitchFamily="34" charset="0"/>
        </a:defRPr>
      </a:lvl6pPr>
      <a:lvl7pPr marL="914400"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StarBats" charset="0"/>
        <a:defRPr sz="4400">
          <a:solidFill>
            <a:srgbClr val="000000"/>
          </a:solidFill>
          <a:latin typeface="Tahoma" pitchFamily="34" charset="0"/>
        </a:defRPr>
      </a:lvl7pPr>
      <a:lvl8pPr marL="1371600"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StarBats" charset="0"/>
        <a:defRPr sz="4400">
          <a:solidFill>
            <a:srgbClr val="000000"/>
          </a:solidFill>
          <a:latin typeface="Tahoma" pitchFamily="34" charset="0"/>
        </a:defRPr>
      </a:lvl8pPr>
      <a:lvl9pPr marL="1828800"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StarBats" charset="0"/>
        <a:defRPr sz="4400">
          <a:solidFill>
            <a:srgbClr val="000000"/>
          </a:solidFill>
          <a:latin typeface="Tahoma" pitchFamily="34" charset="0"/>
        </a:defRPr>
      </a:lvl9pPr>
    </p:titleStyle>
    <p:bodyStyle>
      <a:lvl1pPr marL="336550" indent="-336550" algn="l" defTabSz="457200" rtl="0" eaLnBrk="0" fontAlgn="base" hangingPunct="0">
        <a:spcBef>
          <a:spcPts val="613"/>
        </a:spcBef>
        <a:spcAft>
          <a:spcPct val="0"/>
        </a:spcAft>
        <a:buClr>
          <a:srgbClr val="000000"/>
        </a:buClr>
        <a:buFont typeface="Symbol" panose="05050102010706020507" pitchFamily="18" charset="2"/>
        <a:buChar char="·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36600" indent="-279400" algn="l" defTabSz="457200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StarBats" charset="0"/>
        <a:buChar char="–"/>
        <a:defRPr sz="2400">
          <a:solidFill>
            <a:srgbClr val="000000"/>
          </a:solidFill>
          <a:latin typeface="+mn-lt"/>
        </a:defRPr>
      </a:lvl2pPr>
      <a:lvl3pPr marL="1143000" indent="-228600" algn="l" defTabSz="457200" rtl="0" eaLnBrk="0" fontAlgn="base" hangingPunct="0">
        <a:spcBef>
          <a:spcPts val="425"/>
        </a:spcBef>
        <a:spcAft>
          <a:spcPct val="0"/>
        </a:spcAft>
        <a:buClr>
          <a:srgbClr val="000000"/>
        </a:buClr>
        <a:buSzPct val="100000"/>
        <a:buFont typeface="StarBats" charset="0"/>
        <a:buChar char="–"/>
        <a:defRPr sz="2000">
          <a:solidFill>
            <a:srgbClr val="000000"/>
          </a:solidFill>
          <a:latin typeface="+mn-lt"/>
        </a:defRPr>
      </a:lvl3pPr>
      <a:lvl4pPr marL="1600200" indent="-228600" algn="l" defTabSz="457200" rtl="0" eaLnBrk="0" fontAlgn="base" hangingPunct="0">
        <a:spcBef>
          <a:spcPts val="425"/>
        </a:spcBef>
        <a:spcAft>
          <a:spcPct val="0"/>
        </a:spcAft>
        <a:buClr>
          <a:srgbClr val="000000"/>
        </a:buClr>
        <a:buSzPct val="100000"/>
        <a:buFont typeface="StarBats" charset="0"/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defTabSz="457200" rtl="0" eaLnBrk="0" fontAlgn="base" hangingPunct="0">
        <a:spcBef>
          <a:spcPts val="425"/>
        </a:spcBef>
        <a:spcAft>
          <a:spcPct val="0"/>
        </a:spcAft>
        <a:buClr>
          <a:srgbClr val="000000"/>
        </a:buClr>
        <a:buSzPct val="100000"/>
        <a:buFont typeface="Tahoma" panose="020B0604030504040204" pitchFamily="34" charset="0"/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defTabSz="457200" rtl="0" eaLnBrk="0" fontAlgn="base" hangingPunct="0">
        <a:spcBef>
          <a:spcPts val="425"/>
        </a:spcBef>
        <a:spcAft>
          <a:spcPct val="0"/>
        </a:spcAft>
        <a:buClr>
          <a:srgbClr val="000000"/>
        </a:buClr>
        <a:buSzPct val="100000"/>
        <a:buFont typeface="Tahoma" pitchFamily="34" charset="0"/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defTabSz="457200" rtl="0" eaLnBrk="0" fontAlgn="base" hangingPunct="0">
        <a:spcBef>
          <a:spcPts val="425"/>
        </a:spcBef>
        <a:spcAft>
          <a:spcPct val="0"/>
        </a:spcAft>
        <a:buClr>
          <a:srgbClr val="000000"/>
        </a:buClr>
        <a:buSzPct val="100000"/>
        <a:buFont typeface="Tahoma" pitchFamily="34" charset="0"/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defTabSz="457200" rtl="0" eaLnBrk="0" fontAlgn="base" hangingPunct="0">
        <a:spcBef>
          <a:spcPts val="425"/>
        </a:spcBef>
        <a:spcAft>
          <a:spcPct val="0"/>
        </a:spcAft>
        <a:buClr>
          <a:srgbClr val="000000"/>
        </a:buClr>
        <a:buSzPct val="100000"/>
        <a:buFont typeface="Tahoma" pitchFamily="34" charset="0"/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defTabSz="457200" rtl="0" eaLnBrk="0" fontAlgn="base" hangingPunct="0">
        <a:spcBef>
          <a:spcPts val="425"/>
        </a:spcBef>
        <a:spcAft>
          <a:spcPct val="0"/>
        </a:spcAft>
        <a:buClr>
          <a:srgbClr val="000000"/>
        </a:buClr>
        <a:buSzPct val="100000"/>
        <a:buFont typeface="Tahoma" pitchFamily="34" charset="0"/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E50C749-FC40-4401-BDBB-ACEDF607EB4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4EC7A18D-39BC-45C3-83D4-ED9A91D96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070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228600" y="461426"/>
            <a:ext cx="8686800" cy="1828800"/>
          </a:xfrm>
        </p:spPr>
        <p:txBody>
          <a:bodyPr>
            <a:noAutofit/>
          </a:bodyPr>
          <a:lstStyle/>
          <a:p>
            <a:pPr>
              <a:buSzPct val="90000"/>
            </a:pPr>
            <a:r>
              <a:rPr lang="en-US" sz="4000" b="1" dirty="0"/>
              <a:t>SPECIATION OF SAGE-III/ISS AEROSOLS</a:t>
            </a:r>
            <a:endParaRPr lang="en-GB" altLang="en-US" sz="4000" b="1" dirty="0"/>
          </a:p>
        </p:txBody>
      </p:sp>
      <p:sp>
        <p:nvSpPr>
          <p:cNvPr id="3076" name="Text Box 2"/>
          <p:cNvSpPr txBox="1">
            <a:spLocks noChangeArrowheads="1"/>
          </p:cNvSpPr>
          <p:nvPr/>
        </p:nvSpPr>
        <p:spPr bwMode="auto">
          <a:xfrm>
            <a:off x="1143000" y="1905000"/>
            <a:ext cx="6249988" cy="284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marL="342900" indent="-342900" eaLnBrk="0" hangingPunct="0">
              <a:spcBef>
                <a:spcPts val="613"/>
              </a:spcBef>
              <a:buClr>
                <a:srgbClr val="000000"/>
              </a:buClr>
              <a:buFont typeface="Symbol" pitchFamily="18" charset="2"/>
              <a:buChar char="·"/>
              <a:tabLst>
                <a:tab pos="858838" algn="l"/>
                <a:tab pos="1316038" algn="l"/>
                <a:tab pos="1773238" algn="l"/>
                <a:tab pos="2230438" algn="l"/>
                <a:tab pos="2687638" algn="l"/>
                <a:tab pos="3144838" algn="l"/>
                <a:tab pos="3602038" algn="l"/>
                <a:tab pos="4059238" algn="l"/>
                <a:tab pos="4516438" algn="l"/>
                <a:tab pos="4973638" algn="l"/>
                <a:tab pos="5430838" algn="l"/>
                <a:tab pos="5888038" algn="l"/>
                <a:tab pos="6345238" algn="l"/>
                <a:tab pos="6802438" algn="l"/>
                <a:tab pos="7259638" algn="l"/>
                <a:tab pos="7716838" algn="l"/>
                <a:tab pos="8174038" algn="l"/>
                <a:tab pos="8631238" algn="l"/>
                <a:tab pos="9088438" algn="l"/>
                <a:tab pos="9545638" algn="l"/>
              </a:tabLst>
              <a:defRPr sz="2800">
                <a:solidFill>
                  <a:srgbClr val="000000"/>
                </a:solidFill>
                <a:latin typeface="Tahoma" pitchFamily="34" charset="0"/>
              </a:defRPr>
            </a:lvl1pPr>
            <a:lvl2pPr marL="741363" indent="-284163" eaLnBrk="0" hangingPunct="0">
              <a:spcBef>
                <a:spcPts val="525"/>
              </a:spcBef>
              <a:buClr>
                <a:srgbClr val="000000"/>
              </a:buClr>
              <a:buSzPct val="100000"/>
              <a:buFont typeface="StarBats" charset="0"/>
              <a:buChar char="–"/>
              <a:tabLst>
                <a:tab pos="858838" algn="l"/>
                <a:tab pos="1316038" algn="l"/>
                <a:tab pos="1773238" algn="l"/>
                <a:tab pos="2230438" algn="l"/>
                <a:tab pos="2687638" algn="l"/>
                <a:tab pos="3144838" algn="l"/>
                <a:tab pos="3602038" algn="l"/>
                <a:tab pos="4059238" algn="l"/>
                <a:tab pos="4516438" algn="l"/>
                <a:tab pos="4973638" algn="l"/>
                <a:tab pos="5430838" algn="l"/>
                <a:tab pos="5888038" algn="l"/>
                <a:tab pos="6345238" algn="l"/>
                <a:tab pos="6802438" algn="l"/>
                <a:tab pos="7259638" algn="l"/>
                <a:tab pos="7716838" algn="l"/>
                <a:tab pos="8174038" algn="l"/>
                <a:tab pos="8631238" algn="l"/>
                <a:tab pos="9088438" algn="l"/>
                <a:tab pos="9545638" algn="l"/>
              </a:tabLst>
              <a:defRPr sz="2400"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ts val="425"/>
              </a:spcBef>
              <a:buClr>
                <a:srgbClr val="000000"/>
              </a:buClr>
              <a:buSzPct val="100000"/>
              <a:buFont typeface="StarBats" charset="0"/>
              <a:buChar char="–"/>
              <a:tabLst>
                <a:tab pos="858838" algn="l"/>
                <a:tab pos="1316038" algn="l"/>
                <a:tab pos="1773238" algn="l"/>
                <a:tab pos="2230438" algn="l"/>
                <a:tab pos="2687638" algn="l"/>
                <a:tab pos="3144838" algn="l"/>
                <a:tab pos="3602038" algn="l"/>
                <a:tab pos="4059238" algn="l"/>
                <a:tab pos="4516438" algn="l"/>
                <a:tab pos="4973638" algn="l"/>
                <a:tab pos="5430838" algn="l"/>
                <a:tab pos="5888038" algn="l"/>
                <a:tab pos="6345238" algn="l"/>
                <a:tab pos="6802438" algn="l"/>
                <a:tab pos="7259638" algn="l"/>
                <a:tab pos="7716838" algn="l"/>
                <a:tab pos="8174038" algn="l"/>
                <a:tab pos="8631238" algn="l"/>
                <a:tab pos="9088438" algn="l"/>
                <a:tab pos="9545638" algn="l"/>
              </a:tabLst>
              <a:defRPr sz="20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ts val="425"/>
              </a:spcBef>
              <a:buClr>
                <a:srgbClr val="000000"/>
              </a:buClr>
              <a:buSzPct val="100000"/>
              <a:buFont typeface="StarBats" charset="0"/>
              <a:buChar char="–"/>
              <a:tabLst>
                <a:tab pos="858838" algn="l"/>
                <a:tab pos="1316038" algn="l"/>
                <a:tab pos="1773238" algn="l"/>
                <a:tab pos="2230438" algn="l"/>
                <a:tab pos="2687638" algn="l"/>
                <a:tab pos="3144838" algn="l"/>
                <a:tab pos="3602038" algn="l"/>
                <a:tab pos="4059238" algn="l"/>
                <a:tab pos="4516438" algn="l"/>
                <a:tab pos="4973638" algn="l"/>
                <a:tab pos="5430838" algn="l"/>
                <a:tab pos="5888038" algn="l"/>
                <a:tab pos="6345238" algn="l"/>
                <a:tab pos="6802438" algn="l"/>
                <a:tab pos="7259638" algn="l"/>
                <a:tab pos="7716838" algn="l"/>
                <a:tab pos="8174038" algn="l"/>
                <a:tab pos="8631238" algn="l"/>
                <a:tab pos="9088438" algn="l"/>
                <a:tab pos="9545638" algn="l"/>
              </a:tabLst>
              <a:defRPr sz="20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ts val="425"/>
              </a:spcBef>
              <a:buClr>
                <a:srgbClr val="000000"/>
              </a:buClr>
              <a:buSzPct val="100000"/>
              <a:buFont typeface="Tahoma" pitchFamily="34" charset="0"/>
              <a:buChar char="»"/>
              <a:tabLst>
                <a:tab pos="858838" algn="l"/>
                <a:tab pos="1316038" algn="l"/>
                <a:tab pos="1773238" algn="l"/>
                <a:tab pos="2230438" algn="l"/>
                <a:tab pos="2687638" algn="l"/>
                <a:tab pos="3144838" algn="l"/>
                <a:tab pos="3602038" algn="l"/>
                <a:tab pos="4059238" algn="l"/>
                <a:tab pos="4516438" algn="l"/>
                <a:tab pos="4973638" algn="l"/>
                <a:tab pos="5430838" algn="l"/>
                <a:tab pos="5888038" algn="l"/>
                <a:tab pos="6345238" algn="l"/>
                <a:tab pos="6802438" algn="l"/>
                <a:tab pos="7259638" algn="l"/>
                <a:tab pos="7716838" algn="l"/>
                <a:tab pos="8174038" algn="l"/>
                <a:tab pos="8631238" algn="l"/>
                <a:tab pos="9088438" algn="l"/>
                <a:tab pos="9545638" algn="l"/>
              </a:tabLst>
              <a:defRPr sz="20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ts val="4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pitchFamily="34" charset="0"/>
              <a:buChar char="»"/>
              <a:tabLst>
                <a:tab pos="858838" algn="l"/>
                <a:tab pos="1316038" algn="l"/>
                <a:tab pos="1773238" algn="l"/>
                <a:tab pos="2230438" algn="l"/>
                <a:tab pos="2687638" algn="l"/>
                <a:tab pos="3144838" algn="l"/>
                <a:tab pos="3602038" algn="l"/>
                <a:tab pos="4059238" algn="l"/>
                <a:tab pos="4516438" algn="l"/>
                <a:tab pos="4973638" algn="l"/>
                <a:tab pos="5430838" algn="l"/>
                <a:tab pos="5888038" algn="l"/>
                <a:tab pos="6345238" algn="l"/>
                <a:tab pos="6802438" algn="l"/>
                <a:tab pos="7259638" algn="l"/>
                <a:tab pos="7716838" algn="l"/>
                <a:tab pos="8174038" algn="l"/>
                <a:tab pos="8631238" algn="l"/>
                <a:tab pos="9088438" algn="l"/>
                <a:tab pos="9545638" algn="l"/>
              </a:tabLst>
              <a:defRPr sz="20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ts val="4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pitchFamily="34" charset="0"/>
              <a:buChar char="»"/>
              <a:tabLst>
                <a:tab pos="858838" algn="l"/>
                <a:tab pos="1316038" algn="l"/>
                <a:tab pos="1773238" algn="l"/>
                <a:tab pos="2230438" algn="l"/>
                <a:tab pos="2687638" algn="l"/>
                <a:tab pos="3144838" algn="l"/>
                <a:tab pos="3602038" algn="l"/>
                <a:tab pos="4059238" algn="l"/>
                <a:tab pos="4516438" algn="l"/>
                <a:tab pos="4973638" algn="l"/>
                <a:tab pos="5430838" algn="l"/>
                <a:tab pos="5888038" algn="l"/>
                <a:tab pos="6345238" algn="l"/>
                <a:tab pos="6802438" algn="l"/>
                <a:tab pos="7259638" algn="l"/>
                <a:tab pos="7716838" algn="l"/>
                <a:tab pos="8174038" algn="l"/>
                <a:tab pos="8631238" algn="l"/>
                <a:tab pos="9088438" algn="l"/>
                <a:tab pos="9545638" algn="l"/>
              </a:tabLst>
              <a:defRPr sz="20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ts val="4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pitchFamily="34" charset="0"/>
              <a:buChar char="»"/>
              <a:tabLst>
                <a:tab pos="858838" algn="l"/>
                <a:tab pos="1316038" algn="l"/>
                <a:tab pos="1773238" algn="l"/>
                <a:tab pos="2230438" algn="l"/>
                <a:tab pos="2687638" algn="l"/>
                <a:tab pos="3144838" algn="l"/>
                <a:tab pos="3602038" algn="l"/>
                <a:tab pos="4059238" algn="l"/>
                <a:tab pos="4516438" algn="l"/>
                <a:tab pos="4973638" algn="l"/>
                <a:tab pos="5430838" algn="l"/>
                <a:tab pos="5888038" algn="l"/>
                <a:tab pos="6345238" algn="l"/>
                <a:tab pos="6802438" algn="l"/>
                <a:tab pos="7259638" algn="l"/>
                <a:tab pos="7716838" algn="l"/>
                <a:tab pos="8174038" algn="l"/>
                <a:tab pos="8631238" algn="l"/>
                <a:tab pos="9088438" algn="l"/>
                <a:tab pos="9545638" algn="l"/>
              </a:tabLst>
              <a:defRPr sz="20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ts val="4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pitchFamily="34" charset="0"/>
              <a:buChar char="»"/>
              <a:tabLst>
                <a:tab pos="858838" algn="l"/>
                <a:tab pos="1316038" algn="l"/>
                <a:tab pos="1773238" algn="l"/>
                <a:tab pos="2230438" algn="l"/>
                <a:tab pos="2687638" algn="l"/>
                <a:tab pos="3144838" algn="l"/>
                <a:tab pos="3602038" algn="l"/>
                <a:tab pos="4059238" algn="l"/>
                <a:tab pos="4516438" algn="l"/>
                <a:tab pos="4973638" algn="l"/>
                <a:tab pos="5430838" algn="l"/>
                <a:tab pos="5888038" algn="l"/>
                <a:tab pos="6345238" algn="l"/>
                <a:tab pos="6802438" algn="l"/>
                <a:tab pos="7259638" algn="l"/>
                <a:tab pos="7716838" algn="l"/>
                <a:tab pos="8174038" algn="l"/>
                <a:tab pos="8631238" algn="l"/>
                <a:tab pos="9088438" algn="l"/>
                <a:tab pos="9545638" algn="l"/>
              </a:tabLst>
              <a:defRPr sz="20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 lvl="1" algn="ctr">
              <a:spcBef>
                <a:spcPts val="613"/>
              </a:spcBef>
              <a:buClrTx/>
              <a:buSzTx/>
              <a:buFontTx/>
              <a:buNone/>
            </a:pPr>
            <a:r>
              <a:rPr lang="en-GB" altLang="en-US" sz="3200" dirty="0">
                <a:solidFill>
                  <a:schemeClr val="tx1"/>
                </a:solidFill>
              </a:rPr>
              <a:t>Peter Bernath, Keith LaBelle </a:t>
            </a:r>
            <a:endParaRPr lang="en-GB" altLang="en-US" baseline="30000" dirty="0">
              <a:solidFill>
                <a:schemeClr val="tx1"/>
              </a:solidFill>
            </a:endParaRPr>
          </a:p>
          <a:p>
            <a:pPr lvl="1" algn="ctr">
              <a:spcBef>
                <a:spcPts val="613"/>
              </a:spcBef>
              <a:buClrTx/>
              <a:buSzTx/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Old Dominion University, Norfolk, VA</a:t>
            </a:r>
          </a:p>
          <a:p>
            <a:pPr lvl="1" algn="ctr">
              <a:spcBef>
                <a:spcPts val="613"/>
              </a:spcBef>
              <a:buClrTx/>
              <a:buSzTx/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and</a:t>
            </a:r>
          </a:p>
          <a:p>
            <a:pPr lvl="1" algn="ctr">
              <a:spcBef>
                <a:spcPts val="613"/>
              </a:spcBef>
              <a:buClrTx/>
              <a:buSzTx/>
              <a:buFontTx/>
              <a:buNone/>
            </a:pPr>
            <a:r>
              <a:rPr lang="en-GB" altLang="en-US" sz="3200" dirty="0">
                <a:solidFill>
                  <a:schemeClr val="tx1"/>
                </a:solidFill>
              </a:rPr>
              <a:t>Chris Boone</a:t>
            </a:r>
          </a:p>
          <a:p>
            <a:pPr lvl="1" algn="ctr">
              <a:spcBef>
                <a:spcPts val="613"/>
              </a:spcBef>
              <a:buClrTx/>
              <a:buSzTx/>
              <a:buNone/>
            </a:pPr>
            <a:r>
              <a:rPr lang="en-GB" altLang="en-US" dirty="0">
                <a:solidFill>
                  <a:schemeClr val="tx1"/>
                </a:solidFill>
              </a:rPr>
              <a:t>University of Waterloo, Waterloo, ON</a:t>
            </a:r>
          </a:p>
          <a:p>
            <a:pPr lvl="1" algn="ctr">
              <a:spcBef>
                <a:spcPts val="613"/>
              </a:spcBef>
              <a:buClrTx/>
              <a:buSzPct val="240000"/>
              <a:buFontTx/>
              <a:buNone/>
            </a:pPr>
            <a:endParaRPr lang="en-GB" altLang="en-US" dirty="0">
              <a:solidFill>
                <a:schemeClr val="tx1"/>
              </a:solidFill>
            </a:endParaRPr>
          </a:p>
        </p:txBody>
      </p:sp>
      <p:pic>
        <p:nvPicPr>
          <p:cNvPr id="5" name="Picture 12" descr="http://upload.wikimedia.org/wikipedia/en/archive/7/70/20130223180515!Old_Dominion_University_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82" y="5202911"/>
            <a:ext cx="2691819" cy="112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://www.science.uwaterloo.ca/~mpalmer/images/uwlogo_2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059819"/>
            <a:ext cx="2263775" cy="155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F85E5-7A7B-4F12-904E-5412A9AAD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SAGE-III/ISS Science Team Proposal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E69CF9-D6AE-4267-981D-B6A5E18F84C6}"/>
              </a:ext>
            </a:extLst>
          </p:cNvPr>
          <p:cNvSpPr txBox="1"/>
          <p:nvPr/>
        </p:nvSpPr>
        <p:spPr>
          <a:xfrm>
            <a:off x="1143000" y="41910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F51678-C218-4FB7-9C30-872813262FE3}"/>
              </a:ext>
            </a:extLst>
          </p:cNvPr>
          <p:cNvSpPr txBox="1"/>
          <p:nvPr/>
        </p:nvSpPr>
        <p:spPr>
          <a:xfrm>
            <a:off x="304800" y="1905000"/>
            <a:ext cx="8686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Combine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atmospheric extinction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measurements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of SAGE-III/ISS </a:t>
            </a:r>
          </a:p>
          <a:p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infrared spectra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ACE-FTS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(Atmospheric Chemistry </a:t>
            </a:r>
          </a:p>
          <a:p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Experiment Fourier Transform Spectrometer) to determine </a:t>
            </a:r>
          </a:p>
          <a:p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composition and physical properties of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stratospheric sulfate aerosols</a:t>
            </a:r>
          </a:p>
          <a:p>
            <a:endParaRPr lang="en-US" altLang="en-US" sz="2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Both instruments use solar occultation and are complementary (IR and visible).</a:t>
            </a:r>
          </a:p>
          <a:p>
            <a:endParaRPr lang="en-US" altLang="en-US" sz="2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Find </a:t>
            </a:r>
            <a:r>
              <a:rPr lang="en-US" altLang="en-US" sz="2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co-incident observations </a:t>
            </a:r>
            <a:r>
              <a:rPr lang="en-US" alt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and use both data sets to determine</a:t>
            </a:r>
          </a:p>
          <a:p>
            <a:r>
              <a:rPr lang="en-US" alt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particle composition, size distribution and abundance </a:t>
            </a:r>
          </a:p>
        </p:txBody>
      </p:sp>
    </p:spTree>
    <p:extLst>
      <p:ext uri="{BB962C8B-B14F-4D97-AF65-F5344CB8AC3E}">
        <p14:creationId xmlns:p14="http://schemas.microsoft.com/office/powerpoint/2010/main" val="3002129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7313613" cy="457200"/>
          </a:xfrm>
        </p:spPr>
        <p:txBody>
          <a:bodyPr/>
          <a:lstStyle/>
          <a:p>
            <a:r>
              <a:rPr lang="en-US" altLang="en-US" dirty="0"/>
              <a:t>ACE Satellite </a:t>
            </a:r>
          </a:p>
        </p:txBody>
      </p:sp>
      <p:pic>
        <p:nvPicPr>
          <p:cNvPr id="8195" name="Picture 10" descr="SCISAT V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2" t="7576" r="15909" b="9091"/>
          <a:stretch>
            <a:fillRect/>
          </a:stretch>
        </p:blipFill>
        <p:spPr>
          <a:xfrm>
            <a:off x="685006" y="513754"/>
            <a:ext cx="8458994" cy="6344246"/>
          </a:xfrm>
        </p:spPr>
      </p:pic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685006" y="5727477"/>
            <a:ext cx="85732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13"/>
              </a:spcBef>
              <a:buClr>
                <a:srgbClr val="000000"/>
              </a:buClr>
              <a:buFont typeface="Symbol" panose="05050102010706020507" pitchFamily="18" charset="2"/>
              <a:buChar char="·"/>
              <a:defRPr sz="2800">
                <a:solidFill>
                  <a:srgbClr val="000000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ts val="525"/>
              </a:spcBef>
              <a:buClr>
                <a:srgbClr val="000000"/>
              </a:buClr>
              <a:buSzPct val="100000"/>
              <a:buFont typeface="StarBats" charset="0"/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ts val="425"/>
              </a:spcBef>
              <a:buClr>
                <a:srgbClr val="000000"/>
              </a:buClr>
              <a:buSzPct val="100000"/>
              <a:buFont typeface="StarBats" charset="0"/>
              <a:buChar char="–"/>
              <a:defRPr sz="2000">
                <a:solidFill>
                  <a:srgbClr val="000000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ts val="425"/>
              </a:spcBef>
              <a:buClr>
                <a:srgbClr val="000000"/>
              </a:buClr>
              <a:buSzPct val="100000"/>
              <a:buFont typeface="StarBats" charset="0"/>
              <a:buChar char="–"/>
              <a:defRPr sz="2000">
                <a:solidFill>
                  <a:srgbClr val="000000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ts val="425"/>
              </a:spcBef>
              <a:buClr>
                <a:srgbClr val="000000"/>
              </a:buClr>
              <a:buSzPct val="100000"/>
              <a:buFont typeface="Tahoma" panose="020B0604030504040204" pitchFamily="34" charset="0"/>
              <a:buChar char="»"/>
              <a:defRPr sz="2000">
                <a:solidFill>
                  <a:srgbClr val="0000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ts val="4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panose="020B0604030504040204" pitchFamily="34" charset="0"/>
              <a:buChar char="»"/>
              <a:defRPr sz="2000">
                <a:solidFill>
                  <a:srgbClr val="0000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ts val="4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panose="020B0604030504040204" pitchFamily="34" charset="0"/>
              <a:buChar char="»"/>
              <a:defRPr sz="2000">
                <a:solidFill>
                  <a:srgbClr val="0000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ts val="4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panose="020B0604030504040204" pitchFamily="34" charset="0"/>
              <a:buChar char="»"/>
              <a:defRPr sz="2000">
                <a:solidFill>
                  <a:srgbClr val="0000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ts val="4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panose="020B0604030504040204" pitchFamily="34" charset="0"/>
              <a:buChar char="»"/>
              <a:defRPr sz="2000">
                <a:solidFill>
                  <a:srgbClr val="000000"/>
                </a:solidFill>
                <a:latin typeface="Tahoma" panose="020B0604030504040204" pitchFamily="34" charset="0"/>
              </a:defRPr>
            </a:lvl9pPr>
          </a:lstStyle>
          <a:p>
            <a:pPr>
              <a:buNone/>
            </a:pPr>
            <a:r>
              <a:rPr lang="en-US" sz="2400" dirty="0">
                <a:solidFill>
                  <a:srgbClr val="FFFF00"/>
                </a:solidFill>
              </a:rPr>
              <a:t>Bernath, et al. Sixteen-year trends in atmospheric trace gases from orbit, JQSRT (2020)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AF105A-724C-42CD-BC87-F551C62BBFA6}"/>
              </a:ext>
            </a:extLst>
          </p:cNvPr>
          <p:cNvSpPr/>
          <p:nvPr/>
        </p:nvSpPr>
        <p:spPr>
          <a:xfrm>
            <a:off x="1828800" y="534139"/>
            <a:ext cx="7086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None/>
            </a:pPr>
            <a:r>
              <a:rPr lang="en-GB" altLang="en-US" dirty="0">
                <a:solidFill>
                  <a:srgbClr val="FFFFFF"/>
                </a:solidFill>
              </a:rPr>
              <a:t>Bernath, JQSRT 186, 3 (2017); </a:t>
            </a:r>
            <a:r>
              <a:rPr lang="en-GB" altLang="en-US" dirty="0">
                <a:solidFill>
                  <a:schemeClr val="bg1"/>
                </a:solidFill>
              </a:rPr>
              <a:t>See http://www.ace.uwaterloo.ca/</a:t>
            </a:r>
          </a:p>
        </p:txBody>
      </p:sp>
    </p:spTree>
    <p:extLst>
      <p:ext uri="{BB962C8B-B14F-4D97-AF65-F5344CB8AC3E}">
        <p14:creationId xmlns:p14="http://schemas.microsoft.com/office/powerpoint/2010/main" val="1536359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359" y="-21713"/>
            <a:ext cx="7313613" cy="912813"/>
          </a:xfrm>
        </p:spPr>
        <p:txBody>
          <a:bodyPr/>
          <a:lstStyle/>
          <a:p>
            <a:r>
              <a:rPr lang="en-US" dirty="0"/>
              <a:t>FTS design (ABB-</a:t>
            </a:r>
            <a:r>
              <a:rPr lang="en-US" dirty="0" err="1"/>
              <a:t>Bomem</a:t>
            </a:r>
            <a:r>
              <a:rPr lang="en-US" dirty="0"/>
              <a:t>)</a:t>
            </a:r>
          </a:p>
        </p:txBody>
      </p:sp>
      <p:pic>
        <p:nvPicPr>
          <p:cNvPr id="4" name="Picture 4" descr="C:\ACE Photos (professional quality)\ACE-FTS Interferometer Side 1.jpg"/>
          <p:cNvPicPr>
            <a:picLocks noChangeAspect="1" noChangeArrowheads="1"/>
          </p:cNvPicPr>
          <p:nvPr/>
        </p:nvPicPr>
        <p:blipFill>
          <a:blip r:embed="rId3">
            <a:lum bright="18000"/>
          </a:blip>
          <a:srcRect/>
          <a:stretch>
            <a:fillRect/>
          </a:stretch>
        </p:blipFill>
        <p:spPr bwMode="auto">
          <a:xfrm>
            <a:off x="17502" y="2362200"/>
            <a:ext cx="3030498" cy="4038964"/>
          </a:xfrm>
          <a:prstGeom prst="rect">
            <a:avLst/>
          </a:prstGeom>
          <a:noFill/>
        </p:spPr>
      </p:pic>
      <p:pic>
        <p:nvPicPr>
          <p:cNvPr id="5" name="Picture 5" descr="C:\ACE Photos (professional quality)\ACE-FTS Input Optics Side 3.jpg"/>
          <p:cNvPicPr>
            <a:picLocks noChangeAspect="1" noChangeArrowheads="1"/>
          </p:cNvPicPr>
          <p:nvPr/>
        </p:nvPicPr>
        <p:blipFill>
          <a:blip r:embed="rId4">
            <a:lum bright="24000"/>
          </a:blip>
          <a:srcRect/>
          <a:stretch>
            <a:fillRect/>
          </a:stretch>
        </p:blipFill>
        <p:spPr bwMode="auto">
          <a:xfrm>
            <a:off x="3073830" y="2441801"/>
            <a:ext cx="3035893" cy="404615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7401" y="6486861"/>
            <a:ext cx="2409713" cy="327361"/>
          </a:xfrm>
          <a:prstGeom prst="rect">
            <a:avLst/>
          </a:prstGeom>
        </p:spPr>
        <p:txBody>
          <a:bodyPr vert="horz" wrap="none" lIns="0" tIns="0" rIns="0" bIns="0" rtlCol="0">
            <a:normAutofit/>
          </a:bodyPr>
          <a:lstStyle/>
          <a:p>
            <a:pPr marL="179388" indent="-179388">
              <a:spcBef>
                <a:spcPts val="11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latin typeface="Arial" pitchFamily="34" charset="0"/>
                <a:cs typeface="Arial" pitchFamily="34" charset="0"/>
              </a:rPr>
              <a:t>Interferometer side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67548" y="6480765"/>
            <a:ext cx="2409713" cy="327361"/>
          </a:xfrm>
          <a:prstGeom prst="rect">
            <a:avLst/>
          </a:prstGeom>
        </p:spPr>
        <p:txBody>
          <a:bodyPr vert="horz" wrap="none" lIns="0" tIns="0" rIns="0" bIns="0" rtlCol="0">
            <a:normAutofit/>
          </a:bodyPr>
          <a:lstStyle/>
          <a:p>
            <a:pPr marL="179388" indent="-179388">
              <a:spcBef>
                <a:spcPts val="11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latin typeface="Arial" pitchFamily="34" charset="0"/>
                <a:cs typeface="Arial" pitchFamily="34" charset="0"/>
              </a:rPr>
              <a:t>Input side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48400" y="3276600"/>
            <a:ext cx="2409713" cy="327361"/>
          </a:xfrm>
          <a:prstGeom prst="rect">
            <a:avLst/>
          </a:prstGeom>
        </p:spPr>
        <p:txBody>
          <a:bodyPr vert="horz" wrap="none" lIns="0" tIns="0" rIns="0" bIns="0" rtlCol="0">
            <a:normAutofit/>
          </a:bodyPr>
          <a:lstStyle/>
          <a:p>
            <a:pPr marL="179388" indent="-179388">
              <a:spcBef>
                <a:spcPts val="11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 flipV="1">
            <a:off x="6019800" y="4343400"/>
            <a:ext cx="2995899" cy="2358899"/>
            <a:chOff x="3536784" y="2231311"/>
            <a:chExt cx="3859379" cy="3038782"/>
          </a:xfrm>
        </p:grpSpPr>
        <p:sp>
          <p:nvSpPr>
            <p:cNvPr id="11" name="Rectangle 10"/>
            <p:cNvSpPr/>
            <p:nvPr/>
          </p:nvSpPr>
          <p:spPr>
            <a:xfrm rot="18900000">
              <a:off x="3536784" y="2841279"/>
              <a:ext cx="1268263" cy="9517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9388" indent="-179388" algn="ctr">
                <a:spcBef>
                  <a:spcPts val="11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§"/>
              </a:pPr>
              <a:endPara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747247" y="3420932"/>
              <a:ext cx="2259106" cy="118334"/>
            </a:xfrm>
            <a:prstGeom prst="rect">
              <a:avLst/>
            </a:prstGeom>
            <a:solidFill>
              <a:srgbClr val="FFC000">
                <a:alpha val="70000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9388" indent="-179388" algn="ctr">
                <a:spcBef>
                  <a:spcPts val="11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§"/>
              </a:pPr>
              <a:endPara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747247" y="3577031"/>
              <a:ext cx="2259106" cy="118334"/>
            </a:xfrm>
            <a:prstGeom prst="rect">
              <a:avLst/>
            </a:prstGeom>
            <a:solidFill>
              <a:srgbClr val="FFC000">
                <a:alpha val="70000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9388" indent="-179388" algn="ctr">
                <a:spcBef>
                  <a:spcPts val="11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§"/>
              </a:pPr>
              <a:endPara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4576763" y="3571875"/>
              <a:ext cx="585787" cy="0"/>
            </a:xfrm>
            <a:prstGeom prst="line">
              <a:avLst/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4138613" y="2724150"/>
              <a:ext cx="1385887" cy="13858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338638" y="2933700"/>
              <a:ext cx="1376362" cy="137636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46"/>
            <p:cNvGrpSpPr/>
            <p:nvPr/>
          </p:nvGrpSpPr>
          <p:grpSpPr>
            <a:xfrm rot="18900000">
              <a:off x="5505145" y="2231311"/>
              <a:ext cx="1084920" cy="889676"/>
              <a:chOff x="5775616" y="847725"/>
              <a:chExt cx="1771336" cy="1452563"/>
            </a:xfrm>
          </p:grpSpPr>
          <p:sp>
            <p:nvSpPr>
              <p:cNvPr id="64" name="Arc 63"/>
              <p:cNvSpPr/>
              <p:nvPr/>
            </p:nvSpPr>
            <p:spPr>
              <a:xfrm rot="12759617">
                <a:off x="5775616" y="1080294"/>
                <a:ext cx="911080" cy="247650"/>
              </a:xfrm>
              <a:prstGeom prst="arc">
                <a:avLst>
                  <a:gd name="adj1" fmla="val 16850458"/>
                  <a:gd name="adj2" fmla="val 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Arc 64"/>
              <p:cNvSpPr/>
              <p:nvPr/>
            </p:nvSpPr>
            <p:spPr>
              <a:xfrm rot="12657971" flipV="1">
                <a:off x="5777003" y="1058183"/>
                <a:ext cx="911080" cy="286470"/>
              </a:xfrm>
              <a:prstGeom prst="arc">
                <a:avLst>
                  <a:gd name="adj1" fmla="val 14867864"/>
                  <a:gd name="adj2" fmla="val 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Arc 65"/>
              <p:cNvSpPr/>
              <p:nvPr/>
            </p:nvSpPr>
            <p:spPr>
              <a:xfrm rot="11322908">
                <a:off x="5939704" y="1431671"/>
                <a:ext cx="1054875" cy="800100"/>
              </a:xfrm>
              <a:prstGeom prst="arc">
                <a:avLst>
                  <a:gd name="adj1" fmla="val 16037138"/>
                  <a:gd name="adj2" fmla="val 21351057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Arc 66"/>
              <p:cNvSpPr/>
              <p:nvPr/>
            </p:nvSpPr>
            <p:spPr>
              <a:xfrm rot="14356385">
                <a:off x="6085171" y="833123"/>
                <a:ext cx="1129058" cy="1518279"/>
              </a:xfrm>
              <a:prstGeom prst="arc">
                <a:avLst>
                  <a:gd name="adj1" fmla="val 16970523"/>
                  <a:gd name="adj2" fmla="val 40144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Arc 67"/>
              <p:cNvSpPr/>
              <p:nvPr/>
            </p:nvSpPr>
            <p:spPr>
              <a:xfrm rot="10116216">
                <a:off x="5959794" y="1915066"/>
                <a:ext cx="974074" cy="311906"/>
              </a:xfrm>
              <a:prstGeom prst="arc">
                <a:avLst>
                  <a:gd name="adj1" fmla="val 16934217"/>
                  <a:gd name="adj2" fmla="val 21133048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Arc 68"/>
              <p:cNvSpPr/>
              <p:nvPr/>
            </p:nvSpPr>
            <p:spPr>
              <a:xfrm rot="12493345">
                <a:off x="5912020" y="1669300"/>
                <a:ext cx="472636" cy="584046"/>
              </a:xfrm>
              <a:prstGeom prst="arc">
                <a:avLst>
                  <a:gd name="adj1" fmla="val 15870005"/>
                  <a:gd name="adj2" fmla="val 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0" name="Straight Connector 69"/>
              <p:cNvCxnSpPr>
                <a:stCxn id="65" idx="2"/>
              </p:cNvCxnSpPr>
              <p:nvPr/>
            </p:nvCxnSpPr>
            <p:spPr>
              <a:xfrm flipV="1">
                <a:off x="5841931" y="847725"/>
                <a:ext cx="111194" cy="11930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Arc 70"/>
              <p:cNvSpPr/>
              <p:nvPr/>
            </p:nvSpPr>
            <p:spPr>
              <a:xfrm rot="12657971" flipV="1">
                <a:off x="5872254" y="958171"/>
                <a:ext cx="911080" cy="286470"/>
              </a:xfrm>
              <a:prstGeom prst="arc">
                <a:avLst>
                  <a:gd name="adj1" fmla="val 14867864"/>
                  <a:gd name="adj2" fmla="val 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2" name="Straight Connector 71"/>
              <p:cNvCxnSpPr/>
              <p:nvPr/>
            </p:nvCxnSpPr>
            <p:spPr>
              <a:xfrm>
                <a:off x="5978660" y="2201457"/>
                <a:ext cx="155440" cy="9883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Arc 72"/>
              <p:cNvSpPr/>
              <p:nvPr/>
            </p:nvSpPr>
            <p:spPr>
              <a:xfrm rot="10116216">
                <a:off x="6055043" y="1986502"/>
                <a:ext cx="974074" cy="311906"/>
              </a:xfrm>
              <a:prstGeom prst="arc">
                <a:avLst>
                  <a:gd name="adj1" fmla="val 16200000"/>
                  <a:gd name="adj2" fmla="val 21133048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Arc 73"/>
              <p:cNvSpPr/>
              <p:nvPr/>
            </p:nvSpPr>
            <p:spPr>
              <a:xfrm rot="14356385">
                <a:off x="6223284" y="899798"/>
                <a:ext cx="1129058" cy="1518279"/>
              </a:xfrm>
              <a:prstGeom prst="arc">
                <a:avLst>
                  <a:gd name="adj1" fmla="val 16970523"/>
                  <a:gd name="adj2" fmla="val 338659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Arc 74"/>
              <p:cNvSpPr/>
              <p:nvPr/>
            </p:nvSpPr>
            <p:spPr>
              <a:xfrm rot="11322908">
                <a:off x="6073055" y="1468183"/>
                <a:ext cx="1054875" cy="800100"/>
              </a:xfrm>
              <a:prstGeom prst="arc">
                <a:avLst>
                  <a:gd name="adj1" fmla="val 16037138"/>
                  <a:gd name="adj2" fmla="val 21351057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6" name="Straight Connector 75"/>
              <p:cNvCxnSpPr>
                <a:stCxn id="67" idx="2"/>
              </p:cNvCxnSpPr>
              <p:nvPr/>
            </p:nvCxnSpPr>
            <p:spPr>
              <a:xfrm>
                <a:off x="6419059" y="1075114"/>
                <a:ext cx="148429" cy="6788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6557963" y="1138238"/>
                <a:ext cx="342900" cy="43815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>
                <a:stCxn id="75" idx="0"/>
              </p:cNvCxnSpPr>
              <p:nvPr/>
            </p:nvCxnSpPr>
            <p:spPr>
              <a:xfrm flipV="1">
                <a:off x="6558650" y="1719263"/>
                <a:ext cx="351738" cy="54701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>
                <a:stCxn id="71" idx="0"/>
                <a:endCxn id="67" idx="2"/>
              </p:cNvCxnSpPr>
              <p:nvPr/>
            </p:nvCxnSpPr>
            <p:spPr>
              <a:xfrm flipH="1">
                <a:off x="6419059" y="1009420"/>
                <a:ext cx="31554" cy="656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6453188" y="1019174"/>
                <a:ext cx="428625" cy="53816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6891338" y="1566863"/>
                <a:ext cx="0" cy="17145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Straight Connector 17"/>
            <p:cNvCxnSpPr/>
            <p:nvPr/>
          </p:nvCxnSpPr>
          <p:spPr>
            <a:xfrm flipV="1">
              <a:off x="5262562" y="3048977"/>
              <a:ext cx="528638" cy="52863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5648324" y="3190875"/>
              <a:ext cx="386130" cy="3861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52"/>
            <p:cNvGrpSpPr/>
            <p:nvPr/>
          </p:nvGrpSpPr>
          <p:grpSpPr>
            <a:xfrm rot="2700000">
              <a:off x="5201447" y="4282795"/>
              <a:ext cx="1084920" cy="889676"/>
              <a:chOff x="5775616" y="847725"/>
              <a:chExt cx="1771336" cy="1452563"/>
            </a:xfrm>
          </p:grpSpPr>
          <p:sp>
            <p:nvSpPr>
              <p:cNvPr id="46" name="Arc 45"/>
              <p:cNvSpPr/>
              <p:nvPr/>
            </p:nvSpPr>
            <p:spPr>
              <a:xfrm rot="12759617">
                <a:off x="5775616" y="1080294"/>
                <a:ext cx="911080" cy="247650"/>
              </a:xfrm>
              <a:prstGeom prst="arc">
                <a:avLst>
                  <a:gd name="adj1" fmla="val 16850458"/>
                  <a:gd name="adj2" fmla="val 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Arc 46"/>
              <p:cNvSpPr/>
              <p:nvPr/>
            </p:nvSpPr>
            <p:spPr>
              <a:xfrm rot="12657971" flipV="1">
                <a:off x="5777003" y="1058183"/>
                <a:ext cx="911080" cy="286470"/>
              </a:xfrm>
              <a:prstGeom prst="arc">
                <a:avLst>
                  <a:gd name="adj1" fmla="val 14867864"/>
                  <a:gd name="adj2" fmla="val 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Arc 47"/>
              <p:cNvSpPr/>
              <p:nvPr/>
            </p:nvSpPr>
            <p:spPr>
              <a:xfrm rot="11322908">
                <a:off x="5939704" y="1431671"/>
                <a:ext cx="1054875" cy="800100"/>
              </a:xfrm>
              <a:prstGeom prst="arc">
                <a:avLst>
                  <a:gd name="adj1" fmla="val 16037138"/>
                  <a:gd name="adj2" fmla="val 21351057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Arc 48"/>
              <p:cNvSpPr/>
              <p:nvPr/>
            </p:nvSpPr>
            <p:spPr>
              <a:xfrm rot="14356385">
                <a:off x="6085171" y="833123"/>
                <a:ext cx="1129058" cy="1518279"/>
              </a:xfrm>
              <a:prstGeom prst="arc">
                <a:avLst>
                  <a:gd name="adj1" fmla="val 16970523"/>
                  <a:gd name="adj2" fmla="val 40144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Arc 49"/>
              <p:cNvSpPr/>
              <p:nvPr/>
            </p:nvSpPr>
            <p:spPr>
              <a:xfrm rot="10116216">
                <a:off x="5959794" y="1915066"/>
                <a:ext cx="974074" cy="311906"/>
              </a:xfrm>
              <a:prstGeom prst="arc">
                <a:avLst>
                  <a:gd name="adj1" fmla="val 16934217"/>
                  <a:gd name="adj2" fmla="val 21133048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Arc 50"/>
              <p:cNvSpPr/>
              <p:nvPr/>
            </p:nvSpPr>
            <p:spPr>
              <a:xfrm rot="12493345">
                <a:off x="5912020" y="1669300"/>
                <a:ext cx="472636" cy="584046"/>
              </a:xfrm>
              <a:prstGeom prst="arc">
                <a:avLst>
                  <a:gd name="adj1" fmla="val 15870005"/>
                  <a:gd name="adj2" fmla="val 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2" name="Straight Connector 51"/>
              <p:cNvCxnSpPr>
                <a:stCxn id="47" idx="2"/>
              </p:cNvCxnSpPr>
              <p:nvPr/>
            </p:nvCxnSpPr>
            <p:spPr>
              <a:xfrm flipV="1">
                <a:off x="5841931" y="847725"/>
                <a:ext cx="111194" cy="11930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Arc 52"/>
              <p:cNvSpPr/>
              <p:nvPr/>
            </p:nvSpPr>
            <p:spPr>
              <a:xfrm rot="12657971" flipV="1">
                <a:off x="5872254" y="958171"/>
                <a:ext cx="911080" cy="286470"/>
              </a:xfrm>
              <a:prstGeom prst="arc">
                <a:avLst>
                  <a:gd name="adj1" fmla="val 14867864"/>
                  <a:gd name="adj2" fmla="val 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4" name="Straight Connector 53"/>
              <p:cNvCxnSpPr/>
              <p:nvPr/>
            </p:nvCxnSpPr>
            <p:spPr>
              <a:xfrm>
                <a:off x="5978660" y="2201457"/>
                <a:ext cx="155440" cy="9883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Arc 54"/>
              <p:cNvSpPr/>
              <p:nvPr/>
            </p:nvSpPr>
            <p:spPr>
              <a:xfrm rot="10116216">
                <a:off x="6055043" y="1986502"/>
                <a:ext cx="974074" cy="311906"/>
              </a:xfrm>
              <a:prstGeom prst="arc">
                <a:avLst>
                  <a:gd name="adj1" fmla="val 16200000"/>
                  <a:gd name="adj2" fmla="val 21133048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Arc 55"/>
              <p:cNvSpPr/>
              <p:nvPr/>
            </p:nvSpPr>
            <p:spPr>
              <a:xfrm rot="14356385">
                <a:off x="6223284" y="899798"/>
                <a:ext cx="1129058" cy="1518279"/>
              </a:xfrm>
              <a:prstGeom prst="arc">
                <a:avLst>
                  <a:gd name="adj1" fmla="val 16970523"/>
                  <a:gd name="adj2" fmla="val 338659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Arc 56"/>
              <p:cNvSpPr/>
              <p:nvPr/>
            </p:nvSpPr>
            <p:spPr>
              <a:xfrm rot="11322908">
                <a:off x="6073055" y="1468183"/>
                <a:ext cx="1054875" cy="800100"/>
              </a:xfrm>
              <a:prstGeom prst="arc">
                <a:avLst>
                  <a:gd name="adj1" fmla="val 16037138"/>
                  <a:gd name="adj2" fmla="val 21351057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8" name="Straight Connector 57"/>
              <p:cNvCxnSpPr>
                <a:stCxn id="49" idx="2"/>
              </p:cNvCxnSpPr>
              <p:nvPr/>
            </p:nvCxnSpPr>
            <p:spPr>
              <a:xfrm>
                <a:off x="6419059" y="1075114"/>
                <a:ext cx="148429" cy="6788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6557963" y="1138238"/>
                <a:ext cx="342900" cy="43815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>
                <a:stCxn id="57" idx="0"/>
              </p:cNvCxnSpPr>
              <p:nvPr/>
            </p:nvCxnSpPr>
            <p:spPr>
              <a:xfrm flipV="1">
                <a:off x="6558650" y="1719263"/>
                <a:ext cx="351738" cy="54701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>
                <a:stCxn id="53" idx="0"/>
                <a:endCxn id="49" idx="2"/>
              </p:cNvCxnSpPr>
              <p:nvPr/>
            </p:nvCxnSpPr>
            <p:spPr>
              <a:xfrm flipH="1">
                <a:off x="6419059" y="1009420"/>
                <a:ext cx="31554" cy="656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6453188" y="1019174"/>
                <a:ext cx="428625" cy="53816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6891338" y="1566863"/>
                <a:ext cx="0" cy="17145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Straight Connector 20"/>
            <p:cNvCxnSpPr/>
            <p:nvPr/>
          </p:nvCxnSpPr>
          <p:spPr>
            <a:xfrm>
              <a:off x="5214938" y="3576638"/>
              <a:ext cx="47625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4005263" y="3109913"/>
              <a:ext cx="1366837" cy="136683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821906" y="3302736"/>
              <a:ext cx="1393032" cy="139785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414838" y="2705100"/>
              <a:ext cx="862013" cy="86201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4605338" y="2524169"/>
              <a:ext cx="1047750" cy="103818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 rot="18900000">
              <a:off x="3994375" y="2835644"/>
              <a:ext cx="367061" cy="8419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9388" indent="-179388" algn="ctr">
                <a:spcBef>
                  <a:spcPts val="11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§"/>
              </a:pPr>
              <a:endPara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4029075" y="2524125"/>
              <a:ext cx="1666875" cy="16668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800475" y="2709862"/>
              <a:ext cx="1690688" cy="16906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6148388" y="2573948"/>
              <a:ext cx="888206" cy="88600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5855677" y="3659981"/>
              <a:ext cx="1164248" cy="1166997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6134100" y="2509838"/>
              <a:ext cx="61912" cy="61912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191250" y="2509838"/>
              <a:ext cx="1195388" cy="681037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76913" y="4900613"/>
              <a:ext cx="71437" cy="71437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5848350" y="3968750"/>
              <a:ext cx="1547813" cy="1008063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7391400" y="3190875"/>
              <a:ext cx="0" cy="777875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6972300" y="3452813"/>
              <a:ext cx="66676" cy="71437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6929438" y="3576638"/>
              <a:ext cx="85725" cy="85725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6229350" y="3395663"/>
              <a:ext cx="523875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6229350" y="3700463"/>
              <a:ext cx="542925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6753225" y="3390900"/>
              <a:ext cx="128588" cy="12858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6762750" y="3590925"/>
              <a:ext cx="109538" cy="10953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6855619" y="3500438"/>
              <a:ext cx="2381" cy="100012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>
              <a:off x="6972300" y="3519488"/>
              <a:ext cx="7144" cy="100012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6791325" y="3457575"/>
              <a:ext cx="228601" cy="22860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786563" y="3429000"/>
              <a:ext cx="233362" cy="23336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5"/>
          <a:srcRect l="35156" t="21094" r="10547" b="9895"/>
          <a:stretch>
            <a:fillRect/>
          </a:stretch>
        </p:blipFill>
        <p:spPr bwMode="auto">
          <a:xfrm rot="14036405">
            <a:off x="6075001" y="1049020"/>
            <a:ext cx="3041283" cy="289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F69532-E8DA-4BFF-A4E6-A8182C455A67}"/>
              </a:ext>
            </a:extLst>
          </p:cNvPr>
          <p:cNvSpPr txBox="1"/>
          <p:nvPr/>
        </p:nvSpPr>
        <p:spPr>
          <a:xfrm>
            <a:off x="457200" y="891100"/>
            <a:ext cx="518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Spectral resolution: 0.02 cm</a:t>
            </a:r>
            <a:r>
              <a:rPr lang="en-US" sz="2000" baseline="30000" dirty="0"/>
              <a:t>-1</a:t>
            </a:r>
          </a:p>
          <a:p>
            <a:r>
              <a:rPr lang="en-US" sz="2000" dirty="0"/>
              <a:t>Spectral coverage: 750-4400 cm</a:t>
            </a:r>
            <a:r>
              <a:rPr lang="en-US" sz="2000" baseline="30000" dirty="0"/>
              <a:t>-1</a:t>
            </a:r>
            <a:endParaRPr lang="en-US" sz="2000" dirty="0"/>
          </a:p>
          <a:p>
            <a:r>
              <a:rPr lang="en-US" sz="2000" dirty="0"/>
              <a:t>Vertical resolution: about 3 km</a:t>
            </a:r>
          </a:p>
          <a:p>
            <a:r>
              <a:rPr lang="en-US" sz="2000" dirty="0"/>
              <a:t>Also has 2 solar imagers at 1 &amp; 0.5 µm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56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7183"/>
            <a:ext cx="9144000" cy="725269"/>
          </a:xfrm>
        </p:spPr>
        <p:txBody>
          <a:bodyPr/>
          <a:lstStyle/>
          <a:p>
            <a:pPr>
              <a:defRPr/>
            </a:pPr>
            <a:r>
              <a:rPr lang="en-US" b="1" dirty="0">
                <a:latin typeface="+mn-lt"/>
              </a:rPr>
              <a:t>ACE-FTS Version 4.1/4.2 &amp; 5.0 Species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039" y="870857"/>
            <a:ext cx="8319361" cy="4386943"/>
          </a:xfrm>
        </p:spPr>
        <p:txBody>
          <a:bodyPr>
            <a:normAutofit fontScale="92500" lnSpcReduction="10000"/>
          </a:bodyPr>
          <a:lstStyle/>
          <a:p>
            <a:pPr>
              <a:buFont typeface="Symbol" pitchFamily="18" charset="2"/>
              <a:buNone/>
            </a:pPr>
            <a:r>
              <a:rPr lang="en-US" altLang="en-US" sz="2000" dirty="0"/>
              <a:t>Tracers: H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O, O</a:t>
            </a:r>
            <a:r>
              <a:rPr lang="en-US" altLang="en-US" sz="2000" baseline="-25000" dirty="0"/>
              <a:t>3</a:t>
            </a:r>
            <a:r>
              <a:rPr lang="en-US" altLang="en-US" sz="2000" dirty="0"/>
              <a:t>, N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O, NO, NO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HNO</a:t>
            </a:r>
            <a:r>
              <a:rPr lang="en-US" altLang="en-US" sz="2000" baseline="-25000" dirty="0"/>
              <a:t>3</a:t>
            </a:r>
            <a:r>
              <a:rPr lang="en-US" altLang="en-US" sz="2000" dirty="0"/>
              <a:t>, N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O</a:t>
            </a:r>
            <a:r>
              <a:rPr lang="en-US" altLang="en-US" sz="2000" baseline="-25000" dirty="0"/>
              <a:t>5</a:t>
            </a:r>
            <a:r>
              <a:rPr lang="en-US" altLang="en-US" sz="2000" dirty="0"/>
              <a:t>, H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O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HO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NO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O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N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chemeClr val="tx1"/>
                </a:solidFill>
              </a:rPr>
              <a:t>SO</a:t>
            </a:r>
            <a:r>
              <a:rPr lang="en-US" altLang="en-US" sz="2000" baseline="-25000" dirty="0">
                <a:solidFill>
                  <a:schemeClr val="tx1"/>
                </a:solidFill>
              </a:rPr>
              <a:t>2</a:t>
            </a:r>
            <a:r>
              <a:rPr lang="en-US" altLang="en-US" sz="2000" dirty="0"/>
              <a:t> </a:t>
            </a:r>
          </a:p>
          <a:p>
            <a:pPr>
              <a:buFont typeface="Symbol" pitchFamily="18" charset="2"/>
              <a:buNone/>
            </a:pPr>
            <a:endParaRPr lang="en-US" altLang="en-US" sz="2000" dirty="0"/>
          </a:p>
          <a:p>
            <a:pPr>
              <a:buFont typeface="Symbol" pitchFamily="18" charset="2"/>
              <a:buNone/>
            </a:pPr>
            <a:r>
              <a:rPr lang="en-US" altLang="en-US" sz="2000" dirty="0"/>
              <a:t>Halogen-containing gases: </a:t>
            </a:r>
            <a:r>
              <a:rPr lang="en-US" altLang="en-US" sz="2000" dirty="0">
                <a:solidFill>
                  <a:srgbClr val="00B0F0"/>
                </a:solidFill>
              </a:rPr>
              <a:t>HCl, HF, </a:t>
            </a:r>
            <a:r>
              <a:rPr lang="en-US" altLang="en-US" sz="2000" dirty="0" err="1">
                <a:solidFill>
                  <a:srgbClr val="00B0F0"/>
                </a:solidFill>
              </a:rPr>
              <a:t>ClO</a:t>
            </a:r>
            <a:r>
              <a:rPr lang="en-US" altLang="en-US" sz="2000" dirty="0">
                <a:solidFill>
                  <a:srgbClr val="00B0F0"/>
                </a:solidFill>
              </a:rPr>
              <a:t>, ClONO</a:t>
            </a:r>
            <a:r>
              <a:rPr lang="en-US" altLang="en-US" sz="2000" baseline="-25000" dirty="0">
                <a:solidFill>
                  <a:srgbClr val="00B0F0"/>
                </a:solidFill>
              </a:rPr>
              <a:t>2</a:t>
            </a:r>
            <a:r>
              <a:rPr lang="en-US" altLang="en-US" sz="2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,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00B0F0"/>
                </a:solidFill>
              </a:rPr>
              <a:t>CFC-11, CFC-12, CFC-113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F0"/>
                </a:solidFill>
              </a:rPr>
              <a:t>COF</a:t>
            </a:r>
            <a:r>
              <a:rPr lang="en-US" altLang="en-US" sz="2000" baseline="-25000" dirty="0">
                <a:solidFill>
                  <a:srgbClr val="00B0F0"/>
                </a:solidFill>
              </a:rPr>
              <a:t>2</a:t>
            </a:r>
            <a:r>
              <a:rPr lang="en-US" altLang="en-US" sz="2000" dirty="0"/>
              <a:t>, </a:t>
            </a:r>
            <a:r>
              <a:rPr lang="en-US" altLang="en-US" sz="2000" dirty="0">
                <a:solidFill>
                  <a:srgbClr val="00B0F0"/>
                </a:solidFill>
              </a:rPr>
              <a:t>COCl</a:t>
            </a:r>
            <a:r>
              <a:rPr lang="en-US" altLang="en-US" sz="2000" baseline="-25000" dirty="0">
                <a:solidFill>
                  <a:srgbClr val="00B0F0"/>
                </a:solidFill>
              </a:rPr>
              <a:t>2</a:t>
            </a:r>
            <a:r>
              <a:rPr lang="en-US" altLang="en-US" sz="2000" dirty="0">
                <a:solidFill>
                  <a:srgbClr val="00B0F0"/>
                </a:solidFill>
              </a:rPr>
              <a:t>, </a:t>
            </a:r>
            <a:r>
              <a:rPr lang="en-US" altLang="en-US" sz="2000" dirty="0" err="1">
                <a:solidFill>
                  <a:srgbClr val="00B0F0"/>
                </a:solidFill>
              </a:rPr>
              <a:t>COFCl</a:t>
            </a:r>
            <a:r>
              <a:rPr lang="en-US" altLang="en-US" sz="2000" dirty="0">
                <a:solidFill>
                  <a:srgbClr val="00B0F0"/>
                </a:solidFill>
              </a:rPr>
              <a:t>, CF</a:t>
            </a:r>
            <a:r>
              <a:rPr lang="en-US" altLang="en-US" sz="2000" baseline="-25000" dirty="0">
                <a:solidFill>
                  <a:srgbClr val="00B0F0"/>
                </a:solidFill>
              </a:rPr>
              <a:t>4</a:t>
            </a:r>
            <a:r>
              <a:rPr lang="en-US" altLang="en-US" sz="2000" dirty="0">
                <a:solidFill>
                  <a:srgbClr val="00B0F0"/>
                </a:solidFill>
              </a:rPr>
              <a:t>, SF</a:t>
            </a:r>
            <a:r>
              <a:rPr lang="en-US" altLang="en-US" sz="2000" baseline="-25000" dirty="0">
                <a:solidFill>
                  <a:srgbClr val="00B0F0"/>
                </a:solidFill>
              </a:rPr>
              <a:t>6</a:t>
            </a:r>
            <a:r>
              <a:rPr lang="en-US" altLang="en-US" sz="2000" dirty="0">
                <a:solidFill>
                  <a:srgbClr val="00B0F0"/>
                </a:solidFill>
              </a:rPr>
              <a:t>, CH</a:t>
            </a:r>
            <a:r>
              <a:rPr lang="en-US" altLang="en-US" sz="2000" baseline="-25000" dirty="0">
                <a:solidFill>
                  <a:srgbClr val="00B0F0"/>
                </a:solidFill>
              </a:rPr>
              <a:t>3</a:t>
            </a:r>
            <a:r>
              <a:rPr lang="en-US" altLang="en-US" sz="2000" dirty="0">
                <a:solidFill>
                  <a:srgbClr val="00B0F0"/>
                </a:solidFill>
              </a:rPr>
              <a:t>Cl, CCl</a:t>
            </a:r>
            <a:r>
              <a:rPr lang="en-US" altLang="en-US" sz="2000" baseline="-25000" dirty="0">
                <a:solidFill>
                  <a:srgbClr val="00B0F0"/>
                </a:solidFill>
              </a:rPr>
              <a:t>4</a:t>
            </a:r>
            <a:r>
              <a:rPr lang="en-US" altLang="en-US" sz="2000" dirty="0">
                <a:solidFill>
                  <a:srgbClr val="00B0F0"/>
                </a:solidFill>
              </a:rPr>
              <a:t>, HCFC-22, HCFC-141b, HCFC-142b, HFC-134a, HFC-23, </a:t>
            </a:r>
            <a:r>
              <a:rPr lang="en-US" altLang="en-US" sz="2000" dirty="0" err="1">
                <a:solidFill>
                  <a:srgbClr val="FF0000"/>
                </a:solidFill>
              </a:rPr>
              <a:t>HOCl</a:t>
            </a:r>
            <a:r>
              <a:rPr lang="en-US" altLang="en-US" sz="2000" dirty="0">
                <a:solidFill>
                  <a:srgbClr val="FF0000"/>
                </a:solidFill>
              </a:rPr>
              <a:t>, HFC-32 </a:t>
            </a:r>
          </a:p>
          <a:p>
            <a:pPr>
              <a:buFont typeface="Symbol" pitchFamily="18" charset="2"/>
              <a:buNone/>
            </a:pPr>
            <a:r>
              <a:rPr lang="en-US" altLang="en-US" sz="2000" dirty="0" err="1">
                <a:solidFill>
                  <a:srgbClr val="FF0000"/>
                </a:solidFill>
              </a:rPr>
              <a:t>HOCl</a:t>
            </a:r>
            <a:r>
              <a:rPr lang="en-US" altLang="en-US" sz="2000" dirty="0">
                <a:solidFill>
                  <a:srgbClr val="FF0000"/>
                </a:solidFill>
              </a:rPr>
              <a:t> is a key new ACE molecule for stratospheric ozone depletion.</a:t>
            </a:r>
            <a:endParaRPr lang="en-US" altLang="en-US" sz="2000" dirty="0"/>
          </a:p>
          <a:p>
            <a:pPr>
              <a:buFont typeface="Symbol" pitchFamily="18" charset="2"/>
              <a:buNone/>
            </a:pPr>
            <a:r>
              <a:rPr lang="en-US" altLang="en-US" sz="2000" dirty="0"/>
              <a:t>Carbon-containing gases: CO, CH</a:t>
            </a:r>
            <a:r>
              <a:rPr lang="en-US" altLang="en-US" sz="2000" baseline="-25000" dirty="0"/>
              <a:t>4</a:t>
            </a:r>
            <a:r>
              <a:rPr lang="en-US" altLang="en-US" sz="2000" dirty="0"/>
              <a:t>, CH</a:t>
            </a:r>
            <a:r>
              <a:rPr lang="en-US" altLang="en-US" sz="2000" baseline="-25000" dirty="0"/>
              <a:t>3</a:t>
            </a:r>
            <a:r>
              <a:rPr lang="en-US" altLang="en-US" sz="2000" dirty="0"/>
              <a:t>OH, H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CO, HCOOH, C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H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, C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H</a:t>
            </a:r>
            <a:r>
              <a:rPr lang="en-US" altLang="en-US" sz="2000" baseline="-25000" dirty="0"/>
              <a:t>6</a:t>
            </a:r>
            <a:r>
              <a:rPr lang="en-US" altLang="en-US" sz="2000" dirty="0"/>
              <a:t>, OCS, HCN,</a:t>
            </a:r>
            <a:r>
              <a:rPr lang="en-US" altLang="en-US" sz="2000" dirty="0">
                <a:solidFill>
                  <a:srgbClr val="FF0000"/>
                </a:solidFill>
              </a:rPr>
              <a:t> </a:t>
            </a:r>
            <a:r>
              <a:rPr lang="en-US" altLang="en-US" sz="2000" dirty="0">
                <a:solidFill>
                  <a:schemeClr val="tx1"/>
                </a:solidFill>
              </a:rPr>
              <a:t>CH</a:t>
            </a:r>
            <a:r>
              <a:rPr lang="en-US" altLang="en-US" sz="2000" baseline="-25000" dirty="0">
                <a:solidFill>
                  <a:schemeClr val="tx1"/>
                </a:solidFill>
              </a:rPr>
              <a:t>3</a:t>
            </a:r>
            <a:r>
              <a:rPr lang="en-US" altLang="en-US" sz="2000" dirty="0">
                <a:solidFill>
                  <a:schemeClr val="tx1"/>
                </a:solidFill>
              </a:rPr>
              <a:t>C(O)CH</a:t>
            </a:r>
            <a:r>
              <a:rPr lang="en-US" altLang="en-US" sz="2000" baseline="-25000" dirty="0">
                <a:solidFill>
                  <a:schemeClr val="tx1"/>
                </a:solidFill>
              </a:rPr>
              <a:t>3</a:t>
            </a:r>
            <a:r>
              <a:rPr lang="en-US" altLang="en-US" sz="2000" dirty="0">
                <a:solidFill>
                  <a:schemeClr val="tx1"/>
                </a:solidFill>
              </a:rPr>
              <a:t>, CH</a:t>
            </a:r>
            <a:r>
              <a:rPr lang="en-US" altLang="en-US" sz="2000" baseline="-25000" dirty="0">
                <a:solidFill>
                  <a:schemeClr val="tx1"/>
                </a:solidFill>
              </a:rPr>
              <a:t>3</a:t>
            </a:r>
            <a:r>
              <a:rPr lang="en-US" altLang="en-US" sz="2000" dirty="0">
                <a:solidFill>
                  <a:schemeClr val="tx1"/>
                </a:solidFill>
              </a:rPr>
              <a:t>CN, PAN, </a:t>
            </a:r>
            <a:r>
              <a:rPr lang="en-US" altLang="en-US" sz="2000" dirty="0"/>
              <a:t>high and </a:t>
            </a:r>
            <a:r>
              <a:rPr lang="en-US" altLang="en-US" sz="2000" dirty="0">
                <a:solidFill>
                  <a:schemeClr val="tx1"/>
                </a:solidFill>
              </a:rPr>
              <a:t>low altitude CO</a:t>
            </a:r>
            <a:r>
              <a:rPr lang="en-US" altLang="en-US" sz="2000" baseline="-25000" dirty="0">
                <a:solidFill>
                  <a:schemeClr val="tx1"/>
                </a:solidFill>
              </a:rPr>
              <a:t>2</a:t>
            </a:r>
            <a:r>
              <a:rPr lang="en-US" altLang="en-US" sz="2000" dirty="0">
                <a:solidFill>
                  <a:schemeClr val="tx1"/>
                </a:solidFill>
              </a:rPr>
              <a:t> </a:t>
            </a:r>
            <a:r>
              <a:rPr lang="en-US" altLang="en-US" sz="2000" dirty="0"/>
              <a:t>as well as pressure and temperature from CO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 lines </a:t>
            </a:r>
          </a:p>
          <a:p>
            <a:pPr>
              <a:buFont typeface="Symbol" pitchFamily="18" charset="2"/>
              <a:buNone/>
            </a:pPr>
            <a:r>
              <a:rPr lang="en-US" altLang="en-US" sz="2000" dirty="0"/>
              <a:t>	</a:t>
            </a:r>
          </a:p>
          <a:p>
            <a:pPr>
              <a:buFont typeface="Symbol" pitchFamily="18" charset="2"/>
              <a:buNone/>
            </a:pPr>
            <a:r>
              <a:rPr lang="en-US" altLang="en-US" sz="2000" dirty="0"/>
              <a:t>Isotopologues: </a:t>
            </a:r>
            <a:r>
              <a:rPr lang="en-GB" altLang="en-US" sz="2000" dirty="0"/>
              <a:t>H</a:t>
            </a:r>
            <a:r>
              <a:rPr lang="en-GB" altLang="en-US" sz="2000" baseline="-25000" dirty="0"/>
              <a:t>2</a:t>
            </a:r>
            <a:r>
              <a:rPr lang="en-GB" altLang="en-US" sz="2000" baseline="30000" dirty="0"/>
              <a:t>18</a:t>
            </a:r>
            <a:r>
              <a:rPr lang="en-GB" altLang="en-US" sz="2000" dirty="0"/>
              <a:t>O, H</a:t>
            </a:r>
            <a:r>
              <a:rPr lang="en-GB" altLang="en-US" sz="2000" baseline="-25000" dirty="0"/>
              <a:t>2</a:t>
            </a:r>
            <a:r>
              <a:rPr lang="en-GB" altLang="en-US" sz="2000" baseline="30000" dirty="0"/>
              <a:t>17</a:t>
            </a:r>
            <a:r>
              <a:rPr lang="en-GB" altLang="en-US" sz="2000" dirty="0"/>
              <a:t>O, HDO, O</a:t>
            </a:r>
            <a:r>
              <a:rPr lang="en-GB" altLang="en-US" sz="2000" baseline="30000" dirty="0"/>
              <a:t>13</a:t>
            </a:r>
            <a:r>
              <a:rPr lang="en-GB" altLang="en-US" sz="2000" dirty="0"/>
              <a:t>CO, OC</a:t>
            </a:r>
            <a:r>
              <a:rPr lang="en-GB" altLang="en-US" sz="2000" baseline="30000" dirty="0"/>
              <a:t>18</a:t>
            </a:r>
            <a:r>
              <a:rPr lang="en-GB" altLang="en-US" sz="2000" dirty="0"/>
              <a:t>O, OC</a:t>
            </a:r>
            <a:r>
              <a:rPr lang="en-GB" altLang="en-US" sz="2000" baseline="30000" dirty="0"/>
              <a:t>17</a:t>
            </a:r>
            <a:r>
              <a:rPr lang="en-GB" altLang="en-US" sz="2000" dirty="0"/>
              <a:t>O, O</a:t>
            </a:r>
            <a:r>
              <a:rPr lang="en-GB" altLang="en-US" sz="2000" baseline="30000" dirty="0"/>
              <a:t>13</a:t>
            </a:r>
            <a:r>
              <a:rPr lang="en-GB" altLang="en-US" sz="2000" dirty="0"/>
              <a:t>C</a:t>
            </a:r>
            <a:r>
              <a:rPr lang="en-GB" altLang="en-US" sz="2000" baseline="30000" dirty="0"/>
              <a:t>18</a:t>
            </a:r>
            <a:r>
              <a:rPr lang="en-GB" altLang="en-US" sz="2000" dirty="0"/>
              <a:t>O, </a:t>
            </a:r>
            <a:r>
              <a:rPr lang="en-GB" altLang="en-US" sz="2000" baseline="30000" dirty="0"/>
              <a:t>18</a:t>
            </a:r>
            <a:r>
              <a:rPr lang="en-GB" altLang="en-US" sz="2000" dirty="0"/>
              <a:t>OO</a:t>
            </a:r>
            <a:r>
              <a:rPr lang="en-GB" altLang="en-US" sz="2000" baseline="-25000" dirty="0"/>
              <a:t>2</a:t>
            </a:r>
            <a:r>
              <a:rPr lang="en-GB" altLang="en-US" sz="2000" dirty="0"/>
              <a:t>, O</a:t>
            </a:r>
            <a:r>
              <a:rPr lang="en-GB" altLang="en-US" sz="2000" baseline="30000" dirty="0"/>
              <a:t>18</a:t>
            </a:r>
            <a:r>
              <a:rPr lang="en-GB" altLang="en-US" sz="2000" dirty="0"/>
              <a:t>OO, O</a:t>
            </a:r>
            <a:r>
              <a:rPr lang="en-GB" altLang="en-US" sz="2000" baseline="30000" dirty="0"/>
              <a:t>17</a:t>
            </a:r>
            <a:r>
              <a:rPr lang="en-GB" altLang="en-US" sz="2000" dirty="0"/>
              <a:t>OO, </a:t>
            </a:r>
            <a:r>
              <a:rPr lang="en-GB" altLang="en-US" sz="2000" dirty="0">
                <a:solidFill>
                  <a:schemeClr val="tx1"/>
                </a:solidFill>
              </a:rPr>
              <a:t>OO</a:t>
            </a:r>
            <a:r>
              <a:rPr lang="en-GB" altLang="en-US" sz="2000" baseline="30000" dirty="0">
                <a:solidFill>
                  <a:schemeClr val="tx1"/>
                </a:solidFill>
              </a:rPr>
              <a:t>17</a:t>
            </a:r>
            <a:r>
              <a:rPr lang="en-GB" altLang="en-US" sz="2000" dirty="0">
                <a:solidFill>
                  <a:schemeClr val="tx1"/>
                </a:solidFill>
              </a:rPr>
              <a:t>O</a:t>
            </a:r>
            <a:r>
              <a:rPr lang="en-GB" altLang="en-US" sz="2000" dirty="0"/>
              <a:t>, N</a:t>
            </a:r>
            <a:r>
              <a:rPr lang="en-GB" altLang="en-US" sz="2000" baseline="30000" dirty="0"/>
              <a:t>15</a:t>
            </a:r>
            <a:r>
              <a:rPr lang="en-GB" altLang="en-US" sz="2000" dirty="0"/>
              <a:t>NO, </a:t>
            </a:r>
            <a:r>
              <a:rPr lang="en-GB" altLang="en-US" sz="2000" baseline="30000" dirty="0"/>
              <a:t>15</a:t>
            </a:r>
            <a:r>
              <a:rPr lang="en-GB" altLang="en-US" sz="2000" dirty="0"/>
              <a:t>NNO, N</a:t>
            </a:r>
            <a:r>
              <a:rPr lang="en-GB" altLang="en-US" sz="2000" baseline="-25000" dirty="0"/>
              <a:t>2</a:t>
            </a:r>
            <a:r>
              <a:rPr lang="en-GB" altLang="en-US" sz="2000" baseline="30000" dirty="0"/>
              <a:t>18</a:t>
            </a:r>
            <a:r>
              <a:rPr lang="en-GB" altLang="en-US" sz="2000" dirty="0"/>
              <a:t>O, N</a:t>
            </a:r>
            <a:r>
              <a:rPr lang="en-GB" altLang="en-US" sz="2000" baseline="-25000" dirty="0"/>
              <a:t>2</a:t>
            </a:r>
            <a:r>
              <a:rPr lang="en-GB" altLang="en-US" sz="2000" baseline="30000" dirty="0"/>
              <a:t>17</a:t>
            </a:r>
            <a:r>
              <a:rPr lang="en-GB" altLang="en-US" sz="2000" dirty="0"/>
              <a:t>O, </a:t>
            </a:r>
            <a:r>
              <a:rPr lang="en-GB" altLang="en-US" sz="2000" baseline="30000" dirty="0"/>
              <a:t>13</a:t>
            </a:r>
            <a:r>
              <a:rPr lang="en-GB" altLang="en-US" sz="2000" dirty="0"/>
              <a:t>CO, C</a:t>
            </a:r>
            <a:r>
              <a:rPr lang="en-GB" altLang="en-US" sz="2000" baseline="30000" dirty="0"/>
              <a:t>18</a:t>
            </a:r>
            <a:r>
              <a:rPr lang="en-GB" altLang="en-US" sz="2000" dirty="0"/>
              <a:t>O, C</a:t>
            </a:r>
            <a:r>
              <a:rPr lang="en-GB" altLang="en-US" sz="2000" baseline="30000" dirty="0"/>
              <a:t>17</a:t>
            </a:r>
            <a:r>
              <a:rPr lang="en-GB" altLang="en-US" sz="2000" dirty="0"/>
              <a:t>O, </a:t>
            </a:r>
            <a:r>
              <a:rPr lang="en-GB" altLang="en-US" sz="2000" baseline="30000" dirty="0"/>
              <a:t>13</a:t>
            </a:r>
            <a:r>
              <a:rPr lang="en-GB" altLang="en-US" sz="2000" dirty="0"/>
              <a:t>CH</a:t>
            </a:r>
            <a:r>
              <a:rPr lang="en-GB" altLang="en-US" sz="2000" baseline="-25000" dirty="0"/>
              <a:t>4</a:t>
            </a:r>
            <a:r>
              <a:rPr lang="en-GB" altLang="en-US" sz="2000" dirty="0"/>
              <a:t>, CH</a:t>
            </a:r>
            <a:r>
              <a:rPr lang="en-GB" altLang="en-US" sz="2000" baseline="-25000" dirty="0"/>
              <a:t>3</a:t>
            </a:r>
            <a:r>
              <a:rPr lang="en-GB" altLang="en-US" sz="2000" dirty="0"/>
              <a:t>D, OC</a:t>
            </a:r>
            <a:r>
              <a:rPr lang="en-GB" altLang="en-US" sz="2000" baseline="30000" dirty="0"/>
              <a:t>34</a:t>
            </a:r>
            <a:r>
              <a:rPr lang="en-GB" altLang="en-US" sz="2000" dirty="0"/>
              <a:t>S, O</a:t>
            </a:r>
            <a:r>
              <a:rPr lang="en-GB" altLang="en-US" sz="2000" baseline="30000" dirty="0"/>
              <a:t>13</a:t>
            </a:r>
            <a:r>
              <a:rPr lang="en-GB" altLang="en-US" sz="2000" dirty="0"/>
              <a:t>CS, </a:t>
            </a:r>
            <a:r>
              <a:rPr lang="en-GB" altLang="en-US" sz="2000" baseline="30000" dirty="0">
                <a:solidFill>
                  <a:schemeClr val="tx1"/>
                </a:solidFill>
              </a:rPr>
              <a:t>15</a:t>
            </a:r>
            <a:r>
              <a:rPr lang="en-GB" altLang="en-US" sz="2000" dirty="0">
                <a:solidFill>
                  <a:schemeClr val="tx1"/>
                </a:solidFill>
              </a:rPr>
              <a:t>NO</a:t>
            </a:r>
            <a:r>
              <a:rPr lang="en-GB" altLang="en-US" sz="2000" baseline="-25000" dirty="0">
                <a:solidFill>
                  <a:schemeClr val="tx1"/>
                </a:solidFill>
              </a:rPr>
              <a:t>2</a:t>
            </a:r>
            <a:r>
              <a:rPr lang="en-GB" altLang="en-US" sz="2000" dirty="0">
                <a:solidFill>
                  <a:schemeClr val="tx1"/>
                </a:solidFill>
              </a:rPr>
              <a:t>, H</a:t>
            </a:r>
            <a:r>
              <a:rPr lang="en-GB" altLang="en-US" sz="2000" baseline="30000" dirty="0">
                <a:solidFill>
                  <a:schemeClr val="tx1"/>
                </a:solidFill>
              </a:rPr>
              <a:t>15</a:t>
            </a:r>
            <a:r>
              <a:rPr lang="en-GB" altLang="en-US" sz="2000" dirty="0">
                <a:solidFill>
                  <a:schemeClr val="tx1"/>
                </a:solidFill>
              </a:rPr>
              <a:t>NO</a:t>
            </a:r>
            <a:r>
              <a:rPr lang="en-GB" altLang="en-US" sz="2000" baseline="-25000" dirty="0">
                <a:solidFill>
                  <a:schemeClr val="tx1"/>
                </a:solidFill>
              </a:rPr>
              <a:t>3</a:t>
            </a:r>
          </a:p>
          <a:p>
            <a:pPr>
              <a:buFont typeface="Symbol" pitchFamily="18" charset="2"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New</a:t>
            </a:r>
            <a:r>
              <a:rPr lang="en-US" altLang="en-US" sz="2000" dirty="0"/>
              <a:t> routine species in v.5.0 are in </a:t>
            </a:r>
            <a:r>
              <a:rPr lang="en-US" altLang="en-US" sz="2000" dirty="0">
                <a:solidFill>
                  <a:srgbClr val="FF0000"/>
                </a:solidFill>
              </a:rPr>
              <a:t>red</a:t>
            </a:r>
            <a:r>
              <a:rPr lang="en-US" altLang="en-US" sz="2000" dirty="0"/>
              <a:t>.</a:t>
            </a:r>
          </a:p>
          <a:p>
            <a:pPr>
              <a:buFont typeface="Symbol" pitchFamily="18" charset="2"/>
              <a:buNone/>
            </a:pPr>
            <a:endParaRPr lang="en-US" alt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" y="5225143"/>
            <a:ext cx="906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/>
              <a:t>ACE is now in its </a:t>
            </a:r>
            <a:r>
              <a:rPr lang="en-US" altLang="en-US" dirty="0">
                <a:solidFill>
                  <a:srgbClr val="FF0000"/>
                </a:solidFill>
              </a:rPr>
              <a:t>19</a:t>
            </a:r>
            <a:r>
              <a:rPr lang="en-US" altLang="en-US" baseline="30000" dirty="0">
                <a:solidFill>
                  <a:srgbClr val="FF0000"/>
                </a:solidFill>
              </a:rPr>
              <a:t>th</a:t>
            </a:r>
            <a:r>
              <a:rPr lang="en-US" altLang="en-US" dirty="0">
                <a:solidFill>
                  <a:srgbClr val="FF0000"/>
                </a:solidFill>
              </a:rPr>
              <a:t> year on orbit. </a:t>
            </a:r>
            <a:r>
              <a:rPr lang="en-US" altLang="en-US" dirty="0"/>
              <a:t>This</a:t>
            </a:r>
            <a:r>
              <a:rPr lang="en-US" altLang="en-US" dirty="0">
                <a:solidFill>
                  <a:srgbClr val="FF0000"/>
                </a:solidFill>
              </a:rPr>
              <a:t> longevity </a:t>
            </a:r>
            <a:r>
              <a:rPr lang="en-US" altLang="en-US" dirty="0"/>
              <a:t>makes</a:t>
            </a:r>
            <a:r>
              <a:rPr lang="en-US" altLang="en-US" dirty="0">
                <a:solidFill>
                  <a:srgbClr val="FF0000"/>
                </a:solidFill>
              </a:rPr>
              <a:t> trend analysis </a:t>
            </a:r>
            <a:r>
              <a:rPr lang="en-US" altLang="en-US" dirty="0"/>
              <a:t>feasible (with care). The change in atmospheric composition is the</a:t>
            </a:r>
            <a:r>
              <a:rPr lang="en-US" altLang="en-US" dirty="0">
                <a:solidFill>
                  <a:srgbClr val="FF0000"/>
                </a:solidFill>
              </a:rPr>
              <a:t> primary driver of climate change.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5FFD1A-E386-442C-AA57-981516513070}"/>
              </a:ext>
            </a:extLst>
          </p:cNvPr>
          <p:cNvSpPr txBox="1"/>
          <p:nvPr/>
        </p:nvSpPr>
        <p:spPr>
          <a:xfrm>
            <a:off x="224080" y="6019800"/>
            <a:ext cx="8772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ACE </a:t>
            </a:r>
            <a:r>
              <a:rPr lang="en-US" sz="2800" dirty="0">
                <a:solidFill>
                  <a:srgbClr val="FF0000"/>
                </a:solidFill>
              </a:rPr>
              <a:t>retrieves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46 molecules </a:t>
            </a:r>
            <a:r>
              <a:rPr lang="en-US" sz="2800" dirty="0"/>
              <a:t>plus 24 </a:t>
            </a:r>
            <a:r>
              <a:rPr lang="en-US" sz="2800" dirty="0" err="1"/>
              <a:t>isotopologues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9677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55AFE1-EC87-4E5D-A48C-E98DA15C5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9144000" cy="20675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71290A-F709-42E8-B569-01001B3AA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905000"/>
            <a:ext cx="4334337" cy="42457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106062-CB81-4ABF-9CEA-1A8C9C3C6579}"/>
              </a:ext>
            </a:extLst>
          </p:cNvPr>
          <p:cNvSpPr txBox="1"/>
          <p:nvPr/>
        </p:nvSpPr>
        <p:spPr>
          <a:xfrm rot="16200000">
            <a:off x="-25945" y="3607345"/>
            <a:ext cx="133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Altitude, km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F39276-E1D2-4824-9147-12283044E75B}"/>
              </a:ext>
            </a:extLst>
          </p:cNvPr>
          <p:cNvSpPr txBox="1"/>
          <p:nvPr/>
        </p:nvSpPr>
        <p:spPr>
          <a:xfrm>
            <a:off x="23782" y="5888847"/>
            <a:ext cx="388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Injection of </a:t>
            </a:r>
            <a:r>
              <a:rPr lang="en-US" sz="2800" dirty="0">
                <a:solidFill>
                  <a:srgbClr val="FF0000"/>
                </a:solidFill>
              </a:rPr>
              <a:t>organics</a:t>
            </a:r>
            <a:r>
              <a:rPr lang="en-US" sz="2800" dirty="0"/>
              <a:t> into stratosphere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266E0A-398E-4447-B38B-8D1587CA934E}"/>
              </a:ext>
            </a:extLst>
          </p:cNvPr>
          <p:cNvSpPr txBox="1"/>
          <p:nvPr/>
        </p:nvSpPr>
        <p:spPr>
          <a:xfrm>
            <a:off x="5943600" y="7620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GRL </a:t>
            </a:r>
            <a:r>
              <a:rPr lang="en-US" sz="2800" b="1" dirty="0"/>
              <a:t>47</a:t>
            </a:r>
            <a:r>
              <a:rPr lang="en-US" sz="2800" dirty="0"/>
              <a:t> (2020)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971E7AF-B51E-4AF3-B81B-5E802E1AB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2362200"/>
            <a:ext cx="4800599" cy="32766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2E00102-CE77-41C7-8958-791BCDE5BC41}"/>
              </a:ext>
            </a:extLst>
          </p:cNvPr>
          <p:cNvSpPr txBox="1"/>
          <p:nvPr/>
        </p:nvSpPr>
        <p:spPr>
          <a:xfrm>
            <a:off x="4114800" y="5532603"/>
            <a:ext cx="51893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Typical Australian fire spectrum in </a:t>
            </a:r>
            <a:r>
              <a:rPr lang="en-US" sz="2800" dirty="0">
                <a:solidFill>
                  <a:srgbClr val="FF0000"/>
                </a:solidFill>
              </a:rPr>
              <a:t>red</a:t>
            </a:r>
            <a:r>
              <a:rPr lang="en-US" sz="2800" dirty="0"/>
              <a:t> at 17.5 km: </a:t>
            </a:r>
            <a:r>
              <a:rPr lang="en-US" sz="2800" dirty="0">
                <a:solidFill>
                  <a:srgbClr val="FF0000"/>
                </a:solidFill>
              </a:rPr>
              <a:t>oxygenated soot; no obvious H</a:t>
            </a:r>
            <a:r>
              <a:rPr lang="en-US" sz="2800" baseline="-25000" dirty="0">
                <a:solidFill>
                  <a:srgbClr val="FF0000"/>
                </a:solidFill>
              </a:rPr>
              <a:t>2</a:t>
            </a:r>
            <a:r>
              <a:rPr lang="en-US" sz="2800" dirty="0">
                <a:solidFill>
                  <a:srgbClr val="FF0000"/>
                </a:solidFill>
              </a:rPr>
              <a:t>SO</a:t>
            </a:r>
            <a:r>
              <a:rPr lang="en-US" sz="2800" baseline="-25000" dirty="0">
                <a:solidFill>
                  <a:srgbClr val="FF0000"/>
                </a:solidFill>
              </a:rPr>
              <a:t>4</a:t>
            </a:r>
            <a:r>
              <a:rPr lang="en-US" sz="2800" dirty="0">
                <a:solidFill>
                  <a:srgbClr val="FF0000"/>
                </a:solidFill>
              </a:rPr>
              <a:t>; strong C=O str.</a:t>
            </a:r>
            <a:endParaRPr lang="en-US" sz="2800" baseline="-25000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57056A-DD11-4299-BA3A-C6827EF1B086}"/>
              </a:ext>
            </a:extLst>
          </p:cNvPr>
          <p:cNvSpPr txBox="1"/>
          <p:nvPr/>
        </p:nvSpPr>
        <p:spPr>
          <a:xfrm>
            <a:off x="5143500" y="314962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</a:rPr>
              <a:t>PyroCbs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428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F4218-C3DC-4130-8591-1E40A4A3D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sz="4400" b="1" dirty="0"/>
              <a:t>Eight Aerosol and Cloud Spectra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F928DB-3A97-437E-9D6E-0DB5E08EC487}"/>
              </a:ext>
            </a:extLst>
          </p:cNvPr>
          <p:cNvSpPr txBox="1"/>
          <p:nvPr/>
        </p:nvSpPr>
        <p:spPr>
          <a:xfrm>
            <a:off x="838200" y="990600"/>
            <a:ext cx="76200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ACE-FTS records </a:t>
            </a:r>
            <a:r>
              <a:rPr lang="en-US" sz="3200" dirty="0">
                <a:solidFill>
                  <a:srgbClr val="FF0000"/>
                </a:solidFill>
              </a:rPr>
              <a:t>characteristic IR absorption </a:t>
            </a:r>
            <a:r>
              <a:rPr lang="en-US" sz="3200" dirty="0"/>
              <a:t>spectra of </a:t>
            </a:r>
            <a:r>
              <a:rPr lang="en-US" sz="3200" dirty="0">
                <a:solidFill>
                  <a:srgbClr val="FF0000"/>
                </a:solidFill>
              </a:rPr>
              <a:t>particles</a:t>
            </a:r>
            <a:r>
              <a:rPr lang="en-US" sz="3200" dirty="0"/>
              <a:t> </a:t>
            </a:r>
          </a:p>
          <a:p>
            <a:r>
              <a:rPr lang="en-US" sz="3200" dirty="0"/>
              <a:t>1. Polar Mesospheric Clouds (PMCs)</a:t>
            </a:r>
          </a:p>
          <a:p>
            <a:r>
              <a:rPr lang="en-US" sz="3200" dirty="0"/>
              <a:t>2. Smoke from fires</a:t>
            </a:r>
          </a:p>
          <a:p>
            <a:r>
              <a:rPr lang="en-US" sz="3200" dirty="0"/>
              <a:t>Polar Stratospheric Clouds (PSCs)</a:t>
            </a:r>
          </a:p>
          <a:p>
            <a:pPr lvl="2"/>
            <a:r>
              <a:rPr lang="en-US" sz="3200" dirty="0"/>
              <a:t>3. Nitric acid trihydrate (NAT)</a:t>
            </a:r>
          </a:p>
          <a:p>
            <a:pPr lvl="2"/>
            <a:r>
              <a:rPr lang="en-US" sz="3200" dirty="0"/>
              <a:t>4. Sulfuric/nitric acid and water (STS)</a:t>
            </a:r>
          </a:p>
          <a:p>
            <a:pPr lvl="2"/>
            <a:r>
              <a:rPr lang="en-US" sz="3200" dirty="0"/>
              <a:t>5. Ice</a:t>
            </a:r>
          </a:p>
          <a:p>
            <a:r>
              <a:rPr lang="en-US" sz="3200" dirty="0"/>
              <a:t>6. Cirrus clouds (ice)</a:t>
            </a:r>
          </a:p>
          <a:p>
            <a:r>
              <a:rPr lang="en-US" sz="3200" dirty="0"/>
              <a:t>7. Ammonium nitrate (Asian monsoon)</a:t>
            </a:r>
          </a:p>
          <a:p>
            <a:r>
              <a:rPr lang="en-US" sz="3200" dirty="0">
                <a:solidFill>
                  <a:srgbClr val="FF0000"/>
                </a:solidFill>
              </a:rPr>
              <a:t>8. Sulfate aerosols</a:t>
            </a:r>
          </a:p>
        </p:txBody>
      </p:sp>
    </p:spTree>
    <p:extLst>
      <p:ext uri="{BB962C8B-B14F-4D97-AF65-F5344CB8AC3E}">
        <p14:creationId xmlns:p14="http://schemas.microsoft.com/office/powerpoint/2010/main" val="236274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CD8E7-9153-4664-A328-AB7EBBEA3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329"/>
            <a:ext cx="8229600" cy="69138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Lifecycle of Sulfate Aerosols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6DB948-5C77-4F82-ADFC-E593063D37B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0"/>
            <a:ext cx="8382000" cy="61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02EA169-C5F6-474E-967D-1385EC570115}"/>
              </a:ext>
            </a:extLst>
          </p:cNvPr>
          <p:cNvSpPr/>
          <p:nvPr/>
        </p:nvSpPr>
        <p:spPr>
          <a:xfrm>
            <a:off x="2452718" y="6491126"/>
            <a:ext cx="2018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Kremser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et al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91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429E6-419D-4395-8AD7-B6BAC3A8D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-10192"/>
            <a:ext cx="8229600" cy="69599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Aerosol Parameters (4) 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4312B0-2776-4FD2-B4E9-BCD82794B073}"/>
              </a:ext>
            </a:extLst>
          </p:cNvPr>
          <p:cNvSpPr txBox="1"/>
          <p:nvPr/>
        </p:nvSpPr>
        <p:spPr>
          <a:xfrm>
            <a:off x="914400" y="648428"/>
            <a:ext cx="81534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1. Particle column density (particle density, N</a:t>
            </a:r>
            <a:r>
              <a:rPr lang="en-US" sz="2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particles/cm</a:t>
            </a:r>
            <a:r>
              <a:rPr lang="en-US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x Pathlength, cm)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2. Composition: % sulfuric acid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Size distribution: assume lognormal</a:t>
            </a:r>
          </a:p>
          <a:p>
            <a:pPr lvl="1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3. r</a:t>
            </a:r>
            <a:r>
              <a:rPr lang="en-US" sz="2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: median radius</a:t>
            </a:r>
          </a:p>
          <a:p>
            <a:pPr lvl="1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el-GR" sz="2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: spread of distribution</a:t>
            </a:r>
          </a:p>
        </p:txBody>
      </p:sp>
      <p:pic>
        <p:nvPicPr>
          <p:cNvPr id="5" name="Picture 2" descr="See the source image">
            <a:extLst>
              <a:ext uri="{FF2B5EF4-FFF2-40B4-BE49-F238E27FC236}">
                <a16:creationId xmlns:a16="http://schemas.microsoft.com/office/drawing/2014/main" id="{52E1E477-E1D5-4A46-86CE-396F1BAD8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8433" y="3200400"/>
            <a:ext cx="5325568" cy="362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9423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B3D67-272A-4477-AC7A-1F36CBDB9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062"/>
            <a:ext cx="8229600" cy="64693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ACE-FTS “Residual” Spectra (</a:t>
            </a:r>
            <a:r>
              <a:rPr lang="en-US" b="1" dirty="0" err="1"/>
              <a:t>Raikoke</a:t>
            </a:r>
            <a:r>
              <a:rPr lang="en-US" b="1" dirty="0"/>
              <a:t>)</a:t>
            </a:r>
          </a:p>
        </p:txBody>
      </p:sp>
      <p:pic>
        <p:nvPicPr>
          <p:cNvPr id="3" name="Content Placeholder 6">
            <a:extLst>
              <a:ext uri="{FF2B5EF4-FFF2-40B4-BE49-F238E27FC236}">
                <a16:creationId xmlns:a16="http://schemas.microsoft.com/office/drawing/2014/main" id="{F3E48F88-8F8C-4E70-9289-29325E090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530" y="806820"/>
            <a:ext cx="6974238" cy="5980938"/>
          </a:xfrm>
          <a:prstGeom prst="rect">
            <a:avLst/>
          </a:prstGeom>
          <a:ln w="190500" cap="flat" cmpd="thinThick">
            <a:solidFill>
              <a:srgbClr val="FFFFFF"/>
            </a:solidFill>
            <a:prstDash val="solid"/>
            <a:rou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730110-76D1-4DC7-B393-186B6B226DDB}"/>
              </a:ext>
            </a:extLst>
          </p:cNvPr>
          <p:cNvSpPr txBox="1"/>
          <p:nvPr/>
        </p:nvSpPr>
        <p:spPr>
          <a:xfrm>
            <a:off x="2971800" y="833346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 µ Imager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42FB96-9C38-48B2-9D09-4FF29935957B}"/>
              </a:ext>
            </a:extLst>
          </p:cNvPr>
          <p:cNvSpPr txBox="1"/>
          <p:nvPr/>
        </p:nvSpPr>
        <p:spPr>
          <a:xfrm>
            <a:off x="3844945" y="328803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Extinction (km</a:t>
            </a:r>
            <a:r>
              <a:rPr lang="en-US" baseline="30000" dirty="0"/>
              <a:t>-1</a:t>
            </a:r>
            <a:r>
              <a:rPr lang="en-US" dirty="0"/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B5ED16-3BC2-48D4-9348-E76B98F7ACAD}"/>
              </a:ext>
            </a:extLst>
          </p:cNvPr>
          <p:cNvSpPr txBox="1"/>
          <p:nvPr/>
        </p:nvSpPr>
        <p:spPr>
          <a:xfrm rot="16200000">
            <a:off x="762000" y="19050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Altitude (km)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073299-86EB-48F4-B1A5-1441EAAF1D38}"/>
              </a:ext>
            </a:extLst>
          </p:cNvPr>
          <p:cNvSpPr txBox="1"/>
          <p:nvPr/>
        </p:nvSpPr>
        <p:spPr>
          <a:xfrm rot="16200000">
            <a:off x="811505" y="5111234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Transmission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3B0681-AD4B-421B-8049-41636AE163E1}"/>
              </a:ext>
            </a:extLst>
          </p:cNvPr>
          <p:cNvSpPr txBox="1"/>
          <p:nvPr/>
        </p:nvSpPr>
        <p:spPr>
          <a:xfrm>
            <a:off x="3863388" y="5882213"/>
            <a:ext cx="2549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Wavenumber (cm</a:t>
            </a:r>
            <a:r>
              <a:rPr lang="en-US" baseline="30000" dirty="0"/>
              <a:t>-1</a:t>
            </a:r>
            <a:r>
              <a:rPr lang="en-US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B7922E-6A56-4972-9DDF-6D5C69C19443}"/>
              </a:ext>
            </a:extLst>
          </p:cNvPr>
          <p:cNvSpPr txBox="1"/>
          <p:nvPr/>
        </p:nvSpPr>
        <p:spPr>
          <a:xfrm>
            <a:off x="1772008" y="6243778"/>
            <a:ext cx="1019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750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CB5109-9D63-42FF-903C-5C15EA338B1A}"/>
              </a:ext>
            </a:extLst>
          </p:cNvPr>
          <p:cNvSpPr txBox="1"/>
          <p:nvPr/>
        </p:nvSpPr>
        <p:spPr>
          <a:xfrm>
            <a:off x="7699353" y="639787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4250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67BE79-3348-494B-BCAD-75F82253BA2B}"/>
              </a:ext>
            </a:extLst>
          </p:cNvPr>
          <p:cNvSpPr txBox="1"/>
          <p:nvPr/>
        </p:nvSpPr>
        <p:spPr>
          <a:xfrm>
            <a:off x="2684349" y="404878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Sulfate aerosol IR spectrum</a:t>
            </a:r>
          </a:p>
        </p:txBody>
      </p:sp>
    </p:spTree>
    <p:extLst>
      <p:ext uri="{BB962C8B-B14F-4D97-AF65-F5344CB8AC3E}">
        <p14:creationId xmlns:p14="http://schemas.microsoft.com/office/powerpoint/2010/main" val="2030880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4E5F3-C02A-439E-895F-89B38E97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57" y="-26432"/>
            <a:ext cx="8229600" cy="1143000"/>
          </a:xfrm>
        </p:spPr>
        <p:txBody>
          <a:bodyPr/>
          <a:lstStyle/>
          <a:p>
            <a:r>
              <a:rPr lang="en-US" b="1" dirty="0"/>
              <a:t>Lab Spectrum H</a:t>
            </a:r>
            <a:r>
              <a:rPr lang="en-US" b="1" baseline="-25000" dirty="0"/>
              <a:t>2</a:t>
            </a:r>
            <a:r>
              <a:rPr lang="en-US" b="1" dirty="0"/>
              <a:t>SO</a:t>
            </a:r>
            <a:r>
              <a:rPr lang="en-US" b="1" baseline="-25000" dirty="0"/>
              <a:t>4</a:t>
            </a:r>
            <a:r>
              <a:rPr lang="en-US" b="1" dirty="0"/>
              <a:t> Aerosols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E483FA-55AC-4D9B-A3A2-50941DE4E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45" y="1066800"/>
            <a:ext cx="8658824" cy="49339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8E25CE-3654-441F-B1C5-CCE75D66A39F}"/>
              </a:ext>
            </a:extLst>
          </p:cNvPr>
          <p:cNvSpPr txBox="1"/>
          <p:nvPr/>
        </p:nvSpPr>
        <p:spPr>
          <a:xfrm>
            <a:off x="1581757" y="6172200"/>
            <a:ext cx="7086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Room temperature, large particles; Heathfield </a:t>
            </a:r>
            <a:r>
              <a:rPr lang="en-US" i="1" dirty="0"/>
              <a:t>et al</a:t>
            </a:r>
            <a:r>
              <a:rPr lang="en-US" dirty="0"/>
              <a:t>. 1999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DEEF32-7878-430A-AAB2-F78AD3F659C9}"/>
              </a:ext>
            </a:extLst>
          </p:cNvPr>
          <p:cNvSpPr txBox="1"/>
          <p:nvPr/>
        </p:nvSpPr>
        <p:spPr>
          <a:xfrm>
            <a:off x="1676400" y="4038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FE6703-D21D-4CE0-B395-27F8EA3CB8D8}"/>
              </a:ext>
            </a:extLst>
          </p:cNvPr>
          <p:cNvSpPr txBox="1"/>
          <p:nvPr/>
        </p:nvSpPr>
        <p:spPr>
          <a:xfrm>
            <a:off x="1978086" y="33491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625F17-40CA-498A-8781-9BB59A1E4F69}"/>
              </a:ext>
            </a:extLst>
          </p:cNvPr>
          <p:cNvSpPr txBox="1"/>
          <p:nvPr/>
        </p:nvSpPr>
        <p:spPr>
          <a:xfrm>
            <a:off x="2128929" y="27093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5DDB8D-728D-49D5-9056-D18EF9541290}"/>
              </a:ext>
            </a:extLst>
          </p:cNvPr>
          <p:cNvSpPr txBox="1"/>
          <p:nvPr/>
        </p:nvSpPr>
        <p:spPr>
          <a:xfrm>
            <a:off x="2971800" y="345659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C47F03-7387-45AF-8A2A-05FF597B82C5}"/>
              </a:ext>
            </a:extLst>
          </p:cNvPr>
          <p:cNvSpPr txBox="1"/>
          <p:nvPr/>
        </p:nvSpPr>
        <p:spPr>
          <a:xfrm>
            <a:off x="4974214" y="30031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513249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99EB2-399C-4546-BBCA-5BB4664A9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C4F5F-58CA-409B-9C49-C086CBB84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Working with Mie scattering IDL programs</a:t>
            </a:r>
          </a:p>
          <a:p>
            <a:pPr lvl="1"/>
            <a:r>
              <a:rPr lang="en-US" dirty="0"/>
              <a:t>Developed by Earth Observation Data Group at Oxford University</a:t>
            </a:r>
          </a:p>
          <a:p>
            <a:r>
              <a:rPr lang="en-US" dirty="0"/>
              <a:t>Two main programs used:</a:t>
            </a:r>
          </a:p>
          <a:p>
            <a:pPr lvl="1"/>
            <a:r>
              <a:rPr lang="en-US" dirty="0"/>
              <a:t>Single Particle (mie_single.pro)</a:t>
            </a:r>
          </a:p>
          <a:p>
            <a:pPr lvl="1"/>
            <a:r>
              <a:rPr lang="en-US" dirty="0"/>
              <a:t>Distribution (mie_size_dist.pr0)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CF07C0-769E-4750-B625-C917A97E3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651" y="4332698"/>
            <a:ext cx="3982772" cy="2504917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6D8E701-C77E-480B-847E-9AE91A5FA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533400"/>
            <a:ext cx="242887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535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846D7-8D25-48A5-B7FB-F8F6670A6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with IDL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1254E-5083-4E00-BBD2-99FB56325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90689"/>
            <a:ext cx="3962400" cy="448627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Program input:</a:t>
            </a:r>
          </a:p>
          <a:p>
            <a:pPr lvl="1"/>
            <a:r>
              <a:rPr lang="en-US" dirty="0"/>
              <a:t>Distribution type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Pathlength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Number density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Median radius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Spread of distribution </a:t>
            </a:r>
          </a:p>
          <a:p>
            <a:pPr lvl="1"/>
            <a:r>
              <a:rPr lang="en-US" dirty="0"/>
              <a:t>Wavenumber (cm</a:t>
            </a:r>
            <a:r>
              <a:rPr lang="en-US" baseline="30000" dirty="0"/>
              <a:t>-1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Complex refractive index (optical constants)</a:t>
            </a:r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A61BC859-398F-42A9-B0CC-B33DDD6914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1772175"/>
            <a:ext cx="1771126" cy="177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11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A4BB5860-35E0-4BB7-A18E-F89389AE62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225040"/>
            <a:ext cx="4724400" cy="377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14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30AE4-47CD-4566-95A2-0C1DDCA7F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3075"/>
            <a:ext cx="7886700" cy="102567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Optical Constants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140B-FBBF-49B1-8823-F9EDD5D50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27166"/>
            <a:ext cx="7675350" cy="13255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Temperature and composition dependent constants by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Niedzela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et al.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1999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31 sets for 32-87% H</a:t>
            </a:r>
            <a:r>
              <a:rPr lang="en-US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SO</a:t>
            </a:r>
            <a:r>
              <a:rPr lang="en-US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for 200-300 K (bilinear interpolation program used)</a:t>
            </a:r>
          </a:p>
        </p:txBody>
      </p:sp>
      <p:pic>
        <p:nvPicPr>
          <p:cNvPr id="6" name="Picture 5" descr="Chart, scatter chart&#10;&#10;Description automatically generated">
            <a:extLst>
              <a:ext uri="{FF2B5EF4-FFF2-40B4-BE49-F238E27FC236}">
                <a16:creationId xmlns:a16="http://schemas.microsoft.com/office/drawing/2014/main" id="{A526E4CA-0EA1-4691-B338-59AE48F2FF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2"/>
          <a:stretch/>
        </p:blipFill>
        <p:spPr>
          <a:xfrm>
            <a:off x="0" y="2362200"/>
            <a:ext cx="9202245" cy="4495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0ECFB64-AFC6-476E-B355-EEB486C4C426}"/>
              </a:ext>
            </a:extLst>
          </p:cNvPr>
          <p:cNvSpPr/>
          <p:nvPr/>
        </p:nvSpPr>
        <p:spPr>
          <a:xfrm>
            <a:off x="425289" y="4248500"/>
            <a:ext cx="78860" cy="5276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409CBD-5211-4939-BD6B-C9053A5DA462}"/>
              </a:ext>
            </a:extLst>
          </p:cNvPr>
          <p:cNvSpPr txBox="1"/>
          <p:nvPr/>
        </p:nvSpPr>
        <p:spPr>
          <a:xfrm rot="16200000">
            <a:off x="-870127" y="5306239"/>
            <a:ext cx="1957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Temperature (K)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9B3D22-96CC-4753-97A7-51A976E9B450}"/>
              </a:ext>
            </a:extLst>
          </p:cNvPr>
          <p:cNvSpPr/>
          <p:nvPr/>
        </p:nvSpPr>
        <p:spPr>
          <a:xfrm>
            <a:off x="2956180" y="5726907"/>
            <a:ext cx="271484" cy="6936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C87E5B-A3C0-48BB-AE69-795B53D6A6CC}"/>
              </a:ext>
            </a:extLst>
          </p:cNvPr>
          <p:cNvSpPr txBox="1"/>
          <p:nvPr/>
        </p:nvSpPr>
        <p:spPr>
          <a:xfrm>
            <a:off x="3048000" y="6450637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Weight %</a:t>
            </a:r>
          </a:p>
        </p:txBody>
      </p:sp>
    </p:spTree>
    <p:extLst>
      <p:ext uri="{BB962C8B-B14F-4D97-AF65-F5344CB8AC3E}">
        <p14:creationId xmlns:p14="http://schemas.microsoft.com/office/powerpoint/2010/main" val="3831698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9A054-536E-414E-98DF-07CF1B03E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36295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Observed and Calculated Comparison</a:t>
            </a:r>
          </a:p>
        </p:txBody>
      </p:sp>
      <p:pic>
        <p:nvPicPr>
          <p:cNvPr id="7" name="Content Placeholder 6" descr="Chart, line chart&#10;&#10;Description automatically generated">
            <a:extLst>
              <a:ext uri="{FF2B5EF4-FFF2-40B4-BE49-F238E27FC236}">
                <a16:creationId xmlns:a16="http://schemas.microsoft.com/office/drawing/2014/main" id="{96DEED12-58AE-47E4-8CCA-10E7099CE9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8707"/>
            <a:ext cx="9144000" cy="397249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7FC9C7-B50A-417D-946B-5DCB7B50C80F}"/>
              </a:ext>
            </a:extLst>
          </p:cNvPr>
          <p:cNvSpPr txBox="1"/>
          <p:nvPr/>
        </p:nvSpPr>
        <p:spPr>
          <a:xfrm>
            <a:off x="3810000" y="1690689"/>
            <a:ext cx="2438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Temperature = 220 K</a:t>
            </a: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70% sulfuric acid </a:t>
            </a: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 particles/cm</a:t>
            </a:r>
            <a:r>
              <a:rPr lang="en-US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 km pathlength</a:t>
            </a: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Distribution spread 1.5</a:t>
            </a: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0.25 </a:t>
            </a:r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 median radius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3E31B3-BE0A-49AB-B820-FE1D5BDA455F}"/>
              </a:ext>
            </a:extLst>
          </p:cNvPr>
          <p:cNvSpPr txBox="1"/>
          <p:nvPr/>
        </p:nvSpPr>
        <p:spPr>
          <a:xfrm>
            <a:off x="3200400" y="4572000"/>
            <a:ext cx="3657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 obvious stratospheric smoke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BBBCCB-D6EE-4FCA-9EF8-07BB5DDEF14C}"/>
              </a:ext>
            </a:extLst>
          </p:cNvPr>
          <p:cNvSpPr txBox="1"/>
          <p:nvPr/>
        </p:nvSpPr>
        <p:spPr>
          <a:xfrm>
            <a:off x="1219200" y="1686535"/>
            <a:ext cx="274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</a:rPr>
              <a:t>Raikoke</a:t>
            </a:r>
            <a:r>
              <a:rPr lang="en-US" sz="2800" dirty="0">
                <a:solidFill>
                  <a:srgbClr val="FF0000"/>
                </a:solidFill>
              </a:rPr>
              <a:t> volcanic eruption </a:t>
            </a:r>
          </a:p>
        </p:txBody>
      </p:sp>
    </p:spTree>
    <p:extLst>
      <p:ext uri="{BB962C8B-B14F-4D97-AF65-F5344CB8AC3E}">
        <p14:creationId xmlns:p14="http://schemas.microsoft.com/office/powerpoint/2010/main" val="1005760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E8C0-3FF5-4348-9214-5E2D19857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28600"/>
            <a:ext cx="7467600" cy="169227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Close Coincidence with SAGE III-ISS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Raikoke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Volcanic Eruption)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0AB0E-6A7B-4BA4-9421-B44F89971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325" y="2125266"/>
            <a:ext cx="7675350" cy="3894534"/>
          </a:xfrm>
        </p:spPr>
        <p:txBody>
          <a:bodyPr>
            <a:noAutofit/>
          </a:bodyPr>
          <a:lstStyle/>
          <a:p>
            <a:r>
              <a:rPr lang="pt-BR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SAGE III-ISS event 1887010        </a:t>
            </a:r>
          </a:p>
          <a:p>
            <a:pPr lvl="1"/>
            <a:r>
              <a:rPr lang="pt-B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 Sept</a:t>
            </a:r>
            <a:r>
              <a:rPr lang="pt-BR" sz="2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2019 20.55 UTC</a:t>
            </a:r>
          </a:p>
          <a:p>
            <a:pPr lvl="1"/>
            <a:r>
              <a:rPr lang="pt-B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pt-BR" sz="2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atitude: 57.7425°      Longitude: 133.797°</a:t>
            </a:r>
          </a:p>
          <a:p>
            <a:r>
              <a:rPr lang="pt-B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ACE Event </a:t>
            </a:r>
            <a:r>
              <a:rPr lang="pt-BR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sr86638          </a:t>
            </a:r>
          </a:p>
          <a:p>
            <a:pPr lvl="1"/>
            <a:r>
              <a:rPr lang="pt-BR" sz="2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11 Sept 2019, 20.6 UTC</a:t>
            </a:r>
          </a:p>
          <a:p>
            <a:pPr lvl="1"/>
            <a:r>
              <a:rPr lang="pt-B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Latitude: </a:t>
            </a:r>
            <a:r>
              <a:rPr lang="pt-BR" sz="2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58.149°     Longitude: 133.009°</a:t>
            </a:r>
          </a:p>
        </p:txBody>
      </p:sp>
    </p:spTree>
    <p:extLst>
      <p:ext uri="{BB962C8B-B14F-4D97-AF65-F5344CB8AC3E}">
        <p14:creationId xmlns:p14="http://schemas.microsoft.com/office/powerpoint/2010/main" val="2703827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B6E73-2907-4C58-98CB-CC4515F09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838" y="9836"/>
            <a:ext cx="7886700" cy="1325563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SAGE III-ISS</a:t>
            </a:r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A3DE682B-90F3-47C6-B3E8-503D08307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684" y="34945"/>
            <a:ext cx="4218089" cy="33744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55F760-27C6-4E72-BC3F-8A64C8456F24}"/>
              </a:ext>
            </a:extLst>
          </p:cNvPr>
          <p:cNvSpPr txBox="1"/>
          <p:nvPr/>
        </p:nvSpPr>
        <p:spPr>
          <a:xfrm>
            <a:off x="427838" y="1080142"/>
            <a:ext cx="4460846" cy="2146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Used aerosol parameters from ACE spectrum and calculated the extinction at the 9 SAGE III aerosol wavelengths using Palmer and Williams optical constants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F217F8-9E5D-444A-8557-B9CE8AA371D3}"/>
              </a:ext>
            </a:extLst>
          </p:cNvPr>
          <p:cNvSpPr txBox="1"/>
          <p:nvPr/>
        </p:nvSpPr>
        <p:spPr>
          <a:xfrm rot="16200000">
            <a:off x="4759225" y="3742974"/>
            <a:ext cx="118913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Transmission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B041CCD9-8B80-4614-8477-0C33845908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8019009"/>
              </p:ext>
            </p:extLst>
          </p:nvPr>
        </p:nvGraphicFramePr>
        <p:xfrm>
          <a:off x="300928" y="3398815"/>
          <a:ext cx="7593523" cy="3424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8171">
                  <a:extLst>
                    <a:ext uri="{9D8B030D-6E8A-4147-A177-3AD203B41FA5}">
                      <a16:colId xmlns:a16="http://schemas.microsoft.com/office/drawing/2014/main" val="3615020510"/>
                    </a:ext>
                  </a:extLst>
                </a:gridCol>
                <a:gridCol w="1445896">
                  <a:extLst>
                    <a:ext uri="{9D8B030D-6E8A-4147-A177-3AD203B41FA5}">
                      <a16:colId xmlns:a16="http://schemas.microsoft.com/office/drawing/2014/main" val="2551499080"/>
                    </a:ext>
                  </a:extLst>
                </a:gridCol>
                <a:gridCol w="1788048">
                  <a:extLst>
                    <a:ext uri="{9D8B030D-6E8A-4147-A177-3AD203B41FA5}">
                      <a16:colId xmlns:a16="http://schemas.microsoft.com/office/drawing/2014/main" val="2139426348"/>
                    </a:ext>
                  </a:extLst>
                </a:gridCol>
                <a:gridCol w="1710704">
                  <a:extLst>
                    <a:ext uri="{9D8B030D-6E8A-4147-A177-3AD203B41FA5}">
                      <a16:colId xmlns:a16="http://schemas.microsoft.com/office/drawing/2014/main" val="3970080317"/>
                    </a:ext>
                  </a:extLst>
                </a:gridCol>
                <a:gridCol w="1710704">
                  <a:extLst>
                    <a:ext uri="{9D8B030D-6E8A-4147-A177-3AD203B41FA5}">
                      <a16:colId xmlns:a16="http://schemas.microsoft.com/office/drawing/2014/main" val="4077973377"/>
                    </a:ext>
                  </a:extLst>
                </a:gridCol>
              </a:tblGrid>
              <a:tr h="6022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Channel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Wavelength (nm)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Peak Altitude (km)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SAGEIII Extinction/km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IDL Extinction/km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518459719"/>
                  </a:ext>
                </a:extLst>
              </a:tr>
              <a:tr h="30460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384.244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13.5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0.007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0.0224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996029553"/>
                  </a:ext>
                </a:extLst>
              </a:tr>
              <a:tr h="30460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484.511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0.0128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0.0215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415601495"/>
                  </a:ext>
                </a:extLst>
              </a:tr>
              <a:tr h="30460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520.513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0.025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0.0196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855631545"/>
                  </a:ext>
                </a:extLst>
              </a:tr>
              <a:tr h="30460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601.583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0.021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5658466"/>
                  </a:ext>
                </a:extLst>
              </a:tr>
              <a:tr h="30460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676.037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0.019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0.0149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733828928"/>
                  </a:ext>
                </a:extLst>
              </a:tr>
              <a:tr h="30460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755.979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0.014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0.0126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948212597"/>
                  </a:ext>
                </a:extLst>
              </a:tr>
              <a:tr h="30460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869.178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0.011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0.01004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092702891"/>
                  </a:ext>
                </a:extLst>
              </a:tr>
              <a:tr h="30460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1021.202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0.008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0.00756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579796011"/>
                  </a:ext>
                </a:extLst>
              </a:tr>
              <a:tr h="30460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1543.92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0.0029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0.00269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309233821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C2B2B3FB-8B38-421A-BCD6-6567CACA7E8E}"/>
              </a:ext>
            </a:extLst>
          </p:cNvPr>
          <p:cNvSpPr txBox="1"/>
          <p:nvPr/>
        </p:nvSpPr>
        <p:spPr>
          <a:xfrm>
            <a:off x="6288627" y="1027907"/>
            <a:ext cx="1605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IDL Model Extinction</a:t>
            </a:r>
          </a:p>
        </p:txBody>
      </p:sp>
    </p:spTree>
    <p:extLst>
      <p:ext uri="{BB962C8B-B14F-4D97-AF65-F5344CB8AC3E}">
        <p14:creationId xmlns:p14="http://schemas.microsoft.com/office/powerpoint/2010/main" val="371836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AC18A-43A1-433C-A93F-384B42C6B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What’s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F2EF1-2551-4B88-8AB9-7148F8F94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278" y="2226469"/>
            <a:ext cx="7793072" cy="3500438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Keith LaBelle is currently calculating spectra for all 31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Niedzela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i="1" dirty="0">
                <a:latin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sets of optical constants for a range of lognormal distribution parameters</a:t>
            </a: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Similar calculations of extinction for SAGE III aerosol channels using Palmer and Williams optical constants </a:t>
            </a: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Using these calculations as input, Chris Boone will then adapt ACE-FTS fitting programs to obtain 4 sulfate aerosol parameters using co-incident ACE and SAGE data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951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EB347-F4A0-4390-A6BA-C9181371A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/>
              <a:t>Acknowledgements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280966-BE19-4D61-B6CC-D01F3460E0E6}"/>
              </a:ext>
            </a:extLst>
          </p:cNvPr>
          <p:cNvSpPr txBox="1"/>
          <p:nvPr/>
        </p:nvSpPr>
        <p:spPr>
          <a:xfrm>
            <a:off x="2895600" y="1087934"/>
            <a:ext cx="3657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Robin</a:t>
            </a:r>
          </a:p>
          <a:p>
            <a:endParaRPr lang="en-US" sz="2800" dirty="0"/>
          </a:p>
          <a:p>
            <a:r>
              <a:rPr lang="en-US" sz="2800" dirty="0"/>
              <a:t>Chris Boone</a:t>
            </a:r>
          </a:p>
          <a:p>
            <a:r>
              <a:rPr lang="en-US" sz="2800" dirty="0"/>
              <a:t>Jeff Crouse</a:t>
            </a:r>
          </a:p>
          <a:p>
            <a:r>
              <a:rPr lang="en-US" sz="2800" dirty="0"/>
              <a:t>Johnny Steffen</a:t>
            </a:r>
          </a:p>
          <a:p>
            <a:r>
              <a:rPr lang="en-US" sz="2800" dirty="0"/>
              <a:t>Dennis Cok</a:t>
            </a:r>
          </a:p>
          <a:p>
            <a:endParaRPr lang="en-US" sz="2800" dirty="0"/>
          </a:p>
          <a:p>
            <a:r>
              <a:rPr lang="en-US" sz="2800" dirty="0"/>
              <a:t>Ryan Johnson</a:t>
            </a:r>
          </a:p>
          <a:p>
            <a:r>
              <a:rPr lang="en-US" sz="2800" dirty="0"/>
              <a:t>Keith LaBelle</a:t>
            </a:r>
          </a:p>
          <a:p>
            <a:r>
              <a:rPr lang="en-US" sz="2800" dirty="0"/>
              <a:t>Randika Dodangodage</a:t>
            </a:r>
          </a:p>
          <a:p>
            <a:r>
              <a:rPr lang="en-US" sz="2800" dirty="0"/>
              <a:t>Doug Cameron</a:t>
            </a:r>
          </a:p>
          <a:p>
            <a:r>
              <a:rPr lang="en-US" sz="2800"/>
              <a:t>Jason Sorensen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49F772-E862-4830-86FA-B68E8552BE1C}"/>
              </a:ext>
            </a:extLst>
          </p:cNvPr>
          <p:cNvSpPr/>
          <p:nvPr/>
        </p:nvSpPr>
        <p:spPr>
          <a:xfrm>
            <a:off x="4572000" y="1943100"/>
            <a:ext cx="29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384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0" y="0"/>
            <a:ext cx="7313613" cy="752475"/>
          </a:xfrm>
        </p:spPr>
        <p:txBody>
          <a:bodyPr/>
          <a:lstStyle/>
          <a:p>
            <a:pPr eaLnBrk="1" hangingPunct="1"/>
            <a:r>
              <a:rPr lang="en-US" altLang="en-US" dirty="0"/>
              <a:t>It’s All Spectroscopy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52400" y="1905000"/>
            <a:ext cx="3852863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/>
              <a:t>Textbook aimed at graduate students and senior undergrads. Particularly useful treatment  of the confusing topic of line intensities needed for remote sensing. </a:t>
            </a:r>
            <a:r>
              <a:rPr lang="en-US" altLang="en-US" sz="2400" dirty="0">
                <a:solidFill>
                  <a:srgbClr val="FF0000"/>
                </a:solidFill>
              </a:rPr>
              <a:t>4</a:t>
            </a:r>
            <a:r>
              <a:rPr lang="en-US" altLang="en-US" sz="2400" baseline="30000" dirty="0">
                <a:solidFill>
                  <a:srgbClr val="FF0000"/>
                </a:solidFill>
              </a:rPr>
              <a:t>th</a:t>
            </a:r>
            <a:r>
              <a:rPr lang="en-US" altLang="en-US" sz="2400" dirty="0">
                <a:solidFill>
                  <a:srgbClr val="FF0000"/>
                </a:solidFill>
              </a:rPr>
              <a:t> edition </a:t>
            </a:r>
            <a:r>
              <a:rPr lang="en-US" altLang="en-US" sz="2400"/>
              <a:t>has appeared </a:t>
            </a:r>
            <a:r>
              <a:rPr lang="en-US" altLang="en-US" sz="2400" dirty="0"/>
              <a:t>(April 2020) including </a:t>
            </a:r>
            <a:r>
              <a:rPr lang="en-US" altLang="en-US" sz="2400" dirty="0">
                <a:solidFill>
                  <a:srgbClr val="FF0000"/>
                </a:solidFill>
              </a:rPr>
              <a:t>atmospheric and astronomical spectroscopy</a:t>
            </a:r>
            <a:r>
              <a:rPr lang="en-US" altLang="en-US" sz="2400" dirty="0"/>
              <a:t>.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783323-3CF0-4CE2-BA12-33C548F80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5" y="825486"/>
            <a:ext cx="4429125" cy="603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75960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Design">
  <a:themeElements>
    <a:clrScheme name="Default Design 3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E7E7E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90984</TotalTime>
  <Words>1046</Words>
  <Application>Microsoft Office PowerPoint</Application>
  <PresentationFormat>On-screen Show (4:3)</PresentationFormat>
  <Paragraphs>198</Paragraphs>
  <Slides>20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Arial</vt:lpstr>
      <vt:lpstr>Calibri</vt:lpstr>
      <vt:lpstr>Corbel</vt:lpstr>
      <vt:lpstr>StarBats</vt:lpstr>
      <vt:lpstr>Symbol</vt:lpstr>
      <vt:lpstr>Tahoma</vt:lpstr>
      <vt:lpstr>Times New Roman</vt:lpstr>
      <vt:lpstr>Wingdings</vt:lpstr>
      <vt:lpstr>1_Custom Design</vt:lpstr>
      <vt:lpstr>Custom Design</vt:lpstr>
      <vt:lpstr>Default Design</vt:lpstr>
      <vt:lpstr>Depth</vt:lpstr>
      <vt:lpstr>SPECIATION OF SAGE-III/ISS AEROSOLS</vt:lpstr>
      <vt:lpstr>SAGE-III/ISS Science Team Proposal</vt:lpstr>
      <vt:lpstr>ACE Satellite </vt:lpstr>
      <vt:lpstr>FTS design (ABB-Bomem)</vt:lpstr>
      <vt:lpstr>ACE-FTS Version 4.1/4.2 &amp; 5.0 Species</vt:lpstr>
      <vt:lpstr>PowerPoint Presentation</vt:lpstr>
      <vt:lpstr>Eight Aerosol and Cloud Spectra</vt:lpstr>
      <vt:lpstr>Lifecycle of Sulfate Aerosols</vt:lpstr>
      <vt:lpstr>Aerosol Parameters (4) </vt:lpstr>
      <vt:lpstr>ACE-FTS “Residual” Spectra (Raikoke)</vt:lpstr>
      <vt:lpstr>Lab Spectrum H2SO4 Aerosols </vt:lpstr>
      <vt:lpstr>Modeling</vt:lpstr>
      <vt:lpstr>Modeling with IDL </vt:lpstr>
      <vt:lpstr>Optical Constants</vt:lpstr>
      <vt:lpstr>Observed and Calculated Comparison</vt:lpstr>
      <vt:lpstr>Close Coincidence with SAGE III-ISS (Raikoke Volcanic Eruption) </vt:lpstr>
      <vt:lpstr>SAGE III-ISS</vt:lpstr>
      <vt:lpstr>What’s Next?</vt:lpstr>
      <vt:lpstr>Acknowledgements</vt:lpstr>
      <vt:lpstr>It’s All Spectroscopy</vt:lpstr>
    </vt:vector>
  </TitlesOfParts>
  <Company>Old Dominion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Mass-Independent Oxygen Isotope Fractionation in Atmospheric CO as a Result of the Reaction CO + OH</dc:title>
  <dc:creator>Beale, Christopher</dc:creator>
  <cp:lastModifiedBy>Bernath, Peter F.</cp:lastModifiedBy>
  <cp:revision>703</cp:revision>
  <dcterms:created xsi:type="dcterms:W3CDTF">2014-09-03T16:05:56Z</dcterms:created>
  <dcterms:modified xsi:type="dcterms:W3CDTF">2021-11-03T16:57:38Z</dcterms:modified>
</cp:coreProperties>
</file>