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15"/>
  </p:notesMasterIdLst>
  <p:handoutMasterIdLst>
    <p:handoutMasterId r:id="rId16"/>
  </p:handoutMasterIdLst>
  <p:sldIdLst>
    <p:sldId id="967" r:id="rId2"/>
    <p:sldId id="968" r:id="rId3"/>
    <p:sldId id="969" r:id="rId4"/>
    <p:sldId id="971" r:id="rId5"/>
    <p:sldId id="970" r:id="rId6"/>
    <p:sldId id="972" r:id="rId7"/>
    <p:sldId id="981" r:id="rId8"/>
    <p:sldId id="980" r:id="rId9"/>
    <p:sldId id="975" r:id="rId10"/>
    <p:sldId id="976" r:id="rId11"/>
    <p:sldId id="978" r:id="rId12"/>
    <p:sldId id="977" r:id="rId13"/>
    <p:sldId id="974" r:id="rId14"/>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68" autoAdjust="0"/>
    <p:restoredTop sz="97966" autoAdjust="0"/>
  </p:normalViewPr>
  <p:slideViewPr>
    <p:cSldViewPr snapToGrid="0" snapToObjects="1">
      <p:cViewPr varScale="1">
        <p:scale>
          <a:sx n="171" d="100"/>
          <a:sy n="171" d="100"/>
        </p:scale>
        <p:origin x="584" y="16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10/23/20</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10/23/20</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23817588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23, 2020</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23, 2020</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sage.nasa.gov/validatio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mailto:carrie.roller@nasa.go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820738"/>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Validation and Mission Planning Update</a:t>
            </a: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Carrie Roller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SAGE III Scientist/Engineer</a:t>
            </a:r>
          </a:p>
        </p:txBody>
      </p:sp>
    </p:spTree>
    <p:extLst>
      <p:ext uri="{BB962C8B-B14F-4D97-AF65-F5344CB8AC3E}">
        <p14:creationId xmlns:p14="http://schemas.microsoft.com/office/powerpoint/2010/main" val="1692586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During the validation campaign, the SAGE science team reached out to all currently participating NDACC </a:t>
            </a:r>
            <a:r>
              <a:rPr lang="en-US" dirty="0" err="1"/>
              <a:t>lidar</a:t>
            </a:r>
            <a:r>
              <a:rPr lang="en-US" dirty="0"/>
              <a:t> and </a:t>
            </a:r>
            <a:r>
              <a:rPr lang="en-US" dirty="0" err="1"/>
              <a:t>sonde</a:t>
            </a:r>
            <a:r>
              <a:rPr lang="en-US" dirty="0"/>
              <a:t> sites in an attempt to facilitate the coordination of SAGE III predicted events with in-situ data gathered at each site.  </a:t>
            </a:r>
          </a:p>
          <a:p>
            <a:r>
              <a:rPr lang="en-US" dirty="0"/>
              <a:t>Each participating station receives weekly emails detailing all upcoming SAGE III events that will coincide with their location and meet validation criteria.  </a:t>
            </a:r>
          </a:p>
          <a:p>
            <a:r>
              <a:rPr lang="en-US" dirty="0"/>
              <a:t>The SAGE team is always looking to add to new stations to this list.</a:t>
            </a:r>
          </a:p>
        </p:txBody>
      </p:sp>
      <p:sp>
        <p:nvSpPr>
          <p:cNvPr id="3" name="Title 2"/>
          <p:cNvSpPr>
            <a:spLocks noGrp="1"/>
          </p:cNvSpPr>
          <p:nvPr>
            <p:ph type="title"/>
          </p:nvPr>
        </p:nvSpPr>
        <p:spPr/>
        <p:txBody>
          <a:bodyPr/>
          <a:lstStyle/>
          <a:p>
            <a:r>
              <a:rPr lang="en-US" dirty="0"/>
              <a:t>Validation Partners - Update</a:t>
            </a:r>
          </a:p>
        </p:txBody>
      </p:sp>
      <p:sp>
        <p:nvSpPr>
          <p:cNvPr id="4" name="Date Placeholder 3"/>
          <p:cNvSpPr>
            <a:spLocks noGrp="1"/>
          </p:cNvSpPr>
          <p:nvPr>
            <p:ph type="dt" sz="half" idx="2"/>
          </p:nvPr>
        </p:nvSpPr>
        <p:spPr/>
        <p:txBody>
          <a:bodyPr/>
          <a:lstStyle/>
          <a:p>
            <a:fld id="{A9E79D4F-B57E-1C4E-8EE1-3B4427408A1A}" type="datetime4">
              <a:rPr lang="en-US" smtClean="0"/>
              <a:t>October 23, 2020</a:t>
            </a:fld>
            <a:endParaRPr lang="en-US" dirty="0"/>
          </a:p>
        </p:txBody>
      </p:sp>
    </p:spTree>
    <p:extLst>
      <p:ext uri="{BB962C8B-B14F-4D97-AF65-F5344CB8AC3E}">
        <p14:creationId xmlns:p14="http://schemas.microsoft.com/office/powerpoint/2010/main" val="825503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0995" y="834083"/>
            <a:ext cx="6182010" cy="4013200"/>
          </a:xfrm>
        </p:spPr>
      </p:pic>
      <p:sp>
        <p:nvSpPr>
          <p:cNvPr id="3" name="Title 2"/>
          <p:cNvSpPr>
            <a:spLocks noGrp="1"/>
          </p:cNvSpPr>
          <p:nvPr>
            <p:ph type="title"/>
          </p:nvPr>
        </p:nvSpPr>
        <p:spPr/>
        <p:txBody>
          <a:bodyPr/>
          <a:lstStyle/>
          <a:p>
            <a:r>
              <a:rPr lang="en-US" dirty="0"/>
              <a:t>Validation Partners – Update cont. </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
        <p:nvSpPr>
          <p:cNvPr id="6" name="TextBox 5"/>
          <p:cNvSpPr txBox="1"/>
          <p:nvPr/>
        </p:nvSpPr>
        <p:spPr>
          <a:xfrm>
            <a:off x="60432" y="1647423"/>
            <a:ext cx="1457437" cy="2215991"/>
          </a:xfrm>
          <a:prstGeom prst="rect">
            <a:avLst/>
          </a:prstGeom>
          <a:noFill/>
        </p:spPr>
        <p:txBody>
          <a:bodyPr wrap="square" rtlCol="0">
            <a:spAutoFit/>
          </a:bodyPr>
          <a:lstStyle/>
          <a:p>
            <a:r>
              <a:rPr lang="en-US" sz="600" b="1" dirty="0"/>
              <a:t>- Boulder, Colorado, USA</a:t>
            </a:r>
          </a:p>
          <a:p>
            <a:r>
              <a:rPr lang="en-US" sz="600" b="1" dirty="0"/>
              <a:t>- Lauder, New Zealand (</a:t>
            </a:r>
            <a:r>
              <a:rPr lang="en-US" sz="600" b="1" dirty="0" err="1"/>
              <a:t>sonde</a:t>
            </a:r>
            <a:r>
              <a:rPr lang="en-US" sz="600" b="1" dirty="0"/>
              <a:t>)</a:t>
            </a:r>
          </a:p>
          <a:p>
            <a:r>
              <a:rPr lang="en-US" sz="600" b="1" dirty="0"/>
              <a:t>- Mauna Loa, Hawaii, USA </a:t>
            </a:r>
          </a:p>
          <a:p>
            <a:r>
              <a:rPr lang="en-US" sz="600" b="1" dirty="0"/>
              <a:t>- Table Mountain, California, USA</a:t>
            </a:r>
          </a:p>
          <a:p>
            <a:r>
              <a:rPr lang="en-US" sz="600" b="1" dirty="0"/>
              <a:t>- </a:t>
            </a:r>
            <a:r>
              <a:rPr lang="en-US" sz="600" b="1" dirty="0" err="1"/>
              <a:t>Sodankyla</a:t>
            </a:r>
            <a:r>
              <a:rPr lang="en-US" sz="600" b="1" dirty="0"/>
              <a:t>, Finland</a:t>
            </a:r>
          </a:p>
          <a:p>
            <a:r>
              <a:rPr lang="en-US" sz="600" b="1" dirty="0"/>
              <a:t>- De </a:t>
            </a:r>
            <a:r>
              <a:rPr lang="en-US" sz="600" b="1" dirty="0" err="1"/>
              <a:t>Bilt</a:t>
            </a:r>
            <a:r>
              <a:rPr lang="en-US" sz="600" b="1" dirty="0"/>
              <a:t>, The Netherlands</a:t>
            </a:r>
          </a:p>
          <a:p>
            <a:r>
              <a:rPr lang="en-US" sz="600" b="1" dirty="0"/>
              <a:t>- Paramaribo, Surinam</a:t>
            </a:r>
          </a:p>
          <a:p>
            <a:r>
              <a:rPr lang="en-US" sz="600" b="1" dirty="0"/>
              <a:t>- Alajuela, Costa Rica</a:t>
            </a:r>
          </a:p>
          <a:p>
            <a:r>
              <a:rPr lang="en-US" sz="600" b="1" dirty="0"/>
              <a:t>- London, Ontario, Canada</a:t>
            </a:r>
          </a:p>
          <a:p>
            <a:r>
              <a:rPr lang="en-US" sz="600" b="1" dirty="0"/>
              <a:t>- Rome, Italy</a:t>
            </a:r>
          </a:p>
          <a:p>
            <a:r>
              <a:rPr lang="en-US" sz="600" b="1" dirty="0"/>
              <a:t>- UC Boulder, Colorado, USA</a:t>
            </a:r>
          </a:p>
          <a:p>
            <a:r>
              <a:rPr lang="en-US" sz="600" b="1" dirty="0"/>
              <a:t>- GSFC, Maryland, USA</a:t>
            </a:r>
          </a:p>
          <a:p>
            <a:r>
              <a:rPr lang="en-US" sz="600" b="1" dirty="0"/>
              <a:t>- Lauder, New Zealand (</a:t>
            </a:r>
            <a:r>
              <a:rPr lang="en-US" sz="600" b="1" dirty="0" err="1"/>
              <a:t>lidar</a:t>
            </a:r>
            <a:r>
              <a:rPr lang="en-US" sz="600" b="1" dirty="0"/>
              <a:t>)</a:t>
            </a:r>
          </a:p>
          <a:p>
            <a:r>
              <a:rPr lang="en-US" sz="600" b="1" dirty="0"/>
              <a:t>- Table Mountain, California, USA      </a:t>
            </a:r>
          </a:p>
          <a:p>
            <a:r>
              <a:rPr lang="en-US" sz="600" b="1" dirty="0"/>
              <a:t>   (lunar)</a:t>
            </a:r>
          </a:p>
          <a:p>
            <a:r>
              <a:rPr lang="en-US" sz="600" b="1" dirty="0"/>
              <a:t>- </a:t>
            </a:r>
            <a:r>
              <a:rPr lang="en-US" sz="600" b="1" dirty="0" err="1"/>
              <a:t>Hohenpeissenberg</a:t>
            </a:r>
            <a:r>
              <a:rPr lang="en-US" sz="600" b="1" dirty="0"/>
              <a:t>, Germany</a:t>
            </a:r>
          </a:p>
          <a:p>
            <a:r>
              <a:rPr lang="en-US" sz="600" b="1" dirty="0"/>
              <a:t>- Reunion Island, France</a:t>
            </a:r>
          </a:p>
          <a:p>
            <a:r>
              <a:rPr lang="en-US" sz="600" b="1" dirty="0"/>
              <a:t>- Praha, Czech Republic    </a:t>
            </a:r>
          </a:p>
          <a:p>
            <a:r>
              <a:rPr lang="en-US" sz="600" b="1" dirty="0"/>
              <a:t>  (seasonal)</a:t>
            </a:r>
          </a:p>
          <a:p>
            <a:r>
              <a:rPr lang="en-US" sz="600" b="1" dirty="0"/>
              <a:t>- Laramie, Wyoming, USA</a:t>
            </a:r>
          </a:p>
          <a:p>
            <a:r>
              <a:rPr lang="en-US" sz="600" b="1" dirty="0"/>
              <a:t>-Hyderabad, India (campaign) </a:t>
            </a:r>
          </a:p>
          <a:p>
            <a:r>
              <a:rPr lang="en-US" sz="600" b="1" dirty="0"/>
              <a:t>-Hampton University, Virginia, USA</a:t>
            </a:r>
          </a:p>
          <a:p>
            <a:r>
              <a:rPr lang="en-US" sz="600" b="1" dirty="0"/>
              <a:t>-San Jose, Costa Rica</a:t>
            </a:r>
          </a:p>
        </p:txBody>
      </p:sp>
      <p:grpSp>
        <p:nvGrpSpPr>
          <p:cNvPr id="11" name="Group 10"/>
          <p:cNvGrpSpPr/>
          <p:nvPr/>
        </p:nvGrpSpPr>
        <p:grpSpPr>
          <a:xfrm>
            <a:off x="5549659" y="4396876"/>
            <a:ext cx="123601" cy="305361"/>
            <a:chOff x="1410288" y="5679122"/>
            <a:chExt cx="226244" cy="628309"/>
          </a:xfrm>
        </p:grpSpPr>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22088" t="22607" r="17015" b="15303"/>
            <a:stretch/>
          </p:blipFill>
          <p:spPr>
            <a:xfrm>
              <a:off x="1410288" y="5679122"/>
              <a:ext cx="226244" cy="301657"/>
            </a:xfrm>
            <a:prstGeom prst="rect">
              <a:avLst/>
            </a:prstGeom>
          </p:spPr>
        </p:pic>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19302" t="1" r="27552" b="12610"/>
            <a:stretch/>
          </p:blipFill>
          <p:spPr>
            <a:xfrm>
              <a:off x="1410288" y="5980779"/>
              <a:ext cx="226244" cy="326652"/>
            </a:xfrm>
            <a:prstGeom prst="rect">
              <a:avLst/>
            </a:prstGeom>
          </p:spPr>
        </p:pic>
      </p:grpSp>
      <p:sp>
        <p:nvSpPr>
          <p:cNvPr id="15" name="TextBox 14"/>
          <p:cNvSpPr txBox="1"/>
          <p:nvPr/>
        </p:nvSpPr>
        <p:spPr>
          <a:xfrm>
            <a:off x="5611459" y="4351184"/>
            <a:ext cx="1598762" cy="400110"/>
          </a:xfrm>
          <a:prstGeom prst="rect">
            <a:avLst/>
          </a:prstGeom>
          <a:noFill/>
        </p:spPr>
        <p:txBody>
          <a:bodyPr wrap="square" rtlCol="0">
            <a:spAutoFit/>
          </a:bodyPr>
          <a:lstStyle/>
          <a:p>
            <a:r>
              <a:rPr lang="en-US" sz="1000" dirty="0" err="1"/>
              <a:t>Sonde</a:t>
            </a:r>
            <a:endParaRPr lang="en-US" sz="1000" dirty="0"/>
          </a:p>
          <a:p>
            <a:r>
              <a:rPr lang="en-US" sz="1000" dirty="0"/>
              <a:t>Lidar</a:t>
            </a:r>
          </a:p>
        </p:txBody>
      </p:sp>
      <p:pic>
        <p:nvPicPr>
          <p:cNvPr id="18" name="Picture 17"/>
          <p:cNvPicPr>
            <a:picLocks noChangeAspect="1"/>
          </p:cNvPicPr>
          <p:nvPr/>
        </p:nvPicPr>
        <p:blipFill rotWithShape="1">
          <a:blip r:embed="rId3">
            <a:extLst>
              <a:ext uri="{28A0092B-C50C-407E-A947-70E740481C1C}">
                <a14:useLocalDpi xmlns:a14="http://schemas.microsoft.com/office/drawing/2010/main" val="0"/>
              </a:ext>
            </a:extLst>
          </a:blip>
          <a:srcRect l="22088" t="22607" r="17015" b="15303"/>
          <a:stretch/>
        </p:blipFill>
        <p:spPr>
          <a:xfrm flipH="1">
            <a:off x="2838226" y="2744827"/>
            <a:ext cx="149441" cy="191712"/>
          </a:xfrm>
          <a:prstGeom prst="rect">
            <a:avLst/>
          </a:prstGeom>
        </p:spPr>
      </p:pic>
    </p:spTree>
    <p:extLst>
      <p:ext uri="{BB962C8B-B14F-4D97-AF65-F5344CB8AC3E}">
        <p14:creationId xmlns:p14="http://schemas.microsoft.com/office/powerpoint/2010/main" val="3802846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To be used for validation, in-situ data must be collected within ± 24 hours of a coincident SAGE III event. </a:t>
            </a:r>
          </a:p>
          <a:p>
            <a:r>
              <a:rPr lang="en-US" dirty="0"/>
              <a:t>Species of interest:  stratospheric ozone, aerosol, water vapor</a:t>
            </a:r>
          </a:p>
          <a:p>
            <a:r>
              <a:rPr lang="en-US" dirty="0"/>
              <a:t>The latitude and longitude constraints for event matching are: ± 5 </a:t>
            </a:r>
            <a:r>
              <a:rPr lang="en-US" dirty="0" err="1"/>
              <a:t>deg</a:t>
            </a:r>
            <a:r>
              <a:rPr lang="en-US" dirty="0"/>
              <a:t> latitude, ± 10 </a:t>
            </a:r>
            <a:r>
              <a:rPr lang="en-US" dirty="0" err="1"/>
              <a:t>deg</a:t>
            </a:r>
            <a:r>
              <a:rPr lang="en-US" dirty="0"/>
              <a:t> longitude </a:t>
            </a:r>
          </a:p>
          <a:p>
            <a:r>
              <a:rPr lang="en-US" dirty="0"/>
              <a:t>The types of SAGE III science events that are used for validation are solar occultation events (Sunrise and Sunset), and lunar occultation events (Moonrise and Moonset). Limb events are not currently used for validation. </a:t>
            </a:r>
          </a:p>
          <a:p>
            <a:endParaRPr lang="en-US" dirty="0"/>
          </a:p>
        </p:txBody>
      </p:sp>
      <p:sp>
        <p:nvSpPr>
          <p:cNvPr id="3" name="Title 2"/>
          <p:cNvSpPr>
            <a:spLocks noGrp="1"/>
          </p:cNvSpPr>
          <p:nvPr>
            <p:ph type="title"/>
          </p:nvPr>
        </p:nvSpPr>
        <p:spPr/>
        <p:txBody>
          <a:bodyPr/>
          <a:lstStyle/>
          <a:p>
            <a:r>
              <a:rPr lang="en-US" dirty="0"/>
              <a:t>Validation Criteria</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3460255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The SAGE III validation website is: </a:t>
            </a:r>
          </a:p>
          <a:p>
            <a:pPr lvl="1"/>
            <a:r>
              <a:rPr lang="en-US" dirty="0">
                <a:hlinkClick r:id="rId2"/>
              </a:rPr>
              <a:t>https://sage.nasa.gov/validation/</a:t>
            </a:r>
            <a:endParaRPr lang="en-US" dirty="0"/>
          </a:p>
          <a:p>
            <a:r>
              <a:rPr lang="en-US" sz="1800" dirty="0"/>
              <a:t>There were no significant updates this year to the SAGE III validation site. Please email me with bug fixes that are needed as well as any suggestions for site updates/additions.  </a:t>
            </a:r>
          </a:p>
          <a:p>
            <a:r>
              <a:rPr lang="en-US" sz="1800" dirty="0"/>
              <a:t>Validation site curator:  Danny Mangosing</a:t>
            </a:r>
          </a:p>
          <a:p>
            <a:endParaRPr lang="en-US" sz="1800" dirty="0"/>
          </a:p>
          <a:p>
            <a:endParaRPr lang="en-US" dirty="0"/>
          </a:p>
          <a:p>
            <a:pPr lvl="1"/>
            <a:endParaRPr lang="en-US" dirty="0"/>
          </a:p>
          <a:p>
            <a:pPr lvl="1"/>
            <a:endParaRPr lang="en-US" dirty="0"/>
          </a:p>
          <a:p>
            <a:pPr marL="342891" lvl="1" indent="0">
              <a:buNone/>
            </a:pPr>
            <a:endParaRPr lang="en-US" b="1" dirty="0"/>
          </a:p>
          <a:p>
            <a:pPr marL="342891" lvl="1" indent="0">
              <a:buNone/>
            </a:pPr>
            <a:endParaRPr lang="en-US" dirty="0"/>
          </a:p>
          <a:p>
            <a:pPr marL="342891" lvl="1" indent="0">
              <a:buNone/>
            </a:pPr>
            <a:endParaRPr lang="en-US" dirty="0"/>
          </a:p>
          <a:p>
            <a:pPr marL="342891" lvl="1" indent="0">
              <a:buNone/>
            </a:pPr>
            <a:endParaRPr lang="en-US" dirty="0"/>
          </a:p>
          <a:p>
            <a:pPr marL="342891" lvl="1" indent="0">
              <a:buNone/>
            </a:pPr>
            <a:endParaRPr lang="en-US" dirty="0"/>
          </a:p>
          <a:p>
            <a:endParaRPr lang="en-US" dirty="0"/>
          </a:p>
        </p:txBody>
      </p:sp>
      <p:sp>
        <p:nvSpPr>
          <p:cNvPr id="3" name="Title 2"/>
          <p:cNvSpPr>
            <a:spLocks noGrp="1"/>
          </p:cNvSpPr>
          <p:nvPr>
            <p:ph type="title"/>
          </p:nvPr>
        </p:nvSpPr>
        <p:spPr/>
        <p:txBody>
          <a:bodyPr/>
          <a:lstStyle/>
          <a:p>
            <a:r>
              <a:rPr lang="en-US" dirty="0"/>
              <a:t>SAGE III Validation Website: Updates</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2480163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Each week, participating stations are sent emails detailing any coincident SAGE III events that will occur in approximately three weeks.  </a:t>
            </a:r>
          </a:p>
          <a:p>
            <a:r>
              <a:rPr lang="en-US" sz="2000" dirty="0"/>
              <a:t>This time frame is used to ensure the accuracy of the SAGE III event predictions and allows stations to have advance planning for possible coincident measurements. </a:t>
            </a:r>
          </a:p>
          <a:p>
            <a:r>
              <a:rPr lang="en-US" sz="2000" dirty="0"/>
              <a:t>Coincident events for each specific station are determined using the SAGE III validation website.</a:t>
            </a:r>
          </a:p>
          <a:p>
            <a:r>
              <a:rPr lang="en-US" sz="2000" dirty="0"/>
              <a:t>Each event is then checked against the SAGE III operations calendar as well as the ISS schedule for any activities that may alter the planned event schedule.    </a:t>
            </a:r>
          </a:p>
          <a:p>
            <a:r>
              <a:rPr lang="en-US" sz="2000" dirty="0"/>
              <a:t>Events are also checked for potential station-related blockage.</a:t>
            </a:r>
          </a:p>
          <a:p>
            <a:endParaRPr lang="en-US" dirty="0"/>
          </a:p>
          <a:p>
            <a:endParaRPr lang="en-US" dirty="0"/>
          </a:p>
        </p:txBody>
      </p:sp>
      <p:sp>
        <p:nvSpPr>
          <p:cNvPr id="3" name="Title 2"/>
          <p:cNvSpPr>
            <a:spLocks noGrp="1"/>
          </p:cNvSpPr>
          <p:nvPr>
            <p:ph type="title"/>
          </p:nvPr>
        </p:nvSpPr>
        <p:spPr/>
        <p:txBody>
          <a:bodyPr/>
          <a:lstStyle/>
          <a:p>
            <a:r>
              <a:rPr lang="en-US" dirty="0"/>
              <a:t>Weekly Process - Recap</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3493496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Throughout the COVID-19 quarantines around the world, many validation stations experienced partial or full shutdowns during portions of 2020.  </a:t>
            </a:r>
          </a:p>
          <a:p>
            <a:r>
              <a:rPr lang="en-US" dirty="0"/>
              <a:t>Validation event matching continued throughout the quarantine, though the number of </a:t>
            </a:r>
            <a:r>
              <a:rPr lang="en-US" dirty="0" err="1"/>
              <a:t>sonde</a:t>
            </a:r>
            <a:r>
              <a:rPr lang="en-US" dirty="0"/>
              <a:t> launches was reduced drastically during this time.  </a:t>
            </a:r>
          </a:p>
          <a:p>
            <a:r>
              <a:rPr lang="en-US" dirty="0"/>
              <a:t>Most stations have now returned to operation in some capacity.  </a:t>
            </a:r>
          </a:p>
        </p:txBody>
      </p:sp>
      <p:sp>
        <p:nvSpPr>
          <p:cNvPr id="3" name="Title 2"/>
          <p:cNvSpPr>
            <a:spLocks noGrp="1"/>
          </p:cNvSpPr>
          <p:nvPr>
            <p:ph type="title"/>
          </p:nvPr>
        </p:nvSpPr>
        <p:spPr/>
        <p:txBody>
          <a:bodyPr/>
          <a:lstStyle/>
          <a:p>
            <a:r>
              <a:rPr lang="en-US" dirty="0"/>
              <a:t>COVID-19 Update	</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3688036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solidFill>
                  <a:srgbClr val="FF0000"/>
                </a:solidFill>
              </a:rPr>
              <a:t>Current status</a:t>
            </a:r>
            <a:r>
              <a:rPr lang="en-US" sz="2000" dirty="0"/>
              <a:t>: The computer used to generate the long term predictions is down.  Ground systems is working this issue and long term events will be sent out as soon as they are available again.  </a:t>
            </a:r>
          </a:p>
          <a:p>
            <a:r>
              <a:rPr lang="en-US" sz="2000" dirty="0"/>
              <a:t>These predictions are available on the SAGE validation website and monthly via email to stations that request them.  </a:t>
            </a:r>
          </a:p>
          <a:p>
            <a:r>
              <a:rPr lang="en-US" sz="2000" dirty="0"/>
              <a:t>Long term events are not guaranteed and are highly likely to vary in time and space because of </a:t>
            </a:r>
            <a:r>
              <a:rPr lang="en-US" sz="2000" dirty="0" err="1"/>
              <a:t>reboosts</a:t>
            </a:r>
            <a:r>
              <a:rPr lang="en-US" sz="2000" dirty="0"/>
              <a:t>, schedule changes, </a:t>
            </a:r>
            <a:r>
              <a:rPr lang="en-US" sz="2000" dirty="0" err="1"/>
              <a:t>etc</a:t>
            </a:r>
            <a:r>
              <a:rPr lang="en-US" sz="2000" dirty="0"/>
              <a:t> that may occur within the coming months.</a:t>
            </a:r>
          </a:p>
          <a:p>
            <a:r>
              <a:rPr lang="en-US" sz="2000" dirty="0"/>
              <a:t>These predictions are useful for long range planning with the caveat in mind that they are likely to change. </a:t>
            </a:r>
          </a:p>
          <a:p>
            <a:r>
              <a:rPr lang="en-US" sz="2000" dirty="0"/>
              <a:t>Please contact me if your station is interested in receiving monthly long term predictions via email.  </a:t>
            </a:r>
          </a:p>
        </p:txBody>
      </p:sp>
      <p:sp>
        <p:nvSpPr>
          <p:cNvPr id="3" name="Title 2"/>
          <p:cNvSpPr>
            <a:spLocks noGrp="1"/>
          </p:cNvSpPr>
          <p:nvPr>
            <p:ph type="title"/>
          </p:nvPr>
        </p:nvSpPr>
        <p:spPr/>
        <p:txBody>
          <a:bodyPr/>
          <a:lstStyle/>
          <a:p>
            <a:r>
              <a:rPr lang="en-US" dirty="0"/>
              <a:t>Long Term Predictions</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1720685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Periodically, the ISS needs to complete a </a:t>
            </a:r>
            <a:r>
              <a:rPr lang="en-US" sz="2000" dirty="0" err="1"/>
              <a:t>reboost</a:t>
            </a:r>
            <a:r>
              <a:rPr lang="en-US" sz="2000" dirty="0"/>
              <a:t> (or </a:t>
            </a:r>
            <a:r>
              <a:rPr lang="en-US" sz="2000" dirty="0" err="1"/>
              <a:t>deboost</a:t>
            </a:r>
            <a:r>
              <a:rPr lang="en-US" sz="2000" dirty="0"/>
              <a:t>) for altitude maintenance.  </a:t>
            </a:r>
          </a:p>
          <a:p>
            <a:r>
              <a:rPr lang="en-US" sz="2000" dirty="0"/>
              <a:t>Following an ISS </a:t>
            </a:r>
            <a:r>
              <a:rPr lang="en-US" sz="2000" dirty="0" err="1"/>
              <a:t>reboost</a:t>
            </a:r>
            <a:r>
              <a:rPr lang="en-US" sz="2000" dirty="0"/>
              <a:t>, it takes approximately 2–4 days for the ISS orbit parameters (Two-line elements, TLEs) to fully settle into the new changes in the ISS orbit.  </a:t>
            </a:r>
          </a:p>
          <a:p>
            <a:r>
              <a:rPr lang="en-US" sz="2000" dirty="0"/>
              <a:t>During this time, predictions may be slightly skewed in time and longitude.  </a:t>
            </a:r>
          </a:p>
          <a:p>
            <a:r>
              <a:rPr lang="en-US" sz="2000" dirty="0" err="1"/>
              <a:t>Reboost</a:t>
            </a:r>
            <a:r>
              <a:rPr lang="en-US" sz="2000" dirty="0"/>
              <a:t> details are included in weekly emails, as applicable.  </a:t>
            </a:r>
          </a:p>
          <a:p>
            <a:r>
              <a:rPr lang="en-US" sz="2000" dirty="0"/>
              <a:t>Once the orbit changes have settled out, all events are re-checked for accuracy to ensure that they still meet the constraints for validation.  </a:t>
            </a:r>
          </a:p>
          <a:p>
            <a:endParaRPr lang="en-US" dirty="0"/>
          </a:p>
        </p:txBody>
      </p:sp>
      <p:sp>
        <p:nvSpPr>
          <p:cNvPr id="3" name="Title 2"/>
          <p:cNvSpPr>
            <a:spLocks noGrp="1"/>
          </p:cNvSpPr>
          <p:nvPr>
            <p:ph type="title"/>
          </p:nvPr>
        </p:nvSpPr>
        <p:spPr/>
        <p:txBody>
          <a:bodyPr/>
          <a:lstStyle/>
          <a:p>
            <a:r>
              <a:rPr lang="en-US" dirty="0"/>
              <a:t>ISS </a:t>
            </a:r>
            <a:r>
              <a:rPr lang="en-US" dirty="0" err="1"/>
              <a:t>Reboost</a:t>
            </a:r>
            <a:endParaRPr lang="en-US" dirty="0"/>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3722820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There are times when visiting vehicles, solar panels, or modules can obstruct the view of SAGE. </a:t>
            </a:r>
          </a:p>
          <a:p>
            <a:r>
              <a:rPr lang="en-US" sz="1800" dirty="0"/>
              <a:t>Expected blockage information can be found on the SAGE Validation website</a:t>
            </a:r>
          </a:p>
          <a:p>
            <a:pPr lvl="1"/>
            <a:r>
              <a:rPr lang="en-US" dirty="0"/>
              <a:t>Levels are:  none, low, medium, high, and extreme</a:t>
            </a:r>
          </a:p>
          <a:p>
            <a:r>
              <a:rPr lang="en-US" sz="1800" dirty="0"/>
              <a:t>Depending on the severity of the blockage, events may still acquire successfully.  </a:t>
            </a:r>
          </a:p>
          <a:p>
            <a:r>
              <a:rPr lang="en-US" sz="1800" dirty="0"/>
              <a:t>Events sent to validation partners have blockage levels of medium or lower to ensure event success.  </a:t>
            </a:r>
          </a:p>
          <a:p>
            <a:r>
              <a:rPr lang="en-US" sz="1800" dirty="0"/>
              <a:t>High and extreme levels of blockage may still acquire but are not guaranteed.  These events are not sent to validation partners.  </a:t>
            </a:r>
          </a:p>
          <a:p>
            <a:endParaRPr lang="en-US" dirty="0"/>
          </a:p>
        </p:txBody>
      </p:sp>
      <p:sp>
        <p:nvSpPr>
          <p:cNvPr id="3" name="Title 2"/>
          <p:cNvSpPr>
            <a:spLocks noGrp="1"/>
          </p:cNvSpPr>
          <p:nvPr>
            <p:ph type="title"/>
          </p:nvPr>
        </p:nvSpPr>
        <p:spPr/>
        <p:txBody>
          <a:bodyPr/>
          <a:lstStyle/>
          <a:p>
            <a:r>
              <a:rPr lang="en-US" dirty="0"/>
              <a:t>Blockage</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2587591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solidFill>
                  <a:srgbClr val="FF0000"/>
                </a:solidFill>
              </a:rPr>
              <a:t>All validation site visits planned for this year were put on hold due to Covid-19.</a:t>
            </a:r>
          </a:p>
        </p:txBody>
      </p:sp>
      <p:sp>
        <p:nvSpPr>
          <p:cNvPr id="3" name="Title 2"/>
          <p:cNvSpPr>
            <a:spLocks noGrp="1"/>
          </p:cNvSpPr>
          <p:nvPr>
            <p:ph type="title"/>
          </p:nvPr>
        </p:nvSpPr>
        <p:spPr/>
        <p:txBody>
          <a:bodyPr/>
          <a:lstStyle/>
          <a:p>
            <a:r>
              <a:rPr lang="en-US" dirty="0"/>
              <a:t>Validation Site Visits</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1141170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SAGE III is looking for additional validation partners to collaborate with!  Please forward my contact information to anyone that may be interested in coordinating </a:t>
            </a:r>
            <a:r>
              <a:rPr lang="en-US" sz="1800" dirty="0" err="1"/>
              <a:t>sonde</a:t>
            </a:r>
            <a:r>
              <a:rPr lang="en-US" sz="1800" dirty="0"/>
              <a:t> launches or </a:t>
            </a:r>
            <a:r>
              <a:rPr lang="en-US" sz="1800" dirty="0" err="1"/>
              <a:t>lidar</a:t>
            </a:r>
            <a:r>
              <a:rPr lang="en-US" sz="1800" dirty="0"/>
              <a:t> operations with SAGE III events.</a:t>
            </a:r>
          </a:p>
          <a:p>
            <a:pPr lvl="1"/>
            <a:endParaRPr lang="en-US" b="1" dirty="0"/>
          </a:p>
          <a:p>
            <a:pPr lvl="2"/>
            <a:r>
              <a:rPr lang="en-US" sz="1800" b="1" dirty="0"/>
              <a:t>Carrie Roller</a:t>
            </a:r>
          </a:p>
          <a:p>
            <a:pPr lvl="2"/>
            <a:r>
              <a:rPr lang="en-US" sz="1800" b="1" dirty="0"/>
              <a:t>SAGE III Science, Engineer</a:t>
            </a:r>
          </a:p>
          <a:p>
            <a:pPr lvl="2"/>
            <a:r>
              <a:rPr lang="en-US" sz="1800" dirty="0"/>
              <a:t> </a:t>
            </a:r>
            <a:r>
              <a:rPr lang="en-US" sz="1800" dirty="0">
                <a:hlinkClick r:id="rId2"/>
              </a:rPr>
              <a:t>carrie.roller@nasa.gov</a:t>
            </a:r>
            <a:endParaRPr lang="en-US" sz="1800" dirty="0"/>
          </a:p>
          <a:p>
            <a:pPr marL="0" indent="0">
              <a:buNone/>
            </a:pPr>
            <a:endParaRPr lang="en-US" dirty="0"/>
          </a:p>
        </p:txBody>
      </p:sp>
      <p:sp>
        <p:nvSpPr>
          <p:cNvPr id="3" name="Title 2"/>
          <p:cNvSpPr>
            <a:spLocks noGrp="1"/>
          </p:cNvSpPr>
          <p:nvPr>
            <p:ph type="title"/>
          </p:nvPr>
        </p:nvSpPr>
        <p:spPr/>
        <p:txBody>
          <a:bodyPr/>
          <a:lstStyle/>
          <a:p>
            <a:r>
              <a:rPr lang="en-US" dirty="0"/>
              <a:t>Contact Information</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37743260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a:t>Questions?</a:t>
            </a:r>
          </a:p>
        </p:txBody>
      </p:sp>
      <p:sp>
        <p:nvSpPr>
          <p:cNvPr id="4" name="Date Placeholder 3"/>
          <p:cNvSpPr>
            <a:spLocks noGrp="1"/>
          </p:cNvSpPr>
          <p:nvPr>
            <p:ph type="dt" sz="half" idx="2"/>
          </p:nvPr>
        </p:nvSpPr>
        <p:spPr/>
        <p:txBody>
          <a:bodyPr/>
          <a:lstStyle/>
          <a:p>
            <a:fld id="{A9E79D4F-B57E-1C4E-8EE1-3B4427408A1A}" type="datetime4">
              <a:rPr lang="en-US" smtClean="0"/>
              <a:pPr/>
              <a:t>October 23, 2020</a:t>
            </a:fld>
            <a:endParaRPr lang="en-US" dirty="0"/>
          </a:p>
        </p:txBody>
      </p:sp>
    </p:spTree>
    <p:extLst>
      <p:ext uri="{BB962C8B-B14F-4D97-AF65-F5344CB8AC3E}">
        <p14:creationId xmlns:p14="http://schemas.microsoft.com/office/powerpoint/2010/main" val="3107244599"/>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52388</TotalTime>
  <Words>966</Words>
  <Application>Microsoft Macintosh PowerPoint</Application>
  <PresentationFormat>On-screen Show (16:9)</PresentationFormat>
  <Paragraphs>102</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Courier New</vt:lpstr>
      <vt:lpstr>Helvetica Neue</vt:lpstr>
      <vt:lpstr>Wingdings</vt:lpstr>
      <vt:lpstr>1_Office Theme</vt:lpstr>
      <vt:lpstr>PowerPoint Presentation</vt:lpstr>
      <vt:lpstr>Validation Partners - Update</vt:lpstr>
      <vt:lpstr>Validation Partners – Update cont. </vt:lpstr>
      <vt:lpstr>Validation Criteria</vt:lpstr>
      <vt:lpstr>SAGE III Validation Website: Updates</vt:lpstr>
      <vt:lpstr>Weekly Process - Recap</vt:lpstr>
      <vt:lpstr>COVID-19 Update </vt:lpstr>
      <vt:lpstr>Long Term Predictions</vt:lpstr>
      <vt:lpstr>ISS Reboost</vt:lpstr>
      <vt:lpstr>Blockage</vt:lpstr>
      <vt:lpstr>Validation Site Visits</vt:lpstr>
      <vt:lpstr>Contact Information</vt:lpstr>
      <vt:lpstr>Questions?</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McMahon, Allison (LARC-E303)[Science Systems &amp; Applications, Inc.]</cp:lastModifiedBy>
  <cp:revision>1120</cp:revision>
  <cp:lastPrinted>2011-12-08T16:21:20Z</cp:lastPrinted>
  <dcterms:created xsi:type="dcterms:W3CDTF">2012-04-24T19:27:23Z</dcterms:created>
  <dcterms:modified xsi:type="dcterms:W3CDTF">2020-10-23T16:45:07Z</dcterms:modified>
</cp:coreProperties>
</file>