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 id="2147484396" r:id="rId2"/>
    <p:sldMasterId id="2147484399" r:id="rId3"/>
  </p:sldMasterIdLst>
  <p:notesMasterIdLst>
    <p:notesMasterId r:id="rId21"/>
  </p:notesMasterIdLst>
  <p:handoutMasterIdLst>
    <p:handoutMasterId r:id="rId22"/>
  </p:handoutMasterIdLst>
  <p:sldIdLst>
    <p:sldId id="753" r:id="rId4"/>
    <p:sldId id="1483" r:id="rId5"/>
    <p:sldId id="976" r:id="rId6"/>
    <p:sldId id="972" r:id="rId7"/>
    <p:sldId id="969" r:id="rId8"/>
    <p:sldId id="971" r:id="rId9"/>
    <p:sldId id="1414" r:id="rId10"/>
    <p:sldId id="1434" r:id="rId11"/>
    <p:sldId id="1482" r:id="rId12"/>
    <p:sldId id="1485" r:id="rId13"/>
    <p:sldId id="1422" r:id="rId14"/>
    <p:sldId id="979" r:id="rId15"/>
    <p:sldId id="1480" r:id="rId16"/>
    <p:sldId id="1487" r:id="rId17"/>
    <p:sldId id="1471" r:id="rId18"/>
    <p:sldId id="1486" r:id="rId19"/>
    <p:sldId id="1395" r:id="rId20"/>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521415D9-36F7-43E2-AB2F-B90AF26B5E84}">
      <p14:sectionLst xmlns:p14="http://schemas.microsoft.com/office/powerpoint/2010/main">
        <p14:section name="Default Section" id="{8F5DC988-1628-41D4-9C1B-FA8E9244E6BD}">
          <p14:sldIdLst>
            <p14:sldId id="753"/>
            <p14:sldId id="1483"/>
            <p14:sldId id="976"/>
            <p14:sldId id="972"/>
            <p14:sldId id="969"/>
            <p14:sldId id="971"/>
            <p14:sldId id="1414"/>
            <p14:sldId id="1434"/>
            <p14:sldId id="1482"/>
            <p14:sldId id="1485"/>
            <p14:sldId id="1422"/>
            <p14:sldId id="979"/>
            <p14:sldId id="1480"/>
            <p14:sldId id="1487"/>
            <p14:sldId id="1471"/>
            <p14:sldId id="1486"/>
            <p14:sldId id="1395"/>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BBD7EF"/>
    <a:srgbClr val="CC6600"/>
    <a:srgbClr val="FFF9CC"/>
    <a:srgbClr val="00CCFF"/>
    <a:srgbClr val="E7E7E7"/>
    <a:srgbClr val="F5FFA7"/>
    <a:srgbClr val="3399FF"/>
    <a:srgbClr val="FFFF66"/>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28" autoAdjust="0"/>
    <p:restoredTop sz="97966" autoAdjust="0"/>
  </p:normalViewPr>
  <p:slideViewPr>
    <p:cSldViewPr snapToGrid="0" snapToObjects="1">
      <p:cViewPr varScale="1">
        <p:scale>
          <a:sx n="82" d="100"/>
          <a:sy n="82" d="100"/>
        </p:scale>
        <p:origin x="84" y="1230"/>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10/13/2020</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10/13/2020</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30691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9</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27571831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a:t>Click to edit Master title style</a:t>
            </a:r>
            <a:endParaRPr lang="en-US" dirty="0"/>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13, 2020</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25926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13, 2020</a:t>
            </a:fld>
            <a:endParaRPr lang="en-US" dirty="0"/>
          </a:p>
        </p:txBody>
      </p:sp>
    </p:spTree>
    <p:extLst>
      <p:ext uri="{BB962C8B-B14F-4D97-AF65-F5344CB8AC3E}">
        <p14:creationId xmlns:p14="http://schemas.microsoft.com/office/powerpoint/2010/main" val="479354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860805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fontAlgn="base">
              <a:spcBef>
                <a:spcPct val="0"/>
              </a:spcBef>
              <a:spcAft>
                <a:spcPct val="0"/>
              </a:spcAft>
              <a:defRPr/>
            </a:pPr>
            <a:fld id="{17F8D5CB-F081-0044-A0CB-882F132F8FAA}" type="slidenum">
              <a:rPr lang="en-US" sz="750">
                <a:solidFill>
                  <a:srgbClr val="000000"/>
                </a:solidFill>
                <a:ea typeface="ヒラギノ角ゴ Pro W3" charset="-128"/>
                <a:cs typeface="ヒラギノ角ゴ Pro W3" charset="-128"/>
              </a:rPr>
              <a:pPr algn="r" fontAlgn="base">
                <a:spcBef>
                  <a:spcPct val="0"/>
                </a:spcBef>
                <a:spcAft>
                  <a:spcPct val="0"/>
                </a:spcAft>
                <a:defRPr/>
              </a:pPr>
              <a:t>‹#›</a:t>
            </a:fld>
            <a:endParaRPr lang="en-US" sz="750" dirty="0">
              <a:solidFill>
                <a:srgbClr val="000000"/>
              </a:solidFill>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a:t>Click to edit Master title style</a:t>
            </a:r>
            <a:endParaRPr lang="en-US" dirty="0"/>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solidFill>
                  <a:prstClr val="black"/>
                </a:solidFill>
              </a:rPr>
              <a:pPr/>
              <a:t>October 13, 2020</a:t>
            </a:fld>
            <a:endParaRPr lang="en-US" dirty="0">
              <a:solidFill>
                <a:prstClr val="black"/>
              </a:solidFill>
            </a:endParaRPr>
          </a:p>
        </p:txBody>
      </p:sp>
    </p:spTree>
    <p:extLst>
      <p:ext uri="{BB962C8B-B14F-4D97-AF65-F5344CB8AC3E}">
        <p14:creationId xmlns:p14="http://schemas.microsoft.com/office/powerpoint/2010/main" val="26053996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13, 2020</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1" fontAlgn="base" hangingPunct="1">
        <a:spcBef>
          <a:spcPct val="0"/>
        </a:spcBef>
        <a:spcAft>
          <a:spcPct val="0"/>
        </a:spcAft>
        <a:defRPr sz="2400" b="1" kern="1200">
          <a:solidFill>
            <a:srgbClr val="000090"/>
          </a:solidFill>
          <a:latin typeface="Arial"/>
          <a:ea typeface="ヒラギノ角ゴ Pro W3" pitchFamily="-109" charset="-128"/>
          <a:cs typeface="Arial"/>
        </a:defRPr>
      </a:lvl1pPr>
      <a:lvl2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eaLnBrk="1" fontAlgn="base" hangingPunct="1">
        <a:spcBef>
          <a:spcPct val="0"/>
        </a:spcBef>
        <a:spcAft>
          <a:spcPct val="0"/>
        </a:spcAft>
        <a:defRPr sz="2700" b="1">
          <a:solidFill>
            <a:schemeClr val="bg1"/>
          </a:solidFill>
          <a:latin typeface="Calibri" pitchFamily="34" charset="0"/>
        </a:defRPr>
      </a:lvl6pPr>
      <a:lvl7pPr marL="685783" algn="ctr" rtl="0" eaLnBrk="1" fontAlgn="base" hangingPunct="1">
        <a:spcBef>
          <a:spcPct val="0"/>
        </a:spcBef>
        <a:spcAft>
          <a:spcPct val="0"/>
        </a:spcAft>
        <a:defRPr sz="2700" b="1">
          <a:solidFill>
            <a:schemeClr val="bg1"/>
          </a:solidFill>
          <a:latin typeface="Calibri" pitchFamily="34" charset="0"/>
        </a:defRPr>
      </a:lvl7pPr>
      <a:lvl8pPr marL="1028675" algn="ctr" rtl="0" eaLnBrk="1" fontAlgn="base" hangingPunct="1">
        <a:spcBef>
          <a:spcPct val="0"/>
        </a:spcBef>
        <a:spcAft>
          <a:spcPct val="0"/>
        </a:spcAft>
        <a:defRPr sz="2700" b="1">
          <a:solidFill>
            <a:schemeClr val="bg1"/>
          </a:solidFill>
          <a:latin typeface="Calibri" pitchFamily="34" charset="0"/>
        </a:defRPr>
      </a:lvl8pPr>
      <a:lvl9pPr marL="1371566" algn="ctr" rtl="0" eaLnBrk="1" fontAlgn="base" hangingPunct="1">
        <a:spcBef>
          <a:spcPct val="0"/>
        </a:spcBef>
        <a:spcAft>
          <a:spcPct val="0"/>
        </a:spcAft>
        <a:defRPr sz="2700" b="1">
          <a:solidFill>
            <a:schemeClr val="bg1"/>
          </a:solidFill>
          <a:latin typeface="Calibri" pitchFamily="34" charset="0"/>
        </a:defRPr>
      </a:lvl9pPr>
    </p:titleStyle>
    <p:bodyStyle>
      <a:lvl1pPr marL="257168" indent="-257168" algn="l" rtl="0" eaLnBrk="1" fontAlgn="base" hangingPunct="1">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1" fontAlgn="base" hangingPunct="1">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13, 2020</a:t>
            </a:fld>
            <a:endParaRPr lang="en-US" dirty="0"/>
          </a:p>
        </p:txBody>
      </p:sp>
    </p:spTree>
    <p:extLst>
      <p:ext uri="{BB962C8B-B14F-4D97-AF65-F5344CB8AC3E}">
        <p14:creationId xmlns:p14="http://schemas.microsoft.com/office/powerpoint/2010/main" val="2464711940"/>
      </p:ext>
    </p:extLst>
  </p:cSld>
  <p:clrMap bg1="lt1" tx1="dk1" bg2="lt2" tx2="dk2" accent1="accent1" accent2="accent2" accent3="accent3" accent4="accent4" accent5="accent5" accent6="accent6" hlink="hlink" folHlink="folHlink"/>
  <p:sldLayoutIdLst>
    <p:sldLayoutId id="2147484397" r:id="rId1"/>
    <p:sldLayoutId id="2147484398"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fontAlgn="base">
              <a:spcBef>
                <a:spcPct val="0"/>
              </a:spcBef>
              <a:spcAft>
                <a:spcPct val="0"/>
              </a:spcAft>
              <a:defRPr/>
            </a:pPr>
            <a:fld id="{2DCE6D5B-4AB6-3147-B0D9-B784D301F899}" type="slidenum">
              <a:rPr lang="en-US" smtClean="0"/>
              <a:pPr fontAlgn="base">
                <a:spcBef>
                  <a:spcPct val="0"/>
                </a:spcBef>
                <a:spcAft>
                  <a:spcPct val="0"/>
                </a:spcAft>
                <a:defRPr/>
              </a:pPr>
              <a:t>‹#›</a:t>
            </a:fld>
            <a:endParaRPr lang="en-US" dirty="0"/>
          </a:p>
        </p:txBody>
      </p:sp>
      <p:sp>
        <p:nvSpPr>
          <p:cNvPr id="1028" name="Title Placeholder 8"/>
          <p:cNvSpPr>
            <a:spLocks noGrp="1"/>
          </p:cNvSpPr>
          <p:nvPr>
            <p:ph type="title"/>
          </p:nvPr>
        </p:nvSpPr>
        <p:spPr bwMode="auto">
          <a:xfrm>
            <a:off x="1209679" y="120255"/>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2" y="109540"/>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9"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4" y="120255"/>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pPr fontAlgn="base">
              <a:spcBef>
                <a:spcPct val="0"/>
              </a:spcBef>
              <a:spcAft>
                <a:spcPct val="0"/>
              </a:spcAft>
            </a:pPr>
            <a:fld id="{A9E79D4F-B57E-1C4E-8EE1-3B4427408A1A}" type="datetime4">
              <a:rPr lang="en-US" smtClean="0">
                <a:solidFill>
                  <a:prstClr val="black"/>
                </a:solidFill>
                <a:latin typeface="Arial" pitchFamily="29" charset="0"/>
                <a:ea typeface="ヒラギノ角ゴ Pro W3" pitchFamily="29" charset="-128"/>
              </a:rPr>
              <a:pPr fontAlgn="base">
                <a:spcBef>
                  <a:spcPct val="0"/>
                </a:spcBef>
                <a:spcAft>
                  <a:spcPct val="0"/>
                </a:spcAft>
              </a:pPr>
              <a:t>October 13, 2020</a:t>
            </a:fld>
            <a:endParaRPr lang="en-US" dirty="0">
              <a:solidFill>
                <a:prstClr val="black"/>
              </a:solidFill>
              <a:latin typeface="Arial" pitchFamily="29" charset="0"/>
              <a:ea typeface="ヒラギノ角ゴ Pro W3" pitchFamily="29" charset="-128"/>
            </a:endParaRPr>
          </a:p>
        </p:txBody>
      </p:sp>
    </p:spTree>
    <p:extLst>
      <p:ext uri="{BB962C8B-B14F-4D97-AF65-F5344CB8AC3E}">
        <p14:creationId xmlns:p14="http://schemas.microsoft.com/office/powerpoint/2010/main" val="1781301031"/>
      </p:ext>
    </p:extLst>
  </p:cSld>
  <p:clrMap bg1="lt1" tx1="dk1" bg2="lt2" tx2="dk2" accent1="accent1" accent2="accent2" accent3="accent3" accent4="accent4" accent5="accent5" accent6="accent6" hlink="hlink" folHlink="folHlink"/>
  <p:sldLayoutIdLst>
    <p:sldLayoutId id="2147484400" r:id="rId1"/>
    <p:sldLayoutId id="2147484401" r:id="rId2"/>
  </p:sldLayoutIdLst>
  <p:hf hdr="0" ftr="0"/>
  <p:txStyles>
    <p:titleStyle>
      <a:lvl1pPr algn="ctr" rtl="0" eaLnBrk="1" fontAlgn="base" hangingPunct="1">
        <a:spcBef>
          <a:spcPct val="0"/>
        </a:spcBef>
        <a:spcAft>
          <a:spcPct val="0"/>
        </a:spcAft>
        <a:defRPr sz="2400" b="1" kern="1200">
          <a:solidFill>
            <a:srgbClr val="000090"/>
          </a:solidFill>
          <a:latin typeface="Arial"/>
          <a:ea typeface="ヒラギノ角ゴ Pro W3" pitchFamily="-109" charset="-128"/>
          <a:cs typeface="Arial"/>
        </a:defRPr>
      </a:lvl1pPr>
      <a:lvl2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84" algn="ctr" rtl="0" eaLnBrk="1" fontAlgn="base" hangingPunct="1">
        <a:spcBef>
          <a:spcPct val="0"/>
        </a:spcBef>
        <a:spcAft>
          <a:spcPct val="0"/>
        </a:spcAft>
        <a:defRPr sz="2700" b="1">
          <a:solidFill>
            <a:schemeClr val="bg1"/>
          </a:solidFill>
          <a:latin typeface="Calibri" pitchFamily="34" charset="0"/>
        </a:defRPr>
      </a:lvl6pPr>
      <a:lvl7pPr marL="685766" algn="ctr" rtl="0" eaLnBrk="1" fontAlgn="base" hangingPunct="1">
        <a:spcBef>
          <a:spcPct val="0"/>
        </a:spcBef>
        <a:spcAft>
          <a:spcPct val="0"/>
        </a:spcAft>
        <a:defRPr sz="2700" b="1">
          <a:solidFill>
            <a:schemeClr val="bg1"/>
          </a:solidFill>
          <a:latin typeface="Calibri" pitchFamily="34" charset="0"/>
        </a:defRPr>
      </a:lvl7pPr>
      <a:lvl8pPr marL="1028649" algn="ctr" rtl="0" eaLnBrk="1" fontAlgn="base" hangingPunct="1">
        <a:spcBef>
          <a:spcPct val="0"/>
        </a:spcBef>
        <a:spcAft>
          <a:spcPct val="0"/>
        </a:spcAft>
        <a:defRPr sz="2700" b="1">
          <a:solidFill>
            <a:schemeClr val="bg1"/>
          </a:solidFill>
          <a:latin typeface="Calibri" pitchFamily="34" charset="0"/>
        </a:defRPr>
      </a:lvl8pPr>
      <a:lvl9pPr marL="1371532" algn="ctr" rtl="0" eaLnBrk="1" fontAlgn="base" hangingPunct="1">
        <a:spcBef>
          <a:spcPct val="0"/>
        </a:spcBef>
        <a:spcAft>
          <a:spcPct val="0"/>
        </a:spcAft>
        <a:defRPr sz="2700" b="1">
          <a:solidFill>
            <a:schemeClr val="bg1"/>
          </a:solidFill>
          <a:latin typeface="Calibri" pitchFamily="34" charset="0"/>
        </a:defRPr>
      </a:lvl9pPr>
    </p:titleStyle>
    <p:bodyStyle>
      <a:lvl1pPr marL="257162" indent="-257162" algn="l" rtl="0" eaLnBrk="1" fontAlgn="base" hangingPunct="1">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85" indent="-214303" algn="l" rtl="0" eaLnBrk="1" fontAlgn="base" hangingPunct="1">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07" indent="-171442" algn="l" rtl="0" eaLnBrk="1" fontAlgn="base" hangingPunct="1">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090" indent="-171442" algn="l" rtl="0" eaLnBrk="1" fontAlgn="base" hangingPunct="1">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2974" indent="-171442" algn="l" rtl="0" eaLnBrk="1" fontAlgn="base" hangingPunct="1">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856"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39"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22"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05" indent="-171442" algn="l" defTabSz="685766"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652539" y="2768028"/>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Mission Operations Briefing</a:t>
            </a:r>
          </a:p>
          <a:p>
            <a:pPr algn="r">
              <a:spcBef>
                <a:spcPts val="450"/>
              </a:spcBef>
            </a:pPr>
            <a:endParaRPr lang="en-US" sz="15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NASA Langley Research Center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10/19/2020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4369BEE-171D-4156-9893-52AB514D9CF9}"/>
              </a:ext>
            </a:extLst>
          </p:cNvPr>
          <p:cNvSpPr>
            <a:spLocks noGrp="1"/>
          </p:cNvSpPr>
          <p:nvPr>
            <p:ph type="dt" sz="half" idx="4294967295"/>
          </p:nvPr>
        </p:nvSpPr>
        <p:spPr>
          <a:xfrm>
            <a:off x="0" y="4970463"/>
            <a:ext cx="2133600" cy="173037"/>
          </a:xfrm>
        </p:spPr>
        <p:txBody>
          <a:bodyPr/>
          <a:lstStyle/>
          <a:p>
            <a:fld id="{A9E79D4F-B57E-1C4E-8EE1-3B4427408A1A}" type="datetime4">
              <a:rPr lang="en-US" smtClean="0"/>
              <a:pPr/>
              <a:t>October 13, 2020</a:t>
            </a:fld>
            <a:endParaRPr lang="en-US" dirty="0"/>
          </a:p>
        </p:txBody>
      </p:sp>
      <p:sp>
        <p:nvSpPr>
          <p:cNvPr id="5" name="Rectangle 4">
            <a:extLst>
              <a:ext uri="{FF2B5EF4-FFF2-40B4-BE49-F238E27FC236}">
                <a16:creationId xmlns:a16="http://schemas.microsoft.com/office/drawing/2014/main" id="{3F9C5D84-DACE-4BB1-8FBE-216206F19F2C}"/>
              </a:ext>
            </a:extLst>
          </p:cNvPr>
          <p:cNvSpPr/>
          <p:nvPr/>
        </p:nvSpPr>
        <p:spPr>
          <a:xfrm>
            <a:off x="2997617" y="2656185"/>
            <a:ext cx="5955476" cy="923330"/>
          </a:xfrm>
          <a:prstGeom prst="rect">
            <a:avLst/>
          </a:prstGeom>
          <a:noFill/>
        </p:spPr>
        <p:txBody>
          <a:bodyPr wrap="none" lIns="91440" tIns="45720" rIns="91440" bIns="45720">
            <a:spAutoFit/>
          </a:bodyPr>
          <a:lstStyle/>
          <a:p>
            <a:pPr algn="ctr"/>
            <a:r>
              <a:rPr lang="en-US" sz="5400" b="0" cap="none" spc="0" dirty="0">
                <a:ln w="0"/>
                <a:solidFill>
                  <a:schemeClr val="bg1"/>
                </a:solidFill>
                <a:effectLst>
                  <a:outerShdw blurRad="38100" dist="19050" dir="2700000" algn="tl" rotWithShape="0">
                    <a:schemeClr val="dk1">
                      <a:alpha val="40000"/>
                    </a:schemeClr>
                  </a:outerShdw>
                </a:effectLst>
              </a:rPr>
              <a:t>Payload Overview</a:t>
            </a:r>
          </a:p>
        </p:txBody>
      </p:sp>
    </p:spTree>
    <p:extLst>
      <p:ext uri="{BB962C8B-B14F-4D97-AF65-F5344CB8AC3E}">
        <p14:creationId xmlns:p14="http://schemas.microsoft.com/office/powerpoint/2010/main" val="1927845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Phase-E Totals</a:t>
            </a:r>
            <a:br>
              <a:rPr lang="en-US" dirty="0"/>
            </a:br>
            <a:r>
              <a:rPr lang="en-US" dirty="0"/>
              <a:t>7/1/2017 00:00 to 10/7/2020 09:00 </a:t>
            </a:r>
          </a:p>
        </p:txBody>
      </p:sp>
      <p:sp>
        <p:nvSpPr>
          <p:cNvPr id="4" name="Date Placeholder 3"/>
          <p:cNvSpPr>
            <a:spLocks noGrp="1"/>
          </p:cNvSpPr>
          <p:nvPr>
            <p:ph type="dt" sz="half" idx="2"/>
          </p:nvPr>
        </p:nvSpPr>
        <p:spPr/>
        <p:txBody>
          <a:bodyPr/>
          <a:lstStyle/>
          <a:p>
            <a:fld id="{A9E79D4F-B57E-1C4E-8EE1-3B4427408A1A}" type="datetime4">
              <a:rPr lang="en-US" smtClean="0"/>
              <a:t>October 13, 2020</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246201770"/>
              </p:ext>
            </p:extLst>
          </p:nvPr>
        </p:nvGraphicFramePr>
        <p:xfrm>
          <a:off x="241480" y="1135039"/>
          <a:ext cx="8661040" cy="3448685"/>
        </p:xfrm>
        <a:graphic>
          <a:graphicData uri="http://schemas.openxmlformats.org/drawingml/2006/table">
            <a:tbl>
              <a:tblPr>
                <a:tableStyleId>{5C22544A-7EE6-4342-B048-85BDC9FD1C3A}</a:tableStyleId>
              </a:tblPr>
              <a:tblGrid>
                <a:gridCol w="2165260">
                  <a:extLst>
                    <a:ext uri="{9D8B030D-6E8A-4147-A177-3AD203B41FA5}">
                      <a16:colId xmlns:a16="http://schemas.microsoft.com/office/drawing/2014/main" val="20000"/>
                    </a:ext>
                  </a:extLst>
                </a:gridCol>
                <a:gridCol w="2165260">
                  <a:extLst>
                    <a:ext uri="{9D8B030D-6E8A-4147-A177-3AD203B41FA5}">
                      <a16:colId xmlns:a16="http://schemas.microsoft.com/office/drawing/2014/main" val="20001"/>
                    </a:ext>
                  </a:extLst>
                </a:gridCol>
                <a:gridCol w="2165260">
                  <a:extLst>
                    <a:ext uri="{9D8B030D-6E8A-4147-A177-3AD203B41FA5}">
                      <a16:colId xmlns:a16="http://schemas.microsoft.com/office/drawing/2014/main" val="20002"/>
                    </a:ext>
                  </a:extLst>
                </a:gridCol>
                <a:gridCol w="2165260">
                  <a:extLst>
                    <a:ext uri="{9D8B030D-6E8A-4147-A177-3AD203B41FA5}">
                      <a16:colId xmlns:a16="http://schemas.microsoft.com/office/drawing/2014/main" val="20003"/>
                    </a:ext>
                  </a:extLst>
                </a:gridCol>
              </a:tblGrid>
              <a:tr h="1115077">
                <a:tc>
                  <a:txBody>
                    <a:bodyPr/>
                    <a:lstStyle/>
                    <a:p>
                      <a:pPr algn="ctr" rtl="0" fontAlgn="ctr"/>
                      <a:r>
                        <a:rPr lang="en-US" sz="1800" u="none" strike="noStrike" dirty="0">
                          <a:effectLst/>
                        </a:rPr>
                        <a:t>Event Type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Planned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Acquired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 Acquired </a:t>
                      </a:r>
                      <a:br>
                        <a:rPr lang="en-US" sz="1800" u="none" strike="noStrike" dirty="0">
                          <a:effectLst/>
                        </a:rPr>
                      </a:br>
                      <a:r>
                        <a:rPr lang="en-US" sz="1800" u="none" strike="noStrike" dirty="0">
                          <a:effectLst/>
                        </a:rPr>
                        <a:t>(vs. Planned)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extLst>
                  <a:ext uri="{0D108BD9-81ED-4DB2-BD59-A6C34878D82A}">
                    <a16:rowId xmlns:a16="http://schemas.microsoft.com/office/drawing/2014/main" val="10000"/>
                  </a:ext>
                </a:extLst>
              </a:tr>
              <a:tr h="381674">
                <a:tc>
                  <a:txBody>
                    <a:bodyPr/>
                    <a:lstStyle/>
                    <a:p>
                      <a:pPr algn="l" rtl="0" fontAlgn="ctr"/>
                      <a:r>
                        <a:rPr lang="en-US" sz="1800" u="none" strike="noStrike" dirty="0">
                          <a:effectLst/>
                        </a:rPr>
                        <a:t>Sunrise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16606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14713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88.6%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1"/>
                  </a:ext>
                </a:extLst>
              </a:tr>
              <a:tr h="381674">
                <a:tc>
                  <a:txBody>
                    <a:bodyPr/>
                    <a:lstStyle/>
                    <a:p>
                      <a:pPr algn="l" rtl="0" fontAlgn="ctr"/>
                      <a:r>
                        <a:rPr lang="en-US" sz="1800" u="none" strike="noStrike" dirty="0">
                          <a:effectLst/>
                        </a:rPr>
                        <a:t>Sunset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16606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13975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84.2%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2"/>
                  </a:ext>
                </a:extLst>
              </a:tr>
              <a:tr h="381674">
                <a:tc>
                  <a:txBody>
                    <a:bodyPr/>
                    <a:lstStyle/>
                    <a:p>
                      <a:pPr algn="l" rtl="0" fontAlgn="ctr"/>
                      <a:r>
                        <a:rPr lang="en-US" sz="1800" u="none" strike="noStrike" dirty="0">
                          <a:effectLst/>
                        </a:rPr>
                        <a:t>Moonrise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2165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905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1" i="1" u="none" strike="noStrike" dirty="0">
                          <a:solidFill>
                            <a:srgbClr val="000000"/>
                          </a:solidFill>
                          <a:effectLst/>
                          <a:latin typeface="Calibri" panose="020F0502020204030204" pitchFamily="34" charset="0"/>
                        </a:rPr>
                        <a:t>41.8%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3"/>
                  </a:ext>
                </a:extLst>
              </a:tr>
              <a:tr h="381674">
                <a:tc>
                  <a:txBody>
                    <a:bodyPr/>
                    <a:lstStyle/>
                    <a:p>
                      <a:pPr algn="l" rtl="0" fontAlgn="ctr"/>
                      <a:r>
                        <a:rPr lang="en-US" sz="1800" u="none" strike="noStrike" dirty="0">
                          <a:effectLst/>
                        </a:rPr>
                        <a:t>Moonset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2369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1425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60.2%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4"/>
                  </a:ext>
                </a:extLst>
              </a:tr>
              <a:tr h="425238">
                <a:tc>
                  <a:txBody>
                    <a:bodyPr/>
                    <a:lstStyle/>
                    <a:p>
                      <a:pPr algn="l" rtl="0" fontAlgn="ctr"/>
                      <a:r>
                        <a:rPr lang="en-US" sz="1800" i="1" u="none" strike="noStrike" dirty="0">
                          <a:effectLst/>
                        </a:rPr>
                        <a:t>All Occultation</a:t>
                      </a:r>
                      <a:endParaRPr lang="en-US" sz="1800" b="0" i="1"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0" i="1" u="none" strike="noStrike" dirty="0">
                          <a:solidFill>
                            <a:srgbClr val="000000"/>
                          </a:solidFill>
                          <a:effectLst/>
                          <a:latin typeface="Calibri" panose="020F0502020204030204" pitchFamily="34" charset="0"/>
                        </a:rPr>
                        <a:t>37746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0" i="1" u="none" strike="noStrike" dirty="0">
                          <a:solidFill>
                            <a:srgbClr val="000000"/>
                          </a:solidFill>
                          <a:effectLst/>
                          <a:latin typeface="Calibri" panose="020F0502020204030204" pitchFamily="34" charset="0"/>
                        </a:rPr>
                        <a:t>31018</a:t>
                      </a:r>
                      <a:endParaRPr lang="en-US" sz="1800" b="0" i="1"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1" i="1" u="none" strike="noStrike" dirty="0">
                          <a:solidFill>
                            <a:srgbClr val="000000"/>
                          </a:solidFill>
                          <a:effectLst/>
                          <a:latin typeface="Calibri" panose="020F0502020204030204" pitchFamily="34" charset="0"/>
                        </a:rPr>
                        <a:t>82.2%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5"/>
                  </a:ext>
                </a:extLst>
              </a:tr>
              <a:tr h="381674">
                <a:tc>
                  <a:txBody>
                    <a:bodyPr/>
                    <a:lstStyle/>
                    <a:p>
                      <a:pPr algn="l" rtl="0" fontAlgn="ctr"/>
                      <a:r>
                        <a:rPr lang="en-US" sz="1800" u="none" strike="noStrike" dirty="0">
                          <a:effectLst/>
                        </a:rPr>
                        <a:t>Limb</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11605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11193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1" i="1" u="none" strike="noStrike" dirty="0">
                          <a:solidFill>
                            <a:srgbClr val="000000"/>
                          </a:solidFill>
                          <a:effectLst/>
                          <a:latin typeface="Calibri" panose="020F0502020204030204" pitchFamily="34" charset="0"/>
                        </a:rPr>
                        <a:t>96.4%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996110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24546"/>
            <a:ext cx="6714401" cy="3782070"/>
          </a:xfrm>
        </p:spPr>
      </p:pic>
      <p:sp>
        <p:nvSpPr>
          <p:cNvPr id="3" name="Title 2"/>
          <p:cNvSpPr>
            <a:spLocks noGrp="1"/>
          </p:cNvSpPr>
          <p:nvPr>
            <p:ph type="title"/>
          </p:nvPr>
        </p:nvSpPr>
        <p:spPr/>
        <p:txBody>
          <a:bodyPr/>
          <a:lstStyle/>
          <a:p>
            <a:r>
              <a:rPr lang="en-US" dirty="0"/>
              <a:t>Events (7/1/2017 - 9/30/2020)</a:t>
            </a:r>
          </a:p>
        </p:txBody>
      </p:sp>
      <p:sp>
        <p:nvSpPr>
          <p:cNvPr id="4" name="Date Placeholder 3"/>
          <p:cNvSpPr>
            <a:spLocks noGrp="1"/>
          </p:cNvSpPr>
          <p:nvPr>
            <p:ph type="dt" sz="half" idx="2"/>
          </p:nvPr>
        </p:nvSpPr>
        <p:spPr/>
        <p:txBody>
          <a:bodyPr/>
          <a:lstStyle/>
          <a:p>
            <a:fld id="{A9E79D4F-B57E-1C4E-8EE1-3B4427408A1A}" type="datetime4">
              <a:rPr lang="en-US" smtClean="0"/>
              <a:t>October 13, 2020</a:t>
            </a:fld>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4401" y="2510341"/>
            <a:ext cx="2459090" cy="2296275"/>
          </a:xfrm>
          <a:prstGeom prst="rect">
            <a:avLst/>
          </a:prstGeom>
        </p:spPr>
      </p:pic>
      <p:sp>
        <p:nvSpPr>
          <p:cNvPr id="6" name="Oval 5"/>
          <p:cNvSpPr/>
          <p:nvPr/>
        </p:nvSpPr>
        <p:spPr>
          <a:xfrm>
            <a:off x="1888958" y="1546058"/>
            <a:ext cx="324852" cy="32485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9972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Phase-E – All Occultation</a:t>
            </a:r>
            <a:br>
              <a:rPr lang="en-US" dirty="0"/>
            </a:br>
            <a:r>
              <a:rPr lang="en-US" dirty="0"/>
              <a:t>7/1/2017 00:00 to 9/30/2020 09:00 </a:t>
            </a:r>
          </a:p>
        </p:txBody>
      </p:sp>
      <p:sp>
        <p:nvSpPr>
          <p:cNvPr id="4" name="Date Placeholder 3"/>
          <p:cNvSpPr>
            <a:spLocks noGrp="1"/>
          </p:cNvSpPr>
          <p:nvPr>
            <p:ph type="dt" sz="half" idx="2"/>
          </p:nvPr>
        </p:nvSpPr>
        <p:spPr/>
        <p:txBody>
          <a:bodyPr/>
          <a:lstStyle/>
          <a:p>
            <a:fld id="{A9E79D4F-B57E-1C4E-8EE1-3B4427408A1A}" type="datetime4">
              <a:rPr lang="en-US" smtClean="0"/>
              <a:t>October 13, 2020</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943" y="959709"/>
            <a:ext cx="7837012" cy="3909798"/>
          </a:xfrm>
          <a:prstGeom prst="rect">
            <a:avLst/>
          </a:prstGeom>
        </p:spPr>
      </p:pic>
    </p:spTree>
    <p:extLst>
      <p:ext uri="{BB962C8B-B14F-4D97-AF65-F5344CB8AC3E}">
        <p14:creationId xmlns:p14="http://schemas.microsoft.com/office/powerpoint/2010/main" val="3397682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142874" y="4970860"/>
            <a:ext cx="3286126" cy="123738"/>
          </a:xfrm>
        </p:spPr>
        <p:txBody>
          <a:bodyPr/>
          <a:lstStyle/>
          <a:p>
            <a:r>
              <a:rPr lang="en-US"/>
              <a:t>SAGE III/ISS End of Prime Mission Review, September 2020</a:t>
            </a: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842490"/>
            <a:ext cx="4712568" cy="4084225"/>
          </a:xfrm>
        </p:spPr>
      </p:pic>
      <p:sp>
        <p:nvSpPr>
          <p:cNvPr id="3" name="Title 2"/>
          <p:cNvSpPr>
            <a:spLocks noGrp="1"/>
          </p:cNvSpPr>
          <p:nvPr>
            <p:ph type="title"/>
          </p:nvPr>
        </p:nvSpPr>
        <p:spPr/>
        <p:txBody>
          <a:bodyPr/>
          <a:lstStyle/>
          <a:p>
            <a:r>
              <a:rPr lang="en-US"/>
              <a:t>Possible Solar Blockage Compass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1433" y="842490"/>
            <a:ext cx="4712568" cy="4084225"/>
          </a:xfrm>
          <a:prstGeom prst="rect">
            <a:avLst/>
          </a:prstGeom>
        </p:spPr>
      </p:pic>
      <p:sp>
        <p:nvSpPr>
          <p:cNvPr id="6" name="TextBox 5"/>
          <p:cNvSpPr txBox="1"/>
          <p:nvPr/>
        </p:nvSpPr>
        <p:spPr>
          <a:xfrm>
            <a:off x="4206707" y="4911383"/>
            <a:ext cx="4634083" cy="230832"/>
          </a:xfrm>
          <a:prstGeom prst="rect">
            <a:avLst/>
          </a:prstGeom>
          <a:solidFill>
            <a:schemeClr val="bg1">
              <a:lumMod val="75000"/>
            </a:schemeClr>
          </a:solidFill>
        </p:spPr>
        <p:txBody>
          <a:bodyPr wrap="square" lIns="91440" tIns="45720" rIns="91440" bIns="45720" rtlCol="0" anchor="t">
            <a:spAutoFit/>
          </a:bodyPr>
          <a:lstStyle/>
          <a:p>
            <a:r>
              <a:rPr lang="en-US" sz="900">
                <a:latin typeface="Arial"/>
                <a:ea typeface="ヒラギノ角ゴ Pro W3"/>
              </a:rPr>
              <a:t>*limited data at unusual attitude, blockage range for HTV may change with more data</a:t>
            </a:r>
          </a:p>
        </p:txBody>
      </p:sp>
    </p:spTree>
    <p:extLst>
      <p:ext uri="{BB962C8B-B14F-4D97-AF65-F5344CB8AC3E}">
        <p14:creationId xmlns:p14="http://schemas.microsoft.com/office/powerpoint/2010/main" val="1521491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ea typeface="ヒラギノ角ゴ Pro W3"/>
                <a:cs typeface="ヒラギノ角ゴ Pro W3"/>
              </a:rPr>
              <a:t>Down-time Tracking </a:t>
            </a:r>
            <a:br>
              <a:rPr lang="en-US" altLang="en-US" dirty="0">
                <a:ea typeface="ヒラギノ角ゴ Pro W3"/>
                <a:cs typeface="ヒラギノ角ゴ Pro W3"/>
              </a:rPr>
            </a:br>
            <a:r>
              <a:rPr lang="en-US" altLang="en-US" dirty="0">
                <a:ea typeface="ヒラギノ角ゴ Pro W3"/>
                <a:cs typeface="ヒラギノ角ゴ Pro W3"/>
              </a:rPr>
              <a:t>(Auto SAFE-</a:t>
            </a:r>
            <a:r>
              <a:rPr lang="en-US" altLang="en-US" dirty="0" err="1">
                <a:ea typeface="ヒラギノ角ゴ Pro W3"/>
                <a:cs typeface="ヒラギノ角ゴ Pro W3"/>
              </a:rPr>
              <a:t>ing</a:t>
            </a:r>
            <a:r>
              <a:rPr lang="en-US" altLang="en-US" dirty="0">
                <a:ea typeface="ヒラギノ角ゴ Pro W3"/>
                <a:cs typeface="ヒラギノ角ゴ Pro W3"/>
              </a:rPr>
              <a:t> events)</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October 13, 2020</a:t>
            </a:fld>
            <a:endParaRPr lang="en-US" dirty="0"/>
          </a:p>
        </p:txBody>
      </p:sp>
      <p:graphicFrame>
        <p:nvGraphicFramePr>
          <p:cNvPr id="5" name="Table 4">
            <a:extLst>
              <a:ext uri="{FF2B5EF4-FFF2-40B4-BE49-F238E27FC236}">
                <a16:creationId xmlns:a16="http://schemas.microsoft.com/office/drawing/2014/main" id="{C4742775-76C2-4622-95AC-1240A2A5F873}"/>
              </a:ext>
            </a:extLst>
          </p:cNvPr>
          <p:cNvGraphicFramePr>
            <a:graphicFrameLocks noGrp="1"/>
          </p:cNvGraphicFramePr>
          <p:nvPr>
            <p:extLst>
              <p:ext uri="{D42A27DB-BD31-4B8C-83A1-F6EECF244321}">
                <p14:modId xmlns:p14="http://schemas.microsoft.com/office/powerpoint/2010/main" val="1921450734"/>
              </p:ext>
            </p:extLst>
          </p:nvPr>
        </p:nvGraphicFramePr>
        <p:xfrm>
          <a:off x="241300" y="777280"/>
          <a:ext cx="8407401" cy="4193580"/>
        </p:xfrm>
        <a:graphic>
          <a:graphicData uri="http://schemas.openxmlformats.org/drawingml/2006/table">
            <a:tbl>
              <a:tblPr firstRow="1" bandRow="1">
                <a:tableStyleId>{7DF18680-E054-41AD-8BC1-D1AEF772440D}</a:tableStyleId>
              </a:tblPr>
              <a:tblGrid>
                <a:gridCol w="1466192">
                  <a:extLst>
                    <a:ext uri="{9D8B030D-6E8A-4147-A177-3AD203B41FA5}">
                      <a16:colId xmlns:a16="http://schemas.microsoft.com/office/drawing/2014/main" val="236594165"/>
                    </a:ext>
                  </a:extLst>
                </a:gridCol>
                <a:gridCol w="1187800">
                  <a:extLst>
                    <a:ext uri="{9D8B030D-6E8A-4147-A177-3AD203B41FA5}">
                      <a16:colId xmlns:a16="http://schemas.microsoft.com/office/drawing/2014/main" val="3573004780"/>
                    </a:ext>
                  </a:extLst>
                </a:gridCol>
                <a:gridCol w="2579755">
                  <a:extLst>
                    <a:ext uri="{9D8B030D-6E8A-4147-A177-3AD203B41FA5}">
                      <a16:colId xmlns:a16="http://schemas.microsoft.com/office/drawing/2014/main" val="125504301"/>
                    </a:ext>
                  </a:extLst>
                </a:gridCol>
                <a:gridCol w="965088">
                  <a:extLst>
                    <a:ext uri="{9D8B030D-6E8A-4147-A177-3AD203B41FA5}">
                      <a16:colId xmlns:a16="http://schemas.microsoft.com/office/drawing/2014/main" val="984707425"/>
                    </a:ext>
                  </a:extLst>
                </a:gridCol>
                <a:gridCol w="2208566">
                  <a:extLst>
                    <a:ext uri="{9D8B030D-6E8A-4147-A177-3AD203B41FA5}">
                      <a16:colId xmlns:a16="http://schemas.microsoft.com/office/drawing/2014/main" val="2965474954"/>
                    </a:ext>
                  </a:extLst>
                </a:gridCol>
              </a:tblGrid>
              <a:tr h="516733">
                <a:tc>
                  <a:txBody>
                    <a:bodyPr/>
                    <a:lstStyle/>
                    <a:p>
                      <a:pPr algn="ctr" rtl="0" fontAlgn="base"/>
                      <a:r>
                        <a:rPr lang="en-US" sz="1000" b="1" i="0">
                          <a:effectLst/>
                          <a:latin typeface="Arial" panose="020B0604020202020204" pitchFamily="34" charset="0"/>
                        </a:rPr>
                        <a:t> </a:t>
                      </a:r>
                    </a:p>
                    <a:p>
                      <a:pPr algn="ctr" rtl="0" fontAlgn="base"/>
                      <a:r>
                        <a:rPr lang="en-US" sz="1000" b="1" i="0">
                          <a:effectLst/>
                          <a:latin typeface="Arial" panose="020B0604020202020204" pitchFamily="34" charset="0"/>
                        </a:rPr>
                        <a:t>Date</a:t>
                      </a:r>
                      <a:r>
                        <a:rPr lang="en-US" sz="1000" b="0" i="0">
                          <a:effectLst/>
                          <a:latin typeface="Arial" panose="020B0604020202020204" pitchFamily="34" charset="0"/>
                        </a:rPr>
                        <a:t> </a:t>
                      </a:r>
                      <a:endParaRPr lang="en-US" b="0" i="0">
                        <a:effectLst/>
                      </a:endParaRPr>
                    </a:p>
                  </a:txBody>
                  <a:tcPr anchor="ctr"/>
                </a:tc>
                <a:tc>
                  <a:txBody>
                    <a:bodyPr/>
                    <a:lstStyle/>
                    <a:p>
                      <a:pPr algn="ctr" rtl="0" fontAlgn="base"/>
                      <a:r>
                        <a:rPr lang="en-US" sz="1000" b="1" i="0">
                          <a:effectLst/>
                          <a:latin typeface="Arial" panose="020B0604020202020204" pitchFamily="34" charset="0"/>
                        </a:rPr>
                        <a:t> </a:t>
                      </a:r>
                    </a:p>
                    <a:p>
                      <a:pPr algn="ctr" rtl="0" fontAlgn="base"/>
                      <a:r>
                        <a:rPr lang="en-US" sz="1000" b="1" i="0">
                          <a:effectLst/>
                          <a:latin typeface="Arial" panose="020B0604020202020204" pitchFamily="34" charset="0"/>
                        </a:rPr>
                        <a:t>Time UTC</a:t>
                      </a:r>
                      <a:r>
                        <a:rPr lang="en-US" sz="1000" b="0" i="0">
                          <a:effectLst/>
                          <a:latin typeface="Arial" panose="020B0604020202020204" pitchFamily="34" charset="0"/>
                        </a:rPr>
                        <a:t> </a:t>
                      </a:r>
                      <a:endParaRPr lang="en-US" b="0" i="0">
                        <a:effectLst/>
                      </a:endParaRPr>
                    </a:p>
                  </a:txBody>
                  <a:tcPr anchor="ctr"/>
                </a:tc>
                <a:tc>
                  <a:txBody>
                    <a:bodyPr/>
                    <a:lstStyle/>
                    <a:p>
                      <a:pPr algn="ctr" rtl="0" fontAlgn="base"/>
                      <a:r>
                        <a:rPr lang="en-US" sz="1000" b="1" i="0">
                          <a:effectLst/>
                          <a:latin typeface="Arial" panose="020B0604020202020204" pitchFamily="34" charset="0"/>
                        </a:rPr>
                        <a:t> </a:t>
                      </a:r>
                    </a:p>
                    <a:p>
                      <a:pPr algn="ctr" rtl="0" fontAlgn="base"/>
                      <a:r>
                        <a:rPr lang="en-US" sz="1000" b="1" i="0">
                          <a:effectLst/>
                          <a:latin typeface="Arial" panose="020B0604020202020204" pitchFamily="34" charset="0"/>
                        </a:rPr>
                        <a:t>Lat/Lon</a:t>
                      </a:r>
                      <a:r>
                        <a:rPr lang="en-US" sz="1000" b="0" i="0">
                          <a:effectLst/>
                          <a:latin typeface="Arial" panose="020B0604020202020204" pitchFamily="34" charset="0"/>
                        </a:rPr>
                        <a:t> </a:t>
                      </a:r>
                      <a:endParaRPr lang="en-US" b="0" i="0">
                        <a:effectLst/>
                      </a:endParaRPr>
                    </a:p>
                  </a:txBody>
                  <a:tcPr anchor="ctr"/>
                </a:tc>
                <a:tc>
                  <a:txBody>
                    <a:bodyPr/>
                    <a:lstStyle/>
                    <a:p>
                      <a:pPr algn="ctr" rtl="0" fontAlgn="base"/>
                      <a:r>
                        <a:rPr lang="en-US" sz="1000" b="1" i="0">
                          <a:effectLst/>
                          <a:latin typeface="Arial" panose="020B0604020202020204" pitchFamily="34" charset="0"/>
                        </a:rPr>
                        <a:t> </a:t>
                      </a:r>
                    </a:p>
                    <a:p>
                      <a:pPr algn="ctr" rtl="0" fontAlgn="base"/>
                      <a:r>
                        <a:rPr lang="en-US" sz="1000" b="1" i="0">
                          <a:effectLst/>
                          <a:latin typeface="Arial" panose="020B0604020202020204" pitchFamily="34" charset="0"/>
                        </a:rPr>
                        <a:t>Subsystem</a:t>
                      </a:r>
                      <a:r>
                        <a:rPr lang="en-US" sz="1000" b="0" i="0">
                          <a:effectLst/>
                          <a:latin typeface="Arial" panose="020B0604020202020204" pitchFamily="34" charset="0"/>
                        </a:rPr>
                        <a:t> </a:t>
                      </a:r>
                      <a:endParaRPr lang="en-US" b="0" i="0">
                        <a:effectLst/>
                      </a:endParaRPr>
                    </a:p>
                  </a:txBody>
                  <a:tcPr anchor="ctr"/>
                </a:tc>
                <a:tc>
                  <a:txBody>
                    <a:bodyPr/>
                    <a:lstStyle/>
                    <a:p>
                      <a:pPr algn="ctr" rtl="0" fontAlgn="base"/>
                      <a:r>
                        <a:rPr lang="en-US" sz="1000" b="1" i="0">
                          <a:effectLst/>
                          <a:latin typeface="Arial" panose="020B0604020202020204" pitchFamily="34" charset="0"/>
                        </a:rPr>
                        <a:t># of events lost</a:t>
                      </a:r>
                      <a:r>
                        <a:rPr lang="en-US" sz="1000" b="0" i="0">
                          <a:effectLst/>
                          <a:latin typeface="Arial" panose="020B0604020202020204" pitchFamily="34" charset="0"/>
                        </a:rPr>
                        <a:t> </a:t>
                      </a:r>
                      <a:endParaRPr lang="en-US" b="0" i="0">
                        <a:effectLst/>
                      </a:endParaRPr>
                    </a:p>
                    <a:p>
                      <a:pPr algn="ctr" rtl="0" fontAlgn="base"/>
                      <a:r>
                        <a:rPr lang="en-US" sz="1000" b="1" i="0">
                          <a:effectLst/>
                          <a:latin typeface="Arial" panose="020B0604020202020204" pitchFamily="34" charset="0"/>
                        </a:rPr>
                        <a:t>(Operational Duration hh:mm)</a:t>
                      </a:r>
                      <a:r>
                        <a:rPr lang="en-US" sz="1000" b="0" i="0">
                          <a:effectLst/>
                          <a:latin typeface="Arial" panose="020B0604020202020204" pitchFamily="34" charset="0"/>
                        </a:rPr>
                        <a:t> </a:t>
                      </a:r>
                      <a:endParaRPr lang="en-US" b="0" i="0">
                        <a:effectLst/>
                      </a:endParaRPr>
                    </a:p>
                  </a:txBody>
                  <a:tcPr anchor="ctr"/>
                </a:tc>
                <a:extLst>
                  <a:ext uri="{0D108BD9-81ED-4DB2-BD59-A6C34878D82A}">
                    <a16:rowId xmlns:a16="http://schemas.microsoft.com/office/drawing/2014/main" val="1983624326"/>
                  </a:ext>
                </a:extLst>
              </a:tr>
              <a:tr h="219092">
                <a:tc>
                  <a:txBody>
                    <a:bodyPr/>
                    <a:lstStyle/>
                    <a:p>
                      <a:pPr algn="ctr" rtl="0" fontAlgn="base"/>
                      <a:r>
                        <a:rPr lang="en-US" sz="1000" b="0" i="0">
                          <a:effectLst/>
                          <a:latin typeface="Arial" panose="020B0604020202020204" pitchFamily="34" charset="0"/>
                        </a:rPr>
                        <a:t>22 Mar 2017 </a:t>
                      </a:r>
                      <a:endParaRPr lang="en-US" b="0" i="0">
                        <a:effectLst/>
                      </a:endParaRPr>
                    </a:p>
                  </a:txBody>
                  <a:tcPr/>
                </a:tc>
                <a:tc>
                  <a:txBody>
                    <a:bodyPr/>
                    <a:lstStyle/>
                    <a:p>
                      <a:pPr algn="ctr" rtl="0" fontAlgn="base"/>
                      <a:r>
                        <a:rPr lang="en-US" sz="1000" b="0" i="0">
                          <a:effectLst/>
                          <a:latin typeface="Arial" panose="020B0604020202020204" pitchFamily="34" charset="0"/>
                        </a:rPr>
                        <a:t>06:28 </a:t>
                      </a:r>
                      <a:endParaRPr lang="en-US" b="0" i="0">
                        <a:effectLst/>
                      </a:endParaRPr>
                    </a:p>
                  </a:txBody>
                  <a:tcPr/>
                </a:tc>
                <a:tc>
                  <a:txBody>
                    <a:bodyPr/>
                    <a:lstStyle/>
                    <a:p>
                      <a:pPr algn="ctr" rtl="0" fontAlgn="base"/>
                      <a:r>
                        <a:rPr lang="nl-NL" sz="1000" b="0" i="0">
                          <a:effectLst/>
                          <a:latin typeface="Calibri" panose="020F0502020204030204" pitchFamily="34" charset="0"/>
                        </a:rPr>
                        <a:t>−50°/84° (Outer Van Allen Belt) </a:t>
                      </a:r>
                      <a:endParaRPr lang="nl-NL" b="0" i="0">
                        <a:effectLst/>
                      </a:endParaRPr>
                    </a:p>
                  </a:txBody>
                  <a:tcPr/>
                </a:tc>
                <a:tc>
                  <a:txBody>
                    <a:bodyPr/>
                    <a:lstStyle/>
                    <a:p>
                      <a:pPr algn="ctr" rtl="0" fontAlgn="base"/>
                      <a:r>
                        <a:rPr lang="en-US" sz="1000" b="0" i="0">
                          <a:effectLst/>
                          <a:latin typeface="Arial" panose="020B0604020202020204" pitchFamily="34" charset="0"/>
                        </a:rPr>
                        <a:t>HEU </a:t>
                      </a:r>
                      <a:endParaRPr lang="en-US" b="0" i="0">
                        <a:effectLst/>
                      </a:endParaRPr>
                    </a:p>
                  </a:txBody>
                  <a:tcPr/>
                </a:tc>
                <a:tc>
                  <a:txBody>
                    <a:bodyPr/>
                    <a:lstStyle/>
                    <a:p>
                      <a:pPr algn="ctr" rtl="0" fontAlgn="base"/>
                      <a:r>
                        <a:rPr lang="en-US" sz="1000" b="0" i="0">
                          <a:effectLst/>
                          <a:latin typeface="Arial" panose="020B0604020202020204" pitchFamily="34" charset="0"/>
                        </a:rPr>
                        <a:t>30 (15:19) </a:t>
                      </a:r>
                      <a:endParaRPr lang="en-US" b="0" i="0">
                        <a:effectLst/>
                      </a:endParaRPr>
                    </a:p>
                  </a:txBody>
                  <a:tcPr/>
                </a:tc>
                <a:extLst>
                  <a:ext uri="{0D108BD9-81ED-4DB2-BD59-A6C34878D82A}">
                    <a16:rowId xmlns:a16="http://schemas.microsoft.com/office/drawing/2014/main" val="2581276904"/>
                  </a:ext>
                </a:extLst>
              </a:tr>
              <a:tr h="219092">
                <a:tc>
                  <a:txBody>
                    <a:bodyPr/>
                    <a:lstStyle/>
                    <a:p>
                      <a:pPr algn="ctr" rtl="0" fontAlgn="base"/>
                      <a:r>
                        <a:rPr lang="en-US" sz="1000" b="0" i="0">
                          <a:effectLst/>
                          <a:latin typeface="Arial" panose="020B0604020202020204" pitchFamily="34" charset="0"/>
                        </a:rPr>
                        <a:t>14 Apr 2017 </a:t>
                      </a:r>
                      <a:endParaRPr lang="en-US" b="0" i="0">
                        <a:effectLst/>
                      </a:endParaRPr>
                    </a:p>
                  </a:txBody>
                  <a:tcPr/>
                </a:tc>
                <a:tc>
                  <a:txBody>
                    <a:bodyPr/>
                    <a:lstStyle/>
                    <a:p>
                      <a:pPr algn="ctr" rtl="0" fontAlgn="base"/>
                      <a:r>
                        <a:rPr lang="en-US" sz="1000" b="0" i="0">
                          <a:effectLst/>
                          <a:latin typeface="Arial" panose="020B0604020202020204" pitchFamily="34" charset="0"/>
                        </a:rPr>
                        <a:t>16:07 </a:t>
                      </a:r>
                      <a:endParaRPr lang="en-US" b="0" i="0">
                        <a:effectLst/>
                      </a:endParaRPr>
                    </a:p>
                  </a:txBody>
                  <a:tcPr/>
                </a:tc>
                <a:tc>
                  <a:txBody>
                    <a:bodyPr/>
                    <a:lstStyle/>
                    <a:p>
                      <a:pPr algn="ctr" rtl="0" fontAlgn="base"/>
                      <a:r>
                        <a:rPr lang="nl-NL" sz="1000" b="0" i="0">
                          <a:effectLst/>
                          <a:latin typeface="Calibri" panose="020F0502020204030204" pitchFamily="34" charset="0"/>
                        </a:rPr>
                        <a:t>−42°/136° (Outer Van Allen Belt) </a:t>
                      </a:r>
                      <a:endParaRPr lang="nl-NL" b="0" i="0">
                        <a:effectLst/>
                      </a:endParaRPr>
                    </a:p>
                  </a:txBody>
                  <a:tcPr/>
                </a:tc>
                <a:tc>
                  <a:txBody>
                    <a:bodyPr/>
                    <a:lstStyle/>
                    <a:p>
                      <a:pPr algn="ctr" rtl="0" fontAlgn="base"/>
                      <a:r>
                        <a:rPr lang="en-US" sz="1000" b="0" i="0">
                          <a:effectLst/>
                          <a:latin typeface="Arial" panose="020B0604020202020204" pitchFamily="34" charset="0"/>
                        </a:rPr>
                        <a:t>HEU </a:t>
                      </a:r>
                      <a:endParaRPr lang="en-US" b="0" i="0">
                        <a:effectLst/>
                      </a:endParaRPr>
                    </a:p>
                  </a:txBody>
                  <a:tcPr/>
                </a:tc>
                <a:tc>
                  <a:txBody>
                    <a:bodyPr/>
                    <a:lstStyle/>
                    <a:p>
                      <a:pPr algn="ctr" rtl="0" fontAlgn="base"/>
                      <a:r>
                        <a:rPr lang="en-US" sz="1000" b="0" i="0">
                          <a:effectLst/>
                          <a:latin typeface="Arial" panose="020B0604020202020204" pitchFamily="34" charset="0"/>
                        </a:rPr>
                        <a:t>13 (6:21) </a:t>
                      </a:r>
                      <a:endParaRPr lang="en-US" b="0" i="0">
                        <a:effectLst/>
                      </a:endParaRPr>
                    </a:p>
                  </a:txBody>
                  <a:tcPr/>
                </a:tc>
                <a:extLst>
                  <a:ext uri="{0D108BD9-81ED-4DB2-BD59-A6C34878D82A}">
                    <a16:rowId xmlns:a16="http://schemas.microsoft.com/office/drawing/2014/main" val="2888143622"/>
                  </a:ext>
                </a:extLst>
              </a:tr>
              <a:tr h="219092">
                <a:tc>
                  <a:txBody>
                    <a:bodyPr/>
                    <a:lstStyle/>
                    <a:p>
                      <a:pPr algn="ctr" rtl="0" fontAlgn="base"/>
                      <a:r>
                        <a:rPr lang="en-US" sz="1000" b="0" i="0">
                          <a:effectLst/>
                          <a:latin typeface="Arial" panose="020B0604020202020204" pitchFamily="34" charset="0"/>
                        </a:rPr>
                        <a:t>27 Apr 2017 </a:t>
                      </a:r>
                      <a:endParaRPr lang="en-US" b="0" i="0">
                        <a:effectLst/>
                      </a:endParaRPr>
                    </a:p>
                  </a:txBody>
                  <a:tcPr/>
                </a:tc>
                <a:tc>
                  <a:txBody>
                    <a:bodyPr/>
                    <a:lstStyle/>
                    <a:p>
                      <a:pPr algn="ctr" rtl="0" fontAlgn="base"/>
                      <a:r>
                        <a:rPr lang="en-US" sz="1000" b="0" i="0">
                          <a:effectLst/>
                          <a:latin typeface="Arial" panose="020B0604020202020204" pitchFamily="34" charset="0"/>
                        </a:rPr>
                        <a:t>09:36 </a:t>
                      </a:r>
                      <a:endParaRPr lang="en-US" b="0" i="0">
                        <a:effectLst/>
                      </a:endParaRPr>
                    </a:p>
                  </a:txBody>
                  <a:tcPr/>
                </a:tc>
                <a:tc>
                  <a:txBody>
                    <a:bodyPr/>
                    <a:lstStyle/>
                    <a:p>
                      <a:pPr algn="ctr" rtl="0" fontAlgn="base"/>
                      <a:r>
                        <a:rPr lang="en-US" sz="1000" b="0" i="0">
                          <a:effectLst/>
                          <a:latin typeface="Calibri" panose="020F0502020204030204" pitchFamily="34" charset="0"/>
                        </a:rPr>
                        <a:t>−33°/142° (Over </a:t>
                      </a:r>
                      <a:r>
                        <a:rPr lang="en-US" sz="1000" b="0" i="0">
                          <a:effectLst/>
                          <a:latin typeface="Arial" panose="020B0604020202020204" pitchFamily="34" charset="0"/>
                        </a:rPr>
                        <a:t>Australia) </a:t>
                      </a:r>
                      <a:endParaRPr lang="en-US" b="0" i="0">
                        <a:effectLst/>
                      </a:endParaRPr>
                    </a:p>
                  </a:txBody>
                  <a:tcPr/>
                </a:tc>
                <a:tc>
                  <a:txBody>
                    <a:bodyPr/>
                    <a:lstStyle/>
                    <a:p>
                      <a:pPr algn="ctr" rtl="0" fontAlgn="base"/>
                      <a:r>
                        <a:rPr lang="en-US" sz="1000" b="0" i="0">
                          <a:effectLst/>
                          <a:latin typeface="Arial" panose="020B0604020202020204" pitchFamily="34" charset="0"/>
                        </a:rPr>
                        <a:t>IA </a:t>
                      </a:r>
                      <a:endParaRPr lang="en-US" b="0" i="0">
                        <a:effectLst/>
                      </a:endParaRPr>
                    </a:p>
                  </a:txBody>
                  <a:tcPr/>
                </a:tc>
                <a:tc>
                  <a:txBody>
                    <a:bodyPr/>
                    <a:lstStyle/>
                    <a:p>
                      <a:pPr algn="ctr" rtl="0" fontAlgn="base"/>
                      <a:r>
                        <a:rPr lang="en-US" sz="1000" b="0" i="0">
                          <a:effectLst/>
                          <a:latin typeface="Arial" panose="020B0604020202020204" pitchFamily="34" charset="0"/>
                        </a:rPr>
                        <a:t>19 (9:49) </a:t>
                      </a:r>
                      <a:endParaRPr lang="en-US" b="0" i="0">
                        <a:effectLst/>
                      </a:endParaRPr>
                    </a:p>
                  </a:txBody>
                  <a:tcPr/>
                </a:tc>
                <a:extLst>
                  <a:ext uri="{0D108BD9-81ED-4DB2-BD59-A6C34878D82A}">
                    <a16:rowId xmlns:a16="http://schemas.microsoft.com/office/drawing/2014/main" val="314151329"/>
                  </a:ext>
                </a:extLst>
              </a:tr>
              <a:tr h="219092">
                <a:tc>
                  <a:txBody>
                    <a:bodyPr/>
                    <a:lstStyle/>
                    <a:p>
                      <a:pPr algn="ctr" rtl="0" fontAlgn="base"/>
                      <a:r>
                        <a:rPr lang="en-US" sz="1000" b="0" i="0">
                          <a:effectLst/>
                          <a:latin typeface="Arial" panose="020B0604020202020204" pitchFamily="34" charset="0"/>
                        </a:rPr>
                        <a:t>1 May 2017 </a:t>
                      </a:r>
                      <a:endParaRPr lang="en-US" b="0" i="0">
                        <a:effectLst/>
                      </a:endParaRPr>
                    </a:p>
                  </a:txBody>
                  <a:tcPr/>
                </a:tc>
                <a:tc>
                  <a:txBody>
                    <a:bodyPr/>
                    <a:lstStyle/>
                    <a:p>
                      <a:pPr algn="ctr" rtl="0" fontAlgn="base"/>
                      <a:r>
                        <a:rPr lang="en-US" sz="1000" b="0" i="0">
                          <a:effectLst/>
                          <a:latin typeface="Arial" panose="020B0604020202020204" pitchFamily="34" charset="0"/>
                        </a:rPr>
                        <a:t>18:31 </a:t>
                      </a:r>
                      <a:endParaRPr lang="en-US" b="0" i="0">
                        <a:effectLst/>
                      </a:endParaRPr>
                    </a:p>
                  </a:txBody>
                  <a:tcPr/>
                </a:tc>
                <a:tc>
                  <a:txBody>
                    <a:bodyPr/>
                    <a:lstStyle/>
                    <a:p>
                      <a:pPr algn="ctr" rtl="0" fontAlgn="base"/>
                      <a:r>
                        <a:rPr lang="en-US" sz="1000" b="0" i="0">
                          <a:effectLst/>
                          <a:latin typeface="Calibri" panose="020F0502020204030204" pitchFamily="34" charset="0"/>
                        </a:rPr>
                        <a:t>−27°/−24° (SAA) </a:t>
                      </a:r>
                      <a:endParaRPr lang="en-US" b="0" i="0">
                        <a:effectLst/>
                      </a:endParaRPr>
                    </a:p>
                  </a:txBody>
                  <a:tcPr/>
                </a:tc>
                <a:tc>
                  <a:txBody>
                    <a:bodyPr/>
                    <a:lstStyle/>
                    <a:p>
                      <a:pPr algn="ctr" rtl="0" fontAlgn="base"/>
                      <a:r>
                        <a:rPr lang="en-US" sz="1000" b="0" i="0">
                          <a:effectLst/>
                          <a:latin typeface="Arial" panose="020B0604020202020204" pitchFamily="34" charset="0"/>
                        </a:rPr>
                        <a:t>HEU </a:t>
                      </a:r>
                      <a:endParaRPr lang="en-US" b="0" i="0">
                        <a:effectLst/>
                      </a:endParaRPr>
                    </a:p>
                  </a:txBody>
                  <a:tcPr/>
                </a:tc>
                <a:tc>
                  <a:txBody>
                    <a:bodyPr/>
                    <a:lstStyle/>
                    <a:p>
                      <a:pPr algn="ctr" rtl="0" fontAlgn="base"/>
                      <a:r>
                        <a:rPr lang="en-US" sz="1000" b="0" i="0">
                          <a:effectLst/>
                          <a:latin typeface="Arial" panose="020B0604020202020204" pitchFamily="34" charset="0"/>
                        </a:rPr>
                        <a:t>42 (19:12) </a:t>
                      </a:r>
                      <a:endParaRPr lang="en-US" b="0" i="0">
                        <a:effectLst/>
                      </a:endParaRPr>
                    </a:p>
                  </a:txBody>
                  <a:tcPr/>
                </a:tc>
                <a:extLst>
                  <a:ext uri="{0D108BD9-81ED-4DB2-BD59-A6C34878D82A}">
                    <a16:rowId xmlns:a16="http://schemas.microsoft.com/office/drawing/2014/main" val="2369833961"/>
                  </a:ext>
                </a:extLst>
              </a:tr>
              <a:tr h="219092">
                <a:tc>
                  <a:txBody>
                    <a:bodyPr/>
                    <a:lstStyle/>
                    <a:p>
                      <a:pPr algn="ctr" rtl="0" fontAlgn="base"/>
                      <a:r>
                        <a:rPr lang="en-US" sz="1000" b="0" i="0">
                          <a:effectLst/>
                          <a:latin typeface="Arial" panose="020B0604020202020204" pitchFamily="34" charset="0"/>
                        </a:rPr>
                        <a:t>8 May 2017 </a:t>
                      </a:r>
                      <a:endParaRPr lang="en-US" b="0" i="0">
                        <a:effectLst/>
                      </a:endParaRPr>
                    </a:p>
                  </a:txBody>
                  <a:tcPr/>
                </a:tc>
                <a:tc>
                  <a:txBody>
                    <a:bodyPr/>
                    <a:lstStyle/>
                    <a:p>
                      <a:pPr algn="ctr" rtl="0" fontAlgn="base"/>
                      <a:r>
                        <a:rPr lang="en-US" sz="1000" b="0" i="0">
                          <a:effectLst/>
                          <a:latin typeface="Arial" panose="020B0604020202020204" pitchFamily="34" charset="0"/>
                        </a:rPr>
                        <a:t>03:51 </a:t>
                      </a:r>
                      <a:endParaRPr lang="en-US" b="0" i="0">
                        <a:effectLst/>
                      </a:endParaRPr>
                    </a:p>
                  </a:txBody>
                  <a:tcPr/>
                </a:tc>
                <a:tc>
                  <a:txBody>
                    <a:bodyPr/>
                    <a:lstStyle/>
                    <a:p>
                      <a:pPr algn="ctr" rtl="0" fontAlgn="base"/>
                      <a:r>
                        <a:rPr lang="en-US" sz="1000" b="0" i="0">
                          <a:effectLst/>
                          <a:latin typeface="Calibri" panose="020F0502020204030204" pitchFamily="34" charset="0"/>
                        </a:rPr>
                        <a:t>−16°/−60° (</a:t>
                      </a:r>
                      <a:r>
                        <a:rPr lang="en-US" sz="1000" b="0" i="0">
                          <a:effectLst/>
                          <a:latin typeface="Arial" panose="020B0604020202020204" pitchFamily="34" charset="0"/>
                        </a:rPr>
                        <a:t>SAA) </a:t>
                      </a:r>
                      <a:endParaRPr lang="en-US" b="0" i="0">
                        <a:effectLst/>
                      </a:endParaRPr>
                    </a:p>
                  </a:txBody>
                  <a:tcPr/>
                </a:tc>
                <a:tc>
                  <a:txBody>
                    <a:bodyPr/>
                    <a:lstStyle/>
                    <a:p>
                      <a:pPr algn="ctr" rtl="0" fontAlgn="base"/>
                      <a:r>
                        <a:rPr lang="en-US" sz="1000" b="0" i="0">
                          <a:effectLst/>
                          <a:latin typeface="Arial" panose="020B0604020202020204" pitchFamily="34" charset="0"/>
                        </a:rPr>
                        <a:t>IAM </a:t>
                      </a:r>
                      <a:endParaRPr lang="en-US" b="0" i="0">
                        <a:effectLst/>
                      </a:endParaRPr>
                    </a:p>
                  </a:txBody>
                  <a:tcPr/>
                </a:tc>
                <a:tc>
                  <a:txBody>
                    <a:bodyPr/>
                    <a:lstStyle/>
                    <a:p>
                      <a:pPr algn="ctr" rtl="0" fontAlgn="base"/>
                      <a:r>
                        <a:rPr lang="en-US" sz="1000" b="0" i="0">
                          <a:effectLst/>
                          <a:latin typeface="Arial" panose="020B0604020202020204" pitchFamily="34" charset="0"/>
                        </a:rPr>
                        <a:t>33 (16:48) </a:t>
                      </a:r>
                      <a:endParaRPr lang="en-US" b="0" i="0">
                        <a:effectLst/>
                      </a:endParaRPr>
                    </a:p>
                  </a:txBody>
                  <a:tcPr/>
                </a:tc>
                <a:extLst>
                  <a:ext uri="{0D108BD9-81ED-4DB2-BD59-A6C34878D82A}">
                    <a16:rowId xmlns:a16="http://schemas.microsoft.com/office/drawing/2014/main" val="1461574779"/>
                  </a:ext>
                </a:extLst>
              </a:tr>
              <a:tr h="219092">
                <a:tc>
                  <a:txBody>
                    <a:bodyPr/>
                    <a:lstStyle/>
                    <a:p>
                      <a:pPr algn="ctr" rtl="0" fontAlgn="base"/>
                      <a:r>
                        <a:rPr lang="en-US" sz="1000" b="0" i="0">
                          <a:effectLst/>
                          <a:latin typeface="Arial" panose="020B0604020202020204" pitchFamily="34" charset="0"/>
                        </a:rPr>
                        <a:t>22 May 2017 </a:t>
                      </a:r>
                      <a:endParaRPr lang="en-US" b="0" i="0">
                        <a:effectLst/>
                      </a:endParaRPr>
                    </a:p>
                  </a:txBody>
                  <a:tcPr/>
                </a:tc>
                <a:tc>
                  <a:txBody>
                    <a:bodyPr/>
                    <a:lstStyle/>
                    <a:p>
                      <a:pPr algn="ctr" rtl="0" fontAlgn="base"/>
                      <a:r>
                        <a:rPr lang="en-US" sz="1000" b="0" i="0">
                          <a:effectLst/>
                          <a:latin typeface="Arial" panose="020B0604020202020204" pitchFamily="34" charset="0"/>
                        </a:rPr>
                        <a:t>11:31 </a:t>
                      </a:r>
                      <a:endParaRPr lang="en-US" b="0" i="0">
                        <a:effectLst/>
                      </a:endParaRPr>
                    </a:p>
                  </a:txBody>
                  <a:tcPr/>
                </a:tc>
                <a:tc>
                  <a:txBody>
                    <a:bodyPr/>
                    <a:lstStyle/>
                    <a:p>
                      <a:pPr algn="ctr" rtl="0" fontAlgn="base"/>
                      <a:r>
                        <a:rPr lang="nl-NL" sz="1000" b="0" i="0">
                          <a:effectLst/>
                          <a:latin typeface="Arial" panose="020B0604020202020204" pitchFamily="34" charset="0"/>
                        </a:rPr>
                        <a:t>47°/−94° (Outer Van Allen Belt) </a:t>
                      </a:r>
                      <a:endParaRPr lang="nl-NL" b="0" i="0">
                        <a:effectLst/>
                      </a:endParaRPr>
                    </a:p>
                  </a:txBody>
                  <a:tcPr/>
                </a:tc>
                <a:tc>
                  <a:txBody>
                    <a:bodyPr/>
                    <a:lstStyle/>
                    <a:p>
                      <a:pPr algn="ctr" rtl="0" fontAlgn="base"/>
                      <a:r>
                        <a:rPr lang="en-US" sz="1000" b="0" i="0">
                          <a:effectLst/>
                          <a:latin typeface="Arial" panose="020B0604020202020204" pitchFamily="34" charset="0"/>
                        </a:rPr>
                        <a:t>HEU </a:t>
                      </a:r>
                      <a:endParaRPr lang="en-US" b="0" i="0">
                        <a:effectLst/>
                      </a:endParaRPr>
                    </a:p>
                  </a:txBody>
                  <a:tcPr/>
                </a:tc>
                <a:tc>
                  <a:txBody>
                    <a:bodyPr/>
                    <a:lstStyle/>
                    <a:p>
                      <a:pPr algn="ctr" rtl="0" fontAlgn="base"/>
                      <a:r>
                        <a:rPr lang="en-US" sz="1000" b="0" i="0">
                          <a:effectLst/>
                          <a:latin typeface="Arial" panose="020B0604020202020204" pitchFamily="34" charset="0"/>
                        </a:rPr>
                        <a:t>3 (5:02) </a:t>
                      </a:r>
                      <a:endParaRPr lang="en-US" b="0" i="0">
                        <a:effectLst/>
                      </a:endParaRPr>
                    </a:p>
                  </a:txBody>
                  <a:tcPr/>
                </a:tc>
                <a:extLst>
                  <a:ext uri="{0D108BD9-81ED-4DB2-BD59-A6C34878D82A}">
                    <a16:rowId xmlns:a16="http://schemas.microsoft.com/office/drawing/2014/main" val="3494637356"/>
                  </a:ext>
                </a:extLst>
              </a:tr>
              <a:tr h="219092">
                <a:tc>
                  <a:txBody>
                    <a:bodyPr/>
                    <a:lstStyle/>
                    <a:p>
                      <a:pPr algn="ctr" rtl="0" fontAlgn="base"/>
                      <a:r>
                        <a:rPr lang="en-US" sz="1000" b="0" i="0">
                          <a:effectLst/>
                          <a:latin typeface="Arial" panose="020B0604020202020204" pitchFamily="34" charset="0"/>
                        </a:rPr>
                        <a:t>30 May 2017 </a:t>
                      </a:r>
                      <a:endParaRPr lang="en-US" b="0" i="0">
                        <a:effectLst/>
                      </a:endParaRPr>
                    </a:p>
                  </a:txBody>
                  <a:tcPr/>
                </a:tc>
                <a:tc>
                  <a:txBody>
                    <a:bodyPr/>
                    <a:lstStyle/>
                    <a:p>
                      <a:pPr algn="ctr" rtl="0" fontAlgn="base"/>
                      <a:r>
                        <a:rPr lang="en-US" sz="1000" b="0" i="0">
                          <a:effectLst/>
                          <a:latin typeface="Arial" panose="020B0604020202020204" pitchFamily="34" charset="0"/>
                        </a:rPr>
                        <a:t>17:32 </a:t>
                      </a:r>
                      <a:endParaRPr lang="en-US" b="0" i="0">
                        <a:effectLst/>
                      </a:endParaRPr>
                    </a:p>
                  </a:txBody>
                  <a:tcPr/>
                </a:tc>
                <a:tc>
                  <a:txBody>
                    <a:bodyPr/>
                    <a:lstStyle/>
                    <a:p>
                      <a:pPr algn="ctr" rtl="0" fontAlgn="base"/>
                      <a:r>
                        <a:rPr lang="en-US" sz="1000" b="0" i="0">
                          <a:effectLst/>
                          <a:latin typeface="Calibri" panose="020F0502020204030204" pitchFamily="34" charset="0"/>
                        </a:rPr>
                        <a:t>−27°/50° (SAA) </a:t>
                      </a:r>
                      <a:endParaRPr lang="en-US" b="0" i="0">
                        <a:effectLst/>
                      </a:endParaRPr>
                    </a:p>
                  </a:txBody>
                  <a:tcPr/>
                </a:tc>
                <a:tc>
                  <a:txBody>
                    <a:bodyPr/>
                    <a:lstStyle/>
                    <a:p>
                      <a:pPr algn="ctr" rtl="0" fontAlgn="base"/>
                      <a:r>
                        <a:rPr lang="en-US" sz="1000" b="0" i="0">
                          <a:effectLst/>
                          <a:latin typeface="Arial" panose="020B0604020202020204" pitchFamily="34" charset="0"/>
                        </a:rPr>
                        <a:t>HEU </a:t>
                      </a:r>
                      <a:endParaRPr lang="en-US" b="0" i="0">
                        <a:effectLst/>
                      </a:endParaRPr>
                    </a:p>
                  </a:txBody>
                  <a:tcPr/>
                </a:tc>
                <a:tc>
                  <a:txBody>
                    <a:bodyPr/>
                    <a:lstStyle/>
                    <a:p>
                      <a:pPr algn="ctr" rtl="0" fontAlgn="base"/>
                      <a:r>
                        <a:rPr lang="en-US" sz="1000" b="0" i="0">
                          <a:effectLst/>
                          <a:latin typeface="Arial" panose="020B0604020202020204" pitchFamily="34" charset="0"/>
                        </a:rPr>
                        <a:t>35 (21:19) </a:t>
                      </a:r>
                      <a:endParaRPr lang="en-US" b="0" i="0">
                        <a:effectLst/>
                      </a:endParaRPr>
                    </a:p>
                  </a:txBody>
                  <a:tcPr/>
                </a:tc>
                <a:extLst>
                  <a:ext uri="{0D108BD9-81ED-4DB2-BD59-A6C34878D82A}">
                    <a16:rowId xmlns:a16="http://schemas.microsoft.com/office/drawing/2014/main" val="1667828959"/>
                  </a:ext>
                </a:extLst>
              </a:tr>
              <a:tr h="219092">
                <a:tc>
                  <a:txBody>
                    <a:bodyPr/>
                    <a:lstStyle/>
                    <a:p>
                      <a:pPr algn="ctr" rtl="0" fontAlgn="base"/>
                      <a:r>
                        <a:rPr lang="en-US" sz="1000" b="0" i="0">
                          <a:effectLst/>
                          <a:latin typeface="Arial" panose="020B0604020202020204" pitchFamily="34" charset="0"/>
                        </a:rPr>
                        <a:t>15 Jul 2017 </a:t>
                      </a:r>
                      <a:endParaRPr lang="en-US" b="0" i="0">
                        <a:effectLst/>
                      </a:endParaRPr>
                    </a:p>
                  </a:txBody>
                  <a:tcPr/>
                </a:tc>
                <a:tc>
                  <a:txBody>
                    <a:bodyPr/>
                    <a:lstStyle/>
                    <a:p>
                      <a:pPr algn="ctr" rtl="0" fontAlgn="base"/>
                      <a:r>
                        <a:rPr lang="en-US" sz="1000" b="0" i="0">
                          <a:effectLst/>
                          <a:latin typeface="Arial" panose="020B0604020202020204" pitchFamily="34" charset="0"/>
                        </a:rPr>
                        <a:t>00:09 </a:t>
                      </a:r>
                      <a:endParaRPr lang="en-US" b="0" i="0">
                        <a:effectLst/>
                      </a:endParaRPr>
                    </a:p>
                  </a:txBody>
                  <a:tcPr/>
                </a:tc>
                <a:tc>
                  <a:txBody>
                    <a:bodyPr/>
                    <a:lstStyle/>
                    <a:p>
                      <a:pPr algn="ctr" rtl="0" fontAlgn="base"/>
                      <a:r>
                        <a:rPr lang="nl-NL" sz="1000" b="0" i="0">
                          <a:effectLst/>
                          <a:latin typeface="Calibri" panose="020F0502020204030204" pitchFamily="34" charset="0"/>
                        </a:rPr>
                        <a:t>−47°/−127°  (Outer Van Allen Belt) </a:t>
                      </a:r>
                      <a:endParaRPr lang="nl-NL" b="0" i="0">
                        <a:effectLst/>
                      </a:endParaRPr>
                    </a:p>
                  </a:txBody>
                  <a:tcPr/>
                </a:tc>
                <a:tc>
                  <a:txBody>
                    <a:bodyPr/>
                    <a:lstStyle/>
                    <a:p>
                      <a:pPr algn="ctr" rtl="0" fontAlgn="base"/>
                      <a:r>
                        <a:rPr lang="en-US" sz="1000" b="0" i="0">
                          <a:effectLst/>
                          <a:latin typeface="Arial" panose="020B0604020202020204" pitchFamily="34" charset="0"/>
                        </a:rPr>
                        <a:t>IA </a:t>
                      </a:r>
                      <a:endParaRPr lang="en-US" b="0" i="0">
                        <a:effectLst/>
                      </a:endParaRPr>
                    </a:p>
                  </a:txBody>
                  <a:tcPr/>
                </a:tc>
                <a:tc>
                  <a:txBody>
                    <a:bodyPr/>
                    <a:lstStyle/>
                    <a:p>
                      <a:pPr algn="ctr" rtl="0" fontAlgn="base"/>
                      <a:r>
                        <a:rPr lang="en-US" sz="1000" b="0" i="0">
                          <a:effectLst/>
                          <a:latin typeface="Arial" panose="020B0604020202020204" pitchFamily="34" charset="0"/>
                        </a:rPr>
                        <a:t>176 (70:01) </a:t>
                      </a:r>
                      <a:endParaRPr lang="en-US" b="0" i="0">
                        <a:effectLst/>
                      </a:endParaRPr>
                    </a:p>
                  </a:txBody>
                  <a:tcPr/>
                </a:tc>
                <a:extLst>
                  <a:ext uri="{0D108BD9-81ED-4DB2-BD59-A6C34878D82A}">
                    <a16:rowId xmlns:a16="http://schemas.microsoft.com/office/drawing/2014/main" val="1782351041"/>
                  </a:ext>
                </a:extLst>
              </a:tr>
              <a:tr h="219092">
                <a:tc>
                  <a:txBody>
                    <a:bodyPr/>
                    <a:lstStyle/>
                    <a:p>
                      <a:pPr algn="ctr" rtl="0" fontAlgn="base"/>
                      <a:r>
                        <a:rPr lang="en-US" sz="1000" b="0" i="0">
                          <a:effectLst/>
                          <a:latin typeface="Arial" panose="020B0604020202020204" pitchFamily="34" charset="0"/>
                        </a:rPr>
                        <a:t>16 Aug 2017 </a:t>
                      </a:r>
                      <a:endParaRPr lang="en-US" b="0" i="0">
                        <a:effectLst/>
                      </a:endParaRPr>
                    </a:p>
                  </a:txBody>
                  <a:tcPr/>
                </a:tc>
                <a:tc>
                  <a:txBody>
                    <a:bodyPr/>
                    <a:lstStyle/>
                    <a:p>
                      <a:pPr algn="ctr" rtl="0" fontAlgn="base"/>
                      <a:r>
                        <a:rPr lang="en-US" sz="1000" b="0" i="0">
                          <a:effectLst/>
                          <a:latin typeface="Arial" panose="020B0604020202020204" pitchFamily="34" charset="0"/>
                        </a:rPr>
                        <a:t>08:06 </a:t>
                      </a:r>
                      <a:endParaRPr lang="en-US" b="0" i="0">
                        <a:effectLst/>
                      </a:endParaRPr>
                    </a:p>
                  </a:txBody>
                  <a:tcPr/>
                </a:tc>
                <a:tc>
                  <a:txBody>
                    <a:bodyPr/>
                    <a:lstStyle/>
                    <a:p>
                      <a:pPr algn="ctr" rtl="0" fontAlgn="base"/>
                      <a:r>
                        <a:rPr lang="en-US" sz="1000" b="0" i="0">
                          <a:effectLst/>
                          <a:latin typeface="Calibri" panose="020F0502020204030204" pitchFamily="34" charset="0"/>
                        </a:rPr>
                        <a:t>−47°/−47° (SAA) </a:t>
                      </a:r>
                      <a:endParaRPr lang="en-US" b="0" i="0">
                        <a:effectLst/>
                      </a:endParaRPr>
                    </a:p>
                  </a:txBody>
                  <a:tcPr/>
                </a:tc>
                <a:tc>
                  <a:txBody>
                    <a:bodyPr/>
                    <a:lstStyle/>
                    <a:p>
                      <a:pPr algn="ctr" rtl="0" fontAlgn="base"/>
                      <a:r>
                        <a:rPr lang="en-US" sz="1000" b="0" i="0">
                          <a:effectLst/>
                          <a:latin typeface="Arial" panose="020B0604020202020204" pitchFamily="34" charset="0"/>
                        </a:rPr>
                        <a:t>HEU </a:t>
                      </a:r>
                      <a:endParaRPr lang="en-US" b="0" i="0">
                        <a:effectLst/>
                      </a:endParaRPr>
                    </a:p>
                  </a:txBody>
                  <a:tcPr/>
                </a:tc>
                <a:tc>
                  <a:txBody>
                    <a:bodyPr/>
                    <a:lstStyle/>
                    <a:p>
                      <a:pPr algn="ctr" rtl="0" fontAlgn="base"/>
                      <a:r>
                        <a:rPr lang="en-US" sz="1000" b="0" i="0">
                          <a:effectLst/>
                          <a:latin typeface="Arial" panose="020B0604020202020204" pitchFamily="34" charset="0"/>
                        </a:rPr>
                        <a:t>3 (6:22) </a:t>
                      </a:r>
                      <a:endParaRPr lang="en-US" b="0" i="0">
                        <a:effectLst/>
                      </a:endParaRPr>
                    </a:p>
                  </a:txBody>
                  <a:tcPr/>
                </a:tc>
                <a:extLst>
                  <a:ext uri="{0D108BD9-81ED-4DB2-BD59-A6C34878D82A}">
                    <a16:rowId xmlns:a16="http://schemas.microsoft.com/office/drawing/2014/main" val="4287175384"/>
                  </a:ext>
                </a:extLst>
              </a:tr>
              <a:tr h="219092">
                <a:tc>
                  <a:txBody>
                    <a:bodyPr/>
                    <a:lstStyle/>
                    <a:p>
                      <a:pPr algn="ctr" rtl="0" fontAlgn="base"/>
                      <a:r>
                        <a:rPr lang="en-US" sz="1000" b="0" i="0">
                          <a:effectLst/>
                          <a:latin typeface="Arial" panose="020B0604020202020204" pitchFamily="34" charset="0"/>
                        </a:rPr>
                        <a:t>28 Dec 2017 </a:t>
                      </a:r>
                      <a:endParaRPr lang="en-US" b="0" i="0">
                        <a:effectLst/>
                      </a:endParaRPr>
                    </a:p>
                  </a:txBody>
                  <a:tcPr/>
                </a:tc>
                <a:tc>
                  <a:txBody>
                    <a:bodyPr/>
                    <a:lstStyle/>
                    <a:p>
                      <a:pPr algn="ctr" rtl="0" fontAlgn="base"/>
                      <a:r>
                        <a:rPr lang="en-US" sz="1000" b="0" i="0">
                          <a:effectLst/>
                          <a:latin typeface="Arial" panose="020B0604020202020204" pitchFamily="34" charset="0"/>
                        </a:rPr>
                        <a:t>10:19 </a:t>
                      </a:r>
                      <a:endParaRPr lang="en-US" b="0" i="0">
                        <a:effectLst/>
                      </a:endParaRPr>
                    </a:p>
                  </a:txBody>
                  <a:tcPr/>
                </a:tc>
                <a:tc>
                  <a:txBody>
                    <a:bodyPr/>
                    <a:lstStyle/>
                    <a:p>
                      <a:pPr algn="ctr" rtl="0" fontAlgn="base"/>
                      <a:r>
                        <a:rPr lang="nl-NL" sz="1000" b="0" i="0">
                          <a:effectLst/>
                          <a:latin typeface="Arial" panose="020B0604020202020204" pitchFamily="34" charset="0"/>
                        </a:rPr>
                        <a:t>47°/−44° (Outer Van Allen Belt) </a:t>
                      </a:r>
                      <a:endParaRPr lang="nl-NL" b="0" i="0">
                        <a:effectLst/>
                      </a:endParaRPr>
                    </a:p>
                  </a:txBody>
                  <a:tcPr/>
                </a:tc>
                <a:tc>
                  <a:txBody>
                    <a:bodyPr/>
                    <a:lstStyle/>
                    <a:p>
                      <a:pPr algn="ctr" rtl="0" fontAlgn="base"/>
                      <a:r>
                        <a:rPr lang="en-US" sz="1000" b="0" i="0">
                          <a:effectLst/>
                          <a:latin typeface="Arial" panose="020B0604020202020204" pitchFamily="34" charset="0"/>
                        </a:rPr>
                        <a:t>HEU </a:t>
                      </a:r>
                      <a:endParaRPr lang="en-US" b="0" i="0">
                        <a:effectLst/>
                      </a:endParaRPr>
                    </a:p>
                  </a:txBody>
                  <a:tcPr/>
                </a:tc>
                <a:tc>
                  <a:txBody>
                    <a:bodyPr/>
                    <a:lstStyle/>
                    <a:p>
                      <a:pPr algn="ctr" rtl="0" fontAlgn="base"/>
                      <a:r>
                        <a:rPr lang="en-US" sz="1000" b="0" i="0">
                          <a:effectLst/>
                          <a:latin typeface="Arial" panose="020B0604020202020204" pitchFamily="34" charset="0"/>
                        </a:rPr>
                        <a:t>13 (5:17) </a:t>
                      </a:r>
                      <a:endParaRPr lang="en-US" b="0" i="0">
                        <a:effectLst/>
                      </a:endParaRPr>
                    </a:p>
                  </a:txBody>
                  <a:tcPr/>
                </a:tc>
                <a:extLst>
                  <a:ext uri="{0D108BD9-81ED-4DB2-BD59-A6C34878D82A}">
                    <a16:rowId xmlns:a16="http://schemas.microsoft.com/office/drawing/2014/main" val="458455305"/>
                  </a:ext>
                </a:extLst>
              </a:tr>
              <a:tr h="219092">
                <a:tc>
                  <a:txBody>
                    <a:bodyPr/>
                    <a:lstStyle/>
                    <a:p>
                      <a:pPr algn="ctr" rtl="0" fontAlgn="base"/>
                      <a:r>
                        <a:rPr lang="en-US" sz="1000" b="0" i="0">
                          <a:effectLst/>
                          <a:latin typeface="Arial" panose="020B0604020202020204" pitchFamily="34" charset="0"/>
                        </a:rPr>
                        <a:t>29 Mar 2018 </a:t>
                      </a:r>
                      <a:endParaRPr lang="en-US" b="0" i="0">
                        <a:effectLst/>
                      </a:endParaRPr>
                    </a:p>
                  </a:txBody>
                  <a:tcPr/>
                </a:tc>
                <a:tc>
                  <a:txBody>
                    <a:bodyPr/>
                    <a:lstStyle/>
                    <a:p>
                      <a:pPr algn="ctr" rtl="0" fontAlgn="base"/>
                      <a:r>
                        <a:rPr lang="en-US" sz="1000" b="0" i="0">
                          <a:effectLst/>
                          <a:latin typeface="Arial" panose="020B0604020202020204" pitchFamily="34" charset="0"/>
                        </a:rPr>
                        <a:t>04:45 </a:t>
                      </a:r>
                      <a:endParaRPr lang="en-US" b="0" i="0">
                        <a:effectLst/>
                      </a:endParaRPr>
                    </a:p>
                  </a:txBody>
                  <a:tcPr/>
                </a:tc>
                <a:tc>
                  <a:txBody>
                    <a:bodyPr/>
                    <a:lstStyle/>
                    <a:p>
                      <a:pPr algn="ctr" rtl="0" fontAlgn="base"/>
                      <a:r>
                        <a:rPr lang="nl-NL" sz="1000" b="0" i="0">
                          <a:effectLst/>
                          <a:latin typeface="Calibri" panose="020F0502020204030204" pitchFamily="34" charset="0"/>
                        </a:rPr>
                        <a:t>−48°/108° (Outer Van Allen Belt) </a:t>
                      </a:r>
                      <a:endParaRPr lang="nl-NL" b="0" i="0">
                        <a:effectLst/>
                      </a:endParaRPr>
                    </a:p>
                  </a:txBody>
                  <a:tcPr/>
                </a:tc>
                <a:tc>
                  <a:txBody>
                    <a:bodyPr/>
                    <a:lstStyle/>
                    <a:p>
                      <a:pPr algn="ctr" rtl="0" fontAlgn="base"/>
                      <a:r>
                        <a:rPr lang="en-US" sz="1000" b="0" i="0">
                          <a:effectLst/>
                          <a:latin typeface="Arial" panose="020B0604020202020204" pitchFamily="34" charset="0"/>
                        </a:rPr>
                        <a:t>IAM </a:t>
                      </a:r>
                      <a:endParaRPr lang="en-US" b="0" i="0">
                        <a:effectLst/>
                      </a:endParaRPr>
                    </a:p>
                  </a:txBody>
                  <a:tcPr/>
                </a:tc>
                <a:tc>
                  <a:txBody>
                    <a:bodyPr/>
                    <a:lstStyle/>
                    <a:p>
                      <a:pPr algn="ctr" rtl="0" fontAlgn="base"/>
                      <a:r>
                        <a:rPr lang="en-US" sz="1000" b="0" i="0">
                          <a:effectLst/>
                          <a:latin typeface="Arial" panose="020B0604020202020204" pitchFamily="34" charset="0"/>
                        </a:rPr>
                        <a:t>24 (12:17) </a:t>
                      </a:r>
                      <a:endParaRPr lang="en-US" b="0" i="0">
                        <a:effectLst/>
                      </a:endParaRPr>
                    </a:p>
                  </a:txBody>
                  <a:tcPr/>
                </a:tc>
                <a:extLst>
                  <a:ext uri="{0D108BD9-81ED-4DB2-BD59-A6C34878D82A}">
                    <a16:rowId xmlns:a16="http://schemas.microsoft.com/office/drawing/2014/main" val="3622795630"/>
                  </a:ext>
                </a:extLst>
              </a:tr>
              <a:tr h="219092">
                <a:tc>
                  <a:txBody>
                    <a:bodyPr/>
                    <a:lstStyle/>
                    <a:p>
                      <a:pPr algn="ctr" rtl="0" fontAlgn="base"/>
                      <a:r>
                        <a:rPr lang="en-US" sz="1000" b="0" i="0">
                          <a:effectLst/>
                          <a:latin typeface="Arial" panose="020B0604020202020204" pitchFamily="34" charset="0"/>
                        </a:rPr>
                        <a:t>17 Sep 2018 </a:t>
                      </a:r>
                      <a:endParaRPr lang="en-US" b="0" i="0">
                        <a:effectLst/>
                      </a:endParaRPr>
                    </a:p>
                  </a:txBody>
                  <a:tcPr/>
                </a:tc>
                <a:tc>
                  <a:txBody>
                    <a:bodyPr/>
                    <a:lstStyle/>
                    <a:p>
                      <a:pPr algn="ctr" rtl="0" fontAlgn="base"/>
                      <a:r>
                        <a:rPr lang="en-US" sz="1000" b="0" i="0">
                          <a:effectLst/>
                          <a:latin typeface="Arial" panose="020B0604020202020204" pitchFamily="34" charset="0"/>
                        </a:rPr>
                        <a:t>12:04 </a:t>
                      </a:r>
                      <a:endParaRPr lang="en-US" b="0" i="0">
                        <a:effectLst/>
                      </a:endParaRPr>
                    </a:p>
                  </a:txBody>
                  <a:tcPr/>
                </a:tc>
                <a:tc>
                  <a:txBody>
                    <a:bodyPr/>
                    <a:lstStyle/>
                    <a:p>
                      <a:pPr algn="ctr" rtl="0" fontAlgn="base"/>
                      <a:r>
                        <a:rPr lang="nl-NL" sz="1000" b="0" i="0">
                          <a:effectLst/>
                          <a:latin typeface="Arial" panose="020B0604020202020204" pitchFamily="34" charset="0"/>
                        </a:rPr>
                        <a:t>51.6°/−161° (Outer Van Allen Belt) </a:t>
                      </a:r>
                      <a:endParaRPr lang="nl-NL" b="0" i="0">
                        <a:effectLst/>
                      </a:endParaRPr>
                    </a:p>
                  </a:txBody>
                  <a:tcPr/>
                </a:tc>
                <a:tc>
                  <a:txBody>
                    <a:bodyPr/>
                    <a:lstStyle/>
                    <a:p>
                      <a:pPr algn="ctr" rtl="0" fontAlgn="base"/>
                      <a:r>
                        <a:rPr lang="en-US" sz="1000" b="0" i="0">
                          <a:effectLst/>
                          <a:latin typeface="Arial" panose="020B0604020202020204" pitchFamily="34" charset="0"/>
                        </a:rPr>
                        <a:t>IAM </a:t>
                      </a:r>
                      <a:endParaRPr lang="en-US" b="0" i="0">
                        <a:effectLst/>
                      </a:endParaRPr>
                    </a:p>
                  </a:txBody>
                  <a:tcPr/>
                </a:tc>
                <a:tc>
                  <a:txBody>
                    <a:bodyPr/>
                    <a:lstStyle/>
                    <a:p>
                      <a:pPr algn="ctr" rtl="0" fontAlgn="base"/>
                      <a:r>
                        <a:rPr lang="en-US" sz="1000" b="0" i="0">
                          <a:effectLst/>
                          <a:latin typeface="Arial" panose="020B0604020202020204" pitchFamily="34" charset="0"/>
                        </a:rPr>
                        <a:t>16 (7:54) </a:t>
                      </a:r>
                      <a:endParaRPr lang="en-US" b="0" i="0">
                        <a:effectLst/>
                      </a:endParaRPr>
                    </a:p>
                  </a:txBody>
                  <a:tcPr/>
                </a:tc>
                <a:extLst>
                  <a:ext uri="{0D108BD9-81ED-4DB2-BD59-A6C34878D82A}">
                    <a16:rowId xmlns:a16="http://schemas.microsoft.com/office/drawing/2014/main" val="1913493492"/>
                  </a:ext>
                </a:extLst>
              </a:tr>
              <a:tr h="219092">
                <a:tc>
                  <a:txBody>
                    <a:bodyPr/>
                    <a:lstStyle/>
                    <a:p>
                      <a:pPr algn="ctr" rtl="0" fontAlgn="base"/>
                      <a:r>
                        <a:rPr lang="en-US" sz="1000" b="0" i="0">
                          <a:effectLst/>
                          <a:latin typeface="Arial" panose="020B0604020202020204" pitchFamily="34" charset="0"/>
                        </a:rPr>
                        <a:t>19 Feb 2019 </a:t>
                      </a:r>
                      <a:endParaRPr lang="en-US" b="0" i="0">
                        <a:effectLst/>
                      </a:endParaRPr>
                    </a:p>
                  </a:txBody>
                  <a:tcPr/>
                </a:tc>
                <a:tc>
                  <a:txBody>
                    <a:bodyPr/>
                    <a:lstStyle/>
                    <a:p>
                      <a:pPr algn="ctr" rtl="0" fontAlgn="base"/>
                      <a:r>
                        <a:rPr lang="en-US" sz="1000" b="0" i="0">
                          <a:effectLst/>
                          <a:latin typeface="Arial" panose="020B0604020202020204" pitchFamily="34" charset="0"/>
                        </a:rPr>
                        <a:t>20:05 </a:t>
                      </a:r>
                      <a:endParaRPr lang="en-US" b="0" i="0">
                        <a:effectLst/>
                      </a:endParaRPr>
                    </a:p>
                  </a:txBody>
                  <a:tcPr/>
                </a:tc>
                <a:tc>
                  <a:txBody>
                    <a:bodyPr/>
                    <a:lstStyle/>
                    <a:p>
                      <a:pPr algn="ctr" rtl="0" fontAlgn="base"/>
                      <a:r>
                        <a:rPr lang="en-US" sz="1000" b="0" i="0">
                          <a:effectLst/>
                          <a:latin typeface="Arial" panose="020B0604020202020204" pitchFamily="34" charset="0"/>
                        </a:rPr>
                        <a:t>35.5/−80.2 (over NA) </a:t>
                      </a:r>
                      <a:endParaRPr lang="en-US" b="0" i="0">
                        <a:effectLst/>
                      </a:endParaRPr>
                    </a:p>
                  </a:txBody>
                  <a:tcPr/>
                </a:tc>
                <a:tc>
                  <a:txBody>
                    <a:bodyPr/>
                    <a:lstStyle/>
                    <a:p>
                      <a:pPr algn="ctr" rtl="0" fontAlgn="base"/>
                      <a:r>
                        <a:rPr lang="en-US" sz="1000" b="0" i="0">
                          <a:effectLst/>
                          <a:latin typeface="Arial" panose="020B0604020202020204" pitchFamily="34" charset="0"/>
                        </a:rPr>
                        <a:t>IAM </a:t>
                      </a:r>
                      <a:endParaRPr lang="en-US" b="0" i="0">
                        <a:effectLst/>
                      </a:endParaRPr>
                    </a:p>
                  </a:txBody>
                  <a:tcPr/>
                </a:tc>
                <a:tc>
                  <a:txBody>
                    <a:bodyPr/>
                    <a:lstStyle/>
                    <a:p>
                      <a:pPr algn="ctr" rtl="0" fontAlgn="base"/>
                      <a:r>
                        <a:rPr lang="en-US" sz="1000" b="0" i="0">
                          <a:effectLst/>
                          <a:latin typeface="Arial" panose="020B0604020202020204" pitchFamily="34" charset="0"/>
                        </a:rPr>
                        <a:t>10 (6:25) </a:t>
                      </a:r>
                      <a:endParaRPr lang="en-US" b="0" i="0">
                        <a:effectLst/>
                      </a:endParaRPr>
                    </a:p>
                  </a:txBody>
                  <a:tcPr/>
                </a:tc>
                <a:extLst>
                  <a:ext uri="{0D108BD9-81ED-4DB2-BD59-A6C34878D82A}">
                    <a16:rowId xmlns:a16="http://schemas.microsoft.com/office/drawing/2014/main" val="2620782135"/>
                  </a:ext>
                </a:extLst>
              </a:tr>
              <a:tr h="287835">
                <a:tc>
                  <a:txBody>
                    <a:bodyPr/>
                    <a:lstStyle/>
                    <a:p>
                      <a:pPr algn="ctr" rtl="0" fontAlgn="base"/>
                      <a:r>
                        <a:rPr lang="en-US" sz="1000" b="0" i="0">
                          <a:effectLst/>
                          <a:latin typeface="Arial" panose="020B0604020202020204" pitchFamily="34" charset="0"/>
                        </a:rPr>
                        <a:t>20 Feb 2020 </a:t>
                      </a:r>
                      <a:endParaRPr lang="en-US" b="0" i="0">
                        <a:effectLst/>
                      </a:endParaRPr>
                    </a:p>
                  </a:txBody>
                  <a:tcPr anchor="ctr"/>
                </a:tc>
                <a:tc>
                  <a:txBody>
                    <a:bodyPr/>
                    <a:lstStyle/>
                    <a:p>
                      <a:pPr algn="ctr" rtl="0" fontAlgn="base"/>
                      <a:r>
                        <a:rPr lang="en-US" sz="1000" b="0" i="0">
                          <a:effectLst/>
                          <a:latin typeface="Arial" panose="020B0604020202020204" pitchFamily="34" charset="0"/>
                        </a:rPr>
                        <a:t>07:22 </a:t>
                      </a:r>
                      <a:endParaRPr lang="en-US" b="0" i="0">
                        <a:effectLst/>
                      </a:endParaRPr>
                    </a:p>
                  </a:txBody>
                  <a:tcPr anchor="ctr"/>
                </a:tc>
                <a:tc>
                  <a:txBody>
                    <a:bodyPr/>
                    <a:lstStyle/>
                    <a:p>
                      <a:pPr algn="ctr" rtl="0" fontAlgn="base"/>
                      <a:r>
                        <a:rPr lang="en-US" sz="1000" b="0" i="0">
                          <a:effectLst/>
                          <a:latin typeface="Arial" panose="020B0604020202020204" pitchFamily="34" charset="0"/>
                        </a:rPr>
                        <a:t>48.3°/13.6° (over Europe) </a:t>
                      </a:r>
                      <a:endParaRPr lang="en-US" b="0" i="0">
                        <a:effectLst/>
                      </a:endParaRPr>
                    </a:p>
                  </a:txBody>
                  <a:tcPr anchor="ctr"/>
                </a:tc>
                <a:tc>
                  <a:txBody>
                    <a:bodyPr/>
                    <a:lstStyle/>
                    <a:p>
                      <a:pPr algn="ctr" rtl="0" fontAlgn="base"/>
                      <a:r>
                        <a:rPr lang="en-US" sz="1000" b="0" i="0">
                          <a:effectLst/>
                          <a:latin typeface="Arial" panose="020B0604020202020204" pitchFamily="34" charset="0"/>
                        </a:rPr>
                        <a:t>IAM </a:t>
                      </a:r>
                      <a:endParaRPr lang="en-US" b="0" i="0">
                        <a:effectLst/>
                      </a:endParaRPr>
                    </a:p>
                  </a:txBody>
                  <a:tcPr anchor="ctr"/>
                </a:tc>
                <a:tc>
                  <a:txBody>
                    <a:bodyPr/>
                    <a:lstStyle/>
                    <a:p>
                      <a:pPr algn="ctr" rtl="0" fontAlgn="base"/>
                      <a:r>
                        <a:rPr lang="en-US" sz="1000" b="0" i="0" dirty="0">
                          <a:effectLst/>
                          <a:latin typeface="Arial" panose="020B0604020202020204" pitchFamily="34" charset="0"/>
                        </a:rPr>
                        <a:t>35 (16:33) </a:t>
                      </a:r>
                      <a:endParaRPr lang="en-US" b="0" i="0" dirty="0">
                        <a:effectLst/>
                      </a:endParaRPr>
                    </a:p>
                  </a:txBody>
                  <a:tcPr anchor="ctr"/>
                </a:tc>
                <a:extLst>
                  <a:ext uri="{0D108BD9-81ED-4DB2-BD59-A6C34878D82A}">
                    <a16:rowId xmlns:a16="http://schemas.microsoft.com/office/drawing/2014/main" val="3698774993"/>
                  </a:ext>
                </a:extLst>
              </a:tr>
              <a:tr h="219092">
                <a:tc>
                  <a:txBody>
                    <a:bodyPr/>
                    <a:lstStyle/>
                    <a:p>
                      <a:pPr marL="0" marR="0" algn="ctr">
                        <a:lnSpc>
                          <a:spcPct val="107000"/>
                        </a:lnSpc>
                        <a:spcBef>
                          <a:spcPts val="0"/>
                        </a:spcBef>
                        <a:spcAft>
                          <a:spcPts val="0"/>
                        </a:spcAft>
                      </a:pPr>
                      <a:r>
                        <a:rPr lang="en-US" sz="1100" dirty="0">
                          <a:effectLst/>
                        </a:rPr>
                        <a:t>28 Mar 2020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09" marR="7609" marT="7609" marB="0" anchor="ctr"/>
                </a:tc>
                <a:tc>
                  <a:txBody>
                    <a:bodyPr/>
                    <a:lstStyle/>
                    <a:p>
                      <a:pPr marL="0" marR="0" algn="ctr">
                        <a:lnSpc>
                          <a:spcPct val="107000"/>
                        </a:lnSpc>
                        <a:spcBef>
                          <a:spcPts val="0"/>
                        </a:spcBef>
                        <a:spcAft>
                          <a:spcPts val="0"/>
                        </a:spcAft>
                      </a:pPr>
                      <a:r>
                        <a:rPr lang="en-US" sz="1100">
                          <a:effectLst/>
                        </a:rPr>
                        <a:t>08:44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609" marR="7609" marT="7609" marB="0" anchor="ctr"/>
                </a:tc>
                <a:tc>
                  <a:txBody>
                    <a:bodyPr/>
                    <a:lstStyle/>
                    <a:p>
                      <a:pPr marL="0" marR="0" algn="ctr">
                        <a:lnSpc>
                          <a:spcPct val="107000"/>
                        </a:lnSpc>
                        <a:spcBef>
                          <a:spcPts val="0"/>
                        </a:spcBef>
                        <a:spcAft>
                          <a:spcPts val="0"/>
                        </a:spcAft>
                      </a:pPr>
                      <a:r>
                        <a:rPr lang="en-US" sz="1100">
                          <a:effectLst/>
                        </a:rPr>
                        <a:t>-38.5 / -70 (SAA)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609" marR="7609" marT="7609" marB="0" anchor="ctr"/>
                </a:tc>
                <a:tc>
                  <a:txBody>
                    <a:bodyPr/>
                    <a:lstStyle/>
                    <a:p>
                      <a:pPr marL="0" marR="0" algn="ctr">
                        <a:lnSpc>
                          <a:spcPct val="107000"/>
                        </a:lnSpc>
                        <a:spcBef>
                          <a:spcPts val="0"/>
                        </a:spcBef>
                        <a:spcAft>
                          <a:spcPts val="0"/>
                        </a:spcAft>
                      </a:pPr>
                      <a:r>
                        <a:rPr lang="en-US" sz="1100">
                          <a:effectLst/>
                        </a:rPr>
                        <a:t>HEU</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609" marR="7609" marT="7609" marB="0" anchor="ctr"/>
                </a:tc>
                <a:tc>
                  <a:txBody>
                    <a:bodyPr/>
                    <a:lstStyle/>
                    <a:p>
                      <a:pPr marL="0" marR="0" algn="ctr">
                        <a:lnSpc>
                          <a:spcPct val="107000"/>
                        </a:lnSpc>
                        <a:spcBef>
                          <a:spcPts val="0"/>
                        </a:spcBef>
                        <a:spcAft>
                          <a:spcPts val="0"/>
                        </a:spcAft>
                      </a:pPr>
                      <a:r>
                        <a:rPr lang="en-US" sz="1100" dirty="0">
                          <a:effectLst/>
                        </a:rPr>
                        <a:t>15 (10:53)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09" marR="7609" marT="7609" marB="0" anchor="ctr"/>
                </a:tc>
                <a:extLst>
                  <a:ext uri="{0D108BD9-81ED-4DB2-BD59-A6C34878D82A}">
                    <a16:rowId xmlns:a16="http://schemas.microsoft.com/office/drawing/2014/main" val="2168687013"/>
                  </a:ext>
                </a:extLst>
              </a:tr>
            </a:tbl>
          </a:graphicData>
        </a:graphic>
      </p:graphicFrame>
    </p:spTree>
    <p:extLst>
      <p:ext uri="{BB962C8B-B14F-4D97-AF65-F5344CB8AC3E}">
        <p14:creationId xmlns:p14="http://schemas.microsoft.com/office/powerpoint/2010/main" val="2510790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600"/>
              <a:t>The payload continues to operate as expected without notable degradation</a:t>
            </a:r>
          </a:p>
          <a:p>
            <a:pPr lvl="1"/>
            <a:r>
              <a:rPr lang="en-US" sz="1200"/>
              <a:t>CCD performance is expected to continue to exceed requirements and easily meet needs of an extended mission (</a:t>
            </a:r>
            <a:r>
              <a:rPr lang="en-US" sz="1200">
                <a:hlinkClick r:id="" action="ppaction://noaction"/>
              </a:rPr>
              <a:t>stable temperature</a:t>
            </a:r>
            <a:r>
              <a:rPr lang="en-US" sz="1200"/>
              <a:t>, no significant trend in </a:t>
            </a:r>
            <a:r>
              <a:rPr lang="en-US" sz="1200">
                <a:hlinkClick r:id="" action="ppaction://noaction"/>
              </a:rPr>
              <a:t>signal-to-noise ratio</a:t>
            </a:r>
            <a:r>
              <a:rPr lang="en-US" sz="1200"/>
              <a:t>, small increase in </a:t>
            </a:r>
            <a:r>
              <a:rPr lang="en-US" sz="1200">
                <a:hlinkClick r:id="" action="ppaction://noaction"/>
              </a:rPr>
              <a:t>dark noise</a:t>
            </a:r>
            <a:r>
              <a:rPr lang="en-US" sz="1200"/>
              <a:t>)</a:t>
            </a:r>
          </a:p>
          <a:p>
            <a:pPr lvl="1"/>
            <a:r>
              <a:rPr lang="en-US" sz="1200"/>
              <a:t>Contaminant species that collect on the window </a:t>
            </a:r>
            <a:r>
              <a:rPr lang="en-US" sz="1200">
                <a:hlinkClick r:id="" action="ppaction://noaction"/>
              </a:rPr>
              <a:t>spontaneously desorb</a:t>
            </a:r>
            <a:r>
              <a:rPr lang="en-US" sz="1200"/>
              <a:t>, allowing for continued science acquisition</a:t>
            </a:r>
          </a:p>
          <a:p>
            <a:pPr lvl="1"/>
            <a:r>
              <a:rPr lang="en-US" sz="1200"/>
              <a:t>Hexapod is meeting </a:t>
            </a:r>
            <a:r>
              <a:rPr lang="en-US" sz="1200">
                <a:hlinkClick r:id="" action="ppaction://noaction"/>
              </a:rPr>
              <a:t>pointing error requirements</a:t>
            </a:r>
            <a:r>
              <a:rPr lang="en-US" sz="1200"/>
              <a:t>, with average pointing errors well within specification</a:t>
            </a:r>
          </a:p>
          <a:p>
            <a:pPr lvl="1"/>
            <a:r>
              <a:rPr lang="en-US" sz="1200"/>
              <a:t>No areas of concern identified for the IAM, CMP, or DMP performance</a:t>
            </a:r>
          </a:p>
          <a:p>
            <a:pPr lvl="1"/>
            <a:r>
              <a:rPr lang="en-US" sz="1200"/>
              <a:t>SA and Hexapod mechanisms show no sign of degradation</a:t>
            </a:r>
          </a:p>
          <a:p>
            <a:r>
              <a:rPr lang="en-US" sz="1600"/>
              <a:t>Some typical aging has been observed but does not present a barrier to extended ops</a:t>
            </a:r>
          </a:p>
          <a:p>
            <a:pPr lvl="1"/>
            <a:r>
              <a:rPr lang="en-US" sz="1300"/>
              <a:t>Slight temperature increases for </a:t>
            </a:r>
            <a:r>
              <a:rPr lang="en-US" sz="1300">
                <a:hlinkClick r:id="" action="ppaction://noaction"/>
              </a:rPr>
              <a:t>subsystems with silver Teflon surfaces</a:t>
            </a:r>
            <a:endParaRPr lang="en-US" sz="1300"/>
          </a:p>
          <a:p>
            <a:pPr lvl="2"/>
            <a:r>
              <a:rPr lang="en-US" sz="1200">
                <a:hlinkClick r:id="" action="ppaction://noaction"/>
              </a:rPr>
              <a:t>ICE boards </a:t>
            </a:r>
            <a:r>
              <a:rPr lang="en-US" sz="1200"/>
              <a:t>are expected to reach yellow limits first, projected to occur in ~2023 based on current rate of change</a:t>
            </a:r>
          </a:p>
          <a:p>
            <a:pPr lvl="2"/>
            <a:r>
              <a:rPr lang="en-US" sz="1200"/>
              <a:t>Mitigation strategies such as reducing limb event durations in selected solar beta angle range and/or increasing yellow limits will be implemented as needed</a:t>
            </a:r>
          </a:p>
          <a:p>
            <a:pPr lvl="1"/>
            <a:r>
              <a:rPr lang="en-US" sz="1300"/>
              <a:t>Slight upward trend in </a:t>
            </a:r>
            <a:r>
              <a:rPr lang="en-US" sz="1300">
                <a:hlinkClick r:id="" action="ppaction://noaction"/>
              </a:rPr>
              <a:t>Hexapod 12V service current</a:t>
            </a:r>
            <a:endParaRPr lang="en-US" sz="1300"/>
          </a:p>
          <a:p>
            <a:pPr lvl="2"/>
            <a:r>
              <a:rPr lang="en-US" sz="1200"/>
              <a:t>Small increase over the duration of the mission, trend is relatively constant, and values are well below limits</a:t>
            </a:r>
          </a:p>
          <a:p>
            <a:pPr lvl="2"/>
            <a:r>
              <a:rPr lang="en-US" sz="1200"/>
              <a:t>Could indicate aging in DC/DC converter but does not signify a near-term problem</a:t>
            </a:r>
          </a:p>
          <a:p>
            <a:pPr lvl="1"/>
            <a:r>
              <a:rPr lang="en-US" sz="1300"/>
              <a:t>Slight downward trend in </a:t>
            </a:r>
            <a:r>
              <a:rPr lang="en-US" sz="1300">
                <a:hlinkClick r:id="rId2" action="ppaction://hlinksldjump"/>
              </a:rPr>
              <a:t>Channel 9 response </a:t>
            </a:r>
            <a:r>
              <a:rPr lang="en-US" sz="1300"/>
              <a:t>values</a:t>
            </a:r>
          </a:p>
          <a:p>
            <a:pPr lvl="2"/>
            <a:r>
              <a:rPr lang="en-US" sz="1200"/>
              <a:t>Small decrease over the duration of the mission, trends is relatively constant, no impact to science quality</a:t>
            </a:r>
          </a:p>
          <a:p>
            <a:pPr lvl="2"/>
            <a:r>
              <a:rPr lang="en-US" sz="1200"/>
              <a:t>Could indicate aging of diode but does not signify a near-term problem</a:t>
            </a:r>
          </a:p>
          <a:p>
            <a:pPr lvl="2"/>
            <a:endParaRPr lang="en-US" sz="1100"/>
          </a:p>
          <a:p>
            <a:pPr lvl="2"/>
            <a:endParaRPr lang="en-US" sz="1100"/>
          </a:p>
        </p:txBody>
      </p:sp>
      <p:sp>
        <p:nvSpPr>
          <p:cNvPr id="3" name="Title 2"/>
          <p:cNvSpPr>
            <a:spLocks noGrp="1"/>
          </p:cNvSpPr>
          <p:nvPr>
            <p:ph type="title"/>
          </p:nvPr>
        </p:nvSpPr>
        <p:spPr/>
        <p:txBody>
          <a:bodyPr/>
          <a:lstStyle/>
          <a:p>
            <a:r>
              <a:rPr lang="en-US"/>
              <a:t>Payload Trending Status Summary</a:t>
            </a:r>
          </a:p>
        </p:txBody>
      </p:sp>
    </p:spTree>
    <p:extLst>
      <p:ext uri="{BB962C8B-B14F-4D97-AF65-F5344CB8AC3E}">
        <p14:creationId xmlns:p14="http://schemas.microsoft.com/office/powerpoint/2010/main" val="3322928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652539" y="2768028"/>
            <a:ext cx="6126956" cy="461665"/>
          </a:xfrm>
          <a:prstGeom prst="rect">
            <a:avLst/>
          </a:prstGeom>
          <a:noFill/>
          <a:ln w="9525">
            <a:noFill/>
            <a:miter lim="800000"/>
            <a:headEnd/>
            <a:tailEnd/>
          </a:ln>
        </p:spPr>
        <p:txBody>
          <a:bodyPr>
            <a:prstTxWarp prst="textNoShape">
              <a:avLst/>
            </a:prstTxWarp>
            <a:spAutoFit/>
          </a:bodyPr>
          <a:lstStyle/>
          <a:p>
            <a:pPr algn="r">
              <a:spcBef>
                <a:spcPts val="450"/>
              </a:spcBef>
            </a:pPr>
            <a:r>
              <a:rPr lang="en-US" b="1"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Challenges Faced Since October 2019</a:t>
            </a:r>
            <a:endParaRPr lang="en-US"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583312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F348881-15C1-4B61-BECA-88902E8F00BB}"/>
              </a:ext>
            </a:extLst>
          </p:cNvPr>
          <p:cNvSpPr>
            <a:spLocks noGrp="1"/>
          </p:cNvSpPr>
          <p:nvPr>
            <p:ph type="dt" sz="half" idx="2"/>
          </p:nvPr>
        </p:nvSpPr>
        <p:spPr/>
        <p:txBody>
          <a:bodyPr/>
          <a:lstStyle/>
          <a:p>
            <a:fld id="{A9E79D4F-B57E-1C4E-8EE1-3B4427408A1A}" type="datetime4">
              <a:rPr lang="en-US" smtClean="0"/>
              <a:pPr/>
              <a:t>October 13, 2020</a:t>
            </a:fld>
            <a:endParaRPr lang="en-US" dirty="0"/>
          </a:p>
        </p:txBody>
      </p:sp>
      <p:sp>
        <p:nvSpPr>
          <p:cNvPr id="5" name="Rectangle 4">
            <a:extLst>
              <a:ext uri="{FF2B5EF4-FFF2-40B4-BE49-F238E27FC236}">
                <a16:creationId xmlns:a16="http://schemas.microsoft.com/office/drawing/2014/main" id="{D1AE074B-0C3E-4109-B747-AA5B3E42B9D3}"/>
              </a:ext>
            </a:extLst>
          </p:cNvPr>
          <p:cNvSpPr/>
          <p:nvPr/>
        </p:nvSpPr>
        <p:spPr>
          <a:xfrm>
            <a:off x="1628308" y="1792314"/>
            <a:ext cx="5866286" cy="1754326"/>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ISS Pitch </a:t>
            </a:r>
            <a:r>
              <a:rPr lang="en-US" sz="5400" dirty="0">
                <a:ln w="0"/>
                <a:effectLst>
                  <a:outerShdw blurRad="38100" dist="19050" dir="2700000" algn="tl" rotWithShape="0">
                    <a:schemeClr val="dk1">
                      <a:alpha val="40000"/>
                    </a:schemeClr>
                  </a:outerShdw>
                </a:effectLst>
              </a:rPr>
              <a:t>Affecting</a:t>
            </a:r>
          </a:p>
          <a:p>
            <a:pPr algn="ctr"/>
            <a:r>
              <a:rPr lang="en-US" sz="5400" b="0" cap="none" spc="0" dirty="0">
                <a:ln w="0"/>
                <a:solidFill>
                  <a:schemeClr val="tx1"/>
                </a:solidFill>
                <a:effectLst>
                  <a:outerShdw blurRad="38100" dist="19050" dir="2700000" algn="tl" rotWithShape="0">
                    <a:schemeClr val="dk1">
                      <a:alpha val="40000"/>
                    </a:schemeClr>
                  </a:outerShdw>
                </a:effectLst>
              </a:rPr>
              <a:t>Hexapod Pointing </a:t>
            </a:r>
          </a:p>
        </p:txBody>
      </p:sp>
    </p:spTree>
    <p:extLst>
      <p:ext uri="{BB962C8B-B14F-4D97-AF65-F5344CB8AC3E}">
        <p14:creationId xmlns:p14="http://schemas.microsoft.com/office/powerpoint/2010/main" val="2736731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A1E593-6593-471A-9293-952C5814AF68}"/>
              </a:ext>
            </a:extLst>
          </p:cNvPr>
          <p:cNvSpPr>
            <a:spLocks noGrp="1"/>
          </p:cNvSpPr>
          <p:nvPr>
            <p:ph idx="1"/>
          </p:nvPr>
        </p:nvSpPr>
        <p:spPr/>
        <p:txBody>
          <a:bodyPr/>
          <a:lstStyle/>
          <a:p>
            <a:r>
              <a:rPr lang="en-US" sz="2000" dirty="0"/>
              <a:t>The 7° wedge that the hexapod currently sits on was to counter act the installation of the MLM on the ISS payload.  When the ISS pitches forward over 0.5° the Hexapod pointing capabilities are outside of range and the Instrument Assembly is unable to fully point nadir for events</a:t>
            </a:r>
          </a:p>
          <a:p>
            <a:pPr marL="0" indent="0">
              <a:buNone/>
            </a:pPr>
            <a:endParaRPr lang="en-US" sz="2000" dirty="0"/>
          </a:p>
          <a:p>
            <a:r>
              <a:rPr lang="en-US" sz="2000" dirty="0"/>
              <a:t>From 5/25/2020 to 8/18/2020 the ISS pitch was outside the pointing capabilities of the SAGE III payload</a:t>
            </a:r>
          </a:p>
          <a:p>
            <a:pPr marL="0" indent="0">
              <a:buNone/>
            </a:pPr>
            <a:r>
              <a:rPr lang="en-US" sz="2000" b="0" dirty="0"/>
              <a:t> </a:t>
            </a:r>
            <a:endParaRPr lang="en-US" dirty="0"/>
          </a:p>
        </p:txBody>
      </p:sp>
      <p:sp>
        <p:nvSpPr>
          <p:cNvPr id="3" name="Title 2">
            <a:extLst>
              <a:ext uri="{FF2B5EF4-FFF2-40B4-BE49-F238E27FC236}">
                <a16:creationId xmlns:a16="http://schemas.microsoft.com/office/drawing/2014/main" id="{A816A167-99EF-4AF6-8B55-5527037649F6}"/>
              </a:ext>
            </a:extLst>
          </p:cNvPr>
          <p:cNvSpPr>
            <a:spLocks noGrp="1"/>
          </p:cNvSpPr>
          <p:nvPr>
            <p:ph type="title"/>
          </p:nvPr>
        </p:nvSpPr>
        <p:spPr/>
        <p:txBody>
          <a:bodyPr/>
          <a:lstStyle/>
          <a:p>
            <a:r>
              <a:rPr lang="en-US"/>
              <a:t>Hexapod</a:t>
            </a:r>
          </a:p>
        </p:txBody>
      </p:sp>
    </p:spTree>
    <p:extLst>
      <p:ext uri="{BB962C8B-B14F-4D97-AF65-F5344CB8AC3E}">
        <p14:creationId xmlns:p14="http://schemas.microsoft.com/office/powerpoint/2010/main" val="2193987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38184615"/>
              </p:ext>
            </p:extLst>
          </p:nvPr>
        </p:nvGraphicFramePr>
        <p:xfrm>
          <a:off x="404790" y="929843"/>
          <a:ext cx="4407795" cy="2623477"/>
        </p:xfrm>
        <a:graphic>
          <a:graphicData uri="http://schemas.openxmlformats.org/drawingml/2006/table">
            <a:tbl>
              <a:tblPr firstRow="1" bandRow="1">
                <a:tableStyleId>{7DF18680-E054-41AD-8BC1-D1AEF772440D}</a:tableStyleId>
              </a:tblPr>
              <a:tblGrid>
                <a:gridCol w="1469265">
                  <a:extLst>
                    <a:ext uri="{9D8B030D-6E8A-4147-A177-3AD203B41FA5}">
                      <a16:colId xmlns:a16="http://schemas.microsoft.com/office/drawing/2014/main" val="471047328"/>
                    </a:ext>
                  </a:extLst>
                </a:gridCol>
                <a:gridCol w="1469265">
                  <a:extLst>
                    <a:ext uri="{9D8B030D-6E8A-4147-A177-3AD203B41FA5}">
                      <a16:colId xmlns:a16="http://schemas.microsoft.com/office/drawing/2014/main" val="1527543918"/>
                    </a:ext>
                  </a:extLst>
                </a:gridCol>
                <a:gridCol w="1469265">
                  <a:extLst>
                    <a:ext uri="{9D8B030D-6E8A-4147-A177-3AD203B41FA5}">
                      <a16:colId xmlns:a16="http://schemas.microsoft.com/office/drawing/2014/main" val="192136695"/>
                    </a:ext>
                  </a:extLst>
                </a:gridCol>
              </a:tblGrid>
              <a:tr h="420847">
                <a:tc rowSpan="2">
                  <a:txBody>
                    <a:bodyPr/>
                    <a:lstStyle/>
                    <a:p>
                      <a:pPr algn="ctr"/>
                      <a:r>
                        <a:rPr lang="en-US" sz="2000" b="0" dirty="0">
                          <a:solidFill>
                            <a:schemeClr val="tx1"/>
                          </a:solidFill>
                        </a:rPr>
                        <a:t>Event Type8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sz="2000" b="0" dirty="0">
                          <a:solidFill>
                            <a:schemeClr val="tx1"/>
                          </a:solidFill>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3087501194"/>
                  </a:ext>
                </a:extLst>
              </a:tr>
              <a:tr h="436358">
                <a:tc vMerge="1">
                  <a:txBody>
                    <a:bodyPr/>
                    <a:lstStyle/>
                    <a:p>
                      <a:endParaRPr lang="en-US" dirty="0"/>
                    </a:p>
                  </a:txBody>
                  <a:tcPr/>
                </a:tc>
                <a:tc>
                  <a:txBody>
                    <a:bodyPr/>
                    <a:lstStyle/>
                    <a:p>
                      <a:pPr algn="ctr"/>
                      <a:r>
                        <a:rPr lang="en-US" sz="1200" i="1" dirty="0"/>
                        <a:t>Events</a:t>
                      </a:r>
                      <a:r>
                        <a:rPr lang="en-US" sz="1200" i="1" baseline="0" dirty="0"/>
                        <a:t> with HEU error</a:t>
                      </a:r>
                      <a:endParaRPr lang="en-US" sz="1200" i="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lang="en-US" sz="1200" i="1" dirty="0"/>
                        <a:t>Events failed due to HEU error</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3176530461"/>
                  </a:ext>
                </a:extLst>
              </a:tr>
              <a:tr h="349086">
                <a:tc>
                  <a:txBody>
                    <a:bodyPr/>
                    <a:lstStyle/>
                    <a:p>
                      <a:r>
                        <a:rPr lang="en-US" dirty="0"/>
                        <a:t>Sunrise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588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155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0369887"/>
                  </a:ext>
                </a:extLst>
              </a:tr>
              <a:tr h="349086">
                <a:tc>
                  <a:txBody>
                    <a:bodyPr/>
                    <a:lstStyle/>
                    <a:p>
                      <a:r>
                        <a:rPr lang="en-US" dirty="0"/>
                        <a:t>Sunset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652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4217318"/>
                  </a:ext>
                </a:extLst>
              </a:tr>
              <a:tr h="349086">
                <a:tc>
                  <a:txBody>
                    <a:bodyPr/>
                    <a:lstStyle/>
                    <a:p>
                      <a:r>
                        <a:rPr lang="en-US" dirty="0"/>
                        <a:t>Moonrise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143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131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9345740"/>
                  </a:ext>
                </a:extLst>
              </a:tr>
              <a:tr h="349086">
                <a:tc>
                  <a:txBody>
                    <a:bodyPr/>
                    <a:lstStyle/>
                    <a:p>
                      <a:r>
                        <a:rPr lang="en-US" dirty="0"/>
                        <a:t>Moonset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2412005"/>
                  </a:ext>
                </a:extLst>
              </a:tr>
              <a:tr h="349086">
                <a:tc>
                  <a:txBody>
                    <a:bodyPr/>
                    <a:lstStyle/>
                    <a:p>
                      <a:r>
                        <a:rPr lang="en-US" dirty="0"/>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dirty="0"/>
                        <a:t>1454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dirty="0"/>
                        <a:t>380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141325973"/>
                  </a:ext>
                </a:extLst>
              </a:tr>
            </a:tbl>
          </a:graphicData>
        </a:graphic>
      </p:graphicFrame>
      <p:sp>
        <p:nvSpPr>
          <p:cNvPr id="3" name="Title 2"/>
          <p:cNvSpPr>
            <a:spLocks noGrp="1"/>
          </p:cNvSpPr>
          <p:nvPr>
            <p:ph type="title"/>
          </p:nvPr>
        </p:nvSpPr>
        <p:spPr/>
        <p:txBody>
          <a:bodyPr/>
          <a:lstStyle/>
          <a:p>
            <a:r>
              <a:rPr lang="en-US" dirty="0"/>
              <a:t>ISS Pitch (HTV-9, Dragon 2) Events</a:t>
            </a:r>
          </a:p>
        </p:txBody>
      </p:sp>
      <p:sp>
        <p:nvSpPr>
          <p:cNvPr id="4" name="Date Placeholder 3"/>
          <p:cNvSpPr>
            <a:spLocks noGrp="1"/>
          </p:cNvSpPr>
          <p:nvPr>
            <p:ph type="dt" sz="half" idx="2"/>
          </p:nvPr>
        </p:nvSpPr>
        <p:spPr/>
        <p:txBody>
          <a:bodyPr/>
          <a:lstStyle/>
          <a:p>
            <a:fld id="{A9E79D4F-B57E-1C4E-8EE1-3B4427408A1A}" type="datetime4">
              <a:rPr lang="en-US" smtClean="0"/>
              <a:pPr/>
              <a:t>October 13, 2020</a:t>
            </a:fld>
            <a:endParaRPr lang="en-US" dirty="0"/>
          </a:p>
        </p:txBody>
      </p:sp>
      <p:sp>
        <p:nvSpPr>
          <p:cNvPr id="2" name="TextBox 1">
            <a:extLst>
              <a:ext uri="{FF2B5EF4-FFF2-40B4-BE49-F238E27FC236}">
                <a16:creationId xmlns:a16="http://schemas.microsoft.com/office/drawing/2014/main" id="{0546CA9E-FFEA-4562-B4A7-F23FDA8D6FD0}"/>
              </a:ext>
            </a:extLst>
          </p:cNvPr>
          <p:cNvSpPr txBox="1"/>
          <p:nvPr/>
        </p:nvSpPr>
        <p:spPr>
          <a:xfrm>
            <a:off x="5297656" y="929843"/>
            <a:ext cx="2603500" cy="2677656"/>
          </a:xfrm>
          <a:prstGeom prst="rect">
            <a:avLst/>
          </a:prstGeom>
          <a:noFill/>
        </p:spPr>
        <p:txBody>
          <a:bodyPr wrap="square" rtlCol="0">
            <a:spAutoFit/>
          </a:bodyPr>
          <a:lstStyle/>
          <a:p>
            <a:r>
              <a:rPr lang="en-US" dirty="0"/>
              <a:t>SAGE III/ISS lost ~26% of occultation events because the Hexapod was unable to </a:t>
            </a:r>
            <a:r>
              <a:rPr lang="en-US" dirty="0" err="1"/>
              <a:t>prepoint</a:t>
            </a:r>
            <a:endParaRPr lang="en-US" dirty="0"/>
          </a:p>
        </p:txBody>
      </p:sp>
    </p:spTree>
    <p:extLst>
      <p:ext uri="{BB962C8B-B14F-4D97-AF65-F5344CB8AC3E}">
        <p14:creationId xmlns:p14="http://schemas.microsoft.com/office/powerpoint/2010/main" val="417013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633E967-9EAC-4C77-B3FF-11091C7E13E1}"/>
              </a:ext>
            </a:extLst>
          </p:cNvPr>
          <p:cNvGraphicFramePr>
            <a:graphicFrameLocks noGrp="1"/>
          </p:cNvGraphicFramePr>
          <p:nvPr>
            <p:ph idx="1"/>
            <p:extLst>
              <p:ext uri="{D42A27DB-BD31-4B8C-83A1-F6EECF244321}">
                <p14:modId xmlns:p14="http://schemas.microsoft.com/office/powerpoint/2010/main" val="3609215200"/>
              </p:ext>
            </p:extLst>
          </p:nvPr>
        </p:nvGraphicFramePr>
        <p:xfrm>
          <a:off x="65651" y="809272"/>
          <a:ext cx="8991600" cy="4086225"/>
        </p:xfrm>
        <a:graphic>
          <a:graphicData uri="http://schemas.openxmlformats.org/drawingml/2006/table">
            <a:tbl>
              <a:tblPr>
                <a:tableStyleId>{35758FB7-9AC5-4552-8A53-C91805E547FA}</a:tableStyleId>
              </a:tblPr>
              <a:tblGrid>
                <a:gridCol w="2997200">
                  <a:extLst>
                    <a:ext uri="{9D8B030D-6E8A-4147-A177-3AD203B41FA5}">
                      <a16:colId xmlns:a16="http://schemas.microsoft.com/office/drawing/2014/main" val="3215385207"/>
                    </a:ext>
                  </a:extLst>
                </a:gridCol>
                <a:gridCol w="2997200">
                  <a:extLst>
                    <a:ext uri="{9D8B030D-6E8A-4147-A177-3AD203B41FA5}">
                      <a16:colId xmlns:a16="http://schemas.microsoft.com/office/drawing/2014/main" val="2008135438"/>
                    </a:ext>
                  </a:extLst>
                </a:gridCol>
                <a:gridCol w="2997200">
                  <a:extLst>
                    <a:ext uri="{9D8B030D-6E8A-4147-A177-3AD203B41FA5}">
                      <a16:colId xmlns:a16="http://schemas.microsoft.com/office/drawing/2014/main" val="2503901670"/>
                    </a:ext>
                  </a:extLst>
                </a:gridCol>
              </a:tblGrid>
              <a:tr h="371475">
                <a:tc>
                  <a:txBody>
                    <a:bodyPr/>
                    <a:lstStyle/>
                    <a:p>
                      <a:r>
                        <a:rPr lang="en-US"/>
                        <a:t>Date</a:t>
                      </a:r>
                    </a:p>
                  </a:txBody>
                  <a:tcPr anchor="ctr"/>
                </a:tc>
                <a:tc>
                  <a:txBody>
                    <a:bodyPr/>
                    <a:lstStyle/>
                    <a:p>
                      <a:r>
                        <a:rPr lang="en-US"/>
                        <a:t>Vehicle</a:t>
                      </a:r>
                    </a:p>
                  </a:txBody>
                  <a:tcPr anchor="ctr"/>
                </a:tc>
                <a:tc>
                  <a:txBody>
                    <a:bodyPr/>
                    <a:lstStyle/>
                    <a:p>
                      <a:r>
                        <a:rPr lang="en-US"/>
                        <a:t>Pitch</a:t>
                      </a:r>
                    </a:p>
                  </a:txBody>
                  <a:tcPr anchor="ctr"/>
                </a:tc>
                <a:extLst>
                  <a:ext uri="{0D108BD9-81ED-4DB2-BD59-A6C34878D82A}">
                    <a16:rowId xmlns:a16="http://schemas.microsoft.com/office/drawing/2014/main" val="1250851505"/>
                  </a:ext>
                </a:extLst>
              </a:tr>
              <a:tr h="371475">
                <a:tc>
                  <a:txBody>
                    <a:bodyPr/>
                    <a:lstStyle/>
                    <a:p>
                      <a:r>
                        <a:rPr lang="en-US"/>
                        <a:t>Prior to 5/25/2020</a:t>
                      </a:r>
                    </a:p>
                  </a:txBody>
                  <a:tcPr anchor="ctr"/>
                </a:tc>
                <a:tc>
                  <a:txBody>
                    <a:bodyPr/>
                    <a:lstStyle/>
                    <a:p>
                      <a:r>
                        <a:rPr lang="en-US"/>
                        <a:t>Nominal Payload config</a:t>
                      </a:r>
                    </a:p>
                  </a:txBody>
                  <a:tcPr anchor="ctr"/>
                </a:tc>
                <a:tc>
                  <a:txBody>
                    <a:bodyPr/>
                    <a:lstStyle/>
                    <a:p>
                      <a:r>
                        <a:rPr lang="en-US"/>
                        <a:t>+358.7</a:t>
                      </a:r>
                    </a:p>
                  </a:txBody>
                  <a:tcPr anchor="ctr"/>
                </a:tc>
                <a:extLst>
                  <a:ext uri="{0D108BD9-81ED-4DB2-BD59-A6C34878D82A}">
                    <a16:rowId xmlns:a16="http://schemas.microsoft.com/office/drawing/2014/main" val="3692266029"/>
                  </a:ext>
                </a:extLst>
              </a:tr>
              <a:tr h="371475">
                <a:tc>
                  <a:txBody>
                    <a:bodyPr/>
                    <a:lstStyle/>
                    <a:p>
                      <a:r>
                        <a:rPr lang="en-US"/>
                        <a:t>5/25/2020</a:t>
                      </a:r>
                    </a:p>
                  </a:txBody>
                  <a:tcPr anchor="ctr"/>
                </a:tc>
                <a:tc>
                  <a:txBody>
                    <a:bodyPr/>
                    <a:lstStyle/>
                    <a:p>
                      <a:r>
                        <a:rPr lang="en-US"/>
                        <a:t>HTV Install</a:t>
                      </a:r>
                    </a:p>
                  </a:txBody>
                  <a:tcPr anchor="ctr"/>
                </a:tc>
                <a:tc>
                  <a:txBody>
                    <a:bodyPr/>
                    <a:lstStyle/>
                    <a:p>
                      <a:r>
                        <a:rPr lang="en-US"/>
                        <a:t>+0.5</a:t>
                      </a:r>
                    </a:p>
                  </a:txBody>
                  <a:tcPr anchor="ctr"/>
                </a:tc>
                <a:extLst>
                  <a:ext uri="{0D108BD9-81ED-4DB2-BD59-A6C34878D82A}">
                    <a16:rowId xmlns:a16="http://schemas.microsoft.com/office/drawing/2014/main" val="4169754643"/>
                  </a:ext>
                </a:extLst>
              </a:tr>
              <a:tr h="371475">
                <a:tc>
                  <a:txBody>
                    <a:bodyPr/>
                    <a:lstStyle/>
                    <a:p>
                      <a:r>
                        <a:rPr lang="en-US"/>
                        <a:t>5/31/2020</a:t>
                      </a:r>
                    </a:p>
                  </a:txBody>
                  <a:tcPr anchor="ctr"/>
                </a:tc>
                <a:tc>
                  <a:txBody>
                    <a:bodyPr/>
                    <a:lstStyle/>
                    <a:p>
                      <a:r>
                        <a:rPr lang="en-US"/>
                        <a:t>Dragon Install</a:t>
                      </a:r>
                    </a:p>
                  </a:txBody>
                  <a:tcPr anchor="ctr"/>
                </a:tc>
                <a:tc>
                  <a:txBody>
                    <a:bodyPr/>
                    <a:lstStyle/>
                    <a:p>
                      <a:r>
                        <a:rPr lang="en-US"/>
                        <a:t>+1.0</a:t>
                      </a:r>
                    </a:p>
                  </a:txBody>
                  <a:tcPr anchor="ctr"/>
                </a:tc>
                <a:extLst>
                  <a:ext uri="{0D108BD9-81ED-4DB2-BD59-A6C34878D82A}">
                    <a16:rowId xmlns:a16="http://schemas.microsoft.com/office/drawing/2014/main" val="493438138"/>
                  </a:ext>
                </a:extLst>
              </a:tr>
              <a:tr h="371475">
                <a:tc>
                  <a:txBody>
                    <a:bodyPr/>
                    <a:lstStyle/>
                    <a:p>
                      <a:r>
                        <a:rPr lang="en-US"/>
                        <a:t>7/8/2020</a:t>
                      </a:r>
                    </a:p>
                  </a:txBody>
                  <a:tcPr anchor="ctr"/>
                </a:tc>
                <a:tc>
                  <a:txBody>
                    <a:bodyPr/>
                    <a:lstStyle/>
                    <a:p>
                      <a:r>
                        <a:rPr lang="en-US"/>
                        <a:t>74 P Undocking</a:t>
                      </a:r>
                    </a:p>
                  </a:txBody>
                  <a:tcPr anchor="ctr"/>
                </a:tc>
                <a:tc>
                  <a:txBody>
                    <a:bodyPr/>
                    <a:lstStyle/>
                    <a:p>
                      <a:r>
                        <a:rPr lang="en-US"/>
                        <a:t>+2.3</a:t>
                      </a:r>
                    </a:p>
                  </a:txBody>
                  <a:tcPr anchor="ctr"/>
                </a:tc>
                <a:extLst>
                  <a:ext uri="{0D108BD9-81ED-4DB2-BD59-A6C34878D82A}">
                    <a16:rowId xmlns:a16="http://schemas.microsoft.com/office/drawing/2014/main" val="3602763980"/>
                  </a:ext>
                </a:extLst>
              </a:tr>
              <a:tr h="371475">
                <a:tc>
                  <a:txBody>
                    <a:bodyPr/>
                    <a:lstStyle/>
                    <a:p>
                      <a:r>
                        <a:rPr lang="en-US"/>
                        <a:t>7/23/2020</a:t>
                      </a:r>
                    </a:p>
                  </a:txBody>
                  <a:tcPr anchor="ctr"/>
                </a:tc>
                <a:tc>
                  <a:txBody>
                    <a:bodyPr/>
                    <a:lstStyle/>
                    <a:p>
                      <a:r>
                        <a:rPr lang="en-US"/>
                        <a:t>76 P Docking</a:t>
                      </a:r>
                    </a:p>
                  </a:txBody>
                  <a:tcPr anchor="ctr"/>
                </a:tc>
                <a:tc>
                  <a:txBody>
                    <a:bodyPr/>
                    <a:lstStyle/>
                    <a:p>
                      <a:r>
                        <a:rPr lang="en-US"/>
                        <a:t>+1.0</a:t>
                      </a:r>
                    </a:p>
                  </a:txBody>
                  <a:tcPr anchor="ctr"/>
                </a:tc>
                <a:extLst>
                  <a:ext uri="{0D108BD9-81ED-4DB2-BD59-A6C34878D82A}">
                    <a16:rowId xmlns:a16="http://schemas.microsoft.com/office/drawing/2014/main" val="1929672740"/>
                  </a:ext>
                </a:extLst>
              </a:tr>
              <a:tr h="371475">
                <a:tc>
                  <a:txBody>
                    <a:bodyPr/>
                    <a:lstStyle/>
                    <a:p>
                      <a:r>
                        <a:rPr lang="en-US"/>
                        <a:t>8/2/2020</a:t>
                      </a:r>
                    </a:p>
                  </a:txBody>
                  <a:tcPr anchor="ctr"/>
                </a:tc>
                <a:tc>
                  <a:txBody>
                    <a:bodyPr/>
                    <a:lstStyle/>
                    <a:p>
                      <a:r>
                        <a:rPr lang="en-US"/>
                        <a:t>Dragon Undocking</a:t>
                      </a:r>
                    </a:p>
                  </a:txBody>
                  <a:tcPr anchor="ctr"/>
                </a:tc>
                <a:tc>
                  <a:txBody>
                    <a:bodyPr/>
                    <a:lstStyle/>
                    <a:p>
                      <a:r>
                        <a:rPr lang="en-US" dirty="0"/>
                        <a:t>+0.5</a:t>
                      </a:r>
                    </a:p>
                  </a:txBody>
                  <a:tcPr anchor="ctr"/>
                </a:tc>
                <a:extLst>
                  <a:ext uri="{0D108BD9-81ED-4DB2-BD59-A6C34878D82A}">
                    <a16:rowId xmlns:a16="http://schemas.microsoft.com/office/drawing/2014/main" val="325596440"/>
                  </a:ext>
                </a:extLst>
              </a:tr>
              <a:tr h="371475">
                <a:tc>
                  <a:txBody>
                    <a:bodyPr/>
                    <a:lstStyle/>
                    <a:p>
                      <a:r>
                        <a:rPr lang="en-US" dirty="0"/>
                        <a:t>8/18/2020</a:t>
                      </a:r>
                    </a:p>
                  </a:txBody>
                  <a:tcPr anchor="ctr"/>
                </a:tc>
                <a:tc>
                  <a:txBody>
                    <a:bodyPr/>
                    <a:lstStyle/>
                    <a:p>
                      <a:r>
                        <a:rPr lang="en-US" dirty="0"/>
                        <a:t>HTV Release</a:t>
                      </a:r>
                    </a:p>
                  </a:txBody>
                  <a:tcPr anchor="ctr"/>
                </a:tc>
                <a:tc>
                  <a:txBody>
                    <a:bodyPr/>
                    <a:lstStyle/>
                    <a:p>
                      <a:r>
                        <a:rPr lang="en-US" dirty="0"/>
                        <a:t>+355.0</a:t>
                      </a:r>
                    </a:p>
                  </a:txBody>
                  <a:tcPr anchor="ctr"/>
                </a:tc>
                <a:extLst>
                  <a:ext uri="{0D108BD9-81ED-4DB2-BD59-A6C34878D82A}">
                    <a16:rowId xmlns:a16="http://schemas.microsoft.com/office/drawing/2014/main" val="731185317"/>
                  </a:ext>
                </a:extLst>
              </a:tr>
              <a:tr h="371475">
                <a:tc>
                  <a:txBody>
                    <a:bodyPr/>
                    <a:lstStyle/>
                    <a:p>
                      <a:r>
                        <a:rPr lang="en-US" dirty="0"/>
                        <a:t>10/03/2020</a:t>
                      </a:r>
                    </a:p>
                  </a:txBody>
                  <a:tcPr anchor="ctr"/>
                </a:tc>
                <a:tc>
                  <a:txBody>
                    <a:bodyPr/>
                    <a:lstStyle/>
                    <a:p>
                      <a:r>
                        <a:rPr lang="en-US" dirty="0"/>
                        <a:t>Cygnus 14 Install</a:t>
                      </a:r>
                    </a:p>
                  </a:txBody>
                  <a:tcPr anchor="ctr"/>
                </a:tc>
                <a:tc>
                  <a:txBody>
                    <a:bodyPr/>
                    <a:lstStyle/>
                    <a:p>
                      <a:r>
                        <a:rPr lang="en-US" dirty="0"/>
                        <a:t>+358.6</a:t>
                      </a:r>
                    </a:p>
                  </a:txBody>
                  <a:tcPr anchor="ctr"/>
                </a:tc>
                <a:extLst>
                  <a:ext uri="{0D108BD9-81ED-4DB2-BD59-A6C34878D82A}">
                    <a16:rowId xmlns:a16="http://schemas.microsoft.com/office/drawing/2014/main" val="2813979871"/>
                  </a:ext>
                </a:extLst>
              </a:tr>
              <a:tr h="371475">
                <a:tc>
                  <a:txBody>
                    <a:bodyPr/>
                    <a:lstStyle/>
                    <a:p>
                      <a:r>
                        <a:rPr lang="en-US" dirty="0"/>
                        <a:t>10/14/2020</a:t>
                      </a:r>
                    </a:p>
                  </a:txBody>
                  <a:tcPr anchor="ctr"/>
                </a:tc>
                <a:tc>
                  <a:txBody>
                    <a:bodyPr/>
                    <a:lstStyle/>
                    <a:p>
                      <a:r>
                        <a:rPr lang="en-US" dirty="0"/>
                        <a:t>63S Docking </a:t>
                      </a:r>
                    </a:p>
                  </a:txBody>
                  <a:tcPr anchor="ctr"/>
                </a:tc>
                <a:tc>
                  <a:txBody>
                    <a:bodyPr/>
                    <a:lstStyle/>
                    <a:p>
                      <a:r>
                        <a:rPr lang="en-US" dirty="0"/>
                        <a:t>+358.0</a:t>
                      </a:r>
                    </a:p>
                  </a:txBody>
                  <a:tcPr anchor="ctr"/>
                </a:tc>
                <a:extLst>
                  <a:ext uri="{0D108BD9-81ED-4DB2-BD59-A6C34878D82A}">
                    <a16:rowId xmlns:a16="http://schemas.microsoft.com/office/drawing/2014/main" val="952175675"/>
                  </a:ext>
                </a:extLst>
              </a:tr>
              <a:tr h="371475">
                <a:tc>
                  <a:txBody>
                    <a:bodyPr/>
                    <a:lstStyle/>
                    <a:p>
                      <a:r>
                        <a:rPr lang="en-US" dirty="0"/>
                        <a:t>10/21/2020</a:t>
                      </a:r>
                    </a:p>
                  </a:txBody>
                  <a:tcPr anchor="ctr"/>
                </a:tc>
                <a:tc>
                  <a:txBody>
                    <a:bodyPr/>
                    <a:lstStyle/>
                    <a:p>
                      <a:r>
                        <a:rPr lang="en-US" dirty="0"/>
                        <a:t>62S Undocking</a:t>
                      </a:r>
                    </a:p>
                  </a:txBody>
                  <a:tcPr anchor="ctr"/>
                </a:tc>
                <a:tc>
                  <a:txBody>
                    <a:bodyPr/>
                    <a:lstStyle/>
                    <a:p>
                      <a:r>
                        <a:rPr lang="en-US" dirty="0"/>
                        <a:t>+356.7</a:t>
                      </a:r>
                    </a:p>
                  </a:txBody>
                  <a:tcPr anchor="ctr"/>
                </a:tc>
                <a:extLst>
                  <a:ext uri="{0D108BD9-81ED-4DB2-BD59-A6C34878D82A}">
                    <a16:rowId xmlns:a16="http://schemas.microsoft.com/office/drawing/2014/main" val="1929164525"/>
                  </a:ext>
                </a:extLst>
              </a:tr>
            </a:tbl>
          </a:graphicData>
        </a:graphic>
      </p:graphicFrame>
      <p:sp>
        <p:nvSpPr>
          <p:cNvPr id="3" name="Title 2">
            <a:extLst>
              <a:ext uri="{FF2B5EF4-FFF2-40B4-BE49-F238E27FC236}">
                <a16:creationId xmlns:a16="http://schemas.microsoft.com/office/drawing/2014/main" id="{E862B50C-0BE0-4FED-988F-E9A1219618A9}"/>
              </a:ext>
            </a:extLst>
          </p:cNvPr>
          <p:cNvSpPr>
            <a:spLocks noGrp="1"/>
          </p:cNvSpPr>
          <p:nvPr>
            <p:ph type="title"/>
          </p:nvPr>
        </p:nvSpPr>
        <p:spPr/>
        <p:txBody>
          <a:bodyPr/>
          <a:lstStyle/>
          <a:p>
            <a:r>
              <a:rPr lang="en-US" dirty="0"/>
              <a:t>Expected Pitch</a:t>
            </a:r>
          </a:p>
        </p:txBody>
      </p:sp>
      <p:sp>
        <p:nvSpPr>
          <p:cNvPr id="4" name="Date Placeholder 3">
            <a:extLst>
              <a:ext uri="{FF2B5EF4-FFF2-40B4-BE49-F238E27FC236}">
                <a16:creationId xmlns:a16="http://schemas.microsoft.com/office/drawing/2014/main" id="{BB440D10-AA51-4413-8358-3786C5B58F24}"/>
              </a:ext>
            </a:extLst>
          </p:cNvPr>
          <p:cNvSpPr>
            <a:spLocks noGrp="1"/>
          </p:cNvSpPr>
          <p:nvPr>
            <p:ph type="dt" sz="half" idx="2"/>
          </p:nvPr>
        </p:nvSpPr>
        <p:spPr/>
        <p:txBody>
          <a:bodyPr/>
          <a:lstStyle/>
          <a:p>
            <a:fld id="{A9E79D4F-B57E-1C4E-8EE1-3B4427408A1A}" type="datetime4">
              <a:rPr lang="en-US" smtClean="0"/>
              <a:pPr/>
              <a:t>October 13, 2020</a:t>
            </a:fld>
            <a:endParaRPr lang="en-US" dirty="0"/>
          </a:p>
        </p:txBody>
      </p:sp>
    </p:spTree>
    <p:extLst>
      <p:ext uri="{BB962C8B-B14F-4D97-AF65-F5344CB8AC3E}">
        <p14:creationId xmlns:p14="http://schemas.microsoft.com/office/powerpoint/2010/main" val="2268746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78DFEB-C146-46B6-8F0E-D5FE0D119143}"/>
              </a:ext>
            </a:extLst>
          </p:cNvPr>
          <p:cNvSpPr>
            <a:spLocks noGrp="1"/>
          </p:cNvSpPr>
          <p:nvPr>
            <p:ph idx="1"/>
          </p:nvPr>
        </p:nvSpPr>
        <p:spPr/>
        <p:txBody>
          <a:bodyPr/>
          <a:lstStyle/>
          <a:p>
            <a:r>
              <a:rPr lang="en-US" sz="2000" dirty="0"/>
              <a:t>Modifying the Dynamic Error Quaternion within the Instrument Assembly (IA) to allow for the Hexapod to </a:t>
            </a:r>
            <a:r>
              <a:rPr lang="en-US" sz="2000" dirty="0" err="1"/>
              <a:t>prepoint</a:t>
            </a:r>
            <a:r>
              <a:rPr lang="en-US" sz="2000" dirty="0"/>
              <a:t>.</a:t>
            </a:r>
          </a:p>
          <a:p>
            <a:endParaRPr lang="en-US" sz="2000" dirty="0"/>
          </a:p>
          <a:p>
            <a:r>
              <a:rPr lang="en-US" sz="2000" dirty="0"/>
              <a:t>Actively working on a large code modification to the Interface Adapter Module (IAM) that would point the hexapod as close to nadir and then use additional pointing capabilities within the IA to acquire the events</a:t>
            </a:r>
          </a:p>
          <a:p>
            <a:endParaRPr lang="en-US" sz="2000" dirty="0"/>
          </a:p>
          <a:p>
            <a:r>
              <a:rPr lang="en-US" sz="2000" dirty="0"/>
              <a:t>Russia’s </a:t>
            </a:r>
            <a:r>
              <a:rPr lang="en-US" sz="2000" dirty="0" err="1"/>
              <a:t>Nauka</a:t>
            </a:r>
            <a:r>
              <a:rPr lang="en-US" sz="2000" dirty="0"/>
              <a:t> ISS module (MLM module) is at Baikonur. Launch and installation is still scheduled for April 2021. This will </a:t>
            </a:r>
            <a:r>
              <a:rPr lang="en-US" sz="2000"/>
              <a:t>eliminate our </a:t>
            </a:r>
            <a:r>
              <a:rPr lang="en-US" sz="2000" dirty="0"/>
              <a:t>pointing errors but will increase our blockage possibilities</a:t>
            </a:r>
            <a:r>
              <a:rPr lang="en-US" sz="2400" dirty="0"/>
              <a:t>. </a:t>
            </a:r>
          </a:p>
          <a:p>
            <a:endParaRPr lang="en-US" dirty="0"/>
          </a:p>
          <a:p>
            <a:endParaRPr lang="en-US" dirty="0"/>
          </a:p>
        </p:txBody>
      </p:sp>
      <p:sp>
        <p:nvSpPr>
          <p:cNvPr id="3" name="Title 2">
            <a:extLst>
              <a:ext uri="{FF2B5EF4-FFF2-40B4-BE49-F238E27FC236}">
                <a16:creationId xmlns:a16="http://schemas.microsoft.com/office/drawing/2014/main" id="{CE4B2C5A-B85A-456A-A231-0D2BF1C54AF4}"/>
              </a:ext>
            </a:extLst>
          </p:cNvPr>
          <p:cNvSpPr>
            <a:spLocks noGrp="1"/>
          </p:cNvSpPr>
          <p:nvPr>
            <p:ph type="title"/>
          </p:nvPr>
        </p:nvSpPr>
        <p:spPr/>
        <p:txBody>
          <a:bodyPr/>
          <a:lstStyle/>
          <a:p>
            <a:r>
              <a:rPr lang="en-US" dirty="0"/>
              <a:t>Mitigation Efforts</a:t>
            </a:r>
          </a:p>
        </p:txBody>
      </p:sp>
      <p:sp>
        <p:nvSpPr>
          <p:cNvPr id="4" name="Date Placeholder 3">
            <a:extLst>
              <a:ext uri="{FF2B5EF4-FFF2-40B4-BE49-F238E27FC236}">
                <a16:creationId xmlns:a16="http://schemas.microsoft.com/office/drawing/2014/main" id="{3B9973B3-428D-4E0B-AE5C-DCA2244EA54D}"/>
              </a:ext>
            </a:extLst>
          </p:cNvPr>
          <p:cNvSpPr>
            <a:spLocks noGrp="1"/>
          </p:cNvSpPr>
          <p:nvPr>
            <p:ph type="dt" sz="half" idx="2"/>
          </p:nvPr>
        </p:nvSpPr>
        <p:spPr/>
        <p:txBody>
          <a:bodyPr/>
          <a:lstStyle/>
          <a:p>
            <a:fld id="{A9E79D4F-B57E-1C4E-8EE1-3B4427408A1A}" type="datetime4">
              <a:rPr lang="en-US" smtClean="0"/>
              <a:pPr/>
              <a:t>October 13, 2020</a:t>
            </a:fld>
            <a:endParaRPr lang="en-US" dirty="0"/>
          </a:p>
        </p:txBody>
      </p:sp>
    </p:spTree>
    <p:extLst>
      <p:ext uri="{BB962C8B-B14F-4D97-AF65-F5344CB8AC3E}">
        <p14:creationId xmlns:p14="http://schemas.microsoft.com/office/powerpoint/2010/main" val="1373983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69CBE5-88A5-4B2E-BF0B-610C8ED34746}"/>
              </a:ext>
            </a:extLst>
          </p:cNvPr>
          <p:cNvSpPr>
            <a:spLocks noGrp="1"/>
          </p:cNvSpPr>
          <p:nvPr>
            <p:ph type="title"/>
          </p:nvPr>
        </p:nvSpPr>
        <p:spPr/>
        <p:txBody>
          <a:bodyPr/>
          <a:lstStyle/>
          <a:p>
            <a:r>
              <a:rPr lang="en-US" dirty="0"/>
              <a:t>Off Nadir Angle per Event 7/20 to 7/29</a:t>
            </a:r>
          </a:p>
        </p:txBody>
      </p:sp>
      <p:sp>
        <p:nvSpPr>
          <p:cNvPr id="4" name="Date Placeholder 3">
            <a:extLst>
              <a:ext uri="{FF2B5EF4-FFF2-40B4-BE49-F238E27FC236}">
                <a16:creationId xmlns:a16="http://schemas.microsoft.com/office/drawing/2014/main" id="{E52565FC-D93F-4186-B15A-F067AD8BC7E9}"/>
              </a:ext>
            </a:extLst>
          </p:cNvPr>
          <p:cNvSpPr>
            <a:spLocks noGrp="1"/>
          </p:cNvSpPr>
          <p:nvPr>
            <p:ph type="dt" sz="half" idx="2"/>
          </p:nvPr>
        </p:nvSpPr>
        <p:spPr/>
        <p:txBody>
          <a:bodyPr/>
          <a:lstStyle/>
          <a:p>
            <a:fld id="{A9E79D4F-B57E-1C4E-8EE1-3B4427408A1A}" type="datetime4">
              <a:rPr lang="en-US" smtClean="0"/>
              <a:pPr/>
              <a:t>October 13, 2020</a:t>
            </a:fld>
            <a:endParaRPr lang="en-US" dirty="0"/>
          </a:p>
        </p:txBody>
      </p:sp>
      <p:pic>
        <p:nvPicPr>
          <p:cNvPr id="6" name="Picture 5">
            <a:extLst>
              <a:ext uri="{FF2B5EF4-FFF2-40B4-BE49-F238E27FC236}">
                <a16:creationId xmlns:a16="http://schemas.microsoft.com/office/drawing/2014/main" id="{28D85B95-F33E-480D-A005-34E3909AF3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8810" y="815782"/>
            <a:ext cx="6186380" cy="4327717"/>
          </a:xfrm>
          <a:prstGeom prst="rect">
            <a:avLst/>
          </a:prstGeom>
        </p:spPr>
      </p:pic>
    </p:spTree>
    <p:extLst>
      <p:ext uri="{BB962C8B-B14F-4D97-AF65-F5344CB8AC3E}">
        <p14:creationId xmlns:p14="http://schemas.microsoft.com/office/powerpoint/2010/main" val="1479864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F348881-15C1-4B61-BECA-88902E8F00BB}"/>
              </a:ext>
            </a:extLst>
          </p:cNvPr>
          <p:cNvSpPr>
            <a:spLocks noGrp="1"/>
          </p:cNvSpPr>
          <p:nvPr>
            <p:ph type="dt" sz="half" idx="2"/>
          </p:nvPr>
        </p:nvSpPr>
        <p:spPr/>
        <p:txBody>
          <a:bodyPr/>
          <a:lstStyle/>
          <a:p>
            <a:fld id="{A9E79D4F-B57E-1C4E-8EE1-3B4427408A1A}" type="datetime4">
              <a:rPr lang="en-US" smtClean="0"/>
              <a:pPr/>
              <a:t>October 13, 2020</a:t>
            </a:fld>
            <a:endParaRPr lang="en-US" dirty="0"/>
          </a:p>
        </p:txBody>
      </p:sp>
      <p:sp>
        <p:nvSpPr>
          <p:cNvPr id="5" name="Rectangle 4">
            <a:extLst>
              <a:ext uri="{FF2B5EF4-FFF2-40B4-BE49-F238E27FC236}">
                <a16:creationId xmlns:a16="http://schemas.microsoft.com/office/drawing/2014/main" id="{D1AE074B-0C3E-4109-B747-AA5B3E42B9D3}"/>
              </a:ext>
            </a:extLst>
          </p:cNvPr>
          <p:cNvSpPr/>
          <p:nvPr/>
        </p:nvSpPr>
        <p:spPr>
          <a:xfrm>
            <a:off x="314141" y="1792314"/>
            <a:ext cx="8494634"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Commanding During </a:t>
            </a:r>
            <a:r>
              <a:rPr lang="en-US" sz="5400" b="0" cap="none" spc="0" dirty="0" err="1">
                <a:ln w="0"/>
                <a:solidFill>
                  <a:schemeClr val="tx1"/>
                </a:solidFill>
                <a:effectLst>
                  <a:outerShdw blurRad="38100" dist="19050" dir="2700000" algn="tl" rotWithShape="0">
                    <a:schemeClr val="dk1">
                      <a:alpha val="40000"/>
                    </a:schemeClr>
                  </a:outerShdw>
                </a:effectLst>
              </a:rPr>
              <a:t>Covid</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344464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Two teams will alternate on console for commanding and building the weekly load</a:t>
            </a:r>
          </a:p>
          <a:p>
            <a:r>
              <a:rPr lang="en-US" sz="1800" dirty="0"/>
              <a:t>Mission Operations team has minimized time on NASA base</a:t>
            </a:r>
          </a:p>
          <a:p>
            <a:pPr lvl="1"/>
            <a:r>
              <a:rPr lang="en-US" sz="1500" dirty="0"/>
              <a:t>Limited downlinking data to twice a week if needed (Note: SAGE III has no missing data during this teleworking period)</a:t>
            </a:r>
          </a:p>
          <a:p>
            <a:pPr lvl="1"/>
            <a:r>
              <a:rPr lang="en-US" sz="1500" dirty="0"/>
              <a:t>Demonstrated that 8 weeks of occultation commands can be loaded to the payload without any impact to science quality</a:t>
            </a:r>
          </a:p>
          <a:p>
            <a:pPr lvl="1"/>
            <a:r>
              <a:rPr lang="en-US" sz="1600" dirty="0"/>
              <a:t>Time-tags to disable/enable SEM for all events on the ATL have will be used instead of transitioning the payload to Safe mode. This will minimize on console time while still maintaining the health of the payload</a:t>
            </a:r>
          </a:p>
          <a:p>
            <a:pPr lvl="1"/>
            <a:r>
              <a:rPr lang="en-US" sz="1600" dirty="0"/>
              <a:t>With agreement from the Project Scientist, SAGE III temporarily stopped taking limb events, we are currently working on generating two weeks worth of limbs per load and will continue taking limbs within the next month. </a:t>
            </a:r>
          </a:p>
          <a:p>
            <a:pPr marL="342891" lvl="1" indent="0">
              <a:buNone/>
            </a:pPr>
            <a:endParaRPr lang="en-US" sz="1500" dirty="0"/>
          </a:p>
        </p:txBody>
      </p:sp>
      <p:sp>
        <p:nvSpPr>
          <p:cNvPr id="3" name="Title 2"/>
          <p:cNvSpPr>
            <a:spLocks noGrp="1"/>
          </p:cNvSpPr>
          <p:nvPr>
            <p:ph type="title"/>
          </p:nvPr>
        </p:nvSpPr>
        <p:spPr/>
        <p:txBody>
          <a:bodyPr/>
          <a:lstStyle/>
          <a:p>
            <a:r>
              <a:rPr lang="en-US" altLang="en-US" dirty="0">
                <a:ea typeface="ヒラギノ角ゴ Pro W3"/>
                <a:cs typeface="ヒラギノ角ゴ Pro W3"/>
              </a:rPr>
              <a:t>Teleworking Outline</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October 13, 2020</a:t>
            </a:fld>
            <a:endParaRPr lang="en-US" dirty="0"/>
          </a:p>
        </p:txBody>
      </p:sp>
    </p:spTree>
    <p:extLst>
      <p:ext uri="{BB962C8B-B14F-4D97-AF65-F5344CB8AC3E}">
        <p14:creationId xmlns:p14="http://schemas.microsoft.com/office/powerpoint/2010/main" val="2919279163"/>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AGE Briefing Template 2018 (002) [Read-Only]" id="{1E902A3C-2A78-48F0-AD66-A97C11CB9FA3}" vid="{EED7544E-572F-4FF0-954B-4E19151E6DBA}"/>
    </a:ext>
  </a:extLst>
</a:theme>
</file>

<file path=ppt/theme/theme2.xml><?xml version="1.0" encoding="utf-8"?>
<a:theme xmlns:a="http://schemas.openxmlformats.org/drawingml/2006/main" name="2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AGE Briefing Template 2018 (002) [Read-Only]" id="{1E902A3C-2A78-48F0-AD66-A97C11CB9FA3}" vid="{EED7544E-572F-4FF0-954B-4E19151E6DB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ScienceMeeting_20190711</Template>
  <TotalTime>21435</TotalTime>
  <Words>1082</Words>
  <Application>Microsoft Office PowerPoint</Application>
  <PresentationFormat>On-screen Show (16:9)</PresentationFormat>
  <Paragraphs>234</Paragraphs>
  <Slides>17</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17</vt:i4>
      </vt:variant>
    </vt:vector>
  </HeadingPairs>
  <TitlesOfParts>
    <vt:vector size="25" baseType="lpstr">
      <vt:lpstr>Arial</vt:lpstr>
      <vt:lpstr>Calibri</vt:lpstr>
      <vt:lpstr>Courier New</vt:lpstr>
      <vt:lpstr>Helvetica Neue</vt:lpstr>
      <vt:lpstr>Wingdings</vt:lpstr>
      <vt:lpstr>1_Office Theme</vt:lpstr>
      <vt:lpstr>2_Office Theme</vt:lpstr>
      <vt:lpstr>3_Office Theme</vt:lpstr>
      <vt:lpstr>PowerPoint Presentation</vt:lpstr>
      <vt:lpstr>PowerPoint Presentation</vt:lpstr>
      <vt:lpstr>Phase-E Totals 7/1/2017 00:00 to 10/7/2020 09:00 </vt:lpstr>
      <vt:lpstr>Events (7/1/2017 - 9/30/2020)</vt:lpstr>
      <vt:lpstr>Phase-E – All Occultation 7/1/2017 00:00 to 9/30/2020 09:00 </vt:lpstr>
      <vt:lpstr>Possible Solar Blockage Compass</vt:lpstr>
      <vt:lpstr>Down-time Tracking  (Auto SAFE-ing events)</vt:lpstr>
      <vt:lpstr>Payload Trending Status Summary</vt:lpstr>
      <vt:lpstr>PowerPoint Presentation</vt:lpstr>
      <vt:lpstr>PowerPoint Presentation</vt:lpstr>
      <vt:lpstr>Hexapod</vt:lpstr>
      <vt:lpstr>ISS Pitch (HTV-9, Dragon 2) Events</vt:lpstr>
      <vt:lpstr>Expected Pitch</vt:lpstr>
      <vt:lpstr>Mitigation Efforts</vt:lpstr>
      <vt:lpstr>Off Nadir Angle per Event 7/20 to 7/29</vt:lpstr>
      <vt:lpstr>PowerPoint Presentation</vt:lpstr>
      <vt:lpstr>Teleworking Outline</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Peterson, Andrew J. (LARC-E3)[Science Systems &amp; Applications, Inc.]</dc:creator>
  <cp:lastModifiedBy>Nehrir, Jamie L. (LARC-E303)</cp:lastModifiedBy>
  <cp:revision>573</cp:revision>
  <cp:lastPrinted>2011-12-08T16:21:20Z</cp:lastPrinted>
  <dcterms:created xsi:type="dcterms:W3CDTF">2019-07-18T12:39:24Z</dcterms:created>
  <dcterms:modified xsi:type="dcterms:W3CDTF">2020-10-13T17:15:52Z</dcterms:modified>
</cp:coreProperties>
</file>