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5"/>
  </p:notesMasterIdLst>
  <p:handoutMasterIdLst>
    <p:handoutMasterId r:id="rId26"/>
  </p:handoutMasterIdLst>
  <p:sldIdLst>
    <p:sldId id="966" r:id="rId2"/>
    <p:sldId id="991" r:id="rId3"/>
    <p:sldId id="989" r:id="rId4"/>
    <p:sldId id="990" r:id="rId5"/>
    <p:sldId id="979" r:id="rId6"/>
    <p:sldId id="982" r:id="rId7"/>
    <p:sldId id="973" r:id="rId8"/>
    <p:sldId id="974" r:id="rId9"/>
    <p:sldId id="978" r:id="rId10"/>
    <p:sldId id="972" r:id="rId11"/>
    <p:sldId id="975" r:id="rId12"/>
    <p:sldId id="976" r:id="rId13"/>
    <p:sldId id="1009" r:id="rId14"/>
    <p:sldId id="996" r:id="rId15"/>
    <p:sldId id="998" r:id="rId16"/>
    <p:sldId id="1001" r:id="rId17"/>
    <p:sldId id="1002" r:id="rId18"/>
    <p:sldId id="1003" r:id="rId19"/>
    <p:sldId id="1004" r:id="rId20"/>
    <p:sldId id="1005" r:id="rId21"/>
    <p:sldId id="1006" r:id="rId22"/>
    <p:sldId id="1010" r:id="rId23"/>
    <p:sldId id="1008" r:id="rId2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ittner, David E. (LARC-E303)" initials="FDE(" lastIdx="25" clrIdx="0">
    <p:extLst>
      <p:ext uri="{19B8F6BF-5375-455C-9EA6-DF929625EA0E}">
        <p15:presenceInfo xmlns:p15="http://schemas.microsoft.com/office/powerpoint/2012/main" userId="S-1-5-21-330711430-3775241029-4075259233-780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09T21:53:28.007" idx="25">
    <p:pos x="10" y="10"/>
    <p:text>Maybe add a graphic to fill-up the space on the slide.  Could even use a shot of the cover page of the TM.</p:text>
    <p:extLst>
      <p:ext uri="{C676402C-5697-4E1C-873F-D02D1690AC5C}">
        <p15:threadingInfo xmlns:p15="http://schemas.microsoft.com/office/powerpoint/2012/main" timeZoneBias="24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5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0198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l2jo1bSxl8&amp;t=2h25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ntrs.nasa.gov/citations/20205001963" TargetMode="Externa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Assembly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Samuel Porter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IA is healthy.</a:t>
            </a:r>
          </a:p>
          <a:p>
            <a:pPr lvl="1"/>
            <a:r>
              <a:rPr lang="en-US" sz="1500" dirty="0"/>
              <a:t>No problems with Azimuth and Elevation motors.</a:t>
            </a:r>
          </a:p>
          <a:p>
            <a:pPr lvl="1"/>
            <a:r>
              <a:rPr lang="en-US" sz="1500" dirty="0"/>
              <a:t>No significant degradation of the CCD.</a:t>
            </a:r>
          </a:p>
          <a:p>
            <a:pPr lvl="1"/>
            <a:r>
              <a:rPr lang="en-US" sz="1500" dirty="0"/>
              <a:t>Contamination door closed for 6 months during lockdown.</a:t>
            </a:r>
          </a:p>
          <a:p>
            <a:r>
              <a:rPr lang="en-US" sz="1800" dirty="0"/>
              <a:t>Minor anomalies with IA.</a:t>
            </a:r>
          </a:p>
          <a:p>
            <a:pPr lvl="1"/>
            <a:r>
              <a:rPr lang="en-US" sz="1500" dirty="0"/>
              <a:t>IA resetting with LIMB termination.</a:t>
            </a:r>
          </a:p>
          <a:p>
            <a:pPr lvl="1"/>
            <a:r>
              <a:rPr lang="en-US" sz="1500" dirty="0"/>
              <a:t>Elevation motor temperature spike.</a:t>
            </a:r>
          </a:p>
          <a:p>
            <a:r>
              <a:rPr lang="en-US" sz="1800" dirty="0"/>
              <a:t>Currently working on updating the Instrument Control Software (ICS).</a:t>
            </a:r>
          </a:p>
          <a:p>
            <a:pPr lvl="1"/>
            <a:r>
              <a:rPr lang="en-US" sz="1500" dirty="0"/>
              <a:t>Smart scanning to re-acquire target if lost.</a:t>
            </a:r>
          </a:p>
          <a:p>
            <a:pPr lvl="1"/>
            <a:r>
              <a:rPr lang="en-US" sz="1500" dirty="0"/>
              <a:t>Fix integration time reset bug during CCD characterization events.</a:t>
            </a:r>
          </a:p>
          <a:p>
            <a:pPr lvl="1"/>
            <a:r>
              <a:rPr lang="en-US" sz="1500" dirty="0"/>
              <a:t>Fix IA reset bug when terminating events with STOW command.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Assembly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48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LIMB Events Elevation Motor Temperature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27" y="857250"/>
            <a:ext cx="7478746" cy="4013200"/>
          </a:xfrm>
        </p:spPr>
      </p:pic>
    </p:spTree>
    <p:extLst>
      <p:ext uri="{BB962C8B-B14F-4D97-AF65-F5344CB8AC3E}">
        <p14:creationId xmlns:p14="http://schemas.microsoft.com/office/powerpoint/2010/main" val="239784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60" y="794984"/>
            <a:ext cx="6707140" cy="350028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2020 Elevation Motor Temperature Anomaly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76200" y="857251"/>
            <a:ext cx="2637314" cy="401240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76200" y="857251"/>
            <a:ext cx="2637314" cy="401240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Spike in temperature cause by decrease in time between Sunrise and LIMB events.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3380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SAGE-III CCD Performance</a:t>
            </a:r>
          </a:p>
        </p:txBody>
      </p:sp>
    </p:spTree>
    <p:extLst>
      <p:ext uri="{BB962C8B-B14F-4D97-AF65-F5344CB8AC3E}">
        <p14:creationId xmlns:p14="http://schemas.microsoft.com/office/powerpoint/2010/main" val="4141236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Custom CCD with 8 segments which can be commanded individually to use different integration times as necessary.</a:t>
            </a:r>
          </a:p>
          <a:p>
            <a:r>
              <a:rPr lang="en-US" sz="1800" dirty="0"/>
              <a:t>CCD temperature is controlled with a thermal electric cooler (TEC) to reduce thermal agitation which decreases ambient charge or dark current.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500" dirty="0"/>
              <a:t>TEC nominally set to 12.5°C.</a:t>
            </a:r>
          </a:p>
          <a:p>
            <a:r>
              <a:rPr lang="en-US" sz="1800" dirty="0"/>
              <a:t>A photodiode is attached to measure 1544nm ± 30nm wavelengths (channel-9).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SAGE-III CCD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3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5" y="794985"/>
            <a:ext cx="7677904" cy="415384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 Efficiency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75686" y="1009271"/>
            <a:ext cx="2235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CCD Temp stabilized Nov. 2017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975686" y="1292908"/>
            <a:ext cx="154546" cy="2027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737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 Efficiency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28" y="857250"/>
            <a:ext cx="7416744" cy="4013200"/>
          </a:xfrm>
        </p:spPr>
      </p:pic>
    </p:spTree>
    <p:extLst>
      <p:ext uri="{BB962C8B-B14F-4D97-AF65-F5344CB8AC3E}">
        <p14:creationId xmlns:p14="http://schemas.microsoft.com/office/powerpoint/2010/main" val="3804516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56" y="810405"/>
            <a:ext cx="7679790" cy="416045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Current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088646" y="1185788"/>
            <a:ext cx="84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TEC set to 13.5°C</a:t>
            </a:r>
          </a:p>
        </p:txBody>
      </p:sp>
      <p:cxnSp>
        <p:nvCxnSpPr>
          <p:cNvPr id="7" name="Straight Arrow Connector 6"/>
          <p:cNvCxnSpPr>
            <a:stCxn id="2" idx="2"/>
          </p:cNvCxnSpPr>
          <p:nvPr/>
        </p:nvCxnSpPr>
        <p:spPr>
          <a:xfrm>
            <a:off x="4511503" y="1647453"/>
            <a:ext cx="248689" cy="5390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389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Channel-9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6200" y="857251"/>
            <a:ext cx="8896081" cy="401240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Channel-9 response values are corrected to remove background.</a:t>
            </a:r>
          </a:p>
          <a:p>
            <a:r>
              <a:rPr lang="en-US" sz="1800" dirty="0"/>
              <a:t>Response values have decreased approximately 500 counts (1.43%) over 3 years.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46" y="1531470"/>
            <a:ext cx="6740342" cy="3612030"/>
          </a:xfrm>
        </p:spPr>
      </p:pic>
      <p:sp>
        <p:nvSpPr>
          <p:cNvPr id="2" name="TextBox 1"/>
          <p:cNvSpPr txBox="1"/>
          <p:nvPr/>
        </p:nvSpPr>
        <p:spPr>
          <a:xfrm>
            <a:off x="6711410" y="2000715"/>
            <a:ext cx="2007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Contamination door closed</a:t>
            </a:r>
          </a:p>
          <a:p>
            <a:r>
              <a:rPr lang="en-US" sz="1200" dirty="0"/>
              <a:t>during lockdown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241557" y="2393396"/>
            <a:ext cx="128876" cy="2209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218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 Pixel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3" y="857250"/>
            <a:ext cx="7430553" cy="4013200"/>
          </a:xfrm>
        </p:spPr>
      </p:pic>
    </p:spTree>
    <p:extLst>
      <p:ext uri="{BB962C8B-B14F-4D97-AF65-F5344CB8AC3E}">
        <p14:creationId xmlns:p14="http://schemas.microsoft.com/office/powerpoint/2010/main" val="15657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Pixel Response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67" y="857250"/>
            <a:ext cx="7436865" cy="4013200"/>
          </a:xfrm>
        </p:spPr>
      </p:pic>
    </p:spTree>
    <p:extLst>
      <p:ext uri="{BB962C8B-B14F-4D97-AF65-F5344CB8AC3E}">
        <p14:creationId xmlns:p14="http://schemas.microsoft.com/office/powerpoint/2010/main" val="242725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 Uncertainty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58" y="796884"/>
            <a:ext cx="7155385" cy="4173975"/>
          </a:xfrm>
        </p:spPr>
      </p:pic>
    </p:spTree>
    <p:extLst>
      <p:ext uri="{BB962C8B-B14F-4D97-AF65-F5344CB8AC3E}">
        <p14:creationId xmlns:p14="http://schemas.microsoft.com/office/powerpoint/2010/main" val="2872344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Contamination Door Trending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Tyler Dawson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910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 Trending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823919"/>
              </p:ext>
            </p:extLst>
          </p:nvPr>
        </p:nvGraphicFramePr>
        <p:xfrm>
          <a:off x="1003300" y="857250"/>
          <a:ext cx="7135813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3" imgW="8778240" imgH="4937760" progId="AcroExch.Document.DC">
                  <p:embed/>
                </p:oleObj>
              </mc:Choice>
              <mc:Fallback>
                <p:oleObj name="Acrobat Document" r:id="rId3" imgW="8778240" imgH="49377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3300" y="857250"/>
                        <a:ext cx="7135813" cy="401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487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Solar Counts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02050" y="4284965"/>
            <a:ext cx="1543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*Normalized to </a:t>
            </a:r>
          </a:p>
          <a:p>
            <a:pPr algn="ctr"/>
            <a:r>
              <a:rPr lang="en-US" sz="1400" dirty="0"/>
              <a:t>Nov. 23-28, 2019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78"/>
          <a:stretch/>
        </p:blipFill>
        <p:spPr>
          <a:xfrm>
            <a:off x="1521329" y="794985"/>
            <a:ext cx="6080244" cy="4013200"/>
          </a:xfrm>
        </p:spPr>
      </p:pic>
    </p:spTree>
    <p:extLst>
      <p:ext uri="{BB962C8B-B14F-4D97-AF65-F5344CB8AC3E}">
        <p14:creationId xmlns:p14="http://schemas.microsoft.com/office/powerpoint/2010/main" val="1079189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Contamination Monitoring Package</a:t>
            </a:r>
          </a:p>
        </p:txBody>
      </p:sp>
    </p:spTree>
    <p:extLst>
      <p:ext uri="{BB962C8B-B14F-4D97-AF65-F5344CB8AC3E}">
        <p14:creationId xmlns:p14="http://schemas.microsoft.com/office/powerpoint/2010/main" val="3913792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Node 2 and Node 2 Focused Beat Frequencies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</p:spTree>
    <p:extLst>
      <p:ext uri="{BB962C8B-B14F-4D97-AF65-F5344CB8AC3E}">
        <p14:creationId xmlns:p14="http://schemas.microsoft.com/office/powerpoint/2010/main" val="1982532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04" y="857250"/>
            <a:ext cx="7133192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Crew Dragon Docking/Undocking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44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Thruster Fire</a:t>
            </a:r>
          </a:p>
          <a:p>
            <a:pPr lvl="1"/>
            <a:r>
              <a:rPr lang="en-US" b="0" dirty="0"/>
              <a:t>Hypergolic </a:t>
            </a:r>
            <a:r>
              <a:rPr lang="en-US" dirty="0"/>
              <a:t>P</a:t>
            </a:r>
            <a:r>
              <a:rPr lang="en-US" b="0" dirty="0"/>
              <a:t>ropellant </a:t>
            </a:r>
          </a:p>
          <a:p>
            <a:pPr lvl="2"/>
            <a:r>
              <a:rPr lang="en-US" dirty="0"/>
              <a:t>A </a:t>
            </a:r>
            <a:r>
              <a:rPr lang="en-US" b="0" dirty="0"/>
              <a:t>mixture of monomethyl hydrazine and nitrogen tetroxide. </a:t>
            </a:r>
          </a:p>
          <a:p>
            <a:pPr lvl="2"/>
            <a:r>
              <a:rPr lang="en-US" b="0" dirty="0"/>
              <a:t>The water should be vapor phase given the atmospheric pressure, but with enough of it firing it could be in the process of evaporating/sublimating on the way over. </a:t>
            </a:r>
          </a:p>
          <a:p>
            <a:r>
              <a:rPr lang="en-US" b="0" dirty="0"/>
              <a:t>Reaction for the propellant </a:t>
            </a:r>
          </a:p>
          <a:p>
            <a:pPr lvl="1"/>
            <a:r>
              <a:rPr lang="pt-BR" dirty="0"/>
              <a:t>H2NN(CH3)2 + 2*N2O4 -&gt; 2*CO2 + 3*N2 + 4*H2O</a:t>
            </a:r>
          </a:p>
          <a:p>
            <a:pPr lvl="2"/>
            <a:r>
              <a:rPr lang="en-US" b="0" dirty="0"/>
              <a:t>Molar Mass of CO2: 44.01 g/</a:t>
            </a:r>
            <a:r>
              <a:rPr lang="en-US" b="0" dirty="0" err="1"/>
              <a:t>mol</a:t>
            </a:r>
            <a:r>
              <a:rPr lang="en-US" b="0" dirty="0"/>
              <a:t> X 2 molecules</a:t>
            </a:r>
          </a:p>
          <a:p>
            <a:pPr lvl="2"/>
            <a:r>
              <a:rPr lang="en-US" b="0" dirty="0"/>
              <a:t>Molar Mass of N2: 28.0134 g/</a:t>
            </a:r>
            <a:r>
              <a:rPr lang="en-US" b="0" dirty="0" err="1"/>
              <a:t>mol</a:t>
            </a:r>
            <a:r>
              <a:rPr lang="en-US" b="0" dirty="0"/>
              <a:t> X 3 molecules</a:t>
            </a:r>
          </a:p>
          <a:p>
            <a:pPr lvl="2"/>
            <a:r>
              <a:rPr lang="en-US" b="0" dirty="0"/>
              <a:t>Molar Mass of H2O: 18.01528 g/</a:t>
            </a:r>
            <a:r>
              <a:rPr lang="en-US" b="0" dirty="0" err="1"/>
              <a:t>mol</a:t>
            </a:r>
            <a:r>
              <a:rPr lang="en-US" b="0" dirty="0"/>
              <a:t> X 4 molecules</a:t>
            </a:r>
          </a:p>
          <a:p>
            <a:pPr lvl="2"/>
            <a:r>
              <a:rPr lang="en-US" b="0" dirty="0"/>
              <a:t>Ratio of 2*CO2 &amp; 3*N2 to 4*H2O = (88.02 + 84.0402) :: 72.06112  =   2.3877 :: 1</a:t>
            </a:r>
          </a:p>
          <a:p>
            <a:pPr lvl="2"/>
            <a:r>
              <a:rPr lang="en-US" dirty="0"/>
              <a:t>That’s 29.5% by mass.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2"/>
            <a:endParaRPr lang="pt-BR" dirty="0"/>
          </a:p>
          <a:p>
            <a:pPr lvl="1"/>
            <a:endParaRPr lang="en-US" b="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Fire Chemistry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73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Undocking reaction only lasted 15 minutes total</a:t>
            </a:r>
          </a:p>
          <a:p>
            <a:pPr lvl="1"/>
            <a:r>
              <a:rPr lang="en-US" dirty="0"/>
              <a:t>Makes sense with AO</a:t>
            </a:r>
          </a:p>
          <a:p>
            <a:r>
              <a:rPr lang="en-US" b="0" dirty="0"/>
              <a:t>First large spike on the sensors corresponds exactly to the time of </a:t>
            </a:r>
            <a:r>
              <a:rPr lang="en-US" b="0" dirty="0">
                <a:hlinkClick r:id="rId2"/>
              </a:rPr>
              <a:t>Departure Burn 0</a:t>
            </a:r>
            <a:endParaRPr lang="en-US" b="0" dirty="0"/>
          </a:p>
          <a:p>
            <a:pPr lvl="1"/>
            <a:r>
              <a:rPr lang="en-US" dirty="0"/>
              <a:t>In video it is called out at 23:35</a:t>
            </a:r>
          </a:p>
          <a:p>
            <a:pPr lvl="1"/>
            <a:r>
              <a:rPr lang="en-US" dirty="0"/>
              <a:t>Lasts about 12 seconds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Fire Chemistry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00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SAGE III/ISS Contamination Monitoring Package: Observations in Orbit – </a:t>
            </a:r>
            <a:r>
              <a:rPr lang="en-US" sz="2400" dirty="0">
                <a:solidFill>
                  <a:schemeClr val="accent5"/>
                </a:solidFill>
                <a:hlinkClick r:id="rId2"/>
              </a:rPr>
              <a:t>TM 20205001963</a:t>
            </a:r>
            <a:endParaRPr lang="en-US" sz="2400" dirty="0">
              <a:solidFill>
                <a:schemeClr val="accent5"/>
              </a:solidFill>
            </a:endParaRP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CMP White Paper Published!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112" y="1851875"/>
            <a:ext cx="3200677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71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52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340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48173</TotalTime>
  <Words>494</Words>
  <Application>Microsoft Macintosh PowerPoint</Application>
  <PresentationFormat>On-screen Show (16:9)</PresentationFormat>
  <Paragraphs>91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Courier New</vt:lpstr>
      <vt:lpstr>Helvetica Neue</vt:lpstr>
      <vt:lpstr>Wingdings</vt:lpstr>
      <vt:lpstr>1_Office Theme</vt:lpstr>
      <vt:lpstr>Acrobat Document</vt:lpstr>
      <vt:lpstr>PowerPoint Presentation</vt:lpstr>
      <vt:lpstr>Instrument Assembly</vt:lpstr>
      <vt:lpstr>LIMB Events Elevation Motor Temperature</vt:lpstr>
      <vt:lpstr>March 2020 Elevation Motor Temperature Anomaly</vt:lpstr>
      <vt:lpstr>PowerPoint Presentation</vt:lpstr>
      <vt:lpstr>SAGE-III CCD</vt:lpstr>
      <vt:lpstr>TEC Efficiency</vt:lpstr>
      <vt:lpstr>TEC Efficiency</vt:lpstr>
      <vt:lpstr>Dark Current</vt:lpstr>
      <vt:lpstr>Channel-9 Response</vt:lpstr>
      <vt:lpstr>Blue Pixel Response</vt:lpstr>
      <vt:lpstr>Red Pixel Response</vt:lpstr>
      <vt:lpstr>Transmission Uncertainty</vt:lpstr>
      <vt:lpstr>PowerPoint Presentation</vt:lpstr>
      <vt:lpstr>Window Trending</vt:lpstr>
      <vt:lpstr>Maximum Solar Counts </vt:lpstr>
      <vt:lpstr>PowerPoint Presentation</vt:lpstr>
      <vt:lpstr>Node 2 and Node 2 Focused Beat Frequencies </vt:lpstr>
      <vt:lpstr>Crew Dragon Docking/Undocking</vt:lpstr>
      <vt:lpstr>Thruster Fire Chemistry</vt:lpstr>
      <vt:lpstr>Thruster Fire Chemistry Cont.</vt:lpstr>
      <vt:lpstr>CMP White Paper Published!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McMahon, Allison (LARC-E303)[Science Systems &amp; Applications, Inc.]</cp:lastModifiedBy>
  <cp:revision>1154</cp:revision>
  <cp:lastPrinted>2011-12-08T16:21:20Z</cp:lastPrinted>
  <dcterms:created xsi:type="dcterms:W3CDTF">2012-04-24T19:27:23Z</dcterms:created>
  <dcterms:modified xsi:type="dcterms:W3CDTF">2020-10-23T16:42:15Z</dcterms:modified>
</cp:coreProperties>
</file>