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5"/>
  </p:notesMasterIdLst>
  <p:handoutMasterIdLst>
    <p:handoutMasterId r:id="rId26"/>
  </p:handoutMasterIdLst>
  <p:sldIdLst>
    <p:sldId id="966" r:id="rId2"/>
    <p:sldId id="967" r:id="rId3"/>
    <p:sldId id="969" r:id="rId4"/>
    <p:sldId id="968" r:id="rId5"/>
    <p:sldId id="970" r:id="rId6"/>
    <p:sldId id="971" r:id="rId7"/>
    <p:sldId id="973" r:id="rId8"/>
    <p:sldId id="989" r:id="rId9"/>
    <p:sldId id="991" r:id="rId10"/>
    <p:sldId id="980" r:id="rId11"/>
    <p:sldId id="978" r:id="rId12"/>
    <p:sldId id="979" r:id="rId13"/>
    <p:sldId id="993" r:id="rId14"/>
    <p:sldId id="974" r:id="rId15"/>
    <p:sldId id="975" r:id="rId16"/>
    <p:sldId id="988" r:id="rId17"/>
    <p:sldId id="994" r:id="rId18"/>
    <p:sldId id="995" r:id="rId19"/>
    <p:sldId id="996" r:id="rId20"/>
    <p:sldId id="992" r:id="rId21"/>
    <p:sldId id="983" r:id="rId22"/>
    <p:sldId id="984" r:id="rId23"/>
    <p:sldId id="986" r:id="rId2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Manion" initials="RM" lastIdx="1" clrIdx="0">
    <p:extLst>
      <p:ext uri="{19B8F6BF-5375-455C-9EA6-DF929625EA0E}">
        <p15:presenceInfo xmlns:p15="http://schemas.microsoft.com/office/powerpoint/2012/main" userId="S-1-5-21-2665799277-4199612307-2713070180-11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EF9337"/>
    <a:srgbClr val="CC6600"/>
    <a:srgbClr val="FFF9CC"/>
    <a:srgbClr val="00CCFF"/>
    <a:srgbClr val="E7E7E7"/>
    <a:srgbClr val="F5FFA7"/>
    <a:srgbClr val="3399FF"/>
    <a:srgbClr val="FFFF66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8" autoAdjust="0"/>
    <p:restoredTop sz="97966" autoAdjust="0"/>
  </p:normalViewPr>
  <p:slideViewPr>
    <p:cSldViewPr snapToGrid="0" snapToObjects="1">
      <p:cViewPr varScale="1">
        <p:scale>
          <a:sx n="171" d="100"/>
          <a:sy n="171" d="100"/>
        </p:scale>
        <p:origin x="58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34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Expected changes in version 5.2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Robbie Manion, 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 Damadeo, Dave Huber, Dave Flittner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v5.1 Recap</a:t>
            </a:r>
          </a:p>
          <a:p>
            <a:endParaRPr lang="en-US" dirty="0"/>
          </a:p>
          <a:p>
            <a:r>
              <a:rPr lang="en-US" dirty="0"/>
              <a:t>Minor Changes</a:t>
            </a:r>
          </a:p>
          <a:p>
            <a:endParaRPr lang="en-US" dirty="0"/>
          </a:p>
          <a:p>
            <a:r>
              <a:rPr lang="en-US" dirty="0"/>
              <a:t>Completed Changes</a:t>
            </a:r>
          </a:p>
          <a:p>
            <a:endParaRPr lang="en-US" dirty="0"/>
          </a:p>
          <a:p>
            <a:r>
              <a:rPr lang="en-US" dirty="0"/>
              <a:t>Changes in Development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23, 2020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3845859" cy="4012406"/>
          </a:xfrm>
        </p:spPr>
        <p:txBody>
          <a:bodyPr/>
          <a:lstStyle/>
          <a:p>
            <a:r>
              <a:rPr lang="en-US" dirty="0"/>
              <a:t>Si CCD (~280-1035nm)</a:t>
            </a:r>
          </a:p>
          <a:p>
            <a:r>
              <a:rPr lang="en-US" dirty="0"/>
              <a:t>Photodiode (1542±15nm)</a:t>
            </a:r>
          </a:p>
          <a:p>
            <a:r>
              <a:rPr lang="en-US" dirty="0"/>
              <a:t>O3, NO2, H2O, aerosol, T/p</a:t>
            </a:r>
          </a:p>
          <a:p>
            <a:r>
              <a:rPr lang="en-US" dirty="0"/>
              <a:t>Solar:</a:t>
            </a:r>
          </a:p>
          <a:p>
            <a:pPr lvl="1"/>
            <a:r>
              <a:rPr lang="en-US" dirty="0"/>
              <a:t>87 “pixel groups”</a:t>
            </a:r>
          </a:p>
          <a:p>
            <a:pPr lvl="1"/>
            <a:r>
              <a:rPr lang="en-US" dirty="0"/>
              <a:t>12 spectral “channels”</a:t>
            </a:r>
          </a:p>
          <a:p>
            <a:r>
              <a:rPr lang="en-US" dirty="0"/>
              <a:t>CCD is reprogrammed for lunar and limb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v5.1 Recap: Spectral Coverage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859" y="996609"/>
            <a:ext cx="5221942" cy="3733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011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Solar</a:t>
            </a:r>
          </a:p>
          <a:p>
            <a:pPr lvl="1"/>
            <a:r>
              <a:rPr lang="en-US" dirty="0"/>
              <a:t>Ozone</a:t>
            </a:r>
          </a:p>
          <a:p>
            <a:pPr lvl="2"/>
            <a:r>
              <a:rPr lang="en-US" dirty="0"/>
              <a:t>MLR – Channels 3 &amp; 5 to solve for O3 &amp; NO2, aerosol has assumed shape in channels </a:t>
            </a:r>
          </a:p>
          <a:p>
            <a:pPr lvl="2"/>
            <a:r>
              <a:rPr lang="en-US" dirty="0"/>
              <a:t>AO3 – Channels 3, 4, 5, 6, 7, 9, &amp; 11 to solve for O3 and aerosol simultaneously</a:t>
            </a:r>
          </a:p>
          <a:p>
            <a:pPr lvl="2"/>
            <a:r>
              <a:rPr lang="en-US" dirty="0" err="1"/>
              <a:t>Mes</a:t>
            </a:r>
            <a:r>
              <a:rPr lang="en-US" dirty="0"/>
              <a:t> – Channel 1 to solve for O3 only, affected by spectral stray light (reentrance spectra)</a:t>
            </a:r>
          </a:p>
          <a:p>
            <a:pPr lvl="1"/>
            <a:r>
              <a:rPr lang="en-US" dirty="0"/>
              <a:t>NO2 – comes from MLR retrieval (Channel 3)</a:t>
            </a:r>
          </a:p>
          <a:p>
            <a:pPr lvl="1"/>
            <a:r>
              <a:rPr lang="en-US" dirty="0"/>
              <a:t>Aerosol – 9 wavelengths derived as residuals using MLR products</a:t>
            </a:r>
          </a:p>
          <a:p>
            <a:pPr lvl="1"/>
            <a:r>
              <a:rPr lang="en-US" dirty="0"/>
              <a:t>H2O – Channel 10 (~940nm) to solve for H2O, O3, and aerosol independently</a:t>
            </a:r>
          </a:p>
          <a:p>
            <a:r>
              <a:rPr lang="en-US" dirty="0"/>
              <a:t>Lunar</a:t>
            </a:r>
          </a:p>
          <a:p>
            <a:pPr lvl="1"/>
            <a:r>
              <a:rPr lang="en-US" dirty="0"/>
              <a:t>Ozone and NO3 – very similar to Meteor algorithm</a:t>
            </a:r>
          </a:p>
          <a:p>
            <a:r>
              <a:rPr lang="en-US" dirty="0"/>
              <a:t>Limb</a:t>
            </a:r>
          </a:p>
          <a:p>
            <a:pPr lvl="1"/>
            <a:r>
              <a:rPr lang="en-US" dirty="0"/>
              <a:t>No released L1 or L2 products yet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v5.1 Recap: Current Products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65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285238"/>
            <a:ext cx="8911340" cy="2584419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Visiting vehicles</a:t>
            </a:r>
          </a:p>
          <a:p>
            <a:pPr lvl="1"/>
            <a:r>
              <a:rPr lang="en-US" dirty="0"/>
              <a:t>Contamination door closed</a:t>
            </a:r>
          </a:p>
          <a:p>
            <a:r>
              <a:rPr lang="en-US" dirty="0"/>
              <a:t>Solar Eclipse</a:t>
            </a:r>
          </a:p>
          <a:p>
            <a:r>
              <a:rPr lang="en-US" dirty="0"/>
              <a:t>Blockages</a:t>
            </a:r>
          </a:p>
          <a:p>
            <a:r>
              <a:rPr lang="en-US" dirty="0"/>
              <a:t>Disturbances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v5.1 Recap: Observational Anomalies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807144"/>
            <a:ext cx="8911340" cy="2062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705941"/>
            <a:ext cx="8911340" cy="216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7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47898"/>
            <a:ext cx="4038599" cy="414804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Environment Migration</a:t>
            </a:r>
          </a:p>
          <a:p>
            <a:pPr lvl="1"/>
            <a:r>
              <a:rPr lang="en-US" dirty="0"/>
              <a:t>Keeping up with NASA IT security</a:t>
            </a:r>
          </a:p>
          <a:p>
            <a:pPr lvl="1"/>
            <a:r>
              <a:rPr lang="en-US" dirty="0"/>
              <a:t>Removing pay-to-use math libraries and compilers</a:t>
            </a:r>
          </a:p>
          <a:p>
            <a:r>
              <a:rPr lang="en-US" dirty="0"/>
              <a:t>Fixed some ephemeris and timing problems</a:t>
            </a:r>
          </a:p>
          <a:p>
            <a:pPr lvl="1"/>
            <a:r>
              <a:rPr lang="en-US" dirty="0"/>
              <a:t>Sometimes causes algorithm to crash and events to drop</a:t>
            </a:r>
          </a:p>
          <a:p>
            <a:r>
              <a:rPr lang="en-US" dirty="0"/>
              <a:t>Fixed a bug in NO2 clearing</a:t>
            </a:r>
          </a:p>
          <a:p>
            <a:pPr lvl="1"/>
            <a:r>
              <a:rPr lang="en-US" dirty="0"/>
              <a:t>NO2 contribution to LOS OD wasn’t removed from altitudes below NO2 profile</a:t>
            </a:r>
          </a:p>
          <a:p>
            <a:r>
              <a:rPr lang="en-US" dirty="0"/>
              <a:t>Slight adjustments to methodology for computation of effective absorption cross-sections</a:t>
            </a:r>
          </a:p>
          <a:p>
            <a:pPr lvl="1"/>
            <a:r>
              <a:rPr lang="en-US" dirty="0"/>
              <a:t>Temperature, wavelength interpolation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Minor Changes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 descr="Sum effect of cross section changes on the Ozone_aO3 product. Changes include improved accounting for the spectral resolution of source data and simplifying temperature/wavelength interpolation to linear.">
            <a:extLst>
              <a:ext uri="{FF2B5EF4-FFF2-40B4-BE49-F238E27FC236}">
                <a16:creationId xmlns:a16="http://schemas.microsoft.com/office/drawing/2014/main" id="{154E9386-EC0F-4F21-B249-ED89260148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108362"/>
            <a:ext cx="4953000" cy="3364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0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4495800" cy="4012406"/>
          </a:xfrm>
        </p:spPr>
        <p:txBody>
          <a:bodyPr/>
          <a:lstStyle/>
          <a:p>
            <a:r>
              <a:rPr lang="en-US" dirty="0"/>
              <a:t>v5.1 uses improper O4 spectroscopic model</a:t>
            </a:r>
          </a:p>
          <a:p>
            <a:r>
              <a:rPr lang="en-US" dirty="0"/>
              <a:t>O4 contributions are removed from </a:t>
            </a:r>
            <a:r>
              <a:rPr lang="en-US" dirty="0" err="1"/>
              <a:t>Chappuis</a:t>
            </a:r>
            <a:r>
              <a:rPr lang="en-US" dirty="0"/>
              <a:t> (and 1um) prior to species retrievals</a:t>
            </a:r>
          </a:p>
          <a:p>
            <a:r>
              <a:rPr lang="en-US" dirty="0"/>
              <a:t>Improper clearing resulted in systematically large O3 in troposphere and lowermost stratosphere (aerosol)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O4 Spectroscopy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832" y="820595"/>
            <a:ext cx="3818894" cy="2011680"/>
          </a:xfrm>
          <a:prstGeom prst="rect">
            <a:avLst/>
          </a:prstGeom>
        </p:spPr>
      </p:pic>
      <p:pic>
        <p:nvPicPr>
          <p:cNvPr id="6" name="Picture 5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114" y="2894633"/>
            <a:ext cx="3911233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691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3782291" cy="4012406"/>
          </a:xfrm>
        </p:spPr>
        <p:txBody>
          <a:bodyPr/>
          <a:lstStyle/>
          <a:p>
            <a:r>
              <a:rPr lang="en-US" dirty="0"/>
              <a:t>Pixel-wavelength relationship reviewed for the 809-pixel CCD</a:t>
            </a:r>
          </a:p>
          <a:p>
            <a:r>
              <a:rPr lang="en-US" dirty="0"/>
              <a:t>Improved upon similar work done for v5.1</a:t>
            </a:r>
          </a:p>
          <a:p>
            <a:pPr lvl="1"/>
            <a:r>
              <a:rPr lang="en-US" dirty="0"/>
              <a:t>More complete consideration of atmospheric absorption in oxygen A-band (~760 nm) and water vapor band (~945 nm) to improve calibration in the longer wavelengths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 Calibration Review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11" name="Picture 2" descr="counts">
            <a:extLst>
              <a:ext uri="{FF2B5EF4-FFF2-40B4-BE49-F238E27FC236}">
                <a16:creationId xmlns:a16="http://schemas.microsoft.com/office/drawing/2014/main" id="{7BE5859F-4B64-4E15-99E6-B19C137D5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491" y="962181"/>
            <a:ext cx="5137198" cy="332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151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161B3131-618D-4119-BB9A-904F303AD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107" y="918167"/>
            <a:ext cx="4303544" cy="186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3782291" cy="4012406"/>
          </a:xfrm>
        </p:spPr>
        <p:txBody>
          <a:bodyPr/>
          <a:lstStyle/>
          <a:p>
            <a:r>
              <a:rPr lang="en-US" dirty="0"/>
              <a:t>Nominal center wavelengths were little changed</a:t>
            </a:r>
          </a:p>
          <a:p>
            <a:pPr lvl="1"/>
            <a:r>
              <a:rPr lang="en-US" dirty="0"/>
              <a:t>No solar spectral features or atmospheric absorbers to aid calibration ~1020nm, so red-end wavelengths are extrapolated</a:t>
            </a:r>
          </a:p>
          <a:p>
            <a:r>
              <a:rPr lang="en-US" dirty="0"/>
              <a:t>Full width at half-max of assumed gaussian point-spread function calibrated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 Calibration Review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1028" name="Picture 4" descr="Figure_3">
            <a:extLst>
              <a:ext uri="{FF2B5EF4-FFF2-40B4-BE49-F238E27FC236}">
                <a16:creationId xmlns:a16="http://schemas.microsoft.com/office/drawing/2014/main" id="{B4F24993-7D48-4848-8C19-E0835C394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001" y="959305"/>
            <a:ext cx="4385756" cy="195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2B29E27-5354-4A0F-BCF7-606BBE5AC6BC}"/>
              </a:ext>
            </a:extLst>
          </p:cNvPr>
          <p:cNvGrpSpPr/>
          <p:nvPr/>
        </p:nvGrpSpPr>
        <p:grpSpPr>
          <a:xfrm>
            <a:off x="4151001" y="2955619"/>
            <a:ext cx="4385756" cy="1967190"/>
            <a:chOff x="4151001" y="2955619"/>
            <a:chExt cx="4385756" cy="196719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1CC82DD-E4E2-4CA8-9ABC-53D06AFF60C4}"/>
                </a:ext>
              </a:extLst>
            </p:cNvPr>
            <p:cNvGrpSpPr/>
            <p:nvPr/>
          </p:nvGrpSpPr>
          <p:grpSpPr>
            <a:xfrm>
              <a:off x="4151001" y="2955619"/>
              <a:ext cx="4385756" cy="1967190"/>
              <a:chOff x="4151001" y="2955619"/>
              <a:chExt cx="4385756" cy="1967190"/>
            </a:xfrm>
          </p:grpSpPr>
          <p:pic>
            <p:nvPicPr>
              <p:cNvPr id="1030" name="Picture 6" descr="Figure_4">
                <a:extLst>
                  <a:ext uri="{FF2B5EF4-FFF2-40B4-BE49-F238E27FC236}">
                    <a16:creationId xmlns:a16="http://schemas.microsoft.com/office/drawing/2014/main" id="{234119E7-779F-435E-959C-49529AC033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1001" y="2955619"/>
                <a:ext cx="4385756" cy="19671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39C983B1-6C11-4FBF-8459-B43B85F9FF86}"/>
                  </a:ext>
                </a:extLst>
              </p:cNvPr>
              <p:cNvSpPr/>
              <p:nvPr/>
            </p:nvSpPr>
            <p:spPr>
              <a:xfrm>
                <a:off x="7696200" y="4038600"/>
                <a:ext cx="367145" cy="360218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C750932-F8F2-4E57-862B-5F499622BA19}"/>
                  </a:ext>
                </a:extLst>
              </p:cNvPr>
              <p:cNvSpPr/>
              <p:nvPr/>
            </p:nvSpPr>
            <p:spPr>
              <a:xfrm>
                <a:off x="5202382" y="4274127"/>
                <a:ext cx="270163" cy="270164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4782BB-2AF3-45B4-B265-A1844E3989D2}"/>
                  </a:ext>
                </a:extLst>
              </p:cNvPr>
              <p:cNvSpPr txBox="1"/>
              <p:nvPr/>
            </p:nvSpPr>
            <p:spPr>
              <a:xfrm>
                <a:off x="5095400" y="3948354"/>
                <a:ext cx="4841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</a:rPr>
                  <a:t>NO</a:t>
                </a:r>
                <a:r>
                  <a:rPr lang="en-US" sz="1200" baseline="-250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86472F7-73AC-479E-B9DE-DE62DF182F04}"/>
                  </a:ext>
                </a:extLst>
              </p:cNvPr>
              <p:cNvSpPr txBox="1"/>
              <p:nvPr/>
            </p:nvSpPr>
            <p:spPr>
              <a:xfrm>
                <a:off x="7637709" y="3741032"/>
                <a:ext cx="4841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</a:rPr>
                  <a:t>H</a:t>
                </a:r>
                <a:r>
                  <a:rPr lang="en-US" sz="1200" baseline="-25000" dirty="0">
                    <a:solidFill>
                      <a:srgbClr val="FF0000"/>
                    </a:solidFill>
                  </a:rPr>
                  <a:t>2</a:t>
                </a:r>
                <a:r>
                  <a:rPr lang="en-US" sz="1200" dirty="0">
                    <a:solidFill>
                      <a:srgbClr val="FF0000"/>
                    </a:solidFill>
                  </a:rPr>
                  <a:t>O</a:t>
                </a:r>
              </a:p>
            </p:txBody>
          </p: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7832F7E-DBFD-4D76-A86D-DFEC429D08B6}"/>
                </a:ext>
              </a:extLst>
            </p:cNvPr>
            <p:cNvCxnSpPr/>
            <p:nvPr/>
          </p:nvCxnSpPr>
          <p:spPr>
            <a:xfrm>
              <a:off x="4356463" y="4349931"/>
              <a:ext cx="413918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932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921327"/>
            <a:ext cx="3986094" cy="394279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Inversion is simple global fit using Beer’s Law</a:t>
            </a:r>
          </a:p>
          <a:p>
            <a:pPr lvl="1"/>
            <a:r>
              <a:rPr lang="en-US" dirty="0"/>
              <a:t>LOS Optical Depth = </a:t>
            </a:r>
            <a:br>
              <a:rPr lang="en-US" dirty="0"/>
            </a:br>
            <a:r>
              <a:rPr lang="en-US" dirty="0"/>
              <a:t>Path-Length Matrix  *  Extinction</a:t>
            </a:r>
          </a:p>
          <a:p>
            <a:pPr lvl="1"/>
            <a:r>
              <a:rPr lang="en-US" dirty="0"/>
              <a:t>Mathematically assumes extinction is uniform in layer (i.e., entire contribution to OD in shell layer comes from extinction in the middle of the layer)</a:t>
            </a:r>
          </a:p>
          <a:p>
            <a:r>
              <a:rPr lang="en-US" dirty="0"/>
              <a:t>Reworked the math to assume linear gradient in extinction</a:t>
            </a:r>
          </a:p>
          <a:p>
            <a:r>
              <a:rPr lang="en-US" dirty="0"/>
              <a:t>Primary contribution to OD comes from bottom of tangent layer (~2/3) at tangent height but weighting shifts in higher shells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Inversion Adjustment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2DCD9D-ADCB-4558-8F17-84A2BFB2F9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294" y="1127079"/>
            <a:ext cx="5005506" cy="350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888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928255"/>
            <a:ext cx="5084618" cy="3941402"/>
          </a:xfrm>
        </p:spPr>
        <p:txBody>
          <a:bodyPr>
            <a:normAutofit/>
          </a:bodyPr>
          <a:lstStyle/>
          <a:p>
            <a:r>
              <a:rPr lang="en-US" dirty="0"/>
              <a:t>Algorithm very similar to Meteor (CGA + LM fitting + onion peeling)</a:t>
            </a:r>
          </a:p>
          <a:p>
            <a:r>
              <a:rPr lang="en-US" dirty="0"/>
              <a:t>Bug in CGA routine resulted in frequent and persistent negative mixing ratios that crashed the retrieval or caused excessive number of “keel-over” profiles</a:t>
            </a:r>
          </a:p>
          <a:p>
            <a:pPr lvl="1"/>
            <a:r>
              <a:rPr lang="en-US" dirty="0"/>
              <a:t>These have been mostly eliminated through a change to the H2O concentration initial guess and including negative mass paths in the lookup table for CGA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H2O Retrieval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 descr="Example of a &quot;keel-over&quot; profi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370" y="857251"/>
            <a:ext cx="3840480" cy="411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40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955964"/>
            <a:ext cx="8962292" cy="600462"/>
          </a:xfrm>
        </p:spPr>
        <p:txBody>
          <a:bodyPr/>
          <a:lstStyle/>
          <a:p>
            <a:r>
              <a:rPr lang="en-US" dirty="0"/>
              <a:t>v5.1 tends to produce lower H2O in presence of elevated aerosol.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H2O Retrieval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C228F0AE-3B46-4F94-BF8F-27364307B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" y="1556426"/>
            <a:ext cx="4495800" cy="3313231"/>
          </a:xfrm>
          <a:prstGeom prst="rect">
            <a:avLst/>
          </a:prstGeom>
        </p:spPr>
      </p:pic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C8AB7069-2445-42CD-B422-FC2C42ABA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556426"/>
            <a:ext cx="4542989" cy="331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20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08893"/>
            <a:ext cx="8974446" cy="747534"/>
          </a:xfrm>
        </p:spPr>
        <p:txBody>
          <a:bodyPr/>
          <a:lstStyle/>
          <a:p>
            <a:r>
              <a:rPr lang="en-US" dirty="0"/>
              <a:t>Indexing bug in v5.1 included 868nm channel in water vapor retrieval. Channel selection will be corrected for v5.2.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H2O Retrieval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C228F0AE-3B46-4F94-BF8F-27364307B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1" y="1556426"/>
            <a:ext cx="4495800" cy="33132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AB7069-2445-42CD-B422-FC2C42ABA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6341" y="1556426"/>
            <a:ext cx="4414305" cy="331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60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3990109" cy="4012406"/>
          </a:xfrm>
        </p:spPr>
        <p:txBody>
          <a:bodyPr/>
          <a:lstStyle/>
          <a:p>
            <a:r>
              <a:rPr lang="en-US" dirty="0"/>
              <a:t>Aerosol spectrum k</a:t>
            </a:r>
            <a:r>
              <a:rPr lang="en-US" baseline="-25000" dirty="0"/>
              <a:t>ext</a:t>
            </a:r>
            <a:r>
              <a:rPr lang="en-US" dirty="0"/>
              <a:t>(</a:t>
            </a:r>
            <a:r>
              <a:rPr lang="el-GR" dirty="0"/>
              <a:t>λ</a:t>
            </a:r>
            <a:r>
              <a:rPr lang="en-US" dirty="0"/>
              <a:t>) should be smoothly varying</a:t>
            </a:r>
          </a:p>
          <a:p>
            <a:r>
              <a:rPr lang="en-US" dirty="0"/>
              <a:t>“Dip” near </a:t>
            </a:r>
            <a:r>
              <a:rPr lang="en-US" dirty="0" err="1"/>
              <a:t>Chappuis</a:t>
            </a:r>
            <a:r>
              <a:rPr lang="en-US" dirty="0"/>
              <a:t> that scales with O3 cross-sections</a:t>
            </a:r>
          </a:p>
          <a:p>
            <a:r>
              <a:rPr lang="en-US" dirty="0"/>
              <a:t>Fit k</a:t>
            </a:r>
            <a:r>
              <a:rPr lang="en-US" baseline="-25000" dirty="0"/>
              <a:t>ext</a:t>
            </a:r>
            <a:r>
              <a:rPr lang="en-US" dirty="0"/>
              <a:t>(</a:t>
            </a:r>
            <a:r>
              <a:rPr lang="el-GR" dirty="0"/>
              <a:t>λ</a:t>
            </a:r>
            <a:r>
              <a:rPr lang="en-US" dirty="0"/>
              <a:t>) with 2</a:t>
            </a:r>
            <a:r>
              <a:rPr lang="en-US" baseline="30000" dirty="0"/>
              <a:t>nd</a:t>
            </a:r>
            <a:r>
              <a:rPr lang="en-US" dirty="0"/>
              <a:t> order polynomial in log-log space using other aerosol channels and compute residuals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Spectrum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314189" y="1147762"/>
            <a:ext cx="4663440" cy="3446252"/>
            <a:chOff x="4806025" y="1372495"/>
            <a:chExt cx="7145512" cy="52804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6025" y="1372495"/>
              <a:ext cx="7145512" cy="5280487"/>
            </a:xfrm>
            <a:prstGeom prst="rect">
              <a:avLst/>
            </a:prstGeom>
          </p:spPr>
        </p:pic>
        <p:cxnSp>
          <p:nvCxnSpPr>
            <p:cNvPr id="7" name="Straight Arrow Connector 6"/>
            <p:cNvCxnSpPr>
              <a:cxnSpLocks/>
            </p:cNvCxnSpPr>
            <p:nvPr/>
          </p:nvCxnSpPr>
          <p:spPr>
            <a:xfrm>
              <a:off x="7812099" y="3691791"/>
              <a:ext cx="0" cy="615729"/>
            </a:xfrm>
            <a:prstGeom prst="straightConnector1">
              <a:avLst/>
            </a:prstGeom>
            <a:ln w="31750">
              <a:solidFill>
                <a:schemeClr val="accent5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283623" y="3761845"/>
              <a:ext cx="1505696" cy="518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0070C0"/>
                  </a:solidFill>
                </a:rPr>
                <a:t>Residual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738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3964" y="857250"/>
            <a:ext cx="5430984" cy="4138687"/>
          </a:xfrm>
        </p:spPr>
        <p:txBody>
          <a:bodyPr>
            <a:normAutofit/>
          </a:bodyPr>
          <a:lstStyle/>
          <a:p>
            <a:r>
              <a:rPr lang="en-US" dirty="0"/>
              <a:t>“Dip” in stratosphere scales with O3 spectroscopy and profile</a:t>
            </a:r>
          </a:p>
          <a:p>
            <a:r>
              <a:rPr lang="en-US" dirty="0"/>
              <a:t>Improvement at low altitudes results from O4 change</a:t>
            </a:r>
          </a:p>
          <a:p>
            <a:r>
              <a:rPr lang="en-US" dirty="0"/>
              <a:t>Change to temperature interpolation for effective absorption cross-sections is main contributor to improvement in stratosphere</a:t>
            </a:r>
          </a:p>
          <a:p>
            <a:r>
              <a:rPr lang="en-US" dirty="0"/>
              <a:t>Also considering “AO3” aerosol solution as an alternative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Spectrum cont.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80BAD2-EB6C-4446-B838-2434EE0ED5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4948" y="2960529"/>
            <a:ext cx="2680769" cy="21001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424E8C-C0DF-43DD-A214-05BBF8396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4948" y="860355"/>
            <a:ext cx="2680769" cy="21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7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Changes: Ozone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516D27-30F1-436F-BE50-5A6311229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7099" y="1031076"/>
            <a:ext cx="4714026" cy="3827318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471E3668-88A9-4573-BE3D-6FF1532EC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076516"/>
            <a:ext cx="3986094" cy="3787608"/>
          </a:xfrm>
        </p:spPr>
        <p:txBody>
          <a:bodyPr>
            <a:normAutofit/>
          </a:bodyPr>
          <a:lstStyle/>
          <a:p>
            <a:r>
              <a:rPr lang="en-US" dirty="0"/>
              <a:t>Slight increase above concentration peak</a:t>
            </a:r>
          </a:p>
          <a:p>
            <a:r>
              <a:rPr lang="en-US" dirty="0"/>
              <a:t>Decrease below the peak</a:t>
            </a:r>
          </a:p>
          <a:p>
            <a:r>
              <a:rPr lang="en-US" dirty="0"/>
              <a:t>Affected by:</a:t>
            </a:r>
          </a:p>
          <a:p>
            <a:pPr lvl="1"/>
            <a:r>
              <a:rPr lang="en-US" dirty="0"/>
              <a:t>Extinction linear gradient (path length)</a:t>
            </a:r>
          </a:p>
          <a:p>
            <a:pPr lvl="1"/>
            <a:r>
              <a:rPr lang="en-US" dirty="0"/>
              <a:t>Absorption cross section changes</a:t>
            </a:r>
          </a:p>
          <a:p>
            <a:pPr lvl="1"/>
            <a:r>
              <a:rPr lang="en-US" dirty="0"/>
              <a:t>Updated O4 (low altitudes)</a:t>
            </a:r>
          </a:p>
          <a:p>
            <a:pPr lvl="1"/>
            <a:r>
              <a:rPr lang="en-US" dirty="0"/>
              <a:t>NO2 Clearing (low altitudes)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20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Changes: NO2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516D27-30F1-436F-BE50-5A6311229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1623" y="1031076"/>
            <a:ext cx="4704977" cy="3827318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083675FE-A7F9-4B83-9416-965C0666933C}"/>
              </a:ext>
            </a:extLst>
          </p:cNvPr>
          <p:cNvSpPr txBox="1">
            <a:spLocks/>
          </p:cNvSpPr>
          <p:nvPr/>
        </p:nvSpPr>
        <p:spPr>
          <a:xfrm>
            <a:off x="76200" y="1076516"/>
            <a:ext cx="3986094" cy="3787608"/>
          </a:xfrm>
          <a:prstGeom prst="rect">
            <a:avLst/>
          </a:prstGeom>
        </p:spPr>
        <p:txBody>
          <a:bodyPr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Consistent decrease ~5% throughout profile</a:t>
            </a:r>
          </a:p>
          <a:p>
            <a:r>
              <a:rPr lang="en-US" dirty="0"/>
              <a:t>Affected by:</a:t>
            </a:r>
          </a:p>
          <a:p>
            <a:pPr lvl="1"/>
            <a:r>
              <a:rPr lang="en-US" dirty="0"/>
              <a:t>Absorption cross section changes – primarily update to width of point-spread function</a:t>
            </a:r>
          </a:p>
          <a:p>
            <a:pPr lvl="1"/>
            <a:r>
              <a:rPr lang="en-US" dirty="0"/>
              <a:t>Updated O4 (low altitudes)</a:t>
            </a:r>
          </a:p>
          <a:p>
            <a:pPr lvl="1"/>
            <a:r>
              <a:rPr lang="en-US" dirty="0"/>
              <a:t>Extinction linear gradient (path length)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592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Changes: Water Vapor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516D27-30F1-436F-BE50-5A6311229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8190" y="1031076"/>
            <a:ext cx="4671843" cy="3827318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7C4FB6EB-2E54-40CA-8503-BE895F755A96}"/>
              </a:ext>
            </a:extLst>
          </p:cNvPr>
          <p:cNvSpPr txBox="1">
            <a:spLocks/>
          </p:cNvSpPr>
          <p:nvPr/>
        </p:nvSpPr>
        <p:spPr>
          <a:xfrm>
            <a:off x="76200" y="1076516"/>
            <a:ext cx="3986094" cy="3787608"/>
          </a:xfrm>
          <a:prstGeom prst="rect">
            <a:avLst/>
          </a:prstGeom>
        </p:spPr>
        <p:txBody>
          <a:bodyPr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Generally increased below 40 km </a:t>
            </a:r>
          </a:p>
          <a:p>
            <a:r>
              <a:rPr lang="en-US" dirty="0"/>
              <a:t>Affected by:</a:t>
            </a:r>
          </a:p>
          <a:p>
            <a:pPr lvl="1"/>
            <a:r>
              <a:rPr lang="en-US" dirty="0"/>
              <a:t>Absorption cross section changes – primarily update to width of point-spread function</a:t>
            </a:r>
          </a:p>
          <a:p>
            <a:r>
              <a:rPr lang="en-US" dirty="0"/>
              <a:t>Biggest improvement is recovery of “keel over” events.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076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Changes: Aerosol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516D27-30F1-436F-BE50-5A6311229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7099" y="1067191"/>
            <a:ext cx="4714026" cy="3755088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C7E5AB4D-F293-4B81-92BB-B891C09D8679}"/>
              </a:ext>
            </a:extLst>
          </p:cNvPr>
          <p:cNvSpPr txBox="1">
            <a:spLocks/>
          </p:cNvSpPr>
          <p:nvPr/>
        </p:nvSpPr>
        <p:spPr>
          <a:xfrm>
            <a:off x="76200" y="1076516"/>
            <a:ext cx="3986094" cy="3787608"/>
          </a:xfrm>
          <a:prstGeom prst="rect">
            <a:avLst/>
          </a:prstGeom>
        </p:spPr>
        <p:txBody>
          <a:bodyPr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Increases in the channels 3-5 (521-676 nm)</a:t>
            </a:r>
          </a:p>
          <a:p>
            <a:pPr lvl="1"/>
            <a:r>
              <a:rPr lang="en-US" dirty="0"/>
              <a:t>“Seagull” still present though…</a:t>
            </a:r>
          </a:p>
          <a:p>
            <a:r>
              <a:rPr lang="en-US" dirty="0"/>
              <a:t>Affected by:</a:t>
            </a:r>
          </a:p>
          <a:p>
            <a:pPr lvl="1"/>
            <a:r>
              <a:rPr lang="en-US" dirty="0"/>
              <a:t>Indirect effects from cross section changes for NO2 and O3, particularly those related to temperature interpolation change</a:t>
            </a:r>
          </a:p>
          <a:p>
            <a:pPr lvl="1"/>
            <a:r>
              <a:rPr lang="en-US" dirty="0"/>
              <a:t>O4 cross section changes (low altitudes)</a:t>
            </a:r>
          </a:p>
        </p:txBody>
      </p:sp>
    </p:spTree>
    <p:extLst>
      <p:ext uri="{BB962C8B-B14F-4D97-AF65-F5344CB8AC3E}">
        <p14:creationId xmlns:p14="http://schemas.microsoft.com/office/powerpoint/2010/main" val="23415216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 to improve water vapor retrieval</a:t>
            </a:r>
          </a:p>
          <a:p>
            <a:pPr lvl="1"/>
            <a:r>
              <a:rPr lang="en-US" dirty="0"/>
              <a:t>Fine tune aerosol clearing, coadding channels for better SNR</a:t>
            </a:r>
          </a:p>
          <a:p>
            <a:r>
              <a:rPr lang="en-US" dirty="0"/>
              <a:t>Mesospheric ozone product</a:t>
            </a:r>
          </a:p>
          <a:p>
            <a:r>
              <a:rPr lang="en-US" dirty="0"/>
              <a:t>DOAS-style retrieval?</a:t>
            </a:r>
          </a:p>
          <a:p>
            <a:r>
              <a:rPr lang="en-US" dirty="0"/>
              <a:t>Using physical disturbance monitoring to aid data filtering / altitude registration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 “Future Work”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836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Quality assurance process continues from SAGE III/M3M</a:t>
            </a:r>
          </a:p>
          <a:p>
            <a:r>
              <a:rPr lang="en-US" dirty="0"/>
              <a:t>Exclude blatantly broken events (e.g., missing data, obstruction)</a:t>
            </a:r>
          </a:p>
          <a:p>
            <a:r>
              <a:rPr lang="en-US" dirty="0"/>
              <a:t>Exclude blatantly broken H2O profiles (i.e., retrieval failures)</a:t>
            </a:r>
          </a:p>
          <a:p>
            <a:r>
              <a:rPr lang="en-US" dirty="0"/>
              <a:t>Problems:</a:t>
            </a:r>
          </a:p>
          <a:p>
            <a:pPr lvl="1"/>
            <a:r>
              <a:rPr lang="en-US" dirty="0"/>
              <a:t>Subjective process – we don’t always agree about what looks “broken”</a:t>
            </a:r>
          </a:p>
          <a:p>
            <a:pPr lvl="1"/>
            <a:r>
              <a:rPr lang="en-US" dirty="0"/>
              <a:t>Prone to human error – sometimes we miss some (particularly H2O)</a:t>
            </a:r>
          </a:p>
          <a:p>
            <a:r>
              <a:rPr lang="en-US" dirty="0"/>
              <a:t>Working on automating the process</a:t>
            </a:r>
          </a:p>
          <a:p>
            <a:pPr lvl="1"/>
            <a:r>
              <a:rPr lang="en-US" dirty="0"/>
              <a:t>Requires strict criteria for “brokenness”</a:t>
            </a:r>
          </a:p>
          <a:p>
            <a:pPr lvl="1"/>
            <a:r>
              <a:rPr lang="en-US" dirty="0"/>
              <a:t>Repeatable and documentable</a:t>
            </a:r>
          </a:p>
          <a:p>
            <a:pPr lvl="1"/>
            <a:r>
              <a:rPr lang="en-US" dirty="0"/>
              <a:t>No need to stare at tens of thousands of profiles for next version release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QA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87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file formats are holdovers from SAGE III/M3M</a:t>
            </a:r>
          </a:p>
          <a:p>
            <a:pPr lvl="1"/>
            <a:r>
              <a:rPr lang="en-US" dirty="0"/>
              <a:t>We don’t like them all that much either</a:t>
            </a:r>
          </a:p>
          <a:p>
            <a:r>
              <a:rPr lang="en-US" dirty="0"/>
              <a:t>Data binning:</a:t>
            </a:r>
          </a:p>
          <a:p>
            <a:pPr lvl="1"/>
            <a:r>
              <a:rPr lang="en-US" dirty="0"/>
              <a:t>Single event files (kernel the algorithm runs on) with useful naming convention</a:t>
            </a:r>
          </a:p>
          <a:p>
            <a:pPr lvl="1"/>
            <a:r>
              <a:rPr lang="en-US" dirty="0"/>
              <a:t>Monthly files for ease of distribution and use (</a:t>
            </a:r>
            <a:r>
              <a:rPr lang="en-US" dirty="0" err="1"/>
              <a:t>NetCDF</a:t>
            </a:r>
            <a:r>
              <a:rPr lang="en-US" dirty="0"/>
              <a:t>)</a:t>
            </a:r>
          </a:p>
          <a:p>
            <a:r>
              <a:rPr lang="en-US" dirty="0"/>
              <a:t>Will try to include additional useful information within the data files</a:t>
            </a:r>
          </a:p>
          <a:p>
            <a:pPr lvl="1"/>
            <a:r>
              <a:rPr lang="en-US" dirty="0"/>
              <a:t>Still working on existing flags as well as new ones</a:t>
            </a:r>
          </a:p>
          <a:p>
            <a:pPr lvl="1"/>
            <a:r>
              <a:rPr lang="en-US" dirty="0"/>
              <a:t>We’re open to suggestions by the community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File Format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245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857251"/>
            <a:ext cx="6935501" cy="2440131"/>
          </a:xfrm>
        </p:spPr>
        <p:txBody>
          <a:bodyPr/>
          <a:lstStyle/>
          <a:p>
            <a:r>
              <a:rPr lang="en-US" dirty="0"/>
              <a:t>Goal is an improved dataset available for use in the 2022 International Ozone Assessment</a:t>
            </a:r>
          </a:p>
          <a:p>
            <a:endParaRPr lang="en-US" dirty="0"/>
          </a:p>
          <a:p>
            <a:r>
              <a:rPr lang="en-US" dirty="0"/>
              <a:t>Will work with the Science Team to assess the dataset before public release</a:t>
            </a:r>
          </a:p>
          <a:p>
            <a:r>
              <a:rPr lang="en-US" dirty="0"/>
              <a:t>Public release targeted for late 2020 / early 2021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pPr/>
              <a:t>October 23, 2020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701" y="1393749"/>
            <a:ext cx="1916811" cy="2503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F3D6A8-F820-4740-91D4-58DC153A5206}"/>
              </a:ext>
            </a:extLst>
          </p:cNvPr>
          <p:cNvSpPr txBox="1"/>
          <p:nvPr/>
        </p:nvSpPr>
        <p:spPr>
          <a:xfrm>
            <a:off x="2483427" y="3708277"/>
            <a:ext cx="4177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robert.manion@nasa.gov</a:t>
            </a:r>
          </a:p>
        </p:txBody>
      </p:sp>
    </p:spTree>
    <p:extLst>
      <p:ext uri="{BB962C8B-B14F-4D97-AF65-F5344CB8AC3E}">
        <p14:creationId xmlns:p14="http://schemas.microsoft.com/office/powerpoint/2010/main" val="34354056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53411</TotalTime>
  <Words>1103</Words>
  <Application>Microsoft Macintosh PowerPoint</Application>
  <PresentationFormat>On-screen Show (16:9)</PresentationFormat>
  <Paragraphs>167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Overview</vt:lpstr>
      <vt:lpstr>v5.1 Recap: Spectral Coverage</vt:lpstr>
      <vt:lpstr>v5.1 Recap: Current Products</vt:lpstr>
      <vt:lpstr>v5.1 Recap: Observational Anomalies</vt:lpstr>
      <vt:lpstr>Minor Changes</vt:lpstr>
      <vt:lpstr>O4 Spectroscopy</vt:lpstr>
      <vt:lpstr>Wavelength Calibration Review</vt:lpstr>
      <vt:lpstr>Wavelength Calibration Review</vt:lpstr>
      <vt:lpstr>Inversion Adjustment</vt:lpstr>
      <vt:lpstr>H2O Retrieval</vt:lpstr>
      <vt:lpstr>H2O Retrieval</vt:lpstr>
      <vt:lpstr>H2O Retrieval</vt:lpstr>
      <vt:lpstr>Aerosol Spectrum</vt:lpstr>
      <vt:lpstr>Aerosol Spectrum cont.</vt:lpstr>
      <vt:lpstr>Quantitative Changes: Ozone</vt:lpstr>
      <vt:lpstr>Quantitative Changes: NO2</vt:lpstr>
      <vt:lpstr>Quantitative Changes: Water Vapor</vt:lpstr>
      <vt:lpstr>Quantitative Changes: Aerosol</vt:lpstr>
      <vt:lpstr>Algorithm “Future Work”</vt:lpstr>
      <vt:lpstr>Improved QA</vt:lpstr>
      <vt:lpstr>New File Format</vt:lpstr>
      <vt:lpstr>Timeline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McMahon, Allison (LARC-E303)[Science Systems &amp; Applications, Inc.]</cp:lastModifiedBy>
  <cp:revision>1185</cp:revision>
  <cp:lastPrinted>2011-12-08T16:21:20Z</cp:lastPrinted>
  <dcterms:created xsi:type="dcterms:W3CDTF">2012-04-24T19:27:23Z</dcterms:created>
  <dcterms:modified xsi:type="dcterms:W3CDTF">2020-10-23T16:43:49Z</dcterms:modified>
</cp:coreProperties>
</file>