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9"/>
  </p:notesMasterIdLst>
  <p:handoutMasterIdLst>
    <p:handoutMasterId r:id="rId10"/>
  </p:handoutMasterIdLst>
  <p:sldIdLst>
    <p:sldId id="966" r:id="rId2"/>
    <p:sldId id="1077" r:id="rId3"/>
    <p:sldId id="1076" r:id="rId4"/>
    <p:sldId id="1075" r:id="rId5"/>
    <p:sldId id="969" r:id="rId6"/>
    <p:sldId id="967" r:id="rId7"/>
    <p:sldId id="1073" r:id="rId8"/>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11" autoAdjust="0"/>
    <p:restoredTop sz="97966" autoAdjust="0"/>
  </p:normalViewPr>
  <p:slideViewPr>
    <p:cSldViewPr snapToGrid="0" snapToObjects="1">
      <p:cViewPr varScale="1">
        <p:scale>
          <a:sx n="171" d="100"/>
          <a:sy n="171" d="100"/>
        </p:scale>
        <p:origin x="728"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10/23/20</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10/23/20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facebook.com/NASAExpeditions/posts/3366587223379710&#16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allison.b.Leybold@nasa.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379865"/>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SAGE III/ISS Communications and</a:t>
            </a:r>
          </a:p>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Public Outreach</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Allison McMahon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October 19,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82FC32-146D-D147-B763-720792D07D3A}"/>
              </a:ext>
            </a:extLst>
          </p:cNvPr>
          <p:cNvSpPr>
            <a:spLocks noGrp="1"/>
          </p:cNvSpPr>
          <p:nvPr>
            <p:ph type="title"/>
          </p:nvPr>
        </p:nvSpPr>
        <p:spPr/>
        <p:txBody>
          <a:bodyPr/>
          <a:lstStyle/>
          <a:p>
            <a:r>
              <a:rPr lang="en-US" dirty="0"/>
              <a:t>SAGE III Updates</a:t>
            </a:r>
          </a:p>
        </p:txBody>
      </p:sp>
      <p:sp>
        <p:nvSpPr>
          <p:cNvPr id="4" name="Date Placeholder 3">
            <a:extLst>
              <a:ext uri="{FF2B5EF4-FFF2-40B4-BE49-F238E27FC236}">
                <a16:creationId xmlns:a16="http://schemas.microsoft.com/office/drawing/2014/main" id="{C1C3D307-D975-6441-9B37-7FFC0BD964D2}"/>
              </a:ext>
            </a:extLst>
          </p:cNvPr>
          <p:cNvSpPr>
            <a:spLocks noGrp="1"/>
          </p:cNvSpPr>
          <p:nvPr>
            <p:ph type="dt" sz="half" idx="2"/>
          </p:nvPr>
        </p:nvSpPr>
        <p:spPr/>
        <p:txBody>
          <a:bodyPr/>
          <a:lstStyle/>
          <a:p>
            <a:fld id="{A9E79D4F-B57E-1C4E-8EE1-3B4427408A1A}" type="datetime4">
              <a:rPr lang="en-US" smtClean="0"/>
              <a:pPr/>
              <a:t>October 23, 2020</a:t>
            </a:fld>
            <a:endParaRPr lang="en-US" dirty="0"/>
          </a:p>
        </p:txBody>
      </p:sp>
      <p:pic>
        <p:nvPicPr>
          <p:cNvPr id="5" name="Content Placeholder 4">
            <a:extLst>
              <a:ext uri="{FF2B5EF4-FFF2-40B4-BE49-F238E27FC236}">
                <a16:creationId xmlns:a16="http://schemas.microsoft.com/office/drawing/2014/main" id="{F8BA277E-F757-8A4D-9E2B-91C9469053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875" y="945245"/>
            <a:ext cx="4615858" cy="2735406"/>
          </a:xfrm>
          <a:prstGeom prst="rect">
            <a:avLst/>
          </a:prstGeom>
        </p:spPr>
      </p:pic>
      <p:sp>
        <p:nvSpPr>
          <p:cNvPr id="6" name="TextBox 5">
            <a:extLst>
              <a:ext uri="{FF2B5EF4-FFF2-40B4-BE49-F238E27FC236}">
                <a16:creationId xmlns:a16="http://schemas.microsoft.com/office/drawing/2014/main" id="{6E9BCE7D-420E-7F4E-BE91-11326EAEBED4}"/>
              </a:ext>
            </a:extLst>
          </p:cNvPr>
          <p:cNvSpPr txBox="1"/>
          <p:nvPr/>
        </p:nvSpPr>
        <p:spPr>
          <a:xfrm>
            <a:off x="677660" y="3736590"/>
            <a:ext cx="3546281" cy="461665"/>
          </a:xfrm>
          <a:prstGeom prst="rect">
            <a:avLst/>
          </a:prstGeom>
          <a:noFill/>
        </p:spPr>
        <p:txBody>
          <a:bodyPr wrap="square" rtlCol="0">
            <a:spAutoFit/>
          </a:bodyPr>
          <a:lstStyle/>
          <a:p>
            <a:pPr algn="ctr"/>
            <a:r>
              <a:rPr lang="en-US" dirty="0" err="1">
                <a:solidFill>
                  <a:srgbClr val="C00000"/>
                </a:solidFill>
              </a:rPr>
              <a:t>sage.nasa.gov</a:t>
            </a:r>
            <a:endParaRPr lang="en-US" dirty="0">
              <a:solidFill>
                <a:srgbClr val="C00000"/>
              </a:solidFill>
            </a:endParaRPr>
          </a:p>
        </p:txBody>
      </p:sp>
      <p:pic>
        <p:nvPicPr>
          <p:cNvPr id="7" name="Picture 6">
            <a:extLst>
              <a:ext uri="{FF2B5EF4-FFF2-40B4-BE49-F238E27FC236}">
                <a16:creationId xmlns:a16="http://schemas.microsoft.com/office/drawing/2014/main" id="{58BE22A4-2E07-1343-8A3F-6B3571DB5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2843" y="945245"/>
            <a:ext cx="4178282" cy="2735406"/>
          </a:xfrm>
          <a:prstGeom prst="rect">
            <a:avLst/>
          </a:prstGeom>
          <a:ln>
            <a:solidFill>
              <a:schemeClr val="tx1"/>
            </a:solidFill>
          </a:ln>
        </p:spPr>
      </p:pic>
      <p:sp>
        <p:nvSpPr>
          <p:cNvPr id="8" name="TextBox 7">
            <a:extLst>
              <a:ext uri="{FF2B5EF4-FFF2-40B4-BE49-F238E27FC236}">
                <a16:creationId xmlns:a16="http://schemas.microsoft.com/office/drawing/2014/main" id="{4A533A3B-D6AB-1D40-BE23-A2C0E76FD61F}"/>
              </a:ext>
            </a:extLst>
          </p:cNvPr>
          <p:cNvSpPr txBox="1"/>
          <p:nvPr/>
        </p:nvSpPr>
        <p:spPr>
          <a:xfrm>
            <a:off x="4758733" y="3894356"/>
            <a:ext cx="4439674" cy="830997"/>
          </a:xfrm>
          <a:prstGeom prst="rect">
            <a:avLst/>
          </a:prstGeom>
          <a:noFill/>
        </p:spPr>
        <p:txBody>
          <a:bodyPr wrap="square" rtlCol="0">
            <a:spAutoFit/>
          </a:bodyPr>
          <a:lstStyle/>
          <a:p>
            <a:pPr algn="ctr"/>
            <a:r>
              <a:rPr lang="en-US" dirty="0">
                <a:solidFill>
                  <a:srgbClr val="C00000"/>
                </a:solidFill>
              </a:rPr>
              <a:t>Follow @SAGE3ISS on Facebook!</a:t>
            </a:r>
          </a:p>
        </p:txBody>
      </p:sp>
      <p:sp>
        <p:nvSpPr>
          <p:cNvPr id="9" name="TextBox 8">
            <a:extLst>
              <a:ext uri="{FF2B5EF4-FFF2-40B4-BE49-F238E27FC236}">
                <a16:creationId xmlns:a16="http://schemas.microsoft.com/office/drawing/2014/main" id="{625C4009-7F78-F74B-A052-429774A07EF6}"/>
              </a:ext>
            </a:extLst>
          </p:cNvPr>
          <p:cNvSpPr txBox="1"/>
          <p:nvPr/>
        </p:nvSpPr>
        <p:spPr>
          <a:xfrm>
            <a:off x="618026" y="4160562"/>
            <a:ext cx="3665551" cy="830997"/>
          </a:xfrm>
          <a:prstGeom prst="rect">
            <a:avLst/>
          </a:prstGeom>
          <a:noFill/>
        </p:spPr>
        <p:txBody>
          <a:bodyPr wrap="square" rtlCol="0">
            <a:spAutoFit/>
          </a:bodyPr>
          <a:lstStyle/>
          <a:p>
            <a:pPr algn="ctr"/>
            <a:r>
              <a:rPr lang="en-US" sz="1600" dirty="0"/>
              <a:t>Slides from this meeting will be posted under Missions </a:t>
            </a:r>
            <a:r>
              <a:rPr lang="en-US" sz="1600" dirty="0">
                <a:sym typeface="Wingdings" pitchFamily="2" charset="2"/>
              </a:rPr>
              <a:t> About SAGE III  Science Team</a:t>
            </a:r>
            <a:endParaRPr lang="en-US" sz="1600" dirty="0"/>
          </a:p>
        </p:txBody>
      </p:sp>
    </p:spTree>
    <p:extLst>
      <p:ext uri="{BB962C8B-B14F-4D97-AF65-F5344CB8AC3E}">
        <p14:creationId xmlns:p14="http://schemas.microsoft.com/office/powerpoint/2010/main" val="384557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3EFD8D-1276-4F45-B7D4-15BF4684E402}"/>
              </a:ext>
            </a:extLst>
          </p:cNvPr>
          <p:cNvSpPr>
            <a:spLocks noGrp="1"/>
          </p:cNvSpPr>
          <p:nvPr>
            <p:ph idx="1"/>
          </p:nvPr>
        </p:nvSpPr>
        <p:spPr>
          <a:xfrm>
            <a:off x="142875" y="908429"/>
            <a:ext cx="5041375" cy="3786311"/>
          </a:xfrm>
        </p:spPr>
        <p:txBody>
          <a:bodyPr/>
          <a:lstStyle/>
          <a:p>
            <a:r>
              <a:rPr lang="en-US" sz="1800" dirty="0"/>
              <a:t>November 13, 2019: Tour of the Flight Mission Support Center (FMSC) for Phoebus High School Manufacturing Academy Students: </a:t>
            </a:r>
          </a:p>
          <a:p>
            <a:pPr lvl="1"/>
            <a:r>
              <a:rPr lang="en-US" sz="1600" dirty="0"/>
              <a:t>Greg Paxton (Ground Operations Manager) conducted a tour of the FMSC for the Phoebus High School Manufacturing Academy students where he provided information about the purpose of the SAGE III/ISS payload, along with information about the contamination and disturbance monitoring subsystems. He answered questions from the students about the basics of solar occultation and spectroscopy, as well as the interaction between the various NASA centers and ISS. </a:t>
            </a:r>
          </a:p>
        </p:txBody>
      </p:sp>
      <p:sp>
        <p:nvSpPr>
          <p:cNvPr id="3" name="Title 2">
            <a:extLst>
              <a:ext uri="{FF2B5EF4-FFF2-40B4-BE49-F238E27FC236}">
                <a16:creationId xmlns:a16="http://schemas.microsoft.com/office/drawing/2014/main" id="{4EBEA23E-0EF6-3F46-8D68-9792D4A08276}"/>
              </a:ext>
            </a:extLst>
          </p:cNvPr>
          <p:cNvSpPr>
            <a:spLocks noGrp="1"/>
          </p:cNvSpPr>
          <p:nvPr>
            <p:ph type="title"/>
          </p:nvPr>
        </p:nvSpPr>
        <p:spPr/>
        <p:txBody>
          <a:bodyPr/>
          <a:lstStyle/>
          <a:p>
            <a:r>
              <a:rPr lang="en-US" dirty="0"/>
              <a:t>Public Outreach Events</a:t>
            </a:r>
          </a:p>
        </p:txBody>
      </p:sp>
      <p:sp>
        <p:nvSpPr>
          <p:cNvPr id="4" name="Date Placeholder 3">
            <a:extLst>
              <a:ext uri="{FF2B5EF4-FFF2-40B4-BE49-F238E27FC236}">
                <a16:creationId xmlns:a16="http://schemas.microsoft.com/office/drawing/2014/main" id="{82A4524D-8C75-9947-92AE-0779C1A88B11}"/>
              </a:ext>
            </a:extLst>
          </p:cNvPr>
          <p:cNvSpPr>
            <a:spLocks noGrp="1"/>
          </p:cNvSpPr>
          <p:nvPr>
            <p:ph type="dt" sz="half" idx="2"/>
          </p:nvPr>
        </p:nvSpPr>
        <p:spPr/>
        <p:txBody>
          <a:bodyPr/>
          <a:lstStyle/>
          <a:p>
            <a:fld id="{A9E79D4F-B57E-1C4E-8EE1-3B4427408A1A}" type="datetime4">
              <a:rPr lang="en-US" smtClean="0"/>
              <a:pPr/>
              <a:t>October 23, 2020</a:t>
            </a:fld>
            <a:endParaRPr lang="en-US" dirty="0"/>
          </a:p>
        </p:txBody>
      </p:sp>
      <p:pic>
        <p:nvPicPr>
          <p:cNvPr id="8" name="Picture 7">
            <a:extLst>
              <a:ext uri="{FF2B5EF4-FFF2-40B4-BE49-F238E27FC236}">
                <a16:creationId xmlns:a16="http://schemas.microsoft.com/office/drawing/2014/main" id="{DBFAF75D-7775-C741-928D-C4F57CAA2B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8513" y="1649896"/>
            <a:ext cx="3401170" cy="2550878"/>
          </a:xfrm>
          <a:prstGeom prst="rect">
            <a:avLst/>
          </a:prstGeom>
        </p:spPr>
      </p:pic>
    </p:spTree>
    <p:extLst>
      <p:ext uri="{BB962C8B-B14F-4D97-AF65-F5344CB8AC3E}">
        <p14:creationId xmlns:p14="http://schemas.microsoft.com/office/powerpoint/2010/main" val="1820234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E2164B-2907-C341-A3BF-AE54A0212A51}"/>
              </a:ext>
            </a:extLst>
          </p:cNvPr>
          <p:cNvSpPr>
            <a:spLocks noGrp="1"/>
          </p:cNvSpPr>
          <p:nvPr>
            <p:ph idx="1"/>
          </p:nvPr>
        </p:nvSpPr>
        <p:spPr/>
        <p:txBody>
          <a:bodyPr/>
          <a:lstStyle/>
          <a:p>
            <a:r>
              <a:rPr lang="en-US" sz="2000" dirty="0"/>
              <a:t>December 9-13: AGU Fall 2019 (San Francisco, Calif.):</a:t>
            </a:r>
          </a:p>
          <a:p>
            <a:pPr lvl="1"/>
            <a:r>
              <a:rPr lang="en-US" dirty="0"/>
              <a:t>Members of the SAGE III team attended the Fall AGU conference. Susan Kizer, Robbie Manion, Mike Heitz, Carter Hulsey, and Travis Knepp presented posters on various SAGE III science data product subjects and attended panels on a diverse group of subjects. Richard Eckman, SAGE III Program Scientist, gave a Hyperwall talk on ozone recovery at the conference. </a:t>
            </a:r>
          </a:p>
          <a:p>
            <a:endParaRPr lang="en-US" dirty="0"/>
          </a:p>
          <a:p>
            <a:r>
              <a:rPr lang="en-US" sz="2000" dirty="0"/>
              <a:t>January 12-16, 2020: American Meteorological Society 100</a:t>
            </a:r>
            <a:r>
              <a:rPr lang="en-US" sz="2000" baseline="30000" dirty="0"/>
              <a:t>th</a:t>
            </a:r>
            <a:r>
              <a:rPr lang="en-US" sz="2000" dirty="0"/>
              <a:t> Annual Meeting (Boston, Mass.)</a:t>
            </a:r>
          </a:p>
          <a:p>
            <a:pPr lvl="1"/>
            <a:r>
              <a:rPr lang="en-US" dirty="0"/>
              <a:t>Susan Kizer, David Huber, and Travis Knepp presented posters covering the SAGE III algorithm development and validation results at the AMS 100 conference.</a:t>
            </a:r>
          </a:p>
        </p:txBody>
      </p:sp>
      <p:sp>
        <p:nvSpPr>
          <p:cNvPr id="3" name="Title 2">
            <a:extLst>
              <a:ext uri="{FF2B5EF4-FFF2-40B4-BE49-F238E27FC236}">
                <a16:creationId xmlns:a16="http://schemas.microsoft.com/office/drawing/2014/main" id="{C62A6D0D-D32C-7A48-9CD2-59E5C896A735}"/>
              </a:ext>
            </a:extLst>
          </p:cNvPr>
          <p:cNvSpPr>
            <a:spLocks noGrp="1"/>
          </p:cNvSpPr>
          <p:nvPr>
            <p:ph type="title"/>
          </p:nvPr>
        </p:nvSpPr>
        <p:spPr/>
        <p:txBody>
          <a:bodyPr/>
          <a:lstStyle/>
          <a:p>
            <a:r>
              <a:rPr lang="en-US" dirty="0"/>
              <a:t>Public Outreach Events</a:t>
            </a:r>
          </a:p>
        </p:txBody>
      </p:sp>
      <p:sp>
        <p:nvSpPr>
          <p:cNvPr id="4" name="Date Placeholder 3">
            <a:extLst>
              <a:ext uri="{FF2B5EF4-FFF2-40B4-BE49-F238E27FC236}">
                <a16:creationId xmlns:a16="http://schemas.microsoft.com/office/drawing/2014/main" id="{33122645-32FF-5647-ACDC-7D6F8D105B2C}"/>
              </a:ext>
            </a:extLst>
          </p:cNvPr>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425947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BD92F-1CEA-2842-ADEF-453C243960D6}"/>
              </a:ext>
            </a:extLst>
          </p:cNvPr>
          <p:cNvSpPr>
            <a:spLocks noGrp="1"/>
          </p:cNvSpPr>
          <p:nvPr>
            <p:ph idx="1"/>
          </p:nvPr>
        </p:nvSpPr>
        <p:spPr/>
        <p:txBody>
          <a:bodyPr/>
          <a:lstStyle/>
          <a:p>
            <a:r>
              <a:rPr lang="en-US" sz="2000" dirty="0"/>
              <a:t>August 19: </a:t>
            </a:r>
            <a:r>
              <a:rPr lang="en-US" sz="1800" b="0" dirty="0"/>
              <a:t>Ticosonde, a NASA-supported collaboration between the United States and Costa Rica, makes regular balloon sonde measurements of ozone and water vapor from the surface to the middle stratosphere over Costa Rica. Ticosonde launched water vapor and ozone sondes in the tropics that coincided with a SAGE III science data measurement. The profiles of water vapor and ozone from </a:t>
            </a:r>
            <a:r>
              <a:rPr lang="en-US" sz="1800" b="0" dirty="0" err="1"/>
              <a:t>Ticosonde's</a:t>
            </a:r>
            <a:r>
              <a:rPr lang="en-US" sz="1800" b="0" dirty="0"/>
              <a:t> measurements will be used to validate the accuracy of SAGE III data.</a:t>
            </a:r>
          </a:p>
          <a:p>
            <a:pPr marL="0" indent="0" algn="ctr">
              <a:buNone/>
            </a:pPr>
            <a:r>
              <a:rPr lang="en-US" sz="1600" dirty="0">
                <a:hlinkClick r:id="rId2"/>
              </a:rPr>
              <a:t>https://www.facebook.com/NASAExpeditions/posts/3366587223379710 </a:t>
            </a:r>
            <a:endParaRPr lang="en-US" sz="1600" dirty="0"/>
          </a:p>
          <a:p>
            <a:pPr marL="0" indent="0" algn="ctr">
              <a:buNone/>
            </a:pPr>
            <a:endParaRPr lang="en-US" dirty="0"/>
          </a:p>
          <a:p>
            <a:r>
              <a:rPr lang="en-US" sz="2000" dirty="0"/>
              <a:t>September 14: </a:t>
            </a:r>
            <a:r>
              <a:rPr lang="en-US" sz="1800" b="0" dirty="0"/>
              <a:t>Jamie Nehrir and Marilee Roell participated in an hour-long virtual STEM event hosted by RMIT University in Melbourne, Australia where ~300 women and girls viewed the “Women in STEM” NASA Event. </a:t>
            </a:r>
          </a:p>
          <a:p>
            <a:pPr marL="0" indent="0">
              <a:buNone/>
            </a:pPr>
            <a:endParaRPr lang="en-US" dirty="0"/>
          </a:p>
        </p:txBody>
      </p:sp>
      <p:sp>
        <p:nvSpPr>
          <p:cNvPr id="3" name="Title 2">
            <a:extLst>
              <a:ext uri="{FF2B5EF4-FFF2-40B4-BE49-F238E27FC236}">
                <a16:creationId xmlns:a16="http://schemas.microsoft.com/office/drawing/2014/main" id="{A06C903E-8604-C54D-BAF7-72083E9E2FD7}"/>
              </a:ext>
            </a:extLst>
          </p:cNvPr>
          <p:cNvSpPr>
            <a:spLocks noGrp="1"/>
          </p:cNvSpPr>
          <p:nvPr>
            <p:ph type="title"/>
          </p:nvPr>
        </p:nvSpPr>
        <p:spPr/>
        <p:txBody>
          <a:bodyPr/>
          <a:lstStyle/>
          <a:p>
            <a:r>
              <a:rPr lang="en-US" dirty="0"/>
              <a:t>Public Outreach Events</a:t>
            </a:r>
          </a:p>
        </p:txBody>
      </p:sp>
      <p:sp>
        <p:nvSpPr>
          <p:cNvPr id="4" name="Date Placeholder 3">
            <a:extLst>
              <a:ext uri="{FF2B5EF4-FFF2-40B4-BE49-F238E27FC236}">
                <a16:creationId xmlns:a16="http://schemas.microsoft.com/office/drawing/2014/main" id="{7AF186A0-18C4-6543-915C-4835AD83A1B3}"/>
              </a:ext>
            </a:extLst>
          </p:cNvPr>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727541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September 23: 2020 International Space Station Research and Development Conference (2020 ISSRDC) </a:t>
            </a:r>
          </a:p>
          <a:p>
            <a:pPr lvl="1"/>
            <a:r>
              <a:rPr lang="en-US" dirty="0"/>
              <a:t>The SAGE III/ISS team presented a poster at the 2020 ISSRDC virtual poster technical session. The poster "Three Years of Observations from the International Space Station by the Stratospheric Aerosol and Gas Experiment III" was presented by David Flittner. In a live Q/A session, he also fielded several questions from the online audience regarding pros/cons of a hosted payload on the ISS and future plans for the SAGE series of instruments.</a:t>
            </a:r>
          </a:p>
          <a:p>
            <a:pPr lvl="1"/>
            <a:endParaRPr lang="en-US" dirty="0"/>
          </a:p>
          <a:p>
            <a:r>
              <a:rPr lang="en-US" dirty="0"/>
              <a:t>Future: </a:t>
            </a:r>
            <a:r>
              <a:rPr lang="en-US" sz="1800" b="0" dirty="0"/>
              <a:t>The SAGE III team will be working with the “Let's Go to Space” organization and The Georgia Space Grant Consortium to host monthly virtual classroom visits with K-12 students discussing STEM curriculum and SAGE III. </a:t>
            </a:r>
          </a:p>
        </p:txBody>
      </p:sp>
      <p:sp>
        <p:nvSpPr>
          <p:cNvPr id="3" name="Title 2"/>
          <p:cNvSpPr>
            <a:spLocks noGrp="1"/>
          </p:cNvSpPr>
          <p:nvPr>
            <p:ph type="title"/>
          </p:nvPr>
        </p:nvSpPr>
        <p:spPr/>
        <p:txBody>
          <a:bodyPr/>
          <a:lstStyle/>
          <a:p>
            <a:r>
              <a:rPr lang="en-US" dirty="0"/>
              <a:t>Public Outreach Events</a:t>
            </a:r>
          </a:p>
        </p:txBody>
      </p:sp>
      <p:sp>
        <p:nvSpPr>
          <p:cNvPr id="4" name="Date Placeholder 3"/>
          <p:cNvSpPr>
            <a:spLocks noGrp="1"/>
          </p:cNvSpPr>
          <p:nvPr>
            <p:ph type="dt" sz="half" idx="2"/>
          </p:nvPr>
        </p:nvSpPr>
        <p:spPr/>
        <p:txBody>
          <a:bodyPr/>
          <a:lstStyle/>
          <a:p>
            <a:fld id="{A9E79D4F-B57E-1C4E-8EE1-3B4427408A1A}" type="datetime4">
              <a:rPr lang="en-US" smtClean="0"/>
              <a:t>October 23, 2020</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A4ADC8-DB7C-864B-A7A2-78E476878120}"/>
              </a:ext>
            </a:extLst>
          </p:cNvPr>
          <p:cNvSpPr>
            <a:spLocks noGrp="1"/>
          </p:cNvSpPr>
          <p:nvPr>
            <p:ph idx="1"/>
          </p:nvPr>
        </p:nvSpPr>
        <p:spPr>
          <a:xfrm>
            <a:off x="464075" y="1044774"/>
            <a:ext cx="8215850" cy="4012406"/>
          </a:xfrm>
        </p:spPr>
        <p:txBody>
          <a:bodyPr/>
          <a:lstStyle/>
          <a:p>
            <a:pPr marL="0" indent="0" algn="ctr">
              <a:buNone/>
            </a:pPr>
            <a:r>
              <a:rPr lang="en-US" dirty="0"/>
              <a:t>Please contact me if you are interested in featuring your work on our website or Facebook page, or if you are in need of SAGE III/ISS outreach materials for your organization.</a:t>
            </a:r>
          </a:p>
          <a:p>
            <a:endParaRPr lang="en-US" dirty="0"/>
          </a:p>
          <a:p>
            <a:pPr marL="0" indent="0" algn="ctr">
              <a:buNone/>
            </a:pPr>
            <a:r>
              <a:rPr lang="en-US" dirty="0"/>
              <a:t>Allison McMahon</a:t>
            </a:r>
          </a:p>
          <a:p>
            <a:pPr marL="0" indent="0" algn="ctr">
              <a:buNone/>
            </a:pPr>
            <a:r>
              <a:rPr lang="en-US" dirty="0"/>
              <a:t>SAGE III/ISS Communications Lead</a:t>
            </a:r>
            <a:br>
              <a:rPr lang="en-US" dirty="0"/>
            </a:br>
            <a:r>
              <a:rPr lang="en-US" dirty="0"/>
              <a:t>757.864.4563</a:t>
            </a:r>
          </a:p>
          <a:p>
            <a:pPr marL="0" indent="0" algn="ctr">
              <a:buNone/>
            </a:pPr>
            <a:r>
              <a:rPr lang="en-US" dirty="0">
                <a:hlinkClick r:id="rId2"/>
              </a:rPr>
              <a:t>allison.b.mcmahon@nasa.gov</a:t>
            </a:r>
            <a:endParaRPr lang="en-US" dirty="0"/>
          </a:p>
          <a:p>
            <a:pPr marL="0" indent="0" algn="ctr">
              <a:buNone/>
            </a:pPr>
            <a:endParaRPr lang="en-US" dirty="0"/>
          </a:p>
        </p:txBody>
      </p:sp>
      <p:sp>
        <p:nvSpPr>
          <p:cNvPr id="3" name="Title 2">
            <a:extLst>
              <a:ext uri="{FF2B5EF4-FFF2-40B4-BE49-F238E27FC236}">
                <a16:creationId xmlns:a16="http://schemas.microsoft.com/office/drawing/2014/main" id="{AF59E89B-E2F0-AB45-B8C1-30069CAB7414}"/>
              </a:ext>
            </a:extLst>
          </p:cNvPr>
          <p:cNvSpPr>
            <a:spLocks noGrp="1"/>
          </p:cNvSpPr>
          <p:nvPr>
            <p:ph type="title"/>
          </p:nvPr>
        </p:nvSpPr>
        <p:spPr>
          <a:xfrm>
            <a:off x="1232295" y="154188"/>
            <a:ext cx="6679410" cy="484748"/>
          </a:xfrm>
        </p:spPr>
        <p:txBody>
          <a:bodyPr/>
          <a:lstStyle/>
          <a:p>
            <a:r>
              <a:rPr lang="en-US" dirty="0"/>
              <a:t>Contact Information</a:t>
            </a:r>
          </a:p>
        </p:txBody>
      </p:sp>
      <p:sp>
        <p:nvSpPr>
          <p:cNvPr id="4" name="Date Placeholder 3">
            <a:extLst>
              <a:ext uri="{FF2B5EF4-FFF2-40B4-BE49-F238E27FC236}">
                <a16:creationId xmlns:a16="http://schemas.microsoft.com/office/drawing/2014/main" id="{234E7038-A427-BB4F-BD2F-BE44F61C0253}"/>
              </a:ext>
            </a:extLst>
          </p:cNvPr>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1993861755"/>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47661</TotalTime>
  <Words>607</Words>
  <Application>Microsoft Macintosh PowerPoint</Application>
  <PresentationFormat>On-screen Show (16:9)</PresentationFormat>
  <Paragraphs>41</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Courier New</vt:lpstr>
      <vt:lpstr>Helvetica Neue</vt:lpstr>
      <vt:lpstr>Wingdings</vt:lpstr>
      <vt:lpstr>1_Office Theme</vt:lpstr>
      <vt:lpstr>PowerPoint Presentation</vt:lpstr>
      <vt:lpstr>SAGE III Updates</vt:lpstr>
      <vt:lpstr>Public Outreach Events</vt:lpstr>
      <vt:lpstr>Public Outreach Events</vt:lpstr>
      <vt:lpstr>Public Outreach Events</vt:lpstr>
      <vt:lpstr>Public Outreach Events</vt:lpstr>
      <vt:lpstr>Contact Information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McMahon, Allison (LARC-E303)[Science Systems &amp; Applications, Inc.]</cp:lastModifiedBy>
  <cp:revision>1091</cp:revision>
  <cp:lastPrinted>2011-12-08T16:21:20Z</cp:lastPrinted>
  <dcterms:created xsi:type="dcterms:W3CDTF">2012-04-24T19:27:23Z</dcterms:created>
  <dcterms:modified xsi:type="dcterms:W3CDTF">2020-10-23T18:22:53Z</dcterms:modified>
</cp:coreProperties>
</file>