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9" r:id="rId3"/>
    <p:sldId id="300" r:id="rId4"/>
    <p:sldId id="307" r:id="rId5"/>
    <p:sldId id="312" r:id="rId6"/>
    <p:sldId id="315" r:id="rId7"/>
    <p:sldId id="316" r:id="rId8"/>
    <p:sldId id="318" r:id="rId9"/>
    <p:sldId id="317" r:id="rId10"/>
    <p:sldId id="319" r:id="rId11"/>
    <p:sldId id="322" r:id="rId12"/>
    <p:sldId id="323" r:id="rId13"/>
    <p:sldId id="324" r:id="rId14"/>
    <p:sldId id="320" r:id="rId15"/>
    <p:sldId id="261" r:id="rId16"/>
    <p:sldId id="269" r:id="rId17"/>
    <p:sldId id="311" r:id="rId18"/>
    <p:sldId id="32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DDC"/>
    <a:srgbClr val="FFF2E0"/>
    <a:srgbClr val="386DF7"/>
    <a:srgbClr val="386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7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5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B3516-D9F1-1848-9FE6-AE2612FB9AD0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62043-DFE1-C44B-8CF5-CFF01C0BB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9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3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0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2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7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9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8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0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4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DD0DB-30FB-4565-85A2-D669763DA853}" type="datetimeFigureOut">
              <a:rPr lang="en-US" smtClean="0"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02E5D-E2B8-4A8D-88CC-BE0D5F554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0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1.png"/><Relationship Id="rId7" Type="http://schemas.openxmlformats.org/officeDocument/2006/relationships/image" Target="../media/image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gif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205" y="49080"/>
            <a:ext cx="11126624" cy="1641234"/>
          </a:xfrm>
        </p:spPr>
        <p:txBody>
          <a:bodyPr>
            <a:normAutofit/>
          </a:bodyPr>
          <a:lstStyle/>
          <a:p>
            <a:r>
              <a:rPr lang="en-US" sz="4800" b="1" i="1" dirty="0">
                <a:latin typeface="Candara" panose="020E0502030303020204" pitchFamily="34" charset="0"/>
              </a:rPr>
              <a:t>Validation of SAGE-III ISS Water Vapor</a:t>
            </a:r>
            <a:br>
              <a:rPr lang="en-US" sz="4800" b="1" i="1" dirty="0">
                <a:latin typeface="Candara" panose="020E0502030303020204" pitchFamily="34" charset="0"/>
              </a:rPr>
            </a:br>
            <a:r>
              <a:rPr lang="en-US" sz="4800" b="1" i="1" dirty="0">
                <a:latin typeface="Candara" panose="020E0502030303020204" pitchFamily="34" charset="0"/>
              </a:rPr>
              <a:t>in the Tropics and Comparisons with MLS</a:t>
            </a:r>
            <a:r>
              <a:rPr lang="en-US" sz="4800" b="1" dirty="0"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8274" y="2153919"/>
            <a:ext cx="4017014" cy="3125312"/>
          </a:xfrm>
          <a:solidFill>
            <a:srgbClr val="FFF2E0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endParaRPr lang="en-US" sz="1100" b="1" dirty="0">
              <a:latin typeface="Candara" panose="020E0502030303020204" pitchFamily="34" charset="0"/>
            </a:endParaRPr>
          </a:p>
          <a:p>
            <a:r>
              <a:rPr lang="en-US" sz="3200" b="1" dirty="0">
                <a:latin typeface="Candara" panose="020E0502030303020204" pitchFamily="34" charset="0"/>
              </a:rPr>
              <a:t>Henry Selkirk</a:t>
            </a:r>
          </a:p>
          <a:p>
            <a:pPr>
              <a:spcBef>
                <a:spcPts val="600"/>
              </a:spcBef>
            </a:pPr>
            <a:r>
              <a:rPr lang="en-US" sz="3200" b="1" dirty="0">
                <a:latin typeface="Candara" panose="020E0502030303020204" pitchFamily="34" charset="0"/>
              </a:rPr>
              <a:t>Ghassan Taha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Candara" panose="020E0502030303020204" pitchFamily="34" charset="0"/>
              </a:rPr>
              <a:t>USRA and NASA/GSFC</a:t>
            </a:r>
          </a:p>
          <a:p>
            <a:pPr>
              <a:spcAft>
                <a:spcPts val="600"/>
              </a:spcAft>
            </a:pPr>
            <a:r>
              <a:rPr lang="en-US" sz="3200" b="1" dirty="0">
                <a:latin typeface="Candara" panose="020E0502030303020204" pitchFamily="34" charset="0"/>
              </a:rPr>
              <a:t>Holger </a:t>
            </a:r>
            <a:r>
              <a:rPr lang="en-US" sz="3200" b="1" dirty="0" err="1">
                <a:latin typeface="Candara" panose="020E0502030303020204" pitchFamily="34" charset="0"/>
              </a:rPr>
              <a:t>Vömel</a:t>
            </a:r>
            <a:endParaRPr lang="en-US" sz="3200" b="1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NCAR</a:t>
            </a:r>
          </a:p>
          <a:p>
            <a:endParaRPr lang="en-US" dirty="0">
              <a:latin typeface="Candara" panose="020E0502030303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FECFBD-3389-E743-89C2-4DCCD21AB1F3}"/>
              </a:ext>
            </a:extLst>
          </p:cNvPr>
          <p:cNvGrpSpPr/>
          <p:nvPr/>
        </p:nvGrpSpPr>
        <p:grpSpPr>
          <a:xfrm>
            <a:off x="181483" y="174228"/>
            <a:ext cx="11842449" cy="757889"/>
            <a:chOff x="181483" y="174228"/>
            <a:chExt cx="11842449" cy="757889"/>
          </a:xfrm>
        </p:grpSpPr>
        <p:pic>
          <p:nvPicPr>
            <p:cNvPr id="4" name="Picture 3" descr="NASA_logo.gif">
              <a:extLst>
                <a:ext uri="{FF2B5EF4-FFF2-40B4-BE49-F238E27FC236}">
                  <a16:creationId xmlns:a16="http://schemas.microsoft.com/office/drawing/2014/main" id="{FDC6EF13-CB05-E44D-A35E-FC4236A65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483" y="174228"/>
              <a:ext cx="917445" cy="757889"/>
            </a:xfrm>
            <a:prstGeom prst="rect">
              <a:avLst/>
            </a:prstGeom>
          </p:spPr>
        </p:pic>
        <p:pic>
          <p:nvPicPr>
            <p:cNvPr id="9" name="Picture 8" descr="USRA-Logo-295.eps">
              <a:extLst>
                <a:ext uri="{FF2B5EF4-FFF2-40B4-BE49-F238E27FC236}">
                  <a16:creationId xmlns:a16="http://schemas.microsoft.com/office/drawing/2014/main" id="{30142ADD-3648-E440-82E7-34D607A86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1922" y="174228"/>
              <a:ext cx="842010" cy="621030"/>
            </a:xfrm>
            <a:prstGeom prst="rect">
              <a:avLst/>
            </a:prstGeom>
          </p:spPr>
        </p:pic>
      </p:grpSp>
      <p:pic>
        <p:nvPicPr>
          <p:cNvPr id="7" name="Picture 835" descr="101N-0395_DSC">
            <a:extLst>
              <a:ext uri="{FF2B5EF4-FFF2-40B4-BE49-F238E27FC236}">
                <a16:creationId xmlns:a16="http://schemas.microsoft.com/office/drawing/2014/main" id="{610835BD-858F-9841-BBF2-A88BA7E0C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1" t="15060" r="19501" b="35306"/>
          <a:stretch>
            <a:fillRect/>
          </a:stretch>
        </p:blipFill>
        <p:spPr bwMode="auto">
          <a:xfrm>
            <a:off x="691386" y="1862484"/>
            <a:ext cx="3001837" cy="39958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0C89B2-D424-A740-803A-897AB3E55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470" y="3063269"/>
            <a:ext cx="1755116" cy="202513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E6D263-DA7A-3042-9B8B-05DF00346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775" y="4133849"/>
            <a:ext cx="1520054" cy="202673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D2D1C7-575B-964E-90D4-D2BFF368A950}"/>
              </a:ext>
            </a:extLst>
          </p:cNvPr>
          <p:cNvSpPr txBox="1"/>
          <p:nvPr/>
        </p:nvSpPr>
        <p:spPr>
          <a:xfrm>
            <a:off x="8436473" y="5187296"/>
            <a:ext cx="1241109" cy="369332"/>
          </a:xfrm>
          <a:prstGeom prst="rect">
            <a:avLst/>
          </a:prstGeom>
          <a:solidFill>
            <a:srgbClr val="FFF2E0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SAGE-III ISS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0CFEEC-2669-6B4F-A468-FC30802EB7B1}"/>
              </a:ext>
            </a:extLst>
          </p:cNvPr>
          <p:cNvSpPr txBox="1"/>
          <p:nvPr/>
        </p:nvSpPr>
        <p:spPr>
          <a:xfrm>
            <a:off x="10547349" y="6222179"/>
            <a:ext cx="1079206" cy="369332"/>
          </a:xfrm>
          <a:prstGeom prst="rect">
            <a:avLst/>
          </a:prstGeom>
          <a:solidFill>
            <a:srgbClr val="FFF2E0"/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Aura MLS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9192CD5-18D4-5449-A4D2-97604BD7D831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631768-283A-0041-8192-203EDDEC35D7}"/>
              </a:ext>
            </a:extLst>
          </p:cNvPr>
          <p:cNvSpPr txBox="1"/>
          <p:nvPr/>
        </p:nvSpPr>
        <p:spPr>
          <a:xfrm>
            <a:off x="1421198" y="5907276"/>
            <a:ext cx="1565557" cy="369332"/>
          </a:xfrm>
          <a:prstGeom prst="rect">
            <a:avLst/>
          </a:prstGeom>
          <a:solidFill>
            <a:srgbClr val="FFF2E0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CFH Costa Rica</a:t>
            </a:r>
          </a:p>
        </p:txBody>
      </p:sp>
    </p:spTree>
    <p:extLst>
      <p:ext uri="{BB962C8B-B14F-4D97-AF65-F5344CB8AC3E}">
        <p14:creationId xmlns:p14="http://schemas.microsoft.com/office/powerpoint/2010/main" val="13258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1E9CED-C0EF-904D-AB42-FBEDA505A534}"/>
              </a:ext>
            </a:extLst>
          </p:cNvPr>
          <p:cNvSpPr/>
          <p:nvPr/>
        </p:nvSpPr>
        <p:spPr>
          <a:xfrm>
            <a:off x="3184460" y="1031440"/>
            <a:ext cx="6096000" cy="43738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MLS Water Vapor Observations vs. CFH</a:t>
            </a:r>
          </a:p>
          <a:p>
            <a:pPr marL="800100" lvl="1" indent="-342900">
              <a:lnSpc>
                <a:spcPct val="130000"/>
              </a:lnSpc>
              <a:buFont typeface="Arial"/>
              <a:buChar char="•"/>
            </a:pPr>
            <a:r>
              <a:rPr lang="en-US" cap="small" dirty="0">
                <a:latin typeface="Optima"/>
                <a:cs typeface="Helvetica Neue Medium"/>
              </a:rPr>
              <a:t>Mean Profiles </a:t>
            </a:r>
          </a:p>
          <a:p>
            <a:pPr marL="800100" lvl="1" indent="-342900">
              <a:lnSpc>
                <a:spcPct val="130000"/>
              </a:lnSpc>
              <a:buFont typeface="Arial"/>
              <a:buChar char="•"/>
            </a:pPr>
            <a:r>
              <a:rPr lang="en-US" cap="small" dirty="0">
                <a:latin typeface="Optima"/>
                <a:cs typeface="Helvetica Neue Medium"/>
              </a:rPr>
              <a:t>Seasonal Differences</a:t>
            </a:r>
          </a:p>
          <a:p>
            <a:pPr marL="800100" lvl="1" indent="-342900">
              <a:lnSpc>
                <a:spcPct val="130000"/>
              </a:lnSpc>
              <a:buFont typeface="Arial"/>
              <a:buChar char="•"/>
            </a:pPr>
            <a:r>
              <a:rPr lang="en-US" cap="small" dirty="0">
                <a:latin typeface="Optima"/>
                <a:cs typeface="Helvetica Neue Medium"/>
              </a:rPr>
              <a:t>Scatter Diagrams MLS vs. CFH near Tropopause and in Upper Troposphere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Eight Coincidences of SAGE-III and CFH </a:t>
            </a:r>
          </a:p>
          <a:p>
            <a:pPr marL="800100" lvl="1" indent="-342900">
              <a:lnSpc>
                <a:spcPct val="130000"/>
              </a:lnSpc>
              <a:buFont typeface="Arial"/>
              <a:buChar char="•"/>
            </a:pPr>
            <a:r>
              <a:rPr lang="en-US" cap="small" dirty="0">
                <a:latin typeface="Optima"/>
                <a:cs typeface="Helvetica Neue Medium"/>
              </a:rPr>
              <a:t>Individual Water Vapor Profiles</a:t>
            </a:r>
          </a:p>
          <a:p>
            <a:pPr marL="800100" lvl="1" indent="-342900">
              <a:lnSpc>
                <a:spcPct val="130000"/>
              </a:lnSpc>
              <a:buFont typeface="Arial"/>
              <a:buChar char="•"/>
            </a:pPr>
            <a:r>
              <a:rPr lang="en-US" cap="small" dirty="0">
                <a:latin typeface="Optima"/>
                <a:cs typeface="Helvetica Neue Medium"/>
              </a:rPr>
              <a:t>Summary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SAGE-III ISS Coincidences at Other NDACC Stations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SAGE-III ISS vs MLS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Summary and Conclusions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b="1" cap="small" dirty="0">
                <a:latin typeface="Optima"/>
                <a:cs typeface="Helvetica Neue Medium"/>
              </a:rPr>
              <a:t>Thanks and Acknowledgements</a:t>
            </a:r>
            <a:endParaRPr lang="en-US" b="1" dirty="0">
              <a:latin typeface="Helvetica Neue Medium"/>
              <a:cs typeface="Helvetica Neue Medium"/>
            </a:endParaRPr>
          </a:p>
        </p:txBody>
      </p:sp>
      <p:sp>
        <p:nvSpPr>
          <p:cNvPr id="7" name="Text Box 1">
            <a:extLst>
              <a:ext uri="{FF2B5EF4-FFF2-40B4-BE49-F238E27FC236}">
                <a16:creationId xmlns:a16="http://schemas.microsoft.com/office/drawing/2014/main" id="{AA70AEC2-9631-1049-986B-48B0CDCD8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047" y="301800"/>
            <a:ext cx="4114800" cy="365885"/>
          </a:xfrm>
          <a:prstGeom prst="rect">
            <a:avLst/>
          </a:prstGeom>
          <a:solidFill>
            <a:srgbClr val="EEECE1"/>
          </a:solidFill>
          <a:ln>
            <a:solidFill>
              <a:srgbClr val="000000"/>
            </a:solidFill>
          </a:ln>
        </p:spPr>
        <p:txBody>
          <a:bodyPr wrap="square" lIns="82945" tIns="41473" rIns="82945" bIns="41473" anchor="ctr">
            <a:spAutoFit/>
          </a:bodyPr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000000"/>
              </a:buClr>
              <a:buSzPct val="45000"/>
            </a:pPr>
            <a:r>
              <a:rPr lang="en-GB" sz="2000" b="1" dirty="0">
                <a:solidFill>
                  <a:srgbClr val="000000"/>
                </a:solidFill>
                <a:latin typeface="Candara" panose="020E0502030303020204" pitchFamily="34" charset="0"/>
                <a:cs typeface="Helvetica Neue"/>
              </a:rPr>
              <a:t>TALK OUTLINE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F62835-A13C-B540-BE50-F8F7715ED1A7}"/>
              </a:ext>
            </a:extLst>
          </p:cNvPr>
          <p:cNvGrpSpPr/>
          <p:nvPr/>
        </p:nvGrpSpPr>
        <p:grpSpPr>
          <a:xfrm>
            <a:off x="181483" y="174228"/>
            <a:ext cx="11842449" cy="757889"/>
            <a:chOff x="181483" y="174228"/>
            <a:chExt cx="11842449" cy="757889"/>
          </a:xfrm>
        </p:grpSpPr>
        <p:pic>
          <p:nvPicPr>
            <p:cNvPr id="9" name="Picture 8" descr="NASA_logo.gif">
              <a:extLst>
                <a:ext uri="{FF2B5EF4-FFF2-40B4-BE49-F238E27FC236}">
                  <a16:creationId xmlns:a16="http://schemas.microsoft.com/office/drawing/2014/main" id="{FF733D99-FC02-D443-9D5B-CB14654F0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483" y="174228"/>
              <a:ext cx="917445" cy="757889"/>
            </a:xfrm>
            <a:prstGeom prst="rect">
              <a:avLst/>
            </a:prstGeom>
          </p:spPr>
        </p:pic>
        <p:pic>
          <p:nvPicPr>
            <p:cNvPr id="10" name="Picture 9" descr="USRA-Logo-295.eps">
              <a:extLst>
                <a:ext uri="{FF2B5EF4-FFF2-40B4-BE49-F238E27FC236}">
                  <a16:creationId xmlns:a16="http://schemas.microsoft.com/office/drawing/2014/main" id="{723D9FB2-DAFB-594A-9B89-0A6FE8E09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1922" y="174228"/>
              <a:ext cx="842010" cy="621030"/>
            </a:xfrm>
            <a:prstGeom prst="rect">
              <a:avLst/>
            </a:prstGeom>
          </p:spPr>
        </p:pic>
      </p:grpSp>
      <p:sp>
        <p:nvSpPr>
          <p:cNvPr id="12" name="Subtitle 2">
            <a:extLst>
              <a:ext uri="{FF2B5EF4-FFF2-40B4-BE49-F238E27FC236}">
                <a16:creationId xmlns:a16="http://schemas.microsoft.com/office/drawing/2014/main" id="{40E098F1-66F4-664D-9348-949BEDC5F8BC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576587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341EA4-4157-5349-A89C-FD7CA96C18AB}"/>
              </a:ext>
            </a:extLst>
          </p:cNvPr>
          <p:cNvSpPr/>
          <p:nvPr/>
        </p:nvSpPr>
        <p:spPr>
          <a:xfrm>
            <a:off x="12655557" y="-464852"/>
            <a:ext cx="1763486" cy="143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B99151-F79F-0141-94F4-5A43528E2C69}"/>
              </a:ext>
            </a:extLst>
          </p:cNvPr>
          <p:cNvSpPr txBox="1"/>
          <p:nvPr/>
        </p:nvSpPr>
        <p:spPr>
          <a:xfrm>
            <a:off x="3262983" y="216566"/>
            <a:ext cx="5496693" cy="523220"/>
          </a:xfrm>
          <a:prstGeom prst="rect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Helvetica Neue"/>
                <a:cs typeface="Helvetica Neue"/>
              </a:rPr>
              <a:t>MLS H</a:t>
            </a:r>
            <a:r>
              <a:rPr lang="en-US" sz="2800" b="1" baseline="-25000" dirty="0">
                <a:latin typeface="Helvetica Neue"/>
                <a:cs typeface="Helvetica Neue"/>
              </a:rPr>
              <a:t>2</a:t>
            </a:r>
            <a:r>
              <a:rPr lang="en-US" sz="2800" b="1" dirty="0">
                <a:latin typeface="Helvetica Neue"/>
                <a:cs typeface="Helvetica Neue"/>
              </a:rPr>
              <a:t>O vs. </a:t>
            </a:r>
            <a:r>
              <a:rPr lang="en-US" sz="2800" b="1" dirty="0" err="1">
                <a:latin typeface="Helvetica Neue"/>
                <a:cs typeface="Helvetica Neue"/>
              </a:rPr>
              <a:t>Ticosonde</a:t>
            </a:r>
            <a:r>
              <a:rPr lang="en-US" sz="2800" b="1" dirty="0">
                <a:latin typeface="Helvetica Neue"/>
                <a:cs typeface="Helvetica Neue"/>
              </a:rPr>
              <a:t> CFH</a:t>
            </a:r>
            <a:endParaRPr lang="en-US" sz="2000" dirty="0">
              <a:latin typeface="Helvetica Neue Medium"/>
              <a:cs typeface="Helvetica Neue Medium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F3EF7AA-F33F-FA48-9A48-959CE10411FB}"/>
              </a:ext>
            </a:extLst>
          </p:cNvPr>
          <p:cNvGrpSpPr/>
          <p:nvPr/>
        </p:nvGrpSpPr>
        <p:grpSpPr>
          <a:xfrm>
            <a:off x="1980806" y="887028"/>
            <a:ext cx="2840082" cy="5514104"/>
            <a:chOff x="1064686" y="970155"/>
            <a:chExt cx="2840082" cy="563035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30DF282-A9EC-174B-B18A-A83C1E3EB9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80246" y="3856237"/>
              <a:ext cx="2824522" cy="2744276"/>
              <a:chOff x="8101841" y="1055191"/>
              <a:chExt cx="3129666" cy="3040749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4DA75C0-67CF-6441-96E0-3DA497F5C6C7}"/>
                  </a:ext>
                </a:extLst>
              </p:cNvPr>
              <p:cNvSpPr/>
              <p:nvPr/>
            </p:nvSpPr>
            <p:spPr>
              <a:xfrm>
                <a:off x="8117412" y="1055191"/>
                <a:ext cx="3095038" cy="3039325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7" name="Picture 66" descr="MLS_kernel_average_CFH_climo_diff_10N-84W.DJF_2005-2016.png">
                <a:extLst>
                  <a:ext uri="{FF2B5EF4-FFF2-40B4-BE49-F238E27FC236}">
                    <a16:creationId xmlns:a16="http://schemas.microsoft.com/office/drawing/2014/main" id="{0387A097-C45D-5A4E-9643-554DC6CF38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8196" y="1211245"/>
                <a:ext cx="2558796" cy="2569464"/>
              </a:xfrm>
              <a:prstGeom prst="rect">
                <a:avLst/>
              </a:prstGeom>
            </p:spPr>
          </p:pic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955C3D1C-02C7-5943-B6A9-EFA27DF8625A}"/>
                  </a:ext>
                </a:extLst>
              </p:cNvPr>
              <p:cNvGrpSpPr/>
              <p:nvPr/>
            </p:nvGrpSpPr>
            <p:grpSpPr>
              <a:xfrm>
                <a:off x="8101841" y="1224730"/>
                <a:ext cx="3129666" cy="2871210"/>
                <a:chOff x="1287347" y="3594964"/>
                <a:chExt cx="3129666" cy="2871210"/>
              </a:xfrm>
            </p:grpSpPr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AEA7B4B6-F959-E44E-8806-FB5D6C74A5A9}"/>
                    </a:ext>
                  </a:extLst>
                </p:cNvPr>
                <p:cNvGrpSpPr/>
                <p:nvPr/>
              </p:nvGrpSpPr>
              <p:grpSpPr>
                <a:xfrm>
                  <a:off x="1712283" y="5986628"/>
                  <a:ext cx="2704730" cy="479546"/>
                  <a:chOff x="4861490" y="3977417"/>
                  <a:chExt cx="2704730" cy="479546"/>
                </a:xfrm>
              </p:grpSpPr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A5C191A0-BFEB-964E-B377-0B183C9721AB}"/>
                      </a:ext>
                    </a:extLst>
                  </p:cNvPr>
                  <p:cNvSpPr/>
                  <p:nvPr/>
                </p:nvSpPr>
                <p:spPr>
                  <a:xfrm>
                    <a:off x="4861490" y="3977417"/>
                    <a:ext cx="2670102" cy="47954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b="1" dirty="0">
                      <a:solidFill>
                        <a:schemeClr val="tx1"/>
                      </a:solidFill>
                      <a:latin typeface="Optima"/>
                      <a:cs typeface="Optima"/>
                    </a:endParaRPr>
                  </a:p>
                  <a:p>
                    <a:pPr algn="ctr"/>
                    <a:r>
                      <a:rPr lang="en-US" sz="14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    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Difference (%)</a:t>
                    </a:r>
                    <a:r>
                      <a:rPr lang="en-US" sz="1400" dirty="0"/>
                      <a:t>	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B8B98059-A7A9-4F4F-ADFD-E859FE5CDA6D}"/>
                      </a:ext>
                    </a:extLst>
                  </p:cNvPr>
                  <p:cNvSpPr txBox="1"/>
                  <p:nvPr/>
                </p:nvSpPr>
                <p:spPr>
                  <a:xfrm>
                    <a:off x="5449895" y="3984053"/>
                    <a:ext cx="449729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-40</a:t>
                    </a:r>
                  </a:p>
                </p:txBody>
              </p:sp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2D2991CD-5120-3041-A44A-B834AF768FDD}"/>
                      </a:ext>
                    </a:extLst>
                  </p:cNvPr>
                  <p:cNvSpPr txBox="1"/>
                  <p:nvPr/>
                </p:nvSpPr>
                <p:spPr>
                  <a:xfrm>
                    <a:off x="6013918" y="3984053"/>
                    <a:ext cx="449729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-20</a:t>
                    </a:r>
                  </a:p>
                </p:txBody>
              </p: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86D62516-5C58-B248-A120-D7CD32944B98}"/>
                      </a:ext>
                    </a:extLst>
                  </p:cNvPr>
                  <p:cNvSpPr txBox="1"/>
                  <p:nvPr/>
                </p:nvSpPr>
                <p:spPr>
                  <a:xfrm>
                    <a:off x="7173329" y="3984053"/>
                    <a:ext cx="392891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20</a:t>
                    </a:r>
                  </a:p>
                </p:txBody>
              </p:sp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6F31F480-FFC2-BE4B-AB54-830AEDE17864}"/>
                      </a:ext>
                    </a:extLst>
                  </p:cNvPr>
                  <p:cNvSpPr txBox="1"/>
                  <p:nvPr/>
                </p:nvSpPr>
                <p:spPr>
                  <a:xfrm>
                    <a:off x="6650200" y="3984053"/>
                    <a:ext cx="298755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0</a:t>
                    </a:r>
                  </a:p>
                </p:txBody>
              </p: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AD302F6B-E766-5745-B60F-519746DA3C98}"/>
                    </a:ext>
                  </a:extLst>
                </p:cNvPr>
                <p:cNvGrpSpPr/>
                <p:nvPr/>
              </p:nvGrpSpPr>
              <p:grpSpPr>
                <a:xfrm>
                  <a:off x="1287347" y="3594964"/>
                  <a:ext cx="779864" cy="2830521"/>
                  <a:chOff x="5346497" y="4057696"/>
                  <a:chExt cx="779864" cy="2830521"/>
                </a:xfrm>
              </p:grpSpPr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EAED3845-162F-D94E-8CC7-7069A1C200FB}"/>
                      </a:ext>
                    </a:extLst>
                  </p:cNvPr>
                  <p:cNvGrpSpPr/>
                  <p:nvPr/>
                </p:nvGrpSpPr>
                <p:grpSpPr>
                  <a:xfrm>
                    <a:off x="5346497" y="4057696"/>
                    <a:ext cx="779864" cy="2830521"/>
                    <a:chOff x="5037877" y="4069566"/>
                    <a:chExt cx="779864" cy="2830521"/>
                  </a:xfrm>
                </p:grpSpPr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368F8232-AC8B-FA49-AF3B-26E299341E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37877" y="4069566"/>
                      <a:ext cx="703237" cy="283052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</p:txBody>
                </p:sp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C410E7EB-3158-A749-8B1A-714E9B07F9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2756" y="5626469"/>
                      <a:ext cx="534985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100</a:t>
                      </a:r>
                    </a:p>
                  </p:txBody>
                </p:sp>
                <p:sp>
                  <p:nvSpPr>
                    <p:cNvPr id="75" name="TextBox 74">
                      <a:extLst>
                        <a:ext uri="{FF2B5EF4-FFF2-40B4-BE49-F238E27FC236}">
                          <a16:creationId xmlns:a16="http://schemas.microsoft.com/office/drawing/2014/main" id="{704933E8-F9F4-284C-8562-5F0F305315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188264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</a:t>
                      </a:r>
                    </a:p>
                  </p:txBody>
                </p:sp>
                <p:sp>
                  <p:nvSpPr>
                    <p:cNvPr id="76" name="TextBox 75">
                      <a:extLst>
                        <a:ext uri="{FF2B5EF4-FFF2-40B4-BE49-F238E27FC236}">
                          <a16:creationId xmlns:a16="http://schemas.microsoft.com/office/drawing/2014/main" id="{23A25D5F-715B-9647-8CF4-AC6CD2292FA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851074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30</a:t>
                      </a:r>
                    </a:p>
                  </p:txBody>
                </p:sp>
              </p:grp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3C44922-91A7-094B-8569-9164BE5E9E0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062835" y="5184365"/>
                    <a:ext cx="936402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Pressure</a:t>
                    </a:r>
                    <a:endParaRPr lang="en-US" b="1" dirty="0">
                      <a:latin typeface="Optima"/>
                      <a:cs typeface="Optima"/>
                    </a:endParaRPr>
                  </a:p>
                </p:txBody>
              </p:sp>
            </p:grp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3E54B6E-0049-054F-B782-440DB4FEB4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64686" y="970155"/>
              <a:ext cx="2833252" cy="2919800"/>
              <a:chOff x="554415" y="939881"/>
              <a:chExt cx="3139338" cy="3235236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1271A8C-DDBD-9547-A145-E48C3AD520CE}"/>
                  </a:ext>
                </a:extLst>
              </p:cNvPr>
              <p:cNvSpPr/>
              <p:nvPr/>
            </p:nvSpPr>
            <p:spPr>
              <a:xfrm>
                <a:off x="554415" y="939881"/>
                <a:ext cx="3139338" cy="323523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F403A4D6-434C-9B41-8F6F-57919FAFD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0521" y="1293819"/>
                <a:ext cx="2542080" cy="2569464"/>
              </a:xfrm>
              <a:prstGeom prst="rect">
                <a:avLst/>
              </a:prstGeom>
            </p:spPr>
          </p:pic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C3D9C3A-F8F6-B440-A021-323B79B25459}"/>
                  </a:ext>
                </a:extLst>
              </p:cNvPr>
              <p:cNvGrpSpPr/>
              <p:nvPr/>
            </p:nvGrpSpPr>
            <p:grpSpPr>
              <a:xfrm>
                <a:off x="598715" y="1123046"/>
                <a:ext cx="3095038" cy="3039325"/>
                <a:chOff x="1287347" y="3500115"/>
                <a:chExt cx="3095038" cy="3039325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39C5F22-21AA-BA48-8049-15BCCBAC08E3}"/>
                    </a:ext>
                  </a:extLst>
                </p:cNvPr>
                <p:cNvSpPr txBox="1"/>
                <p:nvPr/>
              </p:nvSpPr>
              <p:spPr>
                <a:xfrm>
                  <a:off x="1577950" y="3500115"/>
                  <a:ext cx="2558795" cy="375129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Optima"/>
                      <a:cs typeface="Optima"/>
                    </a:rPr>
                    <a:t>         DJF: MLS vs. CFH      </a:t>
                  </a:r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741D99F3-747F-604A-9987-A8918D27FF98}"/>
                    </a:ext>
                  </a:extLst>
                </p:cNvPr>
                <p:cNvGrpSpPr/>
                <p:nvPr/>
              </p:nvGrpSpPr>
              <p:grpSpPr>
                <a:xfrm>
                  <a:off x="1712283" y="6054319"/>
                  <a:ext cx="2670102" cy="485121"/>
                  <a:chOff x="4861490" y="4045108"/>
                  <a:chExt cx="2670102" cy="485121"/>
                </a:xfrm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16438176-854F-7A49-BB79-13B556073835}"/>
                      </a:ext>
                    </a:extLst>
                  </p:cNvPr>
                  <p:cNvSpPr/>
                  <p:nvPr/>
                </p:nvSpPr>
                <p:spPr>
                  <a:xfrm>
                    <a:off x="4861490" y="4050683"/>
                    <a:ext cx="2670102" cy="47954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b="1" dirty="0">
                      <a:solidFill>
                        <a:schemeClr val="tx1"/>
                      </a:solidFill>
                      <a:latin typeface="Optima"/>
                      <a:cs typeface="Optima"/>
                    </a:endParaRPr>
                  </a:p>
                  <a:p>
                    <a:pPr algn="ctr"/>
                    <a:r>
                      <a:rPr lang="en-US" sz="14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           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H</a:t>
                    </a:r>
                    <a:r>
                      <a:rPr lang="en-US" sz="1200" b="1" baseline="-25000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2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O (</a:t>
                    </a:r>
                    <a:r>
                      <a:rPr lang="en-US" sz="1200" b="1" dirty="0" err="1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ppmv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)</a:t>
                    </a:r>
                    <a:r>
                      <a:rPr lang="en-US" sz="1400" dirty="0"/>
                      <a:t>	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CE013AF7-CDFF-324E-844D-22E9C29E2913}"/>
                      </a:ext>
                    </a:extLst>
                  </p:cNvPr>
                  <p:cNvSpPr txBox="1"/>
                  <p:nvPr/>
                </p:nvSpPr>
                <p:spPr>
                  <a:xfrm>
                    <a:off x="5193442" y="4045108"/>
                    <a:ext cx="298755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3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CCD87800-A2EF-FD4D-9808-A65CB9E00346}"/>
                      </a:ext>
                    </a:extLst>
                  </p:cNvPr>
                  <p:cNvSpPr txBox="1"/>
                  <p:nvPr/>
                </p:nvSpPr>
                <p:spPr>
                  <a:xfrm>
                    <a:off x="5610922" y="4057319"/>
                    <a:ext cx="392891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10</a:t>
                    </a: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73FBAC4F-2BF0-0641-99EB-4C73DEBCCBFF}"/>
                      </a:ext>
                    </a:extLst>
                  </p:cNvPr>
                  <p:cNvSpPr txBox="1"/>
                  <p:nvPr/>
                </p:nvSpPr>
                <p:spPr>
                  <a:xfrm>
                    <a:off x="6489457" y="4045108"/>
                    <a:ext cx="487030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100</a:t>
                    </a: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DFEA1670-D2A3-354C-AEB8-40543928139F}"/>
                      </a:ext>
                    </a:extLst>
                  </p:cNvPr>
                  <p:cNvSpPr txBox="1"/>
                  <p:nvPr/>
                </p:nvSpPr>
                <p:spPr>
                  <a:xfrm>
                    <a:off x="6039601" y="4045108"/>
                    <a:ext cx="392891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30</a:t>
                    </a:r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524C2136-EAD4-0B46-B7A6-7A3E7FE5E2B6}"/>
                    </a:ext>
                  </a:extLst>
                </p:cNvPr>
                <p:cNvGrpSpPr/>
                <p:nvPr/>
              </p:nvGrpSpPr>
              <p:grpSpPr>
                <a:xfrm>
                  <a:off x="1287347" y="3594964"/>
                  <a:ext cx="779864" cy="2830522"/>
                  <a:chOff x="5346497" y="4057696"/>
                  <a:chExt cx="779864" cy="2830522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9932513F-0A03-1C4C-9087-19B0BF6865CB}"/>
                      </a:ext>
                    </a:extLst>
                  </p:cNvPr>
                  <p:cNvGrpSpPr/>
                  <p:nvPr/>
                </p:nvGrpSpPr>
                <p:grpSpPr>
                  <a:xfrm>
                    <a:off x="5346497" y="4057696"/>
                    <a:ext cx="779864" cy="2830522"/>
                    <a:chOff x="5037877" y="4069566"/>
                    <a:chExt cx="779864" cy="2830522"/>
                  </a:xfrm>
                </p:grpSpPr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27970C0F-0AA3-AE42-8351-B32A6E1866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37877" y="4069566"/>
                      <a:ext cx="703237" cy="283052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</p:txBody>
                </p:sp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D08D4C40-03B4-6B43-AAD5-118672DFAF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2756" y="5711946"/>
                      <a:ext cx="534985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100</a:t>
                      </a:r>
                    </a:p>
                  </p:txBody>
                </p: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F3C73613-813E-5748-BEC4-860EA95682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273741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</a:t>
                      </a:r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9D32AF79-B860-5648-A18B-54C376B368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960972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30</a:t>
                      </a: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4EDC40F9-A590-0B47-8D96-1A0C80DE7CD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2756" y="6249843"/>
                      <a:ext cx="204688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endParaRPr lang="en-US" sz="1400" b="1" dirty="0">
                        <a:latin typeface="Optima"/>
                        <a:cs typeface="Optima"/>
                      </a:endParaRPr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6EC56DAA-F177-E04D-8ED1-F44C53872E0E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062836" y="5257631"/>
                    <a:ext cx="936403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Pressure</a:t>
                    </a:r>
                    <a:endParaRPr lang="en-US" sz="2000" b="1" dirty="0">
                      <a:latin typeface="Optima"/>
                      <a:cs typeface="Optima"/>
                    </a:endParaRPr>
                  </a:p>
                </p:txBody>
              </p:sp>
            </p:grpSp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5766574-2FED-C743-969C-09DD4EB52250}"/>
                </a:ext>
              </a:extLst>
            </p:cNvPr>
            <p:cNvSpPr txBox="1"/>
            <p:nvPr/>
          </p:nvSpPr>
          <p:spPr>
            <a:xfrm>
              <a:off x="2778589" y="2570783"/>
              <a:ext cx="723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Optima"/>
                  <a:cs typeface="Optima"/>
                </a:rPr>
                <a:t>46 pairs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DEEFB1-729A-FD4B-930C-D6BA9A66471D}"/>
              </a:ext>
            </a:extLst>
          </p:cNvPr>
          <p:cNvGrpSpPr/>
          <p:nvPr/>
        </p:nvGrpSpPr>
        <p:grpSpPr>
          <a:xfrm>
            <a:off x="7330121" y="883338"/>
            <a:ext cx="2847230" cy="5516536"/>
            <a:chOff x="4981141" y="966463"/>
            <a:chExt cx="2847230" cy="5667597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777D7DE-FFDF-6345-9741-A127F2FB5D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03847" y="3891068"/>
              <a:ext cx="2824524" cy="2742992"/>
              <a:chOff x="4436554" y="1417637"/>
              <a:chExt cx="3129666" cy="3039326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8C52A53-0F93-CB4F-BD65-E2D72E57611C}"/>
                  </a:ext>
                </a:extLst>
              </p:cNvPr>
              <p:cNvSpPr/>
              <p:nvPr/>
            </p:nvSpPr>
            <p:spPr>
              <a:xfrm>
                <a:off x="4436554" y="1417637"/>
                <a:ext cx="3095038" cy="3039325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1D3B5A5D-4300-0D40-9B35-65DE16871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1489" y="1568076"/>
                <a:ext cx="2558796" cy="2569464"/>
              </a:xfrm>
              <a:prstGeom prst="rect">
                <a:avLst/>
              </a:prstGeom>
            </p:spPr>
          </p:pic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54A9D2BF-0159-E64F-BCD2-582910234811}"/>
                  </a:ext>
                </a:extLst>
              </p:cNvPr>
              <p:cNvGrpSpPr/>
              <p:nvPr/>
            </p:nvGrpSpPr>
            <p:grpSpPr>
              <a:xfrm>
                <a:off x="4861490" y="3977417"/>
                <a:ext cx="2704730" cy="479546"/>
                <a:chOff x="4861490" y="3977417"/>
                <a:chExt cx="2704730" cy="479546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08178364-C10A-E241-811E-473E7F5AA308}"/>
                    </a:ext>
                  </a:extLst>
                </p:cNvPr>
                <p:cNvSpPr/>
                <p:nvPr/>
              </p:nvSpPr>
              <p:spPr>
                <a:xfrm>
                  <a:off x="4861490" y="3977417"/>
                  <a:ext cx="2670102" cy="47954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b="1" dirty="0">
                    <a:solidFill>
                      <a:schemeClr val="tx1"/>
                    </a:solidFill>
                    <a:latin typeface="Optima"/>
                    <a:cs typeface="Optima"/>
                  </a:endParaRPr>
                </a:p>
                <a:p>
                  <a:pPr algn="ctr"/>
                  <a:r>
                    <a:rPr lang="en-US" sz="1400" b="1" dirty="0">
                      <a:solidFill>
                        <a:schemeClr val="tx1"/>
                      </a:solidFill>
                      <a:latin typeface="Optima"/>
                      <a:cs typeface="Optima"/>
                    </a:rPr>
                    <a:t>     </a:t>
                  </a:r>
                  <a:r>
                    <a:rPr lang="en-US" sz="1200" b="1" dirty="0">
                      <a:solidFill>
                        <a:schemeClr val="tx1"/>
                      </a:solidFill>
                      <a:latin typeface="Optima"/>
                      <a:cs typeface="Optima"/>
                    </a:rPr>
                    <a:t>Difference (%)</a:t>
                  </a:r>
                  <a:r>
                    <a:rPr lang="en-US" sz="1400" dirty="0"/>
                    <a:t>	</a:t>
                  </a: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E244977A-DC0C-2947-A522-C4F2E5260C14}"/>
                    </a:ext>
                  </a:extLst>
                </p:cNvPr>
                <p:cNvSpPr txBox="1"/>
                <p:nvPr/>
              </p:nvSpPr>
              <p:spPr>
                <a:xfrm>
                  <a:off x="5449896" y="3984053"/>
                  <a:ext cx="449729" cy="306924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Optima"/>
                      <a:cs typeface="Optima"/>
                    </a:rPr>
                    <a:t>-40</a:t>
                  </a: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C5DC0EF5-92CE-8D41-8E9F-7A9CA98D9562}"/>
                    </a:ext>
                  </a:extLst>
                </p:cNvPr>
                <p:cNvSpPr txBox="1"/>
                <p:nvPr/>
              </p:nvSpPr>
              <p:spPr>
                <a:xfrm>
                  <a:off x="6013918" y="3984053"/>
                  <a:ext cx="449729" cy="306924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Optima"/>
                      <a:cs typeface="Optima"/>
                    </a:rPr>
                    <a:t>-20</a:t>
                  </a: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12FFE58B-3BE8-9B41-B74F-D476B3D1F9AD}"/>
                    </a:ext>
                  </a:extLst>
                </p:cNvPr>
                <p:cNvSpPr txBox="1"/>
                <p:nvPr/>
              </p:nvSpPr>
              <p:spPr>
                <a:xfrm>
                  <a:off x="7173329" y="3984053"/>
                  <a:ext cx="392891" cy="306924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Optima"/>
                      <a:cs typeface="Optima"/>
                    </a:rPr>
                    <a:t>20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0F5894C7-8C5B-FE48-BD98-061A0F4310BE}"/>
                    </a:ext>
                  </a:extLst>
                </p:cNvPr>
                <p:cNvSpPr txBox="1"/>
                <p:nvPr/>
              </p:nvSpPr>
              <p:spPr>
                <a:xfrm>
                  <a:off x="6650201" y="3984053"/>
                  <a:ext cx="298755" cy="306924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Optima"/>
                      <a:cs typeface="Optima"/>
                    </a:rPr>
                    <a:t>0</a:t>
                  </a:r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9523078-A739-0E43-98F2-9BA57F77E731}"/>
                  </a:ext>
                </a:extLst>
              </p:cNvPr>
              <p:cNvGrpSpPr/>
              <p:nvPr/>
            </p:nvGrpSpPr>
            <p:grpSpPr>
              <a:xfrm>
                <a:off x="4436554" y="1585753"/>
                <a:ext cx="779864" cy="2830521"/>
                <a:chOff x="5346497" y="4057696"/>
                <a:chExt cx="779864" cy="2830521"/>
              </a:xfrm>
            </p:grpSpPr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77C2C099-4A02-AB45-98FC-69C67EB81259}"/>
                    </a:ext>
                  </a:extLst>
                </p:cNvPr>
                <p:cNvGrpSpPr/>
                <p:nvPr/>
              </p:nvGrpSpPr>
              <p:grpSpPr>
                <a:xfrm>
                  <a:off x="5346497" y="4057696"/>
                  <a:ext cx="779864" cy="2830521"/>
                  <a:chOff x="5037877" y="4069566"/>
                  <a:chExt cx="779864" cy="2830521"/>
                </a:xfrm>
              </p:grpSpPr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B3C05424-9741-1047-9643-71DAF1CD3CDD}"/>
                      </a:ext>
                    </a:extLst>
                  </p:cNvPr>
                  <p:cNvSpPr txBox="1"/>
                  <p:nvPr/>
                </p:nvSpPr>
                <p:spPr>
                  <a:xfrm>
                    <a:off x="5037877" y="4069566"/>
                    <a:ext cx="703237" cy="283052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  <a:p>
                    <a:endParaRPr lang="en-US" sz="1600" b="1" dirty="0">
                      <a:latin typeface="Optima"/>
                      <a:cs typeface="Optima"/>
                    </a:endParaRPr>
                  </a:p>
                </p:txBody>
              </p:sp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D5ACA48F-8A6E-0F4F-A884-3B0A4D0FDEA3}"/>
                      </a:ext>
                    </a:extLst>
                  </p:cNvPr>
                  <p:cNvSpPr txBox="1"/>
                  <p:nvPr/>
                </p:nvSpPr>
                <p:spPr>
                  <a:xfrm>
                    <a:off x="5282756" y="5626469"/>
                    <a:ext cx="534985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100</a:t>
                    </a: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D755FF4A-0E8F-7C4D-B24C-59B2E0D75BB1}"/>
                      </a:ext>
                    </a:extLst>
                  </p:cNvPr>
                  <p:cNvSpPr txBox="1"/>
                  <p:nvPr/>
                </p:nvSpPr>
                <p:spPr>
                  <a:xfrm>
                    <a:off x="5385349" y="4188264"/>
                    <a:ext cx="424862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10</a:t>
                    </a:r>
                  </a:p>
                </p:txBody>
              </p: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32B193A0-CD6E-CB46-B27E-B8E44B9D00D3}"/>
                      </a:ext>
                    </a:extLst>
                  </p:cNvPr>
                  <p:cNvSpPr txBox="1"/>
                  <p:nvPr/>
                </p:nvSpPr>
                <p:spPr>
                  <a:xfrm>
                    <a:off x="5385349" y="4851074"/>
                    <a:ext cx="424862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30</a:t>
                    </a:r>
                  </a:p>
                </p:txBody>
              </p:sp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70653A9C-ED19-AB44-BB2C-2E5ADE1834AD}"/>
                    </a:ext>
                  </a:extLst>
                </p:cNvPr>
                <p:cNvSpPr txBox="1"/>
                <p:nvPr/>
              </p:nvSpPr>
              <p:spPr>
                <a:xfrm rot="16200000">
                  <a:off x="5062835" y="5184365"/>
                  <a:ext cx="936402" cy="3410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Optima"/>
                      <a:cs typeface="Optima"/>
                    </a:rPr>
                    <a:t>Pressure</a:t>
                  </a:r>
                  <a:endParaRPr lang="en-US" b="1" dirty="0">
                    <a:latin typeface="Optima"/>
                    <a:cs typeface="Optima"/>
                  </a:endParaRPr>
                </a:p>
              </p:txBody>
            </p:sp>
          </p:grp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6D79C86-CC2F-0041-82AB-CEF78B1B740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81141" y="966463"/>
              <a:ext cx="2833252" cy="2919800"/>
              <a:chOff x="2797219" y="1392932"/>
              <a:chExt cx="3139338" cy="3235236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FAC7A552-94E6-5C4B-853E-F3EB0D3F6531}"/>
                  </a:ext>
                </a:extLst>
              </p:cNvPr>
              <p:cNvSpPr/>
              <p:nvPr/>
            </p:nvSpPr>
            <p:spPr>
              <a:xfrm>
                <a:off x="2797219" y="1392932"/>
                <a:ext cx="3139338" cy="323523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D75A0D86-5D77-8441-917C-60DCA8441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9265" y="1734488"/>
                <a:ext cx="2542080" cy="2569464"/>
              </a:xfrm>
              <a:prstGeom prst="rect">
                <a:avLst/>
              </a:prstGeom>
            </p:spPr>
          </p:pic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94A1C1EC-AB25-A144-B7F4-3FA3F1D79B20}"/>
                  </a:ext>
                </a:extLst>
              </p:cNvPr>
              <p:cNvGrpSpPr/>
              <p:nvPr/>
            </p:nvGrpSpPr>
            <p:grpSpPr>
              <a:xfrm>
                <a:off x="2828318" y="1544832"/>
                <a:ext cx="3095038" cy="3063747"/>
                <a:chOff x="1287347" y="3402427"/>
                <a:chExt cx="3095038" cy="3063747"/>
              </a:xfrm>
            </p:grpSpPr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C07C4F02-53FD-9845-BC8E-EE45908879C0}"/>
                    </a:ext>
                  </a:extLst>
                </p:cNvPr>
                <p:cNvSpPr txBox="1"/>
                <p:nvPr/>
              </p:nvSpPr>
              <p:spPr>
                <a:xfrm>
                  <a:off x="1577950" y="3402427"/>
                  <a:ext cx="2558795" cy="375129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Optima"/>
                      <a:cs typeface="Optima"/>
                    </a:rPr>
                    <a:t>         JJA: MLS vs. CFH      </a:t>
                  </a: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3B349359-9C78-9445-BA90-9658504A33F9}"/>
                    </a:ext>
                  </a:extLst>
                </p:cNvPr>
                <p:cNvGrpSpPr/>
                <p:nvPr/>
              </p:nvGrpSpPr>
              <p:grpSpPr>
                <a:xfrm>
                  <a:off x="1712283" y="5986628"/>
                  <a:ext cx="2670102" cy="479546"/>
                  <a:chOff x="4861490" y="3977417"/>
                  <a:chExt cx="2670102" cy="479546"/>
                </a:xfrm>
              </p:grpSpPr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E579641E-4ED6-C64A-8C67-B81CDB1D7004}"/>
                      </a:ext>
                    </a:extLst>
                  </p:cNvPr>
                  <p:cNvSpPr/>
                  <p:nvPr/>
                </p:nvSpPr>
                <p:spPr>
                  <a:xfrm>
                    <a:off x="4861490" y="3977417"/>
                    <a:ext cx="2670102" cy="47954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b="1" dirty="0">
                      <a:solidFill>
                        <a:schemeClr val="tx1"/>
                      </a:solidFill>
                      <a:latin typeface="Optima"/>
                      <a:cs typeface="Optima"/>
                    </a:endParaRPr>
                  </a:p>
                  <a:p>
                    <a:pPr algn="ctr"/>
                    <a:r>
                      <a:rPr lang="en-US" sz="14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           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H</a:t>
                    </a:r>
                    <a:r>
                      <a:rPr lang="en-US" sz="1200" b="1" baseline="-25000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2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O (</a:t>
                    </a:r>
                    <a:r>
                      <a:rPr lang="en-US" sz="1200" b="1" dirty="0" err="1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ppmv</a:t>
                    </a:r>
                    <a:r>
                      <a:rPr lang="en-US" sz="1200" b="1" dirty="0">
                        <a:solidFill>
                          <a:schemeClr val="tx1"/>
                        </a:solidFill>
                        <a:latin typeface="Optima"/>
                        <a:cs typeface="Optima"/>
                      </a:rPr>
                      <a:t>)</a:t>
                    </a:r>
                    <a:r>
                      <a:rPr lang="en-US" sz="1400" dirty="0"/>
                      <a:t>	</a:t>
                    </a: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3378E75E-0A91-1E4D-A187-CEEDDDE5218B}"/>
                      </a:ext>
                    </a:extLst>
                  </p:cNvPr>
                  <p:cNvSpPr txBox="1"/>
                  <p:nvPr/>
                </p:nvSpPr>
                <p:spPr>
                  <a:xfrm>
                    <a:off x="5193442" y="3984053"/>
                    <a:ext cx="298755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3</a:t>
                    </a: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3BD64A67-D71C-1E42-BA6C-55F406E4BBB9}"/>
                      </a:ext>
                    </a:extLst>
                  </p:cNvPr>
                  <p:cNvSpPr txBox="1"/>
                  <p:nvPr/>
                </p:nvSpPr>
                <p:spPr>
                  <a:xfrm>
                    <a:off x="5610922" y="3984053"/>
                    <a:ext cx="392891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10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F3752A41-D436-9143-8B97-5967892E3442}"/>
                      </a:ext>
                    </a:extLst>
                  </p:cNvPr>
                  <p:cNvSpPr txBox="1"/>
                  <p:nvPr/>
                </p:nvSpPr>
                <p:spPr>
                  <a:xfrm>
                    <a:off x="6489457" y="3984053"/>
                    <a:ext cx="487030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100</a:t>
                    </a: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0BCC6CBF-A8A4-B446-932E-C646AD3200C0}"/>
                      </a:ext>
                    </a:extLst>
                  </p:cNvPr>
                  <p:cNvSpPr txBox="1"/>
                  <p:nvPr/>
                </p:nvSpPr>
                <p:spPr>
                  <a:xfrm>
                    <a:off x="6039601" y="3984053"/>
                    <a:ext cx="392891" cy="306924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latin typeface="Optima"/>
                        <a:cs typeface="Optima"/>
                      </a:rPr>
                      <a:t>30</a:t>
                    </a:r>
                  </a:p>
                </p:txBody>
              </p:sp>
            </p:grpSp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73505D52-EC0A-9944-A3E1-D4C4138D9A08}"/>
                    </a:ext>
                  </a:extLst>
                </p:cNvPr>
                <p:cNvGrpSpPr/>
                <p:nvPr/>
              </p:nvGrpSpPr>
              <p:grpSpPr>
                <a:xfrm>
                  <a:off x="1287347" y="3594964"/>
                  <a:ext cx="779864" cy="2830522"/>
                  <a:chOff x="5346497" y="4057696"/>
                  <a:chExt cx="779864" cy="2830522"/>
                </a:xfrm>
              </p:grpSpPr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16FFCDF5-F93C-3D46-9EB0-387EBE6DA2A6}"/>
                      </a:ext>
                    </a:extLst>
                  </p:cNvPr>
                  <p:cNvGrpSpPr/>
                  <p:nvPr/>
                </p:nvGrpSpPr>
                <p:grpSpPr>
                  <a:xfrm>
                    <a:off x="5346497" y="4057696"/>
                    <a:ext cx="779864" cy="2830522"/>
                    <a:chOff x="5037877" y="4069566"/>
                    <a:chExt cx="779864" cy="2830522"/>
                  </a:xfrm>
                </p:grpSpPr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545ED15D-E8DB-E14D-98CD-9423FA3456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37877" y="4069566"/>
                      <a:ext cx="703237" cy="283052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  <a:p>
                      <a:endParaRPr lang="en-US" sz="1600" b="1" dirty="0">
                        <a:latin typeface="Optima"/>
                        <a:cs typeface="Optima"/>
                      </a:endParaRPr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E3846C8A-D9EE-4749-AD20-9AEC742A0F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2756" y="5626469"/>
                      <a:ext cx="534985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100</a:t>
                      </a:r>
                    </a:p>
                  </p:txBody>
                </p:sp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456CDA6-F228-D54F-9DDB-AC92E3E73A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188264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10</a:t>
                      </a:r>
                    </a:p>
                  </p:txBody>
                </p:sp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ADD03FC1-491E-554F-B9D1-3327ECC3D3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85349" y="4875497"/>
                      <a:ext cx="424862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>
                          <a:latin typeface="Optima"/>
                          <a:cs typeface="Optima"/>
                        </a:rPr>
                        <a:t>30</a:t>
                      </a:r>
                    </a:p>
                  </p:txBody>
                </p:sp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C07F1531-9825-8045-AD54-0CBF92A637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2756" y="6249843"/>
                      <a:ext cx="204688" cy="34102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endParaRPr lang="en-US" sz="1400" b="1" dirty="0">
                        <a:latin typeface="Optima"/>
                        <a:cs typeface="Optima"/>
                      </a:endParaRPr>
                    </a:p>
                  </p:txBody>
                </p:sp>
              </p:grp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F28BD803-725C-DF4C-896A-D85700141A61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062836" y="5184365"/>
                    <a:ext cx="936403" cy="341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latin typeface="Optima"/>
                        <a:cs typeface="Optima"/>
                      </a:rPr>
                      <a:t>Pressure</a:t>
                    </a:r>
                    <a:endParaRPr lang="en-US" b="1" dirty="0">
                      <a:latin typeface="Optima"/>
                      <a:cs typeface="Optima"/>
                    </a:endParaRPr>
                  </a:p>
                </p:txBody>
              </p:sp>
            </p:grpSp>
          </p:grp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5DB8968-C1EA-D64F-AFFD-F693B8FA2F65}"/>
                </a:ext>
              </a:extLst>
            </p:cNvPr>
            <p:cNvSpPr txBox="1"/>
            <p:nvPr/>
          </p:nvSpPr>
          <p:spPr>
            <a:xfrm>
              <a:off x="6700934" y="2584683"/>
              <a:ext cx="723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Optima"/>
                  <a:cs typeface="Optima"/>
                </a:rPr>
                <a:t>64 pairs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F1EE9A4-118C-E541-BA86-8AAE3B1B74CB}"/>
              </a:ext>
            </a:extLst>
          </p:cNvPr>
          <p:cNvGrpSpPr/>
          <p:nvPr/>
        </p:nvGrpSpPr>
        <p:grpSpPr>
          <a:xfrm>
            <a:off x="5314448" y="2593771"/>
            <a:ext cx="2298675" cy="869469"/>
            <a:chOff x="3703607" y="2676897"/>
            <a:chExt cx="2298675" cy="869469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B31BF03-9057-2841-94F9-BD8B989015F3}"/>
                </a:ext>
              </a:extLst>
            </p:cNvPr>
            <p:cNvSpPr txBox="1"/>
            <p:nvPr/>
          </p:nvSpPr>
          <p:spPr>
            <a:xfrm>
              <a:off x="3703607" y="2676897"/>
              <a:ext cx="1926182" cy="86946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b="1" dirty="0"/>
                <a:t>   JJA  hi-res CFH WV means   </a:t>
              </a:r>
            </a:p>
            <a:p>
              <a:pPr algn="r"/>
              <a:r>
                <a:rPr lang="en-US" sz="1050" dirty="0"/>
                <a:t>CPT min: 5.7 </a:t>
              </a:r>
              <a:r>
                <a:rPr lang="en-US" sz="1050" dirty="0" err="1"/>
                <a:t>ppmv</a:t>
              </a:r>
              <a:r>
                <a:rPr lang="en-US" sz="1050" dirty="0"/>
                <a:t> @ 104.1 </a:t>
              </a:r>
              <a:r>
                <a:rPr lang="en-US" sz="1050" dirty="0" err="1"/>
                <a:t>hPa</a:t>
              </a:r>
              <a:endParaRPr lang="en-US" sz="1050" dirty="0"/>
            </a:p>
            <a:p>
              <a:pPr algn="r"/>
              <a:r>
                <a:rPr lang="en-US" sz="1050" dirty="0"/>
                <a:t>TLS min: 5.3 </a:t>
              </a:r>
              <a:r>
                <a:rPr lang="en-US" sz="1050" dirty="0" err="1"/>
                <a:t>ppmv</a:t>
              </a:r>
              <a:r>
                <a:rPr lang="en-US" sz="1050" dirty="0"/>
                <a:t> @ 108.5 </a:t>
              </a:r>
              <a:r>
                <a:rPr lang="en-US" sz="1050" dirty="0" err="1"/>
                <a:t>hPa</a:t>
              </a:r>
              <a:endParaRPr lang="en-US" sz="1050" dirty="0"/>
            </a:p>
            <a:p>
              <a:pPr algn="r"/>
              <a:endParaRPr lang="en-US" sz="800" dirty="0"/>
            </a:p>
            <a:p>
              <a:pPr algn="r"/>
              <a:r>
                <a:rPr lang="en-US" sz="1050" b="1" dirty="0"/>
                <a:t>MLS @ 100/121</a:t>
              </a:r>
              <a:r>
                <a:rPr lang="en-US" sz="1050" dirty="0"/>
                <a:t>:  5.2/8.0 </a:t>
              </a:r>
              <a:r>
                <a:rPr lang="en-US" sz="1050" dirty="0" err="1"/>
                <a:t>ppmv</a:t>
              </a:r>
              <a:endParaRPr lang="en-US" sz="1050" dirty="0"/>
            </a:p>
          </p:txBody>
        </p:sp>
        <p:sp>
          <p:nvSpPr>
            <p:cNvPr id="122" name="Right Arrow 121">
              <a:extLst>
                <a:ext uri="{FF2B5EF4-FFF2-40B4-BE49-F238E27FC236}">
                  <a16:creationId xmlns:a16="http://schemas.microsoft.com/office/drawing/2014/main" id="{1F320D10-34D2-9A4D-B485-8D33D041AE68}"/>
                </a:ext>
              </a:extLst>
            </p:cNvPr>
            <p:cNvSpPr/>
            <p:nvPr/>
          </p:nvSpPr>
          <p:spPr>
            <a:xfrm flipV="1">
              <a:off x="5644612" y="2968388"/>
              <a:ext cx="357670" cy="285507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5F601D0-CED2-D547-BA6E-7D327D0E27F3}"/>
              </a:ext>
            </a:extLst>
          </p:cNvPr>
          <p:cNvGrpSpPr/>
          <p:nvPr/>
        </p:nvGrpSpPr>
        <p:grpSpPr>
          <a:xfrm>
            <a:off x="4473463" y="1415083"/>
            <a:ext cx="2364468" cy="892552"/>
            <a:chOff x="3177418" y="1498210"/>
            <a:chExt cx="2364468" cy="89255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43FA8E1-B19A-E84A-B93E-BA1DB6028648}"/>
                </a:ext>
              </a:extLst>
            </p:cNvPr>
            <p:cNvSpPr txBox="1"/>
            <p:nvPr/>
          </p:nvSpPr>
          <p:spPr>
            <a:xfrm>
              <a:off x="3587505" y="1498210"/>
              <a:ext cx="1954381" cy="8925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DJF hi-res CFH WV means</a:t>
              </a:r>
            </a:p>
            <a:p>
              <a:r>
                <a:rPr lang="en-US" sz="1100" dirty="0"/>
                <a:t>CPT min: 2.8 </a:t>
              </a:r>
              <a:r>
                <a:rPr lang="en-US" sz="1100" dirty="0" err="1"/>
                <a:t>ppmv</a:t>
              </a:r>
              <a:r>
                <a:rPr lang="en-US" sz="1100" dirty="0"/>
                <a:t> @ 84.2 </a:t>
              </a:r>
              <a:r>
                <a:rPr lang="en-US" sz="1100" dirty="0" err="1"/>
                <a:t>hPa</a:t>
              </a:r>
              <a:endParaRPr lang="en-US" sz="1100" dirty="0"/>
            </a:p>
            <a:p>
              <a:r>
                <a:rPr lang="en-US" sz="1100" dirty="0"/>
                <a:t>TLS min:  2.6 </a:t>
              </a:r>
              <a:r>
                <a:rPr lang="en-US" sz="1100" dirty="0" err="1"/>
                <a:t>ppmv</a:t>
              </a:r>
              <a:r>
                <a:rPr lang="en-US" sz="1100" dirty="0"/>
                <a:t> @ 92.9 </a:t>
              </a:r>
              <a:r>
                <a:rPr lang="en-US" sz="1100" dirty="0" err="1"/>
                <a:t>hPa</a:t>
              </a:r>
              <a:endParaRPr lang="en-US" sz="1100" dirty="0"/>
            </a:p>
            <a:p>
              <a:endParaRPr lang="en-US" sz="800" dirty="0"/>
            </a:p>
            <a:p>
              <a:r>
                <a:rPr lang="en-US" sz="1100" b="1" dirty="0"/>
                <a:t>MLS @ 82/100: </a:t>
              </a:r>
              <a:r>
                <a:rPr lang="en-US" sz="1100" dirty="0"/>
                <a:t>2.9/3.3 </a:t>
              </a:r>
              <a:r>
                <a:rPr lang="en-US" sz="1100" dirty="0" err="1"/>
                <a:t>ppmv</a:t>
              </a:r>
              <a:endParaRPr lang="en-US" sz="1100" dirty="0"/>
            </a:p>
          </p:txBody>
        </p:sp>
        <p:sp>
          <p:nvSpPr>
            <p:cNvPr id="125" name="Left Arrow 124">
              <a:extLst>
                <a:ext uri="{FF2B5EF4-FFF2-40B4-BE49-F238E27FC236}">
                  <a16:creationId xmlns:a16="http://schemas.microsoft.com/office/drawing/2014/main" id="{FC062649-F41E-D542-B033-646598174AA6}"/>
                </a:ext>
              </a:extLst>
            </p:cNvPr>
            <p:cNvSpPr/>
            <p:nvPr/>
          </p:nvSpPr>
          <p:spPr>
            <a:xfrm>
              <a:off x="3177418" y="1823077"/>
              <a:ext cx="388377" cy="282910"/>
            </a:xfrm>
            <a:prstGeom prst="leftArrow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8EBF450F-7B8B-234A-A729-6650BE7B946C}"/>
              </a:ext>
            </a:extLst>
          </p:cNvPr>
          <p:cNvSpPr txBox="1"/>
          <p:nvPr/>
        </p:nvSpPr>
        <p:spPr>
          <a:xfrm>
            <a:off x="5195043" y="4204082"/>
            <a:ext cx="1619087" cy="1477328"/>
          </a:xfrm>
          <a:prstGeom prst="rect">
            <a:avLst/>
          </a:prstGeom>
          <a:solidFill>
            <a:srgbClr val="EBF1DE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Optima"/>
                <a:cs typeface="Optima"/>
              </a:rPr>
              <a:t>Hi-res CFH data filtered with MLS averaging kernel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A4FDA25-DF25-6640-88FB-4C28E1031B9D}"/>
              </a:ext>
            </a:extLst>
          </p:cNvPr>
          <p:cNvGrpSpPr/>
          <p:nvPr/>
        </p:nvGrpSpPr>
        <p:grpSpPr>
          <a:xfrm>
            <a:off x="181483" y="174228"/>
            <a:ext cx="11842449" cy="757889"/>
            <a:chOff x="181483" y="174228"/>
            <a:chExt cx="11842449" cy="757889"/>
          </a:xfrm>
        </p:grpSpPr>
        <p:pic>
          <p:nvPicPr>
            <p:cNvPr id="128" name="Picture 127" descr="NASA_logo.gif">
              <a:extLst>
                <a:ext uri="{FF2B5EF4-FFF2-40B4-BE49-F238E27FC236}">
                  <a16:creationId xmlns:a16="http://schemas.microsoft.com/office/drawing/2014/main" id="{08B6E188-6F22-1B47-9DF1-DBFCE461B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1483" y="174228"/>
              <a:ext cx="917445" cy="757889"/>
            </a:xfrm>
            <a:prstGeom prst="rect">
              <a:avLst/>
            </a:prstGeom>
          </p:spPr>
        </p:pic>
        <p:pic>
          <p:nvPicPr>
            <p:cNvPr id="129" name="Picture 128" descr="USRA-Logo-295.eps">
              <a:extLst>
                <a:ext uri="{FF2B5EF4-FFF2-40B4-BE49-F238E27FC236}">
                  <a16:creationId xmlns:a16="http://schemas.microsoft.com/office/drawing/2014/main" id="{F89FF062-6A60-544E-847D-C5B3CFA50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1922" y="174228"/>
              <a:ext cx="842010" cy="621030"/>
            </a:xfrm>
            <a:prstGeom prst="rect">
              <a:avLst/>
            </a:prstGeom>
          </p:spPr>
        </p:pic>
      </p:grpSp>
      <p:sp>
        <p:nvSpPr>
          <p:cNvPr id="130" name="Subtitle 2">
            <a:extLst>
              <a:ext uri="{FF2B5EF4-FFF2-40B4-BE49-F238E27FC236}">
                <a16:creationId xmlns:a16="http://schemas.microsoft.com/office/drawing/2014/main" id="{BAFCF5B5-AC27-C647-8B0C-05533510C4FF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8711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341EA4-4157-5349-A89C-FD7CA96C18AB}"/>
              </a:ext>
            </a:extLst>
          </p:cNvPr>
          <p:cNvSpPr/>
          <p:nvPr/>
        </p:nvSpPr>
        <p:spPr>
          <a:xfrm>
            <a:off x="12655557" y="-464852"/>
            <a:ext cx="1763486" cy="143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058CFD-A3C7-F346-A50A-391F1EFD4D61}"/>
              </a:ext>
            </a:extLst>
          </p:cNvPr>
          <p:cNvSpPr txBox="1"/>
          <p:nvPr/>
        </p:nvSpPr>
        <p:spPr>
          <a:xfrm>
            <a:off x="3262958" y="314980"/>
            <a:ext cx="5496693" cy="523220"/>
          </a:xfrm>
          <a:prstGeom prst="rect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Helvetica Neue"/>
                <a:cs typeface="Helvetica Neue"/>
              </a:rPr>
              <a:t>MLS H</a:t>
            </a:r>
            <a:r>
              <a:rPr lang="en-US" sz="2800" b="1" baseline="-25000" dirty="0">
                <a:latin typeface="Helvetica Neue"/>
                <a:cs typeface="Helvetica Neue"/>
              </a:rPr>
              <a:t>2</a:t>
            </a:r>
            <a:r>
              <a:rPr lang="en-US" sz="2800" b="1" dirty="0">
                <a:latin typeface="Helvetica Neue"/>
                <a:cs typeface="Helvetica Neue"/>
              </a:rPr>
              <a:t>O vs. </a:t>
            </a:r>
            <a:r>
              <a:rPr lang="en-US" sz="2800" b="1" dirty="0" err="1">
                <a:latin typeface="Helvetica Neue"/>
                <a:cs typeface="Helvetica Neue"/>
              </a:rPr>
              <a:t>Ticosonde</a:t>
            </a:r>
            <a:r>
              <a:rPr lang="en-US" sz="2800" b="1" dirty="0">
                <a:latin typeface="Helvetica Neue"/>
                <a:cs typeface="Helvetica Neue"/>
              </a:rPr>
              <a:t> CFH</a:t>
            </a:r>
            <a:endParaRPr lang="en-US" sz="2000" dirty="0">
              <a:latin typeface="Helvetica Neue Medium"/>
              <a:cs typeface="Helvetica Neue Medium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8E8E00-7827-FE40-9555-B6CEF6831D25}"/>
              </a:ext>
            </a:extLst>
          </p:cNvPr>
          <p:cNvGrpSpPr/>
          <p:nvPr/>
        </p:nvGrpSpPr>
        <p:grpSpPr>
          <a:xfrm>
            <a:off x="3252513" y="1066801"/>
            <a:ext cx="2687483" cy="2639199"/>
            <a:chOff x="381000" y="1066800"/>
            <a:chExt cx="2687483" cy="2639199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B31D2A1-611A-8045-8C2F-572C9EFE4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1066800"/>
              <a:ext cx="2687483" cy="2556784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7F9920A-1380-1A44-9548-CB092AF76B6D}"/>
                </a:ext>
              </a:extLst>
            </p:cNvPr>
            <p:cNvSpPr txBox="1"/>
            <p:nvPr/>
          </p:nvSpPr>
          <p:spPr>
            <a:xfrm>
              <a:off x="1994916" y="2667000"/>
              <a:ext cx="976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82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1EEA167-704C-2348-99E8-65E912A7AA91}"/>
                </a:ext>
              </a:extLst>
            </p:cNvPr>
            <p:cNvSpPr txBox="1"/>
            <p:nvPr/>
          </p:nvSpPr>
          <p:spPr>
            <a:xfrm rot="16200000">
              <a:off x="-411480" y="2178742"/>
              <a:ext cx="1891284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CFH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62879D7-66BF-CC44-9658-C869F2A182C9}"/>
                </a:ext>
              </a:extLst>
            </p:cNvPr>
            <p:cNvSpPr txBox="1"/>
            <p:nvPr/>
          </p:nvSpPr>
          <p:spPr>
            <a:xfrm>
              <a:off x="389717" y="3429000"/>
              <a:ext cx="2670048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MLS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B836B56-8A00-3848-A70F-C2CD7A98EC87}"/>
              </a:ext>
            </a:extLst>
          </p:cNvPr>
          <p:cNvGrpSpPr/>
          <p:nvPr/>
        </p:nvGrpSpPr>
        <p:grpSpPr>
          <a:xfrm>
            <a:off x="6113701" y="1066801"/>
            <a:ext cx="2687483" cy="2639199"/>
            <a:chOff x="3242188" y="1066800"/>
            <a:chExt cx="2687483" cy="2639199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37610D0-61B2-BD42-A594-4B2446CC0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188" y="1066800"/>
              <a:ext cx="2687483" cy="255678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7C0A377-B72C-2841-BF5B-90F7C51B8627}"/>
                </a:ext>
              </a:extLst>
            </p:cNvPr>
            <p:cNvSpPr txBox="1"/>
            <p:nvPr/>
          </p:nvSpPr>
          <p:spPr>
            <a:xfrm>
              <a:off x="4814316" y="2667000"/>
              <a:ext cx="976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100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6DC897F-4957-B145-9E38-85632F91FE77}"/>
                </a:ext>
              </a:extLst>
            </p:cNvPr>
            <p:cNvSpPr txBox="1"/>
            <p:nvPr/>
          </p:nvSpPr>
          <p:spPr>
            <a:xfrm>
              <a:off x="3250905" y="3429000"/>
              <a:ext cx="2670048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MLS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96A311-94AD-1547-975F-8F19F3FECEDF}"/>
                </a:ext>
              </a:extLst>
            </p:cNvPr>
            <p:cNvSpPr txBox="1"/>
            <p:nvPr/>
          </p:nvSpPr>
          <p:spPr>
            <a:xfrm rot="16200000">
              <a:off x="2450592" y="2178743"/>
              <a:ext cx="1891284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CFH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A2D69B0-1314-1B4C-9074-1D0A3E5557E3}"/>
              </a:ext>
            </a:extLst>
          </p:cNvPr>
          <p:cNvGrpSpPr/>
          <p:nvPr/>
        </p:nvGrpSpPr>
        <p:grpSpPr>
          <a:xfrm>
            <a:off x="8947028" y="1066801"/>
            <a:ext cx="2687484" cy="2639199"/>
            <a:chOff x="6075516" y="1066800"/>
            <a:chExt cx="2687484" cy="2639199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A2469DDB-5464-7242-8AA8-ADD125873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5516" y="1066800"/>
              <a:ext cx="2687482" cy="2556784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7CFE832-C0FD-D246-BD1D-A1CAE8DCA09C}"/>
                </a:ext>
              </a:extLst>
            </p:cNvPr>
            <p:cNvSpPr txBox="1"/>
            <p:nvPr/>
          </p:nvSpPr>
          <p:spPr>
            <a:xfrm>
              <a:off x="7620000" y="2667000"/>
              <a:ext cx="976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121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AED9B0D-EE97-BE45-9146-CC6F8D793258}"/>
                </a:ext>
              </a:extLst>
            </p:cNvPr>
            <p:cNvSpPr txBox="1"/>
            <p:nvPr/>
          </p:nvSpPr>
          <p:spPr>
            <a:xfrm rot="16200000">
              <a:off x="5316658" y="2178743"/>
              <a:ext cx="1891284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CFH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793CA1-61B7-4745-8A41-26CED709765A}"/>
                </a:ext>
              </a:extLst>
            </p:cNvPr>
            <p:cNvSpPr txBox="1"/>
            <p:nvPr/>
          </p:nvSpPr>
          <p:spPr>
            <a:xfrm>
              <a:off x="6092952" y="3429000"/>
              <a:ext cx="2670048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MLS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F202028-36C6-804D-A82F-B9B5402C32DE}"/>
              </a:ext>
            </a:extLst>
          </p:cNvPr>
          <p:cNvGrpSpPr/>
          <p:nvPr/>
        </p:nvGrpSpPr>
        <p:grpSpPr>
          <a:xfrm>
            <a:off x="3238692" y="3810001"/>
            <a:ext cx="2685440" cy="2639199"/>
            <a:chOff x="1676400" y="3810000"/>
            <a:chExt cx="2685440" cy="2639199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9ADC3EC0-6277-0F46-860D-878C8CF3F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8443" y="3810000"/>
              <a:ext cx="2683397" cy="255678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F08FAF-11DC-F04A-B80A-FD737924E217}"/>
                </a:ext>
              </a:extLst>
            </p:cNvPr>
            <p:cNvSpPr txBox="1"/>
            <p:nvPr/>
          </p:nvSpPr>
          <p:spPr>
            <a:xfrm>
              <a:off x="3227832" y="5421868"/>
              <a:ext cx="976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147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12E091-15E3-A84D-B408-5EA5CE7FB2D5}"/>
                </a:ext>
              </a:extLst>
            </p:cNvPr>
            <p:cNvSpPr txBox="1"/>
            <p:nvPr/>
          </p:nvSpPr>
          <p:spPr>
            <a:xfrm>
              <a:off x="1676400" y="6172200"/>
              <a:ext cx="2670048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MLS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6D53B35-6960-D44E-941D-C5F264AC2352}"/>
                </a:ext>
              </a:extLst>
            </p:cNvPr>
            <p:cNvSpPr txBox="1"/>
            <p:nvPr/>
          </p:nvSpPr>
          <p:spPr>
            <a:xfrm rot="16200000">
              <a:off x="869258" y="5011858"/>
              <a:ext cx="1891284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CFH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4481065-6A27-7D4A-A1AE-3E46C4E35170}"/>
              </a:ext>
            </a:extLst>
          </p:cNvPr>
          <p:cNvGrpSpPr/>
          <p:nvPr/>
        </p:nvGrpSpPr>
        <p:grpSpPr>
          <a:xfrm>
            <a:off x="6115852" y="3810000"/>
            <a:ext cx="2688488" cy="2667000"/>
            <a:chOff x="4553560" y="3810000"/>
            <a:chExt cx="2688488" cy="2667000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C4D96376-7ED9-7A4C-AC75-138FE48D0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3560" y="3810000"/>
              <a:ext cx="2683397" cy="2556784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CB0D33D-6B92-034D-B6DB-3D831C767851}"/>
                </a:ext>
              </a:extLst>
            </p:cNvPr>
            <p:cNvSpPr txBox="1"/>
            <p:nvPr/>
          </p:nvSpPr>
          <p:spPr>
            <a:xfrm>
              <a:off x="6185916" y="5421868"/>
              <a:ext cx="976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178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7B4808-E9EB-5447-A1DF-1110564AE42E}"/>
                </a:ext>
              </a:extLst>
            </p:cNvPr>
            <p:cNvSpPr txBox="1"/>
            <p:nvPr/>
          </p:nvSpPr>
          <p:spPr>
            <a:xfrm>
              <a:off x="4572000" y="6200001"/>
              <a:ext cx="2670048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MLS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985AD14-270E-F441-A1F5-5F01562F77DE}"/>
                </a:ext>
              </a:extLst>
            </p:cNvPr>
            <p:cNvSpPr txBox="1"/>
            <p:nvPr/>
          </p:nvSpPr>
          <p:spPr>
            <a:xfrm rot="16200000">
              <a:off x="3764858" y="5011858"/>
              <a:ext cx="1891284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CFH H</a:t>
              </a:r>
              <a:r>
                <a:rPr lang="en-US" sz="1200" b="1" baseline="-25000" dirty="0"/>
                <a:t>2</a:t>
              </a:r>
              <a:r>
                <a:rPr lang="en-US" sz="1200" b="1" dirty="0"/>
                <a:t>O [</a:t>
              </a:r>
              <a:r>
                <a:rPr lang="en-US" sz="1200" b="1" dirty="0" err="1"/>
                <a:t>ppmv</a:t>
              </a:r>
              <a:r>
                <a:rPr lang="en-US" sz="1200" b="1" dirty="0"/>
                <a:t>]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95ED05C3-5C1E-C947-8750-69DBA43BF883}"/>
              </a:ext>
            </a:extLst>
          </p:cNvPr>
          <p:cNvSpPr txBox="1"/>
          <p:nvPr/>
        </p:nvSpPr>
        <p:spPr>
          <a:xfrm>
            <a:off x="363793" y="1335127"/>
            <a:ext cx="2617513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MLS and CFH water vapor show tight relationship in lower stratosphere and three MLS levels around the tropopause with MLS wetter by roughly 1/3 </a:t>
            </a:r>
            <a:r>
              <a:rPr lang="en-US" sz="1600" dirty="0" err="1"/>
              <a:t>ppmv</a:t>
            </a:r>
            <a:r>
              <a:rPr lang="en-US" sz="1600" dirty="0"/>
              <a:t>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0AD139F-7423-9D4D-A135-57603C2636DF}"/>
              </a:ext>
            </a:extLst>
          </p:cNvPr>
          <p:cNvSpPr txBox="1"/>
          <p:nvPr/>
        </p:nvSpPr>
        <p:spPr>
          <a:xfrm>
            <a:off x="363794" y="4114515"/>
            <a:ext cx="2617513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Below the tropopause layers, in the upper troposphere, MLS becomes increasingly drier than CFH as the latter increases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DE1ECDC-F183-8E4D-AC7A-29DEB6C4E105}"/>
              </a:ext>
            </a:extLst>
          </p:cNvPr>
          <p:cNvSpPr txBox="1"/>
          <p:nvPr/>
        </p:nvSpPr>
        <p:spPr>
          <a:xfrm>
            <a:off x="8982012" y="4391513"/>
            <a:ext cx="261751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reason for the relative dryness of MLS with respect to the </a:t>
            </a:r>
            <a:r>
              <a:rPr lang="en-US" sz="1600" dirty="0" err="1"/>
              <a:t>frostpoint</a:t>
            </a:r>
            <a:r>
              <a:rPr lang="en-US" sz="1600" dirty="0"/>
              <a:t> is not clear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D4D232-42F0-7A40-A78F-74D5590F8CBF}"/>
              </a:ext>
            </a:extLst>
          </p:cNvPr>
          <p:cNvGrpSpPr/>
          <p:nvPr/>
        </p:nvGrpSpPr>
        <p:grpSpPr>
          <a:xfrm>
            <a:off x="181483" y="174228"/>
            <a:ext cx="11842449" cy="757889"/>
            <a:chOff x="181483" y="174228"/>
            <a:chExt cx="11842449" cy="757889"/>
          </a:xfrm>
        </p:grpSpPr>
        <p:pic>
          <p:nvPicPr>
            <p:cNvPr id="36" name="Picture 35" descr="NASA_logo.gif">
              <a:extLst>
                <a:ext uri="{FF2B5EF4-FFF2-40B4-BE49-F238E27FC236}">
                  <a16:creationId xmlns:a16="http://schemas.microsoft.com/office/drawing/2014/main" id="{B8E52BC0-0A8F-BE43-9609-59A9891CC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1483" y="174228"/>
              <a:ext cx="917445" cy="757889"/>
            </a:xfrm>
            <a:prstGeom prst="rect">
              <a:avLst/>
            </a:prstGeom>
          </p:spPr>
        </p:pic>
        <p:pic>
          <p:nvPicPr>
            <p:cNvPr id="37" name="Picture 36" descr="USRA-Logo-295.eps">
              <a:extLst>
                <a:ext uri="{FF2B5EF4-FFF2-40B4-BE49-F238E27FC236}">
                  <a16:creationId xmlns:a16="http://schemas.microsoft.com/office/drawing/2014/main" id="{BE10D010-0C1E-A542-8578-7B235535C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1922" y="174228"/>
              <a:ext cx="842010" cy="621030"/>
            </a:xfrm>
            <a:prstGeom prst="rect">
              <a:avLst/>
            </a:prstGeom>
          </p:spPr>
        </p:pic>
      </p:grpSp>
      <p:sp>
        <p:nvSpPr>
          <p:cNvPr id="38" name="Subtitle 2">
            <a:extLst>
              <a:ext uri="{FF2B5EF4-FFF2-40B4-BE49-F238E27FC236}">
                <a16:creationId xmlns:a16="http://schemas.microsoft.com/office/drawing/2014/main" id="{84AB3FBB-CAFC-EE45-A707-63815B8A38FE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815034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1/8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B9B27-36DD-0740-B3EC-A7DAEF22BA4B}"/>
              </a:ext>
            </a:extLst>
          </p:cNvPr>
          <p:cNvSpPr txBox="1"/>
          <p:nvPr/>
        </p:nvSpPr>
        <p:spPr>
          <a:xfrm>
            <a:off x="2758364" y="5277149"/>
            <a:ext cx="667526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These rainy season SAGE-III profiles terminate near the tropopause, most likely due to cloud interference along the line of sight.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22BEBD-F8DF-E945-AC8B-C39515BB3EC3}"/>
              </a:ext>
            </a:extLst>
          </p:cNvPr>
          <p:cNvGrpSpPr/>
          <p:nvPr/>
        </p:nvGrpSpPr>
        <p:grpSpPr>
          <a:xfrm>
            <a:off x="414377" y="1143000"/>
            <a:ext cx="5608320" cy="3874588"/>
            <a:chOff x="414377" y="1133292"/>
            <a:chExt cx="5608320" cy="38745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BB4461-0E88-4045-92CE-F8BF24356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4377" y="1392951"/>
              <a:ext cx="5608320" cy="305816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27A043-11F9-0D45-8CEB-CCDDC3F7D33D}"/>
                </a:ext>
              </a:extLst>
            </p:cNvPr>
            <p:cNvGrpSpPr/>
            <p:nvPr/>
          </p:nvGrpSpPr>
          <p:grpSpPr>
            <a:xfrm>
              <a:off x="414377" y="1133292"/>
              <a:ext cx="5608320" cy="3874588"/>
              <a:chOff x="414377" y="1133292"/>
              <a:chExt cx="5608320" cy="3874588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C376381-12D8-B343-BC2E-031BAF6D4B7A}"/>
                  </a:ext>
                </a:extLst>
              </p:cNvPr>
              <p:cNvSpPr/>
              <p:nvPr/>
            </p:nvSpPr>
            <p:spPr>
              <a:xfrm>
                <a:off x="414377" y="1133292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24 August 2018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70D1C55-ABDE-EE4C-8CAF-7E14E2278D20}"/>
                  </a:ext>
                </a:extLst>
              </p:cNvPr>
              <p:cNvSpPr/>
              <p:nvPr/>
            </p:nvSpPr>
            <p:spPr>
              <a:xfrm>
                <a:off x="414377" y="4457374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[9°N, 90°W]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675 km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EAC12F-565C-9F44-A151-9609C08C60F4}"/>
              </a:ext>
            </a:extLst>
          </p:cNvPr>
          <p:cNvGrpSpPr/>
          <p:nvPr/>
        </p:nvGrpSpPr>
        <p:grpSpPr>
          <a:xfrm>
            <a:off x="6298985" y="1143000"/>
            <a:ext cx="5609551" cy="3874588"/>
            <a:chOff x="6339363" y="1127065"/>
            <a:chExt cx="5609551" cy="38745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BC9B6E-16A7-DA47-88D2-D8EA8AF9A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40594" y="1401385"/>
              <a:ext cx="5608320" cy="3098800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D210F36-141F-8940-8CB7-6356791BABC8}"/>
                </a:ext>
              </a:extLst>
            </p:cNvPr>
            <p:cNvGrpSpPr/>
            <p:nvPr/>
          </p:nvGrpSpPr>
          <p:grpSpPr>
            <a:xfrm>
              <a:off x="6339363" y="1127065"/>
              <a:ext cx="5608320" cy="3874588"/>
              <a:chOff x="420640" y="1133292"/>
              <a:chExt cx="5608320" cy="387458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D54FC97-140F-D048-B8D8-D6601438D701}"/>
                  </a:ext>
                </a:extLst>
              </p:cNvPr>
              <p:cNvSpPr/>
              <p:nvPr/>
            </p:nvSpPr>
            <p:spPr>
              <a:xfrm>
                <a:off x="420640" y="1133292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24 August 2018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6F65D16-600E-0E40-99BD-C22B0E745201}"/>
                  </a:ext>
                </a:extLst>
              </p:cNvPr>
              <p:cNvSpPr/>
              <p:nvPr/>
            </p:nvSpPr>
            <p:spPr>
              <a:xfrm>
                <a:off x="420640" y="4457374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[9°N, 113°W]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3215 km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911E91-ABDC-1144-BCA0-F9A34633CC07}"/>
              </a:ext>
            </a:extLst>
          </p:cNvPr>
          <p:cNvGrpSpPr/>
          <p:nvPr/>
        </p:nvGrpSpPr>
        <p:grpSpPr>
          <a:xfrm>
            <a:off x="3979910" y="4267137"/>
            <a:ext cx="7482214" cy="256233"/>
            <a:chOff x="3979910" y="4267137"/>
            <a:chExt cx="7482214" cy="25623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FACAE0A-6EC4-E148-BCED-24F473DF9276}"/>
                </a:ext>
              </a:extLst>
            </p:cNvPr>
            <p:cNvSpPr/>
            <p:nvPr/>
          </p:nvSpPr>
          <p:spPr>
            <a:xfrm>
              <a:off x="9827477" y="4332569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EDD18CE-1F02-6248-885C-DB903F0C4742}"/>
                </a:ext>
              </a:extLst>
            </p:cNvPr>
            <p:cNvSpPr/>
            <p:nvPr/>
          </p:nvSpPr>
          <p:spPr>
            <a:xfrm>
              <a:off x="3979910" y="426713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CB5BA5-84A6-2142-B0F5-61D98C1E4729}"/>
              </a:ext>
            </a:extLst>
          </p:cNvPr>
          <p:cNvGrpSpPr/>
          <p:nvPr/>
        </p:nvGrpSpPr>
        <p:grpSpPr>
          <a:xfrm>
            <a:off x="3810398" y="1757825"/>
            <a:ext cx="7799134" cy="230832"/>
            <a:chOff x="3810398" y="1757825"/>
            <a:chExt cx="7799134" cy="23083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B84BC49-A3DC-404C-B60A-63F8C629D603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595FB0F-D174-B14B-A98D-7A6803ED626C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46399F2-6E7A-424D-8802-E27057B27A28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540C3BD-6DF1-0F46-8092-3466FCE30C7B}"/>
                </a:ext>
              </a:extLst>
            </p:cNvPr>
            <p:cNvGrpSpPr/>
            <p:nvPr/>
          </p:nvGrpSpPr>
          <p:grpSpPr>
            <a:xfrm>
              <a:off x="9677659" y="1757825"/>
              <a:ext cx="1931873" cy="230832"/>
              <a:chOff x="4129812" y="1972626"/>
              <a:chExt cx="1931873" cy="23083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F978563-DB60-AD4B-8D81-FE4DF7B81815}"/>
                  </a:ext>
                </a:extLst>
              </p:cNvPr>
              <p:cNvSpPr txBox="1"/>
              <p:nvPr/>
            </p:nvSpPr>
            <p:spPr>
              <a:xfrm>
                <a:off x="412981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988AB49-F812-1648-B78B-072B3F21A252}"/>
                  </a:ext>
                </a:extLst>
              </p:cNvPr>
              <p:cNvSpPr txBox="1"/>
              <p:nvPr/>
            </p:nvSpPr>
            <p:spPr>
              <a:xfrm>
                <a:off x="5234214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4521952-54E7-3149-AD18-FDADAC8620CD}"/>
              </a:ext>
            </a:extLst>
          </p:cNvPr>
          <p:cNvSpPr txBox="1"/>
          <p:nvPr/>
        </p:nvSpPr>
        <p:spPr>
          <a:xfrm>
            <a:off x="1033397" y="3429000"/>
            <a:ext cx="926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Descent profile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E7A89D0-755D-3144-B04A-B8E54FB37D00}"/>
              </a:ext>
            </a:extLst>
          </p:cNvPr>
          <p:cNvGrpSpPr/>
          <p:nvPr/>
        </p:nvGrpSpPr>
        <p:grpSpPr>
          <a:xfrm>
            <a:off x="4227801" y="1486213"/>
            <a:ext cx="6940706" cy="247971"/>
            <a:chOff x="4227801" y="1486213"/>
            <a:chExt cx="6940706" cy="24797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373CAE-9892-994A-A385-6AD4BBB10C37}"/>
                </a:ext>
              </a:extLst>
            </p:cNvPr>
            <p:cNvSpPr txBox="1"/>
            <p:nvPr/>
          </p:nvSpPr>
          <p:spPr>
            <a:xfrm>
              <a:off x="4227801" y="1503352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63F358F-F309-8D4C-A338-3A8B384F11D2}"/>
                </a:ext>
              </a:extLst>
            </p:cNvPr>
            <p:cNvSpPr txBox="1"/>
            <p:nvPr/>
          </p:nvSpPr>
          <p:spPr>
            <a:xfrm>
              <a:off x="10079747" y="1486213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55" name="Subtitle 2">
            <a:extLst>
              <a:ext uri="{FF2B5EF4-FFF2-40B4-BE49-F238E27FC236}">
                <a16:creationId xmlns:a16="http://schemas.microsoft.com/office/drawing/2014/main" id="{C0393EE8-4479-8447-9E76-EFE6608C15C7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A64B38E-D61A-D847-9661-F886AEDB6C18}"/>
              </a:ext>
            </a:extLst>
          </p:cNvPr>
          <p:cNvSpPr txBox="1"/>
          <p:nvPr/>
        </p:nvSpPr>
        <p:spPr>
          <a:xfrm>
            <a:off x="973389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4FA75B1-29C4-6F40-B6A1-0C8B6129892A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929492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2/8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B9B27-36DD-0740-B3EC-A7DAEF22BA4B}"/>
              </a:ext>
            </a:extLst>
          </p:cNvPr>
          <p:cNvSpPr txBox="1"/>
          <p:nvPr/>
        </p:nvSpPr>
        <p:spPr>
          <a:xfrm>
            <a:off x="2561572" y="5202072"/>
            <a:ext cx="658758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This is about as good as it gets –  in the lower stratosphere at least.  Below 16 km the SAGE profile is truncated, probably by a cloud layer. </a:t>
            </a:r>
            <a:r>
              <a:rPr lang="en-US">
                <a:solidFill>
                  <a:srgbClr val="C00000"/>
                </a:solidFill>
              </a:rPr>
              <a:t>Still </a:t>
            </a:r>
            <a:r>
              <a:rPr lang="en-US" dirty="0">
                <a:solidFill>
                  <a:srgbClr val="C00000"/>
                </a:solidFill>
              </a:rPr>
              <a:t>in the </a:t>
            </a:r>
            <a:r>
              <a:rPr lang="en-US">
                <a:solidFill>
                  <a:srgbClr val="C00000"/>
                </a:solidFill>
              </a:rPr>
              <a:t>rainy season!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FE8038-59F6-624C-8777-38A58539FF90}"/>
              </a:ext>
            </a:extLst>
          </p:cNvPr>
          <p:cNvGrpSpPr/>
          <p:nvPr/>
        </p:nvGrpSpPr>
        <p:grpSpPr>
          <a:xfrm>
            <a:off x="3002302" y="1143000"/>
            <a:ext cx="5608320" cy="3862062"/>
            <a:chOff x="3002302" y="1179918"/>
            <a:chExt cx="5608320" cy="386206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BB4461-0E88-4045-92CE-F8BF24356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02302" y="1536271"/>
              <a:ext cx="5608320" cy="296672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27A043-11F9-0D45-8CEB-CCDDC3F7D33D}"/>
                </a:ext>
              </a:extLst>
            </p:cNvPr>
            <p:cNvGrpSpPr/>
            <p:nvPr/>
          </p:nvGrpSpPr>
          <p:grpSpPr>
            <a:xfrm>
              <a:off x="3002302" y="1179918"/>
              <a:ext cx="5608320" cy="3862062"/>
              <a:chOff x="414377" y="1327445"/>
              <a:chExt cx="5608320" cy="386206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C376381-12D8-B343-BC2E-031BAF6D4B7A}"/>
                  </a:ext>
                </a:extLst>
              </p:cNvPr>
              <p:cNvSpPr/>
              <p:nvPr/>
            </p:nvSpPr>
            <p:spPr>
              <a:xfrm>
                <a:off x="414377" y="1327445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21 September 2018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70D1C55-ABDE-EE4C-8CAF-7E14E2278D20}"/>
                  </a:ext>
                </a:extLst>
              </p:cNvPr>
              <p:cNvSpPr/>
              <p:nvPr/>
            </p:nvSpPr>
            <p:spPr>
              <a:xfrm>
                <a:off x="414377" y="4639001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[13°N, 92°W]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1002 km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0D5B15-A3AA-0F4C-BEB2-C3FFD9313BB3}"/>
              </a:ext>
            </a:extLst>
          </p:cNvPr>
          <p:cNvGrpSpPr/>
          <p:nvPr/>
        </p:nvGrpSpPr>
        <p:grpSpPr>
          <a:xfrm>
            <a:off x="6384491" y="1757825"/>
            <a:ext cx="1925610" cy="230832"/>
            <a:chOff x="3992026" y="1972626"/>
            <a:chExt cx="1925610" cy="2308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419EC1-F697-CA44-AA9C-122CF33118D5}"/>
                </a:ext>
              </a:extLst>
            </p:cNvPr>
            <p:cNvSpPr txBox="1"/>
            <p:nvPr/>
          </p:nvSpPr>
          <p:spPr>
            <a:xfrm>
              <a:off x="3992026" y="1972626"/>
              <a:ext cx="8274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CFH 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&gt;</a:t>
              </a:r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 SAGE-3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392CB2-91F7-1B41-81E8-0AF2EC108AB8}"/>
                </a:ext>
              </a:extLst>
            </p:cNvPr>
            <p:cNvSpPr txBox="1"/>
            <p:nvPr/>
          </p:nvSpPr>
          <p:spPr>
            <a:xfrm>
              <a:off x="5090165" y="1972626"/>
              <a:ext cx="8274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SAGE-3 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&gt;</a:t>
              </a:r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 CFH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2D04033-F657-9A4B-8AFB-2ACAE9795A6D}"/>
              </a:ext>
            </a:extLst>
          </p:cNvPr>
          <p:cNvSpPr txBox="1"/>
          <p:nvPr/>
        </p:nvSpPr>
        <p:spPr>
          <a:xfrm>
            <a:off x="6858266" y="4389319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Ascent profile only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15B263-ADEF-8345-A4C2-6E2BB631A389}"/>
              </a:ext>
            </a:extLst>
          </p:cNvPr>
          <p:cNvSpPr txBox="1"/>
          <p:nvPr/>
        </p:nvSpPr>
        <p:spPr>
          <a:xfrm>
            <a:off x="6806727" y="1489285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profile only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E5A9B74E-BA38-CA44-9091-27B6DE3B213F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D4B5249-EB9D-2744-B85D-53E2A1B8A10C}"/>
              </a:ext>
            </a:extLst>
          </p:cNvPr>
          <p:cNvSpPr txBox="1"/>
          <p:nvPr/>
        </p:nvSpPr>
        <p:spPr>
          <a:xfrm>
            <a:off x="3503647" y="149137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68478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3/8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B9B27-36DD-0740-B3EC-A7DAEF22BA4B}"/>
              </a:ext>
            </a:extLst>
          </p:cNvPr>
          <p:cNvSpPr txBox="1"/>
          <p:nvPr/>
        </p:nvSpPr>
        <p:spPr>
          <a:xfrm>
            <a:off x="2612720" y="5190407"/>
            <a:ext cx="6814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The CFH profile shows a sharp minimum at 18 km </a:t>
            </a:r>
            <a:r>
              <a:rPr lang="en-US" dirty="0">
                <a:solidFill>
                  <a:srgbClr val="0070C0"/>
                </a:solidFill>
              </a:rPr>
              <a:t>(see arrow), </a:t>
            </a:r>
            <a:r>
              <a:rPr lang="en-US" dirty="0">
                <a:solidFill>
                  <a:srgbClr val="C00000"/>
                </a:solidFill>
              </a:rPr>
              <a:t>very likely due to a wave event or nearby anvil cloud.  However, despite its lower resolution, SAGE manages to catch the basic shape of the feature.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CAFC39-F9B5-CD45-8943-C9BEA6CF043C}"/>
              </a:ext>
            </a:extLst>
          </p:cNvPr>
          <p:cNvGrpSpPr/>
          <p:nvPr/>
        </p:nvGrpSpPr>
        <p:grpSpPr>
          <a:xfrm>
            <a:off x="411480" y="1133856"/>
            <a:ext cx="5609355" cy="3874588"/>
            <a:chOff x="414377" y="1351247"/>
            <a:chExt cx="5609355" cy="38745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BC9B6E-16A7-DA47-88D2-D8EA8AF9A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4377" y="1677571"/>
              <a:ext cx="5608320" cy="3007360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D210F36-141F-8940-8CB7-6356791BABC8}"/>
                </a:ext>
              </a:extLst>
            </p:cNvPr>
            <p:cNvGrpSpPr/>
            <p:nvPr/>
          </p:nvGrpSpPr>
          <p:grpSpPr>
            <a:xfrm>
              <a:off x="414377" y="1351247"/>
              <a:ext cx="5609355" cy="3874588"/>
              <a:chOff x="-5504346" y="1133292"/>
              <a:chExt cx="5609355" cy="387458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D54FC97-140F-D048-B8D8-D6601438D701}"/>
                  </a:ext>
                </a:extLst>
              </p:cNvPr>
              <p:cNvSpPr/>
              <p:nvPr/>
            </p:nvSpPr>
            <p:spPr>
              <a:xfrm>
                <a:off x="-5504346" y="1133292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20 November 2018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6F65D16-600E-0E40-99BD-C22B0E745201}"/>
                  </a:ext>
                </a:extLst>
              </p:cNvPr>
              <p:cNvSpPr/>
              <p:nvPr/>
            </p:nvSpPr>
            <p:spPr>
              <a:xfrm>
                <a:off x="-5503311" y="4457374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[7°N, 70°W]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1572 km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2E684E-E46D-BA46-93E5-5ABFC77FA670}"/>
              </a:ext>
            </a:extLst>
          </p:cNvPr>
          <p:cNvGrpSpPr/>
          <p:nvPr/>
        </p:nvGrpSpPr>
        <p:grpSpPr>
          <a:xfrm>
            <a:off x="6300216" y="1152144"/>
            <a:ext cx="5609927" cy="3862062"/>
            <a:chOff x="551591" y="1363773"/>
            <a:chExt cx="5609927" cy="386206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8CD9E2-7DA5-4444-9D79-E4D02D370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1591" y="1658781"/>
              <a:ext cx="5608319" cy="3059277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3EF77DE-82E4-224A-985E-8C45670BA564}"/>
                </a:ext>
              </a:extLst>
            </p:cNvPr>
            <p:cNvGrpSpPr/>
            <p:nvPr/>
          </p:nvGrpSpPr>
          <p:grpSpPr>
            <a:xfrm>
              <a:off x="552163" y="1363773"/>
              <a:ext cx="5609355" cy="3862062"/>
              <a:chOff x="-5366560" y="1145818"/>
              <a:chExt cx="5609355" cy="3862062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35E9B88-1DFD-1148-A04E-DE87DEF81952}"/>
                  </a:ext>
                </a:extLst>
              </p:cNvPr>
              <p:cNvSpPr/>
              <p:nvPr/>
            </p:nvSpPr>
            <p:spPr>
              <a:xfrm>
                <a:off x="-5366560" y="1145818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20 November 2018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0F2BABF-C839-D34F-A5C2-0D653A1524DC}"/>
                  </a:ext>
                </a:extLst>
              </p:cNvPr>
              <p:cNvSpPr/>
              <p:nvPr/>
            </p:nvSpPr>
            <p:spPr>
              <a:xfrm>
                <a:off x="-5365525" y="4457374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[6°N, 93°W]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1091 km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DAEA3B0-4A8E-5543-B905-4AD4797AA8B4}"/>
              </a:ext>
            </a:extLst>
          </p:cNvPr>
          <p:cNvGrpSpPr/>
          <p:nvPr/>
        </p:nvGrpSpPr>
        <p:grpSpPr>
          <a:xfrm>
            <a:off x="3929806" y="4285926"/>
            <a:ext cx="7532318" cy="212392"/>
            <a:chOff x="3929806" y="4285926"/>
            <a:chExt cx="7532318" cy="21239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5C2BFC2-4BE3-CB48-9129-88D38D48B614}"/>
                </a:ext>
              </a:extLst>
            </p:cNvPr>
            <p:cNvSpPr/>
            <p:nvPr/>
          </p:nvSpPr>
          <p:spPr>
            <a:xfrm>
              <a:off x="9827477" y="430751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CBD606-0111-FB44-8D71-F224939D86F1}"/>
                </a:ext>
              </a:extLst>
            </p:cNvPr>
            <p:cNvSpPr/>
            <p:nvPr/>
          </p:nvSpPr>
          <p:spPr>
            <a:xfrm>
              <a:off x="3929806" y="4285926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8EA5B45-3E33-4D46-B37A-5036D36AE811}"/>
              </a:ext>
            </a:extLst>
          </p:cNvPr>
          <p:cNvGrpSpPr/>
          <p:nvPr/>
        </p:nvGrpSpPr>
        <p:grpSpPr>
          <a:xfrm>
            <a:off x="3810398" y="1757825"/>
            <a:ext cx="7799134" cy="230832"/>
            <a:chOff x="3810398" y="1757825"/>
            <a:chExt cx="7799134" cy="23083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7E148CC-9AF9-1043-BAC9-B79F9D4FDAEE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D8ED061-B804-1747-B28B-21B3ACD3612D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B92B7DD-6580-F44D-800E-C4EC0146141B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EEA16E9-A91D-704F-83F8-95AF51BAFD67}"/>
                </a:ext>
              </a:extLst>
            </p:cNvPr>
            <p:cNvGrpSpPr/>
            <p:nvPr/>
          </p:nvGrpSpPr>
          <p:grpSpPr>
            <a:xfrm>
              <a:off x="9677659" y="1757825"/>
              <a:ext cx="1931873" cy="230832"/>
              <a:chOff x="4129812" y="1972626"/>
              <a:chExt cx="1931873" cy="23083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AFB941-6F1B-7945-BFF7-D0022A247CE1}"/>
                  </a:ext>
                </a:extLst>
              </p:cNvPr>
              <p:cNvSpPr txBox="1"/>
              <p:nvPr/>
            </p:nvSpPr>
            <p:spPr>
              <a:xfrm>
                <a:off x="412981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6F6448D-AD1D-9E40-B5B4-BC37C5E93DCF}"/>
                  </a:ext>
                </a:extLst>
              </p:cNvPr>
              <p:cNvSpPr txBox="1"/>
              <p:nvPr/>
            </p:nvSpPr>
            <p:spPr>
              <a:xfrm>
                <a:off x="5234214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D19A599-F29C-4F41-B41B-0A7A0EB2D8C4}"/>
              </a:ext>
            </a:extLst>
          </p:cNvPr>
          <p:cNvSpPr txBox="1"/>
          <p:nvPr/>
        </p:nvSpPr>
        <p:spPr>
          <a:xfrm>
            <a:off x="4202749" y="3814399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Ascent profile only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5740A7-DB19-3D4C-90E5-232647BA0463}"/>
              </a:ext>
            </a:extLst>
          </p:cNvPr>
          <p:cNvGrpSpPr/>
          <p:nvPr/>
        </p:nvGrpSpPr>
        <p:grpSpPr>
          <a:xfrm>
            <a:off x="4202749" y="1484563"/>
            <a:ext cx="6990810" cy="245008"/>
            <a:chOff x="4202749" y="1484563"/>
            <a:chExt cx="6990810" cy="2450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36ACCF-C0A3-C443-BFB1-73D15725D554}"/>
                </a:ext>
              </a:extLst>
            </p:cNvPr>
            <p:cNvSpPr txBox="1"/>
            <p:nvPr/>
          </p:nvSpPr>
          <p:spPr>
            <a:xfrm>
              <a:off x="4202749" y="1484563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B0C8E7D-2ACB-364B-B8B5-11040179F438}"/>
                </a:ext>
              </a:extLst>
            </p:cNvPr>
            <p:cNvSpPr txBox="1"/>
            <p:nvPr/>
          </p:nvSpPr>
          <p:spPr>
            <a:xfrm>
              <a:off x="10104799" y="1498739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3" name="Up Arrow 2">
            <a:extLst>
              <a:ext uri="{FF2B5EF4-FFF2-40B4-BE49-F238E27FC236}">
                <a16:creationId xmlns:a16="http://schemas.microsoft.com/office/drawing/2014/main" id="{EFFA87B6-9608-D843-832F-94C794C234FA}"/>
              </a:ext>
            </a:extLst>
          </p:cNvPr>
          <p:cNvSpPr/>
          <p:nvPr/>
        </p:nvSpPr>
        <p:spPr>
          <a:xfrm>
            <a:off x="1027133" y="2939212"/>
            <a:ext cx="137787" cy="367659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Subtitle 2">
            <a:extLst>
              <a:ext uri="{FF2B5EF4-FFF2-40B4-BE49-F238E27FC236}">
                <a16:creationId xmlns:a16="http://schemas.microsoft.com/office/drawing/2014/main" id="{EAADD665-1543-C145-8B62-00C7F0D2A337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EF54C6B-F2ED-0F4E-9EAB-39A17C1A2825}"/>
              </a:ext>
            </a:extLst>
          </p:cNvPr>
          <p:cNvSpPr txBox="1"/>
          <p:nvPr/>
        </p:nvSpPr>
        <p:spPr>
          <a:xfrm>
            <a:off x="960863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4F7B10-D98F-804A-88A8-358CD1F5D671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1736985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4/8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B9B27-36DD-0740-B3EC-A7DAEF22BA4B}"/>
              </a:ext>
            </a:extLst>
          </p:cNvPr>
          <p:cNvSpPr txBox="1"/>
          <p:nvPr/>
        </p:nvSpPr>
        <p:spPr>
          <a:xfrm>
            <a:off x="2904775" y="5263043"/>
            <a:ext cx="5912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SAGE-III continues to do very good job capturing profile features on the scale of a few km.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FE8038-59F6-624C-8777-38A58539FF90}"/>
              </a:ext>
            </a:extLst>
          </p:cNvPr>
          <p:cNvGrpSpPr/>
          <p:nvPr/>
        </p:nvGrpSpPr>
        <p:grpSpPr>
          <a:xfrm>
            <a:off x="3002302" y="1143000"/>
            <a:ext cx="5608320" cy="3849536"/>
            <a:chOff x="3002302" y="1204970"/>
            <a:chExt cx="5608320" cy="384953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BB4461-0E88-4045-92CE-F8BF24356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02302" y="1536271"/>
              <a:ext cx="5608320" cy="296672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27A043-11F9-0D45-8CEB-CCDDC3F7D33D}"/>
                </a:ext>
              </a:extLst>
            </p:cNvPr>
            <p:cNvGrpSpPr/>
            <p:nvPr/>
          </p:nvGrpSpPr>
          <p:grpSpPr>
            <a:xfrm>
              <a:off x="3002302" y="1204970"/>
              <a:ext cx="5608320" cy="3849536"/>
              <a:chOff x="414377" y="1352497"/>
              <a:chExt cx="5608320" cy="3849536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C376381-12D8-B343-BC2E-031BAF6D4B7A}"/>
                  </a:ext>
                </a:extLst>
              </p:cNvPr>
              <p:cNvSpPr/>
              <p:nvPr/>
            </p:nvSpPr>
            <p:spPr>
              <a:xfrm>
                <a:off x="414377" y="1352497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14 December 2018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70D1C55-ABDE-EE4C-8CAF-7E14E2278D20}"/>
                  </a:ext>
                </a:extLst>
              </p:cNvPr>
              <p:cNvSpPr/>
              <p:nvPr/>
            </p:nvSpPr>
            <p:spPr>
              <a:xfrm>
                <a:off x="414377" y="4651527"/>
                <a:ext cx="5608320" cy="550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[15°N, 112°W]  </a:t>
                </a:r>
                <a:r>
                  <a:rPr lang="en-US" dirty="0" err="1">
                    <a:solidFill>
                      <a:schemeClr val="tx1"/>
                    </a:solidFill>
                  </a:rPr>
                  <a:t>Δ</a:t>
                </a:r>
                <a:r>
                  <a:rPr lang="en-US" dirty="0">
                    <a:solidFill>
                      <a:schemeClr val="tx1"/>
                    </a:solidFill>
                  </a:rPr>
                  <a:t> = 3126 km</a:t>
                </a:r>
              </a:p>
            </p:txBody>
          </p:sp>
        </p:grpSp>
      </p:grpSp>
      <p:sp>
        <p:nvSpPr>
          <p:cNvPr id="11" name="Subtitle 2">
            <a:extLst>
              <a:ext uri="{FF2B5EF4-FFF2-40B4-BE49-F238E27FC236}">
                <a16:creationId xmlns:a16="http://schemas.microsoft.com/office/drawing/2014/main" id="{93A99399-1454-0743-B9F7-A442F09B416F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DCE2FD-37DF-664E-BC99-52FF7D21CD76}"/>
              </a:ext>
            </a:extLst>
          </p:cNvPr>
          <p:cNvSpPr txBox="1"/>
          <p:nvPr/>
        </p:nvSpPr>
        <p:spPr>
          <a:xfrm>
            <a:off x="3522430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F618DC-0C4B-784F-945A-1A8033F0BCC7}"/>
              </a:ext>
            </a:extLst>
          </p:cNvPr>
          <p:cNvSpPr txBox="1"/>
          <p:nvPr/>
        </p:nvSpPr>
        <p:spPr>
          <a:xfrm>
            <a:off x="6806727" y="1489285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profile only</a:t>
            </a:r>
          </a:p>
        </p:txBody>
      </p:sp>
    </p:spTree>
    <p:extLst>
      <p:ext uri="{BB962C8B-B14F-4D97-AF65-F5344CB8AC3E}">
        <p14:creationId xmlns:p14="http://schemas.microsoft.com/office/powerpoint/2010/main" val="348484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79619E-1FE0-3D45-90A7-E1980AA8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447" y="1450578"/>
            <a:ext cx="5602025" cy="30073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5/8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BC9B6E-16A7-DA47-88D2-D8EA8AF9A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1999" y="1450578"/>
            <a:ext cx="5608318" cy="300736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D210F36-141F-8940-8CB7-6356791BABC8}"/>
              </a:ext>
            </a:extLst>
          </p:cNvPr>
          <p:cNvGrpSpPr/>
          <p:nvPr/>
        </p:nvGrpSpPr>
        <p:grpSpPr>
          <a:xfrm>
            <a:off x="411480" y="1152645"/>
            <a:ext cx="5609355" cy="3855799"/>
            <a:chOff x="-5504346" y="1152081"/>
            <a:chExt cx="5609355" cy="385579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54FC97-140F-D048-B8D8-D6601438D701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18 January 2019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F65D16-600E-0E40-99BD-C22B0E745201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[7°N, 77°W]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829 km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EF77DE-82E4-224A-985E-8C45670BA564}"/>
              </a:ext>
            </a:extLst>
          </p:cNvPr>
          <p:cNvGrpSpPr/>
          <p:nvPr/>
        </p:nvGrpSpPr>
        <p:grpSpPr>
          <a:xfrm>
            <a:off x="6281999" y="1154733"/>
            <a:ext cx="5609355" cy="3855799"/>
            <a:chOff x="-5504346" y="1152081"/>
            <a:chExt cx="5609355" cy="38557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5E9B88-1DFD-1148-A04E-DE87DEF81952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18 January 2019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0F2BABF-C839-D34F-A5C2-0D653A1524DC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[7°N, 100°W]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1786 km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30BBB8-99DE-764C-AC58-ADD5EC601857}"/>
              </a:ext>
            </a:extLst>
          </p:cNvPr>
          <p:cNvGrpSpPr/>
          <p:nvPr/>
        </p:nvGrpSpPr>
        <p:grpSpPr>
          <a:xfrm>
            <a:off x="3954858" y="4244887"/>
            <a:ext cx="7569896" cy="213051"/>
            <a:chOff x="3835861" y="4244887"/>
            <a:chExt cx="7569896" cy="21305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3D2BFE1-68A3-C049-8A7B-E5EE00426598}"/>
                </a:ext>
              </a:extLst>
            </p:cNvPr>
            <p:cNvSpPr/>
            <p:nvPr/>
          </p:nvSpPr>
          <p:spPr>
            <a:xfrm>
              <a:off x="9771110" y="424488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2E8C11C-55CE-DA47-9883-7ADD4122570E}"/>
                </a:ext>
              </a:extLst>
            </p:cNvPr>
            <p:cNvSpPr/>
            <p:nvPr/>
          </p:nvSpPr>
          <p:spPr>
            <a:xfrm>
              <a:off x="3835861" y="426713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A82AD47-DB57-7B41-8EDD-EA6E2C770455}"/>
              </a:ext>
            </a:extLst>
          </p:cNvPr>
          <p:cNvGrpSpPr/>
          <p:nvPr/>
        </p:nvGrpSpPr>
        <p:grpSpPr>
          <a:xfrm>
            <a:off x="3810398" y="1757825"/>
            <a:ext cx="7799134" cy="230832"/>
            <a:chOff x="3810398" y="1757825"/>
            <a:chExt cx="7799134" cy="23083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BFAC560-66A0-934E-A737-F7B4F30AF42C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443CD07-AB22-B747-84B1-B54061D3B97C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F97CCDB-1363-7245-AAF5-830F32CBF9CB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50723C8-4EA7-EB49-A824-470079C6ED5D}"/>
                </a:ext>
              </a:extLst>
            </p:cNvPr>
            <p:cNvGrpSpPr/>
            <p:nvPr/>
          </p:nvGrpSpPr>
          <p:grpSpPr>
            <a:xfrm>
              <a:off x="9677659" y="1757825"/>
              <a:ext cx="1931873" cy="230832"/>
              <a:chOff x="4129812" y="1972626"/>
              <a:chExt cx="1931873" cy="2308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F877B69-8F04-F349-ADD8-B5125E3AE349}"/>
                  </a:ext>
                </a:extLst>
              </p:cNvPr>
              <p:cNvSpPr txBox="1"/>
              <p:nvPr/>
            </p:nvSpPr>
            <p:spPr>
              <a:xfrm>
                <a:off x="412981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22664E7-3E76-DE46-A760-816C7B375DCD}"/>
                  </a:ext>
                </a:extLst>
              </p:cNvPr>
              <p:cNvSpPr txBox="1"/>
              <p:nvPr/>
            </p:nvSpPr>
            <p:spPr>
              <a:xfrm>
                <a:off x="5234214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78CF117-21F8-8F4E-8600-7BD1ADB9C720}"/>
              </a:ext>
            </a:extLst>
          </p:cNvPr>
          <p:cNvGrpSpPr/>
          <p:nvPr/>
        </p:nvGrpSpPr>
        <p:grpSpPr>
          <a:xfrm>
            <a:off x="4200197" y="1498739"/>
            <a:ext cx="6968310" cy="230832"/>
            <a:chOff x="4200197" y="1498739"/>
            <a:chExt cx="6968310" cy="23083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4029B5-1228-CC4F-BE90-A48440BC6668}"/>
                </a:ext>
              </a:extLst>
            </p:cNvPr>
            <p:cNvSpPr txBox="1"/>
            <p:nvPr/>
          </p:nvSpPr>
          <p:spPr>
            <a:xfrm>
              <a:off x="4200197" y="1498739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8F54C8-4265-FB40-9B42-EF8341DA6F78}"/>
                </a:ext>
              </a:extLst>
            </p:cNvPr>
            <p:cNvSpPr txBox="1"/>
            <p:nvPr/>
          </p:nvSpPr>
          <p:spPr>
            <a:xfrm>
              <a:off x="10079747" y="1498739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50" name="Subtitle 2">
            <a:extLst>
              <a:ext uri="{FF2B5EF4-FFF2-40B4-BE49-F238E27FC236}">
                <a16:creationId xmlns:a16="http://schemas.microsoft.com/office/drawing/2014/main" id="{3557410A-899C-B147-963F-56A77B5C255D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1A2DD6-C889-9340-A13D-076B4CC6E8ED}"/>
              </a:ext>
            </a:extLst>
          </p:cNvPr>
          <p:cNvSpPr txBox="1"/>
          <p:nvPr/>
        </p:nvSpPr>
        <p:spPr>
          <a:xfrm>
            <a:off x="2904775" y="5263043"/>
            <a:ext cx="5912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This is the first of our coincidences with the SAGE-III retrieving deep into the troposphere.  And from 15 km down to ~11 km, SAGE is actually </a:t>
            </a:r>
            <a:r>
              <a:rPr lang="en-US" dirty="0">
                <a:solidFill>
                  <a:srgbClr val="032DDC"/>
                </a:solidFill>
              </a:rPr>
              <a:t>wetter</a:t>
            </a:r>
            <a:r>
              <a:rPr lang="en-US" dirty="0">
                <a:solidFill>
                  <a:srgbClr val="C00000"/>
                </a:solidFill>
              </a:rPr>
              <a:t> than the </a:t>
            </a:r>
            <a:r>
              <a:rPr lang="en-US" dirty="0" err="1">
                <a:solidFill>
                  <a:srgbClr val="C00000"/>
                </a:solidFill>
              </a:rPr>
              <a:t>sonde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A72A60F-8D0A-2341-8488-1B582A67CF6A}"/>
              </a:ext>
            </a:extLst>
          </p:cNvPr>
          <p:cNvSpPr txBox="1"/>
          <p:nvPr/>
        </p:nvSpPr>
        <p:spPr>
          <a:xfrm>
            <a:off x="960863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98D0C1E-C65B-6848-9831-0ABD93607613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923070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79619E-1FE0-3D45-90A7-E1980AA8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447" y="1461954"/>
            <a:ext cx="5602025" cy="299713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Sunrise occultation coincidences at Costa Rica – 6/8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BC9B6E-16A7-DA47-88D2-D8EA8AF9A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3983" y="1469367"/>
            <a:ext cx="5602025" cy="300736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D210F36-141F-8940-8CB7-6356791BABC8}"/>
              </a:ext>
            </a:extLst>
          </p:cNvPr>
          <p:cNvGrpSpPr/>
          <p:nvPr/>
        </p:nvGrpSpPr>
        <p:grpSpPr>
          <a:xfrm>
            <a:off x="411480" y="1152645"/>
            <a:ext cx="5609355" cy="3855799"/>
            <a:chOff x="-5504346" y="1152081"/>
            <a:chExt cx="5609355" cy="385579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54FC97-140F-D048-B8D8-D6601438D701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21 February 2019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F65D16-600E-0E40-99BD-C22B0E745201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[9°N, 80°W]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351 km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EF77DE-82E4-224A-985E-8C45670BA564}"/>
              </a:ext>
            </a:extLst>
          </p:cNvPr>
          <p:cNvGrpSpPr/>
          <p:nvPr/>
        </p:nvGrpSpPr>
        <p:grpSpPr>
          <a:xfrm>
            <a:off x="6300216" y="1143000"/>
            <a:ext cx="5609355" cy="3855799"/>
            <a:chOff x="-5504346" y="1152081"/>
            <a:chExt cx="5609355" cy="38557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5E9B88-1DFD-1148-A04E-DE87DEF81952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21 February 2019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0F2BABF-C839-D34F-A5C2-0D653A1524DC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[10°N, 103°W]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2185 km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5BE967-6491-D64C-80BF-99D184B71612}"/>
              </a:ext>
            </a:extLst>
          </p:cNvPr>
          <p:cNvGrpSpPr/>
          <p:nvPr/>
        </p:nvGrpSpPr>
        <p:grpSpPr>
          <a:xfrm>
            <a:off x="3979910" y="4244887"/>
            <a:ext cx="7513529" cy="213051"/>
            <a:chOff x="3979910" y="4244887"/>
            <a:chExt cx="7513529" cy="21305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1E8E52D-98EA-3F4E-AD34-19C5E710FF05}"/>
                </a:ext>
              </a:extLst>
            </p:cNvPr>
            <p:cNvSpPr/>
            <p:nvPr/>
          </p:nvSpPr>
          <p:spPr>
            <a:xfrm>
              <a:off x="9858792" y="424488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95A875-ED1A-0641-A01B-264E9BFA449F}"/>
                </a:ext>
              </a:extLst>
            </p:cNvPr>
            <p:cNvSpPr/>
            <p:nvPr/>
          </p:nvSpPr>
          <p:spPr>
            <a:xfrm>
              <a:off x="3979910" y="426713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6092E3-7ED9-314F-9696-CD682D1EBD5A}"/>
              </a:ext>
            </a:extLst>
          </p:cNvPr>
          <p:cNvGrpSpPr/>
          <p:nvPr/>
        </p:nvGrpSpPr>
        <p:grpSpPr>
          <a:xfrm>
            <a:off x="3810398" y="1757825"/>
            <a:ext cx="7836712" cy="230832"/>
            <a:chOff x="3810398" y="1757825"/>
            <a:chExt cx="7836712" cy="23083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7DB2348-A20E-6740-89B6-AA1DA9600DBB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2C2A00-F5D7-6C4B-91F8-3623622EA383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3292DF-A594-D248-9BCF-903406EA309D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63C482E-5330-8544-95A8-FDDC2EE365F1}"/>
                </a:ext>
              </a:extLst>
            </p:cNvPr>
            <p:cNvGrpSpPr/>
            <p:nvPr/>
          </p:nvGrpSpPr>
          <p:grpSpPr>
            <a:xfrm>
              <a:off x="9727763" y="1757825"/>
              <a:ext cx="1919347" cy="230832"/>
              <a:chOff x="4179916" y="1972626"/>
              <a:chExt cx="1919347" cy="2308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E690DA-78D8-D54A-9F6E-6F4C122791F6}"/>
                  </a:ext>
                </a:extLst>
              </p:cNvPr>
              <p:cNvSpPr txBox="1"/>
              <p:nvPr/>
            </p:nvSpPr>
            <p:spPr>
              <a:xfrm>
                <a:off x="417991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951AE4-1A1A-0441-8711-F56DA112DEB9}"/>
                  </a:ext>
                </a:extLst>
              </p:cNvPr>
              <p:cNvSpPr txBox="1"/>
              <p:nvPr/>
            </p:nvSpPr>
            <p:spPr>
              <a:xfrm>
                <a:off x="527179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EDC6F4-D667-AD4D-9F34-1EEA620225AD}"/>
              </a:ext>
            </a:extLst>
          </p:cNvPr>
          <p:cNvGrpSpPr/>
          <p:nvPr/>
        </p:nvGrpSpPr>
        <p:grpSpPr>
          <a:xfrm>
            <a:off x="4215275" y="1484563"/>
            <a:ext cx="6997073" cy="245008"/>
            <a:chOff x="4215275" y="1484563"/>
            <a:chExt cx="6997073" cy="2450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3CE08A-B664-584A-96CD-F938962C4C15}"/>
                </a:ext>
              </a:extLst>
            </p:cNvPr>
            <p:cNvSpPr txBox="1"/>
            <p:nvPr/>
          </p:nvSpPr>
          <p:spPr>
            <a:xfrm>
              <a:off x="4215275" y="1484563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0F27529-3B55-FE47-B8C4-DE5D68B00B7B}"/>
                </a:ext>
              </a:extLst>
            </p:cNvPr>
            <p:cNvSpPr txBox="1"/>
            <p:nvPr/>
          </p:nvSpPr>
          <p:spPr>
            <a:xfrm>
              <a:off x="10123588" y="1498739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DC3E57D-A246-8F46-B533-2A99CA46AAF5}"/>
              </a:ext>
            </a:extLst>
          </p:cNvPr>
          <p:cNvSpPr txBox="1"/>
          <p:nvPr/>
        </p:nvSpPr>
        <p:spPr>
          <a:xfrm>
            <a:off x="2904775" y="5263043"/>
            <a:ext cx="5912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SAGE-III showing that it can track the essential shape of the profile deep into the troposphere.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134880CD-D46D-5D48-9BD1-8E1B09D882BB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D90DD8-5ECE-7445-B859-3D6F3FC9D0D5}"/>
              </a:ext>
            </a:extLst>
          </p:cNvPr>
          <p:cNvSpPr txBox="1"/>
          <p:nvPr/>
        </p:nvSpPr>
        <p:spPr>
          <a:xfrm>
            <a:off x="960863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8F13B9-1A63-A349-94A8-F52650EF794B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70344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79619E-1FE0-3D45-90A7-E1980AA8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" y="1468217"/>
            <a:ext cx="5608320" cy="299713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ndara" panose="020E0502030303020204" pitchFamily="34" charset="0"/>
              </a:rPr>
              <a:t>Sunrise occultations near Costa Rica – 7/8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BC9B6E-16A7-DA47-88D2-D8EA8AF9A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216" y="1469367"/>
            <a:ext cx="5608320" cy="300736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D210F36-141F-8940-8CB7-6356791BABC8}"/>
              </a:ext>
            </a:extLst>
          </p:cNvPr>
          <p:cNvGrpSpPr/>
          <p:nvPr/>
        </p:nvGrpSpPr>
        <p:grpSpPr>
          <a:xfrm>
            <a:off x="411480" y="1152645"/>
            <a:ext cx="5609355" cy="3855799"/>
            <a:chOff x="-5504346" y="1152081"/>
            <a:chExt cx="5609355" cy="385579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54FC97-140F-D048-B8D8-D6601438D701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23 April 2019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F65D16-600E-0E40-99BD-C22B0E745201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[12°N, 94°W]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1111 km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EF77DE-82E4-224A-985E-8C45670BA564}"/>
              </a:ext>
            </a:extLst>
          </p:cNvPr>
          <p:cNvGrpSpPr/>
          <p:nvPr/>
        </p:nvGrpSpPr>
        <p:grpSpPr>
          <a:xfrm>
            <a:off x="6300216" y="1168052"/>
            <a:ext cx="5609355" cy="3830747"/>
            <a:chOff x="-5504346" y="1177133"/>
            <a:chExt cx="5609355" cy="383074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5E9B88-1DFD-1148-A04E-DE87DEF81952}"/>
                </a:ext>
              </a:extLst>
            </p:cNvPr>
            <p:cNvSpPr/>
            <p:nvPr/>
          </p:nvSpPr>
          <p:spPr>
            <a:xfrm>
              <a:off x="-5504346" y="1177133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23 April 2019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0F2BABF-C839-D34F-A5C2-0D653A1524DC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[12°N, 70°W]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1469 km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5BE967-6491-D64C-80BF-99D184B71612}"/>
              </a:ext>
            </a:extLst>
          </p:cNvPr>
          <p:cNvGrpSpPr/>
          <p:nvPr/>
        </p:nvGrpSpPr>
        <p:grpSpPr>
          <a:xfrm>
            <a:off x="3979910" y="4244887"/>
            <a:ext cx="7513529" cy="213051"/>
            <a:chOff x="3979910" y="4244887"/>
            <a:chExt cx="7513529" cy="21305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1E8E52D-98EA-3F4E-AD34-19C5E710FF05}"/>
                </a:ext>
              </a:extLst>
            </p:cNvPr>
            <p:cNvSpPr/>
            <p:nvPr/>
          </p:nvSpPr>
          <p:spPr>
            <a:xfrm>
              <a:off x="9858792" y="424488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95A875-ED1A-0641-A01B-264E9BFA449F}"/>
                </a:ext>
              </a:extLst>
            </p:cNvPr>
            <p:cNvSpPr/>
            <p:nvPr/>
          </p:nvSpPr>
          <p:spPr>
            <a:xfrm>
              <a:off x="3979910" y="426713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6092E3-7ED9-314F-9696-CD682D1EBD5A}"/>
              </a:ext>
            </a:extLst>
          </p:cNvPr>
          <p:cNvGrpSpPr/>
          <p:nvPr/>
        </p:nvGrpSpPr>
        <p:grpSpPr>
          <a:xfrm>
            <a:off x="3810398" y="1757825"/>
            <a:ext cx="7836712" cy="230832"/>
            <a:chOff x="3810398" y="1757825"/>
            <a:chExt cx="7836712" cy="23083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7DB2348-A20E-6740-89B6-AA1DA9600DBB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2C2A00-F5D7-6C4B-91F8-3623622EA383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3292DF-A594-D248-9BCF-903406EA309D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63C482E-5330-8544-95A8-FDDC2EE365F1}"/>
                </a:ext>
              </a:extLst>
            </p:cNvPr>
            <p:cNvGrpSpPr/>
            <p:nvPr/>
          </p:nvGrpSpPr>
          <p:grpSpPr>
            <a:xfrm>
              <a:off x="9727763" y="1757825"/>
              <a:ext cx="1919347" cy="230832"/>
              <a:chOff x="4179916" y="1972626"/>
              <a:chExt cx="1919347" cy="2308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E690DA-78D8-D54A-9F6E-6F4C122791F6}"/>
                  </a:ext>
                </a:extLst>
              </p:cNvPr>
              <p:cNvSpPr txBox="1"/>
              <p:nvPr/>
            </p:nvSpPr>
            <p:spPr>
              <a:xfrm>
                <a:off x="417991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951AE4-1A1A-0441-8711-F56DA112DEB9}"/>
                  </a:ext>
                </a:extLst>
              </p:cNvPr>
              <p:cNvSpPr txBox="1"/>
              <p:nvPr/>
            </p:nvSpPr>
            <p:spPr>
              <a:xfrm>
                <a:off x="527179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3E3016-FE29-9A46-9F42-6A719925DE29}"/>
              </a:ext>
            </a:extLst>
          </p:cNvPr>
          <p:cNvGrpSpPr/>
          <p:nvPr/>
        </p:nvGrpSpPr>
        <p:grpSpPr>
          <a:xfrm>
            <a:off x="4252853" y="1503352"/>
            <a:ext cx="6990810" cy="245008"/>
            <a:chOff x="4252853" y="1503352"/>
            <a:chExt cx="6990810" cy="2450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8E59669-C3A5-F048-9D8F-10C3849AC960}"/>
                </a:ext>
              </a:extLst>
            </p:cNvPr>
            <p:cNvSpPr txBox="1"/>
            <p:nvPr/>
          </p:nvSpPr>
          <p:spPr>
            <a:xfrm>
              <a:off x="4252853" y="1503352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9C7D33D-2638-C345-9E5F-0F79FD9E37EC}"/>
                </a:ext>
              </a:extLst>
            </p:cNvPr>
            <p:cNvSpPr txBox="1"/>
            <p:nvPr/>
          </p:nvSpPr>
          <p:spPr>
            <a:xfrm>
              <a:off x="10154903" y="1517528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D72F7BC-CA48-1D40-819D-4AC3EE9C065E}"/>
              </a:ext>
            </a:extLst>
          </p:cNvPr>
          <p:cNvSpPr txBox="1"/>
          <p:nvPr/>
        </p:nvSpPr>
        <p:spPr>
          <a:xfrm>
            <a:off x="2591843" y="5287687"/>
            <a:ext cx="70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Both profiles here do not fully capture the </a:t>
            </a:r>
            <a:r>
              <a:rPr lang="en-US" dirty="0" err="1">
                <a:solidFill>
                  <a:srgbClr val="C00000"/>
                </a:solidFill>
              </a:rPr>
              <a:t>coldpoint</a:t>
            </a:r>
            <a:r>
              <a:rPr lang="en-US" dirty="0">
                <a:solidFill>
                  <a:srgbClr val="C00000"/>
                </a:solidFill>
              </a:rPr>
              <a:t> tropopause feature in the CFH profile, but neither is particularly close to the </a:t>
            </a:r>
            <a:r>
              <a:rPr lang="en-US" dirty="0" err="1">
                <a:solidFill>
                  <a:srgbClr val="C00000"/>
                </a:solidFill>
              </a:rPr>
              <a:t>sonde</a:t>
            </a:r>
            <a:r>
              <a:rPr lang="en-US" dirty="0">
                <a:solidFill>
                  <a:srgbClr val="C00000"/>
                </a:solidFill>
              </a:rPr>
              <a:t> location.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1CFBAF73-581C-D147-860F-7587F4129757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886671-1520-4C44-A730-DFFBFB728CFE}"/>
              </a:ext>
            </a:extLst>
          </p:cNvPr>
          <p:cNvSpPr txBox="1"/>
          <p:nvPr/>
        </p:nvSpPr>
        <p:spPr>
          <a:xfrm>
            <a:off x="960863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B2048CA-1655-7F47-B8A5-658310A22889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2888289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8BC9B6E-16A7-DA47-88D2-D8EA8AF9A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1251" y="845507"/>
            <a:ext cx="5608320" cy="447179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ndara" panose="020E0502030303020204" pitchFamily="34" charset="0"/>
              </a:rPr>
              <a:t>Sunrise occultations near Costa Rica – 8a/8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B9B27-36DD-0740-B3EC-A7DAEF22BA4B}"/>
              </a:ext>
            </a:extLst>
          </p:cNvPr>
          <p:cNvSpPr txBox="1"/>
          <p:nvPr/>
        </p:nvSpPr>
        <p:spPr>
          <a:xfrm>
            <a:off x="410445" y="964283"/>
            <a:ext cx="5608320" cy="523220"/>
          </a:xfrm>
          <a:prstGeom prst="rect">
            <a:avLst/>
          </a:prstGeom>
          <a:solidFill>
            <a:srgbClr val="FFF2E0"/>
          </a:solidFill>
          <a:ln w="31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In the </a:t>
            </a:r>
            <a:r>
              <a:rPr lang="en-US" sz="1400" dirty="0" err="1">
                <a:solidFill>
                  <a:srgbClr val="C00000"/>
                </a:solidFill>
              </a:rPr>
              <a:t>sonde</a:t>
            </a:r>
            <a:r>
              <a:rPr lang="en-US" sz="1400" dirty="0">
                <a:solidFill>
                  <a:srgbClr val="C00000"/>
                </a:solidFill>
              </a:rPr>
              <a:t> profile below left, the S-shape at 16-18 km bears the hallmarks of tropopause-level wave uplift and overlying subsidence.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5E9B88-1DFD-1148-A04E-DE87DEF81952}"/>
              </a:ext>
            </a:extLst>
          </p:cNvPr>
          <p:cNvSpPr/>
          <p:nvPr/>
        </p:nvSpPr>
        <p:spPr>
          <a:xfrm>
            <a:off x="8719852" y="1824039"/>
            <a:ext cx="771118" cy="914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21 June 2019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F2BABF-C839-D34F-A5C2-0D653A1524DC}"/>
              </a:ext>
            </a:extLst>
          </p:cNvPr>
          <p:cNvSpPr/>
          <p:nvPr/>
        </p:nvSpPr>
        <p:spPr>
          <a:xfrm>
            <a:off x="6301251" y="5263656"/>
            <a:ext cx="5608320" cy="147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C4DDFE-E310-AC4E-87CD-E7640DC4DD63}"/>
              </a:ext>
            </a:extLst>
          </p:cNvPr>
          <p:cNvGrpSpPr/>
          <p:nvPr/>
        </p:nvGrpSpPr>
        <p:grpSpPr>
          <a:xfrm>
            <a:off x="410445" y="1547214"/>
            <a:ext cx="5610390" cy="3855799"/>
            <a:chOff x="410445" y="1641159"/>
            <a:chExt cx="5610390" cy="385579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6AB878-5616-564A-B107-4DA4193F7095}"/>
                </a:ext>
              </a:extLst>
            </p:cNvPr>
            <p:cNvGrpSpPr/>
            <p:nvPr/>
          </p:nvGrpSpPr>
          <p:grpSpPr>
            <a:xfrm>
              <a:off x="410445" y="1641159"/>
              <a:ext cx="5610390" cy="3855799"/>
              <a:chOff x="410445" y="1628633"/>
              <a:chExt cx="5610390" cy="385579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779619E-1FE0-3D45-90A7-E1980AA8C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0445" y="1950468"/>
                <a:ext cx="5608320" cy="2997133"/>
              </a:xfrm>
              <a:prstGeom prst="rect">
                <a:avLst/>
              </a:prstGeom>
            </p:spPr>
          </p:pic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D210F36-141F-8940-8CB7-6356791BABC8}"/>
                  </a:ext>
                </a:extLst>
              </p:cNvPr>
              <p:cNvGrpSpPr/>
              <p:nvPr/>
            </p:nvGrpSpPr>
            <p:grpSpPr>
              <a:xfrm>
                <a:off x="411480" y="1628633"/>
                <a:ext cx="5609355" cy="3855799"/>
                <a:chOff x="-5504346" y="1152081"/>
                <a:chExt cx="5609355" cy="3855799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D54FC97-140F-D048-B8D8-D6601438D701}"/>
                    </a:ext>
                  </a:extLst>
                </p:cNvPr>
                <p:cNvSpPr/>
                <p:nvPr/>
              </p:nvSpPr>
              <p:spPr>
                <a:xfrm>
                  <a:off x="-5504346" y="1152081"/>
                  <a:ext cx="5608320" cy="5505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</a:rPr>
                    <a:t>21 June 2019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6F65D16-600E-0E40-99BD-C22B0E745201}"/>
                    </a:ext>
                  </a:extLst>
                </p:cNvPr>
                <p:cNvSpPr/>
                <p:nvPr/>
              </p:nvSpPr>
              <p:spPr>
                <a:xfrm>
                  <a:off x="-5503311" y="4457374"/>
                  <a:ext cx="5608320" cy="5505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[6°N, 87°W]  </a:t>
                  </a:r>
                  <a:r>
                    <a:rPr lang="en-US" dirty="0" err="1">
                      <a:solidFill>
                        <a:schemeClr val="tx1"/>
                      </a:solidFill>
                    </a:rPr>
                    <a:t>Δ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 = 473 km</a:t>
                  </a:r>
                </a:p>
              </p:txBody>
            </p:sp>
          </p:grp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95A875-ED1A-0641-A01B-264E9BFA449F}"/>
                </a:ext>
              </a:extLst>
            </p:cNvPr>
            <p:cNvSpPr/>
            <p:nvPr/>
          </p:nvSpPr>
          <p:spPr>
            <a:xfrm>
              <a:off x="3979910" y="4805755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DB2348-A20E-6740-89B6-AA1DA9600DBB}"/>
              </a:ext>
            </a:extLst>
          </p:cNvPr>
          <p:cNvGrpSpPr/>
          <p:nvPr/>
        </p:nvGrpSpPr>
        <p:grpSpPr>
          <a:xfrm>
            <a:off x="3810398" y="2158657"/>
            <a:ext cx="1925610" cy="249621"/>
            <a:chOff x="3992026" y="1897470"/>
            <a:chExt cx="1925610" cy="2496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2C2A00-F5D7-6C4B-91F8-3623622EA383}"/>
                </a:ext>
              </a:extLst>
            </p:cNvPr>
            <p:cNvSpPr txBox="1"/>
            <p:nvPr/>
          </p:nvSpPr>
          <p:spPr>
            <a:xfrm>
              <a:off x="3992026" y="1916259"/>
              <a:ext cx="8274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CFH 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&gt;</a:t>
              </a:r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 SAGE-3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3292DF-A594-D248-9BCF-903406EA309D}"/>
                </a:ext>
              </a:extLst>
            </p:cNvPr>
            <p:cNvSpPr txBox="1"/>
            <p:nvPr/>
          </p:nvSpPr>
          <p:spPr>
            <a:xfrm>
              <a:off x="5090165" y="1897470"/>
              <a:ext cx="8274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SAGE-3 </a:t>
              </a:r>
              <a:r>
                <a:rPr lang="en-US" sz="900" dirty="0">
                  <a:solidFill>
                    <a:schemeClr val="bg1">
                      <a:lumMod val="85000"/>
                    </a:schemeClr>
                  </a:solidFill>
                </a:rPr>
                <a:t>&gt;</a:t>
              </a:r>
              <a:r>
                <a:rPr lang="en-US" sz="900" b="1" dirty="0">
                  <a:solidFill>
                    <a:schemeClr val="bg1">
                      <a:lumMod val="85000"/>
                    </a:schemeClr>
                  </a:solidFill>
                </a:rPr>
                <a:t> CFH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1C19377-DD42-214E-8D61-A2FDB302F0C6}"/>
              </a:ext>
            </a:extLst>
          </p:cNvPr>
          <p:cNvSpPr txBox="1"/>
          <p:nvPr/>
        </p:nvSpPr>
        <p:spPr>
          <a:xfrm>
            <a:off x="6551113" y="33777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15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A8CD56F-4FE8-4344-855E-09CF8C3D6C96}"/>
              </a:ext>
            </a:extLst>
          </p:cNvPr>
          <p:cNvSpPr txBox="1"/>
          <p:nvPr/>
        </p:nvSpPr>
        <p:spPr>
          <a:xfrm>
            <a:off x="9421655" y="33798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15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594E78-B8AD-9747-847F-5E2BBE7C2FA6}"/>
              </a:ext>
            </a:extLst>
          </p:cNvPr>
          <p:cNvSpPr txBox="1"/>
          <p:nvPr/>
        </p:nvSpPr>
        <p:spPr>
          <a:xfrm>
            <a:off x="410445" y="5466544"/>
            <a:ext cx="560832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At 16 km there is clearly interference in the SAGE-III water vapor.  This  is almost certainly due to ice particles associated with wave-induced cooling at the tropopause, and 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370C61-55D6-3D4B-B04D-F4CBDAAC22C7}"/>
              </a:ext>
            </a:extLst>
          </p:cNvPr>
          <p:cNvSpPr txBox="1"/>
          <p:nvPr/>
        </p:nvSpPr>
        <p:spPr>
          <a:xfrm>
            <a:off x="6224610" y="5550931"/>
            <a:ext cx="560832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… the aerosol retrievals from this occultation are consistent with this interpretation.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171CC92F-9961-2947-BDF7-523A2A719133}"/>
              </a:ext>
            </a:extLst>
          </p:cNvPr>
          <p:cNvSpPr txBox="1">
            <a:spLocks/>
          </p:cNvSpPr>
          <p:nvPr/>
        </p:nvSpPr>
        <p:spPr>
          <a:xfrm>
            <a:off x="3769263" y="6514469"/>
            <a:ext cx="4653473" cy="27594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68B9BE-2DF2-6C46-B781-7E79CFA89784}"/>
              </a:ext>
            </a:extLst>
          </p:cNvPr>
          <p:cNvSpPr txBox="1"/>
          <p:nvPr/>
        </p:nvSpPr>
        <p:spPr>
          <a:xfrm>
            <a:off x="960863" y="1851430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F26359-2417-9E4E-8753-021E00A4D58F}"/>
              </a:ext>
            </a:extLst>
          </p:cNvPr>
          <p:cNvSpPr txBox="1"/>
          <p:nvPr/>
        </p:nvSpPr>
        <p:spPr>
          <a:xfrm>
            <a:off x="4224133" y="1901407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profile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4FE532-45B1-AD4E-BF5C-2ED169CC3DBC}"/>
              </a:ext>
            </a:extLst>
          </p:cNvPr>
          <p:cNvSpPr txBox="1"/>
          <p:nvPr/>
        </p:nvSpPr>
        <p:spPr>
          <a:xfrm>
            <a:off x="9982620" y="5034037"/>
            <a:ext cx="1514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/>
              <a:t>Angström</a:t>
            </a:r>
            <a:r>
              <a:rPr lang="en-US" sz="1200" b="1" dirty="0"/>
              <a:t> coefficient</a:t>
            </a:r>
          </a:p>
        </p:txBody>
      </p:sp>
    </p:spTree>
    <p:extLst>
      <p:ext uri="{BB962C8B-B14F-4D97-AF65-F5344CB8AC3E}">
        <p14:creationId xmlns:p14="http://schemas.microsoft.com/office/powerpoint/2010/main" val="1745356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79619E-1FE0-3D45-90A7-E1980AA8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445" y="1474480"/>
            <a:ext cx="5609355" cy="299713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4897" y="124424"/>
            <a:ext cx="10515600" cy="83305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ndara" panose="020E0502030303020204" pitchFamily="34" charset="0"/>
              </a:rPr>
              <a:t>Sunrise occultations near Costa Rica – 8b/8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59E67D28-D36F-A448-B360-F33C16CB7DE4}"/>
              </a:ext>
            </a:extLst>
          </p:cNvPr>
          <p:cNvSpPr txBox="1">
            <a:spLocks/>
          </p:cNvSpPr>
          <p:nvPr/>
        </p:nvSpPr>
        <p:spPr>
          <a:xfrm>
            <a:off x="3769263" y="6591838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BC9B6E-16A7-DA47-88D2-D8EA8AF9A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216" y="1469367"/>
            <a:ext cx="5608320" cy="300736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D210F36-141F-8940-8CB7-6356791BABC8}"/>
              </a:ext>
            </a:extLst>
          </p:cNvPr>
          <p:cNvGrpSpPr/>
          <p:nvPr/>
        </p:nvGrpSpPr>
        <p:grpSpPr>
          <a:xfrm>
            <a:off x="411480" y="1152645"/>
            <a:ext cx="5609355" cy="3855799"/>
            <a:chOff x="-5504346" y="1152081"/>
            <a:chExt cx="5609355" cy="385579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54FC97-140F-D048-B8D8-D6601438D701}"/>
                </a:ext>
              </a:extLst>
            </p:cNvPr>
            <p:cNvSpPr/>
            <p:nvPr/>
          </p:nvSpPr>
          <p:spPr>
            <a:xfrm>
              <a:off x="-5504346" y="1152081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21 June 2019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F65D16-600E-0E40-99BD-C22B0E745201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[6°N, 63°W]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2307 km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EF77DE-82E4-224A-985E-8C45670BA564}"/>
              </a:ext>
            </a:extLst>
          </p:cNvPr>
          <p:cNvGrpSpPr/>
          <p:nvPr/>
        </p:nvGrpSpPr>
        <p:grpSpPr>
          <a:xfrm>
            <a:off x="6300216" y="1168052"/>
            <a:ext cx="5609355" cy="3830747"/>
            <a:chOff x="-5504346" y="1177133"/>
            <a:chExt cx="5609355" cy="383074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5E9B88-1DFD-1148-A04E-DE87DEF81952}"/>
                </a:ext>
              </a:extLst>
            </p:cNvPr>
            <p:cNvSpPr/>
            <p:nvPr/>
          </p:nvSpPr>
          <p:spPr>
            <a:xfrm>
              <a:off x="-5504346" y="1177133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21 June 2019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0F2BABF-C839-D34F-A5C2-0D653A1524DC}"/>
                </a:ext>
              </a:extLst>
            </p:cNvPr>
            <p:cNvSpPr/>
            <p:nvPr/>
          </p:nvSpPr>
          <p:spPr>
            <a:xfrm>
              <a:off x="-5503311" y="4457374"/>
              <a:ext cx="5608320" cy="55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[7°N, 110°W]  </a:t>
              </a:r>
              <a:r>
                <a:rPr lang="en-US" dirty="0" err="1">
                  <a:solidFill>
                    <a:schemeClr val="tx1"/>
                  </a:solidFill>
                </a:rPr>
                <a:t>Δ</a:t>
              </a:r>
              <a:r>
                <a:rPr lang="en-US" dirty="0">
                  <a:solidFill>
                    <a:schemeClr val="tx1"/>
                  </a:solidFill>
                </a:rPr>
                <a:t> = 2883 km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5BE967-6491-D64C-80BF-99D184B71612}"/>
              </a:ext>
            </a:extLst>
          </p:cNvPr>
          <p:cNvGrpSpPr/>
          <p:nvPr/>
        </p:nvGrpSpPr>
        <p:grpSpPr>
          <a:xfrm>
            <a:off x="3979910" y="4267137"/>
            <a:ext cx="7513529" cy="281285"/>
            <a:chOff x="3979910" y="4267137"/>
            <a:chExt cx="7513529" cy="28128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1E8E52D-98EA-3F4E-AD34-19C5E710FF05}"/>
                </a:ext>
              </a:extLst>
            </p:cNvPr>
            <p:cNvSpPr/>
            <p:nvPr/>
          </p:nvSpPr>
          <p:spPr>
            <a:xfrm>
              <a:off x="9858792" y="4357621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95A875-ED1A-0641-A01B-264E9BFA449F}"/>
                </a:ext>
              </a:extLst>
            </p:cNvPr>
            <p:cNvSpPr/>
            <p:nvPr/>
          </p:nvSpPr>
          <p:spPr>
            <a:xfrm>
              <a:off x="3979910" y="4267137"/>
              <a:ext cx="1634647" cy="1908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SAGE-3 minus CFH (%)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6092E3-7ED9-314F-9696-CD682D1EBD5A}"/>
              </a:ext>
            </a:extLst>
          </p:cNvPr>
          <p:cNvGrpSpPr/>
          <p:nvPr/>
        </p:nvGrpSpPr>
        <p:grpSpPr>
          <a:xfrm>
            <a:off x="3810398" y="1757825"/>
            <a:ext cx="7836712" cy="230832"/>
            <a:chOff x="3810398" y="1757825"/>
            <a:chExt cx="7836712" cy="23083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7DB2348-A20E-6740-89B6-AA1DA9600DBB}"/>
                </a:ext>
              </a:extLst>
            </p:cNvPr>
            <p:cNvGrpSpPr/>
            <p:nvPr/>
          </p:nvGrpSpPr>
          <p:grpSpPr>
            <a:xfrm>
              <a:off x="3810398" y="1757825"/>
              <a:ext cx="1925610" cy="230832"/>
              <a:chOff x="3992026" y="1972626"/>
              <a:chExt cx="1925610" cy="230832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2C2A00-F5D7-6C4B-91F8-3623622EA383}"/>
                  </a:ext>
                </a:extLst>
              </p:cNvPr>
              <p:cNvSpPr txBox="1"/>
              <p:nvPr/>
            </p:nvSpPr>
            <p:spPr>
              <a:xfrm>
                <a:off x="399202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3292DF-A594-D248-9BCF-903406EA309D}"/>
                  </a:ext>
                </a:extLst>
              </p:cNvPr>
              <p:cNvSpPr txBox="1"/>
              <p:nvPr/>
            </p:nvSpPr>
            <p:spPr>
              <a:xfrm>
                <a:off x="5090165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63C482E-5330-8544-95A8-FDDC2EE365F1}"/>
                </a:ext>
              </a:extLst>
            </p:cNvPr>
            <p:cNvGrpSpPr/>
            <p:nvPr/>
          </p:nvGrpSpPr>
          <p:grpSpPr>
            <a:xfrm>
              <a:off x="9727763" y="1757825"/>
              <a:ext cx="1919347" cy="230832"/>
              <a:chOff x="4179916" y="1972626"/>
              <a:chExt cx="1919347" cy="2308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E690DA-78D8-D54A-9F6E-6F4C122791F6}"/>
                  </a:ext>
                </a:extLst>
              </p:cNvPr>
              <p:cNvSpPr txBox="1"/>
              <p:nvPr/>
            </p:nvSpPr>
            <p:spPr>
              <a:xfrm>
                <a:off x="4179916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951AE4-1A1A-0441-8711-F56DA112DEB9}"/>
                  </a:ext>
                </a:extLst>
              </p:cNvPr>
              <p:cNvSpPr txBox="1"/>
              <p:nvPr/>
            </p:nvSpPr>
            <p:spPr>
              <a:xfrm>
                <a:off x="5271792" y="1972626"/>
                <a:ext cx="82747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9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1F943CB-2B3C-1F40-B1B8-1DE0F1E2BA7D}"/>
              </a:ext>
            </a:extLst>
          </p:cNvPr>
          <p:cNvSpPr txBox="1"/>
          <p:nvPr/>
        </p:nvSpPr>
        <p:spPr>
          <a:xfrm>
            <a:off x="2591843" y="5287687"/>
            <a:ext cx="70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Both profiles here do not fully capture the </a:t>
            </a:r>
            <a:r>
              <a:rPr lang="en-US" dirty="0" err="1">
                <a:solidFill>
                  <a:srgbClr val="C00000"/>
                </a:solidFill>
              </a:rPr>
              <a:t>coldpoint</a:t>
            </a:r>
            <a:r>
              <a:rPr lang="en-US" dirty="0">
                <a:solidFill>
                  <a:srgbClr val="C00000"/>
                </a:solidFill>
              </a:rPr>
              <a:t> tropopause feature in the CFH profile, but neither is particularly close to the </a:t>
            </a:r>
            <a:r>
              <a:rPr lang="en-US" dirty="0" err="1">
                <a:solidFill>
                  <a:srgbClr val="C00000"/>
                </a:solidFill>
              </a:rPr>
              <a:t>sonde</a:t>
            </a:r>
            <a:r>
              <a:rPr lang="en-US" dirty="0">
                <a:solidFill>
                  <a:srgbClr val="C00000"/>
                </a:solidFill>
              </a:rPr>
              <a:t> location.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AD07D2-3BD9-BB4B-A583-98E3B69DB9E4}"/>
              </a:ext>
            </a:extLst>
          </p:cNvPr>
          <p:cNvGrpSpPr/>
          <p:nvPr/>
        </p:nvGrpSpPr>
        <p:grpSpPr>
          <a:xfrm>
            <a:off x="4190223" y="1486213"/>
            <a:ext cx="7040914" cy="247971"/>
            <a:chOff x="4190223" y="1486213"/>
            <a:chExt cx="7040914" cy="2479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C34613E-F0F2-9D43-9E09-6440A29CCDCA}"/>
                </a:ext>
              </a:extLst>
            </p:cNvPr>
            <p:cNvSpPr txBox="1"/>
            <p:nvPr/>
          </p:nvSpPr>
          <p:spPr>
            <a:xfrm>
              <a:off x="4190223" y="1503352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6287CE-F601-5246-825C-ED3E59BC4052}"/>
                </a:ext>
              </a:extLst>
            </p:cNvPr>
            <p:cNvSpPr txBox="1"/>
            <p:nvPr/>
          </p:nvSpPr>
          <p:spPr>
            <a:xfrm>
              <a:off x="10142377" y="1486213"/>
              <a:ext cx="108876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Ascent profile only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022D12F-6EBA-4545-B5B7-D3B5FA875C6C}"/>
              </a:ext>
            </a:extLst>
          </p:cNvPr>
          <p:cNvSpPr txBox="1"/>
          <p:nvPr/>
        </p:nvSpPr>
        <p:spPr>
          <a:xfrm>
            <a:off x="960863" y="1481913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B9F703-301E-3D42-BBC7-84018CDDB360}"/>
              </a:ext>
            </a:extLst>
          </p:cNvPr>
          <p:cNvSpPr txBox="1"/>
          <p:nvPr/>
        </p:nvSpPr>
        <p:spPr>
          <a:xfrm>
            <a:off x="6797731" y="1478518"/>
            <a:ext cx="1773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Ascent &amp; descent CFH profiles</a:t>
            </a:r>
          </a:p>
        </p:txBody>
      </p:sp>
    </p:spTree>
    <p:extLst>
      <p:ext uri="{BB962C8B-B14F-4D97-AF65-F5344CB8AC3E}">
        <p14:creationId xmlns:p14="http://schemas.microsoft.com/office/powerpoint/2010/main" val="415187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5558" y="276807"/>
            <a:ext cx="8021081" cy="7489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Candara" panose="020E0502030303020204" pitchFamily="34" charset="0"/>
              </a:rPr>
              <a:t>Summary – SAGE-III vs CFH Costa Rica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7F1AB3-1220-9C4A-BA41-106E5E54FB86}"/>
              </a:ext>
            </a:extLst>
          </p:cNvPr>
          <p:cNvSpPr txBox="1"/>
          <p:nvPr/>
        </p:nvSpPr>
        <p:spPr>
          <a:xfrm>
            <a:off x="278517" y="1290185"/>
            <a:ext cx="3505658" cy="4447371"/>
          </a:xfrm>
          <a:prstGeom prst="rect">
            <a:avLst/>
          </a:prstGeom>
          <a:solidFill>
            <a:srgbClr val="FFF2E0"/>
          </a:solidFill>
          <a:ln>
            <a:solidFill>
              <a:srgbClr val="FFF2E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STRATOSPHERE</a:t>
            </a:r>
          </a:p>
          <a:p>
            <a:pPr algn="ctr"/>
            <a:r>
              <a:rPr lang="en-US" sz="1600" dirty="0"/>
              <a:t>(above 18 km ⇒ 26 km)  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In the mean, SAGE-III is ~5% dry relative to CFH Water Vapor throughout most of the lower stratosphere.  </a:t>
            </a:r>
          </a:p>
          <a:p>
            <a:pPr algn="ctr">
              <a:spcBef>
                <a:spcPts val="1200"/>
              </a:spcBef>
            </a:pPr>
            <a:r>
              <a:rPr lang="en-US" b="1" dirty="0"/>
              <a:t>Tropical Tropopause Layer</a:t>
            </a:r>
          </a:p>
          <a:p>
            <a:pPr algn="ctr"/>
            <a:r>
              <a:rPr lang="en-US" dirty="0"/>
              <a:t>(18-15 km)  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Below the tropopause, SAGE-III trends drier (not unlike MLS) and variability increases substantially. </a:t>
            </a:r>
          </a:p>
          <a:p>
            <a:pPr algn="ctr">
              <a:spcBef>
                <a:spcPts val="1200"/>
              </a:spcBef>
            </a:pPr>
            <a:r>
              <a:rPr lang="en-US" b="1" dirty="0"/>
              <a:t>Troposphere</a:t>
            </a:r>
          </a:p>
          <a:p>
            <a:pPr algn="ctr"/>
            <a:r>
              <a:rPr lang="en-US" sz="1600" dirty="0"/>
              <a:t>(below 18 km)  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Looks promising, though still too few coincidences yet at Costa Rica for meaningful statistics.</a:t>
            </a:r>
          </a:p>
        </p:txBody>
      </p:sp>
      <p:pic>
        <p:nvPicPr>
          <p:cNvPr id="7" name="Picture 6" descr="NASA_logo.gif">
            <a:extLst>
              <a:ext uri="{FF2B5EF4-FFF2-40B4-BE49-F238E27FC236}">
                <a16:creationId xmlns:a16="http://schemas.microsoft.com/office/drawing/2014/main" id="{2DBAD6DA-D01C-E840-AC4A-D2B76A2E9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83" y="174228"/>
            <a:ext cx="917445" cy="75788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6F0FFCF-4979-8D41-BFC0-8E8E56A683D4}"/>
              </a:ext>
            </a:extLst>
          </p:cNvPr>
          <p:cNvGrpSpPr/>
          <p:nvPr/>
        </p:nvGrpSpPr>
        <p:grpSpPr>
          <a:xfrm>
            <a:off x="4000083" y="1290185"/>
            <a:ext cx="7913329" cy="4359053"/>
            <a:chOff x="3686933" y="1290185"/>
            <a:chExt cx="7913329" cy="435905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2B8C31B-BB3E-D645-8AB1-827872C56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6933" y="1290185"/>
              <a:ext cx="7913329" cy="4359053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501B558-C554-F047-9D3B-DE3084BF1175}"/>
                </a:ext>
              </a:extLst>
            </p:cNvPr>
            <p:cNvGrpSpPr/>
            <p:nvPr/>
          </p:nvGrpSpPr>
          <p:grpSpPr>
            <a:xfrm>
              <a:off x="5414733" y="1950015"/>
              <a:ext cx="1402730" cy="627498"/>
              <a:chOff x="5526437" y="1912072"/>
              <a:chExt cx="1402730" cy="62749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5F46121-55D2-E64C-AFBF-3A25A2732725}"/>
                  </a:ext>
                </a:extLst>
              </p:cNvPr>
              <p:cNvGrpSpPr/>
              <p:nvPr/>
            </p:nvGrpSpPr>
            <p:grpSpPr>
              <a:xfrm>
                <a:off x="5526437" y="2170238"/>
                <a:ext cx="1402730" cy="369332"/>
                <a:chOff x="5526437" y="2170238"/>
                <a:chExt cx="1402730" cy="369332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D5D7597-DF5B-8743-B4A2-47D11B7BBC57}"/>
                    </a:ext>
                  </a:extLst>
                </p:cNvPr>
                <p:cNvSpPr txBox="1"/>
                <p:nvPr/>
              </p:nvSpPr>
              <p:spPr>
                <a:xfrm>
                  <a:off x="5526437" y="2170238"/>
                  <a:ext cx="9718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SAGE-III </a:t>
                  </a:r>
                </a:p>
              </p:txBody>
            </p: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8971A89-AA17-974E-BB4F-B0721DD4022C}"/>
                    </a:ext>
                  </a:extLst>
                </p:cNvPr>
                <p:cNvCxnSpPr/>
                <p:nvPr/>
              </p:nvCxnSpPr>
              <p:spPr>
                <a:xfrm>
                  <a:off x="6435181" y="2364744"/>
                  <a:ext cx="49398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E68BE7C-AF29-4F41-B911-C746F59A8928}"/>
                  </a:ext>
                </a:extLst>
              </p:cNvPr>
              <p:cNvGrpSpPr/>
              <p:nvPr/>
            </p:nvGrpSpPr>
            <p:grpSpPr>
              <a:xfrm>
                <a:off x="5908196" y="1912072"/>
                <a:ext cx="1020971" cy="369332"/>
                <a:chOff x="5887176" y="1912072"/>
                <a:chExt cx="1020971" cy="369332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8187ACA-4515-2344-8EDB-4CD62215AFB8}"/>
                    </a:ext>
                  </a:extLst>
                </p:cNvPr>
                <p:cNvSpPr txBox="1"/>
                <p:nvPr/>
              </p:nvSpPr>
              <p:spPr>
                <a:xfrm>
                  <a:off x="5887176" y="1912072"/>
                  <a:ext cx="611065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CFH </a:t>
                  </a:r>
                </a:p>
              </p:txBody>
            </p: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4956F8C2-40D9-E247-BBD9-791E8E0BEC85}"/>
                    </a:ext>
                  </a:extLst>
                </p:cNvPr>
                <p:cNvCxnSpPr/>
                <p:nvPr/>
              </p:nvCxnSpPr>
              <p:spPr>
                <a:xfrm>
                  <a:off x="6414161" y="2113328"/>
                  <a:ext cx="493986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BFD633-09AA-D24A-819A-C2F2E590CB4D}"/>
                </a:ext>
              </a:extLst>
            </p:cNvPr>
            <p:cNvGrpSpPr/>
            <p:nvPr/>
          </p:nvGrpSpPr>
          <p:grpSpPr>
            <a:xfrm>
              <a:off x="8517116" y="1663880"/>
              <a:ext cx="2594085" cy="276999"/>
              <a:chOff x="3761128" y="1972626"/>
              <a:chExt cx="2594085" cy="276999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4F4A38A-D24C-D347-A13B-8D2BF789535E}"/>
                  </a:ext>
                </a:extLst>
              </p:cNvPr>
              <p:cNvSpPr txBox="1"/>
              <p:nvPr/>
            </p:nvSpPr>
            <p:spPr>
              <a:xfrm>
                <a:off x="3761128" y="1972626"/>
                <a:ext cx="10387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>
                        <a:lumMod val="85000"/>
                      </a:schemeClr>
                    </a:solidFill>
                  </a:rPr>
                  <a:t>CFH 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1200" b="1" dirty="0">
                    <a:solidFill>
                      <a:schemeClr val="bg1">
                        <a:lumMod val="85000"/>
                      </a:schemeClr>
                    </a:solidFill>
                  </a:rPr>
                  <a:t> SAGE-3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8BE63A8-4908-374D-8966-EB9FC4DB6BB1}"/>
                  </a:ext>
                </a:extLst>
              </p:cNvPr>
              <p:cNvSpPr txBox="1"/>
              <p:nvPr/>
            </p:nvSpPr>
            <p:spPr>
              <a:xfrm>
                <a:off x="5316466" y="1972626"/>
                <a:ext cx="10387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>
                        <a:lumMod val="85000"/>
                      </a:schemeClr>
                    </a:solidFill>
                  </a:rPr>
                  <a:t>SAGE-3 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&gt;</a:t>
                </a:r>
                <a:r>
                  <a:rPr lang="en-US" sz="1200" b="1" dirty="0">
                    <a:solidFill>
                      <a:schemeClr val="bg1">
                        <a:lumMod val="85000"/>
                      </a:schemeClr>
                    </a:solidFill>
                  </a:rPr>
                  <a:t> CFH</a:t>
                </a: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9B3809-1A64-3644-B23A-C7390A773E4D}"/>
                </a:ext>
              </a:extLst>
            </p:cNvPr>
            <p:cNvSpPr/>
            <p:nvPr/>
          </p:nvSpPr>
          <p:spPr>
            <a:xfrm>
              <a:off x="4597052" y="1290208"/>
              <a:ext cx="2220411" cy="319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264C53A-9145-944F-A83C-DD32AF3DF11A}"/>
              </a:ext>
            </a:extLst>
          </p:cNvPr>
          <p:cNvGrpSpPr/>
          <p:nvPr/>
        </p:nvGrpSpPr>
        <p:grpSpPr>
          <a:xfrm>
            <a:off x="8951599" y="2458862"/>
            <a:ext cx="593432" cy="369332"/>
            <a:chOff x="10348252" y="2214605"/>
            <a:chExt cx="593432" cy="3693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0FD04D-BE80-0F47-B586-B8C697F046CA}"/>
                </a:ext>
              </a:extLst>
            </p:cNvPr>
            <p:cNvSpPr txBox="1"/>
            <p:nvPr/>
          </p:nvSpPr>
          <p:spPr>
            <a:xfrm>
              <a:off x="10348252" y="2214605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± 1σ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94224D8-6EF5-E34F-A3E3-3E9D30B3EBC3}"/>
                </a:ext>
              </a:extLst>
            </p:cNvPr>
            <p:cNvCxnSpPr/>
            <p:nvPr/>
          </p:nvCxnSpPr>
          <p:spPr>
            <a:xfrm>
              <a:off x="10403857" y="2253567"/>
              <a:ext cx="493986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1DCDED95-E184-DE45-A273-12BA31DF17AE}"/>
              </a:ext>
            </a:extLst>
          </p:cNvPr>
          <p:cNvSpPr txBox="1">
            <a:spLocks/>
          </p:cNvSpPr>
          <p:nvPr/>
        </p:nvSpPr>
        <p:spPr>
          <a:xfrm>
            <a:off x="3769263" y="6591838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23797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E7854AF-4DE1-5246-B011-06C40ECD0CA4}"/>
              </a:ext>
            </a:extLst>
          </p:cNvPr>
          <p:cNvGrpSpPr/>
          <p:nvPr/>
        </p:nvGrpSpPr>
        <p:grpSpPr>
          <a:xfrm>
            <a:off x="452648" y="3533517"/>
            <a:ext cx="5486400" cy="2971800"/>
            <a:chOff x="578616" y="1339556"/>
            <a:chExt cx="5486400" cy="2971800"/>
          </a:xfrm>
        </p:grpSpPr>
        <p:pic>
          <p:nvPicPr>
            <p:cNvPr id="3" name="Picture 2"/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16" y="1339556"/>
              <a:ext cx="5486400" cy="29718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8C9737-304C-5B4E-B108-319D37B42E90}"/>
                </a:ext>
              </a:extLst>
            </p:cNvPr>
            <p:cNvSpPr/>
            <p:nvPr/>
          </p:nvSpPr>
          <p:spPr>
            <a:xfrm>
              <a:off x="1012197" y="1414088"/>
              <a:ext cx="1763486" cy="143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745" y="283575"/>
            <a:ext cx="5083976" cy="70871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ndara" panose="020E0502030303020204" pitchFamily="34" charset="0"/>
              </a:rPr>
              <a:t>Other NDACC* sites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4C1401-3734-504B-A3DE-3B9990BF6268}"/>
              </a:ext>
            </a:extLst>
          </p:cNvPr>
          <p:cNvSpPr txBox="1"/>
          <p:nvPr/>
        </p:nvSpPr>
        <p:spPr>
          <a:xfrm>
            <a:off x="1330364" y="3835213"/>
            <a:ext cx="131935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Boulder, CO (FPH)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2EE300-2F7B-2E4D-99FE-532B073545F3}"/>
              </a:ext>
            </a:extLst>
          </p:cNvPr>
          <p:cNvGrpSpPr/>
          <p:nvPr/>
        </p:nvGrpSpPr>
        <p:grpSpPr>
          <a:xfrm>
            <a:off x="6462826" y="365984"/>
            <a:ext cx="5486400" cy="2971800"/>
            <a:chOff x="6462826" y="170039"/>
            <a:chExt cx="5489688" cy="32403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FA16474-11CE-FF4D-9E13-42D8ED637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2826" y="170039"/>
              <a:ext cx="5489688" cy="324039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2F8920-1400-4640-8A8C-0941BDCC9563}"/>
                </a:ext>
              </a:extLst>
            </p:cNvPr>
            <p:cNvSpPr/>
            <p:nvPr/>
          </p:nvSpPr>
          <p:spPr>
            <a:xfrm>
              <a:off x="6836004" y="201546"/>
              <a:ext cx="1938652" cy="173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4341EA4-4157-5349-A89C-FD7CA96C18AB}"/>
              </a:ext>
            </a:extLst>
          </p:cNvPr>
          <p:cNvSpPr/>
          <p:nvPr/>
        </p:nvSpPr>
        <p:spPr>
          <a:xfrm>
            <a:off x="12655557" y="-464852"/>
            <a:ext cx="1763486" cy="143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98B5B2-F602-FC42-88A6-C5974A88D6B6}"/>
              </a:ext>
            </a:extLst>
          </p:cNvPr>
          <p:cNvGrpSpPr/>
          <p:nvPr/>
        </p:nvGrpSpPr>
        <p:grpSpPr>
          <a:xfrm>
            <a:off x="6462826" y="3514925"/>
            <a:ext cx="5486400" cy="2971800"/>
            <a:chOff x="6462826" y="3514926"/>
            <a:chExt cx="5056849" cy="27073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432748-3A66-AE40-8AFB-B340C1576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2826" y="3514926"/>
              <a:ext cx="5056849" cy="2707348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51A6823-C551-B644-A277-DEAF7F0E621E}"/>
                </a:ext>
              </a:extLst>
            </p:cNvPr>
            <p:cNvSpPr/>
            <p:nvPr/>
          </p:nvSpPr>
          <p:spPr>
            <a:xfrm>
              <a:off x="6833877" y="3527989"/>
              <a:ext cx="1763486" cy="143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78D332D-19AD-4245-B2AA-B2945E3A57DD}"/>
              </a:ext>
            </a:extLst>
          </p:cNvPr>
          <p:cNvSpPr txBox="1"/>
          <p:nvPr/>
        </p:nvSpPr>
        <p:spPr>
          <a:xfrm>
            <a:off x="7418944" y="667108"/>
            <a:ext cx="12691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Lindenberg</a:t>
            </a:r>
          </a:p>
          <a:p>
            <a:pPr algn="r"/>
            <a:r>
              <a:rPr lang="en-US" dirty="0"/>
              <a:t>Germany (CFH)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AE2D4E-ACBA-124E-BDC3-BB36D67977A5}"/>
              </a:ext>
            </a:extLst>
          </p:cNvPr>
          <p:cNvSpPr txBox="1"/>
          <p:nvPr/>
        </p:nvSpPr>
        <p:spPr>
          <a:xfrm>
            <a:off x="7510382" y="3791016"/>
            <a:ext cx="122991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Lauder, NZ (FPH)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84660A-2D14-C74C-870E-56C071075E7D}"/>
              </a:ext>
            </a:extLst>
          </p:cNvPr>
          <p:cNvSpPr txBox="1"/>
          <p:nvPr/>
        </p:nvSpPr>
        <p:spPr>
          <a:xfrm>
            <a:off x="1408934" y="793617"/>
            <a:ext cx="391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*Network for Detection of Atmospheric Composition Chane</a:t>
            </a:r>
          </a:p>
        </p:txBody>
      </p:sp>
      <p:pic>
        <p:nvPicPr>
          <p:cNvPr id="18" name="Picture 17" descr="NASA_logo.gif">
            <a:extLst>
              <a:ext uri="{FF2B5EF4-FFF2-40B4-BE49-F238E27FC236}">
                <a16:creationId xmlns:a16="http://schemas.microsoft.com/office/drawing/2014/main" id="{6A6A96CC-2271-134E-8131-3C944CCCC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483" y="174228"/>
            <a:ext cx="917445" cy="7578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3C85E3-3023-184D-B9DE-0B803380AAC4}"/>
              </a:ext>
            </a:extLst>
          </p:cNvPr>
          <p:cNvSpPr txBox="1"/>
          <p:nvPr/>
        </p:nvSpPr>
        <p:spPr>
          <a:xfrm>
            <a:off x="115610" y="1325158"/>
            <a:ext cx="59390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BOULDER: More comparisons to date and SAGE-III has data to lower troposphere.  But stratospheric bias similar to Costa Rica and also very dry tropospheric values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LINDENBERG: Results generally similar to Boulder, except for lowermost stratosphere where in rough agreement with CFH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LAUDER: Like Lindenberg, except more substantial tropospheric dry bias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5DD7598C-34A2-7242-AF98-F4F441012876}"/>
              </a:ext>
            </a:extLst>
          </p:cNvPr>
          <p:cNvSpPr txBox="1">
            <a:spLocks/>
          </p:cNvSpPr>
          <p:nvPr/>
        </p:nvSpPr>
        <p:spPr>
          <a:xfrm>
            <a:off x="3769263" y="6591838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94691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8E40AD-1DDB-D44D-A0AB-69323001E848}"/>
              </a:ext>
            </a:extLst>
          </p:cNvPr>
          <p:cNvGrpSpPr/>
          <p:nvPr/>
        </p:nvGrpSpPr>
        <p:grpSpPr>
          <a:xfrm>
            <a:off x="265574" y="1012114"/>
            <a:ext cx="11633841" cy="2926080"/>
            <a:chOff x="306517" y="643624"/>
            <a:chExt cx="11633841" cy="2926080"/>
          </a:xfrm>
        </p:grpSpPr>
        <p:pic>
          <p:nvPicPr>
            <p:cNvPr id="3" name="Picture 2"/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17" y="643624"/>
              <a:ext cx="2194560" cy="292608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6337" y="643624"/>
              <a:ext cx="2194560" cy="292608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6157" y="643624"/>
              <a:ext cx="2194560" cy="292275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5798" y="643624"/>
              <a:ext cx="2194560" cy="289591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977" y="643624"/>
              <a:ext cx="2194560" cy="2926080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3971179" y="170452"/>
            <a:ext cx="43252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Candara" panose="020E0502030303020204" pitchFamily="34" charset="0"/>
              </a:rPr>
              <a:t>SAGE III/ISS minus MLS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A557FFE-BE84-9D43-ACB6-190DABC79F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33" y="4166354"/>
            <a:ext cx="6917851" cy="23491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223474-D37D-A447-B11E-F1F323A49157}"/>
              </a:ext>
            </a:extLst>
          </p:cNvPr>
          <p:cNvSpPr txBox="1"/>
          <p:nvPr/>
        </p:nvSpPr>
        <p:spPr>
          <a:xfrm>
            <a:off x="7478973" y="4312692"/>
            <a:ext cx="44204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In all latitude bands, from ~50 km down to ~20 km, SAGE-III averages approximately 10% lower than MLS.</a:t>
            </a:r>
          </a:p>
          <a:p>
            <a:r>
              <a:rPr lang="en-US" sz="2000" dirty="0">
                <a:latin typeface="Candara" panose="020E0502030303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In the uppermost troposphere, the low bias of SAGE-III is even larger.</a:t>
            </a:r>
          </a:p>
        </p:txBody>
      </p:sp>
      <p:pic>
        <p:nvPicPr>
          <p:cNvPr id="17" name="Picture 16" descr="NASA_logo.gif">
            <a:extLst>
              <a:ext uri="{FF2B5EF4-FFF2-40B4-BE49-F238E27FC236}">
                <a16:creationId xmlns:a16="http://schemas.microsoft.com/office/drawing/2014/main" id="{8C19EA1B-69B4-724D-999C-0BC20CBA63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483" y="174228"/>
            <a:ext cx="917445" cy="757889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03C4850A-3713-B147-9E78-AC2E09A719E5}"/>
              </a:ext>
            </a:extLst>
          </p:cNvPr>
          <p:cNvSpPr txBox="1">
            <a:spLocks/>
          </p:cNvSpPr>
          <p:nvPr/>
        </p:nvSpPr>
        <p:spPr>
          <a:xfrm>
            <a:off x="3769263" y="6591838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690644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>
            <a:extLst>
              <a:ext uri="{FF2B5EF4-FFF2-40B4-BE49-F238E27FC236}">
                <a16:creationId xmlns:a16="http://schemas.microsoft.com/office/drawing/2014/main" id="{63F7B90A-A79A-6448-BAEA-F2FFD4F84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359" y="169861"/>
            <a:ext cx="4114800" cy="365885"/>
          </a:xfrm>
          <a:prstGeom prst="rect">
            <a:avLst/>
          </a:prstGeom>
          <a:solidFill>
            <a:srgbClr val="EEECE1"/>
          </a:solidFill>
          <a:ln>
            <a:solidFill>
              <a:srgbClr val="000000"/>
            </a:solidFill>
          </a:ln>
        </p:spPr>
        <p:txBody>
          <a:bodyPr wrap="square" lIns="82945" tIns="41473" rIns="82945" bIns="41473" anchor="ctr">
            <a:spAutoFit/>
          </a:bodyPr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000000"/>
              </a:buClr>
              <a:buSzPct val="45000"/>
            </a:pPr>
            <a:r>
              <a:rPr lang="en-GB" sz="2000" b="1" dirty="0">
                <a:solidFill>
                  <a:srgbClr val="000000"/>
                </a:solidFill>
                <a:latin typeface="Helvetica Neue"/>
                <a:cs typeface="Helvetica Neue"/>
              </a:rPr>
              <a:t>SUMMARY and CONCLUSIONS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FC6090-BC5E-F449-988E-82943EB0CE19}"/>
              </a:ext>
            </a:extLst>
          </p:cNvPr>
          <p:cNvSpPr txBox="1">
            <a:spLocks/>
          </p:cNvSpPr>
          <p:nvPr/>
        </p:nvSpPr>
        <p:spPr>
          <a:xfrm>
            <a:off x="732772" y="756745"/>
            <a:ext cx="10860137" cy="55937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b="1" cap="small" dirty="0">
                <a:latin typeface="Optima"/>
                <a:cs typeface="Optima"/>
              </a:rPr>
              <a:t>MLS vs CFH Water Vapor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MLS significantly drier than CFH in upper troposphere - and in all seasons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Conversely, MLS is significantly higher than CFH in lower stratosphere and in all seasons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Though at upper levels, the differences are only 2-3 times the instrumental uncertainty</a:t>
            </a:r>
          </a:p>
          <a:p>
            <a:pPr>
              <a:lnSpc>
                <a:spcPct val="110000"/>
              </a:lnSpc>
            </a:pPr>
            <a:endParaRPr lang="en-US" sz="1600" b="1" i="1" dirty="0">
              <a:latin typeface="Optima"/>
              <a:cs typeface="Optima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b="1" cap="small" dirty="0">
                <a:latin typeface="Optima"/>
                <a:cs typeface="Optima"/>
              </a:rPr>
              <a:t>SAGE-III ISS vs </a:t>
            </a:r>
            <a:r>
              <a:rPr lang="en-US" sz="2000" b="1" cap="small" dirty="0" err="1">
                <a:latin typeface="Optima"/>
                <a:cs typeface="Optima"/>
              </a:rPr>
              <a:t>Ticosonde</a:t>
            </a:r>
            <a:r>
              <a:rPr lang="en-US" sz="2000" b="1" cap="small" dirty="0">
                <a:latin typeface="Optima"/>
                <a:cs typeface="Optima"/>
              </a:rPr>
              <a:t> CFH Water Vapor 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Unlike MLS, SAGE-III ISS water vapor is about 5% drier than CFH in lower stratosphere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Promising results in troposphere, though as yet an insufficient number of profiles for robust statistics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SAGE-III water vapor profiles can track water vapor features on scale of ~3 km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In some cases, close to resolving wave-induced water vapor features at the </a:t>
            </a:r>
            <a:r>
              <a:rPr lang="en-US" sz="1600" dirty="0" err="1">
                <a:latin typeface="Optima"/>
                <a:cs typeface="Optima"/>
              </a:rPr>
              <a:t>tropopopause</a:t>
            </a:r>
            <a:r>
              <a:rPr lang="en-US" sz="1600" dirty="0">
                <a:latin typeface="Optima"/>
                <a:cs typeface="Optima"/>
              </a:rPr>
              <a:t>.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In one coincidence (June 21, 2019) we got really lucky and were able to see an ice-cloud at the tropopause that explains the backward S-shaped feature in the hygrometer’s profile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600" dirty="0">
              <a:latin typeface="Optima"/>
              <a:cs typeface="Optima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b="1" cap="small" dirty="0">
                <a:latin typeface="Optima"/>
                <a:cs typeface="Optima"/>
              </a:rPr>
              <a:t>SAGE-III ISS vs CFH in context of MLS vs. CFH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SAGE-III ISS through stratosphere is consistently 10% lower than MLS – in all latitudes bands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Below ~15 km, SAGE-III is significantly higher than MLS, though MLS becomes increasingly unreliable below ~12 km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5C72FB3-18D5-9949-A6FB-BC341154EC43}"/>
              </a:ext>
            </a:extLst>
          </p:cNvPr>
          <p:cNvSpPr txBox="1">
            <a:spLocks/>
          </p:cNvSpPr>
          <p:nvPr/>
        </p:nvSpPr>
        <p:spPr>
          <a:xfrm>
            <a:off x="3769263" y="6541734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773829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>
            <a:extLst>
              <a:ext uri="{FF2B5EF4-FFF2-40B4-BE49-F238E27FC236}">
                <a16:creationId xmlns:a16="http://schemas.microsoft.com/office/drawing/2014/main" id="{63F7B90A-A79A-6448-BAEA-F2FFD4F84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33014"/>
            <a:ext cx="4114800" cy="365885"/>
          </a:xfrm>
          <a:prstGeom prst="rect">
            <a:avLst/>
          </a:prstGeom>
          <a:solidFill>
            <a:srgbClr val="EEECE1"/>
          </a:solidFill>
          <a:ln>
            <a:solidFill>
              <a:srgbClr val="000000"/>
            </a:solidFill>
          </a:ln>
        </p:spPr>
        <p:txBody>
          <a:bodyPr wrap="square" lIns="82945" tIns="41473" rIns="82945" bIns="41473" anchor="ctr">
            <a:spAutoFit/>
          </a:bodyPr>
          <a:lstStyle>
            <a:lvl1pPr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 sz="1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000000"/>
              </a:buClr>
              <a:buSzPct val="45000"/>
            </a:pPr>
            <a:r>
              <a:rPr lang="en-GB" sz="2000" b="1" dirty="0">
                <a:solidFill>
                  <a:srgbClr val="000000"/>
                </a:solidFill>
                <a:latin typeface="Helvetica Neue"/>
                <a:cs typeface="Helvetica Neue"/>
              </a:rPr>
              <a:t>Thanks and Acknowledgments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FC6090-BC5E-F449-988E-82943EB0CE19}"/>
              </a:ext>
            </a:extLst>
          </p:cNvPr>
          <p:cNvSpPr txBox="1">
            <a:spLocks/>
          </p:cNvSpPr>
          <p:nvPr/>
        </p:nvSpPr>
        <p:spPr>
          <a:xfrm>
            <a:off x="2576185" y="1416256"/>
            <a:ext cx="7039627" cy="41437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2000" b="1" cap="small" dirty="0">
              <a:latin typeface="Optima"/>
              <a:cs typeface="Optima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Our colleagues on the </a:t>
            </a:r>
            <a:r>
              <a:rPr lang="en-US" sz="1600" dirty="0" err="1">
                <a:latin typeface="Optima"/>
                <a:cs typeface="Optima"/>
              </a:rPr>
              <a:t>Ticosonde</a:t>
            </a:r>
            <a:r>
              <a:rPr lang="en-US" sz="1600" dirty="0">
                <a:latin typeface="Optima"/>
                <a:cs typeface="Optima"/>
              </a:rPr>
              <a:t> science team:  Jorge Andrés Diaz, Anne Thompson, Sean Davis, Gary Morris and Lenny Pfister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The SAGE-III team: Carrie Roller, Dave </a:t>
            </a:r>
            <a:r>
              <a:rPr lang="en-US" sz="1600" dirty="0" err="1">
                <a:latin typeface="Optima"/>
                <a:cs typeface="Optima"/>
              </a:rPr>
              <a:t>Flittner</a:t>
            </a:r>
            <a:r>
              <a:rPr lang="en-US" sz="1600" dirty="0">
                <a:latin typeface="Optima"/>
                <a:cs typeface="Optima"/>
              </a:rPr>
              <a:t> and Marilee </a:t>
            </a:r>
            <a:r>
              <a:rPr lang="en-US" sz="1600" dirty="0" err="1">
                <a:latin typeface="Optima"/>
                <a:cs typeface="Optima"/>
              </a:rPr>
              <a:t>Roell</a:t>
            </a:r>
            <a:endParaRPr lang="en-US" sz="1600" dirty="0">
              <a:latin typeface="Optima"/>
              <a:cs typeface="Optima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The </a:t>
            </a:r>
            <a:r>
              <a:rPr lang="en-US" sz="1600" dirty="0" err="1">
                <a:latin typeface="Optima"/>
                <a:cs typeface="Optima"/>
              </a:rPr>
              <a:t>GasLab</a:t>
            </a:r>
            <a:r>
              <a:rPr lang="en-US" sz="1600" dirty="0">
                <a:latin typeface="Optima"/>
                <a:cs typeface="Optima"/>
              </a:rPr>
              <a:t> team in Costa Rica, including Ernesto Corrales, Alfred Alan, Marco Madrigal, Pablo Madrigal and Daniela Diaz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The Instituto </a:t>
            </a:r>
            <a:r>
              <a:rPr lang="en-US" sz="1600" dirty="0" err="1">
                <a:latin typeface="Optima"/>
                <a:cs typeface="Optima"/>
              </a:rPr>
              <a:t>Meteorológico</a:t>
            </a:r>
            <a:r>
              <a:rPr lang="en-US" sz="1600" dirty="0">
                <a:latin typeface="Optima"/>
                <a:cs typeface="Optima"/>
              </a:rPr>
              <a:t> Nacional: Jose Joaquin </a:t>
            </a:r>
            <a:r>
              <a:rPr lang="en-US" sz="1600" dirty="0" err="1">
                <a:latin typeface="Optima"/>
                <a:cs typeface="Optima"/>
              </a:rPr>
              <a:t>Aguerro</a:t>
            </a:r>
            <a:r>
              <a:rPr lang="en-US" sz="1600" dirty="0">
                <a:latin typeface="Optima"/>
                <a:cs typeface="Optima"/>
              </a:rPr>
              <a:t> Porras and Adolfo Alvarado </a:t>
            </a:r>
            <a:r>
              <a:rPr lang="en-US" sz="1600" dirty="0" err="1">
                <a:latin typeface="Optima"/>
                <a:cs typeface="Optima"/>
              </a:rPr>
              <a:t>Gonzáles</a:t>
            </a:r>
            <a:endParaRPr lang="en-US" sz="1600" dirty="0">
              <a:latin typeface="Optima"/>
              <a:cs typeface="Optima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Ken </a:t>
            </a:r>
            <a:r>
              <a:rPr lang="en-US" sz="1600" dirty="0" err="1">
                <a:latin typeface="Optima"/>
                <a:cs typeface="Optima"/>
              </a:rPr>
              <a:t>Jucks</a:t>
            </a:r>
            <a:r>
              <a:rPr lang="en-US" sz="1600" dirty="0">
                <a:latin typeface="Optima"/>
                <a:cs typeface="Optima"/>
              </a:rPr>
              <a:t> and the NASA Upper Atmosphere Composition Observations (UACO) program and Rich Ekman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1600" dirty="0">
                <a:latin typeface="Optima"/>
                <a:cs typeface="Optima"/>
              </a:rPr>
              <a:t>The Aura Science team past and present, including Mark </a:t>
            </a:r>
            <a:r>
              <a:rPr lang="en-US" sz="1600" dirty="0" err="1">
                <a:latin typeface="Optima"/>
                <a:cs typeface="Optima"/>
              </a:rPr>
              <a:t>Schoeberl</a:t>
            </a:r>
            <a:r>
              <a:rPr lang="en-US" sz="1600" dirty="0">
                <a:latin typeface="Optima"/>
                <a:cs typeface="Optima"/>
              </a:rPr>
              <a:t>, Anne Douglass, and Bryan Duncan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600" dirty="0">
              <a:latin typeface="Optima"/>
              <a:cs typeface="Optim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5C72FB3-18D5-9949-A6FB-BC341154EC43}"/>
              </a:ext>
            </a:extLst>
          </p:cNvPr>
          <p:cNvSpPr txBox="1">
            <a:spLocks/>
          </p:cNvSpPr>
          <p:nvPr/>
        </p:nvSpPr>
        <p:spPr>
          <a:xfrm>
            <a:off x="3769263" y="6541734"/>
            <a:ext cx="4653473" cy="225656"/>
          </a:xfrm>
          <a:prstGeom prst="rect">
            <a:avLst/>
          </a:prstGeom>
          <a:solidFill>
            <a:srgbClr val="FFF2E0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atin typeface="Candara" panose="020E0502030303020204" pitchFamily="34" charset="0"/>
              </a:rPr>
              <a:t>SAGE-III Workshop, 29-30 October 2019,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759003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3581</TotalTime>
  <Words>1962</Words>
  <Application>Microsoft Macintosh PowerPoint</Application>
  <PresentationFormat>Widescreen</PresentationFormat>
  <Paragraphs>329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Candara</vt:lpstr>
      <vt:lpstr>Helvetica Neue</vt:lpstr>
      <vt:lpstr>Helvetica Neue Medium</vt:lpstr>
      <vt:lpstr>Optima</vt:lpstr>
      <vt:lpstr>Office Theme</vt:lpstr>
      <vt:lpstr>Validation of SAGE-III ISS Water Vapor in the Tropics and Comparisons with MLS </vt:lpstr>
      <vt:lpstr>PowerPoint Presentation</vt:lpstr>
      <vt:lpstr>PowerPoint Presentation</vt:lpstr>
      <vt:lpstr>PowerPoint Presentation</vt:lpstr>
      <vt:lpstr>Sunrise occultation coincidences at Costa Rica – 1/8 </vt:lpstr>
      <vt:lpstr>Sunrise occultation coincidences at Costa Rica – 2/8 </vt:lpstr>
      <vt:lpstr>Sunrise occultation coincidences at Costa Rica – 3/8 </vt:lpstr>
      <vt:lpstr>Sunrise occultation coincidences at Costa Rica – 4/8 </vt:lpstr>
      <vt:lpstr>Sunrise occultation coincidences at Costa Rica – 5/8 </vt:lpstr>
      <vt:lpstr>Sunrise occultation coincidences at Costa Rica – 6/8 </vt:lpstr>
      <vt:lpstr>Sunrise occultations near Costa Rica – 7/8 </vt:lpstr>
      <vt:lpstr>Sunrise occultations near Costa Rica – 8a/8 </vt:lpstr>
      <vt:lpstr>Sunrise occultations near Costa Rica – 8b/8 </vt:lpstr>
      <vt:lpstr>Summary – SAGE-III vs CFH Costa Rica</vt:lpstr>
      <vt:lpstr>Other NDACC* sites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SAGE III/ISS water vapor validation</dc:title>
  <dc:creator>Ghassan Taha</dc:creator>
  <cp:lastModifiedBy>Selkirk, Henry B. (GSFC-614.0)[UNIVERSITIES SPACE RESEARCH ASSOCIATION]</cp:lastModifiedBy>
  <cp:revision>109</cp:revision>
  <dcterms:created xsi:type="dcterms:W3CDTF">2019-02-27T13:47:47Z</dcterms:created>
  <dcterms:modified xsi:type="dcterms:W3CDTF">2019-11-07T12:48:51Z</dcterms:modified>
</cp:coreProperties>
</file>