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1"/>
  </p:notesMasterIdLst>
  <p:handoutMasterIdLst>
    <p:handoutMasterId r:id="rId22"/>
  </p:handoutMasterIdLst>
  <p:sldIdLst>
    <p:sldId id="286" r:id="rId2"/>
    <p:sldId id="684" r:id="rId3"/>
    <p:sldId id="773" r:id="rId4"/>
    <p:sldId id="686" r:id="rId5"/>
    <p:sldId id="774" r:id="rId6"/>
    <p:sldId id="658" r:id="rId7"/>
    <p:sldId id="776" r:id="rId8"/>
    <p:sldId id="787" r:id="rId9"/>
    <p:sldId id="780" r:id="rId10"/>
    <p:sldId id="781" r:id="rId11"/>
    <p:sldId id="786" r:id="rId12"/>
    <p:sldId id="789" r:id="rId13"/>
    <p:sldId id="778" r:id="rId14"/>
    <p:sldId id="777" r:id="rId15"/>
    <p:sldId id="775" r:id="rId16"/>
    <p:sldId id="785" r:id="rId17"/>
    <p:sldId id="783" r:id="rId18"/>
    <p:sldId id="779" r:id="rId19"/>
    <p:sldId id="784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rgbClr val="000000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99CC"/>
    <a:srgbClr val="000000"/>
    <a:srgbClr val="3366CC"/>
    <a:srgbClr val="006600"/>
    <a:srgbClr val="FFFFFF"/>
    <a:srgbClr val="FF9900"/>
    <a:srgbClr val="FEFBCE"/>
    <a:srgbClr val="FFCC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95" autoAdjust="0"/>
    <p:restoredTop sz="89907" autoAdjust="0"/>
  </p:normalViewPr>
  <p:slideViewPr>
    <p:cSldViewPr>
      <p:cViewPr varScale="1">
        <p:scale>
          <a:sx n="74" d="100"/>
          <a:sy n="74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151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8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8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CD581A10-228C-4416-B560-235956AE1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432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89FDDCC4-D4D1-417C-8E08-5D0517E25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566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583B0AD3-D225-4EFC-B5AD-1E78C1E68574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</a:t>
            </a:fld>
            <a:endParaRPr lang="en-US" altLang="en-US" sz="120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2</a:t>
            </a:fld>
            <a:endParaRPr lang="en-US" altLang="en-US" sz="120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3</a:t>
            </a:fld>
            <a:endParaRPr lang="en-US" altLang="en-US" sz="120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4</a:t>
            </a:fld>
            <a:endParaRPr lang="en-US" altLang="en-US" sz="120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11</a:t>
            </a:fld>
            <a:endParaRPr lang="en-US" altLang="en-US" sz="120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fld id="{136A2C50-D395-4C5F-8044-FB1CFD8DE06E}" type="slidenum">
              <a:rPr lang="en-US" altLang="en-US" sz="1200" smtClean="0">
                <a:solidFill>
                  <a:schemeClr val="tx1"/>
                </a:solidFill>
                <a:latin typeface="Arial" charset="0"/>
              </a:rPr>
              <a:pPr/>
              <a:t>12</a:t>
            </a:fld>
            <a:endParaRPr lang="en-US" altLang="en-US" sz="120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59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07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609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6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2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185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08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677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868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51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81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13"/>
          <p:cNvSpPr>
            <a:spLocks noChangeShapeType="1"/>
          </p:cNvSpPr>
          <p:nvPr userDrawn="1"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20"/>
          <p:cNvSpPr>
            <a:spLocks noChangeArrowheads="1"/>
          </p:cNvSpPr>
          <p:nvPr/>
        </p:nvSpPr>
        <p:spPr bwMode="auto">
          <a:xfrm>
            <a:off x="1963850" y="6551454"/>
            <a:ext cx="519885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000" i="1" dirty="0" smtClean="0">
                <a:solidFill>
                  <a:srgbClr val="0000FF"/>
                </a:solidFill>
                <a:latin typeface="Arial" charset="0"/>
              </a:rPr>
              <a:t>SAGEIII/ISS Science Team Meeting, October</a:t>
            </a:r>
            <a:r>
              <a:rPr lang="en-US" altLang="en-US" sz="1000" i="1" baseline="0" dirty="0" smtClean="0">
                <a:solidFill>
                  <a:srgbClr val="0000FF"/>
                </a:solidFill>
                <a:latin typeface="Arial" charset="0"/>
              </a:rPr>
              <a:t> 29-30</a:t>
            </a:r>
            <a:r>
              <a:rPr lang="en-US" altLang="en-US" sz="1000" i="1" dirty="0" smtClean="0">
                <a:solidFill>
                  <a:srgbClr val="0000FF"/>
                </a:solidFill>
                <a:latin typeface="Arial" charset="0"/>
              </a:rPr>
              <a:t>, 2019, NASA</a:t>
            </a:r>
            <a:r>
              <a:rPr lang="en-US" altLang="en-US" sz="1000" i="1" baseline="0" dirty="0" smtClean="0">
                <a:solidFill>
                  <a:srgbClr val="0000FF"/>
                </a:solidFill>
                <a:latin typeface="Arial" charset="0"/>
              </a:rPr>
              <a:t> Langley</a:t>
            </a:r>
            <a:r>
              <a:rPr lang="en-US" altLang="en-US" sz="1000" i="1" dirty="0" smtClean="0">
                <a:solidFill>
                  <a:srgbClr val="0000FF"/>
                </a:solidFill>
                <a:latin typeface="Arial" charset="0"/>
              </a:rPr>
              <a:t>,</a:t>
            </a:r>
            <a:r>
              <a:rPr lang="en-US" altLang="en-US" sz="1000" i="1" baseline="0" dirty="0" smtClean="0">
                <a:solidFill>
                  <a:srgbClr val="0000FF"/>
                </a:solidFill>
                <a:latin typeface="Arial" charset="0"/>
              </a:rPr>
              <a:t> Hampton, VA</a:t>
            </a:r>
            <a:endParaRPr lang="en-US" altLang="en-US" sz="1000" i="1" dirty="0" smtClean="0">
              <a:solidFill>
                <a:srgbClr val="0000FF"/>
              </a:solidFill>
              <a:latin typeface="Tahoma" pitchFamily="34" charset="0"/>
            </a:endParaRPr>
          </a:p>
        </p:txBody>
      </p:sp>
      <p:pic>
        <p:nvPicPr>
          <p:cNvPr id="1028" name="Picture 30" descr="nasa_logo(220x220)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152400"/>
            <a:ext cx="5334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C:\Thierry\My_Files\My_Docs\NDACC_logo_from_PPT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1450"/>
            <a:ext cx="725488" cy="46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doi.org/doi:10.5194/amt-12-569-201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2357227" y="3276600"/>
            <a:ext cx="4115229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en-US" b="1" i="1" u="sng" dirty="0"/>
              <a:t>Thierry </a:t>
            </a:r>
            <a:r>
              <a:rPr lang="en-US" altLang="en-US" b="1" i="1" u="sng" dirty="0" smtClean="0"/>
              <a:t>Leblanc</a:t>
            </a:r>
            <a:r>
              <a:rPr lang="en-US" altLang="en-US" b="1" i="1" dirty="0" smtClean="0"/>
              <a:t>, Fernando Chouza</a:t>
            </a:r>
            <a:br>
              <a:rPr lang="en-US" altLang="en-US" b="1" i="1" dirty="0" smtClean="0"/>
            </a:br>
            <a:endParaRPr lang="en-US" altLang="en-US" b="1" i="1" dirty="0" smtClean="0"/>
          </a:p>
          <a:p>
            <a:pPr algn="ctr" eaLnBrk="1" hangingPunct="1"/>
            <a:r>
              <a:rPr lang="en-US" altLang="en-US" sz="1400" b="1" i="1" dirty="0" smtClean="0"/>
              <a:t>and the JPL-TMF Lidar </a:t>
            </a:r>
            <a:r>
              <a:rPr lang="en-US" altLang="en-US" sz="1400" b="1" i="1" dirty="0" smtClean="0"/>
              <a:t>Tech Team</a:t>
            </a:r>
            <a:r>
              <a:rPr lang="en-US" altLang="en-US" sz="1400" b="1" i="1" dirty="0" smtClean="0"/>
              <a:t>:</a:t>
            </a:r>
          </a:p>
          <a:p>
            <a:pPr algn="ctr" eaLnBrk="1" hangingPunct="1"/>
            <a:r>
              <a:rPr lang="en-US" altLang="en-US" sz="1400" b="1" i="1" dirty="0" smtClean="0"/>
              <a:t>M. Brewer</a:t>
            </a:r>
          </a:p>
          <a:p>
            <a:pPr algn="ctr" eaLnBrk="1" hangingPunct="1"/>
            <a:r>
              <a:rPr lang="en-US" altLang="en-US" sz="1400" b="1" i="1" dirty="0" smtClean="0"/>
              <a:t>D. Koon</a:t>
            </a:r>
          </a:p>
          <a:p>
            <a:pPr algn="ctr" eaLnBrk="1" hangingPunct="1"/>
            <a:r>
              <a:rPr lang="en-US" altLang="en-US" sz="1400" b="1" i="1" dirty="0" smtClean="0"/>
              <a:t>P. Wang</a:t>
            </a:r>
            <a:endParaRPr lang="en-US" altLang="en-US" sz="1400" b="1" i="1" dirty="0"/>
          </a:p>
        </p:txBody>
      </p:sp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1774825" y="5029200"/>
            <a:ext cx="54356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en-US" altLang="en-US" sz="1200" b="1" i="1" dirty="0"/>
              <a:t>Jet Propulsion Laboratory, California Institute of Technology</a:t>
            </a:r>
          </a:p>
          <a:p>
            <a:pPr algn="ctr" eaLnBrk="1" hangingPunct="1"/>
            <a:r>
              <a:rPr lang="en-US" altLang="en-US" sz="1200" b="1" i="1" dirty="0"/>
              <a:t>Wrightwood, CA USA</a:t>
            </a:r>
          </a:p>
        </p:txBody>
      </p:sp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821928" y="1600200"/>
            <a:ext cx="7276351" cy="1172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 smtClean="0"/>
              <a:t>Validation of SAGE-III/ISS Ozone and Aerosol Profiles</a:t>
            </a:r>
          </a:p>
          <a:p>
            <a:pPr algn="ctr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 smtClean="0"/>
              <a:t>Using the JPL Lidars at Table Mountain Facility, CA</a:t>
            </a:r>
          </a:p>
          <a:p>
            <a:pPr algn="ctr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 smtClean="0"/>
              <a:t>and Mauna Loa Observatory, HI</a:t>
            </a:r>
            <a:endParaRPr lang="en-US" altLang="en-US" sz="1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7" descr="LidarSchemati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42963"/>
            <a:ext cx="4200525" cy="578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997923" y="241578"/>
            <a:ext cx="29370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Ozone DIAL Principle</a:t>
            </a:r>
            <a:endParaRPr lang="en-US" altLang="en-US" sz="18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457199" y="1799196"/>
            <a:ext cx="487680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i="1" dirty="0"/>
              <a:t>1. </a:t>
            </a:r>
            <a:r>
              <a:rPr lang="en-US" altLang="en-US" i="1" dirty="0" smtClean="0"/>
              <a:t>Two laser beams of different wavelengths</a:t>
            </a:r>
            <a:br>
              <a:rPr lang="en-US" altLang="en-US" i="1" dirty="0" smtClean="0"/>
            </a:br>
            <a:r>
              <a:rPr lang="en-US" altLang="en-US" i="1" dirty="0" smtClean="0"/>
              <a:t>    are sent </a:t>
            </a:r>
            <a:r>
              <a:rPr lang="en-US" altLang="en-US" i="1" dirty="0"/>
              <a:t>in the atmosphere</a:t>
            </a: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1" name="Oval 18"/>
          <p:cNvSpPr>
            <a:spLocks noChangeArrowheads="1"/>
          </p:cNvSpPr>
          <p:nvPr/>
        </p:nvSpPr>
        <p:spPr bwMode="auto">
          <a:xfrm>
            <a:off x="5554663" y="5238750"/>
            <a:ext cx="588962" cy="34925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auto">
          <a:xfrm flipV="1">
            <a:off x="6324600" y="4015166"/>
            <a:ext cx="76200" cy="6556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5816600" y="1192213"/>
            <a:ext cx="1309688" cy="83661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 flipH="1">
            <a:off x="6934200" y="3657600"/>
            <a:ext cx="61913" cy="6270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" name="Oval 22"/>
          <p:cNvSpPr>
            <a:spLocks noChangeArrowheads="1"/>
          </p:cNvSpPr>
          <p:nvPr/>
        </p:nvSpPr>
        <p:spPr bwMode="auto">
          <a:xfrm>
            <a:off x="6553200" y="5410200"/>
            <a:ext cx="588963" cy="347663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auto">
          <a:xfrm>
            <a:off x="7192963" y="5029200"/>
            <a:ext cx="39211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" name="Oval 24"/>
          <p:cNvSpPr>
            <a:spLocks noChangeArrowheads="1"/>
          </p:cNvSpPr>
          <p:nvPr/>
        </p:nvSpPr>
        <p:spPr bwMode="auto">
          <a:xfrm>
            <a:off x="7912100" y="5656263"/>
            <a:ext cx="590550" cy="34925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 flipH="1">
            <a:off x="6472238" y="6005513"/>
            <a:ext cx="5889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" name="Oval 26"/>
          <p:cNvSpPr>
            <a:spLocks noChangeArrowheads="1"/>
          </p:cNvSpPr>
          <p:nvPr/>
        </p:nvSpPr>
        <p:spPr bwMode="auto">
          <a:xfrm>
            <a:off x="5554663" y="5656263"/>
            <a:ext cx="655637" cy="4191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5343525" y="5029200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1" name="Rectangle 28"/>
          <p:cNvSpPr>
            <a:spLocks noChangeArrowheads="1"/>
          </p:cNvSpPr>
          <p:nvPr/>
        </p:nvSpPr>
        <p:spPr bwMode="auto">
          <a:xfrm>
            <a:off x="7248525" y="4616450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2" name="Rectangle 29"/>
          <p:cNvSpPr>
            <a:spLocks noChangeArrowheads="1"/>
          </p:cNvSpPr>
          <p:nvPr/>
        </p:nvSpPr>
        <p:spPr bwMode="auto">
          <a:xfrm>
            <a:off x="5648325" y="1111250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3" name="Rectangle 30"/>
          <p:cNvSpPr>
            <a:spLocks noChangeArrowheads="1"/>
          </p:cNvSpPr>
          <p:nvPr/>
        </p:nvSpPr>
        <p:spPr bwMode="auto">
          <a:xfrm>
            <a:off x="5191125" y="5791200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4" name="Rectangle 31"/>
          <p:cNvSpPr>
            <a:spLocks noChangeArrowheads="1"/>
          </p:cNvSpPr>
          <p:nvPr/>
        </p:nvSpPr>
        <p:spPr bwMode="auto">
          <a:xfrm>
            <a:off x="457200" y="2909056"/>
            <a:ext cx="48768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i="1" dirty="0"/>
              <a:t>2. Light </a:t>
            </a:r>
            <a:r>
              <a:rPr lang="en-US" altLang="en-US" i="1" dirty="0" smtClean="0"/>
              <a:t>is backscattered </a:t>
            </a:r>
            <a:r>
              <a:rPr lang="en-US" altLang="en-US" i="1" dirty="0"/>
              <a:t>by molecules </a:t>
            </a:r>
            <a:r>
              <a:rPr lang="en-US" altLang="en-US" i="1" dirty="0" smtClean="0"/>
              <a:t>and</a:t>
            </a:r>
            <a:br>
              <a:rPr lang="en-US" altLang="en-US" i="1" dirty="0" smtClean="0"/>
            </a:br>
            <a:r>
              <a:rPr lang="en-US" altLang="en-US" i="1" dirty="0" smtClean="0"/>
              <a:t>    particles</a:t>
            </a:r>
            <a:endParaRPr lang="en-US" altLang="en-US" i="1" dirty="0"/>
          </a:p>
        </p:txBody>
      </p:sp>
      <p:sp>
        <p:nvSpPr>
          <p:cNvPr id="25" name="Rectangle 32"/>
          <p:cNvSpPr>
            <a:spLocks noChangeArrowheads="1"/>
          </p:cNvSpPr>
          <p:nvPr/>
        </p:nvSpPr>
        <p:spPr bwMode="auto">
          <a:xfrm>
            <a:off x="457200" y="4015166"/>
            <a:ext cx="419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i="1" dirty="0"/>
              <a:t>3. Light </a:t>
            </a:r>
            <a:r>
              <a:rPr lang="en-US" altLang="en-US" i="1" dirty="0" smtClean="0"/>
              <a:t>is collected </a:t>
            </a:r>
            <a:r>
              <a:rPr lang="en-US" altLang="en-US" i="1" dirty="0"/>
              <a:t>in optical channels</a:t>
            </a:r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457200" y="5057775"/>
            <a:ext cx="4648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i="1" dirty="0"/>
              <a:t>4. Signals </a:t>
            </a:r>
            <a:r>
              <a:rPr lang="en-US" altLang="en-US" i="1" dirty="0" smtClean="0"/>
              <a:t>are sampled </a:t>
            </a:r>
            <a:r>
              <a:rPr lang="en-US" altLang="en-US" i="1" dirty="0"/>
              <a:t>as a function of </a:t>
            </a:r>
            <a:r>
              <a:rPr lang="en-US" altLang="en-US" i="1" dirty="0" smtClean="0"/>
              <a:t/>
            </a:r>
            <a:br>
              <a:rPr lang="en-US" altLang="en-US" i="1" dirty="0" smtClean="0"/>
            </a:br>
            <a:r>
              <a:rPr lang="en-US" altLang="en-US" i="1" dirty="0" smtClean="0"/>
              <a:t>    time </a:t>
            </a:r>
            <a:r>
              <a:rPr lang="en-US" altLang="en-US" i="1" dirty="0"/>
              <a:t>(i.e., altitude)</a:t>
            </a:r>
          </a:p>
        </p:txBody>
      </p:sp>
      <p:sp>
        <p:nvSpPr>
          <p:cNvPr id="31" name="Line 19"/>
          <p:cNvSpPr>
            <a:spLocks noChangeShapeType="1"/>
          </p:cNvSpPr>
          <p:nvPr/>
        </p:nvSpPr>
        <p:spPr bwMode="auto">
          <a:xfrm flipV="1">
            <a:off x="6096000" y="4015166"/>
            <a:ext cx="57150" cy="66319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" name="Line 21"/>
          <p:cNvSpPr>
            <a:spLocks noChangeShapeType="1"/>
          </p:cNvSpPr>
          <p:nvPr/>
        </p:nvSpPr>
        <p:spPr bwMode="auto">
          <a:xfrm flipH="1">
            <a:off x="7086600" y="3716338"/>
            <a:ext cx="61913" cy="6270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" name="Rectangle 2"/>
          <p:cNvSpPr>
            <a:spLocks noChangeArrowheads="1"/>
          </p:cNvSpPr>
          <p:nvPr/>
        </p:nvSpPr>
        <p:spPr bwMode="auto">
          <a:xfrm>
            <a:off x="591051" y="822881"/>
            <a:ext cx="36247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1800" b="1" dirty="0" err="1" smtClean="0">
                <a:solidFill>
                  <a:srgbClr val="000000"/>
                </a:solidFill>
                <a:latin typeface="Verdana" pitchFamily="34" charset="0"/>
              </a:rPr>
              <a:t>DI</a:t>
            </a:r>
            <a:r>
              <a:rPr lang="en-US" altLang="en-US" sz="1800" dirty="0" err="1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fferential</a:t>
            </a: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 A</a:t>
            </a:r>
            <a:r>
              <a:rPr lang="en-US" altLang="en-US" sz="18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bsorption</a:t>
            </a: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 L</a:t>
            </a:r>
            <a:r>
              <a:rPr lang="en-US" altLang="en-US" sz="1800" dirty="0" smtClean="0">
                <a:solidFill>
                  <a:schemeClr val="tx1">
                    <a:lumMod val="50000"/>
                  </a:schemeClr>
                </a:solidFill>
                <a:latin typeface="Verdana" pitchFamily="34" charset="0"/>
              </a:rPr>
              <a:t>idar</a:t>
            </a:r>
            <a:endParaRPr lang="en-US" altLang="en-US" sz="1800" dirty="0">
              <a:solidFill>
                <a:schemeClr val="tx1">
                  <a:lumMod val="50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0662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31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981094" y="241578"/>
            <a:ext cx="297068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Ozone DIAL Retrieval</a:t>
            </a:r>
            <a:endParaRPr lang="en-US" altLang="en-US" sz="18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981075" y="838200"/>
            <a:ext cx="679132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i="1" dirty="0"/>
              <a:t>5</a:t>
            </a:r>
            <a:r>
              <a:rPr lang="en-US" altLang="en-US" i="1" dirty="0" smtClean="0"/>
              <a:t>. One beam is more absorbed by ozone than the other beam</a:t>
            </a:r>
            <a:endParaRPr lang="en-US" altLang="en-US" i="1" dirty="0"/>
          </a:p>
          <a:p>
            <a:pPr>
              <a:spcAft>
                <a:spcPct val="50000"/>
              </a:spcAft>
            </a:pPr>
            <a:r>
              <a:rPr lang="en-US" altLang="en-US" i="1" dirty="0" smtClean="0">
                <a:solidFill>
                  <a:srgbClr val="0000CC"/>
                </a:solidFill>
              </a:rPr>
              <a:t>   Ozone </a:t>
            </a:r>
            <a:r>
              <a:rPr lang="en-US" altLang="en-US" i="1" dirty="0">
                <a:solidFill>
                  <a:srgbClr val="0000CC"/>
                </a:solidFill>
              </a:rPr>
              <a:t>Number Density </a:t>
            </a:r>
            <a:r>
              <a:rPr lang="en-US" altLang="en-US" i="1" dirty="0"/>
              <a:t>is computed from the difference </a:t>
            </a:r>
            <a:r>
              <a:rPr lang="en-US" altLang="en-US" i="1" dirty="0" smtClean="0"/>
              <a:t> of</a:t>
            </a:r>
            <a:br>
              <a:rPr lang="en-US" altLang="en-US" i="1" dirty="0" smtClean="0"/>
            </a:br>
            <a:r>
              <a:rPr lang="en-US" altLang="en-US" i="1" dirty="0" smtClean="0"/>
              <a:t>   signal slope at </a:t>
            </a:r>
            <a:r>
              <a:rPr lang="en-US" altLang="en-US" i="1" dirty="0"/>
              <a:t>the two </a:t>
            </a:r>
            <a:r>
              <a:rPr lang="en-US" altLang="en-US" i="1" dirty="0" smtClean="0"/>
              <a:t>wavelengths</a:t>
            </a:r>
            <a:endParaRPr lang="en-US" altLang="en-US" i="1" dirty="0"/>
          </a:p>
        </p:txBody>
      </p:sp>
      <p:pic>
        <p:nvPicPr>
          <p:cNvPr id="1026" name="Picture 2" descr="C:\Thierry\My_Files\My_Docs\MLSOL_Signals_201909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903" y="1895442"/>
            <a:ext cx="6959373" cy="46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Line 23"/>
          <p:cNvSpPr>
            <a:spLocks noChangeShapeType="1"/>
          </p:cNvSpPr>
          <p:nvPr/>
        </p:nvSpPr>
        <p:spPr bwMode="auto">
          <a:xfrm>
            <a:off x="2895600" y="2895600"/>
            <a:ext cx="718456" cy="457200"/>
          </a:xfrm>
          <a:prstGeom prst="line">
            <a:avLst/>
          </a:prstGeom>
          <a:noFill/>
          <a:ln w="25400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" name="Line 23"/>
          <p:cNvSpPr>
            <a:spLocks noChangeShapeType="1"/>
          </p:cNvSpPr>
          <p:nvPr/>
        </p:nvSpPr>
        <p:spPr bwMode="auto">
          <a:xfrm>
            <a:off x="2819400" y="3124200"/>
            <a:ext cx="49530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" name="Oval 26"/>
          <p:cNvSpPr>
            <a:spLocks noChangeArrowheads="1"/>
          </p:cNvSpPr>
          <p:nvPr/>
        </p:nvSpPr>
        <p:spPr bwMode="auto">
          <a:xfrm>
            <a:off x="2667000" y="2743200"/>
            <a:ext cx="1143000" cy="990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>
            <a:off x="3733800" y="2806787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b="1" dirty="0" smtClean="0">
                <a:solidFill>
                  <a:srgbClr val="FF0000"/>
                </a:solidFill>
              </a:rPr>
              <a:t>5</a:t>
            </a:r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31" name="Line 23"/>
          <p:cNvSpPr>
            <a:spLocks noChangeShapeType="1"/>
          </p:cNvSpPr>
          <p:nvPr/>
        </p:nvSpPr>
        <p:spPr bwMode="auto">
          <a:xfrm>
            <a:off x="5410200" y="2895600"/>
            <a:ext cx="4191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2" name="Line 23"/>
          <p:cNvSpPr>
            <a:spLocks noChangeShapeType="1"/>
          </p:cNvSpPr>
          <p:nvPr/>
        </p:nvSpPr>
        <p:spPr bwMode="auto">
          <a:xfrm>
            <a:off x="5385476" y="3155801"/>
            <a:ext cx="419100" cy="0"/>
          </a:xfrm>
          <a:prstGeom prst="line">
            <a:avLst/>
          </a:prstGeom>
          <a:noFill/>
          <a:ln w="25400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2243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6" grpId="0" animBg="1"/>
      <p:bldP spid="29" grpId="0" animBg="1"/>
      <p:bldP spid="19" grpId="0" animBg="1"/>
      <p:bldP spid="30" grpId="0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01024" y="228522"/>
            <a:ext cx="5870518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JPL Stratospheric Ozone Lidars Quick Facts </a:t>
            </a:r>
            <a:endParaRPr lang="en-US" altLang="en-US" sz="18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85800" y="838200"/>
            <a:ext cx="4926349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Mauna </a:t>
            </a:r>
            <a:r>
              <a:rPr lang="en-US" altLang="en-US" sz="1400" b="1" dirty="0">
                <a:solidFill>
                  <a:srgbClr val="0000CC"/>
                </a:solidFill>
              </a:rPr>
              <a:t>Loa stratospheric Ozone </a:t>
            </a:r>
            <a:r>
              <a:rPr lang="en-US" altLang="en-US" sz="1400" b="1" dirty="0" smtClean="0">
                <a:solidFill>
                  <a:srgbClr val="0000CC"/>
                </a:solidFill>
              </a:rPr>
              <a:t>DIAL (</a:t>
            </a:r>
            <a:r>
              <a:rPr lang="en-US" altLang="en-US" sz="1400" b="1" dirty="0" err="1" smtClean="0">
                <a:solidFill>
                  <a:srgbClr val="0000CC"/>
                </a:solidFill>
              </a:rPr>
              <a:t>MLSOL</a:t>
            </a:r>
            <a:r>
              <a:rPr lang="en-US" altLang="en-US" sz="1400" b="1" dirty="0" smtClean="0">
                <a:solidFill>
                  <a:srgbClr val="0000CC"/>
                </a:solidFill>
              </a:rPr>
              <a:t>):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838200" y="1194679"/>
            <a:ext cx="6756978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Emitter </a:t>
            </a:r>
            <a:r>
              <a:rPr lang="en-US" altLang="en-US" sz="1400" i="1" dirty="0" smtClean="0"/>
              <a:t>uses </a:t>
            </a:r>
            <a:r>
              <a:rPr lang="en-US" altLang="en-US" sz="1400" i="1" dirty="0" smtClean="0"/>
              <a:t>2 excimer lasers (308 nm) and 1 Nd:YAG laser (355 nm)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838200" y="1524000"/>
            <a:ext cx="5134739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</a:t>
            </a:r>
            <a:r>
              <a:rPr lang="en-US" altLang="en-US" sz="1400" i="1" dirty="0" smtClean="0"/>
              <a:t>6-channel receiver </a:t>
            </a:r>
            <a:r>
              <a:rPr lang="en-US" altLang="en-US" sz="1400" i="1" dirty="0" smtClean="0"/>
              <a:t>:</a:t>
            </a:r>
            <a:r>
              <a:rPr lang="en-US" altLang="en-US" sz="1400" i="1" dirty="0" smtClean="0"/>
              <a:t/>
            </a:r>
            <a:br>
              <a:rPr lang="en-US" altLang="en-US" sz="1400" i="1" dirty="0" smtClean="0"/>
            </a:br>
            <a:r>
              <a:rPr lang="en-US" altLang="en-US" sz="1400" i="1" dirty="0" smtClean="0"/>
              <a:t>  - Rayleigh 308/355 nm, high </a:t>
            </a:r>
            <a:r>
              <a:rPr lang="en-US" altLang="en-US" sz="1400" i="1" dirty="0" smtClean="0"/>
              <a:t>intensity, for z &gt; 30 km</a:t>
            </a:r>
            <a:r>
              <a:rPr lang="en-US" altLang="en-US" sz="1400" i="1" dirty="0" smtClean="0"/>
              <a:t/>
            </a:r>
            <a:br>
              <a:rPr lang="en-US" altLang="en-US" sz="1400" i="1" dirty="0" smtClean="0"/>
            </a:br>
            <a:r>
              <a:rPr lang="en-US" altLang="en-US" sz="1400" i="1" dirty="0" smtClean="0"/>
              <a:t>  - Rayleigh 308/355 nm, low </a:t>
            </a:r>
            <a:r>
              <a:rPr lang="en-US" altLang="en-US" sz="1400" i="1" dirty="0" smtClean="0"/>
              <a:t>intensity, for z &lt; 35 km</a:t>
            </a:r>
            <a:r>
              <a:rPr lang="en-US" altLang="en-US" sz="1400" i="1" dirty="0" smtClean="0"/>
              <a:t/>
            </a:r>
            <a:br>
              <a:rPr lang="en-US" altLang="en-US" sz="1400" i="1" dirty="0" smtClean="0"/>
            </a:br>
            <a:r>
              <a:rPr lang="en-US" altLang="en-US" sz="1400" i="1" dirty="0" smtClean="0"/>
              <a:t>  - Raman 332/387 </a:t>
            </a:r>
            <a:r>
              <a:rPr lang="en-US" altLang="en-US" sz="1400" i="1" dirty="0" smtClean="0"/>
              <a:t>nm, z &lt; 35 km</a:t>
            </a:r>
            <a:endParaRPr lang="en-US" altLang="en-US" sz="1400" i="1" dirty="0" smtClean="0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838200" y="2563108"/>
            <a:ext cx="7125669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Retrieved species:</a:t>
            </a:r>
            <a:br>
              <a:rPr lang="en-US" altLang="en-US" sz="1400" i="1" dirty="0" smtClean="0"/>
            </a:br>
            <a:r>
              <a:rPr lang="en-US" altLang="en-US" sz="1400" i="1" dirty="0" smtClean="0"/>
              <a:t>  - Ozone, 15-50 </a:t>
            </a:r>
            <a:r>
              <a:rPr lang="en-US" altLang="en-US" sz="1400" i="1" dirty="0" smtClean="0"/>
              <a:t>km</a:t>
            </a:r>
            <a:r>
              <a:rPr lang="en-US" altLang="en-US" sz="1400" i="1" dirty="0"/>
              <a:t>, effective vertical resolution: 0.5 to 4 km </a:t>
            </a:r>
            <a:r>
              <a:rPr lang="en-US" altLang="en-US" sz="1400" i="1" dirty="0" smtClean="0"/>
              <a:t/>
            </a:r>
            <a:br>
              <a:rPr lang="en-US" altLang="en-US" sz="1400" i="1" dirty="0" smtClean="0"/>
            </a:br>
            <a:r>
              <a:rPr lang="en-US" altLang="en-US" sz="1400" i="1" dirty="0" smtClean="0"/>
              <a:t>  - Temperature, 15-90 </a:t>
            </a:r>
            <a:r>
              <a:rPr lang="en-US" altLang="en-US" sz="1400" i="1" dirty="0"/>
              <a:t>km , </a:t>
            </a:r>
            <a:r>
              <a:rPr lang="en-US" altLang="en-US" sz="1400" i="1" dirty="0" smtClean="0"/>
              <a:t>effective </a:t>
            </a:r>
            <a:r>
              <a:rPr lang="en-US" altLang="en-US" sz="1400" i="1" dirty="0"/>
              <a:t>vertical </a:t>
            </a:r>
            <a:r>
              <a:rPr lang="en-US" altLang="en-US" sz="1400" i="1" dirty="0" smtClean="0"/>
              <a:t>resolution: </a:t>
            </a:r>
            <a:r>
              <a:rPr lang="en-US" altLang="en-US" sz="1400" i="1" dirty="0"/>
              <a:t>0.5 to 2 km </a:t>
            </a:r>
            <a:r>
              <a:rPr lang="en-US" altLang="en-US" sz="1400" i="1" dirty="0" smtClean="0"/>
              <a:t/>
            </a:r>
            <a:br>
              <a:rPr lang="en-US" altLang="en-US" sz="1400" i="1" dirty="0" smtClean="0"/>
            </a:br>
            <a:r>
              <a:rPr lang="en-US" altLang="en-US" sz="1400" i="1" dirty="0" smtClean="0"/>
              <a:t>  - Aerosol backscatter, 15-50 </a:t>
            </a:r>
            <a:r>
              <a:rPr lang="en-US" altLang="en-US" sz="1400" i="1" dirty="0"/>
              <a:t>km , </a:t>
            </a:r>
            <a:r>
              <a:rPr lang="en-US" altLang="en-US" sz="1400" i="1" dirty="0" smtClean="0"/>
              <a:t>effective </a:t>
            </a:r>
            <a:r>
              <a:rPr lang="en-US" altLang="en-US" sz="1400" i="1" dirty="0"/>
              <a:t>vertical </a:t>
            </a:r>
            <a:r>
              <a:rPr lang="en-US" altLang="en-US" sz="1400" i="1" dirty="0" smtClean="0"/>
              <a:t>resolution: </a:t>
            </a:r>
            <a:r>
              <a:rPr lang="en-US" altLang="en-US" sz="1400" i="1" dirty="0"/>
              <a:t>0.5 to 2 km </a:t>
            </a:r>
            <a:endParaRPr lang="en-US" altLang="en-US" sz="1400" i="1" dirty="0" smtClean="0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685800" y="4572000"/>
            <a:ext cx="5389617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Table Mountain </a:t>
            </a:r>
            <a:r>
              <a:rPr lang="en-US" altLang="en-US" sz="1400" b="1" dirty="0">
                <a:solidFill>
                  <a:srgbClr val="0000CC"/>
                </a:solidFill>
              </a:rPr>
              <a:t>stratospheric Ozone </a:t>
            </a:r>
            <a:r>
              <a:rPr lang="en-US" altLang="en-US" sz="1400" b="1" dirty="0" smtClean="0">
                <a:solidFill>
                  <a:srgbClr val="0000CC"/>
                </a:solidFill>
              </a:rPr>
              <a:t>DIAL (</a:t>
            </a:r>
            <a:r>
              <a:rPr lang="en-US" altLang="en-US" sz="1400" b="1" dirty="0" err="1" smtClean="0">
                <a:solidFill>
                  <a:srgbClr val="0000CC"/>
                </a:solidFill>
              </a:rPr>
              <a:t>TMSOL</a:t>
            </a:r>
            <a:r>
              <a:rPr lang="en-US" altLang="en-US" sz="1400" b="1" dirty="0" smtClean="0">
                <a:solidFill>
                  <a:srgbClr val="0000CC"/>
                </a:solidFill>
              </a:rPr>
              <a:t>):</a:t>
            </a: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838200" y="4928479"/>
            <a:ext cx="4474302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Instrumentation and design </a:t>
            </a:r>
            <a:r>
              <a:rPr lang="en-US" altLang="en-US" sz="1400" i="1" dirty="0"/>
              <a:t>s</a:t>
            </a:r>
            <a:r>
              <a:rPr lang="en-US" altLang="en-US" sz="1400" i="1" dirty="0" smtClean="0"/>
              <a:t>imilar to </a:t>
            </a:r>
            <a:r>
              <a:rPr lang="en-US" altLang="en-US" sz="1400" i="1" dirty="0" err="1" smtClean="0"/>
              <a:t>MLSOL</a:t>
            </a:r>
            <a:endParaRPr lang="en-US" altLang="en-US" sz="1400" i="1" dirty="0" smtClean="0"/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838200" y="5715000"/>
            <a:ext cx="3518912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</a:t>
            </a:r>
            <a:r>
              <a:rPr lang="en-US" altLang="en-US" sz="1400" b="1" i="1" dirty="0" smtClean="0"/>
              <a:t>4-5 </a:t>
            </a:r>
            <a:r>
              <a:rPr lang="en-US" altLang="en-US" sz="1400" b="1" i="1" dirty="0"/>
              <a:t>nighttime profiles per </a:t>
            </a:r>
            <a:r>
              <a:rPr lang="en-US" altLang="en-US" sz="1400" b="1" i="1" dirty="0" smtClean="0"/>
              <a:t>week</a:t>
            </a:r>
            <a:endParaRPr lang="en-US" altLang="en-US" sz="1400" b="1" i="1" dirty="0"/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838200" y="5312007"/>
            <a:ext cx="3376245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Same retrieved species as </a:t>
            </a:r>
            <a:r>
              <a:rPr lang="en-US" altLang="en-US" sz="1400" i="1" dirty="0" err="1" smtClean="0"/>
              <a:t>MLSOL</a:t>
            </a:r>
            <a:endParaRPr lang="en-US" altLang="en-US" sz="1400" i="1" dirty="0" smtClean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838200" y="3657600"/>
            <a:ext cx="3518912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</a:t>
            </a:r>
            <a:r>
              <a:rPr lang="en-US" altLang="en-US" sz="1400" b="1" i="1" dirty="0" smtClean="0"/>
              <a:t>3-4 </a:t>
            </a:r>
            <a:r>
              <a:rPr lang="en-US" altLang="en-US" sz="1400" b="1" i="1" dirty="0" smtClean="0"/>
              <a:t>nighttime profiles per week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838200" y="4014079"/>
            <a:ext cx="4658648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</a:t>
            </a:r>
            <a:r>
              <a:rPr lang="en-US" altLang="en-US" sz="1400" b="1" i="1" dirty="0" smtClean="0"/>
              <a:t>Full </a:t>
            </a:r>
            <a:r>
              <a:rPr lang="en-US" altLang="en-US" sz="1400" b="1" i="1" dirty="0" smtClean="0"/>
              <a:t>dataset covers period 1993 – </a:t>
            </a:r>
            <a:r>
              <a:rPr lang="en-US" altLang="en-US" sz="1400" b="1" i="1" dirty="0" smtClean="0"/>
              <a:t>Present</a:t>
            </a:r>
            <a:endParaRPr lang="en-US" altLang="en-US" sz="1400" b="1" i="1" dirty="0" smtClean="0"/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838200" y="6071479"/>
            <a:ext cx="4616970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</a:t>
            </a:r>
            <a:r>
              <a:rPr lang="en-US" altLang="en-US" sz="1400" b="1" i="1" dirty="0" smtClean="0"/>
              <a:t>Full dataset covers period 1988 - </a:t>
            </a:r>
            <a:r>
              <a:rPr lang="en-US" altLang="en-US" sz="1400" b="1" i="1" dirty="0" smtClean="0"/>
              <a:t>Present</a:t>
            </a:r>
            <a:endParaRPr lang="en-US" alt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2282801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/>
      <p:bldP spid="15" grpId="0"/>
      <p:bldP spid="16" grpId="0"/>
      <p:bldP spid="18" grpId="0"/>
      <p:bldP spid="19" grpId="0"/>
      <p:bldP spid="12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3193" y="1321189"/>
            <a:ext cx="3805503" cy="3479411"/>
            <a:chOff x="163193" y="1524000"/>
            <a:chExt cx="3805503" cy="3479411"/>
          </a:xfrm>
        </p:grpSpPr>
        <p:pic>
          <p:nvPicPr>
            <p:cNvPr id="35" name="Picture 34">
              <a:extLst>
                <a:ext uri="{FF2B5EF4-FFF2-40B4-BE49-F238E27FC236}">
                  <a16:creationId xmlns="" xmlns:a16="http://schemas.microsoft.com/office/drawing/2014/main" id="{C9C0B31A-85DA-4582-BAD3-E264F57463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44" r="5767" b="6404"/>
            <a:stretch/>
          </p:blipFill>
          <p:spPr>
            <a:xfrm>
              <a:off x="163193" y="1524000"/>
              <a:ext cx="3783836" cy="3479411"/>
            </a:xfrm>
            <a:prstGeom prst="rect">
              <a:avLst/>
            </a:prstGeom>
          </p:spPr>
        </p:pic>
        <p:sp>
          <p:nvSpPr>
            <p:cNvPr id="39" name="Rectangle 3"/>
            <p:cNvSpPr>
              <a:spLocks noChangeArrowheads="1"/>
            </p:cNvSpPr>
            <p:nvPr/>
          </p:nvSpPr>
          <p:spPr bwMode="auto">
            <a:xfrm rot="20600334">
              <a:off x="2067747" y="3803234"/>
              <a:ext cx="1585690" cy="261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  <a:spcBef>
                  <a:spcPct val="30000"/>
                </a:spcBef>
                <a:spcAft>
                  <a:spcPts val="600"/>
                </a:spcAft>
              </a:pPr>
              <a:r>
                <a:rPr lang="en-US" altLang="en-US" sz="1100" i="1" dirty="0" smtClean="0"/>
                <a:t>1999-2017 average</a:t>
              </a:r>
            </a:p>
          </p:txBody>
        </p:sp>
        <p:sp>
          <p:nvSpPr>
            <p:cNvPr id="41" name="Rectangle 3"/>
            <p:cNvSpPr>
              <a:spLocks noChangeArrowheads="1"/>
            </p:cNvSpPr>
            <p:nvPr/>
          </p:nvSpPr>
          <p:spPr bwMode="auto">
            <a:xfrm rot="19822793">
              <a:off x="2835440" y="3229951"/>
              <a:ext cx="742511" cy="261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  <a:spcBef>
                  <a:spcPct val="30000"/>
                </a:spcBef>
                <a:spcAft>
                  <a:spcPts val="600"/>
                </a:spcAft>
              </a:pPr>
              <a:r>
                <a:rPr lang="en-US" altLang="en-US" sz="1100" i="1" dirty="0" smtClean="0"/>
                <a:t>In 2018</a:t>
              </a:r>
            </a:p>
          </p:txBody>
        </p:sp>
        <p:sp>
          <p:nvSpPr>
            <p:cNvPr id="42" name="Oval 26"/>
            <p:cNvSpPr>
              <a:spLocks noChangeArrowheads="1"/>
            </p:cNvSpPr>
            <p:nvPr/>
          </p:nvSpPr>
          <p:spPr bwMode="auto">
            <a:xfrm>
              <a:off x="3505200" y="2671314"/>
              <a:ext cx="463496" cy="1143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1589622" y="152400"/>
            <a:ext cx="6093335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What’s new since 2018: TMF Lidars Upgraded</a:t>
            </a:r>
            <a:endParaRPr lang="en-US" altLang="en-US" sz="18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="" xmlns:a16="http://schemas.microsoft.com/office/drawing/2014/main" id="{BD701282-0C95-40E9-A469-0C3467993C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846" y="1490456"/>
            <a:ext cx="3166954" cy="4986544"/>
          </a:xfrm>
          <a:prstGeom prst="rect">
            <a:avLst/>
          </a:prstGeom>
        </p:spPr>
      </p:pic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76200" y="889879"/>
            <a:ext cx="1435008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Automation:</a:t>
            </a:r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167771" y="1143000"/>
            <a:ext cx="3794629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More measurements, any day, any time</a:t>
            </a:r>
          </a:p>
        </p:txBody>
      </p:sp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142868" y="4789684"/>
            <a:ext cx="4126451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>
                <a:sym typeface="Wingdings" panose="05000000000000000000" pitchFamily="2" charset="2"/>
              </a:rPr>
              <a:t> </a:t>
            </a:r>
            <a:r>
              <a:rPr lang="en-US" altLang="en-US" sz="1400" b="1" i="1" dirty="0" smtClean="0">
                <a:sym typeface="Wingdings" panose="05000000000000000000" pitchFamily="2" charset="2"/>
              </a:rPr>
              <a:t>Now easier to get measurements for</a:t>
            </a:r>
            <a:br>
              <a:rPr lang="en-US" altLang="en-US" sz="1400" b="1" i="1" dirty="0" smtClean="0">
                <a:sym typeface="Wingdings" panose="05000000000000000000" pitchFamily="2" charset="2"/>
              </a:rPr>
            </a:br>
            <a:r>
              <a:rPr lang="en-US" altLang="en-US" sz="1400" b="1" i="1" dirty="0" smtClean="0">
                <a:sym typeface="Wingdings" panose="05000000000000000000" pitchFamily="2" charset="2"/>
              </a:rPr>
              <a:t>    ALL SAGE-III/ISS </a:t>
            </a:r>
            <a:r>
              <a:rPr lang="en-US" altLang="en-US" sz="1400" b="1" i="1" dirty="0" smtClean="0">
                <a:sym typeface="Wingdings" panose="05000000000000000000" pitchFamily="2" charset="2"/>
              </a:rPr>
              <a:t>coincident events</a:t>
            </a:r>
            <a:endParaRPr lang="en-US" altLang="en-US" sz="1400" b="1" i="1" dirty="0" smtClean="0"/>
          </a:p>
        </p:txBody>
      </p:sp>
      <p:sp>
        <p:nvSpPr>
          <p:cNvPr id="43" name="Rectangle 3"/>
          <p:cNvSpPr>
            <a:spLocks noChangeArrowheads="1"/>
          </p:cNvSpPr>
          <p:nvPr/>
        </p:nvSpPr>
        <p:spPr bwMode="auto">
          <a:xfrm>
            <a:off x="4648200" y="914400"/>
            <a:ext cx="4275529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Very-near range channel on Tropo DIAL:</a:t>
            </a: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4800600" y="1143000"/>
            <a:ext cx="4105611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Now covering altitudes down to 90 m </a:t>
            </a:r>
            <a:r>
              <a:rPr lang="en-US" altLang="en-US" sz="1400" i="1" dirty="0" err="1" smtClean="0"/>
              <a:t>a.g.l</a:t>
            </a:r>
            <a:r>
              <a:rPr lang="en-US" altLang="en-US" sz="1400" i="1" dirty="0" smtClean="0"/>
              <a:t>.</a:t>
            </a:r>
          </a:p>
        </p:txBody>
      </p:sp>
      <p:sp>
        <p:nvSpPr>
          <p:cNvPr id="46" name="Rectangle 3"/>
          <p:cNvSpPr>
            <a:spLocks noChangeArrowheads="1"/>
          </p:cNvSpPr>
          <p:nvPr/>
        </p:nvSpPr>
        <p:spPr bwMode="auto">
          <a:xfrm>
            <a:off x="228600" y="5562600"/>
            <a:ext cx="5206874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>
                <a:sym typeface="Wingdings" panose="05000000000000000000" pitchFamily="2" charset="2"/>
              </a:rPr>
              <a:t>Full O3 column, ground to 50 km, using combination </a:t>
            </a:r>
            <a:br>
              <a:rPr lang="en-US" altLang="en-US" sz="1400" i="1" dirty="0" smtClean="0">
                <a:sym typeface="Wingdings" panose="05000000000000000000" pitchFamily="2" charset="2"/>
              </a:rPr>
            </a:br>
            <a:r>
              <a:rPr lang="en-US" altLang="en-US" sz="1400" i="1" dirty="0" smtClean="0">
                <a:sym typeface="Wingdings" panose="05000000000000000000" pitchFamily="2" charset="2"/>
              </a:rPr>
              <a:t>    of surface, UAV, tropo. DIAL and </a:t>
            </a:r>
            <a:r>
              <a:rPr lang="en-US" altLang="en-US" sz="1400" i="1" dirty="0" err="1" smtClean="0">
                <a:sym typeface="Wingdings" panose="05000000000000000000" pitchFamily="2" charset="2"/>
              </a:rPr>
              <a:t>strato</a:t>
            </a:r>
            <a:r>
              <a:rPr lang="en-US" altLang="en-US" sz="1400" i="1" dirty="0" smtClean="0">
                <a:sym typeface="Wingdings" panose="05000000000000000000" pitchFamily="2" charset="2"/>
              </a:rPr>
              <a:t>. DIAL    </a:t>
            </a:r>
            <a:endParaRPr lang="en-US" altLang="en-US" sz="1400" i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1358809" y="6477000"/>
            <a:ext cx="6794591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en-US" sz="1100" i="1" dirty="0" smtClean="0">
                <a:solidFill>
                  <a:srgbClr val="006600"/>
                </a:solidFill>
              </a:rPr>
              <a:t>Chouza, F., et al., 2019: Atmos. Meas. Tech., </a:t>
            </a:r>
            <a:r>
              <a:rPr lang="en-US" sz="1100" dirty="0" smtClean="0">
                <a:solidFill>
                  <a:srgbClr val="006600"/>
                </a:solidFill>
                <a:hlinkClick r:id="rId4"/>
              </a:rPr>
              <a:t>http</a:t>
            </a:r>
            <a:r>
              <a:rPr lang="en-US" sz="1100" dirty="0">
                <a:solidFill>
                  <a:srgbClr val="006600"/>
                </a:solidFill>
                <a:hlinkClick r:id="rId4"/>
              </a:rPr>
              <a:t>://</a:t>
            </a:r>
            <a:r>
              <a:rPr lang="en-US" sz="1100" dirty="0" smtClean="0">
                <a:solidFill>
                  <a:srgbClr val="006600"/>
                </a:solidFill>
                <a:hlinkClick r:id="rId4"/>
              </a:rPr>
              <a:t>doi.org/</a:t>
            </a:r>
            <a:r>
              <a:rPr lang="en-US" sz="1100" i="1" dirty="0" smtClean="0">
                <a:solidFill>
                  <a:srgbClr val="006600"/>
                </a:solidFill>
                <a:hlinkClick r:id="rId4"/>
              </a:rPr>
              <a:t>doi:10.5194/amt-12-569-2019</a:t>
            </a:r>
            <a:endParaRPr lang="en-US" sz="1100" i="1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6278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0" grpId="0"/>
      <p:bldP spid="43" grpId="0"/>
      <p:bldP spid="44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76350"/>
            <a:ext cx="3430588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025" y="1254125"/>
            <a:ext cx="3432175" cy="518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Rectangle 12"/>
          <p:cNvSpPr>
            <a:spLocks noChangeArrowheads="1"/>
          </p:cNvSpPr>
          <p:nvPr/>
        </p:nvSpPr>
        <p:spPr bwMode="auto">
          <a:xfrm>
            <a:off x="457200" y="5826125"/>
            <a:ext cx="15792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>
              <a:defRPr sz="16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>
              <a:defRPr sz="16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/>
            <a:r>
              <a:rPr lang="es-MX" altLang="en-US" sz="1000" i="1" dirty="0" err="1" smtClean="0">
                <a:solidFill>
                  <a:srgbClr val="006600"/>
                </a:solidFill>
              </a:rPr>
              <a:t>Courtesy</a:t>
            </a:r>
            <a:r>
              <a:rPr lang="es-MX" altLang="en-US" sz="1000" i="1" dirty="0" smtClean="0">
                <a:solidFill>
                  <a:srgbClr val="006600"/>
                </a:solidFill>
              </a:rPr>
              <a:t> of</a:t>
            </a:r>
            <a:r>
              <a:rPr lang="es-MX" altLang="en-US" sz="1000" i="1" dirty="0">
                <a:solidFill>
                  <a:srgbClr val="006600"/>
                </a:solidFill>
              </a:rPr>
              <a:t/>
            </a:r>
            <a:br>
              <a:rPr lang="es-MX" altLang="en-US" sz="1000" i="1" dirty="0">
                <a:solidFill>
                  <a:srgbClr val="006600"/>
                </a:solidFill>
              </a:rPr>
            </a:br>
            <a:r>
              <a:rPr lang="es-MX" altLang="en-US" sz="1000" i="1" dirty="0" smtClean="0">
                <a:solidFill>
                  <a:srgbClr val="006600"/>
                </a:solidFill>
              </a:rPr>
              <a:t>Wolfgang Steinbrecht</a:t>
            </a:r>
            <a:endParaRPr lang="en-US" altLang="en-US" sz="1000" i="1" dirty="0">
              <a:solidFill>
                <a:srgbClr val="006600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050349" y="228392"/>
            <a:ext cx="714811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b="1" dirty="0" smtClean="0"/>
              <a:t>Ozone and Temperature Long-term Records at TMF and MLO</a:t>
            </a:r>
            <a:endParaRPr lang="en-US" b="1" i="1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667000" y="914400"/>
            <a:ext cx="22066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000CC"/>
                </a:solidFill>
              </a:rPr>
              <a:t>Stratospheric ozone</a:t>
            </a: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505575" y="914400"/>
            <a:ext cx="14874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000CC"/>
                </a:solidFill>
              </a:rPr>
              <a:t>Temperature</a:t>
            </a:r>
          </a:p>
        </p:txBody>
      </p: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 flipH="1">
            <a:off x="8686800" y="4302125"/>
            <a:ext cx="3810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 flipH="1">
            <a:off x="5145088" y="3692525"/>
            <a:ext cx="3810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>
            <a:off x="5509420" y="4073525"/>
            <a:ext cx="34131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cxnSpLocks noChangeShapeType="1"/>
          </p:cNvCxnSpPr>
          <p:nvPr/>
        </p:nvCxnSpPr>
        <p:spPr bwMode="auto">
          <a:xfrm>
            <a:off x="2057400" y="3387725"/>
            <a:ext cx="3810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flipH="1">
            <a:off x="8686800" y="4911725"/>
            <a:ext cx="3810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/>
          <p:cNvCxnSpPr>
            <a:cxnSpLocks noChangeShapeType="1"/>
          </p:cNvCxnSpPr>
          <p:nvPr/>
        </p:nvCxnSpPr>
        <p:spPr bwMode="auto">
          <a:xfrm flipH="1">
            <a:off x="5145088" y="4378325"/>
            <a:ext cx="3810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cxnSpLocks noChangeShapeType="1"/>
          </p:cNvCxnSpPr>
          <p:nvPr/>
        </p:nvCxnSpPr>
        <p:spPr bwMode="auto">
          <a:xfrm>
            <a:off x="5509420" y="4683125"/>
            <a:ext cx="34131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>
            <a:off x="2057400" y="4149725"/>
            <a:ext cx="381000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Oval 26"/>
          <p:cNvSpPr/>
          <p:nvPr/>
        </p:nvSpPr>
        <p:spPr bwMode="auto">
          <a:xfrm>
            <a:off x="5850732" y="3540125"/>
            <a:ext cx="911225" cy="30718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391400" y="4530725"/>
            <a:ext cx="533400" cy="2857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3352800" y="3235325"/>
            <a:ext cx="911225" cy="30718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3733800" y="4073525"/>
            <a:ext cx="530225" cy="2857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2590800" y="1406525"/>
            <a:ext cx="409575" cy="2857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7286625" y="1501775"/>
            <a:ext cx="409575" cy="2857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80691" y="1421249"/>
            <a:ext cx="2015295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457200" eaLnBrk="1" hangingPunct="1">
              <a:spcAft>
                <a:spcPts val="0"/>
              </a:spcAft>
              <a:defRPr/>
            </a:pPr>
            <a:r>
              <a:rPr lang="en-US" sz="1400" b="1" dirty="0" smtClean="0">
                <a:solidFill>
                  <a:srgbClr val="0000CC"/>
                </a:solidFill>
              </a:rPr>
              <a:t>C</a:t>
            </a:r>
            <a:r>
              <a:rPr lang="en-US" sz="1400" b="1" dirty="0" smtClean="0">
                <a:solidFill>
                  <a:srgbClr val="0000CC"/>
                </a:solidFill>
              </a:rPr>
              <a:t>ontribute </a:t>
            </a:r>
            <a:r>
              <a:rPr lang="en-US" sz="1400" b="1" dirty="0" smtClean="0">
                <a:solidFill>
                  <a:srgbClr val="0000CC"/>
                </a:solidFill>
              </a:rPr>
              <a:t>to</a:t>
            </a:r>
            <a:br>
              <a:rPr lang="en-US" sz="1400" b="1" dirty="0" smtClean="0">
                <a:solidFill>
                  <a:srgbClr val="0000CC"/>
                </a:solidFill>
              </a:rPr>
            </a:br>
            <a:r>
              <a:rPr lang="en-US" sz="1400" b="1" dirty="0" smtClean="0">
                <a:solidFill>
                  <a:srgbClr val="0000CC"/>
                </a:solidFill>
              </a:rPr>
              <a:t>the ground-based</a:t>
            </a:r>
            <a:br>
              <a:rPr lang="en-US" sz="1400" b="1" dirty="0" smtClean="0">
                <a:solidFill>
                  <a:srgbClr val="0000CC"/>
                </a:solidFill>
              </a:rPr>
            </a:br>
            <a:r>
              <a:rPr lang="en-US" sz="1400" b="1" dirty="0" smtClean="0">
                <a:solidFill>
                  <a:srgbClr val="0000CC"/>
                </a:solidFill>
              </a:rPr>
              <a:t>datasets used for</a:t>
            </a:r>
            <a:br>
              <a:rPr lang="en-US" sz="1400" b="1" dirty="0" smtClean="0">
                <a:solidFill>
                  <a:srgbClr val="0000CC"/>
                </a:solidFill>
              </a:rPr>
            </a:br>
            <a:r>
              <a:rPr lang="en-US" sz="1400" b="1" dirty="0" smtClean="0">
                <a:solidFill>
                  <a:srgbClr val="0000CC"/>
                </a:solidFill>
              </a:rPr>
              <a:t>the assessment</a:t>
            </a:r>
            <a:r>
              <a:rPr lang="en-US" sz="1400" b="1" dirty="0">
                <a:solidFill>
                  <a:srgbClr val="0000CC"/>
                </a:solidFill>
              </a:rPr>
              <a:t> </a:t>
            </a:r>
            <a:r>
              <a:rPr lang="en-US" sz="1400" b="1" dirty="0" smtClean="0">
                <a:solidFill>
                  <a:srgbClr val="0000CC"/>
                </a:solidFill>
              </a:rPr>
              <a:t>of</a:t>
            </a:r>
            <a:br>
              <a:rPr lang="en-US" sz="1400" b="1" dirty="0" smtClean="0">
                <a:solidFill>
                  <a:srgbClr val="0000CC"/>
                </a:solidFill>
              </a:rPr>
            </a:br>
            <a:r>
              <a:rPr lang="en-US" sz="1400" b="1" dirty="0" smtClean="0">
                <a:solidFill>
                  <a:srgbClr val="0000CC"/>
                </a:solidFill>
              </a:rPr>
              <a:t>long-term trends</a:t>
            </a:r>
            <a:endParaRPr lang="en-US" sz="14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65398" y="228392"/>
            <a:ext cx="39180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b="1" dirty="0" smtClean="0"/>
              <a:t>Comparisons with SAGE-III/ISS</a:t>
            </a:r>
            <a:endParaRPr lang="en-US" b="1" i="1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5800" y="1066800"/>
            <a:ext cx="1075936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Products</a:t>
            </a:r>
            <a:endParaRPr lang="en-US" altLang="en-US" sz="1400" b="1" dirty="0" smtClean="0">
              <a:solidFill>
                <a:srgbClr val="0000CC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5800" y="1430584"/>
            <a:ext cx="7555273" cy="1465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Lidar: GLASS </a:t>
            </a:r>
            <a:r>
              <a:rPr lang="en-US" altLang="en-US" sz="1400" i="1" dirty="0" err="1"/>
              <a:t>v1</a:t>
            </a:r>
            <a:r>
              <a:rPr lang="en-US" altLang="en-US" sz="1400" i="1" dirty="0"/>
              <a:t> </a:t>
            </a:r>
            <a:r>
              <a:rPr lang="en-US" altLang="en-US" sz="1400" i="1" dirty="0" smtClean="0"/>
              <a:t>O3 ND</a:t>
            </a:r>
            <a:r>
              <a:rPr lang="en-US" altLang="en-US" sz="1400" i="1" dirty="0"/>
              <a:t> (new </a:t>
            </a:r>
            <a:r>
              <a:rPr lang="en-US" altLang="en-US" sz="1400" i="1" dirty="0" smtClean="0"/>
              <a:t>data </a:t>
            </a:r>
            <a:r>
              <a:rPr lang="en-US" altLang="en-US" sz="1400" i="1" dirty="0"/>
              <a:t>processing for </a:t>
            </a:r>
            <a:r>
              <a:rPr lang="en-US" altLang="en-US" sz="1400" i="1" dirty="0" smtClean="0"/>
              <a:t>NDACC, to be archived 2019) </a:t>
            </a:r>
            <a:endParaRPr lang="en-US" altLang="en-US" sz="1400" i="1" dirty="0"/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</a:t>
            </a:r>
            <a:r>
              <a:rPr lang="en-US" altLang="en-US" sz="1400" i="1" dirty="0"/>
              <a:t>SAGE-III/ISS </a:t>
            </a:r>
            <a:r>
              <a:rPr lang="en-US" altLang="en-US" sz="1400" i="1" dirty="0" err="1"/>
              <a:t>AO3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v5.1</a:t>
            </a:r>
            <a:r>
              <a:rPr lang="en-US" altLang="en-US" sz="1400" i="1" dirty="0"/>
              <a:t> O3 ND, </a:t>
            </a:r>
            <a:r>
              <a:rPr lang="en-US" altLang="en-US" sz="1400" i="1" dirty="0" smtClean="0"/>
              <a:t>all </a:t>
            </a:r>
            <a:r>
              <a:rPr lang="en-US" altLang="en-US" sz="1400" i="1" dirty="0" smtClean="0"/>
              <a:t>event types (SR, SS, lunar)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Aura-MLS </a:t>
            </a:r>
            <a:r>
              <a:rPr lang="en-US" altLang="en-US" sz="1400" i="1" dirty="0" err="1" smtClean="0"/>
              <a:t>v4.2</a:t>
            </a:r>
            <a:r>
              <a:rPr lang="en-US" altLang="en-US" sz="1400" i="1" dirty="0" smtClean="0"/>
              <a:t> </a:t>
            </a:r>
            <a:r>
              <a:rPr lang="en-US" altLang="en-US" sz="1400" i="1" dirty="0" smtClean="0"/>
              <a:t>O3 </a:t>
            </a:r>
            <a:r>
              <a:rPr lang="en-US" altLang="en-US" sz="1400" i="1" dirty="0" err="1" smtClean="0"/>
              <a:t>VMR</a:t>
            </a:r>
            <a:r>
              <a:rPr lang="en-US" altLang="en-US" sz="1400" i="1" dirty="0" smtClean="0"/>
              <a:t> converted to ND (vs. geom. alt.) using MERRA-2 P/T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- For MLO only: Hilo ozonesonde O3 PP converted to ND using sonde T </a:t>
            </a:r>
            <a:endParaRPr lang="en-US" altLang="en-US" sz="1400" i="1" dirty="0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85800" y="3731272"/>
            <a:ext cx="1568058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Coincidences:</a:t>
            </a:r>
            <a:endParaRPr lang="en-US" altLang="en-US" sz="1400" b="1" dirty="0" smtClean="0">
              <a:solidFill>
                <a:srgbClr val="0000CC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838200" y="4114800"/>
            <a:ext cx="7728398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SAGE-III/ISS: All occultation events within </a:t>
            </a:r>
            <a:r>
              <a:rPr lang="en-US" altLang="en-US" sz="1400" i="1" dirty="0" smtClean="0"/>
              <a:t>1000 km of lidar sites and +/- 12 hours</a:t>
            </a:r>
            <a:endParaRPr lang="en-US" altLang="en-US" sz="1400" i="1" dirty="0" smtClean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838200" y="4471279"/>
            <a:ext cx="6585457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Aura-MLS: All profiles within </a:t>
            </a:r>
            <a:r>
              <a:rPr lang="en-US" altLang="en-US" sz="1400" i="1" dirty="0" smtClean="0"/>
              <a:t>1000 km of lidar sites and +/- 12 hours</a:t>
            </a:r>
            <a:endParaRPr lang="en-US" altLang="en-US" sz="1400" i="1" dirty="0" smtClean="0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838200" y="4874272"/>
            <a:ext cx="4713150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Ozonesondes: All Hilo profiles within </a:t>
            </a:r>
            <a:r>
              <a:rPr lang="en-US" altLang="en-US" sz="1400" i="1" dirty="0" smtClean="0"/>
              <a:t>+/- 12 hours</a:t>
            </a:r>
            <a:endParaRPr lang="en-US" altLang="en-US" sz="1400" i="1" dirty="0" smtClean="0"/>
          </a:p>
        </p:txBody>
      </p:sp>
    </p:spTree>
    <p:extLst>
      <p:ext uri="{BB962C8B-B14F-4D97-AF65-F5344CB8AC3E}">
        <p14:creationId xmlns:p14="http://schemas.microsoft.com/office/powerpoint/2010/main" val="12367998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Thierry\ConfMeetings\2019-10-28 SAGEIII LaRC\Material\MLSOL_Dif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898525"/>
            <a:ext cx="8702675" cy="496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691568" y="228392"/>
            <a:ext cx="586570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b="1" dirty="0" smtClean="0"/>
              <a:t>Lidar </a:t>
            </a:r>
            <a:r>
              <a:rPr lang="en-US" b="1" dirty="0" smtClean="0"/>
              <a:t>vs</a:t>
            </a:r>
            <a:r>
              <a:rPr lang="en-US" b="1" dirty="0" smtClean="0"/>
              <a:t>. </a:t>
            </a:r>
            <a:r>
              <a:rPr lang="en-US" b="1" dirty="0" smtClean="0"/>
              <a:t>SAGEIII-ISS, MLS and ozonesonde (O3)</a:t>
            </a:r>
            <a:endParaRPr lang="en-US" b="1" i="1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00460" y="6071479"/>
            <a:ext cx="7319632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Lidar vs. SAGE-III/ISS mean difference: ~ 5% between 20 and 45 km</a:t>
            </a:r>
            <a:endParaRPr lang="en-US" altLang="en-US" sz="1400" b="1" dirty="0" smtClean="0">
              <a:solidFill>
                <a:srgbClr val="0000CC"/>
              </a:solidFill>
            </a:endParaRPr>
          </a:p>
        </p:txBody>
      </p:sp>
      <p:cxnSp>
        <p:nvCxnSpPr>
          <p:cNvPr id="7" name="Straight Arrow Connector 6"/>
          <p:cNvCxnSpPr>
            <a:cxnSpLocks noChangeShapeType="1"/>
          </p:cNvCxnSpPr>
          <p:nvPr/>
        </p:nvCxnSpPr>
        <p:spPr bwMode="auto">
          <a:xfrm flipV="1">
            <a:off x="2057400" y="2286002"/>
            <a:ext cx="0" cy="2285998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Oval 10"/>
          <p:cNvSpPr/>
          <p:nvPr/>
        </p:nvSpPr>
        <p:spPr bwMode="auto">
          <a:xfrm>
            <a:off x="2438400" y="685800"/>
            <a:ext cx="1601318" cy="55046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685799" y="4648200"/>
            <a:ext cx="2553259" cy="10668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436555" y="1600200"/>
            <a:ext cx="2553259" cy="10668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201347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Thierry\ConfMeetings\2019-10-28 SAGEIII LaRC\Material\TMSOL_Dif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914400"/>
            <a:ext cx="8702675" cy="493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91568" y="228392"/>
            <a:ext cx="586570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b="1" dirty="0" smtClean="0"/>
              <a:t>Lidar </a:t>
            </a:r>
            <a:r>
              <a:rPr lang="en-US" b="1" dirty="0" smtClean="0"/>
              <a:t>vs</a:t>
            </a:r>
            <a:r>
              <a:rPr lang="en-US" b="1" dirty="0" smtClean="0"/>
              <a:t>. </a:t>
            </a:r>
            <a:r>
              <a:rPr lang="en-US" b="1" dirty="0" smtClean="0"/>
              <a:t>SAGEIII-ISS, MLS and ozonesonde (O3)</a:t>
            </a:r>
            <a:endParaRPr lang="en-US" b="1" i="1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62000" y="6019800"/>
            <a:ext cx="7268336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Lidar vs. SAGE-III/ISS mean difference: ~ 3% between 20 and 40 km</a:t>
            </a:r>
            <a:endParaRPr lang="en-US" altLang="en-US" sz="1400" b="1" dirty="0" smtClean="0">
              <a:solidFill>
                <a:srgbClr val="0000CC"/>
              </a:solidFill>
            </a:endParaRPr>
          </a:p>
        </p:txBody>
      </p: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 flipV="1">
            <a:off x="2018940" y="2362202"/>
            <a:ext cx="0" cy="2209798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Oval 9"/>
          <p:cNvSpPr/>
          <p:nvPr/>
        </p:nvSpPr>
        <p:spPr bwMode="auto">
          <a:xfrm>
            <a:off x="2286000" y="685800"/>
            <a:ext cx="1905000" cy="55046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9966476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Thierry\ConfMeetings\2019-10-28 SAGEIII LaRC\Material\Both_Diffs_wrt_SAGEI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14399"/>
            <a:ext cx="6340475" cy="544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36657" y="914399"/>
            <a:ext cx="2254143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SAGE-III/ISS </a:t>
            </a:r>
            <a:br>
              <a:rPr lang="en-US" altLang="en-US" sz="1400" b="1" dirty="0" smtClean="0">
                <a:solidFill>
                  <a:srgbClr val="0000CC"/>
                </a:solidFill>
              </a:rPr>
            </a:br>
            <a:r>
              <a:rPr lang="en-US" altLang="en-US" sz="1400" b="1" dirty="0" smtClean="0">
                <a:solidFill>
                  <a:srgbClr val="0000CC"/>
                </a:solidFill>
              </a:rPr>
              <a:t>i</a:t>
            </a:r>
            <a:r>
              <a:rPr lang="en-US" altLang="en-US" sz="1400" b="1" dirty="0" smtClean="0">
                <a:solidFill>
                  <a:srgbClr val="0000CC"/>
                </a:solidFill>
              </a:rPr>
              <a:t>s</a:t>
            </a:r>
            <a:r>
              <a:rPr lang="en-US" altLang="en-US" sz="1400" b="1" dirty="0" smtClean="0">
                <a:solidFill>
                  <a:srgbClr val="0000CC"/>
                </a:solidFill>
              </a:rPr>
              <a:t> </a:t>
            </a:r>
            <a:r>
              <a:rPr lang="en-US" altLang="en-US" sz="1400" b="1" dirty="0" smtClean="0">
                <a:solidFill>
                  <a:srgbClr val="0000CC"/>
                </a:solidFill>
              </a:rPr>
              <a:t>now the reference</a:t>
            </a:r>
            <a:endParaRPr lang="en-US" altLang="en-US" sz="1400" b="1" dirty="0" smtClean="0">
              <a:solidFill>
                <a:srgbClr val="0000CC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728439" y="228392"/>
            <a:ext cx="579197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defTabSz="457200" eaLnBrk="1" hangingPunct="1">
              <a:spcAft>
                <a:spcPts val="0"/>
              </a:spcAft>
              <a:defRPr/>
            </a:pPr>
            <a:r>
              <a:rPr lang="en-US" b="1" dirty="0" smtClean="0"/>
              <a:t>SAGEIII-ISS</a:t>
            </a:r>
            <a:r>
              <a:rPr lang="en-US" b="1" dirty="0"/>
              <a:t> </a:t>
            </a:r>
            <a:r>
              <a:rPr lang="en-US" b="1" dirty="0" smtClean="0"/>
              <a:t>vs Lidar,</a:t>
            </a:r>
            <a:r>
              <a:rPr lang="en-US" b="1" dirty="0" smtClean="0"/>
              <a:t> MLS and ozonesonde (O3)</a:t>
            </a:r>
            <a:endParaRPr lang="en-US" b="1" i="1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28600" y="4302103"/>
            <a:ext cx="2308645" cy="80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Within</a:t>
            </a:r>
            <a:r>
              <a:rPr lang="en-US" altLang="en-US" sz="1400" b="1" dirty="0">
                <a:solidFill>
                  <a:srgbClr val="0000CC"/>
                </a:solidFill>
              </a:rPr>
              <a:t> </a:t>
            </a:r>
            <a:r>
              <a:rPr lang="en-US" altLang="en-US" sz="1400" b="1" dirty="0" smtClean="0">
                <a:solidFill>
                  <a:srgbClr val="0000CC"/>
                </a:solidFill>
              </a:rPr>
              <a:t>reported total</a:t>
            </a:r>
            <a:br>
              <a:rPr lang="en-US" altLang="en-US" sz="1400" b="1" dirty="0" smtClean="0">
                <a:solidFill>
                  <a:srgbClr val="0000CC"/>
                </a:solidFill>
              </a:rPr>
            </a:br>
            <a:r>
              <a:rPr lang="en-US" altLang="en-US" sz="1400" b="1" dirty="0" smtClean="0">
                <a:solidFill>
                  <a:srgbClr val="0000CC"/>
                </a:solidFill>
              </a:rPr>
              <a:t>uncertainty in most</a:t>
            </a:r>
            <a:br>
              <a:rPr lang="en-US" altLang="en-US" sz="1400" b="1" dirty="0" smtClean="0">
                <a:solidFill>
                  <a:srgbClr val="0000CC"/>
                </a:solidFill>
              </a:rPr>
            </a:br>
            <a:r>
              <a:rPr lang="en-US" altLang="en-US" sz="1400" b="1" dirty="0" smtClean="0">
                <a:solidFill>
                  <a:srgbClr val="0000CC"/>
                </a:solidFill>
              </a:rPr>
              <a:t>cases</a:t>
            </a:r>
            <a:endParaRPr lang="en-US" altLang="en-US" sz="1400" b="1" dirty="0" smtClean="0">
              <a:solidFill>
                <a:srgbClr val="0000CC"/>
              </a:solidFill>
            </a:endParaRPr>
          </a:p>
        </p:txBody>
      </p:sp>
      <p:cxnSp>
        <p:nvCxnSpPr>
          <p:cNvPr id="14" name="Straight Arrow Connector 13"/>
          <p:cNvCxnSpPr>
            <a:cxnSpLocks noChangeShapeType="1"/>
          </p:cNvCxnSpPr>
          <p:nvPr/>
        </p:nvCxnSpPr>
        <p:spPr bwMode="auto">
          <a:xfrm flipV="1">
            <a:off x="2800170" y="3810000"/>
            <a:ext cx="4362630" cy="841289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08005" y="2329558"/>
            <a:ext cx="2840842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All instruments within 5%</a:t>
            </a:r>
            <a:br>
              <a:rPr lang="en-US" altLang="en-US" sz="1400" b="1" dirty="0" smtClean="0">
                <a:solidFill>
                  <a:srgbClr val="0000CC"/>
                </a:solidFill>
              </a:rPr>
            </a:br>
            <a:r>
              <a:rPr lang="en-US" altLang="en-US" sz="1400" b="1" dirty="0" smtClean="0">
                <a:solidFill>
                  <a:srgbClr val="0000CC"/>
                </a:solidFill>
              </a:rPr>
              <a:t>between 20 and 45 km</a:t>
            </a:r>
            <a:endParaRPr lang="en-US" altLang="en-US" sz="1400" b="1" dirty="0" smtClean="0">
              <a:solidFill>
                <a:srgbClr val="0000CC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73516" y="5293531"/>
            <a:ext cx="2526654" cy="80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Exception below 20 km</a:t>
            </a:r>
            <a:br>
              <a:rPr lang="en-US" altLang="en-US" sz="1400" b="1" dirty="0" smtClean="0">
                <a:solidFill>
                  <a:srgbClr val="0000CC"/>
                </a:solidFill>
              </a:rPr>
            </a:br>
            <a:r>
              <a:rPr lang="en-US" altLang="en-US" sz="1400" i="1" dirty="0" smtClean="0"/>
              <a:t>(cf. discussions on</a:t>
            </a:r>
            <a:br>
              <a:rPr lang="en-US" altLang="en-US" sz="1400" i="1" dirty="0" smtClean="0"/>
            </a:br>
            <a:r>
              <a:rPr lang="en-US" altLang="en-US" sz="1400" i="1" dirty="0" err="1" smtClean="0"/>
              <a:t>O4</a:t>
            </a:r>
            <a:r>
              <a:rPr lang="en-US" altLang="en-US" sz="1400" i="1" dirty="0" smtClean="0"/>
              <a:t> dimer/extinction)</a:t>
            </a:r>
            <a:endParaRPr lang="en-US" altLang="en-US" sz="1400" i="1" dirty="0" smtClean="0"/>
          </a:p>
        </p:txBody>
      </p: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 flipV="1">
            <a:off x="2815195" y="5293531"/>
            <a:ext cx="613805" cy="272159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966476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657600" y="3025259"/>
            <a:ext cx="13019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Aerosols</a:t>
            </a:r>
            <a:endParaRPr lang="en-US" altLang="en-US" sz="18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464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258413" y="241578"/>
            <a:ext cx="24160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Aerosol Retrieval</a:t>
            </a:r>
            <a:endParaRPr lang="en-US" altLang="en-US" sz="18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0" y="307522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0" y="307522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6431" y="914400"/>
            <a:ext cx="791831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sz="1400" i="1" dirty="0" smtClean="0">
                <a:solidFill>
                  <a:srgbClr val="0099CC"/>
                </a:solidFill>
              </a:rPr>
              <a:t>Rayleigh</a:t>
            </a:r>
            <a:r>
              <a:rPr lang="en-US" altLang="en-US" sz="1400" i="1" dirty="0" smtClean="0"/>
              <a:t> channels impacted by aerosol backscatter, </a:t>
            </a:r>
            <a:r>
              <a:rPr lang="en-US" altLang="en-US" sz="1400" i="1" dirty="0" smtClean="0">
                <a:solidFill>
                  <a:srgbClr val="92D050"/>
                </a:solidFill>
              </a:rPr>
              <a:t>Raman</a:t>
            </a:r>
            <a:r>
              <a:rPr lang="en-US" altLang="en-US" sz="1400" i="1" dirty="0" smtClean="0"/>
              <a:t> channels NOT impacted</a:t>
            </a:r>
            <a:endParaRPr lang="en-US" altLang="en-US" sz="1400" i="1" dirty="0"/>
          </a:p>
        </p:txBody>
      </p:sp>
      <p:pic>
        <p:nvPicPr>
          <p:cNvPr id="1026" name="Picture 2" descr="C:\Thierry\My_Files\My_Docs\MLSOL_Signals_201909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903" y="1389302"/>
            <a:ext cx="6959373" cy="46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Line 23"/>
          <p:cNvSpPr>
            <a:spLocks noChangeShapeType="1"/>
          </p:cNvSpPr>
          <p:nvPr/>
        </p:nvSpPr>
        <p:spPr bwMode="auto">
          <a:xfrm flipH="1">
            <a:off x="2819400" y="1222177"/>
            <a:ext cx="2977070" cy="2376925"/>
          </a:xfrm>
          <a:prstGeom prst="line">
            <a:avLst/>
          </a:prstGeom>
          <a:noFill/>
          <a:ln w="25400">
            <a:solidFill>
              <a:srgbClr val="92D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" name="Line 23"/>
          <p:cNvSpPr>
            <a:spLocks noChangeShapeType="1"/>
          </p:cNvSpPr>
          <p:nvPr/>
        </p:nvSpPr>
        <p:spPr bwMode="auto">
          <a:xfrm>
            <a:off x="1219200" y="1222177"/>
            <a:ext cx="1600200" cy="2072125"/>
          </a:xfrm>
          <a:prstGeom prst="line">
            <a:avLst/>
          </a:prstGeom>
          <a:noFill/>
          <a:ln w="25400">
            <a:solidFill>
              <a:schemeClr val="accent6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2" name="Line 23"/>
          <p:cNvSpPr>
            <a:spLocks noChangeShapeType="1"/>
          </p:cNvSpPr>
          <p:nvPr/>
        </p:nvSpPr>
        <p:spPr bwMode="auto">
          <a:xfrm>
            <a:off x="5377370" y="3141902"/>
            <a:ext cx="419100" cy="0"/>
          </a:xfrm>
          <a:prstGeom prst="line">
            <a:avLst/>
          </a:prstGeom>
          <a:noFill/>
          <a:ln w="25400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Line 23"/>
          <p:cNvSpPr>
            <a:spLocks noChangeShapeType="1"/>
          </p:cNvSpPr>
          <p:nvPr/>
        </p:nvSpPr>
        <p:spPr bwMode="auto">
          <a:xfrm>
            <a:off x="5377370" y="3675302"/>
            <a:ext cx="419100" cy="0"/>
          </a:xfrm>
          <a:prstGeom prst="line">
            <a:avLst/>
          </a:prstGeom>
          <a:noFill/>
          <a:ln w="25400">
            <a:solidFill>
              <a:srgbClr val="92D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" name="Rectangle 33"/>
          <p:cNvSpPr>
            <a:spLocks noChangeArrowheads="1"/>
          </p:cNvSpPr>
          <p:nvPr/>
        </p:nvSpPr>
        <p:spPr bwMode="auto">
          <a:xfrm>
            <a:off x="1676400" y="6093023"/>
            <a:ext cx="64008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sz="1400" i="1" dirty="0" smtClean="0">
                <a:sym typeface="Wingdings" panose="05000000000000000000" pitchFamily="2" charset="2"/>
              </a:rPr>
              <a:t> Ratio </a:t>
            </a:r>
            <a:r>
              <a:rPr lang="en-US" altLang="en-US" sz="1400" i="1" dirty="0" smtClean="0"/>
              <a:t>of </a:t>
            </a:r>
            <a:r>
              <a:rPr lang="en-US" altLang="en-US" sz="1400" i="1" dirty="0" smtClean="0">
                <a:solidFill>
                  <a:srgbClr val="3366CC"/>
                </a:solidFill>
              </a:rPr>
              <a:t>355</a:t>
            </a:r>
            <a:r>
              <a:rPr lang="en-US" altLang="en-US" sz="1400" i="1" dirty="0" smtClean="0"/>
              <a:t> </a:t>
            </a:r>
            <a:r>
              <a:rPr lang="en-US" altLang="en-US" sz="1400" i="1" dirty="0" smtClean="0"/>
              <a:t>/ </a:t>
            </a:r>
            <a:r>
              <a:rPr lang="en-US" altLang="en-US" sz="1400" i="1" dirty="0" smtClean="0">
                <a:solidFill>
                  <a:srgbClr val="92D050"/>
                </a:solidFill>
              </a:rPr>
              <a:t>387</a:t>
            </a:r>
            <a:r>
              <a:rPr lang="en-US" altLang="en-US" sz="1400" i="1" dirty="0" smtClean="0"/>
              <a:t> </a:t>
            </a:r>
            <a:r>
              <a:rPr lang="en-US" altLang="en-US" sz="1400" i="1" dirty="0" err="1"/>
              <a:t>L1B</a:t>
            </a:r>
            <a:r>
              <a:rPr lang="en-US" altLang="en-US" sz="1400" i="1" dirty="0"/>
              <a:t> signals provides </a:t>
            </a:r>
            <a:r>
              <a:rPr lang="en-US" altLang="en-US" sz="1400" i="1" dirty="0" smtClean="0"/>
              <a:t>aerosol backscatter</a:t>
            </a:r>
            <a:endParaRPr lang="en-US" altLang="en-US" sz="1400" i="1" dirty="0"/>
          </a:p>
        </p:txBody>
      </p:sp>
      <p:sp>
        <p:nvSpPr>
          <p:cNvPr id="15" name="Oval 26"/>
          <p:cNvSpPr>
            <a:spLocks noChangeArrowheads="1"/>
          </p:cNvSpPr>
          <p:nvPr/>
        </p:nvSpPr>
        <p:spPr bwMode="auto">
          <a:xfrm>
            <a:off x="2667000" y="2151302"/>
            <a:ext cx="304800" cy="16764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6187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6" grpId="0" animBg="1"/>
      <p:bldP spid="29" grpId="0" animBg="1"/>
      <p:bldP spid="32" grpId="0" animBg="1"/>
      <p:bldP spid="13" grpId="0" animBg="1"/>
      <p:bldP spid="14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9AE12D39-CA23-4A45-951E-3173AFAC46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89497"/>
            <a:ext cx="7010400" cy="5087503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517805" y="280279"/>
            <a:ext cx="4924746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b="1" dirty="0" smtClean="0"/>
              <a:t>Aerosol Extinction </a:t>
            </a:r>
            <a:r>
              <a:rPr lang="en-US" altLang="en-US" b="1" dirty="0"/>
              <a:t>Coefficient above </a:t>
            </a:r>
            <a:r>
              <a:rPr lang="en-US" altLang="en-US" b="1" dirty="0" smtClean="0"/>
              <a:t>MLO</a:t>
            </a:r>
            <a:endParaRPr lang="en-US" altLang="en-US" b="1" dirty="0" smtClean="0">
              <a:solidFill>
                <a:srgbClr val="0000CC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5800" y="813679"/>
            <a:ext cx="7848600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err="1" smtClean="0"/>
              <a:t>MLSOL</a:t>
            </a:r>
            <a:r>
              <a:rPr lang="en-US" altLang="en-US" sz="1400" i="1" dirty="0" smtClean="0"/>
              <a:t> Lidar backscatter coefficient at 355 nm converted to 532 nm using </a:t>
            </a:r>
            <a:r>
              <a:rPr lang="en-US" sz="1400" dirty="0" smtClean="0"/>
              <a:t>å </a:t>
            </a:r>
            <a:r>
              <a:rPr lang="en-US" altLang="en-US" sz="1400" i="1" dirty="0" smtClean="0"/>
              <a:t>= 1.6</a:t>
            </a:r>
            <a:endParaRPr lang="en-US" altLang="en-US" sz="1400" i="1" dirty="0" smtClean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85800" y="1066800"/>
            <a:ext cx="7391400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err="1" smtClean="0"/>
              <a:t>MLSOL</a:t>
            </a:r>
            <a:r>
              <a:rPr lang="en-US" altLang="en-US" sz="1400" i="1" dirty="0" smtClean="0"/>
              <a:t> Lidar extinction coefficient computed from backscatter using L = 50 </a:t>
            </a:r>
            <a:r>
              <a:rPr lang="en-US" altLang="en-US" sz="1400" i="1" dirty="0" err="1" smtClean="0"/>
              <a:t>sr</a:t>
            </a:r>
            <a:endParaRPr lang="en-US" altLang="en-US" sz="1400" i="1" dirty="0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162800" y="5562600"/>
            <a:ext cx="1447800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SAGEIII/ISS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162800" y="4419600"/>
            <a:ext cx="1447800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err="1" smtClean="0"/>
              <a:t>CALIOP</a:t>
            </a:r>
            <a:r>
              <a:rPr lang="en-US" altLang="en-US" sz="1400" i="1" dirty="0" smtClean="0"/>
              <a:t> </a:t>
            </a:r>
            <a:r>
              <a:rPr lang="en-US" altLang="en-US" sz="1400" i="1" dirty="0" err="1" smtClean="0"/>
              <a:t>L3</a:t>
            </a:r>
            <a:endParaRPr lang="en-US" altLang="en-US" sz="1400" i="1" dirty="0" smtClean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7162800" y="3276600"/>
            <a:ext cx="1447800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err="1" smtClean="0"/>
              <a:t>GLOSSAC</a:t>
            </a:r>
            <a:endParaRPr lang="en-US" altLang="en-US" sz="1400" i="1" dirty="0" smtClean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391400" y="2133600"/>
            <a:ext cx="1447800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err="1" smtClean="0"/>
              <a:t>MLSOL</a:t>
            </a:r>
            <a:r>
              <a:rPr lang="en-US" altLang="en-US" sz="1400" i="1" dirty="0" smtClean="0"/>
              <a:t> Lidar</a:t>
            </a:r>
          </a:p>
        </p:txBody>
      </p: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 flipV="1">
            <a:off x="3826213" y="5259064"/>
            <a:ext cx="0" cy="4572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Oval 12"/>
          <p:cNvSpPr/>
          <p:nvPr/>
        </p:nvSpPr>
        <p:spPr bwMode="auto">
          <a:xfrm>
            <a:off x="3043069" y="1252553"/>
            <a:ext cx="1338431" cy="42384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 flipV="1">
            <a:off x="4414736" y="5257800"/>
            <a:ext cx="0" cy="4572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Oval 22"/>
          <p:cNvSpPr/>
          <p:nvPr/>
        </p:nvSpPr>
        <p:spPr bwMode="auto">
          <a:xfrm>
            <a:off x="6553200" y="2057400"/>
            <a:ext cx="271564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019800" y="6057268"/>
            <a:ext cx="271564" cy="26733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019800" y="4838068"/>
            <a:ext cx="271564" cy="26733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019800" y="2475868"/>
            <a:ext cx="271564" cy="26733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cxnSp>
        <p:nvCxnSpPr>
          <p:cNvPr id="29" name="Straight Arrow Connector 28"/>
          <p:cNvCxnSpPr>
            <a:cxnSpLocks noChangeShapeType="1"/>
          </p:cNvCxnSpPr>
          <p:nvPr/>
        </p:nvCxnSpPr>
        <p:spPr bwMode="auto">
          <a:xfrm flipV="1">
            <a:off x="6189629" y="2743200"/>
            <a:ext cx="0" cy="4572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867400" y="3124200"/>
            <a:ext cx="838200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err="1" smtClean="0">
                <a:solidFill>
                  <a:srgbClr val="FF0000"/>
                </a:solidFill>
              </a:rPr>
              <a:t>PyroCb</a:t>
            </a:r>
            <a:r>
              <a:rPr lang="en-US" altLang="en-US" sz="1400" i="1" dirty="0" smtClean="0">
                <a:solidFill>
                  <a:srgbClr val="FF0000"/>
                </a:solidFill>
              </a:rPr>
              <a:t/>
            </a:r>
            <a:br>
              <a:rPr lang="en-US" altLang="en-US" sz="1400" i="1" dirty="0" smtClean="0">
                <a:solidFill>
                  <a:srgbClr val="FF0000"/>
                </a:solidFill>
              </a:rPr>
            </a:br>
            <a:r>
              <a:rPr lang="en-US" altLang="en-US" sz="1400" i="1" dirty="0" smtClean="0">
                <a:solidFill>
                  <a:srgbClr val="FF0000"/>
                </a:solidFill>
              </a:rPr>
              <a:t>2017</a:t>
            </a:r>
          </a:p>
        </p:txBody>
      </p:sp>
      <p:cxnSp>
        <p:nvCxnSpPr>
          <p:cNvPr id="33" name="Straight Arrow Connector 32"/>
          <p:cNvCxnSpPr>
            <a:cxnSpLocks noChangeShapeType="1"/>
          </p:cNvCxnSpPr>
          <p:nvPr/>
        </p:nvCxnSpPr>
        <p:spPr bwMode="auto">
          <a:xfrm>
            <a:off x="6172200" y="3657600"/>
            <a:ext cx="0" cy="4572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>
            <a:cxnSpLocks noChangeShapeType="1"/>
          </p:cNvCxnSpPr>
          <p:nvPr/>
        </p:nvCxnSpPr>
        <p:spPr bwMode="auto">
          <a:xfrm flipV="1">
            <a:off x="3581400" y="5257800"/>
            <a:ext cx="0" cy="4572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cxnSpLocks noChangeShapeType="1"/>
          </p:cNvCxnSpPr>
          <p:nvPr/>
        </p:nvCxnSpPr>
        <p:spPr bwMode="auto">
          <a:xfrm flipV="1">
            <a:off x="2971800" y="5257800"/>
            <a:ext cx="0" cy="4572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Oval 35"/>
          <p:cNvSpPr/>
          <p:nvPr/>
        </p:nvSpPr>
        <p:spPr bwMode="auto">
          <a:xfrm>
            <a:off x="6434036" y="1464476"/>
            <a:ext cx="390728" cy="36432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6705600" y="1374480"/>
            <a:ext cx="1028700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>
                <a:solidFill>
                  <a:srgbClr val="FF0000"/>
                </a:solidFill>
              </a:rPr>
              <a:t>Raikoke</a:t>
            </a:r>
          </a:p>
        </p:txBody>
      </p:sp>
    </p:spTree>
    <p:extLst>
      <p:ext uri="{BB962C8B-B14F-4D97-AF65-F5344CB8AC3E}">
        <p14:creationId xmlns:p14="http://schemas.microsoft.com/office/powerpoint/2010/main" val="12367998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3" grpId="0" animBg="1"/>
      <p:bldP spid="25" grpId="0" animBg="1"/>
      <p:bldP spid="27" grpId="0" animBg="1"/>
      <p:bldP spid="28" grpId="0" animBg="1"/>
      <p:bldP spid="32" grpId="0"/>
      <p:bldP spid="36" grpId="0" animBg="1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map&#10;&#10;Description automatically generated">
            <a:extLst>
              <a:ext uri="{FF2B5EF4-FFF2-40B4-BE49-F238E27FC236}">
                <a16:creationId xmlns="" xmlns:a16="http://schemas.microsoft.com/office/drawing/2014/main" id="{C38C5558-87FB-4B68-91C1-24D3B99372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90600"/>
            <a:ext cx="8749188" cy="2946064"/>
          </a:xfrm>
          <a:prstGeom prst="rect">
            <a:avLst/>
          </a:prstGeom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151524" y="280279"/>
            <a:ext cx="5657318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b="1" dirty="0" smtClean="0"/>
              <a:t>Stratospheric Aerosol Optical Depth above MLO</a:t>
            </a:r>
            <a:endParaRPr lang="en-US" altLang="en-US" b="1" dirty="0" smtClean="0">
              <a:solidFill>
                <a:srgbClr val="0000CC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57200" y="4340872"/>
            <a:ext cx="8153400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Generally good agreement between </a:t>
            </a:r>
            <a:r>
              <a:rPr lang="en-US" altLang="en-US" sz="1400" b="1" i="1" dirty="0" smtClean="0">
                <a:solidFill>
                  <a:srgbClr val="FF0000"/>
                </a:solidFill>
              </a:rPr>
              <a:t>lidar</a:t>
            </a:r>
            <a:r>
              <a:rPr lang="en-US" altLang="en-US" sz="1400" i="1" dirty="0" smtClean="0"/>
              <a:t>, </a:t>
            </a:r>
            <a:r>
              <a:rPr lang="en-US" altLang="en-US" sz="1400" b="1" i="1" dirty="0" err="1" smtClean="0">
                <a:solidFill>
                  <a:srgbClr val="006600"/>
                </a:solidFill>
              </a:rPr>
              <a:t>GLOSSAC</a:t>
            </a:r>
            <a:r>
              <a:rPr lang="en-US" altLang="en-US" sz="1400" i="1" dirty="0" smtClean="0"/>
              <a:t>, </a:t>
            </a:r>
            <a:r>
              <a:rPr lang="en-US" altLang="en-US" sz="1400" b="1" i="1" dirty="0" err="1" smtClean="0">
                <a:solidFill>
                  <a:srgbClr val="FF9900"/>
                </a:solidFill>
              </a:rPr>
              <a:t>CALIOP</a:t>
            </a:r>
            <a:r>
              <a:rPr lang="en-US" altLang="en-US" sz="1400" b="1" i="1" dirty="0" smtClean="0">
                <a:solidFill>
                  <a:srgbClr val="FF9900"/>
                </a:solidFill>
              </a:rPr>
              <a:t> </a:t>
            </a:r>
            <a:r>
              <a:rPr lang="en-US" altLang="en-US" sz="1400" b="1" i="1" dirty="0" err="1" smtClean="0">
                <a:solidFill>
                  <a:srgbClr val="FF9900"/>
                </a:solidFill>
              </a:rPr>
              <a:t>L3</a:t>
            </a:r>
            <a:r>
              <a:rPr lang="en-US" altLang="en-US" sz="1400" i="1" dirty="0" smtClean="0"/>
              <a:t>, and </a:t>
            </a:r>
            <a:r>
              <a:rPr lang="en-US" altLang="en-US" sz="1400" b="1" i="1" dirty="0" smtClean="0">
                <a:solidFill>
                  <a:srgbClr val="7030A0"/>
                </a:solidFill>
              </a:rPr>
              <a:t>SAGE-III/ISS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4835053"/>
            <a:ext cx="7391400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i="1" dirty="0" err="1" smtClean="0">
                <a:solidFill>
                  <a:srgbClr val="FF9900"/>
                </a:solidFill>
              </a:rPr>
              <a:t>CALIOP</a:t>
            </a:r>
            <a:r>
              <a:rPr lang="en-US" altLang="en-US" sz="1400" b="1" i="1" dirty="0" smtClean="0">
                <a:solidFill>
                  <a:srgbClr val="FF9900"/>
                </a:solidFill>
              </a:rPr>
              <a:t> </a:t>
            </a:r>
            <a:r>
              <a:rPr lang="en-US" altLang="en-US" sz="1400" b="1" i="1" dirty="0" err="1" smtClean="0">
                <a:solidFill>
                  <a:srgbClr val="FF9900"/>
                </a:solidFill>
              </a:rPr>
              <a:t>L3</a:t>
            </a:r>
            <a:r>
              <a:rPr lang="en-US" altLang="en-US" sz="1400" b="1" i="1" dirty="0" smtClean="0">
                <a:solidFill>
                  <a:srgbClr val="FF9900"/>
                </a:solidFill>
              </a:rPr>
              <a:t> </a:t>
            </a:r>
            <a:r>
              <a:rPr lang="en-US" altLang="en-US" sz="1400" i="1" dirty="0" smtClean="0"/>
              <a:t> systematically higher than the others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5351227"/>
            <a:ext cx="7391400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i="1" dirty="0" smtClean="0">
                <a:solidFill>
                  <a:srgbClr val="7030A0"/>
                </a:solidFill>
              </a:rPr>
              <a:t>SAGE-III/ISS</a:t>
            </a:r>
            <a:r>
              <a:rPr lang="en-US" altLang="en-US" sz="1400" i="1" dirty="0" smtClean="0"/>
              <a:t> below lidar in 2017, then above lidar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" y="5867400"/>
            <a:ext cx="8001000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Strong </a:t>
            </a:r>
            <a:r>
              <a:rPr lang="en-US" altLang="en-US" sz="1400" b="1" i="1" dirty="0" smtClean="0">
                <a:solidFill>
                  <a:srgbClr val="FF0000"/>
                </a:solidFill>
              </a:rPr>
              <a:t>lidar</a:t>
            </a:r>
            <a:r>
              <a:rPr lang="en-US" altLang="en-US" sz="1400" i="1" dirty="0" smtClean="0">
                <a:solidFill>
                  <a:srgbClr val="FF0000"/>
                </a:solidFill>
              </a:rPr>
              <a:t> </a:t>
            </a:r>
            <a:r>
              <a:rPr lang="en-US" altLang="en-US" sz="1400" i="1" dirty="0" smtClean="0"/>
              <a:t>signature of </a:t>
            </a:r>
            <a:r>
              <a:rPr lang="en-US" altLang="en-US" sz="1400" b="1" i="1" dirty="0" smtClean="0"/>
              <a:t>Raikoke</a:t>
            </a:r>
            <a:r>
              <a:rPr lang="en-US" altLang="en-US" sz="1400" i="1" dirty="0" smtClean="0"/>
              <a:t> volcanic eruption in Sept. 2019, possibly enhanced by active fire season in Siberia</a:t>
            </a: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>
            <a:off x="6438900" y="2411771"/>
            <a:ext cx="419100" cy="331429"/>
          </a:xfrm>
          <a:prstGeom prst="straightConnector1">
            <a:avLst/>
          </a:prstGeom>
          <a:noFill/>
          <a:ln w="38100" algn="ctr">
            <a:solidFill>
              <a:srgbClr val="FF99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 flipV="1">
            <a:off x="8053754" y="3226129"/>
            <a:ext cx="152400" cy="408018"/>
          </a:xfrm>
          <a:prstGeom prst="straightConnector1">
            <a:avLst/>
          </a:prstGeom>
          <a:noFill/>
          <a:ln w="38100" algn="ctr">
            <a:solidFill>
              <a:srgbClr val="7030A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 flipV="1">
            <a:off x="8800009" y="3226129"/>
            <a:ext cx="0" cy="71053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367998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Thierry\ConfMeetings\2019-10-28 SAGEIII LaRC\Material\2019-07-14_11-50-41_V3.40_1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1280160"/>
            <a:ext cx="8667750" cy="444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915410" y="228600"/>
            <a:ext cx="2957861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b="1" dirty="0" smtClean="0"/>
              <a:t>Raikoke Elevated Plume</a:t>
            </a:r>
            <a:endParaRPr lang="en-US" altLang="en-US" b="1" dirty="0" smtClean="0">
              <a:solidFill>
                <a:srgbClr val="0000CC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253588" y="2761024"/>
            <a:ext cx="1223412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b="1" dirty="0" smtClean="0">
                <a:solidFill>
                  <a:srgbClr val="FF0000"/>
                </a:solidFill>
              </a:rPr>
              <a:t>At 18 km</a:t>
            </a:r>
          </a:p>
        </p:txBody>
      </p:sp>
      <p:sp>
        <p:nvSpPr>
          <p:cNvPr id="6" name="Rectangle 5"/>
          <p:cNvSpPr/>
          <p:nvPr/>
        </p:nvSpPr>
        <p:spPr>
          <a:xfrm>
            <a:off x="1794497" y="5737111"/>
            <a:ext cx="6017590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https://</a:t>
            </a:r>
            <a:r>
              <a:rPr lang="en-US" dirty="0" smtClean="0">
                <a:solidFill>
                  <a:srgbClr val="0000CC"/>
                </a:solidFill>
              </a:rPr>
              <a:t>www-calipso.larc.nasa.gov/tools/data_avail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36714" y="966079"/>
            <a:ext cx="6288086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CALIPSO Attenuated backscatter coefficient, </a:t>
            </a:r>
            <a:r>
              <a:rPr lang="en-US" altLang="en-US" sz="1400" b="1" i="1" dirty="0" smtClean="0"/>
              <a:t>July 14, 2019</a:t>
            </a:r>
            <a:endParaRPr lang="en-US" altLang="en-US" sz="1400" b="1" i="1" dirty="0">
              <a:solidFill>
                <a:srgbClr val="7030A0"/>
              </a:solidFill>
            </a:endParaRPr>
          </a:p>
        </p:txBody>
      </p: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 flipH="1">
            <a:off x="4438046" y="2999361"/>
            <a:ext cx="81554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5047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Thierry\ConfMeetings\2019-10-28 SAGEIII LaRC\Material\2019-09-23_10-42-06_V3.40_2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1280160"/>
            <a:ext cx="8610600" cy="441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10588" y="1905000"/>
            <a:ext cx="1223412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b="1" dirty="0" smtClean="0">
                <a:solidFill>
                  <a:srgbClr val="FF0000"/>
                </a:solidFill>
              </a:rPr>
              <a:t>At 26 km</a:t>
            </a:r>
          </a:p>
        </p:txBody>
      </p:sp>
      <p:sp>
        <p:nvSpPr>
          <p:cNvPr id="7" name="Rectangle 6"/>
          <p:cNvSpPr/>
          <p:nvPr/>
        </p:nvSpPr>
        <p:spPr>
          <a:xfrm>
            <a:off x="1794497" y="5737111"/>
            <a:ext cx="6017590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https://</a:t>
            </a:r>
            <a:r>
              <a:rPr lang="en-US" dirty="0" smtClean="0">
                <a:solidFill>
                  <a:srgbClr val="0000CC"/>
                </a:solidFill>
              </a:rPr>
              <a:t>www-calipso.larc.nasa.gov/tools/data_avail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36714" y="966079"/>
            <a:ext cx="6288086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CALIPSO Attenuated backscatter coefficient, </a:t>
            </a:r>
            <a:r>
              <a:rPr lang="en-US" altLang="en-US" sz="1400" b="1" i="1" dirty="0" smtClean="0"/>
              <a:t>September 23, 2019</a:t>
            </a:r>
            <a:endParaRPr lang="en-US" altLang="en-US" sz="1400" b="1" i="1" dirty="0">
              <a:solidFill>
                <a:srgbClr val="7030A0"/>
              </a:solidFill>
            </a:endParaRPr>
          </a:p>
        </p:txBody>
      </p:sp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 flipH="1">
            <a:off x="3295046" y="2133599"/>
            <a:ext cx="815542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915410" y="228600"/>
            <a:ext cx="2957861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b="1" dirty="0" smtClean="0"/>
              <a:t>Raikoke Elevated Plume</a:t>
            </a:r>
            <a:endParaRPr lang="en-US" altLang="en-US" b="1" dirty="0" smtClean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426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445801" y="170224"/>
            <a:ext cx="2497799" cy="36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b="1" dirty="0" smtClean="0"/>
              <a:t>26 km and rising….</a:t>
            </a:r>
            <a:endParaRPr lang="en-US" altLang="en-US" b="1" dirty="0" smtClean="0">
              <a:solidFill>
                <a:srgbClr val="0000CC"/>
              </a:solidFill>
            </a:endParaRPr>
          </a:p>
        </p:txBody>
      </p:sp>
      <p:pic>
        <p:nvPicPr>
          <p:cNvPr id="1026" name="Picture 2" descr="C:\Thierry\My_Files\My_Docs\Globe_Plu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838200"/>
            <a:ext cx="6450872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838200"/>
            <a:ext cx="4267201" cy="80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dirty="0" smtClean="0">
                <a:solidFill>
                  <a:srgbClr val="0000CC"/>
                </a:solidFill>
              </a:rPr>
              <a:t>Plume trajectory derived from CALIPSO</a:t>
            </a:r>
            <a:br>
              <a:rPr lang="en-US" altLang="en-US" sz="1400" b="1" dirty="0" smtClean="0">
                <a:solidFill>
                  <a:srgbClr val="0000CC"/>
                </a:solidFill>
              </a:rPr>
            </a:br>
            <a:r>
              <a:rPr lang="en-US" altLang="en-US" sz="1400" b="1" dirty="0" smtClean="0">
                <a:solidFill>
                  <a:srgbClr val="0000CC"/>
                </a:solidFill>
              </a:rPr>
              <a:t>backscatter coefficient, orbit-by-orbit  visual inspection</a:t>
            </a:r>
            <a:endParaRPr lang="en-US" altLang="en-US" sz="1400" b="1" dirty="0">
              <a:solidFill>
                <a:srgbClr val="0000CC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28600" y="2168503"/>
            <a:ext cx="2743200" cy="80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Journey starts in the Aleutian Highs</a:t>
            </a:r>
            <a:br>
              <a:rPr lang="en-US" altLang="en-US" sz="1400" i="1" dirty="0" smtClean="0"/>
            </a:br>
            <a:r>
              <a:rPr lang="en-US" altLang="en-US" sz="1400" i="1" dirty="0" smtClean="0"/>
              <a:t>(3 weeks residence there?)</a:t>
            </a:r>
            <a:endParaRPr lang="en-US" altLang="en-US" sz="1400" i="1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3962400"/>
            <a:ext cx="2514600" cy="781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Plume circled NP 3 times before its detection at MLO on September 24</a:t>
            </a:r>
            <a:endParaRPr lang="en-US" altLang="en-US" sz="1400" i="1" dirty="0"/>
          </a:p>
        </p:txBody>
      </p:sp>
      <p:sp>
        <p:nvSpPr>
          <p:cNvPr id="8" name="Rectangle 7"/>
          <p:cNvSpPr/>
          <p:nvPr/>
        </p:nvSpPr>
        <p:spPr>
          <a:xfrm>
            <a:off x="1983410" y="6443246"/>
            <a:ext cx="6017590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CC"/>
                </a:solidFill>
              </a:rPr>
              <a:t>https://</a:t>
            </a:r>
            <a:r>
              <a:rPr lang="en-US" dirty="0" smtClean="0">
                <a:solidFill>
                  <a:srgbClr val="0000CC"/>
                </a:solidFill>
              </a:rPr>
              <a:t>www-calipso.larc.nasa.gov/tools/data_avail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81000" y="5246884"/>
            <a:ext cx="2514600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i="1" dirty="0" smtClean="0">
                <a:solidFill>
                  <a:srgbClr val="0000CC"/>
                </a:solidFill>
              </a:rPr>
              <a:t>7 km rise in 2 months</a:t>
            </a:r>
            <a:br>
              <a:rPr lang="en-US" altLang="en-US" sz="1400" b="1" i="1" dirty="0" smtClean="0">
                <a:solidFill>
                  <a:srgbClr val="0000CC"/>
                </a:solidFill>
              </a:rPr>
            </a:br>
            <a:r>
              <a:rPr lang="en-US" altLang="en-US" sz="1400" b="1" i="1" dirty="0" smtClean="0">
                <a:solidFill>
                  <a:srgbClr val="0000CC"/>
                </a:solidFill>
              </a:rPr>
              <a:t>(late July to late Sept.)</a:t>
            </a:r>
            <a:endParaRPr lang="en-US" altLang="en-US" sz="1400" b="1" i="1" dirty="0">
              <a:solidFill>
                <a:srgbClr val="0000CC"/>
              </a:solidFill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876800" y="4353052"/>
            <a:ext cx="1524000" cy="105714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>
            <a:off x="2095500" y="2971800"/>
            <a:ext cx="2599200" cy="15240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 flipH="1" flipV="1">
            <a:off x="4055400" y="4372507"/>
            <a:ext cx="791700" cy="5334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flipV="1">
            <a:off x="4343400" y="2362200"/>
            <a:ext cx="533400" cy="5334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>
            <a:off x="6553200" y="2641060"/>
            <a:ext cx="457200" cy="80329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Oval 27"/>
          <p:cNvSpPr/>
          <p:nvPr/>
        </p:nvSpPr>
        <p:spPr bwMode="auto">
          <a:xfrm>
            <a:off x="6172200" y="5715000"/>
            <a:ext cx="609600" cy="4572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6885887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5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Thierry\NDACC\Chair\2019_SC\BSC_MLO.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61" y="989995"/>
            <a:ext cx="6324601" cy="480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010749" y="280279"/>
            <a:ext cx="3938900" cy="33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b="1" dirty="0" smtClean="0"/>
              <a:t>Raikoke Plume Impact on Ozone</a:t>
            </a:r>
            <a:endParaRPr lang="en-US" altLang="en-US" b="1" dirty="0" smtClean="0">
              <a:solidFill>
                <a:srgbClr val="0000CC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3276600"/>
            <a:ext cx="2819400" cy="80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i="1" dirty="0" smtClean="0">
                <a:solidFill>
                  <a:srgbClr val="0000CC"/>
                </a:solidFill>
              </a:rPr>
              <a:t>Right plot (Ozone):</a:t>
            </a:r>
            <a:r>
              <a:rPr lang="en-US" altLang="en-US" sz="1400" i="1" dirty="0" smtClean="0"/>
              <a:t/>
            </a:r>
            <a:br>
              <a:rPr lang="en-US" altLang="en-US" sz="1400" i="1" dirty="0" smtClean="0"/>
            </a:br>
            <a:r>
              <a:rPr lang="en-US" altLang="en-US" sz="1400" i="1" dirty="0" smtClean="0"/>
              <a:t>Plume affects Rayleigh </a:t>
            </a:r>
            <a:r>
              <a:rPr lang="en-US" altLang="en-US" sz="1400" i="1" dirty="0" smtClean="0"/>
              <a:t>channels </a:t>
            </a:r>
            <a:r>
              <a:rPr lang="en-US" altLang="en-US" sz="1400" i="1" dirty="0" smtClean="0"/>
              <a:t>(</a:t>
            </a:r>
            <a:r>
              <a:rPr lang="en-US" altLang="en-US" sz="1400" i="1" dirty="0" smtClean="0">
                <a:solidFill>
                  <a:srgbClr val="0000CC"/>
                </a:solidFill>
              </a:rPr>
              <a:t>blue</a:t>
            </a:r>
            <a:r>
              <a:rPr lang="en-US" altLang="en-US" sz="1400" i="1" dirty="0" smtClean="0"/>
              <a:t>)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7543" y="4454503"/>
            <a:ext cx="2743200" cy="80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i="1" dirty="0" smtClean="0"/>
              <a:t>Raman </a:t>
            </a:r>
            <a:r>
              <a:rPr lang="en-US" altLang="en-US" sz="1400" i="1" dirty="0" smtClean="0"/>
              <a:t>channels (</a:t>
            </a:r>
            <a:r>
              <a:rPr lang="en-US" altLang="en-US" sz="1400" i="1" dirty="0" smtClean="0">
                <a:solidFill>
                  <a:srgbClr val="006600"/>
                </a:solidFill>
              </a:rPr>
              <a:t>green</a:t>
            </a:r>
            <a:r>
              <a:rPr lang="en-US" altLang="en-US" sz="1400" i="1" dirty="0" smtClean="0"/>
              <a:t>) must be used to retrieve proper ozone below 28 km</a:t>
            </a:r>
            <a:endParaRPr lang="en-US" altLang="en-US" sz="1400" b="1" i="1" dirty="0" smtClean="0">
              <a:solidFill>
                <a:srgbClr val="7030A0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0" y="6028390"/>
            <a:ext cx="6938118" cy="342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457200">
              <a:lnSpc>
                <a:spcPct val="130000"/>
              </a:lnSpc>
              <a:spcAft>
                <a:spcPts val="0"/>
              </a:spcAft>
              <a:defRPr/>
            </a:pPr>
            <a:r>
              <a:rPr lang="en-US" sz="1400" b="1" i="1" dirty="0" smtClean="0">
                <a:solidFill>
                  <a:srgbClr val="FF0000"/>
                </a:solidFill>
                <a:cs typeface="+mn-cs"/>
                <a:sym typeface="Wingdings" panose="05000000000000000000" pitchFamily="2" charset="2"/>
              </a:rPr>
              <a:t> </a:t>
            </a:r>
            <a:r>
              <a:rPr lang="en-US" sz="1400" b="1" i="1" dirty="0" smtClean="0">
                <a:solidFill>
                  <a:srgbClr val="FF0000"/>
                </a:solidFill>
                <a:cs typeface="+mn-cs"/>
              </a:rPr>
              <a:t>First critical use of </a:t>
            </a:r>
            <a:r>
              <a:rPr lang="en-US" sz="1400" b="1" i="1" dirty="0" err="1" smtClean="0">
                <a:solidFill>
                  <a:srgbClr val="FF0000"/>
                </a:solidFill>
                <a:cs typeface="+mn-cs"/>
              </a:rPr>
              <a:t>MLSOL’s</a:t>
            </a:r>
            <a:r>
              <a:rPr lang="en-US" sz="1400" b="1" i="1" dirty="0" smtClean="0">
                <a:solidFill>
                  <a:srgbClr val="FF0000"/>
                </a:solidFill>
                <a:cs typeface="+mn-cs"/>
              </a:rPr>
              <a:t> Raman channels since Pinatubo era!</a:t>
            </a:r>
            <a:endParaRPr lang="en-US" sz="1400" b="1" i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11056" y="1295400"/>
            <a:ext cx="2784544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ts val="600"/>
              </a:spcAft>
            </a:pPr>
            <a:r>
              <a:rPr lang="en-US" altLang="en-US" sz="1400" b="1" i="1" dirty="0" smtClean="0">
                <a:solidFill>
                  <a:srgbClr val="0000CC"/>
                </a:solidFill>
              </a:rPr>
              <a:t>Left plot (Backscatter coefficient):</a:t>
            </a:r>
            <a:r>
              <a:rPr lang="en-US" altLang="en-US" sz="1400" i="1" dirty="0" smtClean="0"/>
              <a:t/>
            </a:r>
            <a:br>
              <a:rPr lang="en-US" altLang="en-US" sz="1400" i="1" dirty="0" smtClean="0"/>
            </a:br>
            <a:r>
              <a:rPr lang="en-US" altLang="en-US" sz="1400" i="1" dirty="0" smtClean="0"/>
              <a:t>Plume detected at MLO on</a:t>
            </a:r>
            <a:br>
              <a:rPr lang="en-US" altLang="en-US" sz="1400" i="1" dirty="0" smtClean="0"/>
            </a:br>
            <a:r>
              <a:rPr lang="en-US" altLang="en-US" sz="1400" i="1" dirty="0" smtClean="0"/>
              <a:t>Sept. 24 and Sept. 26</a:t>
            </a:r>
            <a:br>
              <a:rPr lang="en-US" altLang="en-US" sz="1400" i="1" dirty="0" smtClean="0"/>
            </a:br>
            <a:r>
              <a:rPr lang="en-US" altLang="en-US" sz="1400" i="1" dirty="0" smtClean="0"/>
              <a:t>at around 26 km altitude</a:t>
            </a: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flipH="1">
            <a:off x="8225260" y="2819400"/>
            <a:ext cx="230770" cy="4572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>
            <a:off x="2617661" y="2421765"/>
            <a:ext cx="735139" cy="39763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 flipH="1" flipV="1">
            <a:off x="7694030" y="3352800"/>
            <a:ext cx="459370" cy="3048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367998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862406" y="212568"/>
            <a:ext cx="3547766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Conclusion / Future Plans</a:t>
            </a:r>
            <a:endParaRPr lang="en-US" altLang="en-US" sz="1800" b="1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89701" y="1295606"/>
            <a:ext cx="7470315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b="1" dirty="0" smtClean="0">
                <a:solidFill>
                  <a:srgbClr val="000000"/>
                </a:solidFill>
                <a:latin typeface="Verdana" pitchFamily="34" charset="0"/>
              </a:rPr>
              <a:t>2017-2019 comparisons SAGE-III/ISS </a:t>
            </a:r>
            <a:r>
              <a:rPr lang="en-US" altLang="en-US" sz="1400" b="1" dirty="0" err="1" smtClean="0">
                <a:solidFill>
                  <a:srgbClr val="000000"/>
                </a:solidFill>
                <a:latin typeface="Verdana" pitchFamily="34" charset="0"/>
              </a:rPr>
              <a:t>AO3</a:t>
            </a:r>
            <a:r>
              <a:rPr lang="en-US" altLang="en-US" sz="1400" b="1" dirty="0" smtClean="0">
                <a:solidFill>
                  <a:srgbClr val="000000"/>
                </a:solidFill>
                <a:latin typeface="Verdana" pitchFamily="34" charset="0"/>
              </a:rPr>
              <a:t> vs. JPL Lidar O3 at MLO</a:t>
            </a:r>
            <a:br>
              <a:rPr lang="en-US" altLang="en-US" sz="1400" b="1" dirty="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en-US" sz="1400" b="1" dirty="0" smtClean="0">
                <a:solidFill>
                  <a:srgbClr val="000000"/>
                </a:solidFill>
                <a:latin typeface="Verdana" pitchFamily="34" charset="0"/>
              </a:rPr>
              <a:t>and TMF show</a:t>
            </a:r>
            <a:r>
              <a:rPr lang="en-US" altLang="en-US" sz="1400" b="1" dirty="0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US" altLang="en-US" sz="1400" b="1" dirty="0" smtClean="0">
                <a:solidFill>
                  <a:srgbClr val="0000CC"/>
                </a:solidFill>
                <a:latin typeface="Verdana" pitchFamily="34" charset="0"/>
              </a:rPr>
              <a:t>3-5% agreement for altitudes 20-45 km (SAGE-III high)</a:t>
            </a:r>
            <a:r>
              <a:rPr lang="en-US" altLang="en-US" sz="1400" b="1" dirty="0" smtClean="0">
                <a:solidFill>
                  <a:srgbClr val="0000CC"/>
                </a:solidFill>
                <a:latin typeface="Verdana" pitchFamily="34" charset="0"/>
              </a:rPr>
              <a:t> </a:t>
            </a:r>
            <a:endParaRPr lang="en-US" altLang="en-US" sz="1400" b="1" dirty="0">
              <a:solidFill>
                <a:srgbClr val="0000CC"/>
              </a:solidFill>
              <a:latin typeface="Verdana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734192" y="1916871"/>
            <a:ext cx="5115503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285750" indent="-285750" algn="l" eaLnBrk="1" hangingPunct="1">
              <a:lnSpc>
                <a:spcPct val="110000"/>
              </a:lnSpc>
              <a:spcBef>
                <a:spcPct val="30000"/>
              </a:spcBef>
              <a:buFont typeface="Wingdings"/>
              <a:buChar char="è"/>
            </a:pPr>
            <a:r>
              <a:rPr lang="en-US" altLang="en-US" sz="1400" i="1" dirty="0" smtClean="0">
                <a:solidFill>
                  <a:srgbClr val="000000"/>
                </a:solidFill>
                <a:latin typeface="Verdana" pitchFamily="34" charset="0"/>
                <a:sym typeface="Wingdings" panose="05000000000000000000" pitchFamily="2" charset="2"/>
              </a:rPr>
              <a:t>Quite good considering low number of coincidences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92962" y="3059871"/>
            <a:ext cx="4862228" cy="56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 smtClean="0">
                <a:solidFill>
                  <a:srgbClr val="000000"/>
                </a:solidFill>
                <a:latin typeface="Verdana" pitchFamily="34" charset="0"/>
                <a:sym typeface="Wingdings" panose="05000000000000000000" pitchFamily="2" charset="2"/>
              </a:rPr>
              <a:t> </a:t>
            </a:r>
            <a:r>
              <a:rPr lang="en-US" altLang="en-US" sz="1400" i="1" dirty="0" smtClean="0">
                <a:solidFill>
                  <a:srgbClr val="000000"/>
                </a:solidFill>
                <a:latin typeface="Verdana" pitchFamily="34" charset="0"/>
              </a:rPr>
              <a:t>Looking forward to next data processing version,</a:t>
            </a:r>
            <a:br>
              <a:rPr lang="en-US" altLang="en-US" sz="1400" i="1" dirty="0" smtClean="0">
                <a:solidFill>
                  <a:srgbClr val="000000"/>
                </a:solidFill>
                <a:latin typeface="Verdana" pitchFamily="34" charset="0"/>
              </a:rPr>
            </a:br>
            <a:r>
              <a:rPr lang="en-US" altLang="en-US" sz="1400" i="1" dirty="0" smtClean="0">
                <a:solidFill>
                  <a:srgbClr val="000000"/>
                </a:solidFill>
                <a:latin typeface="Verdana" pitchFamily="34" charset="0"/>
              </a:rPr>
              <a:t>    with UTLS </a:t>
            </a:r>
            <a:r>
              <a:rPr lang="en-US" altLang="en-US" sz="1400" i="1" dirty="0" smtClean="0">
                <a:solidFill>
                  <a:srgbClr val="000000"/>
                </a:solidFill>
                <a:latin typeface="Verdana" pitchFamily="34" charset="0"/>
              </a:rPr>
              <a:t>issues resolved…</a:t>
            </a:r>
            <a:endParaRPr lang="en-US" altLang="en-US" sz="1400" i="1" dirty="0">
              <a:solidFill>
                <a:srgbClr val="0000CC"/>
              </a:solidFill>
              <a:latin typeface="Verdana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176866" y="4191000"/>
            <a:ext cx="5985934" cy="30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b="1" dirty="0" smtClean="0">
                <a:solidFill>
                  <a:srgbClr val="000000"/>
                </a:solidFill>
                <a:latin typeface="Verdana" pitchFamily="34" charset="0"/>
              </a:rPr>
              <a:t>JPL Lidars not limited to MLO and TMF stratospheric DIAL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431758" y="5498709"/>
            <a:ext cx="1720343" cy="3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800" b="1" dirty="0" smtClean="0">
                <a:solidFill>
                  <a:srgbClr val="0000CC"/>
                </a:solidFill>
                <a:latin typeface="Verdana" pitchFamily="34" charset="0"/>
              </a:rPr>
              <a:t>THANK YOU</a:t>
            </a:r>
            <a:endParaRPr lang="en-US" altLang="en-US" sz="1800" b="1" i="1" dirty="0">
              <a:solidFill>
                <a:srgbClr val="0000CC"/>
              </a:solidFill>
              <a:latin typeface="Verdana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189701" y="2636526"/>
            <a:ext cx="6430299" cy="32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b="1" dirty="0" smtClean="0">
                <a:solidFill>
                  <a:srgbClr val="000000"/>
                </a:solidFill>
                <a:latin typeface="Verdana" pitchFamily="34" charset="0"/>
              </a:rPr>
              <a:t>2017-2019 lower stratosphere turned out to be quite “dirty”</a:t>
            </a:r>
            <a:endParaRPr lang="en-US" altLang="en-US" sz="1400" b="1" dirty="0">
              <a:solidFill>
                <a:srgbClr val="0000CC"/>
              </a:solidFill>
              <a:latin typeface="Verdana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696983" y="4550029"/>
            <a:ext cx="5389617" cy="54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algn="ctr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algn="ctr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algn="ctr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en-US" sz="1400" i="1" dirty="0" smtClean="0">
                <a:solidFill>
                  <a:srgbClr val="000000"/>
                </a:solidFill>
                <a:latin typeface="Verdana" pitchFamily="34" charset="0"/>
                <a:sym typeface="Wingdings" panose="05000000000000000000" pitchFamily="2" charset="2"/>
              </a:rPr>
              <a:t> Next validation efforts will involve TMF </a:t>
            </a:r>
            <a:r>
              <a:rPr lang="en-US" altLang="en-US" sz="1400" i="1" dirty="0" smtClean="0">
                <a:solidFill>
                  <a:srgbClr val="0000CC"/>
                </a:solidFill>
                <a:latin typeface="Verdana" pitchFamily="34" charset="0"/>
                <a:sym typeface="Wingdings" panose="05000000000000000000" pitchFamily="2" charset="2"/>
              </a:rPr>
              <a:t>Tropo O3 </a:t>
            </a:r>
            <a:r>
              <a:rPr lang="en-US" altLang="en-US" sz="1400" i="1" dirty="0" smtClean="0">
                <a:solidFill>
                  <a:srgbClr val="000000"/>
                </a:solidFill>
                <a:latin typeface="Verdana" pitchFamily="34" charset="0"/>
                <a:sym typeface="Wingdings" panose="05000000000000000000" pitchFamily="2" charset="2"/>
              </a:rPr>
              <a:t>DIAL,</a:t>
            </a:r>
            <a:br>
              <a:rPr lang="en-US" altLang="en-US" sz="1400" i="1" dirty="0" smtClean="0">
                <a:solidFill>
                  <a:srgbClr val="000000"/>
                </a:solidFill>
                <a:latin typeface="Verdana" pitchFamily="34" charset="0"/>
                <a:sym typeface="Wingdings" panose="05000000000000000000" pitchFamily="2" charset="2"/>
              </a:rPr>
            </a:br>
            <a:r>
              <a:rPr lang="en-US" altLang="en-US" sz="1400" i="1" dirty="0" smtClean="0">
                <a:solidFill>
                  <a:srgbClr val="000000"/>
                </a:solidFill>
                <a:latin typeface="Verdana" pitchFamily="34" charset="0"/>
                <a:sym typeface="Wingdings" panose="05000000000000000000" pitchFamily="2" charset="2"/>
              </a:rPr>
              <a:t>    TMF </a:t>
            </a:r>
            <a:r>
              <a:rPr lang="en-US" altLang="en-US" sz="1400" i="1" dirty="0" smtClean="0">
                <a:solidFill>
                  <a:srgbClr val="0000CC"/>
                </a:solidFill>
                <a:latin typeface="Verdana" pitchFamily="34" charset="0"/>
                <a:sym typeface="Wingdings" panose="05000000000000000000" pitchFamily="2" charset="2"/>
              </a:rPr>
              <a:t>Water vapor </a:t>
            </a:r>
            <a:r>
              <a:rPr lang="en-US" altLang="en-US" sz="1400" i="1" dirty="0" smtClean="0">
                <a:solidFill>
                  <a:srgbClr val="000000"/>
                </a:solidFill>
                <a:latin typeface="Verdana" pitchFamily="34" charset="0"/>
                <a:sym typeface="Wingdings" panose="05000000000000000000" pitchFamily="2" charset="2"/>
              </a:rPr>
              <a:t>Raman lidar, and </a:t>
            </a:r>
            <a:r>
              <a:rPr lang="en-US" altLang="en-US" sz="1400" i="1" dirty="0" smtClean="0">
                <a:solidFill>
                  <a:srgbClr val="0000CC"/>
                </a:solidFill>
                <a:latin typeface="Verdana" pitchFamily="34" charset="0"/>
                <a:sym typeface="Wingdings" panose="05000000000000000000" pitchFamily="2" charset="2"/>
              </a:rPr>
              <a:t>temperature</a:t>
            </a:r>
            <a:r>
              <a:rPr lang="en-US" altLang="en-US" sz="1400" i="1" dirty="0" smtClean="0">
                <a:solidFill>
                  <a:srgbClr val="000000"/>
                </a:solidFill>
                <a:latin typeface="Verdana" pitchFamily="34" charset="0"/>
                <a:sym typeface="Wingdings" panose="05000000000000000000" pitchFamily="2" charset="2"/>
              </a:rPr>
              <a:t>...</a:t>
            </a:r>
            <a:endParaRPr lang="en-US" altLang="en-US" sz="1400" i="1" dirty="0">
              <a:solidFill>
                <a:srgbClr val="0000CC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828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TL_2009">
  <a:themeElements>
    <a:clrScheme name="TL_2009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L_2009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Verdana" pitchFamily="34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TL_2009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L_2009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L_2009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L_2009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L_2009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L_2009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L_2009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L_2009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25327</TotalTime>
  <Words>786</Words>
  <Application>Microsoft Office PowerPoint</Application>
  <PresentationFormat>On-screen Show (4:3)</PresentationFormat>
  <Paragraphs>121</Paragraphs>
  <Slides>19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TL_2009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Thierry Leblanc</dc:creator>
  <cp:lastModifiedBy>Thierry Leblanc</cp:lastModifiedBy>
  <cp:revision>1389</cp:revision>
  <dcterms:created xsi:type="dcterms:W3CDTF">2009-06-03T19:25:50Z</dcterms:created>
  <dcterms:modified xsi:type="dcterms:W3CDTF">2019-10-30T02:52:17Z</dcterms:modified>
</cp:coreProperties>
</file>