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60" r:id="rId1"/>
  </p:sldMasterIdLst>
  <p:notesMasterIdLst>
    <p:notesMasterId r:id="rId16"/>
  </p:notesMasterIdLst>
  <p:handoutMasterIdLst>
    <p:handoutMasterId r:id="rId17"/>
  </p:handoutMasterIdLst>
  <p:sldIdLst>
    <p:sldId id="967" r:id="rId2"/>
    <p:sldId id="968" r:id="rId3"/>
    <p:sldId id="969" r:id="rId4"/>
    <p:sldId id="971" r:id="rId5"/>
    <p:sldId id="970" r:id="rId6"/>
    <p:sldId id="972" r:id="rId7"/>
    <p:sldId id="973" r:id="rId8"/>
    <p:sldId id="981" r:id="rId9"/>
    <p:sldId id="980" r:id="rId10"/>
    <p:sldId id="975" r:id="rId11"/>
    <p:sldId id="976" r:id="rId12"/>
    <p:sldId id="978" r:id="rId13"/>
    <p:sldId id="977" r:id="rId14"/>
    <p:sldId id="974" r:id="rId15"/>
  </p:sldIdLst>
  <p:sldSz cx="9144000" cy="5143500" type="screen16x9"/>
  <p:notesSz cx="7315200" cy="9601200"/>
  <p:defaultTextStyle>
    <a:defPPr>
      <a:defRPr lang="en-US"/>
    </a:defPPr>
    <a:lvl1pPr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1pPr>
    <a:lvl2pPr marL="4572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2pPr>
    <a:lvl3pPr marL="9144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3pPr>
    <a:lvl4pPr marL="13716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4pPr>
    <a:lvl5pPr marL="18288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5pPr>
    <a:lvl6pPr marL="22860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6pPr>
    <a:lvl7pPr marL="27432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7pPr>
    <a:lvl8pPr marL="32004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8pPr>
    <a:lvl9pPr marL="36576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EF9337"/>
    <a:srgbClr val="CC6600"/>
    <a:srgbClr val="FFF9CC"/>
    <a:srgbClr val="00CCFF"/>
    <a:srgbClr val="E7E7E7"/>
    <a:srgbClr val="F5FFA7"/>
    <a:srgbClr val="3399FF"/>
    <a:srgbClr val="FFFF66"/>
    <a:srgbClr val="CCFF99"/>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672" autoAdjust="0"/>
    <p:restoredTop sz="97966" autoAdjust="0"/>
  </p:normalViewPr>
  <p:slideViewPr>
    <p:cSldViewPr snapToGrid="0" snapToObjects="1">
      <p:cViewPr varScale="1">
        <p:scale>
          <a:sx n="166" d="100"/>
          <a:sy n="166" d="100"/>
        </p:scale>
        <p:origin x="138" y="258"/>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13568"/>
    </p:cViewPr>
  </p:sorterViewPr>
  <p:notesViewPr>
    <p:cSldViewPr snapToGrid="0" snapToObjects="1">
      <p:cViewPr varScale="1">
        <p:scale>
          <a:sx n="92" d="100"/>
          <a:sy n="92" d="100"/>
        </p:scale>
        <p:origin x="-4432" y="-11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4851" tIns="47425" rIns="94851" bIns="47425" rtlCol="0"/>
          <a:lstStyle>
            <a:lvl1pPr algn="l">
              <a:defRPr sz="1200">
                <a:latin typeface="Arial" pitchFamily="-109" charset="0"/>
                <a:ea typeface="+mn-ea"/>
                <a:cs typeface="+mn-cs"/>
              </a:defRPr>
            </a:lvl1pPr>
          </a:lstStyle>
          <a:p>
            <a:pPr>
              <a:defRPr/>
            </a:pPr>
            <a:endParaRPr lang="en-US"/>
          </a:p>
        </p:txBody>
      </p:sp>
      <p:sp>
        <p:nvSpPr>
          <p:cNvPr id="3" name="Date Placeholder 2"/>
          <p:cNvSpPr>
            <a:spLocks noGrp="1"/>
          </p:cNvSpPr>
          <p:nvPr>
            <p:ph type="dt" sz="quarter" idx="1"/>
          </p:nvPr>
        </p:nvSpPr>
        <p:spPr>
          <a:xfrm>
            <a:off x="4143375" y="0"/>
            <a:ext cx="3170238" cy="481013"/>
          </a:xfrm>
          <a:prstGeom prst="rect">
            <a:avLst/>
          </a:prstGeom>
        </p:spPr>
        <p:txBody>
          <a:bodyPr vert="horz" wrap="square" lIns="94851" tIns="47425" rIns="94851" bIns="47425" numCol="1" anchor="t" anchorCtr="0" compatLnSpc="1">
            <a:prstTxWarp prst="textNoShape">
              <a:avLst/>
            </a:prstTxWarp>
          </a:bodyPr>
          <a:lstStyle>
            <a:lvl1pPr algn="r">
              <a:defRPr sz="1200">
                <a:latin typeface="Arial" charset="0"/>
                <a:ea typeface="ヒラギノ角ゴ Pro W3" charset="-128"/>
                <a:cs typeface="ヒラギノ角ゴ Pro W3" charset="-128"/>
              </a:defRPr>
            </a:lvl1pPr>
          </a:lstStyle>
          <a:p>
            <a:pPr>
              <a:defRPr/>
            </a:pPr>
            <a:fld id="{7E168CBA-4836-7348-9E63-9910E380FFEC}" type="datetime1">
              <a:rPr lang="en-US"/>
              <a:pPr>
                <a:defRPr/>
              </a:pPr>
              <a:t>10/17/2019</a:t>
            </a:fld>
            <a:endParaRPr lang="en-US"/>
          </a:p>
        </p:txBody>
      </p:sp>
      <p:sp>
        <p:nvSpPr>
          <p:cNvPr id="4" name="Footer Placeholder 3"/>
          <p:cNvSpPr>
            <a:spLocks noGrp="1"/>
          </p:cNvSpPr>
          <p:nvPr>
            <p:ph type="ftr" sz="quarter" idx="2"/>
          </p:nvPr>
        </p:nvSpPr>
        <p:spPr>
          <a:xfrm>
            <a:off x="0" y="9118600"/>
            <a:ext cx="3170238" cy="481013"/>
          </a:xfrm>
          <a:prstGeom prst="rect">
            <a:avLst/>
          </a:prstGeom>
        </p:spPr>
        <p:txBody>
          <a:bodyPr vert="horz" lIns="94851" tIns="47425" rIns="94851" bIns="47425" rtlCol="0" anchor="b"/>
          <a:lstStyle>
            <a:lvl1pPr algn="l">
              <a:defRPr sz="1200">
                <a:latin typeface="Arial" pitchFamily="-109" charset="0"/>
                <a:ea typeface="+mn-ea"/>
                <a:cs typeface="+mn-cs"/>
              </a:defRPr>
            </a:lvl1pPr>
          </a:lstStyle>
          <a:p>
            <a:pPr>
              <a:defRPr/>
            </a:pPr>
            <a:endParaRPr lang="en-US"/>
          </a:p>
        </p:txBody>
      </p:sp>
      <p:sp>
        <p:nvSpPr>
          <p:cNvPr id="5" name="Slide Number Placeholder 4"/>
          <p:cNvSpPr>
            <a:spLocks noGrp="1"/>
          </p:cNvSpPr>
          <p:nvPr>
            <p:ph type="sldNum" sz="quarter" idx="3"/>
          </p:nvPr>
        </p:nvSpPr>
        <p:spPr>
          <a:xfrm>
            <a:off x="4143375" y="9118600"/>
            <a:ext cx="3170238" cy="481013"/>
          </a:xfrm>
          <a:prstGeom prst="rect">
            <a:avLst/>
          </a:prstGeom>
        </p:spPr>
        <p:txBody>
          <a:bodyPr vert="horz" wrap="square" lIns="94851" tIns="47425" rIns="94851" bIns="47425" numCol="1" anchor="b" anchorCtr="0" compatLnSpc="1">
            <a:prstTxWarp prst="textNoShape">
              <a:avLst/>
            </a:prstTxWarp>
          </a:bodyPr>
          <a:lstStyle>
            <a:lvl1pPr algn="r">
              <a:defRPr sz="1200">
                <a:latin typeface="Arial" charset="0"/>
                <a:ea typeface="ヒラギノ角ゴ Pro W3" charset="-128"/>
                <a:cs typeface="ヒラギノ角ゴ Pro W3" charset="-128"/>
              </a:defRPr>
            </a:lvl1pPr>
          </a:lstStyle>
          <a:p>
            <a:pPr>
              <a:defRPr/>
            </a:pPr>
            <a:fld id="{ED7C180A-9D03-A642-9BCC-C8E6EBD61A16}" type="slidenum">
              <a:rPr lang="en-US"/>
              <a:pPr>
                <a:defRPr/>
              </a:pPr>
              <a:t>‹#›</a:t>
            </a:fld>
            <a:endParaRPr lang="en-US"/>
          </a:p>
        </p:txBody>
      </p:sp>
    </p:spTree>
    <p:extLst>
      <p:ext uri="{BB962C8B-B14F-4D97-AF65-F5344CB8AC3E}">
        <p14:creationId xmlns:p14="http://schemas.microsoft.com/office/powerpoint/2010/main" val="11878796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6653" tIns="48327" rIns="96653" bIns="48327"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4143375" y="0"/>
            <a:ext cx="3170238" cy="481013"/>
          </a:xfrm>
          <a:prstGeom prst="rect">
            <a:avLst/>
          </a:prstGeom>
        </p:spPr>
        <p:txBody>
          <a:bodyPr vert="horz" wrap="square" lIns="96653" tIns="48327" rIns="96653" bIns="48327" numCol="1" anchor="t" anchorCtr="0" compatLnSpc="1">
            <a:prstTxWarp prst="textNoShape">
              <a:avLst/>
            </a:prstTxWarp>
          </a:bodyPr>
          <a:lstStyle>
            <a:lvl1pPr algn="r">
              <a:defRPr sz="1200">
                <a:latin typeface="Calibri" charset="0"/>
                <a:ea typeface="ヒラギノ角ゴ Pro W3" charset="-128"/>
                <a:cs typeface="ヒラギノ角ゴ Pro W3" charset="-128"/>
              </a:defRPr>
            </a:lvl1pPr>
          </a:lstStyle>
          <a:p>
            <a:pPr>
              <a:defRPr/>
            </a:pPr>
            <a:fld id="{CAFDBD19-563A-ED44-9BF6-14C99DC72223}" type="datetime1">
              <a:rPr lang="en-US"/>
              <a:pPr>
                <a:defRPr/>
              </a:pPr>
              <a:t>10/17/2019</a:t>
            </a:fld>
            <a:endParaRPr lang="en-US"/>
          </a:p>
        </p:txBody>
      </p:sp>
      <p:sp>
        <p:nvSpPr>
          <p:cNvPr id="4" name="Slide Image Placeholder 3"/>
          <p:cNvSpPr>
            <a:spLocks noGrp="1" noRot="1" noChangeAspect="1"/>
          </p:cNvSpPr>
          <p:nvPr>
            <p:ph type="sldImg" idx="2"/>
          </p:nvPr>
        </p:nvSpPr>
        <p:spPr>
          <a:xfrm>
            <a:off x="457200" y="719138"/>
            <a:ext cx="6400800" cy="3600450"/>
          </a:xfrm>
          <a:prstGeom prst="rect">
            <a:avLst/>
          </a:prstGeom>
          <a:noFill/>
          <a:ln w="12700">
            <a:solidFill>
              <a:prstClr val="black"/>
            </a:solidFill>
          </a:ln>
        </p:spPr>
        <p:txBody>
          <a:bodyPr vert="horz" lIns="96653" tIns="48327" rIns="96653" bIns="48327" rtlCol="0" anchor="ctr"/>
          <a:lstStyle/>
          <a:p>
            <a:pPr lvl="0"/>
            <a:endParaRPr lang="en-US" noProof="0"/>
          </a:p>
        </p:txBody>
      </p:sp>
      <p:sp>
        <p:nvSpPr>
          <p:cNvPr id="5" name="Notes Placeholder 4"/>
          <p:cNvSpPr>
            <a:spLocks noGrp="1"/>
          </p:cNvSpPr>
          <p:nvPr>
            <p:ph type="body" sz="quarter" idx="3"/>
          </p:nvPr>
        </p:nvSpPr>
        <p:spPr>
          <a:xfrm>
            <a:off x="731838" y="4560888"/>
            <a:ext cx="5851525" cy="4321175"/>
          </a:xfrm>
          <a:prstGeom prst="rect">
            <a:avLst/>
          </a:prstGeom>
        </p:spPr>
        <p:txBody>
          <a:bodyPr vert="horz" lIns="96653" tIns="48327" rIns="96653" bIns="48327"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18600"/>
            <a:ext cx="3170238" cy="481013"/>
          </a:xfrm>
          <a:prstGeom prst="rect">
            <a:avLst/>
          </a:prstGeom>
        </p:spPr>
        <p:txBody>
          <a:bodyPr vert="horz" lIns="96653" tIns="48327" rIns="96653" bIns="48327"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4143375" y="9118600"/>
            <a:ext cx="3170238" cy="481013"/>
          </a:xfrm>
          <a:prstGeom prst="rect">
            <a:avLst/>
          </a:prstGeom>
        </p:spPr>
        <p:txBody>
          <a:bodyPr vert="horz" wrap="square" lIns="96653" tIns="48327" rIns="96653" bIns="48327" numCol="1" anchor="b" anchorCtr="0" compatLnSpc="1">
            <a:prstTxWarp prst="textNoShape">
              <a:avLst/>
            </a:prstTxWarp>
          </a:bodyPr>
          <a:lstStyle>
            <a:lvl1pPr algn="r">
              <a:defRPr sz="1200">
                <a:latin typeface="Calibri" charset="0"/>
                <a:ea typeface="ヒラギノ角ゴ Pro W3" charset="-128"/>
                <a:cs typeface="ヒラギノ角ゴ Pro W3" charset="-128"/>
              </a:defRPr>
            </a:lvl1pPr>
          </a:lstStyle>
          <a:p>
            <a:pPr>
              <a:defRPr/>
            </a:pPr>
            <a:fld id="{F8B449A7-3F4A-FD46-A554-2A5EC93D50D9}" type="slidenum">
              <a:rPr lang="en-US"/>
              <a:pPr>
                <a:defRPr/>
              </a:pPr>
              <a:t>‹#›</a:t>
            </a:fld>
            <a:endParaRPr lang="en-US"/>
          </a:p>
        </p:txBody>
      </p:sp>
    </p:spTree>
    <p:extLst>
      <p:ext uri="{BB962C8B-B14F-4D97-AF65-F5344CB8AC3E}">
        <p14:creationId xmlns:p14="http://schemas.microsoft.com/office/powerpoint/2010/main" val="86094539"/>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ヒラギノ角ゴ Pro W3" pitchFamily="-109" charset="-128"/>
        <a:cs typeface="ヒラギノ角ゴ Pro W3" pitchFamily="-109" charset="-128"/>
      </a:defRPr>
    </a:lvl1pPr>
    <a:lvl2pPr marL="457200" algn="l" rtl="0" eaLnBrk="0" fontAlgn="base" hangingPunct="0">
      <a:spcBef>
        <a:spcPct val="30000"/>
      </a:spcBef>
      <a:spcAft>
        <a:spcPct val="0"/>
      </a:spcAft>
      <a:defRPr sz="1200" kern="1200">
        <a:solidFill>
          <a:schemeClr val="tx1"/>
        </a:solidFill>
        <a:latin typeface="+mn-lt"/>
        <a:ea typeface="ヒラギノ角ゴ Pro W3" pitchFamily="-109"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105" charset="-128"/>
        <a:cs typeface="ＭＳ Ｐゴシック" pitchFamily="-105" charset="-128"/>
      </a:defRPr>
    </a:lvl3pPr>
    <a:lvl4pPr marL="1371600" algn="l" rtl="0" eaLnBrk="0" fontAlgn="base" hangingPunct="0">
      <a:spcBef>
        <a:spcPct val="30000"/>
      </a:spcBef>
      <a:spcAft>
        <a:spcPct val="0"/>
      </a:spcAft>
      <a:defRPr sz="1200" kern="1200">
        <a:solidFill>
          <a:schemeClr val="tx1"/>
        </a:solidFill>
        <a:latin typeface="+mn-lt"/>
        <a:ea typeface="ＭＳ Ｐゴシック" pitchFamily="-105" charset="-128"/>
        <a:cs typeface="+mn-cs"/>
      </a:defRPr>
    </a:lvl4pPr>
    <a:lvl5pPr marL="1828800" algn="l"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128"/>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92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ea typeface="ヒラギノ角ゴ Pro W3" pitchFamily="29" charset="-128"/>
              <a:cs typeface="ヒラギノ角ゴ Pro W3" pitchFamily="29" charset="-128"/>
            </a:endParaRPr>
          </a:p>
        </p:txBody>
      </p:sp>
      <p:sp>
        <p:nvSpPr>
          <p:cNvPr id="9220" name="Slide Number Placeholder 3"/>
          <p:cNvSpPr>
            <a:spLocks noGrp="1"/>
          </p:cNvSpPr>
          <p:nvPr>
            <p:ph type="sldNum" sz="quarter" idx="5"/>
          </p:nvPr>
        </p:nvSpPr>
        <p:spPr bwMode="auto">
          <a:noFill/>
          <a:ln>
            <a:miter lim="800000"/>
            <a:headEnd/>
            <a:tailEnd/>
          </a:ln>
        </p:spPr>
        <p:txBody>
          <a:bodyPr/>
          <a:lstStyle/>
          <a:p>
            <a:fld id="{93965946-E493-E942-950F-69580B6EDE0A}" type="slidenum">
              <a:rPr lang="en-US">
                <a:latin typeface="Calibri" pitchFamily="29" charset="0"/>
                <a:ea typeface="ヒラギノ角ゴ Pro W3" pitchFamily="29" charset="-128"/>
                <a:cs typeface="ヒラギノ角ゴ Pro W3" pitchFamily="29" charset="-128"/>
              </a:rPr>
              <a:pPr/>
              <a:t>1</a:t>
            </a:fld>
            <a:endParaRPr lang="en-US">
              <a:latin typeface="Calibri" pitchFamily="29" charset="0"/>
              <a:ea typeface="ヒラギノ角ゴ Pro W3" pitchFamily="29" charset="-128"/>
              <a:cs typeface="ヒラギノ角ゴ Pro W3" pitchFamily="29" charset="-128"/>
            </a:endParaRPr>
          </a:p>
        </p:txBody>
      </p:sp>
    </p:spTree>
    <p:extLst>
      <p:ext uri="{BB962C8B-B14F-4D97-AF65-F5344CB8AC3E}">
        <p14:creationId xmlns:p14="http://schemas.microsoft.com/office/powerpoint/2010/main" val="23817588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E71D69-284A-2849-A66C-ECAE3D06BD0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857251"/>
            <a:ext cx="8991600" cy="4012406"/>
          </a:xfrm>
          <a:prstGeom prst="rect">
            <a:avLst/>
          </a:prstGeom>
        </p:spPr>
        <p:txBody>
          <a:bodyPr/>
          <a:lstStyle>
            <a:lvl1pPr>
              <a:buClr>
                <a:schemeClr val="accent2">
                  <a:lumMod val="75000"/>
                </a:schemeClr>
              </a:buClr>
              <a:defRPr>
                <a:latin typeface="Arial"/>
                <a:cs typeface="Arial"/>
              </a:defRPr>
            </a:lvl1pPr>
            <a:lvl2pPr>
              <a:buClr>
                <a:schemeClr val="accent1"/>
              </a:buCl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txBox="1">
            <a:spLocks/>
          </p:cNvSpPr>
          <p:nvPr userDrawn="1"/>
        </p:nvSpPr>
        <p:spPr>
          <a:xfrm>
            <a:off x="6932613" y="4970860"/>
            <a:ext cx="2133600" cy="171450"/>
          </a:xfrm>
          <a:prstGeom prst="rect">
            <a:avLst/>
          </a:prstGeom>
        </p:spPr>
        <p:txBody>
          <a:bodyPr anchor="ctr">
            <a:prstTxWarp prst="textNoShape">
              <a:avLst/>
            </a:prstTxWarp>
          </a:bodyPr>
          <a:lstStyle/>
          <a:p>
            <a:pPr algn="r">
              <a:defRPr/>
            </a:pPr>
            <a:fld id="{17F8D5CB-F081-0044-A0CB-882F132F8FAA}" type="slidenum">
              <a:rPr lang="en-US" sz="750" smtClean="0">
                <a:solidFill>
                  <a:srgbClr val="000000"/>
                </a:solidFill>
                <a:latin typeface="Calibri" charset="0"/>
                <a:ea typeface="ヒラギノ角ゴ Pro W3" charset="-128"/>
                <a:cs typeface="ヒラギノ角ゴ Pro W3" charset="-128"/>
              </a:rPr>
              <a:pPr algn="r">
                <a:defRPr/>
              </a:pPr>
              <a:t>‹#›</a:t>
            </a:fld>
            <a:endParaRPr lang="en-US" sz="750" dirty="0">
              <a:solidFill>
                <a:srgbClr val="000000"/>
              </a:solidFill>
              <a:latin typeface="Calibri" charset="0"/>
              <a:ea typeface="ヒラギノ角ゴ Pro W3" charset="-128"/>
              <a:cs typeface="ヒラギノ角ゴ Pro W3" charset="-128"/>
            </a:endParaRPr>
          </a:p>
        </p:txBody>
      </p:sp>
      <p:sp>
        <p:nvSpPr>
          <p:cNvPr id="7" name="Title Placeholder 10"/>
          <p:cNvSpPr>
            <a:spLocks noGrp="1"/>
          </p:cNvSpPr>
          <p:nvPr>
            <p:ph type="title"/>
          </p:nvPr>
        </p:nvSpPr>
        <p:spPr>
          <a:xfrm>
            <a:off x="1221746" y="147562"/>
            <a:ext cx="6679410" cy="484748"/>
          </a:xfrm>
          <a:prstGeom prst="rect">
            <a:avLst/>
          </a:prstGeom>
        </p:spPr>
        <p:txBody>
          <a:bodyPr rtlCol="0">
            <a:noAutofit/>
          </a:bodyPr>
          <a:lstStyle>
            <a:lvl1pPr>
              <a:defRPr sz="2400">
                <a:latin typeface="Arial"/>
                <a:cs typeface="Arial"/>
              </a:defRPr>
            </a:lvl1pPr>
          </a:lstStyle>
          <a:p>
            <a:r>
              <a:rPr lang="en-US" dirty="0"/>
              <a:t>Click to edit Master title style</a:t>
            </a:r>
          </a:p>
        </p:txBody>
      </p:sp>
      <p:sp>
        <p:nvSpPr>
          <p:cNvPr id="10" name="Date Placeholder 12"/>
          <p:cNvSpPr>
            <a:spLocks noGrp="1"/>
          </p:cNvSpPr>
          <p:nvPr>
            <p:ph type="dt" sz="half" idx="2"/>
          </p:nvPr>
        </p:nvSpPr>
        <p:spPr>
          <a:xfrm>
            <a:off x="142875" y="4970860"/>
            <a:ext cx="2133600" cy="172640"/>
          </a:xfrm>
          <a:prstGeom prst="rect">
            <a:avLst/>
          </a:prstGeom>
        </p:spPr>
        <p:txBody>
          <a:bodyPr vert="horz" lIns="91440" tIns="45720" rIns="91440" bIns="45720" rtlCol="0" anchor="ctr"/>
          <a:lstStyle>
            <a:lvl1pPr algn="l">
              <a:defRPr sz="900" baseline="0">
                <a:solidFill>
                  <a:schemeClr val="tx1"/>
                </a:solidFill>
              </a:defRPr>
            </a:lvl1pPr>
          </a:lstStyle>
          <a:p>
            <a:fld id="{A9E79D4F-B57E-1C4E-8EE1-3B4427408A1A}" type="datetime4">
              <a:rPr lang="en-US" smtClean="0"/>
              <a:pPr/>
              <a:t>October 17, 2019</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C508B32-7FBB-B642-A944-C33966F695D0}"/>
              </a:ext>
            </a:extLst>
          </p:cNvPr>
          <p:cNvPicPr>
            <a:picLocks noChangeAspect="1"/>
          </p:cNvPicPr>
          <p:nvPr userDrawn="1"/>
        </p:nvPicPr>
        <p:blipFill>
          <a:blip r:embed="rId4" cstate="print">
            <a:alphaModFix amt="50000"/>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Slide Number Placeholder 5"/>
          <p:cNvSpPr>
            <a:spLocks noGrp="1"/>
          </p:cNvSpPr>
          <p:nvPr>
            <p:ph type="sldNum" sz="quarter" idx="4"/>
          </p:nvPr>
        </p:nvSpPr>
        <p:spPr>
          <a:xfrm>
            <a:off x="6934200" y="4972050"/>
            <a:ext cx="2133600" cy="171450"/>
          </a:xfrm>
          <a:prstGeom prst="rect">
            <a:avLst/>
          </a:prstGeom>
        </p:spPr>
        <p:txBody>
          <a:bodyPr vert="horz" wrap="square" lIns="91440" tIns="45720" rIns="91440" bIns="45720" numCol="1" anchor="ctr" anchorCtr="0" compatLnSpc="1">
            <a:prstTxWarp prst="textNoShape">
              <a:avLst/>
            </a:prstTxWarp>
          </a:bodyPr>
          <a:lstStyle>
            <a:lvl1pPr algn="r">
              <a:defRPr sz="750">
                <a:solidFill>
                  <a:srgbClr val="000000"/>
                </a:solidFill>
                <a:latin typeface="Calibri" charset="0"/>
                <a:ea typeface="ヒラギノ角ゴ Pro W3" charset="-128"/>
                <a:cs typeface="ヒラギノ角ゴ Pro W3" charset="-128"/>
              </a:defRPr>
            </a:lvl1pPr>
          </a:lstStyle>
          <a:p>
            <a:pPr>
              <a:defRPr/>
            </a:pPr>
            <a:fld id="{2DCE6D5B-4AB6-3147-B0D9-B784D301F899}" type="slidenum">
              <a:rPr lang="en-US" smtClean="0"/>
              <a:pPr>
                <a:defRPr/>
              </a:pPr>
              <a:t>‹#›</a:t>
            </a:fld>
            <a:endParaRPr lang="en-US" dirty="0"/>
          </a:p>
        </p:txBody>
      </p:sp>
      <p:sp>
        <p:nvSpPr>
          <p:cNvPr id="1028" name="Title Placeholder 8"/>
          <p:cNvSpPr>
            <a:spLocks noGrp="1"/>
          </p:cNvSpPr>
          <p:nvPr>
            <p:ph type="title"/>
          </p:nvPr>
        </p:nvSpPr>
        <p:spPr bwMode="auto">
          <a:xfrm>
            <a:off x="1209678" y="120254"/>
            <a:ext cx="6791325" cy="4619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a:t>
            </a:r>
          </a:p>
        </p:txBody>
      </p:sp>
      <p:pic>
        <p:nvPicPr>
          <p:cNvPr id="1029" name="Picture 9" descr="NASA Meatball.png"/>
          <p:cNvPicPr>
            <a:picLocks noChangeAspect="1"/>
          </p:cNvPicPr>
          <p:nvPr userDrawn="1"/>
        </p:nvPicPr>
        <p:blipFill>
          <a:blip r:embed="rId5"/>
          <a:srcRect/>
          <a:stretch>
            <a:fillRect/>
          </a:stretch>
        </p:blipFill>
        <p:spPr bwMode="auto">
          <a:xfrm>
            <a:off x="8290381" y="109539"/>
            <a:ext cx="793293" cy="626269"/>
          </a:xfrm>
          <a:prstGeom prst="rect">
            <a:avLst/>
          </a:prstGeom>
          <a:noFill/>
          <a:ln w="9525">
            <a:noFill/>
            <a:miter lim="800000"/>
            <a:headEnd/>
            <a:tailEnd/>
          </a:ln>
        </p:spPr>
      </p:pic>
      <p:cxnSp>
        <p:nvCxnSpPr>
          <p:cNvPr id="12" name="Straight Connector 11"/>
          <p:cNvCxnSpPr>
            <a:cxnSpLocks noChangeShapeType="1"/>
          </p:cNvCxnSpPr>
          <p:nvPr userDrawn="1"/>
        </p:nvCxnSpPr>
        <p:spPr bwMode="auto">
          <a:xfrm>
            <a:off x="1209678" y="734617"/>
            <a:ext cx="6791325" cy="1190"/>
          </a:xfrm>
          <a:prstGeom prst="line">
            <a:avLst/>
          </a:prstGeom>
          <a:noFill/>
          <a:ln w="25400">
            <a:solidFill>
              <a:schemeClr val="accent1"/>
            </a:solidFill>
            <a:round/>
            <a:headEnd/>
            <a:tailEnd/>
          </a:ln>
          <a:effectLst>
            <a:outerShdw dist="20000" dir="5400000" rotWithShape="0">
              <a:srgbClr val="808080">
                <a:alpha val="37999"/>
              </a:srgbClr>
            </a:outerShdw>
          </a:effectLst>
        </p:spPr>
      </p:cxnSp>
      <p:pic>
        <p:nvPicPr>
          <p:cNvPr id="10" name="Picture 9" descr="SAGE III LOGO no Latin.png"/>
          <p:cNvPicPr>
            <a:picLocks noChangeAspect="1"/>
          </p:cNvPicPr>
          <p:nvPr userDrawn="1"/>
        </p:nvPicPr>
        <p:blipFill>
          <a:blip r:embed="rId6"/>
          <a:stretch>
            <a:fillRect/>
          </a:stretch>
        </p:blipFill>
        <p:spPr>
          <a:xfrm>
            <a:off x="240203" y="120254"/>
            <a:ext cx="680096" cy="702751"/>
          </a:xfrm>
          <a:prstGeom prst="rect">
            <a:avLst/>
          </a:prstGeom>
        </p:spPr>
      </p:pic>
      <p:sp>
        <p:nvSpPr>
          <p:cNvPr id="13" name="Date Placeholder 12"/>
          <p:cNvSpPr>
            <a:spLocks noGrp="1"/>
          </p:cNvSpPr>
          <p:nvPr>
            <p:ph type="dt" sz="half" idx="2"/>
          </p:nvPr>
        </p:nvSpPr>
        <p:spPr>
          <a:xfrm>
            <a:off x="142875" y="4869657"/>
            <a:ext cx="2133600" cy="273844"/>
          </a:xfrm>
          <a:prstGeom prst="rect">
            <a:avLst/>
          </a:prstGeom>
        </p:spPr>
        <p:txBody>
          <a:bodyPr vert="horz" lIns="91440" tIns="45720" rIns="91440" bIns="45720" rtlCol="0" anchor="ctr"/>
          <a:lstStyle>
            <a:lvl1pPr algn="l">
              <a:defRPr sz="900" baseline="0">
                <a:solidFill>
                  <a:schemeClr val="tx1"/>
                </a:solidFill>
              </a:defRPr>
            </a:lvl1pPr>
          </a:lstStyle>
          <a:p>
            <a:fld id="{A9E79D4F-B57E-1C4E-8EE1-3B4427408A1A}" type="datetime4">
              <a:rPr lang="en-US" smtClean="0"/>
              <a:pPr/>
              <a:t>October 17, 2019</a:t>
            </a:fld>
            <a:endParaRPr lang="en-US" dirty="0"/>
          </a:p>
        </p:txBody>
      </p:sp>
    </p:spTree>
  </p:cSld>
  <p:clrMap bg1="lt1" tx1="dk1" bg2="lt2" tx2="dk2" accent1="accent1" accent2="accent2" accent3="accent3" accent4="accent4" accent5="accent5" accent6="accent6" hlink="hlink" folHlink="folHlink"/>
  <p:sldLayoutIdLst>
    <p:sldLayoutId id="2147484394" r:id="rId1"/>
    <p:sldLayoutId id="2147484395" r:id="rId2"/>
  </p:sldLayoutIdLst>
  <p:hf hdr="0" ftr="0"/>
  <p:txStyles>
    <p:titleStyle>
      <a:lvl1pPr algn="ctr" rtl="0" eaLnBrk="0" fontAlgn="base" hangingPunct="0">
        <a:spcBef>
          <a:spcPct val="0"/>
        </a:spcBef>
        <a:spcAft>
          <a:spcPct val="0"/>
        </a:spcAft>
        <a:defRPr sz="2400" b="1" kern="1200">
          <a:solidFill>
            <a:srgbClr val="000090"/>
          </a:solidFill>
          <a:latin typeface="Arial"/>
          <a:ea typeface="ヒラギノ角ゴ Pro W3" pitchFamily="-109" charset="-128"/>
          <a:cs typeface="Arial"/>
        </a:defRPr>
      </a:lvl1pPr>
      <a:lvl2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2pPr>
      <a:lvl3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3pPr>
      <a:lvl4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4pPr>
      <a:lvl5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5pPr>
      <a:lvl6pPr marL="342892" algn="ctr" rtl="0" fontAlgn="base">
        <a:spcBef>
          <a:spcPct val="0"/>
        </a:spcBef>
        <a:spcAft>
          <a:spcPct val="0"/>
        </a:spcAft>
        <a:defRPr sz="2700" b="1">
          <a:solidFill>
            <a:schemeClr val="bg1"/>
          </a:solidFill>
          <a:latin typeface="Calibri" pitchFamily="34" charset="0"/>
        </a:defRPr>
      </a:lvl6pPr>
      <a:lvl7pPr marL="685783" algn="ctr" rtl="0" fontAlgn="base">
        <a:spcBef>
          <a:spcPct val="0"/>
        </a:spcBef>
        <a:spcAft>
          <a:spcPct val="0"/>
        </a:spcAft>
        <a:defRPr sz="2700" b="1">
          <a:solidFill>
            <a:schemeClr val="bg1"/>
          </a:solidFill>
          <a:latin typeface="Calibri" pitchFamily="34" charset="0"/>
        </a:defRPr>
      </a:lvl7pPr>
      <a:lvl8pPr marL="1028675" algn="ctr" rtl="0" fontAlgn="base">
        <a:spcBef>
          <a:spcPct val="0"/>
        </a:spcBef>
        <a:spcAft>
          <a:spcPct val="0"/>
        </a:spcAft>
        <a:defRPr sz="2700" b="1">
          <a:solidFill>
            <a:schemeClr val="bg1"/>
          </a:solidFill>
          <a:latin typeface="Calibri" pitchFamily="34" charset="0"/>
        </a:defRPr>
      </a:lvl8pPr>
      <a:lvl9pPr marL="1371566" algn="ctr" rtl="0" fontAlgn="base">
        <a:spcBef>
          <a:spcPct val="0"/>
        </a:spcBef>
        <a:spcAft>
          <a:spcPct val="0"/>
        </a:spcAft>
        <a:defRPr sz="2700" b="1">
          <a:solidFill>
            <a:schemeClr val="bg1"/>
          </a:solidFill>
          <a:latin typeface="Calibri" pitchFamily="34" charset="0"/>
        </a:defRPr>
      </a:lvl9pPr>
    </p:titleStyle>
    <p:bodyStyle>
      <a:lvl1pPr marL="257168" indent="-257168" algn="l" rtl="0" eaLnBrk="0" fontAlgn="base" hangingPunct="0">
        <a:spcBef>
          <a:spcPct val="20000"/>
        </a:spcBef>
        <a:spcAft>
          <a:spcPct val="0"/>
        </a:spcAft>
        <a:buClr>
          <a:srgbClr val="C00000"/>
        </a:buClr>
        <a:buFont typeface="Wingdings" pitchFamily="29" charset="2"/>
        <a:buChar char="Ø"/>
        <a:defRPr sz="2100" b="1" kern="1200">
          <a:solidFill>
            <a:schemeClr val="tx1"/>
          </a:solidFill>
          <a:latin typeface="+mn-lt"/>
          <a:ea typeface="ヒラギノ角ゴ Pro W3" pitchFamily="-109" charset="-128"/>
          <a:cs typeface="ヒラギノ角ゴ Pro W3" pitchFamily="-109" charset="-128"/>
        </a:defRPr>
      </a:lvl1pPr>
      <a:lvl2pPr marL="557199" indent="-214308" algn="l" rtl="0" eaLnBrk="0" fontAlgn="base" hangingPunct="0">
        <a:spcBef>
          <a:spcPct val="20000"/>
        </a:spcBef>
        <a:spcAft>
          <a:spcPct val="0"/>
        </a:spcAft>
        <a:buClr>
          <a:srgbClr val="0000CC"/>
        </a:buClr>
        <a:buFont typeface="Arial" pitchFamily="29" charset="0"/>
        <a:buChar char="•"/>
        <a:defRPr sz="1800" kern="1200">
          <a:solidFill>
            <a:schemeClr val="tx1"/>
          </a:solidFill>
          <a:latin typeface="+mn-lt"/>
          <a:ea typeface="ヒラギノ角ゴ Pro W3" pitchFamily="-109" charset="-128"/>
          <a:cs typeface="+mn-cs"/>
        </a:defRPr>
      </a:lvl2pPr>
      <a:lvl3pPr marL="857228" indent="-171446" algn="l" rtl="0" eaLnBrk="0" fontAlgn="base" hangingPunct="0">
        <a:spcBef>
          <a:spcPct val="20000"/>
        </a:spcBef>
        <a:spcAft>
          <a:spcPct val="0"/>
        </a:spcAft>
        <a:buFont typeface="Wingdings" pitchFamily="29" charset="2"/>
        <a:buChar char="§"/>
        <a:defRPr sz="1500" kern="1200">
          <a:solidFill>
            <a:schemeClr val="tx1"/>
          </a:solidFill>
          <a:latin typeface="+mn-lt"/>
          <a:ea typeface="ＭＳ Ｐゴシック" pitchFamily="-105" charset="-128"/>
          <a:cs typeface="ＭＳ Ｐゴシック" pitchFamily="-105" charset="-128"/>
        </a:defRPr>
      </a:lvl3pPr>
      <a:lvl4pPr marL="1200120" indent="-171446" algn="l" rtl="0" eaLnBrk="0" fontAlgn="base" hangingPunct="0">
        <a:spcBef>
          <a:spcPct val="20000"/>
        </a:spcBef>
        <a:spcAft>
          <a:spcPct val="0"/>
        </a:spcAft>
        <a:buFont typeface="Courier New" pitchFamily="29" charset="0"/>
        <a:buChar char="o"/>
        <a:defRPr kern="1200">
          <a:solidFill>
            <a:schemeClr val="tx1"/>
          </a:solidFill>
          <a:latin typeface="+mn-lt"/>
          <a:ea typeface="ＭＳ Ｐゴシック" pitchFamily="-105" charset="-128"/>
          <a:cs typeface="+mn-cs"/>
        </a:defRPr>
      </a:lvl4pPr>
      <a:lvl5pPr marL="1543012" indent="-171446" algn="l" rtl="0" eaLnBrk="0" fontAlgn="base" hangingPunct="0">
        <a:spcBef>
          <a:spcPct val="20000"/>
        </a:spcBef>
        <a:spcAft>
          <a:spcPct val="0"/>
        </a:spcAft>
        <a:buFont typeface="Arial" pitchFamily="29" charset="0"/>
        <a:buChar char="•"/>
        <a:defRPr kern="1200">
          <a:solidFill>
            <a:schemeClr val="tx1"/>
          </a:solidFill>
          <a:latin typeface="+mn-lt"/>
          <a:ea typeface="ヒラギノ角ゴ Pro W3" charset="-128"/>
          <a:cs typeface="ヒラギノ角ゴ Pro W3" charset="-128"/>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sage.nasa.gov/validation/" TargetMode="Externa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3.xml.rels><?xml version="1.0" encoding="UTF-8" standalone="yes"?>
<Relationships xmlns="http://schemas.openxmlformats.org/package/2006/relationships"><Relationship Id="rId2" Type="http://schemas.openxmlformats.org/officeDocument/2006/relationships/hyperlink" Target="mailto:carrie.roller@nasa.gov"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2"/>
          <p:cNvSpPr txBox="1">
            <a:spLocks noChangeArrowheads="1"/>
          </p:cNvSpPr>
          <p:nvPr/>
        </p:nvSpPr>
        <p:spPr bwMode="auto">
          <a:xfrm>
            <a:off x="2713527" y="2770967"/>
            <a:ext cx="6126956" cy="820738"/>
          </a:xfrm>
          <a:prstGeom prst="rect">
            <a:avLst/>
          </a:prstGeom>
          <a:noFill/>
          <a:ln w="9525">
            <a:noFill/>
            <a:miter lim="800000"/>
            <a:headEnd/>
            <a:tailEnd/>
          </a:ln>
        </p:spPr>
        <p:txBody>
          <a:bodyPr>
            <a:prstTxWarp prst="textNoShape">
              <a:avLst/>
            </a:prstTxWarp>
            <a:spAutoFit/>
          </a:bodyPr>
          <a:lstStyle/>
          <a:p>
            <a:pPr algn="r">
              <a:spcBef>
                <a:spcPts val="450"/>
              </a:spcBef>
            </a:pPr>
            <a:r>
              <a:rPr lang="en-US" sz="1400" b="1" dirty="0" smtClean="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Validation and Mission Planning Update</a:t>
            </a:r>
            <a:endParaRPr lang="en-US" sz="1500" b="1" dirty="0">
              <a:solidFill>
                <a:srgbClr val="FFFF00"/>
              </a:solidFill>
              <a:latin typeface="Helvetica Neue" panose="02000503000000020004" pitchFamily="2" charset="0"/>
              <a:ea typeface="Helvetica Neue" panose="02000503000000020004" pitchFamily="2" charset="0"/>
              <a:cs typeface="Helvetica Neue" panose="02000503000000020004" pitchFamily="2" charset="0"/>
            </a:endParaRPr>
          </a:p>
          <a:p>
            <a:pPr algn="r">
              <a:spcBef>
                <a:spcPts val="450"/>
              </a:spcBef>
            </a:pPr>
            <a:r>
              <a:rPr lang="en-US" sz="1200" b="1" dirty="0" smtClean="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Carrie Roller</a:t>
            </a:r>
            <a:endPar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endParaRPr>
          </a:p>
          <a:p>
            <a:pPr algn="r">
              <a:spcBef>
                <a:spcPts val="450"/>
              </a:spcBef>
            </a:pPr>
            <a:r>
              <a:rPr lang="en-US" sz="1200" b="1" dirty="0" smtClean="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SAGE III Scientist/Engineer</a:t>
            </a:r>
            <a:endPar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16925867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During the validation campaign, the SAGE science team reached out to all currently participating NDACC </a:t>
            </a:r>
            <a:r>
              <a:rPr lang="en-US" dirty="0" err="1"/>
              <a:t>lidar</a:t>
            </a:r>
            <a:r>
              <a:rPr lang="en-US" dirty="0"/>
              <a:t> and </a:t>
            </a:r>
            <a:r>
              <a:rPr lang="en-US" dirty="0" err="1"/>
              <a:t>sonde</a:t>
            </a:r>
            <a:r>
              <a:rPr lang="en-US" dirty="0"/>
              <a:t> sites in an attempt to facilitate the coordination of SAGE III predicted events with in-situ data gathered at each site.  </a:t>
            </a:r>
          </a:p>
          <a:p>
            <a:r>
              <a:rPr lang="en-US" dirty="0" smtClean="0"/>
              <a:t>Since the 2018 SAGE science team meeting, 6 new external partners have been added to the weekly distribution list.</a:t>
            </a:r>
          </a:p>
          <a:p>
            <a:r>
              <a:rPr lang="en-US" dirty="0" smtClean="0"/>
              <a:t>Each participating station receives weekly emails detailing all upcoming SAGE III events that will coincide with their location and meet validation criteria.  </a:t>
            </a:r>
          </a:p>
          <a:p>
            <a:r>
              <a:rPr lang="en-US" dirty="0" smtClean="0"/>
              <a:t>The SAGE team is always looking to add to new stations to this list.</a:t>
            </a:r>
            <a:endParaRPr lang="en-US" dirty="0"/>
          </a:p>
        </p:txBody>
      </p:sp>
      <p:sp>
        <p:nvSpPr>
          <p:cNvPr id="3" name="Title 2"/>
          <p:cNvSpPr>
            <a:spLocks noGrp="1"/>
          </p:cNvSpPr>
          <p:nvPr>
            <p:ph type="title"/>
          </p:nvPr>
        </p:nvSpPr>
        <p:spPr/>
        <p:txBody>
          <a:bodyPr/>
          <a:lstStyle/>
          <a:p>
            <a:r>
              <a:rPr lang="en-US" dirty="0" smtClean="0"/>
              <a:t>Validation Partners - Update</a:t>
            </a:r>
            <a:endParaRPr lang="en-US" dirty="0"/>
          </a:p>
        </p:txBody>
      </p:sp>
      <p:sp>
        <p:nvSpPr>
          <p:cNvPr id="4" name="Date Placeholder 3"/>
          <p:cNvSpPr>
            <a:spLocks noGrp="1"/>
          </p:cNvSpPr>
          <p:nvPr>
            <p:ph type="dt" sz="half" idx="2"/>
          </p:nvPr>
        </p:nvSpPr>
        <p:spPr/>
        <p:txBody>
          <a:bodyPr/>
          <a:lstStyle/>
          <a:p>
            <a:fld id="{A9E79D4F-B57E-1C4E-8EE1-3B4427408A1A}" type="datetime4">
              <a:rPr lang="en-US" smtClean="0"/>
              <a:t>October 17, 2019</a:t>
            </a:fld>
            <a:endParaRPr lang="en-US" dirty="0"/>
          </a:p>
        </p:txBody>
      </p:sp>
    </p:spTree>
    <p:extLst>
      <p:ext uri="{BB962C8B-B14F-4D97-AF65-F5344CB8AC3E}">
        <p14:creationId xmlns:p14="http://schemas.microsoft.com/office/powerpoint/2010/main" val="8255035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80995" y="857250"/>
            <a:ext cx="6182010" cy="4013200"/>
          </a:xfrm>
        </p:spPr>
      </p:pic>
      <p:sp>
        <p:nvSpPr>
          <p:cNvPr id="3" name="Title 2"/>
          <p:cNvSpPr>
            <a:spLocks noGrp="1"/>
          </p:cNvSpPr>
          <p:nvPr>
            <p:ph type="title"/>
          </p:nvPr>
        </p:nvSpPr>
        <p:spPr/>
        <p:txBody>
          <a:bodyPr/>
          <a:lstStyle/>
          <a:p>
            <a:r>
              <a:rPr lang="en-US" dirty="0" smtClean="0"/>
              <a:t>Validation Partners – Update cont. </a:t>
            </a:r>
            <a:endParaRPr lang="en-US" dirty="0"/>
          </a:p>
        </p:txBody>
      </p:sp>
      <p:sp>
        <p:nvSpPr>
          <p:cNvPr id="4" name="Date Placeholder 3"/>
          <p:cNvSpPr>
            <a:spLocks noGrp="1"/>
          </p:cNvSpPr>
          <p:nvPr>
            <p:ph type="dt" sz="half" idx="2"/>
          </p:nvPr>
        </p:nvSpPr>
        <p:spPr/>
        <p:txBody>
          <a:bodyPr/>
          <a:lstStyle/>
          <a:p>
            <a:fld id="{A9E79D4F-B57E-1C4E-8EE1-3B4427408A1A}" type="datetime4">
              <a:rPr lang="en-US" smtClean="0"/>
              <a:pPr/>
              <a:t>October 17, 2019</a:t>
            </a:fld>
            <a:endParaRPr lang="en-US" dirty="0"/>
          </a:p>
        </p:txBody>
      </p:sp>
      <p:sp>
        <p:nvSpPr>
          <p:cNvPr id="6" name="TextBox 5"/>
          <p:cNvSpPr txBox="1"/>
          <p:nvPr/>
        </p:nvSpPr>
        <p:spPr>
          <a:xfrm>
            <a:off x="1598763" y="3212495"/>
            <a:ext cx="1196196" cy="1708160"/>
          </a:xfrm>
          <a:prstGeom prst="rect">
            <a:avLst/>
          </a:prstGeom>
          <a:noFill/>
        </p:spPr>
        <p:txBody>
          <a:bodyPr wrap="square" rtlCol="0">
            <a:spAutoFit/>
          </a:bodyPr>
          <a:lstStyle/>
          <a:p>
            <a:r>
              <a:rPr lang="en-US" sz="500" b="1" dirty="0" smtClean="0"/>
              <a:t>- Boulder, Colorado, USA</a:t>
            </a:r>
          </a:p>
          <a:p>
            <a:r>
              <a:rPr lang="en-US" sz="500" b="1" dirty="0" smtClean="0"/>
              <a:t>- Lauder, New Zealand (</a:t>
            </a:r>
            <a:r>
              <a:rPr lang="en-US" sz="500" b="1" dirty="0" err="1" smtClean="0"/>
              <a:t>sonde</a:t>
            </a:r>
            <a:r>
              <a:rPr lang="en-US" sz="500" b="1" dirty="0" smtClean="0"/>
              <a:t>)</a:t>
            </a:r>
          </a:p>
          <a:p>
            <a:r>
              <a:rPr lang="en-US" sz="500" b="1" dirty="0" smtClean="0"/>
              <a:t>- Mauna Loa, Hawaii, USA </a:t>
            </a:r>
          </a:p>
          <a:p>
            <a:r>
              <a:rPr lang="en-US" sz="500" b="1" dirty="0" smtClean="0"/>
              <a:t>- Table Mountain, California, USA</a:t>
            </a:r>
          </a:p>
          <a:p>
            <a:r>
              <a:rPr lang="en-US" sz="500" b="1" dirty="0" smtClean="0"/>
              <a:t>- </a:t>
            </a:r>
            <a:r>
              <a:rPr lang="en-US" sz="500" b="1" dirty="0" err="1" smtClean="0"/>
              <a:t>Sodankyla</a:t>
            </a:r>
            <a:r>
              <a:rPr lang="en-US" sz="500" b="1" dirty="0" smtClean="0"/>
              <a:t>, Finland</a:t>
            </a:r>
          </a:p>
          <a:p>
            <a:r>
              <a:rPr lang="en-US" sz="500" b="1" dirty="0" smtClean="0"/>
              <a:t>- De </a:t>
            </a:r>
            <a:r>
              <a:rPr lang="en-US" sz="500" b="1" dirty="0" err="1" smtClean="0"/>
              <a:t>Bilt</a:t>
            </a:r>
            <a:r>
              <a:rPr lang="en-US" sz="500" b="1" dirty="0" smtClean="0"/>
              <a:t>, The Netherlands</a:t>
            </a:r>
          </a:p>
          <a:p>
            <a:r>
              <a:rPr lang="en-US" sz="500" b="1" dirty="0" smtClean="0"/>
              <a:t>- Paramaribo, Surinam</a:t>
            </a:r>
          </a:p>
          <a:p>
            <a:r>
              <a:rPr lang="en-US" sz="500" b="1" dirty="0" smtClean="0"/>
              <a:t>- Alajuela, Costa Rica</a:t>
            </a:r>
          </a:p>
          <a:p>
            <a:r>
              <a:rPr lang="en-US" sz="500" b="1" dirty="0" smtClean="0"/>
              <a:t>- London, Ontario, Canada</a:t>
            </a:r>
          </a:p>
          <a:p>
            <a:r>
              <a:rPr lang="en-US" sz="500" b="1" dirty="0" smtClean="0"/>
              <a:t>- Rome, Italy</a:t>
            </a:r>
          </a:p>
          <a:p>
            <a:r>
              <a:rPr lang="en-US" sz="500" b="1" dirty="0" smtClean="0"/>
              <a:t>- UC Boulder, Colorado, USA</a:t>
            </a:r>
          </a:p>
          <a:p>
            <a:r>
              <a:rPr lang="en-US" sz="500" b="1" dirty="0" smtClean="0"/>
              <a:t>- GSFC, Maryland, USA</a:t>
            </a:r>
          </a:p>
          <a:p>
            <a:r>
              <a:rPr lang="en-US" sz="500" b="1" dirty="0" smtClean="0"/>
              <a:t>- Lauder, New Zealand (</a:t>
            </a:r>
            <a:r>
              <a:rPr lang="en-US" sz="500" b="1" dirty="0" err="1" smtClean="0"/>
              <a:t>lidar</a:t>
            </a:r>
            <a:r>
              <a:rPr lang="en-US" sz="500" b="1" dirty="0" smtClean="0"/>
              <a:t>)</a:t>
            </a:r>
          </a:p>
          <a:p>
            <a:r>
              <a:rPr lang="en-US" sz="500" b="1" dirty="0" smtClean="0"/>
              <a:t>- Table Mountain, California, USA      </a:t>
            </a:r>
          </a:p>
          <a:p>
            <a:r>
              <a:rPr lang="en-US" sz="500" b="1" dirty="0" smtClean="0"/>
              <a:t>   (lunar)</a:t>
            </a:r>
          </a:p>
          <a:p>
            <a:r>
              <a:rPr lang="en-US" sz="500" b="1" dirty="0" smtClean="0"/>
              <a:t>- </a:t>
            </a:r>
            <a:r>
              <a:rPr lang="en-US" sz="500" b="1" dirty="0" err="1" smtClean="0"/>
              <a:t>Hohenpeissenberg</a:t>
            </a:r>
            <a:r>
              <a:rPr lang="en-US" sz="500" b="1" dirty="0" smtClean="0"/>
              <a:t>, Germany</a:t>
            </a:r>
          </a:p>
          <a:p>
            <a:r>
              <a:rPr lang="en-US" sz="500" b="1" dirty="0" smtClean="0"/>
              <a:t>- Reunion Island, France</a:t>
            </a:r>
          </a:p>
          <a:p>
            <a:r>
              <a:rPr lang="en-US" sz="500" b="1" dirty="0" smtClean="0"/>
              <a:t>- Praha, Czech Republic    </a:t>
            </a:r>
          </a:p>
          <a:p>
            <a:r>
              <a:rPr lang="en-US" sz="500" b="1" dirty="0" smtClean="0"/>
              <a:t>  (seasonal)</a:t>
            </a:r>
          </a:p>
          <a:p>
            <a:r>
              <a:rPr lang="en-US" sz="500" b="1" dirty="0" smtClean="0"/>
              <a:t>- Laramie, Wyoming, USA</a:t>
            </a:r>
          </a:p>
          <a:p>
            <a:r>
              <a:rPr lang="en-US" sz="500" b="1" dirty="0" smtClean="0"/>
              <a:t>- Hyderabad, India (campaign) </a:t>
            </a:r>
            <a:endParaRPr lang="en-US" sz="500" b="1" dirty="0"/>
          </a:p>
        </p:txBody>
      </p:sp>
      <p:grpSp>
        <p:nvGrpSpPr>
          <p:cNvPr id="11" name="Group 10"/>
          <p:cNvGrpSpPr/>
          <p:nvPr/>
        </p:nvGrpSpPr>
        <p:grpSpPr>
          <a:xfrm>
            <a:off x="5549659" y="4396876"/>
            <a:ext cx="123601" cy="305361"/>
            <a:chOff x="1410288" y="5679122"/>
            <a:chExt cx="226244" cy="628309"/>
          </a:xfrm>
        </p:grpSpPr>
        <p:pic>
          <p:nvPicPr>
            <p:cNvPr id="13" name="Picture 12"/>
            <p:cNvPicPr>
              <a:picLocks noChangeAspect="1"/>
            </p:cNvPicPr>
            <p:nvPr/>
          </p:nvPicPr>
          <p:blipFill rotWithShape="1">
            <a:blip r:embed="rId3">
              <a:extLst>
                <a:ext uri="{28A0092B-C50C-407E-A947-70E740481C1C}">
                  <a14:useLocalDpi xmlns:a14="http://schemas.microsoft.com/office/drawing/2010/main" val="0"/>
                </a:ext>
              </a:extLst>
            </a:blip>
            <a:srcRect l="22088" t="22607" r="17015" b="15303"/>
            <a:stretch/>
          </p:blipFill>
          <p:spPr>
            <a:xfrm>
              <a:off x="1410288" y="5679122"/>
              <a:ext cx="226244" cy="301657"/>
            </a:xfrm>
            <a:prstGeom prst="rect">
              <a:avLst/>
            </a:prstGeom>
          </p:spPr>
        </p:pic>
        <p:pic>
          <p:nvPicPr>
            <p:cNvPr id="14" name="Picture 13"/>
            <p:cNvPicPr>
              <a:picLocks noChangeAspect="1"/>
            </p:cNvPicPr>
            <p:nvPr/>
          </p:nvPicPr>
          <p:blipFill rotWithShape="1">
            <a:blip r:embed="rId4">
              <a:extLst>
                <a:ext uri="{28A0092B-C50C-407E-A947-70E740481C1C}">
                  <a14:useLocalDpi xmlns:a14="http://schemas.microsoft.com/office/drawing/2010/main" val="0"/>
                </a:ext>
              </a:extLst>
            </a:blip>
            <a:srcRect l="19302" t="1" r="27552" b="12610"/>
            <a:stretch/>
          </p:blipFill>
          <p:spPr>
            <a:xfrm>
              <a:off x="1410288" y="5980779"/>
              <a:ext cx="226244" cy="326652"/>
            </a:xfrm>
            <a:prstGeom prst="rect">
              <a:avLst/>
            </a:prstGeom>
          </p:spPr>
        </p:pic>
      </p:grpSp>
      <p:sp>
        <p:nvSpPr>
          <p:cNvPr id="15" name="TextBox 14"/>
          <p:cNvSpPr txBox="1"/>
          <p:nvPr/>
        </p:nvSpPr>
        <p:spPr>
          <a:xfrm>
            <a:off x="5611459" y="4343428"/>
            <a:ext cx="1598762" cy="400110"/>
          </a:xfrm>
          <a:prstGeom prst="rect">
            <a:avLst/>
          </a:prstGeom>
          <a:noFill/>
        </p:spPr>
        <p:txBody>
          <a:bodyPr wrap="square" rtlCol="0">
            <a:spAutoFit/>
          </a:bodyPr>
          <a:lstStyle/>
          <a:p>
            <a:r>
              <a:rPr lang="en-US" sz="1000" dirty="0" err="1" smtClean="0"/>
              <a:t>Sonde</a:t>
            </a:r>
            <a:endParaRPr lang="en-US" sz="1000" dirty="0" smtClean="0"/>
          </a:p>
          <a:p>
            <a:r>
              <a:rPr lang="en-US" sz="1000" dirty="0" smtClean="0"/>
              <a:t>Lidar</a:t>
            </a:r>
            <a:endParaRPr lang="en-US" sz="1000" dirty="0"/>
          </a:p>
        </p:txBody>
      </p:sp>
    </p:spTree>
    <p:extLst>
      <p:ext uri="{BB962C8B-B14F-4D97-AF65-F5344CB8AC3E}">
        <p14:creationId xmlns:p14="http://schemas.microsoft.com/office/powerpoint/2010/main" val="38028465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To </a:t>
            </a:r>
            <a:r>
              <a:rPr lang="en-US" dirty="0"/>
              <a:t>be used for validation, in-situ data must be collected within </a:t>
            </a:r>
            <a:r>
              <a:rPr lang="en-US" dirty="0" smtClean="0"/>
              <a:t>± 24 </a:t>
            </a:r>
            <a:r>
              <a:rPr lang="en-US" dirty="0"/>
              <a:t>hours of </a:t>
            </a:r>
            <a:r>
              <a:rPr lang="en-US" dirty="0" smtClean="0"/>
              <a:t>a coincident </a:t>
            </a:r>
            <a:r>
              <a:rPr lang="en-US" dirty="0"/>
              <a:t>SAGE III </a:t>
            </a:r>
            <a:r>
              <a:rPr lang="en-US" dirty="0" smtClean="0"/>
              <a:t>event. </a:t>
            </a:r>
          </a:p>
          <a:p>
            <a:r>
              <a:rPr lang="en-US" dirty="0" smtClean="0"/>
              <a:t>Species of interest:  stratospheric ozone, aerosol, water vapor</a:t>
            </a:r>
            <a:endParaRPr lang="en-US" dirty="0"/>
          </a:p>
          <a:p>
            <a:r>
              <a:rPr lang="en-US" dirty="0"/>
              <a:t>The latitude and longitude constraints </a:t>
            </a:r>
            <a:r>
              <a:rPr lang="en-US" dirty="0" smtClean="0"/>
              <a:t>for event matching are</a:t>
            </a:r>
            <a:r>
              <a:rPr lang="en-US" dirty="0"/>
              <a:t>: ± </a:t>
            </a:r>
            <a:r>
              <a:rPr lang="en-US" dirty="0" smtClean="0"/>
              <a:t>5 </a:t>
            </a:r>
            <a:r>
              <a:rPr lang="en-US" dirty="0" err="1" smtClean="0"/>
              <a:t>deg</a:t>
            </a:r>
            <a:r>
              <a:rPr lang="en-US" dirty="0" smtClean="0"/>
              <a:t> </a:t>
            </a:r>
            <a:r>
              <a:rPr lang="en-US" dirty="0"/>
              <a:t>latitude, ± 10 </a:t>
            </a:r>
            <a:r>
              <a:rPr lang="en-US" dirty="0" err="1"/>
              <a:t>deg</a:t>
            </a:r>
            <a:r>
              <a:rPr lang="en-US" dirty="0"/>
              <a:t> longitude </a:t>
            </a:r>
          </a:p>
          <a:p>
            <a:r>
              <a:rPr lang="en-US" dirty="0"/>
              <a:t>The types of SAGE III science events that are used for validation are solar occultation events (Sunrise and Sunset), and lunar occultation events (Moonrise and Moonset). Limb events are not currently used for validation. </a:t>
            </a:r>
          </a:p>
          <a:p>
            <a:endParaRPr lang="en-US" dirty="0"/>
          </a:p>
        </p:txBody>
      </p:sp>
      <p:sp>
        <p:nvSpPr>
          <p:cNvPr id="3" name="Title 2"/>
          <p:cNvSpPr>
            <a:spLocks noGrp="1"/>
          </p:cNvSpPr>
          <p:nvPr>
            <p:ph type="title"/>
          </p:nvPr>
        </p:nvSpPr>
        <p:spPr/>
        <p:txBody>
          <a:bodyPr/>
          <a:lstStyle/>
          <a:p>
            <a:r>
              <a:rPr lang="en-US" dirty="0"/>
              <a:t>Validation Criteria</a:t>
            </a:r>
          </a:p>
        </p:txBody>
      </p:sp>
      <p:sp>
        <p:nvSpPr>
          <p:cNvPr id="4" name="Date Placeholder 3"/>
          <p:cNvSpPr>
            <a:spLocks noGrp="1"/>
          </p:cNvSpPr>
          <p:nvPr>
            <p:ph type="dt" sz="half" idx="2"/>
          </p:nvPr>
        </p:nvSpPr>
        <p:spPr/>
        <p:txBody>
          <a:bodyPr/>
          <a:lstStyle/>
          <a:p>
            <a:fld id="{A9E79D4F-B57E-1C4E-8EE1-3B4427408A1A}" type="datetime4">
              <a:rPr lang="en-US" smtClean="0"/>
              <a:pPr/>
              <a:t>October 17, 2019</a:t>
            </a:fld>
            <a:endParaRPr lang="en-US" dirty="0"/>
          </a:p>
        </p:txBody>
      </p:sp>
    </p:spTree>
    <p:extLst>
      <p:ext uri="{BB962C8B-B14F-4D97-AF65-F5344CB8AC3E}">
        <p14:creationId xmlns:p14="http://schemas.microsoft.com/office/powerpoint/2010/main" val="34602559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1800" dirty="0"/>
              <a:t>The SAGE III validation website is: </a:t>
            </a:r>
          </a:p>
          <a:p>
            <a:pPr lvl="1"/>
            <a:r>
              <a:rPr lang="en-US" dirty="0">
                <a:hlinkClick r:id="rId2"/>
              </a:rPr>
              <a:t>https://sage.nasa.gov/validation/</a:t>
            </a:r>
            <a:endParaRPr lang="en-US" dirty="0"/>
          </a:p>
          <a:p>
            <a:r>
              <a:rPr lang="en-US" sz="1800" dirty="0" smtClean="0"/>
              <a:t>A </a:t>
            </a:r>
            <a:r>
              <a:rPr lang="en-US" sz="1800" dirty="0"/>
              <a:t>banner </a:t>
            </a:r>
            <a:r>
              <a:rPr lang="en-US" sz="1800" dirty="0" smtClean="0"/>
              <a:t>now indicates the </a:t>
            </a:r>
            <a:r>
              <a:rPr lang="en-US" sz="1800" dirty="0"/>
              <a:t>date and time that the prediction database was last updated. </a:t>
            </a:r>
            <a:endParaRPr lang="en-US" sz="1800" dirty="0" smtClean="0"/>
          </a:p>
          <a:p>
            <a:endParaRPr lang="en-US" sz="1800" dirty="0" smtClean="0"/>
          </a:p>
          <a:p>
            <a:r>
              <a:rPr lang="en-US" sz="1800" dirty="0" smtClean="0"/>
              <a:t>The ‘occultation event type’ bug has been fixed. </a:t>
            </a:r>
            <a:r>
              <a:rPr lang="en-US" sz="1800" dirty="0"/>
              <a:t>All event types can </a:t>
            </a:r>
            <a:r>
              <a:rPr lang="en-US" sz="1800" dirty="0" smtClean="0"/>
              <a:t>now be </a:t>
            </a:r>
            <a:r>
              <a:rPr lang="en-US" sz="1800" dirty="0"/>
              <a:t>selected/deselected as desired </a:t>
            </a:r>
            <a:r>
              <a:rPr lang="en-US" sz="1800" dirty="0" smtClean="0"/>
              <a:t>without errors.  </a:t>
            </a:r>
          </a:p>
          <a:p>
            <a:pPr marL="0" indent="0">
              <a:buNone/>
            </a:pPr>
            <a:endParaRPr lang="en-US" sz="1800" dirty="0" smtClean="0"/>
          </a:p>
          <a:p>
            <a:endParaRPr lang="en-US" sz="1800" dirty="0"/>
          </a:p>
          <a:p>
            <a:r>
              <a:rPr lang="en-US" sz="1800" dirty="0" smtClean="0"/>
              <a:t>Before a request is confirmed, a pop-up will appear letting users know the total number of events that will be pulled.  </a:t>
            </a:r>
          </a:p>
          <a:p>
            <a:pPr marL="342891" lvl="1" indent="0">
              <a:buNone/>
            </a:pPr>
            <a:endParaRPr lang="en-US" b="1" dirty="0" smtClean="0"/>
          </a:p>
          <a:p>
            <a:pPr marL="342891" lvl="1" indent="0">
              <a:buNone/>
            </a:pPr>
            <a:endParaRPr lang="en-US" dirty="0" smtClean="0"/>
          </a:p>
          <a:p>
            <a:pPr marL="342891" lvl="1" indent="0">
              <a:buNone/>
            </a:pPr>
            <a:endParaRPr lang="en-US" dirty="0" smtClean="0"/>
          </a:p>
          <a:p>
            <a:pPr marL="342891" lvl="1" indent="0">
              <a:buNone/>
            </a:pPr>
            <a:endParaRPr lang="en-US" dirty="0"/>
          </a:p>
          <a:p>
            <a:pPr marL="342891" lvl="1" indent="0">
              <a:buNone/>
            </a:pPr>
            <a:endParaRPr lang="en-US" dirty="0"/>
          </a:p>
          <a:p>
            <a:endParaRPr lang="en-US" dirty="0"/>
          </a:p>
        </p:txBody>
      </p:sp>
      <p:sp>
        <p:nvSpPr>
          <p:cNvPr id="3" name="Title 2"/>
          <p:cNvSpPr>
            <a:spLocks noGrp="1"/>
          </p:cNvSpPr>
          <p:nvPr>
            <p:ph type="title"/>
          </p:nvPr>
        </p:nvSpPr>
        <p:spPr/>
        <p:txBody>
          <a:bodyPr/>
          <a:lstStyle/>
          <a:p>
            <a:r>
              <a:rPr lang="en-US" dirty="0" smtClean="0"/>
              <a:t>SAGE III Validation Website: Updates</a:t>
            </a:r>
            <a:endParaRPr lang="en-US" dirty="0"/>
          </a:p>
        </p:txBody>
      </p:sp>
      <p:sp>
        <p:nvSpPr>
          <p:cNvPr id="4" name="Date Placeholder 3"/>
          <p:cNvSpPr>
            <a:spLocks noGrp="1"/>
          </p:cNvSpPr>
          <p:nvPr>
            <p:ph type="dt" sz="half" idx="2"/>
          </p:nvPr>
        </p:nvSpPr>
        <p:spPr/>
        <p:txBody>
          <a:bodyPr/>
          <a:lstStyle/>
          <a:p>
            <a:fld id="{A9E79D4F-B57E-1C4E-8EE1-3B4427408A1A}" type="datetime4">
              <a:rPr lang="en-US" smtClean="0"/>
              <a:pPr/>
              <a:t>October 17, 2019</a:t>
            </a:fld>
            <a:endParaRPr lang="en-US" dirty="0"/>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939" t="27327" r="35243" b="36069"/>
          <a:stretch/>
        </p:blipFill>
        <p:spPr>
          <a:xfrm>
            <a:off x="2276475" y="1980652"/>
            <a:ext cx="2675087" cy="333555"/>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4099" t="10129" r="13709" b="23137"/>
          <a:stretch/>
        </p:blipFill>
        <p:spPr>
          <a:xfrm>
            <a:off x="2276475" y="3051565"/>
            <a:ext cx="3393057" cy="700229"/>
          </a:xfrm>
          <a:prstGeom prst="rect">
            <a:avLst/>
          </a:prstGeom>
        </p:spPr>
      </p:pic>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l="6028" t="25554" r="12607" b="14934"/>
          <a:stretch/>
        </p:blipFill>
        <p:spPr>
          <a:xfrm>
            <a:off x="2276475" y="4322374"/>
            <a:ext cx="3335548" cy="803872"/>
          </a:xfrm>
          <a:prstGeom prst="rect">
            <a:avLst/>
          </a:prstGeom>
        </p:spPr>
      </p:pic>
    </p:spTree>
    <p:extLst>
      <p:ext uri="{BB962C8B-B14F-4D97-AF65-F5344CB8AC3E}">
        <p14:creationId xmlns:p14="http://schemas.microsoft.com/office/powerpoint/2010/main" val="24801630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000" dirty="0"/>
              <a:t>Each week, participating stations are sent emails detailing any coincident SAGE III </a:t>
            </a:r>
            <a:r>
              <a:rPr lang="en-US" sz="2000" dirty="0" smtClean="0"/>
              <a:t>events </a:t>
            </a:r>
            <a:r>
              <a:rPr lang="en-US" sz="2000" dirty="0"/>
              <a:t>that will occur in approximately three weeks.  </a:t>
            </a:r>
          </a:p>
          <a:p>
            <a:r>
              <a:rPr lang="en-US" sz="2000" dirty="0"/>
              <a:t>This time frame is used to ensure the accuracy of the SAGE III event </a:t>
            </a:r>
            <a:r>
              <a:rPr lang="en-US" sz="2000" dirty="0" smtClean="0"/>
              <a:t>predictions </a:t>
            </a:r>
            <a:r>
              <a:rPr lang="en-US" sz="2000" dirty="0"/>
              <a:t>and allows stations to have advance planning for possible coincident measurements. </a:t>
            </a:r>
          </a:p>
          <a:p>
            <a:r>
              <a:rPr lang="en-US" sz="2000" dirty="0"/>
              <a:t>Coincident events for each specific station are determined using the SAGE III validation website.</a:t>
            </a:r>
          </a:p>
          <a:p>
            <a:r>
              <a:rPr lang="en-US" sz="2000" dirty="0"/>
              <a:t>Each </a:t>
            </a:r>
            <a:r>
              <a:rPr lang="en-US" sz="2000" dirty="0" smtClean="0"/>
              <a:t>event </a:t>
            </a:r>
            <a:r>
              <a:rPr lang="en-US" sz="2000" dirty="0"/>
              <a:t>is then checked against the SAGE </a:t>
            </a:r>
            <a:r>
              <a:rPr lang="en-US" sz="2000" dirty="0" smtClean="0"/>
              <a:t>III operations </a:t>
            </a:r>
            <a:r>
              <a:rPr lang="en-US" sz="2000" dirty="0"/>
              <a:t>calendar as well as the ISS schedule for any </a:t>
            </a:r>
            <a:r>
              <a:rPr lang="en-US" sz="2000" dirty="0" smtClean="0"/>
              <a:t>activities </a:t>
            </a:r>
            <a:r>
              <a:rPr lang="en-US" sz="2000" dirty="0"/>
              <a:t>that may alter the planned event schedule.    </a:t>
            </a:r>
          </a:p>
          <a:p>
            <a:r>
              <a:rPr lang="en-US" sz="2000" dirty="0"/>
              <a:t>Events are also checked for potential </a:t>
            </a:r>
            <a:r>
              <a:rPr lang="en-US" sz="2000" dirty="0" smtClean="0"/>
              <a:t>station-related </a:t>
            </a:r>
            <a:r>
              <a:rPr lang="en-US" sz="2000" dirty="0"/>
              <a:t>blockage.</a:t>
            </a:r>
          </a:p>
          <a:p>
            <a:endParaRPr lang="en-US" dirty="0"/>
          </a:p>
          <a:p>
            <a:endParaRPr lang="en-US" dirty="0"/>
          </a:p>
        </p:txBody>
      </p:sp>
      <p:sp>
        <p:nvSpPr>
          <p:cNvPr id="3" name="Title 2"/>
          <p:cNvSpPr>
            <a:spLocks noGrp="1"/>
          </p:cNvSpPr>
          <p:nvPr>
            <p:ph type="title"/>
          </p:nvPr>
        </p:nvSpPr>
        <p:spPr/>
        <p:txBody>
          <a:bodyPr/>
          <a:lstStyle/>
          <a:p>
            <a:r>
              <a:rPr lang="en-US" dirty="0"/>
              <a:t>Weekly Process</a:t>
            </a:r>
          </a:p>
        </p:txBody>
      </p:sp>
      <p:sp>
        <p:nvSpPr>
          <p:cNvPr id="4" name="Date Placeholder 3"/>
          <p:cNvSpPr>
            <a:spLocks noGrp="1"/>
          </p:cNvSpPr>
          <p:nvPr>
            <p:ph type="dt" sz="half" idx="2"/>
          </p:nvPr>
        </p:nvSpPr>
        <p:spPr/>
        <p:txBody>
          <a:bodyPr/>
          <a:lstStyle/>
          <a:p>
            <a:fld id="{A9E79D4F-B57E-1C4E-8EE1-3B4427408A1A}" type="datetime4">
              <a:rPr lang="en-US" smtClean="0"/>
              <a:pPr/>
              <a:t>October 17, 2019</a:t>
            </a:fld>
            <a:endParaRPr lang="en-US" dirty="0"/>
          </a:p>
        </p:txBody>
      </p:sp>
    </p:spTree>
    <p:extLst>
      <p:ext uri="{BB962C8B-B14F-4D97-AF65-F5344CB8AC3E}">
        <p14:creationId xmlns:p14="http://schemas.microsoft.com/office/powerpoint/2010/main" val="34934960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accent1">
                    <a:lumMod val="60000"/>
                    <a:lumOff val="40000"/>
                  </a:schemeClr>
                </a:solidFill>
              </a:rPr>
              <a:t>New this year</a:t>
            </a:r>
            <a:r>
              <a:rPr lang="en-US" dirty="0" smtClean="0"/>
              <a:t>: the weekly process for sending the event emails has been automated. </a:t>
            </a:r>
          </a:p>
          <a:p>
            <a:r>
              <a:rPr lang="en-US" dirty="0" smtClean="0"/>
              <a:t>This involves connecting Excel, Word, and Outlook.  </a:t>
            </a:r>
          </a:p>
          <a:p>
            <a:r>
              <a:rPr lang="en-US" dirty="0" smtClean="0"/>
              <a:t>Matched events from the validation site are copied into an Excel sheet.  This spreadsheet contains information for each station including site names, PI email addresses, and the timeframe that was used to match events.</a:t>
            </a:r>
          </a:p>
          <a:p>
            <a:r>
              <a:rPr lang="en-US" dirty="0" smtClean="0"/>
              <a:t>The information from the Excel sheet is then pulled into a Word document that fills in the email templates accordingly.  </a:t>
            </a:r>
          </a:p>
          <a:p>
            <a:r>
              <a:rPr lang="en-US" dirty="0" smtClean="0"/>
              <a:t>Word then uses ‘Mailings’ to send email messages through Outlook with one click!  </a:t>
            </a:r>
          </a:p>
        </p:txBody>
      </p:sp>
      <p:sp>
        <p:nvSpPr>
          <p:cNvPr id="3" name="Title 2"/>
          <p:cNvSpPr>
            <a:spLocks noGrp="1"/>
          </p:cNvSpPr>
          <p:nvPr>
            <p:ph type="title"/>
          </p:nvPr>
        </p:nvSpPr>
        <p:spPr/>
        <p:txBody>
          <a:bodyPr/>
          <a:lstStyle/>
          <a:p>
            <a:r>
              <a:rPr lang="en-US" dirty="0" smtClean="0"/>
              <a:t>Automated Emailing</a:t>
            </a:r>
            <a:endParaRPr lang="en-US" dirty="0"/>
          </a:p>
        </p:txBody>
      </p:sp>
      <p:sp>
        <p:nvSpPr>
          <p:cNvPr id="4" name="Date Placeholder 3"/>
          <p:cNvSpPr>
            <a:spLocks noGrp="1"/>
          </p:cNvSpPr>
          <p:nvPr>
            <p:ph type="dt" sz="half" idx="2"/>
          </p:nvPr>
        </p:nvSpPr>
        <p:spPr/>
        <p:txBody>
          <a:bodyPr/>
          <a:lstStyle/>
          <a:p>
            <a:fld id="{A9E79D4F-B57E-1C4E-8EE1-3B4427408A1A}" type="datetime4">
              <a:rPr lang="en-US" smtClean="0"/>
              <a:pPr/>
              <a:t>October 17, 2019</a:t>
            </a:fld>
            <a:endParaRPr lang="en-US" dirty="0"/>
          </a:p>
        </p:txBody>
      </p:sp>
    </p:spTree>
    <p:extLst>
      <p:ext uri="{BB962C8B-B14F-4D97-AF65-F5344CB8AC3E}">
        <p14:creationId xmlns:p14="http://schemas.microsoft.com/office/powerpoint/2010/main" val="36838534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399070"/>
            <a:ext cx="8991600" cy="1449322"/>
          </a:xfrm>
        </p:spPr>
      </p:pic>
      <p:sp>
        <p:nvSpPr>
          <p:cNvPr id="3" name="Title 2"/>
          <p:cNvSpPr>
            <a:spLocks noGrp="1"/>
          </p:cNvSpPr>
          <p:nvPr>
            <p:ph type="title"/>
          </p:nvPr>
        </p:nvSpPr>
        <p:spPr/>
        <p:txBody>
          <a:bodyPr/>
          <a:lstStyle/>
          <a:p>
            <a:r>
              <a:rPr lang="en-US" dirty="0" smtClean="0"/>
              <a:t>Automated Emailing cont.</a:t>
            </a:r>
            <a:endParaRPr lang="en-US" dirty="0"/>
          </a:p>
        </p:txBody>
      </p:sp>
      <p:sp>
        <p:nvSpPr>
          <p:cNvPr id="4" name="Date Placeholder 3"/>
          <p:cNvSpPr>
            <a:spLocks noGrp="1"/>
          </p:cNvSpPr>
          <p:nvPr>
            <p:ph type="dt" sz="half" idx="2"/>
          </p:nvPr>
        </p:nvSpPr>
        <p:spPr/>
        <p:txBody>
          <a:bodyPr/>
          <a:lstStyle/>
          <a:p>
            <a:fld id="{A9E79D4F-B57E-1C4E-8EE1-3B4427408A1A}" type="datetime4">
              <a:rPr lang="en-US" smtClean="0"/>
              <a:pPr/>
              <a:t>October 17, 2019</a:t>
            </a:fld>
            <a:endParaRPr lang="en-US" dirty="0"/>
          </a:p>
        </p:txBody>
      </p:sp>
      <p:sp>
        <p:nvSpPr>
          <p:cNvPr id="6" name="TextBox 5"/>
          <p:cNvSpPr txBox="1"/>
          <p:nvPr/>
        </p:nvSpPr>
        <p:spPr>
          <a:xfrm>
            <a:off x="85365" y="937405"/>
            <a:ext cx="2133600" cy="461665"/>
          </a:xfrm>
          <a:prstGeom prst="rect">
            <a:avLst/>
          </a:prstGeom>
          <a:noFill/>
        </p:spPr>
        <p:txBody>
          <a:bodyPr wrap="square" rtlCol="0">
            <a:spAutoFit/>
          </a:bodyPr>
          <a:lstStyle/>
          <a:p>
            <a:r>
              <a:rPr lang="en-US" b="1" dirty="0" smtClean="0"/>
              <a:t>Excel</a:t>
            </a:r>
            <a:endParaRPr lang="en-US" b="1" dirty="0"/>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8375" t="19588" r="4187"/>
          <a:stretch/>
        </p:blipFill>
        <p:spPr>
          <a:xfrm>
            <a:off x="2218965" y="3114683"/>
            <a:ext cx="4502989" cy="1798724"/>
          </a:xfrm>
          <a:prstGeom prst="rect">
            <a:avLst/>
          </a:prstGeom>
        </p:spPr>
      </p:pic>
      <p:sp>
        <p:nvSpPr>
          <p:cNvPr id="8" name="TextBox 7"/>
          <p:cNvSpPr txBox="1"/>
          <p:nvPr/>
        </p:nvSpPr>
        <p:spPr>
          <a:xfrm>
            <a:off x="85365" y="3447960"/>
            <a:ext cx="1058173" cy="461665"/>
          </a:xfrm>
          <a:prstGeom prst="rect">
            <a:avLst/>
          </a:prstGeom>
          <a:noFill/>
        </p:spPr>
        <p:txBody>
          <a:bodyPr wrap="square" rtlCol="0">
            <a:spAutoFit/>
          </a:bodyPr>
          <a:lstStyle/>
          <a:p>
            <a:r>
              <a:rPr lang="en-US" b="1" dirty="0" smtClean="0"/>
              <a:t>Word</a:t>
            </a:r>
            <a:endParaRPr lang="en-US" b="1" dirty="0"/>
          </a:p>
        </p:txBody>
      </p:sp>
    </p:spTree>
    <p:extLst>
      <p:ext uri="{BB962C8B-B14F-4D97-AF65-F5344CB8AC3E}">
        <p14:creationId xmlns:p14="http://schemas.microsoft.com/office/powerpoint/2010/main" val="11755159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accent1">
                    <a:lumMod val="60000"/>
                    <a:lumOff val="40000"/>
                  </a:schemeClr>
                </a:solidFill>
              </a:rPr>
              <a:t>New this year</a:t>
            </a:r>
            <a:r>
              <a:rPr lang="en-US" dirty="0" smtClean="0"/>
              <a:t>: longer term predictions for events that are 6 months out are also now available by request.</a:t>
            </a:r>
          </a:p>
          <a:p>
            <a:r>
              <a:rPr lang="en-US" dirty="0" smtClean="0"/>
              <a:t>These predictions are available on the SAGE validation website and monthly via email to stations that request them.  </a:t>
            </a:r>
          </a:p>
          <a:p>
            <a:r>
              <a:rPr lang="en-US" dirty="0" smtClean="0"/>
              <a:t>Long range events are not guaranteed and are highly likely to vary in time and space because of </a:t>
            </a:r>
            <a:r>
              <a:rPr lang="en-US" dirty="0" err="1" smtClean="0"/>
              <a:t>reboosts</a:t>
            </a:r>
            <a:r>
              <a:rPr lang="en-US" dirty="0" smtClean="0"/>
              <a:t>, schedule changes, </a:t>
            </a:r>
            <a:r>
              <a:rPr lang="en-US" dirty="0" err="1" smtClean="0"/>
              <a:t>etc</a:t>
            </a:r>
            <a:r>
              <a:rPr lang="en-US" dirty="0" smtClean="0"/>
              <a:t> that may occur within the coming months.</a:t>
            </a:r>
          </a:p>
          <a:p>
            <a:r>
              <a:rPr lang="en-US" dirty="0" smtClean="0"/>
              <a:t>These predictions are useful for long range planning with the caveat in mind that they are likely to change. </a:t>
            </a:r>
          </a:p>
          <a:p>
            <a:r>
              <a:rPr lang="en-US" dirty="0" smtClean="0"/>
              <a:t>Please contact me if your station is interested in receiving monthly long term predictions via email.  </a:t>
            </a:r>
            <a:endParaRPr lang="en-US" dirty="0"/>
          </a:p>
        </p:txBody>
      </p:sp>
      <p:sp>
        <p:nvSpPr>
          <p:cNvPr id="3" name="Title 2"/>
          <p:cNvSpPr>
            <a:spLocks noGrp="1"/>
          </p:cNvSpPr>
          <p:nvPr>
            <p:ph type="title"/>
          </p:nvPr>
        </p:nvSpPr>
        <p:spPr/>
        <p:txBody>
          <a:bodyPr/>
          <a:lstStyle/>
          <a:p>
            <a:r>
              <a:rPr lang="en-US" dirty="0" smtClean="0"/>
              <a:t>Long Term </a:t>
            </a:r>
            <a:r>
              <a:rPr lang="en-US" dirty="0" smtClean="0"/>
              <a:t>Predictions</a:t>
            </a:r>
            <a:endParaRPr lang="en-US" dirty="0"/>
          </a:p>
        </p:txBody>
      </p:sp>
      <p:sp>
        <p:nvSpPr>
          <p:cNvPr id="4" name="Date Placeholder 3"/>
          <p:cNvSpPr>
            <a:spLocks noGrp="1"/>
          </p:cNvSpPr>
          <p:nvPr>
            <p:ph type="dt" sz="half" idx="2"/>
          </p:nvPr>
        </p:nvSpPr>
        <p:spPr/>
        <p:txBody>
          <a:bodyPr/>
          <a:lstStyle/>
          <a:p>
            <a:fld id="{A9E79D4F-B57E-1C4E-8EE1-3B4427408A1A}" type="datetime4">
              <a:rPr lang="en-US" smtClean="0"/>
              <a:pPr/>
              <a:t>October 17, 2019</a:t>
            </a:fld>
            <a:endParaRPr lang="en-US" dirty="0"/>
          </a:p>
        </p:txBody>
      </p:sp>
    </p:spTree>
    <p:extLst>
      <p:ext uri="{BB962C8B-B14F-4D97-AF65-F5344CB8AC3E}">
        <p14:creationId xmlns:p14="http://schemas.microsoft.com/office/powerpoint/2010/main" val="17206856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000" dirty="0"/>
              <a:t>Periodically, the ISS needs to complete a </a:t>
            </a:r>
            <a:r>
              <a:rPr lang="en-US" sz="2000" dirty="0" err="1"/>
              <a:t>reboost</a:t>
            </a:r>
            <a:r>
              <a:rPr lang="en-US" sz="2000" dirty="0"/>
              <a:t> for altitude maintenance.  </a:t>
            </a:r>
            <a:endParaRPr lang="en-US" sz="2000" dirty="0" smtClean="0"/>
          </a:p>
          <a:p>
            <a:r>
              <a:rPr lang="en-US" sz="2000" dirty="0" smtClean="0"/>
              <a:t>Following </a:t>
            </a:r>
            <a:r>
              <a:rPr lang="en-US" sz="2000" dirty="0"/>
              <a:t>an ISS </a:t>
            </a:r>
            <a:r>
              <a:rPr lang="en-US" sz="2000" dirty="0" err="1"/>
              <a:t>reboost</a:t>
            </a:r>
            <a:r>
              <a:rPr lang="en-US" sz="2000" dirty="0"/>
              <a:t>, it takes approximately </a:t>
            </a:r>
            <a:r>
              <a:rPr lang="en-US" sz="2000" dirty="0" smtClean="0"/>
              <a:t>2–4 </a:t>
            </a:r>
            <a:r>
              <a:rPr lang="en-US" sz="2000" dirty="0"/>
              <a:t>days for the ISS orbit parameters </a:t>
            </a:r>
            <a:r>
              <a:rPr lang="en-US" sz="2000" dirty="0" smtClean="0"/>
              <a:t>(Two-line </a:t>
            </a:r>
            <a:r>
              <a:rPr lang="en-US" sz="2000" dirty="0"/>
              <a:t>e</a:t>
            </a:r>
            <a:r>
              <a:rPr lang="en-US" sz="2000" dirty="0" smtClean="0"/>
              <a:t>lements, TLEs</a:t>
            </a:r>
            <a:r>
              <a:rPr lang="en-US" sz="2000" dirty="0"/>
              <a:t>) to fully settle into the new changes in the ISS orbit.  </a:t>
            </a:r>
          </a:p>
          <a:p>
            <a:r>
              <a:rPr lang="en-US" sz="2000" dirty="0"/>
              <a:t>During this time, predictions may be slightly skewed in time and longitude.  </a:t>
            </a:r>
          </a:p>
          <a:p>
            <a:r>
              <a:rPr lang="en-US" sz="2000" dirty="0" err="1"/>
              <a:t>Reboost</a:t>
            </a:r>
            <a:r>
              <a:rPr lang="en-US" sz="2000" dirty="0"/>
              <a:t> details are included in weekly emails, as applicable.  </a:t>
            </a:r>
          </a:p>
          <a:p>
            <a:r>
              <a:rPr lang="en-US" sz="2000" dirty="0"/>
              <a:t>Once the orbit changes have settled out, all events are re-checked for accuracy to ensure that they still meet the constraints for validation.  </a:t>
            </a:r>
          </a:p>
          <a:p>
            <a:endParaRPr lang="en-US" dirty="0"/>
          </a:p>
        </p:txBody>
      </p:sp>
      <p:sp>
        <p:nvSpPr>
          <p:cNvPr id="3" name="Title 2"/>
          <p:cNvSpPr>
            <a:spLocks noGrp="1"/>
          </p:cNvSpPr>
          <p:nvPr>
            <p:ph type="title"/>
          </p:nvPr>
        </p:nvSpPr>
        <p:spPr/>
        <p:txBody>
          <a:bodyPr/>
          <a:lstStyle/>
          <a:p>
            <a:r>
              <a:rPr lang="en-US" dirty="0"/>
              <a:t>ISS </a:t>
            </a:r>
            <a:r>
              <a:rPr lang="en-US" dirty="0" err="1"/>
              <a:t>Reboost</a:t>
            </a:r>
            <a:endParaRPr lang="en-US" dirty="0"/>
          </a:p>
        </p:txBody>
      </p:sp>
      <p:sp>
        <p:nvSpPr>
          <p:cNvPr id="4" name="Date Placeholder 3"/>
          <p:cNvSpPr>
            <a:spLocks noGrp="1"/>
          </p:cNvSpPr>
          <p:nvPr>
            <p:ph type="dt" sz="half" idx="2"/>
          </p:nvPr>
        </p:nvSpPr>
        <p:spPr/>
        <p:txBody>
          <a:bodyPr/>
          <a:lstStyle/>
          <a:p>
            <a:fld id="{A9E79D4F-B57E-1C4E-8EE1-3B4427408A1A}" type="datetime4">
              <a:rPr lang="en-US" smtClean="0"/>
              <a:pPr/>
              <a:t>October 17, 2019</a:t>
            </a:fld>
            <a:endParaRPr lang="en-US" dirty="0"/>
          </a:p>
        </p:txBody>
      </p:sp>
    </p:spTree>
    <p:extLst>
      <p:ext uri="{BB962C8B-B14F-4D97-AF65-F5344CB8AC3E}">
        <p14:creationId xmlns:p14="http://schemas.microsoft.com/office/powerpoint/2010/main" val="37228202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1800" dirty="0"/>
              <a:t>There are times when visiting vehicles, solar panels, or modules can obstruct the view of SAGE. </a:t>
            </a:r>
          </a:p>
          <a:p>
            <a:r>
              <a:rPr lang="en-US" sz="1800" dirty="0"/>
              <a:t>Expected blockage information can be found on the SAGE Validation website</a:t>
            </a:r>
          </a:p>
          <a:p>
            <a:pPr lvl="1"/>
            <a:r>
              <a:rPr lang="en-US" dirty="0" smtClean="0"/>
              <a:t>Levels </a:t>
            </a:r>
            <a:r>
              <a:rPr lang="en-US" dirty="0"/>
              <a:t>are:  none, low, medium, high, and </a:t>
            </a:r>
            <a:r>
              <a:rPr lang="en-US" dirty="0" smtClean="0"/>
              <a:t>extreme</a:t>
            </a:r>
            <a:endParaRPr lang="en-US" dirty="0"/>
          </a:p>
          <a:p>
            <a:r>
              <a:rPr lang="en-US" sz="1800" dirty="0" smtClean="0">
                <a:solidFill>
                  <a:schemeClr val="accent1">
                    <a:lumMod val="60000"/>
                    <a:lumOff val="40000"/>
                  </a:schemeClr>
                </a:solidFill>
              </a:rPr>
              <a:t>New update this year</a:t>
            </a:r>
            <a:r>
              <a:rPr lang="en-US" sz="1800" dirty="0" smtClean="0"/>
              <a:t>:  blockage information can now be found in the ‘obscuration’ column directly on the ‘confirm request’ page of the validation site.  No download required.</a:t>
            </a:r>
          </a:p>
          <a:p>
            <a:r>
              <a:rPr lang="en-US" sz="1800" dirty="0" smtClean="0"/>
              <a:t>Depending </a:t>
            </a:r>
            <a:r>
              <a:rPr lang="en-US" sz="1800" dirty="0"/>
              <a:t>on the severity of the blockage, events may still acquire successfully.  </a:t>
            </a:r>
          </a:p>
          <a:p>
            <a:r>
              <a:rPr lang="en-US" sz="1800" dirty="0"/>
              <a:t>Events sent to validation partners have blockage levels of medium or lower to ensure event success.  </a:t>
            </a:r>
            <a:endParaRPr lang="en-US" sz="1800" dirty="0" smtClean="0"/>
          </a:p>
          <a:p>
            <a:r>
              <a:rPr lang="en-US" sz="1800" dirty="0" smtClean="0"/>
              <a:t>High </a:t>
            </a:r>
            <a:r>
              <a:rPr lang="en-US" sz="1800" dirty="0"/>
              <a:t>and extreme levels of blockage may still acquire but are not guaranteed.  </a:t>
            </a:r>
            <a:r>
              <a:rPr lang="en-US" sz="1800" dirty="0" smtClean="0"/>
              <a:t>These events are not sent to validation partners.  </a:t>
            </a:r>
            <a:endParaRPr lang="en-US" sz="1800" dirty="0"/>
          </a:p>
          <a:p>
            <a:endParaRPr lang="en-US" dirty="0"/>
          </a:p>
        </p:txBody>
      </p:sp>
      <p:sp>
        <p:nvSpPr>
          <p:cNvPr id="3" name="Title 2"/>
          <p:cNvSpPr>
            <a:spLocks noGrp="1"/>
          </p:cNvSpPr>
          <p:nvPr>
            <p:ph type="title"/>
          </p:nvPr>
        </p:nvSpPr>
        <p:spPr/>
        <p:txBody>
          <a:bodyPr/>
          <a:lstStyle/>
          <a:p>
            <a:r>
              <a:rPr lang="en-US" dirty="0"/>
              <a:t>Blockage</a:t>
            </a:r>
          </a:p>
        </p:txBody>
      </p:sp>
      <p:sp>
        <p:nvSpPr>
          <p:cNvPr id="4" name="Date Placeholder 3"/>
          <p:cNvSpPr>
            <a:spLocks noGrp="1"/>
          </p:cNvSpPr>
          <p:nvPr>
            <p:ph type="dt" sz="half" idx="2"/>
          </p:nvPr>
        </p:nvSpPr>
        <p:spPr/>
        <p:txBody>
          <a:bodyPr/>
          <a:lstStyle/>
          <a:p>
            <a:fld id="{A9E79D4F-B57E-1C4E-8EE1-3B4427408A1A}" type="datetime4">
              <a:rPr lang="en-US" smtClean="0"/>
              <a:pPr/>
              <a:t>October 17, 2019</a:t>
            </a:fld>
            <a:endParaRPr lang="en-US" dirty="0"/>
          </a:p>
        </p:txBody>
      </p:sp>
    </p:spTree>
    <p:extLst>
      <p:ext uri="{BB962C8B-B14F-4D97-AF65-F5344CB8AC3E}">
        <p14:creationId xmlns:p14="http://schemas.microsoft.com/office/powerpoint/2010/main" val="25875912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Members of the SAGE III validation team traveled to Boulder, Colorado and Lauder, New Zealand this year to collaborate with validation partners. </a:t>
            </a:r>
          </a:p>
          <a:p>
            <a:r>
              <a:rPr lang="en-US" dirty="0" smtClean="0"/>
              <a:t>The team participated in </a:t>
            </a:r>
            <a:r>
              <a:rPr lang="en-US" dirty="0" err="1" smtClean="0"/>
              <a:t>sonde</a:t>
            </a:r>
            <a:r>
              <a:rPr lang="en-US" dirty="0" smtClean="0"/>
              <a:t> launches at both sites, discussed instrumentation, and planned for future work. </a:t>
            </a:r>
            <a:endParaRPr lang="en-US" dirty="0">
              <a:solidFill>
                <a:srgbClr val="FF0000"/>
              </a:solidFill>
            </a:endParaRPr>
          </a:p>
        </p:txBody>
      </p:sp>
      <p:sp>
        <p:nvSpPr>
          <p:cNvPr id="3" name="Title 2"/>
          <p:cNvSpPr>
            <a:spLocks noGrp="1"/>
          </p:cNvSpPr>
          <p:nvPr>
            <p:ph type="title"/>
          </p:nvPr>
        </p:nvSpPr>
        <p:spPr/>
        <p:txBody>
          <a:bodyPr/>
          <a:lstStyle/>
          <a:p>
            <a:r>
              <a:rPr lang="en-US" dirty="0" smtClean="0"/>
              <a:t>Validation Site </a:t>
            </a:r>
            <a:r>
              <a:rPr lang="en-US" dirty="0"/>
              <a:t>V</a:t>
            </a:r>
            <a:r>
              <a:rPr lang="en-US" dirty="0" smtClean="0"/>
              <a:t>isits</a:t>
            </a:r>
            <a:endParaRPr lang="en-US" dirty="0"/>
          </a:p>
        </p:txBody>
      </p:sp>
      <p:sp>
        <p:nvSpPr>
          <p:cNvPr id="4" name="Date Placeholder 3"/>
          <p:cNvSpPr>
            <a:spLocks noGrp="1"/>
          </p:cNvSpPr>
          <p:nvPr>
            <p:ph type="dt" sz="half" idx="2"/>
          </p:nvPr>
        </p:nvSpPr>
        <p:spPr/>
        <p:txBody>
          <a:bodyPr/>
          <a:lstStyle/>
          <a:p>
            <a:fld id="{A9E79D4F-B57E-1C4E-8EE1-3B4427408A1A}" type="datetime4">
              <a:rPr lang="en-US" smtClean="0"/>
              <a:pPr/>
              <a:t>October 17, 2019</a:t>
            </a:fld>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2875" y="2664529"/>
            <a:ext cx="2472428" cy="1854321"/>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387828" y="2958905"/>
            <a:ext cx="2353198" cy="1764899"/>
          </a:xfrm>
          <a:prstGeom prst="rect">
            <a:avLst/>
          </a:prstGeom>
        </p:spPr>
      </p:pic>
      <p:sp>
        <p:nvSpPr>
          <p:cNvPr id="7" name="TextBox 6"/>
          <p:cNvSpPr txBox="1"/>
          <p:nvPr/>
        </p:nvSpPr>
        <p:spPr>
          <a:xfrm>
            <a:off x="4417346" y="3396764"/>
            <a:ext cx="1924389" cy="1015663"/>
          </a:xfrm>
          <a:prstGeom prst="rect">
            <a:avLst/>
          </a:prstGeom>
          <a:noFill/>
        </p:spPr>
        <p:txBody>
          <a:bodyPr wrap="square" rtlCol="0">
            <a:spAutoFit/>
          </a:bodyPr>
          <a:lstStyle/>
          <a:p>
            <a:pPr algn="ctr"/>
            <a:r>
              <a:rPr lang="en-US" sz="1200" b="1" dirty="0" smtClean="0"/>
              <a:t>SAGE team participates in balloon launches in Boulder, Colorado and Lauder, New Zealand in Spring 2019</a:t>
            </a:r>
            <a:endParaRPr lang="en-US" sz="1200" b="1" dirty="0"/>
          </a:p>
        </p:txBody>
      </p:sp>
      <p:pic>
        <p:nvPicPr>
          <p:cNvPr id="8" name="Picture 7">
            <a:extLst>
              <a:ext uri="{FF2B5EF4-FFF2-40B4-BE49-F238E27FC236}">
                <a16:creationId xmlns:a16="http://schemas.microsoft.com/office/drawing/2014/main" id="{D22DDFE6-AFD5-4047-A247-DD9E68AA4AFB}"/>
              </a:ext>
            </a:extLst>
          </p:cNvPr>
          <p:cNvPicPr>
            <a:picLocks noChangeAspect="1"/>
          </p:cNvPicPr>
          <p:nvPr/>
        </p:nvPicPr>
        <p:blipFill>
          <a:blip r:embed="rId4"/>
          <a:stretch>
            <a:fillRect/>
          </a:stretch>
        </p:blipFill>
        <p:spPr>
          <a:xfrm>
            <a:off x="6291531" y="2319512"/>
            <a:ext cx="2775086" cy="2775086"/>
          </a:xfrm>
          <a:prstGeom prst="rect">
            <a:avLst/>
          </a:prstGeom>
        </p:spPr>
      </p:pic>
    </p:spTree>
    <p:extLst>
      <p:ext uri="{BB962C8B-B14F-4D97-AF65-F5344CB8AC3E}">
        <p14:creationId xmlns:p14="http://schemas.microsoft.com/office/powerpoint/2010/main" val="11411706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1800" dirty="0"/>
              <a:t>SAGE III is looking for additional validation partners to collaborate with!  Please forward my contact information to anyone that may be interested in coordinating </a:t>
            </a:r>
            <a:r>
              <a:rPr lang="en-US" sz="1800" dirty="0" err="1"/>
              <a:t>sonde</a:t>
            </a:r>
            <a:r>
              <a:rPr lang="en-US" sz="1800" dirty="0"/>
              <a:t> launches or </a:t>
            </a:r>
            <a:r>
              <a:rPr lang="en-US" sz="1800" dirty="0" err="1"/>
              <a:t>lidar</a:t>
            </a:r>
            <a:r>
              <a:rPr lang="en-US" sz="1800" dirty="0"/>
              <a:t> operations with SAGE </a:t>
            </a:r>
            <a:r>
              <a:rPr lang="en-US" sz="1800" dirty="0" smtClean="0"/>
              <a:t>III events.</a:t>
            </a:r>
            <a:endParaRPr lang="en-US" sz="1800" dirty="0"/>
          </a:p>
          <a:p>
            <a:pPr lvl="1"/>
            <a:endParaRPr lang="en-US" b="1" dirty="0"/>
          </a:p>
          <a:p>
            <a:pPr lvl="2"/>
            <a:r>
              <a:rPr lang="en-US" sz="1800" b="1" dirty="0" smtClean="0"/>
              <a:t>Carrie Roller</a:t>
            </a:r>
            <a:endParaRPr lang="en-US" sz="1800" b="1" dirty="0"/>
          </a:p>
          <a:p>
            <a:pPr lvl="2"/>
            <a:r>
              <a:rPr lang="en-US" sz="1800" b="1" dirty="0"/>
              <a:t>SAGE III </a:t>
            </a:r>
            <a:r>
              <a:rPr lang="en-US" sz="1800" b="1" dirty="0" smtClean="0"/>
              <a:t>Science, Engineer</a:t>
            </a:r>
            <a:endParaRPr lang="en-US" sz="1800" b="1" dirty="0"/>
          </a:p>
          <a:p>
            <a:pPr lvl="2"/>
            <a:r>
              <a:rPr lang="en-US" sz="1800" dirty="0"/>
              <a:t> </a:t>
            </a:r>
            <a:r>
              <a:rPr lang="en-US" sz="1800" dirty="0">
                <a:hlinkClick r:id="rId2"/>
              </a:rPr>
              <a:t>carrie.roller@nasa.gov</a:t>
            </a:r>
            <a:endParaRPr lang="en-US" sz="1800" dirty="0"/>
          </a:p>
          <a:p>
            <a:pPr lvl="2"/>
            <a:r>
              <a:rPr lang="en-US" sz="1800" b="1" dirty="0" smtClean="0"/>
              <a:t>Desk: 757-864-9520</a:t>
            </a:r>
            <a:endParaRPr lang="en-US" sz="1800" b="1" dirty="0"/>
          </a:p>
          <a:p>
            <a:endParaRPr lang="en-US" dirty="0"/>
          </a:p>
        </p:txBody>
      </p:sp>
      <p:sp>
        <p:nvSpPr>
          <p:cNvPr id="3" name="Title 2"/>
          <p:cNvSpPr>
            <a:spLocks noGrp="1"/>
          </p:cNvSpPr>
          <p:nvPr>
            <p:ph type="title"/>
          </p:nvPr>
        </p:nvSpPr>
        <p:spPr/>
        <p:txBody>
          <a:bodyPr/>
          <a:lstStyle/>
          <a:p>
            <a:r>
              <a:rPr lang="en-US" dirty="0" smtClean="0"/>
              <a:t>Contact </a:t>
            </a:r>
            <a:r>
              <a:rPr lang="en-US" dirty="0"/>
              <a:t>Information</a:t>
            </a:r>
          </a:p>
        </p:txBody>
      </p:sp>
      <p:sp>
        <p:nvSpPr>
          <p:cNvPr id="4" name="Date Placeholder 3"/>
          <p:cNvSpPr>
            <a:spLocks noGrp="1"/>
          </p:cNvSpPr>
          <p:nvPr>
            <p:ph type="dt" sz="half" idx="2"/>
          </p:nvPr>
        </p:nvSpPr>
        <p:spPr/>
        <p:txBody>
          <a:bodyPr/>
          <a:lstStyle/>
          <a:p>
            <a:fld id="{A9E79D4F-B57E-1C4E-8EE1-3B4427408A1A}" type="datetime4">
              <a:rPr lang="en-US" smtClean="0"/>
              <a:pPr/>
              <a:t>October 17, 2019</a:t>
            </a:fld>
            <a:endParaRPr lang="en-US" dirty="0"/>
          </a:p>
        </p:txBody>
      </p:sp>
    </p:spTree>
    <p:extLst>
      <p:ext uri="{BB962C8B-B14F-4D97-AF65-F5344CB8AC3E}">
        <p14:creationId xmlns:p14="http://schemas.microsoft.com/office/powerpoint/2010/main" val="37743260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r>
              <a:rPr lang="en-US" dirty="0" smtClean="0"/>
              <a:t>Questions?</a:t>
            </a:r>
            <a:endParaRPr lang="en-US" dirty="0"/>
          </a:p>
        </p:txBody>
      </p:sp>
      <p:sp>
        <p:nvSpPr>
          <p:cNvPr id="4" name="Date Placeholder 3"/>
          <p:cNvSpPr>
            <a:spLocks noGrp="1"/>
          </p:cNvSpPr>
          <p:nvPr>
            <p:ph type="dt" sz="half" idx="2"/>
          </p:nvPr>
        </p:nvSpPr>
        <p:spPr/>
        <p:txBody>
          <a:bodyPr/>
          <a:lstStyle/>
          <a:p>
            <a:fld id="{A9E79D4F-B57E-1C4E-8EE1-3B4427408A1A}" type="datetime4">
              <a:rPr lang="en-US" smtClean="0"/>
              <a:pPr/>
              <a:t>October 17, 2019</a:t>
            </a:fld>
            <a:endParaRPr lang="en-US" dirty="0"/>
          </a:p>
        </p:txBody>
      </p:sp>
    </p:spTree>
    <p:extLst>
      <p:ext uri="{BB962C8B-B14F-4D97-AF65-F5344CB8AC3E}">
        <p14:creationId xmlns:p14="http://schemas.microsoft.com/office/powerpoint/2010/main" val="3107244599"/>
      </p:ext>
    </p:extLst>
  </p:cSld>
  <p:clrMapOvr>
    <a:masterClrMapping/>
  </p:clrMapOvr>
</p:sld>
</file>

<file path=ppt/theme/theme1.xml><?xml version="1.0" encoding="utf-8"?>
<a:theme xmlns:a="http://schemas.openxmlformats.org/drawingml/2006/main" name="1_Office Theme">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49033</TotalTime>
  <Words>1097</Words>
  <Application>Microsoft Office PowerPoint</Application>
  <PresentationFormat>On-screen Show (16:9)</PresentationFormat>
  <Paragraphs>111</Paragraphs>
  <Slides>14</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ＭＳ Ｐゴシック</vt:lpstr>
      <vt:lpstr>Arial</vt:lpstr>
      <vt:lpstr>Calibri</vt:lpstr>
      <vt:lpstr>Courier New</vt:lpstr>
      <vt:lpstr>Helvetica Neue</vt:lpstr>
      <vt:lpstr>Wingdings</vt:lpstr>
      <vt:lpstr>ヒラギノ角ゴ Pro W3</vt:lpstr>
      <vt:lpstr>1_Office Theme</vt:lpstr>
      <vt:lpstr>PowerPoint Presentation</vt:lpstr>
      <vt:lpstr>Validation Partners - Update</vt:lpstr>
      <vt:lpstr>Validation Partners – Update cont. </vt:lpstr>
      <vt:lpstr>Validation Criteria</vt:lpstr>
      <vt:lpstr>SAGE III Validation Website: Updates</vt:lpstr>
      <vt:lpstr>Weekly Process</vt:lpstr>
      <vt:lpstr>Automated Emailing</vt:lpstr>
      <vt:lpstr>Automated Emailing cont.</vt:lpstr>
      <vt:lpstr>Long Term Predictions</vt:lpstr>
      <vt:lpstr>ISS Reboost</vt:lpstr>
      <vt:lpstr>Blockage</vt:lpstr>
      <vt:lpstr>Validation Site Visits</vt:lpstr>
      <vt:lpstr>Contact Information</vt:lpstr>
      <vt:lpstr>Questions?</vt:lpstr>
    </vt:vector>
  </TitlesOfParts>
  <Company>ODIN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Jonathan Behun</dc:creator>
  <cp:lastModifiedBy>Roller, Carrie (LARC-E303)[Science Systems &amp; Applications, Inc.]</cp:lastModifiedBy>
  <cp:revision>1111</cp:revision>
  <cp:lastPrinted>2011-12-08T16:21:20Z</cp:lastPrinted>
  <dcterms:created xsi:type="dcterms:W3CDTF">2012-04-24T19:27:23Z</dcterms:created>
  <dcterms:modified xsi:type="dcterms:W3CDTF">2019-10-17T20:19:20Z</dcterms:modified>
</cp:coreProperties>
</file>