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5" r:id="rId4"/>
    <p:sldId id="259" r:id="rId5"/>
    <p:sldId id="264" r:id="rId6"/>
    <p:sldId id="262" r:id="rId7"/>
    <p:sldId id="261" r:id="rId8"/>
    <p:sldId id="269" r:id="rId9"/>
    <p:sldId id="271" r:id="rId10"/>
    <p:sldId id="260" r:id="rId11"/>
    <p:sldId id="267" r:id="rId12"/>
    <p:sldId id="266" r:id="rId13"/>
    <p:sldId id="270" r:id="rId14"/>
    <p:sldId id="258" r:id="rId15"/>
    <p:sldId id="276" r:id="rId16"/>
    <p:sldId id="272" r:id="rId17"/>
    <p:sldId id="274" r:id="rId18"/>
    <p:sldId id="273" r:id="rId19"/>
    <p:sldId id="27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F115D-13A0-944C-AAF0-D76C84374D91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6386C-AC21-D54B-9A9A-C80FBD846D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80726-8C24-0E4C-B7C4-0AD9F44D0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9F981C-B599-7144-B112-25D5E0C5A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D6505-C9D5-1A49-8BCD-A1B20AEC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25B4A-080A-6D4E-8B05-A31116C8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SAGE III-ISS Science Team Meeting	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E84E5-E3FF-F34A-981E-CAFBCE83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9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40DA-3D16-C24C-B5EE-17CD418E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FAC88-7B46-5F4F-A94B-6BDCE7D35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62EA2-BA0F-9F4C-8A8E-C1E0B7A7E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1035D-B12E-D247-A285-24CF5294A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SAGE III-ISS Science Team Meeting	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1CC10-8F07-804E-83A5-9155DB8A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79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05C1-9B40-BD44-A8FA-07543838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367CC-A020-EB4F-9774-F0C2F635E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C2CE9-8CAE-4840-B076-F18E4AEE8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8C5C6-C025-3D46-A0CC-15C10AFB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236E2-6BFA-FE4A-877B-D4C6E537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1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BBE9B-EF03-C241-B1F5-9144CE1E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83A78-6F40-4D49-A4FC-0D185B78E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19A64-C777-B94A-B93B-47D9E798E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29598-37CC-2B43-95BF-8D7304501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8E98E-CDB5-6644-9816-BC49DC309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59FA4-9E6C-C847-9EF4-12C55973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1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07A47-DA47-A646-8D85-F8572DBE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4909E-5046-2C42-854C-395FE6429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DD125-0D1F-8547-9AF5-EEB5E9DD8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E72BAB-DF19-1D4F-863F-CB9798D79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1C906A-C73B-2748-A3C3-AFDA0195D3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EE9052-5B14-1A45-A881-8B9E4DE5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55926D-369E-7849-B5E4-08FA6298D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9D23F7-B4FD-9941-B1DF-812458C82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94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6C21-4A48-BE41-8F20-E07834281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EEC7C3-52EB-D240-9FA2-3A4AF13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E1F39-C098-2540-AC87-3F1F7885F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SAGE III-ISS Science Team Meeting	10/30/2019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52867F-F680-2141-B34C-32E5A84B5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196590" cy="365125"/>
          </a:xfrm>
        </p:spPr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5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AD4CC1-CCB9-E44F-B5DB-29012638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56EEEE-90DB-7346-8E8D-0E1F8322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F129B-6595-F34E-A5AA-3BDE0F07B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8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2F93-1B67-6C47-9032-A90A91F41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DD8BB-399A-0540-AE8A-5B6C5988B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D98B9-B15A-0643-9ECC-464C1EAA7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FEF6F-72A7-4D47-B8E7-D2ABF870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E15D6-5B0A-A248-BD5E-636C5A04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5ACCD-153D-754C-A2EF-A023E18CE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3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4D1B-3D71-CE4E-B0E3-66A8791B2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00B2C6-C696-0F44-BA76-2E35FC023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08FA9-96F3-284D-BD53-935FC03BF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C9DE1-0F84-DB4C-BA2E-D1ADA6129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20D9F-4152-2E43-B478-8FCA1AA5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BF9F8-B913-B049-95E8-8DD867BD9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1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0917-0D0F-3748-816C-A7EA7DA22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C3C54-A51F-2942-A686-4E5E48EFD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FDCB8-0067-A545-B9E6-BD29C5F1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4157A-A817-4F44-AED7-29CB2E3BE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FC3E2-4558-9E46-BFA3-26920EAD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5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FF2D47-38F6-C946-9559-20CE9D2F6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E39F0-5829-4C41-93FC-5CDA7458C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B5D6F-6EDF-6D48-9989-3DFE3833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22601-05D2-4B49-993C-2C0A057B8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 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D8623-02D8-4E40-A5BF-1FCF5B54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0E5B07-F9D6-A347-9FD4-C692BA75E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122C8-3608-6B44-A288-923DF894F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0E89F-178D-7444-A84F-0D47192E3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421CB-8EE6-B74B-BCAC-E990D1655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SAGE III-ISS Science Team Meeting 10/30/2019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08DD-CAA5-0647-AE28-FA0A00386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CFBB-C8B5-2244-BFD4-6EE67B6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DDE9-DFBD-B64F-A784-FE8216792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10058400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dirty="0"/>
              <a:t>The Printed Optical Particle Spectrometer</a:t>
            </a:r>
            <a:br>
              <a:rPr lang="en-US" sz="4000" dirty="0"/>
            </a:br>
            <a:r>
              <a:rPr lang="en-US" sz="1800" dirty="0"/>
              <a:t> </a:t>
            </a:r>
            <a:r>
              <a:rPr lang="en-US" sz="2000" dirty="0"/>
              <a:t> </a:t>
            </a:r>
            <a:br>
              <a:rPr lang="en-US" sz="4000" dirty="0"/>
            </a:br>
            <a:r>
              <a:rPr lang="en-US" sz="3200" dirty="0"/>
              <a:t>Stratospheric Aerosol Measurements</a:t>
            </a:r>
            <a:br>
              <a:rPr lang="en-US" sz="3200" dirty="0"/>
            </a:br>
            <a:r>
              <a:rPr lang="en-US" sz="3200" dirty="0"/>
              <a:t>for SAGE III-ISS Validation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06106A-3341-2C4E-8708-194532632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2763" y="4198773"/>
            <a:ext cx="8503920" cy="1170432"/>
          </a:xfrm>
        </p:spPr>
        <p:txBody>
          <a:bodyPr>
            <a:normAutofit fontScale="85000" lnSpcReduction="10000"/>
          </a:bodyPr>
          <a:lstStyle/>
          <a:p>
            <a:pPr algn="l">
              <a:spcAft>
                <a:spcPts val="600"/>
              </a:spcAft>
            </a:pPr>
            <a:r>
              <a:rPr lang="en-US" dirty="0"/>
              <a:t>Troy Thornberry</a:t>
            </a:r>
            <a:r>
              <a:rPr lang="en-US" baseline="30000" dirty="0"/>
              <a:t>†</a:t>
            </a:r>
            <a:r>
              <a:rPr lang="en-US" dirty="0"/>
              <a:t>, Elizabeth Asher</a:t>
            </a:r>
            <a:r>
              <a:rPr lang="en-US" baseline="30000" dirty="0"/>
              <a:t>†</a:t>
            </a:r>
            <a:r>
              <a:rPr lang="en-US" dirty="0"/>
              <a:t>, Steve </a:t>
            </a:r>
            <a:r>
              <a:rPr lang="en-US" dirty="0" err="1"/>
              <a:t>Ciciora</a:t>
            </a:r>
            <a:r>
              <a:rPr lang="en-US" dirty="0"/>
              <a:t>, Laurel Watts</a:t>
            </a:r>
            <a:r>
              <a:rPr lang="en-US" baseline="30000" dirty="0"/>
              <a:t>†</a:t>
            </a:r>
            <a:r>
              <a:rPr lang="en-US" dirty="0"/>
              <a:t> and Ru-Shan Gao</a:t>
            </a:r>
          </a:p>
          <a:p>
            <a:pPr marL="461963"/>
            <a:r>
              <a:rPr lang="en-US" sz="1800" dirty="0"/>
              <a:t>NOAA Earth System Research Laboratory, Chemical Sciences Division</a:t>
            </a:r>
          </a:p>
          <a:p>
            <a:pPr marL="461963">
              <a:spcBef>
                <a:spcPts val="600"/>
              </a:spcBef>
            </a:pPr>
            <a:r>
              <a:rPr lang="en-US" sz="2000" baseline="30000" dirty="0"/>
              <a:t>†</a:t>
            </a:r>
            <a:r>
              <a:rPr lang="en-US" sz="1800" dirty="0"/>
              <a:t>and CIRES, University of Colorado-Boulder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E53935-5B9E-A34D-BF97-B84C5131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3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Printed Optical Particle Spectrometer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AEBF2-12B5-2C44-9566-9FE4C9E0A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6090" r="7931" b="5813"/>
          <a:stretch/>
        </p:blipFill>
        <p:spPr>
          <a:xfrm>
            <a:off x="765670" y="1592160"/>
            <a:ext cx="6260907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4E0BBA-8665-4642-9355-667523F97B44}"/>
              </a:ext>
            </a:extLst>
          </p:cNvPr>
          <p:cNvSpPr/>
          <p:nvPr/>
        </p:nvSpPr>
        <p:spPr>
          <a:xfrm>
            <a:off x="7213432" y="1866720"/>
            <a:ext cx="4239428" cy="30162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POPS specifications: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Single-particle detection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140 – 3000 nm diameter range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3 cm</a:t>
            </a:r>
            <a:r>
              <a:rPr lang="en-US" sz="2000" baseline="30000" dirty="0">
                <a:ln w="6350">
                  <a:noFill/>
                </a:ln>
                <a:latin typeface="Arial"/>
                <a:cs typeface="Arial"/>
              </a:rPr>
              <a:t>3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/s sample flow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altLang="zh-CN" sz="2000" dirty="0">
                <a:ln w="6350">
                  <a:noFill/>
                </a:ln>
                <a:latin typeface="Arial"/>
                <a:cs typeface="Arial"/>
              </a:rPr>
              <a:t>55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0 g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altLang="zh-CN" sz="2000" dirty="0">
                <a:ln w="6350">
                  <a:noFill/>
                </a:ln>
                <a:latin typeface="Arial"/>
                <a:cs typeface="Arial"/>
              </a:rPr>
              <a:t>5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Watts</a:t>
            </a:r>
          </a:p>
          <a:p>
            <a:pPr marL="236537">
              <a:spcBef>
                <a:spcPts val="1800"/>
              </a:spcBef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Gao et al., AS&amp;T 201</a:t>
            </a:r>
            <a:r>
              <a:rPr lang="en-US" altLang="zh-CN" sz="2000" dirty="0">
                <a:ln w="6350">
                  <a:noFill/>
                </a:ln>
                <a:latin typeface="Arial"/>
                <a:cs typeface="Arial"/>
              </a:rPr>
              <a:t>6</a:t>
            </a:r>
            <a:endParaRPr lang="en-US" sz="2000" dirty="0">
              <a:ln w="6350">
                <a:noFill/>
              </a:ln>
              <a:latin typeface="Arial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C4B30-A526-3841-ACC4-02130C6A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2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Printed Optical Particle Spectrometer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3C5C2C-A6BB-B04B-AB46-516CEEE99147}"/>
              </a:ext>
            </a:extLst>
          </p:cNvPr>
          <p:cNvSpPr/>
          <p:nvPr/>
        </p:nvSpPr>
        <p:spPr>
          <a:xfrm>
            <a:off x="7178040" y="1866720"/>
            <a:ext cx="4242816" cy="31700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POPS Flow:</a:t>
            </a:r>
          </a:p>
          <a:p>
            <a:pPr marL="350838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Sample flow rate measured using a laminar flow element to provide clean sample flow path</a:t>
            </a:r>
          </a:p>
          <a:p>
            <a:pPr marL="350838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LFE ∆P provides feedback for flow control</a:t>
            </a:r>
          </a:p>
          <a:p>
            <a:pPr marL="350838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Particle free ”sheath” flow set by restriction~ equal to sample flow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BAA1CF-864A-CD4A-97A9-032826C5082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8EE3E84-B5F4-244A-9DE8-B5EFD4F515CF}"/>
              </a:ext>
            </a:extLst>
          </p:cNvPr>
          <p:cNvCxnSpPr>
            <a:cxnSpLocks/>
          </p:cNvCxnSpPr>
          <p:nvPr/>
        </p:nvCxnSpPr>
        <p:spPr>
          <a:xfrm flipV="1">
            <a:off x="298132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A6105F-3C69-F24B-BA71-0ACC36CBE5BB}"/>
              </a:ext>
            </a:extLst>
          </p:cNvPr>
          <p:cNvCxnSpPr>
            <a:cxnSpLocks/>
          </p:cNvCxnSpPr>
          <p:nvPr/>
        </p:nvCxnSpPr>
        <p:spPr>
          <a:xfrm flipV="1">
            <a:off x="263207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D0F82-0EF1-1140-B1D9-C6E25774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71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Printed Optical Particle Spectrometer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3C5C2C-A6BB-B04B-AB46-516CEEE99147}"/>
              </a:ext>
            </a:extLst>
          </p:cNvPr>
          <p:cNvSpPr/>
          <p:nvPr/>
        </p:nvSpPr>
        <p:spPr>
          <a:xfrm>
            <a:off x="7178040" y="1865376"/>
            <a:ext cx="4239428" cy="40164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POPS optics:</a:t>
            </a:r>
          </a:p>
          <a:p>
            <a:pPr marL="350838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405 nm laser diode, ~60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mW</a:t>
            </a:r>
            <a:endParaRPr lang="en-US" sz="2000" dirty="0">
              <a:ln w="6350">
                <a:noFill/>
              </a:ln>
              <a:latin typeface="Arial"/>
              <a:cs typeface="Arial"/>
            </a:endParaRPr>
          </a:p>
          <a:p>
            <a:pPr marL="350838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Beam profile shaped by a series of lenses and apertures</a:t>
            </a:r>
          </a:p>
          <a:p>
            <a:pPr marL="350838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Scattered light collected by spherical mirror subtending</a:t>
            </a:r>
            <a:br>
              <a:rPr lang="en-US" sz="2000" dirty="0">
                <a:ln w="6350">
                  <a:noFill/>
                </a:ln>
                <a:latin typeface="Arial"/>
                <a:cs typeface="Arial"/>
              </a:rPr>
            </a:b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38° - 142° (~2.4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sr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)</a:t>
            </a:r>
          </a:p>
          <a:p>
            <a:pPr marL="350838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Observed instrument response closely matches Mie theory calculation for spherical particles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BAA1CF-864A-CD4A-97A9-032826C5082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5477E6-8DC5-A847-9973-FE3909F45EF9}"/>
              </a:ext>
            </a:extLst>
          </p:cNvPr>
          <p:cNvCxnSpPr/>
          <p:nvPr/>
        </p:nvCxnSpPr>
        <p:spPr>
          <a:xfrm flipH="1">
            <a:off x="2492375" y="5537200"/>
            <a:ext cx="311150" cy="374650"/>
          </a:xfrm>
          <a:prstGeom prst="straightConnector1">
            <a:avLst/>
          </a:prstGeom>
          <a:ln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C37DEB-4F5E-CA41-AA74-9C16BCC68712}"/>
              </a:ext>
            </a:extLst>
          </p:cNvPr>
          <p:cNvCxnSpPr>
            <a:cxnSpLocks/>
          </p:cNvCxnSpPr>
          <p:nvPr/>
        </p:nvCxnSpPr>
        <p:spPr>
          <a:xfrm flipV="1">
            <a:off x="2486025" y="4889500"/>
            <a:ext cx="314325" cy="1006475"/>
          </a:xfrm>
          <a:prstGeom prst="straightConnector1">
            <a:avLst/>
          </a:prstGeom>
          <a:ln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C367DC9-31F6-5645-96C3-7D5BC0B9BC52}"/>
              </a:ext>
            </a:extLst>
          </p:cNvPr>
          <p:cNvCxnSpPr/>
          <p:nvPr/>
        </p:nvCxnSpPr>
        <p:spPr>
          <a:xfrm>
            <a:off x="2819400" y="5537200"/>
            <a:ext cx="311150" cy="374650"/>
          </a:xfrm>
          <a:prstGeom prst="straightConnector1">
            <a:avLst/>
          </a:prstGeom>
          <a:ln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DF7C93E-E9C9-8E49-9C67-E0CA41BFB899}"/>
              </a:ext>
            </a:extLst>
          </p:cNvPr>
          <p:cNvCxnSpPr>
            <a:cxnSpLocks/>
          </p:cNvCxnSpPr>
          <p:nvPr/>
        </p:nvCxnSpPr>
        <p:spPr>
          <a:xfrm flipH="1" flipV="1">
            <a:off x="2822576" y="4889500"/>
            <a:ext cx="314324" cy="1003300"/>
          </a:xfrm>
          <a:prstGeom prst="straightConnector1">
            <a:avLst/>
          </a:prstGeom>
          <a:ln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4321AE3-8F5F-9A44-8F99-12599C4EC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05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Operation at Stratospheric Pressures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3C5C2C-A6BB-B04B-AB46-516CEEE99147}"/>
              </a:ext>
            </a:extLst>
          </p:cNvPr>
          <p:cNvSpPr/>
          <p:nvPr/>
        </p:nvSpPr>
        <p:spPr>
          <a:xfrm>
            <a:off x="7178040" y="1866720"/>
            <a:ext cx="4399448" cy="36317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POPS measurement issues at low pressure: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At ambient pressures below ~200 hPa, particle transit through the beam slows, suggesting the inlet jet is diverging</a:t>
            </a:r>
          </a:p>
          <a:p>
            <a:pPr marL="463550" indent="-227013">
              <a:spcBef>
                <a:spcPts val="1800"/>
              </a:spcBef>
              <a:buFont typeface="Arial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Below ~70 hPa, particle losses were observed as the beam diverged </a:t>
            </a:r>
          </a:p>
          <a:p>
            <a:pPr marL="463550" indent="-227013">
              <a:spcBef>
                <a:spcPts val="600"/>
              </a:spcBef>
              <a:buFont typeface="Arial" charset="0"/>
              <a:buChar char="•"/>
            </a:pPr>
            <a:endParaRPr lang="en-US" sz="2000" dirty="0">
              <a:ln w="6350">
                <a:noFill/>
              </a:ln>
              <a:latin typeface="Arial"/>
              <a:cs typeface="Arial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BAA1CF-864A-CD4A-97A9-032826C5082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5F876E9-CB6E-F74C-BCBE-F0DE602B57FD}"/>
              </a:ext>
            </a:extLst>
          </p:cNvPr>
          <p:cNvSpPr/>
          <p:nvPr/>
        </p:nvSpPr>
        <p:spPr>
          <a:xfrm>
            <a:off x="2393576" y="2393576"/>
            <a:ext cx="772534" cy="13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D446A2-5F39-DA49-9C2E-774AB85C08FE}"/>
              </a:ext>
            </a:extLst>
          </p:cNvPr>
          <p:cNvCxnSpPr/>
          <p:nvPr/>
        </p:nvCxnSpPr>
        <p:spPr>
          <a:xfrm flipV="1">
            <a:off x="2809875" y="2254250"/>
            <a:ext cx="0" cy="409575"/>
          </a:xfrm>
          <a:prstGeom prst="straightConnector1">
            <a:avLst/>
          </a:prstGeom>
          <a:ln w="19050"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43302C-21A8-FC4C-A02E-DB020D0C3760}"/>
              </a:ext>
            </a:extLst>
          </p:cNvPr>
          <p:cNvCxnSpPr>
            <a:cxnSpLocks/>
          </p:cNvCxnSpPr>
          <p:nvPr/>
        </p:nvCxnSpPr>
        <p:spPr>
          <a:xfrm flipV="1">
            <a:off x="298132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DA1ABA-1E60-A84E-85B1-ED9CF1DB2BE0}"/>
              </a:ext>
            </a:extLst>
          </p:cNvPr>
          <p:cNvCxnSpPr>
            <a:cxnSpLocks/>
          </p:cNvCxnSpPr>
          <p:nvPr/>
        </p:nvCxnSpPr>
        <p:spPr>
          <a:xfrm flipV="1">
            <a:off x="263207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7B94421-5A05-C84F-AFC4-6CC2CA8F51E9}"/>
              </a:ext>
            </a:extLst>
          </p:cNvPr>
          <p:cNvCxnSpPr>
            <a:cxnSpLocks/>
          </p:cNvCxnSpPr>
          <p:nvPr/>
        </p:nvCxnSpPr>
        <p:spPr>
          <a:xfrm flipH="1" flipV="1">
            <a:off x="2847975" y="2276475"/>
            <a:ext cx="88900" cy="104775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51CACA-018E-0648-854E-7DC64C74E229}"/>
              </a:ext>
            </a:extLst>
          </p:cNvPr>
          <p:cNvCxnSpPr>
            <a:cxnSpLocks/>
          </p:cNvCxnSpPr>
          <p:nvPr/>
        </p:nvCxnSpPr>
        <p:spPr>
          <a:xfrm flipV="1">
            <a:off x="2689225" y="2266950"/>
            <a:ext cx="88900" cy="104775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A9C2DCE-51C9-4247-993B-DB0E8FCD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2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Operation at Stratospheric Pressures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3C5C2C-A6BB-B04B-AB46-516CEEE99147}"/>
              </a:ext>
            </a:extLst>
          </p:cNvPr>
          <p:cNvSpPr/>
          <p:nvPr/>
        </p:nvSpPr>
        <p:spPr>
          <a:xfrm>
            <a:off x="7178040" y="1865376"/>
            <a:ext cx="4239428" cy="27084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Two modifications yielded improved function at low pressure</a:t>
            </a:r>
          </a:p>
          <a:p>
            <a:pPr marL="463550" indent="-339725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Install small diameter exhaust nozzle closer to the laser beam</a:t>
            </a:r>
            <a:br>
              <a:rPr lang="en-US" sz="2000" dirty="0">
                <a:ln w="6350">
                  <a:noFill/>
                </a:ln>
                <a:latin typeface="Arial"/>
                <a:cs typeface="Arial"/>
              </a:rPr>
            </a:b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(similar to inlet nozzle)</a:t>
            </a:r>
          </a:p>
          <a:p>
            <a:pPr marL="463550" indent="-339725">
              <a:spcBef>
                <a:spcPts val="1800"/>
              </a:spcBef>
              <a:buFont typeface="Wingdings" pitchFamily="2" charset="2"/>
              <a:buChar char="Ø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Increased sample flow rate (also increases ”sheath” flow)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0EDDD4-909C-494F-985E-62A3071B8C0F}"/>
              </a:ext>
            </a:extLst>
          </p:cNvPr>
          <p:cNvSpPr/>
          <p:nvPr/>
        </p:nvSpPr>
        <p:spPr>
          <a:xfrm>
            <a:off x="2393576" y="2393576"/>
            <a:ext cx="772534" cy="13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397C78-2DAF-5E4A-A9C4-86DAF699D9AD}"/>
              </a:ext>
            </a:extLst>
          </p:cNvPr>
          <p:cNvCxnSpPr>
            <a:cxnSpLocks/>
          </p:cNvCxnSpPr>
          <p:nvPr/>
        </p:nvCxnSpPr>
        <p:spPr>
          <a:xfrm flipV="1">
            <a:off x="2796801" y="2256493"/>
            <a:ext cx="0" cy="20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BFCA05-5663-B441-94BA-7B9CD8A21938}"/>
              </a:ext>
            </a:extLst>
          </p:cNvPr>
          <p:cNvCxnSpPr>
            <a:cxnSpLocks/>
          </p:cNvCxnSpPr>
          <p:nvPr/>
        </p:nvCxnSpPr>
        <p:spPr>
          <a:xfrm flipV="1">
            <a:off x="2827057" y="2256492"/>
            <a:ext cx="0" cy="207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0EED3-8BAD-174F-98D9-04C2CC6B2A4D}"/>
              </a:ext>
            </a:extLst>
          </p:cNvPr>
          <p:cNvCxnSpPr/>
          <p:nvPr/>
        </p:nvCxnSpPr>
        <p:spPr>
          <a:xfrm>
            <a:off x="2760196" y="225910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34FED4-AEE8-A640-9541-7016D9600F48}"/>
              </a:ext>
            </a:extLst>
          </p:cNvPr>
          <p:cNvCxnSpPr/>
          <p:nvPr/>
        </p:nvCxnSpPr>
        <p:spPr>
          <a:xfrm>
            <a:off x="2825190" y="226078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33358-95C4-8C4D-8170-AC76ED89006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651E3EE3-CE03-E944-9497-50BE6A941003}"/>
              </a:ext>
            </a:extLst>
          </p:cNvPr>
          <p:cNvSpPr/>
          <p:nvPr/>
        </p:nvSpPr>
        <p:spPr>
          <a:xfrm>
            <a:off x="2628900" y="2184400"/>
            <a:ext cx="358775" cy="358775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D48BE-2896-2A4F-A361-F1886A2D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8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Operation at Stratospheric Pressures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0EDDD4-909C-494F-985E-62A3071B8C0F}"/>
              </a:ext>
            </a:extLst>
          </p:cNvPr>
          <p:cNvSpPr/>
          <p:nvPr/>
        </p:nvSpPr>
        <p:spPr>
          <a:xfrm>
            <a:off x="2393576" y="2393576"/>
            <a:ext cx="772534" cy="13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397C78-2DAF-5E4A-A9C4-86DAF699D9AD}"/>
              </a:ext>
            </a:extLst>
          </p:cNvPr>
          <p:cNvCxnSpPr>
            <a:cxnSpLocks/>
          </p:cNvCxnSpPr>
          <p:nvPr/>
        </p:nvCxnSpPr>
        <p:spPr>
          <a:xfrm flipV="1">
            <a:off x="2796801" y="2256493"/>
            <a:ext cx="0" cy="20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BFCA05-5663-B441-94BA-7B9CD8A21938}"/>
              </a:ext>
            </a:extLst>
          </p:cNvPr>
          <p:cNvCxnSpPr>
            <a:cxnSpLocks/>
          </p:cNvCxnSpPr>
          <p:nvPr/>
        </p:nvCxnSpPr>
        <p:spPr>
          <a:xfrm flipV="1">
            <a:off x="2827057" y="2256492"/>
            <a:ext cx="0" cy="207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0EED3-8BAD-174F-98D9-04C2CC6B2A4D}"/>
              </a:ext>
            </a:extLst>
          </p:cNvPr>
          <p:cNvCxnSpPr/>
          <p:nvPr/>
        </p:nvCxnSpPr>
        <p:spPr>
          <a:xfrm>
            <a:off x="2760196" y="225910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34FED4-AEE8-A640-9541-7016D9600F48}"/>
              </a:ext>
            </a:extLst>
          </p:cNvPr>
          <p:cNvCxnSpPr/>
          <p:nvPr/>
        </p:nvCxnSpPr>
        <p:spPr>
          <a:xfrm>
            <a:off x="2825190" y="226078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33358-95C4-8C4D-8170-AC76ED89006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EC1351-2B37-3843-B064-CE3B340AC99F}"/>
              </a:ext>
            </a:extLst>
          </p:cNvPr>
          <p:cNvCxnSpPr>
            <a:cxnSpLocks/>
          </p:cNvCxnSpPr>
          <p:nvPr/>
        </p:nvCxnSpPr>
        <p:spPr>
          <a:xfrm flipV="1">
            <a:off x="2809875" y="2470150"/>
            <a:ext cx="0" cy="234951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53A3C02-77F2-364F-9FCD-C1A7B6262633}"/>
              </a:ext>
            </a:extLst>
          </p:cNvPr>
          <p:cNvCxnSpPr>
            <a:cxnSpLocks/>
          </p:cNvCxnSpPr>
          <p:nvPr/>
        </p:nvCxnSpPr>
        <p:spPr>
          <a:xfrm flipV="1">
            <a:off x="298132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BCEF595-A07F-A34A-827A-2D24B0B8AE83}"/>
              </a:ext>
            </a:extLst>
          </p:cNvPr>
          <p:cNvCxnSpPr>
            <a:cxnSpLocks/>
          </p:cNvCxnSpPr>
          <p:nvPr/>
        </p:nvCxnSpPr>
        <p:spPr>
          <a:xfrm flipV="1">
            <a:off x="263207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FFE4A3-6BFC-7448-8A83-8860EF03EBA8}"/>
              </a:ext>
            </a:extLst>
          </p:cNvPr>
          <p:cNvCxnSpPr>
            <a:cxnSpLocks/>
          </p:cNvCxnSpPr>
          <p:nvPr/>
        </p:nvCxnSpPr>
        <p:spPr>
          <a:xfrm flipH="1" flipV="1">
            <a:off x="2822575" y="2473327"/>
            <a:ext cx="130175" cy="26034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581C3C-E947-5043-828A-0C16F20B8D14}"/>
              </a:ext>
            </a:extLst>
          </p:cNvPr>
          <p:cNvCxnSpPr>
            <a:cxnSpLocks/>
          </p:cNvCxnSpPr>
          <p:nvPr/>
        </p:nvCxnSpPr>
        <p:spPr>
          <a:xfrm flipV="1">
            <a:off x="2663825" y="2476502"/>
            <a:ext cx="123825" cy="25399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14BB8563-D57D-5440-A816-90388485DA66}"/>
              </a:ext>
            </a:extLst>
          </p:cNvPr>
          <p:cNvSpPr/>
          <p:nvPr/>
        </p:nvSpPr>
        <p:spPr>
          <a:xfrm>
            <a:off x="7178040" y="1866720"/>
            <a:ext cx="4239428" cy="27084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63550" indent="-339725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Increased flow and change in geometry both contribute to improved sample jet coherence at low pressure</a:t>
            </a:r>
          </a:p>
          <a:p>
            <a:pPr marL="463550" indent="-339725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Optimal performance maintained down to P &lt; 30 hPa, where pump efficiency limits sample flow rate</a:t>
            </a:r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915A6638-8DC9-8143-822F-A36159B85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7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Operation at Stratospheric Pressures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0EDDD4-909C-494F-985E-62A3071B8C0F}"/>
              </a:ext>
            </a:extLst>
          </p:cNvPr>
          <p:cNvSpPr/>
          <p:nvPr/>
        </p:nvSpPr>
        <p:spPr>
          <a:xfrm>
            <a:off x="2393576" y="2393576"/>
            <a:ext cx="772534" cy="13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397C78-2DAF-5E4A-A9C4-86DAF699D9AD}"/>
              </a:ext>
            </a:extLst>
          </p:cNvPr>
          <p:cNvCxnSpPr>
            <a:cxnSpLocks/>
          </p:cNvCxnSpPr>
          <p:nvPr/>
        </p:nvCxnSpPr>
        <p:spPr>
          <a:xfrm flipV="1">
            <a:off x="2796801" y="2256493"/>
            <a:ext cx="0" cy="20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BFCA05-5663-B441-94BA-7B9CD8A21938}"/>
              </a:ext>
            </a:extLst>
          </p:cNvPr>
          <p:cNvCxnSpPr>
            <a:cxnSpLocks/>
          </p:cNvCxnSpPr>
          <p:nvPr/>
        </p:nvCxnSpPr>
        <p:spPr>
          <a:xfrm flipV="1">
            <a:off x="2827057" y="2256492"/>
            <a:ext cx="0" cy="207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0EED3-8BAD-174F-98D9-04C2CC6B2A4D}"/>
              </a:ext>
            </a:extLst>
          </p:cNvPr>
          <p:cNvCxnSpPr/>
          <p:nvPr/>
        </p:nvCxnSpPr>
        <p:spPr>
          <a:xfrm>
            <a:off x="2760196" y="225910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34FED4-AEE8-A640-9541-7016D9600F48}"/>
              </a:ext>
            </a:extLst>
          </p:cNvPr>
          <p:cNvCxnSpPr/>
          <p:nvPr/>
        </p:nvCxnSpPr>
        <p:spPr>
          <a:xfrm>
            <a:off x="2825190" y="226078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33358-95C4-8C4D-8170-AC76ED89006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EC1351-2B37-3843-B064-CE3B340AC99F}"/>
              </a:ext>
            </a:extLst>
          </p:cNvPr>
          <p:cNvCxnSpPr>
            <a:cxnSpLocks/>
          </p:cNvCxnSpPr>
          <p:nvPr/>
        </p:nvCxnSpPr>
        <p:spPr>
          <a:xfrm flipV="1">
            <a:off x="2809875" y="2470150"/>
            <a:ext cx="0" cy="234951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53A3C02-77F2-364F-9FCD-C1A7B6262633}"/>
              </a:ext>
            </a:extLst>
          </p:cNvPr>
          <p:cNvCxnSpPr>
            <a:cxnSpLocks/>
          </p:cNvCxnSpPr>
          <p:nvPr/>
        </p:nvCxnSpPr>
        <p:spPr>
          <a:xfrm flipV="1">
            <a:off x="298132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BCEF595-A07F-A34A-827A-2D24B0B8AE83}"/>
              </a:ext>
            </a:extLst>
          </p:cNvPr>
          <p:cNvCxnSpPr>
            <a:cxnSpLocks/>
          </p:cNvCxnSpPr>
          <p:nvPr/>
        </p:nvCxnSpPr>
        <p:spPr>
          <a:xfrm flipV="1">
            <a:off x="263207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FFE4A3-6BFC-7448-8A83-8860EF03EBA8}"/>
              </a:ext>
            </a:extLst>
          </p:cNvPr>
          <p:cNvCxnSpPr>
            <a:cxnSpLocks/>
          </p:cNvCxnSpPr>
          <p:nvPr/>
        </p:nvCxnSpPr>
        <p:spPr>
          <a:xfrm flipH="1" flipV="1">
            <a:off x="2822575" y="2473327"/>
            <a:ext cx="130175" cy="26034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581C3C-E947-5043-828A-0C16F20B8D14}"/>
              </a:ext>
            </a:extLst>
          </p:cNvPr>
          <p:cNvCxnSpPr>
            <a:cxnSpLocks/>
          </p:cNvCxnSpPr>
          <p:nvPr/>
        </p:nvCxnSpPr>
        <p:spPr>
          <a:xfrm flipV="1">
            <a:off x="2663825" y="2476502"/>
            <a:ext cx="123825" cy="25399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C68C97B-1125-F24E-A7F2-EBCAD1C28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271016"/>
            <a:ext cx="4583261" cy="502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8EEA0-6BDF-6349-B3EF-948D40B4A2EC}"/>
              </a:ext>
            </a:extLst>
          </p:cNvPr>
          <p:cNvSpPr txBox="1"/>
          <p:nvPr/>
        </p:nvSpPr>
        <p:spPr>
          <a:xfrm>
            <a:off x="8321040" y="1028700"/>
            <a:ext cx="189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Boulder 20190628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CF3DD0D-2ED1-EB41-A355-CEBB6E23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0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Operation at Stratospheric Pressures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D6FC8-06BE-D840-BB98-D4DE4E92C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96" y="1280160"/>
            <a:ext cx="5655548" cy="5029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0EDDD4-909C-494F-985E-62A3071B8C0F}"/>
              </a:ext>
            </a:extLst>
          </p:cNvPr>
          <p:cNvSpPr/>
          <p:nvPr/>
        </p:nvSpPr>
        <p:spPr>
          <a:xfrm>
            <a:off x="2393576" y="2393576"/>
            <a:ext cx="772534" cy="13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397C78-2DAF-5E4A-A9C4-86DAF699D9AD}"/>
              </a:ext>
            </a:extLst>
          </p:cNvPr>
          <p:cNvCxnSpPr>
            <a:cxnSpLocks/>
          </p:cNvCxnSpPr>
          <p:nvPr/>
        </p:nvCxnSpPr>
        <p:spPr>
          <a:xfrm flipV="1">
            <a:off x="2796801" y="2256493"/>
            <a:ext cx="0" cy="20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BFCA05-5663-B441-94BA-7B9CD8A21938}"/>
              </a:ext>
            </a:extLst>
          </p:cNvPr>
          <p:cNvCxnSpPr>
            <a:cxnSpLocks/>
          </p:cNvCxnSpPr>
          <p:nvPr/>
        </p:nvCxnSpPr>
        <p:spPr>
          <a:xfrm flipV="1">
            <a:off x="2827057" y="2256492"/>
            <a:ext cx="0" cy="2073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0EED3-8BAD-174F-98D9-04C2CC6B2A4D}"/>
              </a:ext>
            </a:extLst>
          </p:cNvPr>
          <p:cNvCxnSpPr/>
          <p:nvPr/>
        </p:nvCxnSpPr>
        <p:spPr>
          <a:xfrm>
            <a:off x="2760196" y="225910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34FED4-AEE8-A640-9541-7016D9600F48}"/>
              </a:ext>
            </a:extLst>
          </p:cNvPr>
          <p:cNvCxnSpPr/>
          <p:nvPr/>
        </p:nvCxnSpPr>
        <p:spPr>
          <a:xfrm>
            <a:off x="2825190" y="2260786"/>
            <a:ext cx="3361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233358-95C4-8C4D-8170-AC76ED890064}"/>
              </a:ext>
            </a:extLst>
          </p:cNvPr>
          <p:cNvCxnSpPr/>
          <p:nvPr/>
        </p:nvCxnSpPr>
        <p:spPr>
          <a:xfrm>
            <a:off x="2809875" y="2682875"/>
            <a:ext cx="0" cy="476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EC1351-2B37-3843-B064-CE3B340AC99F}"/>
              </a:ext>
            </a:extLst>
          </p:cNvPr>
          <p:cNvCxnSpPr>
            <a:cxnSpLocks/>
          </p:cNvCxnSpPr>
          <p:nvPr/>
        </p:nvCxnSpPr>
        <p:spPr>
          <a:xfrm flipV="1">
            <a:off x="2809875" y="2470150"/>
            <a:ext cx="0" cy="234951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53A3C02-77F2-364F-9FCD-C1A7B6262633}"/>
              </a:ext>
            </a:extLst>
          </p:cNvPr>
          <p:cNvCxnSpPr>
            <a:cxnSpLocks/>
          </p:cNvCxnSpPr>
          <p:nvPr/>
        </p:nvCxnSpPr>
        <p:spPr>
          <a:xfrm flipV="1">
            <a:off x="298132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BCEF595-A07F-A34A-827A-2D24B0B8AE83}"/>
              </a:ext>
            </a:extLst>
          </p:cNvPr>
          <p:cNvCxnSpPr>
            <a:cxnSpLocks/>
          </p:cNvCxnSpPr>
          <p:nvPr/>
        </p:nvCxnSpPr>
        <p:spPr>
          <a:xfrm flipV="1">
            <a:off x="2632075" y="2841625"/>
            <a:ext cx="0" cy="273051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FFE4A3-6BFC-7448-8A83-8860EF03EBA8}"/>
              </a:ext>
            </a:extLst>
          </p:cNvPr>
          <p:cNvCxnSpPr>
            <a:cxnSpLocks/>
          </p:cNvCxnSpPr>
          <p:nvPr/>
        </p:nvCxnSpPr>
        <p:spPr>
          <a:xfrm flipH="1" flipV="1">
            <a:off x="2822575" y="2473327"/>
            <a:ext cx="130175" cy="26034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581C3C-E947-5043-828A-0C16F20B8D14}"/>
              </a:ext>
            </a:extLst>
          </p:cNvPr>
          <p:cNvCxnSpPr>
            <a:cxnSpLocks/>
          </p:cNvCxnSpPr>
          <p:nvPr/>
        </p:nvCxnSpPr>
        <p:spPr>
          <a:xfrm flipV="1">
            <a:off x="2663825" y="2476502"/>
            <a:ext cx="123825" cy="253998"/>
          </a:xfrm>
          <a:prstGeom prst="straightConnector1">
            <a:avLst/>
          </a:prstGeom>
          <a:ln w="9525"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42499E97-7859-4841-8D90-483BB9387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181" y="1273810"/>
            <a:ext cx="4583261" cy="502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8EEA0-6BDF-6349-B3EF-948D40B4A2EC}"/>
              </a:ext>
            </a:extLst>
          </p:cNvPr>
          <p:cNvSpPr txBox="1"/>
          <p:nvPr/>
        </p:nvSpPr>
        <p:spPr>
          <a:xfrm>
            <a:off x="8321040" y="1028700"/>
            <a:ext cx="189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Boulder 20190628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A224FA-072F-CB40-A4C8-BD5D38F2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1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Particle Size Determination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101BEF-CD5F-A040-8D7B-2324BDFC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3865"/>
            <a:ext cx="10515600" cy="42573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D13E0F-74C4-0145-B07C-55A39943E4EC}"/>
              </a:ext>
            </a:extLst>
          </p:cNvPr>
          <p:cNvSpPr txBox="1"/>
          <p:nvPr/>
        </p:nvSpPr>
        <p:spPr>
          <a:xfrm>
            <a:off x="1828800" y="5440680"/>
            <a:ext cx="344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Calibration with PSLs, n = 1.61 + 0i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656247-CEDF-C943-ABF6-4A19F61535CA}"/>
              </a:ext>
            </a:extLst>
          </p:cNvPr>
          <p:cNvSpPr txBox="1"/>
          <p:nvPr/>
        </p:nvSpPr>
        <p:spPr>
          <a:xfrm>
            <a:off x="7292340" y="5440680"/>
            <a:ext cx="3634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Calibration with DMA size-selected dioctyl </a:t>
            </a:r>
            <a:r>
              <a:rPr lang="en-US" dirty="0" err="1"/>
              <a:t>sebacate</a:t>
            </a:r>
            <a:r>
              <a:rPr lang="en-US" dirty="0"/>
              <a:t>, n = 1.45 + 0i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4160777-8F1D-C240-BD8B-FC1862E7A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Particle Size Determination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247B8E-EC4A-FF4D-AD41-7E7D35644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" y="1125220"/>
            <a:ext cx="6985000" cy="5156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86FC8D-7969-7E4D-AAA6-CF2C062D7F17}"/>
              </a:ext>
            </a:extLst>
          </p:cNvPr>
          <p:cNvSpPr/>
          <p:nvPr/>
        </p:nvSpPr>
        <p:spPr>
          <a:xfrm>
            <a:off x="7543800" y="1855290"/>
            <a:ext cx="4239428" cy="33239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93688" indent="-16986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Mie resonances create non-monotonicity in the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D</a:t>
            </a:r>
            <a:r>
              <a:rPr lang="en-US" sz="2000" baseline="-25000" dirty="0" err="1">
                <a:ln w="6350">
                  <a:noFill/>
                </a:ln>
                <a:latin typeface="Arial"/>
                <a:cs typeface="Arial"/>
              </a:rPr>
              <a:t>p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vs POPS signal amplitude relationship</a:t>
            </a:r>
          </a:p>
          <a:p>
            <a:pPr marL="293688" indent="-169863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Histogram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D</a:t>
            </a:r>
            <a:r>
              <a:rPr lang="en-US" sz="2000" baseline="-25000" dirty="0" err="1">
                <a:ln w="6350">
                  <a:noFill/>
                </a:ln>
                <a:latin typeface="Arial"/>
                <a:cs typeface="Arial"/>
              </a:rPr>
              <a:t>p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in narrow signal bins and calculate median values</a:t>
            </a:r>
          </a:p>
          <a:p>
            <a:pPr marL="293688" indent="-169863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Construct single-valued smoothed curve through median values to estimate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D</a:t>
            </a:r>
            <a:r>
              <a:rPr lang="en-US" sz="2000" baseline="-25000" dirty="0" err="1">
                <a:ln w="6350">
                  <a:noFill/>
                </a:ln>
                <a:latin typeface="Arial"/>
                <a:cs typeface="Arial"/>
              </a:rPr>
              <a:t>p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from measured signal amplitude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BE5C8-B216-6144-8B68-7F431D68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94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of Refraction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2DFCE-80B2-CE4B-80DE-0A8C6E23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20" y="1228090"/>
            <a:ext cx="6985000" cy="469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141136-7D58-124A-80E9-1447AE56B253}"/>
              </a:ext>
            </a:extLst>
          </p:cNvPr>
          <p:cNvSpPr/>
          <p:nvPr/>
        </p:nvSpPr>
        <p:spPr>
          <a:xfrm>
            <a:off x="7292340" y="1855290"/>
            <a:ext cx="4490888" cy="247760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66725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Most OPCs, including POPS, need to assume an aerosol index of refraction as well as spherical shape in order to calculate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D</a:t>
            </a:r>
            <a:r>
              <a:rPr lang="en-US" sz="2000" baseline="-25000" dirty="0" err="1">
                <a:ln w="6350">
                  <a:noFill/>
                </a:ln>
                <a:latin typeface="Arial"/>
                <a:cs typeface="Arial"/>
              </a:rPr>
              <a:t>p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from scattered light</a:t>
            </a:r>
          </a:p>
          <a:p>
            <a:pPr marL="466725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Leads to potential error in particle sizing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E7ED3F4-111E-A54A-9E4F-A3028ACC7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2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of Refraction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141136-7D58-124A-80E9-1447AE56B253}"/>
              </a:ext>
            </a:extLst>
          </p:cNvPr>
          <p:cNvSpPr/>
          <p:nvPr/>
        </p:nvSpPr>
        <p:spPr>
          <a:xfrm>
            <a:off x="7292340" y="1855290"/>
            <a:ext cx="4490888" cy="247760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66725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Most OPCs, including POPS, need to assume an aerosol index of refraction as well as spherical shape in order to calculate </a:t>
            </a:r>
            <a:r>
              <a:rPr lang="en-US" sz="2000" dirty="0" err="1">
                <a:ln w="6350">
                  <a:noFill/>
                </a:ln>
                <a:latin typeface="Arial"/>
                <a:cs typeface="Arial"/>
              </a:rPr>
              <a:t>D</a:t>
            </a:r>
            <a:r>
              <a:rPr lang="en-US" sz="2000" baseline="-25000" dirty="0" err="1">
                <a:ln w="6350">
                  <a:noFill/>
                </a:ln>
                <a:latin typeface="Arial"/>
                <a:cs typeface="Arial"/>
              </a:rPr>
              <a:t>p</a:t>
            </a: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 from scattered light</a:t>
            </a:r>
          </a:p>
          <a:p>
            <a:pPr marL="466725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n w="6350">
                  <a:noFill/>
                </a:ln>
                <a:latin typeface="Arial"/>
                <a:cs typeface="Arial"/>
              </a:rPr>
              <a:t>Leads to potential error in particle sizing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06BDD8-F0C6-B64E-91EC-EE830CDD0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651000"/>
            <a:ext cx="6985000" cy="37846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02C824-A792-A043-9E81-9E96CE1DD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7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72F75-4BC6-DC40-A54C-759A2A6E7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0" y="1515180"/>
            <a:ext cx="609600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51E65A-43E2-344A-98C8-0C1382B3C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030" y="1515180"/>
            <a:ext cx="3429000" cy="45720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08CBA6-9923-D64C-8E31-B004ECFED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2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9D13F-4525-0449-B43C-B7680A006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370" y="1068070"/>
            <a:ext cx="4699000" cy="51562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9AB8C-87EF-824F-96E3-83686A442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95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3B3AB0-D938-0845-A79A-36DC09AB1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50" y="1136650"/>
            <a:ext cx="6667672" cy="50292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22A19E-AD9C-5A49-BC2F-C38C6C41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36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5E705-6738-CA49-A6FB-FA3A47696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1113790"/>
            <a:ext cx="4699000" cy="51562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003FB-E860-FB48-81CA-975E7F465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53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BE5AC-6F41-2C49-936A-84634AE4F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090" y="1170940"/>
            <a:ext cx="9271000" cy="5156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A9CD0-9B29-4946-B13B-77E13772B0DD}"/>
              </a:ext>
            </a:extLst>
          </p:cNvPr>
          <p:cNvSpPr txBox="1"/>
          <p:nvPr/>
        </p:nvSpPr>
        <p:spPr>
          <a:xfrm>
            <a:off x="7280910" y="1028700"/>
            <a:ext cx="166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UWY 20190828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99518B-DF56-F54B-BF8D-A89129D8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45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4D8FA-CBFE-2B47-824F-B4B6EBB3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POPS sonde launches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CD4BD-43EF-4E44-B970-E0B018F9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6C8B79-1B7C-064B-AE91-F0E9C50D7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0" y="1102360"/>
            <a:ext cx="4699000" cy="51562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B93379-3F57-A645-8673-BFBF218A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91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10158-1338-3346-BDC5-8D23C6A9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5AB0B-FA34-C341-92FD-347A6884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III-ISS Science Team Meeting	10/30/2019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DC18BD-7786-D749-962F-EF1585D7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188720"/>
            <a:ext cx="3771900" cy="502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AEBC97-00E1-294D-8469-D44406A8BA35}"/>
              </a:ext>
            </a:extLst>
          </p:cNvPr>
          <p:cNvSpPr txBox="1"/>
          <p:nvPr/>
        </p:nvSpPr>
        <p:spPr>
          <a:xfrm>
            <a:off x="4823460" y="1577340"/>
            <a:ext cx="66522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Hagen </a:t>
            </a:r>
            <a:r>
              <a:rPr lang="en-US" dirty="0" err="1"/>
              <a:t>Telg</a:t>
            </a:r>
            <a:r>
              <a:rPr lang="en-US" dirty="0"/>
              <a:t>, NOAA ESRL GMD (formerly CSD)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Emrys Hall and Allen Jordan, NOAA ESRL GMD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Lars </a:t>
            </a:r>
            <a:r>
              <a:rPr lang="en-US" dirty="0" err="1"/>
              <a:t>Kalnajs</a:t>
            </a:r>
            <a:r>
              <a:rPr lang="en-US" dirty="0"/>
              <a:t> (CU LASP) and Terry Deshler (U Wyoming)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Wills Dobson, Michael </a:t>
            </a:r>
            <a:r>
              <a:rPr lang="en-US" dirty="0" err="1"/>
              <a:t>Kotkamp</a:t>
            </a:r>
            <a:r>
              <a:rPr lang="en-US" dirty="0"/>
              <a:t> and Richard </a:t>
            </a:r>
            <a:r>
              <a:rPr lang="en-US" dirty="0" err="1"/>
              <a:t>Querel</a:t>
            </a:r>
            <a:r>
              <a:rPr lang="en-US" dirty="0"/>
              <a:t>, NIWA Lauder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Frank </a:t>
            </a:r>
            <a:r>
              <a:rPr lang="en-US" dirty="0" err="1"/>
              <a:t>Erdesz</a:t>
            </a:r>
            <a:r>
              <a:rPr lang="en-US" dirty="0"/>
              <a:t>, NOAA ESRL CSD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NASA SAGE III-ISS Validation Project</a:t>
            </a:r>
            <a:br>
              <a:rPr lang="en-US" dirty="0"/>
            </a:br>
            <a:r>
              <a:rPr lang="en-US" dirty="0"/>
              <a:t>Marilee </a:t>
            </a:r>
            <a:r>
              <a:rPr lang="en-US" dirty="0" err="1"/>
              <a:t>Roell</a:t>
            </a:r>
            <a:r>
              <a:rPr lang="en-US" dirty="0"/>
              <a:t>, Carrie Roller, Susan </a:t>
            </a:r>
            <a:r>
              <a:rPr lang="en-US" dirty="0" err="1"/>
              <a:t>Kizer</a:t>
            </a:r>
            <a:r>
              <a:rPr lang="en-US" dirty="0"/>
              <a:t>, Travis </a:t>
            </a:r>
            <a:r>
              <a:rPr lang="en-US" dirty="0" err="1"/>
              <a:t>Knepp</a:t>
            </a:r>
            <a:r>
              <a:rPr lang="en-US" dirty="0"/>
              <a:t>, Kevin </a:t>
            </a:r>
            <a:r>
              <a:rPr lang="en-US" dirty="0" err="1"/>
              <a:t>Leavor</a:t>
            </a:r>
            <a:r>
              <a:rPr lang="en-US" dirty="0"/>
              <a:t>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B228D1E-D31F-2048-B1B0-4405DDF0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CFBB-C8B5-2244-BFD4-6EE67B6500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6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5240</TotalTime>
  <Words>599</Words>
  <Application>Microsoft Macintosh PowerPoint</Application>
  <PresentationFormat>Widescreen</PresentationFormat>
  <Paragraphs>105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The Printed Optical Particle Spectrometer    Stratospheric Aerosol Measurements for SAGE III-ISS Validation</vt:lpstr>
      <vt:lpstr>Printed Optical Particle Spectrometer</vt:lpstr>
      <vt:lpstr>Printed Optical Particle Spectrometer</vt:lpstr>
      <vt:lpstr>Printed Optical Particle Spectrometer</vt:lpstr>
      <vt:lpstr>POPS Operation at Stratospheric Pressures</vt:lpstr>
      <vt:lpstr>POPS Operation at Stratospheric Pressures</vt:lpstr>
      <vt:lpstr>POPS Operation at Stratospheric Pressures</vt:lpstr>
      <vt:lpstr>POPS Operation at Stratospheric Pressures</vt:lpstr>
      <vt:lpstr>POPS Operation at Stratospheric Pressures</vt:lpstr>
      <vt:lpstr>POPS Particle Size Determination</vt:lpstr>
      <vt:lpstr>POPS Particle Size Determination</vt:lpstr>
      <vt:lpstr>Index of Refraction</vt:lpstr>
      <vt:lpstr>Index of Refraction</vt:lpstr>
      <vt:lpstr>POPS sonde launches</vt:lpstr>
      <vt:lpstr>POPS sonde launches</vt:lpstr>
      <vt:lpstr>POPS sonde launches</vt:lpstr>
      <vt:lpstr>POPS sonde launches</vt:lpstr>
      <vt:lpstr>POPS sonde launches</vt:lpstr>
      <vt:lpstr>POPS sonde launches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Portable Optical Particle Spectrometer  Stratospheric Aerosol Measurements for SAGE III-ISS Validation</dc:title>
  <dc:creator>Troy Thornberry</dc:creator>
  <cp:lastModifiedBy>Leybold, Allison B. (LARC-E3)[Science Systems &amp; Applications, Inc.]</cp:lastModifiedBy>
  <cp:revision>46</cp:revision>
  <dcterms:created xsi:type="dcterms:W3CDTF">2019-10-24T15:14:11Z</dcterms:created>
  <dcterms:modified xsi:type="dcterms:W3CDTF">2019-10-28T13:10:14Z</dcterms:modified>
</cp:coreProperties>
</file>