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63" r:id="rId4"/>
    <p:sldId id="258" r:id="rId5"/>
    <p:sldId id="272" r:id="rId6"/>
    <p:sldId id="265" r:id="rId7"/>
    <p:sldId id="264" r:id="rId8"/>
    <p:sldId id="266" r:id="rId9"/>
    <p:sldId id="270" r:id="rId10"/>
    <p:sldId id="271" r:id="rId11"/>
    <p:sldId id="268" r:id="rId12"/>
    <p:sldId id="269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9" d="100"/>
          <a:sy n="139" d="100"/>
        </p:scale>
        <p:origin x="34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BAFE49-DAD2-4405-A771-A38AA95CD2B7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1EB5D8-F3F7-4F88-BF59-6987DAA42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245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1EB5D8-F3F7-4F88-BF59-6987DAA421B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526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1EB5D8-F3F7-4F88-BF59-6987DAA421B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3304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B2EA4-B80C-43FB-B0E7-276162781CBE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3684-8D20-4BE3-BB68-72A89FA025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175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B2EA4-B80C-43FB-B0E7-276162781CBE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3684-8D20-4BE3-BB68-72A89FA025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443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B2EA4-B80C-43FB-B0E7-276162781CBE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3684-8D20-4BE3-BB68-72A89FA025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417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B2EA4-B80C-43FB-B0E7-276162781CBE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3684-8D20-4BE3-BB68-72A89FA025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568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B2EA4-B80C-43FB-B0E7-276162781CBE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3684-8D20-4BE3-BB68-72A89FA025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76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B2EA4-B80C-43FB-B0E7-276162781CBE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3684-8D20-4BE3-BB68-72A89FA025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098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B2EA4-B80C-43FB-B0E7-276162781CBE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3684-8D20-4BE3-BB68-72A89FA025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334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B2EA4-B80C-43FB-B0E7-276162781CBE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3684-8D20-4BE3-BB68-72A89FA025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930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B2EA4-B80C-43FB-B0E7-276162781CBE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3684-8D20-4BE3-BB68-72A89FA025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19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B2EA4-B80C-43FB-B0E7-276162781CBE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3684-8D20-4BE3-BB68-72A89FA025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929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B2EA4-B80C-43FB-B0E7-276162781CBE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3684-8D20-4BE3-BB68-72A89FA025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256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DB2EA4-B80C-43FB-B0E7-276162781CBE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673684-8D20-4BE3-BB68-72A89FA025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626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SAGE III/ISS and GloSSAC v2.0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000" dirty="0" smtClean="0"/>
              <a:t>Larry Thomason</a:t>
            </a:r>
          </a:p>
          <a:p>
            <a:r>
              <a:rPr lang="en-US" dirty="0" smtClean="0"/>
              <a:t>NASA </a:t>
            </a:r>
            <a:r>
              <a:rPr lang="en-US" dirty="0" err="1" smtClean="0"/>
              <a:t>LaRC</a:t>
            </a:r>
            <a:endParaRPr lang="en-US" dirty="0" smtClean="0"/>
          </a:p>
          <a:p>
            <a:r>
              <a:rPr lang="en-US" sz="3000" dirty="0" smtClean="0"/>
              <a:t>Mahesh Kovilakam</a:t>
            </a:r>
          </a:p>
          <a:p>
            <a:r>
              <a:rPr lang="en-US" dirty="0" smtClean="0"/>
              <a:t>SSAI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456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GloSSAC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4514" y="1856306"/>
            <a:ext cx="6758310" cy="2894454"/>
          </a:xfrm>
        </p:spPr>
        <p:txBody>
          <a:bodyPr>
            <a:noAutofit/>
          </a:bodyPr>
          <a:lstStyle/>
          <a:p>
            <a:r>
              <a:rPr lang="en-US" sz="2400" dirty="0" smtClean="0"/>
              <a:t>GloSSAC (the Global Space-based Stratospheric Aerosol Climatology) is a multi-instrument 40-year climatology of aerosol optical properties produced to support global climate modeling</a:t>
            </a:r>
          </a:p>
          <a:p>
            <a:r>
              <a:rPr lang="en-US" sz="2400" dirty="0" smtClean="0"/>
              <a:t>It evolved from a SAGE II-only climatology to produce ‘gap-free’ data sets for 1978 to 2004 (ASAP), to 2012 (CCMI), to 2016 (CMIP6), to 2018 (v2.0)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57" y="1475488"/>
            <a:ext cx="4533253" cy="326492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49179" y="4672888"/>
            <a:ext cx="11403645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Prior to 2005, it is almost exclusively dependent on occultation measurements but afterward (until 2017) dependent on OSIRIS limb-scatter and CALIPSO lidar measurements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SAGE III/ISS contributes to v2.0 in two critical ways: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Direct incorporation into the data set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Assessing the consistency of the data set across multiple measurement strategies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621292" y="1404166"/>
            <a:ext cx="2083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From GloSSAC v1.1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634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SAGE III Internal Consistency Checks (1):</a:t>
            </a:r>
            <a:br>
              <a:rPr lang="en-US" dirty="0" smtClean="0"/>
            </a:br>
            <a:r>
              <a:rPr lang="en-US" dirty="0" smtClean="0"/>
              <a:t>Aerosol Spectra Examples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72354" y="2617974"/>
            <a:ext cx="1442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Seagull effect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2809395" y="2965992"/>
            <a:ext cx="197892" cy="3889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254" y="1961511"/>
            <a:ext cx="5369329" cy="4351338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629" y="1961511"/>
            <a:ext cx="5354171" cy="434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717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SAGE III Internal Consistency Checks (2): Uncertainty evaluation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3036" y="1690690"/>
            <a:ext cx="6222982" cy="50830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50854" y="1831555"/>
            <a:ext cx="437939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 observe that the lowest zonal variability in aerosol extinction coefficient ( and ozone) occurs in the tropics particularly above 20 km.</a:t>
            </a:r>
          </a:p>
          <a:p>
            <a:endParaRPr lang="en-US" dirty="0"/>
          </a:p>
          <a:p>
            <a:r>
              <a:rPr lang="en-US" dirty="0" smtClean="0"/>
              <a:t>Thus we expect the reported uncertainty (solid lines and mainly a precision measure) to be close to but somewhat less than the observed zonal standard deviation for low latitude measurements. This is observed. Suggesting that reported precisions are reasonable. </a:t>
            </a:r>
          </a:p>
          <a:p>
            <a:endParaRPr lang="en-US" dirty="0"/>
          </a:p>
          <a:p>
            <a:r>
              <a:rPr lang="en-US" dirty="0" smtClean="0"/>
              <a:t>Uncertainties are the lowest where ozone is the smallest and generally a minimum between 756 and 1020 nm at a few percent.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95151" y="3016253"/>
            <a:ext cx="7402938" cy="2308324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To </a:t>
            </a:r>
            <a:r>
              <a:rPr lang="en-US" sz="2400" dirty="0"/>
              <a:t>my </a:t>
            </a:r>
            <a:r>
              <a:rPr lang="en-US" sz="2400" dirty="0" smtClean="0"/>
              <a:t>observation, </a:t>
            </a:r>
            <a:r>
              <a:rPr lang="en-US" sz="2400" dirty="0"/>
              <a:t>I see two kinds of SAGE III/ISS events ones where noise is low and data quality is SAGE II-like and others where I suspect a ‘rough ride’ from the station leads to noisier events. For some applications, considering the </a:t>
            </a:r>
            <a:r>
              <a:rPr lang="en-US" sz="2400" dirty="0" smtClean="0"/>
              <a:t>difference </a:t>
            </a:r>
            <a:r>
              <a:rPr lang="en-US" sz="2400" dirty="0"/>
              <a:t>in precision between events may be important.</a:t>
            </a:r>
          </a:p>
        </p:txBody>
      </p:sp>
    </p:spTree>
    <p:extLst>
      <p:ext uri="{BB962C8B-B14F-4D97-AF65-F5344CB8AC3E}">
        <p14:creationId xmlns:p14="http://schemas.microsoft.com/office/powerpoint/2010/main" val="1973575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GloSSAC and the OSIRIS/CALIPSO Period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74235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A key part of making GloSSAC work, is ensuring consistency across 40 years of data (as much as possible, which of course is totally impossible)</a:t>
            </a:r>
          </a:p>
          <a:p>
            <a:pPr lvl="1"/>
            <a:r>
              <a:rPr lang="en-US" dirty="0" smtClean="0"/>
              <a:t>SAGE II remains the standard to which other instruments are conformed</a:t>
            </a:r>
          </a:p>
          <a:p>
            <a:r>
              <a:rPr lang="en-US" dirty="0" smtClean="0"/>
              <a:t>Nominally, GloSSAC could use OSIRIS/CALIPSO provided aerosol extinction coefficient data products at ~525 nm throughout this period</a:t>
            </a:r>
          </a:p>
          <a:p>
            <a:r>
              <a:rPr lang="en-US" dirty="0" smtClean="0"/>
              <a:t>However, we find that they have some mild to severe bias issues relative to SAGE II/III that require some conformance activities to </a:t>
            </a:r>
            <a:r>
              <a:rPr lang="en-US" dirty="0" smtClean="0"/>
              <a:t>reduce bias </a:t>
            </a:r>
            <a:endParaRPr lang="en-US" dirty="0" smtClean="0"/>
          </a:p>
          <a:p>
            <a:r>
              <a:rPr lang="en-US" dirty="0" smtClean="0"/>
              <a:t>At end, we feel that the new approach reduces the bias observed particularly at 1020 nm crossing the SAGE-to-not-SAGE borders but there are still some significant issues that require further thought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870422" y="3109713"/>
            <a:ext cx="7917466" cy="1384995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Somewhat disappointing how much conformance needs to be done. From the GloSSAC perspective, conformance at 10% is Ok but 20% is failure…</a:t>
            </a:r>
          </a:p>
        </p:txBody>
      </p:sp>
    </p:spTree>
    <p:extLst>
      <p:ext uri="{BB962C8B-B14F-4D97-AF65-F5344CB8AC3E}">
        <p14:creationId xmlns:p14="http://schemas.microsoft.com/office/powerpoint/2010/main" val="1450839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GloSSAC and OSIRIS, conformance requirements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2026920"/>
            <a:ext cx="6372153" cy="4150043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OSIRIS and SAGE II agree rather well (with 10% or so) in the main stratospheric aerosol layer throughout their overlap period</a:t>
            </a:r>
          </a:p>
          <a:p>
            <a:r>
              <a:rPr lang="en-US" dirty="0" smtClean="0"/>
              <a:t>Exceptions occur in the lower stratosphere and following a pair of smallish eruptions in 2002 and 2005.</a:t>
            </a:r>
          </a:p>
          <a:p>
            <a:r>
              <a:rPr lang="en-US" dirty="0" smtClean="0"/>
              <a:t>A conformance process is applied derived from this overlap period is applied to all OSIRIS data</a:t>
            </a:r>
          </a:p>
          <a:p>
            <a:r>
              <a:rPr lang="en-US" dirty="0" smtClean="0"/>
              <a:t>We suspect that OSIRIS values are biased relative to what a SAGE instrument would have seen following a number of volcanic events in between 2005 and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3540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Bonus Slide:</a:t>
            </a:r>
            <a:br>
              <a:rPr lang="en-US" dirty="0" smtClean="0"/>
            </a:br>
            <a:r>
              <a:rPr lang="en-US" dirty="0" smtClean="0"/>
              <a:t>Volcanos and Particle Size:	SAGE Observations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3875" y="1804999"/>
            <a:ext cx="5289098" cy="43513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8572" y="1974907"/>
            <a:ext cx="5414703" cy="429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6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GloSSAC and OSIRIS, conformance </a:t>
            </a:r>
            <a:r>
              <a:rPr lang="en-US" dirty="0" smtClean="0"/>
              <a:t>requirements (Part II)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0454" y="2342724"/>
            <a:ext cx="5989346" cy="3834239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OSIRIS to SAGE III is similar to that observed during the SAGE II/OSIRIS overlap period with the bias perhaps somewhat larger</a:t>
            </a:r>
          </a:p>
          <a:p>
            <a:r>
              <a:rPr lang="en-US" dirty="0" smtClean="0"/>
              <a:t>After application of the SAGE II-based conformance process, the differences are generally 10-20% except in the lower stratosphere possibly due to the Seagull effect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557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GloSSAC and </a:t>
            </a:r>
            <a:r>
              <a:rPr lang="en-US" dirty="0" smtClean="0"/>
              <a:t>CALIPSO, </a:t>
            </a:r>
            <a:r>
              <a:rPr lang="en-US" dirty="0"/>
              <a:t>conformance requirements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-228138" y="2340393"/>
            <a:ext cx="6247938" cy="4005405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CALIPSO </a:t>
            </a:r>
            <a:r>
              <a:rPr lang="en-US" dirty="0"/>
              <a:t>and </a:t>
            </a:r>
            <a:r>
              <a:rPr lang="en-US" dirty="0" smtClean="0"/>
              <a:t>conformed OSIRIS agree with 10 to 20% in </a:t>
            </a:r>
            <a:r>
              <a:rPr lang="en-US" dirty="0"/>
              <a:t>the main stratospheric aerosol layer </a:t>
            </a:r>
            <a:r>
              <a:rPr lang="en-US" dirty="0" smtClean="0"/>
              <a:t>equatorward of 40 degrees but rather poorly in the lower stratosphere and high latitudes </a:t>
            </a:r>
          </a:p>
          <a:p>
            <a:r>
              <a:rPr lang="en-US" dirty="0" smtClean="0"/>
              <a:t>We do not use the new CALIPSO aerosol extinction product but rather use the stratospheric backscatter product and convert using an empirical extinction-to-backscatter-like conformance process</a:t>
            </a:r>
          </a:p>
          <a:p>
            <a:r>
              <a:rPr lang="en-US" dirty="0" smtClean="0"/>
              <a:t>After this process, the overall agreement is within 10 to 30% at all altitudes for conformed OSIRIS and SAGE III/ISS</a:t>
            </a:r>
          </a:p>
          <a:p>
            <a:r>
              <a:rPr lang="en-US" dirty="0" smtClean="0"/>
              <a:t>Based on SAGE III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257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GloSSAC and the Occultation Gap Period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CALIPSO uses a fixed extinction to backscatter ratio of 50 to retrieve aerosol extinction coefficient at 532 nm</a:t>
            </a:r>
          </a:p>
          <a:p>
            <a:r>
              <a:rPr lang="en-US" dirty="0" smtClean="0"/>
              <a:t>In general, </a:t>
            </a:r>
            <a:r>
              <a:rPr lang="en-US" dirty="0" err="1" smtClean="0"/>
              <a:t>ratioing</a:t>
            </a:r>
            <a:r>
              <a:rPr lang="en-US" dirty="0" smtClean="0"/>
              <a:t> conformed OSIRIS extinction to CALIPSO backscatter, we find in the mid to low latitude core a ratio of 40 to 60. However near the tropopause and in higher latitudes, we see much smaller values from (10 to 40) </a:t>
            </a:r>
          </a:p>
          <a:p>
            <a:r>
              <a:rPr lang="en-US" dirty="0" smtClean="0"/>
              <a:t>Should note that this value is roughly a combination of extinction backscatter and bias correction and should not be interpreted physically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57367" y="2136353"/>
            <a:ext cx="5841808" cy="3817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59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445061"/>
            <a:ext cx="4853940" cy="541293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 aerosol extinction reconstruction in ‘trouble’ spots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08056" y="3235005"/>
            <a:ext cx="41951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general outcome is that the conformance process significantly reduces bias between data sets, which, of course, was the whole idea.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6850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Aerosol Optical Depth from </a:t>
            </a:r>
            <a:r>
              <a:rPr lang="en-US" dirty="0" err="1" smtClean="0"/>
              <a:t>GloSSAc</a:t>
            </a:r>
            <a:r>
              <a:rPr lang="en-US" dirty="0" smtClean="0"/>
              <a:t> v2.0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3336" y="1455420"/>
            <a:ext cx="7485327" cy="5317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16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Future plans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For version 2.0, we </a:t>
            </a:r>
            <a:r>
              <a:rPr lang="en-US" dirty="0"/>
              <a:t>feel that the new </a:t>
            </a:r>
            <a:r>
              <a:rPr lang="en-US" dirty="0" smtClean="0"/>
              <a:t>conformance approaches reduce </a:t>
            </a:r>
            <a:r>
              <a:rPr lang="en-US" dirty="0"/>
              <a:t>the bias observed particularly at 1020 nm crossing the SAGE-to-not-SAGE borders but there are still some significant issues that require further </a:t>
            </a:r>
            <a:r>
              <a:rPr lang="en-US" dirty="0" smtClean="0"/>
              <a:t>thought particularly wavelength dependence in the OSIRIS/CALIPSO period</a:t>
            </a:r>
            <a:endParaRPr lang="en-US" dirty="0"/>
          </a:p>
          <a:p>
            <a:r>
              <a:rPr lang="en-US" dirty="0" smtClean="0"/>
              <a:t>Clearly, disposing of the Seagull Effect is a high priority to the long term utility of the GloSSAC data set</a:t>
            </a:r>
          </a:p>
          <a:p>
            <a:pPr lvl="1"/>
            <a:r>
              <a:rPr lang="en-US" dirty="0" smtClean="0"/>
              <a:t>Will require a reassessment of the OSIRIS/CALIPSO era and the on-going mixed OSIRIS/CALIPSO/SAGE III</a:t>
            </a:r>
          </a:p>
          <a:p>
            <a:r>
              <a:rPr lang="en-US" dirty="0" smtClean="0"/>
              <a:t>Can SAGE III/ISS help with infer particle size in the OSIRIS/CALIPSO era at least to the extent of improving inferences of 525 to 1020 nm extinction coefficient ratios?</a:t>
            </a:r>
          </a:p>
          <a:p>
            <a:r>
              <a:rPr lang="en-US" dirty="0" smtClean="0"/>
              <a:t>How well can we link SAGE II aerosol to that from SAGE III/ISS</a:t>
            </a:r>
          </a:p>
          <a:p>
            <a:r>
              <a:rPr lang="en-US" dirty="0" smtClean="0"/>
              <a:t>Will we ever have a </a:t>
            </a:r>
            <a:r>
              <a:rPr lang="en-US" dirty="0" err="1" smtClean="0"/>
              <a:t>trendable</a:t>
            </a:r>
            <a:r>
              <a:rPr lang="en-US" dirty="0" smtClean="0"/>
              <a:t> data set for this period to levels better than 20% or does the mix of measurements mean we will never get there?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13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8D9DD33A-7629-48EF-BFDB-3982579C82EF}" vid="{C87E82FF-DB4C-4BC1-B572-42426138AD9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1624</TotalTime>
  <Words>967</Words>
  <Application>Microsoft Office PowerPoint</Application>
  <PresentationFormat>Widescreen</PresentationFormat>
  <Paragraphs>59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Theme1</vt:lpstr>
      <vt:lpstr>SAGE III/ISS and GloSSAC v2.0</vt:lpstr>
      <vt:lpstr>GloSSAC</vt:lpstr>
      <vt:lpstr>SAGE III Internal Consistency Checks (1): Aerosol Spectra Examples</vt:lpstr>
      <vt:lpstr>SAGE III Internal Consistency Checks (2): Uncertainty evaluation</vt:lpstr>
      <vt:lpstr>GloSSAC and the OSIRIS/CALIPSO Period</vt:lpstr>
      <vt:lpstr>GloSSAC and OSIRIS, conformance requirements</vt:lpstr>
      <vt:lpstr>Bonus Slide: Volcanos and Particle Size: SAGE Observations</vt:lpstr>
      <vt:lpstr>GloSSAC and OSIRIS, conformance requirements (Part II)</vt:lpstr>
      <vt:lpstr>GloSSAC and CALIPSO, conformance requirements</vt:lpstr>
      <vt:lpstr>GloSSAC and the Occultation Gap Period</vt:lpstr>
      <vt:lpstr>On aerosol extinction reconstruction in ‘trouble’ spots</vt:lpstr>
      <vt:lpstr>Aerosol Optical Depth from GloSSAc v2.0</vt:lpstr>
      <vt:lpstr>Conclusions Future plans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SAGE III status</dc:title>
  <dc:creator>Thomason, Larry W. (LARC-E303)</dc:creator>
  <cp:lastModifiedBy>Thomason, Larry W. (LARC-E303)</cp:lastModifiedBy>
  <cp:revision>35</cp:revision>
  <dcterms:created xsi:type="dcterms:W3CDTF">2019-03-22T15:42:19Z</dcterms:created>
  <dcterms:modified xsi:type="dcterms:W3CDTF">2019-10-29T17:27:43Z</dcterms:modified>
</cp:coreProperties>
</file>