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7"/>
  </p:notesMasterIdLst>
  <p:sldIdLst>
    <p:sldId id="323" r:id="rId2"/>
    <p:sldId id="324" r:id="rId3"/>
    <p:sldId id="331" r:id="rId4"/>
    <p:sldId id="1196" r:id="rId5"/>
    <p:sldId id="268" r:id="rId6"/>
    <p:sldId id="322" r:id="rId7"/>
    <p:sldId id="332" r:id="rId8"/>
    <p:sldId id="333" r:id="rId9"/>
    <p:sldId id="334" r:id="rId10"/>
    <p:sldId id="327" r:id="rId11"/>
    <p:sldId id="335" r:id="rId12"/>
    <p:sldId id="336" r:id="rId13"/>
    <p:sldId id="337" r:id="rId14"/>
    <p:sldId id="338" r:id="rId15"/>
    <p:sldId id="32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3D37ED-9C68-0F49-BBC1-E10C7AA7B7D5}">
          <p14:sldIdLst>
            <p14:sldId id="323"/>
            <p14:sldId id="324"/>
            <p14:sldId id="331"/>
            <p14:sldId id="1196"/>
            <p14:sldId id="268"/>
            <p14:sldId id="322"/>
            <p14:sldId id="332"/>
            <p14:sldId id="333"/>
            <p14:sldId id="334"/>
            <p14:sldId id="327"/>
            <p14:sldId id="335"/>
            <p14:sldId id="336"/>
            <p14:sldId id="337"/>
            <p14:sldId id="338"/>
            <p14:sldId id="329"/>
          </p14:sldIdLst>
        </p14:section>
        <p14:section name="Untitled Section" id="{D64C6B69-931C-B54D-A255-1BC7A4699AF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CE4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46"/>
    <p:restoredTop sz="94712"/>
  </p:normalViewPr>
  <p:slideViewPr>
    <p:cSldViewPr snapToGrid="0" snapToObjects="1">
      <p:cViewPr varScale="1">
        <p:scale>
          <a:sx n="128" d="100"/>
          <a:sy n="128" d="100"/>
        </p:scale>
        <p:origin x="13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E1144-46C7-6D48-ACAC-BF02AE3A2072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B09A6-6B46-5547-A628-8E31201C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2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Scan head heats up after use, so operators desire to limit heating</a:t>
            </a:r>
          </a:p>
          <a:p>
            <a:r>
              <a:rPr lang="en-US" dirty="0"/>
              <a:t>Approximately one scan per minute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BB09A6-6B46-5547-A628-8E31201C40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09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E54D8-D6B6-CD49-BC17-98107B81D2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00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Backscatter example neither best nor worst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BB09A6-6B46-5547-A628-8E31201C40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0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457200"/>
            <a:ext cx="2114550" cy="566896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191250" cy="5668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83425" y="6503988"/>
            <a:ext cx="1905000" cy="3540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AF7A56-4EFB-4426-9B8C-1D57E91EFB6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DDFFFF">
                <a:gamma/>
                <a:tint val="0"/>
                <a:invGamma/>
              </a:srgbClr>
            </a:gs>
            <a:gs pos="100000">
              <a:srgbClr val="DD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277813" y="1343025"/>
            <a:ext cx="8648700" cy="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585732" y="244475"/>
            <a:ext cx="6504972" cy="282575"/>
          </a:xfrm>
          <a:prstGeom prst="rect">
            <a:avLst/>
          </a:prstGeom>
          <a:solidFill>
            <a:srgbClr val="0099CC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482600" y="150813"/>
            <a:ext cx="822325" cy="1889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82058" tIns="41029" rIns="82058" bIns="41029">
            <a:spAutoFit/>
          </a:bodyPr>
          <a:lstStyle/>
          <a:p>
            <a:pPr algn="l" defTabSz="820738">
              <a:spcBef>
                <a:spcPct val="50000"/>
              </a:spcBef>
            </a:pPr>
            <a:endParaRPr lang="en-US" sz="700"/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3886200" y="24384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6" name="Text Box 62"/>
          <p:cNvSpPr txBox="1">
            <a:spLocks noChangeArrowheads="1"/>
          </p:cNvSpPr>
          <p:nvPr/>
        </p:nvSpPr>
        <p:spPr bwMode="auto">
          <a:xfrm>
            <a:off x="7467600" y="3581400"/>
            <a:ext cx="12192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/>
          </a:p>
        </p:txBody>
      </p:sp>
      <p:pic>
        <p:nvPicPr>
          <p:cNvPr id="1097" name="Picture 73" descr="nasa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39133" y="380395"/>
            <a:ext cx="762615" cy="640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10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60000"/>
        </a:spcBef>
        <a:spcAft>
          <a:spcPct val="0"/>
        </a:spcAft>
        <a:buSzPct val="70000"/>
        <a:buFont typeface="Wingdings" pitchFamily="2" charset="2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60400" indent="-204788" algn="l" rtl="0" eaLnBrk="0" fontAlgn="base" hangingPunct="0">
        <a:spcBef>
          <a:spcPct val="30000"/>
        </a:spcBef>
        <a:spcAft>
          <a:spcPct val="0"/>
        </a:spcAft>
        <a:defRPr sz="1400" b="1">
          <a:solidFill>
            <a:schemeClr val="tx1"/>
          </a:solidFill>
          <a:latin typeface="+mn-lt"/>
        </a:defRPr>
      </a:lvl2pPr>
      <a:lvl3pPr marL="989013" indent="-214313" algn="l" rtl="0" eaLnBrk="0" fontAlgn="base" hangingPunct="0">
        <a:spcBef>
          <a:spcPct val="30000"/>
        </a:spcBef>
        <a:spcAft>
          <a:spcPct val="0"/>
        </a:spcAft>
        <a:defRPr sz="1300" b="1">
          <a:solidFill>
            <a:schemeClr val="tx1"/>
          </a:solidFill>
          <a:latin typeface="+mn-lt"/>
        </a:defRPr>
      </a:lvl3pPr>
      <a:lvl4pPr marL="1601788" indent="-231775" algn="l" rtl="0" eaLnBrk="0" fontAlgn="base" hangingPunct="0">
        <a:spcBef>
          <a:spcPct val="3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0018" y="1873897"/>
            <a:ext cx="5675243" cy="59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Calibri" charset="0"/>
                <a:ea typeface="Calibri" charset="0"/>
                <a:cs typeface="Times New Roman" charset="0"/>
              </a:rPr>
              <a:t>SAGE III Limb Scatter Retrievals</a:t>
            </a:r>
            <a:endParaRPr lang="en-US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572724"/>
              </p:ext>
            </p:extLst>
          </p:nvPr>
        </p:nvGraphicFramePr>
        <p:xfrm>
          <a:off x="705140" y="3224188"/>
          <a:ext cx="774688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9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Glen Jaross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P.K.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Bhartia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Natalya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Kramarova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00B050"/>
                          </a:solidFill>
                        </a:rPr>
                        <a:t>NASA Goddard Space Flight Center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Ghassan Taha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Universities Space Research Association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Philippe Xu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Science Applications International Corp.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07038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003" y="6550223"/>
            <a:ext cx="3229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SAGE 3 STM, 30-Oct., 2019</a:t>
            </a:r>
          </a:p>
        </p:txBody>
      </p:sp>
    </p:spTree>
    <p:extLst>
      <p:ext uri="{BB962C8B-B14F-4D97-AF65-F5344CB8AC3E}">
        <p14:creationId xmlns:p14="http://schemas.microsoft.com/office/powerpoint/2010/main" val="861877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D7F7AC-9F82-B74D-9E30-B9DB2D20B3C0}"/>
              </a:ext>
            </a:extLst>
          </p:cNvPr>
          <p:cNvSpPr txBox="1"/>
          <p:nvPr/>
        </p:nvSpPr>
        <p:spPr>
          <a:xfrm>
            <a:off x="395416" y="1587960"/>
            <a:ext cx="797990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Provide </a:t>
            </a:r>
            <a:r>
              <a:rPr lang="en-US" sz="2000" dirty="0" err="1">
                <a:solidFill>
                  <a:srgbClr val="032CE4"/>
                </a:solidFill>
              </a:rPr>
              <a:t>LaRC</a:t>
            </a:r>
            <a:r>
              <a:rPr lang="en-US" sz="2000" dirty="0">
                <a:solidFill>
                  <a:srgbClr val="032CE4"/>
                </a:solidFill>
              </a:rPr>
              <a:t> operational retrieval codes that will work for SAGE LS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Ozone and aerosol extinction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Based on existing OMPS retrievals</a:t>
            </a:r>
          </a:p>
          <a:p>
            <a:pPr marL="800100" lvl="1" indent="-342900">
              <a:buFont typeface="+mj-lt"/>
              <a:buAutoNum type="alphaLcParenR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Correct Level 1 radiances for problems affecting product accuracy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Stray Light: out-of-band and out-of-field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Tangent Height registration errors</a:t>
            </a:r>
          </a:p>
          <a:p>
            <a:pPr marL="800100" lvl="1" indent="-342900">
              <a:buFont typeface="+mj-lt"/>
              <a:buAutoNum type="alphaLcParenR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Recommend LS operations scenarios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Optimize product quality and usefulness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032CE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C4C0F-BC9B-7E40-873A-85CC4633E148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Proposed effort</a:t>
            </a:r>
          </a:p>
        </p:txBody>
      </p:sp>
    </p:spTree>
    <p:extLst>
      <p:ext uri="{BB962C8B-B14F-4D97-AF65-F5344CB8AC3E}">
        <p14:creationId xmlns:p14="http://schemas.microsoft.com/office/powerpoint/2010/main" val="429231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2BBCD6-42CA-B046-8261-9061B9AB4074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OMPS LS retrieval algorithms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D70E3-2E09-4644-BA9A-227B4EA2BC37}"/>
              </a:ext>
            </a:extLst>
          </p:cNvPr>
          <p:cNvSpPr txBox="1"/>
          <p:nvPr/>
        </p:nvSpPr>
        <p:spPr>
          <a:xfrm>
            <a:off x="317155" y="1683357"/>
            <a:ext cx="3624649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Aerosol v1.5 algorithm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66339-3547-BD4A-924C-D8E894CBF62B}"/>
              </a:ext>
            </a:extLst>
          </p:cNvPr>
          <p:cNvSpPr txBox="1"/>
          <p:nvPr/>
        </p:nvSpPr>
        <p:spPr>
          <a:xfrm>
            <a:off x="5138351" y="1683356"/>
            <a:ext cx="33528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Ozone v2.5 algorithm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37E1F-F4A9-114B-941A-573458C60F36}"/>
              </a:ext>
            </a:extLst>
          </p:cNvPr>
          <p:cNvSpPr txBox="1"/>
          <p:nvPr/>
        </p:nvSpPr>
        <p:spPr>
          <a:xfrm>
            <a:off x="317154" y="2427432"/>
            <a:ext cx="4230131" cy="3077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Computes extinction profile at 675 nm;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Radiances are normalized at 40 km;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Gamma size distribution in Mie calculation;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Chahine’s non-linear relaxation algorithm;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Cut off at cloud top;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Residuals calculated at 8 wavelengths.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A57EC-AF41-0F48-A78A-C1E4B14AABD6}"/>
              </a:ext>
            </a:extLst>
          </p:cNvPr>
          <p:cNvSpPr txBox="1"/>
          <p:nvPr/>
        </p:nvSpPr>
        <p:spPr>
          <a:xfrm>
            <a:off x="5138351" y="2427432"/>
            <a:ext cx="3657600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3 UV pairs and 1 VIS triplet;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Radiances are normalized at 55 km for UV and 40 km for VIS ranges (no retrievals above);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Include the explicit aerosol correction by using LP-derived aerosols;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Algorithm uses realistic a priori covariance matrices instead of </a:t>
            </a:r>
            <a:r>
              <a:rPr lang="en-US" dirty="0" err="1"/>
              <a:t>Tikhanov</a:t>
            </a:r>
            <a:r>
              <a:rPr lang="en-US" dirty="0"/>
              <a:t> regularization;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01281-E03F-924A-9063-EA534F51010D}"/>
              </a:ext>
            </a:extLst>
          </p:cNvPr>
          <p:cNvSpPr txBox="1"/>
          <p:nvPr/>
        </p:nvSpPr>
        <p:spPr>
          <a:xfrm>
            <a:off x="5138351" y="5993027"/>
            <a:ext cx="348666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Limited wavelengths allow us to better isolate instrumental issues </a:t>
            </a:r>
          </a:p>
        </p:txBody>
      </p:sp>
    </p:spTree>
    <p:extLst>
      <p:ext uri="{BB962C8B-B14F-4D97-AF65-F5344CB8AC3E}">
        <p14:creationId xmlns:p14="http://schemas.microsoft.com/office/powerpoint/2010/main" val="2321754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C38A6-56CE-2B44-8C36-A2720E644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3" y="1673428"/>
            <a:ext cx="4637648" cy="30553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5EEC0A-F8C7-BC49-96B5-FA60DD613A5F}"/>
              </a:ext>
            </a:extLst>
          </p:cNvPr>
          <p:cNvSpPr txBox="1"/>
          <p:nvPr/>
        </p:nvSpPr>
        <p:spPr>
          <a:xfrm>
            <a:off x="938675" y="4969793"/>
            <a:ext cx="3277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4 – 20 min. on day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typically equatorial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two fast scans to 250 km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E4A651CE-7568-894C-80A8-D92725CD6407}"/>
              </a:ext>
            </a:extLst>
          </p:cNvPr>
          <p:cNvSpPr txBox="1">
            <a:spLocks/>
          </p:cNvSpPr>
          <p:nvPr/>
        </p:nvSpPr>
        <p:spPr>
          <a:xfrm>
            <a:off x="1542958" y="664526"/>
            <a:ext cx="6496946" cy="4746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sz="2400" kern="0" dirty="0"/>
              <a:t>SAGE LS operations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96A1EC-BF38-1248-85F9-1E8DC9FE84CA}"/>
              </a:ext>
            </a:extLst>
          </p:cNvPr>
          <p:cNvSpPr txBox="1"/>
          <p:nvPr/>
        </p:nvSpPr>
        <p:spPr>
          <a:xfrm>
            <a:off x="1359462" y="1432374"/>
            <a:ext cx="285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Limb Scatter scan pattern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C49044-1308-C74A-B4EF-EE522FAB038E}"/>
              </a:ext>
            </a:extLst>
          </p:cNvPr>
          <p:cNvGrpSpPr/>
          <p:nvPr/>
        </p:nvGrpSpPr>
        <p:grpSpPr>
          <a:xfrm>
            <a:off x="4928052" y="3732943"/>
            <a:ext cx="4046015" cy="3055312"/>
            <a:chOff x="3293179" y="1659487"/>
            <a:chExt cx="5065893" cy="388383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28CF622-989A-F449-81EA-33ABB45413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24" b="5730"/>
            <a:stretch/>
          </p:blipFill>
          <p:spPr>
            <a:xfrm>
              <a:off x="3600956" y="2197862"/>
              <a:ext cx="4758116" cy="293248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9AFF126-A541-1641-864B-3DB02697CDDB}"/>
                </a:ext>
              </a:extLst>
            </p:cNvPr>
            <p:cNvSpPr txBox="1"/>
            <p:nvPr/>
          </p:nvSpPr>
          <p:spPr>
            <a:xfrm>
              <a:off x="5397388" y="5235547"/>
              <a:ext cx="20149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Wavelength (nm)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C5D461-3881-664C-B160-3550DE70C3D8}"/>
                </a:ext>
              </a:extLst>
            </p:cNvPr>
            <p:cNvSpPr txBox="1"/>
            <p:nvPr/>
          </p:nvSpPr>
          <p:spPr>
            <a:xfrm rot="16200000">
              <a:off x="2221844" y="3330560"/>
              <a:ext cx="2528028" cy="38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Sun-normalized signal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97C93C-18DB-C346-AC60-2CCD5110F4B4}"/>
                </a:ext>
              </a:extLst>
            </p:cNvPr>
            <p:cNvSpPr txBox="1"/>
            <p:nvPr/>
          </p:nvSpPr>
          <p:spPr>
            <a:xfrm>
              <a:off x="5138443" y="1659487"/>
              <a:ext cx="23952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TOA Reflectance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444E7FE-9F27-A245-A6A1-23D3A8441C0B}"/>
              </a:ext>
            </a:extLst>
          </p:cNvPr>
          <p:cNvSpPr txBox="1"/>
          <p:nvPr/>
        </p:nvSpPr>
        <p:spPr>
          <a:xfrm>
            <a:off x="5688512" y="2001490"/>
            <a:ext cx="2770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We’ve been working with 2 orbits of 9 scans each</a:t>
            </a:r>
          </a:p>
        </p:txBody>
      </p:sp>
    </p:spTree>
    <p:extLst>
      <p:ext uri="{BB962C8B-B14F-4D97-AF65-F5344CB8AC3E}">
        <p14:creationId xmlns:p14="http://schemas.microsoft.com/office/powerpoint/2010/main" val="1180496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>
            <a:extLst>
              <a:ext uri="{FF2B5EF4-FFF2-40B4-BE49-F238E27FC236}">
                <a16:creationId xmlns:a16="http://schemas.microsoft.com/office/drawing/2014/main" id="{461E3654-CE71-FB4D-B021-9B7F51A9F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770" y="546064"/>
            <a:ext cx="67158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Out-of-Field stray light is primary challenge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5D65A0-5FE8-1E47-B60F-7ED5E0575F1C}"/>
              </a:ext>
            </a:extLst>
          </p:cNvPr>
          <p:cNvSpPr txBox="1"/>
          <p:nvPr/>
        </p:nvSpPr>
        <p:spPr>
          <a:xfrm>
            <a:off x="603849" y="4718401"/>
            <a:ext cx="43563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Telescope scatters bright Earth signal into higher altitude angles (in-band)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Excess signal at retrieval normalization altitude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Primarily a VIS/NIR problem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D25CD2-DE77-924C-8414-D661689BD89F}"/>
              </a:ext>
            </a:extLst>
          </p:cNvPr>
          <p:cNvGrpSpPr/>
          <p:nvPr/>
        </p:nvGrpSpPr>
        <p:grpSpPr>
          <a:xfrm>
            <a:off x="603849" y="1411070"/>
            <a:ext cx="3365740" cy="3194936"/>
            <a:chOff x="603849" y="1411070"/>
            <a:chExt cx="3365740" cy="3194936"/>
          </a:xfrm>
        </p:grpSpPr>
        <p:pic>
          <p:nvPicPr>
            <p:cNvPr id="14338" name="Picture 2" descr="radiance">
              <a:extLst>
                <a:ext uri="{FF2B5EF4-FFF2-40B4-BE49-F238E27FC236}">
                  <a16:creationId xmlns:a16="http://schemas.microsoft.com/office/drawing/2014/main" id="{C8BC739C-C48D-A446-A822-B89C30384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49" y="1411070"/>
              <a:ext cx="3365740" cy="3194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7CB0728-AE7B-0242-B43D-C063C88931C8}"/>
                </a:ext>
              </a:extLst>
            </p:cNvPr>
            <p:cNvSpPr txBox="1"/>
            <p:nvPr/>
          </p:nvSpPr>
          <p:spPr>
            <a:xfrm>
              <a:off x="1688060" y="1425826"/>
              <a:ext cx="12798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b="1" dirty="0"/>
                <a:t>M3-SAGE LS Signal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CE8E7F8-F055-4149-B6D3-C610B5FAAE32}"/>
              </a:ext>
            </a:extLst>
          </p:cNvPr>
          <p:cNvGrpSpPr/>
          <p:nvPr/>
        </p:nvGrpSpPr>
        <p:grpSpPr>
          <a:xfrm>
            <a:off x="4760416" y="1413543"/>
            <a:ext cx="3364228" cy="3192463"/>
            <a:chOff x="4760416" y="1413543"/>
            <a:chExt cx="3364228" cy="3192463"/>
          </a:xfrm>
        </p:grpSpPr>
        <p:pic>
          <p:nvPicPr>
            <p:cNvPr id="7" name="Picture 2" descr="radiance">
              <a:extLst>
                <a:ext uri="{FF2B5EF4-FFF2-40B4-BE49-F238E27FC236}">
                  <a16:creationId xmlns:a16="http://schemas.microsoft.com/office/drawing/2014/main" id="{1A586B5B-7B31-504F-AB0E-A6EAB8DED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0416" y="1413543"/>
              <a:ext cx="3364228" cy="3192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8E47A5-FB85-AD4D-92C7-B575F75AA00B}"/>
                </a:ext>
              </a:extLst>
            </p:cNvPr>
            <p:cNvSpPr txBox="1"/>
            <p:nvPr/>
          </p:nvSpPr>
          <p:spPr>
            <a:xfrm>
              <a:off x="4880806" y="1425826"/>
              <a:ext cx="1388730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/>
                <a:t>M3-SAGE LS Signal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708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2600" y="1828800"/>
            <a:ext cx="3098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Rayleigh residual=(I</a:t>
            </a:r>
            <a:r>
              <a:rPr lang="en-US" b="1" baseline="-25000" dirty="0"/>
              <a:t>m</a:t>
            </a:r>
            <a:r>
              <a:rPr lang="en-US" b="1" dirty="0"/>
              <a:t>-I</a:t>
            </a:r>
            <a:r>
              <a:rPr lang="en-US" b="1" baseline="-25000" dirty="0"/>
              <a:t>0</a:t>
            </a:r>
            <a:r>
              <a:rPr lang="en-US" b="1" dirty="0"/>
              <a:t>)/I</a:t>
            </a:r>
            <a:r>
              <a:rPr lang="en-US" b="1" baseline="-25000" dirty="0"/>
              <a:t>0</a:t>
            </a:r>
          </a:p>
          <a:p>
            <a:r>
              <a:rPr lang="en-US" dirty="0"/>
              <a:t>where </a:t>
            </a:r>
            <a:r>
              <a:rPr lang="en-US" dirty="0" err="1"/>
              <a:t>I</a:t>
            </a:r>
            <a:r>
              <a:rPr lang="en-US" baseline="-25000" dirty="0" err="1"/>
              <a:t>m</a:t>
            </a:r>
            <a:r>
              <a:rPr lang="en-US" dirty="0"/>
              <a:t> is the measured radiances and I</a:t>
            </a:r>
            <a:r>
              <a:rPr lang="en-US" baseline="-25000" dirty="0"/>
              <a:t>0</a:t>
            </a:r>
            <a:r>
              <a:rPr lang="en-US" dirty="0"/>
              <a:t> is the calculated radiance for a Rayleigh atmosphere only.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94ED4-A3AF-824C-9342-2E11F65F226F}"/>
              </a:ext>
            </a:extLst>
          </p:cNvPr>
          <p:cNvSpPr txBox="1"/>
          <p:nvPr/>
        </p:nvSpPr>
        <p:spPr>
          <a:xfrm>
            <a:off x="6905261" y="2890629"/>
            <a:ext cx="204919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OMPS has relatively little residual stray light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B2771500-358E-A543-94DC-4257F95D8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899" y="698158"/>
            <a:ext cx="64777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Assess stray light using Rayleigh residuals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FEC0A-6C19-EA4F-99C6-BC13C2DD6964}"/>
              </a:ext>
            </a:extLst>
          </p:cNvPr>
          <p:cNvSpPr txBox="1"/>
          <p:nvPr/>
        </p:nvSpPr>
        <p:spPr>
          <a:xfrm>
            <a:off x="482600" y="3863083"/>
            <a:ext cx="28256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wavelengths with little atmospheric absorption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OOF stray light is inherently worse at longer wavelengths due to greater vertical gradient in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770759-9101-794D-A63B-52FB4747A8A9}"/>
              </a:ext>
            </a:extLst>
          </p:cNvPr>
          <p:cNvGrpSpPr/>
          <p:nvPr/>
        </p:nvGrpSpPr>
        <p:grpSpPr>
          <a:xfrm>
            <a:off x="3894667" y="1479085"/>
            <a:ext cx="2953565" cy="4034038"/>
            <a:chOff x="3894667" y="1479085"/>
            <a:chExt cx="2953565" cy="403403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17" t="10573" r="41247" b="2382"/>
            <a:stretch/>
          </p:blipFill>
          <p:spPr bwMode="auto">
            <a:xfrm>
              <a:off x="3894667" y="1840611"/>
              <a:ext cx="2697326" cy="367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894667" y="1479085"/>
              <a:ext cx="2953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OMPS residuals – Stray Light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0A4C73-39D0-264C-82C1-B0401C76EDFC}"/>
                </a:ext>
              </a:extLst>
            </p:cNvPr>
            <p:cNvSpPr txBox="1"/>
            <p:nvPr/>
          </p:nvSpPr>
          <p:spPr>
            <a:xfrm>
              <a:off x="5878502" y="5209138"/>
              <a:ext cx="90976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( Percent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943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B200A19-6A86-2140-BBDE-A7AA86841DF1}"/>
              </a:ext>
            </a:extLst>
          </p:cNvPr>
          <p:cNvGrpSpPr/>
          <p:nvPr/>
        </p:nvGrpSpPr>
        <p:grpSpPr>
          <a:xfrm>
            <a:off x="782320" y="1930400"/>
            <a:ext cx="2805322" cy="4521200"/>
            <a:chOff x="782320" y="1930400"/>
            <a:chExt cx="2805322" cy="4521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2E6F69-DA1F-5640-BBF5-2DC99458D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888" t="8188" r="23778" b="6297"/>
            <a:stretch/>
          </p:blipFill>
          <p:spPr>
            <a:xfrm>
              <a:off x="782320" y="1930400"/>
              <a:ext cx="2805322" cy="452120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8D73A47-CCD0-5D43-8607-7332BD315D4A}"/>
                </a:ext>
              </a:extLst>
            </p:cNvPr>
            <p:cNvCxnSpPr/>
            <p:nvPr/>
          </p:nvCxnSpPr>
          <p:spPr bwMode="auto">
            <a:xfrm>
              <a:off x="1564640" y="221488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32CE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C2424D-9DDD-7A41-8367-C46915DF5EFD}"/>
                </a:ext>
              </a:extLst>
            </p:cNvPr>
            <p:cNvCxnSpPr/>
            <p:nvPr/>
          </p:nvCxnSpPr>
          <p:spPr bwMode="auto">
            <a:xfrm>
              <a:off x="1564640" y="29362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E6EB3A3-1974-AD4F-9646-08EFEA477E41}"/>
                </a:ext>
              </a:extLst>
            </p:cNvPr>
            <p:cNvCxnSpPr/>
            <p:nvPr/>
          </p:nvCxnSpPr>
          <p:spPr bwMode="auto">
            <a:xfrm>
              <a:off x="1564640" y="25806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69D672-5463-DE4E-889E-76486F008130}"/>
                </a:ext>
              </a:extLst>
            </p:cNvPr>
            <p:cNvSpPr txBox="1"/>
            <p:nvPr/>
          </p:nvSpPr>
          <p:spPr>
            <a:xfrm>
              <a:off x="2002681" y="207638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353 nm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99191D-3033-094D-A42F-0EEFF50D252C}"/>
                </a:ext>
              </a:extLst>
            </p:cNvPr>
            <p:cNvSpPr txBox="1"/>
            <p:nvPr/>
          </p:nvSpPr>
          <p:spPr>
            <a:xfrm>
              <a:off x="2002681" y="244214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508 nm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3296C6-C158-DE48-AB9B-F03EAA05B795}"/>
                </a:ext>
              </a:extLst>
            </p:cNvPr>
            <p:cNvSpPr txBox="1"/>
            <p:nvPr/>
          </p:nvSpPr>
          <p:spPr>
            <a:xfrm>
              <a:off x="2002681" y="280790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675 nm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5AB1B2-4784-8347-B57D-4D75246531D0}"/>
                </a:ext>
              </a:extLst>
            </p:cNvPr>
            <p:cNvSpPr txBox="1"/>
            <p:nvPr/>
          </p:nvSpPr>
          <p:spPr>
            <a:xfrm rot="16200000">
              <a:off x="10159" y="3530450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Tangent Height (km)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DFB3F6-D87E-EE4C-862F-997B91AFB0CE}"/>
                </a:ext>
              </a:extLst>
            </p:cNvPr>
            <p:cNvSpPr txBox="1"/>
            <p:nvPr/>
          </p:nvSpPr>
          <p:spPr>
            <a:xfrm>
              <a:off x="1564640" y="6143823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Percent Residual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670E7F4-2E37-F944-A1F8-1E528953CB78}"/>
              </a:ext>
            </a:extLst>
          </p:cNvPr>
          <p:cNvSpPr txBox="1"/>
          <p:nvPr/>
        </p:nvSpPr>
        <p:spPr>
          <a:xfrm>
            <a:off x="5243794" y="1514901"/>
            <a:ext cx="2368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Ozone retrieval is not so bad due to wavelength triplet in VIS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8184C4E-6671-EE4E-B5F2-97620C811EE1}"/>
              </a:ext>
            </a:extLst>
          </p:cNvPr>
          <p:cNvGrpSpPr/>
          <p:nvPr/>
        </p:nvGrpSpPr>
        <p:grpSpPr>
          <a:xfrm>
            <a:off x="4937763" y="2406012"/>
            <a:ext cx="2488583" cy="4045587"/>
            <a:chOff x="4937763" y="2406012"/>
            <a:chExt cx="2488583" cy="404558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033013A-5E06-6546-9717-3380E59A44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90" t="8681" r="38816" b="35901"/>
            <a:stretch/>
          </p:blipFill>
          <p:spPr>
            <a:xfrm rot="16200000">
              <a:off x="4159261" y="3184514"/>
              <a:ext cx="4045587" cy="24885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8F34E8-0F19-0A44-9CF9-0C0114994D29}"/>
                </a:ext>
              </a:extLst>
            </p:cNvPr>
            <p:cNvSpPr txBox="1"/>
            <p:nvPr/>
          </p:nvSpPr>
          <p:spPr>
            <a:xfrm>
              <a:off x="6651473" y="2665362"/>
              <a:ext cx="596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32CE4"/>
                  </a:solidFill>
                </a:rPr>
                <a:t>UV</a:t>
              </a:r>
            </a:p>
            <a:p>
              <a:r>
                <a:rPr lang="en-US" b="1" dirty="0">
                  <a:solidFill>
                    <a:srgbClr val="E60002"/>
                  </a:solidFill>
                </a:rPr>
                <a:t>VIS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EF1EE6-85D0-C54F-9724-323178B108DB}"/>
                </a:ext>
              </a:extLst>
            </p:cNvPr>
            <p:cNvSpPr txBox="1"/>
            <p:nvPr/>
          </p:nvSpPr>
          <p:spPr>
            <a:xfrm rot="16200000">
              <a:off x="4315017" y="4089780"/>
              <a:ext cx="15985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Tangent Height (km)c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EF42C1-81CB-8C4E-9463-3720FC5EA24E}"/>
                </a:ext>
              </a:extLst>
            </p:cNvPr>
            <p:cNvSpPr txBox="1"/>
            <p:nvPr/>
          </p:nvSpPr>
          <p:spPr>
            <a:xfrm>
              <a:off x="5483860" y="6143823"/>
              <a:ext cx="17645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Density × 10</a:t>
              </a:r>
              <a:r>
                <a:rPr lang="en-US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(cm</a:t>
              </a:r>
              <a:r>
                <a:rPr lang="en-US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Text Box 3">
            <a:extLst>
              <a:ext uri="{FF2B5EF4-FFF2-40B4-BE49-F238E27FC236}">
                <a16:creationId xmlns:a16="http://schemas.microsoft.com/office/drawing/2014/main" id="{51F0FEA3-CDEC-E548-A993-884C44AF4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652" y="674235"/>
            <a:ext cx="47818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SAGE LS Rayleigh residuals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F9A1D2-7E3C-1B42-B4E9-3CD40B9C364E}"/>
              </a:ext>
            </a:extLst>
          </p:cNvPr>
          <p:cNvSpPr txBox="1"/>
          <p:nvPr/>
        </p:nvSpPr>
        <p:spPr>
          <a:xfrm>
            <a:off x="782320" y="1481957"/>
            <a:ext cx="3364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Suggests large levels of stray light</a:t>
            </a:r>
          </a:p>
        </p:txBody>
      </p:sp>
    </p:spTree>
    <p:extLst>
      <p:ext uri="{BB962C8B-B14F-4D97-AF65-F5344CB8AC3E}">
        <p14:creationId xmlns:p14="http://schemas.microsoft.com/office/powerpoint/2010/main" val="1928762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21DD1E44-4238-B14C-8988-E17455730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652" y="674235"/>
            <a:ext cx="53541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How best to correct for stray light 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EAF88E-0E84-5042-9AAC-27948911F30A}"/>
              </a:ext>
            </a:extLst>
          </p:cNvPr>
          <p:cNvSpPr txBox="1"/>
          <p:nvPr/>
        </p:nvSpPr>
        <p:spPr>
          <a:xfrm>
            <a:off x="872017" y="1486917"/>
            <a:ext cx="2377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Empirical Fit Method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F510C9-7EFE-BA41-A1B4-51F9F9081C25}"/>
              </a:ext>
            </a:extLst>
          </p:cNvPr>
          <p:cNvSpPr txBox="1"/>
          <p:nvPr/>
        </p:nvSpPr>
        <p:spPr>
          <a:xfrm>
            <a:off x="4485491" y="1487536"/>
            <a:ext cx="3938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Mirror scatter function deconvolution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0F24A1-92E8-FE4D-85F1-5F36B107BCCF}"/>
              </a:ext>
            </a:extLst>
          </p:cNvPr>
          <p:cNvGrpSpPr/>
          <p:nvPr/>
        </p:nvGrpSpPr>
        <p:grpSpPr>
          <a:xfrm>
            <a:off x="62915" y="1818766"/>
            <a:ext cx="3613474" cy="2868881"/>
            <a:chOff x="254000" y="2343201"/>
            <a:chExt cx="3613474" cy="286888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742DC0D-C9CD-424B-95EB-34D0CF611C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222" t="27591" r="5778" b="4924"/>
            <a:stretch/>
          </p:blipFill>
          <p:spPr>
            <a:xfrm>
              <a:off x="254000" y="2343201"/>
              <a:ext cx="3613474" cy="286888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9D6728-C3C3-2743-9ED6-7A9CD39BB40E}"/>
                </a:ext>
              </a:extLst>
            </p:cNvPr>
            <p:cNvSpPr txBox="1"/>
            <p:nvPr/>
          </p:nvSpPr>
          <p:spPr>
            <a:xfrm>
              <a:off x="1493520" y="4904305"/>
              <a:ext cx="23739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Radiance Signal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6208C4-FA1C-6A4E-AF43-F1B6B0B95287}"/>
                </a:ext>
              </a:extLst>
            </p:cNvPr>
            <p:cNvSpPr txBox="1"/>
            <p:nvPr/>
          </p:nvSpPr>
          <p:spPr>
            <a:xfrm rot="16200000">
              <a:off x="-540328" y="3623752"/>
              <a:ext cx="1896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Tangent Height (km)</a:t>
              </a:r>
            </a:p>
          </p:txBody>
        </p:sp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09906AB1-9BDA-934F-A140-0C168D919AE9}"/>
                </a:ext>
              </a:extLst>
            </p:cNvPr>
            <p:cNvSpPr/>
            <p:nvPr/>
          </p:nvSpPr>
          <p:spPr bwMode="auto">
            <a:xfrm>
              <a:off x="1402080" y="2926080"/>
              <a:ext cx="91440" cy="314960"/>
            </a:xfrm>
            <a:prstGeom prst="leftBrac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4B1FA7-48FE-2F44-BFAE-0B90390FB616}"/>
                </a:ext>
              </a:extLst>
            </p:cNvPr>
            <p:cNvSpPr txBox="1"/>
            <p:nvPr/>
          </p:nvSpPr>
          <p:spPr>
            <a:xfrm>
              <a:off x="998804" y="2926079"/>
              <a:ext cx="5349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Fit Range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645FCC-BCBE-AC42-B204-93E52416FE36}"/>
                </a:ext>
              </a:extLst>
            </p:cNvPr>
            <p:cNvSpPr txBox="1"/>
            <p:nvPr/>
          </p:nvSpPr>
          <p:spPr>
            <a:xfrm>
              <a:off x="1605066" y="4043679"/>
              <a:ext cx="8028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C00000"/>
                  </a:solidFill>
                </a:rPr>
                <a:t>Predicted Stray Signal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778DBB-C387-0D45-AE90-34CA7ABB0D2C}"/>
                </a:ext>
              </a:extLst>
            </p:cNvPr>
            <p:cNvSpPr txBox="1"/>
            <p:nvPr/>
          </p:nvSpPr>
          <p:spPr>
            <a:xfrm>
              <a:off x="2743200" y="2829423"/>
              <a:ext cx="8229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675 nm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F6CF80-EF62-3645-AD3B-080E08CB40D4}"/>
              </a:ext>
            </a:extLst>
          </p:cNvPr>
          <p:cNvGrpSpPr/>
          <p:nvPr/>
        </p:nvGrpSpPr>
        <p:grpSpPr>
          <a:xfrm>
            <a:off x="4509054" y="2005404"/>
            <a:ext cx="3613475" cy="2682242"/>
            <a:chOff x="4509054" y="2005404"/>
            <a:chExt cx="3613475" cy="26822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A8FB74-FDB7-5F43-B1FF-574892D2C7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724" t="31884" r="4111" b="6126"/>
            <a:stretch/>
          </p:blipFill>
          <p:spPr>
            <a:xfrm>
              <a:off x="4509054" y="2005404"/>
              <a:ext cx="3613475" cy="258064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7C4DD5-129A-824D-82EF-B34A7A42671C}"/>
                </a:ext>
              </a:extLst>
            </p:cNvPr>
            <p:cNvSpPr txBox="1"/>
            <p:nvPr/>
          </p:nvSpPr>
          <p:spPr>
            <a:xfrm>
              <a:off x="5213582" y="4379869"/>
              <a:ext cx="2766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TH diff from direct signal (km)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D350F5-2A92-0B4E-A2A0-8AF63933F7F3}"/>
                </a:ext>
              </a:extLst>
            </p:cNvPr>
            <p:cNvSpPr txBox="1"/>
            <p:nvPr/>
          </p:nvSpPr>
          <p:spPr>
            <a:xfrm rot="16200000">
              <a:off x="3542006" y="2972452"/>
              <a:ext cx="22418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Fractional Contribution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2A2BC30-7FEC-AB4E-9161-5312629394D3}"/>
                    </a:ext>
                  </a:extLst>
                </p:cNvPr>
                <p:cNvSpPr txBox="1"/>
                <p:nvPr/>
              </p:nvSpPr>
              <p:spPr>
                <a:xfrm>
                  <a:off x="5213000" y="2344562"/>
                  <a:ext cx="1614925" cy="5688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Lorentzian  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𝑑𝑧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a14:m>
                  <a:r>
                    <a:rPr lang="en-US" dirty="0"/>
                    <a:t> </a:t>
                  </a:r>
                  <a:r>
                    <a:rPr lang="en-US" sz="1200" dirty="0"/>
                    <a:t>+ constant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2A2BC30-7FEC-AB4E-9161-5312629394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3000" y="2344562"/>
                  <a:ext cx="1614925" cy="568874"/>
                </a:xfrm>
                <a:prstGeom prst="rect">
                  <a:avLst/>
                </a:prstGeom>
                <a:blipFill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BF3E9-7FF2-C542-9BCD-D94B48ACB5C3}"/>
                </a:ext>
              </a:extLst>
            </p:cNvPr>
            <p:cNvSpPr txBox="1"/>
            <p:nvPr/>
          </p:nvSpPr>
          <p:spPr>
            <a:xfrm>
              <a:off x="6020461" y="3688521"/>
              <a:ext cx="170955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Multiple wavelengths shown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7AE40A5-06A6-4F4B-B121-FF1FD372E7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205" t="31636" r="5889" b="4753"/>
          <a:stretch/>
        </p:blipFill>
        <p:spPr>
          <a:xfrm>
            <a:off x="6286844" y="4852304"/>
            <a:ext cx="2373953" cy="181265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DB191CF-7A8F-D346-99F3-CCD9C9B8B747}"/>
              </a:ext>
            </a:extLst>
          </p:cNvPr>
          <p:cNvSpPr txBox="1"/>
          <p:nvPr/>
        </p:nvSpPr>
        <p:spPr>
          <a:xfrm>
            <a:off x="7025249" y="6418739"/>
            <a:ext cx="1097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" pitchFamily="2" charset="77"/>
                <a:ea typeface="Palatino" pitchFamily="2" charset="77"/>
              </a:rPr>
              <a:t>Radiance Signal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557395-749C-9748-988A-955C74E663FD}"/>
              </a:ext>
            </a:extLst>
          </p:cNvPr>
          <p:cNvSpPr txBox="1"/>
          <p:nvPr/>
        </p:nvSpPr>
        <p:spPr>
          <a:xfrm rot="16200000">
            <a:off x="5890262" y="5622067"/>
            <a:ext cx="1097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68FEC-D646-DA42-A80A-3913BBCEE1AF}"/>
              </a:ext>
            </a:extLst>
          </p:cNvPr>
          <p:cNvSpPr txBox="1"/>
          <p:nvPr/>
        </p:nvSpPr>
        <p:spPr>
          <a:xfrm>
            <a:off x="7730018" y="5034410"/>
            <a:ext cx="822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675 nm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516C6A-8EE1-0C47-9D4C-D6F0A3240401}"/>
              </a:ext>
            </a:extLst>
          </p:cNvPr>
          <p:cNvSpPr txBox="1"/>
          <p:nvPr/>
        </p:nvSpPr>
        <p:spPr>
          <a:xfrm>
            <a:off x="1586888" y="5497470"/>
            <a:ext cx="292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Each method requires tuning to “truth”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27F099-211F-5540-9115-E6E094EB2925}"/>
              </a:ext>
            </a:extLst>
          </p:cNvPr>
          <p:cNvSpPr txBox="1"/>
          <p:nvPr/>
        </p:nvSpPr>
        <p:spPr>
          <a:xfrm>
            <a:off x="3556000" y="1486917"/>
            <a:ext cx="632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896867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3A93EA77-C736-AE44-9D27-73B03251D1FD}"/>
              </a:ext>
            </a:extLst>
          </p:cNvPr>
          <p:cNvGrpSpPr/>
          <p:nvPr/>
        </p:nvGrpSpPr>
        <p:grpSpPr>
          <a:xfrm>
            <a:off x="1117600" y="2493010"/>
            <a:ext cx="5019040" cy="3941840"/>
            <a:chOff x="1879600" y="2147570"/>
            <a:chExt cx="5019040" cy="39418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0BB524-462F-764A-8A39-EEFB3811E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9600" y="2147570"/>
              <a:ext cx="5019040" cy="394184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D7308F-5D1B-7746-ACFE-7E1DC3C6A4F8}"/>
                </a:ext>
              </a:extLst>
            </p:cNvPr>
            <p:cNvSpPr txBox="1"/>
            <p:nvPr/>
          </p:nvSpPr>
          <p:spPr>
            <a:xfrm>
              <a:off x="5212080" y="2492142"/>
              <a:ext cx="6807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32CE4"/>
                  </a:solidFill>
                </a:rPr>
                <a:t>60%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E66A75-B2DB-F248-987D-39A70144E022}"/>
                </a:ext>
              </a:extLst>
            </p:cNvPr>
            <p:cNvSpPr txBox="1"/>
            <p:nvPr/>
          </p:nvSpPr>
          <p:spPr>
            <a:xfrm>
              <a:off x="5069840" y="2906342"/>
              <a:ext cx="6807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32CE4"/>
                  </a:solidFill>
                </a:rPr>
                <a:t>40%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E88335-44C4-1849-9E93-CE112C26612D}"/>
                </a:ext>
              </a:extLst>
            </p:cNvPr>
            <p:cNvSpPr txBox="1"/>
            <p:nvPr/>
          </p:nvSpPr>
          <p:spPr>
            <a:xfrm>
              <a:off x="4871720" y="3166653"/>
              <a:ext cx="6807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32CE4"/>
                  </a:solidFill>
                </a:rPr>
                <a:t>30%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B97F4F-D08A-3F4E-8F03-4F91555D3BC2}"/>
                </a:ext>
              </a:extLst>
            </p:cNvPr>
            <p:cNvSpPr txBox="1"/>
            <p:nvPr/>
          </p:nvSpPr>
          <p:spPr>
            <a:xfrm>
              <a:off x="4531360" y="3687276"/>
              <a:ext cx="6807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32CE4"/>
                  </a:solidFill>
                </a:rPr>
                <a:t>15%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5F9764-7430-5249-90D9-1CF476E6EAAB}"/>
                </a:ext>
              </a:extLst>
            </p:cNvPr>
            <p:cNvSpPr txBox="1"/>
            <p:nvPr/>
          </p:nvSpPr>
          <p:spPr>
            <a:xfrm>
              <a:off x="4389120" y="4117001"/>
              <a:ext cx="6807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32CE4"/>
                  </a:solidFill>
                </a:rPr>
                <a:t>8%</a:t>
              </a:r>
            </a:p>
          </p:txBody>
        </p:sp>
      </p:grpSp>
      <p:sp>
        <p:nvSpPr>
          <p:cNvPr id="11" name="Text Box 3">
            <a:extLst>
              <a:ext uri="{FF2B5EF4-FFF2-40B4-BE49-F238E27FC236}">
                <a16:creationId xmlns:a16="http://schemas.microsoft.com/office/drawing/2014/main" id="{30BB88EF-5785-3046-BB60-185DBAA1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946" y="684395"/>
            <a:ext cx="53541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Lots of stray light 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15989F-366A-3C42-8EBB-931A7E7117A8}"/>
              </a:ext>
            </a:extLst>
          </p:cNvPr>
          <p:cNvSpPr txBox="1"/>
          <p:nvPr/>
        </p:nvSpPr>
        <p:spPr>
          <a:xfrm>
            <a:off x="1457959" y="1695800"/>
            <a:ext cx="5019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Modeled stray light as a percent of useful signal across VIS ozone range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24FB7A-58B5-8042-9A51-2ECE2B7365F1}"/>
              </a:ext>
            </a:extLst>
          </p:cNvPr>
          <p:cNvSpPr txBox="1"/>
          <p:nvPr/>
        </p:nvSpPr>
        <p:spPr>
          <a:xfrm>
            <a:off x="6817360" y="3038936"/>
            <a:ext cx="179832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Typical SL corrections achieve only a 10x reduction</a:t>
            </a:r>
          </a:p>
        </p:txBody>
      </p:sp>
    </p:spTree>
    <p:extLst>
      <p:ext uri="{BB962C8B-B14F-4D97-AF65-F5344CB8AC3E}">
        <p14:creationId xmlns:p14="http://schemas.microsoft.com/office/powerpoint/2010/main" val="866847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A9D7E681-F7B9-1A44-8CBC-A4F0094CF0AA}"/>
              </a:ext>
            </a:extLst>
          </p:cNvPr>
          <p:cNvSpPr txBox="1"/>
          <p:nvPr/>
        </p:nvSpPr>
        <p:spPr>
          <a:xfrm>
            <a:off x="798392" y="6386511"/>
            <a:ext cx="751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significant differences, but hard to say which method is better</a:t>
            </a: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870EC8F6-0914-A841-AA05-DDE32D683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1" y="709198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Post-correction Rayleigh residuals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2529C02-E49B-3040-932E-F37C45818926}"/>
              </a:ext>
            </a:extLst>
          </p:cNvPr>
          <p:cNvGrpSpPr/>
          <p:nvPr/>
        </p:nvGrpSpPr>
        <p:grpSpPr>
          <a:xfrm>
            <a:off x="1263276" y="1788140"/>
            <a:ext cx="2573979" cy="4398010"/>
            <a:chOff x="1601781" y="1971457"/>
            <a:chExt cx="2573979" cy="43980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4919D38-835A-714F-BAC7-5E082381F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667" t="8188" r="24333" b="5782"/>
            <a:stretch/>
          </p:blipFill>
          <p:spPr>
            <a:xfrm>
              <a:off x="1601781" y="2336921"/>
              <a:ext cx="2426535" cy="397285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98EC41-CABA-5240-A8D9-D83C76B6DB5B}"/>
                </a:ext>
              </a:extLst>
            </p:cNvPr>
            <p:cNvSpPr txBox="1"/>
            <p:nvPr/>
          </p:nvSpPr>
          <p:spPr>
            <a:xfrm>
              <a:off x="2108076" y="1971457"/>
              <a:ext cx="192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Radiance Fit Method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2872FA-EA57-6D4D-A0E1-AEDA26B49736}"/>
                </a:ext>
              </a:extLst>
            </p:cNvPr>
            <p:cNvSpPr txBox="1"/>
            <p:nvPr/>
          </p:nvSpPr>
          <p:spPr>
            <a:xfrm>
              <a:off x="2245360" y="6061690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Percent Residual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FEE7F5-D3B6-1D49-9904-23D838740A59}"/>
                </a:ext>
              </a:extLst>
            </p:cNvPr>
            <p:cNvSpPr txBox="1"/>
            <p:nvPr/>
          </p:nvSpPr>
          <p:spPr>
            <a:xfrm rot="16200000">
              <a:off x="946634" y="4038488"/>
              <a:ext cx="16180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Tangent Height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5B07EB-A0C8-2A49-92E0-4DFFCD8C3D33}"/>
              </a:ext>
            </a:extLst>
          </p:cNvPr>
          <p:cNvGrpSpPr/>
          <p:nvPr/>
        </p:nvGrpSpPr>
        <p:grpSpPr>
          <a:xfrm>
            <a:off x="5306746" y="1788140"/>
            <a:ext cx="2506294" cy="4427438"/>
            <a:chOff x="4737786" y="1963202"/>
            <a:chExt cx="2506294" cy="44274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4140B7D-576F-2040-ADC6-488653669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111" t="8187" r="23771" b="4032"/>
            <a:stretch/>
          </p:blipFill>
          <p:spPr>
            <a:xfrm>
              <a:off x="4737786" y="2336921"/>
              <a:ext cx="2506294" cy="405371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8872E6-451A-124E-95B1-19CA25FEFCF5}"/>
                </a:ext>
              </a:extLst>
            </p:cNvPr>
            <p:cNvSpPr txBox="1"/>
            <p:nvPr/>
          </p:nvSpPr>
          <p:spPr>
            <a:xfrm>
              <a:off x="5283076" y="1963202"/>
              <a:ext cx="192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Mirror Scatter Method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410BD4-DB0B-2645-AD85-A75561BADCF8}"/>
                </a:ext>
              </a:extLst>
            </p:cNvPr>
            <p:cNvSpPr txBox="1"/>
            <p:nvPr/>
          </p:nvSpPr>
          <p:spPr>
            <a:xfrm>
              <a:off x="5313680" y="6061690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Percent Residual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98DA822-98F1-7A43-B836-A48BF1BE6117}"/>
                </a:ext>
              </a:extLst>
            </p:cNvPr>
            <p:cNvSpPr txBox="1"/>
            <p:nvPr/>
          </p:nvSpPr>
          <p:spPr>
            <a:xfrm rot="16200000">
              <a:off x="4082638" y="4015572"/>
              <a:ext cx="16180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Tangent Height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C9C966-97C9-C34C-9658-027DC2D910F5}"/>
              </a:ext>
            </a:extLst>
          </p:cNvPr>
          <p:cNvGrpSpPr/>
          <p:nvPr/>
        </p:nvGrpSpPr>
        <p:grpSpPr>
          <a:xfrm>
            <a:off x="4139299" y="2290875"/>
            <a:ext cx="1219780" cy="1008519"/>
            <a:chOff x="1564640" y="2076380"/>
            <a:chExt cx="1219780" cy="100851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7573EA3-8B40-2348-B665-729861C18B83}"/>
                </a:ext>
              </a:extLst>
            </p:cNvPr>
            <p:cNvCxnSpPr/>
            <p:nvPr/>
          </p:nvCxnSpPr>
          <p:spPr bwMode="auto">
            <a:xfrm>
              <a:off x="1564640" y="221488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32CE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A36DA8F-12E9-6846-82F3-ACC63F630C85}"/>
                </a:ext>
              </a:extLst>
            </p:cNvPr>
            <p:cNvCxnSpPr/>
            <p:nvPr/>
          </p:nvCxnSpPr>
          <p:spPr bwMode="auto">
            <a:xfrm>
              <a:off x="1564640" y="29362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163297-C583-8944-9F0A-736105B61AD3}"/>
                </a:ext>
              </a:extLst>
            </p:cNvPr>
            <p:cNvCxnSpPr/>
            <p:nvPr/>
          </p:nvCxnSpPr>
          <p:spPr bwMode="auto">
            <a:xfrm>
              <a:off x="1564640" y="25806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8D5F4C-077A-D447-8A2F-DAAD0ACA6547}"/>
                </a:ext>
              </a:extLst>
            </p:cNvPr>
            <p:cNvSpPr txBox="1"/>
            <p:nvPr/>
          </p:nvSpPr>
          <p:spPr>
            <a:xfrm>
              <a:off x="2002681" y="207638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353 nm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D68BA8-78C0-B04C-8642-2E40FA84EB3E}"/>
                </a:ext>
              </a:extLst>
            </p:cNvPr>
            <p:cNvSpPr txBox="1"/>
            <p:nvPr/>
          </p:nvSpPr>
          <p:spPr>
            <a:xfrm>
              <a:off x="2002681" y="244214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508 nm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9DF640-8F05-BE4F-A390-E0CD39EA3605}"/>
                </a:ext>
              </a:extLst>
            </p:cNvPr>
            <p:cNvSpPr txBox="1"/>
            <p:nvPr/>
          </p:nvSpPr>
          <p:spPr>
            <a:xfrm>
              <a:off x="2002681" y="280790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675 nm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9809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22F43A-92D7-5941-B1A3-B832EE80D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" y="2407920"/>
            <a:ext cx="3941046" cy="3159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554791-9E37-0D47-9930-CFE6766F85D2}"/>
              </a:ext>
            </a:extLst>
          </p:cNvPr>
          <p:cNvSpPr txBox="1"/>
          <p:nvPr/>
        </p:nvSpPr>
        <p:spPr>
          <a:xfrm>
            <a:off x="1292051" y="2014637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Radiance Fit Method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9D7204-BBCB-7A42-9354-FD72452F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846" y="2407920"/>
            <a:ext cx="3987193" cy="3159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71D8D7-07F2-F146-A3CD-0F1A852C7AFA}"/>
              </a:ext>
            </a:extLst>
          </p:cNvPr>
          <p:cNvSpPr txBox="1"/>
          <p:nvPr/>
        </p:nvSpPr>
        <p:spPr>
          <a:xfrm>
            <a:off x="5875322" y="2010192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Mirror Scatter Method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09A5B5BB-2BB6-9646-8CC5-71DB6FBBC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99038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Sample retrieved ozone profiles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0B64B-01A6-E646-87E9-6FF1D74D0D80}"/>
              </a:ext>
            </a:extLst>
          </p:cNvPr>
          <p:cNvSpPr txBox="1"/>
          <p:nvPr/>
        </p:nvSpPr>
        <p:spPr>
          <a:xfrm>
            <a:off x="2252171" y="5953760"/>
            <a:ext cx="4737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are adjusted for TH errors based on the RSAS technique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F71A3B-FD48-0144-8A13-A75CF32CCD65}"/>
              </a:ext>
            </a:extLst>
          </p:cNvPr>
          <p:cNvSpPr txBox="1"/>
          <p:nvPr/>
        </p:nvSpPr>
        <p:spPr>
          <a:xfrm>
            <a:off x="1785952" y="1417886"/>
            <a:ext cx="583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Comparisons to coincident OMPS measurements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2280AD-0DAD-D642-86E6-DB090D54D071}"/>
              </a:ext>
            </a:extLst>
          </p:cNvPr>
          <p:cNvSpPr txBox="1"/>
          <p:nvPr/>
        </p:nvSpPr>
        <p:spPr>
          <a:xfrm rot="16200000">
            <a:off x="-632575" y="3677519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E30CB1-43BF-FD49-852F-C319E7273309}"/>
              </a:ext>
            </a:extLst>
          </p:cNvPr>
          <p:cNvSpPr txBox="1"/>
          <p:nvPr/>
        </p:nvSpPr>
        <p:spPr>
          <a:xfrm rot="16200000">
            <a:off x="4171309" y="3586079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DFCE0C-0675-3648-89E8-ED5FD394A6B0}"/>
              </a:ext>
            </a:extLst>
          </p:cNvPr>
          <p:cNvSpPr txBox="1"/>
          <p:nvPr/>
        </p:nvSpPr>
        <p:spPr>
          <a:xfrm>
            <a:off x="352428" y="5416448"/>
            <a:ext cx="1879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Density × 10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(cm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229A03-BAB0-964A-B9E1-DA593971F810}"/>
              </a:ext>
            </a:extLst>
          </p:cNvPr>
          <p:cNvSpPr txBox="1"/>
          <p:nvPr/>
        </p:nvSpPr>
        <p:spPr>
          <a:xfrm>
            <a:off x="5118846" y="5440114"/>
            <a:ext cx="1879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Density × 10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(cm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5B47AD-6BE6-5347-91D3-AE8A1007EE5F}"/>
              </a:ext>
            </a:extLst>
          </p:cNvPr>
          <p:cNvSpPr txBox="1"/>
          <p:nvPr/>
        </p:nvSpPr>
        <p:spPr>
          <a:xfrm>
            <a:off x="2575307" y="5429180"/>
            <a:ext cx="1572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Difference</a:t>
            </a:r>
            <a:endParaRPr lang="en-US" sz="1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161C41-808B-0D48-A00C-A9D0F0EB0CCF}"/>
              </a:ext>
            </a:extLst>
          </p:cNvPr>
          <p:cNvSpPr txBox="1"/>
          <p:nvPr/>
        </p:nvSpPr>
        <p:spPr>
          <a:xfrm>
            <a:off x="7395211" y="5440114"/>
            <a:ext cx="1572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Difference</a:t>
            </a:r>
            <a:endParaRPr lang="en-US" sz="1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261345-DF03-FD49-A72C-C2237F1BA8CD}"/>
              </a:ext>
            </a:extLst>
          </p:cNvPr>
          <p:cNvSpPr txBox="1"/>
          <p:nvPr/>
        </p:nvSpPr>
        <p:spPr>
          <a:xfrm>
            <a:off x="4273550" y="2206295"/>
            <a:ext cx="59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32CE4"/>
                </a:solidFill>
              </a:rPr>
              <a:t>UV</a:t>
            </a:r>
          </a:p>
          <a:p>
            <a:r>
              <a:rPr lang="en-US" b="1" dirty="0">
                <a:solidFill>
                  <a:srgbClr val="E60002"/>
                </a:solidFill>
              </a:rPr>
              <a:t>VIS</a:t>
            </a:r>
          </a:p>
        </p:txBody>
      </p:sp>
    </p:spTree>
    <p:extLst>
      <p:ext uri="{BB962C8B-B14F-4D97-AF65-F5344CB8AC3E}">
        <p14:creationId xmlns:p14="http://schemas.microsoft.com/office/powerpoint/2010/main" val="194957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775479B-8B5D-F342-A3AC-8DEA2E2D2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259" r="36202"/>
          <a:stretch/>
        </p:blipFill>
        <p:spPr>
          <a:xfrm>
            <a:off x="4748315" y="2320329"/>
            <a:ext cx="2831045" cy="4165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C4E534-5D72-6842-8330-9822BE2739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259" r="36202"/>
          <a:stretch/>
        </p:blipFill>
        <p:spPr>
          <a:xfrm>
            <a:off x="455132" y="2320329"/>
            <a:ext cx="2831045" cy="4165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D42717-D5BC-F442-950D-0E3E4EDB4C1A}"/>
              </a:ext>
            </a:extLst>
          </p:cNvPr>
          <p:cNvSpPr txBox="1"/>
          <p:nvPr/>
        </p:nvSpPr>
        <p:spPr>
          <a:xfrm>
            <a:off x="1292051" y="1889740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Radiance Fit Method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8328E0-F578-B548-82EF-A997AFF29AC6}"/>
              </a:ext>
            </a:extLst>
          </p:cNvPr>
          <p:cNvSpPr txBox="1"/>
          <p:nvPr/>
        </p:nvSpPr>
        <p:spPr>
          <a:xfrm>
            <a:off x="5526916" y="1889740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Mirror Scatter Method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3B27A6A9-9A9C-3043-8EBE-C9091F5B4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4640" y="643693"/>
            <a:ext cx="66852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Two orbits (18 scans) have been processed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10B66A-FBDC-C242-BD95-B09CEC67D920}"/>
              </a:ext>
            </a:extLst>
          </p:cNvPr>
          <p:cNvSpPr txBox="1"/>
          <p:nvPr/>
        </p:nvSpPr>
        <p:spPr>
          <a:xfrm>
            <a:off x="2803056" y="1397596"/>
            <a:ext cx="353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Ensemble difference vs. OMPS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C92175-03FE-8643-B98E-B3B739634542}"/>
              </a:ext>
            </a:extLst>
          </p:cNvPr>
          <p:cNvSpPr txBox="1"/>
          <p:nvPr/>
        </p:nvSpPr>
        <p:spPr>
          <a:xfrm>
            <a:off x="1564640" y="5954865"/>
            <a:ext cx="1572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Difference</a:t>
            </a:r>
            <a:endParaRPr 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21D080-95A5-EE42-A578-625D49D3E1E4}"/>
              </a:ext>
            </a:extLst>
          </p:cNvPr>
          <p:cNvSpPr txBox="1"/>
          <p:nvPr/>
        </p:nvSpPr>
        <p:spPr>
          <a:xfrm>
            <a:off x="5792166" y="5954865"/>
            <a:ext cx="1572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Difference</a:t>
            </a:r>
            <a:endParaRPr 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4C271-EECB-4842-B41D-324043BA6ADE}"/>
              </a:ext>
            </a:extLst>
          </p:cNvPr>
          <p:cNvSpPr txBox="1"/>
          <p:nvPr/>
        </p:nvSpPr>
        <p:spPr>
          <a:xfrm rot="16200000">
            <a:off x="159906" y="3708000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99F43A-96E1-7F4D-AF6A-61D7F3BAA166}"/>
              </a:ext>
            </a:extLst>
          </p:cNvPr>
          <p:cNvSpPr txBox="1"/>
          <p:nvPr/>
        </p:nvSpPr>
        <p:spPr>
          <a:xfrm rot="16200000">
            <a:off x="4389144" y="3840081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F9D854-D7BF-F84E-8F4D-B07B9E2D289F}"/>
              </a:ext>
            </a:extLst>
          </p:cNvPr>
          <p:cNvSpPr txBox="1"/>
          <p:nvPr/>
        </p:nvSpPr>
        <p:spPr>
          <a:xfrm>
            <a:off x="4005456" y="2197517"/>
            <a:ext cx="59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32CE4"/>
                </a:solidFill>
              </a:rPr>
              <a:t>UV</a:t>
            </a:r>
          </a:p>
          <a:p>
            <a:r>
              <a:rPr lang="en-US" b="1" dirty="0">
                <a:solidFill>
                  <a:srgbClr val="E60002"/>
                </a:solidFill>
              </a:rPr>
              <a:t>VIS</a:t>
            </a:r>
          </a:p>
        </p:txBody>
      </p:sp>
    </p:spTree>
    <p:extLst>
      <p:ext uri="{BB962C8B-B14F-4D97-AF65-F5344CB8AC3E}">
        <p14:creationId xmlns:p14="http://schemas.microsoft.com/office/powerpoint/2010/main" val="442461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3">
            <a:extLst>
              <a:ext uri="{FF2B5EF4-FFF2-40B4-BE49-F238E27FC236}">
                <a16:creationId xmlns:a16="http://schemas.microsoft.com/office/drawing/2014/main" id="{FB1E5E4C-A39C-F741-B2FC-0B6CD1FB1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99" y="470016"/>
            <a:ext cx="63740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SAGE aerosol extinction (675 nm) compared to OMPS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BDA681-3246-6847-B34C-AB3086E7A469}"/>
              </a:ext>
            </a:extLst>
          </p:cNvPr>
          <p:cNvSpPr txBox="1"/>
          <p:nvPr/>
        </p:nvSpPr>
        <p:spPr>
          <a:xfrm>
            <a:off x="1100372" y="1472176"/>
            <a:ext cx="264787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Backward Scatter Orbit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3139E1-C4F2-FC4B-9D00-147A46153DF0}"/>
              </a:ext>
            </a:extLst>
          </p:cNvPr>
          <p:cNvSpPr txBox="1"/>
          <p:nvPr/>
        </p:nvSpPr>
        <p:spPr>
          <a:xfrm>
            <a:off x="5659120" y="1472176"/>
            <a:ext cx="23845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Forward Scatter Orbit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58510E-3995-CB41-931C-615A3CC6484F}"/>
              </a:ext>
            </a:extLst>
          </p:cNvPr>
          <p:cNvSpPr txBox="1"/>
          <p:nvPr/>
        </p:nvSpPr>
        <p:spPr>
          <a:xfrm>
            <a:off x="3435088" y="5869313"/>
            <a:ext cx="2762511" cy="830997"/>
          </a:xfrm>
          <a:prstGeom prst="rect">
            <a:avLst/>
          </a:prstGeom>
          <a:solidFill>
            <a:srgbClr val="032CE4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Backscatter retrievals are more sensitive to radiance errors such as stray light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49608C-3144-6A48-9D7C-D54C9934ECC5}"/>
              </a:ext>
            </a:extLst>
          </p:cNvPr>
          <p:cNvGrpSpPr/>
          <p:nvPr/>
        </p:nvGrpSpPr>
        <p:grpSpPr>
          <a:xfrm>
            <a:off x="0" y="1975751"/>
            <a:ext cx="4355027" cy="3764553"/>
            <a:chOff x="142638" y="1975752"/>
            <a:chExt cx="4355027" cy="37645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DC81A24-F3FE-D947-9E38-BB69B38E2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580" t="21621" r="40930" b="50000"/>
            <a:stretch/>
          </p:blipFill>
          <p:spPr>
            <a:xfrm>
              <a:off x="2427228" y="2100334"/>
              <a:ext cx="2070437" cy="333512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DDDEFD2-2537-2248-9C9B-ABA93C50E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515" t="34518" r="53669" b="24940"/>
            <a:stretch/>
          </p:blipFill>
          <p:spPr>
            <a:xfrm>
              <a:off x="142638" y="2156000"/>
              <a:ext cx="2287804" cy="358430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E5F58D-4ED6-6E49-B236-82015518FDAB}"/>
                </a:ext>
              </a:extLst>
            </p:cNvPr>
            <p:cNvSpPr txBox="1"/>
            <p:nvPr/>
          </p:nvSpPr>
          <p:spPr>
            <a:xfrm>
              <a:off x="584201" y="5312055"/>
              <a:ext cx="17580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Extinction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Coeff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(km</a:t>
              </a:r>
              <a:r>
                <a:rPr lang="en-US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4173B4-F6B4-EC4C-A096-1D12FC0F9802}"/>
                </a:ext>
              </a:extLst>
            </p:cNvPr>
            <p:cNvSpPr txBox="1"/>
            <p:nvPr/>
          </p:nvSpPr>
          <p:spPr>
            <a:xfrm>
              <a:off x="783962" y="1977669"/>
              <a:ext cx="138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Sample scan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B710C74-2C90-154A-A74F-E3D53A8E84DB}"/>
                </a:ext>
              </a:extLst>
            </p:cNvPr>
            <p:cNvSpPr txBox="1"/>
            <p:nvPr/>
          </p:nvSpPr>
          <p:spPr>
            <a:xfrm>
              <a:off x="2668880" y="1975752"/>
              <a:ext cx="1692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9 scan comparison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D803B6-5F7B-7F46-B569-9212660AF408}"/>
                </a:ext>
              </a:extLst>
            </p:cNvPr>
            <p:cNvSpPr txBox="1"/>
            <p:nvPr/>
          </p:nvSpPr>
          <p:spPr>
            <a:xfrm rot="16200000">
              <a:off x="-473249" y="3486976"/>
              <a:ext cx="15985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Tangent Height (km)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06C13D-0453-2F4A-A6E0-65162D35B138}"/>
              </a:ext>
            </a:extLst>
          </p:cNvPr>
          <p:cNvGrpSpPr/>
          <p:nvPr/>
        </p:nvGrpSpPr>
        <p:grpSpPr>
          <a:xfrm>
            <a:off x="4554183" y="1975751"/>
            <a:ext cx="4422171" cy="3623532"/>
            <a:chOff x="4554183" y="1975751"/>
            <a:chExt cx="4422171" cy="362353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2DE8F7D-D53D-534E-A4B9-88EFF9B596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87" t="51369" r="68963" b="19931"/>
            <a:stretch/>
          </p:blipFill>
          <p:spPr>
            <a:xfrm>
              <a:off x="4554183" y="2235962"/>
              <a:ext cx="2447724" cy="336332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EEBA7D-1A19-0744-982B-CE4484319214}"/>
                </a:ext>
              </a:extLst>
            </p:cNvPr>
            <p:cNvSpPr txBox="1"/>
            <p:nvPr/>
          </p:nvSpPr>
          <p:spPr>
            <a:xfrm>
              <a:off x="5215536" y="5312054"/>
              <a:ext cx="1829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Extinction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Coeff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(km</a:t>
              </a:r>
              <a:r>
                <a:rPr lang="en-US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F039B1-6B63-4941-AB28-22935DAAA924}"/>
                </a:ext>
              </a:extLst>
            </p:cNvPr>
            <p:cNvSpPr txBox="1"/>
            <p:nvPr/>
          </p:nvSpPr>
          <p:spPr>
            <a:xfrm>
              <a:off x="5366326" y="1980803"/>
              <a:ext cx="138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Sample scan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64747D-CA8D-5B4D-9D67-12B3F1CBF8F0}"/>
                </a:ext>
              </a:extLst>
            </p:cNvPr>
            <p:cNvSpPr txBox="1"/>
            <p:nvPr/>
          </p:nvSpPr>
          <p:spPr>
            <a:xfrm>
              <a:off x="7166993" y="1975751"/>
              <a:ext cx="1692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9 scan comparison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8A5BD3A-748C-1C4F-859B-9058347880EA}"/>
                </a:ext>
              </a:extLst>
            </p:cNvPr>
            <p:cNvSpPr txBox="1"/>
            <p:nvPr/>
          </p:nvSpPr>
          <p:spPr>
            <a:xfrm rot="16200000">
              <a:off x="4114062" y="3486975"/>
              <a:ext cx="15985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Tangent Height (km)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6950E0D-F428-E341-87EE-45537F249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6265" t="22666" r="40930" b="48741"/>
            <a:stretch/>
          </p:blipFill>
          <p:spPr>
            <a:xfrm>
              <a:off x="6976714" y="2246193"/>
              <a:ext cx="1999640" cy="3342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5957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FE9B6F1-B14F-F740-AA8E-A1FBD000B7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0" t="51063" r="40914" b="20675"/>
          <a:stretch/>
        </p:blipFill>
        <p:spPr>
          <a:xfrm>
            <a:off x="133186" y="2549888"/>
            <a:ext cx="4307840" cy="2924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554791-9E37-0D47-9930-CFE6766F85D2}"/>
              </a:ext>
            </a:extLst>
          </p:cNvPr>
          <p:cNvSpPr txBox="1"/>
          <p:nvPr/>
        </p:nvSpPr>
        <p:spPr>
          <a:xfrm>
            <a:off x="1457960" y="2035351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Radiance Fit Method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1D8D7-07F2-F146-A3CD-0F1A852C7AFA}"/>
              </a:ext>
            </a:extLst>
          </p:cNvPr>
          <p:cNvSpPr txBox="1"/>
          <p:nvPr/>
        </p:nvSpPr>
        <p:spPr>
          <a:xfrm>
            <a:off x="6101944" y="2037198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Mirror Scatter Method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09A5B5BB-2BB6-9646-8CC5-71DB6FBBC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99038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Forward scatter extinction profiles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0B64B-01A6-E646-87E9-6FF1D74D0D80}"/>
              </a:ext>
            </a:extLst>
          </p:cNvPr>
          <p:cNvSpPr txBox="1"/>
          <p:nvPr/>
        </p:nvSpPr>
        <p:spPr>
          <a:xfrm>
            <a:off x="1785953" y="5953760"/>
            <a:ext cx="5204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scans are equally good for two techniques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F71A3B-FD48-0144-8A13-A75CF32CCD65}"/>
              </a:ext>
            </a:extLst>
          </p:cNvPr>
          <p:cNvSpPr txBox="1"/>
          <p:nvPr/>
        </p:nvSpPr>
        <p:spPr>
          <a:xfrm>
            <a:off x="1785952" y="1417886"/>
            <a:ext cx="583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Comparisons to coincident OMPS measurements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D1F556-F679-284A-B89D-44CE0C9E7429}"/>
              </a:ext>
            </a:extLst>
          </p:cNvPr>
          <p:cNvSpPr txBox="1"/>
          <p:nvPr/>
        </p:nvSpPr>
        <p:spPr>
          <a:xfrm rot="16200000">
            <a:off x="-446625" y="3616560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4DA5C9-568E-174D-8D17-27E367F71099}"/>
              </a:ext>
            </a:extLst>
          </p:cNvPr>
          <p:cNvSpPr txBox="1"/>
          <p:nvPr/>
        </p:nvSpPr>
        <p:spPr>
          <a:xfrm rot="16200000">
            <a:off x="1747544" y="3616559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E7B1322-C9E4-9A46-B800-AB9787AE8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8" t="51111" r="41121" b="20675"/>
          <a:stretch/>
        </p:blipFill>
        <p:spPr>
          <a:xfrm>
            <a:off x="4702975" y="2549888"/>
            <a:ext cx="4408189" cy="29669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D09A3A1-2F4F-8E44-B3A7-977D2F1DE4DD}"/>
              </a:ext>
            </a:extLst>
          </p:cNvPr>
          <p:cNvSpPr txBox="1"/>
          <p:nvPr/>
        </p:nvSpPr>
        <p:spPr>
          <a:xfrm rot="16200000">
            <a:off x="4170939" y="3616558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53B05C-7E0A-E241-829A-64C97A92B578}"/>
              </a:ext>
            </a:extLst>
          </p:cNvPr>
          <p:cNvSpPr txBox="1"/>
          <p:nvPr/>
        </p:nvSpPr>
        <p:spPr>
          <a:xfrm rot="16200000">
            <a:off x="6384049" y="3616558"/>
            <a:ext cx="16180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Palatino" pitchFamily="2" charset="77"/>
                <a:ea typeface="Palatino" pitchFamily="2" charset="77"/>
              </a:rPr>
              <a:t>Tangent Height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06CEB2-A4DD-4F49-B940-4188ACCB2CA2}"/>
              </a:ext>
            </a:extLst>
          </p:cNvPr>
          <p:cNvSpPr txBox="1"/>
          <p:nvPr/>
        </p:nvSpPr>
        <p:spPr>
          <a:xfrm>
            <a:off x="578927" y="5318483"/>
            <a:ext cx="1758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Extinction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(km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871646-C003-B144-A645-5A5DE2F75A45}"/>
              </a:ext>
            </a:extLst>
          </p:cNvPr>
          <p:cNvSpPr txBox="1"/>
          <p:nvPr/>
        </p:nvSpPr>
        <p:spPr>
          <a:xfrm>
            <a:off x="5296520" y="5335896"/>
            <a:ext cx="1758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Extinction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(km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5884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2399" y="696001"/>
            <a:ext cx="589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Summary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6648" y="1800865"/>
            <a:ext cx="7437666" cy="3641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SAGE stray light is a significant limitation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Difficult to tune stray light correction to work well for both ozone and aerosols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Forward scatter aerosol retrievals show most promise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Path Forward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Process data coincident with SAGE occultation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Concentrate LS operations on forward scattering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Begin work on production processing</a:t>
            </a:r>
          </a:p>
        </p:txBody>
      </p:sp>
    </p:spTree>
    <p:extLst>
      <p:ext uri="{BB962C8B-B14F-4D97-AF65-F5344CB8AC3E}">
        <p14:creationId xmlns:p14="http://schemas.microsoft.com/office/powerpoint/2010/main" val="347119159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31941</TotalTime>
  <Words>783</Words>
  <Application>Microsoft Macintosh PowerPoint</Application>
  <PresentationFormat>On-screen Show (4:3)</PresentationFormat>
  <Paragraphs>169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Cambria Math</vt:lpstr>
      <vt:lpstr>Palatino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Jaross</dc:creator>
  <cp:lastModifiedBy>Leybold, Allison B. (LARC-E3)[Science Systems &amp; Applications, Inc.]</cp:lastModifiedBy>
  <cp:revision>154</cp:revision>
  <dcterms:created xsi:type="dcterms:W3CDTF">2017-03-31T00:37:49Z</dcterms:created>
  <dcterms:modified xsi:type="dcterms:W3CDTF">2019-10-28T13:25:09Z</dcterms:modified>
</cp:coreProperties>
</file>