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356" r:id="rId4"/>
    <p:sldId id="372" r:id="rId5"/>
    <p:sldId id="359" r:id="rId6"/>
    <p:sldId id="358" r:id="rId7"/>
    <p:sldId id="360" r:id="rId8"/>
    <p:sldId id="361" r:id="rId9"/>
    <p:sldId id="357" r:id="rId10"/>
    <p:sldId id="362" r:id="rId11"/>
    <p:sldId id="363" r:id="rId12"/>
    <p:sldId id="364" r:id="rId13"/>
    <p:sldId id="365" r:id="rId14"/>
    <p:sldId id="350" r:id="rId15"/>
    <p:sldId id="366" r:id="rId16"/>
    <p:sldId id="373" r:id="rId17"/>
    <p:sldId id="367" r:id="rId18"/>
    <p:sldId id="375" r:id="rId19"/>
    <p:sldId id="368" r:id="rId20"/>
    <p:sldId id="376" r:id="rId21"/>
    <p:sldId id="369" r:id="rId22"/>
    <p:sldId id="370" r:id="rId23"/>
    <p:sldId id="374" r:id="rId24"/>
    <p:sldId id="261" r:id="rId25"/>
  </p:sldIdLst>
  <p:sldSz cx="12192000" cy="6858000"/>
  <p:notesSz cx="6858000" cy="9144000"/>
  <p:custShowLst>
    <p:custShow name="lab and CEF" id="0">
      <p:sldLst/>
    </p:custShow>
    <p:custShow name="size distr" id="1">
      <p:sldLst/>
    </p:custShow>
    <p:custShow name="compare" id="2">
      <p:sldLst/>
    </p:custShow>
    <p:custShow name="weighting CE measurements small sizes" id="3">
      <p:sldLst/>
    </p:custShow>
    <p:custShow name="Check high CE at 0.15" id="4">
      <p:sldLst/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96" autoAdjust="0"/>
    <p:restoredTop sz="94716"/>
  </p:normalViewPr>
  <p:slideViewPr>
    <p:cSldViewPr snapToGrid="0">
      <p:cViewPr varScale="1">
        <p:scale>
          <a:sx n="126" d="100"/>
          <a:sy n="126" d="100"/>
        </p:scale>
        <p:origin x="6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9" d="100"/>
        <a:sy n="3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039301-988D-4FC4-A76A-51788B8444B0}" type="datetimeFigureOut">
              <a:rPr lang="en-US" smtClean="0"/>
              <a:t>10/30/19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9C268-9141-4334-9617-9EF18522A4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679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9C268-9141-4334-9617-9EF18522A4B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144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F9C268-9141-4334-9617-9EF18522A4B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761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photos of completed LOPC and CNC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DB5469-50F4-2446-9B66-38170A68FC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219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9C268-9141-4334-9617-9EF18522A4B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8685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9C268-9141-4334-9617-9EF18522A4B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9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2A267-7A4B-4AC6-9E71-6A34D7177A2C}" type="datetime1">
              <a:rPr lang="en-US" smtClean="0"/>
              <a:t>10/30/19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768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9550-E12D-4E2F-B5EE-1346111CF5B7}" type="datetime1">
              <a:rPr lang="en-US" smtClean="0"/>
              <a:t>10/30/19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291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B63FB-A71D-4CD6-A296-1D2427309688}" type="datetime1">
              <a:rPr lang="en-US" smtClean="0"/>
              <a:t>10/30/19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28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9BD9E-CEE4-40CB-9306-2B1F54330EF2}" type="datetime1">
              <a:rPr lang="en-US" smtClean="0"/>
              <a:t>10/30/19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3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EEF3F-A390-432D-A19A-CE83193F7E4F}" type="datetime1">
              <a:rPr lang="en-US" smtClean="0"/>
              <a:t>10/30/19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451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F1AA2-75D5-434F-8ACF-D367807CBFBD}" type="datetime1">
              <a:rPr lang="en-US" smtClean="0"/>
              <a:t>10/30/19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474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FA416-5495-477D-8165-47DA4FD17652}" type="datetime1">
              <a:rPr lang="en-US" smtClean="0"/>
              <a:t>10/30/19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963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243BB-689D-40D0-9960-D210C49486F8}" type="datetime1">
              <a:rPr lang="en-US" smtClean="0"/>
              <a:t>10/30/19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250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BA093-AE3E-4B46-B2E6-DB6F6EFEB7BA}" type="datetime1">
              <a:rPr lang="en-US" smtClean="0"/>
              <a:t>10/30/19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994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C27A-93A8-4F15-9680-1DD659060BA3}" type="datetime1">
              <a:rPr lang="en-US" smtClean="0"/>
              <a:t>10/30/19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329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6342E-159C-44CF-A998-05BAEB74E4AE}" type="datetime1">
              <a:rPr lang="en-US" smtClean="0"/>
              <a:t>10/30/19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050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27D64-483C-4883-B0AB-7FAF472B07DC}" type="datetime1">
              <a:rPr lang="en-US" smtClean="0"/>
              <a:t>10/30/19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SAGE III Science Team 29-30 October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0AEC2-E375-4B51-930D-23B6967081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49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80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4099" y="222953"/>
            <a:ext cx="9144000" cy="2387600"/>
          </a:xfrm>
        </p:spPr>
        <p:txBody>
          <a:bodyPr>
            <a:noAutofit/>
          </a:bodyPr>
          <a:lstStyle/>
          <a:p>
            <a:r>
              <a:rPr lang="en-US" sz="4000" b="1" dirty="0"/>
              <a:t>Optical Particle Counter Measurements for Comparison with Satellite Measurements of Extinction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284228"/>
            <a:ext cx="9144000" cy="1655762"/>
          </a:xfrm>
        </p:spPr>
        <p:txBody>
          <a:bodyPr>
            <a:noAutofit/>
          </a:bodyPr>
          <a:lstStyle/>
          <a:p>
            <a:r>
              <a:rPr lang="en-US" b="1" dirty="0"/>
              <a:t>Lars </a:t>
            </a:r>
            <a:r>
              <a:rPr lang="en-US" b="1" dirty="0" err="1"/>
              <a:t>Kalnajs</a:t>
            </a:r>
            <a:r>
              <a:rPr lang="en-US" b="1" dirty="0"/>
              <a:t> and Terry Deshler </a:t>
            </a:r>
          </a:p>
          <a:p>
            <a:r>
              <a:rPr lang="en-US" b="1" dirty="0"/>
              <a:t>LASP – University of Colorado, Boulder</a:t>
            </a:r>
          </a:p>
          <a:p>
            <a:r>
              <a:rPr lang="en-US" b="1" dirty="0"/>
              <a:t>With Assistance from the University of Wyoming</a:t>
            </a:r>
          </a:p>
        </p:txBody>
      </p:sp>
      <p:pic>
        <p:nvPicPr>
          <p:cNvPr id="6" name="Picture 5" descr="lasp-logo.reverse.color_.2lines-subtext.transp-bg.med_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7219" y="3518062"/>
            <a:ext cx="2254781" cy="7630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153" y="4526696"/>
            <a:ext cx="2265344" cy="5981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79749" y="222953"/>
            <a:ext cx="1375862" cy="1383815"/>
          </a:xfrm>
          <a:prstGeom prst="rect">
            <a:avLst/>
          </a:prstGeom>
        </p:spPr>
      </p:pic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099" y="1763999"/>
            <a:ext cx="1673901" cy="1259129"/>
          </a:xfrm>
          <a:prstGeom prst="rect">
            <a:avLst/>
          </a:prstGeom>
          <a:solidFill>
            <a:schemeClr val="accent1">
              <a:alpha val="4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928319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1E8A7-D82D-2E43-AFDF-BFFA7E1A6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53002-6D70-DE48-ACE2-0B479320F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FFC000"/>
                </a:solidFill>
              </a:rPr>
              <a:t>Provide aerosol size distribution parameters for use by remote aerosol instruments, enhancing their ability to provide a broader range of aerosol properties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b="1" dirty="0">
                <a:solidFill>
                  <a:srgbClr val="FFC000"/>
                </a:solidFill>
              </a:rPr>
              <a:t>Retrieve Aerosol Extinction and Surface Area Densities from In situ Size Distribution Measurements for comparison with, and use by, satellite instruments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Continue in situ balloon borne measurements of stratospheric aerosol size distributions to compare with SAGE III-ISS and other satellites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Augment an existing tropical balloon sounding site with aerosol instruments and performing regular tropical soundings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Maintain and enhance an in situ measurement capability to provide measurement data from regions with high aerosol loadings that may be opaque to limb sounding measurements during future volcanic eruptions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313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13151" y="0"/>
            <a:ext cx="11323528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fi-FI" sz="1400" dirty="0"/>
              <a:t>Deshler, T., Luo, B., Kovilakam, M., </a:t>
            </a:r>
            <a:r>
              <a:rPr lang="sv-SE" sz="1400" dirty="0"/>
              <a:t>Peter, T., &amp; Kalnajs, L. E. (2019). </a:t>
            </a:r>
            <a:r>
              <a:rPr lang="en-US" sz="2400" b="1" dirty="0"/>
              <a:t>Retrieval of aerosol size distributions from in situ particle counter measurements: Instrument counting efficiency and comparisons with satellite measurements</a:t>
            </a:r>
            <a:r>
              <a:rPr lang="en-US" sz="1400" dirty="0"/>
              <a:t>. </a:t>
            </a:r>
            <a:r>
              <a:rPr lang="en-US" sz="1400" i="1" dirty="0"/>
              <a:t>Journal of Geophysical Research: Atmospheres</a:t>
            </a:r>
            <a:r>
              <a:rPr lang="en-US" sz="1400" dirty="0"/>
              <a:t>, </a:t>
            </a:r>
            <a:r>
              <a:rPr lang="en-US" sz="1400" i="1" dirty="0"/>
              <a:t>124</a:t>
            </a:r>
            <a:r>
              <a:rPr lang="en-US" sz="1400" dirty="0"/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13151" y="1387418"/>
                <a:ext cx="7755988" cy="105022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𝑐h</m:t>
                          </m:r>
                        </m:sub>
                      </m:sSub>
                      <m:r>
                        <a:rPr lang="en-US" sz="240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limLoc m:val="subSup"/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sz="24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limLoc m:val="undOvr"/>
                                  <m:supHide m:val="on"/>
                                  <m:ctrlP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/>
                                <m:e>
                                  <m:f>
                                    <m:fPr>
                                      <m:type m:val="lin"/>
                                      <m:ctrlPr>
                                        <a:rPr lang="en-US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𝑑𝑛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func>
                                        <m:funcPr>
                                          <m:ctrlPr>
                                            <a:rPr lang="en-US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400" i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dln</m:t>
                                          </m:r>
                                        </m:fName>
                                        <m:e>
                                          <m:d>
                                            <m:dPr>
                                              <m:ctrlPr>
                                                <a:rPr lang="en-US" sz="24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400" i="1">
                                                  <a:solidFill>
                                                    <a:schemeClr val="tx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𝑎</m:t>
                                              </m:r>
                                            </m:e>
                                          </m:d>
                                        </m:e>
                                      </m:func>
                                    </m:den>
                                  </m:f>
                                </m:e>
                              </m:nary>
                            </m:e>
                          </m:d>
                          <m:r>
                            <a:rPr lang="en-US" sz="24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𝐶𝐸𝐹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𝑐h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24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𝑑𝑙𝑛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24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51" y="1387418"/>
                <a:ext cx="7755988" cy="105022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1243" y="1083779"/>
            <a:ext cx="3880757" cy="5521518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6595068" y="2077480"/>
            <a:ext cx="3656553" cy="1443941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6180" y="2683486"/>
            <a:ext cx="343792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Where for lognormal distributions,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205" y="3313851"/>
            <a:ext cx="5057775" cy="1442814"/>
          </a:xfrm>
          <a:prstGeom prst="rect">
            <a:avLst/>
          </a:prstGeom>
        </p:spPr>
      </p:pic>
      <p:cxnSp>
        <p:nvCxnSpPr>
          <p:cNvPr id="18" name="Straight Arrow Connector 17"/>
          <p:cNvCxnSpPr/>
          <p:nvPr/>
        </p:nvCxnSpPr>
        <p:spPr>
          <a:xfrm>
            <a:off x="3418534" y="2268604"/>
            <a:ext cx="43124" cy="1252817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567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767" y="607325"/>
            <a:ext cx="8334233" cy="62506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49968"/>
            <a:ext cx="3534210" cy="62080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6776" y="144111"/>
            <a:ext cx="106912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C000"/>
                </a:solidFill>
              </a:rPr>
              <a:t>Inverting the cumulative counting efficiency curve leads to a Gaussian distribution as measured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7105" y="3530991"/>
            <a:ext cx="12187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Wyoming </a:t>
            </a:r>
          </a:p>
          <a:p>
            <a:r>
              <a:rPr lang="en-US" dirty="0"/>
              <a:t>White light</a:t>
            </a:r>
          </a:p>
          <a:p>
            <a:r>
              <a:rPr lang="en-US" dirty="0"/>
              <a:t>OPC</a:t>
            </a:r>
          </a:p>
        </p:txBody>
      </p:sp>
    </p:spTree>
    <p:extLst>
      <p:ext uri="{BB962C8B-B14F-4D97-AF65-F5344CB8AC3E}">
        <p14:creationId xmlns:p14="http://schemas.microsoft.com/office/powerpoint/2010/main" val="2534583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5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606" y="655473"/>
            <a:ext cx="7751987" cy="12123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58494" y="70698"/>
            <a:ext cx="86769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Extinction calculations from in situ measurements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606" y="1996078"/>
            <a:ext cx="2935063" cy="9131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97669" y="1955102"/>
            <a:ext cx="816701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Is the extinction cross section, with m the index of refraction, the only tricky part of the calculation.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2606" y="3015653"/>
            <a:ext cx="11790587" cy="36933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Calculation of index of refraction, m, requires: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Water vapor and temperature profiles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Sulfuric acid weight percent = f(</a:t>
            </a:r>
            <a:r>
              <a:rPr lang="en-US" sz="2400" dirty="0" err="1"/>
              <a:t>wv</a:t>
            </a:r>
            <a:r>
              <a:rPr lang="en-US" sz="2400" dirty="0"/>
              <a:t>, T) [Steele and Hamill, 1981]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Palmer and Williams [1975] for m(300 K) = f(sulfuric acid weight percent)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Lorentz-Lorenz for index of refraction = f(T, density of sulfuric acid,           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dirty="0"/>
              <a:t>	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549" y="4855406"/>
            <a:ext cx="7466016" cy="110452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549" y="5887816"/>
            <a:ext cx="5780449" cy="42696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9581" y="4484941"/>
            <a:ext cx="652619" cy="44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124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4414" y="831153"/>
            <a:ext cx="1829850" cy="267765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OPC Extinction at 525 and 1020 nm compared to SAGE II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6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428309" y="3678694"/>
            <a:ext cx="1829850" cy="138499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Non-Volcanic Period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28309" y="784986"/>
            <a:ext cx="1829850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Volcanic Period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30-31 October 2018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8315" y="0"/>
            <a:ext cx="53153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094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7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428309" y="3678694"/>
            <a:ext cx="1829850" cy="138499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Non-Volcanic Period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28309" y="784986"/>
            <a:ext cx="1829850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Volcanic Period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4414" y="831153"/>
            <a:ext cx="1829850" cy="181588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SAGE and HALOE SAD compared to OPC</a:t>
            </a:r>
          </a:p>
        </p:txBody>
      </p:sp>
      <p:sp>
        <p:nvSpPr>
          <p:cNvPr id="12" name="TextBox 11"/>
          <p:cNvSpPr txBox="1"/>
          <p:nvPr/>
        </p:nvSpPr>
        <p:spPr>
          <a:xfrm rot="16200000">
            <a:off x="2694014" y="3161466"/>
            <a:ext cx="1392106" cy="53506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SAGE II</a:t>
            </a:r>
          </a:p>
        </p:txBody>
      </p:sp>
      <p:sp>
        <p:nvSpPr>
          <p:cNvPr id="13" name="TextBox 12"/>
          <p:cNvSpPr txBox="1"/>
          <p:nvPr/>
        </p:nvSpPr>
        <p:spPr>
          <a:xfrm rot="5400000">
            <a:off x="8534059" y="3060789"/>
            <a:ext cx="1392106" cy="53506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HALOE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30-31 October 2018</a:t>
            </a:r>
          </a:p>
        </p:txBody>
      </p:sp>
      <p:pic>
        <p:nvPicPr>
          <p:cNvPr id="11" name="Picture 10"/>
          <p:cNvPicPr/>
          <p:nvPr/>
        </p:nvPicPr>
        <p:blipFill>
          <a:blip r:embed="rId2"/>
          <a:stretch>
            <a:fillRect/>
          </a:stretch>
        </p:blipFill>
        <p:spPr>
          <a:xfrm>
            <a:off x="3525078" y="0"/>
            <a:ext cx="54374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261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1E8A7-D82D-2E43-AFDF-BFFA7E1A6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53002-6D70-DE48-ACE2-0B479320F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Provide aerosol size distribution parameters for use by remote aerosol instruments, enhancing their ability to provide a broader range of aerosol properties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>
                <a:solidFill>
                  <a:schemeClr val="bg1"/>
                </a:solidFill>
              </a:rPr>
              <a:t>Retrieve Aerosol Extinction and Surface Area Densities from In situ Size Distribution Measurements for comparison with, and use by, satellite instruments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FFC000"/>
                </a:solidFill>
              </a:rPr>
              <a:t>Continue in situ balloon borne measurements of stratospheric aerosol size distributions to compare with SAGE III-ISS and other satellites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Augment an existing tropical balloon sounding site with aerosol instruments and performing regular tropical soundings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Maintain and enhance an in situ measurement capability to provide measurement data from regions with high aerosol loadings that may be opaque to limb sounding measurements during future volcanic eruptions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75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9</a:t>
            </a:fld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667D031-7AEA-BE4C-B859-77A6E538B5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2" b="5623"/>
          <a:stretch/>
        </p:blipFill>
        <p:spPr>
          <a:xfrm flipH="1">
            <a:off x="1230698" y="147007"/>
            <a:ext cx="9437302" cy="64823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532FA1-7396-2D4D-B59F-64B9B85B3575}"/>
              </a:ext>
            </a:extLst>
          </p:cNvPr>
          <p:cNvSpPr txBox="1"/>
          <p:nvPr/>
        </p:nvSpPr>
        <p:spPr>
          <a:xfrm>
            <a:off x="2159001" y="1251116"/>
            <a:ext cx="1779455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Optical Particle Counter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2EDC9C-556C-4542-AB1A-158B7D62651C}"/>
              </a:ext>
            </a:extLst>
          </p:cNvPr>
          <p:cNvSpPr txBox="1"/>
          <p:nvPr/>
        </p:nvSpPr>
        <p:spPr>
          <a:xfrm>
            <a:off x="4648200" y="1406580"/>
            <a:ext cx="1911592" cy="120032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Condensation Nuclei Counter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DBD2BD-86D1-B543-A158-F7DEB0D1ABA3}"/>
              </a:ext>
            </a:extLst>
          </p:cNvPr>
          <p:cNvSpPr txBox="1"/>
          <p:nvPr/>
        </p:nvSpPr>
        <p:spPr>
          <a:xfrm>
            <a:off x="7682496" y="1545271"/>
            <a:ext cx="1862801" cy="830997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Thermal Denuder</a:t>
            </a:r>
          </a:p>
        </p:txBody>
      </p:sp>
    </p:spTree>
    <p:extLst>
      <p:ext uri="{BB962C8B-B14F-4D97-AF65-F5344CB8AC3E}">
        <p14:creationId xmlns:p14="http://schemas.microsoft.com/office/powerpoint/2010/main" val="1222278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0A200A-3D50-A245-A8C5-5DFC4ACA47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6640" y="321290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LASP Optical Particle Counter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0763D48-CB29-F04E-A9BF-1EB393A119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321290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Condensation Nuclei Counter</a:t>
            </a:r>
          </a:p>
        </p:txBody>
      </p:sp>
      <p:graphicFrame>
        <p:nvGraphicFramePr>
          <p:cNvPr id="8" name="Content Placeholder 4">
            <a:extLst>
              <a:ext uri="{FF2B5EF4-FFF2-40B4-BE49-F238E27FC236}">
                <a16:creationId xmlns:a16="http://schemas.microsoft.com/office/drawing/2014/main" id="{124ECBA3-1079-F34A-A922-83EB44D5FF8E}"/>
              </a:ext>
            </a:extLst>
          </p:cNvPr>
          <p:cNvGraphicFramePr>
            <a:graphicFrameLocks/>
          </p:cNvGraphicFramePr>
          <p:nvPr/>
        </p:nvGraphicFramePr>
        <p:xfrm>
          <a:off x="775520" y="983204"/>
          <a:ext cx="4903840" cy="509312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451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1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767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Size Range (radius)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0.125</a:t>
                      </a:r>
                      <a:r>
                        <a:rPr lang="en-US" sz="1600" baseline="0" dirty="0"/>
                        <a:t> </a:t>
                      </a:r>
                      <a:r>
                        <a:rPr lang="mr-IN" sz="1600" baseline="0" dirty="0"/>
                        <a:t>–</a:t>
                      </a:r>
                      <a:r>
                        <a:rPr lang="en-US" sz="1600" baseline="0" dirty="0"/>
                        <a:t> 10μm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044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Size</a:t>
                      </a:r>
                      <a:r>
                        <a:rPr lang="en-US" sz="1600" b="1" baseline="0" dirty="0"/>
                        <a:t> Bins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2048</a:t>
                      </a:r>
                      <a:r>
                        <a:rPr lang="en-US" sz="1600" b="1" baseline="0" dirty="0"/>
                        <a:t> Raw, 1200 Effective, log spaced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6044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Flow</a:t>
                      </a:r>
                      <a:r>
                        <a:rPr lang="en-US" sz="1600" b="1" baseline="0" dirty="0"/>
                        <a:t> Rate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baseline="0" dirty="0"/>
                        <a:t>20 LPM (660 cm</a:t>
                      </a:r>
                      <a:r>
                        <a:rPr lang="en-US" sz="1600" b="1" baseline="30000" dirty="0"/>
                        <a:t>3</a:t>
                      </a:r>
                      <a:r>
                        <a:rPr lang="en-US" sz="1600" b="1" baseline="0" dirty="0"/>
                        <a:t> per sample at 0.5Hz)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25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Concentration </a:t>
                      </a:r>
                      <a:r>
                        <a:rPr lang="en-US" sz="1600" b="1" baseline="0" dirty="0"/>
                        <a:t>Range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10</a:t>
                      </a:r>
                      <a:r>
                        <a:rPr lang="en-US" sz="1600" b="1" baseline="30000" dirty="0"/>
                        <a:t>-3</a:t>
                      </a:r>
                      <a:r>
                        <a:rPr lang="en-US" sz="1600" b="1" baseline="0" dirty="0"/>
                        <a:t> </a:t>
                      </a:r>
                      <a:r>
                        <a:rPr lang="mr-IN" sz="1600" b="1" baseline="0" dirty="0"/>
                        <a:t>–</a:t>
                      </a:r>
                      <a:r>
                        <a:rPr lang="en-US" sz="1600" b="1" baseline="0" dirty="0"/>
                        <a:t> 10</a:t>
                      </a:r>
                      <a:r>
                        <a:rPr lang="en-US" sz="1600" b="1" baseline="30000" dirty="0"/>
                        <a:t>3</a:t>
                      </a:r>
                      <a:r>
                        <a:rPr lang="en-US" sz="1600" b="1" baseline="0" dirty="0"/>
                        <a:t> cm</a:t>
                      </a:r>
                      <a:r>
                        <a:rPr lang="en-US" sz="1600" b="1" baseline="30000" dirty="0"/>
                        <a:t>-3</a:t>
                      </a:r>
                      <a:r>
                        <a:rPr lang="en-US" sz="1600" b="1" baseline="0" dirty="0"/>
                        <a:t> (at 0.1Hz)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25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Dimensions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30cm</a:t>
                      </a:r>
                      <a:r>
                        <a:rPr lang="en-US" sz="1600" b="1" baseline="0" dirty="0"/>
                        <a:t> x 10cm x 15cm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25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Mass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2.4Kg</a:t>
                      </a:r>
                      <a:r>
                        <a:rPr lang="en-US" sz="1600" b="1" baseline="0" dirty="0"/>
                        <a:t> (including battery)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825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~$5K</a:t>
                      </a:r>
                      <a:r>
                        <a:rPr lang="en-US" sz="1600" b="1" baseline="0" dirty="0"/>
                        <a:t> (component cost)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825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Light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90mW</a:t>
                      </a:r>
                      <a:r>
                        <a:rPr lang="en-US" sz="1600" b="1" baseline="0" dirty="0"/>
                        <a:t> 780nm Laser Diode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76044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Detector</a:t>
                      </a:r>
                      <a:r>
                        <a:rPr lang="en-US" sz="1600" b="1" baseline="0" dirty="0"/>
                        <a:t> geometry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90</a:t>
                      </a:r>
                      <a:r>
                        <a:rPr lang="en-US" sz="1600" b="1" baseline="30000" dirty="0"/>
                        <a:t>o</a:t>
                      </a:r>
                      <a:r>
                        <a:rPr lang="en-US" sz="1600" b="1" baseline="0" dirty="0"/>
                        <a:t> Scattering angle, 60</a:t>
                      </a:r>
                      <a:r>
                        <a:rPr lang="en-US" sz="1600" b="1" baseline="30000" dirty="0"/>
                        <a:t>o</a:t>
                      </a:r>
                      <a:r>
                        <a:rPr lang="en-US" sz="1600" b="1" baseline="0" dirty="0"/>
                        <a:t> Acceptance 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76044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Detector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APD,</a:t>
                      </a:r>
                      <a:r>
                        <a:rPr lang="en-US" sz="1600" b="1" baseline="0" dirty="0"/>
                        <a:t> non linear gain, 2 gain stages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9" name="Content Placeholder 4">
            <a:extLst>
              <a:ext uri="{FF2B5EF4-FFF2-40B4-BE49-F238E27FC236}">
                <a16:creationId xmlns:a16="http://schemas.microsoft.com/office/drawing/2014/main" id="{CA59F209-DBF2-BE4C-832E-FF6D626550D8}"/>
              </a:ext>
            </a:extLst>
          </p:cNvPr>
          <p:cNvGraphicFramePr>
            <a:graphicFrameLocks/>
          </p:cNvGraphicFramePr>
          <p:nvPr/>
        </p:nvGraphicFramePr>
        <p:xfrm>
          <a:off x="6096000" y="983204"/>
          <a:ext cx="4980040" cy="509313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490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0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219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Minimum Detectable Size (radius)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0.007</a:t>
                      </a:r>
                      <a:r>
                        <a:rPr lang="en-US" sz="1600" baseline="0" dirty="0"/>
                        <a:t>μm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823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Flow</a:t>
                      </a:r>
                      <a:r>
                        <a:rPr lang="en-US" sz="1600" b="1" baseline="0" dirty="0"/>
                        <a:t> Rate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1</a:t>
                      </a:r>
                      <a:r>
                        <a:rPr lang="en-US" sz="1600" b="1" baseline="0" dirty="0"/>
                        <a:t> LPM (33 cm</a:t>
                      </a:r>
                      <a:r>
                        <a:rPr lang="en-US" sz="1600" b="1" baseline="30000" dirty="0"/>
                        <a:t>3</a:t>
                      </a:r>
                      <a:r>
                        <a:rPr lang="en-US" sz="1600" b="1" baseline="0" dirty="0"/>
                        <a:t> per sample at 0.5Hz)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5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Sensitivity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10</a:t>
                      </a:r>
                      <a:r>
                        <a:rPr lang="en-US" sz="1600" b="1" baseline="30000" dirty="0"/>
                        <a:t>-2</a:t>
                      </a:r>
                      <a:r>
                        <a:rPr lang="en-US" sz="1600" b="1" baseline="0" dirty="0"/>
                        <a:t> </a:t>
                      </a:r>
                      <a:r>
                        <a:rPr lang="mr-IN" sz="1600" b="1" baseline="0" dirty="0"/>
                        <a:t>–</a:t>
                      </a:r>
                      <a:r>
                        <a:rPr lang="en-US" sz="1600" b="1" baseline="0" dirty="0"/>
                        <a:t> 10</a:t>
                      </a:r>
                      <a:r>
                        <a:rPr lang="en-US" sz="1600" b="1" baseline="30000" dirty="0"/>
                        <a:t>3</a:t>
                      </a:r>
                      <a:r>
                        <a:rPr lang="en-US" sz="1600" b="1" baseline="0" dirty="0"/>
                        <a:t> cm</a:t>
                      </a:r>
                      <a:r>
                        <a:rPr lang="en-US" sz="1600" b="1" baseline="30000" dirty="0"/>
                        <a:t>-3</a:t>
                      </a:r>
                      <a:r>
                        <a:rPr lang="en-US" sz="1600" b="1" baseline="0" dirty="0"/>
                        <a:t> (at 0.1Hz)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5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Dimensions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30cm</a:t>
                      </a:r>
                      <a:r>
                        <a:rPr lang="en-US" sz="1600" b="1" baseline="0" dirty="0"/>
                        <a:t> x 10cm x 18cm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05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Operation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4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05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Mass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2.6Kg</a:t>
                      </a:r>
                      <a:r>
                        <a:rPr lang="en-US" sz="1600" b="1" baseline="0" dirty="0"/>
                        <a:t> (including battery)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05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/>
                        <a:t>~$4K</a:t>
                      </a:r>
                      <a:r>
                        <a:rPr lang="en-US" sz="1600" b="1" baseline="0" dirty="0"/>
                        <a:t> (component cost)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318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Activities / Commitments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Recent in situ particle counter flights</a:t>
            </a:r>
          </a:p>
          <a:p>
            <a:pPr lvl="1"/>
            <a:r>
              <a:rPr lang="en-US" b="1" dirty="0">
                <a:solidFill>
                  <a:schemeClr val="accent4"/>
                </a:solidFill>
              </a:rPr>
              <a:t>Laramie, Wyoming (2), Boulder, Colorado (1), </a:t>
            </a:r>
            <a:r>
              <a:rPr lang="en-US" dirty="0">
                <a:solidFill>
                  <a:schemeClr val="bg1"/>
                </a:solidFill>
              </a:rPr>
              <a:t>Timmons, Ontario, Canada (1)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McMurdo Station, Antarctica (9)</a:t>
            </a:r>
          </a:p>
          <a:p>
            <a:r>
              <a:rPr lang="en-US" dirty="0">
                <a:solidFill>
                  <a:schemeClr val="bg1"/>
                </a:solidFill>
              </a:rPr>
              <a:t>Commitments (All projects)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Tropical tropopause layer from </a:t>
            </a:r>
            <a:r>
              <a:rPr lang="en-US" dirty="0" err="1">
                <a:solidFill>
                  <a:schemeClr val="bg1"/>
                </a:solidFill>
              </a:rPr>
              <a:t>Lagrangian</a:t>
            </a:r>
            <a:r>
              <a:rPr lang="en-US" dirty="0">
                <a:solidFill>
                  <a:schemeClr val="bg1"/>
                </a:solidFill>
              </a:rPr>
              <a:t> balloons to be released from the Seychelles as part of </a:t>
            </a:r>
            <a:r>
              <a:rPr lang="en-US" dirty="0" err="1">
                <a:solidFill>
                  <a:schemeClr val="bg1"/>
                </a:solidFill>
              </a:rPr>
              <a:t>Strateole</a:t>
            </a:r>
            <a:r>
              <a:rPr lang="en-US" dirty="0">
                <a:solidFill>
                  <a:schemeClr val="bg1"/>
                </a:solidFill>
              </a:rPr>
              <a:t> 2, November 2019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Final flight from Laramie, Wyoming, January 2020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First tropical profile flights from Costa Rica, March 2020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Additional profiles from McMurdo Station, April/May 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77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104" y="0"/>
            <a:ext cx="8256896" cy="61926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3773" y="0"/>
            <a:ext cx="3501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28 August 2019, Laramie, Wyoming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73" y="568941"/>
            <a:ext cx="8385412" cy="62890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22293" y="857250"/>
            <a:ext cx="6858000" cy="5143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6928" y="3004427"/>
            <a:ext cx="2743200" cy="279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94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20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097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57200"/>
            <a:ext cx="12188952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79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15</a:t>
            </a:fld>
            <a:endParaRPr lang="en-US"/>
          </a:p>
        </p:txBody>
      </p:sp>
      <p:pic>
        <p:nvPicPr>
          <p:cNvPr id="4" name="Picture 3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048" y="-457200"/>
            <a:ext cx="12188952" cy="7772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088106" y="3480179"/>
            <a:ext cx="8311487" cy="436728"/>
          </a:xfrm>
          <a:prstGeom prst="rect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88106" y="4219433"/>
            <a:ext cx="8311487" cy="436728"/>
          </a:xfrm>
          <a:prstGeom prst="rect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088105" y="4809698"/>
            <a:ext cx="8311487" cy="436728"/>
          </a:xfrm>
          <a:prstGeom prst="rect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564977" y="4735359"/>
            <a:ext cx="1388124" cy="64633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Wildfire</a:t>
            </a:r>
          </a:p>
          <a:p>
            <a:r>
              <a:rPr lang="en-US" dirty="0"/>
              <a:t>Smoke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65574" y="3514467"/>
            <a:ext cx="1388124" cy="92333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Raikoke</a:t>
            </a:r>
            <a:r>
              <a:rPr lang="en-US" dirty="0"/>
              <a:t> / </a:t>
            </a:r>
          </a:p>
          <a:p>
            <a:r>
              <a:rPr lang="en-US" dirty="0" err="1"/>
              <a:t>Uluwan</a:t>
            </a:r>
            <a:endParaRPr lang="en-US" dirty="0"/>
          </a:p>
          <a:p>
            <a:r>
              <a:rPr lang="en-US" dirty="0"/>
              <a:t>Eruptions</a:t>
            </a:r>
          </a:p>
        </p:txBody>
      </p:sp>
    </p:spTree>
    <p:extLst>
      <p:ext uri="{BB962C8B-B14F-4D97-AF65-F5344CB8AC3E}">
        <p14:creationId xmlns:p14="http://schemas.microsoft.com/office/powerpoint/2010/main" val="175856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200"/>
            <a:ext cx="12188952" cy="77724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16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88106" y="4219433"/>
            <a:ext cx="8311487" cy="436728"/>
          </a:xfrm>
          <a:prstGeom prst="rect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088106" y="3480179"/>
            <a:ext cx="8311487" cy="436728"/>
          </a:xfrm>
          <a:prstGeom prst="rect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565574" y="3514467"/>
            <a:ext cx="1388124" cy="923330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/>
              <a:t>Raikoke</a:t>
            </a:r>
            <a:r>
              <a:rPr lang="en-US" dirty="0"/>
              <a:t> / </a:t>
            </a:r>
          </a:p>
          <a:p>
            <a:r>
              <a:rPr lang="en-US" dirty="0" err="1"/>
              <a:t>Uluwan</a:t>
            </a:r>
            <a:endParaRPr lang="en-US" dirty="0"/>
          </a:p>
          <a:p>
            <a:r>
              <a:rPr lang="en-US" dirty="0"/>
              <a:t>Eruptions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2088105" y="4809698"/>
            <a:ext cx="8311487" cy="436728"/>
          </a:xfrm>
          <a:prstGeom prst="rect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0564977" y="4735359"/>
            <a:ext cx="1388124" cy="646331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Wildfire</a:t>
            </a:r>
          </a:p>
          <a:p>
            <a:r>
              <a:rPr lang="en-US" dirty="0"/>
              <a:t>Smoke</a:t>
            </a:r>
          </a:p>
        </p:txBody>
      </p:sp>
    </p:spTree>
    <p:extLst>
      <p:ext uri="{BB962C8B-B14F-4D97-AF65-F5344CB8AC3E}">
        <p14:creationId xmlns:p14="http://schemas.microsoft.com/office/powerpoint/2010/main" val="1673344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516901" y="7038738"/>
            <a:ext cx="4114800" cy="3651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088901" y="7038738"/>
            <a:ext cx="2743200" cy="365125"/>
          </a:xfrm>
          <a:solidFill>
            <a:schemeClr val="bg2"/>
          </a:solidFill>
        </p:spPr>
        <p:txBody>
          <a:bodyPr/>
          <a:lstStyle/>
          <a:p>
            <a:fld id="{7150AEC2-E375-4B51-930D-23B69670815F}" type="slidenum">
              <a:rPr lang="en-US" smtClean="0"/>
              <a:t>17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16" y="-409433"/>
            <a:ext cx="11518711" cy="8639033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5" name="TextBox 4"/>
          <p:cNvSpPr txBox="1"/>
          <p:nvPr/>
        </p:nvSpPr>
        <p:spPr>
          <a:xfrm>
            <a:off x="1276207" y="5988218"/>
            <a:ext cx="9593075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https://www.sciencemag.org/news/2019/09/sulfur-spewing-russian-volcano-turning-sunsets-purple</a:t>
            </a:r>
          </a:p>
        </p:txBody>
      </p:sp>
      <p:sp>
        <p:nvSpPr>
          <p:cNvPr id="6" name="Rectangle 5"/>
          <p:cNvSpPr/>
          <p:nvPr/>
        </p:nvSpPr>
        <p:spPr>
          <a:xfrm>
            <a:off x="5759355" y="2836980"/>
            <a:ext cx="6167772" cy="752379"/>
          </a:xfrm>
          <a:prstGeom prst="rect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904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57200"/>
            <a:ext cx="12188952" cy="7772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989141" y="5036024"/>
            <a:ext cx="8311487" cy="313898"/>
          </a:xfrm>
          <a:prstGeom prst="rect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989141" y="4029596"/>
            <a:ext cx="8311487" cy="313898"/>
          </a:xfrm>
          <a:prstGeom prst="rect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3587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70103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712" y="0"/>
            <a:ext cx="70701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11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20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948" y="0"/>
            <a:ext cx="70701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3362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75" y="0"/>
            <a:ext cx="9448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4619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22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775" y="0"/>
            <a:ext cx="9448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3004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1E8A7-D82D-2E43-AFDF-BFFA7E1A6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53002-6D70-DE48-ACE2-0B479320F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Provide aerosol size distribution parameters for use by remote aerosol instruments, enhancing their ability to provide a broader range of aerosol properties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dirty="0">
                <a:solidFill>
                  <a:schemeClr val="bg1"/>
                </a:solidFill>
              </a:rPr>
              <a:t>Retrieve Aerosol Extinction and Surface Area Densities from In situ Size Distribution Measurements for comparison with, and use by, satellite instruments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Continue in situ balloon borne measurements of stratospheric aerosol size distributions to compare with SAGE III-ISS and other satellites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FFC000"/>
                </a:solidFill>
              </a:rPr>
              <a:t>Augment an existing tropical balloon sounding site with aerosol instruments and performing regular tropical soundings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FFC000"/>
                </a:solidFill>
              </a:rPr>
              <a:t>Maintain and enhance an in situ measurement capability to provide measurement data from regions with high aerosol loadings that may be opaque to limb sounding measurements during future volcanic eruptions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0383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43986-C8A6-FD47-941C-3F43870B5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327" y="355600"/>
            <a:ext cx="11457709" cy="1325563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In situ LOPC and CNC measurements planned for </a:t>
            </a:r>
            <a:br>
              <a:rPr lang="en-US" sz="3200" b="1" dirty="0">
                <a:solidFill>
                  <a:schemeClr val="bg1"/>
                </a:solidFill>
              </a:rPr>
            </a:br>
            <a:r>
              <a:rPr lang="en-US" sz="3200" b="1" dirty="0">
                <a:solidFill>
                  <a:schemeClr val="bg1"/>
                </a:solidFill>
              </a:rPr>
              <a:t>comparison with SAGE III overpasses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CD55F1-0B8F-B94E-A8DF-D9EC07A483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Mid Latitudes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30F4B-7FDC-0149-95A9-F1D7F652749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bg1"/>
                </a:solidFill>
              </a:rPr>
              <a:t>One final aerosol comparison gondola to be flown from Laramie</a:t>
            </a:r>
          </a:p>
          <a:p>
            <a:r>
              <a:rPr lang="en-US" dirty="0">
                <a:solidFill>
                  <a:schemeClr val="bg1"/>
                </a:solidFill>
              </a:rPr>
              <a:t>Launch every 2-4 months from Colorado on small rubber balloons </a:t>
            </a:r>
          </a:p>
          <a:p>
            <a:r>
              <a:rPr lang="en-US" dirty="0">
                <a:solidFill>
                  <a:schemeClr val="bg1"/>
                </a:solidFill>
              </a:rPr>
              <a:t>Payload will consist of 2 packages, LOPC and CNC, and meet FAA/ICAO definition of light balloon</a:t>
            </a:r>
          </a:p>
          <a:p>
            <a:r>
              <a:rPr lang="en-US" dirty="0">
                <a:solidFill>
                  <a:schemeClr val="bg1"/>
                </a:solidFill>
              </a:rPr>
              <a:t>Payloads recovered and re-flown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B638125-2390-8140-BE7D-7A35CD7557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Tropics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61058D-92C3-4649-BA4E-266C3163B90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chemeClr val="bg1"/>
                </a:solidFill>
              </a:rPr>
              <a:t>Launch 3-4 payloads from a tropical location (nominally Costa Rica)</a:t>
            </a:r>
          </a:p>
          <a:p>
            <a:r>
              <a:rPr lang="en-US" dirty="0">
                <a:solidFill>
                  <a:schemeClr val="bg1"/>
                </a:solidFill>
              </a:rPr>
              <a:t>Coordinate with </a:t>
            </a:r>
            <a:r>
              <a:rPr lang="en-US" dirty="0" err="1">
                <a:solidFill>
                  <a:schemeClr val="bg1"/>
                </a:solidFill>
              </a:rPr>
              <a:t>Ticosonde</a:t>
            </a:r>
            <a:r>
              <a:rPr lang="en-US" dirty="0">
                <a:solidFill>
                  <a:schemeClr val="bg1"/>
                </a:solidFill>
              </a:rPr>
              <a:t> launches</a:t>
            </a:r>
          </a:p>
          <a:p>
            <a:r>
              <a:rPr lang="en-US" dirty="0">
                <a:solidFill>
                  <a:schemeClr val="bg1"/>
                </a:solidFill>
              </a:rPr>
              <a:t>LOPC/CNC combined payloads</a:t>
            </a:r>
          </a:p>
          <a:p>
            <a:r>
              <a:rPr lang="en-US" dirty="0">
                <a:solidFill>
                  <a:schemeClr val="bg1"/>
                </a:solidFill>
              </a:rPr>
              <a:t>Recoveries are less likely</a:t>
            </a:r>
          </a:p>
          <a:p>
            <a:r>
              <a:rPr lang="en-US" dirty="0">
                <a:solidFill>
                  <a:schemeClr val="bg1"/>
                </a:solidFill>
              </a:rPr>
              <a:t>Exploring smaller disposable OPC for some of these launches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SAGE III Science Team 29-30 October 2019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0AEC2-E375-4B51-930D-23B69670815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63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24758</TotalTime>
  <Words>1126</Words>
  <Application>Microsoft Macintosh PowerPoint</Application>
  <PresentationFormat>Widescreen</PresentationFormat>
  <Paragraphs>173</Paragraphs>
  <Slides>24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  <vt:variant>
        <vt:lpstr>Custom Shows</vt:lpstr>
      </vt:variant>
      <vt:variant>
        <vt:i4>5</vt:i4>
      </vt:variant>
    </vt:vector>
  </HeadingPairs>
  <TitlesOfParts>
    <vt:vector size="34" baseType="lpstr">
      <vt:lpstr>Arial</vt:lpstr>
      <vt:lpstr>Calibri</vt:lpstr>
      <vt:lpstr>Calibri Light</vt:lpstr>
      <vt:lpstr>Cambria Math</vt:lpstr>
      <vt:lpstr>Office Theme</vt:lpstr>
      <vt:lpstr>Optical Particle Counter Measurements for Comparison with Satellite Measurements of Extinction</vt:lpstr>
      <vt:lpstr>Objectives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Objectives</vt:lpstr>
      <vt:lpstr>PowerPoint Presentation</vt:lpstr>
      <vt:lpstr>PowerPoint Presentation</vt:lpstr>
      <vt:lpstr>Activities / Commitments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Objectives</vt:lpstr>
      <vt:lpstr>In situ LOPC and CNC measurements planned for  comparison with SAGE III overpasses</vt:lpstr>
      <vt:lpstr>lab and CEF</vt:lpstr>
      <vt:lpstr>size distr</vt:lpstr>
      <vt:lpstr>compare</vt:lpstr>
      <vt:lpstr>weighting CE measurements small sizes</vt:lpstr>
      <vt:lpstr>Check high CE at 0.15</vt:lpstr>
    </vt:vector>
  </TitlesOfParts>
  <Company>University of Wyoming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Terry Deshler</dc:creator>
  <cp:lastModifiedBy>Leybold, Allison B. (LARC-E3)[Science Systems &amp; Applications, Inc.]</cp:lastModifiedBy>
  <cp:revision>124</cp:revision>
  <dcterms:created xsi:type="dcterms:W3CDTF">2017-01-31T16:08:41Z</dcterms:created>
  <dcterms:modified xsi:type="dcterms:W3CDTF">2019-10-30T12:02:01Z</dcterms:modified>
</cp:coreProperties>
</file>