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Lst>
  <p:notesMasterIdLst>
    <p:notesMasterId r:id="rId17"/>
  </p:notesMasterIdLst>
  <p:handoutMasterIdLst>
    <p:handoutMasterId r:id="rId18"/>
  </p:handoutMasterIdLst>
  <p:sldIdLst>
    <p:sldId id="966" r:id="rId2"/>
    <p:sldId id="969" r:id="rId3"/>
    <p:sldId id="968" r:id="rId4"/>
    <p:sldId id="970" r:id="rId5"/>
    <p:sldId id="753" r:id="rId6"/>
    <p:sldId id="974" r:id="rId7"/>
    <p:sldId id="978" r:id="rId8"/>
    <p:sldId id="979" r:id="rId9"/>
    <p:sldId id="988" r:id="rId10"/>
    <p:sldId id="986" r:id="rId11"/>
    <p:sldId id="983" r:id="rId12"/>
    <p:sldId id="981" r:id="rId13"/>
    <p:sldId id="987" r:id="rId14"/>
    <p:sldId id="984" r:id="rId15"/>
    <p:sldId id="967" r:id="rId16"/>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CC6600"/>
    <a:srgbClr val="FFF9CC"/>
    <a:srgbClr val="00CCFF"/>
    <a:srgbClr val="E7E7E7"/>
    <a:srgbClr val="F5FFA7"/>
    <a:srgbClr val="3399FF"/>
    <a:srgbClr val="FFFF66"/>
    <a:srgbClr val="CC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68" autoAdjust="0"/>
    <p:restoredTop sz="97966" autoAdjust="0"/>
  </p:normalViewPr>
  <p:slideViewPr>
    <p:cSldViewPr snapToGrid="0" snapToObjects="1">
      <p:cViewPr varScale="1">
        <p:scale>
          <a:sx n="171" d="100"/>
          <a:sy n="171" d="100"/>
        </p:scale>
        <p:origin x="584" y="1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11/25/19</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11/25/19</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1385490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5</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2657065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November 25, 2019</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screen">
            <a:alphaModFix amt="50000"/>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November 25, 2019</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70967"/>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Mission Operations </a:t>
            </a:r>
          </a:p>
          <a:p>
            <a:pPr algn="r">
              <a:spcBef>
                <a:spcPts val="450"/>
              </a:spcBef>
            </a:pP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Jamie Nehrir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Mission Operations Manager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Mission Operations Goals</a:t>
            </a:r>
          </a:p>
          <a:p>
            <a:pPr lvl="1"/>
            <a:r>
              <a:rPr lang="en-US" sz="1400" dirty="0"/>
              <a:t>Commanding and downloading data on a weekly/daily basis </a:t>
            </a:r>
          </a:p>
          <a:p>
            <a:pPr lvl="1"/>
            <a:r>
              <a:rPr lang="en-US" sz="1400" dirty="0"/>
              <a:t>Maintaining the health and safety of the SAGE III payload</a:t>
            </a:r>
          </a:p>
          <a:p>
            <a:pPr lvl="2"/>
            <a:r>
              <a:rPr lang="en-US" sz="1200" dirty="0"/>
              <a:t>Daily engineering checks</a:t>
            </a:r>
          </a:p>
          <a:p>
            <a:pPr lvl="2"/>
            <a:r>
              <a:rPr lang="en-US" sz="1200" dirty="0"/>
              <a:t>Trending of engineering data and science metrics</a:t>
            </a:r>
          </a:p>
          <a:p>
            <a:pPr lvl="1"/>
            <a:r>
              <a:rPr lang="en-US" sz="1400" dirty="0"/>
              <a:t>Process and distribute SAGE III data</a:t>
            </a:r>
          </a:p>
          <a:p>
            <a:pPr lvl="2"/>
            <a:r>
              <a:rPr lang="en-US" sz="1200" dirty="0"/>
              <a:t>Process Ground Support Equipment (GSE) and Solid State Memory Card (SSMC) in near real-time  (8-5 ET)</a:t>
            </a:r>
          </a:p>
          <a:p>
            <a:pPr lvl="2"/>
            <a:r>
              <a:rPr lang="en-US" sz="1200" dirty="0"/>
              <a:t>Processes 24 hours of SSMC data daily</a:t>
            </a:r>
          </a:p>
          <a:p>
            <a:pPr lvl="2"/>
            <a:r>
              <a:rPr lang="en-US" sz="1200" dirty="0"/>
              <a:t>Generates daily SCF files</a:t>
            </a:r>
          </a:p>
          <a:p>
            <a:pPr lvl="3"/>
            <a:r>
              <a:rPr lang="en-US" sz="1050" dirty="0"/>
              <a:t>Level 0 and ancillary data</a:t>
            </a:r>
          </a:p>
          <a:p>
            <a:pPr lvl="2"/>
            <a:r>
              <a:rPr lang="en-US" sz="1200" dirty="0"/>
              <a:t>Generates daily ESA/TASI data files</a:t>
            </a:r>
          </a:p>
          <a:p>
            <a:pPr marL="342891" lvl="1" indent="0">
              <a:buNone/>
            </a:pPr>
            <a:endParaRPr lang="en-US" dirty="0"/>
          </a:p>
          <a:p>
            <a:pPr lvl="1"/>
            <a:endParaRPr lang="en-US" dirty="0"/>
          </a:p>
          <a:p>
            <a:pPr lvl="1"/>
            <a:endParaRPr lang="en-US" dirty="0"/>
          </a:p>
        </p:txBody>
      </p:sp>
      <p:sp>
        <p:nvSpPr>
          <p:cNvPr id="3" name="Title 2"/>
          <p:cNvSpPr>
            <a:spLocks noGrp="1"/>
          </p:cNvSpPr>
          <p:nvPr>
            <p:ph type="title"/>
          </p:nvPr>
        </p:nvSpPr>
        <p:spPr/>
        <p:txBody>
          <a:bodyPr/>
          <a:lstStyle/>
          <a:p>
            <a:r>
              <a:rPr lang="en-US" dirty="0"/>
              <a:t>Ops Overview</a:t>
            </a:r>
          </a:p>
        </p:txBody>
      </p:sp>
      <p:sp>
        <p:nvSpPr>
          <p:cNvPr id="4" name="Date Placeholder 3"/>
          <p:cNvSpPr>
            <a:spLocks noGrp="1"/>
          </p:cNvSpPr>
          <p:nvPr>
            <p:ph type="dt" sz="half" idx="2"/>
          </p:nvPr>
        </p:nvSpPr>
        <p:spPr/>
        <p:txBody>
          <a:bodyPr/>
          <a:lstStyle/>
          <a:p>
            <a:fld id="{A9E79D4F-B57E-1C4E-8EE1-3B4427408A1A}" type="datetime4">
              <a:rPr lang="en-US" smtClean="0"/>
              <a:pPr/>
              <a:t>November 25, 2019</a:t>
            </a:fld>
            <a:endParaRPr lang="en-US" dirty="0"/>
          </a:p>
        </p:txBody>
      </p:sp>
    </p:spTree>
    <p:extLst>
      <p:ext uri="{BB962C8B-B14F-4D97-AF65-F5344CB8AC3E}">
        <p14:creationId xmlns:p14="http://schemas.microsoft.com/office/powerpoint/2010/main" val="2139579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Mission Operation Overview</a:t>
            </a:r>
          </a:p>
          <a:p>
            <a:pPr lvl="1"/>
            <a:r>
              <a:rPr lang="en-US" dirty="0"/>
              <a:t>Meet the team</a:t>
            </a:r>
          </a:p>
          <a:p>
            <a:r>
              <a:rPr lang="en-US" dirty="0"/>
              <a:t>What Has Change in the Last Year</a:t>
            </a:r>
          </a:p>
          <a:p>
            <a:pPr lvl="1"/>
            <a:r>
              <a:rPr lang="en-US" dirty="0"/>
              <a:t>Maintenance Activities</a:t>
            </a:r>
          </a:p>
          <a:p>
            <a:pPr lvl="1"/>
            <a:r>
              <a:rPr lang="en-US" dirty="0"/>
              <a:t>Calibration Activities </a:t>
            </a:r>
          </a:p>
          <a:p>
            <a:r>
              <a:rPr lang="en-US" dirty="0"/>
              <a:t>ISS Challenges</a:t>
            </a:r>
          </a:p>
          <a:p>
            <a:pPr lvl="1"/>
            <a:r>
              <a:rPr lang="en-US" dirty="0"/>
              <a:t>Space-X Dragon 2 </a:t>
            </a:r>
          </a:p>
          <a:p>
            <a:pPr lvl="1"/>
            <a:r>
              <a:rPr lang="en-US" dirty="0"/>
              <a:t>Breaker Anomaly</a:t>
            </a:r>
          </a:p>
        </p:txBody>
      </p:sp>
      <p:sp>
        <p:nvSpPr>
          <p:cNvPr id="3" name="Title 2"/>
          <p:cNvSpPr>
            <a:spLocks noGrp="1"/>
          </p:cNvSpPr>
          <p:nvPr>
            <p:ph type="title"/>
          </p:nvPr>
        </p:nvSpPr>
        <p:spPr/>
        <p:txBody>
          <a:bodyPr/>
          <a:lstStyle/>
          <a:p>
            <a:r>
              <a:rPr lang="en-US" dirty="0"/>
              <a:t>Outline</a:t>
            </a:r>
          </a:p>
        </p:txBody>
      </p:sp>
      <p:sp>
        <p:nvSpPr>
          <p:cNvPr id="4" name="Date Placeholder 3"/>
          <p:cNvSpPr>
            <a:spLocks noGrp="1"/>
          </p:cNvSpPr>
          <p:nvPr>
            <p:ph type="dt" sz="half" idx="2"/>
          </p:nvPr>
        </p:nvSpPr>
        <p:spPr/>
        <p:txBody>
          <a:bodyPr/>
          <a:lstStyle/>
          <a:p>
            <a:fld id="{A9E79D4F-B57E-1C4E-8EE1-3B4427408A1A}" type="datetime4">
              <a:rPr lang="en-US" smtClean="0"/>
              <a:pPr/>
              <a:t>November 25, 2019</a:t>
            </a:fld>
            <a:endParaRPr lang="en-US" dirty="0"/>
          </a:p>
        </p:txBody>
      </p:sp>
    </p:spTree>
    <p:extLst>
      <p:ext uri="{BB962C8B-B14F-4D97-AF65-F5344CB8AC3E}">
        <p14:creationId xmlns:p14="http://schemas.microsoft.com/office/powerpoint/2010/main" val="775780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Ops Team</a:t>
            </a:r>
          </a:p>
        </p:txBody>
      </p:sp>
      <p:sp>
        <p:nvSpPr>
          <p:cNvPr id="4" name="Date Placeholder 3"/>
          <p:cNvSpPr>
            <a:spLocks noGrp="1"/>
          </p:cNvSpPr>
          <p:nvPr>
            <p:ph type="dt" sz="half" idx="2"/>
          </p:nvPr>
        </p:nvSpPr>
        <p:spPr/>
        <p:txBody>
          <a:bodyPr/>
          <a:lstStyle/>
          <a:p>
            <a:fld id="{A9E79D4F-B57E-1C4E-8EE1-3B4427408A1A}" type="datetime4">
              <a:rPr lang="en-US" smtClean="0"/>
              <a:t>November 25, 2019</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663414005"/>
              </p:ext>
            </p:extLst>
          </p:nvPr>
        </p:nvGraphicFramePr>
        <p:xfrm>
          <a:off x="1398493" y="790015"/>
          <a:ext cx="6656295" cy="3901440"/>
        </p:xfrm>
        <a:graphic>
          <a:graphicData uri="http://schemas.openxmlformats.org/drawingml/2006/table">
            <a:tbl>
              <a:tblPr firstRow="1" bandRow="1">
                <a:tableStyleId>{7DF18680-E054-41AD-8BC1-D1AEF772440D}</a:tableStyleId>
              </a:tblPr>
              <a:tblGrid>
                <a:gridCol w="2474260">
                  <a:extLst>
                    <a:ext uri="{9D8B030D-6E8A-4147-A177-3AD203B41FA5}">
                      <a16:colId xmlns:a16="http://schemas.microsoft.com/office/drawing/2014/main" val="20000"/>
                    </a:ext>
                  </a:extLst>
                </a:gridCol>
                <a:gridCol w="4182035">
                  <a:extLst>
                    <a:ext uri="{9D8B030D-6E8A-4147-A177-3AD203B41FA5}">
                      <a16:colId xmlns:a16="http://schemas.microsoft.com/office/drawing/2014/main" val="20001"/>
                    </a:ext>
                  </a:extLst>
                </a:gridCol>
              </a:tblGrid>
              <a:tr h="439639">
                <a:tc gridSpan="2">
                  <a:txBody>
                    <a:bodyPr/>
                    <a:lstStyle/>
                    <a:p>
                      <a:pPr algn="ctr"/>
                      <a:r>
                        <a:rPr lang="en-US" sz="2800" dirty="0"/>
                        <a:t>SAGE III Payload Operations</a:t>
                      </a:r>
                      <a:r>
                        <a:rPr lang="en-US" sz="2800" baseline="0" dirty="0"/>
                        <a:t> Center</a:t>
                      </a:r>
                      <a:endParaRPr lang="en-US" sz="2800" dirty="0"/>
                    </a:p>
                  </a:txBody>
                  <a:tcPr/>
                </a:tc>
                <a:tc hMerge="1">
                  <a:txBody>
                    <a:bodyPr/>
                    <a:lstStyle/>
                    <a:p>
                      <a:endParaRPr lang="en-US" dirty="0"/>
                    </a:p>
                  </a:txBody>
                  <a:tcPr/>
                </a:tc>
                <a:extLst>
                  <a:ext uri="{0D108BD9-81ED-4DB2-BD59-A6C34878D82A}">
                    <a16:rowId xmlns:a16="http://schemas.microsoft.com/office/drawing/2014/main" val="10000"/>
                  </a:ext>
                </a:extLst>
              </a:tr>
              <a:tr h="338183">
                <a:tc>
                  <a:txBody>
                    <a:bodyPr/>
                    <a:lstStyle/>
                    <a:p>
                      <a:r>
                        <a:rPr lang="en-US" sz="1800" dirty="0">
                          <a:latin typeface="Arial" panose="020B0604020202020204" pitchFamily="34" charset="0"/>
                          <a:cs typeface="Arial" panose="020B0604020202020204" pitchFamily="34" charset="0"/>
                        </a:rPr>
                        <a:t>Jamie Nehrir</a:t>
                      </a:r>
                    </a:p>
                  </a:txBody>
                  <a:tcPr/>
                </a:tc>
                <a:tc>
                  <a:txBody>
                    <a:bodyPr/>
                    <a:lstStyle/>
                    <a:p>
                      <a:r>
                        <a:rPr lang="en-US" sz="1800" dirty="0">
                          <a:latin typeface="Arial" panose="020B0604020202020204" pitchFamily="34" charset="0"/>
                          <a:cs typeface="Arial" panose="020B0604020202020204" pitchFamily="34" charset="0"/>
                        </a:rPr>
                        <a:t>Mission Operations Manager</a:t>
                      </a:r>
                    </a:p>
                  </a:txBody>
                  <a:tcPr/>
                </a:tc>
                <a:extLst>
                  <a:ext uri="{0D108BD9-81ED-4DB2-BD59-A6C34878D82A}">
                    <a16:rowId xmlns:a16="http://schemas.microsoft.com/office/drawing/2014/main" val="10001"/>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Greg Paxton</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Ground Systems Lead</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Andrew</a:t>
                      </a:r>
                      <a:r>
                        <a:rPr lang="en-US" sz="1800" baseline="0" dirty="0">
                          <a:latin typeface="Arial" panose="020B0604020202020204" pitchFamily="34" charset="0"/>
                          <a:cs typeface="Arial" panose="020B0604020202020204" pitchFamily="34" charset="0"/>
                        </a:rPr>
                        <a:t> Peterson</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l">
                        <a:spcBef>
                          <a:spcPts val="600"/>
                        </a:spcBef>
                        <a:spcAft>
                          <a:spcPts val="900"/>
                        </a:spcAft>
                      </a:pPr>
                      <a:r>
                        <a:rPr lang="en-US" sz="1800" dirty="0">
                          <a:latin typeface="Arial" panose="020B0604020202020204" pitchFamily="34" charset="0"/>
                          <a:cs typeface="Arial" panose="020B0604020202020204" pitchFamily="34" charset="0"/>
                        </a:rPr>
                        <a:t>Deputy Mission Operations Manager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Robert Borchardt</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Lead Technical Payload Engineer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273879">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Jonathan</a:t>
                      </a:r>
                      <a:r>
                        <a:rPr lang="en-US" sz="1800" baseline="0" dirty="0">
                          <a:latin typeface="Arial" panose="020B0604020202020204" pitchFamily="34" charset="0"/>
                          <a:ea typeface="Times New Roman"/>
                          <a:cs typeface="Arial" panose="020B0604020202020204" pitchFamily="34" charset="0"/>
                        </a:rPr>
                        <a:t> Hicks</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indent="0" algn="just" defTabSz="914400" rtl="0" eaLnBrk="1" fontAlgn="auto" latinLnBrk="0" hangingPunct="1">
                        <a:lnSpc>
                          <a:spcPct val="100000"/>
                        </a:lnSpc>
                        <a:spcBef>
                          <a:spcPts val="600"/>
                        </a:spcBef>
                        <a:spcAft>
                          <a:spcPts val="90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Ground Systems </a:t>
                      </a:r>
                      <a:r>
                        <a:rPr lang="en-US" sz="1800" dirty="0">
                          <a:latin typeface="Arial" panose="020B0604020202020204" pitchFamily="34" charset="0"/>
                          <a:cs typeface="Arial" panose="020B0604020202020204" pitchFamily="34" charset="0"/>
                        </a:rPr>
                        <a:t>Engineer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James Farmer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Ground Systems Engineer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6"/>
                  </a:ext>
                </a:extLst>
              </a:tr>
              <a:tr h="273879">
                <a:tc>
                  <a:txBody>
                    <a:bodyPr/>
                    <a:lstStyle/>
                    <a:p>
                      <a:pPr marL="0" marR="0" lvl="0" indent="0" algn="just" defTabSz="685783" rtl="0" eaLnBrk="1" fontAlgn="auto" latinLnBrk="0" hangingPunct="1">
                        <a:lnSpc>
                          <a:spcPct val="100000"/>
                        </a:lnSpc>
                        <a:spcBef>
                          <a:spcPts val="600"/>
                        </a:spcBef>
                        <a:spcAft>
                          <a:spcPts val="900"/>
                        </a:spcAft>
                        <a:buClrTx/>
                        <a:buSzTx/>
                        <a:buFontTx/>
                        <a:buNone/>
                        <a:tabLst/>
                        <a:defRPr/>
                      </a:pPr>
                      <a:r>
                        <a:rPr lang="en-US" sz="1800" dirty="0">
                          <a:latin typeface="Arial" panose="020B0604020202020204" pitchFamily="34" charset="0"/>
                          <a:ea typeface="Times New Roman"/>
                          <a:cs typeface="Arial" panose="020B0604020202020204" pitchFamily="34" charset="0"/>
                        </a:rPr>
                        <a:t>Samuel Porter</a:t>
                      </a: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Payload Engineer</a:t>
                      </a:r>
                    </a:p>
                  </a:txBody>
                  <a:tcPr marL="68580" marR="68580" marT="0" marB="0" anchor="ctr"/>
                </a:tc>
                <a:extLst>
                  <a:ext uri="{0D108BD9-81ED-4DB2-BD59-A6C34878D82A}">
                    <a16:rowId xmlns:a16="http://schemas.microsoft.com/office/drawing/2014/main" val="10007"/>
                  </a:ext>
                </a:extLst>
              </a:tr>
              <a:tr h="273879">
                <a:tc>
                  <a:txBody>
                    <a:bodyPr/>
                    <a:lstStyle/>
                    <a:p>
                      <a:pPr marL="0" marR="0" lvl="0" indent="0" algn="just" defTabSz="685783" rtl="0" eaLnBrk="1" fontAlgn="auto" latinLnBrk="0" hangingPunct="1">
                        <a:lnSpc>
                          <a:spcPct val="100000"/>
                        </a:lnSpc>
                        <a:spcBef>
                          <a:spcPts val="600"/>
                        </a:spcBef>
                        <a:spcAft>
                          <a:spcPts val="900"/>
                        </a:spcAft>
                        <a:buClrTx/>
                        <a:buSzTx/>
                        <a:buFontTx/>
                        <a:buNone/>
                        <a:tabLst/>
                        <a:defRPr/>
                      </a:pPr>
                      <a:r>
                        <a:rPr lang="en-US" sz="1800" dirty="0">
                          <a:latin typeface="Arial" panose="020B0604020202020204" pitchFamily="34" charset="0"/>
                          <a:ea typeface="Times New Roman"/>
                          <a:cs typeface="Arial" panose="020B0604020202020204" pitchFamily="34" charset="0"/>
                        </a:rPr>
                        <a:t>Joshua</a:t>
                      </a:r>
                      <a:r>
                        <a:rPr lang="en-US" sz="1800" baseline="0" dirty="0">
                          <a:latin typeface="Arial" panose="020B0604020202020204" pitchFamily="34" charset="0"/>
                          <a:ea typeface="Times New Roman"/>
                          <a:cs typeface="Arial" panose="020B0604020202020204" pitchFamily="34" charset="0"/>
                        </a:rPr>
                        <a:t> McDonald</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Payload Engineer</a:t>
                      </a:r>
                    </a:p>
                  </a:txBody>
                  <a:tcPr marL="68580" marR="68580" marT="0" marB="0" anchor="ctr"/>
                </a:tc>
                <a:extLst>
                  <a:ext uri="{0D108BD9-81ED-4DB2-BD59-A6C34878D82A}">
                    <a16:rowId xmlns:a16="http://schemas.microsoft.com/office/drawing/2014/main" val="10008"/>
                  </a:ext>
                </a:extLst>
              </a:tr>
              <a:tr h="273879">
                <a:tc>
                  <a:txBody>
                    <a:bodyPr/>
                    <a:lstStyle/>
                    <a:p>
                      <a:r>
                        <a:rPr lang="en-US" sz="1800" dirty="0">
                          <a:latin typeface="Arial" panose="020B0604020202020204" pitchFamily="34" charset="0"/>
                          <a:cs typeface="Arial" panose="020B0604020202020204" pitchFamily="34" charset="0"/>
                        </a:rPr>
                        <a:t>Caitlyn</a:t>
                      </a:r>
                      <a:r>
                        <a:rPr lang="en-US" sz="1800" baseline="0" dirty="0">
                          <a:latin typeface="Arial" panose="020B0604020202020204" pitchFamily="34" charset="0"/>
                          <a:cs typeface="Arial" panose="020B0604020202020204" pitchFamily="34" charset="0"/>
                        </a:rPr>
                        <a:t> Stone</a:t>
                      </a:r>
                      <a:endParaRPr lang="en-US" sz="1800" dirty="0">
                        <a:latin typeface="Arial" panose="020B0604020202020204" pitchFamily="34" charset="0"/>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Payload Engineer</a:t>
                      </a:r>
                    </a:p>
                  </a:txBody>
                  <a:tcPr marL="68580" marR="68580" marT="0" marB="0" anchor="ctr"/>
                </a:tc>
                <a:extLst>
                  <a:ext uri="{0D108BD9-81ED-4DB2-BD59-A6C34878D82A}">
                    <a16:rowId xmlns:a16="http://schemas.microsoft.com/office/drawing/2014/main" val="10009"/>
                  </a:ext>
                </a:extLst>
              </a:tr>
              <a:tr h="273879">
                <a:tc>
                  <a:txBody>
                    <a:bodyPr/>
                    <a:lstStyle/>
                    <a:p>
                      <a:r>
                        <a:rPr lang="en-US" sz="1800" dirty="0">
                          <a:latin typeface="Arial" panose="020B0604020202020204" pitchFamily="34" charset="0"/>
                          <a:cs typeface="Arial" panose="020B0604020202020204" pitchFamily="34" charset="0"/>
                        </a:rPr>
                        <a:t>Tyler</a:t>
                      </a:r>
                      <a:r>
                        <a:rPr lang="en-US" sz="1800" baseline="0" dirty="0">
                          <a:latin typeface="Arial" panose="020B0604020202020204" pitchFamily="34" charset="0"/>
                          <a:cs typeface="Arial" panose="020B0604020202020204" pitchFamily="34" charset="0"/>
                        </a:rPr>
                        <a:t> Dawson</a:t>
                      </a:r>
                      <a:endParaRPr lang="en-US" sz="1800" dirty="0">
                        <a:latin typeface="Arial" panose="020B0604020202020204" pitchFamily="34" charset="0"/>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Payload Engineer</a:t>
                      </a:r>
                    </a:p>
                  </a:txBody>
                  <a:tcPr marL="68580" marR="68580" marT="0" marB="0" anchor="ctr"/>
                </a:tc>
                <a:extLst>
                  <a:ext uri="{0D108BD9-81ED-4DB2-BD59-A6C34878D82A}">
                    <a16:rowId xmlns:a16="http://schemas.microsoft.com/office/drawing/2014/main" val="10010"/>
                  </a:ext>
                </a:extLst>
              </a:tr>
              <a:tr h="273879">
                <a:tc>
                  <a:txBody>
                    <a:bodyPr/>
                    <a:lstStyle/>
                    <a:p>
                      <a:r>
                        <a:rPr lang="en-US" sz="1800" dirty="0">
                          <a:latin typeface="Arial" panose="020B0604020202020204" pitchFamily="34" charset="0"/>
                          <a:cs typeface="Arial" panose="020B0604020202020204" pitchFamily="34" charset="0"/>
                        </a:rPr>
                        <a:t>Daniel Larrowe</a:t>
                      </a:r>
                    </a:p>
                  </a:txBody>
                  <a:tcPr marL="68580" marR="68580" marT="0" marB="0" anchor="ctr"/>
                </a:tc>
                <a:tc>
                  <a:txBody>
                    <a:bodyPr/>
                    <a:lstStyle/>
                    <a:p>
                      <a:r>
                        <a:rPr lang="en-US" sz="1800" dirty="0">
                          <a:latin typeface="Arial" panose="020B0604020202020204" pitchFamily="34" charset="0"/>
                          <a:cs typeface="Arial" panose="020B0604020202020204" pitchFamily="34" charset="0"/>
                        </a:rPr>
                        <a:t>Payload Engineer</a:t>
                      </a:r>
                    </a:p>
                  </a:txBody>
                  <a:tcPr marL="68580" marR="68580" marT="0" marB="0" anchor="ctr"/>
                </a:tc>
                <a:extLst>
                  <a:ext uri="{0D108BD9-81ED-4DB2-BD59-A6C34878D82A}">
                    <a16:rowId xmlns:a16="http://schemas.microsoft.com/office/drawing/2014/main" val="10011"/>
                  </a:ext>
                </a:extLst>
              </a:tr>
              <a:tr h="273879">
                <a:tc>
                  <a:txBody>
                    <a:bodyPr/>
                    <a:lstStyle/>
                    <a:p>
                      <a:r>
                        <a:rPr lang="en-US" sz="1800" dirty="0">
                          <a:latin typeface="Arial" panose="020B0604020202020204" pitchFamily="34" charset="0"/>
                          <a:cs typeface="Arial" panose="020B0604020202020204" pitchFamily="34" charset="0"/>
                        </a:rPr>
                        <a:t>Donald Cleckner</a:t>
                      </a:r>
                    </a:p>
                  </a:txBody>
                  <a:tcPr marL="68580" marR="68580" marT="0" marB="0" anchor="ctr"/>
                </a:tc>
                <a:tc>
                  <a:txBody>
                    <a:bodyPr/>
                    <a:lstStyle/>
                    <a:p>
                      <a:r>
                        <a:rPr lang="en-US" sz="1800" dirty="0">
                          <a:latin typeface="Arial" panose="020B0604020202020204" pitchFamily="34" charset="0"/>
                          <a:cs typeface="Arial" panose="020B0604020202020204" pitchFamily="34" charset="0"/>
                        </a:rPr>
                        <a:t>Payload Engineer</a:t>
                      </a:r>
                    </a:p>
                  </a:txBody>
                  <a:tcPr marL="68580" marR="68580" marT="0" marB="0" anchor="ct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507139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692880" y="2768028"/>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Science Team Meeting</a:t>
            </a:r>
          </a:p>
          <a:p>
            <a:pPr algn="r">
              <a:spcBef>
                <a:spcPts val="450"/>
              </a:spcBef>
            </a:pPr>
            <a:endParaRPr lang="en-US" sz="15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NASA Langley Research Center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10/29/2019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 more rigorous maintenance and calibration schedule has been generated</a:t>
            </a:r>
          </a:p>
          <a:p>
            <a:pPr lvl="1"/>
            <a:r>
              <a:rPr lang="en-US" dirty="0"/>
              <a:t>The operations team along with the Science team reviewed the optimization and maintenance activities and determined the proper time scale for each activity</a:t>
            </a:r>
          </a:p>
          <a:p>
            <a:pPr lvl="1"/>
            <a:r>
              <a:rPr lang="en-US" dirty="0"/>
              <a:t>Some activities changed in frequency and can be seen in the following charts</a:t>
            </a:r>
          </a:p>
          <a:p>
            <a:pPr lvl="1"/>
            <a:endParaRPr lang="en-US" dirty="0"/>
          </a:p>
        </p:txBody>
      </p:sp>
      <p:sp>
        <p:nvSpPr>
          <p:cNvPr id="3" name="Title 2"/>
          <p:cNvSpPr>
            <a:spLocks noGrp="1"/>
          </p:cNvSpPr>
          <p:nvPr>
            <p:ph type="title"/>
          </p:nvPr>
        </p:nvSpPr>
        <p:spPr/>
        <p:txBody>
          <a:bodyPr/>
          <a:lstStyle/>
          <a:p>
            <a:r>
              <a:rPr lang="en-US" dirty="0"/>
              <a:t>Changes to Operations</a:t>
            </a:r>
          </a:p>
        </p:txBody>
      </p:sp>
      <p:sp>
        <p:nvSpPr>
          <p:cNvPr id="4" name="Date Placeholder 3"/>
          <p:cNvSpPr>
            <a:spLocks noGrp="1"/>
          </p:cNvSpPr>
          <p:nvPr>
            <p:ph type="dt" sz="half" idx="2"/>
          </p:nvPr>
        </p:nvSpPr>
        <p:spPr/>
        <p:txBody>
          <a:bodyPr/>
          <a:lstStyle/>
          <a:p>
            <a:fld id="{A9E79D4F-B57E-1C4E-8EE1-3B4427408A1A}" type="datetime4">
              <a:rPr lang="en-US" smtClean="0"/>
              <a:pPr/>
              <a:t>November 25, 2019</a:t>
            </a:fld>
            <a:endParaRPr lang="en-US" dirty="0"/>
          </a:p>
        </p:txBody>
      </p:sp>
    </p:spTree>
    <p:extLst>
      <p:ext uri="{BB962C8B-B14F-4D97-AF65-F5344CB8AC3E}">
        <p14:creationId xmlns:p14="http://schemas.microsoft.com/office/powerpoint/2010/main" val="3784944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Optimization Activity Schedule</a:t>
            </a:r>
          </a:p>
        </p:txBody>
      </p:sp>
      <p:sp>
        <p:nvSpPr>
          <p:cNvPr id="4" name="Date Placeholder 3"/>
          <p:cNvSpPr>
            <a:spLocks noGrp="1"/>
          </p:cNvSpPr>
          <p:nvPr>
            <p:ph type="dt" sz="half" idx="2"/>
          </p:nvPr>
        </p:nvSpPr>
        <p:spPr/>
        <p:txBody>
          <a:bodyPr/>
          <a:lstStyle/>
          <a:p>
            <a:fld id="{A9E79D4F-B57E-1C4E-8EE1-3B4427408A1A}" type="datetime4">
              <a:rPr lang="en-US" smtClean="0"/>
              <a:t>November 25, 2019</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200423526"/>
              </p:ext>
            </p:extLst>
          </p:nvPr>
        </p:nvGraphicFramePr>
        <p:xfrm>
          <a:off x="286870" y="862372"/>
          <a:ext cx="8510494" cy="3495040"/>
        </p:xfrm>
        <a:graphic>
          <a:graphicData uri="http://schemas.openxmlformats.org/drawingml/2006/table">
            <a:tbl>
              <a:tblPr firstRow="1" bandRow="1">
                <a:tableStyleId>{7DF18680-E054-41AD-8BC1-D1AEF772440D}</a:tableStyleId>
              </a:tblPr>
              <a:tblGrid>
                <a:gridCol w="3968377">
                  <a:extLst>
                    <a:ext uri="{9D8B030D-6E8A-4147-A177-3AD203B41FA5}">
                      <a16:colId xmlns:a16="http://schemas.microsoft.com/office/drawing/2014/main" val="20000"/>
                    </a:ext>
                  </a:extLst>
                </a:gridCol>
                <a:gridCol w="4542117">
                  <a:extLst>
                    <a:ext uri="{9D8B030D-6E8A-4147-A177-3AD203B41FA5}">
                      <a16:colId xmlns:a16="http://schemas.microsoft.com/office/drawing/2014/main" val="20001"/>
                    </a:ext>
                  </a:extLst>
                </a:gridCol>
              </a:tblGrid>
              <a:tr h="370840">
                <a:tc>
                  <a:txBody>
                    <a:bodyPr/>
                    <a:lstStyle/>
                    <a:p>
                      <a:r>
                        <a:rPr lang="en-US" dirty="0"/>
                        <a:t>Optimization Activities</a:t>
                      </a:r>
                    </a:p>
                  </a:txBody>
                  <a:tcPr/>
                </a:tc>
                <a:tc>
                  <a:txBody>
                    <a:bodyPr/>
                    <a:lstStyle/>
                    <a:p>
                      <a:r>
                        <a:rPr lang="en-US" dirty="0"/>
                        <a:t>Constraints/Frequency</a:t>
                      </a:r>
                    </a:p>
                  </a:txBody>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Atmospheric Spectral Survey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(Sunrise and Sunset)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By request: At most</a:t>
                      </a:r>
                      <a:r>
                        <a:rPr lang="en-US" baseline="0" dirty="0">
                          <a:solidFill>
                            <a:schemeClr val="accent3">
                              <a:lumMod val="75000"/>
                            </a:schemeClr>
                          </a:solidFill>
                        </a:rPr>
                        <a:t> once per year</a:t>
                      </a:r>
                      <a:endParaRPr lang="en-US" dirty="0">
                        <a:solidFill>
                          <a:schemeClr val="accent3">
                            <a:lumMod val="75000"/>
                          </a:schemeClr>
                        </a:solidFill>
                      </a:endParaRPr>
                    </a:p>
                  </a:txBody>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Boresight Alignment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By request: At most</a:t>
                      </a:r>
                      <a:r>
                        <a:rPr lang="en-US" baseline="0" dirty="0">
                          <a:solidFill>
                            <a:schemeClr val="accent3">
                              <a:lumMod val="75000"/>
                            </a:schemeClr>
                          </a:solidFill>
                        </a:rPr>
                        <a:t> once per year</a:t>
                      </a:r>
                      <a:endParaRPr lang="en-US" dirty="0">
                        <a:solidFill>
                          <a:schemeClr val="accent3">
                            <a:lumMod val="75000"/>
                          </a:schemeClr>
                        </a:solidFill>
                      </a:endParaRPr>
                    </a:p>
                  </a:txBody>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CCD Characterization and Dark Current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Weekly</a:t>
                      </a:r>
                    </a:p>
                  </a:txBody>
                  <a:tcPr/>
                </a:tc>
                <a:extLst>
                  <a:ext uri="{0D108BD9-81ED-4DB2-BD59-A6C34878D82A}">
                    <a16:rowId xmlns:a16="http://schemas.microsoft.com/office/drawing/2014/main" val="1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CTE Calibration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Twice per year</a:t>
                      </a:r>
                    </a:p>
                  </a:txBody>
                  <a:tcPr/>
                </a:tc>
                <a:extLst>
                  <a:ext uri="{0D108BD9-81ED-4DB2-BD59-A6C34878D82A}">
                    <a16:rowId xmlns:a16="http://schemas.microsoft.com/office/drawing/2014/main" val="100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Extended Sunrise</a:t>
                      </a:r>
                      <a:r>
                        <a:rPr lang="en-US" baseline="0" dirty="0"/>
                        <a:t> Events</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(Spectral Survey and Mirror Calibration)</a:t>
                      </a:r>
                    </a:p>
                  </a:txBody>
                  <a:tcPr/>
                </a:tc>
                <a:tc>
                  <a:txBody>
                    <a:bodyPr/>
                    <a:lstStyle/>
                    <a:p>
                      <a:r>
                        <a:rPr lang="en-US" dirty="0">
                          <a:solidFill>
                            <a:schemeClr val="accent3">
                              <a:lumMod val="75000"/>
                            </a:schemeClr>
                          </a:solidFill>
                        </a:rPr>
                        <a:t>Once per year at each of the following Beta ranges: High Beta</a:t>
                      </a:r>
                      <a:r>
                        <a:rPr lang="en-US" baseline="0" dirty="0">
                          <a:solidFill>
                            <a:schemeClr val="accent3">
                              <a:lumMod val="75000"/>
                            </a:schemeClr>
                          </a:solidFill>
                        </a:rPr>
                        <a:t> &gt;</a:t>
                      </a:r>
                      <a:r>
                        <a:rPr lang="en-US" dirty="0">
                          <a:solidFill>
                            <a:schemeClr val="accent3">
                              <a:lumMod val="75000"/>
                            </a:schemeClr>
                          </a:solidFill>
                        </a:rPr>
                        <a:t>50, Low</a:t>
                      </a:r>
                      <a:r>
                        <a:rPr lang="en-US" baseline="0" dirty="0">
                          <a:solidFill>
                            <a:schemeClr val="accent3">
                              <a:lumMod val="75000"/>
                            </a:schemeClr>
                          </a:solidFill>
                        </a:rPr>
                        <a:t> Beta &lt;30, and 0 Beta</a:t>
                      </a:r>
                      <a:endParaRPr lang="en-US" dirty="0">
                        <a:solidFill>
                          <a:schemeClr val="accent3">
                            <a:lumMod val="75000"/>
                          </a:schemeClr>
                        </a:solidFill>
                      </a:endParaRPr>
                    </a:p>
                  </a:txBody>
                  <a:tcPr/>
                </a:tc>
                <a:extLst>
                  <a:ext uri="{0D108BD9-81ED-4DB2-BD59-A6C34878D82A}">
                    <a16:rowId xmlns:a16="http://schemas.microsoft.com/office/drawing/2014/main" val="100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Extended Sunset </a:t>
                      </a:r>
                      <a:r>
                        <a:rPr lang="en-US" baseline="0" dirty="0"/>
                        <a:t>Events</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(Spectral Survey and Mirror Calibration)</a:t>
                      </a:r>
                    </a:p>
                  </a:txBody>
                  <a:tcPr/>
                </a:tc>
                <a:tc>
                  <a:txBody>
                    <a:bodyPr/>
                    <a:lstStyle/>
                    <a:p>
                      <a:r>
                        <a:rPr lang="en-US" dirty="0"/>
                        <a:t>Measurements of opportunity</a:t>
                      </a:r>
                      <a:r>
                        <a:rPr lang="en-US" baseline="0" dirty="0"/>
                        <a:t> based on ISS orientation</a:t>
                      </a:r>
                      <a:endParaRPr lang="en-US" dirty="0"/>
                    </a:p>
                  </a:txBody>
                  <a:tcPr/>
                </a:tc>
                <a:extLst>
                  <a:ext uri="{0D108BD9-81ED-4DB2-BD59-A6C34878D82A}">
                    <a16:rowId xmlns:a16="http://schemas.microsoft.com/office/drawing/2014/main" val="100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Off-Nadir Angle</a:t>
                      </a:r>
                    </a:p>
                  </a:txBody>
                  <a:tcPr/>
                </a:tc>
                <a:tc>
                  <a:txBody>
                    <a:bodyPr/>
                    <a:lstStyle/>
                    <a:p>
                      <a:r>
                        <a:rPr lang="en-US" dirty="0">
                          <a:solidFill>
                            <a:schemeClr val="accent3">
                              <a:lumMod val="75000"/>
                            </a:schemeClr>
                          </a:solidFill>
                        </a:rPr>
                        <a:t>Science Intern Automated Process to be used on a routine trending basis </a:t>
                      </a:r>
                    </a:p>
                  </a:txBody>
                  <a:tcPr/>
                </a:tc>
                <a:extLst>
                  <a:ext uri="{0D108BD9-81ED-4DB2-BD59-A6C34878D82A}">
                    <a16:rowId xmlns:a16="http://schemas.microsoft.com/office/drawing/2014/main" val="10008"/>
                  </a:ext>
                </a:extLst>
              </a:tr>
            </a:tbl>
          </a:graphicData>
        </a:graphic>
      </p:graphicFrame>
      <p:sp>
        <p:nvSpPr>
          <p:cNvPr id="6" name="TextBox 5"/>
          <p:cNvSpPr txBox="1"/>
          <p:nvPr/>
        </p:nvSpPr>
        <p:spPr>
          <a:xfrm>
            <a:off x="1088572" y="4527090"/>
            <a:ext cx="5822301" cy="369332"/>
          </a:xfrm>
          <a:prstGeom prst="rect">
            <a:avLst/>
          </a:prstGeom>
          <a:noFill/>
        </p:spPr>
        <p:txBody>
          <a:bodyPr wrap="square" rtlCol="0">
            <a:spAutoFit/>
          </a:bodyPr>
          <a:lstStyle/>
          <a:p>
            <a:r>
              <a:rPr lang="en-US" sz="1800" dirty="0">
                <a:solidFill>
                  <a:schemeClr val="accent3">
                    <a:lumMod val="75000"/>
                  </a:schemeClr>
                </a:solidFill>
              </a:rPr>
              <a:t>Green indicates change in activity schedule</a:t>
            </a:r>
          </a:p>
        </p:txBody>
      </p:sp>
    </p:spTree>
    <p:extLst>
      <p:ext uri="{BB962C8B-B14F-4D97-AF65-F5344CB8AC3E}">
        <p14:creationId xmlns:p14="http://schemas.microsoft.com/office/powerpoint/2010/main" val="495799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Payload Maintenance Activity Schedule</a:t>
            </a:r>
          </a:p>
        </p:txBody>
      </p:sp>
      <p:sp>
        <p:nvSpPr>
          <p:cNvPr id="4" name="Date Placeholder 3"/>
          <p:cNvSpPr>
            <a:spLocks noGrp="1"/>
          </p:cNvSpPr>
          <p:nvPr>
            <p:ph type="dt" sz="half" idx="2"/>
          </p:nvPr>
        </p:nvSpPr>
        <p:spPr/>
        <p:txBody>
          <a:bodyPr/>
          <a:lstStyle/>
          <a:p>
            <a:fld id="{A9E79D4F-B57E-1C4E-8EE1-3B4427408A1A}" type="datetime4">
              <a:rPr lang="en-US" smtClean="0"/>
              <a:t>November 25, 2019</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165322907"/>
              </p:ext>
            </p:extLst>
          </p:nvPr>
        </p:nvGraphicFramePr>
        <p:xfrm>
          <a:off x="286870" y="862372"/>
          <a:ext cx="8510494" cy="1854200"/>
        </p:xfrm>
        <a:graphic>
          <a:graphicData uri="http://schemas.openxmlformats.org/drawingml/2006/table">
            <a:tbl>
              <a:tblPr firstRow="1" bandRow="1">
                <a:tableStyleId>{7DF18680-E054-41AD-8BC1-D1AEF772440D}</a:tableStyleId>
              </a:tblPr>
              <a:tblGrid>
                <a:gridCol w="3968377">
                  <a:extLst>
                    <a:ext uri="{9D8B030D-6E8A-4147-A177-3AD203B41FA5}">
                      <a16:colId xmlns:a16="http://schemas.microsoft.com/office/drawing/2014/main" val="20000"/>
                    </a:ext>
                  </a:extLst>
                </a:gridCol>
                <a:gridCol w="4542117">
                  <a:extLst>
                    <a:ext uri="{9D8B030D-6E8A-4147-A177-3AD203B41FA5}">
                      <a16:colId xmlns:a16="http://schemas.microsoft.com/office/drawing/2014/main" val="20001"/>
                    </a:ext>
                  </a:extLst>
                </a:gridCol>
              </a:tblGrid>
              <a:tr h="370840">
                <a:tc>
                  <a:txBody>
                    <a:bodyPr/>
                    <a:lstStyle/>
                    <a:p>
                      <a:r>
                        <a:rPr lang="en-US" dirty="0"/>
                        <a:t>Optimization Activities</a:t>
                      </a:r>
                    </a:p>
                  </a:txBody>
                  <a:tcPr/>
                </a:tc>
                <a:tc>
                  <a:txBody>
                    <a:bodyPr/>
                    <a:lstStyle/>
                    <a:p>
                      <a:r>
                        <a:rPr lang="en-US" dirty="0"/>
                        <a:t>Constraints/Frequency</a:t>
                      </a:r>
                    </a:p>
                  </a:txBody>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Azimuth Range of motion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3">
                              <a:lumMod val="75000"/>
                            </a:schemeClr>
                          </a:solidFill>
                        </a:rPr>
                        <a:t>Quarterly</a:t>
                      </a:r>
                    </a:p>
                  </a:txBody>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CCD Annealing</a:t>
                      </a:r>
                    </a:p>
                  </a:txBody>
                  <a:tcPr/>
                </a:tc>
                <a:tc>
                  <a:txBody>
                    <a:bodyPr/>
                    <a:lstStyle/>
                    <a:p>
                      <a:r>
                        <a:rPr lang="en-US" dirty="0"/>
                        <a:t>During High Negative Beta</a:t>
                      </a:r>
                    </a:p>
                  </a:txBody>
                  <a:tcPr/>
                </a:tc>
                <a:extLst>
                  <a:ext uri="{0D108BD9-81ED-4DB2-BD59-A6C34878D82A}">
                    <a16:rowId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Hexapod Zero Procedure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Twice</a:t>
                      </a:r>
                      <a:r>
                        <a:rPr lang="en-US" baseline="0" dirty="0"/>
                        <a:t> a year</a:t>
                      </a:r>
                      <a:endParaRPr lang="en-US" dirty="0"/>
                    </a:p>
                  </a:txBody>
                  <a:tcPr/>
                </a:tc>
                <a:extLst>
                  <a:ext uri="{0D108BD9-81ED-4DB2-BD59-A6C34878D82A}">
                    <a16:rowId xmlns:a16="http://schemas.microsoft.com/office/drawing/2014/main" val="1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Attenuator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Quartely</a:t>
                      </a:r>
                      <a:endParaRPr lang="en-US" dirty="0"/>
                    </a:p>
                  </a:txBody>
                  <a:tcPr/>
                </a:tc>
                <a:extLst>
                  <a:ext uri="{0D108BD9-81ED-4DB2-BD59-A6C34878D82A}">
                    <a16:rowId xmlns:a16="http://schemas.microsoft.com/office/drawing/2014/main" val="10005"/>
                  </a:ext>
                </a:extLst>
              </a:tr>
            </a:tbl>
          </a:graphicData>
        </a:graphic>
      </p:graphicFrame>
      <p:sp>
        <p:nvSpPr>
          <p:cNvPr id="6" name="TextBox 5"/>
          <p:cNvSpPr txBox="1"/>
          <p:nvPr/>
        </p:nvSpPr>
        <p:spPr>
          <a:xfrm>
            <a:off x="1088572" y="4527090"/>
            <a:ext cx="5822301" cy="369332"/>
          </a:xfrm>
          <a:prstGeom prst="rect">
            <a:avLst/>
          </a:prstGeom>
          <a:noFill/>
        </p:spPr>
        <p:txBody>
          <a:bodyPr wrap="square" rtlCol="0">
            <a:spAutoFit/>
          </a:bodyPr>
          <a:lstStyle/>
          <a:p>
            <a:r>
              <a:rPr lang="en-US" sz="1800" dirty="0">
                <a:solidFill>
                  <a:schemeClr val="accent3">
                    <a:lumMod val="75000"/>
                  </a:schemeClr>
                </a:solidFill>
              </a:rPr>
              <a:t>Green indicates change in activity schedule</a:t>
            </a:r>
          </a:p>
        </p:txBody>
      </p:sp>
    </p:spTree>
    <p:extLst>
      <p:ext uri="{BB962C8B-B14F-4D97-AF65-F5344CB8AC3E}">
        <p14:creationId xmlns:p14="http://schemas.microsoft.com/office/powerpoint/2010/main" val="18856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sz="1800" dirty="0"/>
              <a:t>IAM Code Build 7.3 was uploaded to the instrument in Dec. 14</a:t>
            </a:r>
            <a:r>
              <a:rPr lang="en-US" sz="1800" baseline="30000" dirty="0"/>
              <a:t>th</a:t>
            </a:r>
            <a:r>
              <a:rPr lang="en-US" sz="1800" dirty="0"/>
              <a:t> 2018. </a:t>
            </a:r>
          </a:p>
          <a:p>
            <a:pPr lvl="1"/>
            <a:r>
              <a:rPr lang="en-US" sz="1400" dirty="0"/>
              <a:t>Improvements that aid the operations team:</a:t>
            </a:r>
          </a:p>
          <a:p>
            <a:pPr lvl="2"/>
            <a:r>
              <a:rPr lang="en-US" sz="1200" dirty="0"/>
              <a:t>Updating how an empty file transfer buffer is handled</a:t>
            </a:r>
          </a:p>
          <a:p>
            <a:pPr lvl="2"/>
            <a:r>
              <a:rPr lang="en-US" sz="1200" dirty="0"/>
              <a:t>The addition of a command to delete all science events</a:t>
            </a:r>
          </a:p>
          <a:p>
            <a:pPr lvl="2"/>
            <a:r>
              <a:rPr lang="en-US" sz="1200" dirty="0"/>
              <a:t>An additional software message when science events are added to the event manager</a:t>
            </a:r>
          </a:p>
          <a:p>
            <a:pPr lvl="2"/>
            <a:r>
              <a:rPr lang="en-US" sz="1200" dirty="0"/>
              <a:t>An increased time-tag buffer size</a:t>
            </a:r>
          </a:p>
          <a:p>
            <a:pPr lvl="1"/>
            <a:r>
              <a:rPr lang="en-US" sz="1400" dirty="0"/>
              <a:t>An identified software bug that caused science event </a:t>
            </a:r>
            <a:r>
              <a:rPr lang="en-US" sz="1400" dirty="0" err="1"/>
              <a:t>mispredictions</a:t>
            </a:r>
            <a:endParaRPr lang="en-US" sz="1400" dirty="0"/>
          </a:p>
          <a:p>
            <a:pPr lvl="1"/>
            <a:r>
              <a:rPr lang="en-US" sz="1400" dirty="0"/>
              <a:t>Closure of items tracked in the JIRA software during IAM builds:</a:t>
            </a:r>
          </a:p>
          <a:p>
            <a:pPr lvl="2"/>
            <a:r>
              <a:rPr lang="en-US" sz="1200" dirty="0"/>
              <a:t>Time marker strobe timestamp update</a:t>
            </a:r>
          </a:p>
          <a:p>
            <a:pPr lvl="2"/>
            <a:r>
              <a:rPr lang="en-US" sz="1200" dirty="0"/>
              <a:t>Synchronization of the IAM and CMP serial interface</a:t>
            </a:r>
          </a:p>
          <a:p>
            <a:pPr lvl="2"/>
            <a:r>
              <a:rPr lang="en-US" sz="1200" dirty="0"/>
              <a:t>Cleanup of unused inputs to the command handler task</a:t>
            </a:r>
          </a:p>
          <a:p>
            <a:pPr marL="0" lvl="0" indent="0">
              <a:buNone/>
            </a:pPr>
            <a:endParaRPr lang="en-US" sz="1800" dirty="0"/>
          </a:p>
          <a:p>
            <a:endParaRPr lang="en-US" dirty="0"/>
          </a:p>
        </p:txBody>
      </p:sp>
      <p:sp>
        <p:nvSpPr>
          <p:cNvPr id="3" name="Title 2"/>
          <p:cNvSpPr>
            <a:spLocks noGrp="1"/>
          </p:cNvSpPr>
          <p:nvPr>
            <p:ph type="title"/>
          </p:nvPr>
        </p:nvSpPr>
        <p:spPr/>
        <p:txBody>
          <a:bodyPr/>
          <a:lstStyle/>
          <a:p>
            <a:r>
              <a:rPr lang="en-US" dirty="0"/>
              <a:t>IAM Flight Software </a:t>
            </a:r>
          </a:p>
        </p:txBody>
      </p:sp>
      <p:sp>
        <p:nvSpPr>
          <p:cNvPr id="4" name="Date Placeholder 3"/>
          <p:cNvSpPr>
            <a:spLocks noGrp="1"/>
          </p:cNvSpPr>
          <p:nvPr>
            <p:ph type="dt" sz="half" idx="2"/>
          </p:nvPr>
        </p:nvSpPr>
        <p:spPr/>
        <p:txBody>
          <a:bodyPr/>
          <a:lstStyle/>
          <a:p>
            <a:fld id="{A9E79D4F-B57E-1C4E-8EE1-3B4427408A1A}" type="datetime4">
              <a:rPr lang="en-US" smtClean="0"/>
              <a:pPr/>
              <a:t>November 25, 2019</a:t>
            </a:fld>
            <a:endParaRPr lang="en-US" dirty="0"/>
          </a:p>
        </p:txBody>
      </p:sp>
    </p:spTree>
    <p:extLst>
      <p:ext uri="{BB962C8B-B14F-4D97-AF65-F5344CB8AC3E}">
        <p14:creationId xmlns:p14="http://schemas.microsoft.com/office/powerpoint/2010/main" val="3163103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ea typeface="ヒラギノ角ゴ Pro W3"/>
                <a:cs typeface="ヒラギノ角ゴ Pro W3"/>
              </a:rPr>
              <a:t>Additional IAM Code Builds</a:t>
            </a:r>
            <a:endParaRPr lang="en-US" dirty="0"/>
          </a:p>
        </p:txBody>
      </p:sp>
      <p:sp>
        <p:nvSpPr>
          <p:cNvPr id="2" name="Content Placeholder 1"/>
          <p:cNvSpPr>
            <a:spLocks noGrp="1"/>
          </p:cNvSpPr>
          <p:nvPr>
            <p:ph idx="1"/>
          </p:nvPr>
        </p:nvSpPr>
        <p:spPr>
          <a:xfrm>
            <a:off x="65651" y="903094"/>
            <a:ext cx="8991600" cy="4012406"/>
          </a:xfrm>
        </p:spPr>
        <p:txBody>
          <a:bodyPr/>
          <a:lstStyle/>
          <a:p>
            <a:r>
              <a:rPr lang="en-US" sz="2400" b="0" dirty="0"/>
              <a:t>Two IAM code builds were conducted this year to help diagnose and fix a problem where tasks within the IAM would unexpectedly stop working </a:t>
            </a:r>
          </a:p>
          <a:p>
            <a:pPr lvl="1"/>
            <a:r>
              <a:rPr lang="en-US" b="0" dirty="0"/>
              <a:t>This has occurred twice on orbit, once with the time controller and then once with the 1553 BC bus task. Each time a reset of the IAM fixed the proble</a:t>
            </a:r>
            <a:r>
              <a:rPr lang="en-US" dirty="0"/>
              <a:t>m</a:t>
            </a:r>
            <a:endParaRPr lang="en-US" b="0" dirty="0"/>
          </a:p>
          <a:p>
            <a:pPr lvl="1"/>
            <a:r>
              <a:rPr lang="en-US" dirty="0"/>
              <a:t>IAM code load 7.4 was loaded on September 9, 2019, this code change added in additional monitoring capability to help diagnose what was causing tasks to unexpectedly stop working</a:t>
            </a:r>
          </a:p>
          <a:p>
            <a:pPr lvl="1"/>
            <a:r>
              <a:rPr lang="en-US" dirty="0"/>
              <a:t>IAM code load 7.5 will be loaded in December 2019, this code change implements a heartbeat monitor into the OS and monitors the health of all tasks. If a task unexpectedly stops working the IAM will take action to safe the payload</a:t>
            </a:r>
          </a:p>
        </p:txBody>
      </p:sp>
    </p:spTree>
    <p:extLst>
      <p:ext uri="{BB962C8B-B14F-4D97-AF65-F5344CB8AC3E}">
        <p14:creationId xmlns:p14="http://schemas.microsoft.com/office/powerpoint/2010/main" val="392196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0" indent="0">
              <a:buNone/>
            </a:pPr>
            <a:endParaRPr lang="en-US" sz="1800" dirty="0"/>
          </a:p>
          <a:p>
            <a:endParaRPr lang="en-US" dirty="0"/>
          </a:p>
        </p:txBody>
      </p:sp>
      <p:sp>
        <p:nvSpPr>
          <p:cNvPr id="3" name="Title 2"/>
          <p:cNvSpPr>
            <a:spLocks noGrp="1"/>
          </p:cNvSpPr>
          <p:nvPr>
            <p:ph type="title"/>
          </p:nvPr>
        </p:nvSpPr>
        <p:spPr/>
        <p:txBody>
          <a:bodyPr/>
          <a:lstStyle/>
          <a:p>
            <a:r>
              <a:rPr lang="en-US" dirty="0"/>
              <a:t>ISS Activities</a:t>
            </a:r>
          </a:p>
        </p:txBody>
      </p:sp>
      <p:sp>
        <p:nvSpPr>
          <p:cNvPr id="4" name="Date Placeholder 3"/>
          <p:cNvSpPr>
            <a:spLocks noGrp="1"/>
          </p:cNvSpPr>
          <p:nvPr>
            <p:ph type="dt" sz="half" idx="2"/>
          </p:nvPr>
        </p:nvSpPr>
        <p:spPr/>
        <p:txBody>
          <a:bodyPr/>
          <a:lstStyle/>
          <a:p>
            <a:fld id="{A9E79D4F-B57E-1C4E-8EE1-3B4427408A1A}" type="datetime4">
              <a:rPr lang="en-US" smtClean="0"/>
              <a:pPr/>
              <a:t>November 25, 2019</a:t>
            </a:fld>
            <a:endParaRPr lang="en-US" dirty="0"/>
          </a:p>
        </p:txBody>
      </p:sp>
      <p:sp>
        <p:nvSpPr>
          <p:cNvPr id="5" name="Content Placeholder 1"/>
          <p:cNvSpPr txBox="1">
            <a:spLocks/>
          </p:cNvSpPr>
          <p:nvPr/>
        </p:nvSpPr>
        <p:spPr>
          <a:xfrm>
            <a:off x="228600" y="1009651"/>
            <a:ext cx="8423988" cy="4012406"/>
          </a:xfrm>
          <a:prstGeom prst="rect">
            <a:avLst/>
          </a:prstGeom>
        </p:spPr>
        <p:txBody>
          <a:bodyPr/>
          <a:lstStyle>
            <a:lvl1pPr marL="257168" indent="-257168" algn="l" rtl="0" eaLnBrk="0" fontAlgn="base" hangingPunct="0">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0" fontAlgn="base" hangingPunct="0">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sz="1400" dirty="0" err="1"/>
              <a:t>Robo</a:t>
            </a:r>
            <a:r>
              <a:rPr lang="en-US" sz="1400" dirty="0"/>
              <a:t> Survey</a:t>
            </a:r>
          </a:p>
          <a:p>
            <a:pPr lvl="1"/>
            <a:r>
              <a:rPr lang="en-US" sz="1100" dirty="0"/>
              <a:t>On February 5</a:t>
            </a:r>
            <a:r>
              <a:rPr lang="en-US" sz="1100" baseline="30000" dirty="0"/>
              <a:t>th</a:t>
            </a:r>
            <a:r>
              <a:rPr lang="en-US" sz="1100" dirty="0"/>
              <a:t>, 2019 a robotic survey of the SAGE III payload was conducted to view all surfaces and components</a:t>
            </a:r>
          </a:p>
          <a:p>
            <a:pPr lvl="1"/>
            <a:r>
              <a:rPr lang="en-US" sz="1100" dirty="0"/>
              <a:t>The priority sensitive surfaces included</a:t>
            </a:r>
          </a:p>
          <a:p>
            <a:pPr lvl="2"/>
            <a:r>
              <a:rPr lang="en-US" sz="800" dirty="0"/>
              <a:t>All Silver Teflon and Thermal radiator surfaces</a:t>
            </a:r>
          </a:p>
          <a:p>
            <a:pPr lvl="2"/>
            <a:r>
              <a:rPr lang="en-US" sz="800" dirty="0"/>
              <a:t>All CMP Sensors</a:t>
            </a:r>
          </a:p>
          <a:p>
            <a:pPr lvl="2"/>
            <a:r>
              <a:rPr lang="en-US" sz="800" dirty="0"/>
              <a:t>Contamination Window</a:t>
            </a:r>
          </a:p>
          <a:p>
            <a:pPr lvl="2"/>
            <a:r>
              <a:rPr lang="en-US" sz="800" dirty="0"/>
              <a:t>MLI Surfaces</a:t>
            </a:r>
          </a:p>
          <a:p>
            <a:pPr lvl="1"/>
            <a:r>
              <a:rPr lang="en-US" sz="1100" dirty="0"/>
              <a:t>The survey was very successful and all available surfaces were viewed and analyzed for any changes since instillation</a:t>
            </a:r>
          </a:p>
          <a:p>
            <a:pPr marL="342891" lvl="1" indent="0">
              <a:buNone/>
            </a:pPr>
            <a:r>
              <a:rPr lang="en-US" sz="1100" dirty="0"/>
              <a:t>	</a:t>
            </a:r>
          </a:p>
        </p:txBody>
      </p:sp>
    </p:spTree>
    <p:extLst>
      <p:ext uri="{BB962C8B-B14F-4D97-AF65-F5344CB8AC3E}">
        <p14:creationId xmlns:p14="http://schemas.microsoft.com/office/powerpoint/2010/main" val="1304654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200" dirty="0"/>
              <a:t>Arrival of Space-X Dragon-2</a:t>
            </a:r>
          </a:p>
          <a:p>
            <a:pPr lvl="1"/>
            <a:r>
              <a:rPr lang="en-US" sz="1200" dirty="0"/>
              <a:t>March 3-8</a:t>
            </a:r>
            <a:r>
              <a:rPr lang="en-US" sz="1200" baseline="30000" dirty="0"/>
              <a:t>th</a:t>
            </a:r>
            <a:r>
              <a:rPr lang="en-US" sz="1200" dirty="0"/>
              <a:t> 2019</a:t>
            </a:r>
          </a:p>
          <a:p>
            <a:pPr lvl="1"/>
            <a:r>
              <a:rPr lang="en-US" sz="1200" dirty="0"/>
              <a:t>Docked on PMA2</a:t>
            </a:r>
          </a:p>
          <a:p>
            <a:pPr lvl="1"/>
            <a:r>
              <a:rPr lang="en-US" sz="1200" dirty="0"/>
              <a:t>Caused the ISS to pitch from +0.1 degrees to +0.8 degrees</a:t>
            </a:r>
          </a:p>
          <a:p>
            <a:pPr lvl="1"/>
            <a:r>
              <a:rPr lang="en-US" sz="1200" dirty="0"/>
              <a:t>Because of the 7 degree wedge that the Hexapod sits on (which was implemented to combat the eventual installation of MLM) the additional pitch put the Hexapod at its positioning limitations</a:t>
            </a:r>
          </a:p>
          <a:p>
            <a:r>
              <a:rPr lang="en-US" sz="1200" dirty="0"/>
              <a:t>In total 144 events have a Hexapod error code 27 with optional word of 5 which indicates that the Hexapod was unable to </a:t>
            </a:r>
            <a:r>
              <a:rPr lang="en-US" sz="1200" dirty="0" err="1"/>
              <a:t>prepoint</a:t>
            </a:r>
            <a:r>
              <a:rPr lang="en-US" sz="1200" dirty="0"/>
              <a:t> to a nadir position:</a:t>
            </a:r>
          </a:p>
          <a:p>
            <a:pPr lvl="1"/>
            <a:r>
              <a:rPr lang="en-US" sz="1200" dirty="0"/>
              <a:t>46 Sunrises</a:t>
            </a:r>
          </a:p>
          <a:p>
            <a:pPr lvl="1"/>
            <a:r>
              <a:rPr lang="en-US" sz="1200" dirty="0"/>
              <a:t>51 Sunsets</a:t>
            </a:r>
          </a:p>
          <a:p>
            <a:pPr lvl="1"/>
            <a:r>
              <a:rPr lang="en-US" sz="1200" dirty="0"/>
              <a:t>47 Limbs</a:t>
            </a:r>
          </a:p>
          <a:p>
            <a:pPr lvl="1"/>
            <a:r>
              <a:rPr lang="en-US" sz="1200" dirty="0"/>
              <a:t>5 Events were unable to acquire their target as a result</a:t>
            </a:r>
          </a:p>
          <a:p>
            <a:pPr marL="342891" lvl="1" indent="0">
              <a:buNone/>
            </a:pPr>
            <a:r>
              <a:rPr lang="en-US" sz="1200" dirty="0"/>
              <a:t>      of not being able to </a:t>
            </a:r>
            <a:r>
              <a:rPr lang="en-US" sz="1200" dirty="0" err="1"/>
              <a:t>prepoint</a:t>
            </a:r>
            <a:r>
              <a:rPr lang="en-US" sz="1200" dirty="0"/>
              <a:t> </a:t>
            </a:r>
            <a:r>
              <a:rPr lang="en-US" sz="1050" dirty="0"/>
              <a:t>(all 5 were sunrises)</a:t>
            </a:r>
          </a:p>
          <a:p>
            <a:pPr lvl="1"/>
            <a:r>
              <a:rPr lang="en-US" sz="1200" dirty="0"/>
              <a:t>13 events violated the 1°requirement for off nadir </a:t>
            </a:r>
          </a:p>
          <a:p>
            <a:pPr marL="342891" lvl="1" indent="0">
              <a:buNone/>
            </a:pPr>
            <a:r>
              <a:rPr lang="en-US" sz="1200" dirty="0"/>
              <a:t>      pointing</a:t>
            </a:r>
          </a:p>
          <a:p>
            <a:r>
              <a:rPr lang="en-US" sz="1200" dirty="0"/>
              <a:t>Space-X Dragon-2 slated to arrive 1/1/2020-1/8/2020</a:t>
            </a:r>
          </a:p>
          <a:p>
            <a:r>
              <a:rPr lang="en-US" sz="1200" dirty="0"/>
              <a:t>The Boeing module is slated to arrive on station in 12/18/2019 as well and will dock on the PMA2 node. The SAGE III Operations team will closely monitor the payload during this time to determine if the Boeing module will also affect the nadir pointing of SAGE. A crewed version of this vehicle is slated to doc in 01/2020 </a:t>
            </a:r>
            <a:endParaRPr lang="en-US" sz="900" dirty="0"/>
          </a:p>
          <a:p>
            <a:pPr marL="342891" lvl="1" indent="0">
              <a:buNone/>
            </a:pPr>
            <a:r>
              <a:rPr lang="en-US" sz="1100" dirty="0"/>
              <a:t>	</a:t>
            </a:r>
          </a:p>
        </p:txBody>
      </p:sp>
      <p:sp>
        <p:nvSpPr>
          <p:cNvPr id="3" name="Title 2"/>
          <p:cNvSpPr>
            <a:spLocks noGrp="1"/>
          </p:cNvSpPr>
          <p:nvPr>
            <p:ph type="title"/>
          </p:nvPr>
        </p:nvSpPr>
        <p:spPr/>
        <p:txBody>
          <a:bodyPr/>
          <a:lstStyle/>
          <a:p>
            <a:r>
              <a:rPr lang="en-US" dirty="0"/>
              <a:t>ISS Activities Continued </a:t>
            </a:r>
          </a:p>
        </p:txBody>
      </p:sp>
      <p:sp>
        <p:nvSpPr>
          <p:cNvPr id="4" name="Date Placeholder 3"/>
          <p:cNvSpPr>
            <a:spLocks noGrp="1"/>
          </p:cNvSpPr>
          <p:nvPr>
            <p:ph type="dt" sz="half" idx="2"/>
          </p:nvPr>
        </p:nvSpPr>
        <p:spPr/>
        <p:txBody>
          <a:bodyPr/>
          <a:lstStyle/>
          <a:p>
            <a:fld id="{A9E79D4F-B57E-1C4E-8EE1-3B4427408A1A}" type="datetime4">
              <a:rPr lang="en-US" smtClean="0"/>
              <a:pPr/>
              <a:t>November 25, 2019</a:t>
            </a:fld>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21299" y="2372233"/>
            <a:ext cx="3457769" cy="1944776"/>
          </a:xfrm>
          <a:prstGeom prst="rect">
            <a:avLst/>
          </a:prstGeom>
        </p:spPr>
      </p:pic>
    </p:spTree>
    <p:extLst>
      <p:ext uri="{BB962C8B-B14F-4D97-AF65-F5344CB8AC3E}">
        <p14:creationId xmlns:p14="http://schemas.microsoft.com/office/powerpoint/2010/main" val="4171905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52747" y="857250"/>
            <a:ext cx="7638506" cy="4013200"/>
          </a:xfrm>
        </p:spPr>
      </p:pic>
      <p:sp>
        <p:nvSpPr>
          <p:cNvPr id="3" name="Title 2"/>
          <p:cNvSpPr>
            <a:spLocks noGrp="1"/>
          </p:cNvSpPr>
          <p:nvPr>
            <p:ph type="title"/>
          </p:nvPr>
        </p:nvSpPr>
        <p:spPr/>
        <p:txBody>
          <a:bodyPr/>
          <a:lstStyle/>
          <a:p>
            <a:r>
              <a:rPr lang="en-US" dirty="0"/>
              <a:t>Off Nadir Angle during Space X 2 Docking</a:t>
            </a:r>
          </a:p>
        </p:txBody>
      </p:sp>
      <p:sp>
        <p:nvSpPr>
          <p:cNvPr id="4" name="Date Placeholder 3"/>
          <p:cNvSpPr>
            <a:spLocks noGrp="1"/>
          </p:cNvSpPr>
          <p:nvPr>
            <p:ph type="dt" sz="half" idx="2"/>
          </p:nvPr>
        </p:nvSpPr>
        <p:spPr/>
        <p:txBody>
          <a:bodyPr/>
          <a:lstStyle/>
          <a:p>
            <a:fld id="{A9E79D4F-B57E-1C4E-8EE1-3B4427408A1A}" type="datetime4">
              <a:rPr lang="en-US" smtClean="0"/>
              <a:pPr/>
              <a:t>November 25, 2019</a:t>
            </a:fld>
            <a:endParaRPr lang="en-US" dirty="0"/>
          </a:p>
        </p:txBody>
      </p:sp>
    </p:spTree>
    <p:extLst>
      <p:ext uri="{BB962C8B-B14F-4D97-AF65-F5344CB8AC3E}">
        <p14:creationId xmlns:p14="http://schemas.microsoft.com/office/powerpoint/2010/main" val="2386687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RPC Failure On ELC-4</a:t>
            </a:r>
          </a:p>
          <a:p>
            <a:pPr lvl="1"/>
            <a:r>
              <a:rPr lang="en-US" dirty="0"/>
              <a:t>At 00:36 UTC (09:36pm ET) on September 23</a:t>
            </a:r>
            <a:r>
              <a:rPr lang="en-US" baseline="30000" dirty="0"/>
              <a:t>rd</a:t>
            </a:r>
            <a:r>
              <a:rPr lang="en-US" dirty="0"/>
              <a:t> the ISS again lost main power on ELC-4 causing a hard power off of the SAGE III payload. The unexpected power down occurred while the payload was in non-science mode with the scan head stowed and the contamination door closed.  The main power on ELC-4 powers the SAGE III 28V and 120V operational line meaning that the payload was powered off with the loss of main power. The AUX power remained operational during this down time which maintained the survival heater power.</a:t>
            </a:r>
          </a:p>
          <a:p>
            <a:pPr lvl="1"/>
            <a:r>
              <a:rPr lang="en-US"/>
              <a:t>The breaker </a:t>
            </a:r>
            <a:r>
              <a:rPr lang="en-US" dirty="0"/>
              <a:t>was successfully replace on 10/13/2019 and SAGE III was able to power up on 10/21/2019</a:t>
            </a:r>
          </a:p>
          <a:p>
            <a:pPr lvl="2"/>
            <a:r>
              <a:rPr lang="en-US" dirty="0"/>
              <a:t>Because of some battery maintenance activities that were going on during the month of October it was requested to leave the SAGE III Payload powered off until 10/21/2019, following the replacement of a BCDU (Battery Charge Discharge Unit) the SAGE III team was given the go ahead to power on. </a:t>
            </a:r>
          </a:p>
        </p:txBody>
      </p:sp>
      <p:sp>
        <p:nvSpPr>
          <p:cNvPr id="3" name="Title 2"/>
          <p:cNvSpPr>
            <a:spLocks noGrp="1"/>
          </p:cNvSpPr>
          <p:nvPr>
            <p:ph type="title"/>
          </p:nvPr>
        </p:nvSpPr>
        <p:spPr/>
        <p:txBody>
          <a:bodyPr/>
          <a:lstStyle/>
          <a:p>
            <a:r>
              <a:rPr lang="en-US" dirty="0"/>
              <a:t>ISS Activities Continued: Breaker Anomaly </a:t>
            </a:r>
          </a:p>
        </p:txBody>
      </p:sp>
      <p:sp>
        <p:nvSpPr>
          <p:cNvPr id="4" name="Date Placeholder 3"/>
          <p:cNvSpPr>
            <a:spLocks noGrp="1"/>
          </p:cNvSpPr>
          <p:nvPr>
            <p:ph type="dt" sz="half" idx="2"/>
          </p:nvPr>
        </p:nvSpPr>
        <p:spPr/>
        <p:txBody>
          <a:bodyPr/>
          <a:lstStyle/>
          <a:p>
            <a:fld id="{A9E79D4F-B57E-1C4E-8EE1-3B4427408A1A}" type="datetime4">
              <a:rPr lang="en-US" smtClean="0"/>
              <a:pPr/>
              <a:t>November 25, 2019</a:t>
            </a:fld>
            <a:endParaRPr lang="en-US" dirty="0"/>
          </a:p>
        </p:txBody>
      </p:sp>
    </p:spTree>
    <p:extLst>
      <p:ext uri="{BB962C8B-B14F-4D97-AF65-F5344CB8AC3E}">
        <p14:creationId xmlns:p14="http://schemas.microsoft.com/office/powerpoint/2010/main" val="3565039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2"/>
          </p:nvPr>
        </p:nvSpPr>
        <p:spPr/>
        <p:txBody>
          <a:bodyPr/>
          <a:lstStyle/>
          <a:p>
            <a:fld id="{A9E79D4F-B57E-1C4E-8EE1-3B4427408A1A}" type="datetime4">
              <a:rPr lang="en-US" smtClean="0"/>
              <a:t>November 25, 2019</a:t>
            </a:fld>
            <a:endParaRPr lang="en-US" dirty="0"/>
          </a:p>
        </p:txBody>
      </p:sp>
      <p:sp>
        <p:nvSpPr>
          <p:cNvPr id="5" name="Rectangle 4"/>
          <p:cNvSpPr/>
          <p:nvPr/>
        </p:nvSpPr>
        <p:spPr>
          <a:xfrm>
            <a:off x="2921550" y="2110085"/>
            <a:ext cx="3300905"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Questions</a:t>
            </a:r>
          </a:p>
        </p:txBody>
      </p:sp>
    </p:spTree>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47597</TotalTime>
  <Words>1087</Words>
  <Application>Microsoft Macintosh PowerPoint</Application>
  <PresentationFormat>On-screen Show (16:9)</PresentationFormat>
  <Paragraphs>158</Paragraphs>
  <Slides>15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Courier New</vt:lpstr>
      <vt:lpstr>Helvetica Neue</vt:lpstr>
      <vt:lpstr>Wingdings</vt:lpstr>
      <vt:lpstr>1_Office Theme</vt:lpstr>
      <vt:lpstr>PowerPoint Presentation</vt:lpstr>
      <vt:lpstr>Ops Overview</vt:lpstr>
      <vt:lpstr>Outline</vt:lpstr>
      <vt:lpstr>Ops Team</vt:lpstr>
      <vt:lpstr>PowerPoint Presentation</vt:lpstr>
      <vt:lpstr>Changes to Operations</vt:lpstr>
      <vt:lpstr>Optimization Activity Schedule</vt:lpstr>
      <vt:lpstr>Payload Maintenance Activity Schedule</vt:lpstr>
      <vt:lpstr>IAM Flight Software </vt:lpstr>
      <vt:lpstr>Additional IAM Code Builds</vt:lpstr>
      <vt:lpstr>ISS Activities</vt:lpstr>
      <vt:lpstr>ISS Activities Continued </vt:lpstr>
      <vt:lpstr>Off Nadir Angle during Space X 2 Docking</vt:lpstr>
      <vt:lpstr>ISS Activities Continued: Breaker Anomaly </vt:lpstr>
      <vt:lpstr>PowerPoint Presentation</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Leybold, Allison B. (LARC-E3)[Science Systems &amp; Applications, Inc.]</cp:lastModifiedBy>
  <cp:revision>1105</cp:revision>
  <cp:lastPrinted>2019-11-22T21:39:45Z</cp:lastPrinted>
  <dcterms:created xsi:type="dcterms:W3CDTF">2012-04-24T19:27:23Z</dcterms:created>
  <dcterms:modified xsi:type="dcterms:W3CDTF">2019-11-25T19:28:36Z</dcterms:modified>
</cp:coreProperties>
</file>