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1"/>
  </p:notesMasterIdLst>
  <p:sldIdLst>
    <p:sldId id="256" r:id="rId4"/>
    <p:sldId id="265" r:id="rId5"/>
    <p:sldId id="266" r:id="rId6"/>
    <p:sldId id="276" r:id="rId7"/>
    <p:sldId id="268" r:id="rId8"/>
    <p:sldId id="264" r:id="rId9"/>
    <p:sldId id="281" r:id="rId10"/>
    <p:sldId id="282" r:id="rId11"/>
    <p:sldId id="280" r:id="rId12"/>
    <p:sldId id="279" r:id="rId13"/>
    <p:sldId id="285" r:id="rId14"/>
    <p:sldId id="284" r:id="rId15"/>
    <p:sldId id="283" r:id="rId16"/>
    <p:sldId id="258" r:id="rId17"/>
    <p:sldId id="292" r:id="rId18"/>
    <p:sldId id="291" r:id="rId19"/>
    <p:sldId id="278" r:id="rId2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025" autoAdjust="0"/>
    <p:restoredTop sz="89415" autoAdjust="0"/>
  </p:normalViewPr>
  <p:slideViewPr>
    <p:cSldViewPr snapToGrid="0">
      <p:cViewPr varScale="1">
        <p:scale>
          <a:sx n="77" d="100"/>
          <a:sy n="77" d="100"/>
        </p:scale>
        <p:origin x="1507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225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452848D-F102-4912-9E50-53EDF0A39256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9D8D7A6-AD50-4A7F-81D0-A584BF045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7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5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676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 works for both solar and lunar occultation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2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 size driven because the heliostat is also feeding light to an interferometer with a large aperture.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10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Raw spectrum does not have obvious trace gas absorption features – dominated by Fraunhofer features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Coupling of </a:t>
            </a:r>
            <a:r>
              <a:rPr lang="en-US" dirty="0" err="1"/>
              <a:t>Nox</a:t>
            </a:r>
            <a:r>
              <a:rPr lang="en-US" dirty="0"/>
              <a:t> cycle with HNO3 explains the diurnal variability of NO2 and NO3</a:t>
            </a:r>
          </a:p>
          <a:p>
            <a:r>
              <a:rPr lang="en-US" dirty="0"/>
              <a:t>NO3 is zero during the day due to rapid photolysis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28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</a:t>
            </a:r>
            <a:r>
              <a:rPr lang="en-US" dirty="0" err="1"/>
              <a:t>day+night</a:t>
            </a:r>
            <a:r>
              <a:rPr lang="en-US" dirty="0"/>
              <a:t> measurements of NO2 and NO3, as far as I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11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reproduces the well-known stratospheric NO2 seasonal 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17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 on loan from the Brown group at NOAA.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53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43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15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0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2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12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9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29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6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60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729E1-225A-46F8-8564-38C32F6510E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84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D4AFD-3C51-4160-8D1D-E32B801D1B1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43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1D6174-F87C-4CEE-8076-290C49409CE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141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A74F3-610E-4273-B474-72541A7D51A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718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8FAE1-6C05-4313-A7B7-0BC7B4D4B4E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973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4D1EC-3A18-47F7-91AA-C97E3983E64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88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DE4906-F38E-41BB-A2F4-0C2546689A4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91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B36EF-02A7-4067-859F-CD33065D3C3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35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D5BC11-21DE-436F-AA66-D4C719A40CE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186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B7F47-38F7-452F-887E-3EB64E19B81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22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C4ECE4-1C3D-43AF-A7CA-D6B76C6E2FC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419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7A6ED-046E-4087-BA72-8BC15C525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0A5A71-0B3C-40A6-B2C8-A48129692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9E8A4-CCDF-4C62-87C0-80483C5A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8FF01-7739-46F7-8409-A8237D2C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AF257-81AB-4ACF-BDF2-EF8B9CE2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00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6486E-40BA-44C5-A21A-1FE63E4D3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10BC-6882-4CF3-AA6C-C25AB1E6E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E33F9-A2F9-433F-BB11-144AFA30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FA24D-FADD-4B4E-95AB-EC604BAD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BE9AC-5D7E-44FA-AA47-FF403956E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807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7C65-88B0-4A68-8BCE-ED916AC4B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E13D3-4ECE-4CA0-88AB-89AA1D0F3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B2FB8-00CB-4FAD-B610-0731F52E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8F85A-4A0D-49E6-81E8-A4041902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331C9-4373-4D47-87A2-022416FC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65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4D99C-5DE2-4089-8984-47232032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440AF-C859-4C24-A24D-12E4A34DB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9CA7F-1643-4BD1-A80B-8A9EAC3C6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3F25B-3F44-4185-97AB-A5AA21C55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2A222-72D1-4D96-AD68-DFEEAE9C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FBBA6-BA3C-409B-9FCA-EFB66E03B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03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58B02-E766-4AEE-B830-7FD3B80B3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646CC-7CF1-4E66-9797-BB100ACC9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53D8AF-F73D-4ACE-874F-C464B99DB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626D98-67BB-4B48-AEA1-BB31AB1FE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2B9F0F-64EE-4C0E-BAEC-4F29875AF3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4765AD-2766-48DA-A840-D2C9931DE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DCD3CA-2DBD-4275-83E0-5AC90AE83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5366C5-5A61-4EF3-90AA-2EDF52AA8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15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1CA52-B01A-4D76-A980-AB7FC52F3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9BC4E-1A32-4403-9608-91E031F94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97541E-34FD-40CF-BE6E-FA3F4BE2C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3FCA5-ECC3-41D2-A64B-F10A052E7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637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912707-6CFE-4B41-8ACF-5AA1091BA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C19FF9-3C14-448E-B627-1CA807AF4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5A0E7-920C-4521-8880-A2D374749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901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0B894-D3E7-4CC6-89ED-8C61D0513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FA22C-2471-4F9C-9D56-F15F9BC78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FDC07-2423-4A52-976D-8FB49FC88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B78F4-6817-4087-8FCB-AC61C338A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179C4-0AF1-46D6-A13E-314E76030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735B8F-60CD-44FD-93D7-E66F11044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164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590D1-A4F2-4066-BD2A-E4D6DF3E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BD5E93-B623-4D72-B4D2-20DF8548BC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3A69D-B20E-4783-B62E-1689EA2DF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E0F59-899C-4B1D-98C0-E283F2C05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ABC1C-B670-46D8-A6F6-D361B9131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58EDD-4848-47FA-892C-3FC9CF12A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54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108F6-3935-4CCD-9A8A-1EC86879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837678-3564-4F40-9F41-96E19554E6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5E7B3-8C70-48A7-954A-BFFA2B600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09077-DA9D-4136-988E-FEDB4EDF1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BAEF2-7A4C-48D3-B9CB-127E3786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056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A6E8E2-D994-44FD-A43D-7E6FA7A33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24C784-1CBD-4F9D-866E-F1C58AF60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52711-CBC2-4236-97AE-74E77DF00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FD696-35C4-42DE-918F-7AB9074BC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0CCC5-66D5-4E47-8DFF-AEA239979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6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01A5C-7C0D-4275-A0E7-5C9B45FF4FC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00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10F395-4125-4248-B7A7-AAE0323AA06B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10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D01996-8305-45D2-9006-D2893CC55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7D402-AC78-47B6-B716-FC2A44EC1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9FF70-075D-41B7-81B2-8D003693B1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F0616-CD91-4372-80E9-8641A74371A8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C6B9C-5B75-45CA-AF66-F898FB2E8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79D28-B9D8-4ABC-A857-1EB73CE21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9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734342"/>
            <a:ext cx="9144000" cy="2123658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Ground-Based Diurnal Measurements of NO</a:t>
            </a:r>
            <a:r>
              <a:rPr lang="en-US" sz="2800" baseline="-25000" dirty="0">
                <a:solidFill>
                  <a:srgbClr val="002060"/>
                </a:solidFill>
              </a:rPr>
              <a:t>2</a:t>
            </a:r>
            <a:r>
              <a:rPr lang="en-US" sz="2800" dirty="0">
                <a:solidFill>
                  <a:srgbClr val="002060"/>
                </a:solidFill>
              </a:rPr>
              <a:t> and NO</a:t>
            </a:r>
            <a:r>
              <a:rPr lang="en-US" sz="2800" baseline="-25000" dirty="0">
                <a:solidFill>
                  <a:srgbClr val="002060"/>
                </a:solidFill>
              </a:rPr>
              <a:t>3</a:t>
            </a:r>
            <a:r>
              <a:rPr lang="en-US" sz="2800" dirty="0">
                <a:solidFill>
                  <a:srgbClr val="002060"/>
                </a:solidFill>
              </a:rPr>
              <a:t> in Support of SAGE-III/ISS Validation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 Thomas J. Pongetti</a:t>
            </a:r>
            <a:r>
              <a:rPr lang="en-US" sz="2400" baseline="30000" dirty="0">
                <a:solidFill>
                  <a:srgbClr val="002060"/>
                </a:solidFill>
              </a:rPr>
              <a:t>1</a:t>
            </a:r>
            <a:r>
              <a:rPr lang="en-US" sz="2400" dirty="0">
                <a:solidFill>
                  <a:srgbClr val="002060"/>
                </a:solidFill>
              </a:rPr>
              <a:t>, King-Fai Li</a:t>
            </a:r>
            <a:r>
              <a:rPr lang="en-US" sz="2400" baseline="30000" dirty="0">
                <a:solidFill>
                  <a:srgbClr val="002060"/>
                </a:solidFill>
              </a:rPr>
              <a:t>2</a:t>
            </a:r>
            <a:r>
              <a:rPr lang="en-US" sz="2400" dirty="0">
                <a:solidFill>
                  <a:srgbClr val="002060"/>
                </a:solidFill>
              </a:rPr>
              <a:t>, Yuk L. Yung</a:t>
            </a:r>
            <a:r>
              <a:rPr lang="en-US" sz="2400" baseline="30000" dirty="0">
                <a:solidFill>
                  <a:srgbClr val="002060"/>
                </a:solidFill>
              </a:rPr>
              <a:t>3</a:t>
            </a:r>
            <a:r>
              <a:rPr lang="en-US" sz="2400" dirty="0">
                <a:solidFill>
                  <a:srgbClr val="002060"/>
                </a:solidFill>
              </a:rPr>
              <a:t> and Stanley P. Sander</a:t>
            </a:r>
            <a:r>
              <a:rPr lang="en-US" sz="2400" baseline="30000" dirty="0">
                <a:solidFill>
                  <a:srgbClr val="002060"/>
                </a:solidFill>
              </a:rPr>
              <a:t>1</a:t>
            </a:r>
          </a:p>
          <a:p>
            <a:pPr algn="ctr"/>
            <a:r>
              <a:rPr lang="en-US" sz="2000" baseline="30000" dirty="0">
                <a:solidFill>
                  <a:srgbClr val="002060"/>
                </a:solidFill>
              </a:rPr>
              <a:t>1</a:t>
            </a:r>
            <a:r>
              <a:rPr lang="en-US" sz="2000" dirty="0">
                <a:solidFill>
                  <a:srgbClr val="002060"/>
                </a:solidFill>
              </a:rPr>
              <a:t>Jet Propulsion Laboratory, California Institute of Technology</a:t>
            </a:r>
          </a:p>
          <a:p>
            <a:pPr algn="ctr"/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University of California, Riverside, </a:t>
            </a:r>
            <a:r>
              <a:rPr lang="en-US" sz="2000" baseline="30000" dirty="0">
                <a:solidFill>
                  <a:srgbClr val="002060"/>
                </a:solidFill>
              </a:rPr>
              <a:t>3</a:t>
            </a:r>
            <a:r>
              <a:rPr lang="en-US" sz="2000" dirty="0">
                <a:solidFill>
                  <a:srgbClr val="002060"/>
                </a:solidFill>
              </a:rPr>
              <a:t>Caltech</a:t>
            </a:r>
            <a:endParaRPr lang="en-US" sz="2400" dirty="0">
              <a:solidFill>
                <a:srgbClr val="002060"/>
              </a:solidFill>
            </a:endParaRPr>
          </a:p>
          <a:p>
            <a:pPr algn="ctr"/>
            <a:r>
              <a:rPr lang="en-US" sz="1200" dirty="0">
                <a:solidFill>
                  <a:srgbClr val="002060"/>
                </a:solidFill>
                <a:sym typeface="Symbol" panose="05050102010706020507" pitchFamily="18" charset="2"/>
              </a:rPr>
              <a:t> </a:t>
            </a:r>
            <a:r>
              <a:rPr lang="en-US" sz="1200" dirty="0">
                <a:solidFill>
                  <a:srgbClr val="002060"/>
                </a:solidFill>
              </a:rPr>
              <a:t>2019, California Institute of Technology. Government sponsorship acknowledged.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62" y="0"/>
            <a:ext cx="3081338" cy="58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30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22353" y="843496"/>
            <a:ext cx="8184696" cy="39908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Objective 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: Obtain lunar occultation measurements of nighttime NO</a:t>
            </a:r>
            <a:r>
              <a:rPr kumimoji="0" lang="en-US" altLang="en-US" sz="2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and NO</a:t>
            </a:r>
            <a:r>
              <a:rPr kumimoji="0" lang="en-US" altLang="en-US" sz="2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from Table Mountain Facility in support of SAGE III/ISS validation.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Objective 2: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Utilize in-situ measurements of NO</a:t>
            </a:r>
            <a:r>
              <a:rPr kumimoji="0" lang="en-US" altLang="en-US" sz="2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3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and NO</a:t>
            </a:r>
            <a:r>
              <a:rPr kumimoji="0" lang="en-US" altLang="en-US" sz="2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and chemical modeling to separate stratospheric and tropospheric partial columns.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Objective 3: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Analyze comparisons with coincident SAGE III/ISS measurements and work with the Science Team to interpret the comparisons and incorporate improvements into retrieval algorithms.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9064" y="189885"/>
            <a:ext cx="3047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u="sng" dirty="0"/>
              <a:t>Task Objectives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FC4117A-CB07-4E19-BD00-775A5F9C1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513965"/>
              </p:ext>
            </p:extLst>
          </p:nvPr>
        </p:nvGraphicFramePr>
        <p:xfrm>
          <a:off x="1314622" y="48895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1914598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67881373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Co-Investigators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40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Thomas J. Pongetti, JPL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 Acquisition/Analysis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07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King-Fai Li, 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1-D Modeling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00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Yuk L. Yung, Caltech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1-D Modeling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6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Steven S. Brown, NOAA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In-situ measurements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93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0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42" y="596900"/>
            <a:ext cx="6744269" cy="4626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0715" y="5247485"/>
            <a:ext cx="82389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Schematic of the instrument light path. (a) Light is collected by the primary of the heliostat (tracker) then through an off-axis telescope which also serves as a fine guider for the pointing system. (b) The light is directed through a condensing lens, shutter, order-sorting filter, and then into the spectrometer where it is dispersed and recorded by a CCD camera.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54DDEB-EDD1-4794-B9D9-C062D64FDF58}"/>
              </a:ext>
            </a:extLst>
          </p:cNvPr>
          <p:cNvSpPr txBox="1"/>
          <p:nvPr/>
        </p:nvSpPr>
        <p:spPr>
          <a:xfrm>
            <a:off x="1172818" y="135235"/>
            <a:ext cx="7085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UV-Visible Grating Spectrometer at JPL/Table Mountain</a:t>
            </a:r>
          </a:p>
        </p:txBody>
      </p:sp>
    </p:spTree>
    <p:extLst>
      <p:ext uri="{BB962C8B-B14F-4D97-AF65-F5344CB8AC3E}">
        <p14:creationId xmlns:p14="http://schemas.microsoft.com/office/powerpoint/2010/main" val="2842668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29" y="779012"/>
            <a:ext cx="4998145" cy="56693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D5CED3-FEA5-40A9-8BDA-1749BEC4161D}"/>
              </a:ext>
            </a:extLst>
          </p:cNvPr>
          <p:cNvSpPr txBox="1"/>
          <p:nvPr/>
        </p:nvSpPr>
        <p:spPr>
          <a:xfrm>
            <a:off x="724204" y="148041"/>
            <a:ext cx="8114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Heliostat for Solar and Lunar Occultation Spectroscopy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9F6542-CB34-4DB1-A820-E42BE03105CD}"/>
              </a:ext>
            </a:extLst>
          </p:cNvPr>
          <p:cNvSpPr txBox="1"/>
          <p:nvPr/>
        </p:nvSpPr>
        <p:spPr>
          <a:xfrm>
            <a:off x="6078931" y="2721254"/>
            <a:ext cx="29776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16</a:t>
            </a:r>
            <a:r>
              <a:rPr 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 Primary Mirror</a:t>
            </a:r>
          </a:p>
          <a:p>
            <a:r>
              <a:rPr 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Equatorial Mount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0AE394-5657-4FD1-AD3C-53B01693B73D}"/>
              </a:ext>
            </a:extLst>
          </p:cNvPr>
          <p:cNvCxnSpPr>
            <a:stCxn id="4" idx="1"/>
          </p:cNvCxnSpPr>
          <p:nvPr/>
        </p:nvCxnSpPr>
        <p:spPr>
          <a:xfrm flipH="1">
            <a:off x="2633473" y="3198308"/>
            <a:ext cx="3445458" cy="342249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D6D65B6-8BF1-4938-9105-55219021216C}"/>
              </a:ext>
            </a:extLst>
          </p:cNvPr>
          <p:cNvSpPr txBox="1"/>
          <p:nvPr/>
        </p:nvSpPr>
        <p:spPr>
          <a:xfrm>
            <a:off x="5859474" y="1066026"/>
            <a:ext cx="3329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10</a:t>
            </a:r>
            <a:r>
              <a:rPr 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 Secondary Mirror</a:t>
            </a:r>
          </a:p>
          <a:p>
            <a:r>
              <a:rPr 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Fixed Mount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F4BFD1B-EA91-477C-877A-5BFC3FE91728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4446424" y="1422850"/>
            <a:ext cx="1413050" cy="120230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337CBE6-AD2E-4429-85D1-2F9C6CB4B75B}"/>
              </a:ext>
            </a:extLst>
          </p:cNvPr>
          <p:cNvSpPr txBox="1"/>
          <p:nvPr/>
        </p:nvSpPr>
        <p:spPr>
          <a:xfrm>
            <a:off x="5903177" y="5100103"/>
            <a:ext cx="31920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Fused Silica Isolation</a:t>
            </a:r>
          </a:p>
          <a:p>
            <a:r>
              <a:rPr 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Window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895ECC-7DD2-4594-BD72-F9FA91A6A507}"/>
              </a:ext>
            </a:extLst>
          </p:cNvPr>
          <p:cNvCxnSpPr>
            <a:cxnSpLocks/>
          </p:cNvCxnSpPr>
          <p:nvPr/>
        </p:nvCxnSpPr>
        <p:spPr>
          <a:xfrm flipH="1">
            <a:off x="4781276" y="5574752"/>
            <a:ext cx="1100050" cy="116474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135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711532"/>
            <a:ext cx="3742709" cy="578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0190" y="66972"/>
            <a:ext cx="6917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NO</a:t>
            </a:r>
            <a:r>
              <a:rPr lang="en-US" sz="2800" u="sng" baseline="-25000" dirty="0"/>
              <a:t>3</a:t>
            </a:r>
            <a:r>
              <a:rPr lang="en-US" sz="2800" u="sng" dirty="0"/>
              <a:t> Spectral Fitting using the DOAS Approach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42809" y="1200150"/>
            <a:ext cx="3550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Raw spectrum with sloping baseline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2809" y="2179440"/>
            <a:ext cx="4382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High-pass filtered raw spectrum derived by</a:t>
            </a:r>
          </a:p>
          <a:p>
            <a:r>
              <a:rPr lang="en-US" dirty="0"/>
              <a:t>dividing the raw spectrum by a smoothed version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2808" y="4034868"/>
            <a:ext cx="4161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Differential spectrum after fitting solar, NO</a:t>
            </a:r>
            <a:r>
              <a:rPr lang="en-US" baseline="-25000" dirty="0"/>
              <a:t>3</a:t>
            </a:r>
            <a:r>
              <a:rPr lang="en-US" dirty="0"/>
              <a:t>, water vapor and O</a:t>
            </a:r>
            <a:r>
              <a:rPr lang="en-US" baseline="-25000" dirty="0"/>
              <a:t>2</a:t>
            </a:r>
            <a:r>
              <a:rPr lang="en-US" dirty="0"/>
              <a:t> reference spectra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2808" y="5428631"/>
            <a:ext cx="4382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Residuals</a:t>
            </a:r>
          </a:p>
        </p:txBody>
      </p:sp>
    </p:spTree>
    <p:extLst>
      <p:ext uri="{BB962C8B-B14F-4D97-AF65-F5344CB8AC3E}">
        <p14:creationId xmlns:p14="http://schemas.microsoft.com/office/powerpoint/2010/main" val="4235805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17" y="1097876"/>
            <a:ext cx="7730584" cy="418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6003" y="87464"/>
            <a:ext cx="83056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Key Processes in Stratospheric NO</a:t>
            </a:r>
            <a:r>
              <a:rPr lang="en-US" sz="2800" u="sng" baseline="-25000" dirty="0"/>
              <a:t>x</a:t>
            </a:r>
            <a:r>
              <a:rPr lang="en-US" sz="2800" u="sng" dirty="0"/>
              <a:t>-</a:t>
            </a:r>
            <a:r>
              <a:rPr lang="en-US" sz="2800" u="sng" dirty="0" err="1"/>
              <a:t>NO</a:t>
            </a:r>
            <a:r>
              <a:rPr lang="en-US" sz="2800" u="sng" baseline="-25000" dirty="0" err="1"/>
              <a:t>y</a:t>
            </a:r>
            <a:r>
              <a:rPr lang="en-US" sz="2800" u="sng" dirty="0"/>
              <a:t> Photochemistry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4741" y="5503817"/>
            <a:ext cx="79968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Two pathways to HNO</a:t>
            </a:r>
            <a:r>
              <a:rPr lang="en-US" sz="2000" baseline="-25000" dirty="0"/>
              <a:t>3</a:t>
            </a:r>
            <a:r>
              <a:rPr lang="en-US" sz="2000" dirty="0"/>
              <a:t> formation: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Daytime (through OH + NO</a:t>
            </a:r>
            <a:r>
              <a:rPr lang="en-US" sz="2000" baseline="-25000" dirty="0"/>
              <a:t>2</a:t>
            </a:r>
            <a:r>
              <a:rPr lang="en-US" sz="2000" dirty="0"/>
              <a:t> + M reaction)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Nighttime (through N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  <a:r>
              <a:rPr lang="en-US" sz="2000" baseline="-25000" dirty="0"/>
              <a:t>5</a:t>
            </a:r>
            <a:r>
              <a:rPr lang="en-US" sz="2000" dirty="0"/>
              <a:t> + sulfate aerosol reaction, NO</a:t>
            </a:r>
            <a:r>
              <a:rPr lang="en-US" sz="2000" baseline="-25000" dirty="0"/>
              <a:t>3</a:t>
            </a:r>
            <a:r>
              <a:rPr lang="en-US" sz="2000" dirty="0"/>
              <a:t>-mediated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5989" y="1619795"/>
            <a:ext cx="2842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Sensitive to Temperature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948947" y="1819850"/>
            <a:ext cx="1554870" cy="122161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439886" y="2027889"/>
            <a:ext cx="509061" cy="793688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72937" y="810739"/>
            <a:ext cx="2394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Sensitive to Pressure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667119" y="1010794"/>
            <a:ext cx="627692" cy="443475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172891" y="1454544"/>
            <a:ext cx="330926" cy="30467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2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3A2E83E-F9AB-483A-A2F4-89D45650A82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" y="1302978"/>
            <a:ext cx="3198495" cy="499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9C0CAE-6FEB-481A-96C0-6090216DDF5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032" y="1646100"/>
            <a:ext cx="3852863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A27AEA-38A9-4D77-BAB6-FEE7EBE98FC1}"/>
              </a:ext>
            </a:extLst>
          </p:cNvPr>
          <p:cNvSpPr txBox="1"/>
          <p:nvPr/>
        </p:nvSpPr>
        <p:spPr>
          <a:xfrm>
            <a:off x="506028" y="140003"/>
            <a:ext cx="8225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NO</a:t>
            </a:r>
            <a:r>
              <a:rPr lang="en-US" sz="3000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 Diurnal Variation from Caltech 1-D Model </a:t>
            </a:r>
          </a:p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Vertical Profile and Total Column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217086-8B4F-41A5-847C-43DF3D7CEF3B}"/>
              </a:ext>
            </a:extLst>
          </p:cNvPr>
          <p:cNvSpPr txBox="1"/>
          <p:nvPr/>
        </p:nvSpPr>
        <p:spPr>
          <a:xfrm>
            <a:off x="3601630" y="4989427"/>
            <a:ext cx="5474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Daytime increase driven by HNO</a:t>
            </a:r>
            <a:r>
              <a:rPr lang="en-US" sz="2400" baseline="-25000" dirty="0"/>
              <a:t>3</a:t>
            </a:r>
            <a:r>
              <a:rPr lang="en-US" sz="2400" dirty="0"/>
              <a:t> + h</a:t>
            </a:r>
            <a:r>
              <a:rPr lang="en-US" sz="2400" dirty="0">
                <a:sym typeface="Symbol" panose="05050102010706020507" pitchFamily="18" charset="2"/>
              </a:rPr>
              <a:t>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Symbol" panose="05050102010706020507" pitchFamily="18" charset="2"/>
              </a:rPr>
              <a:t>Nighttime decrease driven by NO</a:t>
            </a:r>
            <a:r>
              <a:rPr lang="en-US" sz="2400" baseline="-25000" dirty="0">
                <a:sym typeface="Symbol" panose="05050102010706020507" pitchFamily="18" charset="2"/>
              </a:rPr>
              <a:t>2</a:t>
            </a:r>
            <a:r>
              <a:rPr lang="en-US" sz="2400" dirty="0">
                <a:sym typeface="Symbol" panose="05050102010706020507" pitchFamily="18" charset="2"/>
              </a:rPr>
              <a:t> + O</a:t>
            </a:r>
            <a:r>
              <a:rPr lang="en-US" sz="2400" baseline="-25000" dirty="0">
                <a:sym typeface="Symbol" panose="05050102010706020507" pitchFamily="18" charset="2"/>
              </a:rPr>
              <a:t>3</a:t>
            </a: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3327137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BD5BF4-D88A-46ED-A1CD-74D7D18FE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7060"/>
            <a:ext cx="9144000" cy="47638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D3E78D-1C09-4427-BB56-FB5368A274B6}"/>
              </a:ext>
            </a:extLst>
          </p:cNvPr>
          <p:cNvSpPr txBox="1"/>
          <p:nvPr/>
        </p:nvSpPr>
        <p:spPr>
          <a:xfrm>
            <a:off x="1589103" y="205480"/>
            <a:ext cx="65214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NO</a:t>
            </a:r>
            <a:r>
              <a:rPr lang="en-US" sz="2800" baseline="-25000" dirty="0"/>
              <a:t>2</a:t>
            </a:r>
            <a:r>
              <a:rPr lang="en-US" sz="2800" dirty="0"/>
              <a:t> Vertical Column Data from Table Mtn.: </a:t>
            </a:r>
          </a:p>
          <a:p>
            <a:pPr algn="ctr"/>
            <a:r>
              <a:rPr lang="en-US" sz="2800" dirty="0"/>
              <a:t>Diurnal View</a:t>
            </a:r>
          </a:p>
        </p:txBody>
      </p:sp>
    </p:spTree>
    <p:extLst>
      <p:ext uri="{BB962C8B-B14F-4D97-AF65-F5344CB8AC3E}">
        <p14:creationId xmlns:p14="http://schemas.microsoft.com/office/powerpoint/2010/main" val="3239574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F4A6E1-0D96-4129-A045-97DD1D2E2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5668"/>
            <a:ext cx="9144000" cy="45991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109B81-B741-49AF-9B09-84338504D89A}"/>
              </a:ext>
            </a:extLst>
          </p:cNvPr>
          <p:cNvSpPr txBox="1"/>
          <p:nvPr/>
        </p:nvSpPr>
        <p:spPr>
          <a:xfrm>
            <a:off x="1876165" y="346230"/>
            <a:ext cx="5391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r>
              <a:rPr lang="en-US" sz="2800" baseline="-25000" dirty="0"/>
              <a:t>2</a:t>
            </a:r>
            <a:r>
              <a:rPr lang="en-US" sz="2800" dirty="0"/>
              <a:t> Seasonal Variability: Day/Night</a:t>
            </a:r>
          </a:p>
        </p:txBody>
      </p:sp>
    </p:spTree>
    <p:extLst>
      <p:ext uri="{BB962C8B-B14F-4D97-AF65-F5344CB8AC3E}">
        <p14:creationId xmlns:p14="http://schemas.microsoft.com/office/powerpoint/2010/main" val="3954175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462207-C4C7-4E7C-8413-BA4C7B079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3152"/>
            <a:ext cx="9144000" cy="44970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A3249A-4BC6-4416-8BA1-3F66468A8E80}"/>
              </a:ext>
            </a:extLst>
          </p:cNvPr>
          <p:cNvSpPr txBox="1"/>
          <p:nvPr/>
        </p:nvSpPr>
        <p:spPr>
          <a:xfrm>
            <a:off x="1447060" y="284085"/>
            <a:ext cx="6469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r>
              <a:rPr lang="en-US" sz="2800" baseline="-25000" dirty="0"/>
              <a:t>2</a:t>
            </a:r>
            <a:r>
              <a:rPr lang="en-US" sz="2800" dirty="0"/>
              <a:t> Diurnal Variability: Model Comparison</a:t>
            </a:r>
          </a:p>
        </p:txBody>
      </p:sp>
    </p:spTree>
    <p:extLst>
      <p:ext uri="{BB962C8B-B14F-4D97-AF65-F5344CB8AC3E}">
        <p14:creationId xmlns:p14="http://schemas.microsoft.com/office/powerpoint/2010/main" val="60443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2A08F0-1F00-4E2B-A07A-9523C5F53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8783"/>
            <a:ext cx="9144000" cy="52232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CD9607-FB80-4293-8D49-886EE6409958}"/>
              </a:ext>
            </a:extLst>
          </p:cNvPr>
          <p:cNvSpPr txBox="1"/>
          <p:nvPr/>
        </p:nvSpPr>
        <p:spPr>
          <a:xfrm>
            <a:off x="1558647" y="186430"/>
            <a:ext cx="65823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NO</a:t>
            </a:r>
            <a:r>
              <a:rPr lang="en-US" sz="2800" baseline="-25000" dirty="0"/>
              <a:t>3</a:t>
            </a:r>
            <a:r>
              <a:rPr lang="en-US" sz="2800" dirty="0"/>
              <a:t> Vertical Column Data from Table Mtn.: </a:t>
            </a:r>
          </a:p>
          <a:p>
            <a:pPr algn="ctr"/>
            <a:r>
              <a:rPr lang="en-US" sz="2800" dirty="0"/>
              <a:t>Diurnal View</a:t>
            </a:r>
          </a:p>
        </p:txBody>
      </p:sp>
    </p:spTree>
    <p:extLst>
      <p:ext uri="{BB962C8B-B14F-4D97-AF65-F5344CB8AC3E}">
        <p14:creationId xmlns:p14="http://schemas.microsoft.com/office/powerpoint/2010/main" val="2855385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216DDD-E9A3-4BEB-9EDD-0BCF027E5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7381"/>
            <a:ext cx="9144000" cy="52232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6FB1D7-A51A-4F1C-80D2-58ABFC958028}"/>
              </a:ext>
            </a:extLst>
          </p:cNvPr>
          <p:cNvSpPr txBox="1"/>
          <p:nvPr/>
        </p:nvSpPr>
        <p:spPr>
          <a:xfrm>
            <a:off x="1876165" y="346230"/>
            <a:ext cx="5391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r>
              <a:rPr lang="en-US" sz="2800" baseline="-25000" dirty="0"/>
              <a:t>3</a:t>
            </a:r>
            <a:r>
              <a:rPr lang="en-US" sz="2800" dirty="0"/>
              <a:t> Seasonal Variability: Day/Night</a:t>
            </a:r>
          </a:p>
        </p:txBody>
      </p:sp>
    </p:spTree>
    <p:extLst>
      <p:ext uri="{BB962C8B-B14F-4D97-AF65-F5344CB8AC3E}">
        <p14:creationId xmlns:p14="http://schemas.microsoft.com/office/powerpoint/2010/main" val="4199810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CB81EE-FB4F-4580-A2AC-6DDB856CD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8945"/>
            <a:ext cx="9144000" cy="52801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47424B-50C8-4988-A069-1360AF56B43E}"/>
              </a:ext>
            </a:extLst>
          </p:cNvPr>
          <p:cNvSpPr txBox="1"/>
          <p:nvPr/>
        </p:nvSpPr>
        <p:spPr>
          <a:xfrm>
            <a:off x="1447060" y="131685"/>
            <a:ext cx="6469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r>
              <a:rPr lang="en-US" sz="2800" baseline="-25000" dirty="0"/>
              <a:t>3</a:t>
            </a:r>
            <a:r>
              <a:rPr lang="en-US" sz="2800" dirty="0"/>
              <a:t> Diurnal Variability: Model Comparison</a:t>
            </a:r>
          </a:p>
        </p:txBody>
      </p:sp>
    </p:spTree>
    <p:extLst>
      <p:ext uri="{BB962C8B-B14F-4D97-AF65-F5344CB8AC3E}">
        <p14:creationId xmlns:p14="http://schemas.microsoft.com/office/powerpoint/2010/main" val="1519568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789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NOAA NO</a:t>
            </a:r>
            <a:r>
              <a:rPr lang="en-US" sz="4000" baseline="-25000" dirty="0">
                <a:latin typeface="+mn-lt"/>
              </a:rPr>
              <a:t>3</a:t>
            </a:r>
            <a:r>
              <a:rPr lang="en-US" sz="4000" dirty="0">
                <a:latin typeface="+mn-lt"/>
              </a:rPr>
              <a:t>/N</a:t>
            </a:r>
            <a:r>
              <a:rPr lang="en-US" sz="4000" baseline="-25000" dirty="0">
                <a:latin typeface="+mn-lt"/>
              </a:rPr>
              <a:t>2</a:t>
            </a:r>
            <a:r>
              <a:rPr lang="en-US" sz="4000" dirty="0">
                <a:latin typeface="+mn-lt"/>
              </a:rPr>
              <a:t>O</a:t>
            </a:r>
            <a:r>
              <a:rPr lang="en-US" sz="4000" baseline="-25000" dirty="0">
                <a:latin typeface="+mn-lt"/>
              </a:rPr>
              <a:t>5</a:t>
            </a:r>
            <a:r>
              <a:rPr lang="en-US" sz="4000" dirty="0">
                <a:latin typeface="+mn-lt"/>
              </a:rPr>
              <a:t> Instrument Installed at TMF on 16 October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842" y="1772359"/>
            <a:ext cx="4672464" cy="35043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" y="2125266"/>
            <a:ext cx="3629222" cy="27219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294" y="5017771"/>
            <a:ext cx="40625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2 Channel CRDS instrument was installed on the second floor of TM12, inlet was strung through the wall  on the southwest side of the building</a:t>
            </a:r>
          </a:p>
        </p:txBody>
      </p:sp>
    </p:spTree>
    <p:extLst>
      <p:ext uri="{BB962C8B-B14F-4D97-AF65-F5344CB8AC3E}">
        <p14:creationId xmlns:p14="http://schemas.microsoft.com/office/powerpoint/2010/main" val="2887816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FBAB25-70E3-483A-9FBC-3906A1E02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1410180"/>
            <a:ext cx="8599714" cy="46572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219041C-0C8F-45C1-AAB5-0CB019086E37}"/>
              </a:ext>
            </a:extLst>
          </p:cNvPr>
          <p:cNvSpPr txBox="1">
            <a:spLocks/>
          </p:cNvSpPr>
          <p:nvPr/>
        </p:nvSpPr>
        <p:spPr>
          <a:xfrm>
            <a:off x="628650" y="217891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+mn-lt"/>
              </a:rPr>
              <a:t>NO</a:t>
            </a:r>
            <a:r>
              <a:rPr lang="en-US" sz="4000" baseline="-25000" dirty="0">
                <a:latin typeface="+mn-lt"/>
              </a:rPr>
              <a:t>3</a:t>
            </a:r>
            <a:r>
              <a:rPr lang="en-US" sz="4000" dirty="0">
                <a:latin typeface="+mn-lt"/>
              </a:rPr>
              <a:t>: Column (JPL)/Surface (NOAA)</a:t>
            </a:r>
          </a:p>
          <a:p>
            <a:pPr algn="ctr"/>
            <a:r>
              <a:rPr lang="en-US" sz="4000" dirty="0">
                <a:latin typeface="+mn-lt"/>
              </a:rPr>
              <a:t>First Results</a:t>
            </a:r>
          </a:p>
        </p:txBody>
      </p:sp>
    </p:spTree>
    <p:extLst>
      <p:ext uri="{BB962C8B-B14F-4D97-AF65-F5344CB8AC3E}">
        <p14:creationId xmlns:p14="http://schemas.microsoft.com/office/powerpoint/2010/main" val="331904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A2F33D-C0D3-4EC8-A0C3-3A359D815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999772"/>
            <a:ext cx="7238577" cy="58582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4AFD41-AA1D-48A9-BBD5-ED5CBD35308C}"/>
              </a:ext>
            </a:extLst>
          </p:cNvPr>
          <p:cNvSpPr txBox="1"/>
          <p:nvPr/>
        </p:nvSpPr>
        <p:spPr>
          <a:xfrm>
            <a:off x="1945456" y="0"/>
            <a:ext cx="51133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Occultation Events Near TMF </a:t>
            </a:r>
          </a:p>
          <a:p>
            <a:r>
              <a:rPr lang="en-US" sz="3200" dirty="0"/>
              <a:t>± 3° longitude, ± 1.5° latitude</a:t>
            </a:r>
          </a:p>
        </p:txBody>
      </p:sp>
    </p:spTree>
    <p:extLst>
      <p:ext uri="{BB962C8B-B14F-4D97-AF65-F5344CB8AC3E}">
        <p14:creationId xmlns:p14="http://schemas.microsoft.com/office/powerpoint/2010/main" val="1604999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0" y="470263"/>
            <a:ext cx="1572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latin typeface="Calibri" panose="020F0502020204030204" pitchFamily="34" charset="0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4325" y="1225689"/>
            <a:ext cx="85725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</a:rPr>
              <a:t>One year of data on NO</a:t>
            </a:r>
            <a:r>
              <a:rPr lang="en-US" sz="2400" baseline="-25000" dirty="0">
                <a:latin typeface="Calibri" panose="020F0502020204030204" pitchFamily="34" charset="0"/>
              </a:rPr>
              <a:t>2</a:t>
            </a:r>
            <a:r>
              <a:rPr lang="en-US" sz="2400" dirty="0">
                <a:latin typeface="Calibri" panose="020F0502020204030204" pitchFamily="34" charset="0"/>
              </a:rPr>
              <a:t> and NO</a:t>
            </a:r>
            <a:r>
              <a:rPr lang="en-US" sz="2400" baseline="-25000" dirty="0">
                <a:latin typeface="Calibri" panose="020F0502020204030204" pitchFamily="34" charset="0"/>
              </a:rPr>
              <a:t>3</a:t>
            </a:r>
            <a:r>
              <a:rPr lang="en-US" sz="2400" dirty="0">
                <a:latin typeface="Calibri" panose="020F0502020204030204" pitchFamily="34" charset="0"/>
              </a:rPr>
              <a:t> day and night column abundance data has been acquired.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</a:rPr>
              <a:t>Observed diurnal column data qualitatively agree with the Caltech 1-D model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</a:rPr>
              <a:t>Further analysis underway to quantify the effect of tropospheric NO</a:t>
            </a:r>
            <a:r>
              <a:rPr lang="en-US" sz="2400" baseline="-25000" dirty="0">
                <a:latin typeface="Calibri" panose="020F0502020204030204" pitchFamily="34" charset="0"/>
              </a:rPr>
              <a:t>x</a:t>
            </a:r>
            <a:r>
              <a:rPr lang="en-US" sz="2400" dirty="0">
                <a:latin typeface="Calibri" panose="020F0502020204030204" pitchFamily="34" charset="0"/>
              </a:rPr>
              <a:t> pollution on total columns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</a:rPr>
              <a:t>NOAA NO</a:t>
            </a:r>
            <a:r>
              <a:rPr lang="en-US" sz="2400" baseline="-25000" dirty="0">
                <a:latin typeface="Calibri" panose="020F0502020204030204" pitchFamily="34" charset="0"/>
              </a:rPr>
              <a:t>3</a:t>
            </a:r>
            <a:r>
              <a:rPr lang="en-US" sz="2400" dirty="0">
                <a:latin typeface="Calibri" panose="020F0502020204030204" pitchFamily="34" charset="0"/>
              </a:rPr>
              <a:t>/N</a:t>
            </a:r>
            <a:r>
              <a:rPr lang="en-US" sz="2400" baseline="-25000" dirty="0">
                <a:latin typeface="Calibri" panose="020F0502020204030204" pitchFamily="34" charset="0"/>
              </a:rPr>
              <a:t>2</a:t>
            </a:r>
            <a:r>
              <a:rPr lang="en-US" sz="2400" dirty="0">
                <a:latin typeface="Calibri" panose="020F0502020204030204" pitchFamily="34" charset="0"/>
              </a:rPr>
              <a:t>O</a:t>
            </a:r>
            <a:r>
              <a:rPr lang="en-US" sz="2400" baseline="-25000" dirty="0">
                <a:latin typeface="Calibri" panose="020F0502020204030204" pitchFamily="34" charset="0"/>
              </a:rPr>
              <a:t>5</a:t>
            </a:r>
            <a:r>
              <a:rPr lang="en-US" sz="2400" dirty="0">
                <a:latin typeface="Calibri" panose="020F0502020204030204" pitchFamily="34" charset="0"/>
              </a:rPr>
              <a:t> instrument installed and running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</a:rPr>
              <a:t>A number of coincident measurements (mainly solar) with SAGE III/ISS have been identified and will be compared in the next year.</a:t>
            </a:r>
          </a:p>
        </p:txBody>
      </p:sp>
    </p:spTree>
    <p:extLst>
      <p:ext uri="{BB962C8B-B14F-4D97-AF65-F5344CB8AC3E}">
        <p14:creationId xmlns:p14="http://schemas.microsoft.com/office/powerpoint/2010/main" val="99239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22856</TotalTime>
  <Words>673</Words>
  <Application>Microsoft Office PowerPoint</Application>
  <PresentationFormat>On-screen Show (4:3)</PresentationFormat>
  <Paragraphs>80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Office Theme</vt:lpstr>
      <vt:lpstr>Default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NOAA NO3/N2O5 Instrument Installed at TMF on 16 October</vt:lpstr>
      <vt:lpstr>PowerPoint Presentation</vt:lpstr>
      <vt:lpstr>PowerPoint Presentation</vt:lpstr>
      <vt:lpstr>PowerPoint Presentation</vt:lpstr>
    </vt:vector>
  </TitlesOfParts>
  <Company>JPL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Sander, Stanley P</dc:creator>
  <cp:lastModifiedBy>Sander, Stanley P (US 3200)</cp:lastModifiedBy>
  <cp:revision>102</cp:revision>
  <cp:lastPrinted>2018-10-30T02:00:30Z</cp:lastPrinted>
  <dcterms:created xsi:type="dcterms:W3CDTF">2018-10-28T18:43:06Z</dcterms:created>
  <dcterms:modified xsi:type="dcterms:W3CDTF">2019-11-04T19:29:10Z</dcterms:modified>
</cp:coreProperties>
</file>