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0" r:id="rId1"/>
  </p:sldMasterIdLst>
  <p:notesMasterIdLst>
    <p:notesMasterId r:id="rId10"/>
  </p:notesMasterIdLst>
  <p:handoutMasterIdLst>
    <p:handoutMasterId r:id="rId11"/>
  </p:handoutMasterIdLst>
  <p:sldIdLst>
    <p:sldId id="1002" r:id="rId2"/>
    <p:sldId id="997" r:id="rId3"/>
    <p:sldId id="1003" r:id="rId4"/>
    <p:sldId id="1004" r:id="rId5"/>
    <p:sldId id="999" r:id="rId6"/>
    <p:sldId id="1000" r:id="rId7"/>
    <p:sldId id="1001" r:id="rId8"/>
    <p:sldId id="996" r:id="rId9"/>
  </p:sldIdLst>
  <p:sldSz cx="9144000" cy="5143500" type="screen16x9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EF9337"/>
    <a:srgbClr val="CC6600"/>
    <a:srgbClr val="FFF9CC"/>
    <a:srgbClr val="00CCFF"/>
    <a:srgbClr val="E7E7E7"/>
    <a:srgbClr val="F5FFA7"/>
    <a:srgbClr val="3399FF"/>
    <a:srgbClr val="FFFF66"/>
    <a:srgbClr val="CCFF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68" autoAdjust="0"/>
    <p:restoredTop sz="97966" autoAdjust="0"/>
  </p:normalViewPr>
  <p:slideViewPr>
    <p:cSldViewPr snapToGrid="0" snapToObjects="1">
      <p:cViewPr varScale="1">
        <p:scale>
          <a:sx n="171" d="100"/>
          <a:sy n="171" d="100"/>
        </p:scale>
        <p:origin x="584" y="1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 snapToObjects="1">
      <p:cViewPr varScale="1">
        <p:scale>
          <a:sx n="92" d="100"/>
          <a:sy n="92" d="100"/>
        </p:scale>
        <p:origin x="-4432" y="-11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168CBA-4836-7348-9E63-9910E380FFEC}" type="datetime1">
              <a:rPr lang="en-US"/>
              <a:pPr>
                <a:defRPr/>
              </a:pPr>
              <a:t>10/28/19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ED7C180A-9D03-A642-9BCC-C8E6EBD61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7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CAFDBD19-563A-ED44-9BF6-14C99DC72223}" type="datetime1">
              <a:rPr lang="en-US"/>
              <a:pPr>
                <a:defRPr/>
              </a:pPr>
              <a:t>10/28/19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21175"/>
          </a:xfrm>
          <a:prstGeom prst="rect">
            <a:avLst/>
          </a:prstGeom>
        </p:spPr>
        <p:txBody>
          <a:bodyPr vert="horz" lIns="96653" tIns="48327" rIns="96653" bIns="4832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F8B449A7-3F4A-FD46-A554-2A5EC93D5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45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ヒラギノ角ゴ Pro W3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ＭＳ Ｐゴシック" pitchFamily="-105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1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61645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71D69-284A-2849-A66C-ECAE3D06BD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401240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4970860"/>
            <a:ext cx="2133600" cy="17145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17F8D5CB-F081-0044-A0CB-882F132F8FAA}" type="slidenum">
              <a:rPr lang="en-US" sz="750" smtClean="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rPr>
              <a:pPr algn="r">
                <a:defRPr/>
              </a:pPr>
              <a:t>‹#›</a:t>
            </a:fld>
            <a:endParaRPr lang="en-US" sz="750" dirty="0">
              <a:solidFill>
                <a:srgbClr val="000000"/>
              </a:solidFill>
              <a:latin typeface="Calibri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221746" y="147562"/>
            <a:ext cx="6679410" cy="48474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40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970860"/>
            <a:ext cx="2133600" cy="172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28, 2019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508B32-7FBB-B642-A944-C33966F695D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4972050"/>
            <a:ext cx="2133600" cy="171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5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209678" y="120254"/>
            <a:ext cx="6791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pic>
        <p:nvPicPr>
          <p:cNvPr id="1029" name="Picture 9" descr="NASA Meatball.pn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290381" y="109539"/>
            <a:ext cx="793293" cy="626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209678" y="734617"/>
            <a:ext cx="6791325" cy="119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 descr="SAGE III LOGO no Latin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40203" y="120254"/>
            <a:ext cx="680096" cy="702751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86965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28, 2019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342892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1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Wingdings" pitchFamily="29" charset="2"/>
        <a:buChar char="§"/>
        <a:defRPr sz="15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713527" y="2770967"/>
            <a:ext cx="6126956" cy="1100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SAGE III/ISS Future Algorithm Development</a:t>
            </a:r>
          </a:p>
          <a:p>
            <a:pPr algn="r">
              <a:spcBef>
                <a:spcPts val="450"/>
              </a:spcBef>
            </a:pPr>
            <a:endParaRPr lang="en-US" sz="1500" b="1" dirty="0">
              <a:solidFill>
                <a:srgbClr val="FFFF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Rob Damadeo &amp; Dave Flittner</a:t>
            </a:r>
          </a:p>
          <a:p>
            <a:pPr algn="r">
              <a:spcBef>
                <a:spcPts val="450"/>
              </a:spcBef>
            </a:pPr>
            <a:endParaRPr lang="en-US" sz="12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69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General algorithm scrub to flush out remaining “surprises” in the inherited code</a:t>
            </a:r>
          </a:p>
          <a:p>
            <a:r>
              <a:rPr lang="en-US" dirty="0"/>
              <a:t>Make it “Version 7” (i.e., standardize across platforms to extent possible and reasonable)</a:t>
            </a:r>
          </a:p>
          <a:p>
            <a:r>
              <a:rPr lang="en-US" dirty="0"/>
              <a:t>Single ozone profile from visible channels</a:t>
            </a:r>
          </a:p>
          <a:p>
            <a:r>
              <a:rPr lang="en-US" dirty="0"/>
              <a:t>Incorporate DMP data for better pointing knowledge and to mitigate anomalous influences … Pointing Knowledge is Critical!</a:t>
            </a:r>
          </a:p>
          <a:p>
            <a:r>
              <a:rPr lang="en-US" dirty="0"/>
              <a:t>Advancements realized from this set could be folded into V5.2, if it makes sense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Priorities for Version Beyond 5.2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29-30, 2019</a:t>
            </a:r>
          </a:p>
        </p:txBody>
      </p:sp>
    </p:spTree>
    <p:extLst>
      <p:ext uri="{BB962C8B-B14F-4D97-AF65-F5344CB8AC3E}">
        <p14:creationId xmlns:p14="http://schemas.microsoft.com/office/powerpoint/2010/main" val="1124769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Known/Suspected Deficiencies / Problems</a:t>
            </a:r>
            <a:endParaRPr lang="en-US" dirty="0"/>
          </a:p>
          <a:p>
            <a:pPr lvl="1"/>
            <a:r>
              <a:rPr lang="en-US" dirty="0"/>
              <a:t>Is transmission binned properly?</a:t>
            </a:r>
          </a:p>
          <a:p>
            <a:pPr lvl="1"/>
            <a:r>
              <a:rPr lang="en-US" dirty="0"/>
              <a:t>DMP rate data isn’t utilized</a:t>
            </a:r>
          </a:p>
          <a:p>
            <a:pPr lvl="1"/>
            <a:r>
              <a:rPr lang="en-US" dirty="0"/>
              <a:t>Definition of Sun size</a:t>
            </a:r>
          </a:p>
          <a:p>
            <a:pPr lvl="1"/>
            <a:r>
              <a:rPr lang="en-US" dirty="0"/>
              <a:t>I0 (aka I-zero) uncertainties are not incorporated</a:t>
            </a:r>
          </a:p>
          <a:p>
            <a:pPr lvl="1"/>
            <a:r>
              <a:rPr lang="en-US" dirty="0"/>
              <a:t>Is refraction done correctly? Optimize?</a:t>
            </a:r>
          </a:p>
          <a:p>
            <a:pPr lvl="1"/>
            <a:r>
              <a:rPr lang="en-US" dirty="0"/>
              <a:t>NO</a:t>
            </a:r>
            <a:r>
              <a:rPr lang="en-US" baseline="-25000" dirty="0"/>
              <a:t>2</a:t>
            </a:r>
            <a:r>
              <a:rPr lang="en-US" dirty="0"/>
              <a:t> appears biased high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Beyond 5.2: Known Deficiencies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29-30, 2019</a:t>
            </a:r>
          </a:p>
        </p:txBody>
      </p:sp>
    </p:spTree>
    <p:extLst>
      <p:ext uri="{BB962C8B-B14F-4D97-AF65-F5344CB8AC3E}">
        <p14:creationId xmlns:p14="http://schemas.microsoft.com/office/powerpoint/2010/main" val="3406848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Improvements</a:t>
            </a:r>
            <a:endParaRPr lang="en-US" dirty="0"/>
          </a:p>
          <a:p>
            <a:pPr lvl="1"/>
            <a:r>
              <a:rPr lang="en-US" dirty="0"/>
              <a:t>Consistent solution for O</a:t>
            </a:r>
            <a:r>
              <a:rPr lang="en-US" baseline="-25000" dirty="0"/>
              <a:t>3</a:t>
            </a:r>
            <a:r>
              <a:rPr lang="en-US" dirty="0"/>
              <a:t>, NO</a:t>
            </a:r>
            <a:r>
              <a:rPr lang="en-US" baseline="-25000" dirty="0"/>
              <a:t>2</a:t>
            </a:r>
            <a:r>
              <a:rPr lang="en-US" dirty="0"/>
              <a:t> and aerosol in visible spectrum</a:t>
            </a:r>
          </a:p>
          <a:p>
            <a:pPr lvl="2"/>
            <a:r>
              <a:rPr lang="en-US" dirty="0"/>
              <a:t>OZONE_MLR does this but not the way it was originally envisioned</a:t>
            </a:r>
          </a:p>
          <a:p>
            <a:pPr lvl="2"/>
            <a:r>
              <a:rPr lang="en-US" dirty="0"/>
              <a:t>Exploring several different solution approaches</a:t>
            </a:r>
          </a:p>
          <a:p>
            <a:pPr lvl="1"/>
            <a:r>
              <a:rPr lang="en-US" dirty="0"/>
              <a:t>Pressure-broadening correction for NO</a:t>
            </a:r>
            <a:r>
              <a:rPr lang="en-US" baseline="-25000" dirty="0"/>
              <a:t>2</a:t>
            </a:r>
            <a:r>
              <a:rPr lang="en-US" dirty="0"/>
              <a:t> cross-sections?</a:t>
            </a:r>
          </a:p>
          <a:p>
            <a:pPr lvl="1"/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O (right combination of channels)</a:t>
            </a:r>
          </a:p>
          <a:p>
            <a:pPr lvl="1"/>
            <a:r>
              <a:rPr lang="en-US" dirty="0"/>
              <a:t>Mesospheric O</a:t>
            </a:r>
            <a:r>
              <a:rPr lang="en-US" baseline="-25000" dirty="0"/>
              <a:t>3</a:t>
            </a:r>
            <a:r>
              <a:rPr lang="en-US" dirty="0"/>
              <a:t> (stray light correction, channel usage)</a:t>
            </a:r>
          </a:p>
          <a:p>
            <a:pPr lvl="1"/>
            <a:r>
              <a:rPr lang="en-US" dirty="0"/>
              <a:t>Optical Depth (OD) thresholds for stopping retrieval</a:t>
            </a:r>
          </a:p>
          <a:p>
            <a:pPr lvl="1"/>
            <a:r>
              <a:rPr lang="en-US" dirty="0"/>
              <a:t>Temperature/Pressure (T/P) implementation</a:t>
            </a:r>
          </a:p>
          <a:p>
            <a:pPr lvl="1"/>
            <a:r>
              <a:rPr lang="en-US" dirty="0"/>
              <a:t>Incorporate ancillary aerosol products (e.g., SAD or </a:t>
            </a:r>
            <a:r>
              <a:rPr lang="en-US" dirty="0" err="1"/>
              <a:t>R</a:t>
            </a:r>
            <a:r>
              <a:rPr lang="en-US" baseline="-25000" dirty="0" err="1"/>
              <a:t>eff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‘Cloud’ flagging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Beyond 5.2: Improvements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29-30, 2019</a:t>
            </a:r>
          </a:p>
        </p:txBody>
      </p:sp>
    </p:spTree>
    <p:extLst>
      <p:ext uri="{BB962C8B-B14F-4D97-AF65-F5344CB8AC3E}">
        <p14:creationId xmlns:p14="http://schemas.microsoft.com/office/powerpoint/2010/main" val="390225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dirty="0"/>
              <a:t>SAGE III/ISS Temperature and Pressure Research Products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29" charset="0"/>
                <a:ea typeface="ヒラギノ角ゴ Pro W3" pitchFamily="29" charset="-128"/>
              </a:rPr>
              <a:t>October 29-30, 2019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5024067" y="1069816"/>
            <a:ext cx="3694438" cy="2216220"/>
            <a:chOff x="4719554" y="1136378"/>
            <a:chExt cx="3232568" cy="1802765"/>
          </a:xfrm>
        </p:grpSpPr>
        <p:pic>
          <p:nvPicPr>
            <p:cNvPr id="5" name="Picture 4"/>
            <p:cNvPicPr>
              <a:picLocks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16" t="6869" r="52182" b="48162"/>
            <a:stretch/>
          </p:blipFill>
          <p:spPr>
            <a:xfrm>
              <a:off x="4719554" y="1136378"/>
              <a:ext cx="1769984" cy="1799160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495" t="6870" r="4052" b="48022"/>
            <a:stretch/>
          </p:blipFill>
          <p:spPr>
            <a:xfrm>
              <a:off x="6484403" y="1136378"/>
              <a:ext cx="1467719" cy="1802765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8" name="TextBox 7"/>
            <p:cNvSpPr txBox="1"/>
            <p:nvPr/>
          </p:nvSpPr>
          <p:spPr>
            <a:xfrm>
              <a:off x="6622746" y="2713561"/>
              <a:ext cx="1278410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ymbol" panose="05050102010706020507" pitchFamily="18" charset="2"/>
                  <a:ea typeface="ヒラギノ角ゴ Pro W3" pitchFamily="29" charset="-128"/>
                </a:rPr>
                <a:t>D</a:t>
              </a:r>
              <a:r>
                <a:rPr kumimoji="0" lang="en-US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29" charset="0"/>
                  <a:ea typeface="ヒラギノ角ゴ Pro W3" pitchFamily="29" charset="-128"/>
                </a:rPr>
                <a:t>T MERRA-2 – SAGE III/ISS, K 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024067" y="825574"/>
            <a:ext cx="3556661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29" charset="-128"/>
                <a:cs typeface="Arial" panose="020B0604020202020204" pitchFamily="34" charset="0"/>
              </a:rPr>
              <a:t>Composite of 15 Sunset Events on 2017-11-14 (~27.5</a:t>
            </a:r>
            <a:r>
              <a:rPr kumimoji="0" lang="en-US" sz="10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29" charset="-128"/>
                <a:cs typeface="Arial" panose="020B0604020202020204" pitchFamily="34" charset="0"/>
              </a:rPr>
              <a:t>o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29" charset="-128"/>
                <a:cs typeface="Arial" panose="020B0604020202020204" pitchFamily="34" charset="0"/>
              </a:rPr>
              <a:t> S)</a:t>
            </a:r>
          </a:p>
        </p:txBody>
      </p:sp>
      <p:sp>
        <p:nvSpPr>
          <p:cNvPr id="15" name="Content Placeholder 16"/>
          <p:cNvSpPr txBox="1">
            <a:spLocks/>
          </p:cNvSpPr>
          <p:nvPr/>
        </p:nvSpPr>
        <p:spPr>
          <a:xfrm>
            <a:off x="4468710" y="3286036"/>
            <a:ext cx="4191546" cy="414956"/>
          </a:xfrm>
          <a:prstGeom prst="rect">
            <a:avLst/>
          </a:prstGeom>
          <a:noFill/>
        </p:spPr>
        <p:txBody>
          <a:bodyPr tIns="57150" rIns="0" bIns="57150"/>
          <a:lstStyle>
            <a:lvl1pPr marL="306091" indent="-306091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3197" indent="-255076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500">
                <a:solidFill>
                  <a:schemeClr val="tx1"/>
                </a:solidFill>
                <a:latin typeface="+mn-lt"/>
              </a:defRPr>
            </a:lvl2pPr>
            <a:lvl3pPr marL="1020303" indent="-20406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</a:defRPr>
            </a:lvl3pPr>
            <a:lvl4pPr marL="1428424" indent="-20406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1836545" indent="-20406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244666" indent="-20406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652787" indent="-20406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060908" indent="-20406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469029" indent="-20406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306091" marR="0" lvl="0" indent="-306091" algn="just" defTabSz="571554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Future work:</a:t>
            </a:r>
          </a:p>
          <a:p>
            <a:pPr marL="663197" marR="0" lvl="1" indent="-255076" algn="just" defTabSz="571554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 pitchFamily="29" charset="-128"/>
                <a:cs typeface="+mn-cs"/>
              </a:rPr>
              <a:t>Refine wavelength registration </a:t>
            </a:r>
          </a:p>
          <a:p>
            <a:pPr marL="663197" marR="0" lvl="1" indent="-255076" algn="just" defTabSz="571554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 pitchFamily="29" charset="-128"/>
                <a:cs typeface="+mn-cs"/>
              </a:rPr>
              <a:t>Examine sensitivity to forward model parameters</a:t>
            </a:r>
          </a:p>
          <a:p>
            <a:pPr marL="1020303" marR="0" lvl="2" indent="-204060" algn="just" defTabSz="571554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 pitchFamily="29" charset="-128"/>
                <a:cs typeface="+mn-cs"/>
              </a:rPr>
              <a:t>Bandpass (width, wings, etc.)</a:t>
            </a:r>
          </a:p>
          <a:p>
            <a:pPr marL="1020303" marR="0" lvl="2" indent="-204060" algn="just" defTabSz="571554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 pitchFamily="29" charset="-128"/>
                <a:cs typeface="+mn-cs"/>
              </a:rPr>
              <a:t>Spectroscopy (line intensities, line shape)</a:t>
            </a:r>
          </a:p>
          <a:p>
            <a:pPr marL="1020303" marR="0" lvl="2" indent="-204060" algn="just" defTabSz="571554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 pitchFamily="29" charset="-128"/>
                <a:cs typeface="+mn-cs"/>
              </a:rPr>
              <a:t>Solar spectrum    </a:t>
            </a:r>
          </a:p>
          <a:p>
            <a:pPr marL="663197" marR="0" lvl="1" indent="-255076" algn="just" defTabSz="571554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 pitchFamily="29" charset="-128"/>
                <a:cs typeface="+mn-cs"/>
              </a:rPr>
              <a:t>Exclude weaker channels and/or solar feature</a:t>
            </a:r>
          </a:p>
        </p:txBody>
      </p:sp>
      <p:sp>
        <p:nvSpPr>
          <p:cNvPr id="18" name="Content Placeholder 16"/>
          <p:cNvSpPr txBox="1">
            <a:spLocks/>
          </p:cNvSpPr>
          <p:nvPr/>
        </p:nvSpPr>
        <p:spPr>
          <a:xfrm>
            <a:off x="0" y="951700"/>
            <a:ext cx="4175760" cy="414956"/>
          </a:xfrm>
          <a:prstGeom prst="rect">
            <a:avLst/>
          </a:prstGeom>
          <a:solidFill>
            <a:srgbClr val="FFFFFF"/>
          </a:solidFill>
        </p:spPr>
        <p:txBody>
          <a:bodyPr tIns="57150" rIns="0" bIns="57150"/>
          <a:lstStyle>
            <a:lvl1pPr marL="306091" indent="-306091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3197" indent="-255076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500">
                <a:solidFill>
                  <a:schemeClr val="tx1"/>
                </a:solidFill>
                <a:latin typeface="+mn-lt"/>
              </a:defRPr>
            </a:lvl2pPr>
            <a:lvl3pPr marL="1020303" indent="-20406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</a:defRPr>
            </a:lvl3pPr>
            <a:lvl4pPr marL="1428424" indent="-20406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1836545" indent="-20406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244666" indent="-20406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652787" indent="-20406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060908" indent="-20406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469029" indent="-20406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306091" marR="0" lvl="0" indent="-306091" algn="just" defTabSz="571554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Strategy</a:t>
            </a:r>
          </a:p>
          <a:p>
            <a:pPr marL="663197" marR="0" lvl="1" indent="-255076" algn="just" defTabSz="571554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 pitchFamily="29" charset="-128"/>
              </a:rPr>
              <a:t>SAGE III/ISS retrieves profiles of T/p from multi-spectral measurements of the O</a:t>
            </a:r>
            <a:r>
              <a:rPr kumimoji="0" lang="en-US" sz="1200" b="1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 pitchFamily="29" charset="-128"/>
              </a:rPr>
              <a:t>2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 pitchFamily="29" charset="-128"/>
              </a:rPr>
              <a:t> A-band absorption feature near 762 nm</a:t>
            </a:r>
          </a:p>
          <a:p>
            <a:pPr marL="663197" marR="0" lvl="1" indent="-255076" algn="just" defTabSz="571554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 pitchFamily="29" charset="-128"/>
              </a:rPr>
              <a:t>T/p products from the METEOR/3M mission were of limited science value due to instrument issues</a:t>
            </a:r>
          </a:p>
          <a:p>
            <a:pPr marL="306091" marR="0" lvl="0" indent="-306091" algn="just" defTabSz="571554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Preliminary assessment:</a:t>
            </a:r>
          </a:p>
          <a:p>
            <a:pPr marL="663197" marR="0" lvl="1" indent="-255076" algn="just" defTabSz="571554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 pitchFamily="29" charset="-128"/>
                <a:cs typeface="+mn-cs"/>
              </a:rPr>
              <a:t>SAGE III/ISS O</a:t>
            </a:r>
            <a:r>
              <a:rPr kumimoji="0" lang="en-US" sz="12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 pitchFamily="29" charset="-128"/>
                <a:cs typeface="+mn-cs"/>
              </a:rPr>
              <a:t>2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 pitchFamily="29" charset="-128"/>
                <a:cs typeface="+mn-cs"/>
              </a:rPr>
              <a:t> A-band measurements are of higher fidelity than SAGE III/Meteor 3-M’s with no apparent instrument issues  </a:t>
            </a:r>
          </a:p>
          <a:p>
            <a:pPr marL="663197" marR="0" lvl="1" indent="-255076" algn="just" defTabSz="571554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 pitchFamily="29" charset="-128"/>
                <a:cs typeface="+mn-cs"/>
              </a:rPr>
              <a:t>Sensitivity tests indicate an apparent small wavelength shift in A-band channels relative to nominal registration (approximately 0.03-0.04 nm for sunset and 0.04-0.05 nm for sunrise) </a:t>
            </a:r>
          </a:p>
          <a:p>
            <a:pPr marL="663197" marR="0" lvl="1" indent="-255076" algn="just" defTabSz="571554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 pitchFamily="29" charset="-128"/>
                <a:cs typeface="+mn-cs"/>
              </a:rPr>
              <a:t>Preliminary retrievals look encouraging with near science quality products, but some issues remain</a:t>
            </a:r>
          </a:p>
          <a:p>
            <a:pPr lvl="0" algn="just" defTabSz="571554">
              <a:spcBef>
                <a:spcPts val="375"/>
              </a:spcBef>
              <a:defRPr/>
            </a:pPr>
            <a:r>
              <a:rPr lang="en-US" sz="1600" b="1" kern="0" dirty="0">
                <a:solidFill>
                  <a:srgbClr val="000000"/>
                </a:solidFill>
                <a:latin typeface="Arial"/>
              </a:rPr>
              <a:t>Past year spent addressing computer hardware issues affecting S/W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ヒラギノ角ゴ Pro W3" pitchFamily="2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1563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Focus so far has been on solar</a:t>
            </a:r>
          </a:p>
          <a:p>
            <a:endParaRPr lang="en-US" dirty="0"/>
          </a:p>
          <a:p>
            <a:r>
              <a:rPr lang="en-US" dirty="0"/>
              <a:t>Lunar</a:t>
            </a:r>
          </a:p>
          <a:p>
            <a:pPr lvl="1"/>
            <a:r>
              <a:rPr lang="en-US" dirty="0"/>
              <a:t>Similar algorithm scrub to look for areas to improve</a:t>
            </a:r>
          </a:p>
          <a:p>
            <a:pPr lvl="1"/>
            <a:r>
              <a:rPr lang="en-US" dirty="0"/>
              <a:t>Are we fundamentally limited by SNR or algorithm?</a:t>
            </a:r>
          </a:p>
          <a:p>
            <a:endParaRPr lang="en-US" dirty="0"/>
          </a:p>
          <a:p>
            <a:r>
              <a:rPr lang="en-US" dirty="0"/>
              <a:t>Limb:</a:t>
            </a:r>
          </a:p>
          <a:p>
            <a:pPr lvl="1"/>
            <a:r>
              <a:rPr lang="en-US" dirty="0"/>
              <a:t>Looking to implement Level 1B product</a:t>
            </a:r>
          </a:p>
          <a:p>
            <a:pPr lvl="1"/>
            <a:r>
              <a:rPr lang="en-US" dirty="0"/>
              <a:t>Community supported effort to develop L2 products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Lunar and Limb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28,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211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5400" dirty="0"/>
              <a:t>Questions?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28,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526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Ephemeris</a:t>
            </a:r>
          </a:p>
          <a:p>
            <a:pPr lvl="1"/>
            <a:r>
              <a:rPr lang="en-US" dirty="0"/>
              <a:t>Mostly SDP Toolkit routines</a:t>
            </a:r>
          </a:p>
          <a:p>
            <a:r>
              <a:rPr lang="en-US" dirty="0"/>
              <a:t>Meteorological Processing</a:t>
            </a:r>
          </a:p>
          <a:p>
            <a:pPr lvl="1"/>
            <a:r>
              <a:rPr lang="en-US" dirty="0"/>
              <a:t>MERRA-2 Reanalysis</a:t>
            </a:r>
          </a:p>
          <a:p>
            <a:r>
              <a:rPr lang="en-US" dirty="0"/>
              <a:t>Refraction</a:t>
            </a:r>
          </a:p>
          <a:p>
            <a:pPr lvl="1"/>
            <a:r>
              <a:rPr lang="en-US" dirty="0"/>
              <a:t>Fairly straightforward but slightly different from SAGE II</a:t>
            </a:r>
          </a:p>
          <a:p>
            <a:r>
              <a:rPr lang="en-US" dirty="0"/>
              <a:t>Transmission</a:t>
            </a:r>
          </a:p>
          <a:p>
            <a:pPr lvl="1"/>
            <a:r>
              <a:rPr lang="en-US" dirty="0"/>
              <a:t>The “meat” of the algorithm; also the trickiest</a:t>
            </a:r>
          </a:p>
          <a:p>
            <a:r>
              <a:rPr lang="en-US" dirty="0"/>
              <a:t>Inversion</a:t>
            </a:r>
          </a:p>
          <a:p>
            <a:pPr lvl="1"/>
            <a:r>
              <a:rPr lang="en-US" dirty="0"/>
              <a:t>Fairly straightforward with good transmission profiles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Solar Algorithm Breakdown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28,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55346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48461</TotalTime>
  <Words>519</Words>
  <Application>Microsoft Macintosh PowerPoint</Application>
  <PresentationFormat>On-screen Show (16:9)</PresentationFormat>
  <Paragraphs>81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Courier New</vt:lpstr>
      <vt:lpstr>Helvetica Neue</vt:lpstr>
      <vt:lpstr>Symbol</vt:lpstr>
      <vt:lpstr>Wingdings</vt:lpstr>
      <vt:lpstr>1_Office Theme</vt:lpstr>
      <vt:lpstr>PowerPoint Presentation</vt:lpstr>
      <vt:lpstr>Priorities for Version Beyond 5.2</vt:lpstr>
      <vt:lpstr>Beyond 5.2: Known Deficiencies</vt:lpstr>
      <vt:lpstr>Beyond 5.2: Improvements</vt:lpstr>
      <vt:lpstr>SAGE III/ISS Temperature and Pressure Research Products</vt:lpstr>
      <vt:lpstr>Lunar and Limb</vt:lpstr>
      <vt:lpstr>PowerPoint Presentation</vt:lpstr>
      <vt:lpstr>Solar Algorithm Breakdown</vt:lpstr>
    </vt:vector>
  </TitlesOfParts>
  <Company>ODIN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Jonathan Behun</dc:creator>
  <cp:lastModifiedBy>Leybold, Allison B. (LARC-E3)[Science Systems &amp; Applications, Inc.]</cp:lastModifiedBy>
  <cp:revision>1084</cp:revision>
  <cp:lastPrinted>2011-12-08T16:21:20Z</cp:lastPrinted>
  <dcterms:created xsi:type="dcterms:W3CDTF">2012-04-24T19:27:23Z</dcterms:created>
  <dcterms:modified xsi:type="dcterms:W3CDTF">2019-10-28T13:26:28Z</dcterms:modified>
</cp:coreProperties>
</file>