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0" r:id="rId1"/>
  </p:sldMasterIdLst>
  <p:notesMasterIdLst>
    <p:notesMasterId r:id="rId24"/>
  </p:notesMasterIdLst>
  <p:handoutMasterIdLst>
    <p:handoutMasterId r:id="rId25"/>
  </p:handoutMasterIdLst>
  <p:sldIdLst>
    <p:sldId id="966" r:id="rId2"/>
    <p:sldId id="967" r:id="rId3"/>
    <p:sldId id="969" r:id="rId4"/>
    <p:sldId id="968" r:id="rId5"/>
    <p:sldId id="970" r:id="rId6"/>
    <p:sldId id="971" r:id="rId7"/>
    <p:sldId id="972" r:id="rId8"/>
    <p:sldId id="973" r:id="rId9"/>
    <p:sldId id="978" r:id="rId10"/>
    <p:sldId id="979" r:id="rId11"/>
    <p:sldId id="980" r:id="rId12"/>
    <p:sldId id="981" r:id="rId13"/>
    <p:sldId id="982" r:id="rId14"/>
    <p:sldId id="987" r:id="rId15"/>
    <p:sldId id="974" r:id="rId16"/>
    <p:sldId id="975" r:id="rId17"/>
    <p:sldId id="976" r:id="rId18"/>
    <p:sldId id="977" r:id="rId19"/>
    <p:sldId id="985" r:id="rId20"/>
    <p:sldId id="983" r:id="rId21"/>
    <p:sldId id="984" r:id="rId22"/>
    <p:sldId id="986" r:id="rId23"/>
  </p:sldIdLst>
  <p:sldSz cx="9144000" cy="5143500" type="screen16x9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99"/>
    <a:srgbClr val="EF9337"/>
    <a:srgbClr val="CC6600"/>
    <a:srgbClr val="FFF9CC"/>
    <a:srgbClr val="00CCFF"/>
    <a:srgbClr val="E7E7E7"/>
    <a:srgbClr val="F5FFA7"/>
    <a:srgbClr val="3399FF"/>
    <a:srgbClr val="FFFF66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76" autoAdjust="0"/>
    <p:restoredTop sz="97966" autoAdjust="0"/>
  </p:normalViewPr>
  <p:slideViewPr>
    <p:cSldViewPr snapToGrid="0" snapToObjects="1">
      <p:cViewPr varScale="1">
        <p:scale>
          <a:sx n="152" d="100"/>
          <a:sy n="152" d="100"/>
        </p:scale>
        <p:origin x="558" y="13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notesViewPr>
    <p:cSldViewPr snapToGrid="0" snapToObjects="1">
      <p:cViewPr varScale="1">
        <p:scale>
          <a:sx n="92" d="100"/>
          <a:sy n="92" d="100"/>
        </p:scale>
        <p:origin x="-4432" y="-11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7E168CBA-4836-7348-9E63-9910E380FFEC}" type="datetime1">
              <a:rPr lang="en-US"/>
              <a:pPr>
                <a:defRPr/>
              </a:pPr>
              <a:t>10/28/2019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ED7C180A-9D03-A642-9BCC-C8E6EBD61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8796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CAFDBD19-563A-ED44-9BF6-14C99DC72223}" type="datetime1">
              <a:rPr lang="en-US"/>
              <a:pPr>
                <a:defRPr/>
              </a:pPr>
              <a:t>10/28/2019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19138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21175"/>
          </a:xfrm>
          <a:prstGeom prst="rect">
            <a:avLst/>
          </a:prstGeom>
        </p:spPr>
        <p:txBody>
          <a:bodyPr vert="horz" lIns="96653" tIns="48327" rIns="96653" bIns="48327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F8B449A7-3F4A-FD46-A554-2A5EC93D5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45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ヒラギノ角ゴ Pro W3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ＭＳ Ｐゴシック" pitchFamily="-105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ea typeface="ヒラギノ角ゴ Pro W3" pitchFamily="29" charset="-128"/>
              <a:cs typeface="ヒラギノ角ゴ Pro W3" pitchFamily="29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965946-E493-E942-950F-69580B6EDE0A}" type="slidenum">
              <a:rPr lang="en-US">
                <a:latin typeface="Calibri" pitchFamily="29" charset="0"/>
                <a:ea typeface="ヒラギノ角ゴ Pro W3" pitchFamily="29" charset="-128"/>
                <a:cs typeface="ヒラギノ角ゴ Pro W3" pitchFamily="29" charset="-128"/>
              </a:rPr>
              <a:pPr/>
              <a:t>1</a:t>
            </a:fld>
            <a:endParaRPr lang="en-US">
              <a:latin typeface="Calibri" pitchFamily="29" charset="0"/>
              <a:ea typeface="ヒラギノ角ゴ Pro W3" pitchFamily="29" charset="-128"/>
              <a:cs typeface="ヒラギノ角ゴ Pro W3" pitchFamily="29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E71D69-284A-2849-A66C-ECAE3D06BD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57251"/>
            <a:ext cx="8991600" cy="401240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>
                <a:latin typeface="Arial"/>
                <a:cs typeface="Arial"/>
              </a:defRPr>
            </a:lvl1pPr>
            <a:lvl2pPr>
              <a:buClr>
                <a:schemeClr val="accent1"/>
              </a:buCl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6932613" y="4970860"/>
            <a:ext cx="2133600" cy="171450"/>
          </a:xfrm>
          <a:prstGeom prst="rect">
            <a:avLst/>
          </a:prstGeom>
        </p:spPr>
        <p:txBody>
          <a:bodyPr anchor="ctr">
            <a:prstTxWarp prst="textNoShape">
              <a:avLst/>
            </a:prstTxWarp>
          </a:bodyPr>
          <a:lstStyle/>
          <a:p>
            <a:pPr algn="r">
              <a:defRPr/>
            </a:pPr>
            <a:fld id="{17F8D5CB-F081-0044-A0CB-882F132F8FAA}" type="slidenum">
              <a:rPr lang="en-US" sz="750" smtClean="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rPr>
              <a:pPr algn="r">
                <a:defRPr/>
              </a:pPr>
              <a:t>‹#›</a:t>
            </a:fld>
            <a:endParaRPr lang="en-US" sz="750" dirty="0">
              <a:solidFill>
                <a:srgbClr val="000000"/>
              </a:solidFill>
              <a:latin typeface="Calibri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itle Placeholder 10"/>
          <p:cNvSpPr>
            <a:spLocks noGrp="1"/>
          </p:cNvSpPr>
          <p:nvPr>
            <p:ph type="title"/>
          </p:nvPr>
        </p:nvSpPr>
        <p:spPr>
          <a:xfrm>
            <a:off x="1221746" y="147562"/>
            <a:ext cx="6679410" cy="48474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2400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970860"/>
            <a:ext cx="2133600" cy="172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October 28, 2019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C508B32-7FBB-B642-A944-C33966F695D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4972050"/>
            <a:ext cx="2133600" cy="171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75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2DCE6D5B-4AB6-3147-B0D9-B784D301F89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1209678" y="120254"/>
            <a:ext cx="6791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pic>
        <p:nvPicPr>
          <p:cNvPr id="1029" name="Picture 9" descr="NASA Meatball.png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290381" y="109539"/>
            <a:ext cx="793293" cy="626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1209678" y="734617"/>
            <a:ext cx="6791325" cy="119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10" name="Picture 9" descr="SAGE III LOGO no Latin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40203" y="120254"/>
            <a:ext cx="680096" cy="702751"/>
          </a:xfrm>
          <a:prstGeom prst="rect">
            <a:avLst/>
          </a:prstGeom>
        </p:spPr>
      </p:pic>
      <p:sp>
        <p:nvSpPr>
          <p:cNvPr id="13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86965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October 28, 2019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000090"/>
          </a:solidFill>
          <a:latin typeface="Arial"/>
          <a:ea typeface="ヒラギノ角ゴ Pro W3" pitchFamily="-109" charset="-128"/>
          <a:cs typeface="Arial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342892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7pPr>
      <a:lvl8pPr marL="1028675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pitchFamily="29" charset="2"/>
        <a:buChar char="Ø"/>
        <a:defRPr sz="21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pitchFamily="29" charset="0"/>
        <a:buChar char="•"/>
        <a:defRPr sz="18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857228" indent="-171446" algn="l" rtl="0" eaLnBrk="0" fontAlgn="base" hangingPunct="0">
        <a:spcBef>
          <a:spcPct val="20000"/>
        </a:spcBef>
        <a:spcAft>
          <a:spcPct val="0"/>
        </a:spcAft>
        <a:buFont typeface="Wingdings" pitchFamily="29" charset="2"/>
        <a:buChar char="§"/>
        <a:defRPr sz="15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200120" indent="-171446" algn="l" rtl="0" eaLnBrk="0" fontAlgn="base" hangingPunct="0">
        <a:spcBef>
          <a:spcPct val="20000"/>
        </a:spcBef>
        <a:spcAft>
          <a:spcPct val="0"/>
        </a:spcAft>
        <a:buFont typeface="Courier New" pitchFamily="29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1543012" indent="-171446" algn="l" rtl="0" eaLnBrk="0" fontAlgn="base" hangingPunct="0">
        <a:spcBef>
          <a:spcPct val="20000"/>
        </a:spcBef>
        <a:spcAft>
          <a:spcPct val="0"/>
        </a:spcAft>
        <a:buFont typeface="Arial" pitchFamily="29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2713527" y="2770967"/>
            <a:ext cx="6126956" cy="1100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Expected changes in version 5.2</a:t>
            </a:r>
          </a:p>
          <a:p>
            <a:pPr algn="r">
              <a:spcBef>
                <a:spcPts val="450"/>
              </a:spcBef>
            </a:pPr>
            <a:endParaRPr lang="en-US" sz="1500" b="1" dirty="0">
              <a:solidFill>
                <a:srgbClr val="FFFF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200" b="1" dirty="0" smtClean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Rob Damadeo, Dave Huber &amp; Dave Flittner</a:t>
            </a:r>
            <a:endParaRPr lang="en-US" sz="1200" b="1" dirty="0">
              <a:solidFill>
                <a:srgbClr val="EF9337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endParaRPr lang="en-US" sz="1200" b="1" dirty="0">
              <a:solidFill>
                <a:srgbClr val="EF9337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v5.1 Recap</a:t>
            </a:r>
          </a:p>
          <a:p>
            <a:endParaRPr lang="en-US" dirty="0"/>
          </a:p>
          <a:p>
            <a:r>
              <a:rPr lang="en-US" dirty="0"/>
              <a:t>Minor Changes</a:t>
            </a:r>
          </a:p>
          <a:p>
            <a:endParaRPr lang="en-US" dirty="0"/>
          </a:p>
          <a:p>
            <a:r>
              <a:rPr lang="en-US" dirty="0"/>
              <a:t>Completed Changes</a:t>
            </a:r>
          </a:p>
          <a:p>
            <a:endParaRPr lang="en-US" dirty="0"/>
          </a:p>
          <a:p>
            <a:r>
              <a:rPr lang="en-US" dirty="0"/>
              <a:t>Changes in Development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28, 2019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857251"/>
            <a:ext cx="3845859" cy="4012406"/>
          </a:xfrm>
        </p:spPr>
        <p:txBody>
          <a:bodyPr/>
          <a:lstStyle/>
          <a:p>
            <a:r>
              <a:rPr lang="en-US" dirty="0"/>
              <a:t>Si CCD (~280-1035nm)</a:t>
            </a:r>
          </a:p>
          <a:p>
            <a:r>
              <a:rPr lang="en-US" dirty="0"/>
              <a:t>Photodiode (1542±15nm)</a:t>
            </a:r>
          </a:p>
          <a:p>
            <a:r>
              <a:rPr lang="en-US" dirty="0"/>
              <a:t>O3, NO2, H2O, aerosol, T/p</a:t>
            </a:r>
          </a:p>
          <a:p>
            <a:r>
              <a:rPr lang="en-US" dirty="0"/>
              <a:t>Solar:</a:t>
            </a:r>
          </a:p>
          <a:p>
            <a:pPr lvl="1"/>
            <a:r>
              <a:rPr lang="en-US" dirty="0"/>
              <a:t>87 “pixel groups”</a:t>
            </a:r>
          </a:p>
          <a:p>
            <a:pPr lvl="1"/>
            <a:r>
              <a:rPr lang="en-US" dirty="0"/>
              <a:t>12 spectral “channels”</a:t>
            </a:r>
          </a:p>
          <a:p>
            <a:r>
              <a:rPr lang="en-US" dirty="0"/>
              <a:t>CCD is reprogrammed for lunar and limb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v5.1 Recap: Spectral Coverage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28, 2019</a:t>
            </a:fld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5859" y="996609"/>
            <a:ext cx="5221942" cy="37336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00112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Solar</a:t>
            </a:r>
          </a:p>
          <a:p>
            <a:pPr lvl="1"/>
            <a:r>
              <a:rPr lang="en-US" dirty="0"/>
              <a:t>Ozone</a:t>
            </a:r>
          </a:p>
          <a:p>
            <a:pPr lvl="2"/>
            <a:r>
              <a:rPr lang="en-US" dirty="0"/>
              <a:t>MLR – Channels 3 &amp; 5 to solve for O3 &amp; NO2, aerosol has assumed shape in channels </a:t>
            </a:r>
          </a:p>
          <a:p>
            <a:pPr lvl="2"/>
            <a:r>
              <a:rPr lang="en-US" dirty="0"/>
              <a:t>AO3 – Channels 3, 4, 5, 6, 7, 9, &amp; 11 to solve for O3 and aerosol simultaneously</a:t>
            </a:r>
          </a:p>
          <a:p>
            <a:pPr lvl="2"/>
            <a:r>
              <a:rPr lang="en-US" dirty="0" err="1"/>
              <a:t>Mes</a:t>
            </a:r>
            <a:r>
              <a:rPr lang="en-US" dirty="0"/>
              <a:t> – Channel 1 to solve for O3 only, affected by spectral stray light (reentrance spectra)</a:t>
            </a:r>
          </a:p>
          <a:p>
            <a:pPr lvl="1"/>
            <a:r>
              <a:rPr lang="en-US" dirty="0"/>
              <a:t>NO2 – comes from MLR retrieval (Channel 3)</a:t>
            </a:r>
          </a:p>
          <a:p>
            <a:pPr lvl="1"/>
            <a:r>
              <a:rPr lang="en-US" dirty="0"/>
              <a:t>Aerosol – 9 wavelengths derived as residuals using MLR products</a:t>
            </a:r>
          </a:p>
          <a:p>
            <a:pPr lvl="1"/>
            <a:r>
              <a:rPr lang="en-US" dirty="0"/>
              <a:t>H2O – Channel 10 (~940nm) to solve for H2O, O3, and aerosol independently</a:t>
            </a:r>
          </a:p>
          <a:p>
            <a:r>
              <a:rPr lang="en-US" dirty="0"/>
              <a:t>Lunar</a:t>
            </a:r>
          </a:p>
          <a:p>
            <a:pPr lvl="1"/>
            <a:r>
              <a:rPr lang="en-US" dirty="0"/>
              <a:t>Ozone and NO3 – very similar to Meteor algorithm</a:t>
            </a:r>
          </a:p>
          <a:p>
            <a:r>
              <a:rPr lang="en-US" dirty="0"/>
              <a:t>Limb</a:t>
            </a:r>
          </a:p>
          <a:p>
            <a:pPr lvl="1"/>
            <a:r>
              <a:rPr lang="en-US" dirty="0"/>
              <a:t>No released L1 or L2 products yet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v5.1 Recap: Current Products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28,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65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285238"/>
            <a:ext cx="8911340" cy="2584419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Visiting vehicles</a:t>
            </a:r>
          </a:p>
          <a:p>
            <a:pPr lvl="1"/>
            <a:r>
              <a:rPr lang="en-US" dirty="0"/>
              <a:t>Off during maneuvers, contamination door closed</a:t>
            </a:r>
          </a:p>
          <a:p>
            <a:r>
              <a:rPr lang="en-US" dirty="0"/>
              <a:t>Solar Eclipse</a:t>
            </a:r>
          </a:p>
          <a:p>
            <a:r>
              <a:rPr lang="en-US" dirty="0"/>
              <a:t>Blockages</a:t>
            </a:r>
          </a:p>
          <a:p>
            <a:r>
              <a:rPr lang="en-US" dirty="0"/>
              <a:t>Disturbances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v5.1 Recap: Observational Anomalies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28, 2019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2807144"/>
            <a:ext cx="8911340" cy="20625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705941"/>
            <a:ext cx="8911340" cy="216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879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Environment Migration</a:t>
            </a:r>
          </a:p>
          <a:p>
            <a:pPr lvl="1"/>
            <a:r>
              <a:rPr lang="en-US" dirty="0"/>
              <a:t>Keeping up with NASA IT security</a:t>
            </a:r>
          </a:p>
          <a:p>
            <a:pPr lvl="1"/>
            <a:r>
              <a:rPr lang="en-US" dirty="0"/>
              <a:t>Removing pay-to-use math libraries</a:t>
            </a:r>
          </a:p>
          <a:p>
            <a:r>
              <a:rPr lang="en-US" dirty="0"/>
              <a:t>Fixed some ephemeris and timing problems</a:t>
            </a:r>
          </a:p>
          <a:p>
            <a:pPr lvl="1"/>
            <a:r>
              <a:rPr lang="en-US" dirty="0"/>
              <a:t>Sometimes causes algorithm to crash and events to drop</a:t>
            </a:r>
          </a:p>
          <a:p>
            <a:r>
              <a:rPr lang="en-US" dirty="0"/>
              <a:t>Fixed a bug in NO2 clearing</a:t>
            </a:r>
          </a:p>
          <a:p>
            <a:pPr lvl="1"/>
            <a:r>
              <a:rPr lang="en-US" dirty="0"/>
              <a:t>NO2 contribution to LOS OD wasn’t removed from altitudes below NO2 profile</a:t>
            </a:r>
          </a:p>
          <a:p>
            <a:r>
              <a:rPr lang="en-US" dirty="0"/>
              <a:t>Slight </a:t>
            </a:r>
            <a:r>
              <a:rPr lang="en-US" dirty="0" smtClean="0"/>
              <a:t>adjustment </a:t>
            </a:r>
            <a:r>
              <a:rPr lang="en-US" dirty="0"/>
              <a:t>to </a:t>
            </a:r>
            <a:r>
              <a:rPr lang="en-US" dirty="0" smtClean="0"/>
              <a:t>methodology for computation of effective absorption cross-sections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Minor Changes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28,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90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705" y="1292087"/>
            <a:ext cx="4082832" cy="3147392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857251"/>
            <a:ext cx="4648200" cy="4012406"/>
          </a:xfrm>
        </p:spPr>
        <p:txBody>
          <a:bodyPr/>
          <a:lstStyle/>
          <a:p>
            <a:r>
              <a:rPr lang="en-US" sz="1800" dirty="0"/>
              <a:t>Utilize MERRA2 T/p on Z</a:t>
            </a:r>
            <a:r>
              <a:rPr lang="el-GR" sz="1800" baseline="-25000" dirty="0"/>
              <a:t>Φ</a:t>
            </a:r>
            <a:endParaRPr lang="en-US" sz="1800" baseline="-25000" dirty="0"/>
          </a:p>
          <a:p>
            <a:r>
              <a:rPr lang="en-US" sz="1800" dirty="0"/>
              <a:t>Geopotential height is converted to geometric altitude to put T/p on the retrieval grid</a:t>
            </a:r>
          </a:p>
          <a:p>
            <a:r>
              <a:rPr lang="en-US" sz="1800" dirty="0"/>
              <a:t>Conversion was a simplified approximation copied from SAGE II</a:t>
            </a:r>
          </a:p>
          <a:p>
            <a:r>
              <a:rPr lang="en-US" sz="1800" dirty="0"/>
              <a:t>Updated surface gravity to WGS84</a:t>
            </a:r>
          </a:p>
          <a:p>
            <a:r>
              <a:rPr lang="en-US" sz="1800" dirty="0"/>
              <a:t>L2 products are generally unaffected in native representation</a:t>
            </a:r>
          </a:p>
          <a:p>
            <a:r>
              <a:rPr lang="en-US" sz="1800" dirty="0"/>
              <a:t>Care should be taken when converting unit representations</a:t>
            </a:r>
          </a:p>
          <a:p>
            <a:r>
              <a:rPr lang="en-US" sz="1800" dirty="0"/>
              <a:t>To apply correction to v5.1, ask us for details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Completed: T/p Altitude Registration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28,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06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857251"/>
            <a:ext cx="4495800" cy="4012406"/>
          </a:xfrm>
        </p:spPr>
        <p:txBody>
          <a:bodyPr/>
          <a:lstStyle/>
          <a:p>
            <a:r>
              <a:rPr lang="en-US" dirty="0"/>
              <a:t>v5.1 uses improper O4 spectroscopic model</a:t>
            </a:r>
          </a:p>
          <a:p>
            <a:r>
              <a:rPr lang="en-US" dirty="0"/>
              <a:t>O4 contributions are removed from </a:t>
            </a:r>
            <a:r>
              <a:rPr lang="en-US" dirty="0" err="1"/>
              <a:t>Chappuis</a:t>
            </a:r>
            <a:r>
              <a:rPr lang="en-US" dirty="0"/>
              <a:t> (and 1um) prior to species retrievals</a:t>
            </a:r>
          </a:p>
          <a:p>
            <a:r>
              <a:rPr lang="en-US" dirty="0"/>
              <a:t>Improper clearing resulted in systematically large O3 in troposphere and lowermost stratosphere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Completed: O4 Spectroscopy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28, 2019</a:t>
            </a:fld>
            <a:endParaRPr lang="en-US" dirty="0"/>
          </a:p>
        </p:txBody>
      </p:sp>
      <p:pic>
        <p:nvPicPr>
          <p:cNvPr id="5" name="Picture 4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832" y="820595"/>
            <a:ext cx="3818894" cy="2011680"/>
          </a:xfrm>
          <a:prstGeom prst="rect">
            <a:avLst/>
          </a:prstGeom>
        </p:spPr>
      </p:pic>
      <p:pic>
        <p:nvPicPr>
          <p:cNvPr id="6" name="Picture 5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114" y="2894633"/>
            <a:ext cx="3911233" cy="20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691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857251"/>
            <a:ext cx="5084618" cy="4012406"/>
          </a:xfrm>
        </p:spPr>
        <p:txBody>
          <a:bodyPr/>
          <a:lstStyle/>
          <a:p>
            <a:r>
              <a:rPr lang="en-US" dirty="0"/>
              <a:t>Algorithm very similar to Meteor (CGA + onion peeling)</a:t>
            </a:r>
          </a:p>
          <a:p>
            <a:r>
              <a:rPr lang="en-US" dirty="0"/>
              <a:t>Indexing bug in v5.1 included Channel 9 (868nm)</a:t>
            </a:r>
          </a:p>
          <a:p>
            <a:pPr lvl="1"/>
            <a:r>
              <a:rPr lang="en-US" dirty="0"/>
              <a:t>Endpoint anomaly aliases into retrieval and yields anomalously lower H2O in presence of volcanic aerosol</a:t>
            </a:r>
          </a:p>
          <a:p>
            <a:r>
              <a:rPr lang="en-US" dirty="0"/>
              <a:t>Bug in CGA routine resulted in frequent and persistent negative mixing ratios that crashed the retrieval or caused excessive number of “keel-over” profiles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Development: H2O Retrieval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28, 2019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5370" y="857251"/>
            <a:ext cx="3840480" cy="411360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180" y="834948"/>
            <a:ext cx="2631351" cy="20061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" r="66994"/>
          <a:stretch/>
        </p:blipFill>
        <p:spPr>
          <a:xfrm>
            <a:off x="5888180" y="2862688"/>
            <a:ext cx="2779741" cy="210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340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Revisit H2O retrieval</a:t>
            </a:r>
          </a:p>
          <a:p>
            <a:r>
              <a:rPr lang="en-US" dirty="0"/>
              <a:t>Go back to basics</a:t>
            </a:r>
          </a:p>
          <a:p>
            <a:pPr lvl="1"/>
            <a:r>
              <a:rPr lang="en-US" dirty="0"/>
              <a:t>Current algorithm retrieves at 1km grid and smooths</a:t>
            </a:r>
          </a:p>
          <a:p>
            <a:r>
              <a:rPr lang="en-US" dirty="0"/>
              <a:t>Investigate optimum channel combinations</a:t>
            </a:r>
          </a:p>
          <a:p>
            <a:pPr lvl="1"/>
            <a:r>
              <a:rPr lang="en-US" dirty="0"/>
              <a:t>Channel 10 has 28 PGs between 930 &amp; 950nm as well as 920nm and 970nm</a:t>
            </a:r>
          </a:p>
          <a:p>
            <a:pPr lvl="1"/>
            <a:r>
              <a:rPr lang="en-US" dirty="0"/>
              <a:t>Retrieves O3, H2O, and aerosol separately without using other solutions</a:t>
            </a:r>
          </a:p>
          <a:p>
            <a:pPr lvl="1"/>
            <a:r>
              <a:rPr lang="en-US" dirty="0"/>
              <a:t>Can look at adding or subtracting spectral information, </a:t>
            </a:r>
            <a:r>
              <a:rPr lang="en-US" dirty="0" err="1"/>
              <a:t>coadding</a:t>
            </a:r>
            <a:r>
              <a:rPr lang="en-US" dirty="0"/>
              <a:t> spectral channels for increased SNR, incorporating external solutions (e.g., MLR/AO3) in certain regimes (e.g., increased aerosol loading)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H2O Retrieval cont.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28,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420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Inversion is simple global fit using Beer’s Law</a:t>
            </a:r>
          </a:p>
          <a:p>
            <a:pPr lvl="1"/>
            <a:r>
              <a:rPr lang="en-US" dirty="0"/>
              <a:t>LOS Optical Depth = Path-Length Matrix  *  Extinction</a:t>
            </a:r>
          </a:p>
          <a:p>
            <a:pPr lvl="1"/>
            <a:r>
              <a:rPr lang="en-US" dirty="0"/>
              <a:t>Mathematically assumes extinction is uniform in layer (i.e., entire contribution to OD in shell layer comes from extinction at bottom of layer)</a:t>
            </a:r>
          </a:p>
          <a:p>
            <a:r>
              <a:rPr lang="en-US" dirty="0"/>
              <a:t>Can rework the math to assume linear gradient in extinction</a:t>
            </a:r>
          </a:p>
          <a:p>
            <a:r>
              <a:rPr lang="en-US" dirty="0"/>
              <a:t>Primary contribution to OD comes from bottom of tangent layer (~2/3) at tangent height but weighting shifts in higher shells</a:t>
            </a:r>
          </a:p>
          <a:p>
            <a:r>
              <a:rPr lang="en-US" dirty="0"/>
              <a:t>Should result in an upward shift in resulting profiles</a:t>
            </a:r>
          </a:p>
          <a:p>
            <a:r>
              <a:rPr lang="en-US" dirty="0"/>
              <a:t>Also influences clearing of molecular scattering in retrieval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Development: Inversion Step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28,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88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Differences in O3 and NO2 are consistent with a shift in </a:t>
            </a:r>
            <a:r>
              <a:rPr lang="en-US" dirty="0" smtClean="0"/>
              <a:t>altitude (~200-250m)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Inversion Step cont.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28, 2019</a:t>
            </a:fld>
            <a:endParaRPr lang="en-US" dirty="0"/>
          </a:p>
        </p:txBody>
      </p:sp>
      <p:pic>
        <p:nvPicPr>
          <p:cNvPr id="5" name="Picture 4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776761"/>
            <a:ext cx="4389120" cy="2465187"/>
          </a:xfrm>
          <a:prstGeom prst="rect">
            <a:avLst/>
          </a:prstGeom>
        </p:spPr>
      </p:pic>
      <p:pic>
        <p:nvPicPr>
          <p:cNvPr id="6" name="Picture 5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337" y="1776761"/>
            <a:ext cx="4389120" cy="247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694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Changes in Rayleigh clearing have a systematic impact on aerosol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Inversion step cont.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28, 2019</a:t>
            </a:fld>
            <a:endParaRPr lang="en-US" dirty="0"/>
          </a:p>
        </p:txBody>
      </p:sp>
      <p:pic>
        <p:nvPicPr>
          <p:cNvPr id="5" name="Picture 4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791629"/>
            <a:ext cx="4389120" cy="2501695"/>
          </a:xfrm>
          <a:prstGeom prst="rect">
            <a:avLst/>
          </a:prstGeom>
        </p:spPr>
      </p:pic>
      <p:pic>
        <p:nvPicPr>
          <p:cNvPr id="6" name="Picture 5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337" y="1791629"/>
            <a:ext cx="4389120" cy="2501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039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Quantitative Changes </a:t>
            </a:r>
            <a:r>
              <a:rPr lang="en-US" dirty="0"/>
              <a:t>S</a:t>
            </a:r>
            <a:r>
              <a:rPr lang="en-US" dirty="0" smtClean="0"/>
              <a:t>o Far: Ozone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28, 2019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203" y="1078134"/>
            <a:ext cx="2666572" cy="37332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088" y="1078134"/>
            <a:ext cx="2666572" cy="373320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2875" y="1005743"/>
            <a:ext cx="33196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Order T/p Altitude Registration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Updated O</a:t>
            </a:r>
            <a:r>
              <a:rPr lang="en-US" baseline="-25000" dirty="0" smtClean="0"/>
              <a:t>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Path-length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NO2 Clearing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27023" y="3042149"/>
            <a:ext cx="3317065" cy="1938992"/>
          </a:xfrm>
          <a:prstGeom prst="rect">
            <a:avLst/>
          </a:prstGeom>
          <a:solidFill>
            <a:srgbClr val="CCFF99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Results:</a:t>
            </a:r>
          </a:p>
          <a:p>
            <a:pPr marL="342900" indent="-342900">
              <a:buFontTx/>
              <a:buChar char="-"/>
            </a:pPr>
            <a:r>
              <a:rPr lang="en-US" dirty="0" smtClean="0"/>
              <a:t>5% increase above concentration </a:t>
            </a:r>
            <a:r>
              <a:rPr lang="en-US" dirty="0"/>
              <a:t>p</a:t>
            </a:r>
            <a:r>
              <a:rPr lang="en-US" dirty="0" smtClean="0"/>
              <a:t>eak</a:t>
            </a:r>
          </a:p>
          <a:p>
            <a:pPr marL="342900" indent="-342900">
              <a:buFontTx/>
              <a:buChar char="-"/>
            </a:pPr>
            <a:r>
              <a:rPr lang="en-US" dirty="0" smtClean="0"/>
              <a:t>Decrease below the peak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0419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857251"/>
            <a:ext cx="3990109" cy="4012406"/>
          </a:xfrm>
        </p:spPr>
        <p:txBody>
          <a:bodyPr/>
          <a:lstStyle/>
          <a:p>
            <a:r>
              <a:rPr lang="en-US" dirty="0"/>
              <a:t>Aerosol spectrum k</a:t>
            </a:r>
            <a:r>
              <a:rPr lang="en-US" baseline="-25000" dirty="0"/>
              <a:t>ext</a:t>
            </a:r>
            <a:r>
              <a:rPr lang="en-US" dirty="0"/>
              <a:t>(</a:t>
            </a:r>
            <a:r>
              <a:rPr lang="el-GR" dirty="0"/>
              <a:t>λ</a:t>
            </a:r>
            <a:r>
              <a:rPr lang="en-US" dirty="0"/>
              <a:t>) should be smoothly varying</a:t>
            </a:r>
          </a:p>
          <a:p>
            <a:r>
              <a:rPr lang="en-US" dirty="0"/>
              <a:t>“Dip” near </a:t>
            </a:r>
            <a:r>
              <a:rPr lang="en-US" dirty="0" err="1"/>
              <a:t>Chappuis</a:t>
            </a:r>
            <a:r>
              <a:rPr lang="en-US" dirty="0"/>
              <a:t> that scales with O3 cross-sections</a:t>
            </a:r>
          </a:p>
          <a:p>
            <a:r>
              <a:rPr lang="en-US" dirty="0"/>
              <a:t>Fit k</a:t>
            </a:r>
            <a:r>
              <a:rPr lang="en-US" baseline="-25000" dirty="0"/>
              <a:t>ext</a:t>
            </a:r>
            <a:r>
              <a:rPr lang="en-US" dirty="0"/>
              <a:t>(</a:t>
            </a:r>
            <a:r>
              <a:rPr lang="el-GR" dirty="0"/>
              <a:t>λ</a:t>
            </a:r>
            <a:r>
              <a:rPr lang="en-US" dirty="0"/>
              <a:t>) with 2</a:t>
            </a:r>
            <a:r>
              <a:rPr lang="en-US" baseline="30000" dirty="0"/>
              <a:t>nd</a:t>
            </a:r>
            <a:r>
              <a:rPr lang="en-US" dirty="0"/>
              <a:t> order polynomial in log-log space using other aerosol channels and compute residuals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Development: Aerosol Spectrum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28, 2019</a:t>
            </a:fld>
            <a:endParaRPr lang="en-US" dirty="0"/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4314189" y="1147762"/>
            <a:ext cx="4663440" cy="3446252"/>
            <a:chOff x="4806025" y="1372495"/>
            <a:chExt cx="7145512" cy="5280487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06025" y="1372495"/>
              <a:ext cx="7145512" cy="5280487"/>
            </a:xfrm>
            <a:prstGeom prst="rect">
              <a:avLst/>
            </a:prstGeom>
          </p:spPr>
        </p:pic>
        <p:cxnSp>
          <p:nvCxnSpPr>
            <p:cNvPr id="7" name="Straight Arrow Connector 6"/>
            <p:cNvCxnSpPr>
              <a:cxnSpLocks/>
            </p:cNvCxnSpPr>
            <p:nvPr/>
          </p:nvCxnSpPr>
          <p:spPr>
            <a:xfrm>
              <a:off x="7812099" y="3691791"/>
              <a:ext cx="0" cy="615729"/>
            </a:xfrm>
            <a:prstGeom prst="straightConnector1">
              <a:avLst/>
            </a:prstGeom>
            <a:ln w="31750">
              <a:solidFill>
                <a:schemeClr val="accent5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6283623" y="3761845"/>
              <a:ext cx="1505696" cy="5187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0070C0"/>
                  </a:solidFill>
                </a:rPr>
                <a:t>Residual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4738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“Dip” in stratosphere scales with O3 spectroscopy and profile</a:t>
            </a:r>
          </a:p>
          <a:p>
            <a:r>
              <a:rPr lang="en-US" dirty="0"/>
              <a:t>Primary contribution at low altitudes results from O4</a:t>
            </a:r>
          </a:p>
          <a:p>
            <a:r>
              <a:rPr lang="en-US" dirty="0"/>
              <a:t>                    v5.1                                              w/ O4 change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Aerosol Spectrum cont.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28, 2019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428" y="1995054"/>
            <a:ext cx="4114800" cy="29758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9456" y="1995054"/>
            <a:ext cx="4114800" cy="2975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97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Aerosol is solved for in AO3 retrieval but not reported</a:t>
            </a:r>
          </a:p>
          <a:p>
            <a:r>
              <a:rPr lang="en-US" dirty="0"/>
              <a:t>AO3 aerosol appears more robust</a:t>
            </a:r>
          </a:p>
          <a:p>
            <a:r>
              <a:rPr lang="en-US" dirty="0"/>
              <a:t>             MLR aerosol                                      AO3 aerosol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Aerosol Spectrum cont.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28, 2019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369" y="1995054"/>
            <a:ext cx="4114800" cy="29758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584" y="1995054"/>
            <a:ext cx="4114800" cy="2975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34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64160" y="922537"/>
            <a:ext cx="2607734" cy="3561410"/>
          </a:xfrm>
        </p:spPr>
        <p:txBody>
          <a:bodyPr/>
          <a:lstStyle/>
          <a:p>
            <a:r>
              <a:rPr lang="en-US" dirty="0" smtClean="0"/>
              <a:t>Residual from fit appears correlated with difference between MLR and AO3 ozone solutions.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Aerosol spectrum cont.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28, 2019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7534" y="888872"/>
            <a:ext cx="5334307" cy="415816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16200000">
            <a:off x="946421" y="2699998"/>
            <a:ext cx="4016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AEROSOL RESIDUAL (%)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561451" y="4595515"/>
            <a:ext cx="37133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O3_MLR – O3_AO3 (%)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733275" y="2276541"/>
            <a:ext cx="927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601nm</a:t>
            </a:r>
            <a:endParaRPr lang="en-US" sz="1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05041" y="2872179"/>
            <a:ext cx="927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755nm</a:t>
            </a:r>
            <a:endParaRPr lang="en-US" sz="1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95066" y="4336838"/>
            <a:ext cx="927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869nm</a:t>
            </a:r>
            <a:endParaRPr lang="en-US" sz="1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17476" y="694061"/>
            <a:ext cx="927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446nm</a:t>
            </a:r>
            <a:endParaRPr lang="en-US" sz="1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62373" y="954089"/>
            <a:ext cx="927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384nm</a:t>
            </a:r>
            <a:endParaRPr lang="en-US" sz="1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26146" y="2276541"/>
            <a:ext cx="927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675nm</a:t>
            </a:r>
            <a:endParaRPr lang="en-US" sz="1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37650" y="922537"/>
            <a:ext cx="927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520nm</a:t>
            </a:r>
            <a:endParaRPr lang="en-US" sz="1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10726" y="3791233"/>
            <a:ext cx="1048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1022nm</a:t>
            </a:r>
            <a:endParaRPr lang="en-US" sz="1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126014" y="4097902"/>
            <a:ext cx="1148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1043nm</a:t>
            </a:r>
            <a:endParaRPr lang="en-US" sz="1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723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Aerosol data near </a:t>
            </a:r>
            <a:r>
              <a:rPr lang="en-US" dirty="0" err="1"/>
              <a:t>Chappuis</a:t>
            </a:r>
            <a:r>
              <a:rPr lang="en-US" dirty="0"/>
              <a:t> biased low</a:t>
            </a:r>
          </a:p>
          <a:p>
            <a:pPr lvl="1"/>
            <a:r>
              <a:rPr lang="en-US" dirty="0"/>
              <a:t>Aerosol data at other channels generally unaffected in stratosphere</a:t>
            </a:r>
          </a:p>
          <a:p>
            <a:pPr lvl="1"/>
            <a:r>
              <a:rPr lang="en-US" dirty="0"/>
              <a:t>Aerosol spectrum dip possibly related to O3 spectroscopy (needs investigation)</a:t>
            </a:r>
          </a:p>
          <a:p>
            <a:pPr lvl="1"/>
            <a:r>
              <a:rPr lang="en-US" dirty="0"/>
              <a:t>Determine if AO3 aerosol product should be reported instead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Aerosol spectrum cont.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28,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18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Quality assurance process continues from SAGE III/M3M</a:t>
            </a:r>
          </a:p>
          <a:p>
            <a:r>
              <a:rPr lang="en-US" dirty="0"/>
              <a:t>Exclude blatantly broken events (e.g., missing data, obstruction)</a:t>
            </a:r>
          </a:p>
          <a:p>
            <a:r>
              <a:rPr lang="en-US" dirty="0"/>
              <a:t>Exclude blatantly broken H2O profiles (i.e., retrieval failures)</a:t>
            </a:r>
          </a:p>
          <a:p>
            <a:r>
              <a:rPr lang="en-US" dirty="0"/>
              <a:t>Problems:</a:t>
            </a:r>
          </a:p>
          <a:p>
            <a:pPr lvl="1"/>
            <a:r>
              <a:rPr lang="en-US" dirty="0"/>
              <a:t>Subjective process – we don’t always agree about what looks “broken”</a:t>
            </a:r>
          </a:p>
          <a:p>
            <a:pPr lvl="1"/>
            <a:r>
              <a:rPr lang="en-US" dirty="0"/>
              <a:t>Prone to human error – sometimes we miss some (particularly H2O)</a:t>
            </a:r>
          </a:p>
          <a:p>
            <a:r>
              <a:rPr lang="en-US" dirty="0"/>
              <a:t>Working on automating the process</a:t>
            </a:r>
          </a:p>
          <a:p>
            <a:pPr lvl="1"/>
            <a:r>
              <a:rPr lang="en-US" dirty="0"/>
              <a:t>Requires strict criteria for “brokenness”</a:t>
            </a:r>
          </a:p>
          <a:p>
            <a:pPr lvl="1"/>
            <a:r>
              <a:rPr lang="en-US" dirty="0"/>
              <a:t>Repeatable and documentable</a:t>
            </a:r>
          </a:p>
          <a:p>
            <a:pPr lvl="1"/>
            <a:r>
              <a:rPr lang="en-US" dirty="0"/>
              <a:t>No need to stare at tens of thousands of profiles for next version release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Development: Improved QA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28,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787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Current file formats are holdovers from SAGE III/M3M</a:t>
            </a:r>
          </a:p>
          <a:p>
            <a:pPr lvl="1"/>
            <a:r>
              <a:rPr lang="en-US" dirty="0"/>
              <a:t>We don’t like them all that much either</a:t>
            </a:r>
          </a:p>
          <a:p>
            <a:r>
              <a:rPr lang="en-US" dirty="0"/>
              <a:t>Data binning:</a:t>
            </a:r>
          </a:p>
          <a:p>
            <a:pPr lvl="1"/>
            <a:r>
              <a:rPr lang="en-US" dirty="0"/>
              <a:t>Single event files (kernel the algorithm runs on) with useful naming convention</a:t>
            </a:r>
          </a:p>
          <a:p>
            <a:pPr lvl="1"/>
            <a:r>
              <a:rPr lang="en-US" dirty="0"/>
              <a:t>Monthly files for ease of distribution and use (both binary and </a:t>
            </a:r>
            <a:r>
              <a:rPr lang="en-US" dirty="0" err="1"/>
              <a:t>NetCDF</a:t>
            </a:r>
            <a:r>
              <a:rPr lang="en-US" dirty="0"/>
              <a:t>)</a:t>
            </a:r>
          </a:p>
          <a:p>
            <a:r>
              <a:rPr lang="en-US" dirty="0"/>
              <a:t>Will try to include additional useful information within the data files</a:t>
            </a:r>
          </a:p>
          <a:p>
            <a:pPr lvl="1"/>
            <a:r>
              <a:rPr lang="en-US" dirty="0"/>
              <a:t>Still working on existing flags as well as new ones</a:t>
            </a:r>
          </a:p>
          <a:p>
            <a:pPr lvl="1"/>
            <a:r>
              <a:rPr lang="en-US" dirty="0"/>
              <a:t>We’re open to suggestions by the community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Development: New File Format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28,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24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857251"/>
            <a:ext cx="6935501" cy="4012406"/>
          </a:xfrm>
        </p:spPr>
        <p:txBody>
          <a:bodyPr/>
          <a:lstStyle/>
          <a:p>
            <a:r>
              <a:rPr lang="en-US" dirty="0" smtClean="0"/>
              <a:t>Goal is an improved dataset available for use in the 2022 International Ozone Assessment</a:t>
            </a:r>
          </a:p>
          <a:p>
            <a:r>
              <a:rPr lang="en-US" dirty="0" smtClean="0"/>
              <a:t>Anticipate all items mentioned here will be included.</a:t>
            </a:r>
          </a:p>
          <a:p>
            <a:r>
              <a:rPr lang="en-US" dirty="0" smtClean="0"/>
              <a:t>Will work with the Science Team to assess the dataset before public release</a:t>
            </a:r>
          </a:p>
          <a:p>
            <a:r>
              <a:rPr lang="en-US" dirty="0" smtClean="0"/>
              <a:t>Public release targeted for later 2020.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Timeline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28, 2019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1701" y="1393749"/>
            <a:ext cx="1916811" cy="250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4056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49098</TotalTime>
  <Words>1077</Words>
  <Application>Microsoft Office PowerPoint</Application>
  <PresentationFormat>On-screen Show (16:9)</PresentationFormat>
  <Paragraphs>171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ＭＳ Ｐゴシック</vt:lpstr>
      <vt:lpstr>Arial</vt:lpstr>
      <vt:lpstr>Calibri</vt:lpstr>
      <vt:lpstr>Courier New</vt:lpstr>
      <vt:lpstr>Helvetica Neue</vt:lpstr>
      <vt:lpstr>Wingdings</vt:lpstr>
      <vt:lpstr>ヒラギノ角ゴ Pro W3</vt:lpstr>
      <vt:lpstr>1_Office Theme</vt:lpstr>
      <vt:lpstr>PowerPoint Presentation</vt:lpstr>
      <vt:lpstr>Overview</vt:lpstr>
      <vt:lpstr>v5.1 Recap: Spectral Coverage</vt:lpstr>
      <vt:lpstr>v5.1 Recap: Current Products</vt:lpstr>
      <vt:lpstr>v5.1 Recap: Observational Anomalies</vt:lpstr>
      <vt:lpstr>Minor Changes</vt:lpstr>
      <vt:lpstr>Completed: T/p Altitude Registration</vt:lpstr>
      <vt:lpstr>Completed: O4 Spectroscopy</vt:lpstr>
      <vt:lpstr>Development: H2O Retrieval</vt:lpstr>
      <vt:lpstr>H2O Retrieval cont.</vt:lpstr>
      <vt:lpstr>Development: Inversion Step</vt:lpstr>
      <vt:lpstr>Inversion Step cont.</vt:lpstr>
      <vt:lpstr>Inversion step cont.</vt:lpstr>
      <vt:lpstr>Quantitative Changes So Far: Ozone</vt:lpstr>
      <vt:lpstr>Development: Aerosol Spectrum</vt:lpstr>
      <vt:lpstr>Aerosol Spectrum cont.</vt:lpstr>
      <vt:lpstr>Aerosol Spectrum cont.</vt:lpstr>
      <vt:lpstr>Aerosol spectrum cont.</vt:lpstr>
      <vt:lpstr>Aerosol spectrum cont.</vt:lpstr>
      <vt:lpstr>Development: Improved QA</vt:lpstr>
      <vt:lpstr>Development: New File Format</vt:lpstr>
      <vt:lpstr>Timeline</vt:lpstr>
    </vt:vector>
  </TitlesOfParts>
  <Company>ODIN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Jonathan Behun</dc:creator>
  <cp:lastModifiedBy>Flittner, David E. (LARC-E303)</cp:lastModifiedBy>
  <cp:revision>1140</cp:revision>
  <cp:lastPrinted>2011-12-08T16:21:20Z</cp:lastPrinted>
  <dcterms:created xsi:type="dcterms:W3CDTF">2012-04-24T19:27:23Z</dcterms:created>
  <dcterms:modified xsi:type="dcterms:W3CDTF">2019-10-29T01:21:39Z</dcterms:modified>
</cp:coreProperties>
</file>